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71" r:id="rId6"/>
    <p:sldId id="272" r:id="rId7"/>
    <p:sldId id="261" r:id="rId8"/>
    <p:sldId id="262" r:id="rId9"/>
    <p:sldId id="263" r:id="rId10"/>
    <p:sldId id="265" r:id="rId11"/>
    <p:sldId id="270" r:id="rId12"/>
    <p:sldId id="266" r:id="rId13"/>
    <p:sldId id="267" r:id="rId14"/>
    <p:sldId id="273" r:id="rId15"/>
    <p:sldId id="274" r:id="rId16"/>
    <p:sldId id="264"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858A"/>
    <a:srgbClr val="D43D7C"/>
    <a:srgbClr val="7B575C"/>
    <a:srgbClr val="AB2D9D"/>
    <a:srgbClr val="FF90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08B0D-ECAA-4752-9A36-CA422BD529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8DC00A6-DD81-4DED-9A00-6EC9399C54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DF45969-2D84-4EF1-8952-BC0A00B74D3C}"/>
              </a:ext>
            </a:extLst>
          </p:cNvPr>
          <p:cNvSpPr>
            <a:spLocks noGrp="1"/>
          </p:cNvSpPr>
          <p:nvPr>
            <p:ph type="dt" sz="half" idx="10"/>
          </p:nvPr>
        </p:nvSpPr>
        <p:spPr/>
        <p:txBody>
          <a:bodyPr/>
          <a:lstStyle/>
          <a:p>
            <a:fld id="{A9DDA54D-11F0-4972-A1B4-206028DC4B33}" type="datetimeFigureOut">
              <a:rPr lang="en-IN" smtClean="0"/>
              <a:t>18-07-2022</a:t>
            </a:fld>
            <a:endParaRPr lang="en-IN"/>
          </a:p>
        </p:txBody>
      </p:sp>
      <p:sp>
        <p:nvSpPr>
          <p:cNvPr id="5" name="Footer Placeholder 4">
            <a:extLst>
              <a:ext uri="{FF2B5EF4-FFF2-40B4-BE49-F238E27FC236}">
                <a16:creationId xmlns:a16="http://schemas.microsoft.com/office/drawing/2014/main" id="{1FB89DE9-CF3D-499F-AB72-5BE1B096CB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29AAB4-6881-46BF-B4DC-BEDA97AC4928}"/>
              </a:ext>
            </a:extLst>
          </p:cNvPr>
          <p:cNvSpPr>
            <a:spLocks noGrp="1"/>
          </p:cNvSpPr>
          <p:nvPr>
            <p:ph type="sldNum" sz="quarter" idx="12"/>
          </p:nvPr>
        </p:nvSpPr>
        <p:spPr/>
        <p:txBody>
          <a:bodyPr/>
          <a:lstStyle/>
          <a:p>
            <a:fld id="{CA753713-E51D-420B-BDB7-D2E1A8E8118C}" type="slidenum">
              <a:rPr lang="en-IN" smtClean="0"/>
              <a:t>‹#›</a:t>
            </a:fld>
            <a:endParaRPr lang="en-IN"/>
          </a:p>
        </p:txBody>
      </p:sp>
    </p:spTree>
    <p:extLst>
      <p:ext uri="{BB962C8B-B14F-4D97-AF65-F5344CB8AC3E}">
        <p14:creationId xmlns:p14="http://schemas.microsoft.com/office/powerpoint/2010/main" val="2562967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F412-CD61-4FDD-93BF-1BA109F852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A7734B-7C2B-4657-AC7B-9C26B3DDB0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151A4A-0105-48DF-BC4B-8F0D4DA3C8ED}"/>
              </a:ext>
            </a:extLst>
          </p:cNvPr>
          <p:cNvSpPr>
            <a:spLocks noGrp="1"/>
          </p:cNvSpPr>
          <p:nvPr>
            <p:ph type="dt" sz="half" idx="10"/>
          </p:nvPr>
        </p:nvSpPr>
        <p:spPr/>
        <p:txBody>
          <a:bodyPr/>
          <a:lstStyle/>
          <a:p>
            <a:fld id="{A9DDA54D-11F0-4972-A1B4-206028DC4B33}" type="datetimeFigureOut">
              <a:rPr lang="en-IN" smtClean="0"/>
              <a:t>18-07-2022</a:t>
            </a:fld>
            <a:endParaRPr lang="en-IN"/>
          </a:p>
        </p:txBody>
      </p:sp>
      <p:sp>
        <p:nvSpPr>
          <p:cNvPr id="5" name="Footer Placeholder 4">
            <a:extLst>
              <a:ext uri="{FF2B5EF4-FFF2-40B4-BE49-F238E27FC236}">
                <a16:creationId xmlns:a16="http://schemas.microsoft.com/office/drawing/2014/main" id="{0AE17698-6C73-408D-A807-EA7D623088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EE9297-B97C-4230-8B08-88E8306CBAB7}"/>
              </a:ext>
            </a:extLst>
          </p:cNvPr>
          <p:cNvSpPr>
            <a:spLocks noGrp="1"/>
          </p:cNvSpPr>
          <p:nvPr>
            <p:ph type="sldNum" sz="quarter" idx="12"/>
          </p:nvPr>
        </p:nvSpPr>
        <p:spPr/>
        <p:txBody>
          <a:bodyPr/>
          <a:lstStyle/>
          <a:p>
            <a:fld id="{CA753713-E51D-420B-BDB7-D2E1A8E8118C}" type="slidenum">
              <a:rPr lang="en-IN" smtClean="0"/>
              <a:t>‹#›</a:t>
            </a:fld>
            <a:endParaRPr lang="en-IN"/>
          </a:p>
        </p:txBody>
      </p:sp>
    </p:spTree>
    <p:extLst>
      <p:ext uri="{BB962C8B-B14F-4D97-AF65-F5344CB8AC3E}">
        <p14:creationId xmlns:p14="http://schemas.microsoft.com/office/powerpoint/2010/main" val="12760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E6CA7E-750D-497E-B7E9-A05EBA4F65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18D5C5-AB3C-4C15-9963-CDD7D29FA2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16C7BD-A30B-4A17-B860-C158F0CB4F1E}"/>
              </a:ext>
            </a:extLst>
          </p:cNvPr>
          <p:cNvSpPr>
            <a:spLocks noGrp="1"/>
          </p:cNvSpPr>
          <p:nvPr>
            <p:ph type="dt" sz="half" idx="10"/>
          </p:nvPr>
        </p:nvSpPr>
        <p:spPr/>
        <p:txBody>
          <a:bodyPr/>
          <a:lstStyle/>
          <a:p>
            <a:fld id="{A9DDA54D-11F0-4972-A1B4-206028DC4B33}" type="datetimeFigureOut">
              <a:rPr lang="en-IN" smtClean="0"/>
              <a:t>18-07-2022</a:t>
            </a:fld>
            <a:endParaRPr lang="en-IN"/>
          </a:p>
        </p:txBody>
      </p:sp>
      <p:sp>
        <p:nvSpPr>
          <p:cNvPr id="5" name="Footer Placeholder 4">
            <a:extLst>
              <a:ext uri="{FF2B5EF4-FFF2-40B4-BE49-F238E27FC236}">
                <a16:creationId xmlns:a16="http://schemas.microsoft.com/office/drawing/2014/main" id="{08183FC6-3A11-4030-B877-371E571A34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17D22F-A0BE-43B9-A3BC-14EAD258762B}"/>
              </a:ext>
            </a:extLst>
          </p:cNvPr>
          <p:cNvSpPr>
            <a:spLocks noGrp="1"/>
          </p:cNvSpPr>
          <p:nvPr>
            <p:ph type="sldNum" sz="quarter" idx="12"/>
          </p:nvPr>
        </p:nvSpPr>
        <p:spPr/>
        <p:txBody>
          <a:bodyPr/>
          <a:lstStyle/>
          <a:p>
            <a:fld id="{CA753713-E51D-420B-BDB7-D2E1A8E8118C}" type="slidenum">
              <a:rPr lang="en-IN" smtClean="0"/>
              <a:t>‹#›</a:t>
            </a:fld>
            <a:endParaRPr lang="en-IN"/>
          </a:p>
        </p:txBody>
      </p:sp>
    </p:spTree>
    <p:extLst>
      <p:ext uri="{BB962C8B-B14F-4D97-AF65-F5344CB8AC3E}">
        <p14:creationId xmlns:p14="http://schemas.microsoft.com/office/powerpoint/2010/main" val="2448599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50283-E886-4325-B18E-E0FAE66D2D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B73915-2049-4E4B-8B99-2E34A1F618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F648FA-6578-49AF-94E8-D7C2B5B62D88}"/>
              </a:ext>
            </a:extLst>
          </p:cNvPr>
          <p:cNvSpPr>
            <a:spLocks noGrp="1"/>
          </p:cNvSpPr>
          <p:nvPr>
            <p:ph type="dt" sz="half" idx="10"/>
          </p:nvPr>
        </p:nvSpPr>
        <p:spPr/>
        <p:txBody>
          <a:bodyPr/>
          <a:lstStyle/>
          <a:p>
            <a:fld id="{A9DDA54D-11F0-4972-A1B4-206028DC4B33}" type="datetimeFigureOut">
              <a:rPr lang="en-IN" smtClean="0"/>
              <a:t>18-07-2022</a:t>
            </a:fld>
            <a:endParaRPr lang="en-IN"/>
          </a:p>
        </p:txBody>
      </p:sp>
      <p:sp>
        <p:nvSpPr>
          <p:cNvPr id="5" name="Footer Placeholder 4">
            <a:extLst>
              <a:ext uri="{FF2B5EF4-FFF2-40B4-BE49-F238E27FC236}">
                <a16:creationId xmlns:a16="http://schemas.microsoft.com/office/drawing/2014/main" id="{FB1461D8-1F09-4ED1-A892-10F1B6DC35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C01D6E-B978-4796-8F37-389BE8A8C6B9}"/>
              </a:ext>
            </a:extLst>
          </p:cNvPr>
          <p:cNvSpPr>
            <a:spLocks noGrp="1"/>
          </p:cNvSpPr>
          <p:nvPr>
            <p:ph type="sldNum" sz="quarter" idx="12"/>
          </p:nvPr>
        </p:nvSpPr>
        <p:spPr/>
        <p:txBody>
          <a:bodyPr/>
          <a:lstStyle/>
          <a:p>
            <a:fld id="{CA753713-E51D-420B-BDB7-D2E1A8E8118C}" type="slidenum">
              <a:rPr lang="en-IN" smtClean="0"/>
              <a:t>‹#›</a:t>
            </a:fld>
            <a:endParaRPr lang="en-IN"/>
          </a:p>
        </p:txBody>
      </p:sp>
    </p:spTree>
    <p:extLst>
      <p:ext uri="{BB962C8B-B14F-4D97-AF65-F5344CB8AC3E}">
        <p14:creationId xmlns:p14="http://schemas.microsoft.com/office/powerpoint/2010/main" val="3835712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C811C-5C5A-40DE-A26A-56E1602994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CAD599F-C871-4001-BA6F-C01D913384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91D032-2776-4B92-973B-FF03E5CF4739}"/>
              </a:ext>
            </a:extLst>
          </p:cNvPr>
          <p:cNvSpPr>
            <a:spLocks noGrp="1"/>
          </p:cNvSpPr>
          <p:nvPr>
            <p:ph type="dt" sz="half" idx="10"/>
          </p:nvPr>
        </p:nvSpPr>
        <p:spPr/>
        <p:txBody>
          <a:bodyPr/>
          <a:lstStyle/>
          <a:p>
            <a:fld id="{A9DDA54D-11F0-4972-A1B4-206028DC4B33}" type="datetimeFigureOut">
              <a:rPr lang="en-IN" smtClean="0"/>
              <a:t>18-07-2022</a:t>
            </a:fld>
            <a:endParaRPr lang="en-IN"/>
          </a:p>
        </p:txBody>
      </p:sp>
      <p:sp>
        <p:nvSpPr>
          <p:cNvPr id="5" name="Footer Placeholder 4">
            <a:extLst>
              <a:ext uri="{FF2B5EF4-FFF2-40B4-BE49-F238E27FC236}">
                <a16:creationId xmlns:a16="http://schemas.microsoft.com/office/drawing/2014/main" id="{B326F134-B0F6-4E1A-8D02-B2F28D4B71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A92E1E-2BAE-440D-85ED-352994E75490}"/>
              </a:ext>
            </a:extLst>
          </p:cNvPr>
          <p:cNvSpPr>
            <a:spLocks noGrp="1"/>
          </p:cNvSpPr>
          <p:nvPr>
            <p:ph type="sldNum" sz="quarter" idx="12"/>
          </p:nvPr>
        </p:nvSpPr>
        <p:spPr/>
        <p:txBody>
          <a:bodyPr/>
          <a:lstStyle/>
          <a:p>
            <a:fld id="{CA753713-E51D-420B-BDB7-D2E1A8E8118C}" type="slidenum">
              <a:rPr lang="en-IN" smtClean="0"/>
              <a:t>‹#›</a:t>
            </a:fld>
            <a:endParaRPr lang="en-IN"/>
          </a:p>
        </p:txBody>
      </p:sp>
    </p:spTree>
    <p:extLst>
      <p:ext uri="{BB962C8B-B14F-4D97-AF65-F5344CB8AC3E}">
        <p14:creationId xmlns:p14="http://schemas.microsoft.com/office/powerpoint/2010/main" val="810076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90D8C-FB86-44E1-B8E9-46EC9AA22E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46B4BE-4F60-4F6C-A854-C8A94190E5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E0F25D5-F42F-403B-8E8B-0EE14B69C4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526243-06C7-4635-9EE0-D6117A757143}"/>
              </a:ext>
            </a:extLst>
          </p:cNvPr>
          <p:cNvSpPr>
            <a:spLocks noGrp="1"/>
          </p:cNvSpPr>
          <p:nvPr>
            <p:ph type="dt" sz="half" idx="10"/>
          </p:nvPr>
        </p:nvSpPr>
        <p:spPr/>
        <p:txBody>
          <a:bodyPr/>
          <a:lstStyle/>
          <a:p>
            <a:fld id="{A9DDA54D-11F0-4972-A1B4-206028DC4B33}" type="datetimeFigureOut">
              <a:rPr lang="en-IN" smtClean="0"/>
              <a:t>18-07-2022</a:t>
            </a:fld>
            <a:endParaRPr lang="en-IN"/>
          </a:p>
        </p:txBody>
      </p:sp>
      <p:sp>
        <p:nvSpPr>
          <p:cNvPr id="6" name="Footer Placeholder 5">
            <a:extLst>
              <a:ext uri="{FF2B5EF4-FFF2-40B4-BE49-F238E27FC236}">
                <a16:creationId xmlns:a16="http://schemas.microsoft.com/office/drawing/2014/main" id="{2A6ED3E2-D4C4-44F2-B703-A298C0046C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6ED7D9-E148-4C6B-BE2A-E48EA95447B8}"/>
              </a:ext>
            </a:extLst>
          </p:cNvPr>
          <p:cNvSpPr>
            <a:spLocks noGrp="1"/>
          </p:cNvSpPr>
          <p:nvPr>
            <p:ph type="sldNum" sz="quarter" idx="12"/>
          </p:nvPr>
        </p:nvSpPr>
        <p:spPr/>
        <p:txBody>
          <a:bodyPr/>
          <a:lstStyle/>
          <a:p>
            <a:fld id="{CA753713-E51D-420B-BDB7-D2E1A8E8118C}" type="slidenum">
              <a:rPr lang="en-IN" smtClean="0"/>
              <a:t>‹#›</a:t>
            </a:fld>
            <a:endParaRPr lang="en-IN"/>
          </a:p>
        </p:txBody>
      </p:sp>
    </p:spTree>
    <p:extLst>
      <p:ext uri="{BB962C8B-B14F-4D97-AF65-F5344CB8AC3E}">
        <p14:creationId xmlns:p14="http://schemas.microsoft.com/office/powerpoint/2010/main" val="4151284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691F5-4A7F-4CAC-BE37-5568A946353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6F1AD9-1CD1-42E8-993B-7FEF04BD3C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EDB80E-2270-4511-9C1E-1867335470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6AE930D-7491-4F67-B754-FE22614B4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FE6697-5FC3-465E-9B8A-0235FEEFC7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48C5D4-3A29-4A7F-8948-C6A88A9C7B36}"/>
              </a:ext>
            </a:extLst>
          </p:cNvPr>
          <p:cNvSpPr>
            <a:spLocks noGrp="1"/>
          </p:cNvSpPr>
          <p:nvPr>
            <p:ph type="dt" sz="half" idx="10"/>
          </p:nvPr>
        </p:nvSpPr>
        <p:spPr/>
        <p:txBody>
          <a:bodyPr/>
          <a:lstStyle/>
          <a:p>
            <a:fld id="{A9DDA54D-11F0-4972-A1B4-206028DC4B33}" type="datetimeFigureOut">
              <a:rPr lang="en-IN" smtClean="0"/>
              <a:t>18-07-2022</a:t>
            </a:fld>
            <a:endParaRPr lang="en-IN"/>
          </a:p>
        </p:txBody>
      </p:sp>
      <p:sp>
        <p:nvSpPr>
          <p:cNvPr id="8" name="Footer Placeholder 7">
            <a:extLst>
              <a:ext uri="{FF2B5EF4-FFF2-40B4-BE49-F238E27FC236}">
                <a16:creationId xmlns:a16="http://schemas.microsoft.com/office/drawing/2014/main" id="{46C29158-7527-4618-9FCF-CD765AA49A5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4A317D3-48C7-49FE-A88A-605BFD92F7D4}"/>
              </a:ext>
            </a:extLst>
          </p:cNvPr>
          <p:cNvSpPr>
            <a:spLocks noGrp="1"/>
          </p:cNvSpPr>
          <p:nvPr>
            <p:ph type="sldNum" sz="quarter" idx="12"/>
          </p:nvPr>
        </p:nvSpPr>
        <p:spPr/>
        <p:txBody>
          <a:bodyPr/>
          <a:lstStyle/>
          <a:p>
            <a:fld id="{CA753713-E51D-420B-BDB7-D2E1A8E8118C}" type="slidenum">
              <a:rPr lang="en-IN" smtClean="0"/>
              <a:t>‹#›</a:t>
            </a:fld>
            <a:endParaRPr lang="en-IN"/>
          </a:p>
        </p:txBody>
      </p:sp>
    </p:spTree>
    <p:extLst>
      <p:ext uri="{BB962C8B-B14F-4D97-AF65-F5344CB8AC3E}">
        <p14:creationId xmlns:p14="http://schemas.microsoft.com/office/powerpoint/2010/main" val="2779663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74189-66E8-4493-9F1E-7731A67198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2EB680-60F0-4C9C-BEA1-B3FAF72F7D4F}"/>
              </a:ext>
            </a:extLst>
          </p:cNvPr>
          <p:cNvSpPr>
            <a:spLocks noGrp="1"/>
          </p:cNvSpPr>
          <p:nvPr>
            <p:ph type="dt" sz="half" idx="10"/>
          </p:nvPr>
        </p:nvSpPr>
        <p:spPr/>
        <p:txBody>
          <a:bodyPr/>
          <a:lstStyle/>
          <a:p>
            <a:fld id="{A9DDA54D-11F0-4972-A1B4-206028DC4B33}" type="datetimeFigureOut">
              <a:rPr lang="en-IN" smtClean="0"/>
              <a:t>18-07-2022</a:t>
            </a:fld>
            <a:endParaRPr lang="en-IN"/>
          </a:p>
        </p:txBody>
      </p:sp>
      <p:sp>
        <p:nvSpPr>
          <p:cNvPr id="4" name="Footer Placeholder 3">
            <a:extLst>
              <a:ext uri="{FF2B5EF4-FFF2-40B4-BE49-F238E27FC236}">
                <a16:creationId xmlns:a16="http://schemas.microsoft.com/office/drawing/2014/main" id="{A46E7285-7F9F-458C-AC7F-ACA3BFF7252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137868-349F-4036-8E03-5AC18D653CBC}"/>
              </a:ext>
            </a:extLst>
          </p:cNvPr>
          <p:cNvSpPr>
            <a:spLocks noGrp="1"/>
          </p:cNvSpPr>
          <p:nvPr>
            <p:ph type="sldNum" sz="quarter" idx="12"/>
          </p:nvPr>
        </p:nvSpPr>
        <p:spPr/>
        <p:txBody>
          <a:bodyPr/>
          <a:lstStyle/>
          <a:p>
            <a:fld id="{CA753713-E51D-420B-BDB7-D2E1A8E8118C}" type="slidenum">
              <a:rPr lang="en-IN" smtClean="0"/>
              <a:t>‹#›</a:t>
            </a:fld>
            <a:endParaRPr lang="en-IN"/>
          </a:p>
        </p:txBody>
      </p:sp>
    </p:spTree>
    <p:extLst>
      <p:ext uri="{BB962C8B-B14F-4D97-AF65-F5344CB8AC3E}">
        <p14:creationId xmlns:p14="http://schemas.microsoft.com/office/powerpoint/2010/main" val="817262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C6081F-B8BB-4336-8DD1-81AA3C0CD9D3}"/>
              </a:ext>
            </a:extLst>
          </p:cNvPr>
          <p:cNvSpPr>
            <a:spLocks noGrp="1"/>
          </p:cNvSpPr>
          <p:nvPr>
            <p:ph type="dt" sz="half" idx="10"/>
          </p:nvPr>
        </p:nvSpPr>
        <p:spPr/>
        <p:txBody>
          <a:bodyPr/>
          <a:lstStyle/>
          <a:p>
            <a:fld id="{A9DDA54D-11F0-4972-A1B4-206028DC4B33}" type="datetimeFigureOut">
              <a:rPr lang="en-IN" smtClean="0"/>
              <a:t>18-07-2022</a:t>
            </a:fld>
            <a:endParaRPr lang="en-IN"/>
          </a:p>
        </p:txBody>
      </p:sp>
      <p:sp>
        <p:nvSpPr>
          <p:cNvPr id="3" name="Footer Placeholder 2">
            <a:extLst>
              <a:ext uri="{FF2B5EF4-FFF2-40B4-BE49-F238E27FC236}">
                <a16:creationId xmlns:a16="http://schemas.microsoft.com/office/drawing/2014/main" id="{4443BFC2-D259-45DB-B283-475BD1D17D8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3C798F2-C1B8-4651-91FE-D1B5022E088F}"/>
              </a:ext>
            </a:extLst>
          </p:cNvPr>
          <p:cNvSpPr>
            <a:spLocks noGrp="1"/>
          </p:cNvSpPr>
          <p:nvPr>
            <p:ph type="sldNum" sz="quarter" idx="12"/>
          </p:nvPr>
        </p:nvSpPr>
        <p:spPr/>
        <p:txBody>
          <a:bodyPr/>
          <a:lstStyle/>
          <a:p>
            <a:fld id="{CA753713-E51D-420B-BDB7-D2E1A8E8118C}" type="slidenum">
              <a:rPr lang="en-IN" smtClean="0"/>
              <a:t>‹#›</a:t>
            </a:fld>
            <a:endParaRPr lang="en-IN"/>
          </a:p>
        </p:txBody>
      </p:sp>
    </p:spTree>
    <p:extLst>
      <p:ext uri="{BB962C8B-B14F-4D97-AF65-F5344CB8AC3E}">
        <p14:creationId xmlns:p14="http://schemas.microsoft.com/office/powerpoint/2010/main" val="3530512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16E4B-6B7A-4900-A738-D610BCA349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02FEA44-E52C-4881-B6A3-8B7C8C288E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683B92F-63BF-4712-8B5A-86AD2C85E6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79D830-ADF3-4EF2-BE11-DEE1115FAAFC}"/>
              </a:ext>
            </a:extLst>
          </p:cNvPr>
          <p:cNvSpPr>
            <a:spLocks noGrp="1"/>
          </p:cNvSpPr>
          <p:nvPr>
            <p:ph type="dt" sz="half" idx="10"/>
          </p:nvPr>
        </p:nvSpPr>
        <p:spPr/>
        <p:txBody>
          <a:bodyPr/>
          <a:lstStyle/>
          <a:p>
            <a:fld id="{A9DDA54D-11F0-4972-A1B4-206028DC4B33}" type="datetimeFigureOut">
              <a:rPr lang="en-IN" smtClean="0"/>
              <a:t>18-07-2022</a:t>
            </a:fld>
            <a:endParaRPr lang="en-IN"/>
          </a:p>
        </p:txBody>
      </p:sp>
      <p:sp>
        <p:nvSpPr>
          <p:cNvPr id="6" name="Footer Placeholder 5">
            <a:extLst>
              <a:ext uri="{FF2B5EF4-FFF2-40B4-BE49-F238E27FC236}">
                <a16:creationId xmlns:a16="http://schemas.microsoft.com/office/drawing/2014/main" id="{037CF679-617B-4591-BB67-064B367D73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B255B8-A841-4570-96CC-6AE501E8FE5B}"/>
              </a:ext>
            </a:extLst>
          </p:cNvPr>
          <p:cNvSpPr>
            <a:spLocks noGrp="1"/>
          </p:cNvSpPr>
          <p:nvPr>
            <p:ph type="sldNum" sz="quarter" idx="12"/>
          </p:nvPr>
        </p:nvSpPr>
        <p:spPr/>
        <p:txBody>
          <a:bodyPr/>
          <a:lstStyle/>
          <a:p>
            <a:fld id="{CA753713-E51D-420B-BDB7-D2E1A8E8118C}" type="slidenum">
              <a:rPr lang="en-IN" smtClean="0"/>
              <a:t>‹#›</a:t>
            </a:fld>
            <a:endParaRPr lang="en-IN"/>
          </a:p>
        </p:txBody>
      </p:sp>
    </p:spTree>
    <p:extLst>
      <p:ext uri="{BB962C8B-B14F-4D97-AF65-F5344CB8AC3E}">
        <p14:creationId xmlns:p14="http://schemas.microsoft.com/office/powerpoint/2010/main" val="96796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5E86F-71DF-46DC-8C2D-9C1826C59A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C59D531-F30D-4C0D-839A-81AAE3AA6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4350EBA-2420-4B25-A0A6-AD673AD9E4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48A83E-CB55-41B2-995D-8BF3528032A6}"/>
              </a:ext>
            </a:extLst>
          </p:cNvPr>
          <p:cNvSpPr>
            <a:spLocks noGrp="1"/>
          </p:cNvSpPr>
          <p:nvPr>
            <p:ph type="dt" sz="half" idx="10"/>
          </p:nvPr>
        </p:nvSpPr>
        <p:spPr/>
        <p:txBody>
          <a:bodyPr/>
          <a:lstStyle/>
          <a:p>
            <a:fld id="{A9DDA54D-11F0-4972-A1B4-206028DC4B33}" type="datetimeFigureOut">
              <a:rPr lang="en-IN" smtClean="0"/>
              <a:t>18-07-2022</a:t>
            </a:fld>
            <a:endParaRPr lang="en-IN"/>
          </a:p>
        </p:txBody>
      </p:sp>
      <p:sp>
        <p:nvSpPr>
          <p:cNvPr id="6" name="Footer Placeholder 5">
            <a:extLst>
              <a:ext uri="{FF2B5EF4-FFF2-40B4-BE49-F238E27FC236}">
                <a16:creationId xmlns:a16="http://schemas.microsoft.com/office/drawing/2014/main" id="{92C3DB2D-3596-48AD-AD71-3C0BB83034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8B3E63-0168-40C8-A9EB-65A1EDF33E74}"/>
              </a:ext>
            </a:extLst>
          </p:cNvPr>
          <p:cNvSpPr>
            <a:spLocks noGrp="1"/>
          </p:cNvSpPr>
          <p:nvPr>
            <p:ph type="sldNum" sz="quarter" idx="12"/>
          </p:nvPr>
        </p:nvSpPr>
        <p:spPr/>
        <p:txBody>
          <a:bodyPr/>
          <a:lstStyle/>
          <a:p>
            <a:fld id="{CA753713-E51D-420B-BDB7-D2E1A8E8118C}" type="slidenum">
              <a:rPr lang="en-IN" smtClean="0"/>
              <a:t>‹#›</a:t>
            </a:fld>
            <a:endParaRPr lang="en-IN"/>
          </a:p>
        </p:txBody>
      </p:sp>
    </p:spTree>
    <p:extLst>
      <p:ext uri="{BB962C8B-B14F-4D97-AF65-F5344CB8AC3E}">
        <p14:creationId xmlns:p14="http://schemas.microsoft.com/office/powerpoint/2010/main" val="1543472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B575C"/>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AFB382-99F9-4E76-AEAA-66CC366779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8FFF57-FA6F-4D98-8159-65F22E7282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8B1828-55EE-4247-AE88-FDCCF6331E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DDA54D-11F0-4972-A1B4-206028DC4B33}" type="datetimeFigureOut">
              <a:rPr lang="en-IN" smtClean="0"/>
              <a:t>18-07-2022</a:t>
            </a:fld>
            <a:endParaRPr lang="en-IN"/>
          </a:p>
        </p:txBody>
      </p:sp>
      <p:sp>
        <p:nvSpPr>
          <p:cNvPr id="5" name="Footer Placeholder 4">
            <a:extLst>
              <a:ext uri="{FF2B5EF4-FFF2-40B4-BE49-F238E27FC236}">
                <a16:creationId xmlns:a16="http://schemas.microsoft.com/office/drawing/2014/main" id="{E2BF33C2-F685-4977-9AB3-7F08BAD61B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B4B465A-6D2F-4FB9-A94D-B12BBF230D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53713-E51D-420B-BDB7-D2E1A8E8118C}" type="slidenum">
              <a:rPr lang="en-IN" smtClean="0"/>
              <a:t>‹#›</a:t>
            </a:fld>
            <a:endParaRPr lang="en-IN"/>
          </a:p>
        </p:txBody>
      </p:sp>
    </p:spTree>
    <p:extLst>
      <p:ext uri="{BB962C8B-B14F-4D97-AF65-F5344CB8AC3E}">
        <p14:creationId xmlns:p14="http://schemas.microsoft.com/office/powerpoint/2010/main" val="2729863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8858A"/>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E78ABE-6D2B-4930-98CC-D9856542FB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497" y="-250547"/>
            <a:ext cx="6531006" cy="3844031"/>
          </a:xfrm>
          <a:prstGeom prst="rect">
            <a:avLst/>
          </a:prstGeom>
        </p:spPr>
      </p:pic>
      <p:sp>
        <p:nvSpPr>
          <p:cNvPr id="2" name="Title 1">
            <a:extLst>
              <a:ext uri="{FF2B5EF4-FFF2-40B4-BE49-F238E27FC236}">
                <a16:creationId xmlns:a16="http://schemas.microsoft.com/office/drawing/2014/main" id="{8F9252DA-6512-40EF-9999-E8C5785592FA}"/>
              </a:ext>
            </a:extLst>
          </p:cNvPr>
          <p:cNvSpPr>
            <a:spLocks noGrp="1"/>
          </p:cNvSpPr>
          <p:nvPr>
            <p:ph type="ctrTitle"/>
          </p:nvPr>
        </p:nvSpPr>
        <p:spPr>
          <a:xfrm>
            <a:off x="1524000" y="3069979"/>
            <a:ext cx="9144000" cy="1358284"/>
          </a:xfrm>
        </p:spPr>
        <p:txBody>
          <a:bodyPr>
            <a:normAutofit/>
          </a:bodyPr>
          <a:lstStyle/>
          <a:p>
            <a:r>
              <a:rPr lang="en-IN" sz="4400" dirty="0">
                <a:solidFill>
                  <a:schemeClr val="bg1">
                    <a:lumMod val="95000"/>
                  </a:schemeClr>
                </a:solidFill>
                <a:latin typeface="Century Gothic" panose="020B0502020202020204" pitchFamily="34" charset="0"/>
              </a:rPr>
              <a:t>Personality Detection From Text</a:t>
            </a:r>
            <a:br>
              <a:rPr lang="en-IN" sz="4000" dirty="0">
                <a:solidFill>
                  <a:schemeClr val="bg1">
                    <a:lumMod val="95000"/>
                  </a:schemeClr>
                </a:solidFill>
                <a:latin typeface="Century Gothic" panose="020B0502020202020204" pitchFamily="34" charset="0"/>
              </a:rPr>
            </a:br>
            <a:r>
              <a:rPr lang="en-IN" sz="3600" dirty="0">
                <a:solidFill>
                  <a:schemeClr val="bg1">
                    <a:lumMod val="95000"/>
                  </a:schemeClr>
                </a:solidFill>
                <a:latin typeface="Century Gothic" panose="020B0502020202020204" pitchFamily="34" charset="0"/>
              </a:rPr>
              <a:t>- Final Year Project</a:t>
            </a:r>
            <a:endParaRPr lang="en-IN" sz="4000" dirty="0">
              <a:solidFill>
                <a:schemeClr val="bg1">
                  <a:lumMod val="95000"/>
                </a:schemeClr>
              </a:solidFill>
              <a:latin typeface="Century Gothic" panose="020B0502020202020204" pitchFamily="34" charset="0"/>
            </a:endParaRPr>
          </a:p>
        </p:txBody>
      </p:sp>
      <p:sp>
        <p:nvSpPr>
          <p:cNvPr id="3" name="Subtitle 2">
            <a:extLst>
              <a:ext uri="{FF2B5EF4-FFF2-40B4-BE49-F238E27FC236}">
                <a16:creationId xmlns:a16="http://schemas.microsoft.com/office/drawing/2014/main" id="{C26C6655-BD6A-45DD-AE8C-2D302C3A9A7C}"/>
              </a:ext>
            </a:extLst>
          </p:cNvPr>
          <p:cNvSpPr>
            <a:spLocks noGrp="1"/>
          </p:cNvSpPr>
          <p:nvPr>
            <p:ph type="subTitle" idx="1"/>
          </p:nvPr>
        </p:nvSpPr>
        <p:spPr>
          <a:xfrm>
            <a:off x="2299318" y="4522215"/>
            <a:ext cx="7985346" cy="2081210"/>
          </a:xfrm>
        </p:spPr>
        <p:txBody>
          <a:bodyPr>
            <a:normAutofit/>
          </a:bodyPr>
          <a:lstStyle/>
          <a:p>
            <a:r>
              <a:rPr lang="en-IN" sz="1800" dirty="0">
                <a:latin typeface="Century Gothic" panose="020B0502020202020204" pitchFamily="34" charset="0"/>
              </a:rPr>
              <a:t>Under the guidance and mentorship of</a:t>
            </a:r>
          </a:p>
          <a:p>
            <a:r>
              <a:rPr lang="en-IN" sz="1600" dirty="0">
                <a:latin typeface="Century Gothic" panose="020B0502020202020204" pitchFamily="34" charset="0"/>
              </a:rPr>
              <a:t>Sir Amitabha Acharya</a:t>
            </a:r>
            <a:endParaRPr lang="en-IN" sz="2000" dirty="0">
              <a:latin typeface="Century Gothic" panose="020B0502020202020204" pitchFamily="34" charset="0"/>
            </a:endParaRPr>
          </a:p>
          <a:p>
            <a:r>
              <a:rPr lang="en-IN" sz="1800" dirty="0">
                <a:latin typeface="Century Gothic" panose="020B0502020202020204" pitchFamily="34" charset="0"/>
              </a:rPr>
              <a:t>Group Members</a:t>
            </a:r>
          </a:p>
          <a:p>
            <a:r>
              <a:rPr lang="en-IN" sz="1400" dirty="0" err="1">
                <a:latin typeface="Century Gothic" panose="020B0502020202020204" pitchFamily="34" charset="0"/>
              </a:rPr>
              <a:t>Mayukh</a:t>
            </a:r>
            <a:r>
              <a:rPr lang="en-IN" sz="1400" dirty="0">
                <a:latin typeface="Century Gothic" panose="020B0502020202020204" pitchFamily="34" charset="0"/>
              </a:rPr>
              <a:t> Mitra(1851005), </a:t>
            </a:r>
            <a:r>
              <a:rPr lang="en-IN" sz="1400" dirty="0" err="1">
                <a:latin typeface="Century Gothic" panose="020B0502020202020204" pitchFamily="34" charset="0"/>
              </a:rPr>
              <a:t>Pushan</a:t>
            </a:r>
            <a:r>
              <a:rPr lang="en-IN" sz="1400" dirty="0">
                <a:latin typeface="Century Gothic" panose="020B0502020202020204" pitchFamily="34" charset="0"/>
              </a:rPr>
              <a:t> Pore(1851012), </a:t>
            </a:r>
          </a:p>
          <a:p>
            <a:r>
              <a:rPr lang="en-IN" sz="1400" dirty="0">
                <a:latin typeface="Century Gothic" panose="020B0502020202020204" pitchFamily="34" charset="0"/>
              </a:rPr>
              <a:t>Manjari Nandi Majumdar (1851039) and </a:t>
            </a:r>
            <a:r>
              <a:rPr lang="en-IN" sz="1400" dirty="0" err="1">
                <a:latin typeface="Century Gothic" panose="020B0502020202020204" pitchFamily="34" charset="0"/>
              </a:rPr>
              <a:t>Srinjoy</a:t>
            </a:r>
            <a:r>
              <a:rPr lang="en-IN" sz="1400" dirty="0">
                <a:latin typeface="Century Gothic" panose="020B0502020202020204" pitchFamily="34" charset="0"/>
              </a:rPr>
              <a:t> Paul (1851062)</a:t>
            </a:r>
          </a:p>
        </p:txBody>
      </p:sp>
      <p:sp>
        <p:nvSpPr>
          <p:cNvPr id="24" name="Circle: Hollow 23">
            <a:extLst>
              <a:ext uri="{FF2B5EF4-FFF2-40B4-BE49-F238E27FC236}">
                <a16:creationId xmlns:a16="http://schemas.microsoft.com/office/drawing/2014/main" id="{235ADC21-2174-4B43-9C56-979D7DC8AA06}"/>
              </a:ext>
            </a:extLst>
          </p:cNvPr>
          <p:cNvSpPr/>
          <p:nvPr/>
        </p:nvSpPr>
        <p:spPr>
          <a:xfrm>
            <a:off x="781236" y="1644966"/>
            <a:ext cx="328474" cy="317000"/>
          </a:xfrm>
          <a:prstGeom prst="donut">
            <a:avLst>
              <a:gd name="adj" fmla="val 68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5" name="Circle: Hollow 24">
            <a:extLst>
              <a:ext uri="{FF2B5EF4-FFF2-40B4-BE49-F238E27FC236}">
                <a16:creationId xmlns:a16="http://schemas.microsoft.com/office/drawing/2014/main" id="{FCEAF496-C140-4A8D-B762-69273C21FC26}"/>
              </a:ext>
            </a:extLst>
          </p:cNvPr>
          <p:cNvSpPr/>
          <p:nvPr/>
        </p:nvSpPr>
        <p:spPr>
          <a:xfrm>
            <a:off x="3159564" y="4866346"/>
            <a:ext cx="328474" cy="317000"/>
          </a:xfrm>
          <a:prstGeom prst="donut">
            <a:avLst>
              <a:gd name="adj" fmla="val 68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6" name="Circle: Hollow 25">
            <a:extLst>
              <a:ext uri="{FF2B5EF4-FFF2-40B4-BE49-F238E27FC236}">
                <a16:creationId xmlns:a16="http://schemas.microsoft.com/office/drawing/2014/main" id="{13E5E632-B0ED-4A03-9F1E-69253E17AA24}"/>
              </a:ext>
            </a:extLst>
          </p:cNvPr>
          <p:cNvSpPr/>
          <p:nvPr/>
        </p:nvSpPr>
        <p:spPr>
          <a:xfrm>
            <a:off x="745726" y="4195075"/>
            <a:ext cx="328474" cy="317000"/>
          </a:xfrm>
          <a:prstGeom prst="donut">
            <a:avLst>
              <a:gd name="adj" fmla="val 68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Circle: Hollow 27">
            <a:extLst>
              <a:ext uri="{FF2B5EF4-FFF2-40B4-BE49-F238E27FC236}">
                <a16:creationId xmlns:a16="http://schemas.microsoft.com/office/drawing/2014/main" id="{FB087506-6948-4AEC-B64F-E7878AD22AAD}"/>
              </a:ext>
            </a:extLst>
          </p:cNvPr>
          <p:cNvSpPr/>
          <p:nvPr/>
        </p:nvSpPr>
        <p:spPr>
          <a:xfrm>
            <a:off x="1481742" y="6019679"/>
            <a:ext cx="328474" cy="317000"/>
          </a:xfrm>
          <a:prstGeom prst="donut">
            <a:avLst>
              <a:gd name="adj" fmla="val 68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Circle: Hollow 28">
            <a:extLst>
              <a:ext uri="{FF2B5EF4-FFF2-40B4-BE49-F238E27FC236}">
                <a16:creationId xmlns:a16="http://schemas.microsoft.com/office/drawing/2014/main" id="{E0DF0109-DB14-4F5E-93BF-D7FA9C5A8D97}"/>
              </a:ext>
            </a:extLst>
          </p:cNvPr>
          <p:cNvSpPr/>
          <p:nvPr/>
        </p:nvSpPr>
        <p:spPr>
          <a:xfrm>
            <a:off x="2025347" y="354962"/>
            <a:ext cx="328474" cy="317000"/>
          </a:xfrm>
          <a:prstGeom prst="donut">
            <a:avLst>
              <a:gd name="adj" fmla="val 68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Circle: Hollow 29">
            <a:extLst>
              <a:ext uri="{FF2B5EF4-FFF2-40B4-BE49-F238E27FC236}">
                <a16:creationId xmlns:a16="http://schemas.microsoft.com/office/drawing/2014/main" id="{00998259-6993-4D03-8999-D98255A0325B}"/>
              </a:ext>
            </a:extLst>
          </p:cNvPr>
          <p:cNvSpPr/>
          <p:nvPr/>
        </p:nvSpPr>
        <p:spPr>
          <a:xfrm>
            <a:off x="11082290" y="480059"/>
            <a:ext cx="328474" cy="317000"/>
          </a:xfrm>
          <a:prstGeom prst="donut">
            <a:avLst>
              <a:gd name="adj" fmla="val 68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Circle: Hollow 30">
            <a:extLst>
              <a:ext uri="{FF2B5EF4-FFF2-40B4-BE49-F238E27FC236}">
                <a16:creationId xmlns:a16="http://schemas.microsoft.com/office/drawing/2014/main" id="{17C61ED7-9D04-48DF-9CD5-E9BC3F723310}"/>
              </a:ext>
            </a:extLst>
          </p:cNvPr>
          <p:cNvSpPr/>
          <p:nvPr/>
        </p:nvSpPr>
        <p:spPr>
          <a:xfrm>
            <a:off x="10057659" y="2387951"/>
            <a:ext cx="328474" cy="317000"/>
          </a:xfrm>
          <a:prstGeom prst="donut">
            <a:avLst>
              <a:gd name="adj" fmla="val 68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Circle: Hollow 31">
            <a:extLst>
              <a:ext uri="{FF2B5EF4-FFF2-40B4-BE49-F238E27FC236}">
                <a16:creationId xmlns:a16="http://schemas.microsoft.com/office/drawing/2014/main" id="{0765DD7B-C1D1-4825-B76A-5FE709B8B628}"/>
              </a:ext>
            </a:extLst>
          </p:cNvPr>
          <p:cNvSpPr/>
          <p:nvPr/>
        </p:nvSpPr>
        <p:spPr>
          <a:xfrm>
            <a:off x="10863306" y="3813454"/>
            <a:ext cx="328474" cy="317000"/>
          </a:xfrm>
          <a:prstGeom prst="donut">
            <a:avLst>
              <a:gd name="adj" fmla="val 68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3" name="Circle: Hollow 32">
            <a:extLst>
              <a:ext uri="{FF2B5EF4-FFF2-40B4-BE49-F238E27FC236}">
                <a16:creationId xmlns:a16="http://schemas.microsoft.com/office/drawing/2014/main" id="{FD0D8FC9-366E-40F2-B308-CF6C1F86B6B0}"/>
              </a:ext>
            </a:extLst>
          </p:cNvPr>
          <p:cNvSpPr/>
          <p:nvPr/>
        </p:nvSpPr>
        <p:spPr>
          <a:xfrm>
            <a:off x="10876471" y="5678887"/>
            <a:ext cx="328474" cy="317000"/>
          </a:xfrm>
          <a:prstGeom prst="donut">
            <a:avLst>
              <a:gd name="adj" fmla="val 68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57925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750"/>
                                        <p:tgtEl>
                                          <p:spTgt spid="2"/>
                                        </p:tgtEl>
                                      </p:cBhvr>
                                    </p:animEffect>
                                    <p:anim calcmode="lin" valueType="num">
                                      <p:cBhvr>
                                        <p:cTn id="8" dur="1750" fill="hold"/>
                                        <p:tgtEl>
                                          <p:spTgt spid="2"/>
                                        </p:tgtEl>
                                        <p:attrNameLst>
                                          <p:attrName>ppt_x</p:attrName>
                                        </p:attrNameLst>
                                      </p:cBhvr>
                                      <p:tavLst>
                                        <p:tav tm="0">
                                          <p:val>
                                            <p:strVal val="#ppt_x"/>
                                          </p:val>
                                        </p:tav>
                                        <p:tav tm="100000">
                                          <p:val>
                                            <p:strVal val="#ppt_x"/>
                                          </p:val>
                                        </p:tav>
                                      </p:tavLst>
                                    </p:anim>
                                    <p:anim calcmode="lin" valueType="num">
                                      <p:cBhvr>
                                        <p:cTn id="9" dur="17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75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500"/>
                                        <p:tgtEl>
                                          <p:spTgt spid="3">
                                            <p:txEl>
                                              <p:pRg st="0" end="0"/>
                                            </p:txEl>
                                          </p:spTgt>
                                        </p:tgtEl>
                                      </p:cBhvr>
                                    </p:animEffect>
                                    <p:anim calcmode="lin" valueType="num">
                                      <p:cBhvr>
                                        <p:cTn id="14" dur="1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5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500"/>
                                        <p:tgtEl>
                                          <p:spTgt spid="3">
                                            <p:txEl>
                                              <p:pRg st="1" end="1"/>
                                            </p:txEl>
                                          </p:spTgt>
                                        </p:tgtEl>
                                      </p:cBhvr>
                                    </p:animEffect>
                                    <p:anim calcmode="lin" valueType="num">
                                      <p:cBhvr>
                                        <p:cTn id="19" dur="1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3250"/>
                            </p:stCondLst>
                            <p:childTnLst>
                              <p:par>
                                <p:cTn id="22" presetID="42" presetClass="entr" presetSubtype="0"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250"/>
                                        <p:tgtEl>
                                          <p:spTgt spid="3">
                                            <p:txEl>
                                              <p:pRg st="2" end="2"/>
                                            </p:txEl>
                                          </p:spTgt>
                                        </p:tgtEl>
                                      </p:cBhvr>
                                    </p:animEffect>
                                    <p:anim calcmode="lin" valueType="num">
                                      <p:cBhvr>
                                        <p:cTn id="25" dur="1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25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250"/>
                                        <p:tgtEl>
                                          <p:spTgt spid="3">
                                            <p:txEl>
                                              <p:pRg st="3" end="3"/>
                                            </p:txEl>
                                          </p:spTgt>
                                        </p:tgtEl>
                                      </p:cBhvr>
                                    </p:animEffect>
                                    <p:anim calcmode="lin" valueType="num">
                                      <p:cBhvr>
                                        <p:cTn id="30" dur="12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25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250"/>
                                        <p:tgtEl>
                                          <p:spTgt spid="3">
                                            <p:txEl>
                                              <p:pRg st="4" end="4"/>
                                            </p:txEl>
                                          </p:spTgt>
                                        </p:tgtEl>
                                      </p:cBhvr>
                                    </p:animEffect>
                                    <p:anim calcmode="lin" valueType="num">
                                      <p:cBhvr>
                                        <p:cTn id="35" dur="12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2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CFB3B-2E85-4168-AEE4-0B3DCE7C18C5}"/>
              </a:ext>
            </a:extLst>
          </p:cNvPr>
          <p:cNvSpPr>
            <a:spLocks noGrp="1"/>
          </p:cNvSpPr>
          <p:nvPr>
            <p:ph type="title"/>
          </p:nvPr>
        </p:nvSpPr>
        <p:spPr/>
        <p:txBody>
          <a:bodyPr/>
          <a:lstStyle/>
          <a:p>
            <a:r>
              <a:rPr lang="en-IN" dirty="0">
                <a:solidFill>
                  <a:schemeClr val="bg1">
                    <a:lumMod val="95000"/>
                  </a:schemeClr>
                </a:solidFill>
                <a:latin typeface="Century Gothic" panose="020B0502020202020204" pitchFamily="34" charset="0"/>
              </a:rPr>
              <a:t>Approach 2 – Deep Learning</a:t>
            </a:r>
          </a:p>
        </p:txBody>
      </p:sp>
      <p:sp>
        <p:nvSpPr>
          <p:cNvPr id="3" name="Content Placeholder 2">
            <a:extLst>
              <a:ext uri="{FF2B5EF4-FFF2-40B4-BE49-F238E27FC236}">
                <a16:creationId xmlns:a16="http://schemas.microsoft.com/office/drawing/2014/main" id="{B6229D8E-D2D2-4F26-8B29-57ACF586DB44}"/>
              </a:ext>
            </a:extLst>
          </p:cNvPr>
          <p:cNvSpPr>
            <a:spLocks noGrp="1"/>
          </p:cNvSpPr>
          <p:nvPr>
            <p:ph sz="half" idx="1"/>
          </p:nvPr>
        </p:nvSpPr>
        <p:spPr>
          <a:xfrm>
            <a:off x="914400" y="2389132"/>
            <a:ext cx="5181600" cy="3309722"/>
          </a:xfrm>
        </p:spPr>
        <p:txBody>
          <a:bodyPr>
            <a:normAutofit/>
          </a:bodyPr>
          <a:lstStyle/>
          <a:p>
            <a:pPr marL="0" indent="0">
              <a:buNone/>
            </a:pPr>
            <a:endParaRPr lang="en-IN" sz="1800" dirty="0">
              <a:solidFill>
                <a:schemeClr val="bg1">
                  <a:lumMod val="95000"/>
                </a:schemeClr>
              </a:solidFill>
              <a:latin typeface="Century Gothic" panose="020B0502020202020204" pitchFamily="34" charset="0"/>
            </a:endParaRPr>
          </a:p>
          <a:p>
            <a:pPr marL="0" indent="0">
              <a:buNone/>
            </a:pPr>
            <a:endParaRPr lang="en-IN" sz="1800" dirty="0">
              <a:solidFill>
                <a:schemeClr val="bg1">
                  <a:lumMod val="95000"/>
                </a:schemeClr>
              </a:solidFill>
              <a:latin typeface="Century Gothic" panose="020B0502020202020204" pitchFamily="34" charset="0"/>
            </a:endParaRPr>
          </a:p>
          <a:p>
            <a:pPr marL="0" indent="0">
              <a:buNone/>
            </a:pPr>
            <a:endParaRPr lang="en-IN" sz="1800" dirty="0">
              <a:solidFill>
                <a:schemeClr val="bg1">
                  <a:lumMod val="95000"/>
                </a:schemeClr>
              </a:solidFill>
              <a:latin typeface="Century Gothic" panose="020B0502020202020204" pitchFamily="34" charset="0"/>
            </a:endParaRPr>
          </a:p>
          <a:p>
            <a:pPr marL="0" indent="0">
              <a:buNone/>
            </a:pPr>
            <a:endParaRPr lang="en-IN" sz="1800" dirty="0">
              <a:solidFill>
                <a:schemeClr val="bg1">
                  <a:lumMod val="95000"/>
                </a:schemeClr>
              </a:solidFill>
              <a:latin typeface="Century Gothic" panose="020B0502020202020204" pitchFamily="34" charset="0"/>
            </a:endParaRPr>
          </a:p>
          <a:p>
            <a:pPr marL="0" indent="0">
              <a:buNone/>
            </a:pPr>
            <a:endParaRPr lang="en-IN" sz="1800" dirty="0">
              <a:solidFill>
                <a:schemeClr val="bg1">
                  <a:lumMod val="95000"/>
                </a:schemeClr>
              </a:solidFill>
              <a:latin typeface="Century Gothic" panose="020B0502020202020204" pitchFamily="34" charset="0"/>
            </a:endParaRPr>
          </a:p>
          <a:p>
            <a:pPr marL="0" indent="0">
              <a:buNone/>
            </a:pPr>
            <a:r>
              <a:rPr lang="en-IN" sz="1800" dirty="0">
                <a:solidFill>
                  <a:schemeClr val="bg1">
                    <a:lumMod val="95000"/>
                  </a:schemeClr>
                </a:solidFill>
                <a:effectLst/>
                <a:latin typeface="Century Gothic" panose="020B0502020202020204" pitchFamily="34" charset="0"/>
                <a:ea typeface="Calibri" panose="020F0502020204030204" pitchFamily="34" charset="0"/>
                <a:cs typeface="Mangal" panose="02040503050203030202" pitchFamily="18" charset="0"/>
              </a:rPr>
              <a:t>Next, we move on to Document Level Feature Extraction.</a:t>
            </a:r>
            <a:endParaRPr lang="en-IN" sz="1800" dirty="0">
              <a:solidFill>
                <a:schemeClr val="bg1">
                  <a:lumMod val="95000"/>
                </a:schemeClr>
              </a:solidFill>
              <a:effectLst/>
              <a:latin typeface="Century Gothic" panose="020B0502020202020204" pitchFamily="34" charset="0"/>
              <a:ea typeface="Times New Roman" panose="02020603050405020304" pitchFamily="18" charset="0"/>
              <a:cs typeface="Mangal" panose="02040503050203030202" pitchFamily="18" charset="0"/>
            </a:endParaRPr>
          </a:p>
          <a:p>
            <a:pPr marL="0" indent="0">
              <a:buNone/>
            </a:pPr>
            <a:endParaRPr lang="en-IN" sz="1800" dirty="0">
              <a:solidFill>
                <a:schemeClr val="bg1">
                  <a:lumMod val="95000"/>
                </a:schemeClr>
              </a:solidFill>
              <a:latin typeface="Century Gothic" panose="020B0502020202020204" pitchFamily="34" charset="0"/>
            </a:endParaRPr>
          </a:p>
        </p:txBody>
      </p:sp>
      <p:pic>
        <p:nvPicPr>
          <p:cNvPr id="5" name="Picture 4">
            <a:extLst>
              <a:ext uri="{FF2B5EF4-FFF2-40B4-BE49-F238E27FC236}">
                <a16:creationId xmlns:a16="http://schemas.microsoft.com/office/drawing/2014/main" id="{DC142329-9444-461B-8917-F42E1D911DBF}"/>
              </a:ext>
            </a:extLst>
          </p:cNvPr>
          <p:cNvPicPr>
            <a:picLocks noChangeAspect="1"/>
          </p:cNvPicPr>
          <p:nvPr/>
        </p:nvPicPr>
        <p:blipFill>
          <a:blip r:embed="rId2"/>
          <a:stretch>
            <a:fillRect/>
          </a:stretch>
        </p:blipFill>
        <p:spPr>
          <a:xfrm>
            <a:off x="6172199" y="3696986"/>
            <a:ext cx="5257801" cy="2728304"/>
          </a:xfrm>
          <a:prstGeom prst="rect">
            <a:avLst/>
          </a:prstGeom>
        </p:spPr>
      </p:pic>
      <p:pic>
        <p:nvPicPr>
          <p:cNvPr id="7" name="Picture 6">
            <a:extLst>
              <a:ext uri="{FF2B5EF4-FFF2-40B4-BE49-F238E27FC236}">
                <a16:creationId xmlns:a16="http://schemas.microsoft.com/office/drawing/2014/main" id="{E02118A7-3EC6-4F03-B890-45ACA4D41CF4}"/>
              </a:ext>
            </a:extLst>
          </p:cNvPr>
          <p:cNvPicPr>
            <a:picLocks noChangeAspect="1"/>
          </p:cNvPicPr>
          <p:nvPr/>
        </p:nvPicPr>
        <p:blipFill>
          <a:blip r:embed="rId3"/>
          <a:stretch>
            <a:fillRect/>
          </a:stretch>
        </p:blipFill>
        <p:spPr>
          <a:xfrm>
            <a:off x="986395" y="1734078"/>
            <a:ext cx="4572505" cy="2055214"/>
          </a:xfrm>
          <a:prstGeom prst="rect">
            <a:avLst/>
          </a:prstGeom>
        </p:spPr>
      </p:pic>
      <p:sp>
        <p:nvSpPr>
          <p:cNvPr id="11" name="Content Placeholder 10">
            <a:extLst>
              <a:ext uri="{FF2B5EF4-FFF2-40B4-BE49-F238E27FC236}">
                <a16:creationId xmlns:a16="http://schemas.microsoft.com/office/drawing/2014/main" id="{D079A2E5-7303-432E-9559-2693ED5FFD94}"/>
              </a:ext>
            </a:extLst>
          </p:cNvPr>
          <p:cNvSpPr>
            <a:spLocks noGrp="1"/>
          </p:cNvSpPr>
          <p:nvPr>
            <p:ph sz="half" idx="2"/>
          </p:nvPr>
        </p:nvSpPr>
        <p:spPr>
          <a:xfrm>
            <a:off x="5936201" y="1613623"/>
            <a:ext cx="5871100" cy="4351338"/>
          </a:xfrm>
        </p:spPr>
        <p:txBody>
          <a:bodyPr>
            <a:normAutofit/>
          </a:bodyPr>
          <a:lstStyle/>
          <a:p>
            <a:pPr indent="0">
              <a:lnSpc>
                <a:spcPct val="110000"/>
              </a:lnSpc>
              <a:spcAft>
                <a:spcPts val="600"/>
              </a:spcAft>
              <a:buNone/>
            </a:pPr>
            <a:r>
              <a:rPr lang="en-IN" sz="1800" dirty="0">
                <a:solidFill>
                  <a:schemeClr val="bg1">
                    <a:lumMod val="95000"/>
                  </a:schemeClr>
                </a:solidFill>
                <a:effectLst/>
                <a:latin typeface="Century Gothic" panose="020B0502020202020204" pitchFamily="34" charset="0"/>
                <a:ea typeface="Calibri" panose="020F0502020204030204" pitchFamily="34" charset="0"/>
                <a:cs typeface="Mangal" panose="02040503050203030202" pitchFamily="18" charset="0"/>
              </a:rPr>
              <a:t>We used the </a:t>
            </a:r>
            <a:r>
              <a:rPr lang="en-IN" sz="1800" dirty="0" err="1">
                <a:solidFill>
                  <a:schemeClr val="bg1">
                    <a:lumMod val="95000"/>
                  </a:schemeClr>
                </a:solidFill>
                <a:effectLst/>
                <a:latin typeface="Century Gothic" panose="020B0502020202020204" pitchFamily="34" charset="0"/>
                <a:ea typeface="Calibri" panose="020F0502020204030204" pitchFamily="34" charset="0"/>
                <a:cs typeface="Mangal" panose="02040503050203030202" pitchFamily="18" charset="0"/>
              </a:rPr>
              <a:t>Mairesse</a:t>
            </a:r>
            <a:r>
              <a:rPr lang="en-IN" sz="1800" dirty="0">
                <a:solidFill>
                  <a:schemeClr val="bg1">
                    <a:lumMod val="95000"/>
                  </a:schemeClr>
                </a:solidFill>
                <a:effectLst/>
                <a:latin typeface="Century Gothic" panose="020B0502020202020204" pitchFamily="34" charset="0"/>
                <a:ea typeface="Calibri" panose="020F0502020204030204" pitchFamily="34" charset="0"/>
                <a:cs typeface="Mangal" panose="02040503050203030202" pitchFamily="18" charset="0"/>
              </a:rPr>
              <a:t> baseline feature set (10*85), which includes such global features as the word count and average sentence length. We append the author id with this set to uniquely identify the columns. We rename the columns for better understanding.</a:t>
            </a:r>
            <a:endParaRPr lang="en-IN" sz="1800" dirty="0">
              <a:solidFill>
                <a:schemeClr val="bg1">
                  <a:lumMod val="95000"/>
                </a:schemeClr>
              </a:solidFill>
              <a:effectLst/>
              <a:latin typeface="Century Gothic" panose="020B0502020202020204" pitchFamily="34" charset="0"/>
              <a:ea typeface="Times New Roman" panose="02020603050405020304" pitchFamily="18" charset="0"/>
              <a:cs typeface="Mangal" panose="02040503050203030202" pitchFamily="18" charset="0"/>
            </a:endParaRPr>
          </a:p>
          <a:p>
            <a:pPr marL="0" indent="0">
              <a:buNone/>
            </a:pPr>
            <a:endParaRPr lang="en-IN" dirty="0"/>
          </a:p>
        </p:txBody>
      </p:sp>
    </p:spTree>
    <p:extLst>
      <p:ext uri="{BB962C8B-B14F-4D97-AF65-F5344CB8AC3E}">
        <p14:creationId xmlns:p14="http://schemas.microsoft.com/office/powerpoint/2010/main" val="1526397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5B440-97BE-47CD-B5A2-9EE96E2E3485}"/>
              </a:ext>
            </a:extLst>
          </p:cNvPr>
          <p:cNvSpPr>
            <a:spLocks noGrp="1"/>
          </p:cNvSpPr>
          <p:nvPr>
            <p:ph type="title"/>
          </p:nvPr>
        </p:nvSpPr>
        <p:spPr/>
        <p:txBody>
          <a:bodyPr/>
          <a:lstStyle/>
          <a:p>
            <a:r>
              <a:rPr lang="en-IN" dirty="0">
                <a:solidFill>
                  <a:schemeClr val="bg1">
                    <a:lumMod val="95000"/>
                  </a:schemeClr>
                </a:solidFill>
                <a:latin typeface="Century Gothic" panose="020B0502020202020204" pitchFamily="34" charset="0"/>
              </a:rPr>
              <a:t>Approach 2 – Deep Learning</a:t>
            </a:r>
            <a:endParaRPr lang="en-IN" dirty="0"/>
          </a:p>
        </p:txBody>
      </p:sp>
      <p:pic>
        <p:nvPicPr>
          <p:cNvPr id="10" name="Content Placeholder 9">
            <a:extLst>
              <a:ext uri="{FF2B5EF4-FFF2-40B4-BE49-F238E27FC236}">
                <a16:creationId xmlns:a16="http://schemas.microsoft.com/office/drawing/2014/main" id="{B88F852F-78DF-4238-BF79-58A5BA675B93}"/>
              </a:ext>
            </a:extLst>
          </p:cNvPr>
          <p:cNvPicPr>
            <a:picLocks noGrp="1" noChangeAspect="1"/>
          </p:cNvPicPr>
          <p:nvPr>
            <p:ph sz="half" idx="2"/>
          </p:nvPr>
        </p:nvPicPr>
        <p:blipFill>
          <a:blip r:embed="rId2"/>
          <a:stretch>
            <a:fillRect/>
          </a:stretch>
        </p:blipFill>
        <p:spPr>
          <a:xfrm>
            <a:off x="6518429" y="1966913"/>
            <a:ext cx="5181600" cy="4210050"/>
          </a:xfrm>
        </p:spPr>
      </p:pic>
      <p:pic>
        <p:nvPicPr>
          <p:cNvPr id="5" name="Content Placeholder 7">
            <a:extLst>
              <a:ext uri="{FF2B5EF4-FFF2-40B4-BE49-F238E27FC236}">
                <a16:creationId xmlns:a16="http://schemas.microsoft.com/office/drawing/2014/main" id="{34124A0A-26A5-450E-8F5B-B824CB98F907}"/>
              </a:ext>
            </a:extLst>
          </p:cNvPr>
          <p:cNvPicPr>
            <a:picLocks noGrp="1" noChangeAspect="1"/>
          </p:cNvPicPr>
          <p:nvPr>
            <p:ph sz="half" idx="1"/>
          </p:nvPr>
        </p:nvPicPr>
        <p:blipFill rotWithShape="1">
          <a:blip r:embed="rId3"/>
          <a:srcRect r="23583"/>
          <a:stretch/>
        </p:blipFill>
        <p:spPr>
          <a:xfrm>
            <a:off x="758301" y="3079520"/>
            <a:ext cx="5181600" cy="1137441"/>
          </a:xfrm>
        </p:spPr>
      </p:pic>
      <p:pic>
        <p:nvPicPr>
          <p:cNvPr id="6" name="Picture 5">
            <a:extLst>
              <a:ext uri="{FF2B5EF4-FFF2-40B4-BE49-F238E27FC236}">
                <a16:creationId xmlns:a16="http://schemas.microsoft.com/office/drawing/2014/main" id="{A558D9F3-34D4-4DD6-88FC-CE4725DE1181}"/>
              </a:ext>
            </a:extLst>
          </p:cNvPr>
          <p:cNvPicPr>
            <a:picLocks noChangeAspect="1"/>
          </p:cNvPicPr>
          <p:nvPr/>
        </p:nvPicPr>
        <p:blipFill>
          <a:blip r:embed="rId4"/>
          <a:stretch>
            <a:fillRect/>
          </a:stretch>
        </p:blipFill>
        <p:spPr>
          <a:xfrm>
            <a:off x="758301" y="4216961"/>
            <a:ext cx="5181600" cy="1960002"/>
          </a:xfrm>
          <a:prstGeom prst="rect">
            <a:avLst/>
          </a:prstGeom>
        </p:spPr>
      </p:pic>
      <p:sp>
        <p:nvSpPr>
          <p:cNvPr id="8" name="TextBox 7">
            <a:extLst>
              <a:ext uri="{FF2B5EF4-FFF2-40B4-BE49-F238E27FC236}">
                <a16:creationId xmlns:a16="http://schemas.microsoft.com/office/drawing/2014/main" id="{0F47ABA1-9D11-4076-9C3D-1FE7C6A96E95}"/>
              </a:ext>
            </a:extLst>
          </p:cNvPr>
          <p:cNvSpPr txBox="1"/>
          <p:nvPr/>
        </p:nvSpPr>
        <p:spPr>
          <a:xfrm>
            <a:off x="614779" y="1864468"/>
            <a:ext cx="5903650" cy="646331"/>
          </a:xfrm>
          <a:prstGeom prst="rect">
            <a:avLst/>
          </a:prstGeom>
          <a:noFill/>
        </p:spPr>
        <p:txBody>
          <a:bodyPr wrap="square">
            <a:spAutoFit/>
          </a:bodyPr>
          <a:lstStyle/>
          <a:p>
            <a:r>
              <a:rPr lang="en-IN" dirty="0">
                <a:solidFill>
                  <a:schemeClr val="bg1">
                    <a:lumMod val="95000"/>
                  </a:schemeClr>
                </a:solidFill>
                <a:latin typeface="Century Gothic" panose="020B0502020202020204" pitchFamily="34" charset="0"/>
              </a:rPr>
              <a:t>Converting 5 personality columns( corresponding to 5 bits) to a single column (decimal value).</a:t>
            </a:r>
          </a:p>
        </p:txBody>
      </p:sp>
    </p:spTree>
    <p:extLst>
      <p:ext uri="{BB962C8B-B14F-4D97-AF65-F5344CB8AC3E}">
        <p14:creationId xmlns:p14="http://schemas.microsoft.com/office/powerpoint/2010/main" val="187859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CCFA5-8ADA-448D-B8C3-C08C6A9E4E8E}"/>
              </a:ext>
            </a:extLst>
          </p:cNvPr>
          <p:cNvSpPr>
            <a:spLocks noGrp="1"/>
          </p:cNvSpPr>
          <p:nvPr>
            <p:ph type="title"/>
          </p:nvPr>
        </p:nvSpPr>
        <p:spPr/>
        <p:txBody>
          <a:bodyPr/>
          <a:lstStyle/>
          <a:p>
            <a:r>
              <a:rPr lang="en-IN" dirty="0">
                <a:solidFill>
                  <a:schemeClr val="bg1">
                    <a:lumMod val="95000"/>
                  </a:schemeClr>
                </a:solidFill>
                <a:latin typeface="Century Gothic" panose="020B0502020202020204" pitchFamily="34" charset="0"/>
              </a:rPr>
              <a:t>Approach 2 – Deep Learning</a:t>
            </a:r>
            <a:endParaRPr lang="en-IN" dirty="0"/>
          </a:p>
        </p:txBody>
      </p:sp>
      <p:pic>
        <p:nvPicPr>
          <p:cNvPr id="6" name="Content Placeholder 5">
            <a:extLst>
              <a:ext uri="{FF2B5EF4-FFF2-40B4-BE49-F238E27FC236}">
                <a16:creationId xmlns:a16="http://schemas.microsoft.com/office/drawing/2014/main" id="{53D9EEC0-9542-4B7C-9167-2C3E9AF89A04}"/>
              </a:ext>
            </a:extLst>
          </p:cNvPr>
          <p:cNvPicPr>
            <a:picLocks noGrp="1" noChangeAspect="1"/>
          </p:cNvPicPr>
          <p:nvPr>
            <p:ph sz="half" idx="1"/>
          </p:nvPr>
        </p:nvPicPr>
        <p:blipFill>
          <a:blip r:embed="rId2"/>
          <a:stretch>
            <a:fillRect/>
          </a:stretch>
        </p:blipFill>
        <p:spPr>
          <a:xfrm>
            <a:off x="838200" y="2061060"/>
            <a:ext cx="5181600" cy="3880468"/>
          </a:xfrm>
        </p:spPr>
      </p:pic>
      <p:sp>
        <p:nvSpPr>
          <p:cNvPr id="7" name="Content Placeholder 6">
            <a:extLst>
              <a:ext uri="{FF2B5EF4-FFF2-40B4-BE49-F238E27FC236}">
                <a16:creationId xmlns:a16="http://schemas.microsoft.com/office/drawing/2014/main" id="{3E919220-132F-4114-9670-B4833A4F8D9A}"/>
              </a:ext>
            </a:extLst>
          </p:cNvPr>
          <p:cNvSpPr>
            <a:spLocks noGrp="1"/>
          </p:cNvSpPr>
          <p:nvPr>
            <p:ph sz="half" idx="2"/>
          </p:nvPr>
        </p:nvSpPr>
        <p:spPr>
          <a:xfrm>
            <a:off x="6172202" y="2506662"/>
            <a:ext cx="5181600" cy="4351338"/>
          </a:xfrm>
        </p:spPr>
        <p:txBody>
          <a:bodyPr>
            <a:normAutofit/>
          </a:bodyPr>
          <a:lstStyle/>
          <a:p>
            <a:pPr marL="0" indent="0">
              <a:buNone/>
            </a:pPr>
            <a:r>
              <a:rPr lang="en-IN" sz="1800" dirty="0">
                <a:solidFill>
                  <a:schemeClr val="bg1">
                    <a:lumMod val="95000"/>
                  </a:schemeClr>
                </a:solidFill>
                <a:latin typeface="Century Gothic" panose="020B0502020202020204" pitchFamily="34" charset="0"/>
              </a:rPr>
              <a:t>ANN (Artificial Neural Network) model creation.</a:t>
            </a:r>
          </a:p>
          <a:p>
            <a:pPr marL="0" indent="0">
              <a:buNone/>
            </a:pPr>
            <a:r>
              <a:rPr lang="en-IN" sz="1800" dirty="0" err="1">
                <a:solidFill>
                  <a:schemeClr val="bg1">
                    <a:lumMod val="95000"/>
                  </a:schemeClr>
                </a:solidFill>
                <a:latin typeface="Century Gothic" panose="020B0502020202020204" pitchFamily="34" charset="0"/>
              </a:rPr>
              <a:t>Tensorflow</a:t>
            </a:r>
            <a:r>
              <a:rPr lang="en-IN" sz="1800" dirty="0">
                <a:solidFill>
                  <a:schemeClr val="bg1">
                    <a:lumMod val="95000"/>
                  </a:schemeClr>
                </a:solidFill>
                <a:latin typeface="Century Gothic" panose="020B0502020202020204" pitchFamily="34" charset="0"/>
              </a:rPr>
              <a:t> and </a:t>
            </a:r>
            <a:r>
              <a:rPr lang="en-IN" sz="1800" dirty="0" err="1">
                <a:solidFill>
                  <a:schemeClr val="bg1">
                    <a:lumMod val="95000"/>
                  </a:schemeClr>
                </a:solidFill>
                <a:latin typeface="Century Gothic" panose="020B0502020202020204" pitchFamily="34" charset="0"/>
              </a:rPr>
              <a:t>Keras</a:t>
            </a:r>
            <a:r>
              <a:rPr lang="en-IN" sz="1800" dirty="0">
                <a:solidFill>
                  <a:schemeClr val="bg1">
                    <a:lumMod val="95000"/>
                  </a:schemeClr>
                </a:solidFill>
                <a:latin typeface="Century Gothic" panose="020B0502020202020204" pitchFamily="34" charset="0"/>
              </a:rPr>
              <a:t> are used for this model creation.</a:t>
            </a:r>
          </a:p>
          <a:p>
            <a:pPr marL="0" indent="0">
              <a:buNone/>
            </a:pPr>
            <a:r>
              <a:rPr lang="en-IN" sz="1800" dirty="0">
                <a:solidFill>
                  <a:schemeClr val="bg1">
                    <a:lumMod val="95000"/>
                  </a:schemeClr>
                </a:solidFill>
                <a:latin typeface="Century Gothic" panose="020B0502020202020204" pitchFamily="34" charset="0"/>
              </a:rPr>
              <a:t>1 input layer</a:t>
            </a:r>
          </a:p>
          <a:p>
            <a:pPr marL="0" indent="0">
              <a:buNone/>
            </a:pPr>
            <a:r>
              <a:rPr lang="en-IN" sz="1800" dirty="0">
                <a:solidFill>
                  <a:schemeClr val="bg1">
                    <a:lumMod val="95000"/>
                  </a:schemeClr>
                </a:solidFill>
                <a:latin typeface="Century Gothic" panose="020B0502020202020204" pitchFamily="34" charset="0"/>
              </a:rPr>
              <a:t>2 hidden layers</a:t>
            </a:r>
          </a:p>
          <a:p>
            <a:pPr marL="0" indent="0">
              <a:buNone/>
            </a:pPr>
            <a:r>
              <a:rPr lang="en-IN" sz="1800" dirty="0">
                <a:solidFill>
                  <a:schemeClr val="bg1">
                    <a:lumMod val="95000"/>
                  </a:schemeClr>
                </a:solidFill>
                <a:latin typeface="Century Gothic" panose="020B0502020202020204" pitchFamily="34" charset="0"/>
              </a:rPr>
              <a:t>1 output layer</a:t>
            </a:r>
          </a:p>
          <a:p>
            <a:pPr marL="0" indent="0">
              <a:buNone/>
            </a:pPr>
            <a:r>
              <a:rPr lang="en-IN" sz="1800" dirty="0">
                <a:solidFill>
                  <a:schemeClr val="bg1">
                    <a:lumMod val="95000"/>
                  </a:schemeClr>
                </a:solidFill>
                <a:latin typeface="Century Gothic" panose="020B0502020202020204" pitchFamily="34" charset="0"/>
              </a:rPr>
              <a:t>This is a 84-50-50-32 network.</a:t>
            </a:r>
          </a:p>
        </p:txBody>
      </p:sp>
    </p:spTree>
    <p:extLst>
      <p:ext uri="{BB962C8B-B14F-4D97-AF65-F5344CB8AC3E}">
        <p14:creationId xmlns:p14="http://schemas.microsoft.com/office/powerpoint/2010/main" val="743141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7EFAB-F617-4891-B5D7-1920B18C1EE1}"/>
              </a:ext>
            </a:extLst>
          </p:cNvPr>
          <p:cNvSpPr>
            <a:spLocks noGrp="1"/>
          </p:cNvSpPr>
          <p:nvPr>
            <p:ph type="title"/>
          </p:nvPr>
        </p:nvSpPr>
        <p:spPr/>
        <p:txBody>
          <a:bodyPr/>
          <a:lstStyle/>
          <a:p>
            <a:r>
              <a:rPr lang="en-IN" dirty="0">
                <a:solidFill>
                  <a:schemeClr val="bg1">
                    <a:lumMod val="95000"/>
                  </a:schemeClr>
                </a:solidFill>
                <a:latin typeface="Century Gothic" panose="020B0502020202020204" pitchFamily="34" charset="0"/>
              </a:rPr>
              <a:t>Approach 2 – Deep Learning</a:t>
            </a:r>
            <a:endParaRPr lang="en-IN" dirty="0"/>
          </a:p>
        </p:txBody>
      </p:sp>
      <p:pic>
        <p:nvPicPr>
          <p:cNvPr id="6" name="Content Placeholder 5">
            <a:extLst>
              <a:ext uri="{FF2B5EF4-FFF2-40B4-BE49-F238E27FC236}">
                <a16:creationId xmlns:a16="http://schemas.microsoft.com/office/drawing/2014/main" id="{E385496C-3CE8-4E5E-B67D-E66D6837321B}"/>
              </a:ext>
            </a:extLst>
          </p:cNvPr>
          <p:cNvPicPr>
            <a:picLocks noGrp="1" noChangeAspect="1"/>
          </p:cNvPicPr>
          <p:nvPr>
            <p:ph sz="half" idx="1"/>
          </p:nvPr>
        </p:nvPicPr>
        <p:blipFill>
          <a:blip r:embed="rId2"/>
          <a:stretch>
            <a:fillRect/>
          </a:stretch>
        </p:blipFill>
        <p:spPr>
          <a:xfrm>
            <a:off x="3166369" y="1907790"/>
            <a:ext cx="5181600" cy="1041051"/>
          </a:xfrm>
        </p:spPr>
      </p:pic>
      <p:sp>
        <p:nvSpPr>
          <p:cNvPr id="4" name="Content Placeholder 3">
            <a:extLst>
              <a:ext uri="{FF2B5EF4-FFF2-40B4-BE49-F238E27FC236}">
                <a16:creationId xmlns:a16="http://schemas.microsoft.com/office/drawing/2014/main" id="{2640E676-F9FA-4775-A2F7-AE63D606119C}"/>
              </a:ext>
            </a:extLst>
          </p:cNvPr>
          <p:cNvSpPr>
            <a:spLocks noGrp="1"/>
          </p:cNvSpPr>
          <p:nvPr>
            <p:ph sz="half" idx="2"/>
          </p:nvPr>
        </p:nvSpPr>
        <p:spPr/>
        <p:txBody>
          <a:bodyPr/>
          <a:lstStyle/>
          <a:p>
            <a:endParaRPr lang="en-IN" dirty="0"/>
          </a:p>
        </p:txBody>
      </p:sp>
      <p:pic>
        <p:nvPicPr>
          <p:cNvPr id="8" name="Picture 7">
            <a:extLst>
              <a:ext uri="{FF2B5EF4-FFF2-40B4-BE49-F238E27FC236}">
                <a16:creationId xmlns:a16="http://schemas.microsoft.com/office/drawing/2014/main" id="{373760BF-AA1B-4725-9F19-81D5E1C7924D}"/>
              </a:ext>
            </a:extLst>
          </p:cNvPr>
          <p:cNvPicPr>
            <a:picLocks noChangeAspect="1"/>
          </p:cNvPicPr>
          <p:nvPr/>
        </p:nvPicPr>
        <p:blipFill>
          <a:blip r:embed="rId3"/>
          <a:stretch>
            <a:fillRect/>
          </a:stretch>
        </p:blipFill>
        <p:spPr>
          <a:xfrm>
            <a:off x="2717952" y="4370999"/>
            <a:ext cx="6261314" cy="990738"/>
          </a:xfrm>
          <a:prstGeom prst="rect">
            <a:avLst/>
          </a:prstGeom>
        </p:spPr>
      </p:pic>
      <p:sp>
        <p:nvSpPr>
          <p:cNvPr id="3" name="TextBox 2">
            <a:extLst>
              <a:ext uri="{FF2B5EF4-FFF2-40B4-BE49-F238E27FC236}">
                <a16:creationId xmlns:a16="http://schemas.microsoft.com/office/drawing/2014/main" id="{05ACDE79-AD92-4068-BCF7-ACB48AB9ADBD}"/>
              </a:ext>
            </a:extLst>
          </p:cNvPr>
          <p:cNvSpPr txBox="1"/>
          <p:nvPr/>
        </p:nvSpPr>
        <p:spPr>
          <a:xfrm>
            <a:off x="3255405" y="3262829"/>
            <a:ext cx="5003528" cy="646331"/>
          </a:xfrm>
          <a:prstGeom prst="rect">
            <a:avLst/>
          </a:prstGeom>
          <a:noFill/>
        </p:spPr>
        <p:txBody>
          <a:bodyPr wrap="square" rtlCol="0">
            <a:spAutoFit/>
          </a:bodyPr>
          <a:lstStyle/>
          <a:p>
            <a:pPr algn="ctr"/>
            <a:r>
              <a:rPr lang="en-IN" dirty="0">
                <a:solidFill>
                  <a:schemeClr val="bg1">
                    <a:lumMod val="95000"/>
                  </a:schemeClr>
                </a:solidFill>
                <a:latin typeface="Century Gothic" panose="020B0502020202020204" pitchFamily="34" charset="0"/>
              </a:rPr>
              <a:t>We are training the model and measuring its accuracy and loss function.</a:t>
            </a:r>
          </a:p>
        </p:txBody>
      </p:sp>
    </p:spTree>
    <p:extLst>
      <p:ext uri="{BB962C8B-B14F-4D97-AF65-F5344CB8AC3E}">
        <p14:creationId xmlns:p14="http://schemas.microsoft.com/office/powerpoint/2010/main" val="303089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63E83-7FEB-FF29-69E2-E21E226F1759}"/>
              </a:ext>
            </a:extLst>
          </p:cNvPr>
          <p:cNvSpPr>
            <a:spLocks noGrp="1"/>
          </p:cNvSpPr>
          <p:nvPr>
            <p:ph type="title"/>
          </p:nvPr>
        </p:nvSpPr>
        <p:spPr/>
        <p:txBody>
          <a:bodyPr/>
          <a:lstStyle/>
          <a:p>
            <a:r>
              <a:rPr lang="en-IN" dirty="0">
                <a:solidFill>
                  <a:schemeClr val="bg1">
                    <a:lumMod val="95000"/>
                  </a:schemeClr>
                </a:solidFill>
                <a:latin typeface="Century Gothic" panose="020B0502020202020204" pitchFamily="34" charset="0"/>
              </a:rPr>
              <a:t>Approach 3 – SVM </a:t>
            </a:r>
          </a:p>
        </p:txBody>
      </p:sp>
      <p:sp>
        <p:nvSpPr>
          <p:cNvPr id="3" name="Content Placeholder 2">
            <a:extLst>
              <a:ext uri="{FF2B5EF4-FFF2-40B4-BE49-F238E27FC236}">
                <a16:creationId xmlns:a16="http://schemas.microsoft.com/office/drawing/2014/main" id="{38FD5EB8-8961-7E92-B9E0-5391EB5CC8EC}"/>
              </a:ext>
            </a:extLst>
          </p:cNvPr>
          <p:cNvSpPr>
            <a:spLocks noGrp="1"/>
          </p:cNvSpPr>
          <p:nvPr>
            <p:ph idx="1"/>
          </p:nvPr>
        </p:nvSpPr>
        <p:spPr/>
        <p:txBody>
          <a:bodyPr/>
          <a:lstStyle/>
          <a:p>
            <a:pPr marL="0" indent="0">
              <a:buNone/>
            </a:pPr>
            <a:endParaRPr lang="en-IN" dirty="0"/>
          </a:p>
        </p:txBody>
      </p:sp>
      <p:sp>
        <p:nvSpPr>
          <p:cNvPr id="4" name="Title 1">
            <a:extLst>
              <a:ext uri="{FF2B5EF4-FFF2-40B4-BE49-F238E27FC236}">
                <a16:creationId xmlns:a16="http://schemas.microsoft.com/office/drawing/2014/main" id="{0C2900F7-B904-AD5D-9C14-41A363C2113B}"/>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chemeClr val="bg1">
                    <a:lumMod val="95000"/>
                  </a:schemeClr>
                </a:solidFill>
                <a:latin typeface="Century Gothic" panose="020B0502020202020204" pitchFamily="34" charset="0"/>
              </a:rPr>
              <a:t>Approach</a:t>
            </a:r>
          </a:p>
        </p:txBody>
      </p:sp>
      <p:sp>
        <p:nvSpPr>
          <p:cNvPr id="5" name="Content Placeholder 2">
            <a:extLst>
              <a:ext uri="{FF2B5EF4-FFF2-40B4-BE49-F238E27FC236}">
                <a16:creationId xmlns:a16="http://schemas.microsoft.com/office/drawing/2014/main" id="{03A60E08-B12C-78F9-6012-621909D015C9}"/>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800">
                <a:solidFill>
                  <a:schemeClr val="bg1">
                    <a:lumMod val="95000"/>
                  </a:schemeClr>
                </a:solidFill>
                <a:latin typeface="Century Gothic" panose="020B0502020202020204" pitchFamily="34" charset="0"/>
              </a:rPr>
              <a:t>Remove special characters:			Making Bag of Words:</a:t>
            </a:r>
          </a:p>
          <a:p>
            <a:pPr marL="0" indent="0">
              <a:buFont typeface="Arial" panose="020B0604020202020204" pitchFamily="34" charset="0"/>
              <a:buNone/>
            </a:pPr>
            <a:endParaRPr lang="en-IN" sz="1800">
              <a:solidFill>
                <a:schemeClr val="bg1">
                  <a:lumMod val="95000"/>
                </a:schemeClr>
              </a:solidFill>
              <a:latin typeface="Century Gothic" panose="020B0502020202020204" pitchFamily="34" charset="0"/>
            </a:endParaRPr>
          </a:p>
          <a:p>
            <a:pPr marL="0" indent="0">
              <a:buFont typeface="Arial" panose="020B0604020202020204" pitchFamily="34" charset="0"/>
              <a:buNone/>
            </a:pPr>
            <a:r>
              <a:rPr lang="en-IN" sz="1800">
                <a:solidFill>
                  <a:schemeClr val="bg1">
                    <a:lumMod val="95000"/>
                  </a:schemeClr>
                </a:solidFill>
                <a:latin typeface="Century Gothic" panose="020B0502020202020204" pitchFamily="34" charset="0"/>
              </a:rPr>
              <a:t>			</a:t>
            </a:r>
          </a:p>
          <a:p>
            <a:pPr marL="0" indent="0">
              <a:buFont typeface="Arial" panose="020B0604020202020204" pitchFamily="34" charset="0"/>
              <a:buNone/>
            </a:pPr>
            <a:endParaRPr lang="en-IN" sz="1800">
              <a:solidFill>
                <a:schemeClr val="bg1">
                  <a:lumMod val="95000"/>
                </a:schemeClr>
              </a:solidFill>
              <a:latin typeface="Century Gothic" panose="020B0502020202020204" pitchFamily="34" charset="0"/>
            </a:endParaRPr>
          </a:p>
          <a:p>
            <a:pPr marL="0" indent="0">
              <a:buFont typeface="Arial" panose="020B0604020202020204" pitchFamily="34" charset="0"/>
              <a:buNone/>
            </a:pPr>
            <a:r>
              <a:rPr lang="en-IN" sz="1800">
                <a:solidFill>
                  <a:schemeClr val="bg1">
                    <a:lumMod val="95000"/>
                  </a:schemeClr>
                </a:solidFill>
                <a:latin typeface="Century Gothic" panose="020B0502020202020204" pitchFamily="34" charset="0"/>
              </a:rPr>
              <a:t>	</a:t>
            </a:r>
          </a:p>
          <a:p>
            <a:pPr marL="0" indent="0">
              <a:buFont typeface="Arial" panose="020B0604020202020204" pitchFamily="34" charset="0"/>
              <a:buNone/>
            </a:pPr>
            <a:endParaRPr lang="en-IN" sz="1800">
              <a:solidFill>
                <a:schemeClr val="bg1">
                  <a:lumMod val="95000"/>
                </a:schemeClr>
              </a:solidFill>
              <a:latin typeface="Century Gothic" panose="020B0502020202020204" pitchFamily="34" charset="0"/>
            </a:endParaRPr>
          </a:p>
          <a:p>
            <a:pPr marL="0" indent="0">
              <a:buFont typeface="Arial" panose="020B0604020202020204" pitchFamily="34" charset="0"/>
              <a:buNone/>
            </a:pPr>
            <a:endParaRPr lang="en-IN" sz="1800">
              <a:solidFill>
                <a:schemeClr val="bg1">
                  <a:lumMod val="95000"/>
                </a:schemeClr>
              </a:solidFill>
              <a:latin typeface="Century Gothic" panose="020B0502020202020204" pitchFamily="34" charset="0"/>
            </a:endParaRPr>
          </a:p>
          <a:p>
            <a:pPr marL="0" indent="0">
              <a:buFont typeface="Arial" panose="020B0604020202020204" pitchFamily="34" charset="0"/>
              <a:buNone/>
            </a:pPr>
            <a:r>
              <a:rPr lang="en-IN" sz="1800">
                <a:solidFill>
                  <a:schemeClr val="bg1">
                    <a:lumMod val="95000"/>
                  </a:schemeClr>
                </a:solidFill>
                <a:latin typeface="Century Gothic" panose="020B0502020202020204" pitchFamily="34" charset="0"/>
              </a:rPr>
              <a:t>						</a:t>
            </a:r>
          </a:p>
          <a:p>
            <a:pPr marL="0" indent="0">
              <a:buFont typeface="Arial" panose="020B0604020202020204" pitchFamily="34" charset="0"/>
              <a:buNone/>
            </a:pPr>
            <a:r>
              <a:rPr lang="en-IN" sz="1800">
                <a:solidFill>
                  <a:schemeClr val="bg1">
                    <a:lumMod val="95000"/>
                  </a:schemeClr>
                </a:solidFill>
                <a:latin typeface="Century Gothic" panose="020B0502020202020204" pitchFamily="34" charset="0"/>
              </a:rPr>
              <a:t>						Vectorization:</a:t>
            </a:r>
            <a:endParaRPr lang="en-IN" sz="1800" dirty="0">
              <a:solidFill>
                <a:schemeClr val="bg1">
                  <a:lumMod val="95000"/>
                </a:schemeClr>
              </a:solidFill>
              <a:latin typeface="Century Gothic" panose="020B0502020202020204" pitchFamily="34" charset="0"/>
            </a:endParaRPr>
          </a:p>
        </p:txBody>
      </p:sp>
      <p:pic>
        <p:nvPicPr>
          <p:cNvPr id="6" name="Picture 5">
            <a:extLst>
              <a:ext uri="{FF2B5EF4-FFF2-40B4-BE49-F238E27FC236}">
                <a16:creationId xmlns:a16="http://schemas.microsoft.com/office/drawing/2014/main" id="{08CEE58B-28E8-810C-C54D-E128DBC3003E}"/>
              </a:ext>
            </a:extLst>
          </p:cNvPr>
          <p:cNvPicPr>
            <a:picLocks noChangeAspect="1"/>
          </p:cNvPicPr>
          <p:nvPr/>
        </p:nvPicPr>
        <p:blipFill>
          <a:blip r:embed="rId2"/>
          <a:stretch>
            <a:fillRect/>
          </a:stretch>
        </p:blipFill>
        <p:spPr>
          <a:xfrm>
            <a:off x="952955" y="2231874"/>
            <a:ext cx="4613324" cy="4142294"/>
          </a:xfrm>
          <a:prstGeom prst="rect">
            <a:avLst/>
          </a:prstGeom>
        </p:spPr>
      </p:pic>
      <p:pic>
        <p:nvPicPr>
          <p:cNvPr id="7" name="Picture 6">
            <a:extLst>
              <a:ext uri="{FF2B5EF4-FFF2-40B4-BE49-F238E27FC236}">
                <a16:creationId xmlns:a16="http://schemas.microsoft.com/office/drawing/2014/main" id="{F8EF7C58-F7E5-3EE9-122E-A2380BB27F06}"/>
              </a:ext>
            </a:extLst>
          </p:cNvPr>
          <p:cNvPicPr>
            <a:picLocks noChangeAspect="1"/>
          </p:cNvPicPr>
          <p:nvPr/>
        </p:nvPicPr>
        <p:blipFill rotWithShape="1">
          <a:blip r:embed="rId3"/>
          <a:srcRect b="53690"/>
          <a:stretch/>
        </p:blipFill>
        <p:spPr>
          <a:xfrm>
            <a:off x="6327416" y="5187190"/>
            <a:ext cx="5534733" cy="1088375"/>
          </a:xfrm>
          <a:prstGeom prst="rect">
            <a:avLst/>
          </a:prstGeom>
        </p:spPr>
      </p:pic>
      <p:pic>
        <p:nvPicPr>
          <p:cNvPr id="9" name="Picture 8">
            <a:extLst>
              <a:ext uri="{FF2B5EF4-FFF2-40B4-BE49-F238E27FC236}">
                <a16:creationId xmlns:a16="http://schemas.microsoft.com/office/drawing/2014/main" id="{B538BA82-0308-4420-7919-9CE67DC4B769}"/>
              </a:ext>
            </a:extLst>
          </p:cNvPr>
          <p:cNvPicPr>
            <a:picLocks noChangeAspect="1"/>
          </p:cNvPicPr>
          <p:nvPr/>
        </p:nvPicPr>
        <p:blipFill rotWithShape="1">
          <a:blip r:embed="rId4"/>
          <a:srcRect t="650"/>
          <a:stretch/>
        </p:blipFill>
        <p:spPr>
          <a:xfrm>
            <a:off x="6371033" y="2231874"/>
            <a:ext cx="2723749" cy="2410013"/>
          </a:xfrm>
          <a:prstGeom prst="rect">
            <a:avLst/>
          </a:prstGeom>
        </p:spPr>
      </p:pic>
    </p:spTree>
    <p:extLst>
      <p:ext uri="{BB962C8B-B14F-4D97-AF65-F5344CB8AC3E}">
        <p14:creationId xmlns:p14="http://schemas.microsoft.com/office/powerpoint/2010/main" val="189725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040C8-B074-C7E8-92CA-6497B75E3BDB}"/>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chemeClr val="bg1">
                    <a:lumMod val="95000"/>
                  </a:schemeClr>
                </a:solidFill>
                <a:latin typeface="Century Gothic" panose="020B0502020202020204" pitchFamily="34" charset="0"/>
              </a:rPr>
              <a:t>Approach 3 – SVM</a:t>
            </a:r>
          </a:p>
        </p:txBody>
      </p:sp>
      <p:sp>
        <p:nvSpPr>
          <p:cNvPr id="3" name="Content Placeholder 2">
            <a:extLst>
              <a:ext uri="{FF2B5EF4-FFF2-40B4-BE49-F238E27FC236}">
                <a16:creationId xmlns:a16="http://schemas.microsoft.com/office/drawing/2014/main" id="{AF08CFCD-1B5D-CC95-679B-102209E054D9}"/>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sz="1800" dirty="0">
              <a:solidFill>
                <a:schemeClr val="bg1">
                  <a:lumMod val="95000"/>
                </a:schemeClr>
              </a:solidFill>
              <a:latin typeface="Century Gothic" panose="020B0502020202020204" pitchFamily="34" charset="0"/>
            </a:endParaRPr>
          </a:p>
        </p:txBody>
      </p:sp>
      <p:pic>
        <p:nvPicPr>
          <p:cNvPr id="13" name="Picture 12">
            <a:extLst>
              <a:ext uri="{FF2B5EF4-FFF2-40B4-BE49-F238E27FC236}">
                <a16:creationId xmlns:a16="http://schemas.microsoft.com/office/drawing/2014/main" id="{CFD71887-958C-5C91-96AB-519BA8109614}"/>
              </a:ext>
            </a:extLst>
          </p:cNvPr>
          <p:cNvPicPr>
            <a:picLocks noChangeAspect="1"/>
          </p:cNvPicPr>
          <p:nvPr/>
        </p:nvPicPr>
        <p:blipFill>
          <a:blip r:embed="rId2"/>
          <a:stretch>
            <a:fillRect/>
          </a:stretch>
        </p:blipFill>
        <p:spPr>
          <a:xfrm>
            <a:off x="6614365" y="1358283"/>
            <a:ext cx="4387345" cy="4660777"/>
          </a:xfrm>
          <a:prstGeom prst="rect">
            <a:avLst/>
          </a:prstGeom>
        </p:spPr>
      </p:pic>
      <p:sp>
        <p:nvSpPr>
          <p:cNvPr id="14" name="TextBox 13">
            <a:extLst>
              <a:ext uri="{FF2B5EF4-FFF2-40B4-BE49-F238E27FC236}">
                <a16:creationId xmlns:a16="http://schemas.microsoft.com/office/drawing/2014/main" id="{92B61D1C-E729-17B3-D794-4122AC59F7B7}"/>
              </a:ext>
            </a:extLst>
          </p:cNvPr>
          <p:cNvSpPr txBox="1"/>
          <p:nvPr/>
        </p:nvSpPr>
        <p:spPr>
          <a:xfrm>
            <a:off x="905522" y="1690688"/>
            <a:ext cx="4476805" cy="3693319"/>
          </a:xfrm>
          <a:prstGeom prst="rect">
            <a:avLst/>
          </a:prstGeom>
          <a:noFill/>
        </p:spPr>
        <p:txBody>
          <a:bodyPr wrap="square" rtlCol="0">
            <a:spAutoFit/>
          </a:bodyPr>
          <a:lstStyle/>
          <a:p>
            <a:r>
              <a:rPr lang="en-IN" dirty="0">
                <a:solidFill>
                  <a:schemeClr val="bg1">
                    <a:lumMod val="95000"/>
                  </a:schemeClr>
                </a:solidFill>
                <a:latin typeface="Century Gothic" panose="020B0502020202020204" pitchFamily="34" charset="0"/>
              </a:rPr>
              <a:t>We finally make five SVM Classifiers.</a:t>
            </a:r>
          </a:p>
          <a:p>
            <a:r>
              <a:rPr lang="en-IN" dirty="0">
                <a:solidFill>
                  <a:schemeClr val="bg1">
                    <a:lumMod val="95000"/>
                  </a:schemeClr>
                </a:solidFill>
                <a:latin typeface="Century Gothic" panose="020B0502020202020204" pitchFamily="34" charset="0"/>
              </a:rPr>
              <a:t>We then fit the model and predict the test set.</a:t>
            </a:r>
          </a:p>
          <a:p>
            <a:r>
              <a:rPr lang="en-IN" dirty="0">
                <a:solidFill>
                  <a:schemeClr val="bg1">
                    <a:lumMod val="95000"/>
                  </a:schemeClr>
                </a:solidFill>
                <a:latin typeface="Century Gothic" panose="020B0502020202020204" pitchFamily="34" charset="0"/>
              </a:rPr>
              <a:t>We finally find the accuracy scores.</a:t>
            </a:r>
          </a:p>
          <a:p>
            <a:endParaRPr lang="en-IN" dirty="0">
              <a:solidFill>
                <a:schemeClr val="bg1">
                  <a:lumMod val="95000"/>
                </a:schemeClr>
              </a:solidFill>
              <a:latin typeface="Century Gothic" panose="020B0502020202020204" pitchFamily="34" charset="0"/>
            </a:endParaRPr>
          </a:p>
          <a:p>
            <a:endParaRPr lang="en-IN" dirty="0">
              <a:solidFill>
                <a:schemeClr val="bg1">
                  <a:lumMod val="95000"/>
                </a:schemeClr>
              </a:solidFill>
              <a:latin typeface="Century Gothic" panose="020B0502020202020204" pitchFamily="34" charset="0"/>
            </a:endParaRPr>
          </a:p>
          <a:p>
            <a:r>
              <a:rPr lang="en-IN" dirty="0">
                <a:solidFill>
                  <a:schemeClr val="bg1">
                    <a:lumMod val="95000"/>
                  </a:schemeClr>
                </a:solidFill>
                <a:latin typeface="Century Gothic" panose="020B0502020202020204" pitchFamily="34" charset="0"/>
              </a:rPr>
              <a:t>SVM has the simplicity of basic classifiers as well as it is able to handle complex inputs like neural network.</a:t>
            </a:r>
          </a:p>
          <a:p>
            <a:endParaRPr lang="en-IN" dirty="0">
              <a:solidFill>
                <a:schemeClr val="bg1">
                  <a:lumMod val="95000"/>
                </a:schemeClr>
              </a:solidFill>
              <a:latin typeface="Century Gothic" panose="020B0502020202020204" pitchFamily="34" charset="0"/>
            </a:endParaRPr>
          </a:p>
          <a:p>
            <a:r>
              <a:rPr lang="en-IN" dirty="0">
                <a:solidFill>
                  <a:schemeClr val="bg1">
                    <a:lumMod val="95000"/>
                  </a:schemeClr>
                </a:solidFill>
                <a:latin typeface="Century Gothic" panose="020B0502020202020204" pitchFamily="34" charset="0"/>
              </a:rPr>
              <a:t>Even though we expected to see, certain improvements in accuracy, we see that those are nearly the same.</a:t>
            </a:r>
          </a:p>
        </p:txBody>
      </p:sp>
    </p:spTree>
    <p:extLst>
      <p:ext uri="{BB962C8B-B14F-4D97-AF65-F5344CB8AC3E}">
        <p14:creationId xmlns:p14="http://schemas.microsoft.com/office/powerpoint/2010/main" val="75197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29972-2BF7-4FD4-AC3E-CBB592533DBD}"/>
              </a:ext>
            </a:extLst>
          </p:cNvPr>
          <p:cNvSpPr>
            <a:spLocks noGrp="1"/>
          </p:cNvSpPr>
          <p:nvPr>
            <p:ph type="title"/>
          </p:nvPr>
        </p:nvSpPr>
        <p:spPr/>
        <p:txBody>
          <a:bodyPr/>
          <a:lstStyle/>
          <a:p>
            <a:r>
              <a:rPr lang="en-IN" dirty="0">
                <a:solidFill>
                  <a:schemeClr val="bg1">
                    <a:lumMod val="95000"/>
                  </a:schemeClr>
                </a:solidFill>
                <a:latin typeface="Century Gothic" panose="020B0502020202020204" pitchFamily="34" charset="0"/>
              </a:rPr>
              <a:t>Testing </a:t>
            </a:r>
          </a:p>
        </p:txBody>
      </p:sp>
      <p:sp>
        <p:nvSpPr>
          <p:cNvPr id="3" name="Content Placeholder 2">
            <a:extLst>
              <a:ext uri="{FF2B5EF4-FFF2-40B4-BE49-F238E27FC236}">
                <a16:creationId xmlns:a16="http://schemas.microsoft.com/office/drawing/2014/main" id="{AD54B19A-034E-49D8-A8CF-0C52F0FACFC9}"/>
              </a:ext>
            </a:extLst>
          </p:cNvPr>
          <p:cNvSpPr>
            <a:spLocks noGrp="1"/>
          </p:cNvSpPr>
          <p:nvPr>
            <p:ph idx="1"/>
          </p:nvPr>
        </p:nvSpPr>
        <p:spPr/>
        <p:txBody>
          <a:bodyPr>
            <a:normAutofit/>
          </a:bodyPr>
          <a:lstStyle/>
          <a:p>
            <a:pPr marL="0" indent="0">
              <a:buNone/>
            </a:pPr>
            <a:endParaRPr lang="en-IN" sz="1800" dirty="0">
              <a:solidFill>
                <a:schemeClr val="bg1">
                  <a:lumMod val="95000"/>
                </a:schemeClr>
              </a:solidFill>
              <a:latin typeface="Century Gothic" panose="020B0502020202020204" pitchFamily="34" charset="0"/>
            </a:endParaRPr>
          </a:p>
          <a:p>
            <a:pPr marL="0" indent="0">
              <a:buNone/>
            </a:pPr>
            <a:endParaRPr lang="en-IN" sz="1800" dirty="0">
              <a:solidFill>
                <a:schemeClr val="bg1">
                  <a:lumMod val="95000"/>
                </a:schemeClr>
              </a:solidFill>
              <a:latin typeface="Century Gothic" panose="020B0502020202020204" pitchFamily="34" charset="0"/>
            </a:endParaRPr>
          </a:p>
        </p:txBody>
      </p:sp>
      <p:pic>
        <p:nvPicPr>
          <p:cNvPr id="5" name="Picture 4">
            <a:extLst>
              <a:ext uri="{FF2B5EF4-FFF2-40B4-BE49-F238E27FC236}">
                <a16:creationId xmlns:a16="http://schemas.microsoft.com/office/drawing/2014/main" id="{B80E2684-7971-4FD4-B13B-5EF9E50D89BD}"/>
              </a:ext>
            </a:extLst>
          </p:cNvPr>
          <p:cNvPicPr>
            <a:picLocks noChangeAspect="1"/>
          </p:cNvPicPr>
          <p:nvPr/>
        </p:nvPicPr>
        <p:blipFill>
          <a:blip r:embed="rId2"/>
          <a:stretch>
            <a:fillRect/>
          </a:stretch>
        </p:blipFill>
        <p:spPr>
          <a:xfrm>
            <a:off x="838200" y="1543982"/>
            <a:ext cx="9233535" cy="4914624"/>
          </a:xfrm>
          <a:prstGeom prst="rect">
            <a:avLst/>
          </a:prstGeom>
        </p:spPr>
      </p:pic>
    </p:spTree>
    <p:extLst>
      <p:ext uri="{BB962C8B-B14F-4D97-AF65-F5344CB8AC3E}">
        <p14:creationId xmlns:p14="http://schemas.microsoft.com/office/powerpoint/2010/main" val="181867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03AD-6057-4884-807A-495F5E4A410B}"/>
              </a:ext>
            </a:extLst>
          </p:cNvPr>
          <p:cNvSpPr>
            <a:spLocks noGrp="1"/>
          </p:cNvSpPr>
          <p:nvPr>
            <p:ph type="title"/>
          </p:nvPr>
        </p:nvSpPr>
        <p:spPr/>
        <p:txBody>
          <a:bodyPr/>
          <a:lstStyle/>
          <a:p>
            <a:r>
              <a:rPr lang="en-IN" dirty="0">
                <a:solidFill>
                  <a:schemeClr val="bg1">
                    <a:lumMod val="95000"/>
                  </a:schemeClr>
                </a:solidFill>
                <a:latin typeface="Century Gothic" panose="020B0502020202020204" pitchFamily="34" charset="0"/>
              </a:rPr>
              <a:t>Conclusion</a:t>
            </a:r>
          </a:p>
        </p:txBody>
      </p:sp>
      <p:sp>
        <p:nvSpPr>
          <p:cNvPr id="3" name="Content Placeholder 2">
            <a:extLst>
              <a:ext uri="{FF2B5EF4-FFF2-40B4-BE49-F238E27FC236}">
                <a16:creationId xmlns:a16="http://schemas.microsoft.com/office/drawing/2014/main" id="{25CA7576-E600-45B3-BBD5-44F3914984AE}"/>
              </a:ext>
            </a:extLst>
          </p:cNvPr>
          <p:cNvSpPr>
            <a:spLocks noGrp="1"/>
          </p:cNvSpPr>
          <p:nvPr>
            <p:ph idx="1"/>
          </p:nvPr>
        </p:nvSpPr>
        <p:spPr>
          <a:xfrm>
            <a:off x="5555561" y="1909185"/>
            <a:ext cx="5395576" cy="4351338"/>
          </a:xfrm>
        </p:spPr>
        <p:txBody>
          <a:bodyPr>
            <a:normAutofit/>
          </a:bodyPr>
          <a:lstStyle/>
          <a:p>
            <a:pPr marL="0" indent="0">
              <a:buNone/>
            </a:pPr>
            <a:r>
              <a:rPr lang="en-US" sz="1800" dirty="0">
                <a:solidFill>
                  <a:schemeClr val="bg1">
                    <a:lumMod val="95000"/>
                  </a:schemeClr>
                </a:solidFill>
                <a:latin typeface="Century Gothic" panose="020B0502020202020204" pitchFamily="34" charset="0"/>
              </a:rPr>
              <a:t>So here we are using both deep learning as well as machine-learning approach where we found almost similar accuracy for both scenarios.</a:t>
            </a:r>
          </a:p>
          <a:p>
            <a:pPr marL="0" indent="0">
              <a:buNone/>
            </a:pPr>
            <a:r>
              <a:rPr lang="en-US" sz="1800" dirty="0">
                <a:solidFill>
                  <a:schemeClr val="bg1">
                    <a:lumMod val="95000"/>
                  </a:schemeClr>
                </a:solidFill>
                <a:latin typeface="Century Gothic" panose="020B0502020202020204" pitchFamily="34" charset="0"/>
              </a:rPr>
              <a:t>Naïve Bayes is a very simple approach. ANN is the complicated approach. SVM has the simplicity of Naïve Bayes as well as the technicality of ANN. </a:t>
            </a:r>
          </a:p>
          <a:p>
            <a:pPr marL="0" indent="0">
              <a:buNone/>
            </a:pPr>
            <a:endParaRPr lang="en-US" sz="1800" dirty="0">
              <a:solidFill>
                <a:schemeClr val="bg1">
                  <a:lumMod val="95000"/>
                </a:schemeClr>
              </a:solidFill>
              <a:latin typeface="Century Gothic" panose="020B0502020202020204" pitchFamily="34" charset="0"/>
            </a:endParaRPr>
          </a:p>
          <a:p>
            <a:pPr marL="0" indent="0">
              <a:buNone/>
            </a:pPr>
            <a:endParaRPr lang="en-IN" sz="1800" dirty="0">
              <a:solidFill>
                <a:schemeClr val="bg1">
                  <a:lumMod val="95000"/>
                </a:schemeClr>
              </a:solidFill>
              <a:latin typeface="Century Gothic" panose="020B0502020202020204" pitchFamily="34" charset="0"/>
            </a:endParaRPr>
          </a:p>
        </p:txBody>
      </p:sp>
      <p:pic>
        <p:nvPicPr>
          <p:cNvPr id="9" name="Picture 8">
            <a:extLst>
              <a:ext uri="{FF2B5EF4-FFF2-40B4-BE49-F238E27FC236}">
                <a16:creationId xmlns:a16="http://schemas.microsoft.com/office/drawing/2014/main" id="{51324944-4B4F-74A3-51A5-536BBB589748}"/>
              </a:ext>
            </a:extLst>
          </p:cNvPr>
          <p:cNvPicPr>
            <a:picLocks noChangeAspect="1"/>
          </p:cNvPicPr>
          <p:nvPr/>
        </p:nvPicPr>
        <p:blipFill rotWithShape="1">
          <a:blip r:embed="rId2"/>
          <a:srcRect l="15562" r="6145"/>
          <a:stretch/>
        </p:blipFill>
        <p:spPr>
          <a:xfrm>
            <a:off x="976543" y="1997961"/>
            <a:ext cx="4379028" cy="2112399"/>
          </a:xfrm>
          <a:prstGeom prst="rect">
            <a:avLst/>
          </a:prstGeom>
        </p:spPr>
      </p:pic>
      <p:sp>
        <p:nvSpPr>
          <p:cNvPr id="10" name="TextBox 9">
            <a:extLst>
              <a:ext uri="{FF2B5EF4-FFF2-40B4-BE49-F238E27FC236}">
                <a16:creationId xmlns:a16="http://schemas.microsoft.com/office/drawing/2014/main" id="{3AA48814-6318-F765-BD0E-E77072F40EAD}"/>
              </a:ext>
            </a:extLst>
          </p:cNvPr>
          <p:cNvSpPr txBox="1"/>
          <p:nvPr/>
        </p:nvSpPr>
        <p:spPr>
          <a:xfrm>
            <a:off x="838200" y="4152941"/>
            <a:ext cx="10112937" cy="2308324"/>
          </a:xfrm>
          <a:prstGeom prst="rect">
            <a:avLst/>
          </a:prstGeom>
          <a:noFill/>
        </p:spPr>
        <p:txBody>
          <a:bodyPr wrap="square" rtlCol="0">
            <a:spAutoFit/>
          </a:bodyPr>
          <a:lstStyle/>
          <a:p>
            <a:endParaRPr lang="en-US" dirty="0"/>
          </a:p>
          <a:p>
            <a:r>
              <a:rPr lang="en-US" dirty="0">
                <a:solidFill>
                  <a:schemeClr val="bg1"/>
                </a:solidFill>
                <a:latin typeface="Century Gothic" panose="020B0502020202020204" pitchFamily="34" charset="0"/>
              </a:rPr>
              <a:t>Sometimes, easy paths are the correct ones and it is always not about taking the tough road. This is exactly what we see here. The simplest Naïve Bayes approach yields a comparatively better accuracy.</a:t>
            </a:r>
          </a:p>
          <a:p>
            <a:r>
              <a:rPr lang="en-US" dirty="0">
                <a:solidFill>
                  <a:schemeClr val="bg1"/>
                </a:solidFill>
                <a:latin typeface="Century Gothic" panose="020B0502020202020204" pitchFamily="34" charset="0"/>
              </a:rPr>
              <a:t>Purpose of this whole project was to find an effective solution for prediction of personality and mental health behavior of human beings. And the strategies used, turned out to be quite effective in doing so. </a:t>
            </a:r>
          </a:p>
          <a:p>
            <a:endParaRPr lang="en-IN" dirty="0"/>
          </a:p>
        </p:txBody>
      </p:sp>
    </p:spTree>
    <p:extLst>
      <p:ext uri="{BB962C8B-B14F-4D97-AF65-F5344CB8AC3E}">
        <p14:creationId xmlns:p14="http://schemas.microsoft.com/office/powerpoint/2010/main" val="426987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D9A34-0210-479D-B9BA-F67024464808}"/>
              </a:ext>
            </a:extLst>
          </p:cNvPr>
          <p:cNvSpPr>
            <a:spLocks noGrp="1"/>
          </p:cNvSpPr>
          <p:nvPr>
            <p:ph type="title"/>
          </p:nvPr>
        </p:nvSpPr>
        <p:spPr>
          <a:xfrm>
            <a:off x="838200" y="3468255"/>
            <a:ext cx="10515600" cy="1325563"/>
          </a:xfrm>
        </p:spPr>
        <p:txBody>
          <a:bodyPr/>
          <a:lstStyle/>
          <a:p>
            <a:pPr algn="ctr"/>
            <a:r>
              <a:rPr lang="en-IN" dirty="0">
                <a:solidFill>
                  <a:schemeClr val="bg1">
                    <a:lumMod val="95000"/>
                  </a:schemeClr>
                </a:solidFill>
                <a:latin typeface="Century Gothic" panose="020B0502020202020204" pitchFamily="34" charset="0"/>
              </a:rPr>
              <a:t>THANK YOU</a:t>
            </a:r>
          </a:p>
        </p:txBody>
      </p:sp>
      <p:pic>
        <p:nvPicPr>
          <p:cNvPr id="10" name="Content Placeholder 9">
            <a:extLst>
              <a:ext uri="{FF2B5EF4-FFF2-40B4-BE49-F238E27FC236}">
                <a16:creationId xmlns:a16="http://schemas.microsoft.com/office/drawing/2014/main" id="{C3A7D3DF-3C74-4D06-8A01-C1C0CF7582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7658" y="371764"/>
            <a:ext cx="7116683" cy="3467102"/>
          </a:xfrm>
        </p:spPr>
      </p:pic>
    </p:spTree>
    <p:extLst>
      <p:ext uri="{BB962C8B-B14F-4D97-AF65-F5344CB8AC3E}">
        <p14:creationId xmlns:p14="http://schemas.microsoft.com/office/powerpoint/2010/main" val="1559819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CB42741-FA48-40CD-8E0C-7771434AC3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5215" y="1801249"/>
            <a:ext cx="2123487" cy="2123487"/>
          </a:xfrm>
          <a:prstGeom prst="ellipse">
            <a:avLst/>
          </a:prstGeom>
          <a:ln w="63500" cap="rnd">
            <a:noFill/>
          </a:ln>
          <a:effectLst/>
        </p:spPr>
      </p:pic>
      <p:pic>
        <p:nvPicPr>
          <p:cNvPr id="9" name="Picture 8">
            <a:extLst>
              <a:ext uri="{FF2B5EF4-FFF2-40B4-BE49-F238E27FC236}">
                <a16:creationId xmlns:a16="http://schemas.microsoft.com/office/drawing/2014/main" id="{86DAFBFB-5EC6-498F-BFC8-F14CD0FD9B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2997" y="4139331"/>
            <a:ext cx="2267258" cy="2267258"/>
          </a:xfrm>
          <a:prstGeom prst="ellipse">
            <a:avLst/>
          </a:prstGeom>
          <a:ln w="63500" cap="rnd">
            <a:noFill/>
          </a:ln>
          <a:effectLst/>
        </p:spPr>
      </p:pic>
      <p:pic>
        <p:nvPicPr>
          <p:cNvPr id="13" name="Picture 12">
            <a:extLst>
              <a:ext uri="{FF2B5EF4-FFF2-40B4-BE49-F238E27FC236}">
                <a16:creationId xmlns:a16="http://schemas.microsoft.com/office/drawing/2014/main" id="{BB14FBBE-1B6A-4B3B-83B5-994E9D4FCA94}"/>
              </a:ext>
            </a:extLst>
          </p:cNvPr>
          <p:cNvPicPr>
            <a:picLocks noChangeAspect="1"/>
          </p:cNvPicPr>
          <p:nvPr/>
        </p:nvPicPr>
        <p:blipFill rotWithShape="1">
          <a:blip r:embed="rId4">
            <a:extLst>
              <a:ext uri="{28A0092B-C50C-407E-A947-70E740481C1C}">
                <a14:useLocalDpi xmlns:a14="http://schemas.microsoft.com/office/drawing/2010/main" val="0"/>
              </a:ext>
            </a:extLst>
          </a:blip>
          <a:srcRect l="14389" t="7873" r="16832" b="20701"/>
          <a:stretch/>
        </p:blipFill>
        <p:spPr>
          <a:xfrm>
            <a:off x="1526663" y="4221851"/>
            <a:ext cx="2202766" cy="2256414"/>
          </a:xfrm>
          <a:prstGeom prst="ellipse">
            <a:avLst/>
          </a:prstGeom>
          <a:ln w="63500" cap="rnd">
            <a:noFill/>
          </a:ln>
          <a:effectLst/>
        </p:spPr>
      </p:pic>
      <p:pic>
        <p:nvPicPr>
          <p:cNvPr id="15" name="Picture 14">
            <a:extLst>
              <a:ext uri="{FF2B5EF4-FFF2-40B4-BE49-F238E27FC236}">
                <a16:creationId xmlns:a16="http://schemas.microsoft.com/office/drawing/2014/main" id="{701B0FD5-EEC8-4882-B7E5-3E95794B66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6663" y="1843101"/>
            <a:ext cx="2123487" cy="2123487"/>
          </a:xfrm>
          <a:prstGeom prst="ellipse">
            <a:avLst/>
          </a:prstGeom>
          <a:ln w="63500" cap="rnd">
            <a:noFill/>
          </a:ln>
          <a:effectLst/>
        </p:spPr>
      </p:pic>
      <p:sp>
        <p:nvSpPr>
          <p:cNvPr id="16" name="Arrow: Right 15">
            <a:extLst>
              <a:ext uri="{FF2B5EF4-FFF2-40B4-BE49-F238E27FC236}">
                <a16:creationId xmlns:a16="http://schemas.microsoft.com/office/drawing/2014/main" id="{B83F7474-E3AA-444E-B350-67AC58D277C3}"/>
              </a:ext>
            </a:extLst>
          </p:cNvPr>
          <p:cNvSpPr/>
          <p:nvPr/>
        </p:nvSpPr>
        <p:spPr>
          <a:xfrm>
            <a:off x="99082" y="115112"/>
            <a:ext cx="7102136" cy="1811045"/>
          </a:xfrm>
          <a:prstGeom prst="rightArrow">
            <a:avLst/>
          </a:prstGeom>
          <a:solidFill>
            <a:srgbClr val="A8858A"/>
          </a:solidFill>
          <a:ln w="76200">
            <a:solidFill>
              <a:srgbClr val="AB2D9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17" name="TextBox 16">
            <a:extLst>
              <a:ext uri="{FF2B5EF4-FFF2-40B4-BE49-F238E27FC236}">
                <a16:creationId xmlns:a16="http://schemas.microsoft.com/office/drawing/2014/main" id="{A47B60ED-D482-4F89-93AF-723ABB6E1D60}"/>
              </a:ext>
            </a:extLst>
          </p:cNvPr>
          <p:cNvSpPr txBox="1"/>
          <p:nvPr/>
        </p:nvSpPr>
        <p:spPr>
          <a:xfrm>
            <a:off x="133435" y="683402"/>
            <a:ext cx="6647688" cy="523220"/>
          </a:xfrm>
          <a:prstGeom prst="rect">
            <a:avLst/>
          </a:prstGeom>
          <a:noFill/>
        </p:spPr>
        <p:txBody>
          <a:bodyPr wrap="square" rtlCol="0">
            <a:spAutoFit/>
          </a:bodyPr>
          <a:lstStyle/>
          <a:p>
            <a:r>
              <a:rPr lang="en-IN" sz="2800" dirty="0">
                <a:solidFill>
                  <a:schemeClr val="bg1">
                    <a:lumMod val="95000"/>
                  </a:schemeClr>
                </a:solidFill>
                <a:latin typeface="Century Gothic" panose="020B0502020202020204" pitchFamily="34" charset="0"/>
              </a:rPr>
              <a:t>Individual contributions in team work</a:t>
            </a:r>
          </a:p>
        </p:txBody>
      </p:sp>
      <p:sp>
        <p:nvSpPr>
          <p:cNvPr id="19" name="TextBox 18">
            <a:extLst>
              <a:ext uri="{FF2B5EF4-FFF2-40B4-BE49-F238E27FC236}">
                <a16:creationId xmlns:a16="http://schemas.microsoft.com/office/drawing/2014/main" id="{97C4E5CB-E58A-4938-B334-8F1F7025C13C}"/>
              </a:ext>
            </a:extLst>
          </p:cNvPr>
          <p:cNvSpPr txBox="1"/>
          <p:nvPr/>
        </p:nvSpPr>
        <p:spPr>
          <a:xfrm>
            <a:off x="9050255" y="2098193"/>
            <a:ext cx="2953512" cy="2062103"/>
          </a:xfrm>
          <a:prstGeom prst="rect">
            <a:avLst/>
          </a:prstGeom>
          <a:noFill/>
        </p:spPr>
        <p:txBody>
          <a:bodyPr wrap="square" rtlCol="0">
            <a:spAutoFit/>
          </a:bodyPr>
          <a:lstStyle/>
          <a:p>
            <a:r>
              <a:rPr lang="en-IN" sz="1600" dirty="0" err="1">
                <a:solidFill>
                  <a:schemeClr val="bg1">
                    <a:lumMod val="95000"/>
                  </a:schemeClr>
                </a:solidFill>
                <a:latin typeface="Century Gothic" panose="020B0502020202020204" pitchFamily="34" charset="0"/>
              </a:rPr>
              <a:t>Pushan</a:t>
            </a:r>
            <a:r>
              <a:rPr lang="en-IN" sz="1600" dirty="0">
                <a:solidFill>
                  <a:schemeClr val="bg1">
                    <a:lumMod val="95000"/>
                  </a:schemeClr>
                </a:solidFill>
                <a:latin typeface="Century Gothic" panose="020B0502020202020204" pitchFamily="34" charset="0"/>
              </a:rPr>
              <a:t> Pore</a:t>
            </a:r>
          </a:p>
          <a:p>
            <a:r>
              <a:rPr lang="en-IN" sz="1600" dirty="0">
                <a:solidFill>
                  <a:schemeClr val="bg1">
                    <a:lumMod val="95000"/>
                  </a:schemeClr>
                </a:solidFill>
                <a:latin typeface="Century Gothic" panose="020B0502020202020204" pitchFamily="34" charset="0"/>
              </a:rPr>
              <a:t>1851012</a:t>
            </a:r>
          </a:p>
          <a:p>
            <a:endParaRPr lang="en-IN" sz="1600" dirty="0">
              <a:solidFill>
                <a:schemeClr val="bg1">
                  <a:lumMod val="95000"/>
                </a:schemeClr>
              </a:solidFill>
              <a:latin typeface="Century Gothic" panose="020B0502020202020204" pitchFamily="34" charset="0"/>
            </a:endParaRPr>
          </a:p>
          <a:p>
            <a:pPr marL="285750" indent="-285750">
              <a:buFont typeface="Arial" panose="020B0604020202020204" pitchFamily="34" charset="0"/>
              <a:buChar char="•"/>
            </a:pPr>
            <a:r>
              <a:rPr lang="en-IN" sz="1600" dirty="0">
                <a:solidFill>
                  <a:schemeClr val="bg1">
                    <a:lumMod val="95000"/>
                  </a:schemeClr>
                </a:solidFill>
                <a:latin typeface="Century Gothic" panose="020B0502020202020204" pitchFamily="34" charset="0"/>
              </a:rPr>
              <a:t>Data Cleaning</a:t>
            </a:r>
          </a:p>
          <a:p>
            <a:pPr marL="285750" indent="-285750">
              <a:buFont typeface="Arial" panose="020B0604020202020204" pitchFamily="34" charset="0"/>
              <a:buChar char="•"/>
            </a:pPr>
            <a:r>
              <a:rPr lang="en-IN" sz="1600" dirty="0">
                <a:solidFill>
                  <a:schemeClr val="bg1">
                    <a:lumMod val="95000"/>
                  </a:schemeClr>
                </a:solidFill>
                <a:latin typeface="Century Gothic" panose="020B0502020202020204" pitchFamily="34" charset="0"/>
              </a:rPr>
              <a:t>Data Filtering</a:t>
            </a:r>
          </a:p>
          <a:p>
            <a:pPr marL="285750" indent="-285750">
              <a:buFont typeface="Arial" panose="020B0604020202020204" pitchFamily="34" charset="0"/>
              <a:buChar char="•"/>
            </a:pPr>
            <a:r>
              <a:rPr lang="en-IN" sz="1600" dirty="0">
                <a:solidFill>
                  <a:schemeClr val="bg1">
                    <a:lumMod val="95000"/>
                  </a:schemeClr>
                </a:solidFill>
                <a:latin typeface="Century Gothic" panose="020B0502020202020204" pitchFamily="34" charset="0"/>
              </a:rPr>
              <a:t>Feature Extraction</a:t>
            </a:r>
          </a:p>
          <a:p>
            <a:endParaRPr lang="en-IN" sz="1600" dirty="0">
              <a:solidFill>
                <a:schemeClr val="bg1">
                  <a:lumMod val="95000"/>
                </a:schemeClr>
              </a:solidFill>
              <a:latin typeface="Century Gothic" panose="020B0502020202020204" pitchFamily="34" charset="0"/>
            </a:endParaRPr>
          </a:p>
          <a:p>
            <a:pPr marL="285750" indent="-285750">
              <a:buFont typeface="Arial" panose="020B0604020202020204" pitchFamily="34" charset="0"/>
              <a:buChar char="•"/>
            </a:pPr>
            <a:endParaRPr lang="en-IN" sz="1600" dirty="0">
              <a:solidFill>
                <a:schemeClr val="bg1">
                  <a:lumMod val="95000"/>
                </a:schemeClr>
              </a:solidFill>
              <a:latin typeface="Century Gothic" panose="020B0502020202020204" pitchFamily="34" charset="0"/>
            </a:endParaRPr>
          </a:p>
        </p:txBody>
      </p:sp>
      <p:sp>
        <p:nvSpPr>
          <p:cNvPr id="20" name="TextBox 19">
            <a:extLst>
              <a:ext uri="{FF2B5EF4-FFF2-40B4-BE49-F238E27FC236}">
                <a16:creationId xmlns:a16="http://schemas.microsoft.com/office/drawing/2014/main" id="{2F75B364-F56F-4F08-B17E-1F88FB909AC2}"/>
              </a:ext>
            </a:extLst>
          </p:cNvPr>
          <p:cNvSpPr txBox="1"/>
          <p:nvPr/>
        </p:nvSpPr>
        <p:spPr>
          <a:xfrm>
            <a:off x="3730927" y="2108854"/>
            <a:ext cx="2953512" cy="1815882"/>
          </a:xfrm>
          <a:prstGeom prst="rect">
            <a:avLst/>
          </a:prstGeom>
          <a:noFill/>
        </p:spPr>
        <p:txBody>
          <a:bodyPr wrap="square" rtlCol="0">
            <a:spAutoFit/>
          </a:bodyPr>
          <a:lstStyle/>
          <a:p>
            <a:r>
              <a:rPr lang="en-IN" sz="1600" dirty="0" err="1">
                <a:solidFill>
                  <a:schemeClr val="bg1">
                    <a:lumMod val="95000"/>
                  </a:schemeClr>
                </a:solidFill>
                <a:latin typeface="Century Gothic" panose="020B0502020202020204" pitchFamily="34" charset="0"/>
              </a:rPr>
              <a:t>Mayukh</a:t>
            </a:r>
            <a:r>
              <a:rPr lang="en-IN" sz="1600" dirty="0">
                <a:solidFill>
                  <a:schemeClr val="bg1">
                    <a:lumMod val="95000"/>
                  </a:schemeClr>
                </a:solidFill>
                <a:latin typeface="Century Gothic" panose="020B0502020202020204" pitchFamily="34" charset="0"/>
              </a:rPr>
              <a:t> Mitra</a:t>
            </a:r>
          </a:p>
          <a:p>
            <a:r>
              <a:rPr lang="en-IN" sz="1600" dirty="0">
                <a:solidFill>
                  <a:schemeClr val="bg1">
                    <a:lumMod val="95000"/>
                  </a:schemeClr>
                </a:solidFill>
                <a:latin typeface="Century Gothic" panose="020B0502020202020204" pitchFamily="34" charset="0"/>
              </a:rPr>
              <a:t>1851005</a:t>
            </a:r>
          </a:p>
          <a:p>
            <a:endParaRPr lang="en-IN" sz="1600" dirty="0">
              <a:solidFill>
                <a:schemeClr val="bg1">
                  <a:lumMod val="95000"/>
                </a:schemeClr>
              </a:solidFill>
              <a:latin typeface="Century Gothic" panose="020B0502020202020204" pitchFamily="34" charset="0"/>
            </a:endParaRPr>
          </a:p>
          <a:p>
            <a:pPr marL="285750" indent="-285750">
              <a:buFont typeface="Arial" panose="020B0604020202020204" pitchFamily="34" charset="0"/>
              <a:buChar char="•"/>
            </a:pPr>
            <a:r>
              <a:rPr lang="en-IN" sz="1600" dirty="0">
                <a:solidFill>
                  <a:schemeClr val="bg1">
                    <a:lumMod val="95000"/>
                  </a:schemeClr>
                </a:solidFill>
                <a:latin typeface="Century Gothic" panose="020B0502020202020204" pitchFamily="34" charset="0"/>
              </a:rPr>
              <a:t>SVM Approach </a:t>
            </a:r>
          </a:p>
          <a:p>
            <a:pPr marL="285750" indent="-285750">
              <a:buFont typeface="Arial" panose="020B0604020202020204" pitchFamily="34" charset="0"/>
              <a:buChar char="•"/>
            </a:pPr>
            <a:r>
              <a:rPr lang="en-IN" sz="1600" dirty="0">
                <a:solidFill>
                  <a:schemeClr val="bg1">
                    <a:lumMod val="95000"/>
                  </a:schemeClr>
                </a:solidFill>
                <a:latin typeface="Century Gothic" panose="020B0502020202020204" pitchFamily="34" charset="0"/>
              </a:rPr>
              <a:t>Document Level Feature Extraction</a:t>
            </a:r>
          </a:p>
          <a:p>
            <a:pPr marL="285750" indent="-285750">
              <a:buFont typeface="Arial" panose="020B0604020202020204" pitchFamily="34" charset="0"/>
              <a:buChar char="•"/>
            </a:pPr>
            <a:r>
              <a:rPr lang="en-IN" sz="1600" dirty="0">
                <a:solidFill>
                  <a:schemeClr val="bg1">
                    <a:lumMod val="95000"/>
                  </a:schemeClr>
                </a:solidFill>
                <a:latin typeface="Century Gothic" panose="020B0502020202020204" pitchFamily="34" charset="0"/>
              </a:rPr>
              <a:t>ML Approach</a:t>
            </a:r>
          </a:p>
        </p:txBody>
      </p:sp>
      <p:sp>
        <p:nvSpPr>
          <p:cNvPr id="21" name="TextBox 20">
            <a:extLst>
              <a:ext uri="{FF2B5EF4-FFF2-40B4-BE49-F238E27FC236}">
                <a16:creationId xmlns:a16="http://schemas.microsoft.com/office/drawing/2014/main" id="{ED86EC99-50EE-47A1-BCCF-77B5EAC25050}"/>
              </a:ext>
            </a:extLst>
          </p:cNvPr>
          <p:cNvSpPr txBox="1"/>
          <p:nvPr/>
        </p:nvSpPr>
        <p:spPr>
          <a:xfrm>
            <a:off x="3806738" y="4411164"/>
            <a:ext cx="2953512" cy="1569660"/>
          </a:xfrm>
          <a:prstGeom prst="rect">
            <a:avLst/>
          </a:prstGeom>
          <a:noFill/>
        </p:spPr>
        <p:txBody>
          <a:bodyPr wrap="square" rtlCol="0">
            <a:spAutoFit/>
          </a:bodyPr>
          <a:lstStyle/>
          <a:p>
            <a:r>
              <a:rPr lang="en-IN" sz="1600" dirty="0">
                <a:solidFill>
                  <a:schemeClr val="bg1">
                    <a:lumMod val="95000"/>
                  </a:schemeClr>
                </a:solidFill>
                <a:latin typeface="Century Gothic" panose="020B0502020202020204" pitchFamily="34" charset="0"/>
              </a:rPr>
              <a:t>Manjari Nandi Majumdar</a:t>
            </a:r>
          </a:p>
          <a:p>
            <a:r>
              <a:rPr lang="en-IN" sz="1600" dirty="0">
                <a:solidFill>
                  <a:schemeClr val="bg1">
                    <a:lumMod val="95000"/>
                  </a:schemeClr>
                </a:solidFill>
                <a:latin typeface="Century Gothic" panose="020B0502020202020204" pitchFamily="34" charset="0"/>
              </a:rPr>
              <a:t>1851039</a:t>
            </a:r>
          </a:p>
          <a:p>
            <a:endParaRPr lang="en-IN" sz="1600" dirty="0">
              <a:solidFill>
                <a:schemeClr val="bg1">
                  <a:lumMod val="95000"/>
                </a:schemeClr>
              </a:solidFill>
              <a:latin typeface="Century Gothic" panose="020B0502020202020204" pitchFamily="34" charset="0"/>
            </a:endParaRPr>
          </a:p>
          <a:p>
            <a:pPr marL="285750" indent="-285750">
              <a:buFont typeface="Arial" panose="020B0604020202020204" pitchFamily="34" charset="0"/>
              <a:buChar char="•"/>
            </a:pPr>
            <a:r>
              <a:rPr lang="en-IN" sz="1600" dirty="0">
                <a:solidFill>
                  <a:schemeClr val="bg1">
                    <a:lumMod val="95000"/>
                  </a:schemeClr>
                </a:solidFill>
                <a:latin typeface="Century Gothic" panose="020B0502020202020204" pitchFamily="34" charset="0"/>
              </a:rPr>
              <a:t>Word vectorization</a:t>
            </a:r>
          </a:p>
          <a:p>
            <a:pPr marL="285750" indent="-285750">
              <a:buFont typeface="Arial" panose="020B0604020202020204" pitchFamily="34" charset="0"/>
              <a:buChar char="•"/>
            </a:pPr>
            <a:r>
              <a:rPr lang="en-IN" sz="1600" dirty="0">
                <a:solidFill>
                  <a:schemeClr val="bg1">
                    <a:lumMod val="95000"/>
                  </a:schemeClr>
                </a:solidFill>
                <a:latin typeface="Century Gothic" panose="020B0502020202020204" pitchFamily="34" charset="0"/>
              </a:rPr>
              <a:t>Classification</a:t>
            </a:r>
          </a:p>
          <a:p>
            <a:pPr marL="285750" indent="-285750">
              <a:buFont typeface="Arial" panose="020B0604020202020204" pitchFamily="34" charset="0"/>
              <a:buChar char="•"/>
            </a:pPr>
            <a:r>
              <a:rPr lang="en-IN" sz="1600" dirty="0">
                <a:solidFill>
                  <a:schemeClr val="bg1">
                    <a:lumMod val="95000"/>
                  </a:schemeClr>
                </a:solidFill>
                <a:latin typeface="Century Gothic" panose="020B0502020202020204" pitchFamily="34" charset="0"/>
              </a:rPr>
              <a:t>Naïve – Bayes Classifier</a:t>
            </a:r>
          </a:p>
        </p:txBody>
      </p:sp>
      <p:sp>
        <p:nvSpPr>
          <p:cNvPr id="22" name="TextBox 21">
            <a:extLst>
              <a:ext uri="{FF2B5EF4-FFF2-40B4-BE49-F238E27FC236}">
                <a16:creationId xmlns:a16="http://schemas.microsoft.com/office/drawing/2014/main" id="{BC46D27D-7C11-4D0F-9C7A-96AF0BA7502D}"/>
              </a:ext>
            </a:extLst>
          </p:cNvPr>
          <p:cNvSpPr txBox="1"/>
          <p:nvPr/>
        </p:nvSpPr>
        <p:spPr>
          <a:xfrm>
            <a:off x="9150311" y="4365019"/>
            <a:ext cx="2953512" cy="1815882"/>
          </a:xfrm>
          <a:prstGeom prst="rect">
            <a:avLst/>
          </a:prstGeom>
          <a:noFill/>
        </p:spPr>
        <p:txBody>
          <a:bodyPr wrap="square" rtlCol="0">
            <a:spAutoFit/>
          </a:bodyPr>
          <a:lstStyle/>
          <a:p>
            <a:r>
              <a:rPr lang="en-IN" sz="1600" dirty="0" err="1">
                <a:solidFill>
                  <a:schemeClr val="bg1">
                    <a:lumMod val="95000"/>
                  </a:schemeClr>
                </a:solidFill>
                <a:latin typeface="Century Gothic" panose="020B0502020202020204" pitchFamily="34" charset="0"/>
              </a:rPr>
              <a:t>Srinjoy</a:t>
            </a:r>
            <a:r>
              <a:rPr lang="en-IN" sz="1600" dirty="0">
                <a:solidFill>
                  <a:schemeClr val="bg1">
                    <a:lumMod val="95000"/>
                  </a:schemeClr>
                </a:solidFill>
                <a:latin typeface="Century Gothic" panose="020B0502020202020204" pitchFamily="34" charset="0"/>
              </a:rPr>
              <a:t> Paul</a:t>
            </a:r>
          </a:p>
          <a:p>
            <a:r>
              <a:rPr lang="en-IN" sz="1600" dirty="0">
                <a:solidFill>
                  <a:schemeClr val="bg1">
                    <a:lumMod val="95000"/>
                  </a:schemeClr>
                </a:solidFill>
                <a:latin typeface="Century Gothic" panose="020B0502020202020204" pitchFamily="34" charset="0"/>
              </a:rPr>
              <a:t>1851062</a:t>
            </a:r>
          </a:p>
          <a:p>
            <a:endParaRPr lang="en-IN" sz="1600" dirty="0">
              <a:solidFill>
                <a:schemeClr val="bg1">
                  <a:lumMod val="95000"/>
                </a:schemeClr>
              </a:solidFill>
              <a:latin typeface="Century Gothic" panose="020B0502020202020204" pitchFamily="34" charset="0"/>
            </a:endParaRPr>
          </a:p>
          <a:p>
            <a:pPr marL="285750" indent="-285750">
              <a:buFont typeface="Arial" panose="020B0604020202020204" pitchFamily="34" charset="0"/>
              <a:buChar char="•"/>
            </a:pPr>
            <a:r>
              <a:rPr lang="en-IN" sz="1600" dirty="0">
                <a:solidFill>
                  <a:schemeClr val="bg1">
                    <a:lumMod val="95000"/>
                  </a:schemeClr>
                </a:solidFill>
                <a:latin typeface="Century Gothic" panose="020B0502020202020204" pitchFamily="34" charset="0"/>
              </a:rPr>
              <a:t>Classification</a:t>
            </a:r>
          </a:p>
          <a:p>
            <a:pPr marL="285750" indent="-285750">
              <a:buFont typeface="Arial" panose="020B0604020202020204" pitchFamily="34" charset="0"/>
              <a:buChar char="•"/>
            </a:pPr>
            <a:r>
              <a:rPr lang="en-IN" sz="1600" dirty="0">
                <a:solidFill>
                  <a:schemeClr val="bg1">
                    <a:lumMod val="95000"/>
                  </a:schemeClr>
                </a:solidFill>
                <a:latin typeface="Century Gothic" panose="020B0502020202020204" pitchFamily="34" charset="0"/>
              </a:rPr>
              <a:t>Deep Learning Approach</a:t>
            </a:r>
          </a:p>
          <a:p>
            <a:pPr marL="285750" indent="-285750">
              <a:buFont typeface="Arial" panose="020B0604020202020204" pitchFamily="34" charset="0"/>
              <a:buChar char="•"/>
            </a:pPr>
            <a:r>
              <a:rPr lang="en-IN" sz="1600" dirty="0">
                <a:solidFill>
                  <a:schemeClr val="bg1">
                    <a:lumMod val="95000"/>
                  </a:schemeClr>
                </a:solidFill>
                <a:latin typeface="Century Gothic" panose="020B0502020202020204" pitchFamily="34" charset="0"/>
              </a:rPr>
              <a:t>Accuracy Enhancement</a:t>
            </a:r>
          </a:p>
        </p:txBody>
      </p:sp>
    </p:spTree>
    <p:extLst>
      <p:ext uri="{BB962C8B-B14F-4D97-AF65-F5344CB8AC3E}">
        <p14:creationId xmlns:p14="http://schemas.microsoft.com/office/powerpoint/2010/main" val="1568069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250" fill="hold"/>
                                        <p:tgtEl>
                                          <p:spTgt spid="16"/>
                                        </p:tgtEl>
                                        <p:attrNameLst>
                                          <p:attrName>ppt_w</p:attrName>
                                        </p:attrNameLst>
                                      </p:cBhvr>
                                      <p:tavLst>
                                        <p:tav tm="0">
                                          <p:val>
                                            <p:fltVal val="0"/>
                                          </p:val>
                                        </p:tav>
                                        <p:tav tm="100000">
                                          <p:val>
                                            <p:strVal val="#ppt_w"/>
                                          </p:val>
                                        </p:tav>
                                      </p:tavLst>
                                    </p:anim>
                                    <p:anim calcmode="lin" valueType="num">
                                      <p:cBhvr>
                                        <p:cTn id="8" dur="1250" fill="hold"/>
                                        <p:tgtEl>
                                          <p:spTgt spid="16"/>
                                        </p:tgtEl>
                                        <p:attrNameLst>
                                          <p:attrName>ppt_h</p:attrName>
                                        </p:attrNameLst>
                                      </p:cBhvr>
                                      <p:tavLst>
                                        <p:tav tm="0">
                                          <p:val>
                                            <p:strVal val="#ppt_h"/>
                                          </p:val>
                                        </p:tav>
                                        <p:tav tm="100000">
                                          <p:val>
                                            <p:strVal val="#ppt_h"/>
                                          </p:val>
                                        </p:tav>
                                      </p:tavLst>
                                    </p:anim>
                                  </p:childTnLst>
                                </p:cTn>
                              </p:par>
                            </p:childTnLst>
                          </p:cTn>
                        </p:par>
                        <p:par>
                          <p:cTn id="9" fill="hold">
                            <p:stCondLst>
                              <p:cond delay="1250"/>
                            </p:stCondLst>
                            <p:childTnLst>
                              <p:par>
                                <p:cTn id="10" presetID="1" presetClass="entr" presetSubtype="0"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par>
                          <p:cTn id="12" fill="hold">
                            <p:stCondLst>
                              <p:cond delay="1250"/>
                            </p:stCondLst>
                            <p:childTnLst>
                              <p:par>
                                <p:cTn id="13" presetID="42" presetClass="entr" presetSubtype="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anim calcmode="lin" valueType="num">
                                      <p:cBhvr>
                                        <p:cTn id="16" dur="1000" fill="hold"/>
                                        <p:tgtEl>
                                          <p:spTgt spid="15"/>
                                        </p:tgtEl>
                                        <p:attrNameLst>
                                          <p:attrName>ppt_x</p:attrName>
                                        </p:attrNameLst>
                                      </p:cBhvr>
                                      <p:tavLst>
                                        <p:tav tm="0">
                                          <p:val>
                                            <p:strVal val="#ppt_x"/>
                                          </p:val>
                                        </p:tav>
                                        <p:tav tm="100000">
                                          <p:val>
                                            <p:strVal val="#ppt_x"/>
                                          </p:val>
                                        </p:tav>
                                      </p:tavLst>
                                    </p:anim>
                                    <p:anim calcmode="lin" valueType="num">
                                      <p:cBhvr>
                                        <p:cTn id="17" dur="1000" fill="hold"/>
                                        <p:tgtEl>
                                          <p:spTgt spid="15"/>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anim calcmode="lin" valueType="num">
                                      <p:cBhvr>
                                        <p:cTn id="26" dur="1000" fill="hold"/>
                                        <p:tgtEl>
                                          <p:spTgt spid="13"/>
                                        </p:tgtEl>
                                        <p:attrNameLst>
                                          <p:attrName>ppt_x</p:attrName>
                                        </p:attrNameLst>
                                      </p:cBhvr>
                                      <p:tavLst>
                                        <p:tav tm="0">
                                          <p:val>
                                            <p:strVal val="#ppt_x"/>
                                          </p:val>
                                        </p:tav>
                                        <p:tav tm="100000">
                                          <p:val>
                                            <p:strVal val="#ppt_x"/>
                                          </p:val>
                                        </p:tav>
                                      </p:tavLst>
                                    </p:anim>
                                    <p:anim calcmode="lin" valueType="num">
                                      <p:cBhvr>
                                        <p:cTn id="27" dur="1000" fill="hold"/>
                                        <p:tgtEl>
                                          <p:spTgt spid="13"/>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00"/>
                                        <p:tgtEl>
                                          <p:spTgt spid="9"/>
                                        </p:tgtEl>
                                      </p:cBhvr>
                                    </p:animEffect>
                                    <p:anim calcmode="lin" valueType="num">
                                      <p:cBhvr>
                                        <p:cTn id="31" dur="1000" fill="hold"/>
                                        <p:tgtEl>
                                          <p:spTgt spid="9"/>
                                        </p:tgtEl>
                                        <p:attrNameLst>
                                          <p:attrName>ppt_x</p:attrName>
                                        </p:attrNameLst>
                                      </p:cBhvr>
                                      <p:tavLst>
                                        <p:tav tm="0">
                                          <p:val>
                                            <p:strVal val="#ppt_x"/>
                                          </p:val>
                                        </p:tav>
                                        <p:tav tm="100000">
                                          <p:val>
                                            <p:strVal val="#ppt_x"/>
                                          </p:val>
                                        </p:tav>
                                      </p:tavLst>
                                    </p:anim>
                                    <p:anim calcmode="lin" valueType="num">
                                      <p:cBhvr>
                                        <p:cTn id="32" dur="1000" fill="hold"/>
                                        <p:tgtEl>
                                          <p:spTgt spid="9"/>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1000"/>
                                        <p:tgtEl>
                                          <p:spTgt spid="20"/>
                                        </p:tgtEl>
                                      </p:cBhvr>
                                    </p:animEffect>
                                    <p:anim calcmode="lin" valueType="num">
                                      <p:cBhvr>
                                        <p:cTn id="36" dur="1000" fill="hold"/>
                                        <p:tgtEl>
                                          <p:spTgt spid="20"/>
                                        </p:tgtEl>
                                        <p:attrNameLst>
                                          <p:attrName>ppt_x</p:attrName>
                                        </p:attrNameLst>
                                      </p:cBhvr>
                                      <p:tavLst>
                                        <p:tav tm="0">
                                          <p:val>
                                            <p:strVal val="#ppt_x"/>
                                          </p:val>
                                        </p:tav>
                                        <p:tav tm="100000">
                                          <p:val>
                                            <p:strVal val="#ppt_x"/>
                                          </p:val>
                                        </p:tav>
                                      </p:tavLst>
                                    </p:anim>
                                    <p:anim calcmode="lin" valueType="num">
                                      <p:cBhvr>
                                        <p:cTn id="37" dur="1000" fill="hold"/>
                                        <p:tgtEl>
                                          <p:spTgt spid="20"/>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1000"/>
                                        <p:tgtEl>
                                          <p:spTgt spid="19"/>
                                        </p:tgtEl>
                                      </p:cBhvr>
                                    </p:animEffect>
                                    <p:anim calcmode="lin" valueType="num">
                                      <p:cBhvr>
                                        <p:cTn id="41" dur="1000" fill="hold"/>
                                        <p:tgtEl>
                                          <p:spTgt spid="19"/>
                                        </p:tgtEl>
                                        <p:attrNameLst>
                                          <p:attrName>ppt_x</p:attrName>
                                        </p:attrNameLst>
                                      </p:cBhvr>
                                      <p:tavLst>
                                        <p:tav tm="0">
                                          <p:val>
                                            <p:strVal val="#ppt_x"/>
                                          </p:val>
                                        </p:tav>
                                        <p:tav tm="100000">
                                          <p:val>
                                            <p:strVal val="#ppt_x"/>
                                          </p:val>
                                        </p:tav>
                                      </p:tavLst>
                                    </p:anim>
                                    <p:anim calcmode="lin" valueType="num">
                                      <p:cBhvr>
                                        <p:cTn id="42" dur="1000" fill="hold"/>
                                        <p:tgtEl>
                                          <p:spTgt spid="19"/>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1000"/>
                                        <p:tgtEl>
                                          <p:spTgt spid="21"/>
                                        </p:tgtEl>
                                      </p:cBhvr>
                                    </p:animEffect>
                                    <p:anim calcmode="lin" valueType="num">
                                      <p:cBhvr>
                                        <p:cTn id="46" dur="1000" fill="hold"/>
                                        <p:tgtEl>
                                          <p:spTgt spid="21"/>
                                        </p:tgtEl>
                                        <p:attrNameLst>
                                          <p:attrName>ppt_x</p:attrName>
                                        </p:attrNameLst>
                                      </p:cBhvr>
                                      <p:tavLst>
                                        <p:tav tm="0">
                                          <p:val>
                                            <p:strVal val="#ppt_x"/>
                                          </p:val>
                                        </p:tav>
                                        <p:tav tm="100000">
                                          <p:val>
                                            <p:strVal val="#ppt_x"/>
                                          </p:val>
                                        </p:tav>
                                      </p:tavLst>
                                    </p:anim>
                                    <p:anim calcmode="lin" valueType="num">
                                      <p:cBhvr>
                                        <p:cTn id="47" dur="1000" fill="hold"/>
                                        <p:tgtEl>
                                          <p:spTgt spid="21"/>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1000"/>
                                        <p:tgtEl>
                                          <p:spTgt spid="22"/>
                                        </p:tgtEl>
                                      </p:cBhvr>
                                    </p:animEffect>
                                    <p:anim calcmode="lin" valueType="num">
                                      <p:cBhvr>
                                        <p:cTn id="51" dur="1000" fill="hold"/>
                                        <p:tgtEl>
                                          <p:spTgt spid="22"/>
                                        </p:tgtEl>
                                        <p:attrNameLst>
                                          <p:attrName>ppt_x</p:attrName>
                                        </p:attrNameLst>
                                      </p:cBhvr>
                                      <p:tavLst>
                                        <p:tav tm="0">
                                          <p:val>
                                            <p:strVal val="#ppt_x"/>
                                          </p:val>
                                        </p:tav>
                                        <p:tav tm="100000">
                                          <p:val>
                                            <p:strVal val="#ppt_x"/>
                                          </p:val>
                                        </p:tav>
                                      </p:tavLst>
                                    </p:anim>
                                    <p:anim calcmode="lin" valueType="num">
                                      <p:cBhvr>
                                        <p:cTn id="52"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9" grpId="0"/>
      <p:bldP spid="20" grpId="0"/>
      <p:bldP spid="21"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F997A-7FE3-4D9C-8087-44D221662D01}"/>
              </a:ext>
            </a:extLst>
          </p:cNvPr>
          <p:cNvSpPr>
            <a:spLocks noGrp="1"/>
          </p:cNvSpPr>
          <p:nvPr>
            <p:ph type="title"/>
          </p:nvPr>
        </p:nvSpPr>
        <p:spPr/>
        <p:txBody>
          <a:bodyPr/>
          <a:lstStyle/>
          <a:p>
            <a:r>
              <a:rPr lang="en-IN" dirty="0">
                <a:solidFill>
                  <a:schemeClr val="bg1">
                    <a:lumMod val="95000"/>
                  </a:schemeClr>
                </a:solidFill>
                <a:latin typeface="Century Gothic" panose="020B0502020202020204" pitchFamily="34" charset="0"/>
              </a:rPr>
              <a:t>Motivation</a:t>
            </a:r>
          </a:p>
        </p:txBody>
      </p:sp>
      <p:sp>
        <p:nvSpPr>
          <p:cNvPr id="9" name="TextBox 8">
            <a:extLst>
              <a:ext uri="{FF2B5EF4-FFF2-40B4-BE49-F238E27FC236}">
                <a16:creationId xmlns:a16="http://schemas.microsoft.com/office/drawing/2014/main" id="{2E8D3B14-366A-412E-842F-04578F0F12F1}"/>
              </a:ext>
            </a:extLst>
          </p:cNvPr>
          <p:cNvSpPr txBox="1"/>
          <p:nvPr/>
        </p:nvSpPr>
        <p:spPr>
          <a:xfrm>
            <a:off x="4801340" y="1601632"/>
            <a:ext cx="7390660" cy="3416320"/>
          </a:xfrm>
          <a:prstGeom prst="rect">
            <a:avLst/>
          </a:prstGeom>
          <a:noFill/>
        </p:spPr>
        <p:txBody>
          <a:bodyPr wrap="square">
            <a:spAutoFit/>
          </a:bodyPr>
          <a:lstStyle/>
          <a:p>
            <a:pPr algn="l"/>
            <a:r>
              <a:rPr lang="en-US" b="0" i="0" u="none" strike="noStrike" baseline="0" dirty="0">
                <a:solidFill>
                  <a:schemeClr val="bg1">
                    <a:lumMod val="95000"/>
                  </a:schemeClr>
                </a:solidFill>
                <a:latin typeface="Century Gothic" panose="020B0502020202020204" pitchFamily="34" charset="0"/>
              </a:rPr>
              <a:t>Personality is a combination of an individual’s</a:t>
            </a:r>
          </a:p>
          <a:p>
            <a:pPr algn="l"/>
            <a:r>
              <a:rPr lang="en-US" b="0" i="0" u="none" strike="noStrike" baseline="0" dirty="0">
                <a:solidFill>
                  <a:schemeClr val="bg1">
                    <a:lumMod val="95000"/>
                  </a:schemeClr>
                </a:solidFill>
                <a:latin typeface="Century Gothic" panose="020B0502020202020204" pitchFamily="34" charset="0"/>
              </a:rPr>
              <a:t>behavior, emotion, motivation, and thought pattern. Our personality has a great impact on our mind, our behavior our course of.</a:t>
            </a:r>
            <a:r>
              <a:rPr lang="en-US" dirty="0">
                <a:solidFill>
                  <a:schemeClr val="bg1">
                    <a:lumMod val="95000"/>
                  </a:schemeClr>
                </a:solidFill>
                <a:latin typeface="Century Gothic" panose="020B0502020202020204" pitchFamily="34" charset="0"/>
              </a:rPr>
              <a:t> Knowing one’s personality can be very helpful in order to analyze one’s mental health.</a:t>
            </a:r>
          </a:p>
          <a:p>
            <a:pPr algn="l"/>
            <a:endParaRPr lang="en-US" dirty="0">
              <a:solidFill>
                <a:schemeClr val="bg1">
                  <a:lumMod val="95000"/>
                </a:schemeClr>
              </a:solidFill>
              <a:latin typeface="Century Gothic" panose="020B0502020202020204" pitchFamily="34" charset="0"/>
            </a:endParaRPr>
          </a:p>
          <a:p>
            <a:pPr algn="l"/>
            <a:r>
              <a:rPr lang="en-US" dirty="0">
                <a:solidFill>
                  <a:schemeClr val="bg1">
                    <a:lumMod val="95000"/>
                  </a:schemeClr>
                </a:solidFill>
                <a:latin typeface="Century Gothic" panose="020B0502020202020204" pitchFamily="34" charset="0"/>
              </a:rPr>
              <a:t>Sentiment analysis plays a key role here. This project has far reaching real world applications like:</a:t>
            </a:r>
          </a:p>
          <a:p>
            <a:pPr algn="l"/>
            <a:r>
              <a:rPr lang="en-US" dirty="0">
                <a:solidFill>
                  <a:schemeClr val="bg1">
                    <a:lumMod val="95000"/>
                  </a:schemeClr>
                </a:solidFill>
                <a:latin typeface="Century Gothic" panose="020B0502020202020204" pitchFamily="34" charset="0"/>
              </a:rPr>
              <a:t>Product Recommendations by e-stores, mental health check ups,</a:t>
            </a:r>
            <a:r>
              <a:rPr lang="en-IN" dirty="0">
                <a:solidFill>
                  <a:schemeClr val="bg1">
                    <a:lumMod val="95000"/>
                  </a:schemeClr>
                </a:solidFill>
                <a:latin typeface="Century Gothic" panose="020B0502020202020204" pitchFamily="34" charset="0"/>
              </a:rPr>
              <a:t> forensic application to understand criminal psychology, to detect criminal tendency, to detect depression and suicidal tendencies.</a:t>
            </a:r>
            <a:endParaRPr lang="en-US" dirty="0">
              <a:solidFill>
                <a:schemeClr val="bg1">
                  <a:lumMod val="95000"/>
                </a:schemeClr>
              </a:solidFill>
              <a:latin typeface="Century Gothic" panose="020B0502020202020204" pitchFamily="34" charset="0"/>
            </a:endParaRPr>
          </a:p>
        </p:txBody>
      </p:sp>
      <p:pic>
        <p:nvPicPr>
          <p:cNvPr id="13" name="Content Placeholder 12">
            <a:extLst>
              <a:ext uri="{FF2B5EF4-FFF2-40B4-BE49-F238E27FC236}">
                <a16:creationId xmlns:a16="http://schemas.microsoft.com/office/drawing/2014/main" id="{62359563-F07B-4E0E-95B5-E47783BF62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5412" y="1601632"/>
            <a:ext cx="3767307" cy="3767307"/>
          </a:xfrm>
          <a:effectLst>
            <a:outerShdw blurRad="152400" dist="317500" dir="5400000" sx="90000" sy="-19000" rotWithShape="0">
              <a:prstClr val="black">
                <a:alpha val="15000"/>
              </a:prstClr>
            </a:outerShdw>
          </a:effectLst>
        </p:spPr>
      </p:pic>
    </p:spTree>
    <p:extLst>
      <p:ext uri="{BB962C8B-B14F-4D97-AF65-F5344CB8AC3E}">
        <p14:creationId xmlns:p14="http://schemas.microsoft.com/office/powerpoint/2010/main" val="1895650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9309E-3E4C-4450-B45A-1AF03B49EE0A}"/>
              </a:ext>
            </a:extLst>
          </p:cNvPr>
          <p:cNvSpPr>
            <a:spLocks noGrp="1"/>
          </p:cNvSpPr>
          <p:nvPr>
            <p:ph type="title"/>
          </p:nvPr>
        </p:nvSpPr>
        <p:spPr/>
        <p:txBody>
          <a:bodyPr/>
          <a:lstStyle/>
          <a:p>
            <a:r>
              <a:rPr lang="en-IN" dirty="0">
                <a:solidFill>
                  <a:schemeClr val="bg1">
                    <a:lumMod val="95000"/>
                  </a:schemeClr>
                </a:solidFill>
                <a:latin typeface="Century Gothic" panose="020B0502020202020204" pitchFamily="34" charset="0"/>
              </a:rPr>
              <a:t>Key Concept- Five Factor Model</a:t>
            </a:r>
          </a:p>
        </p:txBody>
      </p:sp>
      <p:sp>
        <p:nvSpPr>
          <p:cNvPr id="9" name="TextBox 8">
            <a:extLst>
              <a:ext uri="{FF2B5EF4-FFF2-40B4-BE49-F238E27FC236}">
                <a16:creationId xmlns:a16="http://schemas.microsoft.com/office/drawing/2014/main" id="{06C55936-1FC6-4D75-B452-90827AB05B28}"/>
              </a:ext>
            </a:extLst>
          </p:cNvPr>
          <p:cNvSpPr txBox="1"/>
          <p:nvPr/>
        </p:nvSpPr>
        <p:spPr>
          <a:xfrm>
            <a:off x="838200" y="1568450"/>
            <a:ext cx="7098437" cy="4924425"/>
          </a:xfrm>
          <a:prstGeom prst="rect">
            <a:avLst/>
          </a:prstGeom>
          <a:noFill/>
        </p:spPr>
        <p:txBody>
          <a:bodyPr wrap="square">
            <a:spAutoFit/>
          </a:bodyPr>
          <a:lstStyle/>
          <a:p>
            <a:pPr algn="l"/>
            <a:r>
              <a:rPr lang="en-US" sz="1600" b="0" i="0" u="none" strike="noStrike" baseline="0" dirty="0">
                <a:solidFill>
                  <a:schemeClr val="bg1">
                    <a:lumMod val="95000"/>
                  </a:schemeClr>
                </a:solidFill>
                <a:latin typeface="Century Gothic" panose="020B0502020202020204" pitchFamily="34" charset="0"/>
              </a:rPr>
              <a:t>Personality is typically formally described in</a:t>
            </a:r>
          </a:p>
          <a:p>
            <a:pPr algn="l"/>
            <a:r>
              <a:rPr lang="en-US" sz="1600" b="0" i="0" u="none" strike="noStrike" baseline="0" dirty="0">
                <a:solidFill>
                  <a:schemeClr val="bg1">
                    <a:lumMod val="95000"/>
                  </a:schemeClr>
                </a:solidFill>
                <a:latin typeface="Century Gothic" panose="020B0502020202020204" pitchFamily="34" charset="0"/>
              </a:rPr>
              <a:t>terms of the </a:t>
            </a:r>
            <a:r>
              <a:rPr lang="en-US" sz="1600" b="1" i="0" u="none" strike="noStrike" baseline="0" dirty="0">
                <a:solidFill>
                  <a:schemeClr val="bg1">
                    <a:lumMod val="95000"/>
                  </a:schemeClr>
                </a:solidFill>
                <a:latin typeface="Century Gothic" panose="020B0502020202020204" pitchFamily="34" charset="0"/>
              </a:rPr>
              <a:t>Big Five personality traits</a:t>
            </a:r>
            <a:r>
              <a:rPr lang="en-US" sz="1600" b="0" i="0" u="none" strike="noStrike" baseline="0" dirty="0">
                <a:solidFill>
                  <a:schemeClr val="bg1">
                    <a:lumMod val="95000"/>
                  </a:schemeClr>
                </a:solidFill>
                <a:latin typeface="Century Gothic" panose="020B0502020202020204" pitchFamily="34" charset="0"/>
              </a:rPr>
              <a:t>,</a:t>
            </a:r>
            <a:r>
              <a:rPr lang="en-US" sz="700" dirty="0">
                <a:solidFill>
                  <a:schemeClr val="bg1">
                    <a:lumMod val="95000"/>
                  </a:schemeClr>
                </a:solidFill>
                <a:latin typeface="Century Gothic" panose="020B0502020202020204" pitchFamily="34" charset="0"/>
              </a:rPr>
              <a:t> </a:t>
            </a:r>
            <a:r>
              <a:rPr lang="en-US" sz="700" b="0" i="0" u="none" strike="noStrike" baseline="0" dirty="0">
                <a:solidFill>
                  <a:schemeClr val="bg1">
                    <a:lumMod val="95000"/>
                  </a:schemeClr>
                </a:solidFill>
                <a:latin typeface="Century Gothic" panose="020B0502020202020204" pitchFamily="34" charset="0"/>
              </a:rPr>
              <a:t> </a:t>
            </a:r>
            <a:r>
              <a:rPr lang="en-US" sz="1600" b="0" i="0" u="none" strike="noStrike" baseline="0" dirty="0">
                <a:solidFill>
                  <a:schemeClr val="bg1">
                    <a:lumMod val="95000"/>
                  </a:schemeClr>
                </a:solidFill>
                <a:latin typeface="Century Gothic" panose="020B0502020202020204" pitchFamily="34" charset="0"/>
              </a:rPr>
              <a:t>which are</a:t>
            </a:r>
          </a:p>
          <a:p>
            <a:pPr algn="l"/>
            <a:r>
              <a:rPr lang="en-US" sz="1600" b="0" i="0" u="none" strike="noStrike" baseline="0" dirty="0">
                <a:solidFill>
                  <a:schemeClr val="bg1">
                    <a:lumMod val="95000"/>
                  </a:schemeClr>
                </a:solidFill>
                <a:latin typeface="Century Gothic" panose="020B0502020202020204" pitchFamily="34" charset="0"/>
              </a:rPr>
              <a:t>the following binary (yes/no) values:</a:t>
            </a:r>
          </a:p>
          <a:p>
            <a:pPr algn="l"/>
            <a:endParaRPr lang="en-US" sz="1600" b="0" i="0" u="none" strike="noStrike" baseline="0" dirty="0">
              <a:solidFill>
                <a:schemeClr val="bg1">
                  <a:lumMod val="95000"/>
                </a:schemeClr>
              </a:solidFill>
              <a:latin typeface="Century Gothic" panose="020B0502020202020204" pitchFamily="34" charset="0"/>
            </a:endParaRPr>
          </a:p>
          <a:p>
            <a:pPr algn="l"/>
            <a:r>
              <a:rPr lang="en-US" sz="1600" b="0" i="1" u="none" strike="noStrike" baseline="0" dirty="0">
                <a:solidFill>
                  <a:schemeClr val="bg1">
                    <a:lumMod val="95000"/>
                  </a:schemeClr>
                </a:solidFill>
                <a:latin typeface="Century Gothic" panose="020B0502020202020204" pitchFamily="34" charset="0"/>
              </a:rPr>
              <a:t>• </a:t>
            </a:r>
            <a:r>
              <a:rPr lang="en-US" sz="1600" b="1" i="1" u="none" strike="noStrike" baseline="0" dirty="0">
                <a:solidFill>
                  <a:schemeClr val="bg1">
                    <a:lumMod val="95000"/>
                  </a:schemeClr>
                </a:solidFill>
                <a:latin typeface="Century Gothic" panose="020B0502020202020204" pitchFamily="34" charset="0"/>
              </a:rPr>
              <a:t>Extraversion:</a:t>
            </a:r>
            <a:r>
              <a:rPr lang="en-US" sz="1600" b="0" i="0" u="none" strike="noStrike" baseline="0" dirty="0">
                <a:solidFill>
                  <a:schemeClr val="bg1">
                    <a:lumMod val="95000"/>
                  </a:schemeClr>
                </a:solidFill>
                <a:latin typeface="Century Gothic" panose="020B0502020202020204" pitchFamily="34" charset="0"/>
              </a:rPr>
              <a:t> Is the person outgoing, talkative,</a:t>
            </a:r>
          </a:p>
          <a:p>
            <a:pPr algn="l"/>
            <a:r>
              <a:rPr lang="en-US" sz="1600" b="0" i="0" u="none" strike="noStrike" baseline="0" dirty="0">
                <a:solidFill>
                  <a:schemeClr val="bg1">
                    <a:lumMod val="95000"/>
                  </a:schemeClr>
                </a:solidFill>
                <a:latin typeface="Century Gothic" panose="020B0502020202020204" pitchFamily="34" charset="0"/>
              </a:rPr>
              <a:t>and energetic versus reserved and solitary?</a:t>
            </a:r>
          </a:p>
          <a:p>
            <a:pPr algn="l"/>
            <a:endParaRPr lang="en-US" sz="1600" b="0" i="0" u="none" strike="noStrike" baseline="0" dirty="0">
              <a:solidFill>
                <a:schemeClr val="bg1">
                  <a:lumMod val="95000"/>
                </a:schemeClr>
              </a:solidFill>
              <a:latin typeface="Century Gothic" panose="020B0502020202020204" pitchFamily="34" charset="0"/>
            </a:endParaRPr>
          </a:p>
          <a:p>
            <a:pPr algn="l"/>
            <a:r>
              <a:rPr lang="en-US" sz="1600" b="0" i="1" u="none" strike="noStrike" baseline="0" dirty="0">
                <a:solidFill>
                  <a:schemeClr val="bg1">
                    <a:lumMod val="95000"/>
                  </a:schemeClr>
                </a:solidFill>
                <a:latin typeface="Century Gothic" panose="020B0502020202020204" pitchFamily="34" charset="0"/>
              </a:rPr>
              <a:t>• </a:t>
            </a:r>
            <a:r>
              <a:rPr lang="en-US" sz="1600" b="1" i="1" u="none" strike="noStrike" baseline="0" dirty="0">
                <a:solidFill>
                  <a:schemeClr val="bg1">
                    <a:lumMod val="95000"/>
                  </a:schemeClr>
                </a:solidFill>
                <a:latin typeface="Century Gothic" panose="020B0502020202020204" pitchFamily="34" charset="0"/>
              </a:rPr>
              <a:t>Neuroticism:</a:t>
            </a:r>
            <a:r>
              <a:rPr lang="en-US" sz="1600" b="0" i="0" u="none" strike="noStrike" baseline="0" dirty="0">
                <a:solidFill>
                  <a:schemeClr val="bg1">
                    <a:lumMod val="95000"/>
                  </a:schemeClr>
                </a:solidFill>
                <a:latin typeface="Century Gothic" panose="020B0502020202020204" pitchFamily="34" charset="0"/>
              </a:rPr>
              <a:t> Is the person sensitive and</a:t>
            </a:r>
          </a:p>
          <a:p>
            <a:pPr algn="l"/>
            <a:r>
              <a:rPr lang="en-IN" sz="1600" b="0" i="0" u="none" strike="noStrike" baseline="0" dirty="0">
                <a:solidFill>
                  <a:schemeClr val="bg1">
                    <a:lumMod val="95000"/>
                  </a:schemeClr>
                </a:solidFill>
                <a:latin typeface="Century Gothic" panose="020B0502020202020204" pitchFamily="34" charset="0"/>
              </a:rPr>
              <a:t>nervous versus secure and confident?</a:t>
            </a:r>
          </a:p>
          <a:p>
            <a:pPr algn="l"/>
            <a:endParaRPr lang="en-IN" sz="1600" b="0" i="0" u="none" strike="noStrike" baseline="0" dirty="0">
              <a:solidFill>
                <a:schemeClr val="bg1">
                  <a:lumMod val="95000"/>
                </a:schemeClr>
              </a:solidFill>
              <a:latin typeface="Century Gothic" panose="020B0502020202020204" pitchFamily="34" charset="0"/>
            </a:endParaRPr>
          </a:p>
          <a:p>
            <a:pPr algn="l"/>
            <a:r>
              <a:rPr lang="en-US" sz="1600" b="0" i="1" u="none" strike="noStrike" baseline="0" dirty="0">
                <a:solidFill>
                  <a:schemeClr val="bg1">
                    <a:lumMod val="95000"/>
                  </a:schemeClr>
                </a:solidFill>
                <a:latin typeface="Century Gothic" panose="020B0502020202020204" pitchFamily="34" charset="0"/>
              </a:rPr>
              <a:t>• </a:t>
            </a:r>
            <a:r>
              <a:rPr lang="en-US" sz="1600" b="1" i="1" u="none" strike="noStrike" baseline="0" dirty="0">
                <a:solidFill>
                  <a:schemeClr val="bg1">
                    <a:lumMod val="95000"/>
                  </a:schemeClr>
                </a:solidFill>
                <a:latin typeface="Century Gothic" panose="020B0502020202020204" pitchFamily="34" charset="0"/>
              </a:rPr>
              <a:t>Agreeableness: </a:t>
            </a:r>
            <a:r>
              <a:rPr lang="en-US" sz="1600" b="0" i="0" u="none" strike="noStrike" baseline="0" dirty="0">
                <a:solidFill>
                  <a:schemeClr val="bg1">
                    <a:lumMod val="95000"/>
                  </a:schemeClr>
                </a:solidFill>
                <a:latin typeface="Century Gothic" panose="020B0502020202020204" pitchFamily="34" charset="0"/>
              </a:rPr>
              <a:t>Is the person trustworthy,</a:t>
            </a:r>
          </a:p>
          <a:p>
            <a:pPr algn="l"/>
            <a:r>
              <a:rPr lang="en-US" sz="1600" b="0" i="0" u="none" strike="noStrike" baseline="0" dirty="0">
                <a:solidFill>
                  <a:schemeClr val="bg1">
                    <a:lumMod val="95000"/>
                  </a:schemeClr>
                </a:solidFill>
                <a:latin typeface="Century Gothic" panose="020B0502020202020204" pitchFamily="34" charset="0"/>
              </a:rPr>
              <a:t>straightforward, generous, and modest versus</a:t>
            </a:r>
          </a:p>
          <a:p>
            <a:pPr algn="l"/>
            <a:r>
              <a:rPr lang="en-US" sz="1600" b="0" i="0" u="none" strike="noStrike" baseline="0" dirty="0">
                <a:solidFill>
                  <a:schemeClr val="bg1">
                    <a:lumMod val="95000"/>
                  </a:schemeClr>
                </a:solidFill>
                <a:latin typeface="Century Gothic" panose="020B0502020202020204" pitchFamily="34" charset="0"/>
              </a:rPr>
              <a:t>unreliable, complicated, meager, and boastful?</a:t>
            </a:r>
          </a:p>
          <a:p>
            <a:pPr algn="l"/>
            <a:endParaRPr lang="en-US" sz="1600" b="0" i="0" u="none" strike="noStrike" baseline="0" dirty="0">
              <a:solidFill>
                <a:schemeClr val="bg1">
                  <a:lumMod val="95000"/>
                </a:schemeClr>
              </a:solidFill>
              <a:latin typeface="Century Gothic" panose="020B0502020202020204" pitchFamily="34" charset="0"/>
            </a:endParaRPr>
          </a:p>
          <a:p>
            <a:pPr algn="l"/>
            <a:r>
              <a:rPr lang="en-US" sz="1600" b="0" i="1" u="none" strike="noStrike" baseline="0" dirty="0">
                <a:solidFill>
                  <a:schemeClr val="bg1">
                    <a:lumMod val="95000"/>
                  </a:schemeClr>
                </a:solidFill>
                <a:latin typeface="Century Gothic" panose="020B0502020202020204" pitchFamily="34" charset="0"/>
              </a:rPr>
              <a:t>• </a:t>
            </a:r>
            <a:r>
              <a:rPr lang="en-US" sz="1600" b="1" i="1" u="none" strike="noStrike" baseline="0" dirty="0">
                <a:solidFill>
                  <a:schemeClr val="bg1">
                    <a:lumMod val="95000"/>
                  </a:schemeClr>
                </a:solidFill>
                <a:latin typeface="Century Gothic" panose="020B0502020202020204" pitchFamily="34" charset="0"/>
              </a:rPr>
              <a:t>Conscientiousness</a:t>
            </a:r>
            <a:r>
              <a:rPr lang="en-US" sz="1600" i="1" dirty="0">
                <a:solidFill>
                  <a:schemeClr val="bg1">
                    <a:lumMod val="95000"/>
                  </a:schemeClr>
                </a:solidFill>
                <a:latin typeface="Century Gothic" panose="020B0502020202020204" pitchFamily="34" charset="0"/>
              </a:rPr>
              <a:t>:</a:t>
            </a:r>
            <a:r>
              <a:rPr lang="en-US" sz="1600" b="0" i="0" u="none" strike="noStrike" baseline="0" dirty="0">
                <a:solidFill>
                  <a:schemeClr val="bg1">
                    <a:lumMod val="95000"/>
                  </a:schemeClr>
                </a:solidFill>
                <a:latin typeface="Century Gothic" panose="020B0502020202020204" pitchFamily="34" charset="0"/>
              </a:rPr>
              <a:t> Is the person efficient and organized versus sloppy and careless?</a:t>
            </a:r>
          </a:p>
          <a:p>
            <a:pPr algn="l"/>
            <a:endParaRPr lang="en-US" sz="1600" b="0" i="0" u="none" strike="noStrike" baseline="0" dirty="0">
              <a:solidFill>
                <a:schemeClr val="bg1">
                  <a:lumMod val="95000"/>
                </a:schemeClr>
              </a:solidFill>
              <a:latin typeface="Century Gothic" panose="020B0502020202020204" pitchFamily="34" charset="0"/>
            </a:endParaRPr>
          </a:p>
          <a:p>
            <a:pPr algn="l"/>
            <a:r>
              <a:rPr lang="en-US" sz="1600" b="0" i="1" u="none" strike="noStrike" baseline="0" dirty="0">
                <a:solidFill>
                  <a:schemeClr val="bg1">
                    <a:lumMod val="95000"/>
                  </a:schemeClr>
                </a:solidFill>
                <a:latin typeface="Century Gothic" panose="020B0502020202020204" pitchFamily="34" charset="0"/>
              </a:rPr>
              <a:t>• </a:t>
            </a:r>
            <a:r>
              <a:rPr lang="en-US" sz="1600" b="1" i="1" u="none" strike="noStrike" baseline="0" dirty="0">
                <a:solidFill>
                  <a:schemeClr val="bg1">
                    <a:lumMod val="95000"/>
                  </a:schemeClr>
                </a:solidFill>
                <a:latin typeface="Century Gothic" panose="020B0502020202020204" pitchFamily="34" charset="0"/>
              </a:rPr>
              <a:t>Openness</a:t>
            </a:r>
            <a:r>
              <a:rPr lang="en-US" sz="1600" i="1" dirty="0">
                <a:solidFill>
                  <a:schemeClr val="bg1">
                    <a:lumMod val="95000"/>
                  </a:schemeClr>
                </a:solidFill>
                <a:latin typeface="Century Gothic" panose="020B0502020202020204" pitchFamily="34" charset="0"/>
              </a:rPr>
              <a:t>: </a:t>
            </a:r>
            <a:r>
              <a:rPr lang="en-US" sz="1600" b="0" i="0" u="none" strike="noStrike" baseline="0" dirty="0">
                <a:solidFill>
                  <a:schemeClr val="bg1">
                    <a:lumMod val="95000"/>
                  </a:schemeClr>
                </a:solidFill>
                <a:latin typeface="Century Gothic" panose="020B0502020202020204" pitchFamily="34" charset="0"/>
              </a:rPr>
              <a:t>Is the person inventive and curious </a:t>
            </a:r>
            <a:r>
              <a:rPr lang="en-IN" sz="1600" b="0" i="0" u="none" strike="noStrike" baseline="0" dirty="0">
                <a:solidFill>
                  <a:schemeClr val="bg1">
                    <a:lumMod val="95000"/>
                  </a:schemeClr>
                </a:solidFill>
                <a:latin typeface="Century Gothic" panose="020B0502020202020204" pitchFamily="34" charset="0"/>
              </a:rPr>
              <a:t>versus dogmatic and cautious?</a:t>
            </a:r>
            <a:endParaRPr lang="en-IN" sz="1600" dirty="0">
              <a:solidFill>
                <a:schemeClr val="bg1">
                  <a:lumMod val="95000"/>
                </a:schemeClr>
              </a:solidFill>
              <a:latin typeface="Century Gothic" panose="020B0502020202020204" pitchFamily="34" charset="0"/>
            </a:endParaRPr>
          </a:p>
        </p:txBody>
      </p:sp>
      <p:pic>
        <p:nvPicPr>
          <p:cNvPr id="13" name="Content Placeholder 12">
            <a:extLst>
              <a:ext uri="{FF2B5EF4-FFF2-40B4-BE49-F238E27FC236}">
                <a16:creationId xmlns:a16="http://schemas.microsoft.com/office/drawing/2014/main" id="{8388E945-B327-4066-8939-E775309FD82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234" b="6234"/>
          <a:stretch/>
        </p:blipFill>
        <p:spPr>
          <a:xfrm>
            <a:off x="6874692" y="1568450"/>
            <a:ext cx="4479108" cy="29860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59621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924D2-A3FB-4AC1-A24D-0640E167D432}"/>
              </a:ext>
            </a:extLst>
          </p:cNvPr>
          <p:cNvSpPr>
            <a:spLocks noGrp="1"/>
          </p:cNvSpPr>
          <p:nvPr>
            <p:ph type="title"/>
          </p:nvPr>
        </p:nvSpPr>
        <p:spPr>
          <a:xfrm>
            <a:off x="838200" y="231775"/>
            <a:ext cx="10515600" cy="1325563"/>
          </a:xfrm>
        </p:spPr>
        <p:txBody>
          <a:bodyPr/>
          <a:lstStyle/>
          <a:p>
            <a:r>
              <a:rPr lang="en-IN" dirty="0">
                <a:solidFill>
                  <a:schemeClr val="bg1">
                    <a:lumMod val="95000"/>
                  </a:schemeClr>
                </a:solidFill>
                <a:latin typeface="Century Gothic" panose="020B0502020202020204" pitchFamily="34" charset="0"/>
              </a:rPr>
              <a:t>Objective</a:t>
            </a:r>
          </a:p>
        </p:txBody>
      </p:sp>
      <p:sp>
        <p:nvSpPr>
          <p:cNvPr id="3" name="Content Placeholder 2">
            <a:extLst>
              <a:ext uri="{FF2B5EF4-FFF2-40B4-BE49-F238E27FC236}">
                <a16:creationId xmlns:a16="http://schemas.microsoft.com/office/drawing/2014/main" id="{60152E77-DC70-4B63-972A-82A5916F79F7}"/>
              </a:ext>
            </a:extLst>
          </p:cNvPr>
          <p:cNvSpPr>
            <a:spLocks noGrp="1"/>
          </p:cNvSpPr>
          <p:nvPr>
            <p:ph idx="1"/>
          </p:nvPr>
        </p:nvSpPr>
        <p:spPr>
          <a:xfrm>
            <a:off x="838200" y="1384521"/>
            <a:ext cx="10900507" cy="5108353"/>
          </a:xfrm>
        </p:spPr>
        <p:txBody>
          <a:bodyPr>
            <a:normAutofit fontScale="62500" lnSpcReduction="20000"/>
          </a:bodyPr>
          <a:lstStyle/>
          <a:p>
            <a:pPr marL="0" indent="0" algn="just">
              <a:buNone/>
            </a:pPr>
            <a:r>
              <a:rPr lang="en-US" sz="2500" dirty="0">
                <a:solidFill>
                  <a:schemeClr val="bg1">
                    <a:lumMod val="95000"/>
                  </a:schemeClr>
                </a:solidFill>
                <a:effectLst/>
                <a:latin typeface="Century Gothic" panose="020B0502020202020204" pitchFamily="34" charset="0"/>
                <a:ea typeface="Times New Roman" panose="02020603050405020304" pitchFamily="18" charset="0"/>
                <a:cs typeface="Mangal" panose="02040503050203030202" pitchFamily="18" charset="0"/>
              </a:rPr>
              <a:t>In the 1970s two research teams led by Paul Costa and Robert R. McCrae of the National Institutes of Health and Warren Norman and Lewis Goldberg of the University of Michigan at Ann Arbor and the University of Oregon, respectively, discovered that most human character traits can be described using five dimensions. Surveys of thousands of people yielded these largely independent traits.</a:t>
            </a:r>
            <a:r>
              <a:rPr lang="en-IN" sz="2500" dirty="0">
                <a:solidFill>
                  <a:schemeClr val="bg1">
                    <a:lumMod val="95000"/>
                  </a:schemeClr>
                </a:solidFill>
                <a:latin typeface="Century Gothic" panose="020B0502020202020204" pitchFamily="34" charset="0"/>
                <a:ea typeface="Times New Roman" panose="02020603050405020304" pitchFamily="18" charset="0"/>
                <a:cs typeface="Mangal" panose="02040503050203030202" pitchFamily="18" charset="0"/>
              </a:rPr>
              <a:t> </a:t>
            </a:r>
            <a:r>
              <a:rPr lang="en-IN" sz="2500" dirty="0">
                <a:solidFill>
                  <a:schemeClr val="bg1">
                    <a:lumMod val="95000"/>
                  </a:schemeClr>
                </a:solidFill>
                <a:effectLst/>
                <a:latin typeface="Century Gothic" panose="020B0502020202020204" pitchFamily="34" charset="0"/>
                <a:ea typeface="Times New Roman" panose="02020603050405020304" pitchFamily="18" charset="0"/>
                <a:cs typeface="Mangal" panose="02040503050203030202" pitchFamily="18" charset="0"/>
              </a:rPr>
              <a:t>The objective of this model is to detect the absence/presence of five different personality attributes based on texts gathered from various personalities.</a:t>
            </a:r>
          </a:p>
          <a:p>
            <a:pPr marL="0" indent="0" algn="just">
              <a:buNone/>
            </a:pPr>
            <a:r>
              <a:rPr lang="en-US" sz="2500" b="1" dirty="0">
                <a:solidFill>
                  <a:schemeClr val="bg1">
                    <a:lumMod val="95000"/>
                  </a:schemeClr>
                </a:solidFill>
                <a:latin typeface="Century Gothic" panose="020B0502020202020204" pitchFamily="34" charset="0"/>
              </a:rPr>
              <a:t>Algorithm and Approach</a:t>
            </a:r>
          </a:p>
          <a:p>
            <a:pPr marL="0" indent="0" algn="just">
              <a:buNone/>
            </a:pPr>
            <a:r>
              <a:rPr lang="en-US" sz="2500" dirty="0">
                <a:solidFill>
                  <a:schemeClr val="bg1">
                    <a:lumMod val="95000"/>
                  </a:schemeClr>
                </a:solidFill>
                <a:latin typeface="Century Gothic" panose="020B0502020202020204" pitchFamily="34" charset="0"/>
              </a:rPr>
              <a:t>We took two different approaches to implement our project, the first one is naïve based on Machine Learning and the other approach deals with Neural Networks which is based on Deep Learning.</a:t>
            </a:r>
          </a:p>
          <a:p>
            <a:pPr marL="0" indent="0" algn="just">
              <a:buNone/>
            </a:pPr>
            <a:r>
              <a:rPr lang="en-US" sz="2500" dirty="0">
                <a:solidFill>
                  <a:schemeClr val="bg1">
                    <a:lumMod val="95000"/>
                  </a:schemeClr>
                </a:solidFill>
                <a:latin typeface="Century Gothic" panose="020B0502020202020204" pitchFamily="34" charset="0"/>
              </a:rPr>
              <a:t> </a:t>
            </a:r>
          </a:p>
          <a:p>
            <a:pPr marL="0" indent="0" algn="just">
              <a:buNone/>
            </a:pPr>
            <a:r>
              <a:rPr lang="en-US" sz="2500" b="1" dirty="0">
                <a:solidFill>
                  <a:schemeClr val="bg1">
                    <a:lumMod val="95000"/>
                  </a:schemeClr>
                </a:solidFill>
                <a:latin typeface="Century Gothic" panose="020B0502020202020204" pitchFamily="34" charset="0"/>
              </a:rPr>
              <a:t>I. Machine Learning Approach:</a:t>
            </a:r>
            <a:r>
              <a:rPr lang="en-US" sz="2500" dirty="0">
                <a:solidFill>
                  <a:schemeClr val="bg1">
                    <a:lumMod val="95000"/>
                  </a:schemeClr>
                </a:solidFill>
                <a:latin typeface="Century Gothic" panose="020B0502020202020204" pitchFamily="34" charset="0"/>
              </a:rPr>
              <a:t> In this approach we first clean the gathered data and store it in a </a:t>
            </a:r>
            <a:r>
              <a:rPr lang="en-US" sz="2500" dirty="0" err="1">
                <a:solidFill>
                  <a:schemeClr val="bg1">
                    <a:lumMod val="95000"/>
                  </a:schemeClr>
                </a:solidFill>
                <a:latin typeface="Century Gothic" panose="020B0502020202020204" pitchFamily="34" charset="0"/>
              </a:rPr>
              <a:t>dataframe</a:t>
            </a:r>
            <a:r>
              <a:rPr lang="en-US" sz="2500" dirty="0">
                <a:solidFill>
                  <a:schemeClr val="bg1">
                    <a:lumMod val="95000"/>
                  </a:schemeClr>
                </a:solidFill>
                <a:latin typeface="Century Gothic" panose="020B0502020202020204" pitchFamily="34" charset="0"/>
              </a:rPr>
              <a:t>, after that we remove the unwanted characters and words and pick-up the words which are then used to create the bag of words, then we convert the text in the form of vectors and then we build Bayes classifier model to train and test on our data and then finally we predict the output using the model built.</a:t>
            </a:r>
          </a:p>
          <a:p>
            <a:pPr marL="0" indent="0" algn="just">
              <a:buNone/>
            </a:pPr>
            <a:r>
              <a:rPr lang="en-US" sz="2500" dirty="0">
                <a:solidFill>
                  <a:schemeClr val="bg1">
                    <a:lumMod val="95000"/>
                  </a:schemeClr>
                </a:solidFill>
                <a:latin typeface="Century Gothic" panose="020B0502020202020204" pitchFamily="34" charset="0"/>
              </a:rPr>
              <a:t> </a:t>
            </a:r>
          </a:p>
          <a:p>
            <a:pPr marL="0" indent="0" algn="just">
              <a:buNone/>
            </a:pPr>
            <a:r>
              <a:rPr lang="en-US" sz="2500" b="1" dirty="0">
                <a:solidFill>
                  <a:schemeClr val="bg1">
                    <a:lumMod val="95000"/>
                  </a:schemeClr>
                </a:solidFill>
                <a:latin typeface="Century Gothic" panose="020B0502020202020204" pitchFamily="34" charset="0"/>
              </a:rPr>
              <a:t>II. Deep Learning Approach: </a:t>
            </a:r>
            <a:r>
              <a:rPr lang="en-US" sz="2500" dirty="0">
                <a:solidFill>
                  <a:schemeClr val="bg1">
                    <a:lumMod val="95000"/>
                  </a:schemeClr>
                </a:solidFill>
                <a:latin typeface="Century Gothic" panose="020B0502020202020204" pitchFamily="34" charset="0"/>
              </a:rPr>
              <a:t>In this approach we first clean the gathered data and store it in a </a:t>
            </a:r>
            <a:r>
              <a:rPr lang="en-US" sz="2500" dirty="0" err="1">
                <a:solidFill>
                  <a:schemeClr val="bg1">
                    <a:lumMod val="95000"/>
                  </a:schemeClr>
                </a:solidFill>
                <a:latin typeface="Century Gothic" panose="020B0502020202020204" pitchFamily="34" charset="0"/>
              </a:rPr>
              <a:t>dataframe</a:t>
            </a:r>
            <a:r>
              <a:rPr lang="en-US" sz="2500" dirty="0">
                <a:solidFill>
                  <a:schemeClr val="bg1">
                    <a:lumMod val="95000"/>
                  </a:schemeClr>
                </a:solidFill>
                <a:latin typeface="Century Gothic" panose="020B0502020202020204" pitchFamily="34" charset="0"/>
              </a:rPr>
              <a:t>. We fed sentences from the essays to convolution filters to obtain the sentence. We represented each individual essay by aggregating the vectors of its sentences. We concatenated the obtained vectors with the </a:t>
            </a:r>
            <a:r>
              <a:rPr lang="en-US" sz="2500" dirty="0" err="1">
                <a:solidFill>
                  <a:schemeClr val="bg1">
                    <a:lumMod val="95000"/>
                  </a:schemeClr>
                </a:solidFill>
                <a:latin typeface="Century Gothic" panose="020B0502020202020204" pitchFamily="34" charset="0"/>
              </a:rPr>
              <a:t>Mairesse</a:t>
            </a:r>
            <a:r>
              <a:rPr lang="en-US" sz="2500" dirty="0">
                <a:solidFill>
                  <a:schemeClr val="bg1">
                    <a:lumMod val="95000"/>
                  </a:schemeClr>
                </a:solidFill>
                <a:latin typeface="Century Gothic" panose="020B0502020202020204" pitchFamily="34" charset="0"/>
              </a:rPr>
              <a:t> features,4 which were extracted from the texts directly at the preprocessing stage; this improved the method’s performance. then we merge five target attributes into a single target attribute, after that we create the deep learning model of 4 layers using ANN, then we split the data into train and test dataset. After that we measure the accuracy based on the test data of the model built.</a:t>
            </a:r>
          </a:p>
          <a:p>
            <a:pPr marL="0" indent="0" algn="just">
              <a:buNone/>
            </a:pPr>
            <a:endParaRPr lang="en-US" dirty="0">
              <a:solidFill>
                <a:schemeClr val="bg1">
                  <a:lumMod val="95000"/>
                </a:schemeClr>
              </a:solidFill>
              <a:latin typeface="Century Gothic" panose="020B0502020202020204" pitchFamily="34" charset="0"/>
            </a:endParaRPr>
          </a:p>
          <a:p>
            <a:pPr marL="0" indent="0" algn="just">
              <a:buNone/>
            </a:pPr>
            <a:endParaRPr lang="en-IN" dirty="0">
              <a:solidFill>
                <a:schemeClr val="bg1">
                  <a:lumMod val="95000"/>
                </a:schemeClr>
              </a:solidFill>
              <a:latin typeface="Century Gothic" panose="020B0502020202020204" pitchFamily="34" charset="0"/>
            </a:endParaRPr>
          </a:p>
        </p:txBody>
      </p:sp>
    </p:spTree>
    <p:extLst>
      <p:ext uri="{BB962C8B-B14F-4D97-AF65-F5344CB8AC3E}">
        <p14:creationId xmlns:p14="http://schemas.microsoft.com/office/powerpoint/2010/main" val="2060692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F609E-3A57-7381-074C-B44C73452A9C}"/>
              </a:ext>
            </a:extLst>
          </p:cNvPr>
          <p:cNvSpPr>
            <a:spLocks noGrp="1"/>
          </p:cNvSpPr>
          <p:nvPr>
            <p:ph type="title"/>
          </p:nvPr>
        </p:nvSpPr>
        <p:spPr/>
        <p:txBody>
          <a:bodyPr/>
          <a:lstStyle/>
          <a:p>
            <a:r>
              <a:rPr lang="en-IN" dirty="0">
                <a:solidFill>
                  <a:schemeClr val="bg1">
                    <a:lumMod val="95000"/>
                  </a:schemeClr>
                </a:solidFill>
                <a:latin typeface="Century Gothic" panose="020B0502020202020204" pitchFamily="34" charset="0"/>
              </a:rPr>
              <a:t>Objective</a:t>
            </a:r>
            <a:endParaRPr lang="en-IN" dirty="0"/>
          </a:p>
        </p:txBody>
      </p:sp>
      <p:sp>
        <p:nvSpPr>
          <p:cNvPr id="3" name="Content Placeholder 2">
            <a:extLst>
              <a:ext uri="{FF2B5EF4-FFF2-40B4-BE49-F238E27FC236}">
                <a16:creationId xmlns:a16="http://schemas.microsoft.com/office/drawing/2014/main" id="{CEEB8CD5-0A64-4C3D-CB4F-342A3C39E689}"/>
              </a:ext>
            </a:extLst>
          </p:cNvPr>
          <p:cNvSpPr>
            <a:spLocks noGrp="1"/>
          </p:cNvSpPr>
          <p:nvPr>
            <p:ph idx="1"/>
          </p:nvPr>
        </p:nvSpPr>
        <p:spPr/>
        <p:txBody>
          <a:bodyPr/>
          <a:lstStyle/>
          <a:p>
            <a:pPr marL="0" indent="0">
              <a:buNone/>
            </a:pPr>
            <a:r>
              <a:rPr lang="en-IN" sz="1800" b="1" dirty="0">
                <a:solidFill>
                  <a:schemeClr val="bg1">
                    <a:lumMod val="95000"/>
                  </a:schemeClr>
                </a:solidFill>
                <a:effectLst/>
                <a:latin typeface="Century Gothic" panose="020B0502020202020204" pitchFamily="34" charset="0"/>
                <a:ea typeface="Calibri" panose="020F0502020204030204" pitchFamily="34" charset="0"/>
                <a:cs typeface="Mangal" panose="02040503050203030202" pitchFamily="18" charset="0"/>
              </a:rPr>
              <a:t>III. Support Vector Machine Approach:</a:t>
            </a:r>
            <a:r>
              <a:rPr lang="en-IN" sz="1800" dirty="0">
                <a:solidFill>
                  <a:schemeClr val="bg1">
                    <a:lumMod val="95000"/>
                  </a:schemeClr>
                </a:solidFill>
                <a:effectLst/>
                <a:latin typeface="Century Gothic" panose="020B0502020202020204" pitchFamily="34" charset="0"/>
                <a:ea typeface="Calibri" panose="020F0502020204030204" pitchFamily="34" charset="0"/>
                <a:cs typeface="Mangal" panose="02040503050203030202" pitchFamily="18" charset="0"/>
              </a:rPr>
              <a:t> SVM classifier separates data points using a hyperplane with the largest amount of margin. That's why an SVM classifier is also known as a discriminative classifier. SVM finds an optimal hyperplane which helps in classifying new data points. In this approach we first clean the gathered data and store it in a </a:t>
            </a:r>
            <a:r>
              <a:rPr lang="en-IN" sz="1800" dirty="0" err="1">
                <a:solidFill>
                  <a:schemeClr val="bg1">
                    <a:lumMod val="95000"/>
                  </a:schemeClr>
                </a:solidFill>
                <a:effectLst/>
                <a:latin typeface="Century Gothic" panose="020B0502020202020204" pitchFamily="34" charset="0"/>
                <a:ea typeface="Calibri" panose="020F0502020204030204" pitchFamily="34" charset="0"/>
                <a:cs typeface="Mangal" panose="02040503050203030202" pitchFamily="18" charset="0"/>
              </a:rPr>
              <a:t>dataframe</a:t>
            </a:r>
            <a:r>
              <a:rPr lang="en-IN" sz="1800" dirty="0">
                <a:solidFill>
                  <a:schemeClr val="bg1">
                    <a:lumMod val="95000"/>
                  </a:schemeClr>
                </a:solidFill>
                <a:effectLst/>
                <a:latin typeface="Century Gothic" panose="020B0502020202020204" pitchFamily="34" charset="0"/>
                <a:ea typeface="Calibri" panose="020F0502020204030204" pitchFamily="34" charset="0"/>
                <a:cs typeface="Mangal" panose="02040503050203030202" pitchFamily="18" charset="0"/>
              </a:rPr>
              <a:t>, after that we remove the unwanted characters and words and pick-up the words which are then used to create the bag of words, then we convert the text in the form of vectors. We then find support vectors for each personality trait. This gives us the linear discriminant function for mapping the output.</a:t>
            </a:r>
            <a:endParaRPr lang="en-IN" sz="1800" dirty="0">
              <a:solidFill>
                <a:schemeClr val="bg1">
                  <a:lumMod val="95000"/>
                </a:schemeClr>
              </a:solidFill>
              <a:effectLst/>
              <a:latin typeface="Century Gothic" panose="020B0502020202020204" pitchFamily="34" charset="0"/>
              <a:ea typeface="Times New Roman" panose="02020603050405020304" pitchFamily="18" charset="0"/>
              <a:cs typeface="Mangal" panose="02040503050203030202" pitchFamily="18" charset="0"/>
            </a:endParaRPr>
          </a:p>
          <a:p>
            <a:pPr marL="0" indent="0">
              <a:buNone/>
            </a:pPr>
            <a:endParaRPr lang="en-IN" dirty="0">
              <a:latin typeface="Century Gothic" panose="020B0502020202020204" pitchFamily="34" charset="0"/>
            </a:endParaRPr>
          </a:p>
        </p:txBody>
      </p:sp>
      <p:pic>
        <p:nvPicPr>
          <p:cNvPr id="4" name="Picture 3">
            <a:extLst>
              <a:ext uri="{FF2B5EF4-FFF2-40B4-BE49-F238E27FC236}">
                <a16:creationId xmlns:a16="http://schemas.microsoft.com/office/drawing/2014/main" id="{0F529FB7-5379-2631-91D2-8E7873DD04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8145" y="4001294"/>
            <a:ext cx="2295709" cy="1721782"/>
          </a:xfrm>
          <a:prstGeom prst="rect">
            <a:avLst/>
          </a:prstGeom>
        </p:spPr>
      </p:pic>
    </p:spTree>
    <p:extLst>
      <p:ext uri="{BB962C8B-B14F-4D97-AF65-F5344CB8AC3E}">
        <p14:creationId xmlns:p14="http://schemas.microsoft.com/office/powerpoint/2010/main" val="3635592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82BD2-4D04-4111-B394-994DE9CE9A43}"/>
              </a:ext>
            </a:extLst>
          </p:cNvPr>
          <p:cNvSpPr>
            <a:spLocks noGrp="1"/>
          </p:cNvSpPr>
          <p:nvPr>
            <p:ph type="title"/>
          </p:nvPr>
        </p:nvSpPr>
        <p:spPr/>
        <p:txBody>
          <a:bodyPr>
            <a:normAutofit/>
          </a:bodyPr>
          <a:lstStyle/>
          <a:p>
            <a:r>
              <a:rPr lang="en-IN" dirty="0">
                <a:solidFill>
                  <a:schemeClr val="bg1">
                    <a:lumMod val="95000"/>
                  </a:schemeClr>
                </a:solidFill>
                <a:latin typeface="Century Gothic" panose="020B0502020202020204" pitchFamily="34" charset="0"/>
              </a:rPr>
              <a:t>Project Overview</a:t>
            </a:r>
          </a:p>
        </p:txBody>
      </p:sp>
      <p:sp>
        <p:nvSpPr>
          <p:cNvPr id="3" name="Content Placeholder 2">
            <a:extLst>
              <a:ext uri="{FF2B5EF4-FFF2-40B4-BE49-F238E27FC236}">
                <a16:creationId xmlns:a16="http://schemas.microsoft.com/office/drawing/2014/main" id="{E5430EB7-8A0E-4283-92F1-1B4D93076B60}"/>
              </a:ext>
            </a:extLst>
          </p:cNvPr>
          <p:cNvSpPr>
            <a:spLocks noGrp="1"/>
          </p:cNvSpPr>
          <p:nvPr>
            <p:ph idx="1"/>
          </p:nvPr>
        </p:nvSpPr>
        <p:spPr>
          <a:xfrm>
            <a:off x="838201" y="1825625"/>
            <a:ext cx="5467678" cy="4351338"/>
          </a:xfrm>
        </p:spPr>
        <p:txBody>
          <a:bodyPr>
            <a:normAutofit/>
          </a:bodyPr>
          <a:lstStyle/>
          <a:p>
            <a:r>
              <a:rPr lang="en-IN" sz="2000" dirty="0">
                <a:solidFill>
                  <a:schemeClr val="bg1">
                    <a:lumMod val="95000"/>
                  </a:schemeClr>
                </a:solidFill>
                <a:latin typeface="Century Gothic" panose="020B0502020202020204" pitchFamily="34" charset="0"/>
              </a:rPr>
              <a:t>Data </a:t>
            </a:r>
            <a:r>
              <a:rPr lang="en-IN" sz="2000" dirty="0" err="1">
                <a:solidFill>
                  <a:schemeClr val="bg1">
                    <a:lumMod val="95000"/>
                  </a:schemeClr>
                </a:solidFill>
                <a:latin typeface="Century Gothic" panose="020B0502020202020204" pitchFamily="34" charset="0"/>
              </a:rPr>
              <a:t>Preprocessing</a:t>
            </a:r>
            <a:r>
              <a:rPr lang="en-IN" sz="2000" dirty="0">
                <a:solidFill>
                  <a:schemeClr val="bg1">
                    <a:lumMod val="95000"/>
                  </a:schemeClr>
                </a:solidFill>
                <a:latin typeface="Century Gothic" panose="020B0502020202020204" pitchFamily="34" charset="0"/>
              </a:rPr>
              <a:t> and Cleaning.</a:t>
            </a:r>
          </a:p>
          <a:p>
            <a:r>
              <a:rPr lang="en-IN" sz="2000" dirty="0">
                <a:solidFill>
                  <a:schemeClr val="bg1">
                    <a:lumMod val="95000"/>
                  </a:schemeClr>
                </a:solidFill>
                <a:latin typeface="Century Gothic" panose="020B0502020202020204" pitchFamily="34" charset="0"/>
              </a:rPr>
              <a:t>Text </a:t>
            </a:r>
            <a:r>
              <a:rPr lang="en-IN" sz="2000" dirty="0" err="1">
                <a:solidFill>
                  <a:schemeClr val="bg1">
                    <a:lumMod val="95000"/>
                  </a:schemeClr>
                </a:solidFill>
                <a:latin typeface="Century Gothic" panose="020B0502020202020204" pitchFamily="34" charset="0"/>
              </a:rPr>
              <a:t>Preprocessing</a:t>
            </a:r>
            <a:r>
              <a:rPr lang="en-IN" sz="2000" dirty="0">
                <a:solidFill>
                  <a:schemeClr val="bg1">
                    <a:lumMod val="95000"/>
                  </a:schemeClr>
                </a:solidFill>
                <a:latin typeface="Century Gothic" panose="020B0502020202020204" pitchFamily="34" charset="0"/>
              </a:rPr>
              <a:t> – </a:t>
            </a:r>
            <a:r>
              <a:rPr lang="en-IN" sz="2000" dirty="0" err="1">
                <a:solidFill>
                  <a:schemeClr val="bg1">
                    <a:lumMod val="95000"/>
                  </a:schemeClr>
                </a:solidFill>
                <a:latin typeface="Century Gothic" panose="020B0502020202020204" pitchFamily="34" charset="0"/>
              </a:rPr>
              <a:t>coversion</a:t>
            </a:r>
            <a:r>
              <a:rPr lang="en-IN" sz="2000" dirty="0">
                <a:solidFill>
                  <a:schemeClr val="bg1">
                    <a:lumMod val="95000"/>
                  </a:schemeClr>
                </a:solidFill>
                <a:latin typeface="Century Gothic" panose="020B0502020202020204" pitchFamily="34" charset="0"/>
              </a:rPr>
              <a:t> to lowercase, removing special characters.</a:t>
            </a:r>
          </a:p>
          <a:p>
            <a:r>
              <a:rPr lang="en-IN" sz="2000" dirty="0">
                <a:solidFill>
                  <a:schemeClr val="bg1">
                    <a:lumMod val="95000"/>
                  </a:schemeClr>
                </a:solidFill>
                <a:latin typeface="Century Gothic" panose="020B0502020202020204" pitchFamily="34" charset="0"/>
              </a:rPr>
              <a:t>Document Level Feature Extraction.</a:t>
            </a:r>
          </a:p>
          <a:p>
            <a:r>
              <a:rPr lang="en-IN" sz="2000" dirty="0">
                <a:solidFill>
                  <a:schemeClr val="bg1">
                    <a:lumMod val="95000"/>
                  </a:schemeClr>
                </a:solidFill>
                <a:latin typeface="Century Gothic" panose="020B0502020202020204" pitchFamily="34" charset="0"/>
              </a:rPr>
              <a:t>Data Filtering – </a:t>
            </a:r>
            <a:r>
              <a:rPr lang="en-IN" sz="1800" dirty="0">
                <a:solidFill>
                  <a:schemeClr val="bg1">
                    <a:lumMod val="95000"/>
                  </a:schemeClr>
                </a:solidFill>
                <a:latin typeface="Century Gothic" panose="020B0502020202020204" pitchFamily="34" charset="0"/>
              </a:rPr>
              <a:t>removing</a:t>
            </a:r>
            <a:r>
              <a:rPr lang="en-IN" sz="2000" dirty="0">
                <a:solidFill>
                  <a:schemeClr val="bg1">
                    <a:lumMod val="95000"/>
                  </a:schemeClr>
                </a:solidFill>
                <a:latin typeface="Century Gothic" panose="020B0502020202020204" pitchFamily="34" charset="0"/>
              </a:rPr>
              <a:t> stop words.</a:t>
            </a:r>
          </a:p>
          <a:p>
            <a:r>
              <a:rPr lang="en-IN" sz="2000" dirty="0">
                <a:solidFill>
                  <a:schemeClr val="bg1">
                    <a:lumMod val="95000"/>
                  </a:schemeClr>
                </a:solidFill>
                <a:latin typeface="Century Gothic" panose="020B0502020202020204" pitchFamily="34" charset="0"/>
              </a:rPr>
              <a:t>Feature Extraction with Count Vectorizer.</a:t>
            </a:r>
          </a:p>
          <a:p>
            <a:r>
              <a:rPr lang="en-IN" sz="2000" dirty="0">
                <a:solidFill>
                  <a:schemeClr val="bg1">
                    <a:lumMod val="95000"/>
                  </a:schemeClr>
                </a:solidFill>
                <a:latin typeface="Century Gothic" panose="020B0502020202020204" pitchFamily="34" charset="0"/>
              </a:rPr>
              <a:t>Classification Model Creation – Using both ML and Deep Learning Approach.</a:t>
            </a:r>
          </a:p>
          <a:p>
            <a:r>
              <a:rPr lang="en-IN" sz="2000" dirty="0">
                <a:solidFill>
                  <a:schemeClr val="bg1">
                    <a:lumMod val="95000"/>
                  </a:schemeClr>
                </a:solidFill>
                <a:latin typeface="Century Gothic" panose="020B0502020202020204" pitchFamily="34" charset="0"/>
              </a:rPr>
              <a:t>Training</a:t>
            </a:r>
          </a:p>
          <a:p>
            <a:r>
              <a:rPr lang="en-IN" sz="2000" dirty="0">
                <a:solidFill>
                  <a:schemeClr val="bg1">
                    <a:lumMod val="95000"/>
                  </a:schemeClr>
                </a:solidFill>
                <a:latin typeface="Century Gothic" panose="020B0502020202020204" pitchFamily="34" charset="0"/>
              </a:rPr>
              <a:t>Testing</a:t>
            </a:r>
          </a:p>
          <a:p>
            <a:endParaRPr lang="en-IN" sz="2000" dirty="0">
              <a:solidFill>
                <a:schemeClr val="bg1">
                  <a:lumMod val="95000"/>
                </a:schemeClr>
              </a:solidFill>
              <a:latin typeface="Century Gothic" panose="020B0502020202020204" pitchFamily="34" charset="0"/>
            </a:endParaRPr>
          </a:p>
          <a:p>
            <a:endParaRPr lang="en-IN" sz="2000" dirty="0">
              <a:solidFill>
                <a:schemeClr val="bg1">
                  <a:lumMod val="95000"/>
                </a:schemeClr>
              </a:solidFill>
              <a:latin typeface="Century Gothic" panose="020B0502020202020204" pitchFamily="34" charset="0"/>
            </a:endParaRPr>
          </a:p>
        </p:txBody>
      </p:sp>
      <p:pic>
        <p:nvPicPr>
          <p:cNvPr id="7" name="Picture 6">
            <a:extLst>
              <a:ext uri="{FF2B5EF4-FFF2-40B4-BE49-F238E27FC236}">
                <a16:creationId xmlns:a16="http://schemas.microsoft.com/office/drawing/2014/main" id="{E09EE6E4-5C73-4225-B575-24B09B1FAA9F}"/>
              </a:ext>
            </a:extLst>
          </p:cNvPr>
          <p:cNvPicPr>
            <a:picLocks noChangeAspect="1"/>
          </p:cNvPicPr>
          <p:nvPr/>
        </p:nvPicPr>
        <p:blipFill>
          <a:blip r:embed="rId2"/>
          <a:stretch>
            <a:fillRect/>
          </a:stretch>
        </p:blipFill>
        <p:spPr>
          <a:xfrm>
            <a:off x="6569476" y="3806202"/>
            <a:ext cx="5314850" cy="1842199"/>
          </a:xfrm>
          <a:prstGeom prst="rect">
            <a:avLst/>
          </a:prstGeom>
        </p:spPr>
      </p:pic>
      <p:sp>
        <p:nvSpPr>
          <p:cNvPr id="8" name="TextBox 7">
            <a:extLst>
              <a:ext uri="{FF2B5EF4-FFF2-40B4-BE49-F238E27FC236}">
                <a16:creationId xmlns:a16="http://schemas.microsoft.com/office/drawing/2014/main" id="{BD53A9E1-29A5-457D-BF2C-D5339324FD72}"/>
              </a:ext>
            </a:extLst>
          </p:cNvPr>
          <p:cNvSpPr txBox="1"/>
          <p:nvPr/>
        </p:nvSpPr>
        <p:spPr>
          <a:xfrm>
            <a:off x="7812617" y="5648401"/>
            <a:ext cx="2982897" cy="369332"/>
          </a:xfrm>
          <a:prstGeom prst="rect">
            <a:avLst/>
          </a:prstGeom>
          <a:noFill/>
        </p:spPr>
        <p:txBody>
          <a:bodyPr wrap="square" rtlCol="0">
            <a:spAutoFit/>
          </a:bodyPr>
          <a:lstStyle/>
          <a:p>
            <a:pPr algn="ctr"/>
            <a:r>
              <a:rPr lang="en-IN" dirty="0">
                <a:solidFill>
                  <a:schemeClr val="bg1">
                    <a:lumMod val="95000"/>
                  </a:schemeClr>
                </a:solidFill>
              </a:rPr>
              <a:t>DATASET</a:t>
            </a:r>
          </a:p>
        </p:txBody>
      </p:sp>
      <p:pic>
        <p:nvPicPr>
          <p:cNvPr id="5" name="Picture 4">
            <a:extLst>
              <a:ext uri="{FF2B5EF4-FFF2-40B4-BE49-F238E27FC236}">
                <a16:creationId xmlns:a16="http://schemas.microsoft.com/office/drawing/2014/main" id="{98067385-1C3B-4B4D-A71F-1613371B7686}"/>
              </a:ext>
            </a:extLst>
          </p:cNvPr>
          <p:cNvPicPr>
            <a:picLocks noChangeAspect="1"/>
          </p:cNvPicPr>
          <p:nvPr/>
        </p:nvPicPr>
        <p:blipFill>
          <a:blip r:embed="rId3"/>
          <a:stretch>
            <a:fillRect/>
          </a:stretch>
        </p:blipFill>
        <p:spPr>
          <a:xfrm>
            <a:off x="6981825" y="1613679"/>
            <a:ext cx="4501676" cy="2069016"/>
          </a:xfrm>
          <a:prstGeom prst="rect">
            <a:avLst/>
          </a:prstGeom>
        </p:spPr>
      </p:pic>
    </p:spTree>
    <p:extLst>
      <p:ext uri="{BB962C8B-B14F-4D97-AF65-F5344CB8AC3E}">
        <p14:creationId xmlns:p14="http://schemas.microsoft.com/office/powerpoint/2010/main" val="2382555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D70A6-7B84-4821-B110-2E9FE1CB99FE}"/>
              </a:ext>
            </a:extLst>
          </p:cNvPr>
          <p:cNvSpPr>
            <a:spLocks noGrp="1"/>
          </p:cNvSpPr>
          <p:nvPr>
            <p:ph type="title"/>
          </p:nvPr>
        </p:nvSpPr>
        <p:spPr/>
        <p:txBody>
          <a:bodyPr/>
          <a:lstStyle/>
          <a:p>
            <a:r>
              <a:rPr lang="en-IN" dirty="0">
                <a:solidFill>
                  <a:schemeClr val="bg1">
                    <a:lumMod val="95000"/>
                  </a:schemeClr>
                </a:solidFill>
                <a:latin typeface="Century Gothic" panose="020B0502020202020204" pitchFamily="34" charset="0"/>
              </a:rPr>
              <a:t>Approach 1 – Naïve Approach </a:t>
            </a:r>
          </a:p>
        </p:txBody>
      </p:sp>
      <p:sp>
        <p:nvSpPr>
          <p:cNvPr id="3" name="Content Placeholder 2">
            <a:extLst>
              <a:ext uri="{FF2B5EF4-FFF2-40B4-BE49-F238E27FC236}">
                <a16:creationId xmlns:a16="http://schemas.microsoft.com/office/drawing/2014/main" id="{A84316E5-FA28-442C-82AD-6828B894DBD6}"/>
              </a:ext>
            </a:extLst>
          </p:cNvPr>
          <p:cNvSpPr>
            <a:spLocks noGrp="1"/>
          </p:cNvSpPr>
          <p:nvPr>
            <p:ph idx="1"/>
          </p:nvPr>
        </p:nvSpPr>
        <p:spPr/>
        <p:txBody>
          <a:bodyPr>
            <a:normAutofit/>
          </a:bodyPr>
          <a:lstStyle/>
          <a:p>
            <a:pPr marL="0" indent="0">
              <a:buNone/>
            </a:pPr>
            <a:r>
              <a:rPr lang="en-IN" sz="1800" dirty="0">
                <a:solidFill>
                  <a:schemeClr val="bg1">
                    <a:lumMod val="95000"/>
                  </a:schemeClr>
                </a:solidFill>
                <a:latin typeface="Century Gothic" panose="020B0502020202020204" pitchFamily="34" charset="0"/>
              </a:rPr>
              <a:t>Remove special characters:			Making Bag of Words:</a:t>
            </a:r>
          </a:p>
          <a:p>
            <a:pPr marL="0" indent="0">
              <a:buNone/>
            </a:pPr>
            <a:endParaRPr lang="en-IN" sz="1800" dirty="0">
              <a:solidFill>
                <a:schemeClr val="bg1">
                  <a:lumMod val="95000"/>
                </a:schemeClr>
              </a:solidFill>
              <a:latin typeface="Century Gothic" panose="020B0502020202020204" pitchFamily="34" charset="0"/>
            </a:endParaRPr>
          </a:p>
          <a:p>
            <a:pPr marL="0" indent="0">
              <a:buNone/>
            </a:pPr>
            <a:r>
              <a:rPr lang="en-IN" sz="1800" dirty="0">
                <a:solidFill>
                  <a:schemeClr val="bg1">
                    <a:lumMod val="95000"/>
                  </a:schemeClr>
                </a:solidFill>
                <a:latin typeface="Century Gothic" panose="020B0502020202020204" pitchFamily="34" charset="0"/>
              </a:rPr>
              <a:t>			</a:t>
            </a:r>
          </a:p>
          <a:p>
            <a:pPr marL="0" indent="0">
              <a:buNone/>
            </a:pPr>
            <a:endParaRPr lang="en-IN" sz="1800" dirty="0">
              <a:solidFill>
                <a:schemeClr val="bg1">
                  <a:lumMod val="95000"/>
                </a:schemeClr>
              </a:solidFill>
              <a:latin typeface="Century Gothic" panose="020B0502020202020204" pitchFamily="34" charset="0"/>
            </a:endParaRPr>
          </a:p>
          <a:p>
            <a:pPr marL="0" indent="0">
              <a:buNone/>
            </a:pPr>
            <a:r>
              <a:rPr lang="en-IN" sz="1800" dirty="0">
                <a:solidFill>
                  <a:schemeClr val="bg1">
                    <a:lumMod val="95000"/>
                  </a:schemeClr>
                </a:solidFill>
                <a:latin typeface="Century Gothic" panose="020B0502020202020204" pitchFamily="34" charset="0"/>
              </a:rPr>
              <a:t>	</a:t>
            </a:r>
          </a:p>
          <a:p>
            <a:pPr marL="0" indent="0">
              <a:buNone/>
            </a:pPr>
            <a:endParaRPr lang="en-IN" sz="1800" dirty="0">
              <a:solidFill>
                <a:schemeClr val="bg1">
                  <a:lumMod val="95000"/>
                </a:schemeClr>
              </a:solidFill>
              <a:latin typeface="Century Gothic" panose="020B0502020202020204" pitchFamily="34" charset="0"/>
            </a:endParaRPr>
          </a:p>
          <a:p>
            <a:pPr marL="0" indent="0">
              <a:buNone/>
            </a:pPr>
            <a:endParaRPr lang="en-IN" sz="1800" dirty="0">
              <a:solidFill>
                <a:schemeClr val="bg1">
                  <a:lumMod val="95000"/>
                </a:schemeClr>
              </a:solidFill>
              <a:latin typeface="Century Gothic" panose="020B0502020202020204" pitchFamily="34" charset="0"/>
            </a:endParaRPr>
          </a:p>
          <a:p>
            <a:pPr marL="0" indent="0">
              <a:buNone/>
            </a:pPr>
            <a:r>
              <a:rPr lang="en-IN" sz="1800" dirty="0">
                <a:solidFill>
                  <a:schemeClr val="bg1">
                    <a:lumMod val="95000"/>
                  </a:schemeClr>
                </a:solidFill>
                <a:latin typeface="Century Gothic" panose="020B0502020202020204" pitchFamily="34" charset="0"/>
              </a:rPr>
              <a:t>						</a:t>
            </a:r>
          </a:p>
          <a:p>
            <a:pPr marL="0" indent="0">
              <a:buNone/>
            </a:pPr>
            <a:r>
              <a:rPr lang="en-IN" sz="1800" dirty="0">
                <a:solidFill>
                  <a:schemeClr val="bg1">
                    <a:lumMod val="95000"/>
                  </a:schemeClr>
                </a:solidFill>
                <a:latin typeface="Century Gothic" panose="020B0502020202020204" pitchFamily="34" charset="0"/>
              </a:rPr>
              <a:t>						Vectorization:</a:t>
            </a:r>
          </a:p>
        </p:txBody>
      </p:sp>
      <p:pic>
        <p:nvPicPr>
          <p:cNvPr id="5" name="Picture 4">
            <a:extLst>
              <a:ext uri="{FF2B5EF4-FFF2-40B4-BE49-F238E27FC236}">
                <a16:creationId xmlns:a16="http://schemas.microsoft.com/office/drawing/2014/main" id="{F3FFC8CF-AAB8-4679-A672-7263FCC8F462}"/>
              </a:ext>
            </a:extLst>
          </p:cNvPr>
          <p:cNvPicPr>
            <a:picLocks noChangeAspect="1"/>
          </p:cNvPicPr>
          <p:nvPr/>
        </p:nvPicPr>
        <p:blipFill>
          <a:blip r:embed="rId2"/>
          <a:stretch>
            <a:fillRect/>
          </a:stretch>
        </p:blipFill>
        <p:spPr>
          <a:xfrm>
            <a:off x="952955" y="2231874"/>
            <a:ext cx="4613324" cy="4142294"/>
          </a:xfrm>
          <a:prstGeom prst="rect">
            <a:avLst/>
          </a:prstGeom>
        </p:spPr>
      </p:pic>
      <p:pic>
        <p:nvPicPr>
          <p:cNvPr id="7" name="Picture 6">
            <a:extLst>
              <a:ext uri="{FF2B5EF4-FFF2-40B4-BE49-F238E27FC236}">
                <a16:creationId xmlns:a16="http://schemas.microsoft.com/office/drawing/2014/main" id="{BCDDBF5C-BD4A-4AF2-8E6C-F19D47664BEA}"/>
              </a:ext>
            </a:extLst>
          </p:cNvPr>
          <p:cNvPicPr>
            <a:picLocks noChangeAspect="1"/>
          </p:cNvPicPr>
          <p:nvPr/>
        </p:nvPicPr>
        <p:blipFill rotWithShape="1">
          <a:blip r:embed="rId3"/>
          <a:srcRect b="53690"/>
          <a:stretch/>
        </p:blipFill>
        <p:spPr>
          <a:xfrm>
            <a:off x="6327416" y="5187190"/>
            <a:ext cx="5534733" cy="1088375"/>
          </a:xfrm>
          <a:prstGeom prst="rect">
            <a:avLst/>
          </a:prstGeom>
        </p:spPr>
      </p:pic>
      <p:pic>
        <p:nvPicPr>
          <p:cNvPr id="6" name="Picture 5">
            <a:extLst>
              <a:ext uri="{FF2B5EF4-FFF2-40B4-BE49-F238E27FC236}">
                <a16:creationId xmlns:a16="http://schemas.microsoft.com/office/drawing/2014/main" id="{429AD399-F18E-522B-C804-B137D25856A4}"/>
              </a:ext>
            </a:extLst>
          </p:cNvPr>
          <p:cNvPicPr>
            <a:picLocks noChangeAspect="1"/>
          </p:cNvPicPr>
          <p:nvPr/>
        </p:nvPicPr>
        <p:blipFill rotWithShape="1">
          <a:blip r:embed="rId4"/>
          <a:srcRect t="650"/>
          <a:stretch/>
        </p:blipFill>
        <p:spPr>
          <a:xfrm>
            <a:off x="6327416" y="2231873"/>
            <a:ext cx="2723749" cy="2410013"/>
          </a:xfrm>
          <a:prstGeom prst="rect">
            <a:avLst/>
          </a:prstGeom>
        </p:spPr>
      </p:pic>
    </p:spTree>
    <p:extLst>
      <p:ext uri="{BB962C8B-B14F-4D97-AF65-F5344CB8AC3E}">
        <p14:creationId xmlns:p14="http://schemas.microsoft.com/office/powerpoint/2010/main" val="189158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ECB1B-6BBD-45D9-93E0-045477DB8E37}"/>
              </a:ext>
            </a:extLst>
          </p:cNvPr>
          <p:cNvSpPr>
            <a:spLocks noGrp="1"/>
          </p:cNvSpPr>
          <p:nvPr>
            <p:ph type="title"/>
          </p:nvPr>
        </p:nvSpPr>
        <p:spPr/>
        <p:txBody>
          <a:bodyPr/>
          <a:lstStyle/>
          <a:p>
            <a:r>
              <a:rPr lang="en-IN" dirty="0">
                <a:solidFill>
                  <a:schemeClr val="bg1">
                    <a:lumMod val="95000"/>
                  </a:schemeClr>
                </a:solidFill>
                <a:latin typeface="Century Gothic" panose="020B0502020202020204" pitchFamily="34" charset="0"/>
              </a:rPr>
              <a:t>Approach 1 – Naïve Bayes </a:t>
            </a:r>
            <a:endParaRPr lang="en-IN" dirty="0"/>
          </a:p>
        </p:txBody>
      </p:sp>
      <p:sp>
        <p:nvSpPr>
          <p:cNvPr id="7" name="Content Placeholder 6">
            <a:extLst>
              <a:ext uri="{FF2B5EF4-FFF2-40B4-BE49-F238E27FC236}">
                <a16:creationId xmlns:a16="http://schemas.microsoft.com/office/drawing/2014/main" id="{90B050F2-DA53-4E8F-A157-6D9CCF6266DC}"/>
              </a:ext>
            </a:extLst>
          </p:cNvPr>
          <p:cNvSpPr>
            <a:spLocks noGrp="1"/>
          </p:cNvSpPr>
          <p:nvPr>
            <p:ph idx="1"/>
          </p:nvPr>
        </p:nvSpPr>
        <p:spPr>
          <a:xfrm>
            <a:off x="838199" y="1825625"/>
            <a:ext cx="11288698" cy="4351338"/>
          </a:xfrm>
        </p:spPr>
        <p:txBody>
          <a:bodyPr>
            <a:normAutofit/>
          </a:bodyPr>
          <a:lstStyle/>
          <a:p>
            <a:pPr marL="0" indent="0">
              <a:buNone/>
            </a:pPr>
            <a:r>
              <a:rPr lang="en-IN" sz="1800" dirty="0">
                <a:solidFill>
                  <a:schemeClr val="bg1">
                    <a:lumMod val="95000"/>
                  </a:schemeClr>
                </a:solidFill>
                <a:latin typeface="Century Gothic" panose="020B0502020202020204" pitchFamily="34" charset="0"/>
              </a:rPr>
              <a:t>Use Multinomial Naïve Bayes			Find Accuracy Score of the Model:</a:t>
            </a:r>
          </a:p>
          <a:p>
            <a:pPr marL="0" indent="0">
              <a:buNone/>
            </a:pPr>
            <a:r>
              <a:rPr lang="en-IN" sz="1800" dirty="0">
                <a:solidFill>
                  <a:schemeClr val="bg1">
                    <a:lumMod val="95000"/>
                  </a:schemeClr>
                </a:solidFill>
                <a:latin typeface="Century Gothic" panose="020B0502020202020204" pitchFamily="34" charset="0"/>
              </a:rPr>
              <a:t>Classifier:</a:t>
            </a:r>
          </a:p>
          <a:p>
            <a:pPr marL="0" indent="0">
              <a:buNone/>
            </a:pPr>
            <a:r>
              <a:rPr lang="en-IN" sz="1800" dirty="0">
                <a:solidFill>
                  <a:schemeClr val="bg1">
                    <a:lumMod val="95000"/>
                  </a:schemeClr>
                </a:solidFill>
                <a:latin typeface="Century Gothic" panose="020B0502020202020204" pitchFamily="34" charset="0"/>
              </a:rPr>
              <a:t>									      Extraversion: 0.59</a:t>
            </a:r>
          </a:p>
          <a:p>
            <a:pPr marL="0" indent="0">
              <a:buNone/>
            </a:pPr>
            <a:r>
              <a:rPr lang="en-IN" sz="1800" dirty="0">
                <a:solidFill>
                  <a:schemeClr val="bg1">
                    <a:lumMod val="95000"/>
                  </a:schemeClr>
                </a:solidFill>
                <a:latin typeface="Century Gothic" panose="020B0502020202020204" pitchFamily="34" charset="0"/>
              </a:rPr>
              <a:t>						</a:t>
            </a:r>
          </a:p>
          <a:p>
            <a:pPr marL="0" indent="0">
              <a:buNone/>
            </a:pPr>
            <a:r>
              <a:rPr lang="en-IN" sz="1800" dirty="0">
                <a:solidFill>
                  <a:schemeClr val="bg1">
                    <a:lumMod val="95000"/>
                  </a:schemeClr>
                </a:solidFill>
                <a:latin typeface="Century Gothic" panose="020B0502020202020204" pitchFamily="34" charset="0"/>
              </a:rPr>
              <a:t>								                     Neuroticism:0.54</a:t>
            </a:r>
          </a:p>
          <a:p>
            <a:pPr marL="0" indent="0">
              <a:buNone/>
            </a:pPr>
            <a:r>
              <a:rPr lang="en-IN" sz="1800" dirty="0">
                <a:solidFill>
                  <a:schemeClr val="bg1">
                    <a:lumMod val="95000"/>
                  </a:schemeClr>
                </a:solidFill>
                <a:latin typeface="Century Gothic" panose="020B0502020202020204" pitchFamily="34" charset="0"/>
              </a:rPr>
              <a:t>						</a:t>
            </a:r>
          </a:p>
          <a:p>
            <a:pPr marL="0" indent="0">
              <a:buNone/>
            </a:pPr>
            <a:r>
              <a:rPr lang="en-IN" sz="1800" dirty="0">
                <a:solidFill>
                  <a:schemeClr val="bg1">
                    <a:lumMod val="95000"/>
                  </a:schemeClr>
                </a:solidFill>
                <a:latin typeface="Century Gothic" panose="020B0502020202020204" pitchFamily="34" charset="0"/>
              </a:rPr>
              <a:t>									      Agreeableness:0.58</a:t>
            </a:r>
          </a:p>
          <a:p>
            <a:pPr marL="0" indent="0">
              <a:buNone/>
            </a:pPr>
            <a:endParaRPr lang="en-IN" sz="1800" dirty="0">
              <a:solidFill>
                <a:schemeClr val="bg1">
                  <a:lumMod val="95000"/>
                </a:schemeClr>
              </a:solidFill>
              <a:latin typeface="Century Gothic" panose="020B0502020202020204" pitchFamily="34" charset="0"/>
            </a:endParaRPr>
          </a:p>
          <a:p>
            <a:pPr marL="0" indent="0">
              <a:buNone/>
            </a:pPr>
            <a:r>
              <a:rPr lang="en-IN" sz="1800" dirty="0">
                <a:solidFill>
                  <a:schemeClr val="bg1">
                    <a:lumMod val="95000"/>
                  </a:schemeClr>
                </a:solidFill>
                <a:latin typeface="Century Gothic" panose="020B0502020202020204" pitchFamily="34" charset="0"/>
              </a:rPr>
              <a:t>									      </a:t>
            </a:r>
            <a:r>
              <a:rPr lang="en-IN" sz="1600" dirty="0">
                <a:solidFill>
                  <a:schemeClr val="bg1">
                    <a:lumMod val="95000"/>
                  </a:schemeClr>
                </a:solidFill>
                <a:latin typeface="Century Gothic" panose="020B0502020202020204" pitchFamily="34" charset="0"/>
              </a:rPr>
              <a:t>Conscienticiousness:</a:t>
            </a:r>
            <a:r>
              <a:rPr lang="en-IN" sz="1800" dirty="0">
                <a:solidFill>
                  <a:schemeClr val="bg1">
                    <a:lumMod val="95000"/>
                  </a:schemeClr>
                </a:solidFill>
                <a:latin typeface="Century Gothic" panose="020B0502020202020204" pitchFamily="34" charset="0"/>
              </a:rPr>
              <a:t>0.56</a:t>
            </a:r>
          </a:p>
          <a:p>
            <a:pPr marL="0" indent="0">
              <a:buNone/>
            </a:pPr>
            <a:endParaRPr lang="en-IN" sz="1800" dirty="0">
              <a:solidFill>
                <a:schemeClr val="bg1">
                  <a:lumMod val="95000"/>
                </a:schemeClr>
              </a:solidFill>
              <a:latin typeface="Century Gothic" panose="020B0502020202020204" pitchFamily="34" charset="0"/>
            </a:endParaRPr>
          </a:p>
          <a:p>
            <a:pPr marL="0" indent="0">
              <a:buNone/>
            </a:pPr>
            <a:r>
              <a:rPr lang="en-IN" sz="1800" dirty="0">
                <a:solidFill>
                  <a:schemeClr val="bg1">
                    <a:lumMod val="95000"/>
                  </a:schemeClr>
                </a:solidFill>
                <a:latin typeface="Century Gothic" panose="020B0502020202020204" pitchFamily="34" charset="0"/>
              </a:rPr>
              <a:t> 									      Openness: 0.63</a:t>
            </a:r>
          </a:p>
        </p:txBody>
      </p:sp>
      <p:pic>
        <p:nvPicPr>
          <p:cNvPr id="9" name="Picture 8">
            <a:extLst>
              <a:ext uri="{FF2B5EF4-FFF2-40B4-BE49-F238E27FC236}">
                <a16:creationId xmlns:a16="http://schemas.microsoft.com/office/drawing/2014/main" id="{C7EB9CEB-7719-492D-AE4B-9F4D302C6800}"/>
              </a:ext>
            </a:extLst>
          </p:cNvPr>
          <p:cNvPicPr>
            <a:picLocks noChangeAspect="1"/>
          </p:cNvPicPr>
          <p:nvPr/>
        </p:nvPicPr>
        <p:blipFill rotWithShape="1">
          <a:blip r:embed="rId2"/>
          <a:srcRect r="11897"/>
          <a:stretch/>
        </p:blipFill>
        <p:spPr>
          <a:xfrm>
            <a:off x="838200" y="2976205"/>
            <a:ext cx="5127594" cy="2607849"/>
          </a:xfrm>
          <a:prstGeom prst="rect">
            <a:avLst/>
          </a:prstGeom>
        </p:spPr>
      </p:pic>
      <p:pic>
        <p:nvPicPr>
          <p:cNvPr id="11" name="Picture 10">
            <a:extLst>
              <a:ext uri="{FF2B5EF4-FFF2-40B4-BE49-F238E27FC236}">
                <a16:creationId xmlns:a16="http://schemas.microsoft.com/office/drawing/2014/main" id="{C6A787F0-EF49-4E6C-ADBA-B5784F76DC71}"/>
              </a:ext>
            </a:extLst>
          </p:cNvPr>
          <p:cNvPicPr>
            <a:picLocks noChangeAspect="1"/>
          </p:cNvPicPr>
          <p:nvPr/>
        </p:nvPicPr>
        <p:blipFill rotWithShape="1">
          <a:blip r:embed="rId3"/>
          <a:srcRect r="30505"/>
          <a:stretch/>
        </p:blipFill>
        <p:spPr>
          <a:xfrm>
            <a:off x="6507114" y="2274774"/>
            <a:ext cx="2991994" cy="3902189"/>
          </a:xfrm>
          <a:prstGeom prst="rect">
            <a:avLst/>
          </a:prstGeom>
        </p:spPr>
      </p:pic>
    </p:spTree>
    <p:extLst>
      <p:ext uri="{BB962C8B-B14F-4D97-AF65-F5344CB8AC3E}">
        <p14:creationId xmlns:p14="http://schemas.microsoft.com/office/powerpoint/2010/main" val="3435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TotalTime>
  <Words>1328</Words>
  <Application>Microsoft Office PowerPoint</Application>
  <PresentationFormat>Widescreen</PresentationFormat>
  <Paragraphs>144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Century Gothic</vt:lpstr>
      <vt:lpstr>Office Theme</vt:lpstr>
      <vt:lpstr>Personality Detection From Text - Final Year Project</vt:lpstr>
      <vt:lpstr>PowerPoint Presentation</vt:lpstr>
      <vt:lpstr>Motivation</vt:lpstr>
      <vt:lpstr>Key Concept- Five Factor Model</vt:lpstr>
      <vt:lpstr>Objective</vt:lpstr>
      <vt:lpstr>Objective</vt:lpstr>
      <vt:lpstr>Project Overview</vt:lpstr>
      <vt:lpstr>Approach 1 – Naïve Approach </vt:lpstr>
      <vt:lpstr>Approach 1 – Naïve Bayes </vt:lpstr>
      <vt:lpstr>Approach 2 – Deep Learning</vt:lpstr>
      <vt:lpstr>Approach 2 – Deep Learning</vt:lpstr>
      <vt:lpstr>Approach 2 – Deep Learning</vt:lpstr>
      <vt:lpstr>Approach 2 – Deep Learning</vt:lpstr>
      <vt:lpstr>Approach 3 – SVM </vt:lpstr>
      <vt:lpstr>PowerPoint Presentation</vt:lpstr>
      <vt:lpstr>Testing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Personality Detection From Text - Final Year Project</dc:title>
  <dc:creator>Manjari Nandi Majumdar</dc:creator>
  <cp:lastModifiedBy>Manjari Nandi Majumdar</cp:lastModifiedBy>
  <cp:revision>18</cp:revision>
  <dcterms:created xsi:type="dcterms:W3CDTF">2022-01-13T15:00:43Z</dcterms:created>
  <dcterms:modified xsi:type="dcterms:W3CDTF">2022-07-17T18:48:17Z</dcterms:modified>
</cp:coreProperties>
</file>