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1" r:id="rId6"/>
    <p:sldId id="261" r:id="rId7"/>
    <p:sldId id="262" r:id="rId8"/>
    <p:sldId id="263" r:id="rId9"/>
    <p:sldId id="265" r:id="rId10"/>
    <p:sldId id="270" r:id="rId11"/>
    <p:sldId id="266" r:id="rId12"/>
    <p:sldId id="267" r:id="rId13"/>
    <p:sldId id="264"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858A"/>
    <a:srgbClr val="D43D7C"/>
    <a:srgbClr val="7B575C"/>
    <a:srgbClr val="AB2D9D"/>
    <a:srgbClr val="FF90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08B0D-ECAA-4752-9A36-CA422BD529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DC00A6-DD81-4DED-9A00-6EC9399C54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F45969-2D84-4EF1-8952-BC0A00B74D3C}"/>
              </a:ext>
            </a:extLst>
          </p:cNvPr>
          <p:cNvSpPr>
            <a:spLocks noGrp="1"/>
          </p:cNvSpPr>
          <p:nvPr>
            <p:ph type="dt" sz="half" idx="10"/>
          </p:nvPr>
        </p:nvSpPr>
        <p:spPr/>
        <p:txBody>
          <a:bodyPr/>
          <a:lstStyle/>
          <a:p>
            <a:fld id="{A9DDA54D-11F0-4972-A1B4-206028DC4B33}" type="datetimeFigureOut">
              <a:rPr lang="en-IN" smtClean="0"/>
              <a:t>09-03-2022</a:t>
            </a:fld>
            <a:endParaRPr lang="en-IN"/>
          </a:p>
        </p:txBody>
      </p:sp>
      <p:sp>
        <p:nvSpPr>
          <p:cNvPr id="5" name="Footer Placeholder 4">
            <a:extLst>
              <a:ext uri="{FF2B5EF4-FFF2-40B4-BE49-F238E27FC236}">
                <a16:creationId xmlns:a16="http://schemas.microsoft.com/office/drawing/2014/main" id="{1FB89DE9-CF3D-499F-AB72-5BE1B096CB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29AAB4-6881-46BF-B4DC-BEDA97AC4928}"/>
              </a:ext>
            </a:extLst>
          </p:cNvPr>
          <p:cNvSpPr>
            <a:spLocks noGrp="1"/>
          </p:cNvSpPr>
          <p:nvPr>
            <p:ph type="sldNum" sz="quarter" idx="12"/>
          </p:nvPr>
        </p:nvSpPr>
        <p:spPr/>
        <p:txBody>
          <a:bodyPr/>
          <a:lstStyle/>
          <a:p>
            <a:fld id="{CA753713-E51D-420B-BDB7-D2E1A8E8118C}" type="slidenum">
              <a:rPr lang="en-IN" smtClean="0"/>
              <a:t>‹#›</a:t>
            </a:fld>
            <a:endParaRPr lang="en-IN"/>
          </a:p>
        </p:txBody>
      </p:sp>
    </p:spTree>
    <p:extLst>
      <p:ext uri="{BB962C8B-B14F-4D97-AF65-F5344CB8AC3E}">
        <p14:creationId xmlns:p14="http://schemas.microsoft.com/office/powerpoint/2010/main" val="256296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F412-CD61-4FDD-93BF-1BA109F852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A7734B-7C2B-4657-AC7B-9C26B3DDB0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151A4A-0105-48DF-BC4B-8F0D4DA3C8ED}"/>
              </a:ext>
            </a:extLst>
          </p:cNvPr>
          <p:cNvSpPr>
            <a:spLocks noGrp="1"/>
          </p:cNvSpPr>
          <p:nvPr>
            <p:ph type="dt" sz="half" idx="10"/>
          </p:nvPr>
        </p:nvSpPr>
        <p:spPr/>
        <p:txBody>
          <a:bodyPr/>
          <a:lstStyle/>
          <a:p>
            <a:fld id="{A9DDA54D-11F0-4972-A1B4-206028DC4B33}" type="datetimeFigureOut">
              <a:rPr lang="en-IN" smtClean="0"/>
              <a:t>09-03-2022</a:t>
            </a:fld>
            <a:endParaRPr lang="en-IN"/>
          </a:p>
        </p:txBody>
      </p:sp>
      <p:sp>
        <p:nvSpPr>
          <p:cNvPr id="5" name="Footer Placeholder 4">
            <a:extLst>
              <a:ext uri="{FF2B5EF4-FFF2-40B4-BE49-F238E27FC236}">
                <a16:creationId xmlns:a16="http://schemas.microsoft.com/office/drawing/2014/main" id="{0AE17698-6C73-408D-A807-EA7D623088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EE9297-B97C-4230-8B08-88E8306CBAB7}"/>
              </a:ext>
            </a:extLst>
          </p:cNvPr>
          <p:cNvSpPr>
            <a:spLocks noGrp="1"/>
          </p:cNvSpPr>
          <p:nvPr>
            <p:ph type="sldNum" sz="quarter" idx="12"/>
          </p:nvPr>
        </p:nvSpPr>
        <p:spPr/>
        <p:txBody>
          <a:bodyPr/>
          <a:lstStyle/>
          <a:p>
            <a:fld id="{CA753713-E51D-420B-BDB7-D2E1A8E8118C}" type="slidenum">
              <a:rPr lang="en-IN" smtClean="0"/>
              <a:t>‹#›</a:t>
            </a:fld>
            <a:endParaRPr lang="en-IN"/>
          </a:p>
        </p:txBody>
      </p:sp>
    </p:spTree>
    <p:extLst>
      <p:ext uri="{BB962C8B-B14F-4D97-AF65-F5344CB8AC3E}">
        <p14:creationId xmlns:p14="http://schemas.microsoft.com/office/powerpoint/2010/main" val="12760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E6CA7E-750D-497E-B7E9-A05EBA4F65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18D5C5-AB3C-4C15-9963-CDD7D29FA2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6C7BD-A30B-4A17-B860-C158F0CB4F1E}"/>
              </a:ext>
            </a:extLst>
          </p:cNvPr>
          <p:cNvSpPr>
            <a:spLocks noGrp="1"/>
          </p:cNvSpPr>
          <p:nvPr>
            <p:ph type="dt" sz="half" idx="10"/>
          </p:nvPr>
        </p:nvSpPr>
        <p:spPr/>
        <p:txBody>
          <a:bodyPr/>
          <a:lstStyle/>
          <a:p>
            <a:fld id="{A9DDA54D-11F0-4972-A1B4-206028DC4B33}" type="datetimeFigureOut">
              <a:rPr lang="en-IN" smtClean="0"/>
              <a:t>09-03-2022</a:t>
            </a:fld>
            <a:endParaRPr lang="en-IN"/>
          </a:p>
        </p:txBody>
      </p:sp>
      <p:sp>
        <p:nvSpPr>
          <p:cNvPr id="5" name="Footer Placeholder 4">
            <a:extLst>
              <a:ext uri="{FF2B5EF4-FFF2-40B4-BE49-F238E27FC236}">
                <a16:creationId xmlns:a16="http://schemas.microsoft.com/office/drawing/2014/main" id="{08183FC6-3A11-4030-B877-371E571A3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17D22F-A0BE-43B9-A3BC-14EAD258762B}"/>
              </a:ext>
            </a:extLst>
          </p:cNvPr>
          <p:cNvSpPr>
            <a:spLocks noGrp="1"/>
          </p:cNvSpPr>
          <p:nvPr>
            <p:ph type="sldNum" sz="quarter" idx="12"/>
          </p:nvPr>
        </p:nvSpPr>
        <p:spPr/>
        <p:txBody>
          <a:bodyPr/>
          <a:lstStyle/>
          <a:p>
            <a:fld id="{CA753713-E51D-420B-BDB7-D2E1A8E8118C}" type="slidenum">
              <a:rPr lang="en-IN" smtClean="0"/>
              <a:t>‹#›</a:t>
            </a:fld>
            <a:endParaRPr lang="en-IN"/>
          </a:p>
        </p:txBody>
      </p:sp>
    </p:spTree>
    <p:extLst>
      <p:ext uri="{BB962C8B-B14F-4D97-AF65-F5344CB8AC3E}">
        <p14:creationId xmlns:p14="http://schemas.microsoft.com/office/powerpoint/2010/main" val="244859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0283-E886-4325-B18E-E0FAE66D2D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B73915-2049-4E4B-8B99-2E34A1F618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F648FA-6578-49AF-94E8-D7C2B5B62D88}"/>
              </a:ext>
            </a:extLst>
          </p:cNvPr>
          <p:cNvSpPr>
            <a:spLocks noGrp="1"/>
          </p:cNvSpPr>
          <p:nvPr>
            <p:ph type="dt" sz="half" idx="10"/>
          </p:nvPr>
        </p:nvSpPr>
        <p:spPr/>
        <p:txBody>
          <a:bodyPr/>
          <a:lstStyle/>
          <a:p>
            <a:fld id="{A9DDA54D-11F0-4972-A1B4-206028DC4B33}" type="datetimeFigureOut">
              <a:rPr lang="en-IN" smtClean="0"/>
              <a:t>09-03-2022</a:t>
            </a:fld>
            <a:endParaRPr lang="en-IN"/>
          </a:p>
        </p:txBody>
      </p:sp>
      <p:sp>
        <p:nvSpPr>
          <p:cNvPr id="5" name="Footer Placeholder 4">
            <a:extLst>
              <a:ext uri="{FF2B5EF4-FFF2-40B4-BE49-F238E27FC236}">
                <a16:creationId xmlns:a16="http://schemas.microsoft.com/office/drawing/2014/main" id="{FB1461D8-1F09-4ED1-A892-10F1B6DC35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C01D6E-B978-4796-8F37-389BE8A8C6B9}"/>
              </a:ext>
            </a:extLst>
          </p:cNvPr>
          <p:cNvSpPr>
            <a:spLocks noGrp="1"/>
          </p:cNvSpPr>
          <p:nvPr>
            <p:ph type="sldNum" sz="quarter" idx="12"/>
          </p:nvPr>
        </p:nvSpPr>
        <p:spPr/>
        <p:txBody>
          <a:bodyPr/>
          <a:lstStyle/>
          <a:p>
            <a:fld id="{CA753713-E51D-420B-BDB7-D2E1A8E8118C}" type="slidenum">
              <a:rPr lang="en-IN" smtClean="0"/>
              <a:t>‹#›</a:t>
            </a:fld>
            <a:endParaRPr lang="en-IN"/>
          </a:p>
        </p:txBody>
      </p:sp>
    </p:spTree>
    <p:extLst>
      <p:ext uri="{BB962C8B-B14F-4D97-AF65-F5344CB8AC3E}">
        <p14:creationId xmlns:p14="http://schemas.microsoft.com/office/powerpoint/2010/main" val="383571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811C-5C5A-40DE-A26A-56E1602994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AD599F-C871-4001-BA6F-C01D913384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91D032-2776-4B92-973B-FF03E5CF4739}"/>
              </a:ext>
            </a:extLst>
          </p:cNvPr>
          <p:cNvSpPr>
            <a:spLocks noGrp="1"/>
          </p:cNvSpPr>
          <p:nvPr>
            <p:ph type="dt" sz="half" idx="10"/>
          </p:nvPr>
        </p:nvSpPr>
        <p:spPr/>
        <p:txBody>
          <a:bodyPr/>
          <a:lstStyle/>
          <a:p>
            <a:fld id="{A9DDA54D-11F0-4972-A1B4-206028DC4B33}" type="datetimeFigureOut">
              <a:rPr lang="en-IN" smtClean="0"/>
              <a:t>09-03-2022</a:t>
            </a:fld>
            <a:endParaRPr lang="en-IN"/>
          </a:p>
        </p:txBody>
      </p:sp>
      <p:sp>
        <p:nvSpPr>
          <p:cNvPr id="5" name="Footer Placeholder 4">
            <a:extLst>
              <a:ext uri="{FF2B5EF4-FFF2-40B4-BE49-F238E27FC236}">
                <a16:creationId xmlns:a16="http://schemas.microsoft.com/office/drawing/2014/main" id="{B326F134-B0F6-4E1A-8D02-B2F28D4B71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A92E1E-2BAE-440D-85ED-352994E75490}"/>
              </a:ext>
            </a:extLst>
          </p:cNvPr>
          <p:cNvSpPr>
            <a:spLocks noGrp="1"/>
          </p:cNvSpPr>
          <p:nvPr>
            <p:ph type="sldNum" sz="quarter" idx="12"/>
          </p:nvPr>
        </p:nvSpPr>
        <p:spPr/>
        <p:txBody>
          <a:bodyPr/>
          <a:lstStyle/>
          <a:p>
            <a:fld id="{CA753713-E51D-420B-BDB7-D2E1A8E8118C}" type="slidenum">
              <a:rPr lang="en-IN" smtClean="0"/>
              <a:t>‹#›</a:t>
            </a:fld>
            <a:endParaRPr lang="en-IN"/>
          </a:p>
        </p:txBody>
      </p:sp>
    </p:spTree>
    <p:extLst>
      <p:ext uri="{BB962C8B-B14F-4D97-AF65-F5344CB8AC3E}">
        <p14:creationId xmlns:p14="http://schemas.microsoft.com/office/powerpoint/2010/main" val="81007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0D8C-FB86-44E1-B8E9-46EC9AA22E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46B4BE-4F60-4F6C-A854-C8A94190E5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0F25D5-F42F-403B-8E8B-0EE14B69C4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526243-06C7-4635-9EE0-D6117A757143}"/>
              </a:ext>
            </a:extLst>
          </p:cNvPr>
          <p:cNvSpPr>
            <a:spLocks noGrp="1"/>
          </p:cNvSpPr>
          <p:nvPr>
            <p:ph type="dt" sz="half" idx="10"/>
          </p:nvPr>
        </p:nvSpPr>
        <p:spPr/>
        <p:txBody>
          <a:bodyPr/>
          <a:lstStyle/>
          <a:p>
            <a:fld id="{A9DDA54D-11F0-4972-A1B4-206028DC4B33}" type="datetimeFigureOut">
              <a:rPr lang="en-IN" smtClean="0"/>
              <a:t>09-03-2022</a:t>
            </a:fld>
            <a:endParaRPr lang="en-IN"/>
          </a:p>
        </p:txBody>
      </p:sp>
      <p:sp>
        <p:nvSpPr>
          <p:cNvPr id="6" name="Footer Placeholder 5">
            <a:extLst>
              <a:ext uri="{FF2B5EF4-FFF2-40B4-BE49-F238E27FC236}">
                <a16:creationId xmlns:a16="http://schemas.microsoft.com/office/drawing/2014/main" id="{2A6ED3E2-D4C4-44F2-B703-A298C0046C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6ED7D9-E148-4C6B-BE2A-E48EA95447B8}"/>
              </a:ext>
            </a:extLst>
          </p:cNvPr>
          <p:cNvSpPr>
            <a:spLocks noGrp="1"/>
          </p:cNvSpPr>
          <p:nvPr>
            <p:ph type="sldNum" sz="quarter" idx="12"/>
          </p:nvPr>
        </p:nvSpPr>
        <p:spPr/>
        <p:txBody>
          <a:bodyPr/>
          <a:lstStyle/>
          <a:p>
            <a:fld id="{CA753713-E51D-420B-BDB7-D2E1A8E8118C}" type="slidenum">
              <a:rPr lang="en-IN" smtClean="0"/>
              <a:t>‹#›</a:t>
            </a:fld>
            <a:endParaRPr lang="en-IN"/>
          </a:p>
        </p:txBody>
      </p:sp>
    </p:spTree>
    <p:extLst>
      <p:ext uri="{BB962C8B-B14F-4D97-AF65-F5344CB8AC3E}">
        <p14:creationId xmlns:p14="http://schemas.microsoft.com/office/powerpoint/2010/main" val="415128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91F5-4A7F-4CAC-BE37-5568A94635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6F1AD9-1CD1-42E8-993B-7FEF04BD3C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DB80E-2270-4511-9C1E-1867335470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AE930D-7491-4F67-B754-FE22614B4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FE6697-5FC3-465E-9B8A-0235FEEFC7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48C5D4-3A29-4A7F-8948-C6A88A9C7B36}"/>
              </a:ext>
            </a:extLst>
          </p:cNvPr>
          <p:cNvSpPr>
            <a:spLocks noGrp="1"/>
          </p:cNvSpPr>
          <p:nvPr>
            <p:ph type="dt" sz="half" idx="10"/>
          </p:nvPr>
        </p:nvSpPr>
        <p:spPr/>
        <p:txBody>
          <a:bodyPr/>
          <a:lstStyle/>
          <a:p>
            <a:fld id="{A9DDA54D-11F0-4972-A1B4-206028DC4B33}" type="datetimeFigureOut">
              <a:rPr lang="en-IN" smtClean="0"/>
              <a:t>09-03-2022</a:t>
            </a:fld>
            <a:endParaRPr lang="en-IN"/>
          </a:p>
        </p:txBody>
      </p:sp>
      <p:sp>
        <p:nvSpPr>
          <p:cNvPr id="8" name="Footer Placeholder 7">
            <a:extLst>
              <a:ext uri="{FF2B5EF4-FFF2-40B4-BE49-F238E27FC236}">
                <a16:creationId xmlns:a16="http://schemas.microsoft.com/office/drawing/2014/main" id="{46C29158-7527-4618-9FCF-CD765AA49A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A317D3-48C7-49FE-A88A-605BFD92F7D4}"/>
              </a:ext>
            </a:extLst>
          </p:cNvPr>
          <p:cNvSpPr>
            <a:spLocks noGrp="1"/>
          </p:cNvSpPr>
          <p:nvPr>
            <p:ph type="sldNum" sz="quarter" idx="12"/>
          </p:nvPr>
        </p:nvSpPr>
        <p:spPr/>
        <p:txBody>
          <a:bodyPr/>
          <a:lstStyle/>
          <a:p>
            <a:fld id="{CA753713-E51D-420B-BDB7-D2E1A8E8118C}" type="slidenum">
              <a:rPr lang="en-IN" smtClean="0"/>
              <a:t>‹#›</a:t>
            </a:fld>
            <a:endParaRPr lang="en-IN"/>
          </a:p>
        </p:txBody>
      </p:sp>
    </p:spTree>
    <p:extLst>
      <p:ext uri="{BB962C8B-B14F-4D97-AF65-F5344CB8AC3E}">
        <p14:creationId xmlns:p14="http://schemas.microsoft.com/office/powerpoint/2010/main" val="277966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74189-66E8-4493-9F1E-7731A67198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2EB680-60F0-4C9C-BEA1-B3FAF72F7D4F}"/>
              </a:ext>
            </a:extLst>
          </p:cNvPr>
          <p:cNvSpPr>
            <a:spLocks noGrp="1"/>
          </p:cNvSpPr>
          <p:nvPr>
            <p:ph type="dt" sz="half" idx="10"/>
          </p:nvPr>
        </p:nvSpPr>
        <p:spPr/>
        <p:txBody>
          <a:bodyPr/>
          <a:lstStyle/>
          <a:p>
            <a:fld id="{A9DDA54D-11F0-4972-A1B4-206028DC4B33}" type="datetimeFigureOut">
              <a:rPr lang="en-IN" smtClean="0"/>
              <a:t>09-03-2022</a:t>
            </a:fld>
            <a:endParaRPr lang="en-IN"/>
          </a:p>
        </p:txBody>
      </p:sp>
      <p:sp>
        <p:nvSpPr>
          <p:cNvPr id="4" name="Footer Placeholder 3">
            <a:extLst>
              <a:ext uri="{FF2B5EF4-FFF2-40B4-BE49-F238E27FC236}">
                <a16:creationId xmlns:a16="http://schemas.microsoft.com/office/drawing/2014/main" id="{A46E7285-7F9F-458C-AC7F-ACA3BFF725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137868-349F-4036-8E03-5AC18D653CBC}"/>
              </a:ext>
            </a:extLst>
          </p:cNvPr>
          <p:cNvSpPr>
            <a:spLocks noGrp="1"/>
          </p:cNvSpPr>
          <p:nvPr>
            <p:ph type="sldNum" sz="quarter" idx="12"/>
          </p:nvPr>
        </p:nvSpPr>
        <p:spPr/>
        <p:txBody>
          <a:bodyPr/>
          <a:lstStyle/>
          <a:p>
            <a:fld id="{CA753713-E51D-420B-BDB7-D2E1A8E8118C}" type="slidenum">
              <a:rPr lang="en-IN" smtClean="0"/>
              <a:t>‹#›</a:t>
            </a:fld>
            <a:endParaRPr lang="en-IN"/>
          </a:p>
        </p:txBody>
      </p:sp>
    </p:spTree>
    <p:extLst>
      <p:ext uri="{BB962C8B-B14F-4D97-AF65-F5344CB8AC3E}">
        <p14:creationId xmlns:p14="http://schemas.microsoft.com/office/powerpoint/2010/main" val="81726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6081F-B8BB-4336-8DD1-81AA3C0CD9D3}"/>
              </a:ext>
            </a:extLst>
          </p:cNvPr>
          <p:cNvSpPr>
            <a:spLocks noGrp="1"/>
          </p:cNvSpPr>
          <p:nvPr>
            <p:ph type="dt" sz="half" idx="10"/>
          </p:nvPr>
        </p:nvSpPr>
        <p:spPr/>
        <p:txBody>
          <a:bodyPr/>
          <a:lstStyle/>
          <a:p>
            <a:fld id="{A9DDA54D-11F0-4972-A1B4-206028DC4B33}" type="datetimeFigureOut">
              <a:rPr lang="en-IN" smtClean="0"/>
              <a:t>09-03-2022</a:t>
            </a:fld>
            <a:endParaRPr lang="en-IN"/>
          </a:p>
        </p:txBody>
      </p:sp>
      <p:sp>
        <p:nvSpPr>
          <p:cNvPr id="3" name="Footer Placeholder 2">
            <a:extLst>
              <a:ext uri="{FF2B5EF4-FFF2-40B4-BE49-F238E27FC236}">
                <a16:creationId xmlns:a16="http://schemas.microsoft.com/office/drawing/2014/main" id="{4443BFC2-D259-45DB-B283-475BD1D17D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C798F2-C1B8-4651-91FE-D1B5022E088F}"/>
              </a:ext>
            </a:extLst>
          </p:cNvPr>
          <p:cNvSpPr>
            <a:spLocks noGrp="1"/>
          </p:cNvSpPr>
          <p:nvPr>
            <p:ph type="sldNum" sz="quarter" idx="12"/>
          </p:nvPr>
        </p:nvSpPr>
        <p:spPr/>
        <p:txBody>
          <a:bodyPr/>
          <a:lstStyle/>
          <a:p>
            <a:fld id="{CA753713-E51D-420B-BDB7-D2E1A8E8118C}" type="slidenum">
              <a:rPr lang="en-IN" smtClean="0"/>
              <a:t>‹#›</a:t>
            </a:fld>
            <a:endParaRPr lang="en-IN"/>
          </a:p>
        </p:txBody>
      </p:sp>
    </p:spTree>
    <p:extLst>
      <p:ext uri="{BB962C8B-B14F-4D97-AF65-F5344CB8AC3E}">
        <p14:creationId xmlns:p14="http://schemas.microsoft.com/office/powerpoint/2010/main" val="353051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16E4B-6B7A-4900-A738-D610BCA349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2FEA44-E52C-4881-B6A3-8B7C8C288E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83B92F-63BF-4712-8B5A-86AD2C85E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9D830-ADF3-4EF2-BE11-DEE1115FAAFC}"/>
              </a:ext>
            </a:extLst>
          </p:cNvPr>
          <p:cNvSpPr>
            <a:spLocks noGrp="1"/>
          </p:cNvSpPr>
          <p:nvPr>
            <p:ph type="dt" sz="half" idx="10"/>
          </p:nvPr>
        </p:nvSpPr>
        <p:spPr/>
        <p:txBody>
          <a:bodyPr/>
          <a:lstStyle/>
          <a:p>
            <a:fld id="{A9DDA54D-11F0-4972-A1B4-206028DC4B33}" type="datetimeFigureOut">
              <a:rPr lang="en-IN" smtClean="0"/>
              <a:t>09-03-2022</a:t>
            </a:fld>
            <a:endParaRPr lang="en-IN"/>
          </a:p>
        </p:txBody>
      </p:sp>
      <p:sp>
        <p:nvSpPr>
          <p:cNvPr id="6" name="Footer Placeholder 5">
            <a:extLst>
              <a:ext uri="{FF2B5EF4-FFF2-40B4-BE49-F238E27FC236}">
                <a16:creationId xmlns:a16="http://schemas.microsoft.com/office/drawing/2014/main" id="{037CF679-617B-4591-BB67-064B367D73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B255B8-A841-4570-96CC-6AE501E8FE5B}"/>
              </a:ext>
            </a:extLst>
          </p:cNvPr>
          <p:cNvSpPr>
            <a:spLocks noGrp="1"/>
          </p:cNvSpPr>
          <p:nvPr>
            <p:ph type="sldNum" sz="quarter" idx="12"/>
          </p:nvPr>
        </p:nvSpPr>
        <p:spPr/>
        <p:txBody>
          <a:bodyPr/>
          <a:lstStyle/>
          <a:p>
            <a:fld id="{CA753713-E51D-420B-BDB7-D2E1A8E8118C}" type="slidenum">
              <a:rPr lang="en-IN" smtClean="0"/>
              <a:t>‹#›</a:t>
            </a:fld>
            <a:endParaRPr lang="en-IN"/>
          </a:p>
        </p:txBody>
      </p:sp>
    </p:spTree>
    <p:extLst>
      <p:ext uri="{BB962C8B-B14F-4D97-AF65-F5344CB8AC3E}">
        <p14:creationId xmlns:p14="http://schemas.microsoft.com/office/powerpoint/2010/main" val="96796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5E86F-71DF-46DC-8C2D-9C1826C59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59D531-F30D-4C0D-839A-81AAE3AA6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350EBA-2420-4B25-A0A6-AD673AD9E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48A83E-CB55-41B2-995D-8BF3528032A6}"/>
              </a:ext>
            </a:extLst>
          </p:cNvPr>
          <p:cNvSpPr>
            <a:spLocks noGrp="1"/>
          </p:cNvSpPr>
          <p:nvPr>
            <p:ph type="dt" sz="half" idx="10"/>
          </p:nvPr>
        </p:nvSpPr>
        <p:spPr/>
        <p:txBody>
          <a:bodyPr/>
          <a:lstStyle/>
          <a:p>
            <a:fld id="{A9DDA54D-11F0-4972-A1B4-206028DC4B33}" type="datetimeFigureOut">
              <a:rPr lang="en-IN" smtClean="0"/>
              <a:t>09-03-2022</a:t>
            </a:fld>
            <a:endParaRPr lang="en-IN"/>
          </a:p>
        </p:txBody>
      </p:sp>
      <p:sp>
        <p:nvSpPr>
          <p:cNvPr id="6" name="Footer Placeholder 5">
            <a:extLst>
              <a:ext uri="{FF2B5EF4-FFF2-40B4-BE49-F238E27FC236}">
                <a16:creationId xmlns:a16="http://schemas.microsoft.com/office/drawing/2014/main" id="{92C3DB2D-3596-48AD-AD71-3C0BB83034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8B3E63-0168-40C8-A9EB-65A1EDF33E74}"/>
              </a:ext>
            </a:extLst>
          </p:cNvPr>
          <p:cNvSpPr>
            <a:spLocks noGrp="1"/>
          </p:cNvSpPr>
          <p:nvPr>
            <p:ph type="sldNum" sz="quarter" idx="12"/>
          </p:nvPr>
        </p:nvSpPr>
        <p:spPr/>
        <p:txBody>
          <a:bodyPr/>
          <a:lstStyle/>
          <a:p>
            <a:fld id="{CA753713-E51D-420B-BDB7-D2E1A8E8118C}" type="slidenum">
              <a:rPr lang="en-IN" smtClean="0"/>
              <a:t>‹#›</a:t>
            </a:fld>
            <a:endParaRPr lang="en-IN"/>
          </a:p>
        </p:txBody>
      </p:sp>
    </p:spTree>
    <p:extLst>
      <p:ext uri="{BB962C8B-B14F-4D97-AF65-F5344CB8AC3E}">
        <p14:creationId xmlns:p14="http://schemas.microsoft.com/office/powerpoint/2010/main" val="154347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B575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AFB382-99F9-4E76-AEAA-66CC366779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8FFF57-FA6F-4D98-8159-65F22E728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8B1828-55EE-4247-AE88-FDCCF6331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DA54D-11F0-4972-A1B4-206028DC4B33}" type="datetimeFigureOut">
              <a:rPr lang="en-IN" smtClean="0"/>
              <a:t>09-03-2022</a:t>
            </a:fld>
            <a:endParaRPr lang="en-IN"/>
          </a:p>
        </p:txBody>
      </p:sp>
      <p:sp>
        <p:nvSpPr>
          <p:cNvPr id="5" name="Footer Placeholder 4">
            <a:extLst>
              <a:ext uri="{FF2B5EF4-FFF2-40B4-BE49-F238E27FC236}">
                <a16:creationId xmlns:a16="http://schemas.microsoft.com/office/drawing/2014/main" id="{E2BF33C2-F685-4977-9AB3-7F08BAD61B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4B465A-6D2F-4FB9-A94D-B12BBF230D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53713-E51D-420B-BDB7-D2E1A8E8118C}" type="slidenum">
              <a:rPr lang="en-IN" smtClean="0"/>
              <a:t>‹#›</a:t>
            </a:fld>
            <a:endParaRPr lang="en-IN"/>
          </a:p>
        </p:txBody>
      </p:sp>
    </p:spTree>
    <p:extLst>
      <p:ext uri="{BB962C8B-B14F-4D97-AF65-F5344CB8AC3E}">
        <p14:creationId xmlns:p14="http://schemas.microsoft.com/office/powerpoint/2010/main" val="272986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8858A"/>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E78ABE-6D2B-4930-98CC-D9856542F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497" y="-250547"/>
            <a:ext cx="6531006" cy="3844031"/>
          </a:xfrm>
          <a:prstGeom prst="rect">
            <a:avLst/>
          </a:prstGeom>
        </p:spPr>
      </p:pic>
      <p:sp>
        <p:nvSpPr>
          <p:cNvPr id="2" name="Title 1">
            <a:extLst>
              <a:ext uri="{FF2B5EF4-FFF2-40B4-BE49-F238E27FC236}">
                <a16:creationId xmlns:a16="http://schemas.microsoft.com/office/drawing/2014/main" id="{8F9252DA-6512-40EF-9999-E8C5785592FA}"/>
              </a:ext>
            </a:extLst>
          </p:cNvPr>
          <p:cNvSpPr>
            <a:spLocks noGrp="1"/>
          </p:cNvSpPr>
          <p:nvPr>
            <p:ph type="ctrTitle"/>
          </p:nvPr>
        </p:nvSpPr>
        <p:spPr>
          <a:xfrm>
            <a:off x="1524000" y="3069979"/>
            <a:ext cx="9144000" cy="1358284"/>
          </a:xfrm>
        </p:spPr>
        <p:txBody>
          <a:bodyPr>
            <a:normAutofit/>
          </a:bodyPr>
          <a:lstStyle/>
          <a:p>
            <a:r>
              <a:rPr lang="en-IN" sz="4400" dirty="0">
                <a:solidFill>
                  <a:schemeClr val="bg1">
                    <a:lumMod val="95000"/>
                  </a:schemeClr>
                </a:solidFill>
                <a:latin typeface="Century Gothic" panose="020B0502020202020204" pitchFamily="34" charset="0"/>
              </a:rPr>
              <a:t>Personality Detection From Text</a:t>
            </a:r>
            <a:br>
              <a:rPr lang="en-IN" sz="4000" dirty="0">
                <a:solidFill>
                  <a:schemeClr val="bg1">
                    <a:lumMod val="95000"/>
                  </a:schemeClr>
                </a:solidFill>
                <a:latin typeface="Century Gothic" panose="020B0502020202020204" pitchFamily="34" charset="0"/>
              </a:rPr>
            </a:br>
            <a:r>
              <a:rPr lang="en-IN" sz="3600" dirty="0">
                <a:solidFill>
                  <a:schemeClr val="bg1">
                    <a:lumMod val="95000"/>
                  </a:schemeClr>
                </a:solidFill>
                <a:latin typeface="Century Gothic" panose="020B0502020202020204" pitchFamily="34" charset="0"/>
              </a:rPr>
              <a:t>- Final Year Project</a:t>
            </a:r>
            <a:endParaRPr lang="en-IN" sz="4000" dirty="0">
              <a:solidFill>
                <a:schemeClr val="bg1">
                  <a:lumMod val="95000"/>
                </a:schemeClr>
              </a:solidFill>
              <a:latin typeface="Century Gothic" panose="020B0502020202020204" pitchFamily="34" charset="0"/>
            </a:endParaRPr>
          </a:p>
        </p:txBody>
      </p:sp>
      <p:sp>
        <p:nvSpPr>
          <p:cNvPr id="3" name="Subtitle 2">
            <a:extLst>
              <a:ext uri="{FF2B5EF4-FFF2-40B4-BE49-F238E27FC236}">
                <a16:creationId xmlns:a16="http://schemas.microsoft.com/office/drawing/2014/main" id="{C26C6655-BD6A-45DD-AE8C-2D302C3A9A7C}"/>
              </a:ext>
            </a:extLst>
          </p:cNvPr>
          <p:cNvSpPr>
            <a:spLocks noGrp="1"/>
          </p:cNvSpPr>
          <p:nvPr>
            <p:ph type="subTitle" idx="1"/>
          </p:nvPr>
        </p:nvSpPr>
        <p:spPr>
          <a:xfrm>
            <a:off x="2299318" y="4522215"/>
            <a:ext cx="7985346" cy="2081210"/>
          </a:xfrm>
        </p:spPr>
        <p:txBody>
          <a:bodyPr>
            <a:normAutofit/>
          </a:bodyPr>
          <a:lstStyle/>
          <a:p>
            <a:r>
              <a:rPr lang="en-IN" sz="1800" dirty="0">
                <a:latin typeface="Century Gothic" panose="020B0502020202020204" pitchFamily="34" charset="0"/>
              </a:rPr>
              <a:t>Under the guidance and mentorship of</a:t>
            </a:r>
          </a:p>
          <a:p>
            <a:r>
              <a:rPr lang="en-IN" sz="1600" dirty="0">
                <a:latin typeface="Century Gothic" panose="020B0502020202020204" pitchFamily="34" charset="0"/>
              </a:rPr>
              <a:t>Sir Amitabha Acharya</a:t>
            </a:r>
            <a:endParaRPr lang="en-IN" sz="2000" dirty="0">
              <a:latin typeface="Century Gothic" panose="020B0502020202020204" pitchFamily="34" charset="0"/>
            </a:endParaRPr>
          </a:p>
          <a:p>
            <a:r>
              <a:rPr lang="en-IN" sz="1800" dirty="0">
                <a:latin typeface="Century Gothic" panose="020B0502020202020204" pitchFamily="34" charset="0"/>
              </a:rPr>
              <a:t>Group Members</a:t>
            </a:r>
          </a:p>
          <a:p>
            <a:r>
              <a:rPr lang="en-IN" sz="1400" dirty="0" err="1">
                <a:latin typeface="Century Gothic" panose="020B0502020202020204" pitchFamily="34" charset="0"/>
              </a:rPr>
              <a:t>Mayukh</a:t>
            </a:r>
            <a:r>
              <a:rPr lang="en-IN" sz="1400" dirty="0">
                <a:latin typeface="Century Gothic" panose="020B0502020202020204" pitchFamily="34" charset="0"/>
              </a:rPr>
              <a:t> Mitra(1851005), </a:t>
            </a:r>
            <a:r>
              <a:rPr lang="en-IN" sz="1400" dirty="0" err="1">
                <a:latin typeface="Century Gothic" panose="020B0502020202020204" pitchFamily="34" charset="0"/>
              </a:rPr>
              <a:t>Pushan</a:t>
            </a:r>
            <a:r>
              <a:rPr lang="en-IN" sz="1400" dirty="0">
                <a:latin typeface="Century Gothic" panose="020B0502020202020204" pitchFamily="34" charset="0"/>
              </a:rPr>
              <a:t> Pore(1851012), </a:t>
            </a:r>
          </a:p>
          <a:p>
            <a:r>
              <a:rPr lang="en-IN" sz="1400" dirty="0">
                <a:latin typeface="Century Gothic" panose="020B0502020202020204" pitchFamily="34" charset="0"/>
              </a:rPr>
              <a:t>Manjari Nandi Majumdar (1851039) and </a:t>
            </a:r>
            <a:r>
              <a:rPr lang="en-IN" sz="1400" dirty="0" err="1">
                <a:latin typeface="Century Gothic" panose="020B0502020202020204" pitchFamily="34" charset="0"/>
              </a:rPr>
              <a:t>Srinjoy</a:t>
            </a:r>
            <a:r>
              <a:rPr lang="en-IN" sz="1400" dirty="0">
                <a:latin typeface="Century Gothic" panose="020B0502020202020204" pitchFamily="34" charset="0"/>
              </a:rPr>
              <a:t> Paul (1851062)</a:t>
            </a:r>
          </a:p>
        </p:txBody>
      </p:sp>
      <p:sp>
        <p:nvSpPr>
          <p:cNvPr id="24" name="Circle: Hollow 23">
            <a:extLst>
              <a:ext uri="{FF2B5EF4-FFF2-40B4-BE49-F238E27FC236}">
                <a16:creationId xmlns:a16="http://schemas.microsoft.com/office/drawing/2014/main" id="{235ADC21-2174-4B43-9C56-979D7DC8AA06}"/>
              </a:ext>
            </a:extLst>
          </p:cNvPr>
          <p:cNvSpPr/>
          <p:nvPr/>
        </p:nvSpPr>
        <p:spPr>
          <a:xfrm>
            <a:off x="781236" y="1644966"/>
            <a:ext cx="328474" cy="317000"/>
          </a:xfrm>
          <a:prstGeom prst="donut">
            <a:avLst>
              <a:gd name="adj" fmla="val 68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Circle: Hollow 24">
            <a:extLst>
              <a:ext uri="{FF2B5EF4-FFF2-40B4-BE49-F238E27FC236}">
                <a16:creationId xmlns:a16="http://schemas.microsoft.com/office/drawing/2014/main" id="{FCEAF496-C140-4A8D-B762-69273C21FC26}"/>
              </a:ext>
            </a:extLst>
          </p:cNvPr>
          <p:cNvSpPr/>
          <p:nvPr/>
        </p:nvSpPr>
        <p:spPr>
          <a:xfrm>
            <a:off x="3159564" y="4866346"/>
            <a:ext cx="328474" cy="317000"/>
          </a:xfrm>
          <a:prstGeom prst="donut">
            <a:avLst>
              <a:gd name="adj" fmla="val 68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Circle: Hollow 25">
            <a:extLst>
              <a:ext uri="{FF2B5EF4-FFF2-40B4-BE49-F238E27FC236}">
                <a16:creationId xmlns:a16="http://schemas.microsoft.com/office/drawing/2014/main" id="{13E5E632-B0ED-4A03-9F1E-69253E17AA24}"/>
              </a:ext>
            </a:extLst>
          </p:cNvPr>
          <p:cNvSpPr/>
          <p:nvPr/>
        </p:nvSpPr>
        <p:spPr>
          <a:xfrm>
            <a:off x="745726" y="4195075"/>
            <a:ext cx="328474" cy="317000"/>
          </a:xfrm>
          <a:prstGeom prst="donut">
            <a:avLst>
              <a:gd name="adj" fmla="val 68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Circle: Hollow 27">
            <a:extLst>
              <a:ext uri="{FF2B5EF4-FFF2-40B4-BE49-F238E27FC236}">
                <a16:creationId xmlns:a16="http://schemas.microsoft.com/office/drawing/2014/main" id="{FB087506-6948-4AEC-B64F-E7878AD22AAD}"/>
              </a:ext>
            </a:extLst>
          </p:cNvPr>
          <p:cNvSpPr/>
          <p:nvPr/>
        </p:nvSpPr>
        <p:spPr>
          <a:xfrm>
            <a:off x="1481742" y="6019679"/>
            <a:ext cx="328474" cy="317000"/>
          </a:xfrm>
          <a:prstGeom prst="donut">
            <a:avLst>
              <a:gd name="adj" fmla="val 68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Circle: Hollow 28">
            <a:extLst>
              <a:ext uri="{FF2B5EF4-FFF2-40B4-BE49-F238E27FC236}">
                <a16:creationId xmlns:a16="http://schemas.microsoft.com/office/drawing/2014/main" id="{E0DF0109-DB14-4F5E-93BF-D7FA9C5A8D97}"/>
              </a:ext>
            </a:extLst>
          </p:cNvPr>
          <p:cNvSpPr/>
          <p:nvPr/>
        </p:nvSpPr>
        <p:spPr>
          <a:xfrm>
            <a:off x="2025347" y="354962"/>
            <a:ext cx="328474" cy="317000"/>
          </a:xfrm>
          <a:prstGeom prst="donut">
            <a:avLst>
              <a:gd name="adj" fmla="val 68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Circle: Hollow 29">
            <a:extLst>
              <a:ext uri="{FF2B5EF4-FFF2-40B4-BE49-F238E27FC236}">
                <a16:creationId xmlns:a16="http://schemas.microsoft.com/office/drawing/2014/main" id="{00998259-6993-4D03-8999-D98255A0325B}"/>
              </a:ext>
            </a:extLst>
          </p:cNvPr>
          <p:cNvSpPr/>
          <p:nvPr/>
        </p:nvSpPr>
        <p:spPr>
          <a:xfrm>
            <a:off x="11082290" y="480059"/>
            <a:ext cx="328474" cy="317000"/>
          </a:xfrm>
          <a:prstGeom prst="donut">
            <a:avLst>
              <a:gd name="adj" fmla="val 68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Circle: Hollow 30">
            <a:extLst>
              <a:ext uri="{FF2B5EF4-FFF2-40B4-BE49-F238E27FC236}">
                <a16:creationId xmlns:a16="http://schemas.microsoft.com/office/drawing/2014/main" id="{17C61ED7-9D04-48DF-9CD5-E9BC3F723310}"/>
              </a:ext>
            </a:extLst>
          </p:cNvPr>
          <p:cNvSpPr/>
          <p:nvPr/>
        </p:nvSpPr>
        <p:spPr>
          <a:xfrm>
            <a:off x="10057659" y="2387951"/>
            <a:ext cx="328474" cy="317000"/>
          </a:xfrm>
          <a:prstGeom prst="donut">
            <a:avLst>
              <a:gd name="adj" fmla="val 68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Circle: Hollow 31">
            <a:extLst>
              <a:ext uri="{FF2B5EF4-FFF2-40B4-BE49-F238E27FC236}">
                <a16:creationId xmlns:a16="http://schemas.microsoft.com/office/drawing/2014/main" id="{0765DD7B-C1D1-4825-B76A-5FE709B8B628}"/>
              </a:ext>
            </a:extLst>
          </p:cNvPr>
          <p:cNvSpPr/>
          <p:nvPr/>
        </p:nvSpPr>
        <p:spPr>
          <a:xfrm>
            <a:off x="10863306" y="3813454"/>
            <a:ext cx="328474" cy="317000"/>
          </a:xfrm>
          <a:prstGeom prst="donut">
            <a:avLst>
              <a:gd name="adj" fmla="val 68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Circle: Hollow 32">
            <a:extLst>
              <a:ext uri="{FF2B5EF4-FFF2-40B4-BE49-F238E27FC236}">
                <a16:creationId xmlns:a16="http://schemas.microsoft.com/office/drawing/2014/main" id="{FD0D8FC9-366E-40F2-B308-CF6C1F86B6B0}"/>
              </a:ext>
            </a:extLst>
          </p:cNvPr>
          <p:cNvSpPr/>
          <p:nvPr/>
        </p:nvSpPr>
        <p:spPr>
          <a:xfrm>
            <a:off x="10876471" y="5678887"/>
            <a:ext cx="328474" cy="317000"/>
          </a:xfrm>
          <a:prstGeom prst="donut">
            <a:avLst>
              <a:gd name="adj" fmla="val 68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57925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750"/>
                                        <p:tgtEl>
                                          <p:spTgt spid="2"/>
                                        </p:tgtEl>
                                      </p:cBhvr>
                                    </p:animEffect>
                                    <p:anim calcmode="lin" valueType="num">
                                      <p:cBhvr>
                                        <p:cTn id="8" dur="1750" fill="hold"/>
                                        <p:tgtEl>
                                          <p:spTgt spid="2"/>
                                        </p:tgtEl>
                                        <p:attrNameLst>
                                          <p:attrName>ppt_x</p:attrName>
                                        </p:attrNameLst>
                                      </p:cBhvr>
                                      <p:tavLst>
                                        <p:tav tm="0">
                                          <p:val>
                                            <p:strVal val="#ppt_x"/>
                                          </p:val>
                                        </p:tav>
                                        <p:tav tm="100000">
                                          <p:val>
                                            <p:strVal val="#ppt_x"/>
                                          </p:val>
                                        </p:tav>
                                      </p:tavLst>
                                    </p:anim>
                                    <p:anim calcmode="lin" valueType="num">
                                      <p:cBhvr>
                                        <p:cTn id="9" dur="17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75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500"/>
                                        <p:tgtEl>
                                          <p:spTgt spid="3">
                                            <p:txEl>
                                              <p:pRg st="0" end="0"/>
                                            </p:txEl>
                                          </p:spTgt>
                                        </p:tgtEl>
                                      </p:cBhvr>
                                    </p:animEffect>
                                    <p:anim calcmode="lin" valueType="num">
                                      <p:cBhvr>
                                        <p:cTn id="14"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5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500"/>
                                        <p:tgtEl>
                                          <p:spTgt spid="3">
                                            <p:txEl>
                                              <p:pRg st="1" end="1"/>
                                            </p:txEl>
                                          </p:spTgt>
                                        </p:tgtEl>
                                      </p:cBhvr>
                                    </p:animEffect>
                                    <p:anim calcmode="lin" valueType="num">
                                      <p:cBhvr>
                                        <p:cTn id="19" dur="1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3250"/>
                            </p:stCondLst>
                            <p:childTnLst>
                              <p:par>
                                <p:cTn id="22" presetID="42"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250"/>
                                        <p:tgtEl>
                                          <p:spTgt spid="3">
                                            <p:txEl>
                                              <p:pRg st="2" end="2"/>
                                            </p:txEl>
                                          </p:spTgt>
                                        </p:tgtEl>
                                      </p:cBhvr>
                                    </p:animEffect>
                                    <p:anim calcmode="lin" valueType="num">
                                      <p:cBhvr>
                                        <p:cTn id="25"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25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250"/>
                                        <p:tgtEl>
                                          <p:spTgt spid="3">
                                            <p:txEl>
                                              <p:pRg st="3" end="3"/>
                                            </p:txEl>
                                          </p:spTgt>
                                        </p:tgtEl>
                                      </p:cBhvr>
                                    </p:animEffect>
                                    <p:anim calcmode="lin" valueType="num">
                                      <p:cBhvr>
                                        <p:cTn id="30" dur="1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25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250"/>
                                        <p:tgtEl>
                                          <p:spTgt spid="3">
                                            <p:txEl>
                                              <p:pRg st="4" end="4"/>
                                            </p:txEl>
                                          </p:spTgt>
                                        </p:tgtEl>
                                      </p:cBhvr>
                                    </p:animEffect>
                                    <p:anim calcmode="lin" valueType="num">
                                      <p:cBhvr>
                                        <p:cTn id="35" dur="1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B440-97BE-47CD-B5A2-9EE96E2E3485}"/>
              </a:ext>
            </a:extLst>
          </p:cNvPr>
          <p:cNvSpPr>
            <a:spLocks noGrp="1"/>
          </p:cNvSpPr>
          <p:nvPr>
            <p:ph type="title"/>
          </p:nvPr>
        </p:nvSpPr>
        <p:spPr/>
        <p:txBody>
          <a:bodyPr/>
          <a:lstStyle/>
          <a:p>
            <a:r>
              <a:rPr lang="en-IN" dirty="0">
                <a:solidFill>
                  <a:schemeClr val="bg1">
                    <a:lumMod val="95000"/>
                  </a:schemeClr>
                </a:solidFill>
                <a:latin typeface="Century Gothic" panose="020B0502020202020204" pitchFamily="34" charset="0"/>
              </a:rPr>
              <a:t>Approach 2 – Deep Learning</a:t>
            </a:r>
            <a:endParaRPr lang="en-IN" dirty="0"/>
          </a:p>
        </p:txBody>
      </p:sp>
      <p:pic>
        <p:nvPicPr>
          <p:cNvPr id="10" name="Content Placeholder 9">
            <a:extLst>
              <a:ext uri="{FF2B5EF4-FFF2-40B4-BE49-F238E27FC236}">
                <a16:creationId xmlns:a16="http://schemas.microsoft.com/office/drawing/2014/main" id="{B88F852F-78DF-4238-BF79-58A5BA675B93}"/>
              </a:ext>
            </a:extLst>
          </p:cNvPr>
          <p:cNvPicPr>
            <a:picLocks noGrp="1" noChangeAspect="1"/>
          </p:cNvPicPr>
          <p:nvPr>
            <p:ph sz="half" idx="2"/>
          </p:nvPr>
        </p:nvPicPr>
        <p:blipFill>
          <a:blip r:embed="rId2"/>
          <a:stretch>
            <a:fillRect/>
          </a:stretch>
        </p:blipFill>
        <p:spPr>
          <a:xfrm>
            <a:off x="6518429" y="1966913"/>
            <a:ext cx="5181600" cy="4210050"/>
          </a:xfrm>
        </p:spPr>
      </p:pic>
      <p:pic>
        <p:nvPicPr>
          <p:cNvPr id="5" name="Content Placeholder 7">
            <a:extLst>
              <a:ext uri="{FF2B5EF4-FFF2-40B4-BE49-F238E27FC236}">
                <a16:creationId xmlns:a16="http://schemas.microsoft.com/office/drawing/2014/main" id="{34124A0A-26A5-450E-8F5B-B824CB98F907}"/>
              </a:ext>
            </a:extLst>
          </p:cNvPr>
          <p:cNvPicPr>
            <a:picLocks noGrp="1" noChangeAspect="1"/>
          </p:cNvPicPr>
          <p:nvPr>
            <p:ph sz="half" idx="1"/>
          </p:nvPr>
        </p:nvPicPr>
        <p:blipFill rotWithShape="1">
          <a:blip r:embed="rId3"/>
          <a:srcRect r="23583"/>
          <a:stretch/>
        </p:blipFill>
        <p:spPr>
          <a:xfrm>
            <a:off x="758301" y="3079520"/>
            <a:ext cx="5181600" cy="1137441"/>
          </a:xfrm>
        </p:spPr>
      </p:pic>
      <p:pic>
        <p:nvPicPr>
          <p:cNvPr id="6" name="Picture 5">
            <a:extLst>
              <a:ext uri="{FF2B5EF4-FFF2-40B4-BE49-F238E27FC236}">
                <a16:creationId xmlns:a16="http://schemas.microsoft.com/office/drawing/2014/main" id="{A558D9F3-34D4-4DD6-88FC-CE4725DE1181}"/>
              </a:ext>
            </a:extLst>
          </p:cNvPr>
          <p:cNvPicPr>
            <a:picLocks noChangeAspect="1"/>
          </p:cNvPicPr>
          <p:nvPr/>
        </p:nvPicPr>
        <p:blipFill>
          <a:blip r:embed="rId4"/>
          <a:stretch>
            <a:fillRect/>
          </a:stretch>
        </p:blipFill>
        <p:spPr>
          <a:xfrm>
            <a:off x="758301" y="4216961"/>
            <a:ext cx="5181600" cy="1960002"/>
          </a:xfrm>
          <a:prstGeom prst="rect">
            <a:avLst/>
          </a:prstGeom>
        </p:spPr>
      </p:pic>
      <p:sp>
        <p:nvSpPr>
          <p:cNvPr id="8" name="TextBox 7">
            <a:extLst>
              <a:ext uri="{FF2B5EF4-FFF2-40B4-BE49-F238E27FC236}">
                <a16:creationId xmlns:a16="http://schemas.microsoft.com/office/drawing/2014/main" id="{0F47ABA1-9D11-4076-9C3D-1FE7C6A96E95}"/>
              </a:ext>
            </a:extLst>
          </p:cNvPr>
          <p:cNvSpPr txBox="1"/>
          <p:nvPr/>
        </p:nvSpPr>
        <p:spPr>
          <a:xfrm>
            <a:off x="614779" y="1864468"/>
            <a:ext cx="5903650" cy="646331"/>
          </a:xfrm>
          <a:prstGeom prst="rect">
            <a:avLst/>
          </a:prstGeom>
          <a:noFill/>
        </p:spPr>
        <p:txBody>
          <a:bodyPr wrap="square">
            <a:spAutoFit/>
          </a:bodyPr>
          <a:lstStyle/>
          <a:p>
            <a:r>
              <a:rPr lang="en-IN" dirty="0">
                <a:solidFill>
                  <a:schemeClr val="bg1">
                    <a:lumMod val="95000"/>
                  </a:schemeClr>
                </a:solidFill>
                <a:latin typeface="Century Gothic" panose="020B0502020202020204" pitchFamily="34" charset="0"/>
              </a:rPr>
              <a:t>Converting 5 personality columns( corresponding to 5 bits) to a single column (decimal value).</a:t>
            </a:r>
          </a:p>
        </p:txBody>
      </p:sp>
    </p:spTree>
    <p:extLst>
      <p:ext uri="{BB962C8B-B14F-4D97-AF65-F5344CB8AC3E}">
        <p14:creationId xmlns:p14="http://schemas.microsoft.com/office/powerpoint/2010/main" val="187859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CFA5-8ADA-448D-B8C3-C08C6A9E4E8E}"/>
              </a:ext>
            </a:extLst>
          </p:cNvPr>
          <p:cNvSpPr>
            <a:spLocks noGrp="1"/>
          </p:cNvSpPr>
          <p:nvPr>
            <p:ph type="title"/>
          </p:nvPr>
        </p:nvSpPr>
        <p:spPr/>
        <p:txBody>
          <a:bodyPr/>
          <a:lstStyle/>
          <a:p>
            <a:r>
              <a:rPr lang="en-IN" dirty="0">
                <a:solidFill>
                  <a:schemeClr val="bg1">
                    <a:lumMod val="95000"/>
                  </a:schemeClr>
                </a:solidFill>
                <a:latin typeface="Century Gothic" panose="020B0502020202020204" pitchFamily="34" charset="0"/>
              </a:rPr>
              <a:t>Approach 2 – Deep Learning</a:t>
            </a:r>
            <a:endParaRPr lang="en-IN" dirty="0"/>
          </a:p>
        </p:txBody>
      </p:sp>
      <p:pic>
        <p:nvPicPr>
          <p:cNvPr id="6" name="Content Placeholder 5">
            <a:extLst>
              <a:ext uri="{FF2B5EF4-FFF2-40B4-BE49-F238E27FC236}">
                <a16:creationId xmlns:a16="http://schemas.microsoft.com/office/drawing/2014/main" id="{53D9EEC0-9542-4B7C-9167-2C3E9AF89A04}"/>
              </a:ext>
            </a:extLst>
          </p:cNvPr>
          <p:cNvPicPr>
            <a:picLocks noGrp="1" noChangeAspect="1"/>
          </p:cNvPicPr>
          <p:nvPr>
            <p:ph sz="half" idx="1"/>
          </p:nvPr>
        </p:nvPicPr>
        <p:blipFill>
          <a:blip r:embed="rId2"/>
          <a:stretch>
            <a:fillRect/>
          </a:stretch>
        </p:blipFill>
        <p:spPr>
          <a:xfrm>
            <a:off x="838200" y="2061060"/>
            <a:ext cx="5181600" cy="3880468"/>
          </a:xfrm>
        </p:spPr>
      </p:pic>
      <p:sp>
        <p:nvSpPr>
          <p:cNvPr id="7" name="Content Placeholder 6">
            <a:extLst>
              <a:ext uri="{FF2B5EF4-FFF2-40B4-BE49-F238E27FC236}">
                <a16:creationId xmlns:a16="http://schemas.microsoft.com/office/drawing/2014/main" id="{3E919220-132F-4114-9670-B4833A4F8D9A}"/>
              </a:ext>
            </a:extLst>
          </p:cNvPr>
          <p:cNvSpPr>
            <a:spLocks noGrp="1"/>
          </p:cNvSpPr>
          <p:nvPr>
            <p:ph sz="half" idx="2"/>
          </p:nvPr>
        </p:nvSpPr>
        <p:spPr>
          <a:xfrm>
            <a:off x="6172202" y="2506662"/>
            <a:ext cx="5181600" cy="4351338"/>
          </a:xfrm>
        </p:spPr>
        <p:txBody>
          <a:bodyPr>
            <a:normAutofit/>
          </a:bodyPr>
          <a:lstStyle/>
          <a:p>
            <a:pPr marL="0" indent="0">
              <a:buNone/>
            </a:pPr>
            <a:r>
              <a:rPr lang="en-IN" sz="1800" dirty="0">
                <a:solidFill>
                  <a:schemeClr val="bg1">
                    <a:lumMod val="95000"/>
                  </a:schemeClr>
                </a:solidFill>
                <a:latin typeface="Century Gothic" panose="020B0502020202020204" pitchFamily="34" charset="0"/>
              </a:rPr>
              <a:t>ANN (Artificial Neural Network) model creation.</a:t>
            </a:r>
          </a:p>
          <a:p>
            <a:pPr marL="0" indent="0">
              <a:buNone/>
            </a:pPr>
            <a:r>
              <a:rPr lang="en-IN" sz="1800" dirty="0" err="1">
                <a:solidFill>
                  <a:schemeClr val="bg1">
                    <a:lumMod val="95000"/>
                  </a:schemeClr>
                </a:solidFill>
                <a:latin typeface="Century Gothic" panose="020B0502020202020204" pitchFamily="34" charset="0"/>
              </a:rPr>
              <a:t>Tensorflow</a:t>
            </a:r>
            <a:r>
              <a:rPr lang="en-IN" sz="1800" dirty="0">
                <a:solidFill>
                  <a:schemeClr val="bg1">
                    <a:lumMod val="95000"/>
                  </a:schemeClr>
                </a:solidFill>
                <a:latin typeface="Century Gothic" panose="020B0502020202020204" pitchFamily="34" charset="0"/>
              </a:rPr>
              <a:t> and </a:t>
            </a:r>
            <a:r>
              <a:rPr lang="en-IN" sz="1800" dirty="0" err="1">
                <a:solidFill>
                  <a:schemeClr val="bg1">
                    <a:lumMod val="95000"/>
                  </a:schemeClr>
                </a:solidFill>
                <a:latin typeface="Century Gothic" panose="020B0502020202020204" pitchFamily="34" charset="0"/>
              </a:rPr>
              <a:t>Keras</a:t>
            </a:r>
            <a:r>
              <a:rPr lang="en-IN" sz="1800" dirty="0">
                <a:solidFill>
                  <a:schemeClr val="bg1">
                    <a:lumMod val="95000"/>
                  </a:schemeClr>
                </a:solidFill>
                <a:latin typeface="Century Gothic" panose="020B0502020202020204" pitchFamily="34" charset="0"/>
              </a:rPr>
              <a:t> are used for this model creation.</a:t>
            </a:r>
          </a:p>
          <a:p>
            <a:pPr marL="0" indent="0">
              <a:buNone/>
            </a:pPr>
            <a:r>
              <a:rPr lang="en-IN" sz="1800" dirty="0">
                <a:solidFill>
                  <a:schemeClr val="bg1">
                    <a:lumMod val="95000"/>
                  </a:schemeClr>
                </a:solidFill>
                <a:latin typeface="Century Gothic" panose="020B0502020202020204" pitchFamily="34" charset="0"/>
              </a:rPr>
              <a:t>1 input layer</a:t>
            </a:r>
          </a:p>
          <a:p>
            <a:pPr marL="0" indent="0">
              <a:buNone/>
            </a:pPr>
            <a:r>
              <a:rPr lang="en-IN" sz="1800" dirty="0">
                <a:solidFill>
                  <a:schemeClr val="bg1">
                    <a:lumMod val="95000"/>
                  </a:schemeClr>
                </a:solidFill>
                <a:latin typeface="Century Gothic" panose="020B0502020202020204" pitchFamily="34" charset="0"/>
              </a:rPr>
              <a:t>2 hidden layers</a:t>
            </a:r>
          </a:p>
          <a:p>
            <a:pPr marL="0" indent="0">
              <a:buNone/>
            </a:pPr>
            <a:r>
              <a:rPr lang="en-IN" sz="1800" dirty="0">
                <a:solidFill>
                  <a:schemeClr val="bg1">
                    <a:lumMod val="95000"/>
                  </a:schemeClr>
                </a:solidFill>
                <a:latin typeface="Century Gothic" panose="020B0502020202020204" pitchFamily="34" charset="0"/>
              </a:rPr>
              <a:t>1 output layer</a:t>
            </a:r>
          </a:p>
          <a:p>
            <a:pPr marL="0" indent="0">
              <a:buNone/>
            </a:pPr>
            <a:r>
              <a:rPr lang="en-IN" sz="1800" dirty="0">
                <a:solidFill>
                  <a:schemeClr val="bg1">
                    <a:lumMod val="95000"/>
                  </a:schemeClr>
                </a:solidFill>
                <a:latin typeface="Century Gothic" panose="020B0502020202020204" pitchFamily="34" charset="0"/>
              </a:rPr>
              <a:t>This is a 84-50-50-32 network.</a:t>
            </a:r>
          </a:p>
        </p:txBody>
      </p:sp>
    </p:spTree>
    <p:extLst>
      <p:ext uri="{BB962C8B-B14F-4D97-AF65-F5344CB8AC3E}">
        <p14:creationId xmlns:p14="http://schemas.microsoft.com/office/powerpoint/2010/main" val="743141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EFAB-F617-4891-B5D7-1920B18C1EE1}"/>
              </a:ext>
            </a:extLst>
          </p:cNvPr>
          <p:cNvSpPr>
            <a:spLocks noGrp="1"/>
          </p:cNvSpPr>
          <p:nvPr>
            <p:ph type="title"/>
          </p:nvPr>
        </p:nvSpPr>
        <p:spPr/>
        <p:txBody>
          <a:bodyPr/>
          <a:lstStyle/>
          <a:p>
            <a:r>
              <a:rPr lang="en-IN" dirty="0">
                <a:solidFill>
                  <a:schemeClr val="bg1">
                    <a:lumMod val="95000"/>
                  </a:schemeClr>
                </a:solidFill>
                <a:latin typeface="Century Gothic" panose="020B0502020202020204" pitchFamily="34" charset="0"/>
              </a:rPr>
              <a:t>Approach 2 – Deep Learning</a:t>
            </a:r>
            <a:endParaRPr lang="en-IN" dirty="0"/>
          </a:p>
        </p:txBody>
      </p:sp>
      <p:pic>
        <p:nvPicPr>
          <p:cNvPr id="6" name="Content Placeholder 5">
            <a:extLst>
              <a:ext uri="{FF2B5EF4-FFF2-40B4-BE49-F238E27FC236}">
                <a16:creationId xmlns:a16="http://schemas.microsoft.com/office/drawing/2014/main" id="{E385496C-3CE8-4E5E-B67D-E66D6837321B}"/>
              </a:ext>
            </a:extLst>
          </p:cNvPr>
          <p:cNvPicPr>
            <a:picLocks noGrp="1" noChangeAspect="1"/>
          </p:cNvPicPr>
          <p:nvPr>
            <p:ph sz="half" idx="1"/>
          </p:nvPr>
        </p:nvPicPr>
        <p:blipFill>
          <a:blip r:embed="rId2"/>
          <a:stretch>
            <a:fillRect/>
          </a:stretch>
        </p:blipFill>
        <p:spPr>
          <a:xfrm>
            <a:off x="3166369" y="1907790"/>
            <a:ext cx="5181600" cy="1041051"/>
          </a:xfrm>
        </p:spPr>
      </p:pic>
      <p:sp>
        <p:nvSpPr>
          <p:cNvPr id="4" name="Content Placeholder 3">
            <a:extLst>
              <a:ext uri="{FF2B5EF4-FFF2-40B4-BE49-F238E27FC236}">
                <a16:creationId xmlns:a16="http://schemas.microsoft.com/office/drawing/2014/main" id="{2640E676-F9FA-4775-A2F7-AE63D606119C}"/>
              </a:ext>
            </a:extLst>
          </p:cNvPr>
          <p:cNvSpPr>
            <a:spLocks noGrp="1"/>
          </p:cNvSpPr>
          <p:nvPr>
            <p:ph sz="half" idx="2"/>
          </p:nvPr>
        </p:nvSpPr>
        <p:spPr/>
        <p:txBody>
          <a:bodyPr/>
          <a:lstStyle/>
          <a:p>
            <a:endParaRPr lang="en-IN" dirty="0"/>
          </a:p>
        </p:txBody>
      </p:sp>
      <p:pic>
        <p:nvPicPr>
          <p:cNvPr id="8" name="Picture 7">
            <a:extLst>
              <a:ext uri="{FF2B5EF4-FFF2-40B4-BE49-F238E27FC236}">
                <a16:creationId xmlns:a16="http://schemas.microsoft.com/office/drawing/2014/main" id="{373760BF-AA1B-4725-9F19-81D5E1C7924D}"/>
              </a:ext>
            </a:extLst>
          </p:cNvPr>
          <p:cNvPicPr>
            <a:picLocks noChangeAspect="1"/>
          </p:cNvPicPr>
          <p:nvPr/>
        </p:nvPicPr>
        <p:blipFill>
          <a:blip r:embed="rId3"/>
          <a:stretch>
            <a:fillRect/>
          </a:stretch>
        </p:blipFill>
        <p:spPr>
          <a:xfrm>
            <a:off x="2717952" y="4370999"/>
            <a:ext cx="6261314" cy="990738"/>
          </a:xfrm>
          <a:prstGeom prst="rect">
            <a:avLst/>
          </a:prstGeom>
        </p:spPr>
      </p:pic>
      <p:sp>
        <p:nvSpPr>
          <p:cNvPr id="3" name="TextBox 2">
            <a:extLst>
              <a:ext uri="{FF2B5EF4-FFF2-40B4-BE49-F238E27FC236}">
                <a16:creationId xmlns:a16="http://schemas.microsoft.com/office/drawing/2014/main" id="{05ACDE79-AD92-4068-BCF7-ACB48AB9ADBD}"/>
              </a:ext>
            </a:extLst>
          </p:cNvPr>
          <p:cNvSpPr txBox="1"/>
          <p:nvPr/>
        </p:nvSpPr>
        <p:spPr>
          <a:xfrm>
            <a:off x="3255405" y="3262829"/>
            <a:ext cx="5003528" cy="646331"/>
          </a:xfrm>
          <a:prstGeom prst="rect">
            <a:avLst/>
          </a:prstGeom>
          <a:noFill/>
        </p:spPr>
        <p:txBody>
          <a:bodyPr wrap="square" rtlCol="0">
            <a:spAutoFit/>
          </a:bodyPr>
          <a:lstStyle/>
          <a:p>
            <a:pPr algn="ctr"/>
            <a:r>
              <a:rPr lang="en-IN" dirty="0">
                <a:solidFill>
                  <a:schemeClr val="bg1">
                    <a:lumMod val="95000"/>
                  </a:schemeClr>
                </a:solidFill>
                <a:latin typeface="Century Gothic" panose="020B0502020202020204" pitchFamily="34" charset="0"/>
              </a:rPr>
              <a:t>We are training the model and measuring its accuracy and loss function.</a:t>
            </a:r>
          </a:p>
        </p:txBody>
      </p:sp>
    </p:spTree>
    <p:extLst>
      <p:ext uri="{BB962C8B-B14F-4D97-AF65-F5344CB8AC3E}">
        <p14:creationId xmlns:p14="http://schemas.microsoft.com/office/powerpoint/2010/main" val="303089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9972-2BF7-4FD4-AC3E-CBB592533DBD}"/>
              </a:ext>
            </a:extLst>
          </p:cNvPr>
          <p:cNvSpPr>
            <a:spLocks noGrp="1"/>
          </p:cNvSpPr>
          <p:nvPr>
            <p:ph type="title"/>
          </p:nvPr>
        </p:nvSpPr>
        <p:spPr/>
        <p:txBody>
          <a:bodyPr/>
          <a:lstStyle/>
          <a:p>
            <a:r>
              <a:rPr lang="en-IN" dirty="0">
                <a:solidFill>
                  <a:schemeClr val="bg1">
                    <a:lumMod val="95000"/>
                  </a:schemeClr>
                </a:solidFill>
                <a:latin typeface="Century Gothic" panose="020B0502020202020204" pitchFamily="34" charset="0"/>
              </a:rPr>
              <a:t>Testing </a:t>
            </a:r>
          </a:p>
        </p:txBody>
      </p:sp>
      <p:sp>
        <p:nvSpPr>
          <p:cNvPr id="3" name="Content Placeholder 2">
            <a:extLst>
              <a:ext uri="{FF2B5EF4-FFF2-40B4-BE49-F238E27FC236}">
                <a16:creationId xmlns:a16="http://schemas.microsoft.com/office/drawing/2014/main" id="{AD54B19A-034E-49D8-A8CF-0C52F0FACFC9}"/>
              </a:ext>
            </a:extLst>
          </p:cNvPr>
          <p:cNvSpPr>
            <a:spLocks noGrp="1"/>
          </p:cNvSpPr>
          <p:nvPr>
            <p:ph idx="1"/>
          </p:nvPr>
        </p:nvSpPr>
        <p:spPr/>
        <p:txBody>
          <a:bodyPr>
            <a:normAutofit/>
          </a:bodyPr>
          <a:lstStyle/>
          <a:p>
            <a:pPr marL="0" indent="0">
              <a:buNone/>
            </a:pPr>
            <a:endParaRPr lang="en-IN" sz="1800" dirty="0">
              <a:solidFill>
                <a:schemeClr val="bg1">
                  <a:lumMod val="95000"/>
                </a:schemeClr>
              </a:solidFill>
              <a:latin typeface="Century Gothic" panose="020B0502020202020204" pitchFamily="34" charset="0"/>
            </a:endParaRPr>
          </a:p>
          <a:p>
            <a:pPr marL="0" indent="0">
              <a:buNone/>
            </a:pPr>
            <a:endParaRPr lang="en-IN" sz="1800" dirty="0">
              <a:solidFill>
                <a:schemeClr val="bg1">
                  <a:lumMod val="95000"/>
                </a:schemeClr>
              </a:solidFill>
              <a:latin typeface="Century Gothic" panose="020B0502020202020204" pitchFamily="34" charset="0"/>
            </a:endParaRPr>
          </a:p>
        </p:txBody>
      </p:sp>
      <p:pic>
        <p:nvPicPr>
          <p:cNvPr id="5" name="Picture 4">
            <a:extLst>
              <a:ext uri="{FF2B5EF4-FFF2-40B4-BE49-F238E27FC236}">
                <a16:creationId xmlns:a16="http://schemas.microsoft.com/office/drawing/2014/main" id="{B80E2684-7971-4FD4-B13B-5EF9E50D89BD}"/>
              </a:ext>
            </a:extLst>
          </p:cNvPr>
          <p:cNvPicPr>
            <a:picLocks noChangeAspect="1"/>
          </p:cNvPicPr>
          <p:nvPr/>
        </p:nvPicPr>
        <p:blipFill>
          <a:blip r:embed="rId2"/>
          <a:stretch>
            <a:fillRect/>
          </a:stretch>
        </p:blipFill>
        <p:spPr>
          <a:xfrm>
            <a:off x="838200" y="1543982"/>
            <a:ext cx="9233535" cy="4914624"/>
          </a:xfrm>
          <a:prstGeom prst="rect">
            <a:avLst/>
          </a:prstGeom>
        </p:spPr>
      </p:pic>
    </p:spTree>
    <p:extLst>
      <p:ext uri="{BB962C8B-B14F-4D97-AF65-F5344CB8AC3E}">
        <p14:creationId xmlns:p14="http://schemas.microsoft.com/office/powerpoint/2010/main" val="181867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3AD-6057-4884-807A-495F5E4A410B}"/>
              </a:ext>
            </a:extLst>
          </p:cNvPr>
          <p:cNvSpPr>
            <a:spLocks noGrp="1"/>
          </p:cNvSpPr>
          <p:nvPr>
            <p:ph type="title"/>
          </p:nvPr>
        </p:nvSpPr>
        <p:spPr/>
        <p:txBody>
          <a:bodyPr/>
          <a:lstStyle/>
          <a:p>
            <a:r>
              <a:rPr lang="en-IN" dirty="0">
                <a:solidFill>
                  <a:schemeClr val="bg1">
                    <a:lumMod val="95000"/>
                  </a:schemeClr>
                </a:solidFill>
                <a:latin typeface="Century Gothic" panose="020B0502020202020204" pitchFamily="34" charset="0"/>
              </a:rPr>
              <a:t>Further Prospects</a:t>
            </a:r>
          </a:p>
        </p:txBody>
      </p:sp>
      <p:sp>
        <p:nvSpPr>
          <p:cNvPr id="3" name="Content Placeholder 2">
            <a:extLst>
              <a:ext uri="{FF2B5EF4-FFF2-40B4-BE49-F238E27FC236}">
                <a16:creationId xmlns:a16="http://schemas.microsoft.com/office/drawing/2014/main" id="{25CA7576-E600-45B3-BBD5-44F3914984AE}"/>
              </a:ext>
            </a:extLst>
          </p:cNvPr>
          <p:cNvSpPr>
            <a:spLocks noGrp="1"/>
          </p:cNvSpPr>
          <p:nvPr>
            <p:ph idx="1"/>
          </p:nvPr>
        </p:nvSpPr>
        <p:spPr>
          <a:xfrm>
            <a:off x="5555561" y="1909185"/>
            <a:ext cx="5395576" cy="4351338"/>
          </a:xfrm>
        </p:spPr>
        <p:txBody>
          <a:bodyPr>
            <a:normAutofit/>
          </a:bodyPr>
          <a:lstStyle/>
          <a:p>
            <a:r>
              <a:rPr lang="en-IN" sz="1800" dirty="0">
                <a:solidFill>
                  <a:schemeClr val="bg1">
                    <a:lumMod val="95000"/>
                  </a:schemeClr>
                </a:solidFill>
                <a:latin typeface="Century Gothic" panose="020B0502020202020204" pitchFamily="34" charset="0"/>
              </a:rPr>
              <a:t>To further improve the accuracy.</a:t>
            </a:r>
          </a:p>
          <a:p>
            <a:r>
              <a:rPr lang="en-IN" sz="1800" dirty="0">
                <a:solidFill>
                  <a:schemeClr val="bg1">
                    <a:lumMod val="95000"/>
                  </a:schemeClr>
                </a:solidFill>
                <a:latin typeface="Century Gothic" panose="020B0502020202020204" pitchFamily="34" charset="0"/>
              </a:rPr>
              <a:t>To incorporate new technology.</a:t>
            </a:r>
          </a:p>
          <a:p>
            <a:r>
              <a:rPr lang="en-IN" sz="1800" dirty="0">
                <a:solidFill>
                  <a:schemeClr val="bg1">
                    <a:lumMod val="95000"/>
                  </a:schemeClr>
                </a:solidFill>
                <a:latin typeface="Century Gothic" panose="020B0502020202020204" pitchFamily="34" charset="0"/>
              </a:rPr>
              <a:t>A depression detection tool may be created by comparing the texts of the same person over a period of time.</a:t>
            </a:r>
          </a:p>
          <a:p>
            <a:r>
              <a:rPr lang="en-IN" sz="1800" dirty="0">
                <a:solidFill>
                  <a:schemeClr val="bg1">
                    <a:lumMod val="95000"/>
                  </a:schemeClr>
                </a:solidFill>
                <a:latin typeface="Century Gothic" panose="020B0502020202020204" pitchFamily="34" charset="0"/>
              </a:rPr>
              <a:t>Trying out better deep learning approaches.</a:t>
            </a:r>
          </a:p>
          <a:p>
            <a:r>
              <a:rPr lang="en-IN" sz="1800" dirty="0">
                <a:solidFill>
                  <a:schemeClr val="bg1">
                    <a:lumMod val="95000"/>
                  </a:schemeClr>
                </a:solidFill>
                <a:latin typeface="Century Gothic" panose="020B0502020202020204" pitchFamily="34" charset="0"/>
              </a:rPr>
              <a:t>Using NLTK (Natural Language Toolkit)</a:t>
            </a:r>
          </a:p>
          <a:p>
            <a:r>
              <a:rPr lang="en-US" sz="1800" dirty="0">
                <a:solidFill>
                  <a:schemeClr val="bg1">
                    <a:lumMod val="95000"/>
                  </a:schemeClr>
                </a:solidFill>
                <a:latin typeface="Century Gothic" panose="020B0502020202020204" pitchFamily="34" charset="0"/>
              </a:rPr>
              <a:t>Creating a front end for a better user interface and an accessible website.</a:t>
            </a:r>
            <a:endParaRPr lang="en-IN" sz="1800" dirty="0">
              <a:solidFill>
                <a:schemeClr val="bg1">
                  <a:lumMod val="95000"/>
                </a:schemeClr>
              </a:solidFill>
              <a:latin typeface="Century Gothic" panose="020B0502020202020204" pitchFamily="34" charset="0"/>
            </a:endParaRPr>
          </a:p>
          <a:p>
            <a:endParaRPr lang="en-IN" sz="1800" dirty="0">
              <a:solidFill>
                <a:schemeClr val="bg1">
                  <a:lumMod val="95000"/>
                </a:schemeClr>
              </a:solidFill>
              <a:latin typeface="Century Gothic" panose="020B0502020202020204" pitchFamily="34" charset="0"/>
            </a:endParaRPr>
          </a:p>
          <a:p>
            <a:pPr marL="0" indent="0">
              <a:buNone/>
            </a:pPr>
            <a:endParaRPr lang="en-IN" sz="1800" dirty="0">
              <a:solidFill>
                <a:schemeClr val="bg1">
                  <a:lumMod val="95000"/>
                </a:schemeClr>
              </a:solidFill>
              <a:latin typeface="Century Gothic" panose="020B0502020202020204" pitchFamily="34" charset="0"/>
            </a:endParaRPr>
          </a:p>
        </p:txBody>
      </p:sp>
      <p:pic>
        <p:nvPicPr>
          <p:cNvPr id="5" name="Picture 4">
            <a:extLst>
              <a:ext uri="{FF2B5EF4-FFF2-40B4-BE49-F238E27FC236}">
                <a16:creationId xmlns:a16="http://schemas.microsoft.com/office/drawing/2014/main" id="{C35520EA-DAF5-43FB-B4F9-DD5F490B5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9" y="1909185"/>
            <a:ext cx="4382654" cy="3286991"/>
          </a:xfrm>
          <a:prstGeom prst="rect">
            <a:avLst/>
          </a:prstGeom>
        </p:spPr>
      </p:pic>
    </p:spTree>
    <p:extLst>
      <p:ext uri="{BB962C8B-B14F-4D97-AF65-F5344CB8AC3E}">
        <p14:creationId xmlns:p14="http://schemas.microsoft.com/office/powerpoint/2010/main" val="426987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D9A34-0210-479D-B9BA-F67024464808}"/>
              </a:ext>
            </a:extLst>
          </p:cNvPr>
          <p:cNvSpPr>
            <a:spLocks noGrp="1"/>
          </p:cNvSpPr>
          <p:nvPr>
            <p:ph type="title"/>
          </p:nvPr>
        </p:nvSpPr>
        <p:spPr>
          <a:xfrm>
            <a:off x="838200" y="3468255"/>
            <a:ext cx="10515600" cy="1325563"/>
          </a:xfrm>
        </p:spPr>
        <p:txBody>
          <a:bodyPr/>
          <a:lstStyle/>
          <a:p>
            <a:pPr algn="ctr"/>
            <a:r>
              <a:rPr lang="en-IN" dirty="0">
                <a:solidFill>
                  <a:schemeClr val="bg1">
                    <a:lumMod val="95000"/>
                  </a:schemeClr>
                </a:solidFill>
                <a:latin typeface="Century Gothic" panose="020B0502020202020204" pitchFamily="34" charset="0"/>
              </a:rPr>
              <a:t>THANK YOU</a:t>
            </a:r>
          </a:p>
        </p:txBody>
      </p:sp>
      <p:pic>
        <p:nvPicPr>
          <p:cNvPr id="10" name="Content Placeholder 9">
            <a:extLst>
              <a:ext uri="{FF2B5EF4-FFF2-40B4-BE49-F238E27FC236}">
                <a16:creationId xmlns:a16="http://schemas.microsoft.com/office/drawing/2014/main" id="{C3A7D3DF-3C74-4D06-8A01-C1C0CF7582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7658" y="371764"/>
            <a:ext cx="7116683" cy="3467102"/>
          </a:xfrm>
        </p:spPr>
      </p:pic>
    </p:spTree>
    <p:extLst>
      <p:ext uri="{BB962C8B-B14F-4D97-AF65-F5344CB8AC3E}">
        <p14:creationId xmlns:p14="http://schemas.microsoft.com/office/powerpoint/2010/main" val="1559819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B42741-FA48-40CD-8E0C-7771434AC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5215" y="1801249"/>
            <a:ext cx="2123487" cy="2123487"/>
          </a:xfrm>
          <a:prstGeom prst="ellipse">
            <a:avLst/>
          </a:prstGeom>
          <a:ln w="63500" cap="rnd">
            <a:noFill/>
          </a:ln>
          <a:effectLst/>
        </p:spPr>
      </p:pic>
      <p:pic>
        <p:nvPicPr>
          <p:cNvPr id="9" name="Picture 8">
            <a:extLst>
              <a:ext uri="{FF2B5EF4-FFF2-40B4-BE49-F238E27FC236}">
                <a16:creationId xmlns:a16="http://schemas.microsoft.com/office/drawing/2014/main" id="{86DAFBFB-5EC6-498F-BFC8-F14CD0FD9B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2997" y="4139331"/>
            <a:ext cx="2267258" cy="2267258"/>
          </a:xfrm>
          <a:prstGeom prst="ellipse">
            <a:avLst/>
          </a:prstGeom>
          <a:ln w="63500" cap="rnd">
            <a:noFill/>
          </a:ln>
          <a:effectLst/>
        </p:spPr>
      </p:pic>
      <p:pic>
        <p:nvPicPr>
          <p:cNvPr id="13" name="Picture 12">
            <a:extLst>
              <a:ext uri="{FF2B5EF4-FFF2-40B4-BE49-F238E27FC236}">
                <a16:creationId xmlns:a16="http://schemas.microsoft.com/office/drawing/2014/main" id="{BB14FBBE-1B6A-4B3B-83B5-994E9D4FCA94}"/>
              </a:ext>
            </a:extLst>
          </p:cNvPr>
          <p:cNvPicPr>
            <a:picLocks noChangeAspect="1"/>
          </p:cNvPicPr>
          <p:nvPr/>
        </p:nvPicPr>
        <p:blipFill rotWithShape="1">
          <a:blip r:embed="rId4">
            <a:extLst>
              <a:ext uri="{28A0092B-C50C-407E-A947-70E740481C1C}">
                <a14:useLocalDpi xmlns:a14="http://schemas.microsoft.com/office/drawing/2010/main" val="0"/>
              </a:ext>
            </a:extLst>
          </a:blip>
          <a:srcRect l="14389" t="7873" r="16832" b="20701"/>
          <a:stretch/>
        </p:blipFill>
        <p:spPr>
          <a:xfrm>
            <a:off x="1526663" y="4221851"/>
            <a:ext cx="2202766" cy="2256414"/>
          </a:xfrm>
          <a:prstGeom prst="ellipse">
            <a:avLst/>
          </a:prstGeom>
          <a:ln w="63500" cap="rnd">
            <a:noFill/>
          </a:ln>
          <a:effectLst/>
        </p:spPr>
      </p:pic>
      <p:pic>
        <p:nvPicPr>
          <p:cNvPr id="15" name="Picture 14">
            <a:extLst>
              <a:ext uri="{FF2B5EF4-FFF2-40B4-BE49-F238E27FC236}">
                <a16:creationId xmlns:a16="http://schemas.microsoft.com/office/drawing/2014/main" id="{701B0FD5-EEC8-4882-B7E5-3E95794B66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6663" y="1843101"/>
            <a:ext cx="2123487" cy="2123487"/>
          </a:xfrm>
          <a:prstGeom prst="ellipse">
            <a:avLst/>
          </a:prstGeom>
          <a:ln w="63500" cap="rnd">
            <a:noFill/>
          </a:ln>
          <a:effectLst/>
        </p:spPr>
      </p:pic>
      <p:sp>
        <p:nvSpPr>
          <p:cNvPr id="16" name="Arrow: Right 15">
            <a:extLst>
              <a:ext uri="{FF2B5EF4-FFF2-40B4-BE49-F238E27FC236}">
                <a16:creationId xmlns:a16="http://schemas.microsoft.com/office/drawing/2014/main" id="{B83F7474-E3AA-444E-B350-67AC58D277C3}"/>
              </a:ext>
            </a:extLst>
          </p:cNvPr>
          <p:cNvSpPr/>
          <p:nvPr/>
        </p:nvSpPr>
        <p:spPr>
          <a:xfrm>
            <a:off x="99082" y="115112"/>
            <a:ext cx="7102136" cy="1811045"/>
          </a:xfrm>
          <a:prstGeom prst="rightArrow">
            <a:avLst/>
          </a:prstGeom>
          <a:solidFill>
            <a:srgbClr val="A8858A"/>
          </a:solidFill>
          <a:ln w="76200">
            <a:solidFill>
              <a:srgbClr val="AB2D9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17" name="TextBox 16">
            <a:extLst>
              <a:ext uri="{FF2B5EF4-FFF2-40B4-BE49-F238E27FC236}">
                <a16:creationId xmlns:a16="http://schemas.microsoft.com/office/drawing/2014/main" id="{A47B60ED-D482-4F89-93AF-723ABB6E1D60}"/>
              </a:ext>
            </a:extLst>
          </p:cNvPr>
          <p:cNvSpPr txBox="1"/>
          <p:nvPr/>
        </p:nvSpPr>
        <p:spPr>
          <a:xfrm>
            <a:off x="133435" y="683402"/>
            <a:ext cx="6647688" cy="523220"/>
          </a:xfrm>
          <a:prstGeom prst="rect">
            <a:avLst/>
          </a:prstGeom>
          <a:noFill/>
        </p:spPr>
        <p:txBody>
          <a:bodyPr wrap="square" rtlCol="0">
            <a:spAutoFit/>
          </a:bodyPr>
          <a:lstStyle/>
          <a:p>
            <a:r>
              <a:rPr lang="en-IN" sz="2800" dirty="0">
                <a:solidFill>
                  <a:schemeClr val="bg1">
                    <a:lumMod val="95000"/>
                  </a:schemeClr>
                </a:solidFill>
                <a:latin typeface="Century Gothic" panose="020B0502020202020204" pitchFamily="34" charset="0"/>
              </a:rPr>
              <a:t>Individual contributions in team work</a:t>
            </a:r>
          </a:p>
        </p:txBody>
      </p:sp>
      <p:sp>
        <p:nvSpPr>
          <p:cNvPr id="19" name="TextBox 18">
            <a:extLst>
              <a:ext uri="{FF2B5EF4-FFF2-40B4-BE49-F238E27FC236}">
                <a16:creationId xmlns:a16="http://schemas.microsoft.com/office/drawing/2014/main" id="{97C4E5CB-E58A-4938-B334-8F1F7025C13C}"/>
              </a:ext>
            </a:extLst>
          </p:cNvPr>
          <p:cNvSpPr txBox="1"/>
          <p:nvPr/>
        </p:nvSpPr>
        <p:spPr>
          <a:xfrm>
            <a:off x="9050255" y="2098193"/>
            <a:ext cx="2953512" cy="2308324"/>
          </a:xfrm>
          <a:prstGeom prst="rect">
            <a:avLst/>
          </a:prstGeom>
          <a:noFill/>
        </p:spPr>
        <p:txBody>
          <a:bodyPr wrap="square" rtlCol="0">
            <a:spAutoFit/>
          </a:bodyPr>
          <a:lstStyle/>
          <a:p>
            <a:r>
              <a:rPr lang="en-IN" sz="1600" dirty="0" err="1">
                <a:solidFill>
                  <a:schemeClr val="bg1">
                    <a:lumMod val="95000"/>
                  </a:schemeClr>
                </a:solidFill>
                <a:latin typeface="Century Gothic" panose="020B0502020202020204" pitchFamily="34" charset="0"/>
              </a:rPr>
              <a:t>Pushan</a:t>
            </a:r>
            <a:r>
              <a:rPr lang="en-IN" sz="1600" dirty="0">
                <a:solidFill>
                  <a:schemeClr val="bg1">
                    <a:lumMod val="95000"/>
                  </a:schemeClr>
                </a:solidFill>
                <a:latin typeface="Century Gothic" panose="020B0502020202020204" pitchFamily="34" charset="0"/>
              </a:rPr>
              <a:t> Pore</a:t>
            </a:r>
          </a:p>
          <a:p>
            <a:r>
              <a:rPr lang="en-IN" sz="1600" dirty="0">
                <a:solidFill>
                  <a:schemeClr val="bg1">
                    <a:lumMod val="95000"/>
                  </a:schemeClr>
                </a:solidFill>
                <a:latin typeface="Century Gothic" panose="020B0502020202020204" pitchFamily="34" charset="0"/>
              </a:rPr>
              <a:t>1851012</a:t>
            </a:r>
          </a:p>
          <a:p>
            <a:endParaRPr lang="en-IN" sz="1600" dirty="0">
              <a:solidFill>
                <a:schemeClr val="bg1">
                  <a:lumMod val="95000"/>
                </a:schemeClr>
              </a:solidFill>
              <a:latin typeface="Century Gothic" panose="020B0502020202020204" pitchFamily="34" charset="0"/>
            </a:endParaRP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Data Cleaning</a:t>
            </a: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Data Filtering</a:t>
            </a: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Feature Extraction</a:t>
            </a: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Deep Learning Approach</a:t>
            </a:r>
          </a:p>
          <a:p>
            <a:pPr marL="285750" indent="-285750">
              <a:buFont typeface="Arial" panose="020B0604020202020204" pitchFamily="34" charset="0"/>
              <a:buChar char="•"/>
            </a:pPr>
            <a:endParaRPr lang="en-IN" sz="1600" dirty="0">
              <a:solidFill>
                <a:schemeClr val="bg1">
                  <a:lumMod val="95000"/>
                </a:schemeClr>
              </a:solidFill>
              <a:latin typeface="Century Gothic" panose="020B0502020202020204" pitchFamily="34" charset="0"/>
            </a:endParaRPr>
          </a:p>
        </p:txBody>
      </p:sp>
      <p:sp>
        <p:nvSpPr>
          <p:cNvPr id="20" name="TextBox 19">
            <a:extLst>
              <a:ext uri="{FF2B5EF4-FFF2-40B4-BE49-F238E27FC236}">
                <a16:creationId xmlns:a16="http://schemas.microsoft.com/office/drawing/2014/main" id="{2F75B364-F56F-4F08-B17E-1F88FB909AC2}"/>
              </a:ext>
            </a:extLst>
          </p:cNvPr>
          <p:cNvSpPr txBox="1"/>
          <p:nvPr/>
        </p:nvSpPr>
        <p:spPr>
          <a:xfrm>
            <a:off x="3730927" y="2108854"/>
            <a:ext cx="2953512" cy="1815882"/>
          </a:xfrm>
          <a:prstGeom prst="rect">
            <a:avLst/>
          </a:prstGeom>
          <a:noFill/>
        </p:spPr>
        <p:txBody>
          <a:bodyPr wrap="square" rtlCol="0">
            <a:spAutoFit/>
          </a:bodyPr>
          <a:lstStyle/>
          <a:p>
            <a:r>
              <a:rPr lang="en-IN" sz="1600" dirty="0" err="1">
                <a:solidFill>
                  <a:schemeClr val="bg1">
                    <a:lumMod val="95000"/>
                  </a:schemeClr>
                </a:solidFill>
                <a:latin typeface="Century Gothic" panose="020B0502020202020204" pitchFamily="34" charset="0"/>
              </a:rPr>
              <a:t>Mayukh</a:t>
            </a:r>
            <a:r>
              <a:rPr lang="en-IN" sz="1600" dirty="0">
                <a:solidFill>
                  <a:schemeClr val="bg1">
                    <a:lumMod val="95000"/>
                  </a:schemeClr>
                </a:solidFill>
                <a:latin typeface="Century Gothic" panose="020B0502020202020204" pitchFamily="34" charset="0"/>
              </a:rPr>
              <a:t> Mitra</a:t>
            </a:r>
          </a:p>
          <a:p>
            <a:r>
              <a:rPr lang="en-IN" sz="1600" dirty="0">
                <a:solidFill>
                  <a:schemeClr val="bg1">
                    <a:lumMod val="95000"/>
                  </a:schemeClr>
                </a:solidFill>
                <a:latin typeface="Century Gothic" panose="020B0502020202020204" pitchFamily="34" charset="0"/>
              </a:rPr>
              <a:t>1851005</a:t>
            </a:r>
          </a:p>
          <a:p>
            <a:endParaRPr lang="en-IN" sz="1600" dirty="0">
              <a:solidFill>
                <a:schemeClr val="bg1">
                  <a:lumMod val="95000"/>
                </a:schemeClr>
              </a:solidFill>
              <a:latin typeface="Century Gothic" panose="020B0502020202020204" pitchFamily="34" charset="0"/>
            </a:endParaRP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Data </a:t>
            </a:r>
            <a:r>
              <a:rPr lang="en-IN" sz="1600" dirty="0" err="1">
                <a:solidFill>
                  <a:schemeClr val="bg1">
                    <a:lumMod val="95000"/>
                  </a:schemeClr>
                </a:solidFill>
                <a:latin typeface="Century Gothic" panose="020B0502020202020204" pitchFamily="34" charset="0"/>
              </a:rPr>
              <a:t>Preprocessing</a:t>
            </a:r>
            <a:endParaRPr lang="en-IN" sz="1600" dirty="0">
              <a:solidFill>
                <a:schemeClr val="bg1">
                  <a:lumMod val="95000"/>
                </a:schemeClr>
              </a:solidFill>
              <a:latin typeface="Century Gothic" panose="020B0502020202020204" pitchFamily="34" charset="0"/>
            </a:endParaRP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Document Level Feature Extraction</a:t>
            </a: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ML Approach</a:t>
            </a:r>
          </a:p>
        </p:txBody>
      </p:sp>
      <p:sp>
        <p:nvSpPr>
          <p:cNvPr id="21" name="TextBox 20">
            <a:extLst>
              <a:ext uri="{FF2B5EF4-FFF2-40B4-BE49-F238E27FC236}">
                <a16:creationId xmlns:a16="http://schemas.microsoft.com/office/drawing/2014/main" id="{ED86EC99-50EE-47A1-BCCF-77B5EAC25050}"/>
              </a:ext>
            </a:extLst>
          </p:cNvPr>
          <p:cNvSpPr txBox="1"/>
          <p:nvPr/>
        </p:nvSpPr>
        <p:spPr>
          <a:xfrm>
            <a:off x="3806738" y="4411164"/>
            <a:ext cx="2953512" cy="1815882"/>
          </a:xfrm>
          <a:prstGeom prst="rect">
            <a:avLst/>
          </a:prstGeom>
          <a:noFill/>
        </p:spPr>
        <p:txBody>
          <a:bodyPr wrap="square" rtlCol="0">
            <a:spAutoFit/>
          </a:bodyPr>
          <a:lstStyle/>
          <a:p>
            <a:r>
              <a:rPr lang="en-IN" sz="1600" dirty="0">
                <a:solidFill>
                  <a:schemeClr val="bg1">
                    <a:lumMod val="95000"/>
                  </a:schemeClr>
                </a:solidFill>
                <a:latin typeface="Century Gothic" panose="020B0502020202020204" pitchFamily="34" charset="0"/>
              </a:rPr>
              <a:t>Manjari Nandi Majumdar</a:t>
            </a:r>
          </a:p>
          <a:p>
            <a:r>
              <a:rPr lang="en-IN" sz="1600" dirty="0">
                <a:solidFill>
                  <a:schemeClr val="bg1">
                    <a:lumMod val="95000"/>
                  </a:schemeClr>
                </a:solidFill>
                <a:latin typeface="Century Gothic" panose="020B0502020202020204" pitchFamily="34" charset="0"/>
              </a:rPr>
              <a:t>1851039</a:t>
            </a:r>
          </a:p>
          <a:p>
            <a:endParaRPr lang="en-IN" sz="1600" dirty="0">
              <a:solidFill>
                <a:schemeClr val="bg1">
                  <a:lumMod val="95000"/>
                </a:schemeClr>
              </a:solidFill>
              <a:latin typeface="Century Gothic" panose="020B0502020202020204" pitchFamily="34" charset="0"/>
            </a:endParaRP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Word Level Feature Extraction</a:t>
            </a: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Word vectorization</a:t>
            </a: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Classification</a:t>
            </a:r>
          </a:p>
        </p:txBody>
      </p:sp>
      <p:sp>
        <p:nvSpPr>
          <p:cNvPr id="22" name="TextBox 21">
            <a:extLst>
              <a:ext uri="{FF2B5EF4-FFF2-40B4-BE49-F238E27FC236}">
                <a16:creationId xmlns:a16="http://schemas.microsoft.com/office/drawing/2014/main" id="{BC46D27D-7C11-4D0F-9C7A-96AF0BA7502D}"/>
              </a:ext>
            </a:extLst>
          </p:cNvPr>
          <p:cNvSpPr txBox="1"/>
          <p:nvPr/>
        </p:nvSpPr>
        <p:spPr>
          <a:xfrm>
            <a:off x="9150311" y="4365019"/>
            <a:ext cx="2953512" cy="1815882"/>
          </a:xfrm>
          <a:prstGeom prst="rect">
            <a:avLst/>
          </a:prstGeom>
          <a:noFill/>
        </p:spPr>
        <p:txBody>
          <a:bodyPr wrap="square" rtlCol="0">
            <a:spAutoFit/>
          </a:bodyPr>
          <a:lstStyle/>
          <a:p>
            <a:r>
              <a:rPr lang="en-IN" sz="1600" dirty="0" err="1">
                <a:solidFill>
                  <a:schemeClr val="bg1">
                    <a:lumMod val="95000"/>
                  </a:schemeClr>
                </a:solidFill>
                <a:latin typeface="Century Gothic" panose="020B0502020202020204" pitchFamily="34" charset="0"/>
              </a:rPr>
              <a:t>Srinjoy</a:t>
            </a:r>
            <a:r>
              <a:rPr lang="en-IN" sz="1600" dirty="0">
                <a:solidFill>
                  <a:schemeClr val="bg1">
                    <a:lumMod val="95000"/>
                  </a:schemeClr>
                </a:solidFill>
                <a:latin typeface="Century Gothic" panose="020B0502020202020204" pitchFamily="34" charset="0"/>
              </a:rPr>
              <a:t> Paul</a:t>
            </a:r>
          </a:p>
          <a:p>
            <a:r>
              <a:rPr lang="en-IN" sz="1600" dirty="0">
                <a:solidFill>
                  <a:schemeClr val="bg1">
                    <a:lumMod val="95000"/>
                  </a:schemeClr>
                </a:solidFill>
                <a:latin typeface="Century Gothic" panose="020B0502020202020204" pitchFamily="34" charset="0"/>
              </a:rPr>
              <a:t>1851062</a:t>
            </a:r>
          </a:p>
          <a:p>
            <a:endParaRPr lang="en-IN" sz="1600" dirty="0">
              <a:solidFill>
                <a:schemeClr val="bg1">
                  <a:lumMod val="95000"/>
                </a:schemeClr>
              </a:solidFill>
              <a:latin typeface="Century Gothic" panose="020B0502020202020204" pitchFamily="34" charset="0"/>
            </a:endParaRP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Classification</a:t>
            </a: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Deep Learning Approach</a:t>
            </a: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Accuracy Enhancement</a:t>
            </a:r>
          </a:p>
        </p:txBody>
      </p:sp>
    </p:spTree>
    <p:extLst>
      <p:ext uri="{BB962C8B-B14F-4D97-AF65-F5344CB8AC3E}">
        <p14:creationId xmlns:p14="http://schemas.microsoft.com/office/powerpoint/2010/main" val="1568069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250" fill="hold"/>
                                        <p:tgtEl>
                                          <p:spTgt spid="16"/>
                                        </p:tgtEl>
                                        <p:attrNameLst>
                                          <p:attrName>ppt_w</p:attrName>
                                        </p:attrNameLst>
                                      </p:cBhvr>
                                      <p:tavLst>
                                        <p:tav tm="0">
                                          <p:val>
                                            <p:fltVal val="0"/>
                                          </p:val>
                                        </p:tav>
                                        <p:tav tm="100000">
                                          <p:val>
                                            <p:strVal val="#ppt_w"/>
                                          </p:val>
                                        </p:tav>
                                      </p:tavLst>
                                    </p:anim>
                                    <p:anim calcmode="lin" valueType="num">
                                      <p:cBhvr>
                                        <p:cTn id="8" dur="1250" fill="hold"/>
                                        <p:tgtEl>
                                          <p:spTgt spid="16"/>
                                        </p:tgtEl>
                                        <p:attrNameLst>
                                          <p:attrName>ppt_h</p:attrName>
                                        </p:attrNameLst>
                                      </p:cBhvr>
                                      <p:tavLst>
                                        <p:tav tm="0">
                                          <p:val>
                                            <p:strVal val="#ppt_h"/>
                                          </p:val>
                                        </p:tav>
                                        <p:tav tm="100000">
                                          <p:val>
                                            <p:strVal val="#ppt_h"/>
                                          </p:val>
                                        </p:tav>
                                      </p:tavLst>
                                    </p:anim>
                                  </p:childTnLst>
                                </p:cTn>
                              </p:par>
                            </p:childTnLst>
                          </p:cTn>
                        </p:par>
                        <p:par>
                          <p:cTn id="9" fill="hold">
                            <p:stCondLst>
                              <p:cond delay="1250"/>
                            </p:stCondLst>
                            <p:childTnLst>
                              <p:par>
                                <p:cTn id="10" presetID="1" presetClass="entr" presetSubtype="0"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1250"/>
                            </p:stCondLst>
                            <p:childTnLst>
                              <p:par>
                                <p:cTn id="13" presetID="42"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anim calcmode="lin" valueType="num">
                                      <p:cBhvr>
                                        <p:cTn id="41" dur="1000" fill="hold"/>
                                        <p:tgtEl>
                                          <p:spTgt spid="19"/>
                                        </p:tgtEl>
                                        <p:attrNameLst>
                                          <p:attrName>ppt_x</p:attrName>
                                        </p:attrNameLst>
                                      </p:cBhvr>
                                      <p:tavLst>
                                        <p:tav tm="0">
                                          <p:val>
                                            <p:strVal val="#ppt_x"/>
                                          </p:val>
                                        </p:tav>
                                        <p:tav tm="100000">
                                          <p:val>
                                            <p:strVal val="#ppt_x"/>
                                          </p:val>
                                        </p:tav>
                                      </p:tavLst>
                                    </p:anim>
                                    <p:anim calcmode="lin" valueType="num">
                                      <p:cBhvr>
                                        <p:cTn id="42" dur="1000" fill="hold"/>
                                        <p:tgtEl>
                                          <p:spTgt spid="19"/>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1000"/>
                                        <p:tgtEl>
                                          <p:spTgt spid="22"/>
                                        </p:tgtEl>
                                      </p:cBhvr>
                                    </p:animEffect>
                                    <p:anim calcmode="lin" valueType="num">
                                      <p:cBhvr>
                                        <p:cTn id="51" dur="1000" fill="hold"/>
                                        <p:tgtEl>
                                          <p:spTgt spid="22"/>
                                        </p:tgtEl>
                                        <p:attrNameLst>
                                          <p:attrName>ppt_x</p:attrName>
                                        </p:attrNameLst>
                                      </p:cBhvr>
                                      <p:tavLst>
                                        <p:tav tm="0">
                                          <p:val>
                                            <p:strVal val="#ppt_x"/>
                                          </p:val>
                                        </p:tav>
                                        <p:tav tm="100000">
                                          <p:val>
                                            <p:strVal val="#ppt_x"/>
                                          </p:val>
                                        </p:tav>
                                      </p:tavLst>
                                    </p:anim>
                                    <p:anim calcmode="lin" valueType="num">
                                      <p:cBhvr>
                                        <p:cTn id="5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9" grpId="0"/>
      <p:bldP spid="20"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997A-7FE3-4D9C-8087-44D221662D01}"/>
              </a:ext>
            </a:extLst>
          </p:cNvPr>
          <p:cNvSpPr>
            <a:spLocks noGrp="1"/>
          </p:cNvSpPr>
          <p:nvPr>
            <p:ph type="title"/>
          </p:nvPr>
        </p:nvSpPr>
        <p:spPr/>
        <p:txBody>
          <a:bodyPr/>
          <a:lstStyle/>
          <a:p>
            <a:r>
              <a:rPr lang="en-IN" dirty="0">
                <a:solidFill>
                  <a:schemeClr val="bg1">
                    <a:lumMod val="95000"/>
                  </a:schemeClr>
                </a:solidFill>
                <a:latin typeface="Century Gothic" panose="020B0502020202020204" pitchFamily="34" charset="0"/>
              </a:rPr>
              <a:t>Motivation</a:t>
            </a:r>
          </a:p>
        </p:txBody>
      </p:sp>
      <p:sp>
        <p:nvSpPr>
          <p:cNvPr id="9" name="TextBox 8">
            <a:extLst>
              <a:ext uri="{FF2B5EF4-FFF2-40B4-BE49-F238E27FC236}">
                <a16:creationId xmlns:a16="http://schemas.microsoft.com/office/drawing/2014/main" id="{2E8D3B14-366A-412E-842F-04578F0F12F1}"/>
              </a:ext>
            </a:extLst>
          </p:cNvPr>
          <p:cNvSpPr txBox="1"/>
          <p:nvPr/>
        </p:nvSpPr>
        <p:spPr>
          <a:xfrm>
            <a:off x="4801340" y="1601632"/>
            <a:ext cx="7390660" cy="3416320"/>
          </a:xfrm>
          <a:prstGeom prst="rect">
            <a:avLst/>
          </a:prstGeom>
          <a:noFill/>
        </p:spPr>
        <p:txBody>
          <a:bodyPr wrap="square">
            <a:spAutoFit/>
          </a:bodyPr>
          <a:lstStyle/>
          <a:p>
            <a:pPr algn="l"/>
            <a:r>
              <a:rPr lang="en-US" b="0" i="0" u="none" strike="noStrike" baseline="0" dirty="0">
                <a:solidFill>
                  <a:schemeClr val="bg1">
                    <a:lumMod val="95000"/>
                  </a:schemeClr>
                </a:solidFill>
                <a:latin typeface="Century Gothic" panose="020B0502020202020204" pitchFamily="34" charset="0"/>
              </a:rPr>
              <a:t>Personality is a combination of an individual’s</a:t>
            </a:r>
          </a:p>
          <a:p>
            <a:pPr algn="l"/>
            <a:r>
              <a:rPr lang="en-US" b="0" i="0" u="none" strike="noStrike" baseline="0" dirty="0">
                <a:solidFill>
                  <a:schemeClr val="bg1">
                    <a:lumMod val="95000"/>
                  </a:schemeClr>
                </a:solidFill>
                <a:latin typeface="Century Gothic" panose="020B0502020202020204" pitchFamily="34" charset="0"/>
              </a:rPr>
              <a:t>behavior, emotion, motivation, and thought pattern. Our personality has a great impact on our mind, our behavior our course of.</a:t>
            </a:r>
            <a:r>
              <a:rPr lang="en-US" dirty="0">
                <a:solidFill>
                  <a:schemeClr val="bg1">
                    <a:lumMod val="95000"/>
                  </a:schemeClr>
                </a:solidFill>
                <a:latin typeface="Century Gothic" panose="020B0502020202020204" pitchFamily="34" charset="0"/>
              </a:rPr>
              <a:t> Knowing one’s personality can be very helpful in order to analyze one’s mental health.</a:t>
            </a:r>
          </a:p>
          <a:p>
            <a:pPr algn="l"/>
            <a:endParaRPr lang="en-US" dirty="0">
              <a:solidFill>
                <a:schemeClr val="bg1">
                  <a:lumMod val="95000"/>
                </a:schemeClr>
              </a:solidFill>
              <a:latin typeface="Century Gothic" panose="020B0502020202020204" pitchFamily="34" charset="0"/>
            </a:endParaRPr>
          </a:p>
          <a:p>
            <a:pPr algn="l"/>
            <a:r>
              <a:rPr lang="en-US" dirty="0">
                <a:solidFill>
                  <a:schemeClr val="bg1">
                    <a:lumMod val="95000"/>
                  </a:schemeClr>
                </a:solidFill>
                <a:latin typeface="Century Gothic" panose="020B0502020202020204" pitchFamily="34" charset="0"/>
              </a:rPr>
              <a:t>Sentiment analysis plays a key role here. This project has far reaching real world applications like:</a:t>
            </a:r>
          </a:p>
          <a:p>
            <a:pPr algn="l"/>
            <a:r>
              <a:rPr lang="en-US" dirty="0">
                <a:solidFill>
                  <a:schemeClr val="bg1">
                    <a:lumMod val="95000"/>
                  </a:schemeClr>
                </a:solidFill>
                <a:latin typeface="Century Gothic" panose="020B0502020202020204" pitchFamily="34" charset="0"/>
              </a:rPr>
              <a:t>Product Recommendations by e-stores, mental health check ups,</a:t>
            </a:r>
            <a:r>
              <a:rPr lang="en-IN" dirty="0">
                <a:solidFill>
                  <a:schemeClr val="bg1">
                    <a:lumMod val="95000"/>
                  </a:schemeClr>
                </a:solidFill>
                <a:latin typeface="Century Gothic" panose="020B0502020202020204" pitchFamily="34" charset="0"/>
              </a:rPr>
              <a:t> forensic application to understand criminal psychology, to detect criminal tendency, to detect depression and suicidal tendencies.</a:t>
            </a:r>
            <a:endParaRPr lang="en-US" dirty="0">
              <a:solidFill>
                <a:schemeClr val="bg1">
                  <a:lumMod val="95000"/>
                </a:schemeClr>
              </a:solidFill>
              <a:latin typeface="Century Gothic" panose="020B0502020202020204" pitchFamily="34" charset="0"/>
            </a:endParaRPr>
          </a:p>
        </p:txBody>
      </p:sp>
      <p:pic>
        <p:nvPicPr>
          <p:cNvPr id="13" name="Content Placeholder 12">
            <a:extLst>
              <a:ext uri="{FF2B5EF4-FFF2-40B4-BE49-F238E27FC236}">
                <a16:creationId xmlns:a16="http://schemas.microsoft.com/office/drawing/2014/main" id="{62359563-F07B-4E0E-95B5-E47783BF62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412" y="1601632"/>
            <a:ext cx="3767307" cy="3767307"/>
          </a:xfrm>
          <a:effectLst>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189565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9309E-3E4C-4450-B45A-1AF03B49EE0A}"/>
              </a:ext>
            </a:extLst>
          </p:cNvPr>
          <p:cNvSpPr>
            <a:spLocks noGrp="1"/>
          </p:cNvSpPr>
          <p:nvPr>
            <p:ph type="title"/>
          </p:nvPr>
        </p:nvSpPr>
        <p:spPr/>
        <p:txBody>
          <a:bodyPr/>
          <a:lstStyle/>
          <a:p>
            <a:r>
              <a:rPr lang="en-IN" dirty="0">
                <a:solidFill>
                  <a:schemeClr val="bg1">
                    <a:lumMod val="95000"/>
                  </a:schemeClr>
                </a:solidFill>
                <a:latin typeface="Century Gothic" panose="020B0502020202020204" pitchFamily="34" charset="0"/>
              </a:rPr>
              <a:t>Key Concept- Five Factor Model</a:t>
            </a:r>
          </a:p>
        </p:txBody>
      </p:sp>
      <p:sp>
        <p:nvSpPr>
          <p:cNvPr id="9" name="TextBox 8">
            <a:extLst>
              <a:ext uri="{FF2B5EF4-FFF2-40B4-BE49-F238E27FC236}">
                <a16:creationId xmlns:a16="http://schemas.microsoft.com/office/drawing/2014/main" id="{06C55936-1FC6-4D75-B452-90827AB05B28}"/>
              </a:ext>
            </a:extLst>
          </p:cNvPr>
          <p:cNvSpPr txBox="1"/>
          <p:nvPr/>
        </p:nvSpPr>
        <p:spPr>
          <a:xfrm>
            <a:off x="838200" y="1568450"/>
            <a:ext cx="7098437" cy="4924425"/>
          </a:xfrm>
          <a:prstGeom prst="rect">
            <a:avLst/>
          </a:prstGeom>
          <a:noFill/>
        </p:spPr>
        <p:txBody>
          <a:bodyPr wrap="square">
            <a:spAutoFit/>
          </a:bodyPr>
          <a:lstStyle/>
          <a:p>
            <a:pPr algn="l"/>
            <a:r>
              <a:rPr lang="en-US" sz="1600" b="0" i="0" u="none" strike="noStrike" baseline="0" dirty="0">
                <a:solidFill>
                  <a:schemeClr val="bg1">
                    <a:lumMod val="95000"/>
                  </a:schemeClr>
                </a:solidFill>
                <a:latin typeface="Century Gothic" panose="020B0502020202020204" pitchFamily="34" charset="0"/>
              </a:rPr>
              <a:t>Personality is typically formally described in</a:t>
            </a:r>
          </a:p>
          <a:p>
            <a:pPr algn="l"/>
            <a:r>
              <a:rPr lang="en-US" sz="1600" b="0" i="0" u="none" strike="noStrike" baseline="0" dirty="0">
                <a:solidFill>
                  <a:schemeClr val="bg1">
                    <a:lumMod val="95000"/>
                  </a:schemeClr>
                </a:solidFill>
                <a:latin typeface="Century Gothic" panose="020B0502020202020204" pitchFamily="34" charset="0"/>
              </a:rPr>
              <a:t>terms of the </a:t>
            </a:r>
            <a:r>
              <a:rPr lang="en-US" sz="1600" b="1" i="0" u="none" strike="noStrike" baseline="0" dirty="0">
                <a:solidFill>
                  <a:schemeClr val="bg1">
                    <a:lumMod val="95000"/>
                  </a:schemeClr>
                </a:solidFill>
                <a:latin typeface="Century Gothic" panose="020B0502020202020204" pitchFamily="34" charset="0"/>
              </a:rPr>
              <a:t>Big Five personality traits</a:t>
            </a:r>
            <a:r>
              <a:rPr lang="en-US" sz="1600" b="0" i="0" u="none" strike="noStrike" baseline="0" dirty="0">
                <a:solidFill>
                  <a:schemeClr val="bg1">
                    <a:lumMod val="95000"/>
                  </a:schemeClr>
                </a:solidFill>
                <a:latin typeface="Century Gothic" panose="020B0502020202020204" pitchFamily="34" charset="0"/>
              </a:rPr>
              <a:t>,</a:t>
            </a:r>
            <a:r>
              <a:rPr lang="en-US" sz="700" dirty="0">
                <a:solidFill>
                  <a:schemeClr val="bg1">
                    <a:lumMod val="95000"/>
                  </a:schemeClr>
                </a:solidFill>
                <a:latin typeface="Century Gothic" panose="020B0502020202020204" pitchFamily="34" charset="0"/>
              </a:rPr>
              <a:t> </a:t>
            </a:r>
            <a:r>
              <a:rPr lang="en-US" sz="700" b="0" i="0" u="none" strike="noStrike" baseline="0" dirty="0">
                <a:solidFill>
                  <a:schemeClr val="bg1">
                    <a:lumMod val="95000"/>
                  </a:schemeClr>
                </a:solidFill>
                <a:latin typeface="Century Gothic" panose="020B0502020202020204" pitchFamily="34" charset="0"/>
              </a:rPr>
              <a:t> </a:t>
            </a:r>
            <a:r>
              <a:rPr lang="en-US" sz="1600" b="0" i="0" u="none" strike="noStrike" baseline="0" dirty="0">
                <a:solidFill>
                  <a:schemeClr val="bg1">
                    <a:lumMod val="95000"/>
                  </a:schemeClr>
                </a:solidFill>
                <a:latin typeface="Century Gothic" panose="020B0502020202020204" pitchFamily="34" charset="0"/>
              </a:rPr>
              <a:t>which are</a:t>
            </a:r>
          </a:p>
          <a:p>
            <a:pPr algn="l"/>
            <a:r>
              <a:rPr lang="en-US" sz="1600" b="0" i="0" u="none" strike="noStrike" baseline="0" dirty="0">
                <a:solidFill>
                  <a:schemeClr val="bg1">
                    <a:lumMod val="95000"/>
                  </a:schemeClr>
                </a:solidFill>
                <a:latin typeface="Century Gothic" panose="020B0502020202020204" pitchFamily="34" charset="0"/>
              </a:rPr>
              <a:t>the following binary (yes/no) values:</a:t>
            </a:r>
          </a:p>
          <a:p>
            <a:pPr algn="l"/>
            <a:endParaRPr lang="en-US" sz="1600" b="0" i="0" u="none" strike="noStrike" baseline="0" dirty="0">
              <a:solidFill>
                <a:schemeClr val="bg1">
                  <a:lumMod val="95000"/>
                </a:schemeClr>
              </a:solidFill>
              <a:latin typeface="Century Gothic" panose="020B0502020202020204" pitchFamily="34" charset="0"/>
            </a:endParaRPr>
          </a:p>
          <a:p>
            <a:pPr algn="l"/>
            <a:r>
              <a:rPr lang="en-US" sz="1600" b="0" i="1" u="none" strike="noStrike" baseline="0" dirty="0">
                <a:solidFill>
                  <a:schemeClr val="bg1">
                    <a:lumMod val="95000"/>
                  </a:schemeClr>
                </a:solidFill>
                <a:latin typeface="Century Gothic" panose="020B0502020202020204" pitchFamily="34" charset="0"/>
              </a:rPr>
              <a:t>• </a:t>
            </a:r>
            <a:r>
              <a:rPr lang="en-US" sz="1600" b="1" i="1" u="none" strike="noStrike" baseline="0" dirty="0">
                <a:solidFill>
                  <a:schemeClr val="bg1">
                    <a:lumMod val="95000"/>
                  </a:schemeClr>
                </a:solidFill>
                <a:latin typeface="Century Gothic" panose="020B0502020202020204" pitchFamily="34" charset="0"/>
              </a:rPr>
              <a:t>Extraversion:</a:t>
            </a:r>
            <a:r>
              <a:rPr lang="en-US" sz="1600" b="0" i="0" u="none" strike="noStrike" baseline="0" dirty="0">
                <a:solidFill>
                  <a:schemeClr val="bg1">
                    <a:lumMod val="95000"/>
                  </a:schemeClr>
                </a:solidFill>
                <a:latin typeface="Century Gothic" panose="020B0502020202020204" pitchFamily="34" charset="0"/>
              </a:rPr>
              <a:t> Is the person outgoing, talkative,</a:t>
            </a:r>
          </a:p>
          <a:p>
            <a:pPr algn="l"/>
            <a:r>
              <a:rPr lang="en-US" sz="1600" b="0" i="0" u="none" strike="noStrike" baseline="0" dirty="0">
                <a:solidFill>
                  <a:schemeClr val="bg1">
                    <a:lumMod val="95000"/>
                  </a:schemeClr>
                </a:solidFill>
                <a:latin typeface="Century Gothic" panose="020B0502020202020204" pitchFamily="34" charset="0"/>
              </a:rPr>
              <a:t>and energetic versus reserved and solitary?</a:t>
            </a:r>
          </a:p>
          <a:p>
            <a:pPr algn="l"/>
            <a:endParaRPr lang="en-US" sz="1600" b="0" i="0" u="none" strike="noStrike" baseline="0" dirty="0">
              <a:solidFill>
                <a:schemeClr val="bg1">
                  <a:lumMod val="95000"/>
                </a:schemeClr>
              </a:solidFill>
              <a:latin typeface="Century Gothic" panose="020B0502020202020204" pitchFamily="34" charset="0"/>
            </a:endParaRPr>
          </a:p>
          <a:p>
            <a:pPr algn="l"/>
            <a:r>
              <a:rPr lang="en-US" sz="1600" b="0" i="1" u="none" strike="noStrike" baseline="0" dirty="0">
                <a:solidFill>
                  <a:schemeClr val="bg1">
                    <a:lumMod val="95000"/>
                  </a:schemeClr>
                </a:solidFill>
                <a:latin typeface="Century Gothic" panose="020B0502020202020204" pitchFamily="34" charset="0"/>
              </a:rPr>
              <a:t>• </a:t>
            </a:r>
            <a:r>
              <a:rPr lang="en-US" sz="1600" b="1" i="1" u="none" strike="noStrike" baseline="0" dirty="0">
                <a:solidFill>
                  <a:schemeClr val="bg1">
                    <a:lumMod val="95000"/>
                  </a:schemeClr>
                </a:solidFill>
                <a:latin typeface="Century Gothic" panose="020B0502020202020204" pitchFamily="34" charset="0"/>
              </a:rPr>
              <a:t>Neuroticism:</a:t>
            </a:r>
            <a:r>
              <a:rPr lang="en-US" sz="1600" b="0" i="0" u="none" strike="noStrike" baseline="0" dirty="0">
                <a:solidFill>
                  <a:schemeClr val="bg1">
                    <a:lumMod val="95000"/>
                  </a:schemeClr>
                </a:solidFill>
                <a:latin typeface="Century Gothic" panose="020B0502020202020204" pitchFamily="34" charset="0"/>
              </a:rPr>
              <a:t> Is the person sensitive and</a:t>
            </a:r>
          </a:p>
          <a:p>
            <a:pPr algn="l"/>
            <a:r>
              <a:rPr lang="en-IN" sz="1600" b="0" i="0" u="none" strike="noStrike" baseline="0" dirty="0">
                <a:solidFill>
                  <a:schemeClr val="bg1">
                    <a:lumMod val="95000"/>
                  </a:schemeClr>
                </a:solidFill>
                <a:latin typeface="Century Gothic" panose="020B0502020202020204" pitchFamily="34" charset="0"/>
              </a:rPr>
              <a:t>nervous versus secure and confident?</a:t>
            </a:r>
          </a:p>
          <a:p>
            <a:pPr algn="l"/>
            <a:endParaRPr lang="en-IN" sz="1600" b="0" i="0" u="none" strike="noStrike" baseline="0" dirty="0">
              <a:solidFill>
                <a:schemeClr val="bg1">
                  <a:lumMod val="95000"/>
                </a:schemeClr>
              </a:solidFill>
              <a:latin typeface="Century Gothic" panose="020B0502020202020204" pitchFamily="34" charset="0"/>
            </a:endParaRPr>
          </a:p>
          <a:p>
            <a:pPr algn="l"/>
            <a:r>
              <a:rPr lang="en-US" sz="1600" b="0" i="1" u="none" strike="noStrike" baseline="0" dirty="0">
                <a:solidFill>
                  <a:schemeClr val="bg1">
                    <a:lumMod val="95000"/>
                  </a:schemeClr>
                </a:solidFill>
                <a:latin typeface="Century Gothic" panose="020B0502020202020204" pitchFamily="34" charset="0"/>
              </a:rPr>
              <a:t>• </a:t>
            </a:r>
            <a:r>
              <a:rPr lang="en-US" sz="1600" b="1" i="1" u="none" strike="noStrike" baseline="0" dirty="0">
                <a:solidFill>
                  <a:schemeClr val="bg1">
                    <a:lumMod val="95000"/>
                  </a:schemeClr>
                </a:solidFill>
                <a:latin typeface="Century Gothic" panose="020B0502020202020204" pitchFamily="34" charset="0"/>
              </a:rPr>
              <a:t>Agreeableness: </a:t>
            </a:r>
            <a:r>
              <a:rPr lang="en-US" sz="1600" b="0" i="0" u="none" strike="noStrike" baseline="0" dirty="0">
                <a:solidFill>
                  <a:schemeClr val="bg1">
                    <a:lumMod val="95000"/>
                  </a:schemeClr>
                </a:solidFill>
                <a:latin typeface="Century Gothic" panose="020B0502020202020204" pitchFamily="34" charset="0"/>
              </a:rPr>
              <a:t>Is the person trustworthy,</a:t>
            </a:r>
          </a:p>
          <a:p>
            <a:pPr algn="l"/>
            <a:r>
              <a:rPr lang="en-US" sz="1600" b="0" i="0" u="none" strike="noStrike" baseline="0" dirty="0">
                <a:solidFill>
                  <a:schemeClr val="bg1">
                    <a:lumMod val="95000"/>
                  </a:schemeClr>
                </a:solidFill>
                <a:latin typeface="Century Gothic" panose="020B0502020202020204" pitchFamily="34" charset="0"/>
              </a:rPr>
              <a:t>straightforward, generous, and modest versus</a:t>
            </a:r>
          </a:p>
          <a:p>
            <a:pPr algn="l"/>
            <a:r>
              <a:rPr lang="en-US" sz="1600" b="0" i="0" u="none" strike="noStrike" baseline="0" dirty="0">
                <a:solidFill>
                  <a:schemeClr val="bg1">
                    <a:lumMod val="95000"/>
                  </a:schemeClr>
                </a:solidFill>
                <a:latin typeface="Century Gothic" panose="020B0502020202020204" pitchFamily="34" charset="0"/>
              </a:rPr>
              <a:t>unreliable, complicated, meager, and boastful?</a:t>
            </a:r>
          </a:p>
          <a:p>
            <a:pPr algn="l"/>
            <a:endParaRPr lang="en-US" sz="1600" b="0" i="0" u="none" strike="noStrike" baseline="0" dirty="0">
              <a:solidFill>
                <a:schemeClr val="bg1">
                  <a:lumMod val="95000"/>
                </a:schemeClr>
              </a:solidFill>
              <a:latin typeface="Century Gothic" panose="020B0502020202020204" pitchFamily="34" charset="0"/>
            </a:endParaRPr>
          </a:p>
          <a:p>
            <a:pPr algn="l"/>
            <a:r>
              <a:rPr lang="en-US" sz="1600" b="0" i="1" u="none" strike="noStrike" baseline="0" dirty="0">
                <a:solidFill>
                  <a:schemeClr val="bg1">
                    <a:lumMod val="95000"/>
                  </a:schemeClr>
                </a:solidFill>
                <a:latin typeface="Century Gothic" panose="020B0502020202020204" pitchFamily="34" charset="0"/>
              </a:rPr>
              <a:t>• </a:t>
            </a:r>
            <a:r>
              <a:rPr lang="en-US" sz="1600" b="1" i="1" u="none" strike="noStrike" baseline="0" dirty="0">
                <a:solidFill>
                  <a:schemeClr val="bg1">
                    <a:lumMod val="95000"/>
                  </a:schemeClr>
                </a:solidFill>
                <a:latin typeface="Century Gothic" panose="020B0502020202020204" pitchFamily="34" charset="0"/>
              </a:rPr>
              <a:t>Conscientiousness</a:t>
            </a:r>
            <a:r>
              <a:rPr lang="en-US" sz="1600" i="1" dirty="0">
                <a:solidFill>
                  <a:schemeClr val="bg1">
                    <a:lumMod val="95000"/>
                  </a:schemeClr>
                </a:solidFill>
                <a:latin typeface="Century Gothic" panose="020B0502020202020204" pitchFamily="34" charset="0"/>
              </a:rPr>
              <a:t>:</a:t>
            </a:r>
            <a:r>
              <a:rPr lang="en-US" sz="1600" b="0" i="0" u="none" strike="noStrike" baseline="0" dirty="0">
                <a:solidFill>
                  <a:schemeClr val="bg1">
                    <a:lumMod val="95000"/>
                  </a:schemeClr>
                </a:solidFill>
                <a:latin typeface="Century Gothic" panose="020B0502020202020204" pitchFamily="34" charset="0"/>
              </a:rPr>
              <a:t> Is the person efficient and organized versus sloppy and careless?</a:t>
            </a:r>
          </a:p>
          <a:p>
            <a:pPr algn="l"/>
            <a:endParaRPr lang="en-US" sz="1600" b="0" i="0" u="none" strike="noStrike" baseline="0" dirty="0">
              <a:solidFill>
                <a:schemeClr val="bg1">
                  <a:lumMod val="95000"/>
                </a:schemeClr>
              </a:solidFill>
              <a:latin typeface="Century Gothic" panose="020B0502020202020204" pitchFamily="34" charset="0"/>
            </a:endParaRPr>
          </a:p>
          <a:p>
            <a:pPr algn="l"/>
            <a:r>
              <a:rPr lang="en-US" sz="1600" b="0" i="1" u="none" strike="noStrike" baseline="0" dirty="0">
                <a:solidFill>
                  <a:schemeClr val="bg1">
                    <a:lumMod val="95000"/>
                  </a:schemeClr>
                </a:solidFill>
                <a:latin typeface="Century Gothic" panose="020B0502020202020204" pitchFamily="34" charset="0"/>
              </a:rPr>
              <a:t>• </a:t>
            </a:r>
            <a:r>
              <a:rPr lang="en-US" sz="1600" b="1" i="1" u="none" strike="noStrike" baseline="0" dirty="0">
                <a:solidFill>
                  <a:schemeClr val="bg1">
                    <a:lumMod val="95000"/>
                  </a:schemeClr>
                </a:solidFill>
                <a:latin typeface="Century Gothic" panose="020B0502020202020204" pitchFamily="34" charset="0"/>
              </a:rPr>
              <a:t>Openness</a:t>
            </a:r>
            <a:r>
              <a:rPr lang="en-US" sz="1600" i="1" dirty="0">
                <a:solidFill>
                  <a:schemeClr val="bg1">
                    <a:lumMod val="95000"/>
                  </a:schemeClr>
                </a:solidFill>
                <a:latin typeface="Century Gothic" panose="020B0502020202020204" pitchFamily="34" charset="0"/>
              </a:rPr>
              <a:t>: </a:t>
            </a:r>
            <a:r>
              <a:rPr lang="en-US" sz="1600" b="0" i="0" u="none" strike="noStrike" baseline="0" dirty="0">
                <a:solidFill>
                  <a:schemeClr val="bg1">
                    <a:lumMod val="95000"/>
                  </a:schemeClr>
                </a:solidFill>
                <a:latin typeface="Century Gothic" panose="020B0502020202020204" pitchFamily="34" charset="0"/>
              </a:rPr>
              <a:t>Is the person inventive and curious </a:t>
            </a:r>
            <a:r>
              <a:rPr lang="en-IN" sz="1600" b="0" i="0" u="none" strike="noStrike" baseline="0" dirty="0">
                <a:solidFill>
                  <a:schemeClr val="bg1">
                    <a:lumMod val="95000"/>
                  </a:schemeClr>
                </a:solidFill>
                <a:latin typeface="Century Gothic" panose="020B0502020202020204" pitchFamily="34" charset="0"/>
              </a:rPr>
              <a:t>versus dogmatic and cautious?</a:t>
            </a:r>
            <a:endParaRPr lang="en-IN" sz="1600" dirty="0">
              <a:solidFill>
                <a:schemeClr val="bg1">
                  <a:lumMod val="95000"/>
                </a:schemeClr>
              </a:solidFill>
              <a:latin typeface="Century Gothic" panose="020B0502020202020204" pitchFamily="34" charset="0"/>
            </a:endParaRPr>
          </a:p>
        </p:txBody>
      </p:sp>
      <p:pic>
        <p:nvPicPr>
          <p:cNvPr id="13" name="Content Placeholder 12">
            <a:extLst>
              <a:ext uri="{FF2B5EF4-FFF2-40B4-BE49-F238E27FC236}">
                <a16:creationId xmlns:a16="http://schemas.microsoft.com/office/drawing/2014/main" id="{8388E945-B327-4066-8939-E775309FD82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234" b="6234"/>
          <a:stretch/>
        </p:blipFill>
        <p:spPr>
          <a:xfrm>
            <a:off x="6874692" y="1568450"/>
            <a:ext cx="4479108" cy="2986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962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924D2-A3FB-4AC1-A24D-0640E167D432}"/>
              </a:ext>
            </a:extLst>
          </p:cNvPr>
          <p:cNvSpPr>
            <a:spLocks noGrp="1"/>
          </p:cNvSpPr>
          <p:nvPr>
            <p:ph type="title"/>
          </p:nvPr>
        </p:nvSpPr>
        <p:spPr>
          <a:xfrm>
            <a:off x="838200" y="231775"/>
            <a:ext cx="10515600" cy="1325563"/>
          </a:xfrm>
        </p:spPr>
        <p:txBody>
          <a:bodyPr/>
          <a:lstStyle/>
          <a:p>
            <a:r>
              <a:rPr lang="en-IN" dirty="0">
                <a:solidFill>
                  <a:schemeClr val="bg1">
                    <a:lumMod val="95000"/>
                  </a:schemeClr>
                </a:solidFill>
                <a:latin typeface="Century Gothic" panose="020B0502020202020204" pitchFamily="34" charset="0"/>
              </a:rPr>
              <a:t>Objective</a:t>
            </a:r>
          </a:p>
        </p:txBody>
      </p:sp>
      <p:sp>
        <p:nvSpPr>
          <p:cNvPr id="3" name="Content Placeholder 2">
            <a:extLst>
              <a:ext uri="{FF2B5EF4-FFF2-40B4-BE49-F238E27FC236}">
                <a16:creationId xmlns:a16="http://schemas.microsoft.com/office/drawing/2014/main" id="{60152E77-DC70-4B63-972A-82A5916F79F7}"/>
              </a:ext>
            </a:extLst>
          </p:cNvPr>
          <p:cNvSpPr>
            <a:spLocks noGrp="1"/>
          </p:cNvSpPr>
          <p:nvPr>
            <p:ph idx="1"/>
          </p:nvPr>
        </p:nvSpPr>
        <p:spPr>
          <a:xfrm>
            <a:off x="838200" y="1384521"/>
            <a:ext cx="10900507" cy="5108353"/>
          </a:xfrm>
        </p:spPr>
        <p:txBody>
          <a:bodyPr>
            <a:normAutofit fontScale="62500" lnSpcReduction="20000"/>
          </a:bodyPr>
          <a:lstStyle/>
          <a:p>
            <a:pPr marL="0" indent="0" algn="just">
              <a:buNone/>
            </a:pPr>
            <a:r>
              <a:rPr lang="en-US" sz="2500" dirty="0">
                <a:solidFill>
                  <a:schemeClr val="bg1">
                    <a:lumMod val="95000"/>
                  </a:schemeClr>
                </a:solidFill>
                <a:effectLst/>
                <a:latin typeface="Century Gothic" panose="020B0502020202020204" pitchFamily="34" charset="0"/>
                <a:ea typeface="Times New Roman" panose="02020603050405020304" pitchFamily="18" charset="0"/>
                <a:cs typeface="Mangal" panose="02040503050203030202" pitchFamily="18" charset="0"/>
              </a:rPr>
              <a:t>In the 1970s two research teams led by Paul Costa and Robert R. McCrae of the National Institutes of Health and Warren Norman and Lewis Goldberg of the University of Michigan at Ann Arbor and the University of Oregon, respectively, discovered that most human character traits can be described using five dimensions. Surveys of thousands of people yielded these largely independent traits.</a:t>
            </a:r>
            <a:r>
              <a:rPr lang="en-IN" sz="2500" dirty="0">
                <a:solidFill>
                  <a:schemeClr val="bg1">
                    <a:lumMod val="95000"/>
                  </a:schemeClr>
                </a:solidFill>
                <a:latin typeface="Century Gothic" panose="020B0502020202020204" pitchFamily="34" charset="0"/>
                <a:ea typeface="Times New Roman" panose="02020603050405020304" pitchFamily="18" charset="0"/>
                <a:cs typeface="Mangal" panose="02040503050203030202" pitchFamily="18" charset="0"/>
              </a:rPr>
              <a:t> </a:t>
            </a:r>
            <a:r>
              <a:rPr lang="en-IN" sz="2500" dirty="0">
                <a:solidFill>
                  <a:schemeClr val="bg1">
                    <a:lumMod val="95000"/>
                  </a:schemeClr>
                </a:solidFill>
                <a:effectLst/>
                <a:latin typeface="Century Gothic" panose="020B0502020202020204" pitchFamily="34" charset="0"/>
                <a:ea typeface="Times New Roman" panose="02020603050405020304" pitchFamily="18" charset="0"/>
                <a:cs typeface="Mangal" panose="02040503050203030202" pitchFamily="18" charset="0"/>
              </a:rPr>
              <a:t>The objective of this model is to detect the absence/presence of five different personality attributes based on texts gathered from various personalities.</a:t>
            </a:r>
          </a:p>
          <a:p>
            <a:pPr marL="0" indent="0" algn="just">
              <a:buNone/>
            </a:pPr>
            <a:r>
              <a:rPr lang="en-US" sz="2500" b="1" dirty="0">
                <a:solidFill>
                  <a:schemeClr val="bg1">
                    <a:lumMod val="95000"/>
                  </a:schemeClr>
                </a:solidFill>
                <a:latin typeface="Century Gothic" panose="020B0502020202020204" pitchFamily="34" charset="0"/>
              </a:rPr>
              <a:t>Algorithm and Approach</a:t>
            </a:r>
          </a:p>
          <a:p>
            <a:pPr marL="0" indent="0" algn="just">
              <a:buNone/>
            </a:pPr>
            <a:r>
              <a:rPr lang="en-US" sz="2500" dirty="0">
                <a:solidFill>
                  <a:schemeClr val="bg1">
                    <a:lumMod val="95000"/>
                  </a:schemeClr>
                </a:solidFill>
                <a:latin typeface="Century Gothic" panose="020B0502020202020204" pitchFamily="34" charset="0"/>
              </a:rPr>
              <a:t>We took two different approaches to implement our project, the first one is naïve based on Machine Learning and the other approach deals with Neural Networks which is based on Deep Learning.</a:t>
            </a:r>
          </a:p>
          <a:p>
            <a:pPr marL="0" indent="0" algn="just">
              <a:buNone/>
            </a:pPr>
            <a:r>
              <a:rPr lang="en-US" sz="2500" dirty="0">
                <a:solidFill>
                  <a:schemeClr val="bg1">
                    <a:lumMod val="95000"/>
                  </a:schemeClr>
                </a:solidFill>
                <a:latin typeface="Century Gothic" panose="020B0502020202020204" pitchFamily="34" charset="0"/>
              </a:rPr>
              <a:t> </a:t>
            </a:r>
          </a:p>
          <a:p>
            <a:pPr marL="0" indent="0" algn="just">
              <a:buNone/>
            </a:pPr>
            <a:r>
              <a:rPr lang="en-US" sz="2500" b="1" dirty="0">
                <a:solidFill>
                  <a:schemeClr val="bg1">
                    <a:lumMod val="95000"/>
                  </a:schemeClr>
                </a:solidFill>
                <a:latin typeface="Century Gothic" panose="020B0502020202020204" pitchFamily="34" charset="0"/>
              </a:rPr>
              <a:t>I. Machine Learning Approach:</a:t>
            </a:r>
            <a:r>
              <a:rPr lang="en-US" sz="2500" dirty="0">
                <a:solidFill>
                  <a:schemeClr val="bg1">
                    <a:lumMod val="95000"/>
                  </a:schemeClr>
                </a:solidFill>
                <a:latin typeface="Century Gothic" panose="020B0502020202020204" pitchFamily="34" charset="0"/>
              </a:rPr>
              <a:t> In this approach we first clean the gathered data and store it in a </a:t>
            </a:r>
            <a:r>
              <a:rPr lang="en-US" sz="2500" dirty="0" err="1">
                <a:solidFill>
                  <a:schemeClr val="bg1">
                    <a:lumMod val="95000"/>
                  </a:schemeClr>
                </a:solidFill>
                <a:latin typeface="Century Gothic" panose="020B0502020202020204" pitchFamily="34" charset="0"/>
              </a:rPr>
              <a:t>dataframe</a:t>
            </a:r>
            <a:r>
              <a:rPr lang="en-US" sz="2500" dirty="0">
                <a:solidFill>
                  <a:schemeClr val="bg1">
                    <a:lumMod val="95000"/>
                  </a:schemeClr>
                </a:solidFill>
                <a:latin typeface="Century Gothic" panose="020B0502020202020204" pitchFamily="34" charset="0"/>
              </a:rPr>
              <a:t>, after that we remove the unwanted characters and words and pick-up the words which are then used to create the bag of words, then we convert the text in the form of vectors and then we build Bayes classifier model to train and test on our data and then finally we predict the output using the model built.</a:t>
            </a:r>
          </a:p>
          <a:p>
            <a:pPr marL="0" indent="0" algn="just">
              <a:buNone/>
            </a:pPr>
            <a:r>
              <a:rPr lang="en-US" sz="2500" dirty="0">
                <a:solidFill>
                  <a:schemeClr val="bg1">
                    <a:lumMod val="95000"/>
                  </a:schemeClr>
                </a:solidFill>
                <a:latin typeface="Century Gothic" panose="020B0502020202020204" pitchFamily="34" charset="0"/>
              </a:rPr>
              <a:t> </a:t>
            </a:r>
          </a:p>
          <a:p>
            <a:pPr marL="0" indent="0" algn="just">
              <a:buNone/>
            </a:pPr>
            <a:r>
              <a:rPr lang="en-US" sz="2500" b="1" dirty="0">
                <a:solidFill>
                  <a:schemeClr val="bg1">
                    <a:lumMod val="95000"/>
                  </a:schemeClr>
                </a:solidFill>
                <a:latin typeface="Century Gothic" panose="020B0502020202020204" pitchFamily="34" charset="0"/>
              </a:rPr>
              <a:t>II. Deep Learning Approach: </a:t>
            </a:r>
            <a:r>
              <a:rPr lang="en-US" sz="2500" dirty="0">
                <a:solidFill>
                  <a:schemeClr val="bg1">
                    <a:lumMod val="95000"/>
                  </a:schemeClr>
                </a:solidFill>
                <a:latin typeface="Century Gothic" panose="020B0502020202020204" pitchFamily="34" charset="0"/>
              </a:rPr>
              <a:t>In this approach we first clean the gathered data and store it in a </a:t>
            </a:r>
            <a:r>
              <a:rPr lang="en-US" sz="2500" dirty="0" err="1">
                <a:solidFill>
                  <a:schemeClr val="bg1">
                    <a:lumMod val="95000"/>
                  </a:schemeClr>
                </a:solidFill>
                <a:latin typeface="Century Gothic" panose="020B0502020202020204" pitchFamily="34" charset="0"/>
              </a:rPr>
              <a:t>dataframe</a:t>
            </a:r>
            <a:r>
              <a:rPr lang="en-US" sz="2500" dirty="0">
                <a:solidFill>
                  <a:schemeClr val="bg1">
                    <a:lumMod val="95000"/>
                  </a:schemeClr>
                </a:solidFill>
                <a:latin typeface="Century Gothic" panose="020B0502020202020204" pitchFamily="34" charset="0"/>
              </a:rPr>
              <a:t>. We fed sentences from the essays to convolution filters to obtain the sentence. We represented each individual essay by aggregating the vectors of its sentences. We concatenated the obtained vectors with the </a:t>
            </a:r>
            <a:r>
              <a:rPr lang="en-US" sz="2500" dirty="0" err="1">
                <a:solidFill>
                  <a:schemeClr val="bg1">
                    <a:lumMod val="95000"/>
                  </a:schemeClr>
                </a:solidFill>
                <a:latin typeface="Century Gothic" panose="020B0502020202020204" pitchFamily="34" charset="0"/>
              </a:rPr>
              <a:t>Mairesse</a:t>
            </a:r>
            <a:r>
              <a:rPr lang="en-US" sz="2500" dirty="0">
                <a:solidFill>
                  <a:schemeClr val="bg1">
                    <a:lumMod val="95000"/>
                  </a:schemeClr>
                </a:solidFill>
                <a:latin typeface="Century Gothic" panose="020B0502020202020204" pitchFamily="34" charset="0"/>
              </a:rPr>
              <a:t> features,4 which were extracted from the texts directly at the preprocessing stage;</a:t>
            </a:r>
          </a:p>
          <a:p>
            <a:pPr marL="0" indent="0" algn="just">
              <a:buNone/>
            </a:pPr>
            <a:r>
              <a:rPr lang="en-US" sz="2500" dirty="0">
                <a:solidFill>
                  <a:schemeClr val="bg1">
                    <a:lumMod val="95000"/>
                  </a:schemeClr>
                </a:solidFill>
                <a:latin typeface="Century Gothic" panose="020B0502020202020204" pitchFamily="34" charset="0"/>
              </a:rPr>
              <a:t>this improved the method’s performance. then we merge five target attributes into a single target attribute, after that we create the deep learning model of 4 layers using ANN, then we split the data into train and test dataset. After that we measure the accuracy based on the test data of the model built.</a:t>
            </a:r>
          </a:p>
          <a:p>
            <a:pPr marL="0" indent="0" algn="just">
              <a:buNone/>
            </a:pPr>
            <a:endParaRPr lang="en-US" dirty="0">
              <a:solidFill>
                <a:schemeClr val="bg1">
                  <a:lumMod val="95000"/>
                </a:schemeClr>
              </a:solidFill>
              <a:latin typeface="Century Gothic" panose="020B0502020202020204" pitchFamily="34" charset="0"/>
            </a:endParaRPr>
          </a:p>
          <a:p>
            <a:pPr marL="0" indent="0" algn="just">
              <a:buNone/>
            </a:pPr>
            <a:endParaRPr lang="en-IN" dirty="0">
              <a:solidFill>
                <a:schemeClr val="bg1">
                  <a:lumMod val="95000"/>
                </a:schemeClr>
              </a:solidFill>
              <a:latin typeface="Century Gothic" panose="020B0502020202020204" pitchFamily="34" charset="0"/>
            </a:endParaRPr>
          </a:p>
        </p:txBody>
      </p:sp>
    </p:spTree>
    <p:extLst>
      <p:ext uri="{BB962C8B-B14F-4D97-AF65-F5344CB8AC3E}">
        <p14:creationId xmlns:p14="http://schemas.microsoft.com/office/powerpoint/2010/main" val="206069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2BD2-4D04-4111-B394-994DE9CE9A43}"/>
              </a:ext>
            </a:extLst>
          </p:cNvPr>
          <p:cNvSpPr>
            <a:spLocks noGrp="1"/>
          </p:cNvSpPr>
          <p:nvPr>
            <p:ph type="title"/>
          </p:nvPr>
        </p:nvSpPr>
        <p:spPr/>
        <p:txBody>
          <a:bodyPr>
            <a:normAutofit/>
          </a:bodyPr>
          <a:lstStyle/>
          <a:p>
            <a:r>
              <a:rPr lang="en-IN" dirty="0">
                <a:solidFill>
                  <a:schemeClr val="bg1">
                    <a:lumMod val="95000"/>
                  </a:schemeClr>
                </a:solidFill>
                <a:latin typeface="Century Gothic" panose="020B0502020202020204" pitchFamily="34" charset="0"/>
              </a:rPr>
              <a:t>Project Overview</a:t>
            </a:r>
          </a:p>
        </p:txBody>
      </p:sp>
      <p:sp>
        <p:nvSpPr>
          <p:cNvPr id="3" name="Content Placeholder 2">
            <a:extLst>
              <a:ext uri="{FF2B5EF4-FFF2-40B4-BE49-F238E27FC236}">
                <a16:creationId xmlns:a16="http://schemas.microsoft.com/office/drawing/2014/main" id="{E5430EB7-8A0E-4283-92F1-1B4D93076B60}"/>
              </a:ext>
            </a:extLst>
          </p:cNvPr>
          <p:cNvSpPr>
            <a:spLocks noGrp="1"/>
          </p:cNvSpPr>
          <p:nvPr>
            <p:ph idx="1"/>
          </p:nvPr>
        </p:nvSpPr>
        <p:spPr>
          <a:xfrm>
            <a:off x="838201" y="1825625"/>
            <a:ext cx="5467678" cy="4351338"/>
          </a:xfrm>
        </p:spPr>
        <p:txBody>
          <a:bodyPr>
            <a:normAutofit/>
          </a:bodyPr>
          <a:lstStyle/>
          <a:p>
            <a:r>
              <a:rPr lang="en-IN" sz="2000" dirty="0">
                <a:solidFill>
                  <a:schemeClr val="bg1">
                    <a:lumMod val="95000"/>
                  </a:schemeClr>
                </a:solidFill>
                <a:latin typeface="Century Gothic" panose="020B0502020202020204" pitchFamily="34" charset="0"/>
              </a:rPr>
              <a:t>Data </a:t>
            </a:r>
            <a:r>
              <a:rPr lang="en-IN" sz="2000" dirty="0" err="1">
                <a:solidFill>
                  <a:schemeClr val="bg1">
                    <a:lumMod val="95000"/>
                  </a:schemeClr>
                </a:solidFill>
                <a:latin typeface="Century Gothic" panose="020B0502020202020204" pitchFamily="34" charset="0"/>
              </a:rPr>
              <a:t>Preprocessing</a:t>
            </a:r>
            <a:r>
              <a:rPr lang="en-IN" sz="2000" dirty="0">
                <a:solidFill>
                  <a:schemeClr val="bg1">
                    <a:lumMod val="95000"/>
                  </a:schemeClr>
                </a:solidFill>
                <a:latin typeface="Century Gothic" panose="020B0502020202020204" pitchFamily="34" charset="0"/>
              </a:rPr>
              <a:t> and Cleaning.</a:t>
            </a:r>
          </a:p>
          <a:p>
            <a:r>
              <a:rPr lang="en-IN" sz="2000" dirty="0">
                <a:solidFill>
                  <a:schemeClr val="bg1">
                    <a:lumMod val="95000"/>
                  </a:schemeClr>
                </a:solidFill>
                <a:latin typeface="Century Gothic" panose="020B0502020202020204" pitchFamily="34" charset="0"/>
              </a:rPr>
              <a:t>Text </a:t>
            </a:r>
            <a:r>
              <a:rPr lang="en-IN" sz="2000" dirty="0" err="1">
                <a:solidFill>
                  <a:schemeClr val="bg1">
                    <a:lumMod val="95000"/>
                  </a:schemeClr>
                </a:solidFill>
                <a:latin typeface="Century Gothic" panose="020B0502020202020204" pitchFamily="34" charset="0"/>
              </a:rPr>
              <a:t>Preprocessing</a:t>
            </a:r>
            <a:r>
              <a:rPr lang="en-IN" sz="2000" dirty="0">
                <a:solidFill>
                  <a:schemeClr val="bg1">
                    <a:lumMod val="95000"/>
                  </a:schemeClr>
                </a:solidFill>
                <a:latin typeface="Century Gothic" panose="020B0502020202020204" pitchFamily="34" charset="0"/>
              </a:rPr>
              <a:t> – </a:t>
            </a:r>
            <a:r>
              <a:rPr lang="en-IN" sz="2000" dirty="0" err="1">
                <a:solidFill>
                  <a:schemeClr val="bg1">
                    <a:lumMod val="95000"/>
                  </a:schemeClr>
                </a:solidFill>
                <a:latin typeface="Century Gothic" panose="020B0502020202020204" pitchFamily="34" charset="0"/>
              </a:rPr>
              <a:t>coversion</a:t>
            </a:r>
            <a:r>
              <a:rPr lang="en-IN" sz="2000" dirty="0">
                <a:solidFill>
                  <a:schemeClr val="bg1">
                    <a:lumMod val="95000"/>
                  </a:schemeClr>
                </a:solidFill>
                <a:latin typeface="Century Gothic" panose="020B0502020202020204" pitchFamily="34" charset="0"/>
              </a:rPr>
              <a:t> to lowercase, removing special characters.</a:t>
            </a:r>
          </a:p>
          <a:p>
            <a:r>
              <a:rPr lang="en-IN" sz="2000" dirty="0">
                <a:solidFill>
                  <a:schemeClr val="bg1">
                    <a:lumMod val="95000"/>
                  </a:schemeClr>
                </a:solidFill>
                <a:latin typeface="Century Gothic" panose="020B0502020202020204" pitchFamily="34" charset="0"/>
              </a:rPr>
              <a:t>Document Level Feature Extraction.</a:t>
            </a:r>
          </a:p>
          <a:p>
            <a:r>
              <a:rPr lang="en-IN" sz="2000" dirty="0">
                <a:solidFill>
                  <a:schemeClr val="bg1">
                    <a:lumMod val="95000"/>
                  </a:schemeClr>
                </a:solidFill>
                <a:latin typeface="Century Gothic" panose="020B0502020202020204" pitchFamily="34" charset="0"/>
              </a:rPr>
              <a:t>Data Filtering – </a:t>
            </a:r>
            <a:r>
              <a:rPr lang="en-IN" sz="1800" dirty="0">
                <a:solidFill>
                  <a:schemeClr val="bg1">
                    <a:lumMod val="95000"/>
                  </a:schemeClr>
                </a:solidFill>
                <a:latin typeface="Century Gothic" panose="020B0502020202020204" pitchFamily="34" charset="0"/>
              </a:rPr>
              <a:t>removing</a:t>
            </a:r>
            <a:r>
              <a:rPr lang="en-IN" sz="2000" dirty="0">
                <a:solidFill>
                  <a:schemeClr val="bg1">
                    <a:lumMod val="95000"/>
                  </a:schemeClr>
                </a:solidFill>
                <a:latin typeface="Century Gothic" panose="020B0502020202020204" pitchFamily="34" charset="0"/>
              </a:rPr>
              <a:t> stop words.</a:t>
            </a:r>
          </a:p>
          <a:p>
            <a:r>
              <a:rPr lang="en-IN" sz="2000" dirty="0">
                <a:solidFill>
                  <a:schemeClr val="bg1">
                    <a:lumMod val="95000"/>
                  </a:schemeClr>
                </a:solidFill>
                <a:latin typeface="Century Gothic" panose="020B0502020202020204" pitchFamily="34" charset="0"/>
              </a:rPr>
              <a:t>Feature Extraction with Count Vectorizer.</a:t>
            </a:r>
          </a:p>
          <a:p>
            <a:r>
              <a:rPr lang="en-IN" sz="2000" dirty="0">
                <a:solidFill>
                  <a:schemeClr val="bg1">
                    <a:lumMod val="95000"/>
                  </a:schemeClr>
                </a:solidFill>
                <a:latin typeface="Century Gothic" panose="020B0502020202020204" pitchFamily="34" charset="0"/>
              </a:rPr>
              <a:t>Classification Model Creation – Using both Naïve and Deep Learning Approach.</a:t>
            </a:r>
          </a:p>
          <a:p>
            <a:r>
              <a:rPr lang="en-IN" sz="2000" dirty="0">
                <a:solidFill>
                  <a:schemeClr val="bg1">
                    <a:lumMod val="95000"/>
                  </a:schemeClr>
                </a:solidFill>
                <a:latin typeface="Century Gothic" panose="020B0502020202020204" pitchFamily="34" charset="0"/>
              </a:rPr>
              <a:t>Training</a:t>
            </a:r>
          </a:p>
          <a:p>
            <a:r>
              <a:rPr lang="en-IN" sz="2000" dirty="0">
                <a:solidFill>
                  <a:schemeClr val="bg1">
                    <a:lumMod val="95000"/>
                  </a:schemeClr>
                </a:solidFill>
                <a:latin typeface="Century Gothic" panose="020B0502020202020204" pitchFamily="34" charset="0"/>
              </a:rPr>
              <a:t>Testing</a:t>
            </a:r>
          </a:p>
          <a:p>
            <a:endParaRPr lang="en-IN" sz="2000" dirty="0">
              <a:solidFill>
                <a:schemeClr val="bg1">
                  <a:lumMod val="95000"/>
                </a:schemeClr>
              </a:solidFill>
              <a:latin typeface="Century Gothic" panose="020B0502020202020204" pitchFamily="34" charset="0"/>
            </a:endParaRPr>
          </a:p>
          <a:p>
            <a:endParaRPr lang="en-IN" sz="2000" dirty="0">
              <a:solidFill>
                <a:schemeClr val="bg1">
                  <a:lumMod val="95000"/>
                </a:schemeClr>
              </a:solidFill>
              <a:latin typeface="Century Gothic" panose="020B0502020202020204" pitchFamily="34" charset="0"/>
            </a:endParaRPr>
          </a:p>
        </p:txBody>
      </p:sp>
      <p:pic>
        <p:nvPicPr>
          <p:cNvPr id="7" name="Picture 6">
            <a:extLst>
              <a:ext uri="{FF2B5EF4-FFF2-40B4-BE49-F238E27FC236}">
                <a16:creationId xmlns:a16="http://schemas.microsoft.com/office/drawing/2014/main" id="{E09EE6E4-5C73-4225-B575-24B09B1FAA9F}"/>
              </a:ext>
            </a:extLst>
          </p:cNvPr>
          <p:cNvPicPr>
            <a:picLocks noChangeAspect="1"/>
          </p:cNvPicPr>
          <p:nvPr/>
        </p:nvPicPr>
        <p:blipFill>
          <a:blip r:embed="rId2"/>
          <a:stretch>
            <a:fillRect/>
          </a:stretch>
        </p:blipFill>
        <p:spPr>
          <a:xfrm>
            <a:off x="6569476" y="3806202"/>
            <a:ext cx="5314850" cy="1842199"/>
          </a:xfrm>
          <a:prstGeom prst="rect">
            <a:avLst/>
          </a:prstGeom>
        </p:spPr>
      </p:pic>
      <p:sp>
        <p:nvSpPr>
          <p:cNvPr id="8" name="TextBox 7">
            <a:extLst>
              <a:ext uri="{FF2B5EF4-FFF2-40B4-BE49-F238E27FC236}">
                <a16:creationId xmlns:a16="http://schemas.microsoft.com/office/drawing/2014/main" id="{BD53A9E1-29A5-457D-BF2C-D5339324FD72}"/>
              </a:ext>
            </a:extLst>
          </p:cNvPr>
          <p:cNvSpPr txBox="1"/>
          <p:nvPr/>
        </p:nvSpPr>
        <p:spPr>
          <a:xfrm>
            <a:off x="7812617" y="5648401"/>
            <a:ext cx="2982897" cy="369332"/>
          </a:xfrm>
          <a:prstGeom prst="rect">
            <a:avLst/>
          </a:prstGeom>
          <a:noFill/>
        </p:spPr>
        <p:txBody>
          <a:bodyPr wrap="square" rtlCol="0">
            <a:spAutoFit/>
          </a:bodyPr>
          <a:lstStyle/>
          <a:p>
            <a:pPr algn="ctr"/>
            <a:r>
              <a:rPr lang="en-IN" dirty="0">
                <a:solidFill>
                  <a:schemeClr val="bg1">
                    <a:lumMod val="95000"/>
                  </a:schemeClr>
                </a:solidFill>
              </a:rPr>
              <a:t>DATASET</a:t>
            </a:r>
          </a:p>
        </p:txBody>
      </p:sp>
      <p:pic>
        <p:nvPicPr>
          <p:cNvPr id="5" name="Picture 4">
            <a:extLst>
              <a:ext uri="{FF2B5EF4-FFF2-40B4-BE49-F238E27FC236}">
                <a16:creationId xmlns:a16="http://schemas.microsoft.com/office/drawing/2014/main" id="{98067385-1C3B-4B4D-A71F-1613371B7686}"/>
              </a:ext>
            </a:extLst>
          </p:cNvPr>
          <p:cNvPicPr>
            <a:picLocks noChangeAspect="1"/>
          </p:cNvPicPr>
          <p:nvPr/>
        </p:nvPicPr>
        <p:blipFill>
          <a:blip r:embed="rId3"/>
          <a:stretch>
            <a:fillRect/>
          </a:stretch>
        </p:blipFill>
        <p:spPr>
          <a:xfrm>
            <a:off x="6981825" y="1613679"/>
            <a:ext cx="4501676" cy="2069016"/>
          </a:xfrm>
          <a:prstGeom prst="rect">
            <a:avLst/>
          </a:prstGeom>
        </p:spPr>
      </p:pic>
    </p:spTree>
    <p:extLst>
      <p:ext uri="{BB962C8B-B14F-4D97-AF65-F5344CB8AC3E}">
        <p14:creationId xmlns:p14="http://schemas.microsoft.com/office/powerpoint/2010/main" val="238255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70A6-7B84-4821-B110-2E9FE1CB99FE}"/>
              </a:ext>
            </a:extLst>
          </p:cNvPr>
          <p:cNvSpPr>
            <a:spLocks noGrp="1"/>
          </p:cNvSpPr>
          <p:nvPr>
            <p:ph type="title"/>
          </p:nvPr>
        </p:nvSpPr>
        <p:spPr/>
        <p:txBody>
          <a:bodyPr/>
          <a:lstStyle/>
          <a:p>
            <a:r>
              <a:rPr lang="en-IN" dirty="0">
                <a:solidFill>
                  <a:schemeClr val="bg1">
                    <a:lumMod val="95000"/>
                  </a:schemeClr>
                </a:solidFill>
                <a:latin typeface="Century Gothic" panose="020B0502020202020204" pitchFamily="34" charset="0"/>
              </a:rPr>
              <a:t>Approach 1 – Naïve Approach </a:t>
            </a:r>
          </a:p>
        </p:txBody>
      </p:sp>
      <p:sp>
        <p:nvSpPr>
          <p:cNvPr id="3" name="Content Placeholder 2">
            <a:extLst>
              <a:ext uri="{FF2B5EF4-FFF2-40B4-BE49-F238E27FC236}">
                <a16:creationId xmlns:a16="http://schemas.microsoft.com/office/drawing/2014/main" id="{A84316E5-FA28-442C-82AD-6828B894DBD6}"/>
              </a:ext>
            </a:extLst>
          </p:cNvPr>
          <p:cNvSpPr>
            <a:spLocks noGrp="1"/>
          </p:cNvSpPr>
          <p:nvPr>
            <p:ph idx="1"/>
          </p:nvPr>
        </p:nvSpPr>
        <p:spPr/>
        <p:txBody>
          <a:bodyPr>
            <a:normAutofit/>
          </a:bodyPr>
          <a:lstStyle/>
          <a:p>
            <a:pPr marL="0" indent="0">
              <a:buNone/>
            </a:pPr>
            <a:r>
              <a:rPr lang="en-IN" sz="1800" dirty="0">
                <a:solidFill>
                  <a:schemeClr val="bg1">
                    <a:lumMod val="95000"/>
                  </a:schemeClr>
                </a:solidFill>
                <a:latin typeface="Century Gothic" panose="020B0502020202020204" pitchFamily="34" charset="0"/>
              </a:rPr>
              <a:t>Remove special characters:			Making Bag of Words:</a:t>
            </a:r>
          </a:p>
          <a:p>
            <a:pPr marL="0" indent="0">
              <a:buNone/>
            </a:pPr>
            <a:endParaRPr lang="en-IN" sz="1800" dirty="0">
              <a:solidFill>
                <a:schemeClr val="bg1">
                  <a:lumMod val="95000"/>
                </a:schemeClr>
              </a:solidFill>
              <a:latin typeface="Century Gothic" panose="020B0502020202020204" pitchFamily="34" charset="0"/>
            </a:endParaRPr>
          </a:p>
          <a:p>
            <a:pPr marL="0" indent="0">
              <a:buNone/>
            </a:pPr>
            <a:r>
              <a:rPr lang="en-IN" sz="1800" dirty="0">
                <a:solidFill>
                  <a:schemeClr val="bg1">
                    <a:lumMod val="95000"/>
                  </a:schemeClr>
                </a:solidFill>
                <a:latin typeface="Century Gothic" panose="020B0502020202020204" pitchFamily="34" charset="0"/>
              </a:rPr>
              <a:t>			</a:t>
            </a:r>
          </a:p>
          <a:p>
            <a:pPr marL="0" indent="0">
              <a:buNone/>
            </a:pPr>
            <a:endParaRPr lang="en-IN" sz="1800" dirty="0">
              <a:solidFill>
                <a:schemeClr val="bg1">
                  <a:lumMod val="95000"/>
                </a:schemeClr>
              </a:solidFill>
              <a:latin typeface="Century Gothic" panose="020B0502020202020204" pitchFamily="34" charset="0"/>
            </a:endParaRPr>
          </a:p>
          <a:p>
            <a:pPr marL="0" indent="0">
              <a:buNone/>
            </a:pPr>
            <a:r>
              <a:rPr lang="en-IN" sz="1800" dirty="0">
                <a:solidFill>
                  <a:schemeClr val="bg1">
                    <a:lumMod val="95000"/>
                  </a:schemeClr>
                </a:solidFill>
                <a:latin typeface="Century Gothic" panose="020B0502020202020204" pitchFamily="34" charset="0"/>
              </a:rPr>
              <a:t>	</a:t>
            </a:r>
          </a:p>
          <a:p>
            <a:pPr marL="0" indent="0">
              <a:buNone/>
            </a:pPr>
            <a:endParaRPr lang="en-IN" sz="1800" dirty="0">
              <a:solidFill>
                <a:schemeClr val="bg1">
                  <a:lumMod val="95000"/>
                </a:schemeClr>
              </a:solidFill>
              <a:latin typeface="Century Gothic" panose="020B0502020202020204" pitchFamily="34" charset="0"/>
            </a:endParaRPr>
          </a:p>
          <a:p>
            <a:pPr marL="0" indent="0">
              <a:buNone/>
            </a:pPr>
            <a:endParaRPr lang="en-IN" sz="1800" dirty="0">
              <a:solidFill>
                <a:schemeClr val="bg1">
                  <a:lumMod val="95000"/>
                </a:schemeClr>
              </a:solidFill>
              <a:latin typeface="Century Gothic" panose="020B0502020202020204" pitchFamily="34" charset="0"/>
            </a:endParaRPr>
          </a:p>
          <a:p>
            <a:pPr marL="0" indent="0">
              <a:buNone/>
            </a:pPr>
            <a:r>
              <a:rPr lang="en-IN" sz="1800" dirty="0">
                <a:solidFill>
                  <a:schemeClr val="bg1">
                    <a:lumMod val="95000"/>
                  </a:schemeClr>
                </a:solidFill>
                <a:latin typeface="Century Gothic" panose="020B0502020202020204" pitchFamily="34" charset="0"/>
              </a:rPr>
              <a:t>						</a:t>
            </a:r>
          </a:p>
          <a:p>
            <a:pPr marL="0" indent="0">
              <a:buNone/>
            </a:pPr>
            <a:r>
              <a:rPr lang="en-IN" sz="1800" dirty="0">
                <a:solidFill>
                  <a:schemeClr val="bg1">
                    <a:lumMod val="95000"/>
                  </a:schemeClr>
                </a:solidFill>
                <a:latin typeface="Century Gothic" panose="020B0502020202020204" pitchFamily="34" charset="0"/>
              </a:rPr>
              <a:t>						Vectorization:</a:t>
            </a:r>
          </a:p>
        </p:txBody>
      </p:sp>
      <p:pic>
        <p:nvPicPr>
          <p:cNvPr id="5" name="Picture 4">
            <a:extLst>
              <a:ext uri="{FF2B5EF4-FFF2-40B4-BE49-F238E27FC236}">
                <a16:creationId xmlns:a16="http://schemas.microsoft.com/office/drawing/2014/main" id="{F3FFC8CF-AAB8-4679-A672-7263FCC8F462}"/>
              </a:ext>
            </a:extLst>
          </p:cNvPr>
          <p:cNvPicPr>
            <a:picLocks noChangeAspect="1"/>
          </p:cNvPicPr>
          <p:nvPr/>
        </p:nvPicPr>
        <p:blipFill>
          <a:blip r:embed="rId2"/>
          <a:stretch>
            <a:fillRect/>
          </a:stretch>
        </p:blipFill>
        <p:spPr>
          <a:xfrm>
            <a:off x="952955" y="2231874"/>
            <a:ext cx="4613324" cy="4142294"/>
          </a:xfrm>
          <a:prstGeom prst="rect">
            <a:avLst/>
          </a:prstGeom>
        </p:spPr>
      </p:pic>
      <p:pic>
        <p:nvPicPr>
          <p:cNvPr id="7" name="Picture 6">
            <a:extLst>
              <a:ext uri="{FF2B5EF4-FFF2-40B4-BE49-F238E27FC236}">
                <a16:creationId xmlns:a16="http://schemas.microsoft.com/office/drawing/2014/main" id="{BCDDBF5C-BD4A-4AF2-8E6C-F19D47664BEA}"/>
              </a:ext>
            </a:extLst>
          </p:cNvPr>
          <p:cNvPicPr>
            <a:picLocks noChangeAspect="1"/>
          </p:cNvPicPr>
          <p:nvPr/>
        </p:nvPicPr>
        <p:blipFill rotWithShape="1">
          <a:blip r:embed="rId3"/>
          <a:srcRect b="53690"/>
          <a:stretch/>
        </p:blipFill>
        <p:spPr>
          <a:xfrm>
            <a:off x="6327416" y="5187190"/>
            <a:ext cx="5534733" cy="1088375"/>
          </a:xfrm>
          <a:prstGeom prst="rect">
            <a:avLst/>
          </a:prstGeom>
        </p:spPr>
      </p:pic>
      <p:pic>
        <p:nvPicPr>
          <p:cNvPr id="9" name="Picture 8">
            <a:extLst>
              <a:ext uri="{FF2B5EF4-FFF2-40B4-BE49-F238E27FC236}">
                <a16:creationId xmlns:a16="http://schemas.microsoft.com/office/drawing/2014/main" id="{FC30A14A-1821-418D-8ADA-DB794BC22071}"/>
              </a:ext>
            </a:extLst>
          </p:cNvPr>
          <p:cNvPicPr>
            <a:picLocks noChangeAspect="1"/>
          </p:cNvPicPr>
          <p:nvPr/>
        </p:nvPicPr>
        <p:blipFill rotWithShape="1">
          <a:blip r:embed="rId4"/>
          <a:srcRect t="-1502" r="70739" b="48679"/>
          <a:stretch/>
        </p:blipFill>
        <p:spPr>
          <a:xfrm>
            <a:off x="6439292" y="2231874"/>
            <a:ext cx="1912207" cy="2188978"/>
          </a:xfrm>
          <a:prstGeom prst="rect">
            <a:avLst/>
          </a:prstGeom>
        </p:spPr>
      </p:pic>
    </p:spTree>
    <p:extLst>
      <p:ext uri="{BB962C8B-B14F-4D97-AF65-F5344CB8AC3E}">
        <p14:creationId xmlns:p14="http://schemas.microsoft.com/office/powerpoint/2010/main" val="189158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CB1B-6BBD-45D9-93E0-045477DB8E37}"/>
              </a:ext>
            </a:extLst>
          </p:cNvPr>
          <p:cNvSpPr>
            <a:spLocks noGrp="1"/>
          </p:cNvSpPr>
          <p:nvPr>
            <p:ph type="title"/>
          </p:nvPr>
        </p:nvSpPr>
        <p:spPr/>
        <p:txBody>
          <a:bodyPr/>
          <a:lstStyle/>
          <a:p>
            <a:r>
              <a:rPr lang="en-IN" dirty="0">
                <a:solidFill>
                  <a:schemeClr val="bg1">
                    <a:lumMod val="95000"/>
                  </a:schemeClr>
                </a:solidFill>
                <a:latin typeface="Century Gothic" panose="020B0502020202020204" pitchFamily="34" charset="0"/>
              </a:rPr>
              <a:t>Approach 1 – Naïve Bayes </a:t>
            </a:r>
            <a:endParaRPr lang="en-IN" dirty="0"/>
          </a:p>
        </p:txBody>
      </p:sp>
      <p:sp>
        <p:nvSpPr>
          <p:cNvPr id="7" name="Content Placeholder 6">
            <a:extLst>
              <a:ext uri="{FF2B5EF4-FFF2-40B4-BE49-F238E27FC236}">
                <a16:creationId xmlns:a16="http://schemas.microsoft.com/office/drawing/2014/main" id="{90B050F2-DA53-4E8F-A157-6D9CCF6266DC}"/>
              </a:ext>
            </a:extLst>
          </p:cNvPr>
          <p:cNvSpPr>
            <a:spLocks noGrp="1"/>
          </p:cNvSpPr>
          <p:nvPr>
            <p:ph idx="1"/>
          </p:nvPr>
        </p:nvSpPr>
        <p:spPr>
          <a:xfrm>
            <a:off x="838199" y="1825625"/>
            <a:ext cx="11288698" cy="4351338"/>
          </a:xfrm>
        </p:spPr>
        <p:txBody>
          <a:bodyPr>
            <a:normAutofit/>
          </a:bodyPr>
          <a:lstStyle/>
          <a:p>
            <a:pPr marL="0" indent="0">
              <a:buNone/>
            </a:pPr>
            <a:r>
              <a:rPr lang="en-IN" sz="1800" dirty="0">
                <a:solidFill>
                  <a:schemeClr val="bg1">
                    <a:lumMod val="95000"/>
                  </a:schemeClr>
                </a:solidFill>
                <a:latin typeface="Century Gothic" panose="020B0502020202020204" pitchFamily="34" charset="0"/>
              </a:rPr>
              <a:t>Use Multinomial Naïve Bayes			Find Accuracy Score of the Model:</a:t>
            </a:r>
          </a:p>
          <a:p>
            <a:pPr marL="0" indent="0">
              <a:buNone/>
            </a:pPr>
            <a:r>
              <a:rPr lang="en-IN" sz="1800" dirty="0">
                <a:solidFill>
                  <a:schemeClr val="bg1">
                    <a:lumMod val="95000"/>
                  </a:schemeClr>
                </a:solidFill>
                <a:latin typeface="Century Gothic" panose="020B0502020202020204" pitchFamily="34" charset="0"/>
              </a:rPr>
              <a:t>Classifier:</a:t>
            </a:r>
          </a:p>
          <a:p>
            <a:pPr marL="0" indent="0">
              <a:buNone/>
            </a:pPr>
            <a:r>
              <a:rPr lang="en-IN" sz="1800" dirty="0">
                <a:solidFill>
                  <a:schemeClr val="bg1">
                    <a:lumMod val="95000"/>
                  </a:schemeClr>
                </a:solidFill>
                <a:latin typeface="Century Gothic" panose="020B0502020202020204" pitchFamily="34" charset="0"/>
              </a:rPr>
              <a:t>									      Extraversion: 0.59</a:t>
            </a:r>
          </a:p>
          <a:p>
            <a:pPr marL="0" indent="0">
              <a:buNone/>
            </a:pPr>
            <a:r>
              <a:rPr lang="en-IN" sz="1800" dirty="0">
                <a:solidFill>
                  <a:schemeClr val="bg1">
                    <a:lumMod val="95000"/>
                  </a:schemeClr>
                </a:solidFill>
                <a:latin typeface="Century Gothic" panose="020B0502020202020204" pitchFamily="34" charset="0"/>
              </a:rPr>
              <a:t>						</a:t>
            </a:r>
          </a:p>
          <a:p>
            <a:pPr marL="0" indent="0">
              <a:buNone/>
            </a:pPr>
            <a:r>
              <a:rPr lang="en-IN" sz="1800" dirty="0">
                <a:solidFill>
                  <a:schemeClr val="bg1">
                    <a:lumMod val="95000"/>
                  </a:schemeClr>
                </a:solidFill>
                <a:latin typeface="Century Gothic" panose="020B0502020202020204" pitchFamily="34" charset="0"/>
              </a:rPr>
              <a:t>								                     Neuroticism:0.54</a:t>
            </a:r>
          </a:p>
          <a:p>
            <a:pPr marL="0" indent="0">
              <a:buNone/>
            </a:pPr>
            <a:r>
              <a:rPr lang="en-IN" sz="1800" dirty="0">
                <a:solidFill>
                  <a:schemeClr val="bg1">
                    <a:lumMod val="95000"/>
                  </a:schemeClr>
                </a:solidFill>
                <a:latin typeface="Century Gothic" panose="020B0502020202020204" pitchFamily="34" charset="0"/>
              </a:rPr>
              <a:t>						</a:t>
            </a:r>
          </a:p>
          <a:p>
            <a:pPr marL="0" indent="0">
              <a:buNone/>
            </a:pPr>
            <a:r>
              <a:rPr lang="en-IN" sz="1800" dirty="0">
                <a:solidFill>
                  <a:schemeClr val="bg1">
                    <a:lumMod val="95000"/>
                  </a:schemeClr>
                </a:solidFill>
                <a:latin typeface="Century Gothic" panose="020B0502020202020204" pitchFamily="34" charset="0"/>
              </a:rPr>
              <a:t>									      Agreeableness:0.58</a:t>
            </a:r>
          </a:p>
          <a:p>
            <a:pPr marL="0" indent="0">
              <a:buNone/>
            </a:pPr>
            <a:endParaRPr lang="en-IN" sz="1800" dirty="0">
              <a:solidFill>
                <a:schemeClr val="bg1">
                  <a:lumMod val="95000"/>
                </a:schemeClr>
              </a:solidFill>
              <a:latin typeface="Century Gothic" panose="020B0502020202020204" pitchFamily="34" charset="0"/>
            </a:endParaRPr>
          </a:p>
          <a:p>
            <a:pPr marL="0" indent="0">
              <a:buNone/>
            </a:pPr>
            <a:r>
              <a:rPr lang="en-IN" sz="1800" dirty="0">
                <a:solidFill>
                  <a:schemeClr val="bg1">
                    <a:lumMod val="95000"/>
                  </a:schemeClr>
                </a:solidFill>
                <a:latin typeface="Century Gothic" panose="020B0502020202020204" pitchFamily="34" charset="0"/>
              </a:rPr>
              <a:t>									      </a:t>
            </a:r>
            <a:r>
              <a:rPr lang="en-IN" sz="1600" dirty="0">
                <a:solidFill>
                  <a:schemeClr val="bg1">
                    <a:lumMod val="95000"/>
                  </a:schemeClr>
                </a:solidFill>
                <a:latin typeface="Century Gothic" panose="020B0502020202020204" pitchFamily="34" charset="0"/>
              </a:rPr>
              <a:t>Conscienticiousness:</a:t>
            </a:r>
            <a:r>
              <a:rPr lang="en-IN" sz="1800" dirty="0">
                <a:solidFill>
                  <a:schemeClr val="bg1">
                    <a:lumMod val="95000"/>
                  </a:schemeClr>
                </a:solidFill>
                <a:latin typeface="Century Gothic" panose="020B0502020202020204" pitchFamily="34" charset="0"/>
              </a:rPr>
              <a:t>0.56</a:t>
            </a:r>
          </a:p>
          <a:p>
            <a:pPr marL="0" indent="0">
              <a:buNone/>
            </a:pPr>
            <a:endParaRPr lang="en-IN" sz="1800" dirty="0">
              <a:solidFill>
                <a:schemeClr val="bg1">
                  <a:lumMod val="95000"/>
                </a:schemeClr>
              </a:solidFill>
              <a:latin typeface="Century Gothic" panose="020B0502020202020204" pitchFamily="34" charset="0"/>
            </a:endParaRPr>
          </a:p>
          <a:p>
            <a:pPr marL="0" indent="0">
              <a:buNone/>
            </a:pPr>
            <a:r>
              <a:rPr lang="en-IN" sz="1800" dirty="0">
                <a:solidFill>
                  <a:schemeClr val="bg1">
                    <a:lumMod val="95000"/>
                  </a:schemeClr>
                </a:solidFill>
                <a:latin typeface="Century Gothic" panose="020B0502020202020204" pitchFamily="34" charset="0"/>
              </a:rPr>
              <a:t> 									      Openness: 0.63</a:t>
            </a:r>
          </a:p>
        </p:txBody>
      </p:sp>
      <p:pic>
        <p:nvPicPr>
          <p:cNvPr id="9" name="Picture 8">
            <a:extLst>
              <a:ext uri="{FF2B5EF4-FFF2-40B4-BE49-F238E27FC236}">
                <a16:creationId xmlns:a16="http://schemas.microsoft.com/office/drawing/2014/main" id="{C7EB9CEB-7719-492D-AE4B-9F4D302C6800}"/>
              </a:ext>
            </a:extLst>
          </p:cNvPr>
          <p:cNvPicPr>
            <a:picLocks noChangeAspect="1"/>
          </p:cNvPicPr>
          <p:nvPr/>
        </p:nvPicPr>
        <p:blipFill rotWithShape="1">
          <a:blip r:embed="rId2"/>
          <a:srcRect r="11897"/>
          <a:stretch/>
        </p:blipFill>
        <p:spPr>
          <a:xfrm>
            <a:off x="838200" y="2976205"/>
            <a:ext cx="5127594" cy="2607849"/>
          </a:xfrm>
          <a:prstGeom prst="rect">
            <a:avLst/>
          </a:prstGeom>
        </p:spPr>
      </p:pic>
      <p:pic>
        <p:nvPicPr>
          <p:cNvPr id="11" name="Picture 10">
            <a:extLst>
              <a:ext uri="{FF2B5EF4-FFF2-40B4-BE49-F238E27FC236}">
                <a16:creationId xmlns:a16="http://schemas.microsoft.com/office/drawing/2014/main" id="{C6A787F0-EF49-4E6C-ADBA-B5784F76DC71}"/>
              </a:ext>
            </a:extLst>
          </p:cNvPr>
          <p:cNvPicPr>
            <a:picLocks noChangeAspect="1"/>
          </p:cNvPicPr>
          <p:nvPr/>
        </p:nvPicPr>
        <p:blipFill rotWithShape="1">
          <a:blip r:embed="rId3"/>
          <a:srcRect r="30505"/>
          <a:stretch/>
        </p:blipFill>
        <p:spPr>
          <a:xfrm>
            <a:off x="6507114" y="2274774"/>
            <a:ext cx="2991994" cy="3902189"/>
          </a:xfrm>
          <a:prstGeom prst="rect">
            <a:avLst/>
          </a:prstGeom>
        </p:spPr>
      </p:pic>
    </p:spTree>
    <p:extLst>
      <p:ext uri="{BB962C8B-B14F-4D97-AF65-F5344CB8AC3E}">
        <p14:creationId xmlns:p14="http://schemas.microsoft.com/office/powerpoint/2010/main" val="3435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FB3B-2E85-4168-AEE4-0B3DCE7C18C5}"/>
              </a:ext>
            </a:extLst>
          </p:cNvPr>
          <p:cNvSpPr>
            <a:spLocks noGrp="1"/>
          </p:cNvSpPr>
          <p:nvPr>
            <p:ph type="title"/>
          </p:nvPr>
        </p:nvSpPr>
        <p:spPr/>
        <p:txBody>
          <a:bodyPr/>
          <a:lstStyle/>
          <a:p>
            <a:r>
              <a:rPr lang="en-IN" dirty="0">
                <a:solidFill>
                  <a:schemeClr val="bg1">
                    <a:lumMod val="95000"/>
                  </a:schemeClr>
                </a:solidFill>
                <a:latin typeface="Century Gothic" panose="020B0502020202020204" pitchFamily="34" charset="0"/>
              </a:rPr>
              <a:t>Approach 2 – Deep Learning</a:t>
            </a:r>
          </a:p>
        </p:txBody>
      </p:sp>
      <p:sp>
        <p:nvSpPr>
          <p:cNvPr id="3" name="Content Placeholder 2">
            <a:extLst>
              <a:ext uri="{FF2B5EF4-FFF2-40B4-BE49-F238E27FC236}">
                <a16:creationId xmlns:a16="http://schemas.microsoft.com/office/drawing/2014/main" id="{B6229D8E-D2D2-4F26-8B29-57ACF586DB44}"/>
              </a:ext>
            </a:extLst>
          </p:cNvPr>
          <p:cNvSpPr>
            <a:spLocks noGrp="1"/>
          </p:cNvSpPr>
          <p:nvPr>
            <p:ph sz="half" idx="1"/>
          </p:nvPr>
        </p:nvSpPr>
        <p:spPr>
          <a:xfrm>
            <a:off x="914400" y="2389132"/>
            <a:ext cx="5181600" cy="3309722"/>
          </a:xfrm>
        </p:spPr>
        <p:txBody>
          <a:bodyPr>
            <a:normAutofit/>
          </a:bodyPr>
          <a:lstStyle/>
          <a:p>
            <a:pPr marL="0" indent="0">
              <a:buNone/>
            </a:pPr>
            <a:endParaRPr lang="en-IN" sz="1800" dirty="0">
              <a:solidFill>
                <a:schemeClr val="bg1">
                  <a:lumMod val="95000"/>
                </a:schemeClr>
              </a:solidFill>
              <a:latin typeface="Century Gothic" panose="020B0502020202020204" pitchFamily="34" charset="0"/>
            </a:endParaRPr>
          </a:p>
          <a:p>
            <a:pPr marL="0" indent="0">
              <a:buNone/>
            </a:pPr>
            <a:endParaRPr lang="en-IN" sz="1800" dirty="0">
              <a:solidFill>
                <a:schemeClr val="bg1">
                  <a:lumMod val="95000"/>
                </a:schemeClr>
              </a:solidFill>
              <a:latin typeface="Century Gothic" panose="020B0502020202020204" pitchFamily="34" charset="0"/>
            </a:endParaRPr>
          </a:p>
          <a:p>
            <a:pPr marL="0" indent="0">
              <a:buNone/>
            </a:pPr>
            <a:endParaRPr lang="en-IN" sz="1800" dirty="0">
              <a:solidFill>
                <a:schemeClr val="bg1">
                  <a:lumMod val="95000"/>
                </a:schemeClr>
              </a:solidFill>
              <a:latin typeface="Century Gothic" panose="020B0502020202020204" pitchFamily="34" charset="0"/>
            </a:endParaRPr>
          </a:p>
          <a:p>
            <a:pPr marL="0" indent="0">
              <a:buNone/>
            </a:pPr>
            <a:endParaRPr lang="en-IN" sz="1800" dirty="0">
              <a:solidFill>
                <a:schemeClr val="bg1">
                  <a:lumMod val="95000"/>
                </a:schemeClr>
              </a:solidFill>
              <a:latin typeface="Century Gothic" panose="020B0502020202020204" pitchFamily="34" charset="0"/>
            </a:endParaRPr>
          </a:p>
          <a:p>
            <a:pPr marL="0" indent="0">
              <a:buNone/>
            </a:pPr>
            <a:endParaRPr lang="en-IN" sz="1800" dirty="0">
              <a:solidFill>
                <a:schemeClr val="bg1">
                  <a:lumMod val="95000"/>
                </a:schemeClr>
              </a:solidFill>
              <a:latin typeface="Century Gothic" panose="020B0502020202020204" pitchFamily="34" charset="0"/>
            </a:endParaRPr>
          </a:p>
          <a:p>
            <a:pPr marL="0" indent="0">
              <a:buNone/>
            </a:pPr>
            <a:r>
              <a:rPr lang="en-IN" sz="1800" dirty="0">
                <a:solidFill>
                  <a:schemeClr val="bg1">
                    <a:lumMod val="95000"/>
                  </a:schemeClr>
                </a:solidFill>
                <a:effectLst/>
                <a:latin typeface="Century Gothic" panose="020B0502020202020204" pitchFamily="34" charset="0"/>
                <a:ea typeface="Calibri" panose="020F0502020204030204" pitchFamily="34" charset="0"/>
                <a:cs typeface="Mangal" panose="02040503050203030202" pitchFamily="18" charset="0"/>
              </a:rPr>
              <a:t>Next, we move on to Document Level Feature Extraction.</a:t>
            </a:r>
            <a:endParaRPr lang="en-IN" sz="1800" dirty="0">
              <a:solidFill>
                <a:schemeClr val="bg1">
                  <a:lumMod val="95000"/>
                </a:schemeClr>
              </a:solidFill>
              <a:effectLst/>
              <a:latin typeface="Century Gothic" panose="020B0502020202020204" pitchFamily="34" charset="0"/>
              <a:ea typeface="Times New Roman" panose="02020603050405020304" pitchFamily="18" charset="0"/>
              <a:cs typeface="Mangal" panose="02040503050203030202" pitchFamily="18" charset="0"/>
            </a:endParaRPr>
          </a:p>
          <a:p>
            <a:pPr marL="0" indent="0">
              <a:buNone/>
            </a:pPr>
            <a:endParaRPr lang="en-IN" sz="1800" dirty="0">
              <a:solidFill>
                <a:schemeClr val="bg1">
                  <a:lumMod val="95000"/>
                </a:schemeClr>
              </a:solidFill>
              <a:latin typeface="Century Gothic" panose="020B0502020202020204" pitchFamily="34" charset="0"/>
            </a:endParaRPr>
          </a:p>
        </p:txBody>
      </p:sp>
      <p:pic>
        <p:nvPicPr>
          <p:cNvPr id="5" name="Picture 4">
            <a:extLst>
              <a:ext uri="{FF2B5EF4-FFF2-40B4-BE49-F238E27FC236}">
                <a16:creationId xmlns:a16="http://schemas.microsoft.com/office/drawing/2014/main" id="{DC142329-9444-461B-8917-F42E1D911DBF}"/>
              </a:ext>
            </a:extLst>
          </p:cNvPr>
          <p:cNvPicPr>
            <a:picLocks noChangeAspect="1"/>
          </p:cNvPicPr>
          <p:nvPr/>
        </p:nvPicPr>
        <p:blipFill>
          <a:blip r:embed="rId2"/>
          <a:stretch>
            <a:fillRect/>
          </a:stretch>
        </p:blipFill>
        <p:spPr>
          <a:xfrm>
            <a:off x="6172199" y="3696986"/>
            <a:ext cx="5257801" cy="2728304"/>
          </a:xfrm>
          <a:prstGeom prst="rect">
            <a:avLst/>
          </a:prstGeom>
        </p:spPr>
      </p:pic>
      <p:pic>
        <p:nvPicPr>
          <p:cNvPr id="7" name="Picture 6">
            <a:extLst>
              <a:ext uri="{FF2B5EF4-FFF2-40B4-BE49-F238E27FC236}">
                <a16:creationId xmlns:a16="http://schemas.microsoft.com/office/drawing/2014/main" id="{E02118A7-3EC6-4F03-B890-45ACA4D41CF4}"/>
              </a:ext>
            </a:extLst>
          </p:cNvPr>
          <p:cNvPicPr>
            <a:picLocks noChangeAspect="1"/>
          </p:cNvPicPr>
          <p:nvPr/>
        </p:nvPicPr>
        <p:blipFill>
          <a:blip r:embed="rId3"/>
          <a:stretch>
            <a:fillRect/>
          </a:stretch>
        </p:blipFill>
        <p:spPr>
          <a:xfrm>
            <a:off x="986395" y="1734078"/>
            <a:ext cx="4572505" cy="2055214"/>
          </a:xfrm>
          <a:prstGeom prst="rect">
            <a:avLst/>
          </a:prstGeom>
        </p:spPr>
      </p:pic>
      <p:sp>
        <p:nvSpPr>
          <p:cNvPr id="11" name="Content Placeholder 10">
            <a:extLst>
              <a:ext uri="{FF2B5EF4-FFF2-40B4-BE49-F238E27FC236}">
                <a16:creationId xmlns:a16="http://schemas.microsoft.com/office/drawing/2014/main" id="{D079A2E5-7303-432E-9559-2693ED5FFD94}"/>
              </a:ext>
            </a:extLst>
          </p:cNvPr>
          <p:cNvSpPr>
            <a:spLocks noGrp="1"/>
          </p:cNvSpPr>
          <p:nvPr>
            <p:ph sz="half" idx="2"/>
          </p:nvPr>
        </p:nvSpPr>
        <p:spPr>
          <a:xfrm>
            <a:off x="5936201" y="1613623"/>
            <a:ext cx="5871100" cy="4351338"/>
          </a:xfrm>
        </p:spPr>
        <p:txBody>
          <a:bodyPr>
            <a:normAutofit/>
          </a:bodyPr>
          <a:lstStyle/>
          <a:p>
            <a:pPr indent="0">
              <a:lnSpc>
                <a:spcPct val="110000"/>
              </a:lnSpc>
              <a:spcAft>
                <a:spcPts val="600"/>
              </a:spcAft>
              <a:buNone/>
            </a:pPr>
            <a:r>
              <a:rPr lang="en-IN" sz="1800" dirty="0">
                <a:solidFill>
                  <a:schemeClr val="bg1">
                    <a:lumMod val="95000"/>
                  </a:schemeClr>
                </a:solidFill>
                <a:effectLst/>
                <a:latin typeface="Century Gothic" panose="020B0502020202020204" pitchFamily="34" charset="0"/>
                <a:ea typeface="Calibri" panose="020F0502020204030204" pitchFamily="34" charset="0"/>
                <a:cs typeface="Mangal" panose="02040503050203030202" pitchFamily="18" charset="0"/>
              </a:rPr>
              <a:t>We used the </a:t>
            </a:r>
            <a:r>
              <a:rPr lang="en-IN" sz="1800" dirty="0" err="1">
                <a:solidFill>
                  <a:schemeClr val="bg1">
                    <a:lumMod val="95000"/>
                  </a:schemeClr>
                </a:solidFill>
                <a:effectLst/>
                <a:latin typeface="Century Gothic" panose="020B0502020202020204" pitchFamily="34" charset="0"/>
                <a:ea typeface="Calibri" panose="020F0502020204030204" pitchFamily="34" charset="0"/>
                <a:cs typeface="Mangal" panose="02040503050203030202" pitchFamily="18" charset="0"/>
              </a:rPr>
              <a:t>Mairesse</a:t>
            </a:r>
            <a:r>
              <a:rPr lang="en-IN" sz="1800" dirty="0">
                <a:solidFill>
                  <a:schemeClr val="bg1">
                    <a:lumMod val="95000"/>
                  </a:schemeClr>
                </a:solidFill>
                <a:effectLst/>
                <a:latin typeface="Century Gothic" panose="020B0502020202020204" pitchFamily="34" charset="0"/>
                <a:ea typeface="Calibri" panose="020F0502020204030204" pitchFamily="34" charset="0"/>
                <a:cs typeface="Mangal" panose="02040503050203030202" pitchFamily="18" charset="0"/>
              </a:rPr>
              <a:t> baseline feature set (10*85), which includes such global features as the word count and average sentence length. We append the author id with this set to uniquely identify the columns. We rename the columns for better understanding.</a:t>
            </a:r>
            <a:endParaRPr lang="en-IN" sz="1800" dirty="0">
              <a:solidFill>
                <a:schemeClr val="bg1">
                  <a:lumMod val="95000"/>
                </a:schemeClr>
              </a:solidFill>
              <a:effectLst/>
              <a:latin typeface="Century Gothic" panose="020B0502020202020204" pitchFamily="34" charset="0"/>
              <a:ea typeface="Times New Roman" panose="02020603050405020304" pitchFamily="18"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152639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1036</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Century Gothic</vt:lpstr>
      <vt:lpstr>Office Theme</vt:lpstr>
      <vt:lpstr>Personality Detection From Text - Final Year Project</vt:lpstr>
      <vt:lpstr>PowerPoint Presentation</vt:lpstr>
      <vt:lpstr>Motivation</vt:lpstr>
      <vt:lpstr>Key Concept- Five Factor Model</vt:lpstr>
      <vt:lpstr>Objective</vt:lpstr>
      <vt:lpstr>Project Overview</vt:lpstr>
      <vt:lpstr>Approach 1 – Naïve Approach </vt:lpstr>
      <vt:lpstr>Approach 1 – Naïve Bayes </vt:lpstr>
      <vt:lpstr>Approach 2 – Deep Learning</vt:lpstr>
      <vt:lpstr>Approach 2 – Deep Learning</vt:lpstr>
      <vt:lpstr>Approach 2 – Deep Learning</vt:lpstr>
      <vt:lpstr>Approach 2 – Deep Learning</vt:lpstr>
      <vt:lpstr>Testing </vt:lpstr>
      <vt:lpstr>Further Prospects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 Detection From Text - Final Year Project</dc:title>
  <dc:creator>Manjari Nandi Majumdar</dc:creator>
  <cp:lastModifiedBy>Manjari Nandi Majumdar</cp:lastModifiedBy>
  <cp:revision>6</cp:revision>
  <dcterms:created xsi:type="dcterms:W3CDTF">2022-01-13T15:00:43Z</dcterms:created>
  <dcterms:modified xsi:type="dcterms:W3CDTF">2022-03-09T16:33:28Z</dcterms:modified>
</cp:coreProperties>
</file>