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4" r:id="rId5"/>
    <p:sldId id="313" r:id="rId6"/>
    <p:sldId id="314" r:id="rId7"/>
    <p:sldId id="315" r:id="rId8"/>
    <p:sldId id="316" r:id="rId9"/>
    <p:sldId id="318" r:id="rId10"/>
    <p:sldId id="317" r:id="rId11"/>
    <p:sldId id="319" r:id="rId12"/>
    <p:sldId id="320" r:id="rId13"/>
    <p:sldId id="329" r:id="rId14"/>
    <p:sldId id="321" r:id="rId15"/>
    <p:sldId id="322" r:id="rId16"/>
    <p:sldId id="323" r:id="rId17"/>
    <p:sldId id="324" r:id="rId18"/>
    <p:sldId id="325" r:id="rId19"/>
    <p:sldId id="330" r:id="rId20"/>
    <p:sldId id="326" r:id="rId21"/>
    <p:sldId id="327" r:id="rId22"/>
    <p:sldId id="328" r:id="rId23"/>
    <p:sldId id="331" r:id="rId24"/>
    <p:sldId id="332" r:id="rId25"/>
    <p:sldId id="333" r:id="rId26"/>
    <p:sldId id="334" r:id="rId27"/>
    <p:sldId id="335" r:id="rId28"/>
    <p:sldId id="336" r:id="rId29"/>
    <p:sldId id="338" r:id="rId30"/>
    <p:sldId id="3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19" autoAdjust="0"/>
  </p:normalViewPr>
  <p:slideViewPr>
    <p:cSldViewPr snapToGrid="0">
      <p:cViewPr varScale="1">
        <p:scale>
          <a:sx n="93" d="100"/>
          <a:sy n="93" d="100"/>
        </p:scale>
        <p:origin x="1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56DE3-4E01-4AFD-AD42-42312842ED89}" type="slidenum">
              <a:rPr lang="en-US" smtClean="0"/>
              <a:t>17</a:t>
            </a:fld>
            <a:endParaRPr lang="en-US" dirty="0"/>
          </a:p>
        </p:txBody>
      </p:sp>
    </p:spTree>
    <p:extLst>
      <p:ext uri="{BB962C8B-B14F-4D97-AF65-F5344CB8AC3E}">
        <p14:creationId xmlns:p14="http://schemas.microsoft.com/office/powerpoint/2010/main" val="24005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11/25/2024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11/25/2024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11/25/2024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11/25/2024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11/25/2024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stats.iop.org/article/10.1088/2516-1091/acc2fe/pdf" TargetMode="External"/><Relationship Id="rId2" Type="http://schemas.openxmlformats.org/officeDocument/2006/relationships/hyperlink" Target="https://arxiv.org/abs/2203.15588" TargetMode="External"/><Relationship Id="rId1" Type="http://schemas.openxmlformats.org/officeDocument/2006/relationships/slideLayout" Target="../slideLayouts/slideLayout2.xml"/><Relationship Id="rId5" Type="http://schemas.openxmlformats.org/officeDocument/2006/relationships/hyperlink" Target="https://pytorch.org/" TargetMode="External"/><Relationship Id="rId4" Type="http://schemas.openxmlformats.org/officeDocument/2006/relationships/hyperlink" Target="https://www.geeksforgeeks.org/residual-networks-resnet-deep-learn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81213" y="-7295"/>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548715" y="2091263"/>
            <a:ext cx="9015134" cy="2590800"/>
          </a:xfrm>
        </p:spPr>
        <p:txBody>
          <a:bodyPr>
            <a:normAutofit/>
          </a:bodyPr>
          <a:lstStyle/>
          <a:p>
            <a:pPr algn="l"/>
            <a:r>
              <a:rPr lang="en-IN" sz="5000" b="0" i="0" dirty="0">
                <a:solidFill>
                  <a:srgbClr val="1F1F1F"/>
                </a:solidFill>
                <a:effectLst/>
                <a:latin typeface="Times New Roman" panose="02020603050405020304" pitchFamily="18" charset="0"/>
                <a:cs typeface="Times New Roman" panose="02020603050405020304" pitchFamily="18" charset="0"/>
              </a:rPr>
              <a:t>Robust Medical Diagnosis with Multi-Modal Data</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5A776CB3-8BDA-670F-0C73-CE285E87EC0F}"/>
              </a:ext>
            </a:extLst>
          </p:cNvPr>
          <p:cNvSpPr>
            <a:spLocks noGrp="1"/>
          </p:cNvSpPr>
          <p:nvPr>
            <p:ph type="subTitle" idx="1"/>
          </p:nvPr>
        </p:nvSpPr>
        <p:spPr>
          <a:xfrm>
            <a:off x="1629101" y="4001550"/>
            <a:ext cx="8936846" cy="1137714"/>
          </a:xfrm>
        </p:spPr>
        <p:txBody>
          <a:bodyPr>
            <a:normAutofit fontScale="92500" lnSpcReduction="10000"/>
          </a:bodyPr>
          <a:lstStyle/>
          <a:p>
            <a:r>
              <a:rPr lang="en-IN" dirty="0"/>
              <a:t>By</a:t>
            </a:r>
          </a:p>
          <a:p>
            <a:r>
              <a:rPr lang="en-IN" dirty="0"/>
              <a:t>Manjari M(2020239010)</a:t>
            </a:r>
          </a:p>
          <a:p>
            <a:r>
              <a:rPr lang="en-IN" dirty="0"/>
              <a:t>Keerthi Raj D(2020242008)</a:t>
            </a:r>
          </a:p>
          <a:p>
            <a:r>
              <a:rPr lang="en-IN" dirty="0"/>
              <a:t>Ranjan Kumar K V(2020242016)</a:t>
            </a:r>
          </a:p>
          <a:p>
            <a:endParaRPr lang="en-IN" dirty="0"/>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151B1C-06E7-B75A-6F2A-1357D0CE254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Image Inputs</a:t>
            </a:r>
          </a:p>
        </p:txBody>
      </p:sp>
      <p:pic>
        <p:nvPicPr>
          <p:cNvPr id="8" name="Content Placeholder 7">
            <a:extLst>
              <a:ext uri="{FF2B5EF4-FFF2-40B4-BE49-F238E27FC236}">
                <a16:creationId xmlns:a16="http://schemas.microsoft.com/office/drawing/2014/main" id="{F08C8035-628D-1FC4-D942-234BC0413314}"/>
              </a:ext>
            </a:extLst>
          </p:cNvPr>
          <p:cNvPicPr>
            <a:picLocks noGrp="1" noChangeAspect="1"/>
          </p:cNvPicPr>
          <p:nvPr>
            <p:ph idx="1"/>
          </p:nvPr>
        </p:nvPicPr>
        <p:blipFill>
          <a:blip r:embed="rId2"/>
          <a:stretch>
            <a:fillRect/>
          </a:stretch>
        </p:blipFill>
        <p:spPr>
          <a:xfrm>
            <a:off x="1066800" y="2353734"/>
            <a:ext cx="10058400" cy="2032000"/>
          </a:xfrm>
        </p:spPr>
      </p:pic>
    </p:spTree>
    <p:extLst>
      <p:ext uri="{BB962C8B-B14F-4D97-AF65-F5344CB8AC3E}">
        <p14:creationId xmlns:p14="http://schemas.microsoft.com/office/powerpoint/2010/main" val="40447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605901-EEC2-86D7-29DC-420C1AAA69F3}"/>
              </a:ext>
            </a:extLst>
          </p:cNvPr>
          <p:cNvSpPr>
            <a:spLocks noGrp="1"/>
          </p:cNvSpPr>
          <p:nvPr>
            <p:ph type="title"/>
          </p:nvPr>
        </p:nvSpPr>
        <p:spPr>
          <a:xfrm>
            <a:off x="1066800" y="642594"/>
            <a:ext cx="10058400" cy="922595"/>
          </a:xfrm>
        </p:spPr>
        <p:txBody>
          <a:bodyPr/>
          <a:lstStyle/>
          <a:p>
            <a:r>
              <a:rPr lang="en-IN" dirty="0">
                <a:latin typeface="Times New Roman" panose="02020603050405020304" pitchFamily="18" charset="0"/>
                <a:cs typeface="Times New Roman" panose="02020603050405020304" pitchFamily="18" charset="0"/>
              </a:rPr>
              <a:t>Why this approach used?</a:t>
            </a:r>
          </a:p>
        </p:txBody>
      </p:sp>
      <p:sp>
        <p:nvSpPr>
          <p:cNvPr id="6" name="Content Placeholder 5">
            <a:extLst>
              <a:ext uri="{FF2B5EF4-FFF2-40B4-BE49-F238E27FC236}">
                <a16:creationId xmlns:a16="http://schemas.microsoft.com/office/drawing/2014/main" id="{0801EA82-E05E-C463-1BF8-9BC0B78BD79D}"/>
              </a:ext>
            </a:extLst>
          </p:cNvPr>
          <p:cNvSpPr>
            <a:spLocks noGrp="1"/>
          </p:cNvSpPr>
          <p:nvPr>
            <p:ph idx="1"/>
          </p:nvPr>
        </p:nvSpPr>
        <p:spPr>
          <a:xfrm>
            <a:off x="1066800" y="1861751"/>
            <a:ext cx="10058400" cy="4090993"/>
          </a:xfrm>
        </p:spPr>
        <p:txBody>
          <a:bodyPr/>
          <a:lstStyle/>
          <a:p>
            <a:r>
              <a:rPr lang="en-US" sz="2400" b="1" dirty="0">
                <a:latin typeface="Times New Roman" panose="02020603050405020304" pitchFamily="18" charset="0"/>
                <a:cs typeface="Times New Roman" panose="02020603050405020304" pitchFamily="18" charset="0"/>
              </a:rPr>
              <a:t>Transfer Learning</a:t>
            </a:r>
            <a:r>
              <a:rPr lang="en-US" sz="2400" dirty="0">
                <a:latin typeface="Times New Roman" panose="02020603050405020304" pitchFamily="18" charset="0"/>
                <a:cs typeface="Times New Roman" panose="02020603050405020304" pitchFamily="18" charset="0"/>
              </a:rPr>
              <a:t>: By using a pre-trained ResNet model, the code benefits from a network already trained on millions of images. This is crucial for medical applications with relatively small datasets.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Deep Feature Learning </a:t>
            </a:r>
            <a:r>
              <a:rPr lang="en-US" sz="2400" dirty="0">
                <a:latin typeface="Times New Roman" panose="02020603050405020304" pitchFamily="18" charset="0"/>
                <a:cs typeface="Times New Roman" panose="02020603050405020304" pitchFamily="18" charset="0"/>
              </a:rPr>
              <a:t>: CNNs and ResNet are highly effective in capturing intricate patterns in medical imaging, such as lung abnormalities caused by COVID-19.</a:t>
            </a:r>
          </a:p>
          <a:p>
            <a:endParaRPr lang="en-IN" dirty="0"/>
          </a:p>
        </p:txBody>
      </p:sp>
    </p:spTree>
    <p:extLst>
      <p:ext uri="{BB962C8B-B14F-4D97-AF65-F5344CB8AC3E}">
        <p14:creationId xmlns:p14="http://schemas.microsoft.com/office/powerpoint/2010/main" val="168327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31D4-FB84-FF4A-722C-E6903E79313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Text Extraction(Transformer-BERT)</a:t>
            </a:r>
          </a:p>
        </p:txBody>
      </p:sp>
      <p:sp>
        <p:nvSpPr>
          <p:cNvPr id="3" name="Content Placeholder 2">
            <a:extLst>
              <a:ext uri="{FF2B5EF4-FFF2-40B4-BE49-F238E27FC236}">
                <a16:creationId xmlns:a16="http://schemas.microsoft.com/office/drawing/2014/main" id="{032DED69-3A2D-0615-6FE1-D3DC8C4FEEB7}"/>
              </a:ext>
            </a:extLst>
          </p:cNvPr>
          <p:cNvSpPr>
            <a:spLocks noGrp="1"/>
          </p:cNvSpPr>
          <p:nvPr>
            <p:ph idx="1"/>
          </p:nvPr>
        </p:nvSpPr>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BERT (Bidirectional Encoder Representations from Transformers)</a:t>
            </a:r>
            <a:r>
              <a:rPr lang="en-US" sz="2400" dirty="0">
                <a:latin typeface="Times New Roman" panose="02020603050405020304" pitchFamily="18" charset="0"/>
                <a:cs typeface="Times New Roman" panose="02020603050405020304" pitchFamily="18" charset="0"/>
              </a:rPr>
              <a:t> is a transformer-based model developed by Google for natural language processing (NLP). Unlike previous models (like RNNs or LSTMs), which processed input text sequentially, transformers work with self-attention mechanisms that allow them to consider the entire context of the input at once, enabling more effective language understanding.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61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21CC08-5728-F319-837C-367CC27C17CA}"/>
              </a:ext>
            </a:extLst>
          </p:cNvPr>
          <p:cNvSpPr>
            <a:spLocks noGrp="1"/>
          </p:cNvSpPr>
          <p:nvPr>
            <p:ph type="title"/>
          </p:nvPr>
        </p:nvSpPr>
        <p:spPr>
          <a:xfrm>
            <a:off x="1066800" y="642594"/>
            <a:ext cx="10058400" cy="856692"/>
          </a:xfrm>
        </p:spPr>
        <p:txBody>
          <a:bodyPr/>
          <a:lstStyle/>
          <a:p>
            <a:r>
              <a:rPr lang="en-IN" dirty="0">
                <a:latin typeface="Times New Roman" panose="02020603050405020304" pitchFamily="18" charset="0"/>
                <a:cs typeface="Times New Roman" panose="02020603050405020304" pitchFamily="18" charset="0"/>
              </a:rPr>
              <a:t>BERT Integration in the code</a:t>
            </a:r>
          </a:p>
        </p:txBody>
      </p:sp>
      <p:sp>
        <p:nvSpPr>
          <p:cNvPr id="5" name="Content Placeholder 4">
            <a:extLst>
              <a:ext uri="{FF2B5EF4-FFF2-40B4-BE49-F238E27FC236}">
                <a16:creationId xmlns:a16="http://schemas.microsoft.com/office/drawing/2014/main" id="{BAD783AB-7004-1AEE-C305-9E4A5E2DA3C9}"/>
              </a:ext>
            </a:extLst>
          </p:cNvPr>
          <p:cNvSpPr>
            <a:spLocks noGrp="1"/>
          </p:cNvSpPr>
          <p:nvPr>
            <p:ph sz="half" idx="1"/>
          </p:nvPr>
        </p:nvSpPr>
        <p:spPr>
          <a:xfrm>
            <a:off x="1066800" y="1787611"/>
            <a:ext cx="4663440" cy="4679091"/>
          </a:xfrm>
        </p:spPr>
        <p:txBody>
          <a:bodyPr>
            <a:noAutofit/>
          </a:bodyPr>
          <a:lstStyle/>
          <a:p>
            <a:r>
              <a:rPr lang="en-US" sz="2000" b="1" dirty="0" err="1">
                <a:latin typeface="Times New Roman" panose="02020603050405020304" pitchFamily="18" charset="0"/>
                <a:cs typeface="Times New Roman" panose="02020603050405020304" pitchFamily="18" charset="0"/>
              </a:rPr>
              <a:t>BertModel.from_pretrained</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pretrained_model</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bert</a:t>
            </a:r>
            <a:r>
              <a:rPr lang="en-US" sz="2000" b="1" dirty="0">
                <a:latin typeface="Times New Roman" panose="02020603050405020304" pitchFamily="18" charset="0"/>
                <a:cs typeface="Times New Roman" panose="02020603050405020304" pitchFamily="18" charset="0"/>
              </a:rPr>
              <a:t>-base-uncased') </a:t>
            </a:r>
            <a:r>
              <a:rPr lang="en-US" sz="2000" dirty="0">
                <a:latin typeface="Times New Roman" panose="02020603050405020304" pitchFamily="18" charset="0"/>
                <a:cs typeface="Times New Roman" panose="02020603050405020304" pitchFamily="18" charset="0"/>
              </a:rPr>
              <a:t>loads a pre-trained BERT model.</a:t>
            </a:r>
          </a:p>
          <a:p>
            <a:r>
              <a:rPr lang="en-US" sz="2000" dirty="0">
                <a:latin typeface="Times New Roman" panose="02020603050405020304" pitchFamily="18" charset="0"/>
                <a:cs typeface="Times New Roman" panose="02020603050405020304" pitchFamily="18" charset="0"/>
              </a:rPr>
              <a:t>In this case, it uses the </a:t>
            </a:r>
          </a:p>
          <a:p>
            <a:r>
              <a:rPr lang="en-US" sz="2000"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bert</a:t>
            </a:r>
            <a:r>
              <a:rPr lang="en-US" sz="2000" b="1" dirty="0">
                <a:latin typeface="Times New Roman" panose="02020603050405020304" pitchFamily="18" charset="0"/>
                <a:cs typeface="Times New Roman" panose="02020603050405020304" pitchFamily="18" charset="0"/>
              </a:rPr>
              <a:t>-base-uncased</a:t>
            </a:r>
            <a:r>
              <a:rPr lang="en-US" sz="2000" dirty="0">
                <a:latin typeface="Times New Roman" panose="02020603050405020304" pitchFamily="18" charset="0"/>
                <a:cs typeface="Times New Roman" panose="02020603050405020304" pitchFamily="18" charset="0"/>
              </a:rPr>
              <a:t>" variant, which means:"</a:t>
            </a:r>
            <a:r>
              <a:rPr lang="en-US" sz="2000" dirty="0" err="1">
                <a:latin typeface="Times New Roman" panose="02020603050405020304" pitchFamily="18" charset="0"/>
                <a:cs typeface="Times New Roman" panose="02020603050405020304" pitchFamily="18" charset="0"/>
              </a:rPr>
              <a:t>bert</a:t>
            </a:r>
            <a:r>
              <a:rPr lang="en-US" sz="2000" dirty="0">
                <a:latin typeface="Times New Roman" panose="02020603050405020304" pitchFamily="18" charset="0"/>
                <a:cs typeface="Times New Roman" panose="02020603050405020304" pitchFamily="18" charset="0"/>
              </a:rPr>
              <a:t>-base" refers to a smaller BERT model with 12 layers, 768 hidden units, and 110M parameters.</a:t>
            </a:r>
          </a:p>
          <a:p>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uncased</a:t>
            </a:r>
            <a:r>
              <a:rPr lang="en-US" sz="2000" dirty="0">
                <a:latin typeface="Times New Roman" panose="02020603050405020304" pitchFamily="18" charset="0"/>
                <a:cs typeface="Times New Roman" panose="02020603050405020304" pitchFamily="18" charset="0"/>
              </a:rPr>
              <a:t>" indicates that the model was trained on lower-cased text, meaning it doesn't distinguish between uppercase and lowercase letters.</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F39EE96-434E-B1BE-08F7-AEEF5FAA2BF7}"/>
              </a:ext>
            </a:extLst>
          </p:cNvPr>
          <p:cNvPicPr>
            <a:picLocks noGrp="1" noChangeAspect="1"/>
          </p:cNvPicPr>
          <p:nvPr>
            <p:ph sz="half" idx="2"/>
          </p:nvPr>
        </p:nvPicPr>
        <p:blipFill>
          <a:blip r:embed="rId2"/>
          <a:stretch>
            <a:fillRect/>
          </a:stretch>
        </p:blipFill>
        <p:spPr>
          <a:xfrm>
            <a:off x="6096000" y="1900195"/>
            <a:ext cx="5029199" cy="2680043"/>
          </a:xfrm>
        </p:spPr>
      </p:pic>
    </p:spTree>
    <p:extLst>
      <p:ext uri="{BB962C8B-B14F-4D97-AF65-F5344CB8AC3E}">
        <p14:creationId xmlns:p14="http://schemas.microsoft.com/office/powerpoint/2010/main" val="38449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1BFDB-CAFC-98BE-23D1-96A41835E951}"/>
              </a:ext>
            </a:extLst>
          </p:cNvPr>
          <p:cNvSpPr>
            <a:spLocks noGrp="1"/>
          </p:cNvSpPr>
          <p:nvPr>
            <p:ph type="title"/>
          </p:nvPr>
        </p:nvSpPr>
        <p:spPr>
          <a:xfrm>
            <a:off x="1066800" y="642594"/>
            <a:ext cx="10058400" cy="930833"/>
          </a:xfrm>
        </p:spPr>
        <p:txBody>
          <a:bodyPr/>
          <a:lstStyle/>
          <a:p>
            <a:r>
              <a:rPr lang="en-IN" dirty="0">
                <a:latin typeface="Times New Roman" panose="02020603050405020304" pitchFamily="18" charset="0"/>
                <a:cs typeface="Times New Roman" panose="02020603050405020304" pitchFamily="18" charset="0"/>
              </a:rPr>
              <a:t>BERT Integration in the code</a:t>
            </a:r>
            <a:endParaRPr lang="en-IN" b="1" dirty="0"/>
          </a:p>
        </p:txBody>
      </p:sp>
      <p:sp>
        <p:nvSpPr>
          <p:cNvPr id="6" name="Content Placeholder 5">
            <a:extLst>
              <a:ext uri="{FF2B5EF4-FFF2-40B4-BE49-F238E27FC236}">
                <a16:creationId xmlns:a16="http://schemas.microsoft.com/office/drawing/2014/main" id="{713C2E01-AD9F-28AB-D68C-7659D2B1EFED}"/>
              </a:ext>
            </a:extLst>
          </p:cNvPr>
          <p:cNvSpPr>
            <a:spLocks noGrp="1"/>
          </p:cNvSpPr>
          <p:nvPr>
            <p:ph idx="1"/>
          </p:nvPr>
        </p:nvSpPr>
        <p:spPr>
          <a:xfrm>
            <a:off x="1066800" y="1631092"/>
            <a:ext cx="10058400" cy="4321652"/>
          </a:xfrm>
        </p:spPr>
        <p:txBody>
          <a:bodyPr>
            <a:noAutofit/>
          </a:bodyPr>
          <a:lstStyle/>
          <a:p>
            <a:r>
              <a:rPr lang="en-US" sz="2400" dirty="0">
                <a:latin typeface="Times New Roman" panose="02020603050405020304" pitchFamily="18" charset="0"/>
                <a:cs typeface="Times New Roman" panose="02020603050405020304" pitchFamily="18" charset="0"/>
              </a:rPr>
              <a:t>The pre-trained model has already been trained on large corpora like Wikipedia and </a:t>
            </a:r>
            <a:r>
              <a:rPr lang="en-US" sz="2400" dirty="0" err="1">
                <a:latin typeface="Times New Roman" panose="02020603050405020304" pitchFamily="18" charset="0"/>
                <a:cs typeface="Times New Roman" panose="02020603050405020304" pitchFamily="18" charset="0"/>
              </a:rPr>
              <a:t>BookCorpus</a:t>
            </a:r>
            <a:r>
              <a:rPr lang="en-US" sz="2400" dirty="0">
                <a:latin typeface="Times New Roman" panose="02020603050405020304" pitchFamily="18" charset="0"/>
                <a:cs typeface="Times New Roman" panose="02020603050405020304" pitchFamily="18" charset="0"/>
              </a:rPr>
              <a:t>. This gives the model a strong understanding of general language patterns, but it can be fine-tuned on a specific dataset for a particular task</a:t>
            </a:r>
          </a:p>
          <a:p>
            <a:r>
              <a:rPr lang="en-US" sz="2400" b="1" dirty="0" err="1">
                <a:latin typeface="Times New Roman" panose="02020603050405020304" pitchFamily="18" charset="0"/>
                <a:cs typeface="Times New Roman" panose="02020603050405020304" pitchFamily="18" charset="0"/>
              </a:rPr>
              <a:t>input_ids</a:t>
            </a:r>
            <a:r>
              <a:rPr lang="en-US" sz="2400" dirty="0">
                <a:latin typeface="Times New Roman" panose="02020603050405020304" pitchFamily="18" charset="0"/>
                <a:cs typeface="Times New Roman" panose="02020603050405020304" pitchFamily="18" charset="0"/>
              </a:rPr>
              <a:t>: These are the tokenized words of the input text, where each word or </a:t>
            </a:r>
            <a:r>
              <a:rPr lang="en-US" sz="2400" dirty="0" err="1">
                <a:latin typeface="Times New Roman" panose="02020603050405020304" pitchFamily="18" charset="0"/>
                <a:cs typeface="Times New Roman" panose="02020603050405020304" pitchFamily="18" charset="0"/>
              </a:rPr>
              <a:t>subword</a:t>
            </a:r>
            <a:r>
              <a:rPr lang="en-US" sz="2400" dirty="0">
                <a:latin typeface="Times New Roman" panose="02020603050405020304" pitchFamily="18" charset="0"/>
                <a:cs typeface="Times New Roman" panose="02020603050405020304" pitchFamily="18" charset="0"/>
              </a:rPr>
              <a:t> is converted into a corresponding ID based on the vocabulary.</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attention_mask</a:t>
            </a:r>
            <a:r>
              <a:rPr lang="en-US" sz="2400" dirty="0">
                <a:latin typeface="Times New Roman" panose="02020603050405020304" pitchFamily="18" charset="0"/>
                <a:cs typeface="Times New Roman" panose="02020603050405020304" pitchFamily="18" charset="0"/>
              </a:rPr>
              <a:t>: This is used to indicate which tokens are actual data (1) and which are padding (0). It allows BERT to ignore padded tokens during the self-attention mechanism</a:t>
            </a:r>
          </a:p>
        </p:txBody>
      </p:sp>
    </p:spTree>
    <p:extLst>
      <p:ext uri="{BB962C8B-B14F-4D97-AF65-F5344CB8AC3E}">
        <p14:creationId xmlns:p14="http://schemas.microsoft.com/office/powerpoint/2010/main" val="102775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86D1-D70D-0CC4-5E1D-ABE7D80DA9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BERT Integration in the code</a:t>
            </a:r>
            <a:endParaRPr lang="en-IN" dirty="0"/>
          </a:p>
        </p:txBody>
      </p:sp>
      <p:sp>
        <p:nvSpPr>
          <p:cNvPr id="3" name="Content Placeholder 2">
            <a:extLst>
              <a:ext uri="{FF2B5EF4-FFF2-40B4-BE49-F238E27FC236}">
                <a16:creationId xmlns:a16="http://schemas.microsoft.com/office/drawing/2014/main" id="{A299E194-5E56-8843-B026-58DC3014EC8B}"/>
              </a:ext>
            </a:extLst>
          </p:cNvPr>
          <p:cNvSpPr>
            <a:spLocks noGrp="1"/>
          </p:cNvSpPr>
          <p:nvPr>
            <p:ph idx="1"/>
          </p:nvPr>
        </p:nvSpPr>
        <p:spPr/>
        <p:txBody>
          <a:bodyPr/>
          <a:lstStyle/>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outputs from BERT consist of several things, but the most important one here is </a:t>
            </a:r>
            <a:r>
              <a:rPr lang="en-US" sz="2400" b="1" dirty="0" err="1">
                <a:latin typeface="Times New Roman" panose="02020603050405020304" pitchFamily="18" charset="0"/>
                <a:cs typeface="Times New Roman" panose="02020603050405020304" pitchFamily="18" charset="0"/>
              </a:rPr>
              <a:t>last_hidden_state</a:t>
            </a:r>
            <a:r>
              <a:rPr lang="en-US" sz="2400" dirty="0">
                <a:latin typeface="Times New Roman" panose="02020603050405020304" pitchFamily="18" charset="0"/>
                <a:cs typeface="Times New Roman" panose="02020603050405020304" pitchFamily="18" charset="0"/>
              </a:rPr>
              <a:t>, which contains the embeddings for each token in the input text.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BERT processes the input sequence and outputs a contextualized representation of each token based on the surrounding context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970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54F8-F903-58D9-7B1C-CA1E9567909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Text Inputs</a:t>
            </a:r>
          </a:p>
        </p:txBody>
      </p:sp>
      <p:pic>
        <p:nvPicPr>
          <p:cNvPr id="5" name="Content Placeholder 4">
            <a:extLst>
              <a:ext uri="{FF2B5EF4-FFF2-40B4-BE49-F238E27FC236}">
                <a16:creationId xmlns:a16="http://schemas.microsoft.com/office/drawing/2014/main" id="{D017DBF6-8FC2-21E8-AC14-9B6E85877411}"/>
              </a:ext>
            </a:extLst>
          </p:cNvPr>
          <p:cNvPicPr>
            <a:picLocks noGrp="1" noChangeAspect="1"/>
          </p:cNvPicPr>
          <p:nvPr>
            <p:ph idx="1"/>
          </p:nvPr>
        </p:nvPicPr>
        <p:blipFill>
          <a:blip r:embed="rId2"/>
          <a:stretch>
            <a:fillRect/>
          </a:stretch>
        </p:blipFill>
        <p:spPr>
          <a:xfrm>
            <a:off x="1286933" y="2370666"/>
            <a:ext cx="9210231" cy="2810933"/>
          </a:xfrm>
        </p:spPr>
      </p:pic>
    </p:spTree>
    <p:extLst>
      <p:ext uri="{BB962C8B-B14F-4D97-AF65-F5344CB8AC3E}">
        <p14:creationId xmlns:p14="http://schemas.microsoft.com/office/powerpoint/2010/main" val="303754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756C-ABAC-047F-329D-FA977B229E09}"/>
              </a:ext>
            </a:extLst>
          </p:cNvPr>
          <p:cNvSpPr>
            <a:spLocks noGrp="1"/>
          </p:cNvSpPr>
          <p:nvPr>
            <p:ph type="title"/>
          </p:nvPr>
        </p:nvSpPr>
        <p:spPr>
          <a:xfrm>
            <a:off x="1066800" y="642594"/>
            <a:ext cx="10058400" cy="807265"/>
          </a:xfrm>
        </p:spPr>
        <p:txBody>
          <a:bodyPr/>
          <a:lstStyle/>
          <a:p>
            <a:r>
              <a:rPr lang="en-IN" b="1" dirty="0">
                <a:latin typeface="Times New Roman" panose="02020603050405020304" pitchFamily="18" charset="0"/>
                <a:cs typeface="Times New Roman" panose="02020603050405020304" pitchFamily="18" charset="0"/>
              </a:rPr>
              <a:t>Why use BERT?</a:t>
            </a:r>
          </a:p>
        </p:txBody>
      </p:sp>
      <p:sp>
        <p:nvSpPr>
          <p:cNvPr id="3" name="Content Placeholder 2">
            <a:extLst>
              <a:ext uri="{FF2B5EF4-FFF2-40B4-BE49-F238E27FC236}">
                <a16:creationId xmlns:a16="http://schemas.microsoft.com/office/drawing/2014/main" id="{E20835A7-C5D3-0468-9B3D-2A5F622DA03D}"/>
              </a:ext>
            </a:extLst>
          </p:cNvPr>
          <p:cNvSpPr>
            <a:spLocks noGrp="1"/>
          </p:cNvSpPr>
          <p:nvPr>
            <p:ph idx="1"/>
          </p:nvPr>
        </p:nvSpPr>
        <p:spPr>
          <a:xfrm>
            <a:off x="1066800" y="1540476"/>
            <a:ext cx="10058400" cy="4942702"/>
          </a:xfrm>
        </p:spPr>
        <p:txBody>
          <a:bodyPr>
            <a:noAutofit/>
          </a:bodyPr>
          <a:lstStyle/>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Bidirectionality</a:t>
            </a:r>
            <a:r>
              <a:rPr lang="en-US" sz="2200" dirty="0">
                <a:latin typeface="Times New Roman" panose="02020603050405020304" pitchFamily="18" charset="0"/>
                <a:cs typeface="Times New Roman" panose="02020603050405020304" pitchFamily="18" charset="0"/>
              </a:rPr>
              <a:t>: Traditional language models process text from left to right or right to left, but BERT reads text in both directions simultaneously, which allows it to capture the full context of each word in a sentence.</a:t>
            </a:r>
          </a:p>
          <a:p>
            <a:pPr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Tokenization</a:t>
            </a:r>
            <a:r>
              <a:rPr lang="en-US" sz="2200" dirty="0">
                <a:latin typeface="Times New Roman" panose="02020603050405020304" pitchFamily="18" charset="0"/>
                <a:cs typeface="Times New Roman" panose="02020603050405020304" pitchFamily="18" charset="0"/>
              </a:rPr>
              <a:t>: Before feeding text into BERT, it needs to be tokenized into sub words using a tokenizer (often the </a:t>
            </a:r>
            <a:r>
              <a:rPr lang="en-US" sz="2200" b="1" dirty="0" err="1">
                <a:latin typeface="Times New Roman" panose="02020603050405020304" pitchFamily="18" charset="0"/>
                <a:cs typeface="Times New Roman" panose="02020603050405020304" pitchFamily="18" charset="0"/>
              </a:rPr>
              <a:t>WordPiece</a:t>
            </a:r>
            <a:r>
              <a:rPr lang="en-US" sz="2200" dirty="0">
                <a:latin typeface="Times New Roman" panose="02020603050405020304" pitchFamily="18" charset="0"/>
                <a:cs typeface="Times New Roman" panose="02020603050405020304" pitchFamily="18" charset="0"/>
              </a:rPr>
              <a:t> tokenizer). BERT uses the special [CLS] token at the start and [SEP] token to separate sentences for tasks like classification.</a:t>
            </a:r>
          </a:p>
          <a:p>
            <a:pPr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Self-Attention Mechanism</a:t>
            </a:r>
            <a:r>
              <a:rPr lang="en-US" sz="2200" dirty="0">
                <a:latin typeface="Times New Roman" panose="02020603050405020304" pitchFamily="18" charset="0"/>
                <a:cs typeface="Times New Roman" panose="02020603050405020304" pitchFamily="18" charset="0"/>
              </a:rPr>
              <a:t>: The key idea behind transformers is the self-attention mechanism, which assigns a weight to each word in a sentence based on its relevance to the other words. This allows the model to focus on important relationships in the text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24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27EA-77E2-049B-7458-AB2D9DC0CDBE}"/>
              </a:ext>
            </a:extLst>
          </p:cNvPr>
          <p:cNvSpPr>
            <a:spLocks noGrp="1"/>
          </p:cNvSpPr>
          <p:nvPr>
            <p:ph type="title"/>
          </p:nvPr>
        </p:nvSpPr>
        <p:spPr>
          <a:xfrm>
            <a:off x="1066800" y="642594"/>
            <a:ext cx="10058400" cy="813673"/>
          </a:xfrm>
        </p:spPr>
        <p:txBody>
          <a:bodyPr/>
          <a:lstStyle/>
          <a:p>
            <a:r>
              <a:rPr lang="en-IN" b="1" dirty="0">
                <a:latin typeface="Times New Roman" panose="02020603050405020304" pitchFamily="18" charset="0"/>
                <a:cs typeface="Times New Roman" panose="02020603050405020304" pitchFamily="18" charset="0"/>
              </a:rPr>
              <a:t>How it integrates into the Multi-Modal </a:t>
            </a:r>
          </a:p>
        </p:txBody>
      </p:sp>
      <p:sp>
        <p:nvSpPr>
          <p:cNvPr id="3" name="Content Placeholder 2">
            <a:extLst>
              <a:ext uri="{FF2B5EF4-FFF2-40B4-BE49-F238E27FC236}">
                <a16:creationId xmlns:a16="http://schemas.microsoft.com/office/drawing/2014/main" id="{0A0ADC42-8202-1400-52E6-4F3E1C067E80}"/>
              </a:ext>
            </a:extLst>
          </p:cNvPr>
          <p:cNvSpPr>
            <a:spLocks noGrp="1"/>
          </p:cNvSpPr>
          <p:nvPr>
            <p:ph idx="1"/>
          </p:nvPr>
        </p:nvSpPr>
        <p:spPr>
          <a:xfrm>
            <a:off x="1066800" y="1456267"/>
            <a:ext cx="10058400" cy="4496477"/>
          </a:xfrm>
        </p:spPr>
        <p:txBody>
          <a:bodyPr>
            <a:norm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combining the BERT-based text feature extractor with the image features from ResNet, the output of BERT serves as a fixed-length feature vector representing the meaning of the input text. This is concatenated with the image features, and the combined feature vector is passed through a fully connected layer to perform the final classification.</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1CE37D-949B-45B1-9DC2-54093E4AA9A4}"/>
              </a:ext>
            </a:extLst>
          </p:cNvPr>
          <p:cNvPicPr>
            <a:picLocks noChangeAspect="1"/>
          </p:cNvPicPr>
          <p:nvPr/>
        </p:nvPicPr>
        <p:blipFill>
          <a:blip r:embed="rId2"/>
          <a:stretch>
            <a:fillRect/>
          </a:stretch>
        </p:blipFill>
        <p:spPr>
          <a:xfrm>
            <a:off x="1066800" y="4390768"/>
            <a:ext cx="6925733" cy="1561975"/>
          </a:xfrm>
          <a:prstGeom prst="rect">
            <a:avLst/>
          </a:prstGeom>
        </p:spPr>
      </p:pic>
    </p:spTree>
    <p:extLst>
      <p:ext uri="{BB962C8B-B14F-4D97-AF65-F5344CB8AC3E}">
        <p14:creationId xmlns:p14="http://schemas.microsoft.com/office/powerpoint/2010/main" val="57821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DDE-73A6-BF90-5F91-CC8692CFF072}"/>
              </a:ext>
            </a:extLst>
          </p:cNvPr>
          <p:cNvSpPr>
            <a:spLocks noGrp="1"/>
          </p:cNvSpPr>
          <p:nvPr>
            <p:ph type="title"/>
          </p:nvPr>
        </p:nvSpPr>
        <p:spPr>
          <a:xfrm>
            <a:off x="1066800" y="642594"/>
            <a:ext cx="10058400" cy="762873"/>
          </a:xfrm>
        </p:spPr>
        <p:txBody>
          <a:bodyPr/>
          <a:lstStyle/>
          <a:p>
            <a:r>
              <a:rPr lang="en-IN" b="1" dirty="0">
                <a:latin typeface="Times New Roman" panose="02020603050405020304" pitchFamily="18" charset="0"/>
                <a:cs typeface="Times New Roman" panose="02020603050405020304" pitchFamily="18" charset="0"/>
              </a:rPr>
              <a:t>Function calling of Multi-modal</a:t>
            </a:r>
          </a:p>
        </p:txBody>
      </p:sp>
      <p:pic>
        <p:nvPicPr>
          <p:cNvPr id="9" name="Content Placeholder 8">
            <a:extLst>
              <a:ext uri="{FF2B5EF4-FFF2-40B4-BE49-F238E27FC236}">
                <a16:creationId xmlns:a16="http://schemas.microsoft.com/office/drawing/2014/main" id="{565DF841-A29C-AA99-22CE-AD7FD3ACFC75}"/>
              </a:ext>
            </a:extLst>
          </p:cNvPr>
          <p:cNvPicPr>
            <a:picLocks noGrp="1" noChangeAspect="1"/>
          </p:cNvPicPr>
          <p:nvPr>
            <p:ph idx="1"/>
          </p:nvPr>
        </p:nvPicPr>
        <p:blipFill>
          <a:blip r:embed="rId2"/>
          <a:stretch>
            <a:fillRect/>
          </a:stretch>
        </p:blipFill>
        <p:spPr>
          <a:xfrm>
            <a:off x="2319867" y="2387600"/>
            <a:ext cx="8263465" cy="2590800"/>
          </a:xfrm>
        </p:spPr>
      </p:pic>
    </p:spTree>
    <p:extLst>
      <p:ext uri="{BB962C8B-B14F-4D97-AF65-F5344CB8AC3E}">
        <p14:creationId xmlns:p14="http://schemas.microsoft.com/office/powerpoint/2010/main" val="332059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C7CB-9A55-B9EC-5224-4566E339AADA}"/>
              </a:ext>
            </a:extLst>
          </p:cNvPr>
          <p:cNvSpPr>
            <a:spLocks noGrp="1"/>
          </p:cNvSpPr>
          <p:nvPr>
            <p:ph type="title"/>
          </p:nvPr>
        </p:nvSpPr>
        <p:spPr>
          <a:xfrm>
            <a:off x="671119" y="642594"/>
            <a:ext cx="10922465" cy="95970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DBCE781-F267-E9C2-47D2-DF06F3E9CABD}"/>
              </a:ext>
            </a:extLst>
          </p:cNvPr>
          <p:cNvSpPr>
            <a:spLocks noGrp="1"/>
          </p:cNvSpPr>
          <p:nvPr>
            <p:ph idx="1"/>
          </p:nvPr>
        </p:nvSpPr>
        <p:spPr>
          <a:xfrm>
            <a:off x="671119" y="1677797"/>
            <a:ext cx="10922465" cy="4681057"/>
          </a:xfrm>
        </p:spPr>
        <p:txBody>
          <a:bodyPr>
            <a:normAutofit/>
          </a:bodyPr>
          <a:lstStyle/>
          <a:p>
            <a:pPr algn="l" rtl="0" fontAlgn="base">
              <a:lnSpc>
                <a:spcPts val="1569"/>
              </a:lnSpc>
              <a:buFont typeface="Arial" panose="020B0604020202020204" pitchFamily="34" charset="0"/>
              <a:buChar char="•"/>
            </a:pPr>
            <a:endParaRPr lang="en-US" sz="2400" b="1" i="0" dirty="0">
              <a:solidFill>
                <a:srgbClr val="262626"/>
              </a:solidFill>
              <a:effectLst/>
              <a:latin typeface="Times New Roman" panose="02020603050405020304" pitchFamily="18" charset="0"/>
              <a:cs typeface="Times New Roman" panose="02020603050405020304" pitchFamily="18" charset="0"/>
            </a:endParaRPr>
          </a:p>
          <a:p>
            <a:pPr algn="l" rtl="0"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the complex nature of Covid-19, which manifests with a wide range of symptoms and radiographic abnormalities, an effective diagnostic tool must integrate information from multiple sources to enhance prediction accuracy and support early intervention.</a:t>
            </a:r>
          </a:p>
          <a:p>
            <a:pPr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aims to address the challenge of </a:t>
            </a:r>
            <a:r>
              <a:rPr lang="en-US" sz="2400" b="1" dirty="0">
                <a:latin typeface="Times New Roman" panose="02020603050405020304" pitchFamily="18" charset="0"/>
                <a:cs typeface="Times New Roman" panose="02020603050405020304" pitchFamily="18" charset="0"/>
              </a:rPr>
              <a:t>Covid-19 diagnosis</a:t>
            </a:r>
            <a:r>
              <a:rPr lang="en-US" sz="2400" dirty="0">
                <a:latin typeface="Times New Roman" panose="02020603050405020304" pitchFamily="18" charset="0"/>
                <a:cs typeface="Times New Roman" panose="02020603050405020304" pitchFamily="18" charset="0"/>
              </a:rPr>
              <a:t> by developing a multi-modal diagnostic model that leverages both medical imaging and textual clinical data.</a:t>
            </a:r>
          </a:p>
          <a:p>
            <a:pPr algn="l" rtl="0" fontAlgn="base">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70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F642-D12D-3318-EE71-C5AFEE5F24C3}"/>
              </a:ext>
            </a:extLst>
          </p:cNvPr>
          <p:cNvSpPr>
            <a:spLocks noGrp="1"/>
          </p:cNvSpPr>
          <p:nvPr>
            <p:ph type="title"/>
          </p:nvPr>
        </p:nvSpPr>
        <p:spPr>
          <a:xfrm>
            <a:off x="1066800" y="642594"/>
            <a:ext cx="10058400" cy="1101539"/>
          </a:xfrm>
        </p:spPr>
        <p:txBody>
          <a:bodyPr/>
          <a:lstStyle/>
          <a:p>
            <a:r>
              <a:rPr lang="en-IN" b="1" dirty="0">
                <a:latin typeface="Times New Roman" panose="02020603050405020304" pitchFamily="18" charset="0"/>
                <a:cs typeface="Times New Roman" panose="02020603050405020304" pitchFamily="18" charset="0"/>
              </a:rPr>
              <a:t>Model Training(Adam optimizer)</a:t>
            </a:r>
          </a:p>
        </p:txBody>
      </p:sp>
      <p:sp>
        <p:nvSpPr>
          <p:cNvPr id="3" name="Content Placeholder 2">
            <a:extLst>
              <a:ext uri="{FF2B5EF4-FFF2-40B4-BE49-F238E27FC236}">
                <a16:creationId xmlns:a16="http://schemas.microsoft.com/office/drawing/2014/main" id="{21F3581E-9A35-833F-5BE0-7223A4E39C0A}"/>
              </a:ext>
            </a:extLst>
          </p:cNvPr>
          <p:cNvSpPr>
            <a:spLocks noGrp="1"/>
          </p:cNvSpPr>
          <p:nvPr>
            <p:ph idx="1"/>
          </p:nvPr>
        </p:nvSpPr>
        <p:spPr>
          <a:xfrm>
            <a:off x="1066800" y="2048933"/>
            <a:ext cx="10058400" cy="3903811"/>
          </a:xfrm>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Adam optimizer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torch.optim.Adam</a:t>
            </a:r>
            <a:r>
              <a:rPr lang="en-US" sz="2400" dirty="0">
                <a:latin typeface="Times New Roman" panose="02020603050405020304" pitchFamily="18" charset="0"/>
                <a:cs typeface="Times New Roman" panose="02020603050405020304" pitchFamily="18" charset="0"/>
              </a:rPr>
              <a:t>) is one of the most popular optimization algorithms used in deep learning due to its efficiency and adaptability. It combines the advantages of two other extensions of stochastic gradient descent (SGD)</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CFC958-C677-755E-F884-F10C3A678981}"/>
              </a:ext>
            </a:extLst>
          </p:cNvPr>
          <p:cNvPicPr>
            <a:picLocks noChangeAspect="1"/>
          </p:cNvPicPr>
          <p:nvPr/>
        </p:nvPicPr>
        <p:blipFill>
          <a:blip r:embed="rId2"/>
          <a:stretch>
            <a:fillRect/>
          </a:stretch>
        </p:blipFill>
        <p:spPr>
          <a:xfrm>
            <a:off x="1317227" y="4182534"/>
            <a:ext cx="6607573" cy="762000"/>
          </a:xfrm>
          <a:prstGeom prst="rect">
            <a:avLst/>
          </a:prstGeom>
        </p:spPr>
      </p:pic>
    </p:spTree>
    <p:extLst>
      <p:ext uri="{BB962C8B-B14F-4D97-AF65-F5344CB8AC3E}">
        <p14:creationId xmlns:p14="http://schemas.microsoft.com/office/powerpoint/2010/main" val="137368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33B3-A639-AD80-EEF2-981C3A14C1CA}"/>
              </a:ext>
            </a:extLst>
          </p:cNvPr>
          <p:cNvSpPr>
            <a:spLocks noGrp="1"/>
          </p:cNvSpPr>
          <p:nvPr>
            <p:ph type="title"/>
          </p:nvPr>
        </p:nvSpPr>
        <p:spPr>
          <a:xfrm>
            <a:off x="1066800" y="642594"/>
            <a:ext cx="10058400" cy="848455"/>
          </a:xfrm>
        </p:spPr>
        <p:txBody>
          <a:bodyPr/>
          <a:lstStyle/>
          <a:p>
            <a:r>
              <a:rPr lang="en-IN" b="1" dirty="0">
                <a:latin typeface="Times New Roman" panose="02020603050405020304" pitchFamily="18" charset="0"/>
                <a:cs typeface="Times New Roman" panose="02020603050405020304" pitchFamily="18" charset="0"/>
              </a:rPr>
              <a:t>Model Training(Adam optimizer)</a:t>
            </a:r>
            <a:endParaRPr lang="en-IN" dirty="0"/>
          </a:p>
        </p:txBody>
      </p:sp>
      <p:sp>
        <p:nvSpPr>
          <p:cNvPr id="3" name="Content Placeholder 2">
            <a:extLst>
              <a:ext uri="{FF2B5EF4-FFF2-40B4-BE49-F238E27FC236}">
                <a16:creationId xmlns:a16="http://schemas.microsoft.com/office/drawing/2014/main" id="{881DC1A7-5135-AA09-C0B7-23C2AB7605B2}"/>
              </a:ext>
            </a:extLst>
          </p:cNvPr>
          <p:cNvSpPr>
            <a:spLocks noGrp="1"/>
          </p:cNvSpPr>
          <p:nvPr>
            <p:ph idx="1"/>
          </p:nvPr>
        </p:nvSpPr>
        <p:spPr/>
        <p:txBody>
          <a:bodyPr>
            <a:norm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model.parameters()</a:t>
            </a:r>
            <a:r>
              <a:rPr lang="en-US" sz="2400" dirty="0">
                <a:latin typeface="Times New Roman" panose="02020603050405020304" pitchFamily="18" charset="0"/>
                <a:cs typeface="Times New Roman" panose="02020603050405020304" pitchFamily="18" charset="0"/>
              </a:rPr>
              <a:t>: This refers to the model parameters (weights and biases) that need to be updated during training.</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lr=0.0001</a:t>
            </a:r>
            <a:r>
              <a:rPr lang="en-US" sz="2400" dirty="0">
                <a:latin typeface="Times New Roman" panose="02020603050405020304" pitchFamily="18" charset="0"/>
                <a:cs typeface="Times New Roman" panose="02020603050405020304" pitchFamily="18" charset="0"/>
              </a:rPr>
              <a:t>: This is the learning rate for the optimizer, controlling the size of the steps the optimizer takes towards minimizing the loss function. A smaller learning rate generally leads to more precise convergence but requires more training steps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24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C89F-1DA2-36DD-20E6-5F6784139B0C}"/>
              </a:ext>
            </a:extLst>
          </p:cNvPr>
          <p:cNvSpPr>
            <a:spLocks noGrp="1"/>
          </p:cNvSpPr>
          <p:nvPr>
            <p:ph type="title"/>
          </p:nvPr>
        </p:nvSpPr>
        <p:spPr>
          <a:xfrm>
            <a:off x="1066800" y="642593"/>
            <a:ext cx="10058400" cy="949139"/>
          </a:xfrm>
        </p:spPr>
        <p:txBody>
          <a:bodyPr>
            <a:normAutofit/>
          </a:bodyPr>
          <a:lstStyle/>
          <a:p>
            <a:r>
              <a:rPr lang="en-IN" b="1" dirty="0">
                <a:latin typeface="Times New Roman" panose="02020603050405020304" pitchFamily="18" charset="0"/>
                <a:cs typeface="Times New Roman" panose="02020603050405020304" pitchFamily="18" charset="0"/>
              </a:rPr>
              <a:t>Model Training(CrossEntropy Loss function)</a:t>
            </a:r>
          </a:p>
        </p:txBody>
      </p:sp>
      <p:sp>
        <p:nvSpPr>
          <p:cNvPr id="3" name="Content Placeholder 2">
            <a:extLst>
              <a:ext uri="{FF2B5EF4-FFF2-40B4-BE49-F238E27FC236}">
                <a16:creationId xmlns:a16="http://schemas.microsoft.com/office/drawing/2014/main" id="{9556F986-F313-8F27-5B5B-EED0DDFACE83}"/>
              </a:ext>
            </a:extLst>
          </p:cNvPr>
          <p:cNvSpPr>
            <a:spLocks noGrp="1"/>
          </p:cNvSpPr>
          <p:nvPr>
            <p:ph idx="1"/>
          </p:nvPr>
        </p:nvSpPr>
        <p:spPr>
          <a:xfrm>
            <a:off x="1066800" y="1794933"/>
            <a:ext cx="10058400" cy="4157811"/>
          </a:xfrm>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nn.CrossEntropyLoss</a:t>
            </a:r>
            <a:r>
              <a:rPr lang="en-US" sz="2400" dirty="0">
                <a:latin typeface="Times New Roman" panose="02020603050405020304" pitchFamily="18" charset="0"/>
                <a:cs typeface="Times New Roman" panose="02020603050405020304" pitchFamily="18" charset="0"/>
              </a:rPr>
              <a:t>() function computes the loss used for multi-class classification problems.</a:t>
            </a:r>
          </a:p>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loss function is typically used for tasks like image classification, text classification, and other problems where each sample belongs to one of several classes</a:t>
            </a:r>
          </a:p>
          <a:p>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C21F2D-AA98-639D-297E-D1EE2926A2DD}"/>
              </a:ext>
            </a:extLst>
          </p:cNvPr>
          <p:cNvPicPr>
            <a:picLocks noChangeAspect="1"/>
          </p:cNvPicPr>
          <p:nvPr/>
        </p:nvPicPr>
        <p:blipFill>
          <a:blip r:embed="rId2"/>
          <a:stretch>
            <a:fillRect/>
          </a:stretch>
        </p:blipFill>
        <p:spPr>
          <a:xfrm>
            <a:off x="1589924" y="4927599"/>
            <a:ext cx="4709275" cy="778933"/>
          </a:xfrm>
          <a:prstGeom prst="rect">
            <a:avLst/>
          </a:prstGeom>
        </p:spPr>
      </p:pic>
    </p:spTree>
    <p:extLst>
      <p:ext uri="{BB962C8B-B14F-4D97-AF65-F5344CB8AC3E}">
        <p14:creationId xmlns:p14="http://schemas.microsoft.com/office/powerpoint/2010/main" val="53855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974A-EF3F-962A-0701-6761CA809892}"/>
              </a:ext>
            </a:extLst>
          </p:cNvPr>
          <p:cNvSpPr>
            <a:spLocks noGrp="1"/>
          </p:cNvSpPr>
          <p:nvPr>
            <p:ph type="title"/>
          </p:nvPr>
        </p:nvSpPr>
        <p:spPr>
          <a:xfrm>
            <a:off x="1066800" y="642594"/>
            <a:ext cx="10058400" cy="830606"/>
          </a:xfrm>
        </p:spPr>
        <p:txBody>
          <a:bodyPr/>
          <a:lstStyle/>
          <a:p>
            <a:r>
              <a:rPr lang="en-IN" b="1" dirty="0">
                <a:latin typeface="Times New Roman" panose="02020603050405020304" pitchFamily="18" charset="0"/>
                <a:cs typeface="Times New Roman" panose="02020603050405020304" pitchFamily="18" charset="0"/>
              </a:rPr>
              <a:t>Accuracy</a:t>
            </a:r>
          </a:p>
        </p:txBody>
      </p:sp>
      <p:sp>
        <p:nvSpPr>
          <p:cNvPr id="3" name="Content Placeholder 2">
            <a:extLst>
              <a:ext uri="{FF2B5EF4-FFF2-40B4-BE49-F238E27FC236}">
                <a16:creationId xmlns:a16="http://schemas.microsoft.com/office/drawing/2014/main" id="{2C9DBA30-F185-1549-39A3-8416976543C9}"/>
              </a:ext>
            </a:extLst>
          </p:cNvPr>
          <p:cNvSpPr>
            <a:spLocks noGrp="1"/>
          </p:cNvSpPr>
          <p:nvPr>
            <p:ph idx="1"/>
          </p:nvPr>
        </p:nvSpPr>
        <p:spPr>
          <a:xfrm>
            <a:off x="1066800" y="1473200"/>
            <a:ext cx="10058400" cy="4479544"/>
          </a:xfrm>
        </p:spPr>
        <p:txBody>
          <a:bodyPr>
            <a:normAutofit/>
          </a:bodyPr>
          <a:lstStyle/>
          <a:p>
            <a:r>
              <a:rPr lang="en-US" sz="2400" dirty="0">
                <a:latin typeface="Times New Roman" panose="02020603050405020304" pitchFamily="18" charset="0"/>
                <a:cs typeface="Times New Roman" panose="02020603050405020304" pitchFamily="18" charset="0"/>
              </a:rPr>
              <a:t>It measures the percentage of correct predictions made by the model, i.e., how many times the model's predicted class matches the true class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8DBC1A-6F1C-3FDC-B865-CEDCE137C264}"/>
              </a:ext>
            </a:extLst>
          </p:cNvPr>
          <p:cNvPicPr>
            <a:picLocks noChangeAspect="1"/>
          </p:cNvPicPr>
          <p:nvPr/>
        </p:nvPicPr>
        <p:blipFill>
          <a:blip r:embed="rId2"/>
          <a:stretch>
            <a:fillRect/>
          </a:stretch>
        </p:blipFill>
        <p:spPr>
          <a:xfrm>
            <a:off x="1422401" y="2843130"/>
            <a:ext cx="8314266" cy="1644203"/>
          </a:xfrm>
          <a:prstGeom prst="rect">
            <a:avLst/>
          </a:prstGeom>
        </p:spPr>
      </p:pic>
    </p:spTree>
    <p:extLst>
      <p:ext uri="{BB962C8B-B14F-4D97-AF65-F5344CB8AC3E}">
        <p14:creationId xmlns:p14="http://schemas.microsoft.com/office/powerpoint/2010/main" val="3990298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7ED1-D22C-7CD2-BBE6-FCBC729694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Accuracy in the code</a:t>
            </a:r>
          </a:p>
        </p:txBody>
      </p:sp>
      <p:sp>
        <p:nvSpPr>
          <p:cNvPr id="6" name="Content Placeholder 5">
            <a:extLst>
              <a:ext uri="{FF2B5EF4-FFF2-40B4-BE49-F238E27FC236}">
                <a16:creationId xmlns:a16="http://schemas.microsoft.com/office/drawing/2014/main" id="{5D93408A-0143-A287-2DC0-7260B8C4B0E4}"/>
              </a:ext>
            </a:extLst>
          </p:cNvPr>
          <p:cNvSpPr>
            <a:spLocks noGrp="1"/>
          </p:cNvSpPr>
          <p:nvPr>
            <p:ph sz="half" idx="1"/>
          </p:nvPr>
        </p:nvSpPr>
        <p:spPr>
          <a:xfrm>
            <a:off x="1066800" y="2103120"/>
            <a:ext cx="4663440" cy="4246880"/>
          </a:xfrm>
        </p:spPr>
        <p:txBody>
          <a:bodyPr>
            <a:normAutofit/>
          </a:bodyPr>
          <a:lstStyle/>
          <a:p>
            <a:r>
              <a:rPr lang="en-US" sz="2400" b="1" dirty="0" err="1">
                <a:latin typeface="Times New Roman" panose="02020603050405020304" pitchFamily="18" charset="0"/>
                <a:cs typeface="Times New Roman" panose="02020603050405020304" pitchFamily="18" charset="0"/>
              </a:rPr>
              <a:t>torch.max</a:t>
            </a:r>
            <a:r>
              <a:rPr lang="en-US" sz="2400" b="1" dirty="0">
                <a:latin typeface="Times New Roman" panose="02020603050405020304" pitchFamily="18" charset="0"/>
                <a:cs typeface="Times New Roman" panose="02020603050405020304" pitchFamily="18" charset="0"/>
              </a:rPr>
              <a:t>(output, 1) </a:t>
            </a:r>
            <a:r>
              <a:rPr lang="en-US" sz="2400" dirty="0">
                <a:latin typeface="Times New Roman" panose="02020603050405020304" pitchFamily="18" charset="0"/>
                <a:cs typeface="Times New Roman" panose="02020603050405020304" pitchFamily="18" charset="0"/>
              </a:rPr>
              <a:t>retrieves the predicted class (the class with the highest probability). By comparing these predictions with the actual labels, you can calculate the overall accuracy of the model for the current epoch.</a:t>
            </a:r>
          </a:p>
          <a:p>
            <a:endParaRPr lang="en-US" sz="2400" dirty="0">
              <a:latin typeface="Times New Roman" panose="02020603050405020304" pitchFamily="18" charset="0"/>
              <a:cs typeface="Times New Roman" panose="02020603050405020304" pitchFamily="18" charset="0"/>
            </a:endParaRPr>
          </a:p>
          <a:p>
            <a:pPr marL="0" indent="0">
              <a:buNone/>
            </a:pPr>
            <a:r>
              <a:rPr lang="en-IN" sz="2400" b="1" dirty="0"/>
              <a:t>accuracy = correct / total *100 </a:t>
            </a:r>
            <a:endParaRPr lang="en-IN" sz="24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FD0ADB6-3416-FCE9-1204-F2B4794BA85F}"/>
              </a:ext>
            </a:extLst>
          </p:cNvPr>
          <p:cNvPicPr>
            <a:picLocks noGrp="1" noChangeAspect="1"/>
          </p:cNvPicPr>
          <p:nvPr>
            <p:ph sz="half" idx="2"/>
          </p:nvPr>
        </p:nvPicPr>
        <p:blipFill>
          <a:blip r:embed="rId2"/>
          <a:stretch>
            <a:fillRect/>
          </a:stretch>
        </p:blipFill>
        <p:spPr>
          <a:xfrm>
            <a:off x="6096000" y="2455333"/>
            <a:ext cx="4921560" cy="2388473"/>
          </a:xfrm>
        </p:spPr>
      </p:pic>
    </p:spTree>
    <p:extLst>
      <p:ext uri="{BB962C8B-B14F-4D97-AF65-F5344CB8AC3E}">
        <p14:creationId xmlns:p14="http://schemas.microsoft.com/office/powerpoint/2010/main" val="103469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A467-D02D-9CD4-EF75-90ECAE5027F9}"/>
              </a:ext>
            </a:extLst>
          </p:cNvPr>
          <p:cNvSpPr>
            <a:spLocks noGrp="1"/>
          </p:cNvSpPr>
          <p:nvPr>
            <p:ph type="title"/>
          </p:nvPr>
        </p:nvSpPr>
        <p:spPr>
          <a:xfrm>
            <a:off x="1066800" y="642594"/>
            <a:ext cx="10058400" cy="966073"/>
          </a:xfrm>
        </p:spPr>
        <p:txBody>
          <a:bodyPr/>
          <a:lstStyle/>
          <a:p>
            <a:r>
              <a:rPr lang="en-IN" b="1" dirty="0">
                <a:latin typeface="Times New Roman" panose="02020603050405020304" pitchFamily="18" charset="0"/>
                <a:cs typeface="Times New Roman" panose="02020603050405020304" pitchFamily="18" charset="0"/>
              </a:rPr>
              <a:t>Conclusion</a:t>
            </a:r>
          </a:p>
        </p:txBody>
      </p:sp>
      <p:pic>
        <p:nvPicPr>
          <p:cNvPr id="6" name="Content Placeholder 5">
            <a:extLst>
              <a:ext uri="{FF2B5EF4-FFF2-40B4-BE49-F238E27FC236}">
                <a16:creationId xmlns:a16="http://schemas.microsoft.com/office/drawing/2014/main" id="{1754F445-8810-19F4-1EB4-44BAEC9D9F9F}"/>
              </a:ext>
            </a:extLst>
          </p:cNvPr>
          <p:cNvPicPr>
            <a:picLocks noGrp="1" noChangeAspect="1"/>
          </p:cNvPicPr>
          <p:nvPr>
            <p:ph sz="half" idx="1"/>
          </p:nvPr>
        </p:nvPicPr>
        <p:blipFill>
          <a:blip r:embed="rId2"/>
          <a:stretch>
            <a:fillRect/>
          </a:stretch>
        </p:blipFill>
        <p:spPr>
          <a:xfrm>
            <a:off x="1066801" y="1766856"/>
            <a:ext cx="4301066" cy="4474652"/>
          </a:xfrm>
        </p:spPr>
      </p:pic>
      <p:sp>
        <p:nvSpPr>
          <p:cNvPr id="4" name="Content Placeholder 3">
            <a:extLst>
              <a:ext uri="{FF2B5EF4-FFF2-40B4-BE49-F238E27FC236}">
                <a16:creationId xmlns:a16="http://schemas.microsoft.com/office/drawing/2014/main" id="{77F3F1B0-8B14-FDCB-C2D3-4B28A18E8A1B}"/>
              </a:ext>
            </a:extLst>
          </p:cNvPr>
          <p:cNvSpPr>
            <a:spLocks noGrp="1"/>
          </p:cNvSpPr>
          <p:nvPr>
            <p:ph sz="half" idx="2"/>
          </p:nvPr>
        </p:nvSpPr>
        <p:spPr>
          <a:xfrm>
            <a:off x="5571067" y="1794933"/>
            <a:ext cx="5854814" cy="4605867"/>
          </a:xfrm>
        </p:spPr>
        <p:txBody>
          <a:bodyPr>
            <a:normAutofit/>
          </a:bodyPr>
          <a:lstStyle/>
          <a:p>
            <a:pPr marL="0" indent="0">
              <a:lnSpc>
                <a:spcPct val="100000"/>
              </a:lnSpc>
              <a:buNone/>
            </a:pPr>
            <a:r>
              <a:rPr lang="en-IN" dirty="0">
                <a:latin typeface="Times New Roman" panose="02020603050405020304" pitchFamily="18" charset="0"/>
                <a:cs typeface="Times New Roman" panose="02020603050405020304" pitchFamily="18" charset="0"/>
              </a:rPr>
              <a:t>The overall accuracy of the modal is </a:t>
            </a:r>
            <a:r>
              <a:rPr lang="en-IN" b="1" dirty="0">
                <a:latin typeface="Times New Roman" panose="02020603050405020304" pitchFamily="18" charset="0"/>
                <a:cs typeface="Times New Roman" panose="02020603050405020304" pitchFamily="18" charset="0"/>
              </a:rPr>
              <a:t>82.22%</a:t>
            </a:r>
          </a:p>
          <a:p>
            <a:pPr algn="just">
              <a:lnSpc>
                <a:spcPct val="100000"/>
              </a:lnSpc>
            </a:pPr>
            <a:endParaRPr lang="en-IN" b="1"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effectLst/>
                <a:latin typeface="Times New Roman" panose="02020603050405020304" pitchFamily="18" charset="0"/>
                <a:cs typeface="Times New Roman" panose="02020603050405020304" pitchFamily="18" charset="0"/>
              </a:rPr>
              <a:t>Class 0 (Non-Corona/Healthy)</a:t>
            </a:r>
            <a:r>
              <a:rPr lang="en-US" b="0"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US" b="0" dirty="0">
                <a:effectLst/>
                <a:latin typeface="Times New Roman" panose="02020603050405020304" pitchFamily="18" charset="0"/>
                <a:cs typeface="Times New Roman" panose="02020603050405020304" pitchFamily="18" charset="0"/>
              </a:rPr>
              <a:t>True Positives (30): Correctly predicted non-corona cases.    </a:t>
            </a:r>
          </a:p>
          <a:p>
            <a:pPr marL="0" indent="0" algn="just">
              <a:lnSpc>
                <a:spcPct val="100000"/>
              </a:lnSpc>
              <a:buNone/>
            </a:pPr>
            <a:r>
              <a:rPr lang="en-US" b="0" dirty="0">
                <a:effectLst/>
                <a:latin typeface="Times New Roman" panose="02020603050405020304" pitchFamily="18" charset="0"/>
                <a:cs typeface="Times New Roman" panose="02020603050405020304" pitchFamily="18" charset="0"/>
              </a:rPr>
              <a:t>False Negatives (10): Cases that were corona-positive but were misclassified as non-corona.</a:t>
            </a:r>
          </a:p>
          <a:p>
            <a:pPr marL="0" indent="0" algn="just">
              <a:lnSpc>
                <a:spcPct val="100000"/>
              </a:lnSpc>
              <a:buNone/>
            </a:pPr>
            <a:br>
              <a:rPr lang="en-US" b="0" dirty="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Class 1 (Corona)</a:t>
            </a:r>
            <a:r>
              <a:rPr lang="en-US" b="0"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US" b="0" dirty="0">
                <a:effectLst/>
                <a:latin typeface="Times New Roman" panose="02020603050405020304" pitchFamily="18" charset="0"/>
                <a:cs typeface="Times New Roman" panose="02020603050405020304" pitchFamily="18" charset="0"/>
              </a:rPr>
              <a:t>True Positives (44): Correctly predicted corona-positive cases.</a:t>
            </a:r>
          </a:p>
          <a:p>
            <a:pPr marL="0" indent="0" algn="just">
              <a:lnSpc>
                <a:spcPct val="100000"/>
              </a:lnSpc>
              <a:buNone/>
            </a:pPr>
            <a:r>
              <a:rPr lang="en-US" b="0" dirty="0">
                <a:effectLst/>
                <a:latin typeface="Times New Roman" panose="02020603050405020304" pitchFamily="18" charset="0"/>
                <a:cs typeface="Times New Roman" panose="02020603050405020304" pitchFamily="18" charset="0"/>
              </a:rPr>
              <a:t>False Negatives (6): Cases that were non-corona but were misclassified as corona-positive.</a:t>
            </a:r>
          </a:p>
          <a:p>
            <a:endParaRPr lang="en-IN" b="1" dirty="0"/>
          </a:p>
        </p:txBody>
      </p:sp>
    </p:spTree>
    <p:extLst>
      <p:ext uri="{BB962C8B-B14F-4D97-AF65-F5344CB8AC3E}">
        <p14:creationId xmlns:p14="http://schemas.microsoft.com/office/powerpoint/2010/main" val="407071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5E92E7-C352-7033-FCAB-A7C4DF22ABB1}"/>
              </a:ext>
            </a:extLst>
          </p:cNvPr>
          <p:cNvSpPr>
            <a:spLocks noGrp="1"/>
          </p:cNvSpPr>
          <p:nvPr>
            <p:ph type="title"/>
          </p:nvPr>
        </p:nvSpPr>
        <p:spPr>
          <a:xfrm>
            <a:off x="1066800" y="642594"/>
            <a:ext cx="10058400" cy="1095590"/>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C81A6898-37C6-5727-624E-A6157D21B6B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[2203.15588] Deep Multi-modal Fusion of Image and Non-image Data in Disease Diagnosis and Prognosis: A Review</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Deep multimodal fusion of image and non-image data in disease diagnosis and prognosis: a review</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Residual Networks (ResNet) - Deep Learning – </a:t>
            </a:r>
            <a:r>
              <a:rPr 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GeeksforGeeks</a:t>
            </a:r>
            <a:endParaRPr lang="en-US"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PyTorch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39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560618-E13B-4FC0-2CAA-199E886C74E6}"/>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17377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99C2-2D14-96B2-2B30-A9935E6D522A}"/>
              </a:ext>
            </a:extLst>
          </p:cNvPr>
          <p:cNvSpPr>
            <a:spLocks noGrp="1"/>
          </p:cNvSpPr>
          <p:nvPr>
            <p:ph type="title"/>
          </p:nvPr>
        </p:nvSpPr>
        <p:spPr>
          <a:xfrm>
            <a:off x="1066800" y="642594"/>
            <a:ext cx="10058400" cy="1093927"/>
          </a:xfrm>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3CEAB261-33DB-CC11-21C0-FBAD9CDDA4E8}"/>
              </a:ext>
            </a:extLst>
          </p:cNvPr>
          <p:cNvSpPr>
            <a:spLocks noGrp="1"/>
          </p:cNvSpPr>
          <p:nvPr>
            <p:ph idx="1"/>
          </p:nvPr>
        </p:nvSpPr>
        <p:spPr>
          <a:xfrm>
            <a:off x="1066800" y="1862356"/>
            <a:ext cx="10058400" cy="4090388"/>
          </a:xfrm>
        </p:spPr>
        <p:txBody>
          <a:bodyPr>
            <a:norm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build a reliable diagnostic system for detecting Covid-19 by combining the complementary strengths of imaging data and textual patient information. </a:t>
            </a: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helps healthcare professionals detect Covid-19 more efficiently, especially in areas with limited resources where labeled data for one type of medical data (like images or text) is scarce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12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D82D-98C0-C7FE-1066-FA1E33F7770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Multi Modal Medical Diagnosis</a:t>
            </a:r>
          </a:p>
        </p:txBody>
      </p:sp>
      <p:sp>
        <p:nvSpPr>
          <p:cNvPr id="3" name="Content Placeholder 2">
            <a:extLst>
              <a:ext uri="{FF2B5EF4-FFF2-40B4-BE49-F238E27FC236}">
                <a16:creationId xmlns:a16="http://schemas.microsoft.com/office/drawing/2014/main" id="{39C8A16B-0736-B0D5-F1D6-9ED42F365D84}"/>
              </a:ext>
            </a:extLst>
          </p:cNvPr>
          <p:cNvSpPr>
            <a:spLocks noGrp="1"/>
          </p:cNvSpPr>
          <p:nvPr>
            <p:ph idx="1"/>
          </p:nvPr>
        </p:nvSpPr>
        <p:spPr/>
        <p:txBody>
          <a:bodyPr>
            <a:normAutofit/>
          </a:bodyPr>
          <a:lstStyle/>
          <a:p>
            <a:pPr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provided code implements a </a:t>
            </a:r>
            <a:r>
              <a:rPr lang="en-IN" sz="2400" b="1" dirty="0">
                <a:latin typeface="Times New Roman" panose="02020603050405020304" pitchFamily="18" charset="0"/>
                <a:cs typeface="Times New Roman" panose="02020603050405020304" pitchFamily="18" charset="0"/>
              </a:rPr>
              <a:t>multi-modal diagnostic system for detecting COVID-19</a:t>
            </a:r>
            <a:r>
              <a:rPr lang="en-IN" sz="2400" dirty="0">
                <a:latin typeface="Times New Roman" panose="02020603050405020304" pitchFamily="18" charset="0"/>
                <a:cs typeface="Times New Roman" panose="02020603050405020304" pitchFamily="18" charset="0"/>
              </a:rPr>
              <a:t> using both medical images (e.g., CT or MRI scans) and patient clinical notes. The system leverages </a:t>
            </a:r>
            <a:r>
              <a:rPr lang="en-IN" sz="2400" b="1" dirty="0">
                <a:latin typeface="Times New Roman" panose="02020603050405020304" pitchFamily="18" charset="0"/>
                <a:cs typeface="Times New Roman" panose="02020603050405020304" pitchFamily="18" charset="0"/>
              </a:rPr>
              <a:t>deep learning-based feature extraction models</a:t>
            </a:r>
            <a:r>
              <a:rPr lang="en-IN" sz="2400" dirty="0">
                <a:latin typeface="Times New Roman" panose="02020603050405020304" pitchFamily="18" charset="0"/>
                <a:cs typeface="Times New Roman" panose="02020603050405020304" pitchFamily="18" charset="0"/>
              </a:rPr>
              <a:t> to process multi-modal data inputs.</a:t>
            </a:r>
          </a:p>
          <a:p>
            <a:pPr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4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7AEF-6AD7-8B12-B3DE-8C7DF99973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Image Extraction(CNN)</a:t>
            </a:r>
          </a:p>
        </p:txBody>
      </p:sp>
      <p:sp>
        <p:nvSpPr>
          <p:cNvPr id="3" name="Content Placeholder 2">
            <a:extLst>
              <a:ext uri="{FF2B5EF4-FFF2-40B4-BE49-F238E27FC236}">
                <a16:creationId xmlns:a16="http://schemas.microsoft.com/office/drawing/2014/main" id="{F2127CC8-B468-67FC-BCFE-C903E90F6A54}"/>
              </a:ext>
            </a:extLst>
          </p:cNvPr>
          <p:cNvSpPr>
            <a:spLocks noGrp="1"/>
          </p:cNvSpPr>
          <p:nvPr>
            <p:ph idx="1"/>
          </p:nvPr>
        </p:nvSpPr>
        <p:spPr>
          <a:xfrm>
            <a:off x="1066800" y="2103119"/>
            <a:ext cx="10058400" cy="4223539"/>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code implements a </a:t>
            </a:r>
            <a:r>
              <a:rPr lang="en-US" sz="2400" b="1" dirty="0">
                <a:latin typeface="Times New Roman" panose="02020603050405020304" pitchFamily="18" charset="0"/>
                <a:cs typeface="Times New Roman" panose="02020603050405020304" pitchFamily="18" charset="0"/>
              </a:rPr>
              <a:t>Convolutional Neural Network (CNN)</a:t>
            </a:r>
            <a:r>
              <a:rPr lang="en-US" sz="2400" dirty="0">
                <a:latin typeface="Times New Roman" panose="02020603050405020304" pitchFamily="18" charset="0"/>
                <a:cs typeface="Times New Roman" panose="02020603050405020304" pitchFamily="18" charset="0"/>
              </a:rPr>
              <a:t> and utilizes the </a:t>
            </a:r>
            <a:r>
              <a:rPr lang="en-US" sz="2400" b="1" dirty="0">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architecture for predicting lung diseases, specifically COVID-19. Here’s a detailed explanation of how CNN and ResNet are incorporated:</a:t>
            </a:r>
          </a:p>
          <a:p>
            <a:r>
              <a:rPr lang="en-IN" sz="2400" dirty="0">
                <a:latin typeface="Times New Roman" panose="02020603050405020304" pitchFamily="18" charset="0"/>
                <a:cs typeface="Times New Roman" panose="02020603050405020304" pitchFamily="18" charset="0"/>
              </a:rPr>
              <a:t>1. CNN Base Framework:</a:t>
            </a:r>
          </a:p>
          <a:p>
            <a:pPr lvl="2"/>
            <a:r>
              <a:rPr lang="en-US" sz="2400" dirty="0">
                <a:latin typeface="Times New Roman" panose="02020603050405020304" pitchFamily="18" charset="0"/>
                <a:cs typeface="Times New Roman" panose="02020603050405020304" pitchFamily="18" charset="0"/>
              </a:rPr>
              <a:t>The code uses convolutional layers to extract spatial features from the input images (e.g., chest X-rays or CT scans).Layers like Conv2D,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and Pooling help the model focus on relevant visual features (e.g., patterns indicating infection or lung damage).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08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F26-9A3E-7011-9FDC-325EC6C3A6F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Image Extraction</a:t>
            </a:r>
          </a:p>
        </p:txBody>
      </p:sp>
      <p:sp>
        <p:nvSpPr>
          <p:cNvPr id="3" name="Content Placeholder 2">
            <a:extLst>
              <a:ext uri="{FF2B5EF4-FFF2-40B4-BE49-F238E27FC236}">
                <a16:creationId xmlns:a16="http://schemas.microsoft.com/office/drawing/2014/main" id="{1E906570-A88B-01EC-8B67-875B9AC7A007}"/>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2. Feature Extraction:</a:t>
            </a:r>
          </a:p>
          <a:p>
            <a:pPr marL="0" indent="0">
              <a:buNone/>
            </a:pPr>
            <a:r>
              <a:rPr lang="en-US" sz="2400" dirty="0">
                <a:latin typeface="Times New Roman" panose="02020603050405020304" pitchFamily="18" charset="0"/>
                <a:cs typeface="Times New Roman" panose="02020603050405020304" pitchFamily="18" charset="0"/>
              </a:rPr>
              <a:t>	The CNN processes image data, extracting hierarchical features such as edges, textures, and more complex structures.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Classification Layer:</a:t>
            </a:r>
          </a:p>
          <a:p>
            <a:pPr marL="0" indent="0">
              <a:buNone/>
            </a:pPr>
            <a:r>
              <a:rPr lang="en-US" sz="2400" dirty="0">
                <a:latin typeface="Times New Roman" panose="02020603050405020304" pitchFamily="18" charset="0"/>
                <a:cs typeface="Times New Roman" panose="02020603050405020304" pitchFamily="18" charset="0"/>
              </a:rPr>
              <a:t>	After feature extraction, fully connected layers (or dense layers) are applied to perform classification.</a:t>
            </a:r>
            <a:endParaRPr lang="en-IN" dirty="0"/>
          </a:p>
        </p:txBody>
      </p:sp>
    </p:spTree>
    <p:extLst>
      <p:ext uri="{BB962C8B-B14F-4D97-AF65-F5344CB8AC3E}">
        <p14:creationId xmlns:p14="http://schemas.microsoft.com/office/powerpoint/2010/main" val="71722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86A1-8422-ACF5-EAE6-38A000A423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Image(MRI of Lungs)</a:t>
            </a:r>
          </a:p>
        </p:txBody>
      </p:sp>
      <p:pic>
        <p:nvPicPr>
          <p:cNvPr id="5" name="Content Placeholder 4">
            <a:extLst>
              <a:ext uri="{FF2B5EF4-FFF2-40B4-BE49-F238E27FC236}">
                <a16:creationId xmlns:a16="http://schemas.microsoft.com/office/drawing/2014/main" id="{D0D6C3CB-D491-7606-B695-B1CFD3EC52A1}"/>
              </a:ext>
            </a:extLst>
          </p:cNvPr>
          <p:cNvPicPr>
            <a:picLocks noGrp="1" noChangeAspect="1"/>
          </p:cNvPicPr>
          <p:nvPr>
            <p:ph idx="1"/>
          </p:nvPr>
        </p:nvPicPr>
        <p:blipFill>
          <a:blip r:embed="rId2"/>
          <a:stretch>
            <a:fillRect/>
          </a:stretch>
        </p:blipFill>
        <p:spPr>
          <a:xfrm>
            <a:off x="5646265" y="2265405"/>
            <a:ext cx="5713713" cy="3764692"/>
          </a:xfrm>
        </p:spPr>
      </p:pic>
      <p:pic>
        <p:nvPicPr>
          <p:cNvPr id="7" name="Picture 6">
            <a:extLst>
              <a:ext uri="{FF2B5EF4-FFF2-40B4-BE49-F238E27FC236}">
                <a16:creationId xmlns:a16="http://schemas.microsoft.com/office/drawing/2014/main" id="{D5FE22BA-31EF-F20A-FCE7-AD3AFEA767F6}"/>
              </a:ext>
            </a:extLst>
          </p:cNvPr>
          <p:cNvPicPr>
            <a:picLocks noChangeAspect="1"/>
          </p:cNvPicPr>
          <p:nvPr/>
        </p:nvPicPr>
        <p:blipFill>
          <a:blip r:embed="rId3"/>
          <a:stretch>
            <a:fillRect/>
          </a:stretch>
        </p:blipFill>
        <p:spPr>
          <a:xfrm>
            <a:off x="1274934" y="2372497"/>
            <a:ext cx="3990975" cy="3657600"/>
          </a:xfrm>
          <a:prstGeom prst="rect">
            <a:avLst/>
          </a:prstGeom>
        </p:spPr>
      </p:pic>
    </p:spTree>
    <p:extLst>
      <p:ext uri="{BB962C8B-B14F-4D97-AF65-F5344CB8AC3E}">
        <p14:creationId xmlns:p14="http://schemas.microsoft.com/office/powerpoint/2010/main" val="214538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370-A580-1E46-F866-92DEC0CCAA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ResNet Integration in the code</a:t>
            </a:r>
          </a:p>
        </p:txBody>
      </p:sp>
      <p:sp>
        <p:nvSpPr>
          <p:cNvPr id="3" name="Content Placeholder 2">
            <a:extLst>
              <a:ext uri="{FF2B5EF4-FFF2-40B4-BE49-F238E27FC236}">
                <a16:creationId xmlns:a16="http://schemas.microsoft.com/office/drawing/2014/main" id="{03617764-86C1-54EE-7E58-C561393CC00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ResNet (Residual Network) enhances traditional CNNs with </a:t>
            </a:r>
            <a:r>
              <a:rPr lang="en-US" sz="2400" b="1" dirty="0">
                <a:latin typeface="Times New Roman" panose="02020603050405020304" pitchFamily="18" charset="0"/>
                <a:cs typeface="Times New Roman" panose="02020603050405020304" pitchFamily="18" charset="0"/>
              </a:rPr>
              <a:t>residual connections</a:t>
            </a:r>
            <a:r>
              <a:rPr lang="en-US" sz="2400" dirty="0">
                <a:latin typeface="Times New Roman" panose="02020603050405020304" pitchFamily="18" charset="0"/>
                <a:cs typeface="Times New Roman" panose="02020603050405020304" pitchFamily="18" charset="0"/>
              </a:rPr>
              <a:t> to solve the problem of vanishing gradients and improve training efficiency, especially for deep networks.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code appears to use a </a:t>
            </a:r>
            <a:r>
              <a:rPr lang="en-US" sz="2400" b="1" dirty="0">
                <a:latin typeface="Times New Roman" panose="02020603050405020304" pitchFamily="18" charset="0"/>
                <a:cs typeface="Times New Roman" panose="02020603050405020304" pitchFamily="18" charset="0"/>
              </a:rPr>
              <a:t>pre-trained ResNet model</a:t>
            </a:r>
            <a:r>
              <a:rPr lang="en-US" sz="2400" dirty="0">
                <a:latin typeface="Times New Roman" panose="02020603050405020304" pitchFamily="18" charset="0"/>
                <a:cs typeface="Times New Roman" panose="02020603050405020304" pitchFamily="18" charset="0"/>
              </a:rPr>
              <a:t> (e.g., ResNet-50 or ResNet-101) as the backbone.</a:t>
            </a:r>
          </a:p>
        </p:txBody>
      </p:sp>
    </p:spTree>
    <p:extLst>
      <p:ext uri="{BB962C8B-B14F-4D97-AF65-F5344CB8AC3E}">
        <p14:creationId xmlns:p14="http://schemas.microsoft.com/office/powerpoint/2010/main" val="240813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E661-8441-628E-E710-4D8F05C80BF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ResNet Integration in the code</a:t>
            </a:r>
            <a:endParaRPr lang="en-IN" dirty="0"/>
          </a:p>
        </p:txBody>
      </p:sp>
      <p:pic>
        <p:nvPicPr>
          <p:cNvPr id="7" name="Content Placeholder 6">
            <a:extLst>
              <a:ext uri="{FF2B5EF4-FFF2-40B4-BE49-F238E27FC236}">
                <a16:creationId xmlns:a16="http://schemas.microsoft.com/office/drawing/2014/main" id="{08385397-DAEE-9B5E-9C36-5ECA8BD87AE3}"/>
              </a:ext>
            </a:extLst>
          </p:cNvPr>
          <p:cNvPicPr>
            <a:picLocks noGrp="1" noChangeAspect="1"/>
          </p:cNvPicPr>
          <p:nvPr>
            <p:ph sz="half" idx="1"/>
          </p:nvPr>
        </p:nvPicPr>
        <p:blipFill>
          <a:blip r:embed="rId2"/>
          <a:stretch>
            <a:fillRect/>
          </a:stretch>
        </p:blipFill>
        <p:spPr>
          <a:xfrm>
            <a:off x="984513" y="2014194"/>
            <a:ext cx="5145354" cy="663103"/>
          </a:xfrm>
        </p:spPr>
      </p:pic>
      <p:sp>
        <p:nvSpPr>
          <p:cNvPr id="9" name="Content Placeholder 8">
            <a:extLst>
              <a:ext uri="{FF2B5EF4-FFF2-40B4-BE49-F238E27FC236}">
                <a16:creationId xmlns:a16="http://schemas.microsoft.com/office/drawing/2014/main" id="{B65FB4D1-2A16-5BC9-1749-1B9D47E8103A}"/>
              </a:ext>
            </a:extLst>
          </p:cNvPr>
          <p:cNvSpPr>
            <a:spLocks noGrp="1"/>
          </p:cNvSpPr>
          <p:nvPr>
            <p:ph sz="half" idx="2"/>
          </p:nvPr>
        </p:nvSpPr>
        <p:spPr>
          <a:xfrm>
            <a:off x="950646" y="1944130"/>
            <a:ext cx="10058400" cy="3891554"/>
          </a:xfrm>
        </p:spPr>
        <p:txBody>
          <a:bodyPr>
            <a:normAutofit fontScale="92500"/>
          </a:bodyPr>
          <a:lstStyle/>
          <a:p>
            <a:endParaRPr lang="en-US" dirty="0"/>
          </a:p>
          <a:p>
            <a:endParaRPr lang="en-US" dirty="0"/>
          </a:p>
          <a:p>
            <a:r>
              <a:rPr lang="en-US" sz="2400" dirty="0">
                <a:latin typeface="Times New Roman" panose="02020603050405020304" pitchFamily="18" charset="0"/>
                <a:cs typeface="Times New Roman" panose="02020603050405020304" pitchFamily="18" charset="0"/>
              </a:rPr>
              <a:t>ResNet-50 architecture, which is a 50-layer deep convolutional neural network. It is a well-known model used for image classification tasks and is a part of the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model library (</a:t>
            </a:r>
            <a:r>
              <a:rPr lang="en-US" sz="2400" dirty="0" err="1">
                <a:latin typeface="Times New Roman" panose="02020603050405020304" pitchFamily="18" charset="0"/>
                <a:cs typeface="Times New Roman" panose="02020603050405020304" pitchFamily="18" charset="0"/>
              </a:rPr>
              <a:t>torchvision.models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argument(pretrained=True) specifies that the model should be initialized with weights pre-trained on a large dataset (usually ImageNet, which consists of millions of labeled images across 1,000 categories). By using pretrained=True, you are leveraging knowledge that the network has already gained through this training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193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{712EA1FE-E636-41F0-8BAC-B1EAB8439619}tf11531919_win32</Template>
  <TotalTime>261</TotalTime>
  <Words>1470</Words>
  <Application>Microsoft Office PowerPoint</Application>
  <PresentationFormat>Widescreen</PresentationFormat>
  <Paragraphs>102</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Avenir Next LT Pro</vt:lpstr>
      <vt:lpstr>Avenir Next LT Pro Light</vt:lpstr>
      <vt:lpstr>Calibri</vt:lpstr>
      <vt:lpstr>Garamond</vt:lpstr>
      <vt:lpstr>Times New Roman</vt:lpstr>
      <vt:lpstr>SavonVTI</vt:lpstr>
      <vt:lpstr>Robust Medical Diagnosis with Multi-Modal Data</vt:lpstr>
      <vt:lpstr>Problem Statement</vt:lpstr>
      <vt:lpstr>Objective</vt:lpstr>
      <vt:lpstr>Multi Modal Medical Diagnosis</vt:lpstr>
      <vt:lpstr>Image Extraction(CNN)</vt:lpstr>
      <vt:lpstr>Image Extraction</vt:lpstr>
      <vt:lpstr>Image(MRI of Lungs)</vt:lpstr>
      <vt:lpstr>ResNet Integration in the code</vt:lpstr>
      <vt:lpstr>ResNet Integration in the code</vt:lpstr>
      <vt:lpstr>Image Inputs</vt:lpstr>
      <vt:lpstr>Why this approach used?</vt:lpstr>
      <vt:lpstr>Text Extraction(Transformer-BERT)</vt:lpstr>
      <vt:lpstr>BERT Integration in the code</vt:lpstr>
      <vt:lpstr>BERT Integration in the code</vt:lpstr>
      <vt:lpstr>BERT Integration in the code</vt:lpstr>
      <vt:lpstr>Text Inputs</vt:lpstr>
      <vt:lpstr>Why use BERT?</vt:lpstr>
      <vt:lpstr>How it integrates into the Multi-Modal </vt:lpstr>
      <vt:lpstr>Function calling of Multi-modal</vt:lpstr>
      <vt:lpstr>Model Training(Adam optimizer)</vt:lpstr>
      <vt:lpstr>Model Training(Adam optimizer)</vt:lpstr>
      <vt:lpstr>Model Training(CrossEntropy Loss function)</vt:lpstr>
      <vt:lpstr>Accuracy</vt:lpstr>
      <vt:lpstr>Accuracy in the code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Ranjan Kumar</dc:creator>
  <cp:lastModifiedBy>Ranjan Kumar</cp:lastModifiedBy>
  <cp:revision>3</cp:revision>
  <dcterms:created xsi:type="dcterms:W3CDTF">2024-11-25T12:09:50Z</dcterms:created>
  <dcterms:modified xsi:type="dcterms:W3CDTF">2024-11-25T16:47:07Z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