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5394" y="2099733"/>
            <a:ext cx="10850879" cy="2062964"/>
          </a:xfrm>
        </p:spPr>
        <p:txBody>
          <a:bodyPr/>
          <a:lstStyle/>
          <a:p>
            <a:pPr algn="ctr"/>
            <a:r>
              <a:rPr lang="en-IN" dirty="0" smtClean="0"/>
              <a:t>Automotive Trends-Data Analysis-PYTHON</a:t>
            </a:r>
            <a:endParaRPr lang="en-US" dirty="0"/>
          </a:p>
        </p:txBody>
      </p:sp>
      <p:sp>
        <p:nvSpPr>
          <p:cNvPr id="3" name="TextBox 2"/>
          <p:cNvSpPr txBox="1"/>
          <p:nvPr/>
        </p:nvSpPr>
        <p:spPr>
          <a:xfrm>
            <a:off x="7846423" y="4990011"/>
            <a:ext cx="3857897" cy="646331"/>
          </a:xfrm>
          <a:prstGeom prst="rect">
            <a:avLst/>
          </a:prstGeom>
          <a:noFill/>
        </p:spPr>
        <p:txBody>
          <a:bodyPr wrap="square" rtlCol="0">
            <a:spAutoFit/>
          </a:bodyPr>
          <a:lstStyle/>
          <a:p>
            <a:pPr algn="ctr"/>
            <a:r>
              <a:rPr lang="en-IN" dirty="0" smtClean="0">
                <a:solidFill>
                  <a:schemeClr val="bg2"/>
                </a:solidFill>
              </a:rPr>
              <a:t>Mentor name : Lopamudra Bera</a:t>
            </a:r>
          </a:p>
          <a:p>
            <a:pPr algn="ctr"/>
            <a:r>
              <a:rPr lang="en-IN" dirty="0" smtClean="0">
                <a:solidFill>
                  <a:schemeClr val="bg2"/>
                </a:solidFill>
              </a:rPr>
              <a:t>Leaners name: Manju Thomas</a:t>
            </a:r>
            <a:endParaRPr lang="en-US" dirty="0">
              <a:solidFill>
                <a:schemeClr val="bg2"/>
              </a:solidFill>
            </a:endParaRPr>
          </a:p>
        </p:txBody>
      </p:sp>
    </p:spTree>
    <p:extLst>
      <p:ext uri="{BB962C8B-B14F-4D97-AF65-F5344CB8AC3E}">
        <p14:creationId xmlns:p14="http://schemas.microsoft.com/office/powerpoint/2010/main" val="4262212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537" y="995562"/>
            <a:ext cx="8761413" cy="706964"/>
          </a:xfrm>
        </p:spPr>
        <p:txBody>
          <a:bodyPr/>
          <a:lstStyle/>
          <a:p>
            <a:pPr algn="ctr"/>
            <a:r>
              <a:rPr lang="en-US" dirty="0"/>
              <a:t>Performance Comparison</a:t>
            </a:r>
            <a:r>
              <a:rPr lang="en-US" b="1" dirty="0"/>
              <a:t/>
            </a:r>
            <a:br>
              <a:rPr lang="en-US" b="1" dirty="0"/>
            </a:br>
            <a:endParaRPr lang="en-US" dirty="0"/>
          </a:p>
        </p:txBody>
      </p:sp>
      <p:sp>
        <p:nvSpPr>
          <p:cNvPr id="3" name="Content Placeholder 2"/>
          <p:cNvSpPr>
            <a:spLocks noGrp="1"/>
          </p:cNvSpPr>
          <p:nvPr>
            <p:ph idx="1"/>
          </p:nvPr>
        </p:nvSpPr>
        <p:spPr>
          <a:xfrm>
            <a:off x="418012" y="2281646"/>
            <a:ext cx="11225348" cy="3738154"/>
          </a:xfrm>
        </p:spPr>
        <p:txBody>
          <a:bodyPr/>
          <a:lstStyle/>
          <a:p>
            <a:r>
              <a:rPr lang="en-IN" b="1" dirty="0">
                <a:solidFill>
                  <a:srgbClr val="FF0000"/>
                </a:solidFill>
              </a:rPr>
              <a:t>Task 3 </a:t>
            </a:r>
            <a:r>
              <a:rPr lang="en-IN" dirty="0"/>
              <a:t>Compare the performance of cars based on factors such as displacement, cylinders, and valves per cylinder, providing valuable insights for marketing and product development. Hint: Calculate and display the mean, median, standard deviation, and coefficient of variation for each manufacturer. </a:t>
            </a:r>
            <a:endParaRPr lang="en-US" dirty="0"/>
          </a:p>
        </p:txBody>
      </p:sp>
      <p:pic>
        <p:nvPicPr>
          <p:cNvPr id="4" name="Picture 3"/>
          <p:cNvPicPr>
            <a:picLocks noChangeAspect="1"/>
          </p:cNvPicPr>
          <p:nvPr/>
        </p:nvPicPr>
        <p:blipFill>
          <a:blip r:embed="rId2"/>
          <a:stretch>
            <a:fillRect/>
          </a:stretch>
        </p:blipFill>
        <p:spPr>
          <a:xfrm>
            <a:off x="418012" y="3439887"/>
            <a:ext cx="5259977" cy="257991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5" name="Picture 4"/>
          <p:cNvPicPr>
            <a:picLocks noChangeAspect="1"/>
          </p:cNvPicPr>
          <p:nvPr/>
        </p:nvPicPr>
        <p:blipFill>
          <a:blip r:embed="rId3"/>
          <a:stretch>
            <a:fillRect/>
          </a:stretch>
        </p:blipFill>
        <p:spPr>
          <a:xfrm>
            <a:off x="5843451" y="3210197"/>
            <a:ext cx="6139543" cy="280960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extBox 5"/>
          <p:cNvSpPr txBox="1"/>
          <p:nvPr/>
        </p:nvSpPr>
        <p:spPr>
          <a:xfrm>
            <a:off x="304801" y="6122126"/>
            <a:ext cx="11739536" cy="923330"/>
          </a:xfrm>
          <a:prstGeom prst="rect">
            <a:avLst/>
          </a:prstGeom>
          <a:noFill/>
        </p:spPr>
        <p:txBody>
          <a:bodyPr wrap="square" rtlCol="0">
            <a:spAutoFit/>
          </a:bodyPr>
          <a:lstStyle/>
          <a:p>
            <a:r>
              <a:rPr lang="en-IN" dirty="0">
                <a:solidFill>
                  <a:srgbClr val="FF0000"/>
                </a:solidFill>
              </a:rPr>
              <a:t>INTERPRETATION</a:t>
            </a:r>
            <a:r>
              <a:rPr lang="en-IN" b="1" dirty="0"/>
              <a:t>:</a:t>
            </a:r>
          </a:p>
          <a:p>
            <a:r>
              <a:rPr lang="en-IN" dirty="0"/>
              <a:t>Observe two type of displacement in make 500-3000 and 1500-6000.</a:t>
            </a:r>
          </a:p>
          <a:p>
            <a:endParaRPr lang="en-US" dirty="0"/>
          </a:p>
        </p:txBody>
      </p:sp>
    </p:spTree>
    <p:extLst>
      <p:ext uri="{BB962C8B-B14F-4D97-AF65-F5344CB8AC3E}">
        <p14:creationId xmlns:p14="http://schemas.microsoft.com/office/powerpoint/2010/main" val="3007270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Performance Comparison</a:t>
            </a:r>
          </a:p>
        </p:txBody>
      </p:sp>
      <p:sp>
        <p:nvSpPr>
          <p:cNvPr id="3" name="Content Placeholder 2"/>
          <p:cNvSpPr>
            <a:spLocks noGrp="1"/>
          </p:cNvSpPr>
          <p:nvPr>
            <p:ph idx="1"/>
          </p:nvPr>
        </p:nvSpPr>
        <p:spPr>
          <a:xfrm>
            <a:off x="478971" y="2286000"/>
            <a:ext cx="11399519" cy="4572000"/>
          </a:xfrm>
        </p:spPr>
        <p:txBody>
          <a:bodyPr/>
          <a:lstStyle/>
          <a:p>
            <a:r>
              <a:rPr lang="en-IN" b="1" dirty="0" smtClean="0">
                <a:solidFill>
                  <a:srgbClr val="FF0000"/>
                </a:solidFill>
              </a:rPr>
              <a:t>Task 4 </a:t>
            </a:r>
            <a:r>
              <a:rPr lang="en-IN" dirty="0" smtClean="0"/>
              <a:t>Identify at least three features that affect the mileages (using correlation analysis) of cars from the following As </a:t>
            </a:r>
            <a:r>
              <a:rPr lang="en-IN" dirty="0"/>
              <a:t>per the scatter plots-fuel tank capacity vs mileage is having </a:t>
            </a:r>
            <a:r>
              <a:rPr lang="en-IN" dirty="0" smtClean="0"/>
              <a:t>s: Renault, Toyota, and Honda</a:t>
            </a:r>
            <a:endParaRPr lang="en-US" dirty="0"/>
          </a:p>
        </p:txBody>
      </p:sp>
      <p:pic>
        <p:nvPicPr>
          <p:cNvPr id="4" name="Picture 3"/>
          <p:cNvPicPr>
            <a:picLocks noChangeAspect="1"/>
          </p:cNvPicPr>
          <p:nvPr/>
        </p:nvPicPr>
        <p:blipFill>
          <a:blip r:embed="rId2"/>
          <a:stretch>
            <a:fillRect/>
          </a:stretch>
        </p:blipFill>
        <p:spPr>
          <a:xfrm>
            <a:off x="557348" y="2891246"/>
            <a:ext cx="3439886" cy="1811383"/>
          </a:xfrm>
          <a:prstGeom prst="rect">
            <a:avLst/>
          </a:prstGeom>
        </p:spPr>
      </p:pic>
      <p:pic>
        <p:nvPicPr>
          <p:cNvPr id="5" name="Picture 4"/>
          <p:cNvPicPr>
            <a:picLocks noChangeAspect="1"/>
          </p:cNvPicPr>
          <p:nvPr/>
        </p:nvPicPr>
        <p:blipFill>
          <a:blip r:embed="rId3"/>
          <a:stretch>
            <a:fillRect/>
          </a:stretch>
        </p:blipFill>
        <p:spPr>
          <a:xfrm>
            <a:off x="3955054" y="2891246"/>
            <a:ext cx="4023360" cy="1811383"/>
          </a:xfrm>
          <a:prstGeom prst="rect">
            <a:avLst/>
          </a:prstGeom>
        </p:spPr>
      </p:pic>
      <p:pic>
        <p:nvPicPr>
          <p:cNvPr id="6" name="Picture 5"/>
          <p:cNvPicPr>
            <a:picLocks noChangeAspect="1"/>
          </p:cNvPicPr>
          <p:nvPr/>
        </p:nvPicPr>
        <p:blipFill>
          <a:blip r:embed="rId4"/>
          <a:stretch>
            <a:fillRect/>
          </a:stretch>
        </p:blipFill>
        <p:spPr>
          <a:xfrm>
            <a:off x="557348" y="4702629"/>
            <a:ext cx="3509555" cy="2155371"/>
          </a:xfrm>
          <a:prstGeom prst="rect">
            <a:avLst/>
          </a:prstGeom>
        </p:spPr>
      </p:pic>
      <p:sp>
        <p:nvSpPr>
          <p:cNvPr id="8" name="TextBox 7"/>
          <p:cNvSpPr txBox="1"/>
          <p:nvPr/>
        </p:nvSpPr>
        <p:spPr>
          <a:xfrm>
            <a:off x="8056792" y="2967318"/>
            <a:ext cx="4135209" cy="1661993"/>
          </a:xfrm>
          <a:prstGeom prst="rect">
            <a:avLst/>
          </a:prstGeom>
          <a:noFill/>
        </p:spPr>
        <p:txBody>
          <a:bodyPr wrap="square" rtlCol="0">
            <a:spAutoFit/>
          </a:bodyPr>
          <a:lstStyle/>
          <a:p>
            <a:r>
              <a:rPr lang="en-IN" sz="1400" b="1" dirty="0" smtClean="0">
                <a:solidFill>
                  <a:srgbClr val="FF0000"/>
                </a:solidFill>
              </a:rPr>
              <a:t>INTERPRETATION</a:t>
            </a:r>
            <a:r>
              <a:rPr lang="en-IN" sz="1400" dirty="0" smtClean="0"/>
              <a:t>:HONDA</a:t>
            </a:r>
            <a:endParaRPr lang="en-IN" sz="1400" dirty="0"/>
          </a:p>
          <a:p>
            <a:r>
              <a:rPr lang="en-IN" sz="1400" dirty="0"/>
              <a:t>As per the scatter plots-fuel tank capacity vs mileage is having positive </a:t>
            </a:r>
            <a:r>
              <a:rPr lang="en-IN" sz="1400" dirty="0" smtClean="0"/>
              <a:t>correlation, displacement </a:t>
            </a:r>
            <a:r>
              <a:rPr lang="en-IN" sz="1400" dirty="0"/>
              <a:t>vs mileage is having positive correlation and cylinders vs mileage is having positive correlation.</a:t>
            </a:r>
          </a:p>
          <a:p>
            <a:endParaRPr lang="en-US" dirty="0"/>
          </a:p>
        </p:txBody>
      </p:sp>
      <p:sp>
        <p:nvSpPr>
          <p:cNvPr id="9" name="TextBox 8"/>
          <p:cNvSpPr txBox="1"/>
          <p:nvPr/>
        </p:nvSpPr>
        <p:spPr>
          <a:xfrm>
            <a:off x="4145281" y="4702628"/>
            <a:ext cx="8387378" cy="1231106"/>
          </a:xfrm>
          <a:prstGeom prst="rect">
            <a:avLst/>
          </a:prstGeom>
          <a:noFill/>
        </p:spPr>
        <p:txBody>
          <a:bodyPr wrap="square" rtlCol="0">
            <a:spAutoFit/>
          </a:bodyPr>
          <a:lstStyle/>
          <a:p>
            <a:r>
              <a:rPr lang="en-IN" sz="1400" b="1" dirty="0" smtClean="0">
                <a:solidFill>
                  <a:srgbClr val="FF0000"/>
                </a:solidFill>
              </a:rPr>
              <a:t>INTERPRETATION</a:t>
            </a:r>
            <a:r>
              <a:rPr lang="en-IN" sz="1400" dirty="0" smtClean="0"/>
              <a:t>:RENAULT</a:t>
            </a:r>
            <a:endParaRPr lang="en-IN" sz="1400" dirty="0"/>
          </a:p>
          <a:p>
            <a:r>
              <a:rPr lang="en-IN" sz="1400" dirty="0"/>
              <a:t>As per the scatter plots-fuel tank capacity vs mileage is having negative </a:t>
            </a:r>
            <a:r>
              <a:rPr lang="en-IN" sz="1400" dirty="0" smtClean="0"/>
              <a:t>correlation, displacement </a:t>
            </a:r>
            <a:r>
              <a:rPr lang="en-IN" sz="1400" dirty="0"/>
              <a:t>vs mileage is having negative correlation and cylinders vs mileage is also having negative correlation.</a:t>
            </a:r>
          </a:p>
          <a:p>
            <a:endParaRPr lang="en-US" dirty="0"/>
          </a:p>
        </p:txBody>
      </p:sp>
      <p:sp>
        <p:nvSpPr>
          <p:cNvPr id="11" name="TextBox 10"/>
          <p:cNvSpPr txBox="1"/>
          <p:nvPr/>
        </p:nvSpPr>
        <p:spPr>
          <a:xfrm>
            <a:off x="4214950" y="5719482"/>
            <a:ext cx="7811587" cy="954107"/>
          </a:xfrm>
          <a:prstGeom prst="rect">
            <a:avLst/>
          </a:prstGeom>
          <a:noFill/>
        </p:spPr>
        <p:txBody>
          <a:bodyPr wrap="square" rtlCol="0">
            <a:spAutoFit/>
          </a:bodyPr>
          <a:lstStyle/>
          <a:p>
            <a:r>
              <a:rPr lang="en-IN" sz="1400" b="1" dirty="0" smtClean="0">
                <a:solidFill>
                  <a:srgbClr val="FF0000"/>
                </a:solidFill>
              </a:rPr>
              <a:t>INTERPRETATION</a:t>
            </a:r>
            <a:r>
              <a:rPr lang="en-IN" sz="1400" dirty="0" smtClean="0"/>
              <a:t>:TOYOTA</a:t>
            </a:r>
            <a:endParaRPr lang="en-IN" sz="1400" dirty="0"/>
          </a:p>
          <a:p>
            <a:r>
              <a:rPr lang="en-IN" sz="1400" dirty="0"/>
              <a:t>As per the scatter plots-fuel tank capacity vs mileage is having negative </a:t>
            </a:r>
            <a:r>
              <a:rPr lang="en-IN" sz="1400" dirty="0" smtClean="0"/>
              <a:t>correlation, displacement </a:t>
            </a:r>
            <a:r>
              <a:rPr lang="en-IN" sz="1400" dirty="0"/>
              <a:t>vs mileage is having negative correlation and cylinders vs mileage is also having negative correlation.</a:t>
            </a:r>
          </a:p>
        </p:txBody>
      </p:sp>
    </p:spTree>
    <p:extLst>
      <p:ext uri="{BB962C8B-B14F-4D97-AF65-F5344CB8AC3E}">
        <p14:creationId xmlns:p14="http://schemas.microsoft.com/office/powerpoint/2010/main" val="3620598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82" y="574766"/>
            <a:ext cx="10981509" cy="923108"/>
          </a:xfrm>
        </p:spPr>
        <p:txBody>
          <a:bodyPr/>
          <a:lstStyle/>
          <a:p>
            <a:pPr algn="ctr"/>
            <a:r>
              <a:rPr lang="en-US" sz="3200" dirty="0"/>
              <a:t>Safety </a:t>
            </a:r>
            <a:r>
              <a:rPr lang="en-US" sz="3200" dirty="0" smtClean="0"/>
              <a:t>Feature Assessment</a:t>
            </a:r>
            <a:r>
              <a:rPr lang="en-US" sz="3200" dirty="0"/>
              <a:t>&amp; User Comfort Exploration</a:t>
            </a:r>
          </a:p>
        </p:txBody>
      </p:sp>
      <p:sp>
        <p:nvSpPr>
          <p:cNvPr id="3" name="Content Placeholder 2"/>
          <p:cNvSpPr>
            <a:spLocks noGrp="1"/>
          </p:cNvSpPr>
          <p:nvPr>
            <p:ph idx="1"/>
          </p:nvPr>
        </p:nvSpPr>
        <p:spPr>
          <a:xfrm>
            <a:off x="296091" y="2211977"/>
            <a:ext cx="5704115" cy="3807823"/>
          </a:xfrm>
        </p:spPr>
        <p:txBody>
          <a:bodyPr/>
          <a:lstStyle/>
          <a:p>
            <a:r>
              <a:rPr lang="en-IN" b="1" dirty="0">
                <a:solidFill>
                  <a:srgbClr val="FF0000"/>
                </a:solidFill>
              </a:rPr>
              <a:t>Task 1 </a:t>
            </a:r>
            <a:r>
              <a:rPr lang="en-IN" b="1" dirty="0" smtClean="0">
                <a:solidFill>
                  <a:srgbClr val="FF0000"/>
                </a:solidFill>
              </a:rPr>
              <a:t>:</a:t>
            </a:r>
            <a:r>
              <a:rPr lang="en-IN" dirty="0" smtClean="0">
                <a:solidFill>
                  <a:schemeClr val="tx1"/>
                </a:solidFill>
              </a:rPr>
              <a:t>Examine </a:t>
            </a:r>
            <a:r>
              <a:rPr lang="en-IN" dirty="0">
                <a:solidFill>
                  <a:schemeClr val="tx1"/>
                </a:solidFill>
              </a:rPr>
              <a:t>the presence of safety features such as ABS, airbags, and hill assist, to assess the safety standards of various car models. </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687977" y="3379265"/>
            <a:ext cx="5425440" cy="230926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extBox 5"/>
          <p:cNvSpPr txBox="1"/>
          <p:nvPr/>
        </p:nvSpPr>
        <p:spPr>
          <a:xfrm>
            <a:off x="296092" y="5808617"/>
            <a:ext cx="5303519" cy="1107996"/>
          </a:xfrm>
          <a:prstGeom prst="rect">
            <a:avLst/>
          </a:prstGeom>
          <a:noFill/>
        </p:spPr>
        <p:txBody>
          <a:bodyPr wrap="square" rtlCol="0">
            <a:spAutoFit/>
          </a:bodyPr>
          <a:lstStyle/>
          <a:p>
            <a:r>
              <a:rPr lang="en-IN" sz="1600" dirty="0">
                <a:solidFill>
                  <a:srgbClr val="FF0000"/>
                </a:solidFill>
              </a:rPr>
              <a:t>INTERPRETATION</a:t>
            </a:r>
            <a:r>
              <a:rPr lang="en-IN" sz="1600" dirty="0"/>
              <a:t>:</a:t>
            </a:r>
          </a:p>
          <a:p>
            <a:r>
              <a:rPr lang="en-IN" sz="1600" dirty="0"/>
              <a:t>472 cars are listed with </a:t>
            </a:r>
            <a:r>
              <a:rPr lang="en-IN" sz="1600" dirty="0" smtClean="0"/>
              <a:t>safety </a:t>
            </a:r>
            <a:r>
              <a:rPr lang="en-IN" sz="1600" dirty="0"/>
              <a:t>features like </a:t>
            </a:r>
            <a:r>
              <a:rPr lang="en-IN" sz="1600" dirty="0" smtClean="0"/>
              <a:t>ABS, Airbags </a:t>
            </a:r>
            <a:r>
              <a:rPr lang="en-IN" sz="1600" dirty="0"/>
              <a:t>and Hill assist.</a:t>
            </a:r>
          </a:p>
          <a:p>
            <a:endParaRPr lang="en-US" dirty="0"/>
          </a:p>
        </p:txBody>
      </p:sp>
      <p:pic>
        <p:nvPicPr>
          <p:cNvPr id="7" name="Picture 6"/>
          <p:cNvPicPr>
            <a:picLocks noChangeAspect="1"/>
          </p:cNvPicPr>
          <p:nvPr/>
        </p:nvPicPr>
        <p:blipFill>
          <a:blip r:embed="rId3"/>
          <a:stretch>
            <a:fillRect/>
          </a:stretch>
        </p:blipFill>
        <p:spPr>
          <a:xfrm>
            <a:off x="6113417" y="3379265"/>
            <a:ext cx="5704113" cy="230926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8" name="Rectangle 7"/>
          <p:cNvSpPr/>
          <p:nvPr/>
        </p:nvSpPr>
        <p:spPr>
          <a:xfrm>
            <a:off x="5921829" y="2351313"/>
            <a:ext cx="5826033" cy="923330"/>
          </a:xfrm>
          <a:prstGeom prst="rect">
            <a:avLst/>
          </a:prstGeom>
        </p:spPr>
        <p:txBody>
          <a:bodyPr wrap="square">
            <a:spAutoFit/>
          </a:bodyPr>
          <a:lstStyle/>
          <a:p>
            <a:r>
              <a:rPr lang="en-IN" b="1" dirty="0">
                <a:solidFill>
                  <a:srgbClr val="FF0000"/>
                </a:solidFill>
              </a:rPr>
              <a:t>Task 2 </a:t>
            </a:r>
            <a:r>
              <a:rPr lang="en-IN" b="1" dirty="0" smtClean="0">
                <a:solidFill>
                  <a:srgbClr val="FF0000"/>
                </a:solidFill>
              </a:rPr>
              <a:t>:</a:t>
            </a:r>
            <a:r>
              <a:rPr lang="en-IN" dirty="0" smtClean="0"/>
              <a:t>Explore </a:t>
            </a:r>
            <a:r>
              <a:rPr lang="en-IN" dirty="0"/>
              <a:t>seating capacity, central locking, and child safety locks to understand user comfort and family-friendly features</a:t>
            </a:r>
            <a:endParaRPr lang="en-US" dirty="0"/>
          </a:p>
        </p:txBody>
      </p:sp>
      <p:sp>
        <p:nvSpPr>
          <p:cNvPr id="16" name="Rectangle 5"/>
          <p:cNvSpPr>
            <a:spLocks noChangeArrowheads="1"/>
          </p:cNvSpPr>
          <p:nvPr/>
        </p:nvSpPr>
        <p:spPr bwMode="auto">
          <a:xfrm>
            <a:off x="6113417" y="5693385"/>
            <a:ext cx="6078583" cy="11822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FF0000"/>
                </a:solidFill>
                <a:effectLst/>
              </a:rPr>
              <a:t>INTERPRETATION: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cs typeface="Courier New" panose="02070309020205020404" pitchFamily="49" charset="0"/>
              </a:rPr>
              <a:t>There are 992 such cars with seating capacity more than mean(5) ,central locking and child safety locks like family friendly features</a:t>
            </a:r>
            <a:r>
              <a:rPr kumimoji="0" lang="en-US" altLang="en-US" sz="1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953813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584960"/>
            <a:ext cx="10314235" cy="95671"/>
          </a:xfrm>
        </p:spPr>
        <p:txBody>
          <a:bodyPr/>
          <a:lstStyle/>
          <a:p>
            <a:pPr algn="ctr"/>
            <a:r>
              <a:rPr lang="en-US" sz="3200" dirty="0"/>
              <a:t>Alert Systems </a:t>
            </a:r>
            <a:r>
              <a:rPr lang="en-US" sz="3200" dirty="0" smtClean="0"/>
              <a:t>Analysis &amp; </a:t>
            </a:r>
            <a:r>
              <a:rPr lang="en-US" sz="3200" dirty="0"/>
              <a:t>Dimensional Analysis</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a:xfrm>
            <a:off x="505098" y="2316480"/>
            <a:ext cx="4598126" cy="1201783"/>
          </a:xfrm>
        </p:spPr>
        <p:txBody>
          <a:bodyPr>
            <a:normAutofit fontScale="92500" lnSpcReduction="20000"/>
          </a:bodyPr>
          <a:lstStyle/>
          <a:p>
            <a:r>
              <a:rPr lang="en-IN" b="1" dirty="0">
                <a:solidFill>
                  <a:srgbClr val="FF0000"/>
                </a:solidFill>
              </a:rPr>
              <a:t>Task 3 </a:t>
            </a:r>
            <a:r>
              <a:rPr lang="en-IN" dirty="0"/>
              <a:t>Investigate the presence of high-speed alerts, seat belt reminders, and door ajar warnings to assess the integration of safety and convenience features.</a:t>
            </a:r>
            <a:endParaRPr lang="en-US" dirty="0"/>
          </a:p>
        </p:txBody>
      </p:sp>
      <p:pic>
        <p:nvPicPr>
          <p:cNvPr id="4" name="Picture 3"/>
          <p:cNvPicPr>
            <a:picLocks noChangeAspect="1"/>
          </p:cNvPicPr>
          <p:nvPr/>
        </p:nvPicPr>
        <p:blipFill>
          <a:blip r:embed="rId2"/>
          <a:stretch>
            <a:fillRect/>
          </a:stretch>
        </p:blipFill>
        <p:spPr>
          <a:xfrm>
            <a:off x="599801" y="3378926"/>
            <a:ext cx="4162697" cy="221197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5" name="Rectangle 4"/>
          <p:cNvSpPr/>
          <p:nvPr/>
        </p:nvSpPr>
        <p:spPr>
          <a:xfrm>
            <a:off x="4963887" y="2316481"/>
            <a:ext cx="7036524" cy="923330"/>
          </a:xfrm>
          <a:prstGeom prst="rect">
            <a:avLst/>
          </a:prstGeom>
        </p:spPr>
        <p:txBody>
          <a:bodyPr wrap="square">
            <a:spAutoFit/>
          </a:bodyPr>
          <a:lstStyle/>
          <a:p>
            <a:r>
              <a:rPr lang="en-IN" b="1" dirty="0">
                <a:solidFill>
                  <a:srgbClr val="FF0000"/>
                </a:solidFill>
              </a:rPr>
              <a:t>Task 4 </a:t>
            </a:r>
            <a:r>
              <a:rPr lang="en-IN" dirty="0" err="1"/>
              <a:t>Analyze</a:t>
            </a:r>
            <a:r>
              <a:rPr lang="en-IN" dirty="0"/>
              <a:t> the dimensions of cars (height, length, width) to understand size preferences and market demands, aiding in product planning. </a:t>
            </a:r>
            <a:endParaRPr lang="en-US" dirty="0"/>
          </a:p>
        </p:txBody>
      </p:sp>
      <p:pic>
        <p:nvPicPr>
          <p:cNvPr id="6" name="Picture 5"/>
          <p:cNvPicPr>
            <a:picLocks noChangeAspect="1"/>
          </p:cNvPicPr>
          <p:nvPr/>
        </p:nvPicPr>
        <p:blipFill>
          <a:blip r:embed="rId3"/>
          <a:stretch>
            <a:fillRect/>
          </a:stretch>
        </p:blipFill>
        <p:spPr>
          <a:xfrm>
            <a:off x="4857201" y="3239811"/>
            <a:ext cx="2420983" cy="235109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7" name="Picture 6"/>
          <p:cNvPicPr>
            <a:picLocks noChangeAspect="1"/>
          </p:cNvPicPr>
          <p:nvPr/>
        </p:nvPicPr>
        <p:blipFill>
          <a:blip r:embed="rId4"/>
          <a:stretch>
            <a:fillRect/>
          </a:stretch>
        </p:blipFill>
        <p:spPr>
          <a:xfrm>
            <a:off x="7446921" y="3147648"/>
            <a:ext cx="2177142" cy="244325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8" name="Picture 7"/>
          <p:cNvPicPr>
            <a:picLocks noChangeAspect="1"/>
          </p:cNvPicPr>
          <p:nvPr/>
        </p:nvPicPr>
        <p:blipFill>
          <a:blip r:embed="rId5"/>
          <a:stretch>
            <a:fillRect/>
          </a:stretch>
        </p:blipFill>
        <p:spPr>
          <a:xfrm>
            <a:off x="9624063" y="3065417"/>
            <a:ext cx="2515687" cy="252548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9" name="Rectangle 8"/>
          <p:cNvSpPr/>
          <p:nvPr/>
        </p:nvSpPr>
        <p:spPr>
          <a:xfrm>
            <a:off x="505099" y="5673133"/>
            <a:ext cx="11634652" cy="1077218"/>
          </a:xfrm>
          <a:prstGeom prst="rect">
            <a:avLst/>
          </a:prstGeom>
        </p:spPr>
        <p:txBody>
          <a:bodyPr wrap="square">
            <a:spAutoFit/>
          </a:bodyPr>
          <a:lstStyle/>
          <a:p>
            <a:r>
              <a:rPr lang="en-IN" sz="1600" b="1" dirty="0">
                <a:solidFill>
                  <a:srgbClr val="FF0000"/>
                </a:solidFill>
                <a:latin typeface="Century Gothic" panose="020B0502020202020204" pitchFamily="34" charset="0"/>
              </a:rPr>
              <a:t>INTERPRETATION</a:t>
            </a:r>
            <a:r>
              <a:rPr lang="en-IN" sz="1600" b="1" dirty="0">
                <a:solidFill>
                  <a:srgbClr val="000000"/>
                </a:solidFill>
                <a:latin typeface="Century Gothic" panose="020B0502020202020204" pitchFamily="34" charset="0"/>
              </a:rPr>
              <a:t>:</a:t>
            </a:r>
          </a:p>
          <a:p>
            <a:r>
              <a:rPr lang="en-IN" sz="1600" dirty="0">
                <a:solidFill>
                  <a:srgbClr val="000000"/>
                </a:solidFill>
                <a:latin typeface="Century Gothic" panose="020B0502020202020204" pitchFamily="34" charset="0"/>
              </a:rPr>
              <a:t>We can categories the vehicle into three on the basis of length length&lt;=1500: there are 339 cars from different makers with different body types length between 1500 and 2000:There are 911 cars are from different makers with different body types length between 2000 and 2600:There are only 6 cars from Force.</a:t>
            </a:r>
            <a:endParaRPr lang="en-IN" sz="1600" b="0" i="0" dirty="0">
              <a:solidFill>
                <a:srgbClr val="000000"/>
              </a:solidFill>
              <a:effectLst/>
              <a:latin typeface="Century Gothic" panose="020B0502020202020204" pitchFamily="34" charset="0"/>
            </a:endParaRPr>
          </a:p>
        </p:txBody>
      </p:sp>
    </p:spTree>
    <p:extLst>
      <p:ext uri="{BB962C8B-B14F-4D97-AF65-F5344CB8AC3E}">
        <p14:creationId xmlns:p14="http://schemas.microsoft.com/office/powerpoint/2010/main" val="366043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INTERPRETATION</a:t>
            </a:r>
            <a:endParaRPr lang="en-US" dirty="0"/>
          </a:p>
        </p:txBody>
      </p:sp>
      <p:sp>
        <p:nvSpPr>
          <p:cNvPr id="3" name="Content Placeholder 2"/>
          <p:cNvSpPr>
            <a:spLocks noGrp="1"/>
          </p:cNvSpPr>
          <p:nvPr>
            <p:ph idx="1"/>
          </p:nvPr>
        </p:nvSpPr>
        <p:spPr>
          <a:xfrm>
            <a:off x="496388" y="2142309"/>
            <a:ext cx="11268891" cy="1837313437"/>
          </a:xfrm>
        </p:spPr>
        <p:txBody>
          <a:bodyPr>
            <a:normAutofit/>
          </a:bodyPr>
          <a:lstStyle/>
          <a:p>
            <a:r>
              <a:rPr lang="en-US" sz="1100" b="1" dirty="0">
                <a:solidFill>
                  <a:srgbClr val="FF0000"/>
                </a:solidFill>
              </a:rPr>
              <a:t>Market Segmentation </a:t>
            </a:r>
            <a:r>
              <a:rPr lang="en-US" sz="1100" b="1" dirty="0" smtClean="0">
                <a:solidFill>
                  <a:srgbClr val="FF0000"/>
                </a:solidFill>
              </a:rPr>
              <a:t>Analysis</a:t>
            </a:r>
          </a:p>
          <a:p>
            <a:r>
              <a:rPr lang="en-IN" sz="1100" dirty="0" smtClean="0"/>
              <a:t>SUV,Sedan </a:t>
            </a:r>
            <a:r>
              <a:rPr lang="en-IN" sz="1100" dirty="0"/>
              <a:t>and hatchback are </a:t>
            </a:r>
            <a:r>
              <a:rPr lang="en-IN" sz="1100" dirty="0" smtClean="0"/>
              <a:t>the most </a:t>
            </a:r>
            <a:r>
              <a:rPr lang="en-IN" sz="1100" dirty="0"/>
              <a:t>preferred  body type among </a:t>
            </a:r>
            <a:r>
              <a:rPr lang="en-IN" sz="1100" dirty="0" smtClean="0"/>
              <a:t>users.</a:t>
            </a:r>
          </a:p>
          <a:p>
            <a:r>
              <a:rPr lang="en-IN" sz="1100" dirty="0"/>
              <a:t>Top 10  car manufacturers based on city mileage in </a:t>
            </a:r>
            <a:r>
              <a:rPr lang="en-IN" sz="1100" dirty="0" smtClean="0"/>
              <a:t>market, </a:t>
            </a:r>
            <a:r>
              <a:rPr lang="en-IN" sz="1100" dirty="0"/>
              <a:t>when compare to other </a:t>
            </a:r>
            <a:r>
              <a:rPr lang="en-IN" sz="1100" dirty="0" smtClean="0"/>
              <a:t>Renault,Hyundai,Mahindra,Maruti,Tata, Datsun,Volkswagen </a:t>
            </a:r>
            <a:r>
              <a:rPr lang="en-IN" sz="1100" dirty="0"/>
              <a:t>are the Manufacturers which have high mileage </a:t>
            </a:r>
            <a:r>
              <a:rPr lang="en-IN" sz="1100" dirty="0" smtClean="0"/>
              <a:t>.</a:t>
            </a:r>
          </a:p>
          <a:p>
            <a:r>
              <a:rPr lang="en-IN" sz="1100" dirty="0" smtClean="0"/>
              <a:t>Renault ,</a:t>
            </a:r>
            <a:r>
              <a:rPr lang="en-IN" sz="1100" dirty="0"/>
              <a:t>Mahindra and </a:t>
            </a:r>
            <a:r>
              <a:rPr lang="en-IN" sz="1100" dirty="0" err="1"/>
              <a:t>Maruti</a:t>
            </a:r>
            <a:r>
              <a:rPr lang="en-IN" sz="1100" dirty="0"/>
              <a:t> </a:t>
            </a:r>
            <a:r>
              <a:rPr lang="en-IN" sz="1100" dirty="0" smtClean="0"/>
              <a:t>Suzuki have </a:t>
            </a:r>
            <a:r>
              <a:rPr lang="en-IN" sz="1100" dirty="0"/>
              <a:t>the highest city mileage and </a:t>
            </a:r>
            <a:r>
              <a:rPr lang="en-IN" sz="1100" dirty="0" smtClean="0"/>
              <a:t>Datsun and </a:t>
            </a:r>
            <a:r>
              <a:rPr lang="en-IN" sz="1100" dirty="0"/>
              <a:t>Tata have the highest highway </a:t>
            </a:r>
            <a:r>
              <a:rPr lang="en-IN" sz="1100" dirty="0" smtClean="0"/>
              <a:t>mileage.</a:t>
            </a:r>
          </a:p>
          <a:p>
            <a:r>
              <a:rPr lang="en-US" sz="1100" b="1" dirty="0">
                <a:solidFill>
                  <a:srgbClr val="FF0000"/>
                </a:solidFill>
              </a:rPr>
              <a:t>Performance Comparison</a:t>
            </a:r>
            <a:endParaRPr lang="en-IN" sz="1100" b="1" dirty="0" smtClean="0">
              <a:solidFill>
                <a:srgbClr val="FF0000"/>
              </a:solidFill>
            </a:endParaRPr>
          </a:p>
          <a:p>
            <a:r>
              <a:rPr lang="en-IN" sz="1100" dirty="0"/>
              <a:t>displacement is inversely proportional to </a:t>
            </a:r>
            <a:r>
              <a:rPr lang="en-IN" sz="1100" dirty="0" smtClean="0"/>
              <a:t>mileage</a:t>
            </a:r>
          </a:p>
          <a:p>
            <a:r>
              <a:rPr lang="en-IN" sz="1100" dirty="0"/>
              <a:t>Observe two type of displacement in make 500-3000 and 1500-6000.</a:t>
            </a:r>
          </a:p>
          <a:p>
            <a:r>
              <a:rPr lang="en-US" sz="1100" b="1" dirty="0">
                <a:solidFill>
                  <a:srgbClr val="FF0000"/>
                </a:solidFill>
              </a:rPr>
              <a:t>Safety Feature Assessment&amp; User Comfort Exploration</a:t>
            </a:r>
            <a:endParaRPr lang="en-IN" sz="1100" b="1" dirty="0">
              <a:solidFill>
                <a:srgbClr val="FF0000"/>
              </a:solidFill>
            </a:endParaRPr>
          </a:p>
          <a:p>
            <a:r>
              <a:rPr lang="en-IN" sz="1100" dirty="0"/>
              <a:t>472 cars are listed with </a:t>
            </a:r>
            <a:r>
              <a:rPr lang="en-IN" sz="1100" dirty="0" smtClean="0"/>
              <a:t>safety </a:t>
            </a:r>
            <a:r>
              <a:rPr lang="en-IN" sz="1100" dirty="0"/>
              <a:t>features like </a:t>
            </a:r>
            <a:r>
              <a:rPr lang="en-IN" sz="1100" dirty="0" smtClean="0"/>
              <a:t>ABS, Airbags </a:t>
            </a:r>
            <a:r>
              <a:rPr lang="en-IN" sz="1100" dirty="0"/>
              <a:t>and Hill assist</a:t>
            </a:r>
            <a:r>
              <a:rPr lang="en-IN" sz="1100" dirty="0" smtClean="0"/>
              <a:t>.</a:t>
            </a:r>
            <a:r>
              <a:rPr lang="en-IN" sz="1100" dirty="0"/>
              <a:t> Renault,Hyundai,Mahindra,Maruti,Tata, Datsun,Volkswagen </a:t>
            </a:r>
            <a:r>
              <a:rPr lang="en-IN" sz="1100" dirty="0" smtClean="0"/>
              <a:t>are with top makers.</a:t>
            </a:r>
          </a:p>
          <a:p>
            <a:r>
              <a:rPr lang="en-US" altLang="en-US" sz="1100" dirty="0">
                <a:solidFill>
                  <a:srgbClr val="000000"/>
                </a:solidFill>
                <a:cs typeface="Courier New" panose="02070309020205020404" pitchFamily="49" charset="0"/>
              </a:rPr>
              <a:t>There are 992 such cars with seating capacity more than mean(5) ,central locking and child safety locks like family friendly </a:t>
            </a:r>
            <a:r>
              <a:rPr lang="en-US" altLang="en-US" sz="1100" dirty="0" smtClean="0">
                <a:solidFill>
                  <a:srgbClr val="000000"/>
                </a:solidFill>
                <a:cs typeface="Courier New" panose="02070309020205020404" pitchFamily="49" charset="0"/>
              </a:rPr>
              <a:t>features.</a:t>
            </a:r>
            <a:r>
              <a:rPr lang="en-IN" sz="1100" dirty="0"/>
              <a:t> Renault,Hyundai,Mahindra,Maruti,Tata, Datsun,Volkswagen are with top makers.</a:t>
            </a:r>
            <a:r>
              <a:rPr lang="en-US" altLang="en-US" sz="1100" dirty="0" smtClean="0">
                <a:solidFill>
                  <a:schemeClr val="tx1"/>
                </a:solidFill>
              </a:rPr>
              <a:t> </a:t>
            </a:r>
            <a:endParaRPr lang="en-US" altLang="en-US" sz="1100" dirty="0">
              <a:solidFill>
                <a:schemeClr val="tx1"/>
              </a:solidFill>
            </a:endParaRPr>
          </a:p>
          <a:p>
            <a:r>
              <a:rPr lang="en-US" sz="1100" b="1" dirty="0">
                <a:solidFill>
                  <a:srgbClr val="FF0000"/>
                </a:solidFill>
              </a:rPr>
              <a:t>Alert Systems Analysis &amp; Dimensional </a:t>
            </a:r>
            <a:r>
              <a:rPr lang="en-US" sz="1100" b="1" dirty="0" smtClean="0">
                <a:solidFill>
                  <a:srgbClr val="FF0000"/>
                </a:solidFill>
              </a:rPr>
              <a:t>Analysis</a:t>
            </a:r>
          </a:p>
          <a:p>
            <a:r>
              <a:rPr lang="en-IN" sz="1100" dirty="0" smtClean="0"/>
              <a:t>140 cars with high speed alert, passenger seat belt reminder and door ajar warning.</a:t>
            </a:r>
            <a:r>
              <a:rPr lang="en-IN" sz="1100" dirty="0"/>
              <a:t> Renault,Hyundai,Mahindra,Maruti,Tata, Datsun,Volkswagen are with top makers.</a:t>
            </a:r>
            <a:r>
              <a:rPr lang="en-US" altLang="en-US" sz="1100" dirty="0">
                <a:solidFill>
                  <a:schemeClr val="tx1"/>
                </a:solidFill>
              </a:rPr>
              <a:t> </a:t>
            </a:r>
            <a:endParaRPr lang="en-US" altLang="en-US" sz="1100" dirty="0" smtClean="0">
              <a:solidFill>
                <a:schemeClr val="tx1"/>
              </a:solidFill>
            </a:endParaRPr>
          </a:p>
          <a:p>
            <a:r>
              <a:rPr lang="en-IN" sz="1100" dirty="0">
                <a:solidFill>
                  <a:srgbClr val="000000"/>
                </a:solidFill>
              </a:rPr>
              <a:t>We can categories the vehicle into three on the basis of length length&lt;=1500: there are 339 cars from different makers with different body types length between 1500 and 2000:There are 911 cars are from different makers with different body types length between 2000 and 2600:There are only 6 cars from Force</a:t>
            </a:r>
            <a:r>
              <a:rPr lang="en-IN" sz="1100" dirty="0" smtClean="0">
                <a:solidFill>
                  <a:srgbClr val="000000"/>
                </a:solidFill>
              </a:rPr>
              <a:t>.</a:t>
            </a:r>
            <a:endParaRPr lang="en-IN" sz="1100" dirty="0">
              <a:solidFill>
                <a:srgbClr val="000000"/>
              </a:solidFill>
            </a:endParaRPr>
          </a:p>
        </p:txBody>
      </p:sp>
    </p:spTree>
    <p:extLst>
      <p:ext uri="{BB962C8B-B14F-4D97-AF65-F5344CB8AC3E}">
        <p14:creationId xmlns:p14="http://schemas.microsoft.com/office/powerpoint/2010/main" val="83896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SUMMARY &amp; CONCLUSION</a:t>
            </a:r>
            <a:endParaRPr lang="en-US" dirty="0"/>
          </a:p>
        </p:txBody>
      </p:sp>
      <p:sp>
        <p:nvSpPr>
          <p:cNvPr id="3" name="Content Placeholder 2"/>
          <p:cNvSpPr>
            <a:spLocks noGrp="1"/>
          </p:cNvSpPr>
          <p:nvPr>
            <p:ph idx="1"/>
          </p:nvPr>
        </p:nvSpPr>
        <p:spPr>
          <a:xfrm>
            <a:off x="496390" y="2603500"/>
            <a:ext cx="10972800" cy="3416300"/>
          </a:xfrm>
        </p:spPr>
        <p:txBody>
          <a:bodyPr/>
          <a:lstStyle/>
          <a:p>
            <a:r>
              <a:rPr lang="en-IN" dirty="0" smtClean="0"/>
              <a:t>People are using different types of car for different purposes. Individuals </a:t>
            </a:r>
            <a:r>
              <a:rPr lang="en-IN" dirty="0"/>
              <a:t>or families use cars to travel for happy occasions, business purposes, and </a:t>
            </a:r>
            <a:r>
              <a:rPr lang="en-IN" dirty="0" smtClean="0"/>
              <a:t>emergencies. There are many factors, that's decide the future of a car model from different car manufacturers. It depends on the users of car and their preferences like body type of a car, mileage, displacement and safety and comfort features.</a:t>
            </a:r>
          </a:p>
          <a:p>
            <a:r>
              <a:rPr lang="en-IN" dirty="0" smtClean="0"/>
              <a:t>Renault, Mahindra, </a:t>
            </a:r>
            <a:r>
              <a:rPr lang="en-IN" dirty="0"/>
              <a:t>Datsun,</a:t>
            </a:r>
            <a:r>
              <a:rPr lang="en-IN" dirty="0" smtClean="0"/>
              <a:t>Tata,Maruti Suzuki, Honda,Skoda,Toyota and Volkswagen are the top among the car makers can guarantee most of the features in their model </a:t>
            </a:r>
            <a:r>
              <a:rPr lang="en-IN" dirty="0"/>
              <a:t>up to the </a:t>
            </a:r>
            <a:r>
              <a:rPr lang="en-IN" dirty="0" smtClean="0"/>
              <a:t>mark for the common users.</a:t>
            </a:r>
            <a:endParaRPr lang="en-US" dirty="0"/>
          </a:p>
        </p:txBody>
      </p:sp>
    </p:spTree>
    <p:extLst>
      <p:ext uri="{BB962C8B-B14F-4D97-AF65-F5344CB8AC3E}">
        <p14:creationId xmlns:p14="http://schemas.microsoft.com/office/powerpoint/2010/main" val="337997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53441"/>
            <a:ext cx="8825658" cy="844730"/>
          </a:xfrm>
        </p:spPr>
        <p:txBody>
          <a:bodyPr/>
          <a:lstStyle/>
          <a:p>
            <a:pPr algn="ctr"/>
            <a:r>
              <a:rPr lang="en-IN" dirty="0" smtClean="0"/>
              <a:t>Objectives</a:t>
            </a:r>
            <a:endParaRPr lang="en-US" dirty="0"/>
          </a:p>
        </p:txBody>
      </p:sp>
      <p:sp>
        <p:nvSpPr>
          <p:cNvPr id="3" name="Subtitle 2"/>
          <p:cNvSpPr>
            <a:spLocks noGrp="1"/>
          </p:cNvSpPr>
          <p:nvPr>
            <p:ph type="subTitle" idx="1"/>
          </p:nvPr>
        </p:nvSpPr>
        <p:spPr>
          <a:xfrm>
            <a:off x="1154955" y="1785257"/>
            <a:ext cx="8825658" cy="3853543"/>
          </a:xfrm>
        </p:spPr>
        <p:txBody>
          <a:bodyPr/>
          <a:lstStyle/>
          <a:p>
            <a:pPr marL="285750" indent="-285750">
              <a:buFont typeface="Arial" panose="020B0604020202020204" pitchFamily="34" charset="0"/>
              <a:buChar char="•"/>
            </a:pPr>
            <a:r>
              <a:rPr lang="en-IN" cap="none" dirty="0" smtClean="0"/>
              <a:t>The objective of the project is to analyse a car dataset to gain insights into popular trends and identify key factors for launching promising car models. </a:t>
            </a:r>
          </a:p>
          <a:p>
            <a:pPr marL="285750" indent="-285750">
              <a:buFont typeface="Arial" panose="020B0604020202020204" pitchFamily="34" charset="0"/>
              <a:buChar char="•"/>
            </a:pPr>
            <a:r>
              <a:rPr lang="en-IN" cap="none" dirty="0" smtClean="0"/>
              <a:t>Extract actionable insights from the given data, addressing key areas such as categorizing cars based on market segmentation, conducting fuel efficiency analysis, comparing performance, studying weight distribution, assessing safety features, exploring user comfort, analysing alert systems, and conducting dimensional analysis.</a:t>
            </a:r>
            <a:endParaRPr lang="en-US" cap="none" dirty="0"/>
          </a:p>
        </p:txBody>
      </p:sp>
    </p:spTree>
    <p:extLst>
      <p:ext uri="{BB962C8B-B14F-4D97-AF65-F5344CB8AC3E}">
        <p14:creationId xmlns:p14="http://schemas.microsoft.com/office/powerpoint/2010/main" val="282761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Level 0 and level 1 Analysis</a:t>
            </a:r>
            <a:endParaRPr lang="en-US" dirty="0"/>
          </a:p>
        </p:txBody>
      </p:sp>
      <p:pic>
        <p:nvPicPr>
          <p:cNvPr id="4" name="Content Placeholder 3"/>
          <p:cNvPicPr>
            <a:picLocks noGrp="1" noChangeAspect="1"/>
          </p:cNvPicPr>
          <p:nvPr>
            <p:ph idx="1"/>
          </p:nvPr>
        </p:nvPicPr>
        <p:blipFill>
          <a:blip r:embed="rId2"/>
          <a:stretch>
            <a:fillRect/>
          </a:stretch>
        </p:blipFill>
        <p:spPr>
          <a:xfrm>
            <a:off x="290496" y="2389415"/>
            <a:ext cx="8778770" cy="34163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5" name="Picture 4"/>
          <p:cNvPicPr>
            <a:picLocks noChangeAspect="1"/>
          </p:cNvPicPr>
          <p:nvPr/>
        </p:nvPicPr>
        <p:blipFill>
          <a:blip r:embed="rId3"/>
          <a:stretch>
            <a:fillRect/>
          </a:stretch>
        </p:blipFill>
        <p:spPr>
          <a:xfrm>
            <a:off x="9386205" y="5348695"/>
            <a:ext cx="1238250" cy="36195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6" name="Picture 5"/>
          <p:cNvPicPr>
            <a:picLocks noChangeAspect="1"/>
          </p:cNvPicPr>
          <p:nvPr/>
        </p:nvPicPr>
        <p:blipFill>
          <a:blip r:embed="rId4"/>
          <a:stretch>
            <a:fillRect/>
          </a:stretch>
        </p:blipFill>
        <p:spPr>
          <a:xfrm>
            <a:off x="9333818" y="2395944"/>
            <a:ext cx="2581275" cy="27813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7" name="TextBox 6"/>
          <p:cNvSpPr txBox="1"/>
          <p:nvPr/>
        </p:nvSpPr>
        <p:spPr>
          <a:xfrm>
            <a:off x="290496" y="5805716"/>
            <a:ext cx="11624597" cy="923330"/>
          </a:xfrm>
          <a:prstGeom prst="rect">
            <a:avLst/>
          </a:prstGeom>
          <a:noFill/>
        </p:spPr>
        <p:txBody>
          <a:bodyPr wrap="square" rtlCol="0">
            <a:spAutoFit/>
          </a:bodyPr>
          <a:lstStyle/>
          <a:p>
            <a:r>
              <a:rPr lang="en-IN" dirty="0" smtClean="0"/>
              <a:t>Observe many columns with null values. I treated selected numerical columns with mean by Make and </a:t>
            </a:r>
            <a:r>
              <a:rPr lang="en-IN" dirty="0" err="1" smtClean="0"/>
              <a:t>Model.Categorical</a:t>
            </a:r>
            <a:r>
              <a:rPr lang="en-IN" dirty="0" smtClean="0"/>
              <a:t> columns with ‘0’.Treating a number of columns with mean and mode may affect the accuracy of analysis.</a:t>
            </a:r>
            <a:endParaRPr lang="en-US" dirty="0"/>
          </a:p>
        </p:txBody>
      </p:sp>
    </p:spTree>
    <p:extLst>
      <p:ext uri="{BB962C8B-B14F-4D97-AF65-F5344CB8AC3E}">
        <p14:creationId xmlns:p14="http://schemas.microsoft.com/office/powerpoint/2010/main" val="94142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371038"/>
          </a:xfrm>
        </p:spPr>
        <p:txBody>
          <a:bodyPr/>
          <a:lstStyle/>
          <a:p>
            <a:pPr algn="ctr"/>
            <a:r>
              <a:rPr lang="en-US" dirty="0"/>
              <a:t>Market Segmentation Analysis</a:t>
            </a:r>
            <a:r>
              <a:rPr lang="en-US" b="1" dirty="0"/>
              <a:t/>
            </a:r>
            <a:br>
              <a:rPr lang="en-US" b="1" dirty="0"/>
            </a:br>
            <a:endParaRPr lang="en-US" dirty="0"/>
          </a:p>
        </p:txBody>
      </p:sp>
      <p:sp>
        <p:nvSpPr>
          <p:cNvPr id="3" name="Content Placeholder 2"/>
          <p:cNvSpPr>
            <a:spLocks noGrp="1"/>
          </p:cNvSpPr>
          <p:nvPr>
            <p:ph idx="1"/>
          </p:nvPr>
        </p:nvSpPr>
        <p:spPr>
          <a:xfrm>
            <a:off x="188259" y="2303929"/>
            <a:ext cx="5217459" cy="824816"/>
          </a:xfrm>
        </p:spPr>
        <p:txBody>
          <a:bodyPr>
            <a:normAutofit fontScale="85000" lnSpcReduction="20000"/>
          </a:bodyPr>
          <a:lstStyle/>
          <a:p>
            <a:r>
              <a:rPr lang="en-IN" b="1" dirty="0">
                <a:solidFill>
                  <a:srgbClr val="FF0000"/>
                </a:solidFill>
              </a:rPr>
              <a:t>Task </a:t>
            </a:r>
            <a:r>
              <a:rPr lang="en-IN" b="1" dirty="0" smtClean="0">
                <a:solidFill>
                  <a:srgbClr val="FF0000"/>
                </a:solidFill>
              </a:rPr>
              <a:t>1: </a:t>
            </a:r>
            <a:r>
              <a:rPr lang="en-IN" dirty="0"/>
              <a:t>A new car manufacturer wants to introduce a new car and wants information about the top 5 most preferred car body types. Display the result using a horizontal bar chart.</a:t>
            </a:r>
            <a:endParaRPr lang="en-US" dirty="0"/>
          </a:p>
        </p:txBody>
      </p:sp>
      <p:pic>
        <p:nvPicPr>
          <p:cNvPr id="4" name="Picture 3"/>
          <p:cNvPicPr>
            <a:picLocks noChangeAspect="1"/>
          </p:cNvPicPr>
          <p:nvPr/>
        </p:nvPicPr>
        <p:blipFill>
          <a:blip r:embed="rId2"/>
          <a:stretch>
            <a:fillRect/>
          </a:stretch>
        </p:blipFill>
        <p:spPr>
          <a:xfrm>
            <a:off x="546848" y="3128744"/>
            <a:ext cx="4554070" cy="297622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5" name="Rectangle 4"/>
          <p:cNvSpPr/>
          <p:nvPr/>
        </p:nvSpPr>
        <p:spPr>
          <a:xfrm>
            <a:off x="5307106" y="2375648"/>
            <a:ext cx="6768354" cy="738664"/>
          </a:xfrm>
          <a:prstGeom prst="rect">
            <a:avLst/>
          </a:prstGeom>
        </p:spPr>
        <p:txBody>
          <a:bodyPr wrap="square">
            <a:spAutoFit/>
          </a:bodyPr>
          <a:lstStyle/>
          <a:p>
            <a:r>
              <a:rPr lang="en-IN" sz="1400" b="1" dirty="0">
                <a:solidFill>
                  <a:srgbClr val="FF0000"/>
                </a:solidFill>
              </a:rPr>
              <a:t>Task </a:t>
            </a:r>
            <a:r>
              <a:rPr lang="en-IN" sz="1400" b="1" dirty="0" smtClean="0">
                <a:solidFill>
                  <a:srgbClr val="FF0000"/>
                </a:solidFill>
              </a:rPr>
              <a:t>2: </a:t>
            </a:r>
            <a:r>
              <a:rPr lang="en-IN" sz="1400" dirty="0"/>
              <a:t>List all the details of cars that can adapt to various driving conditions such as normal, comfort, eco, sport, and power mode. How many cars have all the above-mentioned features?</a:t>
            </a:r>
            <a:endParaRPr lang="en-US" sz="1400" dirty="0"/>
          </a:p>
        </p:txBody>
      </p:sp>
      <p:sp>
        <p:nvSpPr>
          <p:cNvPr id="6" name="TextBox 5"/>
          <p:cNvSpPr txBox="1"/>
          <p:nvPr/>
        </p:nvSpPr>
        <p:spPr>
          <a:xfrm>
            <a:off x="188259" y="6104965"/>
            <a:ext cx="5396753" cy="800219"/>
          </a:xfrm>
          <a:prstGeom prst="rect">
            <a:avLst/>
          </a:prstGeom>
          <a:noFill/>
        </p:spPr>
        <p:txBody>
          <a:bodyPr wrap="square" rtlCol="0">
            <a:spAutoFit/>
          </a:bodyPr>
          <a:lstStyle/>
          <a:p>
            <a:r>
              <a:rPr lang="en-IN" sz="1400" b="1" dirty="0">
                <a:solidFill>
                  <a:srgbClr val="FF0000"/>
                </a:solidFill>
              </a:rPr>
              <a:t>INTERPRETATION </a:t>
            </a:r>
            <a:r>
              <a:rPr lang="en-IN" sz="1400" dirty="0"/>
              <a:t>:As per the above graph "</a:t>
            </a:r>
            <a:r>
              <a:rPr lang="en-IN" sz="1400" dirty="0" smtClean="0"/>
              <a:t>SUV,Sedan and hatchback are the" most preferred  body type </a:t>
            </a:r>
            <a:r>
              <a:rPr lang="en-IN" sz="1400" dirty="0" smtClean="0"/>
              <a:t>among users.</a:t>
            </a:r>
            <a:r>
              <a:rPr lang="en-IN" sz="1400" dirty="0" smtClean="0"/>
              <a:t> </a:t>
            </a:r>
            <a:endParaRPr lang="en-IN" sz="1400" dirty="0"/>
          </a:p>
          <a:p>
            <a:endParaRPr lang="en-US" dirty="0"/>
          </a:p>
        </p:txBody>
      </p:sp>
      <p:pic>
        <p:nvPicPr>
          <p:cNvPr id="7" name="Picture 6"/>
          <p:cNvPicPr>
            <a:picLocks noChangeAspect="1"/>
          </p:cNvPicPr>
          <p:nvPr/>
        </p:nvPicPr>
        <p:blipFill>
          <a:blip r:embed="rId3"/>
          <a:stretch>
            <a:fillRect/>
          </a:stretch>
        </p:blipFill>
        <p:spPr>
          <a:xfrm>
            <a:off x="5459507" y="3186031"/>
            <a:ext cx="6490446" cy="291893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8" name="TextBox 7"/>
          <p:cNvSpPr txBox="1"/>
          <p:nvPr/>
        </p:nvSpPr>
        <p:spPr>
          <a:xfrm>
            <a:off x="5459507" y="6104965"/>
            <a:ext cx="6615952" cy="800219"/>
          </a:xfrm>
          <a:prstGeom prst="rect">
            <a:avLst/>
          </a:prstGeom>
          <a:noFill/>
        </p:spPr>
        <p:txBody>
          <a:bodyPr wrap="square" rtlCol="0">
            <a:spAutoFit/>
          </a:bodyPr>
          <a:lstStyle/>
          <a:p>
            <a:r>
              <a:rPr lang="en-IN" sz="1400" b="1" dirty="0">
                <a:solidFill>
                  <a:srgbClr val="FF0000"/>
                </a:solidFill>
              </a:rPr>
              <a:t>INTERPRETATION</a:t>
            </a:r>
            <a:r>
              <a:rPr lang="en-IN" sz="1400" dirty="0" smtClean="0"/>
              <a:t>: 2 </a:t>
            </a:r>
            <a:r>
              <a:rPr lang="en-IN" sz="1400" dirty="0"/>
              <a:t>cars are listed out with all other details of different driving modes</a:t>
            </a:r>
          </a:p>
          <a:p>
            <a:endParaRPr lang="en-US" dirty="0"/>
          </a:p>
        </p:txBody>
      </p:sp>
    </p:spTree>
    <p:extLst>
      <p:ext uri="{BB962C8B-B14F-4D97-AF65-F5344CB8AC3E}">
        <p14:creationId xmlns:p14="http://schemas.microsoft.com/office/powerpoint/2010/main" val="268518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08212"/>
            <a:ext cx="8761413" cy="824753"/>
          </a:xfrm>
        </p:spPr>
        <p:txBody>
          <a:bodyPr/>
          <a:lstStyle/>
          <a:p>
            <a:pPr algn="ctr"/>
            <a:r>
              <a:rPr lang="en-US" dirty="0"/>
              <a:t>Fuel Efficiency Analysis</a:t>
            </a:r>
          </a:p>
        </p:txBody>
      </p:sp>
      <p:sp>
        <p:nvSpPr>
          <p:cNvPr id="3" name="Content Placeholder 2"/>
          <p:cNvSpPr>
            <a:spLocks noGrp="1"/>
          </p:cNvSpPr>
          <p:nvPr>
            <p:ph idx="1"/>
          </p:nvPr>
        </p:nvSpPr>
        <p:spPr>
          <a:xfrm>
            <a:off x="385482" y="2241176"/>
            <a:ext cx="11734800" cy="3778624"/>
          </a:xfrm>
        </p:spPr>
        <p:txBody>
          <a:bodyPr>
            <a:normAutofit/>
          </a:bodyPr>
          <a:lstStyle/>
          <a:p>
            <a:r>
              <a:rPr lang="en-IN" sz="1400" b="1" dirty="0">
                <a:solidFill>
                  <a:srgbClr val="FF0000"/>
                </a:solidFill>
              </a:rPr>
              <a:t>Task </a:t>
            </a:r>
            <a:r>
              <a:rPr lang="en-IN" sz="1400" b="1" dirty="0" smtClean="0">
                <a:solidFill>
                  <a:srgbClr val="FF0000"/>
                </a:solidFill>
              </a:rPr>
              <a:t>3: </a:t>
            </a:r>
            <a:r>
              <a:rPr lang="en-IN" sz="1400" dirty="0">
                <a:solidFill>
                  <a:schemeClr val="tx1"/>
                </a:solidFill>
              </a:rPr>
              <a:t>Identify the top 10 car manufacturers based on the city mileage and display the result using a horizontal bar graph with the manufacturer on the y-axis and mileage on the x-axis. Do you notice any outliers in the above output? If yes, what is the reason, and how would you resolve it?</a:t>
            </a:r>
            <a:endParaRPr lang="en-US" sz="1400" dirty="0">
              <a:solidFill>
                <a:schemeClr val="tx1"/>
              </a:solidFill>
            </a:endParaRPr>
          </a:p>
        </p:txBody>
      </p:sp>
      <p:pic>
        <p:nvPicPr>
          <p:cNvPr id="4" name="Picture 3"/>
          <p:cNvPicPr>
            <a:picLocks noChangeAspect="1"/>
          </p:cNvPicPr>
          <p:nvPr/>
        </p:nvPicPr>
        <p:blipFill>
          <a:blip r:embed="rId2"/>
          <a:stretch>
            <a:fillRect/>
          </a:stretch>
        </p:blipFill>
        <p:spPr>
          <a:xfrm>
            <a:off x="385481" y="3013166"/>
            <a:ext cx="4491597" cy="277992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5" name="TextBox 4"/>
          <p:cNvSpPr txBox="1"/>
          <p:nvPr/>
        </p:nvSpPr>
        <p:spPr>
          <a:xfrm>
            <a:off x="78378" y="5738948"/>
            <a:ext cx="5634445" cy="1169551"/>
          </a:xfrm>
          <a:prstGeom prst="rect">
            <a:avLst/>
          </a:prstGeom>
          <a:noFill/>
        </p:spPr>
        <p:txBody>
          <a:bodyPr wrap="square" rtlCol="0">
            <a:spAutoFit/>
          </a:bodyPr>
          <a:lstStyle/>
          <a:p>
            <a:r>
              <a:rPr lang="en-IN" sz="1400" b="1" dirty="0">
                <a:solidFill>
                  <a:srgbClr val="FF0000"/>
                </a:solidFill>
              </a:rPr>
              <a:t>INTERPRETATION</a:t>
            </a:r>
            <a:r>
              <a:rPr lang="en-IN" sz="1400" dirty="0"/>
              <a:t>:</a:t>
            </a:r>
          </a:p>
          <a:p>
            <a:r>
              <a:rPr lang="en-IN" sz="1400" dirty="0" smtClean="0"/>
              <a:t>Top </a:t>
            </a:r>
            <a:r>
              <a:rPr lang="en-IN" sz="1400" dirty="0"/>
              <a:t>10  car manufacturers based on city mileage in market are listed in above graph, when compare to other Renault,Mahindra,Maruti and Datsun are the Manufacturers which have high mileage .</a:t>
            </a:r>
            <a:endParaRPr lang="en-US" sz="1400" dirty="0"/>
          </a:p>
        </p:txBody>
      </p:sp>
      <p:sp>
        <p:nvSpPr>
          <p:cNvPr id="6" name="Rectangle 5"/>
          <p:cNvSpPr/>
          <p:nvPr/>
        </p:nvSpPr>
        <p:spPr>
          <a:xfrm>
            <a:off x="4859383" y="2778034"/>
            <a:ext cx="7260899" cy="523220"/>
          </a:xfrm>
          <a:prstGeom prst="rect">
            <a:avLst/>
          </a:prstGeom>
        </p:spPr>
        <p:txBody>
          <a:bodyPr wrap="square">
            <a:spAutoFit/>
          </a:bodyPr>
          <a:lstStyle/>
          <a:p>
            <a:r>
              <a:rPr lang="en-IN" sz="1400" b="1" dirty="0">
                <a:solidFill>
                  <a:srgbClr val="FF0000"/>
                </a:solidFill>
              </a:rPr>
              <a:t>Task </a:t>
            </a:r>
            <a:r>
              <a:rPr lang="en-IN" sz="1400" b="1" dirty="0" smtClean="0">
                <a:solidFill>
                  <a:srgbClr val="FF0000"/>
                </a:solidFill>
              </a:rPr>
              <a:t>4: </a:t>
            </a:r>
            <a:r>
              <a:rPr lang="en-IN" sz="1400" dirty="0"/>
              <a:t>Identify the top 20 non-electric car manufacturers based on city mileage and display the results using a bar graph similar to that in task 1.</a:t>
            </a:r>
            <a:endParaRPr lang="en-US" sz="1400" dirty="0"/>
          </a:p>
        </p:txBody>
      </p:sp>
      <p:pic>
        <p:nvPicPr>
          <p:cNvPr id="7" name="Picture 6"/>
          <p:cNvPicPr>
            <a:picLocks noChangeAspect="1"/>
          </p:cNvPicPr>
          <p:nvPr/>
        </p:nvPicPr>
        <p:blipFill>
          <a:blip r:embed="rId3"/>
          <a:stretch>
            <a:fillRect/>
          </a:stretch>
        </p:blipFill>
        <p:spPr>
          <a:xfrm>
            <a:off x="5712823" y="3301255"/>
            <a:ext cx="6017621" cy="261026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8" name="TextBox 7"/>
          <p:cNvSpPr txBox="1"/>
          <p:nvPr/>
        </p:nvSpPr>
        <p:spPr>
          <a:xfrm>
            <a:off x="5811436" y="5911521"/>
            <a:ext cx="6308847" cy="1015663"/>
          </a:xfrm>
          <a:prstGeom prst="rect">
            <a:avLst/>
          </a:prstGeom>
          <a:noFill/>
        </p:spPr>
        <p:txBody>
          <a:bodyPr wrap="square" rtlCol="0">
            <a:spAutoFit/>
          </a:bodyPr>
          <a:lstStyle/>
          <a:p>
            <a:r>
              <a:rPr lang="en-IN" sz="1400" b="1" dirty="0">
                <a:solidFill>
                  <a:srgbClr val="FF0000"/>
                </a:solidFill>
              </a:rPr>
              <a:t>INTERPRETATION</a:t>
            </a:r>
            <a:r>
              <a:rPr lang="en-IN" sz="1400" dirty="0"/>
              <a:t> : Above graph show us that Manufactures with non-electrical car in market, when compare to other Renault,Maruti,Datsun are the Manufacturer which have high mileage .</a:t>
            </a:r>
          </a:p>
          <a:p>
            <a:endParaRPr lang="en-US" dirty="0"/>
          </a:p>
        </p:txBody>
      </p:sp>
    </p:spTree>
    <p:extLst>
      <p:ext uri="{BB962C8B-B14F-4D97-AF65-F5344CB8AC3E}">
        <p14:creationId xmlns:p14="http://schemas.microsoft.com/office/powerpoint/2010/main" val="13532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Fuel Efficiency Analysis</a:t>
            </a:r>
          </a:p>
        </p:txBody>
      </p:sp>
      <p:sp>
        <p:nvSpPr>
          <p:cNvPr id="4" name="Rectangle 3"/>
          <p:cNvSpPr/>
          <p:nvPr/>
        </p:nvSpPr>
        <p:spPr>
          <a:xfrm>
            <a:off x="461554" y="2386149"/>
            <a:ext cx="11181806" cy="1384995"/>
          </a:xfrm>
          <a:prstGeom prst="rect">
            <a:avLst/>
          </a:prstGeom>
        </p:spPr>
        <p:txBody>
          <a:bodyPr wrap="square">
            <a:spAutoFit/>
          </a:bodyPr>
          <a:lstStyle/>
          <a:p>
            <a:r>
              <a:rPr lang="en-IN" sz="1400" b="1" dirty="0">
                <a:solidFill>
                  <a:srgbClr val="FF0000"/>
                </a:solidFill>
              </a:rPr>
              <a:t>Task </a:t>
            </a:r>
            <a:r>
              <a:rPr lang="en-IN" sz="1400" b="1" dirty="0" smtClean="0">
                <a:solidFill>
                  <a:srgbClr val="FF0000"/>
                </a:solidFill>
              </a:rPr>
              <a:t>5: </a:t>
            </a:r>
            <a:r>
              <a:rPr lang="en-IN" sz="1400" dirty="0"/>
              <a:t>Display the car mileages for the following four companies using a pivot table: Hyundai, Mahindra, Renault, and Skoda Create 4 separate pivot tables capturing the following details</a:t>
            </a:r>
            <a:r>
              <a:rPr lang="en-IN" sz="1400" dirty="0" smtClean="0"/>
              <a:t>:</a:t>
            </a:r>
          </a:p>
          <a:p>
            <a:r>
              <a:rPr lang="en-IN" sz="1400" dirty="0" smtClean="0"/>
              <a:t>1</a:t>
            </a:r>
            <a:r>
              <a:rPr lang="en-IN" sz="1400" dirty="0"/>
              <a:t>. Mean of city mileage </a:t>
            </a:r>
            <a:endParaRPr lang="en-IN" sz="1400" dirty="0" smtClean="0"/>
          </a:p>
          <a:p>
            <a:r>
              <a:rPr lang="en-IN" sz="1400" dirty="0" smtClean="0"/>
              <a:t>2</a:t>
            </a:r>
            <a:r>
              <a:rPr lang="en-IN" sz="1400" dirty="0"/>
              <a:t>. Median of city </a:t>
            </a:r>
            <a:r>
              <a:rPr lang="en-IN" sz="1400" dirty="0" smtClean="0"/>
              <a:t>mileage</a:t>
            </a:r>
          </a:p>
          <a:p>
            <a:r>
              <a:rPr lang="en-IN" sz="1400" dirty="0" smtClean="0"/>
              <a:t>3</a:t>
            </a:r>
            <a:r>
              <a:rPr lang="en-IN" sz="1400" dirty="0"/>
              <a:t>. Mean of highway mileage </a:t>
            </a:r>
            <a:endParaRPr lang="en-IN" sz="1400" dirty="0" smtClean="0"/>
          </a:p>
          <a:p>
            <a:r>
              <a:rPr lang="en-IN" sz="1400" dirty="0" smtClean="0"/>
              <a:t>4</a:t>
            </a:r>
            <a:r>
              <a:rPr lang="en-IN" sz="1400" dirty="0"/>
              <a:t>. Median of highway mileage </a:t>
            </a:r>
            <a:endParaRPr lang="en-US" sz="1400" dirty="0"/>
          </a:p>
        </p:txBody>
      </p:sp>
      <p:pic>
        <p:nvPicPr>
          <p:cNvPr id="5" name="Picture 4"/>
          <p:cNvPicPr>
            <a:picLocks noChangeAspect="1"/>
          </p:cNvPicPr>
          <p:nvPr/>
        </p:nvPicPr>
        <p:blipFill>
          <a:blip r:embed="rId2"/>
          <a:stretch>
            <a:fillRect/>
          </a:stretch>
        </p:blipFill>
        <p:spPr>
          <a:xfrm>
            <a:off x="554085" y="3771145"/>
            <a:ext cx="4981575" cy="235098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extBox 5"/>
          <p:cNvSpPr txBox="1"/>
          <p:nvPr/>
        </p:nvSpPr>
        <p:spPr>
          <a:xfrm>
            <a:off x="374469" y="6122127"/>
            <a:ext cx="5373188" cy="1015663"/>
          </a:xfrm>
          <a:prstGeom prst="rect">
            <a:avLst/>
          </a:prstGeom>
          <a:noFill/>
        </p:spPr>
        <p:txBody>
          <a:bodyPr wrap="square" rtlCol="0">
            <a:spAutoFit/>
          </a:bodyPr>
          <a:lstStyle/>
          <a:p>
            <a:r>
              <a:rPr lang="en-IN" sz="1400" b="1" dirty="0">
                <a:solidFill>
                  <a:srgbClr val="FF0000"/>
                </a:solidFill>
              </a:rPr>
              <a:t>INTERPRETATION</a:t>
            </a:r>
            <a:r>
              <a:rPr lang="en-IN" sz="1400" b="1" dirty="0"/>
              <a:t>:</a:t>
            </a:r>
          </a:p>
          <a:p>
            <a:r>
              <a:rPr lang="en-IN" sz="1400" dirty="0"/>
              <a:t>From the table we can </a:t>
            </a:r>
            <a:r>
              <a:rPr lang="en-IN" sz="1400" dirty="0" smtClean="0"/>
              <a:t>observe </a:t>
            </a:r>
            <a:r>
              <a:rPr lang="en-IN" sz="1400" dirty="0"/>
              <a:t>that Renault and Hyundai is giving good mileage on </a:t>
            </a:r>
            <a:r>
              <a:rPr lang="en-IN" sz="1400" dirty="0" smtClean="0"/>
              <a:t>city.</a:t>
            </a:r>
            <a:endParaRPr lang="en-IN" sz="1400" dirty="0"/>
          </a:p>
          <a:p>
            <a:endParaRPr lang="en-US" dirty="0"/>
          </a:p>
        </p:txBody>
      </p:sp>
      <p:sp>
        <p:nvSpPr>
          <p:cNvPr id="7" name="Rectangle 6"/>
          <p:cNvSpPr/>
          <p:nvPr/>
        </p:nvSpPr>
        <p:spPr>
          <a:xfrm>
            <a:off x="5677989" y="2828836"/>
            <a:ext cx="6200501" cy="738664"/>
          </a:xfrm>
          <a:prstGeom prst="rect">
            <a:avLst/>
          </a:prstGeom>
        </p:spPr>
        <p:txBody>
          <a:bodyPr wrap="square">
            <a:spAutoFit/>
          </a:bodyPr>
          <a:lstStyle/>
          <a:p>
            <a:r>
              <a:rPr lang="en-IN" sz="1400" b="1" dirty="0">
                <a:solidFill>
                  <a:srgbClr val="FF0000"/>
                </a:solidFill>
              </a:rPr>
              <a:t>Task </a:t>
            </a:r>
            <a:r>
              <a:rPr lang="en-IN" sz="1400" b="1" dirty="0" smtClean="0">
                <a:solidFill>
                  <a:srgbClr val="FF0000"/>
                </a:solidFill>
              </a:rPr>
              <a:t>6: </a:t>
            </a:r>
            <a:r>
              <a:rPr lang="en-IN" sz="1400" dirty="0"/>
              <a:t>Display the mean and median values of city mileages of the following manufacturers, using a stacked column chart: Hyundai, Renault, Mahindra, and Skoda </a:t>
            </a:r>
            <a:endParaRPr lang="en-US" sz="1400" dirty="0"/>
          </a:p>
        </p:txBody>
      </p:sp>
      <p:pic>
        <p:nvPicPr>
          <p:cNvPr id="8" name="Picture 7"/>
          <p:cNvPicPr>
            <a:picLocks noChangeAspect="1"/>
          </p:cNvPicPr>
          <p:nvPr/>
        </p:nvPicPr>
        <p:blipFill>
          <a:blip r:embed="rId3"/>
          <a:stretch>
            <a:fillRect/>
          </a:stretch>
        </p:blipFill>
        <p:spPr>
          <a:xfrm>
            <a:off x="5840188" y="3567500"/>
            <a:ext cx="5676900" cy="249366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9" name="TextBox 8"/>
          <p:cNvSpPr txBox="1"/>
          <p:nvPr/>
        </p:nvSpPr>
        <p:spPr>
          <a:xfrm>
            <a:off x="5677989" y="6122127"/>
            <a:ext cx="6514011" cy="1015663"/>
          </a:xfrm>
          <a:prstGeom prst="rect">
            <a:avLst/>
          </a:prstGeom>
          <a:noFill/>
        </p:spPr>
        <p:txBody>
          <a:bodyPr wrap="square" rtlCol="0">
            <a:spAutoFit/>
          </a:bodyPr>
          <a:lstStyle/>
          <a:p>
            <a:r>
              <a:rPr lang="en-IN" sz="1400" b="1" dirty="0">
                <a:solidFill>
                  <a:srgbClr val="FF0000"/>
                </a:solidFill>
              </a:rPr>
              <a:t>INTERPRETATION</a:t>
            </a:r>
            <a:r>
              <a:rPr lang="en-IN" sz="1400" dirty="0"/>
              <a:t> :</a:t>
            </a:r>
          </a:p>
          <a:p>
            <a:r>
              <a:rPr lang="en-IN" sz="1400" dirty="0"/>
              <a:t>From the Above Stacked bar chart Renault and Mahindra gives good Mileage in city and High-way as well.</a:t>
            </a:r>
          </a:p>
          <a:p>
            <a:endParaRPr lang="en-US" dirty="0"/>
          </a:p>
        </p:txBody>
      </p:sp>
    </p:spTree>
    <p:extLst>
      <p:ext uri="{BB962C8B-B14F-4D97-AF65-F5344CB8AC3E}">
        <p14:creationId xmlns:p14="http://schemas.microsoft.com/office/powerpoint/2010/main" val="263662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Fuel Efficiency Analysis</a:t>
            </a:r>
            <a:endParaRPr lang="en-US" dirty="0"/>
          </a:p>
        </p:txBody>
      </p:sp>
      <p:sp>
        <p:nvSpPr>
          <p:cNvPr id="3" name="Content Placeholder 2"/>
          <p:cNvSpPr>
            <a:spLocks noGrp="1"/>
          </p:cNvSpPr>
          <p:nvPr>
            <p:ph idx="1"/>
          </p:nvPr>
        </p:nvSpPr>
        <p:spPr>
          <a:xfrm>
            <a:off x="496390" y="2299063"/>
            <a:ext cx="5843450" cy="792480"/>
          </a:xfrm>
        </p:spPr>
        <p:txBody>
          <a:bodyPr>
            <a:normAutofit/>
          </a:bodyPr>
          <a:lstStyle/>
          <a:p>
            <a:r>
              <a:rPr lang="en-IN" sz="1400" b="1" dirty="0">
                <a:solidFill>
                  <a:srgbClr val="FF0000"/>
                </a:solidFill>
              </a:rPr>
              <a:t>Task 7 </a:t>
            </a:r>
            <a:r>
              <a:rPr lang="en-IN" sz="1400" b="1" dirty="0" smtClean="0">
                <a:solidFill>
                  <a:srgbClr val="FF0000"/>
                </a:solidFill>
              </a:rPr>
              <a:t>:</a:t>
            </a:r>
            <a:r>
              <a:rPr lang="en-IN" sz="1400" dirty="0" smtClean="0"/>
              <a:t>Display </a:t>
            </a:r>
            <a:r>
              <a:rPr lang="en-IN" sz="1400" dirty="0"/>
              <a:t>the average mileage (city and highway) of all manufactures using a </a:t>
            </a:r>
            <a:r>
              <a:rPr lang="en-IN" sz="1400" dirty="0" smtClean="0"/>
              <a:t>horizontal </a:t>
            </a:r>
            <a:r>
              <a:rPr lang="en-IN" sz="1400" dirty="0"/>
              <a:t>bar chart, in ascending order of mileage. </a:t>
            </a:r>
            <a:endParaRPr lang="en-US" sz="1400" dirty="0"/>
          </a:p>
        </p:txBody>
      </p:sp>
      <p:pic>
        <p:nvPicPr>
          <p:cNvPr id="7" name="Picture 6"/>
          <p:cNvPicPr>
            <a:picLocks noChangeAspect="1"/>
          </p:cNvPicPr>
          <p:nvPr/>
        </p:nvPicPr>
        <p:blipFill>
          <a:blip r:embed="rId2"/>
          <a:stretch>
            <a:fillRect/>
          </a:stretch>
        </p:blipFill>
        <p:spPr>
          <a:xfrm>
            <a:off x="661850" y="3091543"/>
            <a:ext cx="5408023" cy="267257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8" name="Picture 7"/>
          <p:cNvPicPr>
            <a:picLocks noChangeAspect="1"/>
          </p:cNvPicPr>
          <p:nvPr/>
        </p:nvPicPr>
        <p:blipFill>
          <a:blip r:embed="rId3"/>
          <a:stretch>
            <a:fillRect/>
          </a:stretch>
        </p:blipFill>
        <p:spPr>
          <a:xfrm>
            <a:off x="3630930" y="5422310"/>
            <a:ext cx="1463584" cy="34181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9" name="TextBox 8"/>
          <p:cNvSpPr txBox="1"/>
          <p:nvPr/>
        </p:nvSpPr>
        <p:spPr>
          <a:xfrm>
            <a:off x="391885" y="5826034"/>
            <a:ext cx="5773783" cy="1046440"/>
          </a:xfrm>
          <a:prstGeom prst="rect">
            <a:avLst/>
          </a:prstGeom>
          <a:noFill/>
        </p:spPr>
        <p:txBody>
          <a:bodyPr wrap="square" rtlCol="0">
            <a:spAutoFit/>
          </a:bodyPr>
          <a:lstStyle/>
          <a:p>
            <a:r>
              <a:rPr lang="en-IN" sz="1400" b="1" dirty="0">
                <a:solidFill>
                  <a:srgbClr val="FF0000"/>
                </a:solidFill>
              </a:rPr>
              <a:t>INTEPRETATION:</a:t>
            </a:r>
          </a:p>
          <a:p>
            <a:r>
              <a:rPr lang="en-IN" sz="1200" dirty="0" smtClean="0"/>
              <a:t>1</a:t>
            </a:r>
            <a:r>
              <a:rPr lang="en-IN" sz="1200" dirty="0"/>
              <a:t>.'Renault,Mahindra and </a:t>
            </a:r>
            <a:r>
              <a:rPr lang="en-IN" sz="1200" dirty="0" err="1"/>
              <a:t>Maruti</a:t>
            </a:r>
            <a:r>
              <a:rPr lang="en-IN" sz="1200" dirty="0"/>
              <a:t> have the highest city </a:t>
            </a:r>
            <a:r>
              <a:rPr lang="en-IN" sz="1200" dirty="0" smtClean="0"/>
              <a:t>mileage </a:t>
            </a:r>
            <a:r>
              <a:rPr lang="en-IN" sz="1200" dirty="0"/>
              <a:t>and 'Datsun an Tata have the highest highway </a:t>
            </a:r>
            <a:r>
              <a:rPr lang="en-IN" sz="1200" dirty="0" smtClean="0"/>
              <a:t>mirage.</a:t>
            </a:r>
            <a:endParaRPr lang="en-IN" sz="1200" dirty="0"/>
          </a:p>
          <a:p>
            <a:r>
              <a:rPr lang="en-IN" sz="1200" dirty="0"/>
              <a:t>2.As per the above graph 'Lamborghini' has the lowest city </a:t>
            </a:r>
            <a:r>
              <a:rPr lang="en-IN" sz="1200" dirty="0" smtClean="0"/>
              <a:t>mileage </a:t>
            </a:r>
            <a:r>
              <a:rPr lang="en-IN" sz="1200" dirty="0"/>
              <a:t>and 'Bentley' has the lowest highway </a:t>
            </a:r>
            <a:r>
              <a:rPr lang="en-IN" sz="1200" dirty="0" smtClean="0"/>
              <a:t>mileage.</a:t>
            </a:r>
            <a:endParaRPr lang="en-US" sz="1200" dirty="0"/>
          </a:p>
        </p:txBody>
      </p:sp>
      <p:sp>
        <p:nvSpPr>
          <p:cNvPr id="10" name="Rectangle 9"/>
          <p:cNvSpPr/>
          <p:nvPr/>
        </p:nvSpPr>
        <p:spPr>
          <a:xfrm>
            <a:off x="6339840" y="2394858"/>
            <a:ext cx="5852160" cy="738664"/>
          </a:xfrm>
          <a:prstGeom prst="rect">
            <a:avLst/>
          </a:prstGeom>
        </p:spPr>
        <p:txBody>
          <a:bodyPr wrap="square">
            <a:spAutoFit/>
          </a:bodyPr>
          <a:lstStyle/>
          <a:p>
            <a:r>
              <a:rPr lang="en-IN" sz="1400" b="1" dirty="0">
                <a:solidFill>
                  <a:srgbClr val="FF0000"/>
                </a:solidFill>
              </a:rPr>
              <a:t>Task 8 </a:t>
            </a:r>
            <a:r>
              <a:rPr lang="en-IN" sz="1400" b="1" dirty="0" smtClean="0">
                <a:solidFill>
                  <a:srgbClr val="FF0000"/>
                </a:solidFill>
              </a:rPr>
              <a:t>:</a:t>
            </a:r>
            <a:r>
              <a:rPr lang="en-IN" sz="1400" dirty="0" smtClean="0"/>
              <a:t>Plot </a:t>
            </a:r>
            <a:r>
              <a:rPr lang="en-IN" sz="1400" dirty="0"/>
              <a:t>a line chart to understand the relation between displacement and city mileage by choosing the top 10 cars with the highest city mileage. </a:t>
            </a:r>
            <a:endParaRPr lang="en-US" sz="1400" dirty="0"/>
          </a:p>
        </p:txBody>
      </p:sp>
      <p:pic>
        <p:nvPicPr>
          <p:cNvPr id="11" name="Picture 10"/>
          <p:cNvPicPr>
            <a:picLocks noChangeAspect="1"/>
          </p:cNvPicPr>
          <p:nvPr/>
        </p:nvPicPr>
        <p:blipFill>
          <a:blip r:embed="rId4"/>
          <a:stretch>
            <a:fillRect/>
          </a:stretch>
        </p:blipFill>
        <p:spPr>
          <a:xfrm>
            <a:off x="6339840" y="3133523"/>
            <a:ext cx="5669280" cy="26306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12" name="TextBox 11"/>
          <p:cNvSpPr txBox="1"/>
          <p:nvPr/>
        </p:nvSpPr>
        <p:spPr>
          <a:xfrm>
            <a:off x="6261462" y="5939246"/>
            <a:ext cx="5747657" cy="800219"/>
          </a:xfrm>
          <a:prstGeom prst="rect">
            <a:avLst/>
          </a:prstGeom>
          <a:noFill/>
        </p:spPr>
        <p:txBody>
          <a:bodyPr wrap="square" rtlCol="0">
            <a:spAutoFit/>
          </a:bodyPr>
          <a:lstStyle/>
          <a:p>
            <a:r>
              <a:rPr lang="en-IN" sz="1400" b="1" dirty="0">
                <a:solidFill>
                  <a:srgbClr val="FF0000"/>
                </a:solidFill>
              </a:rPr>
              <a:t>INTERPRETATION</a:t>
            </a:r>
            <a:r>
              <a:rPr lang="en-IN" sz="1400" dirty="0"/>
              <a:t>: As per the graph displacement is inversely </a:t>
            </a:r>
            <a:r>
              <a:rPr lang="en-IN" sz="1400" dirty="0" smtClean="0"/>
              <a:t>proportional </a:t>
            </a:r>
            <a:r>
              <a:rPr lang="en-IN" sz="1400" dirty="0"/>
              <a:t>to mileage</a:t>
            </a:r>
          </a:p>
          <a:p>
            <a:endParaRPr lang="en-US" dirty="0"/>
          </a:p>
        </p:txBody>
      </p:sp>
    </p:spTree>
    <p:extLst>
      <p:ext uri="{BB962C8B-B14F-4D97-AF65-F5344CB8AC3E}">
        <p14:creationId xmlns:p14="http://schemas.microsoft.com/office/powerpoint/2010/main" val="1788842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Fuel Efficiency Analysis</a:t>
            </a:r>
          </a:p>
        </p:txBody>
      </p:sp>
      <p:sp>
        <p:nvSpPr>
          <p:cNvPr id="5" name="Rectangle 4"/>
          <p:cNvSpPr/>
          <p:nvPr/>
        </p:nvSpPr>
        <p:spPr>
          <a:xfrm>
            <a:off x="452846" y="2255520"/>
            <a:ext cx="8691154" cy="523220"/>
          </a:xfrm>
          <a:prstGeom prst="rect">
            <a:avLst/>
          </a:prstGeom>
        </p:spPr>
        <p:txBody>
          <a:bodyPr wrap="square">
            <a:spAutoFit/>
          </a:bodyPr>
          <a:lstStyle/>
          <a:p>
            <a:r>
              <a:rPr lang="en-IN" sz="1400" b="1" dirty="0">
                <a:solidFill>
                  <a:srgbClr val="FF0000"/>
                </a:solidFill>
              </a:rPr>
              <a:t>Task 9 </a:t>
            </a:r>
            <a:r>
              <a:rPr lang="en-IN" sz="1400" b="1" dirty="0" smtClean="0">
                <a:solidFill>
                  <a:srgbClr val="FF0000"/>
                </a:solidFill>
              </a:rPr>
              <a:t>:</a:t>
            </a:r>
            <a:r>
              <a:rPr lang="en-IN" sz="1400" dirty="0" err="1" smtClean="0"/>
              <a:t>Analyze</a:t>
            </a:r>
            <a:r>
              <a:rPr lang="en-IN" sz="1400" dirty="0" smtClean="0"/>
              <a:t> </a:t>
            </a:r>
            <a:r>
              <a:rPr lang="en-IN" sz="1400" dirty="0"/>
              <a:t>the spread of fuel economy using a histogram for all car models of the following manufacturers: Hyundai, Suzuki, Tata, and BMW</a:t>
            </a:r>
            <a:endParaRPr lang="en-US" sz="1400" dirty="0"/>
          </a:p>
        </p:txBody>
      </p:sp>
      <p:pic>
        <p:nvPicPr>
          <p:cNvPr id="7" name="Picture 6"/>
          <p:cNvPicPr>
            <a:picLocks noChangeAspect="1"/>
          </p:cNvPicPr>
          <p:nvPr/>
        </p:nvPicPr>
        <p:blipFill>
          <a:blip r:embed="rId2"/>
          <a:stretch>
            <a:fillRect/>
          </a:stretch>
        </p:blipFill>
        <p:spPr>
          <a:xfrm>
            <a:off x="803900" y="2778740"/>
            <a:ext cx="5291683" cy="3544388"/>
          </a:xfrm>
          <a:prstGeom prst="rect">
            <a:avLst/>
          </a:prstGeom>
        </p:spPr>
      </p:pic>
      <p:pic>
        <p:nvPicPr>
          <p:cNvPr id="8" name="Picture 7"/>
          <p:cNvPicPr>
            <a:picLocks noChangeAspect="1"/>
          </p:cNvPicPr>
          <p:nvPr/>
        </p:nvPicPr>
        <p:blipFill>
          <a:blip r:embed="rId3"/>
          <a:stretch>
            <a:fillRect/>
          </a:stretch>
        </p:blipFill>
        <p:spPr>
          <a:xfrm>
            <a:off x="6361611" y="2778741"/>
            <a:ext cx="5564777" cy="3474014"/>
          </a:xfrm>
          <a:prstGeom prst="rect">
            <a:avLst/>
          </a:prstGeom>
        </p:spPr>
      </p:pic>
      <p:sp>
        <p:nvSpPr>
          <p:cNvPr id="9" name="TextBox 8"/>
          <p:cNvSpPr txBox="1"/>
          <p:nvPr/>
        </p:nvSpPr>
        <p:spPr>
          <a:xfrm>
            <a:off x="252549" y="6113417"/>
            <a:ext cx="11939452" cy="738664"/>
          </a:xfrm>
          <a:prstGeom prst="rect">
            <a:avLst/>
          </a:prstGeom>
          <a:noFill/>
        </p:spPr>
        <p:txBody>
          <a:bodyPr wrap="square" rtlCol="0">
            <a:spAutoFit/>
          </a:bodyPr>
          <a:lstStyle/>
          <a:p>
            <a:r>
              <a:rPr lang="en-IN" sz="1400" b="1" dirty="0" smtClean="0">
                <a:solidFill>
                  <a:srgbClr val="FF0000"/>
                </a:solidFill>
              </a:rPr>
              <a:t>INTERPRETATION</a:t>
            </a:r>
          </a:p>
          <a:p>
            <a:r>
              <a:rPr lang="en-IN" sz="1400" dirty="0" smtClean="0"/>
              <a:t>As </a:t>
            </a:r>
            <a:r>
              <a:rPr lang="en-IN" sz="1400" dirty="0"/>
              <a:t>per the histogram Hyundai is positively skewed </a:t>
            </a:r>
            <a:r>
              <a:rPr lang="en-IN" sz="1400" dirty="0" err="1"/>
              <a:t>Maruthi</a:t>
            </a:r>
            <a:r>
              <a:rPr lang="en-IN" sz="1400" dirty="0"/>
              <a:t> </a:t>
            </a:r>
            <a:r>
              <a:rPr lang="en-IN" sz="1400" dirty="0" smtClean="0"/>
              <a:t>Suzuki </a:t>
            </a:r>
            <a:r>
              <a:rPr lang="en-IN" sz="1400" dirty="0"/>
              <a:t>and Tata are negatively skewed.Bmw is showing no </a:t>
            </a:r>
            <a:r>
              <a:rPr lang="en-IN" sz="1400" dirty="0" smtClean="0"/>
              <a:t>skewness. Hyundai and Tata is showing most skewed mileage distribution.</a:t>
            </a:r>
            <a:endParaRPr lang="en-IN" sz="1400" dirty="0"/>
          </a:p>
        </p:txBody>
      </p:sp>
    </p:spTree>
    <p:extLst>
      <p:ext uri="{BB962C8B-B14F-4D97-AF65-F5344CB8AC3E}">
        <p14:creationId xmlns:p14="http://schemas.microsoft.com/office/powerpoint/2010/main" val="330341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74766"/>
            <a:ext cx="8761413" cy="1105866"/>
          </a:xfrm>
        </p:spPr>
        <p:txBody>
          <a:bodyPr/>
          <a:lstStyle/>
          <a:p>
            <a:pPr algn="ctr"/>
            <a:r>
              <a:rPr lang="en-IN" dirty="0" smtClean="0"/>
              <a:t>PART-2</a:t>
            </a:r>
            <a:br>
              <a:rPr lang="en-IN" dirty="0" smtClean="0"/>
            </a:br>
            <a:r>
              <a:rPr lang="en-US" dirty="0"/>
              <a:t>Performance comparison analysis </a:t>
            </a:r>
          </a:p>
        </p:txBody>
      </p:sp>
      <p:sp>
        <p:nvSpPr>
          <p:cNvPr id="3" name="Content Placeholder 2"/>
          <p:cNvSpPr>
            <a:spLocks noGrp="1"/>
          </p:cNvSpPr>
          <p:nvPr>
            <p:ph idx="1"/>
          </p:nvPr>
        </p:nvSpPr>
        <p:spPr>
          <a:xfrm>
            <a:off x="513806" y="2238103"/>
            <a:ext cx="11286308" cy="4511040"/>
          </a:xfrm>
        </p:spPr>
        <p:txBody>
          <a:bodyPr>
            <a:normAutofit lnSpcReduction="10000"/>
          </a:bodyPr>
          <a:lstStyle/>
          <a:p>
            <a:r>
              <a:rPr lang="en-US" b="1" dirty="0">
                <a:solidFill>
                  <a:srgbClr val="FF0000"/>
                </a:solidFill>
              </a:rPr>
              <a:t>Task </a:t>
            </a:r>
            <a:r>
              <a:rPr lang="en-US" b="1" dirty="0" smtClean="0">
                <a:solidFill>
                  <a:srgbClr val="FF0000"/>
                </a:solidFill>
              </a:rPr>
              <a:t>1: </a:t>
            </a:r>
            <a:r>
              <a:rPr lang="en-US" dirty="0"/>
              <a:t>Create another data frame that includes only the following columns from the data. Perform missing value treatment for these columns, if required. </a:t>
            </a:r>
            <a:endParaRPr lang="en-US" dirty="0" smtClean="0"/>
          </a:p>
          <a:p>
            <a:r>
              <a:rPr lang="en-US" dirty="0" smtClean="0"/>
              <a:t>• </a:t>
            </a:r>
            <a:r>
              <a:rPr lang="en-US" dirty="0" err="1" smtClean="0"/>
              <a:t>Valves_Per_Cylinder</a:t>
            </a:r>
            <a:endParaRPr lang="en-US" dirty="0" smtClean="0"/>
          </a:p>
          <a:p>
            <a:r>
              <a:rPr lang="en-US" dirty="0" smtClean="0"/>
              <a:t> </a:t>
            </a:r>
            <a:r>
              <a:rPr lang="en-US" dirty="0"/>
              <a:t>• </a:t>
            </a:r>
            <a:r>
              <a:rPr lang="en-US" dirty="0" err="1" smtClean="0"/>
              <a:t>Kerb_Weight</a:t>
            </a:r>
            <a:endParaRPr lang="en-US" dirty="0" smtClean="0"/>
          </a:p>
          <a:p>
            <a:r>
              <a:rPr lang="en-US" dirty="0" smtClean="0"/>
              <a:t> </a:t>
            </a:r>
            <a:r>
              <a:rPr lang="en-US" dirty="0"/>
              <a:t>• Make </a:t>
            </a:r>
            <a:endParaRPr lang="en-US" dirty="0" smtClean="0"/>
          </a:p>
          <a:p>
            <a:r>
              <a:rPr lang="en-US" dirty="0" smtClean="0"/>
              <a:t>• </a:t>
            </a:r>
            <a:r>
              <a:rPr lang="en-US" dirty="0"/>
              <a:t>Displacement </a:t>
            </a:r>
            <a:endParaRPr lang="en-US" dirty="0" smtClean="0"/>
          </a:p>
          <a:p>
            <a:r>
              <a:rPr lang="en-US" dirty="0" smtClean="0"/>
              <a:t>• </a:t>
            </a:r>
            <a:r>
              <a:rPr lang="en-US" dirty="0" err="1"/>
              <a:t>Fuel_Tank_Capacity_litre</a:t>
            </a:r>
            <a:r>
              <a:rPr lang="en-US" dirty="0"/>
              <a:t> </a:t>
            </a:r>
            <a:endParaRPr lang="en-US" dirty="0" smtClean="0"/>
          </a:p>
          <a:p>
            <a:r>
              <a:rPr lang="en-US" dirty="0" smtClean="0"/>
              <a:t>• </a:t>
            </a:r>
            <a:r>
              <a:rPr lang="en-US" dirty="0" err="1"/>
              <a:t>City_Mileage_km_litre</a:t>
            </a:r>
            <a:r>
              <a:rPr lang="en-US" dirty="0"/>
              <a:t> </a:t>
            </a:r>
            <a:endParaRPr lang="en-US" dirty="0" smtClean="0"/>
          </a:p>
          <a:p>
            <a:r>
              <a:rPr lang="en-US" dirty="0" smtClean="0"/>
              <a:t>• </a:t>
            </a:r>
            <a:r>
              <a:rPr lang="en-US" dirty="0" err="1" smtClean="0"/>
              <a:t>Highway_Mileage_km_litre</a:t>
            </a:r>
            <a:endParaRPr lang="en-US" dirty="0" smtClean="0"/>
          </a:p>
          <a:p>
            <a:r>
              <a:rPr lang="en-US" dirty="0" smtClean="0"/>
              <a:t> </a:t>
            </a:r>
            <a:r>
              <a:rPr lang="en-US" dirty="0"/>
              <a:t>• Power </a:t>
            </a:r>
            <a:endParaRPr lang="en-US" dirty="0" smtClean="0"/>
          </a:p>
          <a:p>
            <a:r>
              <a:rPr lang="en-US" dirty="0" smtClean="0"/>
              <a:t>• </a:t>
            </a:r>
            <a:r>
              <a:rPr lang="en-US" dirty="0"/>
              <a:t>Torque </a:t>
            </a:r>
            <a:endParaRPr lang="en-US" dirty="0" smtClean="0"/>
          </a:p>
          <a:p>
            <a:r>
              <a:rPr lang="en-US" dirty="0" smtClean="0"/>
              <a:t>• </a:t>
            </a:r>
            <a:r>
              <a:rPr lang="en-US" dirty="0" err="1"/>
              <a:t>Gross_Vehicle_Weight</a:t>
            </a:r>
            <a:endParaRPr lang="en-US" dirty="0"/>
          </a:p>
        </p:txBody>
      </p:sp>
      <p:pic>
        <p:nvPicPr>
          <p:cNvPr id="4" name="Picture 3"/>
          <p:cNvPicPr>
            <a:picLocks noChangeAspect="1"/>
          </p:cNvPicPr>
          <p:nvPr/>
        </p:nvPicPr>
        <p:blipFill>
          <a:blip r:embed="rId2"/>
          <a:stretch>
            <a:fillRect/>
          </a:stretch>
        </p:blipFill>
        <p:spPr>
          <a:xfrm>
            <a:off x="4232366" y="2865120"/>
            <a:ext cx="7750628" cy="388402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82407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265</TotalTime>
  <Words>1519</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Courier New</vt:lpstr>
      <vt:lpstr>Wingdings 3</vt:lpstr>
      <vt:lpstr>Ion Boardroom</vt:lpstr>
      <vt:lpstr>Automotive Trends-Data Analysis-PYTHON</vt:lpstr>
      <vt:lpstr>Objectives</vt:lpstr>
      <vt:lpstr>Level 0 and level 1 Analysis</vt:lpstr>
      <vt:lpstr>Market Segmentation Analysis </vt:lpstr>
      <vt:lpstr>Fuel Efficiency Analysis</vt:lpstr>
      <vt:lpstr>Fuel Efficiency Analysis</vt:lpstr>
      <vt:lpstr>Fuel Efficiency Analysis</vt:lpstr>
      <vt:lpstr>Fuel Efficiency Analysis</vt:lpstr>
      <vt:lpstr>PART-2 Performance comparison analysis </vt:lpstr>
      <vt:lpstr>Performance Comparison </vt:lpstr>
      <vt:lpstr>Performance Comparison</vt:lpstr>
      <vt:lpstr>Safety Feature Assessment&amp; User Comfort Exploration</vt:lpstr>
      <vt:lpstr>Alert Systems Analysis &amp; Dimensional Analysis  </vt:lpstr>
      <vt:lpstr>INTERPRETATION</vt:lpstr>
      <vt:lpstr>SUMMARY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Trends-Data Analysis-PYTHON</dc:title>
  <dc:creator>Windows User</dc:creator>
  <cp:lastModifiedBy>Windows User</cp:lastModifiedBy>
  <cp:revision>24</cp:revision>
  <dcterms:created xsi:type="dcterms:W3CDTF">2024-02-05T16:19:39Z</dcterms:created>
  <dcterms:modified xsi:type="dcterms:W3CDTF">2024-02-06T07:38:54Z</dcterms:modified>
</cp:coreProperties>
</file>