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9" r:id="rId4"/>
    <p:sldId id="279" r:id="rId5"/>
    <p:sldId id="260" r:id="rId6"/>
    <p:sldId id="261" r:id="rId7"/>
    <p:sldId id="265" r:id="rId8"/>
    <p:sldId id="266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8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923553"/>
          </a:xfrm>
        </p:spPr>
        <p:txBody>
          <a:bodyPr/>
          <a:lstStyle/>
          <a:p>
            <a:r>
              <a:rPr lang="en-IN" dirty="0" smtClean="0"/>
              <a:t>Brazil Housing</a:t>
            </a:r>
            <a:br>
              <a:rPr lang="en-IN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en-IN" sz="1600" cap="small" dirty="0"/>
          </a:p>
          <a:p>
            <a:pPr lvl="1"/>
            <a:endParaRPr lang="en-US" sz="1600" cap="smal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0864" y="3371353"/>
            <a:ext cx="8825658" cy="20116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000" dirty="0" smtClean="0"/>
              <a:t>Mentor Name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err="1" smtClean="0"/>
              <a:t>Shruti</a:t>
            </a:r>
            <a:r>
              <a:rPr lang="en-IN" sz="3200" dirty="0" smtClean="0"/>
              <a:t> </a:t>
            </a:r>
            <a:r>
              <a:rPr lang="en-IN" sz="3200" dirty="0" err="1" smtClean="0"/>
              <a:t>Gode</a:t>
            </a:r>
            <a:endParaRPr lang="en-IN" sz="3200" dirty="0" smtClean="0"/>
          </a:p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2000" dirty="0" smtClean="0"/>
              <a:t>Learner Name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err="1" smtClean="0"/>
              <a:t>Manju</a:t>
            </a:r>
            <a:r>
              <a:rPr lang="en-IN" sz="3200" dirty="0" smtClean="0"/>
              <a:t> Thomas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1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62" y="566556"/>
            <a:ext cx="9182121" cy="1264596"/>
          </a:xfrm>
        </p:spPr>
        <p:txBody>
          <a:bodyPr/>
          <a:lstStyle/>
          <a:p>
            <a:r>
              <a:rPr lang="en-IN" sz="2800" b="1" dirty="0"/>
              <a:t>Univariate analysis of room for Mid-sized 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Families </a:t>
            </a:r>
            <a:r>
              <a:rPr lang="en-IN" sz="2800" b="1" dirty="0"/>
              <a:t>to relocate</a:t>
            </a:r>
            <a:br>
              <a:rPr lang="en-IN" sz="2800" b="1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10962" y="5564776"/>
            <a:ext cx="8825659" cy="98045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Interpretation:</a:t>
            </a:r>
          </a:p>
          <a:p>
            <a:r>
              <a:rPr lang="en-IN" dirty="0"/>
              <a:t>For mid-sized families, Belo Horizonte city </a:t>
            </a:r>
            <a:r>
              <a:rPr lang="en-IN" dirty="0" smtClean="0"/>
              <a:t>and Porto Alegre have  widest </a:t>
            </a:r>
            <a:r>
              <a:rPr lang="en-IN" dirty="0"/>
              <a:t>range of rooms available with 38% </a:t>
            </a:r>
            <a:r>
              <a:rPr lang="en-IN" dirty="0" smtClean="0"/>
              <a:t>and 36% with </a:t>
            </a:r>
            <a:r>
              <a:rPr lang="en-IN" dirty="0"/>
              <a:t>2 or 3 rooms.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2" y="1700523"/>
            <a:ext cx="5539603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91" y="457756"/>
            <a:ext cx="8825659" cy="3049621"/>
          </a:xfrm>
        </p:spPr>
        <p:txBody>
          <a:bodyPr/>
          <a:lstStyle/>
          <a:p>
            <a:r>
              <a:rPr lang="en-US" sz="3600" b="1" dirty="0"/>
              <a:t>Bivariate analysis.</a:t>
            </a:r>
            <a:r>
              <a:rPr lang="en-US" b="1" dirty="0"/>
              <a:t/>
            </a:r>
            <a:br>
              <a:rPr lang="en-US" b="1" dirty="0"/>
            </a:br>
            <a:r>
              <a:rPr lang="en-IN" sz="3200" b="1" dirty="0"/>
              <a:t>Relationship of Area with city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1578" y="4600181"/>
            <a:ext cx="8825659" cy="1646551"/>
          </a:xfrm>
        </p:spPr>
        <p:txBody>
          <a:bodyPr/>
          <a:lstStyle/>
          <a:p>
            <a:r>
              <a:rPr lang="en-IN" b="1" dirty="0"/>
              <a:t>Interpretation:</a:t>
            </a:r>
          </a:p>
          <a:p>
            <a:r>
              <a:rPr lang="en-IN" dirty="0"/>
              <a:t>In the mid sized families, Belo </a:t>
            </a:r>
            <a:r>
              <a:rPr lang="en-IN" dirty="0" smtClean="0"/>
              <a:t>Horizonte and Porto Alegre are the cities have </a:t>
            </a:r>
            <a:r>
              <a:rPr lang="en-IN" dirty="0"/>
              <a:t>the </a:t>
            </a:r>
            <a:r>
              <a:rPr lang="en-IN" dirty="0" smtClean="0"/>
              <a:t>widest </a:t>
            </a:r>
            <a:r>
              <a:rPr lang="en-IN" dirty="0"/>
              <a:t>range of houses with area 20-250 compare to other cities.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4" y="1934516"/>
            <a:ext cx="5966067" cy="2480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07" y="1982566"/>
            <a:ext cx="150495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084" y="1826224"/>
            <a:ext cx="4878073" cy="26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5" y="549680"/>
            <a:ext cx="8825659" cy="747897"/>
          </a:xfrm>
        </p:spPr>
        <p:txBody>
          <a:bodyPr/>
          <a:lstStyle/>
          <a:p>
            <a:r>
              <a:rPr lang="en-US" sz="3200" b="1" dirty="0"/>
              <a:t>Multivariate </a:t>
            </a:r>
            <a:r>
              <a:rPr lang="en-US" sz="3200" b="1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2" y="2126795"/>
            <a:ext cx="7800232" cy="2873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54" y="1203465"/>
            <a:ext cx="956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To find which city have most affordable place and more facilities like area between 100-200 </a:t>
            </a:r>
            <a:r>
              <a:rPr lang="en-IN" dirty="0" smtClean="0"/>
              <a:t>,more </a:t>
            </a:r>
            <a:r>
              <a:rPr lang="en-IN" dirty="0"/>
              <a:t>number of </a:t>
            </a:r>
            <a:r>
              <a:rPr lang="en-IN" dirty="0" smtClean="0"/>
              <a:t>bathroom, pet </a:t>
            </a:r>
            <a:r>
              <a:rPr lang="en-IN" dirty="0"/>
              <a:t>allowed, furnished.</a:t>
            </a:r>
            <a:br>
              <a:rPr lang="en-IN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953" y="5177399"/>
            <a:ext cx="11557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Belo </a:t>
            </a:r>
            <a:r>
              <a:rPr lang="en-IN" dirty="0"/>
              <a:t>Horizonte and Porto Alegre  have </a:t>
            </a:r>
            <a:r>
              <a:rPr lang="en-IN" dirty="0" smtClean="0"/>
              <a:t>widest </a:t>
            </a:r>
            <a:r>
              <a:rPr lang="en-IN" dirty="0"/>
              <a:t>range of houses with area between 100-200,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with </a:t>
            </a:r>
            <a:r>
              <a:rPr lang="en-IN" dirty="0"/>
              <a:t>&lt;=4 rooms and with more facilities in low </a:t>
            </a:r>
            <a:r>
              <a:rPr lang="en-IN" dirty="0" smtClean="0"/>
              <a:t>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</a:t>
            </a:r>
            <a:r>
              <a:rPr lang="en-IN" dirty="0"/>
              <a:t>per the analysis Belo Horizonte and Porto Alegre are the most affordable city for mid-sized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3480" y="5169483"/>
            <a:ext cx="8825659" cy="1208599"/>
          </a:xfrm>
        </p:spPr>
        <p:txBody>
          <a:bodyPr/>
          <a:lstStyle/>
          <a:p>
            <a:r>
              <a:rPr lang="en-IN" sz="2400" b="1" u="sng" dirty="0"/>
              <a:t>Interpretation:</a:t>
            </a:r>
          </a:p>
          <a:p>
            <a:r>
              <a:rPr lang="en-IN" sz="2000" dirty="0"/>
              <a:t>For Large families, Belo Horizonte city has the </a:t>
            </a:r>
            <a:r>
              <a:rPr lang="en-IN" sz="2000" dirty="0" smtClean="0"/>
              <a:t>widest </a:t>
            </a:r>
            <a:r>
              <a:rPr lang="en-IN" sz="2000" dirty="0"/>
              <a:t>range of rooms available with 68% with &gt;=4 rooms.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0" y="1343718"/>
            <a:ext cx="5481389" cy="3463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963" y="611880"/>
            <a:ext cx="9581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Univariate Analysis for Large Family to relocate.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6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0817" y="5230821"/>
            <a:ext cx="8825659" cy="1050236"/>
          </a:xfrm>
        </p:spPr>
        <p:txBody>
          <a:bodyPr>
            <a:normAutofit/>
          </a:bodyPr>
          <a:lstStyle/>
          <a:p>
            <a:r>
              <a:rPr lang="en-IN" b="1" dirty="0"/>
              <a:t>Interpretation:</a:t>
            </a:r>
          </a:p>
          <a:p>
            <a:r>
              <a:rPr lang="en-IN" dirty="0"/>
              <a:t>For large families, Belo Horizonte city has the </a:t>
            </a:r>
            <a:r>
              <a:rPr lang="en-IN" dirty="0" smtClean="0"/>
              <a:t>widest </a:t>
            </a:r>
            <a:r>
              <a:rPr lang="en-IN" dirty="0"/>
              <a:t>range of houses with area between 70-320 compare to other cities 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5" y="1662733"/>
            <a:ext cx="4699589" cy="2996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1" y="1741935"/>
            <a:ext cx="1258584" cy="749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98" y="1662732"/>
            <a:ext cx="5398499" cy="2930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4434" y="46671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Bivariate analysis</a:t>
            </a:r>
            <a:br>
              <a:rPr lang="en-US" sz="3200" b="1" dirty="0"/>
            </a:br>
            <a:r>
              <a:rPr lang="en-IN" sz="3200" b="1" dirty="0"/>
              <a:t>Relationship of Area with city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56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2" y="2206173"/>
            <a:ext cx="7878031" cy="2848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" y="437891"/>
            <a:ext cx="110860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Multivariate Analysis</a:t>
            </a:r>
            <a:br>
              <a:rPr lang="en-US" sz="3600" b="1" dirty="0"/>
            </a:br>
            <a:r>
              <a:rPr lang="en-US" sz="2400" b="1" dirty="0"/>
              <a:t>Deeper Analysis</a:t>
            </a:r>
            <a:r>
              <a:rPr lang="en-US" b="1" dirty="0"/>
              <a:t/>
            </a:r>
            <a:br>
              <a:rPr lang="en-US" b="1" dirty="0"/>
            </a:br>
            <a:r>
              <a:rPr lang="en-IN" dirty="0"/>
              <a:t>To find which city have most affordable place and more facilities like </a:t>
            </a:r>
            <a:r>
              <a:rPr lang="en-US" dirty="0"/>
              <a:t>area &gt;200 </a:t>
            </a:r>
            <a:r>
              <a:rPr lang="en-US" dirty="0" smtClean="0"/>
              <a:t>,</a:t>
            </a:r>
            <a:r>
              <a:rPr lang="en-IN" dirty="0" smtClean="0"/>
              <a:t>more </a:t>
            </a:r>
            <a:r>
              <a:rPr lang="en-IN" dirty="0"/>
              <a:t>number of bathrooms, pets allowed, parking space of more vehicles and furnished.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" y="5313784"/>
            <a:ext cx="10659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IN" b="1" u="sng" dirty="0"/>
              <a:t>Interpretation:</a:t>
            </a:r>
            <a:endParaRPr lang="en-US" b="1" u="sng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dirty="0" smtClean="0"/>
              <a:t>Belo </a:t>
            </a:r>
            <a:r>
              <a:rPr lang="en-US" dirty="0"/>
              <a:t>Horizonte has </a:t>
            </a:r>
            <a:r>
              <a:rPr lang="en-US" dirty="0" smtClean="0"/>
              <a:t>widest </a:t>
            </a:r>
            <a:r>
              <a:rPr lang="en-US" dirty="0"/>
              <a:t>range of houses with </a:t>
            </a:r>
            <a:r>
              <a:rPr lang="en-US" dirty="0" smtClean="0"/>
              <a:t>area </a:t>
            </a:r>
            <a:r>
              <a:rPr lang="en-US" dirty="0"/>
              <a:t>&gt;200, with &gt;4 rooms, </a:t>
            </a:r>
            <a:r>
              <a:rPr lang="en-IN" dirty="0"/>
              <a:t>more number of bathrooms, pets allowed, parking space of more vehicles and </a:t>
            </a:r>
            <a:r>
              <a:rPr lang="en-IN" dirty="0" smtClean="0"/>
              <a:t>furnished.</a:t>
            </a:r>
            <a:endParaRPr lang="en-US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per the analysis Belo Horizonte is the most affordable city for Large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76" y="1184744"/>
            <a:ext cx="9404723" cy="1445245"/>
          </a:xfrm>
        </p:spPr>
        <p:txBody>
          <a:bodyPr/>
          <a:lstStyle/>
          <a:p>
            <a:r>
              <a:rPr lang="en-IN" sz="2800" b="1" u="sng" dirty="0">
                <a:solidFill>
                  <a:srgbClr val="FFC000"/>
                </a:solidFill>
              </a:rPr>
              <a:t>CONCLUSION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Castro brazil can consider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85746" y="2968174"/>
            <a:ext cx="85065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‘Porto Alegre’ for best city for ‘bachelors’ to put up</a:t>
            </a:r>
            <a:r>
              <a:rPr lang="en-I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‘</a:t>
            </a:r>
            <a:r>
              <a:rPr lang="en-IN" sz="2000" dirty="0"/>
              <a:t>Belo Horizonte city’ and ‘Porto Alegre’ for ‘mid-sized’ family</a:t>
            </a:r>
            <a:r>
              <a:rPr lang="en-IN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‘</a:t>
            </a:r>
            <a:r>
              <a:rPr lang="en-IN" sz="2000" dirty="0"/>
              <a:t>Belo Horizonte city’ for ‘Large family’.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43200"/>
            <a:ext cx="9404723" cy="3228230"/>
          </a:xfrm>
        </p:spPr>
        <p:txBody>
          <a:bodyPr/>
          <a:lstStyle/>
          <a:p>
            <a:r>
              <a:rPr lang="en-IN" sz="7200" b="1" dirty="0" smtClean="0">
                <a:latin typeface="Bahnschrift Light Condensed" panose="020B0502040204020203" pitchFamily="34" charset="0"/>
              </a:rPr>
              <a:t>                   THANK YOU</a:t>
            </a:r>
            <a:endParaRPr lang="en-US" sz="7200" b="1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616" y="718849"/>
            <a:ext cx="51956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/>
              <a:t>Business Objective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236616" y="1841085"/>
            <a:ext cx="97361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“work from home”, which describes a modern working arrangement where employees perform job responsibilities </a:t>
            </a:r>
            <a:r>
              <a:rPr lang="en-IN" sz="2000" dirty="0" smtClean="0"/>
              <a:t>remotely.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People </a:t>
            </a:r>
            <a:r>
              <a:rPr lang="en-IN" sz="2000" dirty="0"/>
              <a:t>will choose the city is more affordable.</a:t>
            </a:r>
            <a:br>
              <a:rPr lang="en-IN" sz="2000" dirty="0"/>
            </a:br>
            <a:r>
              <a:rPr lang="en-IN" sz="2000" dirty="0"/>
              <a:t>Castro brazil Inc. is a real estate </a:t>
            </a:r>
            <a:r>
              <a:rPr lang="en-IN" sz="2000" dirty="0" smtClean="0"/>
              <a:t>management </a:t>
            </a:r>
            <a:r>
              <a:rPr lang="en-IN" sz="2000" dirty="0"/>
              <a:t>firm in </a:t>
            </a:r>
            <a:r>
              <a:rPr lang="en-IN" sz="2000" dirty="0" smtClean="0"/>
              <a:t>Brazil.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Help </a:t>
            </a:r>
            <a:r>
              <a:rPr lang="en-IN" sz="2000" dirty="0"/>
              <a:t>the firm to find out </a:t>
            </a:r>
            <a:r>
              <a:rPr lang="en-IN" sz="2000" dirty="0" smtClean="0"/>
              <a:t>suitable </a:t>
            </a:r>
            <a:r>
              <a:rPr lang="en-IN" sz="2000" dirty="0"/>
              <a:t>cities for bachelors</a:t>
            </a:r>
            <a:r>
              <a:rPr lang="en-IN" sz="2000" dirty="0" smtClean="0"/>
              <a:t>, mid-sized </a:t>
            </a:r>
            <a:r>
              <a:rPr lang="en-IN" sz="2000" dirty="0"/>
              <a:t>family and Large family.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0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64413"/>
            <a:ext cx="9404723" cy="1534353"/>
          </a:xfrm>
        </p:spPr>
        <p:txBody>
          <a:bodyPr/>
          <a:lstStyle/>
          <a:p>
            <a:r>
              <a:rPr lang="en-IN" sz="3600" b="1" dirty="0"/>
              <a:t>LEVEL 0 Analysis</a:t>
            </a:r>
            <a:br>
              <a:rPr lang="en-IN" sz="3600" b="1" dirty="0"/>
            </a:br>
            <a:r>
              <a:rPr lang="en-IN" sz="3600" b="1" dirty="0"/>
              <a:t>Understand the data</a:t>
            </a:r>
            <a:br>
              <a:rPr lang="en-IN" sz="3600" b="1" dirty="0"/>
            </a:br>
            <a:endParaRPr 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0" y="3427012"/>
            <a:ext cx="8677275" cy="28213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4289" y="1912114"/>
            <a:ext cx="9286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Excluded expensive cities Rio de </a:t>
            </a:r>
            <a:r>
              <a:rPr lang="en-IN" dirty="0" err="1"/>
              <a:t>jenero</a:t>
            </a:r>
            <a:r>
              <a:rPr lang="en-IN" dirty="0"/>
              <a:t> and São Paulo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column 'total' in the dataset is the sum of </a:t>
            </a:r>
            <a:r>
              <a:rPr lang="en-IN" dirty="0" err="1"/>
              <a:t>hoa</a:t>
            </a:r>
            <a:r>
              <a:rPr lang="en-IN" dirty="0"/>
              <a:t>, rent amount, property tax and fire insurance columns. So considering only total column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685678"/>
            <a:ext cx="8825657" cy="2369488"/>
          </a:xfrm>
        </p:spPr>
        <p:txBody>
          <a:bodyPr/>
          <a:lstStyle/>
          <a:p>
            <a:r>
              <a:rPr lang="en-IN" sz="2400" dirty="0"/>
              <a:t/>
            </a:r>
            <a:br>
              <a:rPr lang="en-IN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354953"/>
            <a:ext cx="4276725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14" y="2379587"/>
            <a:ext cx="1066800" cy="424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56" y="3497953"/>
            <a:ext cx="2171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99" y="522386"/>
            <a:ext cx="9404723" cy="1400530"/>
          </a:xfrm>
        </p:spPr>
        <p:txBody>
          <a:bodyPr/>
          <a:lstStyle/>
          <a:p>
            <a:r>
              <a:rPr lang="en-IN" sz="3600" b="1" dirty="0" smtClean="0"/>
              <a:t>LEVEL 1 Analysis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99" y="1327438"/>
            <a:ext cx="8946541" cy="5022714"/>
          </a:xfrm>
        </p:spPr>
        <p:txBody>
          <a:bodyPr/>
          <a:lstStyle/>
          <a:p>
            <a:r>
              <a:rPr lang="en-IN" dirty="0" smtClean="0"/>
              <a:t>Separating </a:t>
            </a:r>
            <a:r>
              <a:rPr lang="en-IN" dirty="0"/>
              <a:t>categorical and numerical </a:t>
            </a:r>
            <a:r>
              <a:rPr lang="en-IN" dirty="0" smtClean="0"/>
              <a:t>columns</a:t>
            </a:r>
          </a:p>
          <a:p>
            <a:r>
              <a:rPr lang="en-IN" dirty="0"/>
              <a:t>Measure the central tendency (mean, median, mode)</a:t>
            </a:r>
          </a:p>
          <a:p>
            <a:r>
              <a:rPr lang="en-IN" dirty="0"/>
              <a:t>Treating missing value with mean </a:t>
            </a:r>
            <a:r>
              <a:rPr lang="en-IN" dirty="0" smtClean="0"/>
              <a:t>or mode.</a:t>
            </a:r>
            <a:endParaRPr lang="en-IN" dirty="0"/>
          </a:p>
          <a:p>
            <a:r>
              <a:rPr lang="en-IN" dirty="0"/>
              <a:t>Measure the dispersion </a:t>
            </a:r>
            <a:r>
              <a:rPr lang="en-IN" dirty="0" smtClean="0"/>
              <a:t>values</a:t>
            </a:r>
          </a:p>
          <a:p>
            <a:r>
              <a:rPr lang="en-IN" dirty="0" smtClean="0"/>
              <a:t>Check </a:t>
            </a:r>
            <a:r>
              <a:rPr lang="en-IN" dirty="0"/>
              <a:t>for outliers and do the outliers </a:t>
            </a:r>
            <a:r>
              <a:rPr lang="en-IN" dirty="0" smtClean="0"/>
              <a:t>treatment</a:t>
            </a:r>
          </a:p>
          <a:p>
            <a:r>
              <a:rPr lang="en-IN" dirty="0" smtClean="0"/>
              <a:t>checking </a:t>
            </a:r>
            <a:r>
              <a:rPr lang="en-IN" dirty="0"/>
              <a:t>the unique values in columns</a:t>
            </a:r>
          </a:p>
          <a:p>
            <a:r>
              <a:rPr lang="en-IN" dirty="0" smtClean="0"/>
              <a:t>visualizing </a:t>
            </a:r>
            <a:r>
              <a:rPr lang="en-IN" dirty="0"/>
              <a:t>the data with count plot ,</a:t>
            </a:r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ree </a:t>
            </a:r>
            <a:r>
              <a:rPr lang="en-IN" dirty="0" err="1" smtClean="0"/>
              <a:t>map,Box</a:t>
            </a:r>
            <a:r>
              <a:rPr lang="en-IN" dirty="0" smtClean="0"/>
              <a:t> plot or 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31" y="4497131"/>
            <a:ext cx="3181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8844" y="1417604"/>
            <a:ext cx="8946541" cy="503980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city</a:t>
            </a:r>
            <a:r>
              <a:rPr lang="en-IN" dirty="0" smtClean="0"/>
              <a:t>: 38</a:t>
            </a:r>
            <a:r>
              <a:rPr lang="en-IN" dirty="0" smtClean="0"/>
              <a:t>% houses are at Belo Horizonte and 36% at Porto </a:t>
            </a:r>
            <a:r>
              <a:rPr lang="en-IN" dirty="0" smtClean="0"/>
              <a:t>Alegre.</a:t>
            </a:r>
            <a:endParaRPr lang="en-IN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rooms</a:t>
            </a:r>
            <a:r>
              <a:rPr lang="en-US" dirty="0" smtClean="0"/>
              <a:t>: Houses </a:t>
            </a:r>
            <a:r>
              <a:rPr lang="en-US" dirty="0" smtClean="0"/>
              <a:t>are available with 10 room, </a:t>
            </a:r>
            <a:r>
              <a:rPr lang="en-IN" dirty="0"/>
              <a:t>But the majority are four-room houses.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bathroom</a:t>
            </a:r>
            <a:r>
              <a:rPr lang="en-US" dirty="0" smtClean="0"/>
              <a:t>: Houses </a:t>
            </a:r>
            <a:r>
              <a:rPr lang="en-US" dirty="0"/>
              <a:t>are available with 10 </a:t>
            </a:r>
            <a:r>
              <a:rPr lang="en-US" dirty="0" smtClean="0"/>
              <a:t>bathrooms, </a:t>
            </a:r>
            <a:r>
              <a:rPr lang="en-IN" dirty="0"/>
              <a:t>But the majority are </a:t>
            </a:r>
            <a:r>
              <a:rPr lang="en-IN" dirty="0" smtClean="0"/>
              <a:t>three-bathroom </a:t>
            </a:r>
            <a:r>
              <a:rPr lang="en-IN" dirty="0"/>
              <a:t>houses.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parking </a:t>
            </a:r>
            <a:r>
              <a:rPr lang="en-US" dirty="0" smtClean="0">
                <a:solidFill>
                  <a:srgbClr val="FFC000"/>
                </a:solidFill>
              </a:rPr>
              <a:t>spaces</a:t>
            </a:r>
            <a:r>
              <a:rPr lang="en-US" dirty="0" smtClean="0"/>
              <a:t>: Space available for 0 to 8,but 0 to 2 is more.</a:t>
            </a:r>
            <a:endParaRPr lang="en-US" dirty="0"/>
          </a:p>
          <a:p>
            <a:r>
              <a:rPr lang="en-IN" dirty="0" smtClean="0">
                <a:solidFill>
                  <a:srgbClr val="FFC000"/>
                </a:solidFill>
              </a:rPr>
              <a:t>animal</a:t>
            </a:r>
            <a:r>
              <a:rPr lang="en-IN" dirty="0" smtClean="0"/>
              <a:t>: Pets are </a:t>
            </a:r>
            <a:r>
              <a:rPr lang="en-IN" dirty="0"/>
              <a:t>a</a:t>
            </a:r>
            <a:r>
              <a:rPr lang="en-IN" dirty="0" smtClean="0"/>
              <a:t>ccepted in 75% of houses 25% are not accepted.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furniture</a:t>
            </a:r>
            <a:r>
              <a:rPr lang="en-IN" dirty="0" smtClean="0"/>
              <a:t>: 75</a:t>
            </a:r>
            <a:r>
              <a:rPr lang="en-IN" dirty="0" smtClean="0"/>
              <a:t>% houses are not furnished and 25% are furnished.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area</a:t>
            </a:r>
            <a:r>
              <a:rPr lang="en-US" dirty="0" smtClean="0"/>
              <a:t>: After outlier treatment area of houses are 200-3000sqft.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floor</a:t>
            </a:r>
            <a:r>
              <a:rPr lang="en-US" dirty="0" smtClean="0"/>
              <a:t>: After </a:t>
            </a:r>
            <a:r>
              <a:rPr lang="en-US" dirty="0"/>
              <a:t>outlier treatment </a:t>
            </a:r>
            <a:r>
              <a:rPr lang="en-US" dirty="0" smtClean="0"/>
              <a:t>floors are 0-13.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total</a:t>
            </a:r>
            <a:r>
              <a:rPr lang="en-US" dirty="0" smtClean="0"/>
              <a:t>: After outliers </a:t>
            </a:r>
            <a:r>
              <a:rPr lang="en-US" dirty="0" smtClean="0"/>
              <a:t>treatment </a:t>
            </a:r>
            <a:r>
              <a:rPr lang="en-US" dirty="0" smtClean="0"/>
              <a:t>the price range is 500-8000.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844" y="710978"/>
            <a:ext cx="9196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Univariate analysis of categorical and numerical variables.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08562"/>
            <a:ext cx="8222510" cy="749029"/>
          </a:xfrm>
        </p:spPr>
        <p:txBody>
          <a:bodyPr/>
          <a:lstStyle/>
          <a:p>
            <a:r>
              <a:rPr lang="en-IN" sz="2400" b="1" dirty="0"/>
              <a:t>Univariate analysis of room for bachelors to relocate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5437762"/>
            <a:ext cx="8825659" cy="1089498"/>
          </a:xfrm>
        </p:spPr>
        <p:txBody>
          <a:bodyPr/>
          <a:lstStyle/>
          <a:p>
            <a:r>
              <a:rPr lang="en-IN" b="1" dirty="0"/>
              <a:t>Interpretation:</a:t>
            </a:r>
          </a:p>
          <a:p>
            <a:r>
              <a:rPr lang="en-IN" dirty="0" smtClean="0"/>
              <a:t>As </a:t>
            </a:r>
            <a:r>
              <a:rPr lang="en-IN" dirty="0"/>
              <a:t>per </a:t>
            </a:r>
            <a:r>
              <a:rPr lang="en-IN" dirty="0" smtClean="0"/>
              <a:t>the </a:t>
            </a:r>
            <a:r>
              <a:rPr lang="en-IN" dirty="0"/>
              <a:t>above count plot, Porto A</a:t>
            </a:r>
            <a:r>
              <a:rPr lang="en-IN" dirty="0" smtClean="0"/>
              <a:t>legre </a:t>
            </a:r>
            <a:r>
              <a:rPr lang="en-IN" dirty="0"/>
              <a:t>city has 47% with &lt;=2 rooms 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5" y="960797"/>
            <a:ext cx="8118510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71" y="356296"/>
            <a:ext cx="8825659" cy="1177047"/>
          </a:xfrm>
        </p:spPr>
        <p:txBody>
          <a:bodyPr/>
          <a:lstStyle/>
          <a:p>
            <a:r>
              <a:rPr lang="en-US" sz="3200" b="1" dirty="0"/>
              <a:t>Bivariate </a:t>
            </a:r>
            <a:r>
              <a:rPr lang="en-US" sz="3200" b="1" dirty="0" smtClean="0"/>
              <a:t>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2400" b="1" dirty="0"/>
              <a:t>Relationship of Area with city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2770" y="5452769"/>
            <a:ext cx="8825659" cy="85441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Interpretation:</a:t>
            </a:r>
          </a:p>
          <a:p>
            <a:r>
              <a:rPr lang="en-IN" dirty="0"/>
              <a:t>For the bachelors, Porto </a:t>
            </a:r>
            <a:r>
              <a:rPr lang="en-IN" dirty="0" err="1" smtClean="0"/>
              <a:t>alegre</a:t>
            </a:r>
            <a:r>
              <a:rPr lang="en-IN" dirty="0" smtClean="0"/>
              <a:t> is </a:t>
            </a:r>
            <a:r>
              <a:rPr lang="en-IN" dirty="0"/>
              <a:t>the </a:t>
            </a:r>
            <a:r>
              <a:rPr lang="en-IN" dirty="0" smtClean="0"/>
              <a:t>city </a:t>
            </a:r>
            <a:r>
              <a:rPr lang="en-IN" dirty="0"/>
              <a:t>have </a:t>
            </a:r>
            <a:r>
              <a:rPr lang="en-IN" dirty="0" smtClean="0"/>
              <a:t>widest </a:t>
            </a:r>
            <a:r>
              <a:rPr lang="en-IN" dirty="0"/>
              <a:t>range of rooms available than </a:t>
            </a:r>
            <a:r>
              <a:rPr lang="en-IN" dirty="0" smtClean="0"/>
              <a:t>Belo Horizonte and Campinas </a:t>
            </a:r>
            <a:r>
              <a:rPr lang="en-IN" dirty="0"/>
              <a:t>city with area 20-120.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07788"/>
            <a:ext cx="6545928" cy="3337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5" y="1558898"/>
            <a:ext cx="1459253" cy="88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47" y="1507787"/>
            <a:ext cx="5041907" cy="33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51" y="537460"/>
            <a:ext cx="9962863" cy="1857983"/>
          </a:xfrm>
        </p:spPr>
        <p:txBody>
          <a:bodyPr/>
          <a:lstStyle/>
          <a:p>
            <a:r>
              <a:rPr lang="en-US" sz="3200" b="1" dirty="0"/>
              <a:t>Multivariate Analysis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IN" sz="2000" dirty="0" smtClean="0"/>
              <a:t>To find which city have most affordable place for bachelors to relocate. We consider the area lay between the 30 </a:t>
            </a:r>
            <a:r>
              <a:rPr lang="en-IN" sz="2000" dirty="0" smtClean="0"/>
              <a:t>-</a:t>
            </a:r>
            <a:r>
              <a:rPr lang="en-IN" sz="2000" dirty="0" smtClean="0"/>
              <a:t>100</a:t>
            </a:r>
            <a:r>
              <a:rPr lang="en-IN" sz="2000" dirty="0" smtClean="0"/>
              <a:t>, </a:t>
            </a:r>
            <a:r>
              <a:rPr lang="en-IN" sz="2000" dirty="0" smtClean="0"/>
              <a:t>and other facilities like bathroom(&lt;=2) and furniture(furnished)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86351" y="5317919"/>
            <a:ext cx="8825659" cy="1376552"/>
          </a:xfrm>
        </p:spPr>
        <p:txBody>
          <a:bodyPr>
            <a:normAutofit/>
          </a:bodyPr>
          <a:lstStyle/>
          <a:p>
            <a:r>
              <a:rPr lang="en-IN" b="1" dirty="0"/>
              <a:t>Interpretation:</a:t>
            </a:r>
          </a:p>
          <a:p>
            <a:r>
              <a:rPr lang="en-IN" dirty="0"/>
              <a:t>Porto Alegre </a:t>
            </a:r>
            <a:r>
              <a:rPr lang="en-IN" dirty="0" smtClean="0"/>
              <a:t>has </a:t>
            </a:r>
            <a:r>
              <a:rPr lang="en-IN" dirty="0" smtClean="0"/>
              <a:t>widest </a:t>
            </a:r>
            <a:r>
              <a:rPr lang="en-IN" dirty="0"/>
              <a:t>range of houses with area between 30 </a:t>
            </a:r>
            <a:r>
              <a:rPr lang="en-IN" dirty="0" smtClean="0"/>
              <a:t>to </a:t>
            </a:r>
            <a:r>
              <a:rPr lang="en-IN" dirty="0"/>
              <a:t>100 , with &lt;=2 rooms , bathrooms and furniture with low </a:t>
            </a:r>
            <a:r>
              <a:rPr lang="en-IN" dirty="0" smtClean="0"/>
              <a:t>cost. </a:t>
            </a:r>
            <a:r>
              <a:rPr lang="en-IN" dirty="0"/>
              <a:t>As per the above count plot Porto Alegre </a:t>
            </a:r>
            <a:r>
              <a:rPr lang="en-IN" dirty="0" smtClean="0"/>
              <a:t>is </a:t>
            </a:r>
            <a:r>
              <a:rPr lang="en-IN" dirty="0"/>
              <a:t>the most affordable city for </a:t>
            </a:r>
            <a:r>
              <a:rPr lang="en-IN" dirty="0" smtClean="0"/>
              <a:t>bachelors.</a:t>
            </a:r>
            <a:endParaRPr lang="en-I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53" y="2221272"/>
            <a:ext cx="9436921" cy="27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647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Bahnschrift Light Condensed</vt:lpstr>
      <vt:lpstr>Century Gothic</vt:lpstr>
      <vt:lpstr>Wingdings</vt:lpstr>
      <vt:lpstr>Wingdings 3</vt:lpstr>
      <vt:lpstr>Ion</vt:lpstr>
      <vt:lpstr>Brazil Housing </vt:lpstr>
      <vt:lpstr>PowerPoint Presentation</vt:lpstr>
      <vt:lpstr>LEVEL 0 Analysis Understand the data </vt:lpstr>
      <vt:lpstr> </vt:lpstr>
      <vt:lpstr>LEVEL 1 Analysis</vt:lpstr>
      <vt:lpstr>PowerPoint Presentation</vt:lpstr>
      <vt:lpstr>Univariate analysis of room for bachelors to relocate</vt:lpstr>
      <vt:lpstr>Bivariate Analysis Relationship of Area with city </vt:lpstr>
      <vt:lpstr>Multivariate Analysis  To find which city have most affordable place for bachelors to relocate. We consider the area lay between the 30 -100, and other facilities like bathroom(&lt;=2) and furniture(furnished) </vt:lpstr>
      <vt:lpstr>Univariate analysis of room for Mid-sized  Families to relocate </vt:lpstr>
      <vt:lpstr>Bivariate analysis. Relationship of Area with city </vt:lpstr>
      <vt:lpstr>Multivariate Analysis</vt:lpstr>
      <vt:lpstr>PowerPoint Presentation</vt:lpstr>
      <vt:lpstr>PowerPoint Presentation</vt:lpstr>
      <vt:lpstr>PowerPoint Presentation</vt:lpstr>
      <vt:lpstr>CONCLUSION  Castro brazil can consider </vt:lpstr>
      <vt:lpstr>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Housing Mentor name : Shruti Gode Learner</dc:title>
  <dc:creator>Windows User</dc:creator>
  <cp:lastModifiedBy>Windows User</cp:lastModifiedBy>
  <cp:revision>44</cp:revision>
  <dcterms:created xsi:type="dcterms:W3CDTF">2023-12-11T10:53:55Z</dcterms:created>
  <dcterms:modified xsi:type="dcterms:W3CDTF">2023-12-20T18:06:02Z</dcterms:modified>
</cp:coreProperties>
</file>