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970" y="802298"/>
            <a:ext cx="11834949" cy="1949611"/>
          </a:xfrm>
        </p:spPr>
        <p:txBody>
          <a:bodyPr>
            <a:norm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CAPSTONE </a:t>
            </a:r>
            <a:r>
              <a:rPr lang="en-US" dirty="0" smtClean="0">
                <a:latin typeface="Calibri" panose="020F0502020204030204" pitchFamily="34" charset="0"/>
                <a:ea typeface="Calibri" panose="020F0502020204030204" pitchFamily="34" charset="0"/>
                <a:cs typeface="Calibri" panose="020F0502020204030204" pitchFamily="34" charset="0"/>
              </a:rPr>
              <a:t>PROJECT</a:t>
            </a:r>
            <a:br>
              <a:rPr lang="en-US" dirty="0" smtClean="0">
                <a:latin typeface="Calibri" panose="020F0502020204030204" pitchFamily="34" charset="0"/>
                <a:ea typeface="Calibri" panose="020F0502020204030204" pitchFamily="34" charset="0"/>
                <a:cs typeface="Calibri" panose="020F0502020204030204" pitchFamily="34" charset="0"/>
              </a:rPr>
            </a:br>
            <a:r>
              <a:rPr lang="en-US" dirty="0" smtClean="0">
                <a:latin typeface="Calibri" panose="020F0502020204030204" pitchFamily="34" charset="0"/>
                <a:ea typeface="Calibri" panose="020F0502020204030204" pitchFamily="34" charset="0"/>
                <a:cs typeface="Calibri" panose="020F0502020204030204" pitchFamily="34" charset="0"/>
              </a:rPr>
              <a:t>Data analysis using tableau</a:t>
            </a:r>
            <a:endParaRPr lang="en-US" dirty="0"/>
          </a:p>
        </p:txBody>
      </p:sp>
      <p:sp>
        <p:nvSpPr>
          <p:cNvPr id="3" name="Subtitle 2"/>
          <p:cNvSpPr>
            <a:spLocks noGrp="1"/>
          </p:cNvSpPr>
          <p:nvPr>
            <p:ph type="subTitle" idx="1"/>
          </p:nvPr>
        </p:nvSpPr>
        <p:spPr>
          <a:xfrm>
            <a:off x="2417780" y="5512526"/>
            <a:ext cx="9190746" cy="1149531"/>
          </a:xfrm>
        </p:spPr>
        <p:txBody>
          <a:bodyPr/>
          <a:lstStyle/>
          <a:p>
            <a:pPr algn="r"/>
            <a:r>
              <a:rPr lang="en-US" b="1" cap="none" dirty="0" smtClean="0">
                <a:latin typeface="Calibri" panose="020F0502020204030204" pitchFamily="34" charset="0"/>
                <a:ea typeface="Calibri" panose="020F0502020204030204" pitchFamily="34" charset="0"/>
                <a:cs typeface="Calibri" panose="020F0502020204030204" pitchFamily="34" charset="0"/>
              </a:rPr>
              <a:t>Mentor name : </a:t>
            </a:r>
            <a:r>
              <a:rPr lang="en-US" b="1" cap="none" dirty="0" err="1" smtClean="0">
                <a:latin typeface="Calibri" panose="020F0502020204030204" pitchFamily="34" charset="0"/>
                <a:ea typeface="Calibri" panose="020F0502020204030204" pitchFamily="34" charset="0"/>
                <a:cs typeface="Calibri" panose="020F0502020204030204" pitchFamily="34" charset="0"/>
              </a:rPr>
              <a:t>Shruti</a:t>
            </a:r>
            <a:r>
              <a:rPr lang="en-US" b="1" cap="none" dirty="0" smtClean="0">
                <a:latin typeface="Calibri" panose="020F0502020204030204" pitchFamily="34" charset="0"/>
                <a:ea typeface="Calibri" panose="020F0502020204030204" pitchFamily="34" charset="0"/>
                <a:cs typeface="Calibri" panose="020F0502020204030204" pitchFamily="34" charset="0"/>
              </a:rPr>
              <a:t> </a:t>
            </a:r>
            <a:r>
              <a:rPr lang="en-US" b="1" cap="none" dirty="0" err="1" smtClean="0">
                <a:latin typeface="Calibri" panose="020F0502020204030204" pitchFamily="34" charset="0"/>
                <a:ea typeface="Calibri" panose="020F0502020204030204" pitchFamily="34" charset="0"/>
                <a:cs typeface="Calibri" panose="020F0502020204030204" pitchFamily="34" charset="0"/>
              </a:rPr>
              <a:t>Gode</a:t>
            </a:r>
            <a:endParaRPr lang="en-US" b="1" cap="none" dirty="0" smtClean="0">
              <a:latin typeface="Calibri" panose="020F0502020204030204" pitchFamily="34" charset="0"/>
              <a:ea typeface="Calibri" panose="020F0502020204030204" pitchFamily="34" charset="0"/>
              <a:cs typeface="Calibri" panose="020F0502020204030204" pitchFamily="34" charset="0"/>
            </a:endParaRPr>
          </a:p>
          <a:p>
            <a:pPr algn="r"/>
            <a:r>
              <a:rPr lang="en-US" b="1" cap="none" dirty="0" smtClean="0">
                <a:solidFill>
                  <a:schemeClr val="bg1"/>
                </a:solidFill>
                <a:latin typeface="Calibri" panose="020F0502020204030204" pitchFamily="34" charset="0"/>
                <a:ea typeface="Calibri" panose="020F0502020204030204" pitchFamily="34" charset="0"/>
                <a:cs typeface="Calibri" panose="020F0502020204030204" pitchFamily="34" charset="0"/>
              </a:rPr>
              <a:t>  Student name : </a:t>
            </a:r>
            <a:r>
              <a:rPr lang="en-US" b="1" cap="none" dirty="0" err="1" smtClean="0">
                <a:solidFill>
                  <a:schemeClr val="bg1"/>
                </a:solidFill>
                <a:latin typeface="Calibri" panose="020F0502020204030204" pitchFamily="34" charset="0"/>
                <a:ea typeface="Calibri" panose="020F0502020204030204" pitchFamily="34" charset="0"/>
                <a:cs typeface="Calibri" panose="020F0502020204030204" pitchFamily="34" charset="0"/>
              </a:rPr>
              <a:t>Manju</a:t>
            </a:r>
            <a:r>
              <a:rPr lang="en-US" b="1" cap="none" dirty="0" smtClean="0">
                <a:solidFill>
                  <a:schemeClr val="bg1"/>
                </a:solidFill>
                <a:latin typeface="Calibri" panose="020F0502020204030204" pitchFamily="34" charset="0"/>
                <a:ea typeface="Calibri" panose="020F0502020204030204" pitchFamily="34" charset="0"/>
                <a:cs typeface="Calibri" panose="020F0502020204030204" pitchFamily="34" charset="0"/>
              </a:rPr>
              <a:t> Thomas </a:t>
            </a:r>
          </a:p>
          <a:p>
            <a:endParaRPr lang="en-US" dirty="0"/>
          </a:p>
        </p:txBody>
      </p:sp>
    </p:spTree>
    <p:extLst>
      <p:ext uri="{BB962C8B-B14F-4D97-AF65-F5344CB8AC3E}">
        <p14:creationId xmlns:p14="http://schemas.microsoft.com/office/powerpoint/2010/main" val="4077534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847" y="393169"/>
            <a:ext cx="11485581" cy="512266"/>
          </a:xfrm>
          <a:prstGeom prst="rect">
            <a:avLst/>
          </a:prstGeom>
        </p:spPr>
      </p:pic>
      <p:pic>
        <p:nvPicPr>
          <p:cNvPr id="5" name="Content Placeholder 4"/>
          <p:cNvPicPr>
            <a:picLocks noGrp="1" noChangeAspect="1"/>
          </p:cNvPicPr>
          <p:nvPr>
            <p:ph idx="1"/>
          </p:nvPr>
        </p:nvPicPr>
        <p:blipFill>
          <a:blip r:embed="rId3"/>
          <a:stretch>
            <a:fillRect/>
          </a:stretch>
        </p:blipFill>
        <p:spPr>
          <a:xfrm>
            <a:off x="546847" y="905435"/>
            <a:ext cx="5921829" cy="4057593"/>
          </a:xfrm>
          <a:prstGeom prst="rect">
            <a:avLst/>
          </a:prstGeom>
        </p:spPr>
      </p:pic>
      <p:pic>
        <p:nvPicPr>
          <p:cNvPr id="6" name="Picture 5"/>
          <p:cNvPicPr>
            <a:picLocks noChangeAspect="1"/>
          </p:cNvPicPr>
          <p:nvPr/>
        </p:nvPicPr>
        <p:blipFill>
          <a:blip r:embed="rId4"/>
          <a:stretch>
            <a:fillRect/>
          </a:stretch>
        </p:blipFill>
        <p:spPr>
          <a:xfrm>
            <a:off x="546848" y="4963028"/>
            <a:ext cx="5984582" cy="1150934"/>
          </a:xfrm>
          <a:prstGeom prst="rect">
            <a:avLst/>
          </a:prstGeom>
        </p:spPr>
      </p:pic>
      <p:pic>
        <p:nvPicPr>
          <p:cNvPr id="8" name="Picture 7"/>
          <p:cNvPicPr>
            <a:picLocks noChangeAspect="1"/>
          </p:cNvPicPr>
          <p:nvPr/>
        </p:nvPicPr>
        <p:blipFill>
          <a:blip r:embed="rId5"/>
          <a:stretch>
            <a:fillRect/>
          </a:stretch>
        </p:blipFill>
        <p:spPr>
          <a:xfrm>
            <a:off x="6531429" y="4963027"/>
            <a:ext cx="5500999" cy="1150936"/>
          </a:xfrm>
          <a:prstGeom prst="rect">
            <a:avLst/>
          </a:prstGeom>
        </p:spPr>
      </p:pic>
      <p:pic>
        <p:nvPicPr>
          <p:cNvPr id="9" name="Picture 8"/>
          <p:cNvPicPr>
            <a:picLocks noChangeAspect="1"/>
          </p:cNvPicPr>
          <p:nvPr/>
        </p:nvPicPr>
        <p:blipFill>
          <a:blip r:embed="rId6"/>
          <a:stretch>
            <a:fillRect/>
          </a:stretch>
        </p:blipFill>
        <p:spPr>
          <a:xfrm>
            <a:off x="6468676" y="912344"/>
            <a:ext cx="5563752" cy="4050681"/>
          </a:xfrm>
          <a:prstGeom prst="rect">
            <a:avLst/>
          </a:prstGeom>
        </p:spPr>
      </p:pic>
    </p:spTree>
    <p:extLst>
      <p:ext uri="{BB962C8B-B14F-4D97-AF65-F5344CB8AC3E}">
        <p14:creationId xmlns:p14="http://schemas.microsoft.com/office/powerpoint/2010/main" val="4100374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26722" y="4937760"/>
            <a:ext cx="5930535" cy="1187731"/>
          </a:xfrm>
          <a:prstGeom prst="rect">
            <a:avLst/>
          </a:prstGeom>
        </p:spPr>
      </p:pic>
      <p:pic>
        <p:nvPicPr>
          <p:cNvPr id="4" name="Picture 3"/>
          <p:cNvPicPr>
            <a:picLocks noChangeAspect="1"/>
          </p:cNvPicPr>
          <p:nvPr/>
        </p:nvPicPr>
        <p:blipFill>
          <a:blip r:embed="rId3"/>
          <a:stretch>
            <a:fillRect/>
          </a:stretch>
        </p:blipFill>
        <p:spPr>
          <a:xfrm>
            <a:off x="426720" y="402908"/>
            <a:ext cx="11399520" cy="703082"/>
          </a:xfrm>
          <a:prstGeom prst="rect">
            <a:avLst/>
          </a:prstGeom>
        </p:spPr>
      </p:pic>
      <p:pic>
        <p:nvPicPr>
          <p:cNvPr id="5" name="Picture 4"/>
          <p:cNvPicPr>
            <a:picLocks noChangeAspect="1"/>
          </p:cNvPicPr>
          <p:nvPr/>
        </p:nvPicPr>
        <p:blipFill>
          <a:blip r:embed="rId4"/>
          <a:stretch>
            <a:fillRect/>
          </a:stretch>
        </p:blipFill>
        <p:spPr>
          <a:xfrm>
            <a:off x="426721" y="1105989"/>
            <a:ext cx="5930536" cy="3831771"/>
          </a:xfrm>
          <a:prstGeom prst="rect">
            <a:avLst/>
          </a:prstGeom>
        </p:spPr>
      </p:pic>
      <p:pic>
        <p:nvPicPr>
          <p:cNvPr id="7" name="Picture 6"/>
          <p:cNvPicPr>
            <a:picLocks noChangeAspect="1"/>
          </p:cNvPicPr>
          <p:nvPr/>
        </p:nvPicPr>
        <p:blipFill>
          <a:blip r:embed="rId5"/>
          <a:stretch>
            <a:fillRect/>
          </a:stretch>
        </p:blipFill>
        <p:spPr>
          <a:xfrm>
            <a:off x="6357257" y="1105989"/>
            <a:ext cx="5468983" cy="3831772"/>
          </a:xfrm>
          <a:prstGeom prst="rect">
            <a:avLst/>
          </a:prstGeom>
        </p:spPr>
      </p:pic>
      <p:pic>
        <p:nvPicPr>
          <p:cNvPr id="8" name="Picture 7"/>
          <p:cNvPicPr>
            <a:picLocks noChangeAspect="1"/>
          </p:cNvPicPr>
          <p:nvPr/>
        </p:nvPicPr>
        <p:blipFill>
          <a:blip r:embed="rId6"/>
          <a:stretch>
            <a:fillRect/>
          </a:stretch>
        </p:blipFill>
        <p:spPr>
          <a:xfrm>
            <a:off x="6357257" y="4937760"/>
            <a:ext cx="5625737" cy="1187732"/>
          </a:xfrm>
          <a:prstGeom prst="rect">
            <a:avLst/>
          </a:prstGeom>
        </p:spPr>
      </p:pic>
    </p:spTree>
    <p:extLst>
      <p:ext uri="{BB962C8B-B14F-4D97-AF65-F5344CB8AC3E}">
        <p14:creationId xmlns:p14="http://schemas.microsoft.com/office/powerpoint/2010/main" val="937556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4069" y="1349830"/>
            <a:ext cx="10650582" cy="4754880"/>
          </a:xfrm>
          <a:prstGeom prst="rect">
            <a:avLst/>
          </a:prstGeom>
        </p:spPr>
      </p:pic>
      <p:pic>
        <p:nvPicPr>
          <p:cNvPr id="5" name="Picture 4"/>
          <p:cNvPicPr>
            <a:picLocks noChangeAspect="1"/>
          </p:cNvPicPr>
          <p:nvPr/>
        </p:nvPicPr>
        <p:blipFill>
          <a:blip r:embed="rId3"/>
          <a:stretch>
            <a:fillRect/>
          </a:stretch>
        </p:blipFill>
        <p:spPr>
          <a:xfrm>
            <a:off x="984069" y="380540"/>
            <a:ext cx="10650582" cy="969289"/>
          </a:xfrm>
          <a:prstGeom prst="rect">
            <a:avLst/>
          </a:prstGeom>
        </p:spPr>
      </p:pic>
    </p:spTree>
    <p:extLst>
      <p:ext uri="{BB962C8B-B14F-4D97-AF65-F5344CB8AC3E}">
        <p14:creationId xmlns:p14="http://schemas.microsoft.com/office/powerpoint/2010/main" val="4099675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09749" y="5016138"/>
            <a:ext cx="5003074" cy="896154"/>
          </a:xfrm>
          <a:prstGeom prst="rect">
            <a:avLst/>
          </a:prstGeom>
        </p:spPr>
      </p:pic>
      <p:pic>
        <p:nvPicPr>
          <p:cNvPr id="4" name="Picture 3"/>
          <p:cNvPicPr>
            <a:picLocks noChangeAspect="1"/>
          </p:cNvPicPr>
          <p:nvPr/>
        </p:nvPicPr>
        <p:blipFill>
          <a:blip r:embed="rId3"/>
          <a:stretch>
            <a:fillRect/>
          </a:stretch>
        </p:blipFill>
        <p:spPr>
          <a:xfrm>
            <a:off x="757646" y="251024"/>
            <a:ext cx="4955177" cy="4765114"/>
          </a:xfrm>
          <a:prstGeom prst="rect">
            <a:avLst/>
          </a:prstGeom>
        </p:spPr>
      </p:pic>
      <p:pic>
        <p:nvPicPr>
          <p:cNvPr id="6" name="Picture 5"/>
          <p:cNvPicPr>
            <a:picLocks noChangeAspect="1"/>
          </p:cNvPicPr>
          <p:nvPr/>
        </p:nvPicPr>
        <p:blipFill>
          <a:blip r:embed="rId4"/>
          <a:stretch>
            <a:fillRect/>
          </a:stretch>
        </p:blipFill>
        <p:spPr>
          <a:xfrm>
            <a:off x="5712823" y="251024"/>
            <a:ext cx="6130834" cy="4765114"/>
          </a:xfrm>
          <a:prstGeom prst="rect">
            <a:avLst/>
          </a:prstGeom>
        </p:spPr>
      </p:pic>
      <p:pic>
        <p:nvPicPr>
          <p:cNvPr id="7" name="Picture 6"/>
          <p:cNvPicPr>
            <a:picLocks noChangeAspect="1"/>
          </p:cNvPicPr>
          <p:nvPr/>
        </p:nvPicPr>
        <p:blipFill>
          <a:blip r:embed="rId5"/>
          <a:stretch>
            <a:fillRect/>
          </a:stretch>
        </p:blipFill>
        <p:spPr>
          <a:xfrm>
            <a:off x="5712823" y="5016138"/>
            <a:ext cx="6130834" cy="896154"/>
          </a:xfrm>
          <a:prstGeom prst="rect">
            <a:avLst/>
          </a:prstGeom>
        </p:spPr>
      </p:pic>
    </p:spTree>
    <p:extLst>
      <p:ext uri="{BB962C8B-B14F-4D97-AF65-F5344CB8AC3E}">
        <p14:creationId xmlns:p14="http://schemas.microsoft.com/office/powerpoint/2010/main" val="504171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12082" y="317953"/>
            <a:ext cx="5719347" cy="4843010"/>
          </a:xfrm>
          <a:prstGeom prst="rect">
            <a:avLst/>
          </a:prstGeom>
        </p:spPr>
      </p:pic>
      <p:pic>
        <p:nvPicPr>
          <p:cNvPr id="5" name="Picture 4"/>
          <p:cNvPicPr>
            <a:picLocks noChangeAspect="1"/>
          </p:cNvPicPr>
          <p:nvPr/>
        </p:nvPicPr>
        <p:blipFill>
          <a:blip r:embed="rId3"/>
          <a:stretch>
            <a:fillRect/>
          </a:stretch>
        </p:blipFill>
        <p:spPr>
          <a:xfrm>
            <a:off x="783555" y="5160963"/>
            <a:ext cx="5747874" cy="762000"/>
          </a:xfrm>
          <a:prstGeom prst="rect">
            <a:avLst/>
          </a:prstGeom>
        </p:spPr>
      </p:pic>
      <p:pic>
        <p:nvPicPr>
          <p:cNvPr id="6" name="Picture 5"/>
          <p:cNvPicPr>
            <a:picLocks noChangeAspect="1"/>
          </p:cNvPicPr>
          <p:nvPr/>
        </p:nvPicPr>
        <p:blipFill>
          <a:blip r:embed="rId4"/>
          <a:stretch>
            <a:fillRect/>
          </a:stretch>
        </p:blipFill>
        <p:spPr>
          <a:xfrm>
            <a:off x="6559956" y="317953"/>
            <a:ext cx="5466581" cy="4843010"/>
          </a:xfrm>
          <a:prstGeom prst="rect">
            <a:avLst/>
          </a:prstGeom>
        </p:spPr>
      </p:pic>
      <p:pic>
        <p:nvPicPr>
          <p:cNvPr id="7" name="Picture 6"/>
          <p:cNvPicPr>
            <a:picLocks noChangeAspect="1"/>
          </p:cNvPicPr>
          <p:nvPr/>
        </p:nvPicPr>
        <p:blipFill>
          <a:blip r:embed="rId5"/>
          <a:stretch>
            <a:fillRect/>
          </a:stretch>
        </p:blipFill>
        <p:spPr>
          <a:xfrm>
            <a:off x="6531429" y="5113338"/>
            <a:ext cx="5495108" cy="809625"/>
          </a:xfrm>
          <a:prstGeom prst="rect">
            <a:avLst/>
          </a:prstGeom>
        </p:spPr>
      </p:pic>
    </p:spTree>
    <p:extLst>
      <p:ext uri="{BB962C8B-B14F-4D97-AF65-F5344CB8AC3E}">
        <p14:creationId xmlns:p14="http://schemas.microsoft.com/office/powerpoint/2010/main" val="2001990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67500" y="5512526"/>
            <a:ext cx="4070261" cy="557348"/>
          </a:xfrm>
          <a:prstGeom prst="rect">
            <a:avLst/>
          </a:prstGeom>
        </p:spPr>
      </p:pic>
      <p:pic>
        <p:nvPicPr>
          <p:cNvPr id="4" name="Picture 3"/>
          <p:cNvPicPr>
            <a:picLocks noChangeAspect="1"/>
          </p:cNvPicPr>
          <p:nvPr/>
        </p:nvPicPr>
        <p:blipFill>
          <a:blip r:embed="rId3"/>
          <a:stretch>
            <a:fillRect/>
          </a:stretch>
        </p:blipFill>
        <p:spPr>
          <a:xfrm>
            <a:off x="867500" y="165462"/>
            <a:ext cx="4070261" cy="5347063"/>
          </a:xfrm>
          <a:prstGeom prst="rect">
            <a:avLst/>
          </a:prstGeom>
        </p:spPr>
      </p:pic>
      <p:pic>
        <p:nvPicPr>
          <p:cNvPr id="6" name="Picture 5"/>
          <p:cNvPicPr>
            <a:picLocks noChangeAspect="1"/>
          </p:cNvPicPr>
          <p:nvPr/>
        </p:nvPicPr>
        <p:blipFill>
          <a:blip r:embed="rId4"/>
          <a:stretch>
            <a:fillRect/>
          </a:stretch>
        </p:blipFill>
        <p:spPr>
          <a:xfrm>
            <a:off x="4937761" y="165461"/>
            <a:ext cx="7254239" cy="5904414"/>
          </a:xfrm>
          <a:prstGeom prst="rect">
            <a:avLst/>
          </a:prstGeom>
        </p:spPr>
      </p:pic>
    </p:spTree>
    <p:extLst>
      <p:ext uri="{BB962C8B-B14F-4D97-AF65-F5344CB8AC3E}">
        <p14:creationId xmlns:p14="http://schemas.microsoft.com/office/powerpoint/2010/main" val="2989518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5326"/>
            <a:ext cx="9603275" cy="627016"/>
          </a:xfrm>
        </p:spPr>
        <p:txBody>
          <a:bodyPr/>
          <a:lstStyle/>
          <a:p>
            <a:pPr algn="ctr"/>
            <a:r>
              <a:rPr lang="en-IN" dirty="0" smtClean="0"/>
              <a:t>INTERPRETATION</a:t>
            </a:r>
            <a:endParaRPr lang="en-US" dirty="0"/>
          </a:p>
        </p:txBody>
      </p:sp>
      <p:sp>
        <p:nvSpPr>
          <p:cNvPr id="3" name="Content Placeholder 2"/>
          <p:cNvSpPr>
            <a:spLocks noGrp="1"/>
          </p:cNvSpPr>
          <p:nvPr>
            <p:ph idx="1"/>
          </p:nvPr>
        </p:nvSpPr>
        <p:spPr>
          <a:xfrm>
            <a:off x="1451579" y="1872343"/>
            <a:ext cx="9603275" cy="4302034"/>
          </a:xfrm>
        </p:spPr>
        <p:txBody>
          <a:bodyPr>
            <a:noAutofit/>
          </a:bodyPr>
          <a:lstStyle/>
          <a:p>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rPr>
              <a:t>We observe that </a:t>
            </a:r>
            <a:r>
              <a:rPr lang="en-IN" sz="1200" dirty="0" err="1">
                <a:latin typeface="Tahoma" panose="020B0604030504040204" pitchFamily="34" charset="0"/>
                <a:ea typeface="Tahoma" panose="020B0604030504040204" pitchFamily="34" charset="0"/>
                <a:cs typeface="Tahoma" panose="020B0604030504040204" pitchFamily="34" charset="0"/>
              </a:rPr>
              <a:t>a</a:t>
            </a:r>
            <a:r>
              <a:rPr lang="en-IN" sz="1200" dirty="0" err="1" smtClean="0">
                <a:latin typeface="Tahoma" panose="020B0604030504040204" pitchFamily="34" charset="0"/>
                <a:ea typeface="Tahoma" panose="020B0604030504040204" pitchFamily="34" charset="0"/>
                <a:cs typeface="Tahoma" panose="020B0604030504040204" pitchFamily="34" charset="0"/>
              </a:rPr>
              <a:t>ttrited</a:t>
            </a:r>
            <a:r>
              <a:rPr lang="en-IN" sz="1200" dirty="0" smtClean="0">
                <a:latin typeface="Tahoma" panose="020B0604030504040204" pitchFamily="34" charset="0"/>
                <a:ea typeface="Tahoma" panose="020B0604030504040204" pitchFamily="34" charset="0"/>
                <a:cs typeface="Tahoma" panose="020B0604030504040204" pitchFamily="34" charset="0"/>
              </a:rPr>
              <a:t> </a:t>
            </a:r>
            <a:r>
              <a:rPr lang="en-IN" sz="1200" dirty="0">
                <a:latin typeface="Tahoma" panose="020B0604030504040204" pitchFamily="34" charset="0"/>
                <a:ea typeface="Tahoma" panose="020B0604030504040204" pitchFamily="34" charset="0"/>
                <a:cs typeface="Tahoma" panose="020B0604030504040204" pitchFamily="34" charset="0"/>
              </a:rPr>
              <a:t>customer is 16.07% And </a:t>
            </a:r>
            <a:r>
              <a:rPr lang="en-IN" sz="1200" dirty="0" smtClean="0">
                <a:latin typeface="Tahoma" panose="020B0604030504040204" pitchFamily="34" charset="0"/>
                <a:ea typeface="Tahoma" panose="020B0604030504040204" pitchFamily="34" charset="0"/>
                <a:cs typeface="Tahoma" panose="020B0604030504040204" pitchFamily="34" charset="0"/>
              </a:rPr>
              <a:t>Existing </a:t>
            </a:r>
            <a:r>
              <a:rPr lang="en-IN" sz="1200" dirty="0">
                <a:latin typeface="Tahoma" panose="020B0604030504040204" pitchFamily="34" charset="0"/>
                <a:ea typeface="Tahoma" panose="020B0604030504040204" pitchFamily="34" charset="0"/>
                <a:cs typeface="Tahoma" panose="020B0604030504040204" pitchFamily="34" charset="0"/>
              </a:rPr>
              <a:t>customer is 83.93%</a:t>
            </a:r>
          </a:p>
          <a:p>
            <a:r>
              <a:rPr lang="en-IN" sz="1200" dirty="0">
                <a:latin typeface="Tahoma" panose="020B0604030504040204" pitchFamily="34" charset="0"/>
                <a:ea typeface="Tahoma" panose="020B0604030504040204" pitchFamily="34" charset="0"/>
                <a:cs typeface="Tahoma" panose="020B0604030504040204" pitchFamily="34" charset="0"/>
              </a:rPr>
              <a:t>The analysis shows that the existing customer has 40.25% male and 43.69% female, while the attired customer has 9.20% female and 6.86% male.</a:t>
            </a:r>
          </a:p>
          <a:p>
            <a:r>
              <a:rPr lang="en-IN" sz="1200" dirty="0" smtClean="0">
                <a:latin typeface="Tahoma" panose="020B0604030504040204" pitchFamily="34" charset="0"/>
                <a:ea typeface="Tahoma" panose="020B0604030504040204" pitchFamily="34" charset="0"/>
                <a:cs typeface="Tahoma" panose="020B0604030504040204" pitchFamily="34" charset="0"/>
              </a:rPr>
              <a:t>The </a:t>
            </a:r>
            <a:r>
              <a:rPr lang="en-IN" sz="1200" dirty="0">
                <a:latin typeface="Tahoma" panose="020B0604030504040204" pitchFamily="34" charset="0"/>
                <a:ea typeface="Tahoma" panose="020B0604030504040204" pitchFamily="34" charset="0"/>
                <a:cs typeface="Tahoma" panose="020B0604030504040204" pitchFamily="34" charset="0"/>
              </a:rPr>
              <a:t>card category Blue is the </a:t>
            </a:r>
            <a:r>
              <a:rPr lang="en-IN" sz="1200" dirty="0" smtClean="0">
                <a:latin typeface="Tahoma" panose="020B0604030504040204" pitchFamily="34" charset="0"/>
                <a:ea typeface="Tahoma" panose="020B0604030504040204" pitchFamily="34" charset="0"/>
                <a:cs typeface="Tahoma" panose="020B0604030504040204" pitchFamily="34" charset="0"/>
              </a:rPr>
              <a:t>highest with </a:t>
            </a:r>
            <a:r>
              <a:rPr lang="en-IN" sz="1200" dirty="0" err="1" smtClean="0">
                <a:latin typeface="Tahoma" panose="020B0604030504040204" pitchFamily="34" charset="0"/>
                <a:ea typeface="Tahoma" panose="020B0604030504040204" pitchFamily="34" charset="0"/>
                <a:cs typeface="Tahoma" panose="020B0604030504040204" pitchFamily="34" charset="0"/>
              </a:rPr>
              <a:t>attrited</a:t>
            </a:r>
            <a:r>
              <a:rPr lang="en-IN" sz="1200" dirty="0" smtClean="0">
                <a:latin typeface="Tahoma" panose="020B0604030504040204" pitchFamily="34" charset="0"/>
                <a:ea typeface="Tahoma" panose="020B0604030504040204" pitchFamily="34" charset="0"/>
                <a:cs typeface="Tahoma" panose="020B0604030504040204" pitchFamily="34" charset="0"/>
              </a:rPr>
              <a:t>(15.02</a:t>
            </a:r>
            <a:r>
              <a:rPr lang="en-IN" sz="1200" dirty="0">
                <a:latin typeface="Tahoma" panose="020B0604030504040204" pitchFamily="34" charset="0"/>
                <a:ea typeface="Tahoma" panose="020B0604030504040204" pitchFamily="34" charset="0"/>
                <a:cs typeface="Tahoma" panose="020B0604030504040204" pitchFamily="34" charset="0"/>
              </a:rPr>
              <a:t>%) and existing(78.27%) customers.</a:t>
            </a:r>
          </a:p>
          <a:p>
            <a:r>
              <a:rPr lang="en-IN" sz="1200" dirty="0">
                <a:latin typeface="Tahoma" panose="020B0604030504040204" pitchFamily="34" charset="0"/>
                <a:ea typeface="Tahoma" panose="020B0604030504040204" pitchFamily="34" charset="0"/>
                <a:cs typeface="Tahoma" panose="020B0604030504040204" pitchFamily="34" charset="0"/>
              </a:rPr>
              <a:t>The income category is less than$40k is the </a:t>
            </a:r>
            <a:r>
              <a:rPr lang="en-IN" sz="1200" dirty="0" smtClean="0">
                <a:latin typeface="Tahoma" panose="020B0604030504040204" pitchFamily="34" charset="0"/>
                <a:ea typeface="Tahoma" panose="020B0604030504040204" pitchFamily="34" charset="0"/>
                <a:cs typeface="Tahoma" panose="020B0604030504040204" pitchFamily="34" charset="0"/>
              </a:rPr>
              <a:t>highest in </a:t>
            </a:r>
            <a:r>
              <a:rPr lang="en-IN" sz="1200" dirty="0">
                <a:latin typeface="Tahoma" panose="020B0604030504040204" pitchFamily="34" charset="0"/>
                <a:ea typeface="Tahoma" panose="020B0604030504040204" pitchFamily="34" charset="0"/>
                <a:cs typeface="Tahoma" panose="020B0604030504040204" pitchFamily="34" charset="0"/>
              </a:rPr>
              <a:t>in  </a:t>
            </a:r>
            <a:r>
              <a:rPr lang="en-IN" sz="1200" dirty="0" err="1">
                <a:latin typeface="Tahoma" panose="020B0604030504040204" pitchFamily="34" charset="0"/>
                <a:ea typeface="Tahoma" panose="020B0604030504040204" pitchFamily="34" charset="0"/>
                <a:cs typeface="Tahoma" panose="020B0604030504040204" pitchFamily="34" charset="0"/>
              </a:rPr>
              <a:t>attrited</a:t>
            </a:r>
            <a:r>
              <a:rPr lang="en-IN" sz="1200" dirty="0">
                <a:latin typeface="Tahoma" panose="020B0604030504040204" pitchFamily="34" charset="0"/>
                <a:ea typeface="Tahoma" panose="020B0604030504040204" pitchFamily="34" charset="0"/>
                <a:cs typeface="Tahoma" panose="020B0604030504040204" pitchFamily="34" charset="0"/>
              </a:rPr>
              <a:t>(37.62%) and existing(34.69%) customers .</a:t>
            </a:r>
          </a:p>
          <a:p>
            <a:r>
              <a:rPr lang="en-IN" sz="1200" dirty="0">
                <a:latin typeface="Tahoma" panose="020B0604030504040204" pitchFamily="34" charset="0"/>
                <a:ea typeface="Tahoma" panose="020B0604030504040204" pitchFamily="34" charset="0"/>
                <a:cs typeface="Tahoma" panose="020B0604030504040204" pitchFamily="34" charset="0"/>
              </a:rPr>
              <a:t>The highest customers  are from England(5393) and lowest from Northern Ireland(568).</a:t>
            </a:r>
          </a:p>
          <a:p>
            <a:r>
              <a:rPr lang="en-IN" sz="1200" dirty="0">
                <a:latin typeface="Tahoma" panose="020B0604030504040204" pitchFamily="34" charset="0"/>
                <a:ea typeface="Tahoma" panose="020B0604030504040204" pitchFamily="34" charset="0"/>
                <a:cs typeface="Tahoma" panose="020B0604030504040204" pitchFamily="34" charset="0"/>
              </a:rPr>
              <a:t> Graduates are the highest among the </a:t>
            </a:r>
            <a:r>
              <a:rPr lang="en-IN" sz="1200" dirty="0" smtClean="0">
                <a:latin typeface="Tahoma" panose="020B0604030504040204" pitchFamily="34" charset="0"/>
                <a:ea typeface="Tahoma" panose="020B0604030504040204" pitchFamily="34" charset="0"/>
                <a:cs typeface="Tahoma" panose="020B0604030504040204" pitchFamily="34" charset="0"/>
              </a:rPr>
              <a:t>attired </a:t>
            </a:r>
            <a:r>
              <a:rPr lang="en-IN" sz="1200" dirty="0">
                <a:latin typeface="Tahoma" panose="020B0604030504040204" pitchFamily="34" charset="0"/>
                <a:ea typeface="Tahoma" panose="020B0604030504040204" pitchFamily="34" charset="0"/>
                <a:cs typeface="Tahoma" panose="020B0604030504040204" pitchFamily="34" charset="0"/>
              </a:rPr>
              <a:t>and existing customers with count 3,128.meanwhile Doctorate are the lowest among the customer churn.</a:t>
            </a:r>
          </a:p>
          <a:p>
            <a:r>
              <a:rPr lang="en-IN" sz="1200" dirty="0">
                <a:latin typeface="Tahoma" panose="020B0604030504040204" pitchFamily="34" charset="0"/>
                <a:ea typeface="Tahoma" panose="020B0604030504040204" pitchFamily="34" charset="0"/>
                <a:cs typeface="Tahoma" panose="020B0604030504040204" pitchFamily="34" charset="0"/>
              </a:rPr>
              <a:t>we cannot see any prominent difference of the usage of credit with male and </a:t>
            </a:r>
            <a:r>
              <a:rPr lang="en-IN" sz="1200" dirty="0" smtClean="0">
                <a:latin typeface="Tahoma" panose="020B0604030504040204" pitchFamily="34" charset="0"/>
                <a:ea typeface="Tahoma" panose="020B0604030504040204" pitchFamily="34" charset="0"/>
                <a:cs typeface="Tahoma" panose="020B0604030504040204" pitchFamily="34" charset="0"/>
              </a:rPr>
              <a:t>female, but </a:t>
            </a:r>
            <a:r>
              <a:rPr lang="en-IN" sz="1200" dirty="0">
                <a:latin typeface="Tahoma" panose="020B0604030504040204" pitchFamily="34" charset="0"/>
                <a:ea typeface="Tahoma" panose="020B0604030504040204" pitchFamily="34" charset="0"/>
                <a:cs typeface="Tahoma" panose="020B0604030504040204" pitchFamily="34" charset="0"/>
              </a:rPr>
              <a:t>age range 46-52 is having less than one month </a:t>
            </a:r>
            <a:r>
              <a:rPr lang="en-IN" sz="1200" dirty="0" smtClean="0">
                <a:latin typeface="Tahoma" panose="020B0604030504040204" pitchFamily="34" charset="0"/>
                <a:ea typeface="Tahoma" panose="020B0604030504040204" pitchFamily="34" charset="0"/>
                <a:cs typeface="Tahoma" panose="020B0604030504040204" pitchFamily="34" charset="0"/>
              </a:rPr>
              <a:t>inactive  </a:t>
            </a:r>
            <a:r>
              <a:rPr lang="en-IN" sz="1200" dirty="0">
                <a:latin typeface="Tahoma" panose="020B0604030504040204" pitchFamily="34" charset="0"/>
                <a:ea typeface="Tahoma" panose="020B0604030504040204" pitchFamily="34" charset="0"/>
                <a:cs typeface="Tahoma" panose="020B0604030504040204" pitchFamily="34" charset="0"/>
              </a:rPr>
              <a:t>card</a:t>
            </a:r>
            <a:r>
              <a:rPr lang="en-IN" sz="1200" dirty="0" smtClean="0">
                <a:latin typeface="Tahoma" panose="020B0604030504040204" pitchFamily="34" charset="0"/>
                <a:ea typeface="Tahoma" panose="020B0604030504040204" pitchFamily="34" charset="0"/>
                <a:cs typeface="Tahoma" panose="020B0604030504040204" pitchFamily="34" charset="0"/>
              </a:rPr>
              <a:t>. Others </a:t>
            </a:r>
            <a:r>
              <a:rPr lang="en-IN" sz="1200" dirty="0">
                <a:latin typeface="Tahoma" panose="020B0604030504040204" pitchFamily="34" charset="0"/>
                <a:ea typeface="Tahoma" panose="020B0604030504040204" pitchFamily="34" charset="0"/>
                <a:cs typeface="Tahoma" panose="020B0604030504040204" pitchFamily="34" charset="0"/>
              </a:rPr>
              <a:t>are include 2-6 months inactivity of their card, we can say that </a:t>
            </a:r>
            <a:r>
              <a:rPr lang="en-IN" sz="1200" dirty="0" err="1">
                <a:latin typeface="Tahoma" panose="020B0604030504040204" pitchFamily="34" charset="0"/>
                <a:ea typeface="Tahoma" panose="020B0604030504040204" pitchFamily="34" charset="0"/>
                <a:cs typeface="Tahoma" panose="020B0604030504040204" pitchFamily="34" charset="0"/>
              </a:rPr>
              <a:t>attrited</a:t>
            </a:r>
            <a:r>
              <a:rPr lang="en-IN" sz="1200" dirty="0">
                <a:latin typeface="Tahoma" panose="020B0604030504040204" pitchFamily="34" charset="0"/>
                <a:ea typeface="Tahoma" panose="020B0604030504040204" pitchFamily="34" charset="0"/>
                <a:cs typeface="Tahoma" panose="020B0604030504040204" pitchFamily="34" charset="0"/>
              </a:rPr>
              <a:t> customers may include in this category.</a:t>
            </a:r>
          </a:p>
          <a:p>
            <a:r>
              <a:rPr lang="en-IN" sz="1200" dirty="0">
                <a:latin typeface="Tahoma" panose="020B0604030504040204" pitchFamily="34" charset="0"/>
                <a:ea typeface="Tahoma" panose="020B0604030504040204" pitchFamily="34" charset="0"/>
                <a:cs typeface="Tahoma" panose="020B0604030504040204" pitchFamily="34" charset="0"/>
              </a:rPr>
              <a:t>Graduates customers are using all types of </a:t>
            </a:r>
            <a:r>
              <a:rPr lang="en-IN" sz="1200" dirty="0" smtClean="0">
                <a:latin typeface="Tahoma" panose="020B0604030504040204" pitchFamily="34" charset="0"/>
                <a:ea typeface="Tahoma" panose="020B0604030504040204" pitchFamily="34" charset="0"/>
                <a:cs typeface="Tahoma" panose="020B0604030504040204" pitchFamily="34" charset="0"/>
              </a:rPr>
              <a:t>cards. GOLD </a:t>
            </a:r>
            <a:r>
              <a:rPr lang="en-IN" sz="1200" dirty="0">
                <a:latin typeface="Tahoma" panose="020B0604030504040204" pitchFamily="34" charset="0"/>
                <a:ea typeface="Tahoma" panose="020B0604030504040204" pitchFamily="34" charset="0"/>
                <a:cs typeface="Tahoma" panose="020B0604030504040204" pitchFamily="34" charset="0"/>
              </a:rPr>
              <a:t>card is the most using card among </a:t>
            </a:r>
            <a:r>
              <a:rPr lang="en-IN" sz="1200" dirty="0" smtClean="0">
                <a:latin typeface="Tahoma" panose="020B0604030504040204" pitchFamily="34" charset="0"/>
                <a:ea typeface="Tahoma" panose="020B0604030504040204" pitchFamily="34" charset="0"/>
                <a:cs typeface="Tahoma" panose="020B0604030504040204" pitchFamily="34" charset="0"/>
              </a:rPr>
              <a:t>graduates. Platinum  </a:t>
            </a:r>
            <a:r>
              <a:rPr lang="en-IN" sz="1200" dirty="0">
                <a:latin typeface="Tahoma" panose="020B0604030504040204" pitchFamily="34" charset="0"/>
                <a:ea typeface="Tahoma" panose="020B0604030504040204" pitchFamily="34" charset="0"/>
                <a:cs typeface="Tahoma" panose="020B0604030504040204" pitchFamily="34" charset="0"/>
              </a:rPr>
              <a:t>the least using card.</a:t>
            </a:r>
          </a:p>
          <a:p>
            <a:r>
              <a:rPr lang="en-IN" sz="1200" dirty="0">
                <a:latin typeface="Tahoma" panose="020B0604030504040204" pitchFamily="34" charset="0"/>
                <a:ea typeface="Tahoma" panose="020B0604030504040204" pitchFamily="34" charset="0"/>
                <a:cs typeface="Tahoma" panose="020B0604030504040204" pitchFamily="34" charset="0"/>
              </a:rPr>
              <a:t>Observe that Existing customer have the highest credit limit with 84.80% and </a:t>
            </a:r>
            <a:r>
              <a:rPr lang="en-IN" sz="1200" dirty="0" err="1" smtClean="0">
                <a:latin typeface="Tahoma" panose="020B0604030504040204" pitchFamily="34" charset="0"/>
                <a:ea typeface="Tahoma" panose="020B0604030504040204" pitchFamily="34" charset="0"/>
                <a:cs typeface="Tahoma" panose="020B0604030504040204" pitchFamily="34" charset="0"/>
              </a:rPr>
              <a:t>attrited</a:t>
            </a:r>
            <a:r>
              <a:rPr lang="en-IN" sz="1200" dirty="0" smtClean="0">
                <a:latin typeface="Tahoma" panose="020B0604030504040204" pitchFamily="34" charset="0"/>
                <a:ea typeface="Tahoma" panose="020B0604030504040204" pitchFamily="34" charset="0"/>
                <a:cs typeface="Tahoma" panose="020B0604030504040204" pitchFamily="34" charset="0"/>
              </a:rPr>
              <a:t> </a:t>
            </a:r>
            <a:r>
              <a:rPr lang="en-IN" sz="1200" dirty="0">
                <a:latin typeface="Tahoma" panose="020B0604030504040204" pitchFamily="34" charset="0"/>
                <a:ea typeface="Tahoma" panose="020B0604030504040204" pitchFamily="34" charset="0"/>
                <a:cs typeface="Tahoma" panose="020B0604030504040204" pitchFamily="34" charset="0"/>
              </a:rPr>
              <a:t>customer have 15.20% credit limit.</a:t>
            </a:r>
          </a:p>
          <a:p>
            <a:r>
              <a:rPr lang="en-IN" sz="1200" dirty="0">
                <a:latin typeface="Tahoma" panose="020B0604030504040204" pitchFamily="34" charset="0"/>
                <a:ea typeface="Tahoma" panose="020B0604030504040204" pitchFamily="34" charset="0"/>
                <a:cs typeface="Tahoma" panose="020B0604030504040204" pitchFamily="34" charset="0"/>
              </a:rPr>
              <a:t>Observe that  Customer's age  in between  40 and 45 had the most transactions around $20.97M and Customer's  age in between </a:t>
            </a:r>
            <a:r>
              <a:rPr lang="en-IN" sz="1200" dirty="0">
                <a:solidFill>
                  <a:schemeClr val="bg1"/>
                </a:solidFill>
                <a:latin typeface="Tahoma" panose="020B0604030504040204" pitchFamily="34" charset="0"/>
                <a:ea typeface="Tahoma" panose="020B0604030504040204" pitchFamily="34" charset="0"/>
                <a:cs typeface="Tahoma" panose="020B0604030504040204" pitchFamily="34" charset="0"/>
              </a:rPr>
              <a:t>30-60 have </a:t>
            </a: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considerable </a:t>
            </a:r>
            <a:r>
              <a:rPr lang="en-IN" sz="1200" dirty="0">
                <a:solidFill>
                  <a:schemeClr val="bg1"/>
                </a:solidFill>
                <a:latin typeface="Tahoma" panose="020B0604030504040204" pitchFamily="34" charset="0"/>
                <a:ea typeface="Tahoma" panose="020B0604030504040204" pitchFamily="34" charset="0"/>
                <a:cs typeface="Tahoma" panose="020B0604030504040204" pitchFamily="34" charset="0"/>
              </a:rPr>
              <a:t>transaction </a:t>
            </a: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amount. Others </a:t>
            </a:r>
            <a:r>
              <a:rPr lang="en-IN" sz="1200" dirty="0">
                <a:solidFill>
                  <a:schemeClr val="bg1"/>
                </a:solidFill>
                <a:latin typeface="Tahoma" panose="020B0604030504040204" pitchFamily="34" charset="0"/>
                <a:ea typeface="Tahoma" panose="020B0604030504040204" pitchFamily="34" charset="0"/>
                <a:cs typeface="Tahoma" panose="020B0604030504040204" pitchFamily="34" charset="0"/>
              </a:rPr>
              <a:t>have very least amount.</a:t>
            </a:r>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95840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54033"/>
            <a:ext cx="9603275" cy="696685"/>
          </a:xfrm>
        </p:spPr>
        <p:txBody>
          <a:bodyPr/>
          <a:lstStyle/>
          <a:p>
            <a:pPr algn="ctr"/>
            <a:r>
              <a:rPr lang="en-IN" dirty="0" smtClean="0"/>
              <a:t>CONCLUSION</a:t>
            </a:r>
            <a:endParaRPr lang="en-US" dirty="0"/>
          </a:p>
        </p:txBody>
      </p:sp>
      <p:sp>
        <p:nvSpPr>
          <p:cNvPr id="4" name="Rectangle 3"/>
          <p:cNvSpPr/>
          <p:nvPr/>
        </p:nvSpPr>
        <p:spPr>
          <a:xfrm>
            <a:off x="1451578" y="1950719"/>
            <a:ext cx="10304993" cy="3693319"/>
          </a:xfrm>
          <a:prstGeom prst="rect">
            <a:avLst/>
          </a:prstGeom>
        </p:spPr>
        <p:txBody>
          <a:bodyPr wrap="square">
            <a:spAutoFit/>
          </a:bodyPr>
          <a:lstStyle/>
          <a:p>
            <a:pPr marL="285750" indent="-285750">
              <a:buFont typeface="Arial" panose="020B0604020202020204" pitchFamily="34" charset="0"/>
              <a:buChar char="•"/>
            </a:pPr>
            <a:r>
              <a:rPr lang="en-US" b="1" dirty="0">
                <a:solidFill>
                  <a:srgbClr val="374151"/>
                </a:solidFill>
                <a:latin typeface="Tahoma" panose="020B0604030504040204" pitchFamily="34" charset="0"/>
                <a:ea typeface="Tahoma" panose="020B0604030504040204" pitchFamily="34" charset="0"/>
                <a:cs typeface="Tahoma" panose="020B0604030504040204" pitchFamily="34" charset="0"/>
              </a:rPr>
              <a:t>Ongoing Process</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Customer churn data analysis is not a one-time effort. It should be conducted regularly to stay informed about changes in your customer base and market conditions.</a:t>
            </a:r>
          </a:p>
          <a:p>
            <a:pPr marL="285750" indent="-285750">
              <a:buFont typeface="Arial" panose="020B0604020202020204" pitchFamily="34" charset="0"/>
              <a:buChar char="•"/>
            </a:pPr>
            <a:r>
              <a:rPr lang="en-US" b="1" dirty="0">
                <a:solidFill>
                  <a:srgbClr val="374151"/>
                </a:solidFill>
                <a:latin typeface="Tahoma" panose="020B0604030504040204" pitchFamily="34" charset="0"/>
                <a:ea typeface="Tahoma" panose="020B0604030504040204" pitchFamily="34" charset="0"/>
                <a:cs typeface="Tahoma" panose="020B0604030504040204" pitchFamily="34" charset="0"/>
              </a:rPr>
              <a:t>Evaluate Customer Health</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Regular evaluation of churn rates and trends is crucial to understanding the overall health of your customer base.</a:t>
            </a:r>
          </a:p>
          <a:p>
            <a:pPr marL="285750" indent="-285750">
              <a:buFont typeface="Arial" panose="020B0604020202020204" pitchFamily="34" charset="0"/>
              <a:buChar char="•"/>
            </a:pPr>
            <a:r>
              <a:rPr lang="en-US" b="1" dirty="0">
                <a:solidFill>
                  <a:srgbClr val="374151"/>
                </a:solidFill>
                <a:latin typeface="Tahoma" panose="020B0604030504040204" pitchFamily="34" charset="0"/>
                <a:ea typeface="Tahoma" panose="020B0604030504040204" pitchFamily="34" charset="0"/>
                <a:cs typeface="Tahoma" panose="020B0604030504040204" pitchFamily="34" charset="0"/>
              </a:rPr>
              <a:t>Identify Reasons for Churn</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Identifying the root causes of customer churn is essential. This involves a deeper analysis of customer feedback, behavior, and interactions to pinpoint areas of concern.</a:t>
            </a:r>
          </a:p>
          <a:p>
            <a:pPr marL="285750" indent="-285750">
              <a:buFont typeface="Arial" panose="020B0604020202020204" pitchFamily="34" charset="0"/>
              <a:buChar char="•"/>
            </a:pPr>
            <a:r>
              <a:rPr lang="en-US" b="1" dirty="0">
                <a:solidFill>
                  <a:srgbClr val="374151"/>
                </a:solidFill>
                <a:latin typeface="Tahoma" panose="020B0604030504040204" pitchFamily="34" charset="0"/>
                <a:ea typeface="Tahoma" panose="020B0604030504040204" pitchFamily="34" charset="0"/>
                <a:cs typeface="Tahoma" panose="020B0604030504040204" pitchFamily="34" charset="0"/>
              </a:rPr>
              <a:t>Proactive Measures</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Once you've identified the causes of churn, it's important to take proactive measures to retain customers. This may involve improving customer service, addressing pricing concerns, or introducing loyalty programs.</a:t>
            </a:r>
          </a:p>
          <a:p>
            <a:pPr marL="285750" indent="-285750">
              <a:buFont typeface="Arial" panose="020B0604020202020204" pitchFamily="34" charset="0"/>
              <a:buChar char="•"/>
            </a:pPr>
            <a:r>
              <a:rPr lang="en-US" b="1" dirty="0">
                <a:solidFill>
                  <a:srgbClr val="374151"/>
                </a:solidFill>
                <a:latin typeface="Tahoma" panose="020B0604030504040204" pitchFamily="34" charset="0"/>
                <a:ea typeface="Tahoma" panose="020B0604030504040204" pitchFamily="34" charset="0"/>
                <a:cs typeface="Tahoma" panose="020B0604030504040204" pitchFamily="34" charset="0"/>
              </a:rPr>
              <a:t>Positive Outcomes</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Successful churn analysis can result in improved customer retention, increased revenue, and a better understanding of customer preferences and behavior.</a:t>
            </a:r>
          </a:p>
        </p:txBody>
      </p:sp>
    </p:spTree>
    <p:extLst>
      <p:ext uri="{BB962C8B-B14F-4D97-AF65-F5344CB8AC3E}">
        <p14:creationId xmlns:p14="http://schemas.microsoft.com/office/powerpoint/2010/main" val="4178511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0" y="853440"/>
            <a:ext cx="7945894" cy="949234"/>
          </a:xfrm>
        </p:spPr>
        <p:txBody>
          <a:bodyPr>
            <a:normAutofit fontScale="90000"/>
          </a:bodyPr>
          <a:lstStyle/>
          <a:p>
            <a:r>
              <a:rPr lang="en-IN" sz="7200" dirty="0" smtClean="0">
                <a:latin typeface="Arial Black" panose="020B0A04020102020204" pitchFamily="34" charset="0"/>
                <a:ea typeface="Tahoma" panose="020B0604030504040204" pitchFamily="34" charset="0"/>
                <a:cs typeface="Tahoma" panose="020B0604030504040204" pitchFamily="34" charset="0"/>
              </a:rPr>
              <a:t>THANK YOU</a:t>
            </a:r>
            <a:endParaRPr lang="en-US" sz="7200" dirty="0">
              <a:latin typeface="Arial Black" panose="020B0A0402010202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804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745607"/>
          </a:xfrm>
        </p:spPr>
        <p:txBody>
          <a:bodyPr/>
          <a:lstStyle/>
          <a:p>
            <a:pPr algn="ctr"/>
            <a:r>
              <a:rPr lang="en-IN" sz="4400" dirty="0" smtClean="0">
                <a:latin typeface="Tahoma" panose="020B0604030504040204" pitchFamily="34" charset="0"/>
                <a:ea typeface="Tahoma" panose="020B0604030504040204" pitchFamily="34" charset="0"/>
                <a:cs typeface="Tahoma" panose="020B0604030504040204" pitchFamily="34" charset="0"/>
              </a:rPr>
              <a:t>INTRODUCTION</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451579" y="1802674"/>
            <a:ext cx="9603275" cy="4389120"/>
          </a:xfrm>
        </p:spPr>
        <p:txBody>
          <a:bodyPr>
            <a:noAutofit/>
          </a:bodyPr>
          <a:lstStyle/>
          <a:p>
            <a:r>
              <a:rPr lang="en-US" sz="1600" dirty="0">
                <a:latin typeface="Tahoma" panose="020B0604030504040204" pitchFamily="34" charset="0"/>
                <a:ea typeface="Tahoma" panose="020B0604030504040204" pitchFamily="34" charset="0"/>
                <a:cs typeface="Tahoma" panose="020B0604030504040204" pitchFamily="34" charset="0"/>
              </a:rPr>
              <a:t>Examining Consumer Conduct and Churn Trends in the Banking Industry</a:t>
            </a:r>
          </a:p>
          <a:p>
            <a:r>
              <a:rPr lang="en-US" sz="1600" dirty="0">
                <a:latin typeface="Tahoma" panose="020B0604030504040204" pitchFamily="34" charset="0"/>
                <a:ea typeface="Tahoma" panose="020B0604030504040204" pitchFamily="34" charset="0"/>
                <a:cs typeface="Tahoma" panose="020B0604030504040204" pitchFamily="34" charset="0"/>
              </a:rPr>
              <a:t>Understanding consumer behavior and spotting possible churn patterns are essential in today's cutthroat banking market to keep a steady stream of devoted clients. </a:t>
            </a:r>
          </a:p>
          <a:p>
            <a:r>
              <a:rPr lang="en-US" sz="1600" dirty="0">
                <a:latin typeface="Tahoma" panose="020B0604030504040204" pitchFamily="34" charset="0"/>
                <a:ea typeface="Tahoma" panose="020B0604030504040204" pitchFamily="34" charset="0"/>
                <a:cs typeface="Tahoma" panose="020B0604030504040204" pitchFamily="34" charset="0"/>
              </a:rPr>
              <a:t>The goal of this interactive dashboard is to offer thorough insights into the main variables affecting customer attrition, as well as transaction patterns, demographic trends, and the connections between different customer attributes.</a:t>
            </a:r>
          </a:p>
          <a:p>
            <a:r>
              <a:rPr lang="en-US" sz="1600" dirty="0">
                <a:latin typeface="Tahoma" panose="020B0604030504040204" pitchFamily="34" charset="0"/>
                <a:ea typeface="Tahoma" panose="020B0604030504040204" pitchFamily="34" charset="0"/>
                <a:cs typeface="Tahoma" panose="020B0604030504040204" pitchFamily="34" charset="0"/>
              </a:rPr>
              <a:t>We hope to provide light on important trends and correlations that can help with strategic decision-making and the creation of successful retention strategies by carefully examining the dataset that has been provided. </a:t>
            </a:r>
          </a:p>
          <a:p>
            <a:r>
              <a:rPr lang="en-US" sz="1600" dirty="0">
                <a:latin typeface="Tahoma" panose="020B0604030504040204" pitchFamily="34" charset="0"/>
                <a:ea typeface="Tahoma" panose="020B0604030504040204" pitchFamily="34" charset="0"/>
                <a:cs typeface="Tahoma" panose="020B0604030504040204" pitchFamily="34" charset="0"/>
              </a:rPr>
              <a:t>This dashboard is a useful resource for banking professionals looking to maximize customer experience by looking at different aspects of customer data, including gender distribution, income categories, card usage patterns, and interactions with the banking services.</a:t>
            </a:r>
          </a:p>
          <a:p>
            <a:endParaRPr lang="en-US" sz="1800" dirty="0"/>
          </a:p>
        </p:txBody>
      </p:sp>
    </p:spTree>
    <p:extLst>
      <p:ext uri="{BB962C8B-B14F-4D97-AF65-F5344CB8AC3E}">
        <p14:creationId xmlns:p14="http://schemas.microsoft.com/office/powerpoint/2010/main" val="4276815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27611"/>
            <a:ext cx="9603275" cy="844732"/>
          </a:xfrm>
        </p:spPr>
        <p:txBody>
          <a:bodyPr>
            <a:normAutofit/>
          </a:bodyPr>
          <a:lstStyle/>
          <a:p>
            <a:pPr algn="ctr"/>
            <a:r>
              <a:rPr lang="en-US" sz="4800" dirty="0">
                <a:latin typeface="Tahoma" panose="020B0604030504040204" pitchFamily="34" charset="0"/>
                <a:ea typeface="Tahoma" panose="020B0604030504040204" pitchFamily="34" charset="0"/>
                <a:cs typeface="Tahoma" panose="020B0604030504040204" pitchFamily="34" charset="0"/>
              </a:rPr>
              <a:t>OBJECTIVES</a:t>
            </a:r>
          </a:p>
        </p:txBody>
      </p:sp>
      <p:sp>
        <p:nvSpPr>
          <p:cNvPr id="3" name="Content Placeholder 2"/>
          <p:cNvSpPr>
            <a:spLocks noGrp="1"/>
          </p:cNvSpPr>
          <p:nvPr>
            <p:ph idx="1"/>
          </p:nvPr>
        </p:nvSpPr>
        <p:spPr>
          <a:xfrm>
            <a:off x="1451579" y="2046514"/>
            <a:ext cx="9603275" cy="2151017"/>
          </a:xfrm>
        </p:spPr>
        <p:txBody>
          <a:bodyPr>
            <a:normAutofit lnSpcReduction="10000"/>
          </a:bodyPr>
          <a:lstStyle/>
          <a:p>
            <a:r>
              <a:rPr lang="en-IN" sz="2400" dirty="0">
                <a:latin typeface="Tahoma" panose="020B0604030504040204" pitchFamily="34" charset="0"/>
                <a:ea typeface="Tahoma" panose="020B0604030504040204" pitchFamily="34" charset="0"/>
                <a:cs typeface="Tahoma" panose="020B0604030504040204" pitchFamily="34" charset="0"/>
              </a:rPr>
              <a:t>A bank in North America  wants to perform customer churn </a:t>
            </a:r>
            <a:r>
              <a:rPr lang="en-IN" sz="2400" dirty="0" smtClean="0">
                <a:latin typeface="Tahoma" panose="020B0604030504040204" pitchFamily="34" charset="0"/>
                <a:ea typeface="Tahoma" panose="020B0604030504040204" pitchFamily="34" charset="0"/>
                <a:cs typeface="Tahoma" panose="020B0604030504040204" pitchFamily="34" charset="0"/>
              </a:rPr>
              <a:t>analysis, as </a:t>
            </a:r>
            <a:r>
              <a:rPr lang="en-IN" sz="2400" dirty="0">
                <a:latin typeface="Tahoma" panose="020B0604030504040204" pitchFamily="34" charset="0"/>
                <a:ea typeface="Tahoma" panose="020B0604030504040204" pitchFamily="34" charset="0"/>
                <a:cs typeface="Tahoma" panose="020B0604030504040204" pitchFamily="34" charset="0"/>
              </a:rPr>
              <a:t>the credit card business of the bank is not performing </a:t>
            </a:r>
            <a:r>
              <a:rPr lang="en-IN" sz="2400" dirty="0" smtClean="0">
                <a:latin typeface="Tahoma" panose="020B0604030504040204" pitchFamily="34" charset="0"/>
                <a:ea typeface="Tahoma" panose="020B0604030504040204" pitchFamily="34" charset="0"/>
                <a:cs typeface="Tahoma" panose="020B0604030504040204" pitchFamily="34" charset="0"/>
              </a:rPr>
              <a:t>well. Churn </a:t>
            </a:r>
            <a:r>
              <a:rPr lang="en-IN" sz="2400" dirty="0">
                <a:latin typeface="Tahoma" panose="020B0604030504040204" pitchFamily="34" charset="0"/>
                <a:ea typeface="Tahoma" panose="020B0604030504040204" pitchFamily="34" charset="0"/>
                <a:cs typeface="Tahoma" panose="020B0604030504040204" pitchFamily="34" charset="0"/>
              </a:rPr>
              <a:t>analysis will help the bank evaluate the customers who have stopped purchasing the credit card of the bank and figure out measures to reduce the bank's customer loss rate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8268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8047"/>
            <a:ext cx="9603275" cy="627016"/>
          </a:xfrm>
        </p:spPr>
        <p:txBody>
          <a:bodyPr>
            <a:normAutofit fontScale="90000"/>
          </a:bodyPr>
          <a:lstStyle/>
          <a:p>
            <a:pPr algn="ctr"/>
            <a:r>
              <a:rPr lang="en-US" sz="3100" cap="none" dirty="0" smtClean="0">
                <a:solidFill>
                  <a:srgbClr val="000000"/>
                </a:solidFill>
                <a:latin typeface="Tahoma" panose="020B0604030504040204" pitchFamily="34" charset="0"/>
                <a:ea typeface="Tahoma" panose="020B0604030504040204" pitchFamily="34" charset="0"/>
                <a:cs typeface="Tahoma" panose="020B0604030504040204" pitchFamily="34" charset="0"/>
              </a:rPr>
              <a:t>SUMMARY</a:t>
            </a:r>
            <a:r>
              <a:rPr lang="en-US" sz="3600" cap="none"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3100" cap="none" dirty="0" smtClean="0">
                <a:solidFill>
                  <a:srgbClr val="000000"/>
                </a:solidFill>
                <a:latin typeface="Tahoma" panose="020B0604030504040204" pitchFamily="34" charset="0"/>
                <a:ea typeface="Tahoma" panose="020B0604030504040204" pitchFamily="34" charset="0"/>
                <a:cs typeface="Tahoma" panose="020B0604030504040204" pitchFamily="34" charset="0"/>
              </a:rPr>
              <a:t>STATISTICS OF THE DATASET</a:t>
            </a: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
            </a:r>
            <a:b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br>
            <a:endParaRPr lang="en-US" dirty="0"/>
          </a:p>
        </p:txBody>
      </p:sp>
      <p:pic>
        <p:nvPicPr>
          <p:cNvPr id="4" name="Content Placeholder 3"/>
          <p:cNvPicPr>
            <a:picLocks noGrp="1" noChangeAspect="1"/>
          </p:cNvPicPr>
          <p:nvPr>
            <p:ph idx="1"/>
          </p:nvPr>
        </p:nvPicPr>
        <p:blipFill>
          <a:blip r:embed="rId2"/>
          <a:stretch>
            <a:fillRect/>
          </a:stretch>
        </p:blipFill>
        <p:spPr>
          <a:xfrm>
            <a:off x="914400" y="853440"/>
            <a:ext cx="10633166" cy="2516777"/>
          </a:xfrm>
          <a:prstGeom prst="rect">
            <a:avLst/>
          </a:prstGeom>
        </p:spPr>
      </p:pic>
      <p:sp>
        <p:nvSpPr>
          <p:cNvPr id="5" name="Rectangle 4"/>
          <p:cNvSpPr/>
          <p:nvPr/>
        </p:nvSpPr>
        <p:spPr>
          <a:xfrm>
            <a:off x="801189" y="3370217"/>
            <a:ext cx="11164388" cy="2677656"/>
          </a:xfrm>
          <a:prstGeom prst="rect">
            <a:avLst/>
          </a:prstGeom>
        </p:spPr>
        <p:txBody>
          <a:bodyPr wrap="square">
            <a:spAutoFit/>
          </a:bodyPr>
          <a:lstStyle/>
          <a:p>
            <a:r>
              <a:rPr lang="en-US" sz="1200" b="1" dirty="0">
                <a:latin typeface="Tahoma" panose="020B0604030504040204" pitchFamily="34" charset="0"/>
                <a:ea typeface="Tahoma" panose="020B0604030504040204" pitchFamily="34" charset="0"/>
                <a:cs typeface="Tahoma" panose="020B0604030504040204" pitchFamily="34" charset="0"/>
              </a:rPr>
              <a:t>INTERPRETATION:</a:t>
            </a:r>
          </a:p>
          <a:p>
            <a:pPr marL="228600" indent="-2286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count, mean, standard deviation, minimum, maximum, and different quartiles are only a few of the numerical columns in the dataset that are fully summarized by the describe() method.</a:t>
            </a:r>
          </a:p>
          <a:p>
            <a:pPr marL="228600" indent="-2286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Count: The amount of non-null values for every column is shown here. It may indicate missing data or possible problems with the quality of the data if any columns have much lower counts.</a:t>
            </a:r>
          </a:p>
          <a:p>
            <a:pPr marL="228600" indent="-2286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Mean: Each numerical column's mean value provides an indication of the data's central tendency. As an illustration, the dataset's average value may be found in the mean of a particular attribute. Measure of the data's dispersion or spread is the standard deviation. </a:t>
            </a:r>
          </a:p>
          <a:p>
            <a:pPr marL="228600" indent="-2286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Standard Deviation: The data's dispersion or spread is measured by the standard deviation. Higher variability is indicated by a high standard deviation, which implies that the data points are dispersed over a larger range.</a:t>
            </a:r>
          </a:p>
          <a:p>
            <a:pPr marL="228600" indent="-2286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Minimum and Maximum Values: These denote the lowest and maximum values, respectively, in each numerical column. It's critical to comprehend these numbers in order to determine the distribution range of the data.</a:t>
            </a:r>
          </a:p>
          <a:p>
            <a:pPr marL="228600" indent="-228600">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Quartiles (25%, 50%, 75%); they are the percentages that show which data points split the dataset into four equal sections. The intermediate value is represented by the 50% quartile (median), and the first and third quartiles are represented by the 25% and 75% quartiles, respectively. These quartiles shed light on the distribution and spread of the data.</a:t>
            </a:r>
          </a:p>
        </p:txBody>
      </p:sp>
    </p:spTree>
    <p:extLst>
      <p:ext uri="{BB962C8B-B14F-4D97-AF65-F5344CB8AC3E}">
        <p14:creationId xmlns:p14="http://schemas.microsoft.com/office/powerpoint/2010/main" val="1307054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74172"/>
            <a:ext cx="9603275" cy="687978"/>
          </a:xfrm>
        </p:spPr>
        <p:txBody>
          <a:bodyPr>
            <a:normAutofit fontScale="90000"/>
          </a:bodyPr>
          <a:lstStyle/>
          <a:p>
            <a:pPr algn="ctr"/>
            <a:r>
              <a:rPr lang="en-US" cap="none" dirty="0" smtClean="0">
                <a:latin typeface="Calibri" panose="020F0502020204030204" pitchFamily="34" charset="0"/>
                <a:ea typeface="Calibri" panose="020F0502020204030204" pitchFamily="34" charset="0"/>
                <a:cs typeface="Calibri" panose="020F0502020204030204" pitchFamily="34" charset="0"/>
              </a:rPr>
              <a:t>OUTLIERS IN THE DATASET</a:t>
            </a:r>
            <a:br>
              <a:rPr lang="en-US" cap="none" dirty="0" smtClean="0">
                <a:latin typeface="Calibri" panose="020F0502020204030204" pitchFamily="34" charset="0"/>
                <a:ea typeface="Calibri" panose="020F0502020204030204" pitchFamily="34" charset="0"/>
                <a:cs typeface="Calibri" panose="020F0502020204030204" pitchFamily="34" charset="0"/>
              </a:rPr>
            </a:br>
            <a:endParaRPr lang="en-US" cap="none" dirty="0"/>
          </a:p>
        </p:txBody>
      </p:sp>
      <p:pic>
        <p:nvPicPr>
          <p:cNvPr id="4" name="Content Placeholder 3"/>
          <p:cNvPicPr>
            <a:picLocks noGrp="1" noChangeAspect="1"/>
          </p:cNvPicPr>
          <p:nvPr>
            <p:ph idx="1"/>
          </p:nvPr>
        </p:nvPicPr>
        <p:blipFill>
          <a:blip r:embed="rId2"/>
          <a:stretch>
            <a:fillRect/>
          </a:stretch>
        </p:blipFill>
        <p:spPr>
          <a:xfrm>
            <a:off x="1314993" y="862150"/>
            <a:ext cx="3387635" cy="5085804"/>
          </a:xfrm>
          <a:prstGeom prst="rect">
            <a:avLst/>
          </a:prstGeom>
        </p:spPr>
      </p:pic>
      <p:sp>
        <p:nvSpPr>
          <p:cNvPr id="5" name="Rectangle 4"/>
          <p:cNvSpPr/>
          <p:nvPr/>
        </p:nvSpPr>
        <p:spPr>
          <a:xfrm>
            <a:off x="4981303" y="1567543"/>
            <a:ext cx="7036524" cy="3416320"/>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374151"/>
                </a:solidFill>
                <a:latin typeface="Calibri" panose="020F0502020204030204" pitchFamily="34" charset="0"/>
                <a:ea typeface="Calibri" panose="020F0502020204030204" pitchFamily="34" charset="0"/>
                <a:cs typeface="Calibri" panose="020F0502020204030204" pitchFamily="34" charset="0"/>
              </a:rPr>
              <a:t>INTERPRETATION:</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solidFill>
                  <a:srgbClr val="374151"/>
                </a:solidFill>
                <a:latin typeface="Calibri" panose="020F0502020204030204" pitchFamily="34" charset="0"/>
                <a:ea typeface="Calibri" panose="020F0502020204030204" pitchFamily="34" charset="0"/>
                <a:cs typeface="Calibri" panose="020F0502020204030204" pitchFamily="34" charset="0"/>
              </a:rPr>
              <a:t>It calculates the first quartile (Q1) and the third quartile (Q3) of the data, which represent the 25th and 75th percentiles, respectively, dividing the data into quarters.</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solidFill>
                  <a:srgbClr val="374151"/>
                </a:solidFill>
                <a:latin typeface="Calibri" panose="020F0502020204030204" pitchFamily="34" charset="0"/>
                <a:ea typeface="Calibri" panose="020F0502020204030204" pitchFamily="34" charset="0"/>
                <a:cs typeface="Calibri" panose="020F0502020204030204" pitchFamily="34" charset="0"/>
              </a:rPr>
              <a:t>It </a:t>
            </a:r>
            <a:r>
              <a:rPr lang="en-US" altLang="en-US" dirty="0">
                <a:solidFill>
                  <a:srgbClr val="374151"/>
                </a:solidFill>
                <a:latin typeface="Calibri" panose="020F0502020204030204" pitchFamily="34" charset="0"/>
                <a:ea typeface="Calibri" panose="020F0502020204030204" pitchFamily="34" charset="0"/>
                <a:cs typeface="Calibri" panose="020F0502020204030204" pitchFamily="34" charset="0"/>
              </a:rPr>
              <a:t>computes the interquartile range (IQR) by finding the difference between Q3 and Q1. The IQR measures the spread of the middle 50% of the data.</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374151"/>
                </a:solidFill>
                <a:latin typeface="Calibri" panose="020F0502020204030204" pitchFamily="34" charset="0"/>
                <a:ea typeface="Calibri" panose="020F0502020204030204" pitchFamily="34" charset="0"/>
                <a:cs typeface="Calibri" panose="020F0502020204030204" pitchFamily="34" charset="0"/>
              </a:rPr>
              <a:t>It identifies outliers by checking each data point in the Data Frame to see if it is less than </a:t>
            </a:r>
            <a:r>
              <a:rPr lang="en-US" altLang="en-US" b="1" dirty="0">
                <a:solidFill>
                  <a:srgbClr val="374151"/>
                </a:solidFill>
                <a:latin typeface="Calibri" panose="020F0502020204030204" pitchFamily="34" charset="0"/>
                <a:ea typeface="Calibri" panose="020F0502020204030204" pitchFamily="34" charset="0"/>
                <a:cs typeface="Calibri" panose="020F0502020204030204" pitchFamily="34" charset="0"/>
              </a:rPr>
              <a:t>Q1 - 1.5 * IQR</a:t>
            </a:r>
            <a:r>
              <a:rPr lang="en-US" altLang="en-US" dirty="0">
                <a:solidFill>
                  <a:srgbClr val="374151"/>
                </a:solidFill>
                <a:latin typeface="Calibri" panose="020F0502020204030204" pitchFamily="34" charset="0"/>
                <a:ea typeface="Calibri" panose="020F0502020204030204" pitchFamily="34" charset="0"/>
                <a:cs typeface="Calibri" panose="020F0502020204030204" pitchFamily="34" charset="0"/>
              </a:rPr>
              <a:t> or greater than </a:t>
            </a:r>
            <a:r>
              <a:rPr lang="en-US" altLang="en-US" b="1" dirty="0">
                <a:solidFill>
                  <a:srgbClr val="374151"/>
                </a:solidFill>
                <a:latin typeface="Calibri" panose="020F0502020204030204" pitchFamily="34" charset="0"/>
                <a:ea typeface="Calibri" panose="020F0502020204030204" pitchFamily="34" charset="0"/>
                <a:cs typeface="Calibri" panose="020F0502020204030204" pitchFamily="34" charset="0"/>
              </a:rPr>
              <a:t>Q3 + 1.5 * IQR</a:t>
            </a:r>
            <a:r>
              <a:rPr lang="en-US" altLang="en-US" dirty="0">
                <a:solidFill>
                  <a:srgbClr val="374151"/>
                </a:solidFill>
                <a:latin typeface="Calibri" panose="020F0502020204030204" pitchFamily="34" charset="0"/>
                <a:ea typeface="Calibri" panose="020F0502020204030204" pitchFamily="34" charset="0"/>
                <a:cs typeface="Calibri" panose="020F0502020204030204" pitchFamily="34" charset="0"/>
              </a:rPr>
              <a:t>. Any data point falling outside this range is considered an outlier.</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374151"/>
                </a:solidFill>
                <a:latin typeface="Calibri" panose="020F0502020204030204" pitchFamily="34" charset="0"/>
                <a:ea typeface="Calibri" panose="020F0502020204030204" pitchFamily="34" charset="0"/>
                <a:cs typeface="Calibri" panose="020F0502020204030204" pitchFamily="34" charset="0"/>
              </a:rPr>
              <a:t>Finally, it prints the count of outliers to the console, labeled as "Outliers."</a:t>
            </a:r>
          </a:p>
        </p:txBody>
      </p:sp>
    </p:spTree>
    <p:extLst>
      <p:ext uri="{BB962C8B-B14F-4D97-AF65-F5344CB8AC3E}">
        <p14:creationId xmlns:p14="http://schemas.microsoft.com/office/powerpoint/2010/main" val="2775343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35132"/>
            <a:ext cx="9603275" cy="722812"/>
          </a:xfrm>
        </p:spPr>
        <p:txBody>
          <a:bodyPr>
            <a:normAutofit fontScale="90000"/>
          </a:bodyPr>
          <a:lstStyle/>
          <a:p>
            <a:pPr algn="ctr"/>
            <a:r>
              <a:rPr lang="en-US" dirty="0">
                <a:latin typeface="Calibri" panose="020F0502020204030204" pitchFamily="34" charset="0"/>
                <a:ea typeface="Calibri" panose="020F0502020204030204" pitchFamily="34" charset="0"/>
                <a:cs typeface="Calibri" panose="020F0502020204030204" pitchFamily="34" charset="0"/>
              </a:rPr>
              <a:t>Visualizing the outliers with box plot</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p>
        </p:txBody>
      </p:sp>
      <p:pic>
        <p:nvPicPr>
          <p:cNvPr id="4" name="Content Placeholder 3"/>
          <p:cNvPicPr>
            <a:picLocks noGrp="1" noChangeAspect="1"/>
          </p:cNvPicPr>
          <p:nvPr>
            <p:ph idx="1"/>
          </p:nvPr>
        </p:nvPicPr>
        <p:blipFill>
          <a:blip r:embed="rId2"/>
          <a:stretch>
            <a:fillRect/>
          </a:stretch>
        </p:blipFill>
        <p:spPr>
          <a:xfrm>
            <a:off x="967114" y="844912"/>
            <a:ext cx="4871446" cy="3282951"/>
          </a:xfrm>
          <a:prstGeom prst="rect">
            <a:avLst/>
          </a:prstGeom>
        </p:spPr>
      </p:pic>
      <p:pic>
        <p:nvPicPr>
          <p:cNvPr id="5" name="Picture 4"/>
          <p:cNvPicPr>
            <a:picLocks noChangeAspect="1"/>
          </p:cNvPicPr>
          <p:nvPr/>
        </p:nvPicPr>
        <p:blipFill>
          <a:blip r:embed="rId3"/>
          <a:stretch>
            <a:fillRect/>
          </a:stretch>
        </p:blipFill>
        <p:spPr>
          <a:xfrm>
            <a:off x="5838560" y="844912"/>
            <a:ext cx="5290995" cy="3282951"/>
          </a:xfrm>
          <a:prstGeom prst="rect">
            <a:avLst/>
          </a:prstGeom>
        </p:spPr>
      </p:pic>
      <p:sp>
        <p:nvSpPr>
          <p:cNvPr id="6" name="Rectangle 5"/>
          <p:cNvSpPr/>
          <p:nvPr/>
        </p:nvSpPr>
        <p:spPr>
          <a:xfrm>
            <a:off x="967114" y="4197531"/>
            <a:ext cx="10258235" cy="2031325"/>
          </a:xfrm>
          <a:prstGeom prst="rect">
            <a:avLst/>
          </a:prstGeom>
        </p:spPr>
        <p:txBody>
          <a:bodyPr wrap="square">
            <a:spAutoFit/>
          </a:bodyPr>
          <a:lstStyle/>
          <a:p>
            <a:pPr lvl="0" defTabSz="914400" eaLnBrk="0" fontAlgn="base" hangingPunct="0">
              <a:spcBef>
                <a:spcPct val="0"/>
              </a:spcBef>
              <a:spcAft>
                <a:spcPct val="0"/>
              </a:spcAft>
            </a:pPr>
            <a:r>
              <a:rPr lang="en-IN" altLang="en-US" b="1" dirty="0" smtClean="0">
                <a:latin typeface="Calibri" panose="020F0502020204030204" pitchFamily="34" charset="0"/>
                <a:ea typeface="Calibri" panose="020F0502020204030204" pitchFamily="34" charset="0"/>
                <a:cs typeface="Calibri" panose="020F0502020204030204" pitchFamily="34" charset="0"/>
              </a:rPr>
              <a:t>INTERPRETATION</a:t>
            </a:r>
            <a:endParaRPr lang="en-US" altLang="en-US" b="1" dirty="0" smtClean="0">
              <a:latin typeface="Calibri" panose="020F0502020204030204" pitchFamily="34" charset="0"/>
              <a:ea typeface="Calibri" panose="020F0502020204030204" pitchFamily="34" charset="0"/>
              <a:cs typeface="Calibri" panose="020F050202020403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latin typeface="Calibri" panose="020F0502020204030204" pitchFamily="34" charset="0"/>
                <a:ea typeface="Calibri" panose="020F0502020204030204" pitchFamily="34" charset="0"/>
                <a:cs typeface="Calibri" panose="020F0502020204030204" pitchFamily="34" charset="0"/>
              </a:rPr>
              <a:t>1.Box </a:t>
            </a:r>
            <a:r>
              <a:rPr lang="en-US" altLang="en-US" dirty="0">
                <a:latin typeface="Calibri" panose="020F0502020204030204" pitchFamily="34" charset="0"/>
                <a:ea typeface="Calibri" panose="020F0502020204030204" pitchFamily="34" charset="0"/>
                <a:cs typeface="Calibri" panose="020F0502020204030204" pitchFamily="34" charset="0"/>
              </a:rPr>
              <a:t>plots provide a quick overview of the central tendency and spread of the data, as well as the presence of outliers.</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2.They are a useful tool for initial data exploration.</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3.To further analyze ,the outliers and their impact on your analysis, you may want to investigate these data points in more detail and consider whether they should be treated or removed, depending on the context of your analysis.</a:t>
            </a:r>
          </a:p>
        </p:txBody>
      </p:sp>
    </p:spTree>
    <p:extLst>
      <p:ext uri="{BB962C8B-B14F-4D97-AF65-F5344CB8AC3E}">
        <p14:creationId xmlns:p14="http://schemas.microsoft.com/office/powerpoint/2010/main" val="3475589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9" y="139337"/>
            <a:ext cx="10946674" cy="653143"/>
          </a:xfrm>
        </p:spPr>
        <p:txBody>
          <a:bodyPr>
            <a:noAutofit/>
          </a:bodyPr>
          <a:lstStyle/>
          <a:p>
            <a:r>
              <a:rPr lang="en-US" dirty="0">
                <a:latin typeface="Tahoma" panose="020B0604030504040204" pitchFamily="34" charset="0"/>
                <a:ea typeface="Tahoma" panose="020B0604030504040204" pitchFamily="34" charset="0"/>
                <a:cs typeface="Tahoma" panose="020B0604030504040204" pitchFamily="34" charset="0"/>
              </a:rPr>
              <a:t>IDENTIFYING AND IMPUTING THE MISSING VALUES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stretch>
            <a:fillRect/>
          </a:stretch>
        </p:blipFill>
        <p:spPr>
          <a:xfrm>
            <a:off x="658572" y="936261"/>
            <a:ext cx="2380736" cy="5055235"/>
          </a:xfrm>
          <a:prstGeom prst="rect">
            <a:avLst/>
          </a:prstGeom>
        </p:spPr>
      </p:pic>
      <p:pic>
        <p:nvPicPr>
          <p:cNvPr id="5" name="Picture 4"/>
          <p:cNvPicPr>
            <a:picLocks noChangeAspect="1"/>
          </p:cNvPicPr>
          <p:nvPr/>
        </p:nvPicPr>
        <p:blipFill>
          <a:blip r:embed="rId3"/>
          <a:stretch>
            <a:fillRect/>
          </a:stretch>
        </p:blipFill>
        <p:spPr>
          <a:xfrm>
            <a:off x="3106662" y="936262"/>
            <a:ext cx="3268012" cy="1545681"/>
          </a:xfrm>
          <a:prstGeom prst="rect">
            <a:avLst/>
          </a:prstGeom>
        </p:spPr>
      </p:pic>
      <p:pic>
        <p:nvPicPr>
          <p:cNvPr id="6" name="Picture 5"/>
          <p:cNvPicPr>
            <a:picLocks noChangeAspect="1"/>
          </p:cNvPicPr>
          <p:nvPr/>
        </p:nvPicPr>
        <p:blipFill>
          <a:blip r:embed="rId4"/>
          <a:stretch>
            <a:fillRect/>
          </a:stretch>
        </p:blipFill>
        <p:spPr>
          <a:xfrm>
            <a:off x="3106662" y="2481943"/>
            <a:ext cx="3268012" cy="3509553"/>
          </a:xfrm>
          <a:prstGeom prst="rect">
            <a:avLst/>
          </a:prstGeom>
        </p:spPr>
      </p:pic>
      <p:sp>
        <p:nvSpPr>
          <p:cNvPr id="7" name="Rectangle 6"/>
          <p:cNvSpPr/>
          <p:nvPr/>
        </p:nvSpPr>
        <p:spPr>
          <a:xfrm>
            <a:off x="6601097" y="1915886"/>
            <a:ext cx="5503818" cy="3693319"/>
          </a:xfrm>
          <a:prstGeom prst="rect">
            <a:avLst/>
          </a:prstGeom>
        </p:spPr>
        <p:txBody>
          <a:bodyPr wrap="square">
            <a:spAutoFit/>
          </a:bodyPr>
          <a:lstStyle/>
          <a:p>
            <a:r>
              <a:rPr lang="en-US" b="1" dirty="0" smtClean="0">
                <a:solidFill>
                  <a:srgbClr val="374151"/>
                </a:solidFill>
                <a:latin typeface="Calibri" panose="020F0502020204030204" pitchFamily="34" charset="0"/>
                <a:ea typeface="Calibri" panose="020F0502020204030204" pitchFamily="34" charset="0"/>
                <a:cs typeface="Calibri" panose="020F0502020204030204" pitchFamily="34" charset="0"/>
              </a:rPr>
              <a:t>INTERPRETATION</a:t>
            </a:r>
            <a:r>
              <a:rPr lang="en-US" dirty="0" smtClean="0">
                <a:solidFill>
                  <a:srgbClr val="374151"/>
                </a:solidFill>
                <a:latin typeface="Calibri" panose="020F0502020204030204" pitchFamily="34" charset="0"/>
                <a:ea typeface="Calibri" panose="020F0502020204030204" pitchFamily="34" charset="0"/>
                <a:cs typeface="Calibri" panose="020F0502020204030204" pitchFamily="34" charset="0"/>
              </a:rPr>
              <a:t>:</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smtClean="0">
                <a:solidFill>
                  <a:srgbClr val="374151"/>
                </a:solidFill>
                <a:latin typeface="Calibri" panose="020F0502020204030204" pitchFamily="34" charset="0"/>
                <a:ea typeface="Calibri" panose="020F0502020204030204" pitchFamily="34" charset="0"/>
                <a:cs typeface="Calibri" panose="020F0502020204030204" pitchFamily="34" charset="0"/>
              </a:rPr>
              <a:t>The </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code help to identify and report which columns in the Data Frame have missing data and how many missing values each of those columns contains. </a:t>
            </a:r>
          </a:p>
          <a:p>
            <a:pPr marL="457200" indent="-45720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This information is valuable for data cleaning and further analysis, to decide how to handle missing data, whether by imputing values, removing rows, or taking other appropriate actions based on my analysis goals.</a:t>
            </a:r>
          </a:p>
          <a:p>
            <a:pPr marL="457200" indent="-45720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The "Card category“, ”Credit limit” column is categorical ,can impute the missing values with the mode (most frequent category) since this is a common strategy for categorical data.</a:t>
            </a:r>
          </a:p>
        </p:txBody>
      </p:sp>
    </p:spTree>
    <p:extLst>
      <p:ext uri="{BB962C8B-B14F-4D97-AF65-F5344CB8AC3E}">
        <p14:creationId xmlns:p14="http://schemas.microsoft.com/office/powerpoint/2010/main" val="3005035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52550"/>
            <a:ext cx="9603275" cy="670560"/>
          </a:xfrm>
        </p:spPr>
        <p:txBody>
          <a:bodyPr>
            <a:no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CLEANED DATA</a:t>
            </a:r>
            <a:br>
              <a:rPr lang="en-US" dirty="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p:cNvPicPr>
            <a:picLocks noGrp="1" noChangeAspect="1"/>
          </p:cNvPicPr>
          <p:nvPr>
            <p:ph idx="1"/>
          </p:nvPr>
        </p:nvPicPr>
        <p:blipFill>
          <a:blip r:embed="rId2"/>
          <a:stretch>
            <a:fillRect/>
          </a:stretch>
        </p:blipFill>
        <p:spPr>
          <a:xfrm>
            <a:off x="653143" y="1172666"/>
            <a:ext cx="10850880" cy="3641328"/>
          </a:xfrm>
          <a:prstGeom prst="rect">
            <a:avLst/>
          </a:prstGeom>
        </p:spPr>
      </p:pic>
      <p:pic>
        <p:nvPicPr>
          <p:cNvPr id="4" name="Picture 3"/>
          <p:cNvPicPr>
            <a:picLocks noChangeAspect="1"/>
          </p:cNvPicPr>
          <p:nvPr/>
        </p:nvPicPr>
        <p:blipFill>
          <a:blip r:embed="rId3"/>
          <a:stretch>
            <a:fillRect/>
          </a:stretch>
        </p:blipFill>
        <p:spPr>
          <a:xfrm>
            <a:off x="2701426" y="801190"/>
            <a:ext cx="6808334" cy="371475"/>
          </a:xfrm>
          <a:prstGeom prst="rect">
            <a:avLst/>
          </a:prstGeom>
        </p:spPr>
      </p:pic>
      <p:sp>
        <p:nvSpPr>
          <p:cNvPr id="6" name="Rectangle 5"/>
          <p:cNvSpPr/>
          <p:nvPr/>
        </p:nvSpPr>
        <p:spPr>
          <a:xfrm>
            <a:off x="714103" y="4813994"/>
            <a:ext cx="11103427" cy="1323439"/>
          </a:xfrm>
          <a:prstGeom prst="rect">
            <a:avLst/>
          </a:prstGeom>
        </p:spPr>
        <p:txBody>
          <a:bodyPr wrap="square">
            <a:spAutoFit/>
          </a:bodyPr>
          <a:lstStyle/>
          <a:p>
            <a:pPr lvl="0" defTabSz="914400" eaLnBrk="0" fontAlgn="base" hangingPunct="0">
              <a:spcBef>
                <a:spcPct val="0"/>
              </a:spcBef>
              <a:spcAft>
                <a:spcPct val="0"/>
              </a:spcAft>
            </a:pPr>
            <a:r>
              <a:rPr lang="en-IN" altLang="en-US" sz="1600" dirty="0" smtClean="0">
                <a:latin typeface="Tahoma" panose="020B0604030504040204" pitchFamily="34" charset="0"/>
                <a:ea typeface="Tahoma" panose="020B0604030504040204" pitchFamily="34" charset="0"/>
                <a:cs typeface="Tahoma" panose="020B0604030504040204" pitchFamily="34" charset="0"/>
              </a:rPr>
              <a:t>INTERPRETATION</a:t>
            </a:r>
            <a:endParaRPr lang="en-US" altLang="en-US" sz="1600" dirty="0" smtClean="0">
              <a:latin typeface="Tahoma" panose="020B0604030504040204" pitchFamily="34" charset="0"/>
              <a:ea typeface="Tahoma" panose="020B0604030504040204" pitchFamily="34" charset="0"/>
              <a:cs typeface="Tahoma" panose="020B060403050404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1600" dirty="0" smtClean="0">
                <a:solidFill>
                  <a:srgbClr val="374151"/>
                </a:solidFill>
                <a:latin typeface="Tahoma" panose="020B0604030504040204" pitchFamily="34" charset="0"/>
                <a:ea typeface="Tahoma" panose="020B0604030504040204" pitchFamily="34" charset="0"/>
                <a:cs typeface="Tahoma" panose="020B0604030504040204" pitchFamily="34" charset="0"/>
              </a:rPr>
              <a:t>In summary</a:t>
            </a:r>
            <a:r>
              <a:rPr lang="en-US" altLang="en-US" sz="1600" dirty="0">
                <a:solidFill>
                  <a:srgbClr val="374151"/>
                </a:solidFill>
                <a:latin typeface="Tahoma" panose="020B0604030504040204" pitchFamily="34" charset="0"/>
                <a:ea typeface="Tahoma" panose="020B0604030504040204" pitchFamily="34" charset="0"/>
                <a:cs typeface="Tahoma" panose="020B0604030504040204" pitchFamily="34" charset="0"/>
              </a:rPr>
              <a:t>, this code is taking a pandas Data Frame “</a:t>
            </a:r>
            <a:r>
              <a:rPr lang="en-US" altLang="en-US" sz="1600" b="1" dirty="0" err="1">
                <a:latin typeface="Tahoma" panose="020B0604030504040204" pitchFamily="34" charset="0"/>
                <a:ea typeface="Tahoma" panose="020B0604030504040204" pitchFamily="34" charset="0"/>
                <a:cs typeface="Tahoma" panose="020B0604030504040204" pitchFamily="34" charset="0"/>
              </a:rPr>
              <a:t>df</a:t>
            </a:r>
            <a:r>
              <a:rPr lang="en-US" altLang="en-US" sz="1600" dirty="0">
                <a:solidFill>
                  <a:srgbClr val="374151"/>
                </a:solidFill>
                <a:latin typeface="Tahoma" panose="020B0604030504040204" pitchFamily="34" charset="0"/>
                <a:ea typeface="Tahoma" panose="020B0604030504040204" pitchFamily="34" charset="0"/>
                <a:cs typeface="Tahoma" panose="020B0604030504040204" pitchFamily="34" charset="0"/>
              </a:rPr>
              <a:t>” and saving its data into an Excel file named "Tableau_Capstone.xlsx" while omitting the index column. </a:t>
            </a:r>
          </a:p>
          <a:p>
            <a:pPr marL="342900" lvl="0" indent="-342900" defTabSz="914400" eaLnBrk="0" fontAlgn="base" hangingPunct="0">
              <a:spcBef>
                <a:spcPct val="0"/>
              </a:spcBef>
              <a:spcAft>
                <a:spcPct val="0"/>
              </a:spcAft>
              <a:buFont typeface="Arial" panose="020B0604020202020204" pitchFamily="34" charset="0"/>
              <a:buChar char="•"/>
            </a:pPr>
            <a:r>
              <a:rPr lang="en-US" altLang="en-US" sz="1600" dirty="0">
                <a:solidFill>
                  <a:srgbClr val="374151"/>
                </a:solidFill>
                <a:latin typeface="Tahoma" panose="020B0604030504040204" pitchFamily="34" charset="0"/>
                <a:ea typeface="Tahoma" panose="020B0604030504040204" pitchFamily="34" charset="0"/>
                <a:cs typeface="Tahoma" panose="020B0604030504040204" pitchFamily="34" charset="0"/>
              </a:rPr>
              <a:t>This is useful for exporting Data Frame data to Excel for further analysis, reporting, or sharing with others in a tabular format.</a:t>
            </a:r>
            <a:r>
              <a:rPr lang="en-US" altLang="en-US" sz="16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100821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3211"/>
            <a:ext cx="9603275" cy="653143"/>
          </a:xfrm>
        </p:spPr>
        <p:txBody>
          <a:bodyPr>
            <a:normAutofit/>
          </a:bodyPr>
          <a:lstStyle/>
          <a:p>
            <a:pPr algn="ctr"/>
            <a:r>
              <a:rPr lang="en-IN" sz="4000" cap="none" dirty="0" smtClean="0">
                <a:latin typeface="Tahoma" panose="020B0604030504040204" pitchFamily="34" charset="0"/>
                <a:ea typeface="Tahoma" panose="020B0604030504040204" pitchFamily="34" charset="0"/>
                <a:cs typeface="Tahoma" panose="020B0604030504040204" pitchFamily="34" charset="0"/>
              </a:rPr>
              <a:t>DATA ANALYSIS USING TABLEAU</a:t>
            </a:r>
            <a:endParaRPr lang="en-US" sz="4000" cap="none"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75784" y="906645"/>
            <a:ext cx="6087293" cy="736011"/>
          </a:xfrm>
          <a:prstGeom prst="rect">
            <a:avLst/>
          </a:prstGeom>
        </p:spPr>
      </p:pic>
      <p:pic>
        <p:nvPicPr>
          <p:cNvPr id="7" name="Picture 6"/>
          <p:cNvPicPr>
            <a:picLocks noChangeAspect="1"/>
          </p:cNvPicPr>
          <p:nvPr/>
        </p:nvPicPr>
        <p:blipFill>
          <a:blip r:embed="rId3"/>
          <a:stretch>
            <a:fillRect/>
          </a:stretch>
        </p:blipFill>
        <p:spPr>
          <a:xfrm>
            <a:off x="144911" y="1672046"/>
            <a:ext cx="5955702" cy="3500589"/>
          </a:xfrm>
          <a:prstGeom prst="rect">
            <a:avLst/>
          </a:prstGeom>
        </p:spPr>
      </p:pic>
      <p:pic>
        <p:nvPicPr>
          <p:cNvPr id="9" name="Picture 8"/>
          <p:cNvPicPr>
            <a:picLocks noChangeAspect="1"/>
          </p:cNvPicPr>
          <p:nvPr/>
        </p:nvPicPr>
        <p:blipFill>
          <a:blip r:embed="rId4"/>
          <a:stretch>
            <a:fillRect/>
          </a:stretch>
        </p:blipFill>
        <p:spPr>
          <a:xfrm>
            <a:off x="75784" y="5172635"/>
            <a:ext cx="6024828" cy="1114425"/>
          </a:xfrm>
          <a:prstGeom prst="rect">
            <a:avLst/>
          </a:prstGeom>
        </p:spPr>
      </p:pic>
      <p:pic>
        <p:nvPicPr>
          <p:cNvPr id="11" name="Picture 10"/>
          <p:cNvPicPr>
            <a:picLocks noChangeAspect="1"/>
          </p:cNvPicPr>
          <p:nvPr/>
        </p:nvPicPr>
        <p:blipFill>
          <a:blip r:embed="rId5"/>
          <a:stretch>
            <a:fillRect/>
          </a:stretch>
        </p:blipFill>
        <p:spPr>
          <a:xfrm>
            <a:off x="6100612" y="906645"/>
            <a:ext cx="5925925" cy="4470813"/>
          </a:xfrm>
          <a:prstGeom prst="rect">
            <a:avLst/>
          </a:prstGeom>
        </p:spPr>
      </p:pic>
      <p:pic>
        <p:nvPicPr>
          <p:cNvPr id="12" name="Picture 11"/>
          <p:cNvPicPr>
            <a:picLocks noChangeAspect="1"/>
          </p:cNvPicPr>
          <p:nvPr/>
        </p:nvPicPr>
        <p:blipFill>
          <a:blip r:embed="rId6"/>
          <a:stretch>
            <a:fillRect/>
          </a:stretch>
        </p:blipFill>
        <p:spPr>
          <a:xfrm>
            <a:off x="6100612" y="5406848"/>
            <a:ext cx="5925925" cy="874874"/>
          </a:xfrm>
          <a:prstGeom prst="rect">
            <a:avLst/>
          </a:prstGeom>
        </p:spPr>
      </p:pic>
    </p:spTree>
    <p:extLst>
      <p:ext uri="{BB962C8B-B14F-4D97-AF65-F5344CB8AC3E}">
        <p14:creationId xmlns:p14="http://schemas.microsoft.com/office/powerpoint/2010/main" val="2348669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158</TotalTime>
  <Words>1273</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Gill Sans MT</vt:lpstr>
      <vt:lpstr>Tahoma</vt:lpstr>
      <vt:lpstr>Gallery</vt:lpstr>
      <vt:lpstr>CAPSTONE PROJECT Data analysis using tableau</vt:lpstr>
      <vt:lpstr>INTRODUCTION</vt:lpstr>
      <vt:lpstr>OBJECTIVES</vt:lpstr>
      <vt:lpstr>SUMMARY STATISTICS OF THE DATASET </vt:lpstr>
      <vt:lpstr>OUTLIERS IN THE DATASET </vt:lpstr>
      <vt:lpstr>Visualizing the outliers with box plot </vt:lpstr>
      <vt:lpstr>IDENTIFYING AND IMPUTING THE MISSING VALUES  </vt:lpstr>
      <vt:lpstr>CLEANED DATA </vt:lpstr>
      <vt:lpstr>DATA ANALYSIS USING TABLEAU</vt:lpstr>
      <vt:lpstr>PowerPoint Presentation</vt:lpstr>
      <vt:lpstr>PowerPoint Presentation</vt:lpstr>
      <vt:lpstr>PowerPoint Presentation</vt:lpstr>
      <vt:lpstr>PowerPoint Presentation</vt:lpstr>
      <vt:lpstr>PowerPoint Presentation</vt:lpstr>
      <vt:lpstr>PowerPoint Presentation</vt:lpstr>
      <vt:lpstr>INTERPRETATION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Data analysis using tableau</dc:title>
  <dc:creator>Windows User</dc:creator>
  <cp:lastModifiedBy>Windows User</cp:lastModifiedBy>
  <cp:revision>15</cp:revision>
  <dcterms:created xsi:type="dcterms:W3CDTF">2024-01-31T07:06:21Z</dcterms:created>
  <dcterms:modified xsi:type="dcterms:W3CDTF">2024-02-01T11:08:25Z</dcterms:modified>
</cp:coreProperties>
</file>