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58" r:id="rId13"/>
    <p:sldId id="25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492" y="369455"/>
            <a:ext cx="10704944" cy="3214253"/>
          </a:xfrm>
        </p:spPr>
        <p:txBody>
          <a:bodyPr/>
          <a:lstStyle/>
          <a:p>
            <a:pPr algn="ctr"/>
            <a:r>
              <a:rPr lang="en-IN" dirty="0"/>
              <a:t>Boosting Operational Efficiency in Hospitality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666" y="4475705"/>
            <a:ext cx="9576570" cy="1269312"/>
          </a:xfrm>
        </p:spPr>
        <p:txBody>
          <a:bodyPr/>
          <a:lstStyle/>
          <a:p>
            <a:r>
              <a:rPr lang="en-IN" dirty="0" smtClean="0"/>
              <a:t>Mentor name: </a:t>
            </a:r>
            <a:r>
              <a:rPr lang="en-US" dirty="0" err="1" smtClean="0"/>
              <a:t>Lopamudra</a:t>
            </a:r>
            <a:r>
              <a:rPr lang="en-US" dirty="0" smtClean="0"/>
              <a:t> </a:t>
            </a:r>
            <a:r>
              <a:rPr lang="en-US" dirty="0" err="1" smtClean="0"/>
              <a:t>Bera</a:t>
            </a:r>
            <a:endParaRPr lang="en-US" dirty="0" smtClean="0"/>
          </a:p>
          <a:p>
            <a:r>
              <a:rPr lang="en-IN" dirty="0" smtClean="0"/>
              <a:t>Student name: </a:t>
            </a:r>
            <a:r>
              <a:rPr lang="en-IN" dirty="0" err="1" smtClean="0"/>
              <a:t>Manju</a:t>
            </a:r>
            <a:r>
              <a:rPr lang="en-IN" dirty="0" smtClean="0"/>
              <a:t>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7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7782"/>
            <a:ext cx="8596668" cy="1209963"/>
          </a:xfrm>
        </p:spPr>
        <p:txBody>
          <a:bodyPr/>
          <a:lstStyle/>
          <a:p>
            <a:pPr algn="ctr"/>
            <a:r>
              <a:rPr lang="en-US" b="1" u="sng" dirty="0"/>
              <a:t>Part 3</a:t>
            </a:r>
            <a:br>
              <a:rPr lang="en-US" b="1" u="sng" dirty="0"/>
            </a:br>
            <a:r>
              <a:rPr lang="en-US" b="1" u="sng" dirty="0" smtClean="0"/>
              <a:t> </a:t>
            </a:r>
            <a:r>
              <a:rPr lang="en-US" b="1" u="sng" dirty="0"/>
              <a:t>Customer Satisfaction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5" y="1496291"/>
            <a:ext cx="1151774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• What is the distribution of the number and types of special requests made by guests?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Is there any relation between special requests made by customers and the average daily rate? Additionally, explore customer preferences and expectations for different room types. </a:t>
            </a:r>
            <a:endParaRPr lang="en-IN" sz="1400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5" y="2429020"/>
            <a:ext cx="4040187" cy="216145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52" y="2345460"/>
            <a:ext cx="3248025" cy="224501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65" y="4674033"/>
            <a:ext cx="7288212" cy="20038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805394" y="2429021"/>
            <a:ext cx="3723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Interpretation</a:t>
            </a:r>
            <a:r>
              <a:rPr lang="en-I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customers are made 0,1 and 2 requests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 </a:t>
            </a:r>
            <a:r>
              <a:rPr lang="en-IN" dirty="0" smtClean="0"/>
              <a:t>cancelled </a:t>
            </a:r>
            <a:r>
              <a:rPr lang="en-IN" dirty="0"/>
              <a:t>booking have more </a:t>
            </a:r>
            <a:r>
              <a:rPr lang="en-IN" dirty="0" err="1"/>
              <a:t>adr</a:t>
            </a:r>
            <a:r>
              <a:rPr lang="en-IN" dirty="0"/>
              <a:t> with 1-5 requests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customers have preferred A </a:t>
            </a:r>
            <a:r>
              <a:rPr lang="en-IN" dirty="0" smtClean="0"/>
              <a:t>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 </a:t>
            </a:r>
            <a:r>
              <a:rPr lang="en-IN" dirty="0"/>
              <a:t>room also have more cancelation in city hotel.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3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728"/>
            <a:ext cx="8596668" cy="794328"/>
          </a:xfrm>
        </p:spPr>
        <p:txBody>
          <a:bodyPr/>
          <a:lstStyle/>
          <a:p>
            <a:pPr algn="ctr"/>
            <a:r>
              <a:rPr lang="en-US" b="1" u="sng" dirty="0"/>
              <a:t>Marketing and Sales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117601"/>
            <a:ext cx="11222181" cy="5514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• Which marketing channels and market segments contribute the most to successful </a:t>
            </a:r>
          </a:p>
          <a:p>
            <a:pPr marL="0" indent="0">
              <a:buNone/>
            </a:pPr>
            <a:r>
              <a:rPr lang="en-IN" sz="1400" dirty="0"/>
              <a:t>bookings?</a:t>
            </a:r>
          </a:p>
          <a:p>
            <a:pPr marL="0" indent="0">
              <a:buNone/>
            </a:pPr>
            <a:r>
              <a:rPr lang="en-IN" sz="1400" dirty="0"/>
              <a:t>• Which amenities or services have the highest impact on the average daily rate (ADR)?</a:t>
            </a:r>
          </a:p>
          <a:p>
            <a:pPr marL="0" indent="0">
              <a:buNone/>
            </a:pPr>
            <a:r>
              <a:rPr lang="en-IN" sz="1400" dirty="0"/>
              <a:t>• What is the distribution of bookings across various distribution channels?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2483662"/>
            <a:ext cx="3519055" cy="219488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22494"/>
            <a:ext cx="3784290" cy="215605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45" y="4795559"/>
            <a:ext cx="4966710" cy="187498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499" y="4756727"/>
            <a:ext cx="2212191" cy="201352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970983" y="2522495"/>
            <a:ext cx="3906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Interpretation</a:t>
            </a:r>
            <a:r>
              <a:rPr lang="en-IN" dirty="0" smtClean="0"/>
              <a:t>:</a:t>
            </a:r>
          </a:p>
          <a:p>
            <a:r>
              <a:rPr lang="en-IN" dirty="0"/>
              <a:t>TA/TO and direct are the major distribution channels</a:t>
            </a:r>
            <a:r>
              <a:rPr lang="en-IN" dirty="0" smtClean="0"/>
              <a:t>.</a:t>
            </a:r>
          </a:p>
          <a:p>
            <a:r>
              <a:rPr lang="en-IN" dirty="0"/>
              <a:t>Online TA and direct are the major distribution channels</a:t>
            </a:r>
            <a:r>
              <a:rPr lang="en-IN" dirty="0" smtClean="0"/>
              <a:t>.</a:t>
            </a:r>
          </a:p>
          <a:p>
            <a:r>
              <a:rPr lang="en-IN" dirty="0"/>
              <a:t>Most of the customer's meal choice is BB</a:t>
            </a:r>
            <a:r>
              <a:rPr lang="en-IN" dirty="0" smtClean="0"/>
              <a:t>.</a:t>
            </a:r>
          </a:p>
          <a:p>
            <a:r>
              <a:rPr lang="en-IN" dirty="0"/>
              <a:t>Observe more booking are from couples or 3 adults.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7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172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Conclusion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855" y="1348509"/>
            <a:ext cx="11628581" cy="5292436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+mj-lt"/>
              </a:rPr>
              <a:t> </a:t>
            </a:r>
            <a:r>
              <a:rPr lang="en-IN" sz="1600" dirty="0">
                <a:latin typeface="+mj-lt"/>
              </a:rPr>
              <a:t>Customers </a:t>
            </a:r>
            <a:r>
              <a:rPr lang="en-IN" sz="1600" dirty="0" smtClean="0">
                <a:latin typeface="+mj-lt"/>
              </a:rPr>
              <a:t>favoured </a:t>
            </a:r>
            <a:r>
              <a:rPr lang="en-IN" sz="1600" dirty="0">
                <a:latin typeface="+mj-lt"/>
              </a:rPr>
              <a:t>city hotels more than resort </a:t>
            </a:r>
            <a:r>
              <a:rPr lang="en-IN" sz="1600" dirty="0" smtClean="0">
                <a:latin typeface="+mj-lt"/>
              </a:rPr>
              <a:t>hotels.</a:t>
            </a:r>
          </a:p>
          <a:p>
            <a:r>
              <a:rPr lang="en-IN" sz="1600" dirty="0" smtClean="0">
                <a:latin typeface="+mj-lt"/>
              </a:rPr>
              <a:t> </a:t>
            </a:r>
            <a:r>
              <a:rPr lang="en-IN" sz="1600" dirty="0">
                <a:latin typeface="+mj-lt"/>
              </a:rPr>
              <a:t>The most popular food is BB.</a:t>
            </a:r>
          </a:p>
          <a:p>
            <a:r>
              <a:rPr lang="en-IN" sz="1600" dirty="0">
                <a:latin typeface="+mj-lt"/>
              </a:rPr>
              <a:t> </a:t>
            </a:r>
            <a:r>
              <a:rPr lang="en-IN" sz="1600" dirty="0" smtClean="0">
                <a:latin typeface="+mj-lt"/>
              </a:rPr>
              <a:t> </a:t>
            </a:r>
            <a:r>
              <a:rPr lang="en-IN" sz="1600" dirty="0">
                <a:latin typeface="+mj-lt"/>
              </a:rPr>
              <a:t>The Online </a:t>
            </a:r>
            <a:r>
              <a:rPr lang="en-IN" sz="1600" dirty="0" smtClean="0">
                <a:latin typeface="+mj-lt"/>
              </a:rPr>
              <a:t> </a:t>
            </a:r>
            <a:r>
              <a:rPr lang="en-IN" sz="1600" dirty="0">
                <a:latin typeface="+mj-lt"/>
              </a:rPr>
              <a:t>platform is used to make the majority of bookings.</a:t>
            </a:r>
          </a:p>
          <a:p>
            <a:r>
              <a:rPr lang="en-IN" sz="1600" dirty="0">
                <a:latin typeface="+mj-lt"/>
              </a:rPr>
              <a:t> </a:t>
            </a:r>
            <a:r>
              <a:rPr lang="en-IN" sz="1600" dirty="0" smtClean="0">
                <a:latin typeface="+mj-lt"/>
              </a:rPr>
              <a:t>The </a:t>
            </a:r>
            <a:r>
              <a:rPr lang="en-IN" sz="1600" dirty="0">
                <a:latin typeface="+mj-lt"/>
              </a:rPr>
              <a:t>majority of the bookings are made using TA/TO, the leading distribution channel.</a:t>
            </a:r>
          </a:p>
          <a:p>
            <a:r>
              <a:rPr lang="en-IN" sz="1600" dirty="0">
                <a:latin typeface="+mj-lt"/>
              </a:rPr>
              <a:t> </a:t>
            </a:r>
            <a:r>
              <a:rPr lang="en-IN" sz="1600" dirty="0" smtClean="0">
                <a:latin typeface="+mj-lt"/>
              </a:rPr>
              <a:t>The majority </a:t>
            </a:r>
            <a:r>
              <a:rPr lang="en-IN" sz="1600" dirty="0">
                <a:latin typeface="+mj-lt"/>
              </a:rPr>
              <a:t>of hotel bookings are made by new guests. Almost no </a:t>
            </a:r>
            <a:r>
              <a:rPr lang="en-IN" sz="1600" dirty="0" smtClean="0">
                <a:latin typeface="+mj-lt"/>
              </a:rPr>
              <a:t>customers are returned</a:t>
            </a:r>
            <a:r>
              <a:rPr lang="en-IN" sz="1600" dirty="0">
                <a:latin typeface="+mj-lt"/>
              </a:rPr>
              <a:t>.</a:t>
            </a:r>
          </a:p>
          <a:p>
            <a:r>
              <a:rPr lang="en-IN" sz="1600" dirty="0">
                <a:latin typeface="+mj-lt"/>
              </a:rPr>
              <a:t> </a:t>
            </a:r>
            <a:r>
              <a:rPr lang="en-IN" sz="1600" dirty="0" smtClean="0">
                <a:latin typeface="+mj-lt"/>
              </a:rPr>
              <a:t>The </a:t>
            </a:r>
            <a:r>
              <a:rPr lang="en-IN" sz="1600" dirty="0">
                <a:latin typeface="+mj-lt"/>
              </a:rPr>
              <a:t>customer wants Room A to be reserved the most.</a:t>
            </a:r>
          </a:p>
          <a:p>
            <a:r>
              <a:rPr lang="en-IN" sz="1600" dirty="0" smtClean="0">
                <a:latin typeface="+mj-lt"/>
              </a:rPr>
              <a:t> </a:t>
            </a:r>
            <a:r>
              <a:rPr lang="en-IN" sz="1600" dirty="0">
                <a:latin typeface="+mj-lt"/>
              </a:rPr>
              <a:t>Customers do not wish to make a bookings with a pre-deposit.</a:t>
            </a:r>
          </a:p>
          <a:p>
            <a:r>
              <a:rPr lang="en-IN" sz="1600" dirty="0">
                <a:latin typeface="+mj-lt"/>
              </a:rPr>
              <a:t> </a:t>
            </a:r>
            <a:r>
              <a:rPr lang="en-IN" sz="1600" dirty="0" smtClean="0">
                <a:latin typeface="+mj-lt"/>
              </a:rPr>
              <a:t>Customers </a:t>
            </a:r>
            <a:r>
              <a:rPr lang="en-IN" sz="1600" dirty="0">
                <a:latin typeface="+mj-lt"/>
              </a:rPr>
              <a:t>(80%) </a:t>
            </a:r>
            <a:r>
              <a:rPr lang="en-IN" sz="1600" dirty="0" smtClean="0">
                <a:latin typeface="+mj-lt"/>
              </a:rPr>
              <a:t>favoured </a:t>
            </a:r>
            <a:r>
              <a:rPr lang="en-IN" sz="1600" dirty="0">
                <a:latin typeface="+mj-lt"/>
              </a:rPr>
              <a:t>making a hotel reservation for a short visit.</a:t>
            </a:r>
          </a:p>
          <a:p>
            <a:r>
              <a:rPr lang="en-IN" sz="1600" dirty="0" smtClean="0">
                <a:latin typeface="+mj-lt"/>
              </a:rPr>
              <a:t> </a:t>
            </a:r>
            <a:r>
              <a:rPr lang="en-IN" sz="1600" dirty="0">
                <a:latin typeface="+mj-lt"/>
              </a:rPr>
              <a:t>Most visitors are couples.</a:t>
            </a:r>
          </a:p>
          <a:p>
            <a:r>
              <a:rPr lang="en-IN" sz="1600" dirty="0">
                <a:latin typeface="+mj-lt"/>
              </a:rPr>
              <a:t> </a:t>
            </a:r>
            <a:r>
              <a:rPr lang="en-IN" sz="1600" dirty="0" smtClean="0">
                <a:latin typeface="+mj-lt"/>
              </a:rPr>
              <a:t>The </a:t>
            </a:r>
            <a:r>
              <a:rPr lang="en-IN" sz="1600" dirty="0">
                <a:latin typeface="+mj-lt"/>
              </a:rPr>
              <a:t>inability to assign a reserved room to a customer is not grounds for cancellation.</a:t>
            </a:r>
          </a:p>
          <a:p>
            <a:r>
              <a:rPr lang="en-IN" sz="1600" dirty="0" smtClean="0">
                <a:latin typeface="+mj-lt"/>
              </a:rPr>
              <a:t> </a:t>
            </a:r>
            <a:r>
              <a:rPr lang="en-IN" sz="1600" dirty="0">
                <a:latin typeface="+mj-lt"/>
              </a:rPr>
              <a:t>Booking cancellations are not caused by a longer Lead time.</a:t>
            </a:r>
          </a:p>
          <a:p>
            <a:r>
              <a:rPr lang="en-IN" sz="1600" dirty="0" smtClean="0">
                <a:latin typeface="+mj-lt"/>
              </a:rPr>
              <a:t>The </a:t>
            </a:r>
            <a:r>
              <a:rPr lang="en-IN" sz="1600" dirty="0">
                <a:latin typeface="+mj-lt"/>
              </a:rPr>
              <a:t>busiest months for hotels are </a:t>
            </a:r>
            <a:r>
              <a:rPr lang="en-IN" sz="1600" dirty="0" smtClean="0">
                <a:latin typeface="+mj-lt"/>
              </a:rPr>
              <a:t>April- August, Only</a:t>
            </a:r>
            <a:r>
              <a:rPr lang="en-IN" sz="1600" dirty="0" smtClean="0"/>
              <a:t> </a:t>
            </a:r>
            <a:r>
              <a:rPr lang="en-IN" sz="1600" dirty="0"/>
              <a:t>in month end there </a:t>
            </a:r>
            <a:r>
              <a:rPr lang="en-IN" sz="1600" dirty="0" smtClean="0"/>
              <a:t>is </a:t>
            </a:r>
            <a:r>
              <a:rPr lang="en-IN" sz="1600" dirty="0"/>
              <a:t>a slight change in bookings.</a:t>
            </a:r>
          </a:p>
          <a:p>
            <a:r>
              <a:rPr lang="en-IN" sz="1600" dirty="0" smtClean="0"/>
              <a:t>More </a:t>
            </a:r>
            <a:r>
              <a:rPr lang="en-IN" sz="1600" dirty="0"/>
              <a:t>booking are from 11-43 weeks.</a:t>
            </a:r>
            <a:endParaRPr lang="en-US" sz="1600" dirty="0"/>
          </a:p>
          <a:p>
            <a:r>
              <a:rPr lang="en-IN" sz="1600" dirty="0" smtClean="0">
                <a:latin typeface="+mj-lt"/>
              </a:rPr>
              <a:t>Not </a:t>
            </a:r>
            <a:r>
              <a:rPr lang="en-IN" sz="1600" dirty="0">
                <a:latin typeface="+mj-lt"/>
              </a:rPr>
              <a:t>assigning a reserved room does not affect ADR.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448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94"/>
          </a:xfrm>
        </p:spPr>
        <p:txBody>
          <a:bodyPr/>
          <a:lstStyle/>
          <a:p>
            <a:pPr algn="ctr"/>
            <a:r>
              <a:rPr lang="en-IN" b="1" u="sng" dirty="0" smtClean="0"/>
              <a:t>Summary &amp; Recommendation</a:t>
            </a:r>
            <a:endParaRPr lang="en-US" b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717642"/>
            <a:ext cx="11122780" cy="47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Majority of customers preferred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city hotel. Definitely need to spend the most targeting fund on those hotel.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Observed that the high rate of cancellations can be due to no deposit policies.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We should also target months between April to Aug,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because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hose are peak months.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 Hotels has to give promotion for repeated guests in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order to increase their repeated bookings.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I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They can arrange attractive offers for promoting couples bookings.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Encourage Direct bookings by offering special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discounts.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I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Study the distribution channel and market segment to find more cancellation.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788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4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55782"/>
            <a:ext cx="7766936" cy="803563"/>
          </a:xfrm>
        </p:spPr>
        <p:txBody>
          <a:bodyPr/>
          <a:lstStyle/>
          <a:p>
            <a:pPr algn="ctr"/>
            <a:r>
              <a:rPr lang="en-IN" dirty="0" smtClean="0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546" y="1708727"/>
            <a:ext cx="10132290" cy="4747491"/>
          </a:xfrm>
        </p:spPr>
        <p:txBody>
          <a:bodyPr/>
          <a:lstStyle/>
          <a:p>
            <a:pPr algn="l"/>
            <a:r>
              <a:rPr lang="en-IN" dirty="0"/>
              <a:t>The objective of the project is to </a:t>
            </a:r>
            <a:r>
              <a:rPr lang="en-IN" dirty="0" smtClean="0"/>
              <a:t>analyse </a:t>
            </a:r>
            <a:r>
              <a:rPr lang="en-IN" dirty="0"/>
              <a:t>a hotel dataset to optimize various aspects of </a:t>
            </a:r>
          </a:p>
          <a:p>
            <a:pPr algn="l"/>
            <a:r>
              <a:rPr lang="en-IN" dirty="0"/>
              <a:t>operations, boost revenue streams, and create a more efficient and satisfying experience for </a:t>
            </a:r>
          </a:p>
          <a:p>
            <a:pPr algn="l"/>
            <a:r>
              <a:rPr lang="en-IN" dirty="0"/>
              <a:t>guests. </a:t>
            </a:r>
          </a:p>
          <a:p>
            <a:pPr algn="l"/>
            <a:r>
              <a:rPr lang="en-IN" dirty="0"/>
              <a:t>Extract actionable insights from the provided data, focusing on key areas such as booking </a:t>
            </a:r>
          </a:p>
          <a:p>
            <a:pPr algn="l"/>
            <a:r>
              <a:rPr lang="en-IN" dirty="0"/>
              <a:t>patterns, customer </a:t>
            </a:r>
            <a:r>
              <a:rPr lang="en-IN" dirty="0" smtClean="0"/>
              <a:t>behavioural </a:t>
            </a:r>
            <a:r>
              <a:rPr lang="en-IN" dirty="0"/>
              <a:t>segmentation, operational efficiency, and more.</a:t>
            </a:r>
          </a:p>
          <a:p>
            <a:pPr algn="l"/>
            <a:r>
              <a:rPr lang="en-IN" dirty="0"/>
              <a:t>The hospitality industry is a dynamic and data-driven sector, where hotel data analysis plays a </a:t>
            </a:r>
          </a:p>
          <a:p>
            <a:pPr algn="l"/>
            <a:r>
              <a:rPr lang="en-IN" dirty="0"/>
              <a:t>crucial role in understanding guest </a:t>
            </a:r>
            <a:r>
              <a:rPr lang="en-IN" dirty="0" smtClean="0"/>
              <a:t>behaviour, </a:t>
            </a:r>
            <a:r>
              <a:rPr lang="en-IN" dirty="0"/>
              <a:t>optimizing operations, and boosting revenue. </a:t>
            </a:r>
          </a:p>
          <a:p>
            <a:pPr algn="l"/>
            <a:r>
              <a:rPr lang="en-IN" dirty="0"/>
              <a:t>Hotels can gain valuable insights into booking patterns, booking cancellation analysis, </a:t>
            </a:r>
          </a:p>
          <a:p>
            <a:pPr algn="l"/>
            <a:r>
              <a:rPr lang="en-IN" dirty="0"/>
              <a:t>customer </a:t>
            </a:r>
            <a:r>
              <a:rPr lang="en-IN" dirty="0" smtClean="0"/>
              <a:t>behavioural </a:t>
            </a:r>
            <a:r>
              <a:rPr lang="en-IN" dirty="0"/>
              <a:t>segmentation, revenue management, operational efficiency, Loyalty </a:t>
            </a:r>
          </a:p>
          <a:p>
            <a:pPr algn="l"/>
            <a:r>
              <a:rPr lang="en-IN" dirty="0"/>
              <a:t>Programs and Repeat Business, Customer Satisfaction, Marketing and Sales Optimization by </a:t>
            </a:r>
          </a:p>
          <a:p>
            <a:pPr algn="l"/>
            <a:r>
              <a:rPr lang="en-IN" dirty="0" smtClean="0"/>
              <a:t>analysing </a:t>
            </a:r>
            <a:r>
              <a:rPr lang="en-IN" dirty="0"/>
              <a:t>vast amounts of given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1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492"/>
            <a:ext cx="8596668" cy="9698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Part </a:t>
            </a:r>
            <a:r>
              <a:rPr lang="en-US" b="1" u="sng" dirty="0" smtClean="0"/>
              <a:t>1</a:t>
            </a: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>Data Cleaning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24" y="1320800"/>
            <a:ext cx="8595976" cy="19296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3" y="3425968"/>
            <a:ext cx="4707468" cy="3316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998" y="3689564"/>
            <a:ext cx="2900218" cy="16305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691" y="3425968"/>
            <a:ext cx="3482109" cy="3316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3197" y="2452651"/>
            <a:ext cx="1285875" cy="419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69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134"/>
          </a:xfrm>
        </p:spPr>
        <p:txBody>
          <a:bodyPr/>
          <a:lstStyle/>
          <a:p>
            <a:pPr algn="ctr"/>
            <a:r>
              <a:rPr lang="en-US" b="1" u="sng" dirty="0"/>
              <a:t>Booking Pattern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What are the peak booking periods for the hotel?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Is there a relationship between lead time and the likelihood of a booking being cancelled?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How do booking patterns vary by month, week, and day of the week? </a:t>
            </a:r>
            <a:endParaRPr lang="en-US" sz="1400" dirty="0"/>
          </a:p>
        </p:txBody>
      </p:sp>
      <p:sp>
        <p:nvSpPr>
          <p:cNvPr id="5" name="AutoShape 2" descr="data:image/png;base64,iVBORw0KGgoAAAANSUhEUgAAAjwAAAGxCAYAAABmyWwBAAAAOXRFWHRTb2Z0d2FyZQBNYXRwbG90bGliIHZlcnNpb24zLjcuMSwgaHR0cHM6Ly9tYXRwbG90bGliLm9yZy/bCgiHAAAACXBIWXMAAA9hAAAPYQGoP6dpAABMy0lEQVR4nO3deXxU5dk//s9k9klmhmQGEgIBgxMXSKIxVIQkLLIoBVktKrYPW/vVIigisggKKgbBAlUp+tQiUDf6U5ZapVZ8QEigWNaHALYSiCwPhJgQMllmy8z5/UGZOkyYgSTnnOTweb9e83o9OfeZzDUHn54r577v61IJgiCAiIiISMFi5A6AiIiISGxMeIiIiEjxmPAQERGR4jHhISIiIsVjwkNERESKx4SHiIiIFI8JDxERESkeEx4iIiJSPI3cAbQEgUAAZ8+ehdlshkqlkjscIiIiugaCIKC6uhrJycmIiYn8DIcJD4CzZ88iJSVF7jCIiIioEU6fPo2OHTtGPIcJDwCz2Qzg0gWzWCwyR0NERETXwul0IiUlJXgfj4QJDxCcxrJYLEx4iIiIWplrWY7CRctERESkeEx4iIiISPGY8BAREZHiMeEhIiIixWPCQ0RERIrHhIeIiIgUjwkPERERKR4THiIiIlI8JjxERESkeEx4iIiISPHYWkJEVXVelNd44XT7YDFqYY/VwWrSyR0WERHRDYcJj0jOXnRh1vpDKDhWHjzWO82OV0dnIrmNUcbIiIiIbjyc0hJBVZ03LNkBgB3HyjF7/SFU1XllioyIiOjGxIRHBOU13rBk57Idx8pRXsOEh4iISEpMeETgdPsijldHGSciIqLmxYRHBBaDNuK4Oco4ERERNS8mPCKwx+nQO83e4FjvNDvscdypRUREJCUmPCKwmnR4dXRmWNLTO82OxaMzuTWdiIhIYtyWLpLkNka8+UgWymu8qHb7YDZoYY9jHR4iIiI5MOERkdXEBIeIiKgl4JQWERERKR4THiIiIlI8JjxERESkeEx4iIiISPGY8BAREZHiMeEhIiIixWPCQ0RERIrHhIeIiIgUjwkPERERKR4THiIiIlI8JjxERESkeEx4iIiISPGY8BAREZHisVu6iM5U1qHaXQ+nywerUYs4gwYd401yh0VERHTDYcIjkpMVtXhuYxF2FlcEj+U6bHhlZAY622JljIyIiOjGI+uU1oIFC6BSqUJeSUlJwXFBELBgwQIkJyfDaDSib9++OHLkSMjv8Hg8mDp1Kux2O2JjYzFs2DCcOXNG6q8S4kxlXViyAwCFxRWYu7EIZyrrZIqMiIjoxiT7Gp5u3brh3LlzwVdRUVFwbMmSJVi2bBlWrFiBPXv2ICkpCQMHDkR1dXXwnGnTpmHjxo1Yt24dCgsLUVNTg6FDh8Lv98vxdQAA1e76sGTnssLiClS76yWOiIiI6MYm+5SWRqMJeapzmSAI+O1vf4u5c+di1KhRAIC1a9ciMTERH374IR577DFUVVVh1apVeO+99zBgwAAAwPvvv4+UlBR89dVXuO+++yT9Lpc5Xb6I49XuyONERETUvGR/wnPs2DEkJycjNTUVDz/8ME6cOAEAKCkpQWlpKQYNGhQ8V6/Xo0+fPti1axcAYN++ffD5fCHnJCcnIz09PXiOHCxGbcRxsyHyOBERETUvWROeHj164I9//CP+9re/4Z133kFpaSl69eqFiooKlJaWAgASExND3pOYmBgcKy0thU6nQ3x8/FXPaYjH44HT6Qx5NSezQYNch63BsVyHDWaD7A/WiIiIbiiyJjyDBw/G6NGjkZGRgQEDBuDzzz8HcGnq6jKVShXyHkEQwo5dKdo5ixYtgtVqDb5SUlKa8C3CdYw34ZWRGWFJz+VdWtyaTkREJK0W9aghNjYWGRkZOHbsGEaMGAHg0lOc9u3bB88pKysLPvVJSkqC1+tFZWVlyFOesrIy9OrV66qfM2fOHEyfPj34s9PpbPakp7MtFq+OzkS1ux7Vbh/MBi3MrMNDREQkC9nX8PyYx+PBt99+i/bt2yM1NRVJSUnYsmVLcNzr9WL79u3BZCY7OxtarTbknHPnzuHw4cMREx69Xg+LxRLyEkPHeBNub2/B3ak23N7ewmSHiIhIJrI+4ZkxYwYeeOABdOrUCWVlZVi4cCGcTifGjRsHlUqFadOmIT8/H2lpaUhLS0N+fj5MJhPGjh0LALBarZg0aRKeeeYZ2Gw2JCQkYMaMGcEpMiIiIiJA5oTnzJkzeOSRR1BeXo62bdvinnvuwe7du9G5c2cAwMyZM+FyuTB58mRUVlaiR48e+PLLL2E2m4O/Y/ny5dBoNBgzZgxcLhf69++PNWvWQK1Wy/W1iIiIqIVRCYIgyB2E3JxOJ6xWK6qqqkSb3iIiIqLmdT337xa1hoeIiIhIDEx4iIiISPGY8BAREZHiMeEhIiIixWPCQ0RERIrXoiotK01VnRflNV443T5YjFrYY3WwmnRyh0VERHTDYcIjkrMXXZi1/hAKjpUHj/VOs+PV0ZlIbmOUMTIiIqIbD6e0RFBV5w1LdgBgx7FyzF5/CFV1XpkiIyIiujEx4RFBeY03LNm5bMexcpTXMOEhIiKSEhMeETjdvojj1VHGiYiIqHkx4RGBxaCNOG6OMk5ERETNiwmPCOxxOvROszc41jvNDnscd2oRERFJiQmPCKwmHV4dnRmW9PROs2Px6ExuTSciIpIYt6WLJLmNEa/97A5U1nrhdNfDYtQg3qRDosUgd2hEREQ3HCY8ImEdHiIiopaDU1oiYB0eIiKiloUJjwhYh4eIiKhlYcIjAtbhISIialmY8IiAdXiIiIhaFiY8ImAdHiIiopaFu7REYDXpsHh0Jr7+7ge0M+vhqQ/AoFXjvNONfre0ZR0eIiIiiTHhEYkAYPOhcygoDt2W3ueWtvIFRUREdIPilJYIgtvSi7ktnYiIqCVgwiMCbksnIiJqWZjwiIDb0omIiFoWJjwi4LZ0IiKiloUJjwi4LZ2IiKhlYcIjAqtJh1dHZ4YlPb3T7Fg8OpPb0omIiCTGbekiSW5jxJuPZKG8xotqtw9mgxb2OB2THSIiIhkw4RGR1cQEh4iIqCXglBYREREpHhMeIiIiUjwmPERERKR4THiIiIhI8ZjwEBERkeIx4SEiIiLFY8JDREREiseEh4iIiBSPhQdFVFXnRXmNF063DxajFvZYFiIkIiKSAxMekZy96MKs9YdQcKw8eKx3mh2vjs5EchujjJERERHdeDilJYKqOm9YsgMAO46VY/b6Q6iq88oUGRER0Y2JCY8Iymu8YcnOZTuOlaO8hgkPERGRlJjwiMDp9kUcr44yTkRERM2LCY8ILAZtxHFzlHEiIiJqXkx4RGCP06F3mr3Bsd5pdtjjuFOLiIhISkx4RGA16fDq6MywpKd3mh2LR2dyazoREZHEuC1dJMltjHjzkSyU13hR7fbBbNDCHsc6PERERHJgwiMiq4kJDhERUUvAKS0iIiJSPCY8REREpHhMeIiIiEjxWkzCs2jRIqhUKkybNi14TBAELFiwAMnJyTAajejbty+OHDkS8j6Px4OpU6fCbrcjNjYWw4YNw5kzZySOnoiIiFqyFpHw7NmzB7///e+RmZkZcnzJkiVYtmwZVqxYgT179iApKQkDBw5EdXV18Jxp06Zh48aNWLduHQoLC1FTU4OhQ4fC7/dL/TWIiIiohZI94ampqcGjjz6Kd955B/Hx8cHjgiDgt7/9LebOnYtRo0YhPT0da9euRV1dHT788EMAQFVVFVatWoWlS5diwIAByMrKwvvvv4+ioiJ89dVXcn0lIiIiamFkT3ieeOIJDBkyBAMGDAg5XlJSgtLSUgwaNCh4TK/Xo0+fPti1axcAYN++ffD5fCHnJCcnIz09PXgOERERkax1eNatW4f9+/djz549YWOlpaUAgMTExJDjiYmJOHnyZPAcnU4X8mTo8jmX398Qj8cDj8cT/NnpdDb6OxAREVHLJ9sTntOnT+Opp57C+++/D4PBcNXzVCpVyM+CIIQdu1K0cxYtWgSr1Rp8paSkXF/wRERE1KrIlvDs27cPZWVlyM7OhkajgUajwfbt2/HGG29Ao9EEn+xc+aSmrKwsOJaUlASv14vKysqrntOQOXPmoKqqKvg6ffp0M387IiIiaklkS3j69++PoqIiHDx4MPjq3r07Hn30URw8eBBdunRBUlIStmzZEnyP1+vF9u3b0atXLwBAdnY2tFptyDnnzp3D4cOHg+c0RK/Xw2KxhLyIiIhIuWRbw2M2m5Genh5yLDY2FjabLXh82rRpyM/PR1paGtLS0pCfnw+TyYSxY8cCAKxWKyZNmoRnnnkGNpsNCQkJmDFjBjIyMsIWQRMREdGNq0U3D505cyZcLhcmT56MyspK9OjRA19++SXMZnPwnOXLl0Oj0WDMmDFwuVzo378/1qxZA7VaLWPkRERE1JKoBEEQ5A5Cbk6nE1arFVVVVZzeIiIiaiWu5/4tex0eIiIiIrEx4SEiIiLFY8JDREREiseEh4iIiBSPCQ8REREpHhMeIiIiUjwmPERERKR4THiIiIhI8ZjwEBERkeIx4SEiIiLFY8JDREREiseEh4iIiBSPCQ8REREpHhMeIiIiUjwmPERERKR4THiIiIhI8ZjwEBERkeIx4SEiIiLFY8JDREREiseEh4iIiBSPCQ8REREpHhMeIiIiUjwmPERERKR4THiIiIhI8ZjwEBERkeJp5A5AyarqvCiv8cLp9sFi1MIeq4PVpJM7LCIiohsOEx6RnL3owqz1h1BwrDx4rHeaHa+OzkRyG6OMkREREd14mPCIoKrOixf+fBh3pLTB+F43wVMfgEGrxv5TlZj/58P4zc/u4JMeIiIiCTHhEUFFrRcP390Jq3eWYMXW4uDxHIcNE3JSUVHrZcJDREQkIS5aFkF9QMDqnSXYWVwRcnxncQVW7yyBPyDIFBkREdGNiQmPCAIBISzZuWxncQUTHiIiIokx4RFBnbc+yrhfokiIiIgIYMIjCqsx8vocq1ErUSREREQEMOERhT1Oh95p9gbHeqfZYY/jgmUiIiIpMeERgdWkw6ujM8OSnt5pdiwenckdWkRERBLjtnSRJLcx4tXRmahy+VDt9sFs0MJq1KI9iw4SEdEN4rzTjcpaL5zueliMGsSbdEi0GGSJhQmPSE5V1GLuxiIU/Gi3Vp7DhldGZqCTLVbGyIiIiMR3qqIWczYWhexaznXYkC/TfVAlCMINv0fa6XTCarWiqqoKFoulyb/vvNONGf/fwZBk57I8hx2/GXOHbBkuERGR2M473Ziz4RC6JluRldImpOPAt2erkD8qs1nug9dz/+YTHhFU1nkbTHYAoKC4HJV1XiY8RESkWBfrvBjbo/NVOw5clOE+yEXLInC6ItfhqY4yTkRE1JoJAiJ2HJBjbokJjwhi9eqI46Yo40RERK2ZAETsOCDHWhpOaYnApFVjcHoiHsxOQTuLHjVuP8wGDc473fhk32mYtEx4iIhIuaJ3HJB+poMJjwj0MSrMuv92zN0Uvjp94YgM6FQyBkdERCSyNlE6DkQbF0OjE56LFy/ik08+wfHjx/Hss88iISEB+/fvR2JiIjp06NCcMbY69UBYsgMAhcUVmLepCPkjM+QJjIiISAL2OB1+3bsLxvbohBqvH06XDxajFnE6NT785pQsHQcalfAcOnQIAwYMgNVqxffff49f/epXSEhIwMaNG3Hy5En88Y9/bO44W5Var/+qc5eFxRWoZfNQIiJSMK+nHg/d3QmzG6jDs3BEBryeekDirgONWrQ8ffp0jB8/HseOHYPB8J9tZYMHD8aOHTuaLbjWyunyRRyvdkceJyIias3cASHiTIc7IP2y5UYlPHv27MFjjz0WdrxDhw4oLS1tclCtnSVKN3Szgd3SiYhIuWqizHTUyDDT0aiEx2AwwOl0hh3/17/+hbZt2zY5qNbOatQi12FrcCzXYYM1SkJERETUmrXEmY5GJTzDhw/HSy+9BJ/vUsAqlQqnTp3C7NmzMXr06GYNsDVKbmPEKyMzwpKe3H/30kpmA1EiIlKwljjT0ahFy7/5zW/w05/+FO3atYPL5UKfPn1QWlqKnj174pVXXmnuGFulzrZYLHnwjrBu6Ux2iIhI6cwGDfrf1ha3X6WXltkgfVWcJjUP3bp1K/bv349AIIC77roLAwYMaM7YJNPczUOJiIhudCcravFcA7u0XhmZgc7N1C39eu7fTWotce+992LGjBmYOXNmo5Kdt956C5mZmbBYLLBYLOjZsyf++te/BscFQcCCBQuQnJwMo9GIvn374siRIyG/w+PxYOrUqbDb7YiNjcWwYcNw5syZpnwtIiIiaoKqOi/mbTrc4C6t5zcdRlWdV/KYGv1M6R//+Ae+/vprlJWVIRAIhIwtW7bsmn5Hx44d8eqrr8LhcAAA1q5di+HDh+PAgQPo1q0blixZgmXLlmHNmjW45ZZbsHDhQgwcOBD/+te/YDabAQDTpk3DX/7yF6xbtw42mw3PPPMMhg4din379kGtZgsHIiIiqZXXeFFwrLzBsR3HylFe44VV4jo8jZrSys/Px7x583DrrbciMTERKtV/eiWoVCps3bq10QElJCTgtddew8SJE5GcnIxp06Zh1qxZAC49zUlMTMTixYvx2GOPoaqqCm3btsV7772Hhx56CABw9uxZpKSkYPPmzbjvvvuu6TM5pUVERNR89n5/AQ++/ferjn/yeE90vymhyZ9zPffvRj3hef311/Huu+9i/PjxjXl7g/x+Pz7++GPU1taiZ8+eKCkpQWlpKQYNGhQ8R6/Xo0+fPti1axcee+wx7Nu3Dz6fL+Sc5ORkpKenY9euXdec8BAREVHzidVHTi+ijYuhUZ8YExODnJycZgmgqKgIPXv2hNvtRlxcHDZu3IiuXbti165dAIDExMSQ8xMTE3Hy5EkAQGlpKXQ6HeLj48POiVQA0ePxwOPxBH9uqKYQERERNY4KQI7D1mDxwRyHDXL00G7UouWnn34av/vd75olgFtvvRUHDx7E7t278etf/xrjxo3D0aNHg+M/ni4DLi1kvvLYlaKds2jRIlit1uArJSWlaV/iKqrqvDheVoMDpypx/IcaWRZpERERSU4FTMhJRc4V9ehyHDZMyEmFHBlPo57wzJgxA0OGDMHNN9+Mrl27QqsNLSC0YcOGa/5dOp0uuGi5e/fu2LNnD15//fXgup3S0lK0b98+eH5ZWVnwqU9SUhK8Xi8qKytDnvKUlZWhV69eV/3MOXPmYPr06cGfnU5nsyc9Zy+6MGv9oZBFW73T7Hh1dCZr8RARkaLF6TX46JuTyOoUj4k5qfDUB6DXxODA6Yv46JuTeHF4uuQxNeoJz9SpU7Ft2zbccsstsNlsIU9LrFZrkwISBAEejwepqalISkrCli1bgmNerxfbt28PJjPZ2dnQarUh55w7dw6HDx+OmPDo9frgVvjLr+ZUVecNS3aASyvTZ68/xCc9RESkaB3jTXjhgW44eKoSk9buxeQP9mPS2r04eKoSLzzQDR3jTZLH1KgnPH/84x+xfv16DBkypEkf/txzz2Hw4MFISUlBdXU11q1bh6+//hpffPEFVCoVpk2bhvz8fKSlpSEtLQ35+fkwmUwYO3YsAMBqtWLSpEl45plnYLPZkJCQgBkzZiAjI0PWIogtcTseERGRlDrbYvHq6ExUu+uDHQfMBo0syQ7QyIQnISEBN998c5M//Pz58/jFL36Bc+fOwWq1IjMzE1988QUGDhwIAJg5cyZcLhcmT56MyspK9OjRA19++WWwBg8ALF++HBqNBmPGjIHL5UL//v2xZs0aWWvwON0+mHRqTMxNDSup/W5hiSxN04iIiKQmV3LTkEbV4Vm9ejW++OILrF69GiZTy/kyjdXcdXhO/FCDE+W1WL2zJGSF+uXFWl3ssejSNq7Jn0NERHQjE70OzxtvvIHjx48jMTERN910U9ii5f379zfm1yqGQasOS3YAYGdxBVQAljx4hzyBERERSaiqzovyGi+cbh8sRi3ssTrZlnQ0KuEZMWJEM4ehLE63r8HaA8ClPiJOtw/J4E4tIiJSrpa2W7lRCc/8+fObOw5FcbrqmzRORETUmkXbrfzmI1mSP+lpUrd0apjFEDmPjDZORETUml3LbmWpXfOdNyEhAd999x3sdjvi4+MjVjK+cOFCswTXWlmMWuSl2Rv8x85Ls8Ni1DbwLiIiImVwRtmNLMdu5WtOeJYvXx7cDr58+fKo7R1uZII/gJeHp2PepiIU/mgtT67DhoUj0iH4AzJGR0REJC6LIfIf9uYo42Jo1LZ0pWnubemnK2ox/y9H0DXZGqzDc7mk9rdnq7DggW5IscU2Q+REREQtT1WdF1M/OoAdDcx09E6zN9saHtG3pavVapw7dw7t2rULOV5RUYF27drB7/c35tcqRo3Xj63//AFb//lDg+Mz7ruxrw8RESmb1aTDktGZ+P5CHWL1atS4/TAbNKjx1CM1wSTL1vRGJTxXeyjk8Xig07FlgtPV8uYuiYiIpOT1B/Dm1mMhZVpyHTbkj8yQJZ7rSnjeeOMNAIBKpcIf/vAHxMX9p1qw3+/Hjh07cNtttzVvhK1QtEXJcsxdEhERSeW80405G4vCatIVFlfguY1FWDrmTiRaDJLGdF0Jz/LlywFcesLz9ttvh/Sr0ul0uOmmm/D22283b4StUKxOjVyHLWTB8mW5DhtidfL1+SIiIhJbZa03YgHeylpvy054SkpKAAD9+vXDhg0bEB8fL0pQrV0gIODlEel4ftPhsF1aL4/IQCBww68TJyIiBXO6oxTgjTIuhkat4dm2bds1nWexWHDw4EF06dKlMR/TasXH6vDiX45g5v234Tl1DKpdPpiNWtT7A3jzf77D/Ae6yR0iERGRaFpiAV5RP/FG3fFuNekw477bMHv9oZAteb3T7Fg8OlO2xmlERERSiI/VRVzaER/bSnZpUXTJbYx485EslNd4Ue32wWzQwh4nX5dYIiIiqSRaDMgfmYHnNoYX4M0fmSH5+h2ACY8kBABgYWoiIrqBdLLFYsmDd6DK5Qv+4W81amXplA4w4RHNuYsufP3dD2hn1sNTH0BlnQ//KLmAvre0RXuZ/rGJiIikcvaiK6xjeu80O14dnSlL0iNqt/Qbtd9WVZ0XpyvrwtYwCYKA05V1qKqTvkssERGRVKrqvGHJDnCpU/rs9YdkuQ9y0bIIqup8EARgc9G5kLnLPIcNU+5NQ1Wdj2t5iIhIscprvNh3shJT7nUEe0oatGrsP1WJdwtLUF7jlfw+KGrC89e//hUdOnQQ8yNapHpBwIqtx8JWpxcUVwBQ4cXh3JZORETKVePx4e1Hs6HTqhCr1wR7aeU6bLi7cwJqPdK3WLrmhGf69OnX/EuXLVsGAMjNzb3+iBTAUx/4d3ITrqC4HJ76gMQRERERSSfeqEWcQYNvTlxAosUAT30ALp8f56tcuLtLArQyLHm55oTnwIEDIT/v27cPfr8ft956KwDgu+++g1qtRnZ2dvNG2ArVRKkgGW2ciIioNVOpVCircuPzonMhLSZyHDbcZI9FRxkWLV9zwvPj6srLli2D2WzG2rVrg+0lKisrMWHCBOTl5TV/lK1MrD5yr6xo40RERK2ZLyBgxbbisH5al39+eXi65DE1apfW0qVLsWjRopBeWvHx8Vi4cCGWLl3abMG1VrE6DXIctgbHchw2xOpYDYCIiJTL5fVftXnozuIKuHx+iSNqZMLjdDpx/vz5sONlZWWorq5uclCtXRuTFlPvTQtLenIcNky9Nw1tTFqZIiMiIhJfnTdyQlPnkT7hadSjhpEjR2LChAlYunQp7rnnHgDA7t278eyzz2LUqFHNGmBrpYlRYWhGMibmpMJTH4BeE4MypwfamBuzNhEREd04rMbIf9hHGxdDoxKet99+GzNmzMDPf/5z+HyXtpZpNBpMmjQJr732WrMG2BpdqPXCHqtDfVtTyHa8WL0atlgdLtRKX3+AiIhIKokWPfLS7GGFBwEgL82ORIte8phUQhOqA9bW1uL48eMQBAEOhwOxsbHNGZtknE4nrFYrqqqqYLFYmvz7zlTU4P+qPHjzilo8lwsPdrDq0dEW1+TPISIiaonOXXThdGUd3vyfYhQU/yfpyXPYMbW/AynxpmZps3Q99+8mrZ6NjY1FZmZmU36FIvkCiFh48CUWHiQiIgW76PJh8gf7sXh0JmYOvhU1bj/iDBqUOd2Y/MF+vDeph+R9JRud8OzZswcff/wxTp06Ba83tCfGhg0bmhxYa+aOUnjQzcKDRESkYDVuH5aNuRPv7Dgecj/MS7Nj2Zg7Zam03KhdWuvWrUNOTg6OHj2KjRs3wufz4ejRo9i6dSusVmtzx9jqsPAgERHdyOxmfViyAwAFx8rxTsEJ2OKkX8PTqIQnPz8fy5cvx2effQadTofXX38d3377LcaMGYNOnTo1d4ytDgsPEhHRjcwbaabjWDm8Msx0NCrhOX78OIYMGQIA0Ov1qK2thUqlwtNPP43f//73zRpgaxSrv9QgrSG5Dhti9Sw8SEREyuV0RZ7JiDYuhkbdeRMSEoIFBjt06IDDhw8jIyMDFy9eRF1dXbMG2Bq5fH78Kq8LhmS0R7t/N00zaNU4X+VCchujLBUmiYiIpGLSRZ7JMMkw09GohCcvLw9btmxBRkYGxowZg6eeegpbt27Fli1b0L9//+aOsdVxeerRvo0Rfyg4EbpYy2HD8w90k2WxFhERkVSMOjVyHLYG20vkOGwwaqVPeBpVh+fChQtwu91ITk5GIBDAb37zGxQWFsLhcOD5558P6bHVGjR3HZ5TFbWYs7GowX/oXIcN+SMz0MnWOmsWERERRXP+oguuej/mbTocUqIl12HDwhEZMGpikChxHZ4mFR5UiuZOeL4958Tg1wuuOv7Xp/Jwe/umfw4REVFLdN7pxoJPD+PB7BS0s+hD6vCs33ca84elI9FiaPLnSFJ48Pjx41i9ejWOHz+O119/He3atcMXX3yBlJQUdOt2YxfWq3ZHnrKKNk5ERNSaXazz4mfdU/BuYUlYx4EJuam4WOdtloTnejRql9b27duRkZGBb775Bhs2bEBNTQ0A4NChQ5g/f36zBtgamQ2Rm6JFGyciImrtPtx9End2iseqcd2x8tG78O74n+COTvH4cPcpWeJpVMIze/ZsLFy4EFu2bIFO958mmP369cPf//73ZguutYrVqZHnsDc4luewIzbK6nUiIqJWTQU83KMzDpyqxKS1ezH5g/2YuGYPDpyqxMM9OgEq6UNqVMJTVFSEkSNHhh1v27YtKioaLjR0I3HX+/FEv5uRc0UtnhyHDU/0c8Bdz23pRESkXEIAWL2zJGzzzs7iCqzeWQI5Vg83ag1PmzZtcO7cOaSmpoYcP3DgADp06NAsgbVm/gAwce1eTMxNxcScVHjqA9BrYnDg9EVMXLsH63/dS+4QiYiIRCMADe5Uxr+Pt5qEZ+zYsZg1axY+/vhjqFQqBAIB7Ny5EzNmzMB//dd/NXeMrU6Npx51Xj9WbC1ucLzWw15aRESkXDVR7nNy3AcblfC88sorGD9+PDp06ABBENC1a1fU19fj0Ucfxbx585o7xlYnWoVJI9fwEBGRgpkNGtjjdFg8OjO4Ld1s0OC8041Z6w8hziB9i6VGfaJWq8UHH3yAl19+Gfv370cgEEBWVhbS0tKaO75WyaRTIy/NjoJj5WFjeWn2qAkRERFRa2bRqrHu//XE/E8Ph0xt5TpsWPf/esKkln7V8jUnPNOnT484vnv37uD/vWzZssZHpAA6lQqT+96MgCCE/EPnOGyY3NcBnUqG5elERERSUccg/y9FyOoUH1zLatCqsf9UJRZtPoqXR2RIHtI1JzwHDhy4pvNUvJmj2uvHpKssWp60dg82cNEyEREpWLXbh7E9OmP1zpKQ9aw5Dhsm5KT+uwBv01tLXI9rTni2bdsmZhyK4nT5Ii5adrLSMhERKZggXH1bOgA8P6Sr5DE1qg4PRWY2stIyERHduKJuS5c2HABN6KVFVxenU6P/bW1xe7IVWSltQuYuvz1bhTguWiYiIgWLtu281WxLp8hcfj/mDe2KeZsOh0xr5TpseHlEOlx+VlomIiLlitVHTi+ijYtB1imtRYsW4Sc/+QnMZjPatWuHESNG4F//+lfIOYIgYMGCBUhOTobRaETfvn1x5MiRkHM8Hg+mTp0Ku92O2NhYDBs2DGfOnJHyq4QI+IF5mw6HPc4rLK7AvE2HEWC+Q0RECqYCwtorXZbjsMnRSkvehGf79u144oknsHv3bmzZsgX19fUYNGgQamtrg+csWbIEy5Ytw4oVK7Bnzx4kJSVh4MCBqK6uDp4zbdo0bNy4EevWrUNhYSFqamowdOhQ+GV6ktIS5y6JiIgkowIm5KQ22FNyQk6qLM1DVYIgR0eLhv3www9o164dtm/fjt69e0MQBCQnJ2PatGmYNWsWgEtPcxITE7F48WI89thjqKqqQtu2bfHee+/hoYceAgCcPXsWKSkp2Lx5M+67776on+t0OmG1WlFVVQWLxdLk77H3+wt48O2rd43/5PGe6H5TQpM/h4iIqCU6XVGLBX85ErKW9XJ5lm/PVmHBA92QYott8udcz/27Re3SqqqqAgAkJFxKBkpKSlBaWopBgwYFz9Hr9ejTpw927doFANi3bx98Pl/IOcnJyUhPTw+eI7WWOHdJREQklVqfHxNzU/G/py9i0tq9mPzBfkxauxf/e/oiJuamotYn/QxMi7nzCoKA6dOnIzc3F+np6QCA0tJSAEBiYmLIuYmJiTh58mTwHJ1Oh/j4+LBzLr//Sh6PBx6PJ/iz0+lstu8BXHpSl+ewo6C4gdYSDjtiWJuRiIgUrL7eh85tTHhxWDd46gNwunywGLXQa2KgU6lw0e2WPKYWk/BMmTIFhw4dQmFhYdjYldWbBUGIWtE50jmLFi3Ciy++2Phgo9BrYjDlXgcAAQU/WsuT57Bhyr0O6NQt6sEaERFRs7IZDfAIAp7/c3gvrYUj0mEzGiSPqUXceadOnYpPP/0U27ZtQ8eOHYPHk5KSACDsSU1ZWVnwqU9SUhK8Xi8qKyuves6V5syZg6qqquDr9OnTzfl14AsEUOf1Y3BGe6wa1x0rH70Lq8Z1x+CM9qjz+uELBJr184iIiFqSegBzI+xWlr4Kj8wJjyAImDJlCjZs2ICtW7ciNTU1ZDw1NRVJSUnYsmVL8JjX68X27dvRq9elflTZ2dnQarUh55w7dw6HDx8OnnMlvV4Pi8US8mpOAQF4b/f3OFv1n0d2KpUKZ6vceG/39wi0mGXiREREza/G67/qbuXC4grUeG+wNTxPPPEEPvzwQ/z5z3+G2WwOPsmxWq0wGo1QqVSYNm0a8vPzkZaWhrS0NOTn58NkMmHs2LHBcydNmoRnnnkGNpsNCQkJmDFjBjIyMjBgwADZvtsv7rkJ56pcIceSrQZkd4q/yjuIiIiUwemK3DOyWoaekrImPG+99RYAoG/fviHHV69ejfHjxwMAZs6cCZfLhcmTJ6OyshI9evTAl19+CbPZHDx/+fLl0Gg0GDNmDFwuF/r37481a9ZArZanhYMKgEEbg8+LzoVkuDkOG6b0c4AN5YmISMksLbCnZIuqwyOX5q7Dc+KHmrCFWpflOGx4eXg6urSNa/LnEBERtUSnKmrx3MYiFDZwH8x12JA/MgOdbuQ6PErh8l197nJncQVcMtQfICIikoon4MfCERnIvaLScq7DhldGZsAjQ4+lFrMtXUnqPJH/IetkWKxFREQkFUOMGm9uO4b5w7qh3i+g2uWD2aiFRq3Cym3HMKVfmuQxMeERgcUY+bJaDLzsRESkXHU+PwZ1a48Fnx4JW8s6IScVdTLMdHBKSwQ6dQzyHPYGx/IcdhYeJCIiRRMEYPXOkrDlHTuLK7B6ZwnkWD3MO68ILtR68MIDXZF3xdxlnsOGFx7oiso6z1XeSURE1PoJQMS1rHLsluLciggS4vR45bOjuKNTPMbnpIZ0iV38xT8xd8jtcodIREQkmjpvPUw6NSbmpga7pRu0auw/VYl3C0tQ55W+1jITHhF46wP46p8/4Kt//tDg+LP33SpxRERERNKJN+nwxiNZWL2zBCu2FgeP5zhseOORLMSbdJLHxIRHBE535My22i1HFxEiIiJp6DQxV13DowLw6uhMyWNiwiMCs0FzqWFowYmQzDbPYcfKR+9CHHdpERGRgtV46iP30vJwSksR9JoYfLznFMbnpGLm4NtQ4/bDbNDgvNONj/eexgxOaRERkYLVRJnJiDYuBiY8IqgPBPDkgFvx0meh9QdyHTY8P7Qb6gMBGaMjIiISV6xeE3FpR6xe+vSDCY8INKoYzPssvJdWYXEFXv7sCF4eni5TZEREROKLUQGrxnXHim3FYYuWV43rjhgZmmizDo8I3PWBiHOX7no+4SEiIuXSqWOwcltxg4uWV247LksBXiY8Iqh2+5o0TkRE1Jp5/QEUXOUP/4Licnj90v/hz4RHBGaDtknjRERErVmVK/If9s4o42JgwiMCozYGuVe0lbgs12GDUcvLTkREymUxRvnDP8q4GHjnFYFKABYM6xaW9OQ6bFgwLB0qOZqIEBERSUSvjkHOVf7wz3HYoJdhDQ93aYnA7Q/g0T98g8WjMzHr33V44gxqlDk9ePj3f8cHv+whd4hERESiqazzYkJOKoDQJqI5Dhsm5KTiYp1X8piY8Iig2l2P8hovJq3de9VxIiIipTLpNfj5qn9gYm4qJl7RRPvJjw5gw+ReksfEhEcE0QoqyVFwiYiISCp6dQyyOrUJqcFzmVxTWlzDIwIVEHHuUoZ6S0RERJK5PKV15b3w8pRWpQxTWkx4RKCKAV4Y2vCi5fkPdIOKV52IiBTMqNPgyY8OIKtTPFaN636pofa47sjqFI8nPzoAo46tJRQhVqPGC385gjs7xWPCFXOXi//6LV58oJvcIRIREYlGEwNkd45vcEorL80OjQx/+PNZgwhqfX7sPnEh5JhKdWki6+8nLqDW55cjLCIiIkkYNWpM7ntzg1Nak/s6YNSoJY+JT3hEUOOuxxuPZGH1zpKwpmlvPJKFGg93aRERkXJVe/2YtHZvg7u0Jq3dg/W/5i4tRYiP1WHZV9812DQNALulExGRojldPtR5/Q1OaQHy9JRkwiMCr//q3dJ3FlfI0jSNiIhIKhajFiadGhNzU5GV0gae+gAMWjX2n6rEu4UlsvSUZMIjgtoohQWjjRMREbVmZp0aq8f/BG9uPRbylCfPYcPq8T+BWSf9Gh4uWhZBnCFyHhltnIiIqDXzQ8CKrcdQeMVsR0FxBVZsK4Yf0jeVZMIjAm2UpmlaGSpMEhERScXtC6DgKks7Co6Vw+2TfmkHHzWIoKLGg1/mdsGQjPZItBiCc5elVS60txpxodaDLm3j5A6TiIhIFE5X5KUbThmWdjDhEYHZqEW1px6bi86FPM7Lc9gwITcVcTIs1iIiIpKKSR95jY6Ja3iUIVarxqrCkgbnLt8tLEGsVvp/aCIiIqkYNOqISzsMMhQeZMIjApfPf9Vt6YXFFXCx0jIRESlYjAqY0s/RYKXlKf3SECNDF21OaYmgKsrcZRW3pRMRkYKpY1QwaYH8kRmo8/pR7fLB/O/aPBdr3VDLkPEw4RFBS5y7JCIikkq1yw2ryYjnNhaFzHjkOmxYOCIDNW43gFhJY+KUlghM2shzlyau4SEiIgWzGA2Yu6kobHlHYXEF5m0qgtlgkDwmJjwi0MSoIs5dauSYvCQiIpJIjTfyWtYar/RrWTmlJQJXvR9uXwBDMtqHdIk973TD7fPDVc9Fy0REpFxOV+TmoGweqhBVdfV49pP/xeLRmWhn0aPG7Yf53+0knv3kf/HWo9kyR0hERCQeNg+9QcTp1Xh1dCbe3VkS8kgvx2HDq6MzEWfgGh4iIlIus06NVeO6Y8W24pDmoTkOG1aN687moUph0muw+opkBwB2Fldgzc4SmHTMM4mISLnqIWDltuIG74Mrvz6OejYPVQZ3lMKDbhYeJCIiBWuJzUOZ8IigKspirWiLuYiIiFqzmigFdqONi4EJjwgsxsiLscxRxomIiFqzOEPkpRvRxsXAhEcEenVMxMKDejUvOxERKZdeE4O8NHuDY3lpdug10t8HeecVQWWdFxNyUhssPDghJxWVdV6ZIiMiIhKfCsATfW9u8D74RF8H5Ci/y+1CIjDqNHhy1T8wMTc1pPDggdMX8eRHB7D+173kDpGIiEg07voAJq7d2+B9cOLaPdgwWfr7IBMeEagAZHVqE1J74LIchw0qdpYgIiIFc7rCFyWrfnTzq25gXGxMeEQQEwNMyEkFgLDCgxNyUsFWWkREpGRmgxpvPJKF1TtLwgoPvvFIliwFeJnwiEATE4MPvzmJrE7xYY/yPvzmJOYN6Sp3iERERKKJ1V29AK8KQP7IDMljknXR8o4dO/DAAw8gOTkZKpUKmzZtChkXBAELFixAcnIyjEYj+vbtiyNHjoSc4/F4MHXqVNjtdsTGxmLYsGE4c+aMhN8iXEWNB7/MScWorA5IbmOELVaH5DZGjMrqgF/mpOJCrUfW+IiIiMTkilKA1yVDAV5ZE57a2lrccccdWLFiRYPjS5YswbJly7BixQrs2bMHSUlJGDhwIKqrq4PnTJs2DRs3bsS6detQWFiImpoaDB06FH6/fNWM28RpkRxvwvN/PozBrxfgod/vxuDXC/DCnw8jOd4Eayzr8BARkXI1tIbnesbFIGvCM3jwYCxcuBCjRo0KGxMEAb/97W8xd+5cjBo1Cunp6Vi7di3q6urw4YcfAgCqqqqwatUqLF26FAMGDEBWVhbef/99FBUV4auvvpL66wQZYtSYu6koLLstLK7AvE1FMMSweSgRESmXSR/5PhcbZVwMLbYOT0lJCUpLSzFo0KDgMb1ejz59+mDXrl0AgH379sHn84Wck5ycjPT09OA5cqjxRn6UV+NlLy0iIlKuOL0GuVcpwJvrsCFWL/0S4ha7aLm0tBQAkJiYGHI8MTERJ0+eDJ6j0+kQHx8fds7l9zfE4/HA4/nPOhqn09lcYQMAqqP0yqp2s5cWEREpl9vnx/icVAgI3608PidVlibaLTbhuUx1RdEaQRDCjl0p2jmLFi3Ciy++2CzxNSRaryyzgWt4iIhIuard9Zi9/hAWj87E7MG3ocbth9mgwXmnG7PWH8LbP8+WPKYWm/AkJSUBuPQUp3379sHjZWVlwac+SUlJ8Hq9qKysDHnKU1ZWhl69rl7Fcc6cOZg+fXrwZ6fTiZSUlGaL3aCJQa7DhsIGprVyHTYYZOghQkREJJU4gwa/+dkdWFVwAgU/uhfmOez4zc/uYPPQH0tNTUVSUhK2bNkSPOb1erF9+/ZgMpOdnQ2tVhtyzrlz53D48OGICY9er4fFYgl5NSeP34/nh3YLm7/MddjwwgPd4JFxBxkREZHYDJqYsGQHAAqKy7GqsESWP/xlfcJTU1OD4uL/VGAsKSnBwYMHkZCQgE6dOmHatGnIz89HWloa0tLSkJ+fD5PJhLFjxwIArFYrJk2ahGeeeQY2mw0JCQmYMWMGMjIyMGDAALm+FrQxary59TvMvP82PKeOQbXLB4tRC58/gJXbjmHqvbfIFhsREZHYPPWBsGTnsoJj5fDUBySOSOaEZ+/evejXr1/w58vTTOPGjcOaNWswc+ZMuFwuTJ48GZWVlejRowe+/PJLmM3m4HuWL18OjUaDMWPGwOVyoX///lizZg3Uavm2fqtVwJR70zD/0yMhi7VyHTYsGJYONVtLEBGRgrXEOjwqQRAEyT+1hXE6nbBaraiqqmqW6a3TFbV4bmNRg9ltnsOO/JHpSLHFNvlziIiIWqIjZ6sw5I3Cq45//mQuuiVbm/w513P/brGLlluzWp8f+05dxJR7HchKaQNPfQAGrRr7T1Xi3cIS1MqwHY+IiEgqRq0aOQ5bgzXpchw2GLVsHqoItZ76iF1iaz3SP8ojIiKSii5GhSn9HADC6/BM6ZcGXYz0azuY8IggwaTDsi3fNdglFgAWDk+XIywiIiJJVHvr4asXMPVeR0gdnhqPD15fANVe6f/wZ8IjAq8/cNXWEjuLK+D1S786nYiISCp1Xj8ECCj5oQ7tLAZ46gNw+fw4X+VCchsj6mRoscSERwRVUVpLRBsnIiJqzWwmHbz1AXxWdK6BKS0HbCad5DG12MKDrVm01hFsLUFEREomAFixrbjBpR0rthVDju3hTHhEYNKpkeewNziW57DDpJOvRhAREZHY6nz+iEs76mTYrcyERwSeej+e6Hczcq5oLZHjsOGJfg546rktnYiIlKvWE/k+VxdlXAxcwyMCfwCYuHYvJuamYmJOKjz1Aeg1MThw+iImrt2D9b++ep8vIiKi1s5ijJxemKOMi4EJjwhqPfWo8/pDavD8WB3r8BARkYLFai8t7SgoLg8by3PYEcvCg8oQre19bJRxIiKi1k3AwhHp2HW8PLgt3aBV43yVC71utgMyLFvmnVcEek0M8tLsKDjWQGabZodew6VTRESkXBW1XsQZtNhcdC6kr2Remh13pyag2u1Dii3CLxAB77wi0KhUmNy34UXLk/s6oFGxXToRESmX1ajDi58eCWuiXXCsHAs+PQqrUfo6PHzCI4Iarx/z/3wEv/v5Xaj3C3C6fLAYtdCoVXji/f14/ZEsuUMkIiISjdcfCEt2LisoLpel4wATHhG4vT78939lY96mwyF1CHIdNvz3f2Wjqs4jY3RERETicroib85xutlLSxHscQbM/8sRZHWKD25LN2jV2H+qEgs/O4oFD3STO0QiIiLRmPSRd2HJUYCXCY8Ian1+jO3RGat3loRsTc9x2DAhJxW1MlSYJCIikopRq0aOw9ZgteUchw1GGbalc9GyGARg9c6SBnuIrN5ZIsduPCIiIsmoAEzp52hw886UfmmQY+sOn/CIQAAi9hBhvkNEREpW7faivdWAoRntQzoOlDndaG81wOmSfi0rn/CIoDZKJeVo40RERK1ZG5MeL312FP9X5Q45/n9Vbrz82RG0Meklj4lPeERg0qlh0qkxMTcVWSltQhYtv1tYwm7pRESkaLVeP7b+8wds/ecPDY7PuI/NQxXBoFVj1bjuWLGtOGzR8qpx3WGQYbEWERGRVKpdvsjj7sjjYuCUlgg0MSqs3Fbc4KLllduOQxPDSstERKRcZqM28rgh8rgY+IRHBHU+f8QKk3Xclk5ERApm0MSg/21tcXuyNWxpx7dnq2CQoackEx4R1ESpIBltnIiIqDXzBvyYN7QrXth0OGRpR57DjpdHdIPHL/0f/pzSEkGsPnIeGW2ciIioNTNqNHhh0+Hw5qHF5Xj+z0dg1Eh/H2TCIwKDJga5job73uc6bLI8yiMiIpKKK9LSjmPlcMmwtIN3XhF4/AGMz0ltsMLk+JxUeGToEktERCQVNg+9QdS46/HkRwcwMTc1pMLkgdMX8eRHB/DHiXfLHSIREZFo4gyR04s4GZZ2MOERQZxBgzqvP2Sh1pXjRERESqXXxERsHqqXYWkHp7REEKdVI89hb3Asz2FHHAsPEhGRglXWejHhKks7JuSkorLOK3lMfNQggvqAgPnDumLBp0dQ+KPsNtdhw/xhXVEfYPtQIiJSLpNeg8fe34fFozMxe/BtqHH7EWfQoMzpxqz1h/DepB6Sx8SERwR+Acjf/C3u7BSPCVes4cnf/C3m/rSr3CESERGJxqiJwZuPZGHFFV0Hchw2vPlIFowsPKgM7vrITdOeGcRKy0REpFzqGBVWFZxAVqf44Oady5WWVxWWYP5Q6f/wZ8IjgjpP5ISmzsuEh4iIlKvW58fDPTpj9c6SsCbaE3JSUcs6PMpgjrILy8xKy0REpGQCsHpnSYNNtFfvLJElJCY8ItBrYyLu0tJredmJiEi5BKDBLen493FBhr07vPOKQCMAC0ekI++K7Xh5DhsWjkyHhpu0iIhIwWo9kSspRxsXA+dWRCDEqPDyX47gjk7xl1pJ/GiX1st/OYoXHuAuLSIiUq6W2ESbCY8I6nx+fPXPH/DVVXZpzbj/VokjIiIiko4KiFhpWaWSPiZOaYkgWtO06ijjRERErZoKESsty4FPeEQQq4/cOsIUZZyIiKg102tisPnQWcy6/zZo1DGodvlgMWrh8wewZmcJpvZPkzwmJjwiMGnVuPe2tuiabEVWSpuQgktHz1bBxF5aRESkYHqVCk/2vwVzNxWFTGvlOmxYOCIDOhmmtJjwiCBGBTz3066Y/+nhkIJLuQ4bFgxLR4wM/9BERERS8QFhyQ4AFBZXYN6mIrwyMkPymLiGRwRqlQovfnq4wX/oF/9yBGo5VmsRERFJpM7rv2odnsLiClk6DjDhEUGtz4+Cq/xDFxwrl6WkNhERkVSq3b4mjYuBCY8Iqt1RdmlFGSciImrNzAZtk8bFwIRHBC2x4BIREZFUTFo1cq/Ykn5ZrsMmy+YdJjwiuFxwqSE5Dhu4goeIiJTsQq0Hzw/tFpb05DpseOGBbrhQ55E8Jj5qEMO/Cy4Boc3TggWXmPEQEZGCmfQaPPqH3Vg8OhOzBt+GGrcfcQY1ypwejH1nNz74ZQ/JY2LCIwKTVo2PvjmJrE7xmHhFL62PvjmJ+Q90kztEIiIi0eg0Mbg9yYJJa/eGjeU57NBppJ9gUsyU1sqVK5GamgqDwYDs7GwUFBTIFour3o+Z99+Og6cqMWntXkz+YD8mrd2Lg6cqMWvw7XDVc5cWEREpl9cfwOR+NzfYWmJyPwe8/oDkMSniCc+f/vQnTJs2DStXrkROTg7++7//G4MHD8bRo0fRqVMnyeOpdtXjuQ1F+N3P70K9X4Dz3yW1NWoVnnh/P/JHSV9wiYiISCqBADBp7V5MzE0Nm+mYtHYP1v+6l+QxqQRBECT/1GbWo0cP3HXXXXjrrbeCx26//XaMGDECixYtivp+p9MJq9WKqqoqWCyWJsdzrMyJQECFlz47ElZS+/mh3RATIyCtXdM/h4iIqCXa8/0F/Oztv191/OPHe+InNyU0+XOu5/7d6qe0vF4v9u3bh0GDBoUcHzRoEHbt2iVLTAa1OizZAS5Vl3z5syMwqNlLi4iIlMtiiDyBFG1cDK0+4SkvL4ff70diYmLI8cTERJSWljb4Ho/HA6fTGfJqTjVRSmrXyFBSm4iISCpadUzE8ixaNRctN5rqiv5UgiCEHbts0aJFsFqtwVdKSkqzxuJ0tbyS2kRERFKpqPFgQk5qg4uWJ+Sk4kKt9HV4Wn3CY7fboVarw57mlJWVhT31uWzOnDmoqqoKvk6fPt2sMVmMLa+kNhERkVTiDFo8+dEBZHWKx6px3bHy0buwalx3ZHWKx5MfHUCsXvr7YKvfpaXT6ZCdnY0tW7Zg5MiRweNbtmzB8OHDG3yPXq+HXq8XLSazQYNchw2FDUxr5TpsMMswd0lERCQVi0GDuzq1wYqtxWFjuQ4b1/A01vTp0/GHP/wB7777Lr799ls8/fTTOHXqFB5//HFZ4ukYb8IrIzMaLKn9ysgMdIw3yRIXERGRFDpEuQ92kOE+qIhHDQ899BAqKirw0ksv4dy5c0hPT8fmzZvRuXNn2WLqbIvFq6MzUe2uR7XbB7NBC7NBw2SHiIhuCJ1tsVg8OhPOH90HLQaNLMkOoJA6PE3V3HV4iIiISHw3VB0eIiIiomiY8BAREZHiMeEhIiIixWPCQ0RERIrHhIeIiIgUjwkPERERKR4THiIiIlI8JjxERESkeEx4iIiISPGY8BAREZHiKaKXVlNd7q7hdDpljoSIiIiu1eX79rV0yWLCA6C6uhoAkJKSInMkREREdL2qq6thtVojnsPmoQACgQDOnj0Ls9kMlUrVrL/b6XQiJSUFp0+fZmNSEfE6S4PXWRq8ztLgdZaGmNdZEARUV1cjOTkZMTGRV+nwCQ+AmJgYdOzYUdTPsFgs/H8oCfA6S4PXWRq8ztLgdZaGWNc52pOdy7homYiIiBSPCQ8REREpHhMeken1esyfPx96vV7uUBSN11kavM7S4HWWBq+zNFrKdeaiZSIiIlI8PuEhIiIixWPCQ0RERIrHhIeIiIgUjwlPE61cuRKpqakwGAzIzs5GQUFBxPO3b9+O7OxsGAwGdOnSBW+//bZEkbZ+13OtN2zYgIEDB6Jt27awWCzo2bMn/va3v0kYbet1vf9NX7Zz505oNBrceeed4gaoENd7nT0eD+bOnYvOnTtDr9fj5ptvxrvvvitRtK3X9V7nDz74AHfccQdMJhPat2+PCRMmoKKiQqJoW6cdO3bggQceQHJyMlQqFTZt2hT1PbLcCwVqtHXr1glarVZ45513hKNHjwpPPfWUEBsbK5w8ebLB80+cOCGYTCbhqaeeEo4ePSq88847glarFT755BOJI299rvdaP/XUU8LixYuFf/zjH8J3330nzJkzR9BqtcL+/fsljrx1ud7rfNnFixeFLl26CIMGDRLuuOMOaYJtxRpznYcNGyb06NFD2LJli1BSUiJ88803ws6dOyWMuvW53utcUFAgxMTECK+//rpw4sQJoaCgQOjWrZswYsQIiSNvXTZv3izMnTtXWL9+vQBA2LhxY8Tz5boXMuFpgrvvvlt4/PHHQ47ddtttwuzZsxs8f+bMmcJtt90Wcuyxxx4T7rnnHtFiVIrrvdYN6dq1q/Diiy82d2iK0tjr/NBDDwnz5s0T5s+fz4TnGlzvdf7rX/8qWK1WoaKiQorwFON6r/Nrr70mdOnSJeTYG2+8IXTs2FG0GJXmWhIeue6FnNJqJK/Xi3379mHQoEEhxwcNGoRdu3Y1+J6///3vYeffd9992Lt3L3w+n2ixtnaNudZXCgQCqK6uRkJCghghKkJjr/Pq1atx/PhxzJ8/X+wQFaEx1/nTTz9F9+7dsWTJEnTo0AG33HILZsyYAZfLJUXIrVJjrnOvXr1w5swZbN68GYIg4Pz58/jkk08wZMgQKUK+Ych1L2QvrUYqLy+H3+9HYmJiyPHExESUlpY2+J7S0tIGz6+vr0d5eTnat28vWrytWWOu9ZWWLl2K2tpajBkzRowQFaEx1/nYsWOYPXs2CgoKoNHwf06uRWOu84kTJ1BYWAiDwYCNGzeivLwckydPxoULF7iO5yoac5179eqFDz74AA899BDcbjfq6+sxbNgwvPnmm1KEfMOQ617IJzxNdGV3dUEQInZcb+j8ho5TuOu91pd99NFHWLBgAf70pz+hXbt2YoWnGNd6nf1+P8aOHYsXX3wRt9xyi1ThKcb1/PccCASgUqnwwQcf4O6778ZPf/pTLFu2DGvWrOFTniiu5zofPXoUTz75JF544QXs27cPX3zxBUpKSvD4449LEeoNRY57If8kayS73Q61Wh32l0JZWVlY5npZUlJSg+drNBrYbDbRYm3tGnOtL/vTn/6ESZMm4eOPP8aAAQPEDLPVu97rXF1djb179+LAgQOYMmUKgEs3ZkEQoNFo8OWXX+Lee++VJPbWpDH/Pbdv3x4dOnQI6Qp9++23QxAEnDlzBmlpaaLG3Bo15jovWrQIOTk5ePbZZwEAmZmZiI2NRV5eHhYuXMin8M1Ernshn/A0kk6nQ3Z2NrZs2RJyfMuWLejVq1eD7+nZs2fY+V9++SW6d+8OrVYrWqytXWOuNXDpyc748ePx4Ycfcg7+GlzvdbZYLCgqKsLBgweDr8cffxy33norDh48iB49ekgVeqvSmP+ec3JycPbsWdTU1ASPfffdd4iJiUHHjh1Fjbe1asx1rqurQ0xM6G1RrVYD+M8TCGo62e6Foi6JVrjLWx5XrVolHD16VJg2bZoQGxsrfP/994IgCMLs2bOFX/ziF8HzL2/Fe/rpp4WjR48Kq1at4rb0a3S91/rDDz8UNBqN8Lvf/U44d+5c8HXx4kW5vkKrcL3X+UrcpXVtrvc6V1dXCx07dhQefPBB4ciRI8L27duFtLQ04Ze//KVcX6FVuN7rvHr1akGj0QgrV64Ujh8/LhQWFgrdu3cX7r77brm+QqtQXV0tHDhwQDhw4IAAQFi2bJlw4MCB4Pb/lnIvZMLTRL/73e+Ezp07CzqdTrjrrruE7du3B8fGjRsn9OnTJ+T8r7/+WsjKyhJ0Op1w0003CW+99ZbEEbde13Ot+/TpIwAIe40bN076wFuZ6/1v+seY8Fy7673O3377rTBgwADBaDQKHTt2FKZPny7U1dVJHHXrc73X+Y033hC6du0qGI1GoX379sKjjz4qnDlzRuKoW5dt27ZF/N/blnIvZLd0IiIiUjyu4SEiIiLFY8JDREREiseEh4iIiBSPCQ8REREpHhMeIiIiUjwmPERERKR4THiIiIhI8ZjwEBERkeIx4SGiZtG3b19MmzZN7jBEN378eIwYMaJJv+Prr7+GSqXCxYsXmyUmIoqO3dKJqFls2LCBTXCJqMViwkNEzSIhIUHuEIiIropTWkTULH48pbVy5UqkpaXBYDAgMTERDz744DX9jkAggMWLF8PhcECv16NTp0545ZVXguOzZs3CLbfcApPJhC5duuD555+Hz+cLji9YsAB33nkn3nvvPdx0002wWq14+OGHUV1dfc2f8X//93946KGHEB8fD5vNhuHDh+P777+/asyCIGDJkiXo0qULjEYj7rjjDnzyySch52zevBm33HILjEYj+vXrF/H3EZE4+ISHiJrV3r178eSTT+K9995Dr169cOHCBRQUFFzTe+fMmYN33nkHy5cvR25uLs6dO4d//vOfwXGz2Yw1a9YgOTkZRUVF+NWvfgWz2YyZM2cGzzl+/Dg2bdqEzz77DJWVlRgzZgxeffXVYFIT6TPq6urQr18/5OXlYceOHdBoNFi4cCHuv/9+HDp0CDqdLizmefPmYcOGDXjrrbeQlpaGHTt24Oc//znatm2LPn364PTp0xg1ahQef/xx/PrXv8bevXvxzDPPNOUSE1FjiN6PnYhuCH369BGeeuopYf369YLFYhGcTud1vd/pdAp6vV545513rvk9S5YsEbKzs4M/z58/XzCZTCGf/eyzzwo9evS4ps9YtWqVcOuttwqBQCB4zOPxCEajUfjb3/4mCIIgjBs3Thg+fLggCIJQU1MjGAwGYdeuXSG/Z9KkScIjjzwiCIIgzJkzR7j99ttDfuesWbMEAEJlZeU1f1ciaho+4SGiZjVw4EB07twZXbp0wf3334/7778fI0eOhMlkivi+b7/9Fh6PB/3797/qOZ988gl++9vfori4GDU1Naivr4fFYgk556abboLZbA7+3L59e5SVlV3TZ+zbtw/FxcUh7wcAt9uN48ePh51/9OhRuN1uDBw4MOS41+tFVlZW8DPvueceqFSq4HjPnj2v+h2JSBxMeIioWZnNZuzfvx9ff/01vvzyS7zwwgtYsGAB9uzZgzZt2lz1fUajMeLv3b17Nx5++GG8+OKLuO+++2C1WrFu3TosXbo05Lwrd4qpVCoEAoFr+oxAIIDs7Gx88MEHYWNt27Zt8HwA+Pzzz9GhQ4eQMb1eD+DSGh8ikh8XLRNRs9NoNBgwYACWLFmCQ4cO4fvvv8fWrVsjvictLQ1GoxH/8z//0+D4zp070blzZ8ydOxfdu3dHWloaTp48eV1xRfuMu+66C8eOHUO7du3gcDhCXlarNez8rl27Qq/X49SpU2Hnp6SkBM/ZvXt3yPuu/JmIxMcnPETUrD777DOcOHECvXv3Rnx8PDZv3oxAIIBbb7014vsMBgNmzZqFmTNnQqfTIScnBz/88AOOHDmCSZMmweFw4NSpU1i3bh1+8pOf4PPPP8fGjRuvK7Zon/Hoo4/itddew/Dhw/HSSy+hY8eOOHXqFDZs2IBnn30WHTt2DPl9ZrMZM2bMwNNPP41AIIDc3Fw4nU7s2rULcXFxGDduHB5//HEsXboU06dPx2OPPYZ9+/ZhzZo113tZiaiJmPAQUbNq06YNNmzYgAULFsDtdiMtLQ0fffQRunXrFvW9zz//PDQaDV544QWcPXsW7du3x+OPPw4AGD58OJ5++mlMmTIFHo8HQ4YMwfPPP48FCxZcV3yRPsNkMmHHjh2YNWsWRo0aherqanTo0AH9+/cPWyt02csvv4x27dph0aJFOHHiBNq0aYO77roLzz33HACgU6dOWL9+PZ5++mmsXLkSd999N/Lz8zFx4sTripuImkYlcIKZiIiIFI5reIiIiEjxmPAQkSROnTqFuLi4q75OnTold4hEpGCc0iIiSdTX10dsqXDTTTdBo+GyQiISBxMeIiIiUjxOaREREZHiMeEhIiIixWPCQ0RERIrHhIeIiIgUjwkPERERKR4THiIiIlI8JjxERESkeEx4iIiISPH+fyOcIAg24vT1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07" y="2612571"/>
            <a:ext cx="2757665" cy="242098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AutoShape 4" descr="data:image/png;base64,iVBORw0KGgoAAAANSUhEUgAAA1UAAAJMCAYAAAASUYwhAAAAOXRFWHRTb2Z0d2FyZQBNYXRwbG90bGliIHZlcnNpb24zLjcuMSwgaHR0cHM6Ly9tYXRwbG90bGliLm9yZy/bCgiHAAAACXBIWXMAAA9hAAAPYQGoP6dpAAC3+ElEQVR4nOzdeVTV1f7/8ecBZRABRWVQkUEBBxxwSrMUcgrR0rppaaEpWUmWGZZ+U3PWytKMNPWiaI73OjXodagrmkNOQTnkjGEImTmgoozn94c/z+0EOHAQUF6Ptc5afvb02ZuFet6f/dl7G4xGoxEREREREREpFKuS7oCIiIiIiMj9TEGViIiIiIiIBRRUiYiIiIiIWEBBlYiIiIiIiAUUVImIiIiIiFhAQZWIiIiIiIgFFFSJiIiIiIhYQEGViIiIiIiIBcqVdAdKg9zcXM6cOYOjoyMGg6GkuyMiIiIiIiXEaDRy+fJlqlevjpXVnc1BKagCzpw5g6enZ0l3Q0RERERESonTp09Ts2bNOyqroApwdHQEbvzgnJycSrg3IiIiIiJSUtLS0vD09DTFCHdCQRWYXvlzcnJSUCUiIiIiIne1LEgbVYiIiIiIiFhAQZWIiIiIiIgFFFSJiIiIiIhYQGuqREREROSBlpOTQ1ZWVkl3Q0qJ8uXLY21tXaRtKqgSERERkQeS0WgkNTWVixcvlnRXpJSpVKkS7u7uRXZGrYIqEREREXkg3QyoXF1dqVChQpF9gZb7l9FoJD09nbNnzwLg4eFRJO1qTZWIiMg9tHXrVrp160b16tUxGAysWbPGLN9oNDJmzBiqV6+Ovb09wcHBHDx48Lbtrly5kvr162Nra0v9+vVZvXq1Wb63tzcGgyHPJzIy0lRm6tSpuLm54ebmxrRp08zq79q1i2bNmpGTk1P4waPxS8nJyckxBVRVqlTB3t4eOzs7fcr4x97enipVquDq6srFixeL7O+4gioREZF76OrVqzRu3Jjo6Oh88z/44AM+/vhjoqOj2bNnD+7u7nTs2JHLly8X2ObOnTvp1asXL7zwAj/99BMvvPACPXv2ZNeuXaYye/bsISUlxfTZtGkTAM888wwA+/fvZ/To0SxdupQlS5bwf//3fxw4cACArKwsXnnlFT7//HOL1x2U9fFLybm5hqpChQol3BMpjW7+XhTZWjujGC9dumQEjJcuXSrproiIyAMMMK5evdp0nZuba3R3dzdOmTLFlHb9+nWjs7Oz8fPPPy+wnZ49exoff/xxs7TOnTsbn3322QLrvPHGG8batWsbc3NzjUaj0bh8+XLjQw89ZMpv2bKl8V//+pfRaDQaJ06caHz99dfvamx3oqyPX4rXtWvXjIcOHTJeu3atpLsipdCtfj8KExtopkpERKSEJCYmkpqaSqdOnUxptra2tGvXjh07dhRYb+fOnWZ1ADp37lxgnczMTBYtWkT//v1Na0oaNmzI0aNHSUpK4tdff+Xo0aMEBgZy/PhxYmNjmTBhQhGM8NbK+vhF5MGhoEpERKSEpKamAuDm5maW7ubmZsorqN7d1FmzZg0XL16kX79+prR69eoxadIkOnbsSKdOnZg8eTL16tXjlVde4YMPPmDDhg0EBgYSFBTE1q1bCznCWyvr4xe5W8HBwQwZMqTY7ztmzBiaNGlS7Pe9n2j3PxERkRL29x3JjEbjbXcpu5s6MTExhIaGUr16dbP0V155hVdeecV0HRsbi6OjI61btyYgIIA9e/bw22+/8eyzz5KYmIitre3dDOuOlfXxixSXMWPGsGbNGhISEkq6Kw8cBVUiIiIlxN3dHbgx8/LXbX3Pnj2bZybm7/X+PitTUJ1ff/2Vb7/9llWrVt2yL+fOnWPcuHFs3bqVXbt24e/vj5+fH35+fmRlZXH06FEaNmx4N8O7rbI+fhF5cOj1PxERkRLi4+ODu7u7aWc6uLH+Z8uWLTz88MMF1mvdurVZHYCNGzfmW2f+/Pm4uroSFhZ2y74MGTKEN998k5o1a5KTk2O2I1Z2dvY92Vq8rI9fpDByc3N5++23cXFxwd3dnTFjxpjykpKSePLJJ6lYsSJOTk707NmT33//HbgxEzt27Fh++ukn0xEDsbGxAFy6dImBAwfi6uqKk5MTjz32GD/99FMJjO7+pZkqERGRe+jKlSscP37cdJ2YmEhCQgIuLi7UqlWLIUOGMGnSJNOsyKRJk6hQoQK9e/c21QkPD6dGjRpMnjwZgDfeeIO2bdvy/vvv8+STT/Lll1/y7bffsm3bNrN75+bmMn/+fPr27Uu5cgX/l79p0yaOHTvGwoULAWjZsiWHDx/mP//5D6dPn8ba2pqAgACNX6QUWLBgAUOHDmXXrl3s3LmTfv360aZNGzp06ED37t1xcHBgy5YtZGdnM2jQIHr16kVcXBy9evXiwIEDrF+/nm+//RYAZ2dnjEYjYWFhuLi4sG7dOpydnZk9ezbt27fn6NGjuLi4lPCI7xNFtCvhfU1bqouIyL2yefNmI5Dn07dvX6PReGNb8ffee8/o7u5utLW1NbZt29a4f/9+szbatWtnKn/Tv//9b2NAQICxfPnyxrp16xpXrlyZ594bNmwwAsYjR44U2L/09HSjv7+/MT4+3ix97ty5Rjc3N2OtWrWM33zzTaHGbjRq/FJyHsQt1du1a2d85JFHzNJatGhhfOedd4wbN240WltbG5OSkkx5Bw8eNALG3bt3G41Go/G9994zNm7c2Kz+d999Z3RycjJev37dLL127drG2bNnF1jvflfUW6objEajsQRiuVIlLS0NZ2dnLl26hJOTU0l3R0REREQsdP36dRITE/Hx8cHOzq6ku1MkgoODadCgAZ999pkp7cknn6RKlSo0adKEadOmkZiYaFancuXKfPLJJ4SHh+e7UcWHH37I8OHDsbe3N6t37do1oqKieP/99x/IDS5u9ftRmNhAr/+JiIiIiNwnypcvb3ZtMBjIzc0tcAfMgtJvys3NxcPDg7i4uDx5lSpVsrS7ZYaCKhERERGR+1z9+vVJSkri9OnTeHp6AnDo0CEuXbpEvXr1ALCxscmz6UrTpk1JTU2lXLlyeHt7F3e3HxgKqkREREqRpHHFs213rdH7i+U+d6usj1+ksDp06ECjRo3o06cP06dPN21U0a5dO5o3bw6At7e3abOYmjVr4ujoSIcOHWjdujXdu3fn/fffJyAggDNnzrBu3Tq6d+9uqiu3pi3VRURERETucwaDgTVr1lC5cmXatm1Lhw4d8PX1Zfny5aYyTz/9NI8//jghISFUq1aNpUuXYjAYWLduHW3btqV///74+/vz7LPPcurUqVueFyfmtFEF2qhCRERKj7I+U1PWxy9F50HcqEKKTlFvVKGZKhEREREREQsoqBIREREREbGAgioRERERERELKKgSERERERGxgIIqERERERERCyioEhERERERsYCCKhEREREREQsoqJJidfnyZYYMGYKXlxf29vY8/PDD7Nmzp8DycXFxGAyGPJ/Dhw/nW37ZsmUYDAa6d+9ulr548WI8PT1xcXFh2LBhZnmnTp3C39+ftLQ0i8cnIiIiImWPgiopVhEREWzatIkvvviC/fv306lTJzp06EBycvIt6x05coSUlBTTx8/PL0+ZX3/9laioKB599FGz9HPnzhEREcHUqVPZsGEDCxYsYO3atab8V199lSlTpujgZxEREZEHiMFgYM2aNcVyLwVVUmyuXbvGypUr+eCDD2jbti116tRhzJgx+Pj4MGvWrFvWdXV1xd3d3fSxtrY2y8/JyaFPnz6MHTsWX19fs7yTJ0/i7OxMr169aNGiBSEhIRw6dAiAJUuWYGNjw1NPPVW0gxUREREppH79+pnezilXrhy1atXi1Vdf5cKFCyXdNYKDgxkyZEihy8XGxlKpUqW7umdxBkeFVa6kOyBlR3Z2Njk5OdjZ2Zml29vbs23btlvWDQoK4vr169SvX5+RI0cSEhJilj9u3DiqVavGgAED+P77783y/Pz8SE9PJz4+Hi8vL/bs2UP//v05f/48o0ePZvPmzUUzQBEREbkvNBu2sFjvt+/D8Luu8/jjjzN//nyys7M5dOgQ/fv35+LFiyxduvQe9PD2srKyKF++fInc+36gmSopNo6OjrRu3Zrx48dz5swZcnJyWLRoEbt27SIlJSXfOh4eHsyZM4eVK1eyatUqAgICaN++PVu3bjWV2b59OzExMcydOzffNipXrsyCBQsIDw+nZcuWhIeH07lzZ6Kiohg8eDCJiYkEBQURGBjIihUr7snYRURERO6Gra0t7u7u1KxZk06dOtGrVy82btxoVmb+/PnUq1cPOzs76taty8yZM015mZmZvPbaa3h4eGBnZ4e3tzeTJ0825SclJfHkk09SsWJFnJyc6NmzJ7///rspf8yYMTRp0oR58+bh6+uLra0tffv2ZcuWLXzyySemmbRTp05ZPNZZs2ZRu3ZtbGxsCAgI4IsvvjDleXt7A9CjRw8MBoPpGuDrr7+mWbNm2NnZ4evry9ixY8nOzra4P4WhmSopVl988QX9+/enRo0aWFtb07RpU3r37s2PP/6Yb/mAgAACAgJM161bt+b06dNMnTqVtm3bcvnyZZ5//nnmzp1L1apVC7xvjx496NGjh+k6Li6O/fv3Ex0dTZ06dVi6dCnu7u60bNmStm3b4urqWnSDFhEREbHAyZMnWb9+vdlM0dy5c3nvvfeIjo4mKCiI+Ph4XnrpJRwcHOjbty8zZszgq6++4l//+he1atXi9OnTnD59GgCj0Uj37t1xcHBgy5YtZGdnM2jQIHr16kVcXJzpHsePH+df//oXK1euxNraGi8vL44dO0ZgYCDjxo0DoFq1ahaNbfXq1bzxxhtMnz6dDh068M033/Diiy9Ss2ZNQkJC2LNnD66ursyfP5/HH3/ctARkw4YNPP/888yYMYNHH32UEydOMHDgQADee+89i/pUGAqqpFjVrl2bLVu2cPXqVdLS0vDw8KBXr174+PjccRutWrVi0aJFAJw4cYJTp07RrVs3U35ubi4A5cqV48iRI9SuXdusfkZGBoMGDWLRokUcP36c7Oxs2rVrB4C/vz+7du0ya09ERESkuH3zzTdUrFiRnJwcrl+/DsDHH39syh8/fjwfffSRaV24j48Phw4dYvbs2fTt25ekpCT8/Px45JFHMBgMeHl5mep+++23/PzzzyQmJuLp6QncePDdoEED9uzZQ4sWLYAbs11ffPGFWeBkY2NDhQoVcHd3v+0YZs6cyT//+U+ztOzsbLOlIFOnTqVfv34MGjQIgKFDh/LDDz8wdepUQkJCTPeuVKmS2T0nTpzI8OHD6du3LwC+vr6MHz+et99+u0SCKr3+JyXCwcEBDw8PLly4wIYNG3jyySfvuG58fDweHh4A1K1bl/3795OQkGD6PPHEE4SEhJCQkGD6h+Kvxo8fT2hoKE2bNiUnJ8dsmjgrK4ucnBzLBygiIiJigZvfZXbt2sXgwYPp3LkzgwcPBuCPP/7g9OnTDBgwgIoVK5o+EyZM4MSJE8CNzS4SEhIICAjg9ddfN3t18JdffsHT09Pse1L9+vWpVKkSv/zyiynNy8vLopmoPn36mH1HS0hIMM1w/bUvbdq0MUtr06aNWT/ys2/fPsaNG2c2/pdeeomUlBTS09ML3efCKtGZqsmTJ7Nq1SoOHz5sOrPo/fffN3vdy2g0MnbsWObMmcOFCxd46KGH+Oyzz2jQoIGpTEZGBlFRUSxdupRr167Rvn17Zs6cSc2aNUtiWHILGzZswGg0EhAQwPHjxxk2bBgBAQG8+OKLAIwYMYLk5GQWLryxgHT69Ol4e3vToEEDMjMzWbRoEStXrmTlypUA2NnZERgYaHaPmzvK/D0d4ODBgyxfvpyEhATgRlBmZWVFTEwM7u7uHD582PR0RkRERKSkODg4UKdOHQBmzJhBSEgIY8eOZfz48aa3cubOnctDDz1kVu/m63FNmzYlMTGR//znP3z77bf07NmTDh06sGLFCoxGIwaDIc89/57u4OBg0RicnZ1NY7gpvyUWf+9LQf37q9zcXMaOHZvvDs5/3xStOJToTNWWLVuIjIzkhx9+YNOmTWRnZ9OpUyeuXr1qKvPBBx/w8ccfEx0dzZ49e3B3d6djx45cvnzZVGbIkCGsXr2aZcuWsW3bNq5cuULXrl0141AKXbp0icjISOrWrUt4eDiPPPIIGzduNL0jnJKSQlJSkql8ZmYmUVFRNGrUiEcffZRt27axdu3aQm2BbjQaGThwINOmTTP9I2Fvb09sbCzjxo1jwIABREdHU6NGjaIZrIiIiEgRee+995g6dSpnzpzBzc2NGjVqcPLkSerUqWP2+euSCicnJ3r16sXcuXNZvnw5K1eu5Pz589SvX5+kpCTTGiuAQ4cOcenSJerVq3fLftjY2BTpd+x69erl2QV6x44dZv0oX758nns2bdqUI0eO5Bl/nTp1sLIq/hCnRGeq1q9fb3Y9f/58XF1d2bdvH23btsVoNDJ9+nTeffdd05foBQsW4ObmxpIlS3j55Ze5dOkSMTExfPHFF3To0AGARYsW4enpybfffkvnzp2LfVxSsJ49e9KzZ88C82NjY82u3377bd5+++27usff27jJYDCwffv2POldu3ala9eud3UPERERkeIUHBxMgwYNmDRpEtHR0YwZM4bXX38dJycnQkNDycjIYO/evVy4cIGhQ4cybdo0PDw8aNKkCVZWVvz73//G3d2dSpUq0aFDBxo1akSfPn2YPn26aaOKdu3a0bx581v2w9vbm127dnHq1CkqVqyIi4uLRUHMsGHD6NmzJ02bNqV9+/Z8/fXXrFq1im+//dbsnt999x1t2rTB1taWypUrM3r0aLp27YqnpyfPPPMMVlZW/Pzzz+zfv58JEyYUuj+FVarWVF26dAkAFxcXABITE0lNTaVTp06mMra2trRr144dO3YAN96nzMrKMitTvXp1AgMDTWVERERERO53Q4cOZe7cuZw+fZqIiAj++c9/EhsbS8OGDWnXrh2xsbGmmaqKFSvy/vvv07x5c1q0aMGpU6dYt24dVlZWpsN0K1euTNu2benQoQO+vr4sX778tn2IiorC2tqa+vXrU61aNbM3jAqje/fufPLJJ3z44Yc0aNCA2bNnM3/+fIKDg01lPvroIzZt2oSnpydBQUEAdO7cmW+++YZNmzbRokULWrVqxccff2y2IUdxMhiNRmOJ3PlvjEYjTz75JBcuXDAd3rpjxw7atGlDcnIy1atXN5UdOHAgv/76Kxs2bGDJkiW8+OKLZGRkmLXXqVMnfHx8mD17dp57ZWRkmJVPS0vD09OTS5cu4eTkdI9GKCIicntJ4xoWy31qjd5fLPe5W2V9/FJ0rl+/TmJiIj4+PiWyxkZKt1v9fqSlpeHs7HxXsUGp2VL9tdde4+eff87zTiUUbvHarcpMnjyZsWPHFr6zck/oP1IRERERuR+Vitf/Bg8ezFdffcXmzZvNduy7uRd9amqqWfmzZ8/i5uZmKpOZmcmFCxcKLPN3I0aM4NKlS6bPXxfpiYiIiIiI3I0SDaqMRiOvvfYaq1at4r///W+eA2B9fHxwd3dn06ZNprTMzEy2bNnCww8/DECzZs0oX768WZmUlBQOHDhgKvN3tra2ODk5mX2Kw+XLlxkyZAheXl6mLeT37NlTYPlVq1bRsWNHqlWrhpOTE61bt2bDhg1mZQ4ePMjTTz+Nt7c3BoOB6dOn52ln8eLFeHp64uLiwrBhw8zyTp06hb+/P2lpaUUyRhERERGRsqZEg6rIyEgWLVrEkiVLcHR0JDU1ldTUVK5duwbceO1vyJAhTJo0idWrV3PgwAH69etHhQoV6N27N3Bj//sBAwbw1ltv8d133xEfH8/zzz9Pw4YNTbsBlhYRERFs2rSJL774gv3799OpUyc6dOhAcnJyvuW3bt1Kx44dWbduHfv27SMkJIRu3boRHx9vKpOeno6vry9TpkzJ92Trc+fOERERwdSpU9mwYQMLFixg7dq1pvxXX32VKVOmaC2ZiIiIiEghleiaqlmzZgGY7e4BN7ZW79evH3BjS+1r164xaNAg0+G/GzduxNHR0VR+2rRplCtXjp49e5oO/42NjTUdflYaXLt2jZUrV/Lll1/Stm1bAMaMGcOaNWuYNWtWvls//n3WadKkSXz55Zd8/fXXpp1PWrRoYTqsdvjw4XnaOHnyJM7OzvTq1Qu4cTr3oUOHCAsLY8mSJdjY2BTqzCcREREREbmhRIOqO9l40GAwMGbMGMaMGVNgGTs7Oz799FM+/fTTIuxd0crOziYnJyfP7iL29vb5bs6Rn9zcXC5fvmzacv5O+Pn5kZ6eTnx8PF5eXuzZs4f+/ftz/vx5Ro8ezebNm+9qHCIiIiIiYq5UbFRRFjg6OtK6dWvGjx/PmTNnyMnJYdGiRezatYuUlJQ7auOjjz7i6tWrtzw89+8qV67MggULCA8Pp2XLloSHh9O5c2eioqIYPHgwiYmJBAUFERgYyIoVKwo7PBERERGRMqvUbKleFnzxxRf079+fGjVqYG1tTdOmTenduzc//vjjbesuXbqUMWPG8OWXX+Lq6npX9+3Rowc9evQwXcfFxbF//36io6OpU6cOS5cuxd3dnZYtW9K2bdu7bl9EREREpCzTTFUxql27Nlu2bOHKlSucPn2a3bt3k5WVlWfXw79bvnw5AwYM4F//+pfFm29kZGQwaNAgZs+ezfHjx8nOzqZdu3YEBATg7+/Prl27LGpfRERERKSsUVBVAhwcHPDw8ODChQts2LCBJ598ssCyS5cupV+/fixZsoSwsDCL7z1+/HhCQ0Np2rQpOTk5ZGdnm/KysrLIycmx+B4iIiIicu8ZDAbWrFlT0t0ocqdOncJgMJCQkFDSXbljev2vGG3YsAGj0UhAQADHjx9n2LBhBAQE8OKLLwI3DiVOTk5m4cKFwI2AKjw8nE8++YRWrVqZDkG2t7fH2dkZuHFu16FDh0x/Tk5OJiEhgYoVK1KnTh2z+x88eJDly5ebfkHr1q2LlZUVMTExuLu7c/jwYdNOgiIiIiIPqqRxDYv1frVG77/rOqmpqUycOJG1a9eSnJyMq6srTZo0YciQIbRv3x64cTZr5cqVgRuBiI+PD/Hx8TRp0sSi/np7ezNkyBCGDBliln5z5+o7DXaKsk+lnYKqYnTp0iVGjBjBb7/9houLC08//TQTJ06kfPnywI2/GElJSabys2fPJjs7m8jISCIjI03pffv2JTY2FoAzZ86YtlcHmDp1KlOnTqVdu3bExcWZ0o1GIwMHDmTatGk4ODgAN4Kz2NhYIiMjycjIIDo6mho1atzDn4CIiIiI3M6pU6do06YNlSpV4oMPPqBRo0ZkZWWxYcMGIiMjOXz4MEC+Z5RKydDrf8WoZ8+enDhxgoyMDFJSUoiOjjbNOAHExsaaBUJxcXEYjcY8n5sBFdx4kpBfmb+2Azemh7dv307Xrl3N0rt27cqvv/5KamoqERER92LYIiIiInIXBg0ahMFgYPfu3fzjH//A39+fBg0aMHToUH744QdTub++/ndzjX5QUBAGg4Hg4GC2bt1K+fLlTW873fTWW2+Zzk21RG5uLuPGjaNmzZrY2trSpEkT1q9fb8rPr083zZ8/n3r16mFnZ0fdunWZOXOmxf0pSQqqRERERERKifPnz7N+/XoiIyNNbxf9VaVKlfKtt3v3bgC+/fZbUlJSWLVqFW3btsXX15cvvvjCVC47O5tFixaZlp9Y4pNPPuGjjz5i6tSp/Pzzz3Tu3JknnniCY8eOFdgngLlz5/Luu+8yceJEfvnlFyZNmsSoUaNYsGCBxX0qKXr9r5Qornd7C/NOr4iIiIgUj+PHj2M0Gqlbt+5d1atWrRoAVapUMXstcMCAAcyfP59hw4YBsHbtWtLT02977uk777zDyJEjzdIyMzOpX7++6Xrq1Km88847PPvsswC8//77bN68menTp/PZZ58V2Kfx48fz0Ucf8dRTTwE3ZrQOHTrE7Nmz6du3712Nu7TQTJWIiIiISClhNBqBG6/2FYV+/fpx/Phx02uD8+bNo2fPnvnOgv3VsGHDSEhIMPu88sorpvy0tDTOnDlDmzZtzOq1adOGX375pcB2//jjD06fPs2AAQOoWLGi6TNhwgROnDhhwUhLlmaqRERERERKCT8/PwwGA7/88gvdu3e3uD1XV1e6devG/Pnz8fX1Zd26dXnW3uenatWqeXaSdnFxyVPu78Gf0Wi8ZUCYm5sL3HgF8KGHHjLLs7a2vm2/SivNVImIiIiIlBIuLi507tyZzz77jKtXr+bJv3jxYr71bGxsAPI9czQiIoJly5Yxe/ZsateunWd2qTCcnJyoXr0627ZtM0vfsWMH9erVK7BPbm5u1KhRg5MnT1KnTh2zz82NLe5HmqkSERERESlFZs6cycMPP0zLli0ZN24cjRo1Ijs7m02bNjFr1qx8X69zdXXF3t6e9evXU7NmTezs7Ey7THfu3BlnZ2cmTJjAuHHjiqyfw4YN47333qN27do0adKE+fPnk5CQwOLFi2/ZpzFjxvD666/j5OREaGgoGRkZ7N27lwsXLjB06NAi619x0kyViIiIiEgp4uPjw48//khISAhvvfUWgYGBdOzYke+++45Zs2blW6dcuXLMmDGD2bNnU716dZ588klTnpWVFf369SMnJ4fw8PAi6+frr7/OW2+9xVtvvUXDhg1Zv349X331FX5+frfsU0REBP/85z+JjY2lYcOGtGvXjtjY2Pt6pspgvLkargxLS0vD2dmZS5cu4eTkVCJ90O5/+hmIiID+LSzr45eic/36dRITE/Hx8cHOzq6ku1PiXnrpJX7//Xe++uqrku5KqXCr34/CxAZ6/U9ERERE5AF16dIl9uzZw+LFi/nyyy9LujsPLAVVIiIiIiIPqCeffJLdu3fz8ssv07Fjx5LuzgNLQZWIiIiIyAPqTrZPF8tpowoRERERERELKKgSERERERGxgIIqEREREXlgaaNryU9R/14oqBIRERGRB0758uUBSE9PL+GeSGl08/fi5u+JpbRRhYiIiIg8cKytralUqRJnz54FoEKFChgMhhLulZQ0o9FIeno6Z8+epVKlSlhbWxdJuwqqREREROSB5O7uDmAKrERuqlSpkun3oygoqBIRERGRB5LBYMDDwwNXV1eysrJKujtSSpQvX77IZqhuUlAlIiIiIg80a2vrIv8SLfJX2qhCRERERETEAgqqRERERERELKCgSkRERERExAIKqkRERERERCygoEpERERERMQCCqpEREREREQsoKBKRERERETEAgqqRERERERELKCgSkRERERExAIKqkRERERERCygoEpERERERMQCCqpEREREREQsoKBKRERERETEAgqqRERERERELKCgSkRERERExAIKqkRERERERCxQokHV1q1b6datG9WrV8dgMLBmzRqzfIPBkO/nww8/NJUJDg7Ok//ss88W80hERERERKSsKtGg6urVqzRu3Jjo6Oh881NSUsw+8+bNw2Aw8PTTT5uVe+mll8zKzZ49uzi6LyIiIiIiQrmSvHloaCihoaEF5ru7u5tdf/nll4SEhODr62uWXqFChTxlRUREREREisN9s6bq999/Z+3atQwYMCBP3uLFi6latSoNGjQgKiqKy5cv37KtjIwM0tLSzD4iIiIiIiKFUaIzVXdjwYIFODo68tRTT5ml9+nTBx8fH9zd3Tlw4AAjRozgp59+YtOmTQW2NXnyZMaOHXuvuywiIiIiImXAfRNUzZs3jz59+mBnZ2eW/tJLL5n+HBgYiJ+fH82bN+fHH3+kadOm+bY1YsQIhg4darpOS0vD09Pz3nRcREREREQeaPdFUPX9999z5MgRli9fftuyTZs2pXz58hw7dqzAoMrW1hZbW9ui7qaIiIiIiJRB98WaqpiYGJo1a0bjxo1vW/bgwYNkZWXh4eFRDD0TEREREZGyrkRnqq5cucLx48dN14mJiSQkJODi4kKtWrWAG6/m/fvf/+ajjz7KU//EiRMsXryYLl26ULVqVQ4dOsRbb71FUFAQbdq0KbZxiIiIiIhI2VWiQdXevXsJCQkxXd9c59S3b19iY2MBWLZsGUajkeeeey5PfRsbG7777js++eQTrly5gqenJ2FhYbz33ntYW1sXyxhERERERKRsK9GgKjg4GKPReMsyAwcOZODAgfnmeXp6smXLlnvRNRERERERkTtyX6ypEhERERERKa0UVImIiIiIiFhAQZWIiIiIiIgFFFSJiIiIiIhYQEGViIiIiIiIBRRUiYiIiIiIWEBBlYiIiIiIiAUUVImIiIiIiFhAQZWIiIiIiIgFFFSJiIiIiIhYQEGViIiIiIiIBRRUiYiIiIiIWEBBlYiIiIiIiAUUVImIiIiIiFhAQZWIiIiIiIgFFFSJiIiIiIhYQEGViIiIiIiIBRRUiYiIiIiIWEBBlYiIiIiIiAUUVImIiIiIiFhAQZWIiIiIiIgFFFSJiIiIiIhYQEGViIiIiIiIBRRUiYiIiIiIWEBBlYiIiIiIiAUUVImIiIiIiFhAQZWIiIiIiIgFFFSJiIiIiIhYQEGViIiIiIiIBRRUiYiIiIiIWEBBlYiIiIiIiAUUVImIiIiIiFhAQZVIMfH29sZgMOT5REZG5ls+JSWF3r17ExAQgJWVFUOGDMm33MWLF4mMjMTDwwM7Ozvq1avHunXrTPmLFy/G09MTFxcXhg0bZlb31KlT+Pv7k5aWVmTjFBERESlrypV0B0TKij179pCTk2O6PnDgAB07duSZZ57Jt3xGRgbVqlXj3XffZdq0afmWyczMpGPHjri6urJixQpq1qzJ6dOncXR0BODcuXNEREQQGxuLr68vYWFhBAcHExYWBsCrr77KlClTcHJyKuLRioiIiJQdCqpEikm1atXMrqdMmULt2rVp165dvuW9vb355JNPAJg3b16+ZebNm8f58+fZsWMH5cuXB8DLy8uUf/LkSZydnenVqxcAISEhHDp0iLCwMJYsWYKNjQ1PPfWUxWMTERERKcv0+p9ICcjMzGTRokX0798fg8FQ6Ha++uorWrduTWRkJG5ubgQGBjJp0iTTjJifnx/p6enEx8dz/vx59uzZQ6NGjTh//jyjR48mOjq6qIYkIiIiUmYpqBIpAWvWrOHixYv069fPonZOnjzJihUryMnJYd26dYwcOZKPPvqIiRMnAlC5cmUWLFhAeHg4LVu2JDw8nM6dOxMVFcXgwYNJTEwkKCiIwMBAVqxYUQQjExEREbm9u11rDrBlyxaaNWuGnZ0dvr6+fP7553nKlNRac73+J1ICYmJiCA0NpXr16ha1k5ubi6urK3PmzMHa2ppmzZpx5swZPvzwQ0aPHg1Ajx496NGjh6lOXFwc+/fvJzo6mjp16rB06VLc3d1p2bIlbdu2xdXV1aI+iYiIiNzO3a41T0xMpEuXLrz00kssWrSI7du3M2jQIKpVq8bTTz8NlOxacwVVIsXs119/5dtvv2XVqlUWt+Xh4UH58uWxtrY2pdWrV4/U1FQyMzOxsbExK5+RkcGgQYNYtGgRx48fJzs727Smy9/fn127dtGtWzeL+yUiIiJyK3e71vzzzz+nVq1aTJ8+HbjxfWfv3r1MnTrVFFQV1VrzwsxU6fU/kWI2f/58XF1dTU9FLNGmTRuOHz9Obm6uKe3o0aN4eHjkCagAxo8fT2hoKE2bNiUnJ4fs7GxTXlZWltkTIxEREZHicCdrzXfu3EmnTp3M0jp37szevXvJysoCSnatuWaqRIpRbm4u8+fPp2/fvpQrZ/7Xb8SIESQnJ7Nw4UJTWkJCAgBXrlzhjz/+ICEhARsbG+rXrw/cmKb+9NNPeeONNxg8eDDHjh1j0qRJvP7663nuffDgQZYvX25qs27dulhZWRETE4O7uzuHDx+mRYsW92bgIiIiIgW4k7XmqampuLm5maW5ubmRnZ3NuXPn8PDw4OTJk/z3v/+lT58+rFu3jmPHjhEZGUl2djajR482W2t+7do101rz/v37m9aaP/HEE2RkZNz1GEo0qNq6dSsffvgh+/btIyUlhdWrV9O9e3dTfr9+/ViwYIFZnYceeogffvjBdJ2RkUFUVBRLly7l2rVrtG/fnpkzZ1KzZs3iGobIHfv2229JSkqif//+efJSUlJISkoySwsKCjL9ed++fSxZsgQvLy9OnToFgKenJxs3buTNN9+kUaNG1KhRgzfeeIN33nnHrB2j0cjAgQOZNm0aDg4OANjb2xMbG0tkZCQZGRlER0dTo0aNIh6xiIiIyK3d6Vrzv89iGY1Gs/SiWmtesWJFmjdvzh9//HHH66tKNKi6evUqjRs35sUXXzS9C/l3jz/+OPPnzzdd//2VpiFDhvD111+zbNkyqlSpwltvvUXXrl3Zt2+f2ToTkdKgU6dOpn8A/i42NjZPWkFl/6p169ZmDxryYzAY2L59e570rl270rVr19veQ0REROReuNO15u7u7qSmppqlnT17lnLlylGlShWg6Naa31xTtXfvXmrXrn1H4yjRoCo0NJTQ0NBblrG1tcXd3T3fvEuXLhETE8MXX3xBhw4dAFi0aBGenp58++23dO7cucj7LCIiIiIiReNO15q3bt2ar7/+2ixt48aNNG/e3LQpRZs2bViyZAm5ublYWd3YOuJO15rHx8ebrTUH7mqteanfqCIuLg5XV1f8/f156aWXOHv2rClv3759ZGVlmS1aq169OoGBgezYsaPANjMyMkhLSzP7iIiIiIhI8bndWvPw8HDT9SuvvMKvv/7K0KFD+eWXX5g3bx4xMTFERUWZyrz66qv8+eefvPHGGxw9epS1a9cyadKkfM++urnWfNy4cYD5WvMNGzYA0LRp0zseS6neqCI0NJRnnnkGLy8vEhMTGTVqFI899hj79u3D1taW1NRUbGxsqFy5slk9Nze3PNODfzV58mTGjh17r7svcleSxjUslvvUGr2/WO4jIiIicit3s9bcx8eHdevW8eabb/LZZ59RvXp1ZsyYYbaEqKjWml+/fh3grs4TLdVB1c095AECAwNp3rw5Xl5erF27lqeeeqrAekajscDtGOFG5Dt06FDTdVpaGp6enkXTaRERERERua27XWverl07fvzxx1u2WRRrzdPS0nB2dr5lG39X6l//+ysPDw+8vLw4duwYcGPBWmZmJhcuXDArd/bs2TxbLv6Vra0tTk5OZh8REREREZHCuK+Cqj///JPTp0/j4eEBQLNmzShfvjybNm0ylUlJSeHAgQM8/PDDJdVNEREREREpQ0r09b8rV65w/Phx03ViYiIJCQm4uLjg4uLCmDFjePrpp/Hw8ODUqVP83//9H1WrVjXtLe/s7MyAAQN46623qFKlCi4uLkRFRdGwYUPTboAiIiIiInJ/KY615kW5zrxEg6q9e/cSEhJiur65zqlv377MmjWL/fv3s3DhQi5evIiHhwchISEsX74cR0dHU51p06ZRrlw5evbsaTr8NzY2VmdUiYiIiIhIsSjRoCo4OPiWh5ve3M7wVuzs7Pj000/59NNPi7JrIiIiIiIid+S+WlMlIiIiIiJS2iioEhERERERsYCCKhEREREREQsoqBIREREREbGAgioRERERERELKKgSERERESlmycnJPP/881SpUoUKFSrQpEkT9u3bV2D5uLg4DAZDns/hw4fNyk2fPp2AgADs7e3x9PTkzTff5Pr166b8xYsX4+npiYuLC8OGDTOre+rUKfz9/UlLSyvawZYBJbqluoiIiIhIWXPhwgXatGlDSEgI//nPf3B1deXEiRNUqlTptnWPHDmCk5OT6bpatWqmPy9evJjhw4czb948Hn74YY4ePUq/fv2AG2e7njt3joiICGJjY/H19SUsLIzg4GDCwsIAePXVV5kyZYpZ+3JnFFSJiIiIiBSj999/H09PT+bPn29K8/b2vqO6rq6uBQZfO3fupE2bNvTu3dvU5nPPPcfu3bsBOHnyJM7OzvTq1QuAkJAQDh06RFhYGEuWLMHGxoannnqq8AMrw/T6n4iIiIhIMfrqq69o3rw5zzzzDK6urgQFBTF37tw7qhsUFISHhwft27dn8+bNZnmPPPII+/btMwui1q1bZ5qJ8vPzIz09nfj4eM6fP8+ePXto1KgR58+fZ/To0URHRxftQMsQBVUiIiIiIsXo5MmTzJo1Cz8/PzZs2MArr7zC66+/zsKFCwus4+HhwZw5c1i5ciWrVq0iICCA9u3bs3XrVlOZZ599lvHjx/PII49Qvnx5ateuTUhICMOHDwegcuXKLFiwgPDwcFq2bEl4eDidO3cmKiqKwYMHk5iYSFBQEIGBgaxYseKe/xweJHr9T0RERESkGOXm5tK8eXMmTZoE3Jh9OnjwILNmzSI8PDzfOgEBAQQEBJiuW7duzenTp5k6dSpt27YFbmxmMXHiRGbOnMlDDz3E8ePHeeONN/Dw8GDUqFEA9OjRgx49epjaiYuLY//+/URHR1OnTh2WLl2Ku7s7LVu2pG3btri6ut6rH8MDRTNVIiIiIiLFyMPDg/r165ul1atXj6SkpLtqp1WrVhw7dsx0PWrUKF544QUiIiJo2LAhPXr0YNKkSUyePJnc3Nw89TMyMhg0aBCzZ8/m+PHjZGdn065dOwICAvD392fXrl2FG2AZpKBKRERERKQYtWnThiNHjpilHT16FC8vr7tqJz4+Hg8PD9N1eno6VlbmX++tra0xGo0YjcY89cePH09oaChNmzYlJyeH7OxsU15WVhY5OTl31Z+yTK//iYiIiIgUozfffJOHH36YSZMm0bNnT3bv3s2cOXOYM2eOqcyIESNITk42rbOaPn063t7eNGjQgMzMTBYtWsTKlStZuXKlqU63bt34+OOPCQoKMr3+N2rUKJ544gmsra3N+nDw4EGWL19OQkICAHXr1sXKyoqYmBjc3d05fPgwLVq0uPc/jAeEgioRERERkWLUokULVq9ezYgRIxg3bhw+Pj5Mnz6dPn36mMqkpKSYvQ6YmZlJVFQUycnJ2Nvb06BBA9auXUuXLl1MZUaOHInBYGDkyJEkJydTrVo1unXrxsSJE83ubzQaGThwINOmTcPBwQEAe3t7YmNjiYyMJCMjg+joaGrUqHGPfxIPDoMxv7nAMiYtLQ1nZ2cuXbpUYoedJY1rWCz3qTV6f7HcpzDK+s+grI9fRG4o6/8WlPXxi8gNxfFvQUH/DhQmNtCaKhEREREREQsoqBIREREREbGA1lSJiIiIiJQieg32/qOZKhEREREREQsoqBIREREREbGAgioRERERERELKKgSERERERGxgIIqERERERERCyioEhERERERsYCCKhEREREREQsoqBIREREREbGAgioRERERERELKKgSkWKVnJzM888/T5UqVahQoQJNmjRh3759t6yzZcsWmjVrhp2dHb6+vnz++ed5yly8eJHIyEg8PDyws7OjXr16rFu3zpS/ePFiPD09cXFxYdiwYWZ1T506hb+/P2lpaUUzSBERESlTypV0B0Sk7Lhw4QJt2rQhJCSE//znP7i6unLixAkqVapUYJ3ExES6dOnCSy+9xKJFi9i+fTuDBg2iWrVqPP300wBkZmbSsWNHXF1dWbFiBTVr1uT06dM4OjoCcO7cOSIiIoiNjcXX15ewsDCCg4MJCwsD4NVXX2XKlCk4OTnd85+BiIiIPHgUVIlIsXn//ffx9PRk/vz5pjRvb+9b1vn888+pVasW06dPB6BevXrs3buXqVOnmoKqefPmcf78eXbs2EH58uUB8PLyMrVx8uRJnJ2d6dWrFwAhISEcOnSIsLAwlixZgo2NDU899VQRjlRERETKEr3+JyLF5quvvqJ58+Y888wzuLq6EhQUxNy5c29ZZ+fOnXTq1MksrXPnzuzdu5esrCxTu61btyYyMhI3NzcCAwOZNGkSOTk5APj5+ZGenk58fDznz59nz549NGrUiPPnzzN69Giio6PvzYBFRESkTFBQJSLF5uTJk8yaNQs/Pz82bNjAK6+8wuuvv87ChQsLrJOamoqbm5tZmpubG9nZ2Zw7d87U7ooVK8jJyWHdunWMHDmSjz76iIkTJwJQuXJlFixYQHh4OC1btiQ8PJzOnTsTFRXF4MGDSUxMJCgoiMDAQFasWHHvfgAiIiLyQNLrfyJSbHJzc2nevDmTJk0CICgoiIMHDzJr1izCw8MLrGcwGMyujUajWXpubi6urq7MmTMHa2trmjVrxpkzZ/jwww8ZPXo0AD169KBHjx6mNuLi4ti/fz/R0dHUqVOHpUuX4u7uTsuWLWnbti2urq5FOnYRERF5cGmmSkSKjYeHB/Xr1zdLq1evHklJSQXWcXd3JzU11Szt7NmzlCtXjipVqpja9ff3x9ra2qzd1NRUMjMz87SZkZHBoEGDmD17NsePHyc7O5t27doREBCAv78/u3btsmSYIiIiUsYoqBKRYtOmTRuOHDlilnb06FGzTSX+rnXr1mzatMksbePGjTRv3ty0KUWbNm04fvw4ubm5Zu16eHhgY2OTp83x48cTGhpK06ZNycnJITs725SXlZVlWoslIiIicicUVIlIsXnzzTf54YcfmDRpEsePH2fJkiXMmTOHyMhIU5kRI0aYvQr4yiuv8OuvvzJ06FB++eUX5s2bR0xMDFFRUaYyr776Kn/++SdvvPEGR48eZe3atUyaNMms3ZsOHjzI8uXLGTduHAB169bFysqKmJgY1q5dy+HDh2nRosU9/CmIiIjIg0ZrqkSk2LRo0YLVq1czYsQIxo0bh4+PD9OnT6dPnz6mMikpKWavA/r4+LBu3TrefPNNPvvsM6pXr86MGTNM26kDeHp6snHjRt58800aNWpEjRo1eOONN3jnnXfM7m80Ghk4cCDTpk3DwcEBAHt7e2JjY4mMjCQjI4Po6Ghq1Khxj38SIiIi8iBRUCUixapr16507dq1wPzY2Ng8ae3atePHH3+8ZbutW7fmhx9+uGUZg8HA9u3b77pPIiIiIrei1/9EREREREQsoKBKRERERETEAiX6+t/WrVv58MMP2bdvHykpKaxevZru3bsDN3bgGjlyJOvWrePkyZM4OzvToUMHpkyZQvXq1U1tBAcHs2XLFrN2e/XqxbJly4pzKCJSBJLGNSyW+9Qavb9Y7iMiIiJlQ4nOVF29epXGjRsTHR2dJy89PZ0ff/yRUaNG8eOPP7Jq1SqOHj3KE088kafsSy+9REpKiukze/bs4ui+iIiIiIhIyc5UhYaGEhoamm+es7NznrNpPv30U1q2bElSUhK1atUypVeoUAF3d/d72lcREREREZH83Fdrqi5duoTBYKBSpUpm6YsXL6Zq1ao0aNCAqKgoLl++fMt2MjIySEtLM/uIiIiIiIgUxn2zpfr169cZPnw4vXv3xsnJyZTep08ffHx8cHd358CBA4wYMYKffvopzyzXX02ePJmxY8cWR7dFREREROQBd18EVVlZWTz77LPk5uYyc+ZMs7yXXnrJ9OfAwED8/Pxo3rw5P/74I02bNs23vREjRjB06FDTdVpaGp6envem8yIiIiIi8kAr9UFVVlYWPXv2JDExkf/+979ms1T5adq0KeXLl+fYsWMFBlW2trbY2trei+6KiIiIiEgZU6qDqpsB1bFjx9i8eTNVqlS5bZ2DBw+SlZWFh4dHMfRQRERERETKuhINqq5cucLx48dN14mJiSQkJODi4kL16tX5xz/+wY8//sg333xDTk4OqampALi4uGBjY8OJEydYvHgxXbp0oWrVqhw6dIi33nqLoKAg2rRpU1LDEhERERGRMqREg6q9e/cSEhJiur65zqlv376MGTOGr776CoAmTZqY1du8eTPBwcHY2Njw3Xff8cknn3DlyhU8PT0JCwvjvffew9rautjGISIiIiIiZVeJBlXBwcEYjcYC82+VB+Dp6cmWLVuKulsiIiIiIiJ37L46p0pERERERKS0UVAlIiIiIiJiAQVVIiIiIiIiFlBQJSIiIiIiYgEFVSIiIiIiIhZQUCUiIiIiImKBQgVVjz32GBcvXsyTnpaWxmOPPWZpn0RERERERO4bhQqq4uLiyMzMzJN+/fp1vv/+e4s7JSIiIiIicr+4q8N/f/75Z9OfDx06RGpqquk6JyeH9evXU6NGjaLrnYiIiIiISCl3V0FVkyZNMBgMGAyGfF/zs7e359NPPy2yzomIiIiIiJR2dxVUJSYmYjQa8fX1Zffu3VSrVs2UZ2Njg6urK9bW1kXeSRERERERkdLqroIqLy8vAHJzc+9JZ0RERERERO43dxVU/dXRo0eJi4vj7NmzeYKs0aNHW9wxERERERGR+0Ghgqq5c+fy6quvUrVqVdzd3TEYDKY8g8GgoEpERERERMqMQgVVEyZMYOLEibzzzjtF3R8REREREZH7SqHOqbpw4QLPPPNMUfdFRERERETkvlOooOqZZ55h48aNRd0XERERERGR+06hXv+rU6cOo0aN4ocffqBhw4aUL1/eLP/1118vks6JiIiIiIiUdoUKqubMmUPFihXZsmULW7ZsMcszGAwKqkREREREpMwoVFCVmJhY1P0QERERERG5LxVqTZWIiIiIiIjcUKiZqv79+98yf968eYXqjIiIiIiIyP2mUEHVhQsXzK6zsrI4cOAAFy9e5LHHHiuSjomIiIiIiNwPChVUrV69Ok9abm4ugwYNwtfX1+JOiYiIiIiI3C+KbE2VlZUVb775JtOmTSuqJkVEREREREq9It2o4sSJE2RnZxdlkyIiIiIiIqVaoV7/Gzp0qNm10WgkJSWFtWvX0rdv3yLpmIiIiIiIyP2gUEFVfHy82bWVlRXVqlXjo48+uu3OgCIiIiIiIg+SQgVVmzdvLup+iIiIiIiI3JcKFVTd9Mcff3DkyBEMBgP+/v5Uq1atqPolIiIiIiJyXyjURhVXr16lf//+eHh40LZtWx599FGqV6/OgAEDSE9PL+o+ioiIiIiIlFqFCqqGDh3Kli1b+Prrr7l48SIXL17kyy+/ZMuWLbz11ltF3UcREREREZFSq1Cv/61cuZIVK1YQHBxsSuvSpQv29vb07NmTWbNmFVX/RERERERESrVCzVSlp6fj5uaWJ93V1VWv/4mIiIiISJlSqKCqdevWvPfee1y/ft2Udu3aNcaOHUvr1q2LrHMiIiIiIiKlXaFe/5s+fTqhoaHUrFmTxo0bYzAYSEhIwNbWlo0bNxZ1H0VEREREREqtQgVVDRs25NixYyxatIjDhw9jNBp59tln6dOnD/b29kXdRxERERERkVKrUK//TZ48maVLl/LSSy/x0Ucf8fHHHxMREcHSpUt5//33i7qPxWry5MkYDAaGDBlyy3IZGRm8++67eHl5YWtrS+3atZk3b55ZmenTpxMQEIC9vT2enp68+eabZq9MLl68GE9PT1xcXJi4IdWs7ukLmQTPOMrl6zlFNjYRERERESl6hZqpmj17NkuWLMmT3qBBA5599lneeecdiztWEvbt28ecOXNo1KjRbcv27NmT33//nZiYGOrUqcPZs2fJzs425S9evJjhw4czb948Hn74YY4ePUq/fv0AmDZtGufOnSMiIoLY2Fh8fX0JDWlNKx8H2vs7AvDuN2d4p4MbjnbW92SsIiIiIiJSNAoVVKWmpuLh4ZEnvVq1aqSkpFjcqZLy0ksvMXfuXCZMmHDLcuvXr2fLli2cPHkSFxcXALy9vc3K7Ny5kzZt2tC7d29T/nPPPcfu3bsBOHnyJM7OzvTq1QuA1t4OHDt7nfb+jqz5+SI21gZC6zsX8QhFRERERKSoFer1P09PT7Zv354nffv27VSvXt3iTpWUzp0706FDh9uW++qrr2jevDkffPABNWrUwN/fn6ioKK5du2Yq88gjj7Bv3z6zIGrdunWEhYUB4OfnR3p6OvHx8Zw/f56fzlyjnrsdF9Oz+XjzWcaF5Q1aRURERESk9ClUUBUREcGQIUOYP38+v/76K7/++ivz5s3jzTff5KWXXrrjdrZu3Uq3bt2oXr06BoOBNWvWmOUbjUbGjBlD9erVsbe3Jzg4mIMHD5qVycjIYPDgwVStWhUHBweeeOIJfvvtt7saz4oVKwB477337qj8yZMn2bZtGwcOHGD16tVMnz6dFStWEBkZaSrz7LPPMn78eB555BHKly9P7dq1CQkJYfjw4QBUrlyZBQsWEB4eTsuWLXm6cSXa1XFkwsZU+rV04fSFLEJnHafjZ8dYe/DSXY1HRERERESKT6GCqrfffpsBAwYwaNAgfH198fX1ZfDgwbz++uuMGDHijtu5evUqjRs3Jjo6Ot/8Dz74gI8//pjo6Gj27NmDu7s7HTt25PLly6YyQ4YMYfXq1Sxbtoxt27Zx5coVunbtSk7OnW3wcPr0aVOgY2dnd0d1cnNzMRgMLF68mJYtW9KlSxc+/vhjYmNjTbNVcXFxTJw4kZkzZ/Ljjz+yatUqvvnmG8aPH29qp0ePHuzfv5/jx4/zZogbOxOvcOT3DJ5r5sJrK07zXqgHn/eqxTtfJnPuSnZB3RERERERkRJUqDVVBoOB999/n1GjRvHLL79gb2+Pn58ftra2d9VOaGgooaGh+eYZjUamT5/Ou+++y1NPPQXAggULcHNzY8mSJbz88stcunSJmJgYvvjiC9Nre4sWLcLT05Nvv/2Wzp0737YP+/bt448//gAwrY/Kyclh69atREdHk5GRgbW1+WYRHh4e1KhRA2fn/615qlevHkajkd9++w0/Pz9GjRrFCy+8QEREBHBjG/qrV68ycOBA3n33XayszOPZjOxcRq5NYfpTNTl1PpOcXCOtvB0A8KliS0JyOh0CnG47HhERERERKV6Fmqm6qWLFirRo0YLAwMC7DqhuJzExkdTUVDp16mRKs7W1pV27duzYsQO4ERBlZWWZlalevTqBgYGmMvnJyMggLS2NtLQ0WrRowaZNmwDYtm0bCQkJNG/enD59+pCQkJAnoAJo06YNZ86c4cqVK6a0o0ePYmVlRc2aNQFIT0/PEzhZW1tjNBoxGo152pyx5Q+C61SkYXV7coxGsnP/l5edayQnN08VEREREREpBSwKqu6l1NQb5za5ubmZpbu5uZnyUlNTsbGxoXLlygWWyc/kyZNxdnbG2dmZmjVr0rFjRwDq169PYGAgDg4OVKlShcDAQABGjBhBeHi4qX7v3r2pUqUKL774IocOHWLr1q0MGzaM/v37mw4/7tatG7NmzWLZsmUkJiayadMmRo0axRNPPJEnUDt48CDfHLjEW4/dGGudqrZYGWDZvvN8d/QyJ85l0LiGDlUWERERESmNCvX6X3EyGAxm10ajMU/a392uzIgRIxg6dKjpOi0tDU9PzwLLp6SkkJSUZLquWLEimzZtYvDgwTRv3pwqVarQs2dPs63YR44cicFgYOTIkSQnJ1OtWjW6devGxIkT8/R14MCBjH7cnQo2N2Jcu/JWfNS9BqPWppCZY2RsFw/cncrfcswiIiIiIlIySm1Q5e7uDuQ9E+vs2bOm2St3d3cyMzO5cOGC2WzV2bNnefjhhwts29bW9pavK8bFxZldx8bG5ilTt25d02uD+SlXrhzvvffebXcUNBgMbN++naRxDc3S2wc40V5rqERERERESr1S+/qfj48P7u7uZoFLZmYmW7ZsMQVMzZo1o3z58mZlUlJSOHDgwC2DKhERERERkaJSojNVV65c4fjx46brxMREEhIScHFxoVatWgwZMoRJkybh5+eHn58fkyZNokKFCvTu3RsAZ2dnBgwYwFtvvUWVKlVwcXEhKiqKhg0b3tEhvnei2bCFRdLO7ax2LJbbiIiIiIhIESvRoGrv3r2EhISYrm+uc+rbty+xsbG8/fbbXLt2jUGDBnHhwgUeeughNm7ciKPj/yKQadOmUa5cOXr27Mm1a9do3749sbGx+e7aJyIiIiIiUtRK9PW/4OBg0xbjf/3cXMNkMBgYM2YMKSkpXL9+nS1btph25LvJzs6OTz/9lD///JP09HS+/vrrW246Ibc2efJkDAYDQ4YMKbDMtm3baNOmDVWqVMHe3p66desybdq0AssvW7YMg8FA9+7dzdIXL16Mp6cnLi4uDBs2zCzv9IVMgmcc5fL1OzvEWURERESkpJTajSqk+O3Zs4c5c+bQqFGjW5ZzcHDgtddeo1GjRjg4OLBt2zZefvllHBwcGDhwoFnZX3/9laioKB599FGz9HPnzhEREUFsbCy+vr6EhYVRv1MF2vvfmIV895szvNPBDUc7zTiKiIiISOlWajeqkOJ15coV+vTpw9y5c/Oc+/V3QUFBPPfcczRo0ABvb2+ef/55OnfuzPfff29WLicnhz59+jB27Fh8fX3N8k6ePImzszO9evWiRYsWhISEcOzsdQDW/HwRG2sDofWdi3aQIiIiIiL3gIIqASAyMpKwsLBCbfARHx/Pjh07aNeunVn6uHHjqFatGgMGDMhTx8/Pj/T0dOLj4zl//jx79uyhnrsdF9Oz+XjzWcaFeeSpIyIiIiJSGun1P2HZsmX8+OOP7Nmz567q1axZkz/++IPs7GzGjBlDRESEKW/79u3ExMSQkJCQb93KlSuzYMECwsPDuXbtGuHh4bSzWknUmt/o19KF0xeyGLAkiexcI0OCXQlroFkrERERESmdFFSVcadPn+aNN95g48aN2NnZ3VXd77//nitXrvDDDz8wfPhw6tSpw3PPPcfly5d5/vnnmTt3LlWrVi2wfo8ePejRo4fpevmLCzjyewbju1Sn7YyjfPoPT6pVLMeTc07wkJcDVSvq11VERERESh99Sy3j9u3bx9mzZ2nWrJkpLScnh61btxIdHU1GRkaB29P7+PgA0LBhQ37//XfGjBnDc889x4kTJzh16hTdunUzlc3NzQWgXLlyHDlyhNq1a5u1lZGRwci1KUx/qianzmeSk2uklbfDjftUsSUhOZ0OAU5FOnYRERERkaKgoKqMa9++Pfv37zdLe/HFF6lbty7vvPPOHZ/3ZTQaycjIAKBu3bp52hw5ciSXL1/mk08+yXfL+/HjxxNcpyINq9tzIOUa2bn/y8vONZKTm6eKiIiIiEipoKCqjHN0dMxz9peDgwNVqlQxpY8YMYLk5GQWLlwIwGeffUatWrWoW7cucOPcqqlTpzJ48GDgxtlhf2+zUqVKAHnSAQ4ePMjy5cv5upcbAHWq2mJlgGX7zlPNsTwnzmXQuIZ90Q1aRERERKQIKaiS20pJSSEpKcl0nZuby4gRI0hMTKRcuXLUrl2bKVOm8PLLL99120ajkYEDBzJt2jQq/DgCALvyVnzUvQaj1qaQmWNkbBcP3J3KF9l4RERERESKkoIqySMuLs7sOjY21ux68ODBplmpO/X3Nm4yGAxs374dgKT/H1QBtA9wor3WUImIiIjIfUDnVImIiIiIiFhAQZWIiIiIiIgF9Pqf3FazYQuL5T6rHYvlNiIiIiIiRUozVSIiIiIiIhZQUCUiIiIiImIBBVUiIiIiIiIWUFAlIiIiIiJiAQVVIiIiIiIiFlBQJSIiIiIiYgEFVSIiIiIiIhZQUCUiIiIiImIBBVUiIiIiIiIWUFAlIiIiIiJiAQVVIiIiIiIiFlBQJSIiIiIiYgEFVSIiIiIiIhZQUCUiIiIiImIBBVUiIiIiIiIWUFAlIiIiIiJiAQVVIiIiIiIiFlBQJSIiIiIiYgEFVSIiIiIiIhZQUCUiIiIiImIBBVUiIiIiIiIWUFAlIiIiIiJiAQVVIiIiIiIiFlBQJSIiIiIiYgEFVSIiUmxmzZpFo0aNcHJywsnJidatW/Of//znjupu376dcuXK0aRJkzx506dPJyAgAHt7ezw9PXnzzTe5fv26KX/x4sV4enri4uLCsGHDzOqeOnUKf39/0tLSLBqbiIiUXeVKugMiIlJ21KxZkylTplCnTh0AFixYwJNPPkl8fDwNGjQosN6lS5cIDw+nffv2/P7772Z5ixcvZvjw4cybN4+HH36Yo0eP0q9fPwCmTZvGuXPniIiIIDY2Fl9fX8LCwggODiYsLAyAV199lSlTpuDk5HRvBi0iIg88BVUiIlJsunXrZnY9ceJEZs2axQ8//HDLoOrll1+md+/eWFtbs2bNGrO8nTt30qZNG3r37g2At7c3zz33HLt37wbg5MmTODs706tXLwBCQkI4dOgQYWFhLFmyBBsbG5566qkiHKWIiJQ1ev1PRERKRE5ODsuWLePq1au0bt26wHLz58/nxIkTvPfee/nmP/LII+zbt88siFq3bp1pJsrPz4/09HTi4+M5f/48e/bsoVGjRpw/f57Ro0cTHR1d9IMTEZEypdQHVd7e3hgMhjyfyMhIAPr165cnr1WrViXcaxERKcj+/fupWLEitra2vPLKK6xevZr69evnW/bYsWMMHz6cxYsXU65c/i9XPPvss4wfP55HHnmE8uXLU7t2bUJCQhg+fDgAlStXZsGCBYSHh9OyZUvCw8Pp3LkzUVFRDB48mMTERIKCgggMDGTFihX3bNwiIvLgKvWv/+3Zs4ecnBzT9YEDB+jYsSPPPPOMKe3xxx9n/vz5pmsbG5ti7aOIiNy5gIAAEhISuHjxIitXrqRv375s2bIlT2CVk5ND7969GTt2LP7+/gW2FxcXx8SJE5k5cyYPPfQQx48f54033sDDw4NRo0YB0KNHD3r06GFWZ//+/URHR1OnTh2WLl2Ku7s7LVu2pG3btri6ut6bwYuIyAOp1AdV1apVM7ueMmUKtWvXpl27dqY0W1tb3N3di7trIiJSCDY2NqaNKpo3b86ePXv45JNPmD17tlm5y5cvs3fvXuLj43nttdcAyM3NxWg0Uq5cOTZu3Mhjjz3GqFGjeOGFF4iIiACgYcOGXL16lYEDB/Luu+9iZWX+UkZGRgaDBg1i0aJFHD9+nOzsbNP/Kf7+/uzatSvP2i8REZFbKfVB1V9lZmayaNEihg4disFgMKXHxcXh6upKpUqVaNeuHRMnTrzlU8aMjAwyMjJM19pGV0Sk5BiNRrN/k29ycnJi//79ZmkzZ87kv//9LytWrMDHxweA9PT0PIGTtbU1RqMRo9GYp93x48cTGhpK06ZNiY+PJzs725SXlZVl9naEiIjInbivgqo1a9Zw8eJF01a5AKGhoTzzzDN4eXmRmJjIqFGjeOyxx9i3bx+2trb5tjN58mTGjh1bTL0WEZGb/u///o/Q0FA8PT25fPkyy5YtIy4ujvXr1wMwYsQIkpOTWbhwIVZWVgQGBprVd3V1xc7Oziy9W7dufPzxxwQFBZle/xs1ahRPPPEE1tbWZvUPHjzI8uXLSUhIAKBu3bpYWVkRExODu7s7hw8fpkWLFvf2hyAiIg+c+yqoiomJITQ0lOrVq5vSbm6RCxAYGEjz5s3x8vJi7dq1BW6RO2LECIYOHWq6TktLw9PT8951XEREAPj999954YUXSElJwdnZmUaNGrF+/Xo6duwIQEpKCklJSXfV5siRIzEYDIwcOZLk5GSqVatGt27dmDhxolk5o9HIwIEDmTZtGg4ODgDY29sTGxtLZGQkGRkZREdHU6NGjaIZrIiIlBn3TVD166+/8u2337Jq1apblvPw8MDLy4tjx44VWMbW1rbAWSwREbl3YmJibpkfGxt7y/wxY8YwZswYs7Ry5crx3nvvFbjl+k0Gg4Ht27fnSe/atStdu3a9ZV0REZFbKfVbqt80f/58XF1dTeeOFOTPP//k9OnTeHh4FFPPRERERESkLLsvgqrc3Fzmz59P3759zc4puXLlClFRUezcuZNTp04RFxdHt27dqFq1qtnWuSIiIiIiIvfKffH637fffktSUhL9+/c3S7e2tmb//v0sXLiQixcv4uHhQUhICMuXL8fR0bGEeisiIoWVNK5hsdyn1uj9ty8kIiJyh+6LoKpTp075botrb2/Phg0bSqBHIiIiIiIiN9wXr/+JiIiIiIiUVgqqRERERERELKCgSkRERERExAIKqkRERERERCygoEpERERERMQCCqpEREREREQsoKBKRERERETEAgqqRERERERELKCgSkRERERExAIKqkRERERERCygoEpERESkGE2ePJkWLVrg6OiIq6sr3bt358iRI7et99lnn1GvXj3s7e0JCAhg4cKFZvkHDx7k6aefxtvbG4PBwPTp0/O0sXjxYjw9PXFxcWHYsGFmeadOncLf35+0tDSLxidSFimoEhERESlGW7ZsITIykh9++IFNmzaRnZ1Np06duHr1aoF1Zs2axYgRIxgzZgwHDx5k7NixREZG8vXXX5vKpKen4+vry5QpU3B3d8/Txrlz54iIiGDq1Kls2LCBBQsWsHbtWlP+q6++ypQpU3ByciraAYuUAeVKugMiIiIiZcn69evNrufPn4+rqyv79u2jbdu2+db54osvePnll+nVqxcAvr6+/PDDD7z//vt069YNgBYtWtCiRQsAhg8fnqeNkydP4uzsbGojJCSEQ4cOERYWxpIlS7CxseGpp54qsnGKlCWaqRIREREpQZcuXQLAxcWlwDIZGRnY2dmZpdnb27N7926ysrLu6D5+fn6kp6cTHx/P+fPn2bNnD40aNeL8+fOMHj2a6Ojowg9CpIxTUCUiIiJSQoxGI0OHDuWRRx4hMDCwwHKdO3fmn//8J/v27cNoNLJ3717mzZtHVlYW586du6N7Va5cmQULFhAeHk7Lli0JDw+nc+fOREVFMXjwYBITEwkKCiIwMJAVK1YU1RBFygS9/iciIiJSQl577TV+/vlntm3bdstyo0aNIjU1lVatWmE0GnFzc6Nfv3588MEHWFtb3/H9evToQY8ePUzXcXFx7N+/n+joaOrUqcPSpUtxd3enZcuWtG3bFldX10KPTaQs0UyViIiISAkYPHgwX331FZs3b6ZmzZq3LGtvb8+8efNIT0/n1KlTJCUl4e3tjaOjI1WrVi3U/TMyMhg0aBCzZ8/m+PHjZGdn065dOwICAvD392fXrl2FalekLFJQJSIiIlKMjEYjr732GqtWreK///0vPj4+d1y3fPny1KxZE2tra5YtW0bXrl2xsirc17nx48cTGhpK06ZNycnJITs725SXlZVFTk5OodoVKYsUVImIFJPCnE3Tr18/DAZDnk+DBg1MZebOncujjz5K5cqVqVy5Mh06dGD37t1m7ehsGrmd0vL7OXFDqlne6QuZBM84yuXrD84X/MjISBYtWsSSJUtwdHQkNTWV1NRUrl27ZiozYsQIwsPDTddHjx5l0aJFHDt2jN27d/Pss89y4MABJk2aZCqTmZlJQkICCQkJZGZmkpycTEJCAsePH8/Th4MHD7J8+XLGjRsHQN26dbGysiImJoa1a9dy+PBh006CInJ7CqpERIpJYc6m+eSTT0hJSTF9Tp8+jYuLC88884ypTFxcHM899xybN29m586d1KpVi06dOpGcnAzobBq5M6Xl93PlTxf47uhlU/13vznDOx3ccLS783VDpd2sWbO4dOkSwcHBeHh4mD7Lly83lUlJSSEpKcl0nZOTw0cffUTjxo3p2LEj169fZ8eOHXh7e5vKnDlzhqCgIIKCgkhJSWHq1KkEBQURERFhdn+j0cjAgQOZNm0aDg4OwI3XC2NjYxk3bhwDBgwgOjqaGjVq3NsfhMgDRBtViIgUk8KcTePs7Iyzs7Ppes2aNVy4cIEXX3zRlLZ48WKzOnPnzmXFihV89913hIeH62wauSOl5feztbcDx85ep72/I2t+voiNtYHQ+s48SIxG423LxMbGml3Xq1eP+Pj4W9bx9va+o7YNBgPbt2/Pk961a1e6du162/oikpdmqkRESsidnE3zdzExMXTo0AEvL68Cy6Snp5OVlWVqV2fTSGGU1O/nT2euUc/djovp2Xy8+SzjwjwsG4iISDHQTJWISAm407Np/iolJYX//Oc/LFmy5Jblhg8fTo0aNejQoQNgfjbNtWvXTGfT9O/f33Q2zRNPPEFWVhZjxozhH//4h8Xjk/tbSf5+Pt24Eu3qOBK15jf6tXTh9IUsBixJIjvXyJBgV8IaPFizViLyYFBQJSJSAu70bJq/io2NpVKlSnTv3r3AMh988AFLly4lLi4OOzs7U7rOppG7UZK/n0njGrIz8QpHfs9gfJfqtJ1xlE//4Um1iuV4cs4JHvJyoGrFB/vrS9K4hsVyn1qj9xfLfUTKAr3+JyJSzO7mbJqbjEYj8+bN44UXXsDGxibfMlOnTmXSpEls3LiRRo0aFdiWzqaRWynx38/sXEauTWFSt+qcOp9JTq6RVt4O1K5qi08VWxKS0ws1LhGRe0lBlYhIMbHkbJotW7Zw/PhxBgwYkG/+hx9+yPjx41m/fj3Nmze/ZVs6m0byU1p+P2ds+YPgOhVpWN2eHKOR7Nz/5WXnGsnJLbiuiEhJebDnz0VESpHIyEiWLFnCl19+aTqbBm7soGZvbw/cOJsmOTmZhQsXmtWNiYnhoYceynd9ywcffMCoUaNYsmQJ3t7epnYrVqxIxYoVzcrePJsmISEBMD+bxt3dXWfTlGGl5ffzmwOX+M+rdQCoU9UWKwMs23eeao7lOXEug8Y17It87CIiltJMlYhIMSnM2TRwYxe2lStXFjgLMHPmTDIzM/nHP/5h1u7UqVPNyulsGrmV0vL7OfpxdyrY3Ph6Ylfeio+612DGlj9458tkxnbxwN2pfBGPXETEcpqpEhEpJoU5mwZuzBSkpxe8juTUqVN3dH+dTSO3Ulp+P/++SUP7ACfaB+hgahEp3TRTJSIiIiIiYgEFVSIiIiIiIhbQ638iIqVIcZxPo7NppDCaDVt4+0JFYLVjsdxGRKRIaaZKRERERETEAgqqRERERERELKCgSkRERERExAIKqkRERESk2EyePJkWLVrg6OiIq6sr3bt358iRI7ess23bNtq0aUOVKlWwt7enbt26TJs2rcDyy5Ytw2Aw0L17d7P0xYsX4+npiYuLC8OGDTPLO3XqFP7+/qSlpRV6bFJ2aaMKERERESk2W7ZsITIykhYtWpCdnc27775Lp06dOHTokOlg8r9zcHDgtddeo1GjRjg4OLBt2zZefvllHBwcGDhwoFnZX3/9laioKB599FGz9HPnzhEREUFsbCy+vr6EhYURHBxMWFgYAK+++ipTpkzByUnnosndU1AlIiIiIsVm/fr1Ztfz58/H1dWVffv20bZt23zrBAUFERQUZLr29vZm1apVfP/992ZBVU5ODn369GHs2LF8//33XLx40ZR38uRJnJ2d6dWrFwAhISEcOnSIsLAwlixZgo2NDU899VQRjlTKEr3+JyIiIiIl5tKlSwC4uLjccZ34+Hh27NhBu3btzNLHjRtHtWrVGDBgQJ46fn5+pKenEx8fz/nz59mzZw+NGjXi/PnzjB49mujoaMsGImWagioREREKt85j1apVdOzYkWrVquHk5ETr1q3ZsGFDgeXvZJ3HxA2pZnmnL2QSPOMol6/nFHpsIqWV0Whk6NChPPLIIwQGBt62fM2aNbG1taV58+ZERkYSERFhytu+fTsxMTHMnTs337qVK1dmwYIFhIeH07JlS8LDw+ncuTNRUVEMHjyYxMREgoKCCAwMZMWKFUU2Rikb9PqfiIgIhVvnsXXrVjp27MikSZOoVKkS8+fPp1u3buzatcvsVSW483UeoSGtaeXjQHv/G6fgvvvNGd7p4IajnfW9GbhICXrttdf4+eef2bZt2x2V//7777ly5Qo//PADw4cPp06dOjz33HNcvnyZ559/nrlz51K1atUC6/fo0YMePXqYruPi4ti/fz/R0dHUqVOHpUuX4u7uTsuWLWnbti2urq4Wj1HKhlIdVI0ZM4axY8eapbm5uZGaeuMpntFoZOzYscyZM4cLFy7w0EMP8dlnn9GgQYOS6K6IiNzHCrPOY/r06WbXkyZN4ssvv+Trr782C6ruZp1Ha28Hjp29Tnt/R9b8fBEbawOh9Z2LZpAipcjgwYP56quv2Lp1KzVr1ryjOj4+PgA0bNiQ33//nTFjxvDcc89x4sQJTp06Rbdu3Uxlc3NzAShXrhxHjhyhdu3aZm1lZGQwaNAgFi1axPHjx8nOzja9Tujv78+uXbvM2hO5lVL/+l+DBg1ISUkxffbv32/K++CDD/j444+Jjo5mz549uLu707FjRy5fvlyCPRYRkQdBYdZ55Obmcvny5Tx17madx09nrlHP3Y6L6dl8vPks48I8LBuISCljNBp57bXXWLVqFf/9739NgVJh2snIyACgbt267N+/n4SEBNPniSeeICQkhISEBDw9PfPUHz9+PKGhoTRt2pScnByys7NNeVlZWeTk6JVbuXOleqYKbjxdcHd3z5NuNBqZPn067777rmmnlgULFuDm5saSJUt4+eWXi7urIiLygLjbdR43ffTRR1y9epWePXua0m6u80hISMi3zl/XeVy7do2nG1eiXR1Hotb8Rr+WLpy+kMWAJUlk5xoZEuxKWAPNWsn9LTIykiVLlvDll1/i6OhoegPJ2dkZe3t7AEaMGEFycjILFy4E4LPPPqNWrVrUrVsXuHFu1dSpUxk8eDAAdnZ2ef6uVqpUCSDfv8MHDx5k+fLlpr+XdevWxcrKipiYGNzd3Tl8+DAtWrQo8rHLg6vUB1XHjh2jevXq2Nra8tBDDzFp0iR8fX1JTEwkNTWVTp06mcra2trSrl07duzYoaBKREQK7W7XeQAsXbqUMWPG8OWXX5rWYRRmnUfSuIbsTLzCkd8zGN+lOm1nHOXTf3hSrWI5npxzgoe8HKhasdT/9y1SoFmzZgEQHBxslj5//nz69esHQEpKCklJSaa83NxcRowYQWJiIuXKlaN27dpMmTKlUN/3jEYjAwcOZNq0aab1kvb29sTGxhIZGUlGRgbR0dHUqFGjcAOUMqlU/6v80EMPsXDhQvz9/fn999+ZMGECDz/8MAcPHjQ91XBzczOr4+bmxq+//nrLdjMyMkzTxYBOzhYREZPCrPNYvnw5AwYM4N///jcdOnQwpRdqnUd2LiPXpjD9qZqcOp9JTq6RVt43vvj5VLElITmdDgE6nFTuX0aj8bZlYmNjza4HDx5smpW6U39v4yaDwcD27dvzpHft2pWuXbve1T1EbirVQVVoaKjpzw0bNqR169bUrl2bBQsW0KpVK+DGX4y/MhqNedL+bvLkyXk2wBARkbLNaDQyePBgVq9eTVxc3B2v81i6dCn9+/dn6dKlhIWFmeXdXOfxVyNHjuTy5ct88skn+a7zmLHlD4LrVKRhdXsOpFwjO/d/edm5RnJy81QREZESVqqDqr9zcHCgYcOGHDt2zHTGR2pqKh4e/1vEe/bs2TyzV383YsQIhg4darpOS0vL9z82EREpOwqzzmPp0qWEh4fzySef0KpVK1Mde3t7nJ2dC7XO45sDl/jPq3UAqFPVFisDLNt3nmqO5TlxLoPGNezvyfhFRKTw7qugKiMjg19++YVHH30UHx8f3N3d2bRpk2nb2szMTLZs2cL7779/y3ZsbW2xtbUtji6LiMh9ojDrPGbPnk12djaRkZFERkaa0vv27Vvgq0cFubnOY/Tj7lSwubE5r115Kz7qXoNRa1PIzDEytosH7k7l735wIveRpHENi+U+tUbvv30hkTtUqoOqqKgounXrRq1atTh79iwTJkwgLS2Nvn37YjAYGDJkCJMmTcLPzw8/Pz8mTZpEhQoV6N27d0l3XURE7jOFWecRFxd31/e53TqPv3+hbB/gRHutoRIRKdVKdVD122+/8dxzz3Hu3DmqVatGq1at+OGHH/Dy8gLg7bff5tq1awwaNMh0+O/GjRtxdHQs4Z6LiIiIiEhZUaqDqmXLlt0y32AwMGbMGMaMGVM8HRIREREREfmbUh1UiYiIlBbNhi0slvus1ssWIiL3HauS7oCIiIiIiMj9TEGViIiIiIiIBRRUiYiIiIiIWEBBlYiIiIiIiAUUVImIiIiIiFhAQZWIiIiIiIgFFFSJiIiIiIhYQEGViIiIiIiIBRRUiYiIiIiIWEBBlYiIiIiIiAUUVImIiIiIiFhAQZUIsHXrVrp160b16tUxGAysWbPmtnUyMjJ499138fLywtbWltq1azNv3jxTfnBwMAaDIc8nLCzMVGbx4sV4enri4uLCxA2pZu2fvpBJ8IyjXL6eU2TjFBEREZGiV66kOyBSGly9epXGjRvz4osv8vTTT99RnZ49e/L7778TExNDnTp1OHv2LNnZ2ab8VatWkZmZabr+888/ady4Mc888wwA586dIyIigtjYWHx9fQkNaU0rHwfa+zsC8O43Z3ingxuOdtZFOFIRERERKWoKqkSA0NBQQkND77j8+vXr2bJlCydPnsTFxQUAb29vszI3029atmwZFSpUMAVVJ0+exNnZmV69egHQ2tuBY2ev097fkTU/X8TG2kBofWcLRiUiIiIixUGv/4kUwldffUXz5s354IMPqFGjBv7+/kRFRXHt2rUC68TExPDss8/i4OAAgJ+fH+np6cTHx3P+/Hl+OnONeu52XEzP5uPNZxkX5lFcwxERERERCyioEimEkydPsm3bNg4cOMDq1auZPn06K1asIDIyMt/yu3fv5sCBA0RERJjSKleuzIIFCwgPD6dly5Y83bgS7eo4MmFjKv1aunD6Qhahs47T8bNjrD14qbiGJiIiImXY3a4zj4uLy3cN+eHDh01l7nad+bBhw8zucT+sM9frfyKFkJubi8FgYPHixTg733hF7+OPP+Yf//gHn332Gfb29mblY2JiCAwMpGXLlmbpPXr0oEePHgAkjWvIzsQrHPk9g/FdqtN2xlE+/Ycn1SqW48k5J3jIy4GqFfVXVkRERO6dwqwzBzhy5AhOTk6m62rVqpn+fLfrzMPCwqjfqcJ9tc5cM1UiheDh4UGNGjVMARVAvXr1MBqN/Pbbb2Zl09PTWbZsmdksVX4ysnMZuTaFSd2qc+p8Jjm5Rlp5O1C7qi0+VWxJSE6/J2O56V48mVq1ahXNmzenUqVKODg40KRJE7744guzdrQDooiISOkRGhrKhAkTeOqpp+6qnqurK+7u7qaPtfX/AiAXFxezvE2bNhW4zrxFixaEhIRw7Ox1gPtmnbmCKpFCaNOmDWfOnOHKlSumtKNHj2JlZUXNmjXNyv7rX/8iIyOD559//pZtztjyB8F1KtKwuj05RiPZuf/Ly841kpNbcN2icPPJVHR09F3VO3LkCCkpKaaPn5+fKc/FxYV3332XnTt38vPPP/Piiy/y4osvsmHDBuB/T6amTp3Khg0bWPnTBb47etlU/354MiUiIiIQFBSEh4cH7du3Z/Pmzbcse7t15nv27Lnv1pnrXSIR4MqVKxw/ftx0nZiYSEJCAi4uLtSqVYsRI0aQnJzMwoULAejduzfjx4/nxRdfZOzYsZw7d45hw4bRv3//fF/96969O1WqVCnw/gcPHuSbA5f4z6t1AKhT1RYrAyzbd55qjuU5cS6DxjXsC6xfFO52B8SbXF1dqVSpUr55wcHBZtdvvPEGCxYsYNu2bXTu3Fk7IIqIiNznPDw8mDNnDs2aNSMjI4MvvviC9u3bExcXR9u2bfOUv7nOPCYmxpT213Xm165dIzw8nHZWK4la85tpnfmAJUlk5xoZEuxKWIPS991AQZUIsHfvXkJCQkzXQ4cOBaBv377ExsaSkpJCUlKSKb9ixYps2rSJwYMH07x5c6pUqULPnj2ZMGGCWbtHjx5l27ZtbNy4scB7G41GBg4cyOjH3algc2Py2K68FR91r8GotSlk5hgZ28UDd6fyRTnkIhMUFMT169epX78+I0eONPs5/pXRaOS///0vR44c4f333wfMn0x5eXnx05lr9Gxa2fRkalk/72IciYiIiNytgIAAAgICTNetW7fm9OnTTJ06Nd+g6k7WmQMsf3HBfbXOvHT1RqSEBAcHYzQaC8yPjY3Nk1a3bl02bdp0y3b9/f1v2S6AwWBg+/btJI1raJbePsCJ9gFOBdQqeXf6ZOrSpUvUqFGDjIwMrK2tmTlzJh07dgTyPpm6uQPi/fRkSkRERMy1atWKRYsW5Um/uc583Lhxt6yfkZHByLUpTH+qptk6c8C0zrxDKfuOpKBKRArlTp9MOTo6kpCQwJUrV/juu+8YOnQovr6+plcDtQOiiIjIgyU+Ph4Pj7zroO50nfn48eNN68wPpFwr9nXmhaFvJyJSZPJ7MmVlZUWdOjfWijVp0oRffvmFyZMn51lvBf/bAfF+ejIlIiLyILnbdebTp0/H29ubBg0akJmZyaJFi1i5ciUrV67M0/adrjNfvnw5X/dyA0pmnXlhKKgSuQPNhi285/dY7XjPb3HPFfRk6q+MRiMZGRn55v11B8T75cmUiIjIg+Ru15lnZmYSFRVFcnIy9vb2NGjQgLVr19KlSxezdu9mnfm0adOo8OMI4P5ZZ66gSkSAe/NkavLkyTRv3pzatWuTmZnJunXrWLhwIbNmzcpz/9KwA6KIiEhZd7frzN9++23efvvt27Z7N+vMAZL+f1AFpX+dOSioEpH/7148mbp69SqDBg3it99+w97enrp167Jo0SLTFuo33e87IIqIiEjZpqBKRIB782RqwoQJebaZz8/9ugOiiIiICCioEhERERGRO1Qc68zh/ltrblXSHRAREREREbmfaaZKRG5LT6VERERECqaZKhEREREREQsoqBIREREREbGAgioRERERERELKKgSEREREQC2bt1Kt27dqF69OgaDgTVr1tyyfEpKCr179yYgIAArKyuGDBmSp0xsbCwGgyHP5/r166YyixcvxtPTExcXFyZuSDWrf/pCJsEzjnL5ek5RDFHknlBQJSIiIiLAjUPbGzduTHR09B2Vz8jIoFq1arz77rs0bty4wHJOTk6kpKSYfezs7AA4d+4cERERTJ06lQ0bNrDypwt8d/Syqe6735zhnQ5uONpZWzY4kXtIu/+JiIiICAChoaGEhobecXlvb28++eQTAObNm1dgOYPBgLu7e755J0+exNnZmV69egHQ2tuBY2ev097fkTU/X8TG2kBofee7GIVI8dNMlYiIiIjcU1euXMHLy4uaNWvStWtX4uPjTXl+fn6kp6cTHx/P+fPn+enMNeq523ExPZuPN59lXJhHCfZc5M5opkpERERE7pm6desSGxtLw4YNSUtL45NPPqFNmzb89NNP+Pn5UblyZRYsWEB4eDjXrl3j6caVaFfHkag1v9GvpQunL2QxYEkS2blGhgS7EtZAs1ZS+iioEhEREZF7plWrVrRq1cp03aZNG5o2bcqnn37KjBkzAOjRowc9evQAIGlcQ3YmXuHI7xmM71KdtjOO8uk/PKlWsRxPzjnBQ14OVK2or7BSupTq1/8mT55MixYtcHR0xNXVle7du3PkyBGzMv369cuzm8xf/+KKiIiIFNbd7oYHsGXLFpo1a4adnR2+vr58/vnnZvmbNm3C398fZ2dn+vbtS2Zmpinv0qVLBM84SvLFzL83+8CwsrKiRYsWHDt2LN/8jOxcRq5NYVK36pw6n0lOrpFW3g7UrmqLTxVbEpLTi7nHIrdXqoOqLVu2EBkZyQ8//MCmTZvIzs6mU6dOXL161azc448/brabzLp160qoxyIiIvIgudvd8BITE+nSpQuPPvoo8fHx/N///R+vv/46K1euBCA3N5c+ffrwyiuvsGPHDnbv3s3cuXNN9d955x36NHehRiWbezKe0sBoNJKQkICHR/5rpWZs+YPgOhVpWN2eHKOR7Nz/5WXnGsnJzbeaSIkq1XOn69evN7ueP38+rq6u7Nu3j7Zt25rSbW1tC9xRRkRERKSw7nY3vM8//5xatWoxffp0AOrVq8fevXuZOnUqTz/9NOfOneOPP/5g0KBB2NnZ8cQTT3Do0CEAtm/fzt69e/l31yr3Yih35MqVKxw/ftx0nZiYSEJCAi4uLtSqVYsRI0aQnJzMwoULTWUSEhJMdf/44w8SEhKwsbGhfv36AIwdO5ZWrVrh5+dHWloaM2bMICEhgc8++yzP/Q8ePMg3By7xn1frAFCnqi1WBli27zzVHMtz4lwGjWvY38OfgEjhlOqZqr+7dOkSAC4uLmbpcXFxuLq64u/vz0svvcTZs2dLonsiIiJSxu3cuZNOnTqZpXXu3Jm9e/eSlZVFtWrV8PDwYOPGjVy7do3vv/+eRo0akZmZyauvvsrnn3+OtZWhhHoPe/fuJSgoiKCgIACGDh1KUFAQo0ePBm4c9puUlGRW52b5ffv2sWTJEoKCgujSpYsp/+LFiwwcOJB69erRqVMnkpOT2bp1Ky1btjRrx2g0MnDgQEY/7k4FmxtfUe3KW/FR9xrM2PIH73yZzNguHrg7lb+XPwKRQinVM1V/ZTQaGTp0KI888giBgYGm9NDQUJ555hm8vLxITExk1KhRPPbYY+zbtw9bW9t828rIyCAjI8N0nZaWds/7LyIiIg++1NRU3NzczNLc3NzIzs7m3LlzeHh48K9//Ys333yTN954gy5dutC/f38mT55M+/btsbe356l/nuRCejZ9H6pCv4eKd9YqODgYo9FYYH5sbGyetFuVB5g2bRrTpk277b0NBgPbt28naVxDs/T2AU60D3C6bX2RknTfBFWvvfYaP//8M9u2bTNLv3lQHEBgYCDNmzfHy8uLtWvX8tRTT+Xb1uTJkxk7duw97a+IiIiUTQaD+UzTzaDjZvojjzzCnj17TPlHjx7liy++ID4+nrZt2/JC88q0q+NIp5nHeMjLgXrudsXXeREplPvi9b/Bgwfz1VdfsXnzZmrWrHnLsh4eHnh5eRW4owzAiBEjuHTpkulz+vTpou6yiIiIlEHu7u6kpqaapZ09e5Zy5cpRpUreWaebr7x99NFH5ObmEh8fT5f6zlStWI6HvBz44dTVPHVEpPQp1TNVRqORwYMHs3r1auLi4vDx8bltnT///JPTp08XuKMM3NjYoqBXA0VEREQKq3Xr1nz99ddmaRs3bqR58+aUL593LVBMTAxVqlThiSee4MKFCwBk5Rqx58ZOd7m3ebWuuDUbtvD2hSy02vGe30KkyJXqmarIyEgWLVrEkiVLcHR0JDU1ldTUVK5duwbc2GUmKiqKnTt3curUKeLi4ujWrRtVq1Y1HSAnIiIiUlhXrlwhISHBtMPdzd3wbm7WMGLECMLDw03lX3nlFX799VeGDh3KL7/8wrx584iJiSEqKipP22fPnmXChAmmA3ArV65MvXr1mLfzT/adTmf7yas086xw7wcpIhYr1UHVrFmzbhyCFxyMh4eH6bN8+XIArK2t2b9/P08++ST+/v707dsXf39/du7ciaOjHnOIiNytmTNn4uPjg52dHc2aNeP777+/ZfnFixfTuHFjKlSogIeHBy+++CJ//vmnKf/gwYM8/fTTeHt7YzAYTNtM/70NT09PXFxcmLjB/LWp0xcyCZ5xlMvXc4pkfCJ36253w/Px8WHdunXExcXRpEkTxo8fz4wZM3j66afztP3GG28QFRVFjRo1TGmxsbF8deAS/Rf/ysttqtKkpoIqkftBqX/971bs7e3ZsGFDMfVGROTBtnz5coYMGcLMmTNp06YNs2fPJjQ0lEOHDlGrVq085bdt20Z4eDjTpk2jW7duJCcn88orrxAREcHq1asBSE9Px9fXl2eeeYY333wzTxvnzp0jIiKC2NhYfH19CQ1pTSsfB9r733gw9u43Z3ingxuOdtb3dvAiBSjMbnjt2rXjxx9/vG3bS5cuzZPWsmVL/jvY7676KCIlr1TPVImISPH5+OOPGTBgABEREdSrV4/p06fj6enJrFmz8i3/ww8/4O3tzeuvv46Pjw+PPPIIL7/8Mnv37jWVadGiBR9++CHPPvtsvmtZT548ibOzM7169aJFixa09nbg2NnrAKz5+SI21gZC6zvfmwGLiIgUEQVVIiJCZmYm+/bty3NoaadOndixY0e+dR5++GF+++031q1bh9Fo5Pfff2fFihWEhYXd8X39/PxIT08nPj6e8+fP89OZa9Rzt+NiejYfbz7LuLCCNx0SEREpLUr1638iIlI8zp07R05OTr6Hlv59e+ibHn74YRYvXkyvXr24fv062dnZPPHEE3z66ad3fN/KlSuzYMECwsPDuXbtGk83rkS7Oo5ErfmNfi1dOH0hiwFLksjONTIk2JWwBpq1kpJTHDvfgXa/E7kfaaZKRERM8ju09O9pNx06dIjXX3+d0aNHs2/fPtavX09iYiKvvPLKXd2zR48e7N+/n+PHj/NmiBs7E69w5PcMnmvmwmsrTvNeqAef96rFO18mc+5KdqHHJiIicq9opkpERKhatSrW1tb5Hlr699mrmyZPnkybNm0YNmwYAI0aNcLBwYFHH32UCRMm3PK8wIJkZOcycm0K05+qyanzmeTkGmnl7QCATxVbEpLT6RDgdNftioiI3EuaqRIREWxsbGjWrBmbNm0yS9+0aRMPP/xwvnXS09OxsjL/b8Ta+sYufbfbvbUgM7b8QXCdijSsbk+O0Uh27v/ysnON5OQWXFdERKSkaKZKRESAG+fvvPDCCzRv3pzWrVszZ84ckpKSTK/zjRgxguTkZBYuvLGupFu3brz00kvMmjWLzp07k5KSwpAhQ2jZsiXVq1cHbmyAcejQIdOfk5OTSUhIoGLFitSpU8fs/gcPHuSbA5f4z6s30utUtcXKAMv2naeaY3lOnMugcQ374vpxiIiI3DEFVSIiAkCvXr34888/GTduHCkpKQQGBrJu3Tq8vLyAvIec9uvXj8uXLxMdHc1bb71FpUqVeOyxx3j//fdNZc6cOWM6NBVg6tSpTJ06lXbt2hEXF2dKNxqNDBw4kNGPu1PB5sbsl115Kz7qXoNRa1PIzDEytosH7k7l7/FPQURE5O7p9T8RETEZNGgQp06dIiMjg3379tG2bVtTXmxsrFkgBDB48GAOHjxIeno6Z86cYdGiRdSoUcOU7+3tjdFozPP5ezsGg4Ht27fT/m/rpdoHOLFjaAB7h9XluWYuRT5eEZH8zJw5Ex8fH+zs7GjWrBnff/99gWXj4uIwGAx5PocPHzaVCQ4OzrfMX4+gWLx4MZ6enri4uDBxg/n61tMXMgmecZTL13OKfrBSJDRTJSIiIiLy/y1fvpwhQ4Ywc+ZM2rRpw+zZswkNDeXQoUPUqlWrwHpHjhzByel/D4aqVatm+vOqVavIzMw0Xf/55580btyYZ555BrhxrEVERASxsbH4+voSGtKaVj4OtPe/sb/+u9+c4Z0ObjjaWRf1cKWIKKgSEfn/Zs6cyYcffkhKSgoNGjRg+vTpPProo/mWjYuLIyQkJE/6L7/8Qt26dQGYO3cuCxcu5MCBAwA0a9aMSZMm0bJlS1P5xYsXM3z4cK5evcqAAQMY/JfzaU5fyOSFL07x9cDaJf4fqc7nEZGy4uOPP2bAgAFEREQAMH36dDZs2MCsWbOYPHlygfVcXV2pVKlSvnkuLuYz7cuWLaNChQqmoOrkyZM4OzvTq1cvAFp7O3Ds7HXa+zuy5ueL2FgbCK2vc/pKM73+JyLC/55Mvvvuu8THx/Poo48SGhpqtoYoP0eOHCElJcX08fPzM+XFxcXx3HPPsXnzZnbu3EmtWrXo1KkTycnJwP+eTE6dOpUNGzawYMECvjt62VRfTyZFRIpXZmYm+/bto1OnTmbpnTp1YseOHbesGxQUhIeHB+3bt2fz5s23LBsTE8Ozzz6Lg8ONIyP8/PxIT08nPj6e8+fP89OZa9Rzt+NiejYfbz7LuLC7P6JCipeCKhERzJ9M1qtXj+nTp+Pp6cmsWbNuWc/V1RV3d3fT5+aW4nBjFmrQoEE0adKEunXrMnfuXHJzc/nuu+8A8yeTLVq0ICQkhGNnrwPoyaSISAk4d+4cOTk5ec7nc3Nzy3OO300eHh7MmTOHlStXsmrVKgICAmjfvj1bt27Nt/zu3bs5cOCAaSYMoHLlyixYsIDw8HBatmzJ040r0a6OIxM2ptKvpQunL2QROus4HT87xtqDl4puwFJk9PqfiJR5N59MDh8+3Cz9Tp9MXr9+nfr16zNy5Mh8Xwm8KT09naysLNNrIH99Munl5cWePXvo+sj/nkwu6+dt8dhEROTuGQwGs2uj0Zgn7aaAgAACAgJM161bt+b06dNMnTrVbLOfm2JiYggMDDR7FRygR48e9OjRA4CkcQ3ZmXiFI79nML5LddrOOMqn//CkWsVyPDnnBA95OVC1or7GlyaaqRKRMq84nkwCDB8+nBo1atChQwcg75PJ8PBwPZkUESlBVatWxdraOs+//WfPns3zf8SttGrVimPHjuVJT09PZ9myZWazVPnJyM5l5NoUJnWrzqnzmeTkGmnl7UDtqrb4VLElITn9jvsixUMhrojI/3cvn0x+8MEHLF26lLi4OOzs7Ezpf30yCbD8xQV6MikiUkJsbGxo1qwZmzZtMvu3edOmTTz55JN33E58fDweHnnXQf3rX/8iIyOD559//pb1Z2z5g+A6FWlY3Z4DKdfIzv1fXnaukZzcgutKydD/ziJS5hXlk8lFixblSZ86dSqTJk3i22+/pVGjRgXWz8jIYOTaFKY/VdPsySRgejLZ4W/nOImISNEaOnQoL7zwAs2bN6d169bMmTOHpKQkXnnlFQBGjBhBcnIyCxfe2BV1+vTpeHt706BBAzIzM1m0aBErV65k5cqVedqOiYmhe/fuVKlSpcD7Hzx4kG8OXOI/r9YBoE5VW6wMsGzfeao5lufEuQwa17C/ByMXSyioEpEy714+mfzwww+ZMGECGzZsoHnz5resP378eD2ZFBEpYb169eLPP/9k3LhxpKSkEBgYyLp16/Dy8gIgJSXFbGfYzMxMoqKiSE5Oxt7engYNGrB27Vq6dOli1u7Ro0fZtm0bGzduLPDeRqORgQMHMvpxdyrY3FilY1feio+612DU2hQyc4yM7eKBu1P5ezBysYSCKhER7s2TyQ8++IBRo0axZMkSvL29TTNhFStWpGLFimb3P3jwIMuXL+frXjdmxvRkUkSk5AwaNIhBgwblmxcbG2t2/fbbb/P222/ftk1/f3+MRuMtyxgMBrZv387/a+/e43K8/z+Av+5S6YwcwtJBRGQi23I+S+Y8Q4USvrGJFVPfjTCnmTnMRk4JQ4Zscz61NWJrSkI00sEhMxVZ6HRfvz/8ur9uhbZ0fXTfr+fj4fFwfa6r+37d14O76319PtfnkzHXSa29h4MZenCkwmuNRRURESrnzuSqVatQUFCA9957T+29QkJCMHv2bNV2yZ3JZcuWwSg+GADvTBIREVUlLKqIiP7fq74zmZaWVq73LbkzCQAZ/19UAbwzSUREVFWwqCIiIiIiKoe20zfL8j57TGV5G3qFuE4VERERERFRBbCnioioHHh3koiIiJ6HPVVEREREREQVwKKKiIiIiIioAlhUERERERERVQCLKiIiIiIiogpgUUVERERERFQBLKqIiIiIiIgqgEUVERERERFRBbCoIiIiIiIiqgAWVURERERERBXAooqIiIiIiKgCWFQRERERERFVAIsqIiIiIiKiCmBRRUREREREVAEsqoiIiIiIiCqARRUREREREVEFsKgiIiIiIiKqABZVREREREREFcCiioiIiIiIqAI0pqhatWoVbG1tUb16dbRt2xYnTpwQHYmIiIiIiLSARhRVO3bswNSpU/HJJ5/g7Nmz6NSpE/r27YuMjAzR0YiIiIiISMNpRFG1dOlS+Pr6Yty4cWjevDmWL18OKysrrF69WnQ0IiIiIiLScNVEB6iogoICxMXFISgoSK29d+/eOHXqVJk/k5+fj/z8fNX2/fv3AQC5ubmlji3Of/QK0z7fA71iWd6nrM/4MjwH8pwDbf/8AM8BIM850PbPD/AcAP/8HGj75wd4DgD+PuS/Ac06B8/7/CXtkiSV+7UU0j85+jV069YtNGzYEDExMWjfvr2qfcGCBdi0aROSk5NL/czs2bMxZ84cOWMSEREREVEVcv36dbzxxhvlOrbK91SVUCgUatuSJJVqKxEcHIyAgADVtlKpRHZ2NiwsLJ77M5UpNzcXVlZWuH79OszMzGR//9eBtp8Dbf/8AM8BwHOg7Z8f4DnQ9s8P8Bxo++cHeA4A8edAkiQ8ePAADRo0KPfPVPmiqnbt2tDV1cXt27fV2u/cuYN69eqV+TMGBgYwMDBQa6tRo0ZlRSw3MzMzrf3PU0Lbz4G2f36A5wDgOdD2zw/wHGj75wd4DrT98wM8B4DYc2Bubv6Pjq/yE1Xo6+ujbdu2OHr0qFr70aNH1YYDEhERERERVYYq31MFAAEBARg1ahRcXFzg6uqKtWvXIiMjA35+fqKjERERERGRhtOIomr48OHIysrC3LlzkZmZiZYtW+LAgQOwtrYWHa1cDAwMEBISUmpIojbR9nOg7Z8f4DkAeA60/fMDPAfa/vkBngNt//wAzwFQNc9BlZ/9j4iIiIiISKQq/0wVERERERGRSCyqiIiIiIiIKoBFFRERERERUQWwqCIiItmlpqaKjkBERPTKsKgS4OeffxYdQbiMjAyUNUeKJEnIyMgQkEhehYWF6NatG/744w/RUYQpLCyEj48Prl27JjoKCWBvb49u3brh22+/xePHj0XHIcGuXr2Kw4cP49GjRwBQ5u8HIqLXGYsqAdzc3NC4cWPMmzcP169fFx1HCFtbW/z111+l2rOzs2Fraysgkbz09PRw4cIFKBQK0VGE0dPTw549e0THEKq4uBjR0dHIyckRHUV2586dg7OzMwIDA2FpaYn//Oc/iI2NFR2LZJaVlYWePXuiadOmcHd3R2ZmJgBg3LhxCAwMFJyO5MTea6rqOKW6ANnZ2fj2228RHh6OxMRE9OjRA76+vhg0aBD09fVFx5OFjo4O/vzzT9SpU0etPT09HY6OjsjLyxOUTD6BgYHQ09PDokWLREcRxsfHB05OTggICBAdRZjq1avj0qVLWnEzoSxFRUXYu3cvwsPDcfDgQTRp0gS+vr4YNWpUqe8HTfXzzz+ja9euomMIMXr0aNy5cwfr169H8+bNce7cOdjZ2eHIkSP46KOPcPHiRdERK11RURGqV6+OhIQEtGzZUnQcYXR1ddG5c2f4+vrivffeQ/Xq1UVHkt29e/cQGxuLO3fuQKlUqu0bPXq0oFSV55/87l+6dGklJnk1WFQJlpCQgLCwMGzfvh1KpRKenp7w9fXFm2++KTpapSj5D7RixQqMHz8eRkZGqn3FxcX47bffoKuri5iYGFERZTN58mRs3rwZ9vb2cHFxgbGxsdr+qvAFUlHz58/HkiVL0KNHD7Rt27bUOfD39xeUTD7t2rXDokWL0KNHD9FRhMrPz8eqVasQHByMgoIC6OnpYfjw4fj8889Rv3590fEqVfXq1dGwYUP4+PhgzJgxsLKyEh1JNpaWljh8+DDefPNNmJqaqoqq1NRUODk54e+//xYdURaNGzdGZGSkxv7uL48LFy4gLCwMW7duRX5+PoYPHw5fX1+89dZboqPJYu/evfD09EReXh5MTU3VRrIoFApkZ2cLTFc5unXrVq7jFAoFoqKiKjlNxbGoeg3cunULa9euxaJFi1CtWjU8fvwYrq6uCA0NRYsWLUTHe6VK/gNFR0fD1dVVrWdOX18fNjY2mDZtGpo0aSIqomxe9GVSVb5AKupFvTMKhUIrnrc6cuQIZsyYgc8++6zMwtLMzExQMnmcOXMGYWFhiIiIgLGxMcaMGQNfX1/cunULs2bNwoMHDzR+WKA2j14wNTVFfHw8mjRpolZU/f7773Bzc0NWVpboiLLYuHEjdu7ciW+//Ra1atUSHUcobe29LhkCu2DBArUbzlR1sKgSpLCwED/88APCwsJw9OhRuLi4wNfXFyNHjkR2djZmzJiBhIQEJCUliY5aKXx8fLBixQqNv2Akehkdnf892vr0nUlJkqBQKFBcXCwiVqVbunQpNm7ciOTkZLi7u2PcuHFwd3dXOx9Xr15Fs2bNUFRUJDCpvLRt9EK/fv3Qpk0bfPbZZzA1NUViYiKsra0xYsQIKJVK7Nq1S3REWTg7O+Pq1asoLCyEtbV1qZsr8fHxgpKJo22918bGxjh//jzs7OxER6F/iUWVAJMnT8b27dsBAF5eXhg3blypcdQZGRmwsbEpNaZWU+Xm5iIqKgrNmjVDs2bNRMeR1dWrV5GSkoLOnTvD0NBQdTGtTQoKCpCamorGjRujWrVqouPIKjo6+oX7u3TpIlMSeTVp0gRjx46Fj48PLC0tyzymoKAA27dvx5gxY2ROJ5Y2jV5ISkpC165d0bZtW0RFRWHAgAG4ePEisrOzERMTg8aNG4uOKIs5c+a8cH9ISIhMScTT1t7rIUOGYMSIEXj//fdFR5HNkCFDEB4eDjMzMwwZMuSFx0ZGRsqU6t/TrquX10RSUhJWrlyJoUOHPndoR4MGDfDTTz/JnEw+77//Pjp37owPP/wQjx49gouLC9LS0iBJEiIiIjB06FDREStdVlYW3n//ffz0009QKBS4cuUK7OzsMG7cONSoUQNffvml6IiV7uHDh5g8eTI2bdoEAPjjjz9gZ2cHf39/NGjQAEFBQYITVj5NLZpepKioCJ6envDy8npuQQU8GRKsLQVVWaMXvv76a7XRC8OGDdO40QuOjo5ITEzE6tWroauri7y8PAwZMgQffPCBRvZGPI82FU3P82zv9ebNm9V6r21tbbFmzRqNuvH6448/qv7er18/TJ8+HUlJSXBycoKenp7asQMGDJA7XqUzNzdX3UQ2NzcXnOYVkIgEqFevnpSQkCBJkiRt3bpVsre3l/Ly8qRVq1ZJrVu3FpxOHqNGjZL69OkjXb9+XTIxMZFSUlIkSZKkw4cPS46OjoLTycPf319q27atdOLECcnY2Fh1Dn744Qet+XcgSZL0yy+/SJ6enpKrq6t048YNSZIkafPmzdKJEycEJ6s8JiYmUmpqqugYr4UPP/xQsrCwkCwsLKQpU6ZI58+fL3VMenq6pFAoBKQjueTk5Ejr1q2TgoKCpKysLEmSJCkuLk71naDp7O3tpQULFkiZmZnPPSY/P18KDw+XMVXlUigU5fqjo6MjOmqlUiqVUlpampSXlyc6SoWwp0omT9+NeBlNvBvxrPv376sexj106BCGDh0KIyMj1Z0abXDkyBEcPnwYb7zxhlp7kyZNkJ6eLiiVvL7//nvs2LED77zzjtqQR0dHR6SkpAhMJp/du3dj1KhR8PT0RHx8PPLz8wEADx48wIIFC3DgwAHBCStHjx498PPPP8Pb21t0FOG0ffSCtk0jXZbExET07NkT5ubmSEtLw/jx41GrVi3s2bMH6enp2Lx5s+iIlUpbe6+15RGPl5EkCU2aNMHFixer9ERlLKpkMmjQoHIdp8kPpj/NysoKp0+fRq1atXDo0CFEREQAAHJycrRmbYq8vLwyZ/i5e/cuDAwMBCSS319//YW6deuWas/Ly9Oa58rmzZuH0NBQjB49WvX/AADat2+PuXPnCkxWufr27Yvg4GBcuHChzFkPteHmUonjx4+/9Jhq1app5FDRl00jrS1FVUBAALy9vbF48WKYmpqq2vv27QsPDw+ByeRRrVo1fPnll7zJoqV0dHTQpEkTZGVlsaiil+PdCHVTp06Fp6cnTExMYG1trVr48pdffoGTk5PYcDLp3LkzNm/ejM8++wzAkwsIpVKJL774otxrN1R17dq1w/79+zF58mQA/5v9bt26dXB1dRUZTTbJycno3LlzqXYzMzPcu3dP/kAymThxIoCy12PTlptLz0pKSkJGRgYKCgrU2jW5wAwMDMTYsWO1fhrp33//HWvWrCnV3rBhQ9y+fVtAIvlpe++1v78/7O3tS63P+PXXX+Pq1atYvny5mGAyWbx4MaZPn47Vq1dX2UWwWVSREJMmTcJbb72F69evo1evXqoHUe3s7DBv3jzB6eTxxRdfoGvXrjhz5gwKCgrw8ccfq816pQ0WLlwINzc3JCUloaioCCtWrMDFixdx+vTpl86Kpynq16+Pq1evwsbGRq395MmTGj21Lm80/c+1a9cwePBgnD9/HgqFAtL/T8pbcpNBkwvMmzdvwt/fX6sLKuDJAtC5ubml2pOTkzV6baanaXvv9e7du8t8VKR9+/ZYtGiRxhdVXl5eePjwId58803o6+vD0NBQbX9VWPyYRZUALxvSM2vWLJmSiOXi4gIXFxe1tn79+glKIz/OevXkl0VMTAyWLFmCxo0b48iRI2jTpg1Onz6tNT2W//nPfzBlyhSEhYVBoVDg1q1bOH36NKZNm6Y13wXabsqUKbC1tcWxY8dgZ2eH2NhYZGVlITAwEEuWLBEdr1L16dMHZ86c0egbCOUxcOBAzJ07F9999x2AJwV1RkYGgoKCtGI2XIC911lZWWXOgGdmZoa7d+8KSCQvTSgauU6VAM7OzmrbhYWFSE1NRbVq1dC4cWOtWORv7NixL9wfFhYmUxIi8T755BMsW7YMjx8/BgAYGBhg2rRpqqGhmiovLw/R0dFlDnl7dgiMJqtduzaioqLQqlUrmJubIzY2Fg4ODoiKikJgYCDOnj0rOmKl2bBhA+bOnQsfHx+tmUa6LLm5uXB3d8fFixfx4MEDNGjQALdv34arqysOHDhQqteGNE/Lli3h5+eHDz/8UK195cqVWL16tcYtp6CJWFS9JnJzc+Ht7Y3Bgwdj1KhRouNUusGDB6ttFxYW4sKFC7h37x66d+9eJRZ5exVycnKwYcMGXLp0CQqFAs2bN4ePj49qZkRtUFxcjD179qidg4EDB2rdIsAPHz5EUlISlEolHB0dYWJiIjpSpTp79izc3d3x8OFD5OXloVatWrh79y6MjIxQt25dXLt2TXRE2dSsWRNxcXGws7ND48aNsX79enTr1g0pKSlwcnLCw4cPRUesNCVDv8uiDb0Tz4qKikJ8fDyUSiXatGmDnj17io5EMgkLC8OHH36I6dOno3v37gCeTGLz5ZdfYvny5Rg/frzghJWvql8PsKh6jVy4cAHvvvsu0tLSREcRQqlUYtKkSbCzs8PHH38sOk6li46OxsCBA2FmZqYaBhkXF4d79+7hxx9/1MiZvp514cIFDBw4ELdv34aDgwOAJwsA16lTBz/++KPWDAEscf36dSgUilLT7Guirl27omnTpli9ejVq1KiBc+fOQU9PD15eXpgyZQqGDBkiOqJsOnXqhMDAQAwaNAgeHh7IycnBp59+irVr1yIuLg4XLlwQHZFIFtree7169WrMnz8ft27dAgDY2Nhg9uzZWjELpkZcD4hbIouedeLECalGjRqiYwh1+fJlydLSUnQMWbRo0UIaP368VFRUpGorKiqSJkyYILVo0UJgMvm8/fbbUv/+/aXs7GxVW3Z2tjRgwADpnXfeEZhMPoWFhdKnn34qmZmZSTo6OpKOjo5kZmYmffLJJ1JBQYHoeJXG3Nxcunz5survSUlJkiRJ0q+//io5ODiIjCa7Q4cOSbt375YkSZJSUlKk5s2bSwqFQqpdu7Z07NgxwelILseOHZP69esn2dnZSY0bN5b69esnHT16VHQs2cTHx0uWlpaSmZmZpKurK9WpU0dSKBSSsbGxZGtrKzpepSosLJTCw8NVCx/fuXNHevDggeBU8tKE6wH2VAnw1VdfqW1LkoTMzExs2bIFnTt3xvbt2wUlE+/AgQMYM2YM/vrrL9FRKp2hoSESEhJUd2RKJCcno3Xr1nj06JGgZPIxNDTEmTNn0KJFC7X2CxcuoF27dlpxDvz8/LBnzx7MnTtXNY386dOnMXv2bAwcOBChoaGCE1aOOnXqICYmBk2bNoWDgwO++uor9OnTB5cvX0abNm00eshbeWRnZ6NmzZoav14bJ2564uuvv8ZHH32E9957T/U98Ouvv2LXrl1YunRpqedsNJG2914bGRnh0qVLsLa2Fh1FCE24HqgagxQ1zLJly9S2dXR0UKdOHYwZMwbBwcGCUskrICBAbbuksNy/f79GrZb+Im3atMGlS5dKFVWXLl1C69atxYSSmYODA/78889SX6J37tyBvb29oFTy2r59OyIiItC3b19VW6tWrdCoUSOMGDFCY4sqZ2dnnDlzBk2bNkW3bt0wa9Ys3L17F1u2bKkawzxegZdN2FNCkyfu2bNnj9r2sxM3aUtRtXDhQixbtkytePL390eHDh0wf/58rSiqEhISsGbNGujq6kJXVxf5+fmws7PD4sWLMWbMGI0vqt5++22cPXtWa4sqTbgeYFElQGpqqugIwj07m1VJYfnll1+W+0KjKkpMTFT93d/fH1OmTMHVq1fxzjvvAHhyZ/Kbb77BokWLREWsdE+vxbJgwQL4+/tj9uzZaudg7ty5+Pzzz0VFlFX16tVLrVEFPBlLr6+vL38gmSxYsAAPHjwAAHz22WcYM2YMJk6cCHt7e2zcuFFwOnmEh4fD2toazs7O0NZBI2XNbPj0xE3aIjc3F25ubqXae/fujRkzZghIJD89PT1Vz2y9evWQkZGB5s2bw9zcHBkZGYLTVb5JkyYhMDAQN27cKHOdrlatWglKJo+XXQ88fe1gZmYmKuYLcfifjMpzl6VatWqwtLREr1690L9/fxlSkZx0dHTUFvd8Hk2e9arkHJSQnlno9OltTT0HT5s7dy4uX76MjRs3wsDAAACQn58PX19fNGnSBCEhIYITUmWZNGkSIiIi0KhRI4wdOxZeXl5aNfPni2jbxE2enp5o3bo1pk+frta+ZMkSxMXFacVjAb1794a3tzc8PDzg5+eHs2fPwt/fH1u2bEFOTg5+++030RErVVkzYZZcL2jD78OnP39Z1wMl26/zuWBPlYzKWtTtWUqlEleuXMH69esxbdq0l443p6qFvZTATz/9JDqCcM/eYDl27BjeeOMNvPnmmwCAc+fOoaCgAD169BARj2SyatUqLFu2DJGRkQgLC0NwcDD69esHX19f9O7dW+Ofp3qRe/fu4f79+6JjVKqnn69u3rw55s+fj59//lntmaqYmBgEBgaKiigrbe+91vbrgxddG8THx6NNmzYypvl32FP1mtq/fz8mTpyosV3ezs7OZV4wKBQKVK9eHfb29vD29ka3bt0EpCOqXD4+PuU+VlMvJmxtbV9YNGjTOlUl0tPTER4ejs2bN6OwsBBJSUkav16ZNk/cZGtrW67jFAqFVv5/IO12//59bN26FevXr8e5c+de296pp7Gn6jXVoUMH1dpFmsjNzQ2rV6+Gk5MT3nrrLUiShDNnziAxMRHe3t5ISkpCz549ERkZiYEDB4qOW2lu3ryJmJgY3LlzB0qlUm2fNqzJATy5I/30AsiOjo4YO3ZsuXp2qypNLZT+ialTp6ptFxYW4uzZszh06FCpIVDaQqFQqIb7PPt9oKm0eeImbe+ZoLIlJSWVuU7XgAEDBCWSV1RUFMLCwhAZGQlra2sMHToUGzZsEB2rXNhTRUKMHz8ejRo1wsyZM9Xa582bh/T0dKxbtw4hISHYv38/zpw5Iyhl5dq4cSP8/Pygr68PCwsLtbv22nJn8syZM+jTpw8MDQ3ViutHjx7hyJEjVaK7n16tb775BmfOnNGawjM/P181/O/kyZN499134ePjAzc3tzKfsSDSVNree33t2jUMHjwY58+fV3v2uuScVIWemn/rxo0bCA8PR1hYGPLy8vD+++8jNDQU586dg6Ojo+h45caiioQwNzdHXFxcqWkyr169irZt2+L+/fu4fPky2rVrpxpjrWmsrKzg5+eH4OBgrb146tSpE+zt7bFu3TpUq/ak47yoqAjjxo3DtWvX8MsvvwhOWPmysrIwa9Ys/PTTT2X2WGZnZwtKJsa1a9fQunVrtZmeNNXTE1X4+PjAy8sLFhYWomPJghM3qZMkCbt27Xru90BkZKSgZPJZsWKF2vazvddBQUGCksmjf//+0NXVxbp162BnZ4fY2FhkZWUhMDAQS5YsQadOnURHrBTu7u6qG0qenp5wc3ODrq4u9PT0qlxRxeF/JET16tVx6tSpUkXVqVOnUL16dQBPJu0omQ1NEz18+BAjRozQ2oIKeNJT9XRBBTy5kPr44481evjr07y8vJCSkgJfX1/Uq1dPqycnAIBdu3ZpzQx4oaGhaNSoEWxtbREdHY3o6Ogyj9PEC2pO3KRuypQpWLt2Lbp166a13wNTpkwps72k91rTnT59GlFRUahTpw50dHSgo6ODjh07YuHChfD39y9z+QFNcOTIEfj7+2PixIlo0qSJ6DgVwqKKhJg8eTL8/PwQFxeHdu3aQaFQIDY2FuvXr8d///tfAMDhw4fh7OwsOGnl8fX1xc6dOzX+7tuLmJmZISMjA82aNVNrv379OkxNTQWlktfJkydx8uRJ1cx/2uLZyWokScLt27fx119/YdWqVQKTyWf06NFaefEM/LPnCksmbtLkourbb79FZGQk3N3dRUd57fTt2xfBwcEaPyS4uLhYNTFN7dq1cevWLTg4OMDa2hrJycmC01WeEydOICwsDC4uLmjWrBlGjRqF4cOHi471r7CoIiE+/fRT2Nra4uuvv8aWLVsAPFlNe926dfDw8AAA+Pn5YeLEiSJjVqqFCxfi3XffxaFDh+Dk5AQ9PT21/UuXLhWUTD7Dhw+Hr68vlixZgvbt20OhUODkyZOYPn06Ro4cKTqeLJo1a4ZHjx6JjiG7QYMGqW2XTFDQtWvXUkW2pgoPDxcdoUrQ9ImbgCc9d3Z2dqJjvJa0pfe6ZcuWSExMhJ2dHd5++20sXrwY+vr6WLt2rUb/23B1dYWrqytWrFiBiIgIhIWFISAgAEqlEkePHoWVlVWVucnKZ6qIBPnss88QEhICBweHUsM9FAoFoqKiBKaTR0FBAaZPn47Q0FAUFRUBAPT09DBx4kQsWrRIo4d/lvj9998RFBSEWbNmoWXLlqWK69d15XgienU2bdqEQ4cOISwsDIaGhqLjCPGy3usJEyYITFf5Dh8+jLy8PAwZMgTXrl3Du+++i8uXL8PCwgIRERFatW5hcnIyNmzYgC1btuDevXvo1asXfvzxR9GxXopFFZEgNWvWxLJly+Dt7S06inAPHz5ESkoKJEmCvb09jIyMREeSzZUrVzBy5MhS4+Vf95XjXwWlUomrV6+W+WB+586dBaUikt/Dhw8xZMgQxMTEwMbGptTNlfj4eEHJ5DNnzhy1bW3svX5WdnY2atasqbXDhIuLi7F3716EhYVViaKKw/9ICB0dnRd+SWjyhWQJAwMDdOjQQXQMocaOHYsVK1bA1NQUTk5Oqva8vDxMnjwZYWFhAtPJw9PTE/r6+ti2bZtWPaD+66+/wsPDA+np6Xj23p6mF5NEz/L29kZcXBy8vLy06nugRFFREWxsbNCnTx9YWlqKjiOrsWPHlus4bfh9+CxdXV0MGjSo1HDx1xV7qkiIH374QW27ZOrUTZs2Yc6cOfD19RWUTD4LFy5EZmYmvvrqK9FRhNHV1UVmZibq1q2r1n737l1YWlqqhgRqMiMjI5w9exYODg6io8iqdevWaNq0KebMmYP69euXuojU5MWfiZ5lbGyMw4cPo2PHjqKjCGNkZIRLly7B2tpadBRZ6ejowNraGs7OzqVuMD1tz549Mqaif4M9VSTEwIEDS7W99957aNGiBXbs2KEVRVVsbCyioqKwb98+tGjRotRwD02cRrlEbm4uJEmCJEl48OCBahp94Ekv5YEDB0oVWprKxcUF169f17qi6sqVK9i1a1epZRWItJGVlZXWPz/59ttv4+zZs1pXVPn5+SEiIgLXrl3D2LFj4eXlpRUTc2gi9lTRayUlJQWtWrVCXl6e6CiVzsfH54X7NXn62JcN/1QoFJgzZw4++eQTGVOJsXPnTsyePRvTp08vcxbIVq1aCUpWubp3746PP/4Ybm5uoqMQCbd//36sXLkSoaGhsLGxER1HiJIlRj766CO0bdsWxsbGavs19bsQAPLz8xEZGYmwsDCcOnUK/fr1g6+vL3r37q11Q0GrMhZV9Np49OgRgoODcfDgQY1ek4GA6OhoSJKE7t27Y/fu3Wp35fT19WFtbY0GDRoITCifshZ/VigUGj9RxZ49e/Dpp59qXTFJVJaaNWvi4cOHKCoqgpGRUan/D9nZ2YKSyUdbvwuflZ6ejvDwcGzevBmFhYVISkpSrV9FrzcO/yMhnp3NpmQYmKGhIbZu3SowmbyKiorw888/IyUlBR4eHjA1NcWtW7dgZmam0V+iXbp0AQCkpqaiUaNGWn0nLjU1VXQEIYYOHQpA/SFtbbyAIgKA5cuXi44gnLZ+Fz5LoVCovgufnRWVXm/sqSIhNm3apLZdMnXq22+/jfT0dLRu3VpMMBmlp6fDzc0NGRkZyM/Pxx9//AE7OztMnToVjx8/RmhoqOiIlW7jxo0wMTHBsGHD1Np37tyJhw8fYsyYMYKSUWVLT09/4X5te66CiLTX08P/Tp48iXfffRc+Pj5wc3MrswePXk8squi1cP/+fWzduhUbNmxAQkKCVtylHjRoEExNTbFhwwZYWFjg3LlzsLOzQ3R0NMaNG4crV66IjljpHBwcEBoaim7duqm1R0dHY8KECVozDHTLli0IDQ1FamoqTp8+DWtrayxfvhy2trZlTupCRJonJSUFGzduREpKClasWIG6devi0KFDsLKyQosWLUTHk0VycjJWrlyJS5cuQaFQoFmzZpg8ebJGT+QzadIkREREoFGjRvDx8YGXlxcsLCxEx6J/gcP/SKioqCiEhYUhMjIS1tbWGDp0KNavXy86lixOnjyJmJgY6Ovrq7VbW1vj5s2bglLJKz09Hba2tqXara2tkZGRISCR/FavXo1Zs2Zh6tSpmD9/vuqGQo0aNbB8+XKNL6qSkpKQkZGBgoICtfYBAwYISkQkv+joaPTt2xcdOnTAL7/8gvnz56Nu3bpITEzE+vXrsWvXLtERK92uXbswcuRIuLi4wNXVFcCT9exatmyJbdu2lRrRoClCQ0PRqFEj2NraIjo6GtHR0WUep8kzAmsKFlUkuxs3biA8PBxhYWHIy8vD+++/j8LCQuzevRuOjo6i48lGqVSW2SN348YNmJqaCkgkv5KLhmdnuzp37pzW3KlbuXIl1q1bh0GDBmHRokWqdhcXF0ybNk1gssp17do1DB48GOfPn1c9PwBA9XydNvRWE5UICgrCvHnzEBAQoPb9361bN6xYsUJgMvl8/PHHCA4Oxty5c9XaQ0JCMGPGDI0tqkaPHq3VzxVrEhZVJCt3d3fVeOGVK1fCzc0Nurq6WvH80LN69eqF5cuXY+3atQCeXEz+/fffCAkJgbu7u+B08hgxYgT8/f1hamqKzp07A3hyx3bKlCkYMWKE4HTySE1NhbOzc6l2AwMDjV5aYMqUKbC1tcWxY8dgZ2eH2NhYZGVlITAwEEuWLBEdj0hW58+fx7Zt20q116lTB1lZWQISye/27dsYPXp0qXYvLy988cUXAhLJIzw8XHQEekVYVJGsjhw5An9/f0ycOBFNmjQRHUeoZcuWoVu3bnB0dMTjx4/h4eGBK1euoHbt2ti+fbvoeLKYN28e0tPT0aNHD1Sr9uTrqLi4GGPGjMGCBQsEp5OHra0tEhISSk3McPDgQY3uuT19+jSioqJQp04d6OjoQEdHBx07dsTChQvh7++Ps2fPio5IJJsaNWogMzOz1HDos2fPomHDhoJSyatr1644ceJEqQXBT548iU6dOglKRVR+LKpIVidOnEBYWBhcXFzQrFkzjBo1CsOHDxcdS4gGDRogISEBERERiIuLg1KphK+vLzw9PWFoaCg6niz09fWxY8cOTJs2DampqTAyMoKTk5NWzfw2ffp0fPDBB3j8+DEkSUJsbCy2b9+OhQsXavTzhcXFxaplA2rXro1bt27BwcEB1tbWWjNBCVEJDw8PzJgxAzt37oRCoYBSqURMTAymTZtWZu+Npvjxxx9Vfx8wYABmzJiBuLg4vPPOOwCePFO1c+dOzJkzR1REovKTiATIy8uTNmzYIHXo0EHS09OTdHR0pOXLl0u5ubmio8kmOjpaKiwsLNVeWFgoRUdHC0gkr5ycHGnSpEmShYWFpKOjI+no6EgWFhbSBx98IOXk5IiOJ6u1a9dKjRo1khQKhaRQKKQ33nhDWr9+vehYlapjx47Snj17JEmSpJEjR0pubm7SyZMnpdGjR0stWrQQG45IZgUFBZKHh4eko6MjKRQK1e9FLy8vqaioSHS8SlPynfeyPzo6OqKjEr0Up1Qn4ZKTk7FhwwZs2bIF9+7dQ69evdTuXmkqXV1dZGZmom7dumrtWVlZqFu3rkY/qJ+dnQ1XV1fcvHkTnp6eaN68OSRJwqVLl7Bt2zZYWVnh1KlTqFmzpuiosrp79y6USmWpfxOa6PDhw8jLy8OQIUOQkpKC/v374/Lly7CwsEBERAR69OghOiKR7K5du4b4+HgolUo4Oztr/TB5oqqERRW9NoqLi7F3716EhYVpRVGlo6ODP//8E3Xq1FFr/+OPP+Di4oLc3FxBySrf1KlTcfz4cRw7dgz16tVT23f79m307t0bPXr0wLJlywQllM+cOXPg5eWFxo0bi44iXHZ2NmrWrMmZsIi03OPHj1G9enXRMYj+ERZVRDIbMmQIAOCHH36Am5sbDAwMVPuKi4uRmJgIBwcHHDp0SFTESmdjY4M1a9agT58+Ze4/dOgQ/Pz8kJaWJm8wAVq1aoWLFy+iXbt28PLywvDhw0sV2pqk5N//i1SrVg2Wlpbo1asX+vfvL0MqIrHee+89uLi4ICgoSK39iy++QGxsLHbu3CkomXyKi4uxYMEChIaG4s8//8Qff/wBOzs7zJw5EzY2NvD19RUdkeiFdEQHINI25ubmMDc3hyRJMDU1VW2bm5vD0tISEyZMwLfffis6ZqXKzMxEixYtnru/ZcuWuH37toyJxElMTERiYiK6d++OpUuXomHDhnB3d8e2bdvw8OFD0fFeuaf/vT/vj6GhIa5cuYLhw4dj1qxZoiMTVbro6Gj069evVLubmxt++eUXAYnkN3/+fISHh2Px4sXQ19dXtTs5OWn0pD2kOdhTRSTInDlzMG3aNBgbG4uOIruGDRtix44d6NixY5n7T5w4gREjRuDmzZsyJxMvJiYG27Ztw86dO/H48WONHgb6Mvv378fEiRORkZEhOgpRpTI0NERCQgIcHBzU2i9fvgxnZ2c8evRIUDL52NvbY82aNejRowdMTU1x7tw52NnZ4fLly3B1dUVOTo7oiEQvxJ4qIkFCQkJgbGyMO3fu4MSJEzh58iTu3LkjOpYs3Nzc8Mknn6CgoKDUvvz8fMycORNubm4CkolnbGwMQ0ND6Ovro7CwUHQcoTp06AAXFxfRMYgqXcuWLbFjx45S7RERERq9Xt3Tbt68WWqNKgBQKpVa/11IVQPXqSISJDc3Fx988AEiIiJUM/3p6upi+PDh+Oabb2Bubi44YeWZM2cOXFxc0KRJE3zwwQdo1qwZACApKQmrVq1Cfn4+tmzZIjilfFJTU7Ft2zZs3boVf/zxBzp37ozZs2dj2LBhoqMJVaNGDURGRoqOQVTpZs6ciaFDhyIlJQXdu3cHABw/fhzbt2/XiuepAKBFixY4ceJEqXUKd+7cCWdnZ0GpiMqPRRWRIOPGjUNCQgL27dsHV1dXKBQKnDp1ClOmTMH48ePx3XffiY5Yad544w2cPn0akyZNQnBwMEpGISsUCvTq1Qtff/01rKysBKeUh6urK2JjY+Hk5AQfHx94eHigYcOGomMRkYwGDBiA77//HgsWLMCuXbtgaGiIVq1a4dixY+jSpYvoeLIICQnBqFGjcPPmTSiVSkRGRiI5ORmbN2/Gvn37RMcjeik+U0UkiLGxMQ4fPlzquaITJ07Azc0NeXl5gpLJKycnB1euXAHwZEx9rVq1BCeS13//+194enq+cOIOIiJNde3aNdja2kKhUODw4cNYsGAB4uLioFQq0aZNG8yaNQu9e/cWHZPopVhUEQnSqFEj7N+/H05OTmrtiYmJcHd3x40bNwQlI1Ge7rEjIu1y79497Nq1C9euXcO0adNQq1YtxMfHo169ehrde62rq4vMzEzVoufDhw/HihUrYGlpKTgZ0T/DiSqIBPn0008REBCAzMxMVdvt27cxffp0zJw5U2AyktvmzZvh5OQEQ0ND1bAfbXqmjEjbJSYmomnTpvj888/xxRdf4N69ewCAPXv2IDg4WGy4Svbsvf2DBw9q5HISpPn4TBWRIKtXr8bVq1dhbW2NRo0aAQAyMjJgYGCAv/76C2vWrFEdGx8fLyomVbKlS5di5syZ+PDDD9GhQwdIkoSYmBj4+fnh7t27+Oijj0RHJKJKFhAQAG9vbyxevBimpqaq9r59+8LDw0NgMvlxABVVVSyqiAQZNGiQ6Aj0Gli5ciVWr16N0aNHq9oGDhyIFi1aYPbs2SyqiLTA77//rnYjrUTDhg01fiF0hUJRasgzh0BTVcSiikiQkJAQ0RHoNZCZmYn27duXam/fvr3a0FAi0lzVq1cvc6Hv5ORk1KlTR0Ai+UiSBG9vbxgYGAAAHj9+DD8/PxgbG6sdx+UV6HXHZ6qIBLp37x7Wr1+P4OBgZGdnA3gy1O/mzZuCk5Fc7O3ty5w+f8eOHWjSpImAREQkt4EDB2Lu3LmqRW4VCgUyMjIQFBSEoUOHCk5XucaMGYO6devC3Nwc5ubm8PLyQoMGDVTbJX+IXnec/Y9IkMTERPTs2RPm5uZIS0tDcnIy7OzsMHPmTKSnp2Pz5s2iI5IMdu/ejeHDh6Nnz57o0KEDFAoFTp48iePHj+O7777D4MGDRUckokqWm5sLd3d3XLx4EQ8ePECDBg1w+/ZtuLq64sCBA6V6bYjo9cOiikiQnj17ok2bNqoHk8+dOwc7OzucOnUKHh4eSEtLEx2RZBIXF4elS5fi8uXLkCQJjo6OCAwMhLOzs+hoRCSjn376SW2Npp49e4qORETlxGeqiATR5geTSV3btm2xdetW0TGISAClUonw8HBERkYiLS0NCoUCtra2sLS0hCRJnLSBqIrgM1VEgmjzg8kE6OjoQFdX94V/qlXjfS8iTSZJEgYMGIBx48bh5s2bcHJyQosWLZCeng5vb28O/yWqQvgbm0iQkgeTSyYp0KYHk+nJop7Pc+rUKaxcuZLrtRBpuPDwcPzyyy84fvw4unXrprYvKioKgwYNwubNm9WWXCCi1xOfqSISpKwHkzMzM+Hq6oqDBw/ywWQtdPnyZQQHB2Pv3r3w9PTEZ599ploYmog0T+/evdG9e3cEBQWVuX/BggWIjo7G4cOHZU5GRP8UiyoiwaKiohAfHw+lUom2bduiR48eoiORzG7duoWQkBBs2rQJffr0wcKFC9GyZUvRsYiokllaWuLQoUNo3bp1mfvPnj2Lvn378jlboiqAz1QRyey3337DwYMHVdvdu3dHnTp1sGrVKowcORITJkxAfn6+wIQkl/v372PGjBmwt7fHxYsXcfz4cezdu5cFFZGWyM7ORr169Z67v169esjJyZExERH9WyyqiGQ2e/ZsJCYmqrbPnz+P8ePHo1evXggKCsLevXuxcOFCgQlJDosXL4adnR327duH7du349SpU+jUqZPoWEQko+Li4hdOSKOrq4uioiIZExHRv8Xhf0Qyq1+/Pvbu3QsXFxcAwCeffILo6GicPHkSALBz506EhIQgKSlJZEyqZDo6OjA0NETPnj2hq6v73OMiIyNlTEVEctLR0UHfvn1hYGBQ5v78/HwcOnQIxcXFMicjon+Ks/8RySwnJ0dtuEd0dDTc3NxU2+3atcP169dFRCMZjR49muvPEGm5MWPGvPQYzvxHVDWwqCKSWb169ZCamgorKysUFBQgPj4ec+bMUe1/8OAB9PT0BCYkOYSHh4uOQESCbdy4UXQEInpF+EwVkczc3NwQFBSEEydOIDg4GEZGRmrP0iQmJqJx48YCExIRERHRP8GeKiKZzZs3D0OGDEGXLl1gYmKCTZs2QV9fX7U/LCwMvXv3FpiQiIiIiP4JTlRBJMj9+/dhYmJSapKC7OxsmJiYqBVaRERERPT6YlFFRERERERUAXymioiIiIiIqAJYVBEREREREVUAiyoiIiIiIqIKYFFFRERERERUASyqiIjolbOxscHy5ctf2eulpaVBoVAgISHhX/38zz//DIVCgXv37r2yTJpg9uzZaN26tegYRERVHosqIiJ65X7//XdMmDBBdIwK6dq1K6ZOnSo6xiujUCjw/fffi45BRKSRWFQREdG/UlhYWKqtoKAAAFCnTh0YGRnJHYmIiEgIFlVERAQAOHToEDp27IgaNWrAwsIC7777LlJSUgD8b/jdd999h65du6J69er49ttv4e3tjUGDBmHhwoVo0KABmjZtCkB9+N/IkSMxYsQItfcqLCxE7dq1sXHjxpe+979x4MABNG3aFIaGhujWrRvS0tLU9mdlZWHkyJF44403YGRkBCcnJ2zfvl2139vbG9HR0VixYgUUCgUUCoXqNZKSkuDu7g4TExPUq1cPo0aNwt27d8uVq2vXrpg8eTKmTp2KmjVrol69eli7di3y8vLg4+MDU1NTNG7cGAcPHlT7uejoaLz11lswMDBA/fr1ERQUhKKiIrXX9ff3x8cff4xatWrB0tISs2fPVu23sbEBAAwePBgKhUK1XWLLli2wsbGBubk5RowYgQcPHpTr8xAR0RMsqoiICACQl5eHgIAA/P777zh+/Dh0dHQwePBgKJVK1TEzZsyAv78/Ll26hD59+gAAjh8/jkuXLuHo0aPYt29fqdf19PTEjz/+iL///lvVdvjwYeTl5WHo0KHlfu/yun79OoYMGQJ3d3ckJCRg3LhxCAoKUjvm8ePHaNu2Lfbt24cLFy5gwoQJGDVqFH777TcAwIoVK+Dq6orx48cjMzMTmZmZsLKyQmZmJrp06YLWrVvjzJkzOHToEP7880+8//775c63adMm1K5dG7GxsZg8eTImTpyIYcOGoX379oiPj0efPn0watQoPHz4EABw8+ZNuLu7o127djh37hxWr16NDRs2YN68eaVe19jYGL/99hsWL16MuXPn4ujRowCeDMcEgI0bNyIzM1O1DQApKSn4/vvvsW/fPuzbtw/R0dFYtGjRPz7vRERaTSIiIirDnTt3JADS+fPnpdTUVAmAtHz5crVjxowZI9WrV0/Kz89Xa7e2tpaWLVsmSZIkFRQUSLVr15Y2b96s2j9y5Ehp2LBh5XpvSZJU73/27NmX5g4ODpaaN28uKZVKVduMGTMkAFJOTs5zf87d3V0KDAxUbXfp0kWaMmWK2jEzZ86UevfurdZ2/fp1CYCUnJz80mxdunSROnbsqNouKiqSjI2NpVGjRqnaMjMzJQDS6dOnJUmSpP/+97+Sg4OD2uf55ptvJBMTE6m4uLjM15UkSWrXrp00Y8YM1TYAac+ePWrHhISESEZGRlJubq6qbfr06dLbb7/90s9CRET/w54qIiIC8KTHwsPDA3Z2djAzM4OtrS0AICMjQ3WMi4tLqZ9zcnKCvr7+c19XT08Pw4YNw9atWwE86ZX64Ycf4Onp+Y/eu7wuXbqEd955BwqFQtXm6uqqdkxxcTHmz5+PVq1awcLCAiYmJjhy5MhL3y8uLg4//fQTTExMVH+aNWum+gzl0apVK9XfdXV1YWFhAScnJ1VbvXr1AAB37txRfR5XV1e1z9OhQwf8/fffuHHjRpmvCwD169dXvcaL2NjYwNTU9B//HBER/U810QGIiOj10L9/f1hZWWHdunVo0KABlEolWrZsqZp8AgCMjY1L/VxZbc/y9PREly5dcOfOHRw9ehTVq1dH3759/9F7l5ckSS895ssvv8SyZcuwfPlyODk5wdjYGFOnTn3p+ymVSvTv3x+ff/55qX3169cvVz49PT21bYVCodZWUjyVDH2UJEmtoCppe/rY571ueYZP/tufIyKi/2FRRUREyMrKwqVLl7BmzRp06tQJAHDy5MlX9vrt27eHlZUVduzYgYMHD2LYsGGq3q1X/d6Ojo6lpg7/9ddf1bZPnDiBgQMHwsvLC8CTAubKlSto3ry56hh9fX0UFxer/VybNm2we/du2NjYoFo1eX6FOjo6Yvfu3WrF1alTp2BqaoqGDRuW+3X09PRKfR4iIno1OPyPiIhQs2ZNWFhYYO3atbh69SqioqIQEBDwyl5foVDAw8MDoaGhOHr0qKqYqYz39vPzQ0pKCgICApCcnIxt27YhPDxc7Rh7e3scPXoUp06dwqVLl/Cf//wHt2/fVjvGxsYGv/32G9LS0nD37l0olUp88MEHyM7OxsiRIxEbG4tr167hyJEjGDt2bKUVLJMmTcL169cxefJkXL58GT/88ANCQkIQEBAAHZ3y/xq3sbHB8ePHcfv2beTk5FRKViIibcWiioiIoKOjg4iICMTFxaFly5b46KOP8MUXX7zS9/D09ERSUhIaNmyIDh06VNp7N2rUCLt378bevXvx5ptvIjQ0FAsWLFA7ZubMmWjTpg369OmDrl27wtLSEoMGDVI7Ztq0adDV1YWjoyPq1KmDjIwMNGjQADExMSguLkafPn3QsmVLTJkyBebm5v+owPknGjZsiAMHDiA2NhZvvvkm/Pz84Ovri08//fQfvc6XX36Jo0ePwsrKCs7OzpWSlYhIWymk8gw+JyIiIiIiojKxp4qIiIiIiKgCWFQREVGV4ufnpzal+dN//Pz8hOXKyMh4bi4TE5N/NT08ERFVDRz+R0REVcqdO3eQm5tb5j4zMzPUrVtX5kRPFBUVIS0t7bn75ZwxkIiI5MWiioiIiIiIqAI4/I+IiIiIiKgCWFQRERERERFVAIsqIiIiIiKiCmBRRUREREREVAEsqoiIiIiIiCqARRUREREREVEFsKgiIiIiIiKqABZVREREREREFfB/2BL2G+6HFX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18" y="2612571"/>
            <a:ext cx="3371089" cy="251636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804" y="5033553"/>
            <a:ext cx="2757665" cy="172487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22" y="5033554"/>
            <a:ext cx="3371089" cy="172487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7053263" y="2882539"/>
            <a:ext cx="48861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smtClean="0"/>
              <a:t>Interpretation</a:t>
            </a:r>
            <a:r>
              <a:rPr lang="en-IN" sz="1600" dirty="0" smtClean="0"/>
              <a:t>:</a:t>
            </a:r>
          </a:p>
          <a:p>
            <a:r>
              <a:rPr lang="en-IN" sz="1600" dirty="0"/>
              <a:t>Above graph says no </a:t>
            </a:r>
            <a:r>
              <a:rPr lang="en-IN" sz="1600" dirty="0" smtClean="0"/>
              <a:t>considerable </a:t>
            </a:r>
            <a:r>
              <a:rPr lang="en-IN" sz="1600" dirty="0"/>
              <a:t>relation between cancelation and lead </a:t>
            </a:r>
            <a:r>
              <a:rPr lang="en-IN" sz="1600" dirty="0" smtClean="0"/>
              <a:t>time. Customers </a:t>
            </a:r>
            <a:r>
              <a:rPr lang="en-IN" sz="1600" dirty="0"/>
              <a:t>who </a:t>
            </a:r>
            <a:r>
              <a:rPr lang="en-IN" sz="1600" dirty="0" smtClean="0"/>
              <a:t>didn't </a:t>
            </a:r>
            <a:r>
              <a:rPr lang="en-IN" sz="1600" dirty="0"/>
              <a:t>cancel the booking with more than one year lead time.</a:t>
            </a:r>
          </a:p>
          <a:p>
            <a:r>
              <a:rPr lang="en-IN" sz="1600" dirty="0"/>
              <a:t>But for customers who </a:t>
            </a:r>
            <a:r>
              <a:rPr lang="en-IN" sz="1600" dirty="0" err="1"/>
              <a:t>canceled</a:t>
            </a:r>
            <a:r>
              <a:rPr lang="en-IN" sz="1600" dirty="0"/>
              <a:t> their booking has not more than 340 days. </a:t>
            </a:r>
            <a:endParaRPr lang="en-IN" sz="1600" dirty="0" smtClean="0"/>
          </a:p>
          <a:p>
            <a:r>
              <a:rPr lang="en-IN" sz="1600" dirty="0"/>
              <a:t>we can consider </a:t>
            </a:r>
          </a:p>
          <a:p>
            <a:r>
              <a:rPr lang="en-IN" sz="1600" dirty="0"/>
              <a:t>    months: may-</a:t>
            </a:r>
            <a:r>
              <a:rPr lang="en-IN" sz="1600" dirty="0" err="1"/>
              <a:t>Auguest</a:t>
            </a:r>
            <a:r>
              <a:rPr lang="en-IN" sz="1600" dirty="0"/>
              <a:t> are peak time for booking and </a:t>
            </a:r>
            <a:r>
              <a:rPr lang="en-IN" sz="1600" dirty="0" err="1"/>
              <a:t>january</a:t>
            </a:r>
            <a:r>
              <a:rPr lang="en-IN" sz="1600" dirty="0"/>
              <a:t>-</a:t>
            </a:r>
            <a:r>
              <a:rPr lang="en-IN" sz="1600" dirty="0" err="1"/>
              <a:t>March,November</a:t>
            </a:r>
            <a:r>
              <a:rPr lang="en-IN" sz="1600" dirty="0"/>
              <a:t>-December are off season period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days:Only</a:t>
            </a:r>
            <a:r>
              <a:rPr lang="en-IN" sz="1600" dirty="0"/>
              <a:t> in month end there </a:t>
            </a:r>
            <a:r>
              <a:rPr lang="en-IN" sz="1600" dirty="0" err="1"/>
              <a:t>ia</a:t>
            </a:r>
            <a:r>
              <a:rPr lang="en-IN" sz="1600" dirty="0"/>
              <a:t> a slight change in bookings.</a:t>
            </a:r>
          </a:p>
          <a:p>
            <a:r>
              <a:rPr lang="en-IN" sz="1600" dirty="0"/>
              <a:t>    Week :More booking are from 11-43 weeks.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36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9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Booking Cancellation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7577"/>
            <a:ext cx="10974735" cy="539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• What factors influence booking cancellations</a:t>
            </a:r>
            <a:r>
              <a:rPr lang="en-IN" sz="1400" dirty="0" smtClean="0"/>
              <a:t>?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• Are there specific trends or patterns in cancellations over time?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Can we identify high-risk bookings that are more likely to be cancelled?</a:t>
            </a:r>
            <a:endParaRPr lang="en-US" sz="1400" dirty="0"/>
          </a:p>
        </p:txBody>
      </p:sp>
      <p:sp>
        <p:nvSpPr>
          <p:cNvPr id="4" name="AutoShape 2" descr="data:image/png;base64,iVBORw0KGgoAAAANSUhEUgAABlkAAAO1CAYAAADt0IOIAAAAOXRFWHRTb2Z0d2FyZQBNYXRwbG90bGliIHZlcnNpb24zLjcuMSwgaHR0cHM6Ly9tYXRwbG90bGliLm9yZy/bCgiHAAAACXBIWXMAAA9hAAAPYQGoP6dpAAEAAElEQVR4nOzdebxVdb0//teW4TAfGYTDEURUHAEHNNNMUHEgFZUKu1oOoA0aXhKHr9o1IoW0nJKbt7wEJiqNmKWhmEKR1wKUG6iVAybeQPKKB1A8TPv3Rw/37x4Bhe3Rc4Dn8/FYj4d7rc9a6/05bR+tt6+91ioUi8ViAAAAAAAA2CI7NHQBAAAAAAAAWyMhCwAAAAAAQBmELAAAAAAAAGUQsgAAAAAAAJRByAIAAAAAAFAGIQsAAAAAAEAZhCwAAAAAAABlELIAAAAAAACUQcgCAAAAAABQBiELwDbiT3/6U84999z07NkzLVq0SJs2bXLQQQfl+uuvz2uvvbbB+IMOOiiFQiHf/va3N3q8SZMmpVAopEWLFvnb3/62wfYBAwakd+/eG6yvra3N+PHjc8QRR6R9+/Zp3rx5dt555wwdOjQzZ84sjZsxY0YKhcIml0mTJr3nuf6v0aNHp1Ao5NVXX93kmC0959vrd9hhh7Rt2zZ77LFHPv3pT+enP/1p1q9f/671AAAAW67cPuSNN97IN7/5zRx44IFp06ZNWrdunQMOOCBjx47NG2+8URr3dt/wXsuAAQPes9Yt7cESfZg+DNgWNW3oAgB4/26//fZccMEF2WuvvXLppZdm3333zZo1azJnzpz8x3/8R/7rv/4rU6dOLY2fN29ennzyySTJhAkTcskll2zy2LW1tfnqV7+aO++88z3rePXVV3PCCSfkT3/6U4YNG5ZLL700HTp0yP/8z//kF7/4RY455pjMnTs3+++/f2mfsWPH5qijjtrgWLvvvvuW/Am2yOaec7fddstdd92V5J9N28KFC3Pvvffm05/+dD7+8Y/nl7/8ZSorKz+wOgEAYHu1JX3IK6+8koEDB+b555/PRRddlOuvvz5J8sgjj+Saa67JPffck4cffjhdunTJeeedlxNOOKG07+LFizNkyJCMGDEiZ5xxRml9u3bt3vWcW9qDJfowfRiwrRKyAGzl/uu//itf+tKXcuyxx+bee+9NRUVFaduxxx6bUaNGZdq0aXX2+c///M8kyYknnpj7778/jz32WA4//PCNHv+EE07I3XffnUsuuaTORfnGnHXWWfnv//7vPPjggzn66KPrbPvMZz6Tiy++OO3bt6+zvlevXvnoRz+62fOtD5t7zpYtW24w7rzzzsvEiRMzbNiwfP7zn8+PfvSjD6pMAADYbm1pH/LnP/85jz76aI444ojS+mOPPTYnnnhijjrqqJx99tmZNm1aunXrlm7dupXGvPjii0mSXXbZZbP7knJ6sEQfpg8DtlUeFwawlRs7dmwKhUK+//3v17m4f1vz5s0zePDg0ue33nord999d/r165ebbropSfKDH/xgk8e/7LLL0rFjx1x++eXvWsfcuXPz61//OsOHD9/gwv5thxxySHbZZZfNmVajdu655+YTn/hEfvKTn2z0Fn4AAOD92dw+ZM6cOXnooYcyfPjwOgHL24444ogMGzYsDz74YObOnVsvtW1pD5bow+qDPgxorIQsAFuxdevW5ZFHHkm/fv3SvXv3zdrn5z//eZYtW5Zhw4alV69eOeKII/KjH/0oK1eu3Oj4tm3b5qtf/WoefPDBPPLII5s87kMPPZQkOfXUU7doDuvXr8/atWs3WD5I9XHOwYMHp1gs5ne/+90HVCUAAGy/NrcPmT59epJ370Pe3vb22PejnB4s0YfV1zn1YUBjJGQB2Iq9+uqrefPNN9OzZ8/N3mfChAlp0aJF6XnDw4cPz8qVK/PjH/94k/t88YtfzG677ZbLL788xWJxo2NeeumlJNmiWpLk9NNPT7NmzTZYXn755S06zod9zh49eiRJ/v73v39QZQIAwHatvvqQt7e9Pfb9KKcHS/Rh9XVOfRjQGHknC8B2ZOHChXn00UfzL//yL9lxxx2TJJ/+9Kdz0UUX5Qc/+EGGDRu20f2aN2+ea665JmeccUZ+/OMf5/TTT6+3mq677rqN3tbepUuXejvHB3HOTTU5AABA/aivPuTta/dCoVCf5W02fVj9nVMfBjRGQhaArVinTp3SqlWrLFy4cLPG/+AHP0ixWMynPvWpvP7666X1gwcPzl133ZU///nP2XvvvTe672c+85l8+9vfzlVXXZUhQ4ZssP3tZ/wuXLgwe+2112bPYbfddsvBBx+82ePrQ32c8+1nAFdXV9dHSQAAwEbURx/y9svtt+TxXpuypT1Yog+rz3Pqw4DGyOPCALZiTZo0yTHHHJO5c+e+5y3W69evz6RJk5IkQ4YMSfv27UvLXXfdleTdX7xYKBRy3XXX5fnnn8/3v//9DbYff/zxSZJ77723vMlsZe67774UCoUceeSRDV0KAABss96rDzn22GOTvHsf8va2t8e+H1vSgyX6sPqmDwMaIyELwFbuiiuuSLFYzPnnn5/Vq1dvsH3NmjX55S9/mQcffDAvv/xyLrzwwjz66KMbLPvtt19++MMfvuuLBwcOHJhjjz02Y8aM2eAFjQcddFAGDRqUCRMmbPLFjHPmzKmX5yA3tIkTJ+bXv/51/uVf/qX0yzEAAOCD8W59yMEHH5zjjjsuEyZMyO9///sN9p01a1Z+8IMf5IQTTki/fv3qpZ7N7cGS6MPqkT4MaKw8LgxgK3fYYYfltttuywUXXJB+/frlS1/6Uvbbb7+sWbMmTz75ZL7//e+nd+/eadKkSZo2bZorr7xyo7dWf+ELX8hFF12U+++/P6eccsomz3fdddelX79+Wbp0afbbb7862374wx/mhBNOyKBBgzJs2LAMGjQo7du3z+LFi/PLX/4y99xzT+bOnVvngvjZZ5/N448/vsF5unXrlm7dupU+L1++PD/96U83GLfTTjulf//+pc+//OUv07Zt2w3GfepTn9ric65atao0btWqVXnhhRdy77335le/+lX69++f//iP/9jo3wgAAKhf79WHDBw4MMcdd1wuuuiiHHPMMUmSRx55JLfcckv23nvv0t0k9WFze7CTTz45EyZM0Idt4Tn1YcBWpwjANmHevHnFs88+u7jLLrsUmzdvXmzdunXxwAMPLF599dXFpUuXFps3b1489dRTN7n/smXLii1btiyefPLJxWKxWJw4cWIxSXH27NkbjD3jjDOKSYr77bffBttWrVpV/M53vlM87LDDiu3atSs2bdq0WF1dXRwyZEjx/vvvL4179NFHi0k2uVx11VWlsf3799/kuP79+xeLxWLxa1/72rse7/2es3Xr1sXddtut+KlPfar4k5/8pLhu3bot+x8IAAB4T+X2IStXriyOHTu2eMABBxRbtWpVbNWqVbFv377Fa665prhy5cpNnm/hwoXFJMVvfetbW1zre/Vg//jHP/Rh7/Oc+jBga1AoFovF95nTAAAAAAAAbHe8kwUAAAAAAKAMQhYAAAAAAIAyCFkAAAAAAADKIGQBAAAAAAAog5AFAAAAAACgDEIWAAAAAACAMjRt6AIag/Xr1+fvf/972rZtm0Kh0NDlAADAB6pYLGbFihWprq7ODjv43RXvTc8EAMD2ZnP7JiFLkr///e/p3r17Q5cBAAAfqkWLFqVbt24NXQZbAT0TAADbq/fqm4QsSdq2bZvkn3+sdu3aNXA1AADwwVq+fHm6d+9eug6G96JnAgBge7O5fZOQJSnd7t6uXTsNAwAA2w2PfWJz6ZkAANhevVff5AHMAAAAAAAAZRCyAAAAAAAAlEHIAgAAAAAAUAbvZAEA2AYUi8WsXbs269ata+hSaCSaNGmSpk2beu8KAABEz8SG6qtnErIAAGzlVq9encWLF+fNN99s6FJoZFq1apWuXbumefPmDV0KAAA0GD0Tm1IfPZOQBQBgK7Z+/fosXLgwTZo0SXV1dZo3b+7OBVIsFrN69er84x//yMKFC9OrV6/ssIMnBQMAsP3RM7Ex9dkzCVkAALZiq1evzvr169O9e/e0atWqocuhEWnZsmWaNWuWv/3tb1m9enVatGjR0CUBAMCHTs/EptRXz+TnbAAA2wB3KbAxvhcAAPBPro3ZmPr4XvhmAQAAAAAAlEHIAgAAAAAAUAYhCwAAjcaAAQMycuTID/28o0ePzgEHHPChnxcAAGBL6ZsaFyELAADbDBf9AAAA707fVL+ELAAAAAAAAGUQsgAA0KisX78+l112WTp06JCqqqqMHj26tO2ll17KKaeckjZt2qRdu3YZOnRoXnnllSTJpEmT8vWvfz3//d//nUKhkEKhkEmTJiVJampq8vnPfz6dO3dOu3btcvTRR+e///u/G2B2AAAA75++qfEQsgAA0Kjccccdad26df7whz/k+uuvz5gxYzJ9+vQUi8Wceuqpee211zJz5sxMnz49zz//fE4//fQkyemnn55Ro0Zlv/32y+LFi7N48eKcfvrpKRaLOfHEE7NkyZI88MADmTt3bg466KAcc8wxee211xp4tgAAAFtO39R4NJqQZdy4cSkUCnVe2FMsFjN69OhUV1enZcuWGTBgQJ566qk6+9XW1mbEiBHp1KlTWrduncGDB+fll1/+kKsHAKC+9O3bN1/72tfSq1evnHXWWTn44IPzm9/8Jg8//HD+9Kc/5e67706/fv1y6KGH5s4778zMmTMze/bstGzZMm3atEnTpk1TVVWVqqqqtGzZMo8++mjmz5+fn/zkJzn44IPTq1evfPvb386OO+6Yn/70pw09XQAAgC2mb2o8GkXIMnv27Hz/+99P375966y//vrrc+ONN2b8+PGZPXt2qqqqcuyxx2bFihWlMSNHjszUqVMzZcqUzJo1KytXrsxJJ52UdevWfdjTAACgHrzzmrBr165ZunRpnnnmmXTv3j3du3cvbdt3332z44475plnntnk8ebOnZuVK1emY8eOadOmTWlZuHBhnn/++Q9sHgAAAB8UfVPj0bShC1i5cmXOPPPM3H777bnmmmtK64vFYm6++eZcddVVGTJkSJJ/3gLVpUuX3H333fnCF76QmpqaTJgwIXfeeWcGDhyYJJk8eXK6d++ehx9+OMcff/xGz1lbW5va2trS5+XLl3+AMwQAYEs0a9aszudCoZD169enWCymUChsMH5T69+2fv36dO3aNTNmzNhg24477vh+ywUAAPjQ6Zsajwa/k+XCCy/MiSeeWApJ3rZw4cIsWbIkxx13XGldRUVF+vfvn8ceeyzJP9O1NWvW1BlTXV2d3r17l8ZszLhx41JZWVla/m+qBwBA47TvvvvmpZdeyqJFi0rrnn766dTU1GSfffZJkjRv3nyDO5oPOuigLFmyJE2bNs0ee+xRZ+nUqdOHOgcAAIAPkr7pw9egIcuUKVPyxBNPZNy4cRtsW7JkSZKkS5cuddZ36dKltG3JkiVp3rx52rdvv8kxG3PFFVekpqamtPzfLxwAAI3TwIED07dv35x55pl54okn8sc//jFnnXVW+vfvn4MPPjhJsuuuu2bhwoWZN29eXn311dTW1mbgwIE57LDDcuqpp+bBBx/Miy++mMceeyxf/epXM2fOnAaeFQAAQP3RN334GixkWbRoUf71X/81kydPTosWLTY57p23ML3XbU2bM6aioiLt2rWrswAA0LgVCoXce++9ad++fY488sgMHDgwu+22W370ox+Vxnzyk5/MCSeckKOOOio77bRT7rnnnhQKhTzwwAM58sgjM2zYsOy55575zGc+kxdffHGDH/QAAABszfRNDaDYQKZOnVpMUmzSpElpSVIsFArFJk2aFJ977rlikuITTzxRZ7/BgwcXzzrrrGKxWCz+5je/KSYpvvbaa3XG9O3bt3j11Vdvdi01NTXFJMWampr3PzG2SzNnziyedNJJxa5duxaTFKdOnVpn+4oVK4oXXnhhceeddy62aNGiuPfeexe/+93vvusx+/fvX0yywfKJT3yiNGby5MnFbt26Fdu3b1+85JJL6uy/cOHCYq9evXyvAbZxq1atKj799NPFVatWNXQpNEKb+n64/mVLba3fme9+97vFPn36FNu2bVts27Zt8aMf/WjxgQce2OjYz3/+88UkxZtuummzj3/PPfcUkxRPOeWUOuuXL19e/Nd//dfiLrvsUmzRokXxsMMOK/7xj3+sM+Zb3/pWsXPnzsXOnTsXb7zxxjrbHn/88eJBBx1UXLt27WbXAgBsnJ6Jd/Nu34/NvQZusDtZjjnmmMyfPz/z5s0rLQcffHDOPPPMzJs3L7vttluqqqoyffr00j6rV6/OzJkzc/jhhydJ+vXrl2bNmtUZs3jx4ixYsKA0Bj4Mb7zxRvbff/+MHz9+o9u/8pWvZNq0aZk8eXKeeeaZfOUrX8mIESPyi1/8YpPH/PnPf57FixeXlgULFqRJkyb59Kc/nSR59dVXc9555+Xb3/52Hnzwwdxxxx25//77S/t/6Utfyje/+U13agEAsN3q1q1bvvnNb2bOnDmZM2dOjj766Jxyyil56qmn6oy7995784c//CHV1dWbfey//e1vueSSS/Lxj398g23nnXdepk+fnjvvvDPz58/Pcccdl4EDB+Z//ud/kiTz58/P1VdfnXvuuSd33313rrzyyixYsCBJsmbNmnzxi1/Mf/zHf6RJkybvY/YAAHwYmjbUidu2bZvevXvXWde6det07NixtH7kyJEZO3ZsevXqlV69emXs2LFp1apVzjjjjCRJZWVlhg8fnlGjRqVjx47p0KFDLrnkkvTp0ycDBw780OfE9mvQoEEZNGjQJrf/13/9V84+++wMGDAgSfL5z38+3/ve9zJnzpyccsopG92nQ4cOdT5PmTIlrVq1KoUsL7zwQiorK3P66acnSY466qg8/fTTOfHEE3P33XenefPmGTJkSD3MDgAAtk4nn3xync/XXnttbrvttjz++OPZb7/9kiT/8z//ky9/+ct58MEHc+KJJ27WcdetW5czzzwzX//61/O73/0ur7/+emnbqlWr8rOf/Sy/+MUvcuSRRyZJRo8enXvvvTe33XZbrrnmmjzzzDPp27dvjj766CRJ375988wzz6R379751re+lSOPPDKHHHJIPfwFAAD4oDVYyLI5LrvssqxatSoXXHBBli1blkMPPTQPPfRQ2rZtWxpz0003pWnTphk6dGhWrVqVY445JpMmTfKLHxqVI444Ivfdd1+GDRuW6urqzJgxI3/9619zyy23bPYxJkyYkM985jNp3bp1kqRXr15588038+STT6ZHjx6ZPXt2hg0bltdeey1XX311Hn300Q9qOgAAsNVZt25dfvKTn+SNN97IYYcdliRZv359Pve5z+XSSy8thS6bY8yYMdlpp50yfPjw/O53v6uzbe3atVm3bt0G7x5t2bJlZs2alSTp06dP/vrXv+all15KsVjMX//61/Tu3TvPPfdcJk2alLlz577P2QIA8GFpVCHLjBkz6nwuFAoZPXp0Ro8evcl9WrRokVtvvTW33nrrB1scvA/f+c53cv7556dbt25p2rRpdthhh/znf/5njjjiiM3a/49//GMWLFiQCRMmlNa1b98+d9xxR84666ysWrUqZ511Vo4//vgMGzYsI0aMyMKFCzN48OCsWbMmo0ePzqc+9akPanoAANBozZ8/P4cddljeeuuttGnTJlOnTs2+++6bJLnuuuvStGnTXHTRRZt9vN///veZMGFC5s2bt9Htbdu2zWGHHZZvfOMb2WeffdKlS5fcc889+cMf/pBevXolSfbZZ5+MHTs2xx57bJJk3Lhx2WeffTJw4MBcf/31efDBBzN69Og0a9Yst9xyS+mOGAAAGp9GFbLAtuo73/lOHn/88dx3333p0aNHfvvb3+aCCy5I165dN+vRdhMmTEjv3r3zkY98pM760047Laeddlrp84wZMzJ//vyMHz8+e+yxR+65555UVVXlIx/5SI488sh07ty53ucGAACN2V577ZV58+bl9ddfz89+9rOcffbZmTlzZlatWpVbbrklTzzxRAqFwmYda8WKFfnsZz+b22+/PZ06ddrkuDvvvDPDhg3LzjvvnCZNmuSggw7KGWeckSeeeKI05otf/GK++MUvlj5PmjSpFNDstddemT17dl5++eV85jOfycKFC1NRUVH+HwEAgA+MkAU+YKtWrcqVV16ZqVOnlp7x3Ldv38ybNy/f/va33zNkefPNNzNlypSMGTPmXcfV1tbmggsuyOTJk/Pcc89l7dq16d+/f5Jkzz33zB/+8IcNnkkNAADbuubNm2ePPfZIkhx88MGZPXt2brnlluyzzz5ZunRpdtlll9LYdevWZdSoUbn55pvz4osvbnCs559/Pi+++GKd6+r169cnSZo2bZq//OUv2X333bP77rtn5syZeeONN7J8+fJ07do1p59+enr27LnRGl999dWMGTMmv/3tb/OHP/whe+65Z+ndpGvWrMlf//rX9OnTpx7/KgAA1BchC3zA1qxZkzVr1mSHHXaos75Jkyalhuzd/PjHP05tbW0++9nPvuu4b3zjGxk0aFAOOuigPPnkk1m7dm2dGtatW1feBAAAYBtSLBZTW1ubz33ucxv84On444/P5z73uZx77rkb3XfvvffO/Pnz66z76le/mhUrVuSWW25J9+7d62xr3bp1WrdunWXLluXBBx/M9ddfv9Hjjhw5Ml/5ylfSrVu3zJ49O2vWrClte/sdLwAANE5CFqgHK1euzHPPPVf6vHDhwsybNy8dOnTILrvskv79++fSSy9Ny5Yt06NHj8ycOTM//OEPc+ONN5b2Oeuss7Lzzjtn3LhxdY49YcKEnHrqqenYseMmz//UU0/lRz/6Uem50HvvvXd22GGHTJgwIVVVVfnzn/+cQw45pH4nDQAAjdyVV16ZQYMGpXv37lmxYkWmTJmSGTNmZNq0aenYseMG19jNmjVLVVVV9tprr9K6/3ud3qJFi/Tu3bvOPjvuuGOS1Fn/4IMPplgsZq+99spzzz2XSy+9NHvttddGw5vp06fn2WefzQ9/+MMkyUc+8pH8+c9/zq9//essWrQoTZo0qVMPAACNi5AF6sGcOXNy1FFHlT5ffPHFSZKzzz47kyZNypQpU3LFFVfkzDPPzGuvvZYePXrk2muvrfMM5pdeemmDu13++te/ZtasWXnooYc2ee5isZjPf/7zuemmm9K6deskScuWLTNp0qRceOGFqa2tzfjx47PzzjvX55QBAKDRe+WVV/K5z30uixcvTmVlZfr27Ztp06aVXji/OTZ2nf5eampqcsUVV+Tll19Ohw4d8slPfjLXXnttmjVrVmfcqlWr8uUvfzk/+tGPSufYeeedc+utt+bcc89NRUVF7rjjjrRs2XKLzg8AwIenUCwWiw1dRENbvnx5KisrU1NTk3bt2jV0OQAAm+2tt97KwoUL07Nnz7Ro0aK0vt+lP/xQ65j7rbM+1PPxT4VCIVOnTs2pp5660e2b+n64/mVL+c4AAFurTV0TJ/qm7cW79U3v9v3Y3GvgLfs5DgAA1INzzjknhUIhhUIhTZs2zS677JIvfelLWbZsWUOXlgEDBmTkyJFlj5s0aVLp8UGbq1Ao5N57792ifQAAgG2bvqmuxto3eVwY26yXxvRp6BK2S7tcPf+9BwFAkhNOOCETJ07M2rVr8/TTT2fYsGF5/fXXc8899zRIPWvWrNngUT7Atqmx9wquqQGAt+mbGj93sgAA0CAqKipSVVWVbt265bjjjsvpp5++wXvIJk6cmH322SctWrTI3nvvne9+97ulbatXr86Xv/zldO3aNS1atMiuu+6acePGlba/9NJLOeWUU9KmTZu0a9cuQ4cOzSuvvFLaPnr06BxwwAH5wQ9+kN122y0VFRU5++yzM3PmzNxyyy2lX4y9+OKL73uut912W3bfffc0b948e+21V+68887Stl133TVJctppp6VQKJQ+J8kvf/nL9OvXLy1atMhuu+2Wr3/961m7du37rgcAANg66Jv+qTH3Te5kAQCgwb3wwguZNm1anV9E3X777fna176W8ePH58ADD8yTTz6Z888/P61bt87ZZ5+d73znO7nvvvvy4x//OLvssksWLVqURYsWJUmKxWJOPfXUtG7dOjNnzszatWtzwQUX5PTTT8+MGTNK53juuefy4x//OD/72c/SpEmT9OjRI88++2x69+6dMWPGJEl22mmn9zW3qVOn5l//9V9z8803Z+DAgfnVr36Vc889N926dctRRx2V2bNnp3Pnzpk4cWJOOOGENGnSJEny4IMP5rOf/Wy+853v5OMf/3ief/75fP7zn0+SfO1rX3tfNQEAAFsffVPj7JuELAAANIhf/epXadOmTdatW5e33norSXLjjTeWtn/jG9/IDTfckCFDhiRJevbsmaeffjrf+973cvbZZ+ell15Kr169csQRR6RQKKRHjx6lfR9++OH86U9/ysKFC9O9e/ckyZ133pn99tsvs2fPziGHHJLkn7/quvPOO+s0BM2bN0+rVq1SVVX1nnP47ne/m//8z/+ss27t2rV1Xpj47W9/O+ecc04uuOCCJMnFF1+cxx9/PN/+9rdz1FFHlc6944471jnntddem//3//5fzj777CTJbrvtlm984xu57LLLhCwAALCd0Dc1/r7J48IAAGgQRx11VObNm5c//OEPGTFiRI4//viMGDEiSfKPf/wjixYtyvDhw9OmTZvScs011+T5559P8s+XQM6bNy977bVXLrroojq3zD/zzDPp3r17qVFIkn333Tc77rhjnnnmmdK6Hj16vK9fXJ155pmZN29eneXtX3L931o+9rGP1Vn3sY99rE4dGzN37tyMGTOmzvzPP//8LF68OG+++WbZNQMAAFsPfVPj75vcyQIAQINo3bp19thjjyTJd77znRx11FH5+te/nm984xtZv359kn/e+n7ooYfW2e/t28IPOuigLFy4ML/+9a/z8MMPZ+jQoRk4cGB++tOfplgsplAobHDOd65v3br1+5pDZWVlaQ5v69y58wbj3lnLpur7v9avX5+vf/3rpV+k/V//9xdfAADAtkvf1Pj7JiELAACNwte+9rUMGjQoX/rSl1JdXZ2dd945L7zwQs4888xN7tOuXbucfvrpOf300/OpT30qJ5xwQl577bXsu+++eemll7Jo0aLSr7Kefvrp1NTUZJ999nnXOpo3b55169bV27z22WefzJo1K2eddVZp3WOPPVanjmbNmm1wzoMOOih/+ctfNmhGAACA7Ze+qfH1TUIWAAAahQEDBmS//fbL2LFjM378+IwePToXXXRR2rVrl0GDBqW2tjZz5szJsmXLcvHFF+emm25K165dc8ABB2SHHXbIT37yk1RVVWXHHXfMwIED07dv35x55pm5+eabSy9w7N+/fw4++OB3rWPXXXfNH/7wh7z44otp06ZNOnTokB12KP8pu5deemmGDh2agw46KMccc0x++ctf5uc//3kefvjhOuf8zW9+k4997GOpqKhI+/btc/XVV+ekk05K9+7d8+lPfzo77LBD/vSnP2X+/Pm55ppryq4HAADYeumbGl/fJGQBANgGzf3WWe89qBG6+OKLc+655+byyy/Peeedl1atWuVb3/pWLrvssrRu3Tp9+vTJyJEjkyRt2rTJddddl2effTZNmjTJIYcckgceeKB0YX/vvfdmxIgROfLII7PDDjvkhBNOyK233vqeNVxyySU5++yzs++++2bVqlVZuHBhdt1117LndOqpp+aWW27Jt771rVx00UXp2bNnJk6cmAEDBpTG3HDDDbn44otz++23Z+edd86LL76Y448/Pr/61a8yZsyYXH/99WnWrFn23nvvnHfeeWXXAgAA/P/0Tfqm+lAoFovFD+1sjdTy5ctTWVmZmpqatGvXrqHLoZ68NKZPQ5ewXdrl6vkNXQLAduWtt97KwoUL07NnT+/pYAOb+n64/mVLbWvfmcbeK7imBoD6o2fi3bzb92Nzr4HLv38HAAAAAABgOyZkAQAAAAAAKIOQBQAAAAAAoAxCFgAAAAAAgDIIWQAAAAAAAMogZAEAAAAAACiDkAUAAAAAAKAMQhYAAAAAAIAyCFkAAAAAAADK0LShCwAAoP69NKbPh3q+Xa6e/4Ect1AoZOrUqTn11FM/kOM3lBdffDE9e/bMk08+mQMOOKChywEAgO2Svqlx21r6JneyAADQIJYsWZIRI0Zkt912S0VFRbp3756TTz45v/nNb0pjFi9enEGDBiX55wV2oVDIvHnz3ve5d91119x8880brB89evQWXbzXZ02wMbvuumsKhcIGy4UXXpgkKRaLGT16dKqrq9OyZcsMGDAgTz31VJ1j1NbWZsSIEenUqVNat26dwYMH5+WXX26I6QAAsIX0TY2fkAUAgA/diy++mH79+uWRRx7J9ddfn/nz52fatGk56qijSv/xOEmqqqpSUVHRgJVCw5o9e3YWL15cWqZPn54k+fSnP50kuf7663PjjTdm/PjxmT17dqqqqnLsscdmxYoVpWOMHDkyU6dOzZQpUzJr1qysXLkyJ510UtatW9cgcwIAYPPom7YOQhYAAD50F1xwQQqFQv74xz/mU5/6VPbcc8/st99+ufjii/P444+XxhUKhdx7771Jkp49eyZJDjzwwBQKhQwYMCC//e1v06xZsyxZsqTO8UeNGpUjjzzyfde5fv36jBkzJt26dUtFRUUOOOCATJs2rbR9YzW9beLEidlnn33SokWL7L333vnud7/7vuth+7PTTjulqqqqtPzqV7/K7rvvnv79+6dYLObmm2/OVVddlSFDhqR3796544478uabb+buu+9OktTU1GTChAm54YYbMnDgwBx44IGZPHly5s+fn4cffriBZwcAwLvRN20dhCwAAHyoXnvttUybNi0XXnhhWrduvcH2HXfccaP7/fGPf0ySPPzww1m8eHF+/vOf58gjj8xuu+2WO++8szRu7dq1mTx5cs4999z3Xestt9ySG264Id/+9rfzpz/9Kccff3wGDx6cZ599dpM1Jcntt9+eq666Ktdee22eeeaZjB07Nv/2b/+WO+64433XxPZr9erVmTx5coYNG5ZCoZCFCxdmyZIlOe6440pjKioq0r9//zz22GNJkrlz52bNmjV1xlRXV6d3796lMRtTW1ub5cuX11kAAPjw6Ju2HkIWAAA+VM8991yKxWL23nvvLdpvp512SpJ07NgxVVVV6dChQ5Jk+PDhmThxYmnc/fffnzfffDNDhw591+NdfvnladOmTZ1l7NixdcZ8+9vfzuWXX57PfOYz2WuvvXLdddflgAMOKD2XeFM1feMb38gNN9yQIUOGpGfPnhkyZEi+8pWv5Hvf+94WzRn+r3vvvTevv/56zjnnnCQp/RKxS5cudcZ16dKltG3JkiVp3rx52rdvv8kxGzNu3LhUVlaWlu7du9fjTAAAeC/6pq2HkAUAgA9VsVhM8s9b2uvDOeeck+eee650u/wPfvCDDB06dKO/9vq/Lr300sybN6/O8sUvfrG0ffny5fn73/+ej33sY3X2+9jHPpZnnnlmk8f9xz/+kUWLFmX48OF1GpFrrrkmzz///PuYKdu7CRMmZNCgQamurq6z/p3/LhWLxff89+u9xlxxxRWpqakpLYsWLSq/cAAAtpi+aevRtKELAABg+9KrV68UCoU888wzOfXUU9/38Tp37pyTTz45EydOzG677ZYHHnggM2bMeM/9OnXqlD322KPOurd/UfV/bel/wF6/fn2Sf976fuihh9bZ1qRJk/esCzbmb3/7Wx5++OHSoxWSf77gNPnn3Spdu3YtrV+6dGnp7paqqqqsXr06y5Ytq3M3y9KlS3P44Ydv8nwVFRVengoA0ID0TVsPd7IAAPCh6tChQ44//vj8+7//e954440Ntr/++usb3a958+ZJknXr1m2w7bzzzsuUKVPyve99L7vvvvsGv6IqR7t27VJdXZ1Zs2bVWf/YY49ln3322WRNXbp0yc4775wXXnghe+yxR53l7Rc+wpaaOHFiOnfunBNPPLG0rmfPnqmqqsr06dNL61avXp2ZM2eWApR+/fqlWbNmdcYsXrw4CxYseNeQBQCAhqVv2nq4kwUAgA/dd7/73Rx++OH5yEc+kjFjxqRv375Zu3Ztpk+fnttuu22jt5V37tw5LVu2zLRp09KtW7e0aNEilZWVSZLjjz8+lZWVueaaazJmzJh6q/PSSy/N1772tey+++454IADMnHixMybNy933XXXu9Y0evToXHTRRWnXrl0GDRqU2trazJkzJ8uWLcvFF19cb/WxfVi/fn0mTpyYs88+O02b/v8tXKFQyMiRIzN27Nj06tUrvXr1ytixY9OqVaucccYZSZLKysoMHz48o0aNSseOHdOhQ4dccskl6dOnTwYOHNhQUwIAYDPom7YOQhYAgG3QLlfPb+gS3lXPnj3zxBNP5Nprr82oUaOyePHi7LTTTunXr19uu+22je7TtGnTfOc738mYMWNy9dVX5+Mf/3jp9vYddtgh55xzTsaOHZuzzjqr3uq86KKLsnz58owaNSpLly7Nvvvum/vuuy+9evV615rOO++8tGrVKt/61rdy2WWXpXXr1unTp09GjhxZb7Wx/Xj44Yfz0ksvZdiwYRtsu+yyy7Jq1apccMEFWbZsWQ499NA89NBDadu2bWnMTTfdlKZNm2bo0KFZtWpVjjnmmEyaNGmrewwDAEB90zfVj+29byoU336DznZs+fLlqaysTE1NTdq1a9fQ5VBPXhrTp6FL2C419v9zAtjWvPXWW1m4cGF69uyZFi1aNHQ5Der888/PK6+8kvvuu6+hS2k0NvX9cP3LltrWvjONvVdwTQ0A9UfPVJe+qa53+35s7jWwO1kAANiq1dTUZPbs2bnrrrvyi1/8oqHLAQAAaHT0TR8cIQsAAFu1U045JX/84x/zhS98Iccee2xDlwMAANDo6Js+OEIWAAC2am8/XxgAAICN0zd9cHZo6AIAAAAAAAC2RkIWAIBtQLFYbOgSaIR8LwAA4J9cG7Mx9fG9ELIAAGzFmjVrliR58803G7gSGqO3vxdvf08AAGB7o2fi3dRHz+SdLAAAW7EmTZpkxx13zNKlS5MkrVq1SqFQaOCqaGjFYjFvvvlmli5dmh133DFNmjRp6JIAAKBB6JnYmPrsmYQsAABbuaqqqiQpNQ3wth133LH0/QAAgO2VnolNqY+eScgCALCVKxQK6dq1azp37pw1a9Y0dDk0Es2aNXMHCwAARM/ExtVXzyRkAQDYRjRp0sR/VAcAANgEPRMfBC++BwAAAAAAKIOQBQAAAAAAoAxCFgAAAAAAgDIIWQAAAAAAAMo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QhYAAAAAAIAyCFkAAAAAAADKIGQBAAAAAAAog5AFAAAAAACgDA0astx2223p27dv2rVrl3bt2uWwww7Lr3/969L2c845J4VCoc7y0Y9+tM4xamtrM2LEiHTq1CmtW7fO4MGD8/LLL3/YUwEAAAAAALYzDRqydOvWLd/85jczZ86czJkzJ0cffXROOeWUPPXUU6UxJ5xwQhYvXlxaHnjggTrHGDlyZKZOnZopU6Zk1qxZWblyZU466aSsW7fuw54OAAAAAACwHWnakCc/+eST63y+9tprc9ttt+Xxxx/PfvvtlySpqKhIVVXVRvevqanJhAkTcuedd2bgwIFJksmTJ6d79+55+OGHc/zxx3+wEwAAAAAAALZbjeadLOvWrcuUKVPyxhtv5LDDDiutnzFjRjp37pw999wz559/fpYuXVraNnfu3KxZsybHHXdcaV11dXV69+6dxx57bJPnqq2tzfLly+ssAAAAAAAAW6LBQ5b58+enTZs2qaioyBe/+MVMnTo1++67b5Jk0KBBueuuu/LII4/khhtuyOzZs3P00UentrY2SbJkyZI0b9487du3r3PMLl26ZMmSJZs857hx41JZWVlaunfv/sFNEAAAAAAA2CY16OPCkmSvvfbKvHnz8vrrr+dnP/tZzj777MycOTP77rtvTj/99NK43r175+CDD06PHj1y//33Z8iQIZs8ZrFYTKFQ2OT2K664IhdffHHp8/LlywUtAAAAAADAFmnwkKV58+bZY489kiQHH3xwZs+enVtuuSXf+973NhjbtWvX9OjRI88++2ySpKqqKqtXr86yZcvq3M2ydOnSHH744Zs8Z0VFRSoqKup5JgAAAAAAwPakwR8X9k7FYrH0OLB3+t///d8sWrQoXbt2TZL069cvzZo1y/Tp00tjFi9enAULFrxryAIAAAAAAPB+NeidLFdeeWUGDRqU7t27Z8WKFZkyZUpmzJiRadOmZeXKlRk9enQ++clPpmvXrnnxxRdz5ZVXplOnTjnttNOSJJWVlRk+fHhGjRqVjh07pkOHDrnkkkvSp0+fDBw4sCGnBgAAAAAAbOMaNGR55ZVX8rnPfS6LFy9OZWVl+vbtm2nTpuXYY4/NqlWrMn/+/Pzwhz/M66+/nq5du+aoo47Kj370o7Rt27Z0jJtuuilNmzbN0KFDs2rVqhxzzDGZNGlSmjRp0oAzAwAAAAAAtnUNGrJMmDBhk9tatmyZBx988D2P0aJFi9x666259dZb67M0AAAAAACAd9Xo3skCAAAAAACwN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BAI/Y///M/+exnP5uOHTumVatWOeCAAzJ37tzS9mKxmNGjR6e6ujotW7bMgAED8tRTT9U5Rm1tbUaMGJFOnTqldevWGTx4cF5++eUPeyoAALDNEbIAAAA0UsuWLcvHPvaxNGvWLL/+9a/z9NNP54YbbsiOO+5YGnP99dfnxhtvzPjx4zN79uxUVVXl2GOPzYoVK0pjRo4cmalTp2bKlCmZNWtWVq5cmZNOOinr1q1rgFkBAMC2o2lDFwAAAMDGXXfddenevXsmTpxYWrfrrruW/rlYLObmm2/OVVddlSFDhiRJ7rjjjnTp0iV33313vvCFL6SmpiYTJkzInXfemYEDByZJJk+enO7du+fhhx/O8ccf/6HOCQAAtiXuZAEAAGik7rvvvhx88MH59Kc/nc6dO+fAAw/M7bffXtq+cOHCLFmyJMcdd1xpXUVFRfr375/HHnssSTJ37tysWbOmzpjq6ur07t27NOadamtrs3z58joLAACwISELAABAI/XCCy/ktttuS69evfLggw/mi1/8Yi666KL88Ic/TJIsWbIkSdKlS5c6+3Xp0qW0bcmSJWnevHnat2+/yTHvNG7cuFRWVpaW7t271/fUAABgmyBkAQAAaKTWr1+fgw46KGPHjs2BBx6YL3zhCzn//PNz22231RlXKBTqfC4Wixuse6d3G3PFFVekpqamtCxatOj9TQQAALZRQhYAAIBGqmvXrtl3333rrNtnn33y0ksvJUmqqqqSZIM7UpYuXVq6u6WqqiqrV6/OsmXLNjnmnSoqKtKuXbs6CwAAsCEhCwAAQCP1sY99LH/5y1/qrPvrX/+aHj16JEl69uyZqqqqTJ8+vbR99erVmTlzZg4//PAkSb9+/dKsWbM6YxYvXpwFCxaUxgAAAOVp2tAFAAAAsHFf+cpXcvjhh2fs2LEZOnRo/vjHP+b73/9+vv/97yf552PCRo4cmbFjx6ZXr17p1atXxo4dm1atWuWMM85IklRWVmb48OEZNWpUOnbsmA4dOuSSSy5Jnz59MnDgwIacHgAAbPWELAAAAI3UIYcckqlTp+aKK67ImDFj0rNnz9x8880588wzS2Muu+yyrFq1KhdccEGWLVuWQw89NA899FDatm1bGnPTTTeladOmGTp0aFatWpVjjjkmkyZNSpMmTRpiWgAAsM0oFIvFYkMX0dCWL1+eysrK1NTUeNbwNuSlMX0auoTt0i5Xz2/oEgCA9+D6ly21rX1nGnuv4JoaAKDhbe41sHe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KFBQ5bbbrstffv2Tbt27dKuXbscdthh+fWvf13aXiwWM3r06FRXV6dly5YZMGBAnnrqqTrHqK2tzYgRI9KpU6e0bt06gwcPzssvv/xhTwUAAAAAANjONGjI0q1bt3zzm9/MnDlzMmfOnBx99NE55ZRTSkHK9ddfnxtvvDHjx4/P7NmzU1VVlWOPPTYrVqwoHWPkyJGZOnVqpkyZklmzZmXlypU56aSTsm7duoaaFgAAAAAAsB1o0JDl5JNPzic+8Ynsueee2XPPPXPttdemTZs2efzxx1MsFnPzzTfnqquuypAhQ9K7d+/ccccdefPNN3P33XcnSWpqajJhwoTccMMNGThwYA488MBMnjw58+fPz8MPP7zJ89bW1mb58uV1FgAAAAAAgC3RaN7Jsm7dukyZMiVvvPFGDjvssCxcuDBLlizJcccdVxpTUVGR/v3757HHHkuSzJ07N2vWrKkzprq6Or179y6N2Zhx48alsrKytHTv3v2DmxgAAAAAALBNavCQZf78+WnTpk0qKiryxS9+MVOnTs2+++6bJUuWJEm6dOlSZ3yXLl1K25YsWZLmzZunffv2mxyzMVdccUVqampKy6JFi+p5VgAAAAAAwLauaUMXsNdee2XevHl5/fXX87Of/Sxnn312Zs6cWdpeKBTqjC8Wixuse6f3GlNRUZGKior3VzgAAAAAALBda/A7WZo3b5499tgjBx98cMaNG5f9998/t9xyS6qqqpJkgztSli5dWrq7paqqKqtXr86yZcs2OQYAAAAAAOCD0OAhyzsVi8XU1tamZ8+eqaqqyvTp00vbVq9enZkzZ+bwww9PkvTr1y/NmjWrM2bx4sVZsGBBaQwAAAAAAMAHoUEfF3bllVdm0KBB6d69e1asWJEpU6ZkxowZmTZtWgqFQkaOHJmxY8emV69e6dWrV8aOHZtWrVrljDPOSJJUVlZm+PDhGTVqVDp27JgOHTrkkksuSZ8+fTJw4MCGnBoAAAAAALCNa9CQ5ZVXXsnnPve5LF68OJWVlenbt2+mTZuWY489Nkly2WWXZdWqVbnggguybNmyHHrooXnooYfStm3b0jFuuummNG3aNEOHDs2qVatyzDHHZNKkSWnSpElDTQsAAAAAANgOFIrFYrGhi2hoy5cvT2VlZWpqatKuXbuGLod68tKYPg1dwnZpl6vnN3QJAMB7cP3LltrWvjONvVdwTQ0A0PA29xq40b2TBQAAAAAAYGs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QhYAAAAAAIAyCFkAAAAAAADKIGQBAAAAAAAog5AFAAAAAACgDEIWAACARmr06NEpFAp1lqqqqtL2YrGY0aNHp7q6Oi1btsyAAQPy1FNP1TlGbW1tRowYkU6dOqV169YZPHhwXn755Q97KgAAsE0SsgAAADRi++23XxYvXlxa5s+fX9p2/fXX58Ybb8z48eMze/bsVFVV5dhjj82KFStKY0aOHJmpU6dmypQpmTVrVlauXJmTTjop69ata4jpAADANqVpQxcAAADApjVt2rTO3StvKxaLufnmm3PVVVdlyJAhSZI77rgjXbp0yd13350vfOELqampyYQJE3LnnXdm4MCBSZLJkyene/fuefjhh3P88cd/qHMBAIBtjTtZAAAAGrFnn3021dXV6dmzZz7zmc/khRdeSJIsXLgwS5YsyXHHHVcaW1FRkf79++exxx5LksydOzdr1qypM6a6ujq9e/cujdmY2traLF++vM4CAABsSMgCAADQSB166KH54Q9/mAcffDC33357lixZksMPPzz/+7//myVLliRJunTpUmefLl26lLYtWbIkzZs3T/v27Tc5ZmPGjRuXysrK0tK9e/d6nhkAAGwbhCwAAACN1KBBg/LJT34yffr0ycCBA3P//fcn+edjwd5WKBTq7FMsFjdY907vNeaKK65ITU1NaVm0aNH7mAUAAGy7hCwAAABbidatW6dPnz559tlnS+9peecdKUuXLi3d3VJVVZXVq1dn2bJlmxyzMRUVFWnXrl2dBQAA2JCQBQAAYCtRW1ubZ555Jl27dk3Pnj1TVVWV6dOnl7avXr06M2fOzOGHH54k6devX5o1a1ZnzOLFi7NgwYLSGAAAoHxNG7oAAAAANu6SSy7JySefnF122SVLly7NNddck+XLl+fss89OoVDIyJEjM3bs2PTq1Su9evXK2LFj06pVq5xxxhlJksrKygwfPjyjRo1Kx44d06FDh1xyySWlx48BAADvj5AFAACgkXr55ZfzL//yL3n11Vez00475aMf/Wgef/zx9OjRI0ly2WWXZdWqVbnggguybNmyHHrooXnooYfStm3b0jFuuummNG3aNEOHDs2qVatyzDHHZNKkSWnSpElDTQsAALYZhWKxWGzoIhra8uXLU1lZmZqaGs8a3oa8NKZPQ5ewXdrl6vkNXQIA8B5c/7KltrXvTGPvFVxTAwA0vM29BvZOFgAAAAAAgDIIWQAAAAAAAMo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DRqyjBs3Loccckjatm2bzp0759RTT81f/vKXOmPOOeecFAqFOstHP/rROmNqa2szYsSIdOrUKa1bt87gwYPz8ssvf5hTAQAAAAAAtjMNGrLMnDkzF154YR5//PFMnz49a9euzXHHHZc33nijzrgTTjghixcvLi0PPPBAne0jR47M1KlTM2XKlMyaNSsrV67MSSedlHXr1n2Y0wEAAAAAALYjTRvy5NOmTavzeeLEiencuXPmzp2bI488srS+oqIiVVVVGz1GTU1NJkyYkDvvvDMDBw5MkkyePDndu3fPww8/nOOPP/6DmwAAAAAAALDdalTvZKmpqUmSdOjQoc76GTNmpHPnztlzzz1z/vnnZ+nSpaVtc+fOzZo1a3LccceV1lVXV6d379557LHHNnqe2traLF++vM4CAAAAAACwJRpNyFIsFnPxxRfniCOOSO/evUvrBw0alLvuuiuPPPJIbrjhhsyePTtHH310amtrkyRLlixJ8+bN0759+zrH69KlS5YsWbLRc40bNy6VlZWlpXv37h/cxAAAAAAAgG1Sgz4u7P/68pe/nD/96U+ZNWtWnfWnn3566Z979+6dgw8+OD169Mj999+fIUOGbPJ4xWIxhUJho9uuuOKKXHzxxaXPy5cvF7QAAAAAAABbpFHcyTJixIjcd999efTRR9OtW7d3Hdu1a9f06NEjzz77bJKkqqoqq1evzrJly+qMW7p0abp06bLRY1RUVKRdu3Z1FgAAAAAAgC3RoCFLsVjMl7/85fz85z/PI488kp49e77nPv/7v/+bRYsWpWvXrkmSfv36pVmzZpk+fXppzOLFi7NgwYIcfvjhH1jtAAAAAADA9q1BHxd24YUX5u67784vfvGLtG3btvQOlcrKyrRs2TIrV67M6NGj88lPfjJdu3bNiy++mCuvvDKdOnXKaaedVho7fPjwjBo1Kh07dkyHDh1yySWXpE+fPhk4cGBDTg8AAAAAANiGNWjIcttttyVJBgwYUGf9xIkTc84556RJkyaZP39+fvjDH+b1119P165dc9RRR+VHP/pR2rZtWxp/0003pWnTphk6dGhWrVqVY445JpMmTUqTJk0+zOkAAAAAAADbkQYNWYrF4rtub9myZR588MH3PE6LFi1y66235tZbb62v0gAAAAAAAN5Vo3jxPQAAAAAAwNZG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BbiXHjxqVQKGTkyJGldcViMaNHj051dXVatmyZAQMG5KmnnqqzX21tbUaMGJFOnTqldevWGTx4cF5++eUPuXoAANj2CFkAAAC2ArNnz873v//99O3bt87666+/PjfeeGPGjx+f2bNnp6qqKscee2xWrFhRGjNy5MhMnTo1U6ZMyaxZs7Jy5cqcdNJJWbdu3Yc9DQAA2KYIWQAAABq5lStX5swzz8ztt9+e9u3bl9YXi8XcfPPNueqqqzJkyJD07t07d9xxR958883cfffdSZKamppMmDAhN9xwQwYOHJgDDzwwkydPzvz58/Pwww831JQAAGCbIGQBAABo5C688MKceOKJGThwYJ31CxcuzJIlS3LccceV1lVUVKR///557LHHkiRz587NmjVr6oyprq5O7969S2Peqba2NsuXL6+zAAAAG2ra0AUAAACwaVOmTMkTTzyR2bNnb7BtyZIlSZIuXbrUWd+lS5f87W9/K41p3rx5nTtg3h7z9v7vNG7cuHz961+vj/IBAGCb5k4WAACARmrRokX513/910yePDktWrTY5LhCoVDnc7FY3GDdO73bmCuuuCI1NTWlZdGiRVtePAAAbAeELAAAAI3U3Llzs3Tp0vTr1y9NmzZN06ZNM3PmzHznO99J06ZNS3ewvPOOlKVLl5a2VVVVZfXq1Vm2bNkmx7xTRUVF2rVrV2cBAAA2JGQBAABopI455pjMnz8/8+bNKy0HH3xwzjzzzMybNy+77bZbqqqqMn369NI+q1evzsyZM3P44YcnSfr165dmzZrVGbN48eIsWLCgNAYAAChPWSHL0Ucfnddff32D9cuXL8/RRx/9fmsCAADYqtVXz9S2bdv07t27ztK6det07NgxvXv3TqFQyMiRIzN27NhMnTo1CxYsyDnnnJNWrVrljDPOSJJUVlZm+PDhGTVqVH7zm9/kySefzGc/+9n06dMnAwcOrK8pAwDAdqmsF9/PmDEjq1ev3mD9W2+9ld/97nfvuygAAICt2YfZM1122WVZtWpVLrjggixbtiyHHnpoHnroobRt27Y05qabbkrTpk0zdOjQrFq1Ksccc0wmTZqUJk2a1GstAACwvdmikOVPf/pT6Z+ffvrpOs/9XbduXaZNm5add965/qoDAADYinwYPdOMGTPqfC4UChk9enRGjx69yX1atGiRW2+9Nbfeeuv7OjcAAFDXFoUsBxxwQAqFQgqFwkZvcW/ZsqWLdgAAYLulZwIAgO3LFoUsCxcuTLFYzG677ZY//vGP2WmnnUrbmjdvns6dO7vdHAAA2G7pmQAAYPuyRSFLjx49kiTr16//QIoBAADYmumZAABg+1LWi++T5K9//WtmzJiRpUuXbtBAXH311e+7MAAAgK2ZngkAALZ9ZYUst99+e770pS+lU6dOqaqqSqFQKG0rFAoaBgAAYLumZwIAgO1DWSHLNddck2uvvTaXX355fdcDAACw1dMzAQDA9mGHcnZatmxZPv3pT9d3LQAAANsEPRMAAGwfygpZPv3pT+ehhx6q71oAAAC2CXomAADYPpT1uLA99tgj//Zv/5bHH388ffr0SbNmzepsv+iii+qlOAAAgK2RngkAALYPhWKxWNzSnXr27LnpAxYKeeGFF95XUR+25cuXp7KyMjU1NWnXrl1Dl0M9eWlMn4YuYbu0y9XzG7oEAOA9uP794OmZGrfG3iu4pgYAaHibew1c1p0sCxcuLLswAACAbZ2eCQAAtg9lvZMFAAAAAABge1fWnSzDhg171+0/+MEPyioGAABgW6BnAgCA7UNZIcuyZcvqfF6zZk0WLFiQ119/PUcffXS9FAYAALC10jMBAMD2oayQZerUqRusW79+fS644ILstttu77soAACArZmeCQAAtg/19k6WHXbYIV/5yldy00031dchAQAAthl6JgAA2PbU64vvn3/++axdu7Y+DwkAALDN0DMBAMC2pazHhV188cV1PheLxSxevDj3339/zj777HopDAAAYGulZwIAgO1DWSHLk08+WefzDjvskJ122ik33HBDhg0bVi+FAQAAbK30TAAAsH0oK2R59NFH67sOAACAbYaeCQAAtg9lhSxv+8c//pG//OUvKRQK2XPPPbPTTjvVV10AAABbPT0TAABs28p68f0bb7yRYcOGpWvXrjnyyCPz8Y9/PNXV1Rk+fHjefPPNzT7OuHHjcsghh6Rt27bp3LlzTj311PzlL3+pM6ZYLGb06NGprq5Oy5YtM2DAgDz11FN1xtTW1mbEiBHp1KlTWrduncGDB+fll18uZ2oAAADvW331TAAAQONWVshy8cUXZ+bMmfnlL3+Z119/Pa+//np+8YtfZObMmRk1atRmH2fmzJm58MIL8/jjj2f69OlZu3ZtjjvuuLzxxhulMddff31uvPHGjB8/PrNnz05VVVWOPfbYrFixojRm5MiRmTp1aqZMmZJZs2Zl5cqVOemkk7Ju3bpypgcAAPC+1FfPBAAANG6FYrFY3NKdOnXqlJ/+9KcZMGBAnfWPPvpohg4dmn/84x9lFfOPf/wjnTt3zsyZM3PkkUemWCymuro6I0eOzOWXX57kn3etdOnSJdddd12+8IUvpKamJjvttFPuvPPOnH766UmSv//97+nevXseeOCBHH/88e953uXLl6eysjI1NTVp165dWbXT+Lw0pk9Dl7Bd2uXq+Q1dAgDwHlz/fvA+qJ6poWxr35nG3iu4pgYAaHibew1c1p0sb775Zrp06bLB+s6dO7+vW99ramqSJB06dEiSLFy4MEuWLMlxxx1XGlNRUZH+/fvnscceS5LMnTs3a9asqTOmuro6vXv3Lo15p9ra2ixfvrzOAgAAUF8+qJ4JAABoXMoKWQ477LB87Wtfy1tvvVVat2rVqnz961/PYYcdVlYhxWIxF198cY444oj07t07SbJkyZIk2aA56dKlS2nbkiVL0rx587Rv336TY95p3LhxqaysLC3du3cvq2YAAICN+SB6JgAAoPFpWs5ON998cwYNGpRu3bpl//33T6FQyLx581JRUZGHHnqorEK+/OUv509/+lNmzZq1wbZCoVDnc7FY3GDdO73bmCuuuCIXX3xx6fPy5csFLQAAQL35IHomAACg8SkrZOnTp0+effbZTJ48OX/+859TLBbzmc98JmeeeWZatmy5xccbMWJE7rvvvvz2t79Nt27dSuurqqqS/PNula5du5bWL126tHR3S1VVVVavXp1ly5bVuZtl6dKlOfzwwzd6voqKilRUVGxxnQAAAJujvnsmAACgcSorZBk3bly6dOmS888/v876H/zgB/nHP/5Rekn9eykWixkxYkSmTp2aGTNmpGfPnnW29+zZM1VVVZk+fXoOPPDAJMnq1aszc+bMXHfddUmSfv36pVmzZpk+fXqGDh2aJFm8eHEWLFiQ66+/vpzpAQAAvC/11TMBAACNW1nvZPne976Xvffee4P1++23X/7jP/5js49z4YUXZvLkybn77rvTtm3bLFmyJEuWLMmqVauS/PMxYSNHjszYsWMzderULFiwIOecc05atWqVM844I0lSWVmZ4cOHZ9SoUfnNb36TJ598Mp/97GfTp0+fDBw4sJzpAQAAvC/11TMBAACNW1l3srzz8V1v22mnnbJ48eLNPs5tt92WJBkwYECd9RMnTsw555yTJLnsssuyatWqXHDBBVm2bFkOPfTQPPTQQ2nbtm1p/E033ZSmTZtm6NChWbVqVY455phMmjQpTZo02fLJAQAAvE/11TMBAACNW1khS/fu3fP73/9+g8d7/f73v091dfVmH6dYLL7nmEKhkNGjR2f06NGbHNOiRYvceuutufXWWzf73AAAAB+U+uqZAACAxq2skOW8887LyJEjs2bNmhx99NFJkt/85je57LLLMmrUqHotEAAAYGujZwIAgO1DWSHLZZddltdeey0XXHBBVq9eneSfd5NcfvnlueKKK+q1QAAAgK2NngkAALYPZYUshUIh1113Xf7t3/4tzzzzTFq2bJlevXqloqKivusDAADY6uiZAABg+1BWyPK2Nm3a5JBDDqmvWgAAALYpeiYAANi27dDQBQAAAAAAAGyN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0Ejddttt6du3b9q1a5d27drlsMMOy69//evS9mKxmNGjR6e6ujotW7bMgAED8tRTT9U5Rm1tbUaMGJFOnTqldevWGTx4cF5++eUPeyoAALBNErIAAAA0Ut26dcs3v/nNzJkzJ3PmzMnRRx+dU045pRSkXH/99bnxxhszfvz4zJ49O1VVVTn22GOzYsWK0jFGjhyZqVOnZsqUKZk1a1ZWrlyZk046KevWrWuoaQEAwDZDyAIAANBInXzyyfnEJz6RPffcM3vuuWeuvfbatGnTJo8//niKxWJuvvnmXHXVVRkyZEh69+6dO+64I2+++WbuvvvuJElNTU0mTJiQG264IQMHDsyBBx6YyZMnZ/78+Xn44Yc3ed7a2tosX768zgIAAGxIyAIAALAVWLduXaZMmZI33ngjhx12WBYuXJglS5bkuOOOK42pqKhI//7989hjjyVJ5s6dmzVr1tQZU11dnd69e5fGbMy4ceNSWVlZWrp37/7BTQwAALZiQhYAAIBGbP78+WnTpk0qKiryxS9+MVOnTs2+++6bJUuWJEm6dOlSZ3yXLl1K25YsWZLmzZunffv2mxyzMVdccUVqampKy6JFi+p5VgAAsG1o2tAFAAAAsGl77bVX5s2bl9dffz0/+9nPcvbZZ2fmzJml7YVCoc74YrG4wbp3eq8xFRUVqaioeH+FAwDAdsCdLAAAAI1Y8+bNs8cee+Tggw/OuHHjsv/+++eWW25JVVVVkmxwR8rSpUtLd7dUVVVl9erVWbZs2SbHAAAA5ROyAAAAbEWKxWJqa2vTs2fPVFVVZfr06aVtq1evzsyZM3P44YcnSfr165dmzZrVGbN48eIsWLCgNAYAACifx4UBAAA0UldeeWUGDRqU7t27Z8WKFZkyZUpmzJiRadOmpVAoZOTIkRk7dmx69eqVXr16ZezYsWnVqlXOOOOMJEllZWWGDx+eUaNGpWPHjunQoUMuueSS9OnTJwMHDmzg2QEAwNZPyAIAANBIvfLKK/nc5z6XxYsXp7KyMn379s20adNy7LHHJkkuu+yyrFq1KhdccEGWLVuWQw89NA899FDatm1bOsZNN92Upk2bZujQoVm1alWOOeaYTJo0KU2aNGmoaQEAwDajUCwWiw1dRENbvnx5KisrU1NTk3bt2jV0OdSTl8b0aegStku7XD2/oUsAAN6D61+21Lb2nWnsvYJragCAhre518DeyQIAAAAAAFAGIQsAAAAAAEAZhCwAAAAAAABlELIAAAAAAACUQcgCAAAAAABQBiELAAAAAABAGYQsAAAAAAAAZRCyAAAAAAAAlEHIAgAAAAAAUAYhCwAAAAAAQBmELAAAAAAAAGUQsgAAAAAAAJShQUOW3/72tzn55JNTXV2dQqGQe++9t872c845J4VCoc7y0Y9+tM6Y2trajBgxIp06dUrr1q0zePDgvPzyyx/iLAAAAAAAgO1Rg4Ysb7zxRvbff/+MHz9+k2NOOOGELF68uLQ88MADdbaPHDkyU6dOzZQpUzJr1qysXLkyJ510UtatW/dBlw8AAAAAAGzHmjbkyQcNGpRBgwa965iKiopUVVVtdFtNTU0mTJiQO++8MwMHDkySTJ48Od27d8/DDz+c448/vt5rBgAAAAAASLaCd7LMmDEjnTt3zp577pnzzz8/S5cuLW2bO3du1qxZk+OOO660rrq6Or17985jjz22yWPW1tZm+fLldRYAAAAAAIAt0ahDlkGDBuWuu+7KI488khtuuCGzZ8/O0Ucfndra2iTJkiVL0rx587Rv377Ofl26dMmSJUs2edxx48alsrKytHTv3v0DnQcAAAAAALDtadDHhb2X008/vfTPvXv3zsEHH5wePXrk/vvvz5AhQza5X7FYTKFQ2OT2K664IhdffHHp8/LlywUtAAAAAADAFmnUd7K8U9euXdOjR488++yzSZKqqqqsXr06y5YtqzNu6dKl6dKlyyaPU1FRkXbt2tVZAAAAAAAAtsRWFbL87//+bxYtWpSuXbsmSfr165dmzZpl+vTppTGLFy/OggULcvjhhzdUmQAAAAAAwHagQR8XtnLlyjz33HOlzwsXLsy8efPSoUOHdOjQIaNHj84nP/nJdO3aNS+++GKuvPLKdOrUKaeddlqSpLKyMsOHD8+oUaPSsWPHdOjQIZdcckn69OmTgQMHNtS0AAAAAACA7UCD3skyZ86cHHjggTnwwAOTJBdffHEOPPDAXH311WnSpEnmz5+fU045JXvuuWfOPvvs7Lnnnvmv//qvtG3btnSMm266KaeeemqGDh2aj33sY2nVqlV++ctfpkmTJg01LQAAgO3Wb3/725x88smprq5OoVDIvffeW9q2Zs2aXH755enTp09at26d6urqnHXWWfn73/++2cefMmVKCoVCTj311Drr77rrrnTv3j0dOnTIpZdeWmfbiy++mD333DPLly9/P1MDAIANNOidLAMGDEixWNzk9gcffPA9j9GiRYvceuutufXWW+uzNAAAAMrwxhtvZP/998+5556bT37yk3W2vfnmm3niiSfyb//2b9l///2zbNmyjBw5MoMHD86cOXPe89h/+9vfcskll+TjH/94nfWvvvpqzjvvvEyaNCm77bZbTjzxxAwYMCAnnnhikuRLX/pSvvnNb3ofJwAA9a5BQxYAAAC2LYMGDcqgQYM2uq2ysrLOOzWT5NZbb81HPvKRvPTSS9lll102edx169blzDPPzNe//vX87ne/y+uvv17a9sILL6SysjKnn356kuSoo47K008/nRNPPDF33313mjdvniFDhrz/yQEAwDtsVS++BwAAYNtSU1OTQqGQHXfc8V3HjRkzJjvttFOGDx++wbZevXrlzTffzJNPPpnXXnsts2fPTt++ffPaa6/l6quvzvjx4z+g6gEA2N65kwUAAIAG8dZbb+X//b//lzPOOONdH+X1+9//PhMmTMi8efM2ur19+/a54447ctZZZ2XVqlU566yzcvzxx2fYsGEZMWJEFi5cmMGDB2fNmjUZPXp0PvIBzQcAgO2PkAUAAIAP3Zo1a/KZz3wm69evz3e/+91NjluxYkU++9nP5vbbb0+nTp02Oe60007LaaedVvo8Y8aMzJ8/P+PHj88ee+yRe+65J1VVVfnIRz6SR79QnU5ttMMAALx/rioBAAD4UK1ZsyZDhw7NwoUL88gjj7zrXSzPP/98XnzxxZx88smldevXr0+SNG3aNH/5y1+y++6719mntrY2F1xwQSZPnpznnnsua9euTf/+/ZMke+65Z+b9z9IM3GvT5wQAgM0lZAEAAOBD83bA8uyzz+bRRx9Nx44d33X83nvvnfnz59dZ99WvfjUrVqzILbfcku7du2+wzze+8Y0MGjQoBx10UJ588smsXbu2zvnXra+fuQAAgJAFAACAerNy5co899xzpc8LFy7MvHnz0qFDh1RXV+dTn/pUnnjiifzqV7/KunXrsmTJkiRJhw4d0rx58yTJWWedlZ133jnjxo1LixYt0rt37zrn2HHHHZNkg/VJ8tRTT+VHP/pR6f0te++9d3bYYYdMmDAhVVVV+fOf/5z9B+5a/xMHAGC7JGQBAACg3syZMydHHXVU6fPFF1+cJDn77LMzevTo3HfffUmSAw44oM5+jz76aAYMGJAkeemll7LDDjts8bmLxWI+//nP56abbkrr1q2TJC1btsykSZNy4YUXpra2NuPHj0/V328pY2YAALChQrFYLDZ0EQ1t+fLlqaysTE1Nzbs+C5ity0tj+jR0CdulXa6e/96DAIAG5fqXLbWtfWcae6/gmhoAoOFt7jXwlv80CAAAAAAAAI8LAwAAoP70u/SHDV3Ce5ratqErAABgW+FOFgAAAAAAgDIIWQAAAAAAAMo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QhYAAAAAAIAyCFkAAAAAAADKIGQBAAAAAAAog5AFAAAAAACgDEIWAAAAAEpWrFiRkSNHpkePHmnZsmUOP/zwzJ49+133qa2tzVVXXZUePXqkoqIiu+++e37wgx+Utq9ZsyZjxozJ7rvvnhYtWmT//ffPtGnT6hzjrrvuSvfu3dOhQ4dceumldba9+OKL2XPPPbN8+fL6mygA1IOmDV0AAAAAAI3HeeedlwULFuTOO+9MdXV1Jk+enIEDB+bpp5/OzjvvvNF9hg4dmldeeSUTJkzIHnvskaVLl2bt2rWl7V/96lczefLk3H777dl7773z4IMP5rTTTstjjz2WAw88MK+++mrOO++8TJo0KbvttltOPPHEDBgwICeeeGKS5Etf+lK++c1vpl27dh/K3wAANpeQBQAAAIAkyapVq/Kzn/0sv/jFL3LkkUcmSUaPHp177703t912W6655poN9pk2bVpmzpyZF154IR06dEiS7LrrrnXG3HnnnbnqqqvyiU98Isk/Q5MHH3wwN9xwQyZPnpwXXnghlZWVOf3005MkRx11VJ5++umceOKJufvuu9O8efMMGTLkA5w5AJTH48IAAAAASJKsXbs269atS4sWLeqsb9myZWbNmrXRfe67774cfPDBuf7667Pzzjtnzz33zCWXXJJVq1aVxtTW1r7rMXv16pU333wzTz75ZF577bXMnj07ffv2zWuvvZarr74648ePr+eZAkD9ELIAAAAAkCRp27ZtDjvssHzjG9/I3//+96xbty6TJ0/OH/7whyxevHij+7zwwguZNWtWFixYkKlTp+bmm2/OT3/601x44YWlMccff3xuvPHGPPvss1m/fn2mT5+eX/ziF6Vjtm/fPnfccUfOOuusfOQjH8lZZ52V448/PpdccklGjBiRhQsX5sADD0zv3r3z05/+9EP5WwDA5vC4MAAAAABK7rzzzgwbNiw777xzmjRpkoMOOihnnHFGnnjiiY2OX79+fQqFQu66665UVlYmSW688cZ86lOfyr//+7+nZcuWueWWW3L++edn7733TqFQyO67755zzz03EydOLB3ntNNOy2mnnVb6PGPGjMyfPz/jx4/PHnvskXvuuSdVVVX5yEc+kiOPPDKdO3f+YP8QALAZ3MkC/H/s3Xl4TVf7//FPIjIIIiETYpahYp5pJWpqCDW0KBo1lKJaVZRqPYqirSE01aLRmOljqj5opTUVNaVJS8xDjAkiCBIZz++P/nK+TUNbKTknyft1Xeeqs/fa+9w7u/vstc6911oAAAAAABhVrVpVO3fu1N27d3Xx4kUdOHBAaWlpqly58gPLu7u7q1y5csYEiyT5+PjIYDDo0qVLkiRnZ2dt2LBB9+7d0/nz53X8+HEVL178oftMSUnR0KFDNX/+fJ0+fVrp6eny8/OTl5eXPD09tX///sd/4AAA5AJJFgAAAAAAAORgb28vd3d33bx5U99//72ef/75B5Zr3ry5rly5ort37xqXnTx5UpaWlipfvny2sra2tipXrpzS09O1du3ah+5z8uTJCggIUL169ZSRkaH09HTjurS0NGVkZDyGIwQA4N9juDAAAAAAAAAYff/99zIYDPLy8tLp06c1evRoeXl5qV+/fpKkcePG6fLly1qyZIkkqVevXpo8ebL69eunDz74QPHx8Ro9erT69+8vOzs7SdL+/ft1+fJl1alTR5cvX9bEiROVmZmpMWPG5Pj86OhorV69WlFRUZIkb29vWVpaKjQ0VG5ubjp+/LgaNmyYN38MAAD+BkkWAAAAAAAAGN2+fVvjxo3TpUuX5OTkpG7duunDDz9U0aJFJUmxsbG6cOGCsXzx4sUVHh6u4cOHq0GDBipdurS6d++uKVOmGMvcv39f7733ns6ePavixYurffv2Wrp0qUqVKpXtsw0GgwYNGqTZs2fL3t5ekmRnZ6ewsDANGzZMKSkpCgkJUbly5Z78HwIAgH/AwmAwGEwdhKklJibKwcFBt2/fVsmSJU0dDh6TC5NqmjqEQqnChMOmDgEAAPwN6r94VI/y/0z90UvyKKrcW1/iE1OH8JeoUwMAAJjeP60DMycLAAAAAAAAAABALpBkAQAAAAAzNW3aNDVs2FAlSpSQi4uLOnfurBMnTmQrYzAYNHHiRJUtW1Z2dnby9/dXdHR0tjIpKSkaPny4ypQpI3t7e3Xq1EmXLl3Ky0MBAAAACiTmZAEAAAAAM7Vz504NGzZMDRs2VHp6usaPH6+2bdvq6NGjxrkKPv74Y82aNUthYWHy9PTUlClT1KZNG504cUIlSpSQJI0YMULffvutVq1apdKlS+vtt99WYGCgIiIiVKRIEVMeIgAzZO7DbzOkHgDAnJBkAQAAAAAz9d1332V7/9VXX8nFxUURERFq0aKFDAaDgoODNX78eHXt2lWStHjxYrm6umrFihUaPHiwbt++rdDQUC1dulStW7eWJC1btkweHh764Ycf1K5duzw/LgAAAKCgYLgwAAAAAMgnbt++LUlycnKSJJ07d05xcXFq27atsYyNjY38/Py0d+9eSVJERITS0tKylSlbtqx8fX2NZf4sJSVFiYmJ2V4AAAAAciLJAgAAAAD5gMFg0MiRI/X000/L19dXkhQXFydJcnV1zVbW1dXVuC4uLk7W1tZydHR8aJk/mzZtmhwcHIwvDw+Px304AAAAQIFAkgUAAAAA8oHXX39dv/32m1auXJljnYWFRbb3BoMhx7I/+6sy48aN0+3bt42vixcv5j5wAAAAoAAjyQIAAAAAZm748OHauHGjtm/frvLlyxuXu7m5SVKOHinXrl0z9m5xc3NTamqqbt68+dAyf2ZjY6OSJUtmewEAAADIiSQLAAAAAJgpg8Gg119/XevWrdO2bdtUuXLlbOsrV64sNzc3hYeHG5elpqZq586datasmSSpfv36Klq0aLYysbGxOnLkiLEMAAAAgNyxMnUAAAAAAIAHGzZsmFasWKFvvvlGJUqUMPZYcXBwkJ2dnSwsLDRixAhNnTpV1atXV/Xq1TV16lQVK1ZMvXr1MpYdMGCA3n77bZUuXVpOTk4aNWqUatasqdatW5vy8AAAAIB8jyQLAAAAAJipzz//XJLk7++fbflXX32lV155RZI0ZswYJScna+jQobp586YaN26srVu3qkSJEsbys2fPlpWVlbp3767k5GS1atVKYWFhKlKkSF4dCgAAAFAgkWQBAAAAADNlMBj+toyFhYUmTpyoiRMnPrSMra2tPv30U3366aePMToAAAAAzMkCAAAAAAAAAACQCyRZAAAAAAAAAAAAcoEkCwAAAAAAAAAAQC6QZAEAAAAAAAAAAMgFkiwAAAAAAAAAAAC5YNIky65du9SxY0eVLVtWFhYW2rBhQ7b1BoNBEydOVNmyZWVnZyd/f39FR0dnK5OSkqLhw4erTJkysre3V6dOnXTp0qU8PAoAAAAAAAAAAFAYmTTJcu/ePdWuXVshISEPXP/xxx9r1qxZCgkJ0cGDB+Xm5qY2bdrozp07xjIjRozQ+vXrtWrVKu3evVt3795VYGCgMjIy8uowAAAAAAAAAABAIWRlyg8PCAhQQEDAA9cZDAYFBwdr/Pjx6tq1qyRp8eLFcnV11YoVKzR48GDdvn1boaGhWrp0qVq3bi1JWrZsmTw8PPTDDz+oXbt2eXYsAAAAAAAAAACgcDHbOVnOnTunuLg4tW3b1rjMxsZGfn5+2rt3ryQpIiJCaWlp2cqULVtWvr6+xjIPkpKSosTExGwvAAAAAAAAAACAR2G2SZa4uDhJkqura7blrq6uxnVxcXGytraWo6PjQ8s8yLRp0+Tg4GB8eXh4POboAQAAAAAAAABAQWe2SZYsFhYW2d4bDIYcy/7s78qMGzdOt2/fNr4uXrz4WGIFAAAAAAAAAACFh9kmWdzc3CQpR4+Ua9euGXu3uLm5KTU1VTdv3nxomQexsbFRyZIls70AAAAAAAAAAAAehdkmWSpXriw3NzeFh4cbl6Wmpmrnzp1q1qyZJKl+/foqWrRotjKxsbE6cuSIsQwAAAAAAAAAAMCTYGXKD797965Onz5tfH/u3DlFRUXJyclJFSpU0IgRIzR16lRVr15d1atX19SpU1WsWDH16tVLkuTg4KABAwbo7bffVunSpeXk5KRRo0apZs2aat26takOCwAAAAAAAAAAFAImTbIcOnRILVu2NL4fOXKkJKlv374KCwvTmDFjlJycrKFDh+rmzZtq3Lixtm7dqhIlShi3mT17tqysrNS9e3clJyerVatWCgsLU5EiRfL8eAAAAAAAAAAAQOFh0iSLv7+/DAbDQ9dbWFho4sSJmjhx4kPL2Nra6tNPP9Wnn376BCIEAAAAAAAAAAB4MLOdkwUAAAAAAAAAAMCckWQBAAAAAAAAAADIBZIsAAAAAAAAAAAAuUCSBQAAAAAAAAAAIBdIsgAAAAAAAAAAAOQCSRYAAAAAAAAAAIBcIMkCAAAAAAAAAACQCyRZAAAAAAAAAAAAcoEkCwAAAAAAAAAAQC6QZAEAAAAAAAAAAMgFkiwAAAAAAAAAAAC5QJIFAAAAAAAAAAAgF0iyAAAAAAAAAAAA5AJJFgAAAAAAAAAAgFwgyQIAAAAAAAAAAJALJFkAAAAAAAAAAABygSQLAAAAAAAAAABALpBkAQAAAAAAAAAAyAWSLAAAAAAAAAAAALlAkgUAAAAAAAAAACAXSLIAAAAAAAAAAADkAkkWAAAAAAAAAACAXCDJAgAAAAAAAAAAkAskWQAAAAAAAAAAAHKBJAsAAAAAAAAAAEAukGQBAAAAAAAAAADIBZIsAAAAAAAAAAAAuUCSBQAAAAAAAAAAIBdIsgAAAAAAAAAAAOQCSRYAAAAAAAAAAIBcIMkCAAAAAAAAAACQCyRZAAAAAAAAAAAAcoEkCwAAAAAAAAAAQC6QZAEAAAAAAAAAAMgFkiwAAAAAAAAAAAC5QJIFAAAAAAAAAAAgF0iyAAAAAAAAAAAA5AJJFgAAAAAAAAAAgFwgyQIAAAAAAACYscuXL6tPnz4qXbq0ihUrpjp16igiIuKh5WNjY9WrVy95eXnJ0tJSI0aMyFEmOjpa3bp1U6VKlWRhYaHg4OAcZZYvXy4PDw85OTlp9OjR2dbFxMTI09NTiYmJ//bwACBfI8kCAAAAAAAAmKmbN2+qefPmKlq0qLZs2aKjR49q5syZKlWq1EO3SUlJkbOzs8aPH6/atWs/sExSUpKqVKmi6dOny83NLcf6+Ph4DRw4UDNmzND333+vxYsXa9OmTcb1Q4YM0fTp01WyZMl/fYwAkJ9ZmToAAAAAAAAAAA/20UcfycPDQ1999ZVxWaVKlf5ym0qVKmnOnDmSpEWLFj2wTMOGDdWwYUNJ0tixY3OsP3v2rBwcHNSjRw9JUsuWLXX06FF16NBBK1askLW1tbp27ZqbQwKAAoWeLAAAAAAAAICZ2rhxoxo0aKAXX3xRLi4uqlu3rhYuXPjEP7d69epKSkpSZGSkEhISdPDgQdWqVUsJCQmaMGGCQkJCnngMAJAfkGQBAAAAAAAAzNTZs2f1+eefq3r16vr+++/12muv6Y033tCSJUue6Oc6Ojpq8eLFCgoKUqNGjRQUFKR27dpp1KhRGj58uM6dO6e6devK19dXa9aseaKxAIA5Y7gwAAAAAAAAwExlZmaqQYMGmjp1qiSpbt26io6O1ueff66goKAn+tldunRRly5djO937Nihw4cPKyQkRNWqVdPKlSvl5uamRo0aqUWLFnJxcXmi8QCAOaInCwAAAAAAAGCm3N3d9dRTT2Vb5uPjowsXLuRpHCkpKRo6dKjmz5+v06dPKz09XX5+fvLy8pKnp6f279+fp/EAgLkgyQIAAAAAAACYqebNm+vEiRPZlp08eVIVK1bM0zgmT56sgIAA1atXTxkZGUpPTzeuS0tLU0ZGRp7GAwDmguHCAAAAAAAAADP11ltvqVmzZpo6daq6d++uAwcOaMGCBVqwYIGxzLhx43T58uVs87RERUVJku7evavr168rKipK1tbWxl4xqampOnr0qPHfly9fVlRUlIoXL65q1apliyE6OlqrV6827tPb21uWlpYKDQ2Vm5ubjh8/roYNGz7BvwIAmC+SLAAAAAAAAICZatiwodavX69x48Zp0qRJqly5soKDg9W7d29jmdjY2BzDh9WtW9f474iICK1YsUIVK1ZUTEyMJOnKlSvZysyYMUMzZsyQn5+fduzYYVxuMBg0aNAgzZ49W/b29pIkOzs7hYWFadiwYUpJSVFISIjKlSv3BI4eAMwfSRYAAAAAAADAjAUGBiowMPCh68PCwnIsMxgMf7nPSpUq/W0ZSbKwsNCePXseOSYAKCyYkwUAAAAAAAAAACAX6MkCAAAAAAAAmLELk2qaOoS/VGHCYVOHAAAmQ0+WAmTatGlq2LChSpQoIRcXF3Xu3FknTpz42+0+++wz+fj4yM7OTl5eXtkmScty69YtDRs2TO7u7rK1tZWPj482b95sXL98+XJ5eHjIyclJo0ePzrZtTEyMPD09lZiY+O8PEgAAAAAAAAAAM0FPlgJk586dGjZsmBo2bKj09HSNHz9ebdu21dGjR40Tk/3Z559/rnHjxmnhwoVq2LChDhw4oFdffVWOjo7q2LGjJCk1NVVt2rSRi4uL1qxZo/Lly+vixYsqUaKEJCk+Pl4DBw5UWFiYqlSpog4dOsjf318dOnSQJA0ZMkTTp09XyZIl8+YPAQAAAAAAAABAHiDJUoB899132d5/9dVXcnFxUUREhFq0aPHAbZYuXarBgwerR48ekqQqVapo3759+uijj4xJlkWLFikhIUF79+5V0aJFJUkVK1Y07uPs2bNycHAw7qNly5Y6evSoOnTooBUrVsja2lpdu3Z97McLAAAAAAAAAIApMVxYAXb79m1JkpOT00PLpKSkyNbWNtsyOzs7HThwQGlpaZKkjRs3qmnTpho2bJhcXV3l6+urqVOnKiMjQ5JUvXp1JSUlKTIyUgkJCTp48KBq1aqlhIQETZgwQSEhIU/oCAEAAAAAAAAAMB2SLAWUwWDQyJEj9fTTT8vX1/eh5dq1a6cvv/xSERERMhgMOnTokBYtWqS0tDTFx8dL+r2nypo1a5SRkaHNmzfrvffe08yZM/Xhhx9KkhwdHbV48WIFBQWpUaNGCgoKUrt27TRq1CgNHz5c586dU926deXr66s1a9bkyfEDAAAAAAAAAPCkMVxYAfX666/rt99+0+7du/+y3Pvvv6+4uDg1adJEBoNBrq6ueuWVV/Txxx+rSJEikqTMzEy5uLhowYIFKlKkiOrXr68rV67ok08+0YQJEyRJXbp0UZcuXYz73bFjhw4fPqyQkBBVq1ZNK1eulJubmxo1aqQWLVrIxcXlyR08AAAAAAAAAAB5gJ4sBdDw4cO1ceNGbd++XeXLl//LsnZ2dlq0aJGSkpIUExOjCxcuqFKlSipRooTKlCkjSXJ3d5enp6cx6SJJPj4+iouLU2pqao59pqSkaOjQoZo/f75Onz6t9PR0+fn5ycvLS56entq/f//jPWAAAAAAAAAAAEyAJEsBYjAY9Prrr2vdunXatm2bKleu/I+3LVq0qMqXL68iRYpo1apVCgwMlKXl7/97NG/eXKdPn1ZmZqax/MmTJ+Xu7i5ra+sc+5o8ebICAgJUr149ZWRkKD093bguLS3NOJcLAAAAAAAAAAD5GUmWAmTYsGFatmyZVqxYoRIlSiguLk5xcXFKTk42lhk3bpyCgoKM70+ePKlly5bp1KlTOnDggHr27KkjR45o6tSpxjJDhgzRjRs39Oabb+rkyZPatGmTpk6dqmHDhuWIITo6WqtXr9akSZMkSd7e3rK0tFRoaKg2bdqk48ePq2HDhk/wrwAAAAAAyM8mTpwoCwuLbC83N7eHlo+NjVWvXr3k5eUlS0tLjRgxIkeZ8PBweXp6ysHBQX379s02KsPt27fl6empCxcuPInDAQAABRxJlgLk888/1+3bt+Xv7y93d3fja/Xq1cYysbGx2SqOGRkZmjlzpmrXrq02bdro/v372rt3rypVqmQs4+Hhoa1bt+rgwYOqVauW3njjDb355psaO3Zsts83GAwaNGiQZs+eLXt7e0m/D0cWFhamSZMmacCAAQoJCVG5cuWe7B8CAAAAAJCv1ahRQ7GxscbX4cOHH1o2JSVFzs7OGj9+vGrXrp1jfWZmpnr37q3XXntNe/fu1YEDB7Rw4ULj+nfeeUevvfaaKlSo8ESO5c8eNYkkSTt37lT9+vVla2urKlWq6IsvvshR5tatWxo2bJjc3d1la2srHx8fbd682bh++fLl8vDwkJOTk0aPHp1t25iYGHl6eioxMfHxHCQAAIUIE98XIAaD4W/LhIWFZXvv4+OjyMjIv92uadOm2rdv31+WsbCw0J49e3IsDwwMVGBg4N9+BgAAAAAAkmRlZfW3iYcslSpV0pw5cyRJixYtyrE+Pj5e169f19ChQ2Vra6tOnTrp6NGjkqQ9e/bo0KFD+uyzzx5f8P9AjRo19MMPPxjf/3EO1D87d+6c2rdvr1dffVXLli3Tnj17NHToUDk7O6tbt26SpNTUVLVp00YuLi5as2aNypcvr4sXL6pEiRKSfv8bDBw4UGFhYapSpYo6dOggf39/dejQQdLvI1hMnz5dJUuWfIJHDQBAwUSSBQAAAAAAmJVTp06pbNmysrGxUePGjTV16lRVqVIlV/tydnaWu7u7tm7dqjZt2uinn34yDhk2ZMgQLVq06C+THE/CoySRvvjiC1WoUEHBwcGSfn9Y8tChQ5oxY4YxybJo0SIlJCRo7969Klq0qCSpYsWKxn2cPXtWDg4O6tGjhySpZcuWOnr0qDp06KAVK1bI2tpaXbt2fYxHCABA4cFwYQAAAAAAwGw0btxYS5Ys0ffff6+FCxcqLi5OzZo1040bN3K1PwsLC3399deaPHmynnrqKdWtW1f9+/fX9OnT1apVK9nZ2al58+by8vJSSEjIYz6aB8tKIlWuXFk9e/bU2bNnH1r2559/Vtu2bbMta9eunQ4dOqS0tDRJ0saNG9W0aVMNGzZMrq6u8vX11dSpU5WRkSFJql69upKSkhQZGamEhATjcOAJCQmaMGFCnh03AAAFET1Z8kD90UtMHUKhtL6EqSMAAAAAADyqgIAA479r1qyppk2bqmrVqlq8eLFGjhyZq30+/fTTOnjwoPH9yZMntXTpUkVGRqpFixYaMWKEnnvuOfn6+qpFixaqVavWvz6Oh8lKInl6eurq1auaMmWKmjVrpujoaJUuXTpH+bi4OLm6umZb5urqqvT0dMXHx8vd3V1nz57Vtm3b1Lt3b23evFmnTp3SsGHDlJ6ergkTJsjR0VGLFy9WUFCQkpOTFRQUpHbt2ql///4aPny4zp07p06dOiktLU0TJ05Uoyd29AAAFDwkWQAAAAAAgNmyt7dXzZo1derUqceyP4PBoEGDBmnmzJnKzMxUZGSkXnjhBRUrVkx+fn7auXPnE02y5CaJZGFhkeMY/rg8MzNTLi4uWrBggYoUKaL69evrypUr+uSTTzRhwgRJUpcuXdSlSxfjPnbs2KHDhw8rJCRE1apV08qVK+Xm5qZGjRpp++CyKlOcn4wAAPgnGC4MAAAAAACYrZSUFB07dkzu7u6PZX+hoaEqXbq0OnXqZBxOK2vYrbS0NOOyvPJ3SSQ3NzfFxcVlW3bt2jVZWVkZe764u7vL09Mz29wyPj4+iouLU2pqao59pqSkaOjQoZo/f75Onz6t9PR0+fn5ycvLS56enoq6nPQYjxAAgIKNJAsAAAAAADAbo0aN0s6dO3Xu3Dnt379fL7zwghITE9W3b19J0rhx4xQUFJRtm6ioKEVFRenu3bu6fv26oqKidPTo0Rz7vnbtmqZMmaK5c+dKkhwdHeXj46Pg4GD9/PPP+vHHH9WsWbMnf5B/8HdJpKZNmyo8PDzbsq1bt6pBgwbGSe6bN2+u06dPKzMz01jm5MmTcnd3l7W1dY59Tp48WQEBAapXr54yMjKUnp5uXJeWlqaMzBybAACAhyDJAgAAAAAAzMalS5f00ksvycvLS127dpW1tbX27dunihUrSpJiY2N14cKFbNvUrVtXdevWVUREhFasWKG6deuqffv2Ofb95ptvatSoUSpXrpxxWVhYmFatWqXAwECNHj1ajRo92RlJHjWJ9Nprr+n8+fMaOXKkjh07pkWLFik0NFSjRo0ylhkyZIhu3LihN998UydPntSmTZs0depUDRs2LMfnR0dHa/Xq1Zo0aZIkydvbW5aWlgoNDdWmTZt0/Phx1S5n90T/BgAAFCQMsAkAAAAAAMzGqlWr/nJ9WFhYjmVZc5T8nZUrV+ZY1qhRIx07duwfbf84ZCWR4uPj5ezsrCZNmvxlEqly5cravHmz3nrrLX322WcqW7as5s6dq27duhnLeHh4aOvWrXrrrbdUq1YtlStXTm+++abeeeedbJ+dNR/N7NmzZW9vL0mys7NTWFiYhg0bppSUFIWEhMjtypw8+EsAAFAwkGQBAAAAAADII7lJIvn5+emXX375y+2aNm2qffv2/WUZCwsL7dmzJ8fywMBABQYGGt9fmESSBQCAf4okCwAAAAAAMJkLk2qaOoS/VWHCYVOHAAAAzBRJFgAAAAAAgDxUf/QSU4fwl9aXMHUEAADkH0x8DwAAAAAAAAAAkAskWQAAAADAjO3atUsdO3ZU2bJlZWFhoQ0bNmRbbzAYNHHiRJUtW1Z2dnby9/dXdHR0tjIpKSkaPny4ypQpI3t7e3Xq1EmXLl3Kw6MAAAAACiaSLAAAAABgxu7du6fatWsrJCTkges//vhjzZo1SyEhITp48KDc3NzUpk0b3blzx1hmxIgRWr9+vVatWqXdu3fr7t27CgwMVEZGRl4dBgAAAFAgMScLAAAAAJixgIAABQQEPHCdwWBQcHCwxo8fr65du0qSFi9eLFdXV61YsUKDBw/W7du3FRoaqqVLl6p169aSpGXLlsnDw0M//PCD2rVrl2fHAgAAABQ09GQBAAAAgHzq3LlziouLU9u2bY3LbGxs5Ofnp71790qSIiIilJaWlq1M2bJl5evrayzzZykpKUpMTMz2AgAAAJATSRYAAAAAyKfi4uIkSa6urtmWu7q6GtfFxcXJ2tpajo6ODy3zZ9OmTZODg4Px5eHh8QSiBwAAAPI/kiwAAAAAkM9ZWFhke28wGHIs+7O/KjNu3Djdvn3b+Lp48eJjixUAAAAoSEiyAAAAAEA+5ebmJkk5eqRcu3bN2LvFzc1Nqampunnz5kPL/JmNjY1KliyZ7QUAAAAgJ5IsAAAAAJBPVa5cWW5ubgoPDzcuS01N1c6dO9WsWTNJUv369VW0aNFsZWJjY3XkyBFjGQAAAAC5Y9ZJlokTJ8rCwiLbK+tJLen37u0TJ05U2bJlZWdnJ39/f0VHR5swYgAAAAB4vO7evauoqChFRUVJ+n2y+6ioKF24cEEWFhYaMWKEpk6dqvXr1+vIkSN65ZVXVKxYMfXq1UuS5ODgoAEDBujtt9/Wjz/+qMjISPXp00c1a9ZU69atTXhkAAAAQP5nZeoA/k6NGjX0ww8/GN8XKVLE+O+PP/5Ys2bNUlhYmDw9PTVlyhS1adNGJ06cUIkSJUwRLgAAAAA8VocOHVLLli2N70eOHClJ6tu3r8LCwjRmzBglJydr6NChunnzpho3bqytW7dmaxPNnj1bVlZW6t69u5KTk9WqVSuFhYVla18BAAAAeHRmn2SxsrLK1nsli8FgUHBwsMaPH6+uXbtKkhYvXixXV1etWLFCgwcPzutQAQAAAOCx8/f3l8FgeOh6CwsLTZw4URMnTnxoGVtbW3366af69NNPn0CEAAAAQOFl1sOFSdKpU6dUtmxZVa5cWT179tTZs2cl/d5FPi4uTm3btjWWtbGxkZ+fn/bu3fuX+0xJSVFiYmK2FwAAAAAAAAAAwKMw6yRL48aNtWTJEn3//fdauHCh4uLi1KxZM924cUNxcXGSJFdX12zbuLq6Gtc9zLRp0+Tg4GB8eXh4PLFjAAAAAAAAAAAABZNZJ1kCAgLUrVs344SMmzZtkvT7sGBZLCwssm1jMBhyLPuzcePG6fbt28bXxYsXH3/wAAAAAAAAAACgQDPrJMuf2dvbq2bNmjp16pRxnpY/91q5du1ajt4tf2ZjY6OSJUtmewEAAAAAAAAAADyKfJVkSUlJ0bFjx+Tu7q7KlSvLzc1N4eHhxvWpqanauXOnmjVrZsIoAQAAAAAAAABAYWBl6gD+yqhRo9SxY0dVqFBB165d05QpU5SYmKi+ffvKwsJCI0aM0NSpU1W9enVVr15dU6dOVbFixdSrVy9Thw4AAAAAAAAAAAo4s06yXLp0SS+99JLi4+Pl7OysJk2aaN++fapYsaIkacyYMUpOTtbQoUN18+ZNNW7cWFu3blWJEiVMHDkAAAAAAAAAACjozDrJsmrVqr9cb2FhoYkTJ2rixIl5ExAAAAAAAAAAAMD/l6/mZAEAAAAAAAAAADAXJFkAAAAAAAAAAABygSQLAAAAAAAAAABALpBkAQAAAAAAAAAAyAWSLAAAAAAAAAAAALlAkgUAAAAAAAAAACAXSLIAAAAAAAAAAADkAkkWAAAAAAAAAACAXCDJAgAAAAAAAAAAkAskWQAAAAAAAAAAAHKBJAsAAAAAAAAAAEAukGQBAAAAAAAAAADIBZIsAAAAAAAAAAAAuUCSBQBQaOzatUsdO3ZU2bJlZWFhoQ0bNvxl+R07dsjCwiLH6/jx48Yy/v7+DyzToUMHY5nly5fLw8NDTk5OGj16dLbPiImJkaenpxITEx/rsQIAAAAAAODJszJ1AAAA5JV79+6pdu3a6tevn7p16/aPtztx4oRKlixpfO/s7Gz897p165Sammp8f+PGDdWuXVsvvviiJCk+Pl4DBw5UWFiYqlSpog4dOsjf39+YhBkyZIimT5+ebf8AAAAAAADIH0iyAAAKjYCAAAUEBDzydi4uLipVqtQD1zk5OWV7v2rVKhUrVsyYZDl79qwcHBzUo0cPSVLLli119OhRdejQQStWrJC1tbW6du36yDEBAAAAAADA9BguDACAv1G3bl25u7urVatW2r59+1+WDQ0NVc+ePWVvby9Jql69upKSkhQZGamEhAQdPHhQtWrVUkJCgiZMmKCQkJC8OAQAAAAAAAA8ASRZAAB4CHd3dy1YsEBr167VunXr5OXlpVatWmnXrl0PLH/gwAEdOXJEAwcONC5zdHTU4sWLFRQUpEaNGikoKEjt2rXTqFGjNHz4cJ07d05169aVr6+v1qxZk1eHBgAAAAAAgMeA4cIAAHgILy8veXl5Gd83bdpUFy9e1IwZM9SiRYsc5UNDQ+Xr66tGjRplW96lSxd16dLF+H7Hjh06fPiwQkJCVK1aNa1cuVJubm5q1KiRWrRoIRcXlyd3UAAAAAAAAHhs6MkCAMAjaNKkiU6dOpVjeVJSklatWpWtF8uDpKSkaOjQoZo/f75Onz6t9PR0+fn5ycvLS56entq/f/+TCh0AAAAAAACPGUkWAAAeQWRkpNzd3XMs//rrr5WSkqI+ffr85faTJ09WQECA6tWrp4yMDKWnpxvXpaWlKSMj47HHDAAAAAAAgCeD4cIAAIXG3bt3dfr0aeP7c+fOKSoqSk5OTqpQoYLGjRuny5cva8mSJZKk4OBgVapUSTVq1FBqaqqWLVumtWvXau3atTn2HRoaqs6dO6t06dIP/fzo6GitXr1aUVFRkiRvb29ZWloqNDRUbm5uOn78uBo2bPh4DxoAAAAAAABPDEkWAEChcejQIbVs2dL4fuTIkZKkvn37KiwsTLGxsbpw4YJxfWpqqkaNGqXLly/Lzs5ONWrU0KZNm9S+ffts+z158qR2796trVu3PvSzDQaDBg0apNmzZ8ve3l6SZGdnp7CwMA0bNkwpKSkKCQlRuXLlHuchAwAAAAAA4AkiyQIAKDT8/f1lMBgeuj4sLCzb+zFjxmjMmDF/u19PT8+/3K8kWVhYaM+ePTmWBwYGKjAw8G8/AwAAAAAAAOaHOVkAAAAAAAAAAABygZ4sAACTujCppqlDKJQqTDhs6hAAAAAAAADyPXqyAAAAAAAAAAAA5AJJFgAAAAAAAAAAgFwgyQIAAAAAAAAAAJALJFkAAAAAAAAAAABygSQLAAAAAAAAAABALpBkAQAAAAAAAAAAyAWSLAAAAAAAAAAAALlAkgUAAAAAAAAAACAXSLIAAAAAAAAAAADkAkkWAAAAAAAAAACAXCDJAgAAAAAAAAAAkAskWQAAAAAAAAAAAHKBJAsAAAAAAAAAAEAukGQBAAAAAAAAAADIBZIsAAAAAAAUYLt27VLHjh1VtmxZWVhYaMOGDX+7TUpKisaPH6+KFSvKxsZGVatW1aJFi4zrFy5cqGeeeUaOjo5ydHRU69atdeDAgWz7WL58uTw8POTk5KTRo0dnWxcTEyNPT08lJiY+lmMEAAAwFStTBwAAAAAAAJ6ce/fuqXbt2urXr5+6dev2j7bp3r27rl69qtDQUFWrVk3Xrl1Tenq6cf2OHTv00ksvqVmzZrK1tdXHH3+stm3bKjo6WuXKlVN8fLwGDhyosLAwValSRR06dJC/v786dOggSRoyZIimT5+ukiVL6taTOGgAAIA8QpIFAAAAAIACLCAgQAEBAf+4/HfffaedO3fq7NmzcnJykiRVqlQpW5nly5dne79w4UKtWbNGP/74o4KCgnT27Fk5ODioR48ekqSWLVvq6NGj6tChg1asWCFra2t17dr13x0YAACAGWC4MAAAAAAAYLRx40Y1aNBAH3/8scqVKydPT0+NGjVKycnJD90mKSlJaWlpxqRM9erVlZSUpMjISCUkJOjgwYOqVauWEhISNGHCBIWEhOTV4QAAADxR9GQBAAAAAABGZ8+e1e7du2Vra6v169crPj5eQ4cOVUJCQrZ5Wf5o7NixKleunFq3bi1JcnR01OLFixUUFKTk5GQFBQWpXbt26t+/v4YPH65z586pU6dOSktL07AaiepQwyEvDxEAAOCxIckCAAAAAACMMjMzZWFhoeXLl8vB4ffkx6xZs/TCCy/os88+k52dXbbyH3/8sVauXKkdO3bI1tbWuLxLly7q0qWL8f2OHTt0+PBhhYSEqFq1alq5cqXc3NzUsPZTalzRXmWK8xMFAADIfxguDAAAAAAAGLm7u6tcuXLGBIsk+fj4yGAw6NKlS9nKzpgxQ1OnTtXWrVtVq1ath+4zJSVFQ4cO1fz583X69Gmlp6fLz89PXl5eqlzaRlGXk57Y8QAAADxJJFkAAAAAAIBR8+bNdeXKFd29e9e47OTJk7K0tFT58uWNyz755BNNnjxZ3333nRo0aPCX+5w8ebICAgJUr149ZWRkKD093bguPdOgjMzHfxwAAAB5gSQLAAAAAAAF2N27dxUVFaWoqChJ0rlz5xQVFaULFy5IksaNG6egoCBj+V69eql06dLq16+fjh49ql27dmn06NHq37+/caiwjz/+WO+9954WLVqkSpUqKS4uTnFxcdkSM1mio6O1evVqTZo0SZLk7e0tS0tLhYaGatOmTToTn6La5exybAcA5mrXrl3q2LGjypYtKwsLC23YsOEvy69bt05t2rSRs7OzSpYsqaZNm+r7779/aPlVq1bJwsJCnTt3zrZ8+fLl8vDwkJOTk0aPHp1tXUxMjDw9PZWYmJjbwwKQSyRZAAAAAAAowA4dOqS6deuqbt26kqSRI0eqbt26mjBhgiQpNjbWmHCRpOLFiys8PFy3bt1SgwYN1Lt3b3Xs2FFz5841lpk3b55SU1P1wgsvyN3d3fiaMWNGts82GAwaNGiQZs+eLXt7e0mSnZ2dwsLCNGnSJA0YMEAftHeXW8miT/rPAACPzb1791S7dm2FhIT8o/K7du1SmzZttHnzZkVERKhly5bq2LGjIiMjc5Q9f/68Ro0apWeeeSbb8vj4eA0cOFAzZszQ999/r8WLF2vTpk3G9UOGDNH06dNVsmTJf3dwAB4Zs8oBAAAAAFCA+fv7y2AwPHR9WFhYjmXe3t4KDw9/6DYxMTH/6LMtLCy0Z8+eHMsDAwMVGBgoSbowqeY/2hcAmIuAgAAFBAT84/LBwcHZ3k+dOlXffPONvv32W2MCXJIyMjLUu3dvffDBB/rpp59069Yt47qzZ8/KwcFBPXr0kCS1bNlSR48eVYcOHbRixQpZW1ura9eu/+q4AOQOPVkAAAAAAAAAII9kZmbqzp07cnJyyrZ80qRJcnZ21oABA3JsU716dSUlJSkyMlIJCQk6ePCgatWqpYSEBE2YMOEf96oB8PjRkwUAAAAAgAKs/uglpg7hL60vYeoIACBvzZw5U/fu3VP37t2Ny/bs2aPQ0FDj/Fl/5ujoqMWLFysoKEjJyckKCgpSu3bt1L9/fw0fPlznzp1Tp06dlJaWpokTJ+qFF17Io6MBQJIFAAAAAAAAAPLAypUrNXHiRH3zzTdycXGRJN25c0d9+vTRwoULVaZMmYdu26VLF3Xp0sX4fseOHTp8+LBCQkJUrVo1rVy5Um5ubmrUqJFatGhh3D+AJ4skCwAAAAAAAAA8YatXr9aAAQP03//+V61btzYuP3PmjGJiYtSxY0fjsszMTEmSlZWVTpw4oapVq2bbV0pKioYOHaply5bp9OnTSk9Pl5+fnyTJ09NT+/fvz7Y/AE8OSRYAAAAAAAAAeIJWrlyp/v37a+XKlerQoUO2dd7e3jp8+HC2Ze+9957u3LmjOXPmyMPDI8f+Jk+erICAANWrV0+RkZFKT083rktLS1NGRsaTORAAOZBkAQAAAAAAAIB/6O7duzp9+rTx/blz5xQVFSUnJydVqFBB48aN0+XLl7Vkye9zYq1cuVJBQUGaM2eOmjRpori4OEmSnZ2dHBwcZGtrK19f32yfUapUKUnKsVySoqOjtXr1auP8Ld7e3rK0tFRoaKjc3Nx0/PhxNWzY8AkcOYAHsTR1AABQWM2bN0+VK1eWra2t6tevr59++ukfbbdnzx5ZWVmpTp062ZavW7dODRo0UKlSpWRvb686depo6dKl2cosX75cHh4ecnJy0ujRo7Oti4mJkaenpxITE//VcQEAAAAAUJAdOnRIdevWVd26dSVJI0eOVN26dTVhwgRJUmxsrC5cuGAsP3/+fKWnp2vYsGFyd3c3vt58881H/myDwaBBgwZp9uzZsre3l/R7siYsLEyTJk3SgAEDFBISonLlyj2GIwXwT9CTBQBMYPXq1RoxYoTmzZun5s2ba/78+QoICNDRo0dVoUKFh253+/ZtBQUFqVWrVrp69Wq2dU5OTho/fry8vb1lbW2t//3vf+rXr59cXFzUrl07xcfHa+DAgQoLC1OVKlXUoUMH+fv7G7spDxkyRNOnT1fJkiWf6LEDAAAAAJCf+fv7y2AwPHR9WFhYtvc7dux45M/48z6yWFhYaM+ePTmWBwYGKjAw8JE/B8C/R08WADCBWbNmacCAARo4cKB8fHwUHBwsDw8Pff7553+53eDBg9WrVy81bdo0xzp/f3916dJFPj4+qlq1qt58803VqlVLu3fvliSdPXtWDg4O6tGjhxo2bKiWLVvq6NGjkqQVK1bI2tpaXbt2ffwHCwAAAAAAABRQ9GQBgDyWmpqqiIgIjR07Ntvytm3bau/evQ/d7quvvtKZM2e0bNkyTZky5S8/w2AwaNu2bTpx4oQ++ugjSVL16tWVlJSkyMhIVaxYUQcPHlT//v2VkJCgCRMmaPv27f/+4AAAAAAAKOAuTKpp6hD+VoUJh00dAlBokGQBgDwWHx+vjIwMubq6Zlvu6upqnPzuz06dOqWxY8fqp59+kpXVw7+6b9++rXLlyiklJUVFihTRvHnz1KZNG0mSo6OjFi9erKCgICUnJysoKEjt2rVT//79NXz4cJ07d06dOnVSWlqaJk6cqBdeeOHxHTQAAAAAAABQAJFkAQATsbCwyPbeYDDkWCZJGRkZ6tWrlz744AN5enr+5T5LlCihqKgo3b17Vz/++KNGjhypKlWqyN/fX5LUpUsXdenSxVh+x44dOnz4sEJCQlStWjWtXLlSbm5uatSokVq0aCEXF5d/f6AAAAAAAABAAUWSBQDyWJkyZVSkSJEcvVauXbuWo3eLJN25c0eHDh1SZGSkXn/9dUlSZmamDAaDrKystHXrVj377LOSJEtLS1WrVk2SVKdOHR07dkzTpk0zJln+KCUlRUOHDtWyZct0+vRppaeny8/PT5Lk6emp/fv3q2PHjo/z0AEAAAAAAIAChYnvASCPWVtbq379+goPD8+2PDw8XM2aNctRvmTJkjp8+LCioqKMr9dee01eXl6KiopS48aNH/pZBoNBKSkpD1w3efJkBQQEqF69esrIyFB6erpxXVpamjIyMnJ5hAAAAAAAAEDhQE8WADCBkSNH6uWXX1aDBg3UtGlTLViwQBcuXNBrr70mSRo3bpwuX76sJUuWyNLSUr6+vtm2d3Fxka2tbbbl06ZNU4MGDVS1alWlpqZq8+bNWrJkiT7//PMcnx8dHa3Vq1crKipKkuTt7S1LS0uFhobKzc1Nx48fV8OGDZ/cHwAAAAAAAAAoAEiyAIAJ9OjRQzdu3NCkSZMUGxsrX19fbd68WRUrVpQkxcbG6sKFC4+0z3v37mno0KG6dOmS7Ozs5O3trWXLlqlHjx7ZyhkMBg0aNEizZ8+Wvb29JMnOzk5hYWEaNmyYUlJSFBISonLlyj2egwUAAAAAAAAKKIYLAwATGTp0qGJiYpSSkqKIiAi1aNHCuC4sLEw7dux46LYTJ0409kLJMmXKFJ06dUrJyclKSEjQ3r17cyRYJMnCwkJ79uxRYGBgtuWBgYE6f/684uLiNHDgwH91bADwb82bN0+VK1eWra2t6tevr59++umhZWNjY9WrVy95eXnJ0tJSI0aMyFEmLS1NkyZNUtWqVWVra6vatWvru+++y1Zm+fLl8vDwkJOTk0aPHp1tXUxMjDw9PZWYmPhYjg8AAAAAUDCQZAEAAIBZWb16tUaMGKHx48crMjJSzzzzjAICAh7awy8lJUXOzs4aP368ateu/cAy7733nubPn69PP/1UR48e1WuvvaYuXbooMjJSkhQfH6+BAwdqxowZ+v7777V48WJt2rTJuP2QIUM0ffp0lSxZ8vEfMAAAAAAg3yLJAgAAALMya9YsDRgwQAMHDpSPj4+Cg4Pl4eHxwDmmJKlSpUqaM2eOgoKC5ODg8MAyS5cu1bvvvqv27durSpUqGjJkiNq1a6eZM2dKks6ePSsHBwf16NFDDRs2VMuWLXX06FFJ0ooVK2Rtba2uXbs+mQMGAAAAAORbzMkCAP9f/dFLTB1CobS+hKkjAGBOUlNTFRERobFjx2Zb3rZtW+3duzfX+01JSZGtrW22ZXZ2dtq9e7ckqXr16kpKSlJkZKQqVqyogwcPqn///kpISNCECRO0ffv2XH82AAAwf/PmzdMnn3yi2NhY1ahRQ8HBwXrmmWceWDY2NlZvv/22IiIidOrUKb3xxhsKDg7OViYtLU3Tpk3T4sWLdfnyZXl5eemjjz7Sc889ZyyzfPlyjR07Vvfu3dOAAQP0ySefGNfFxMSobdu2OnToED1pAcDM0ZMFAAAAZiM+Pl4ZGRlydXXNttzV1VVxcXG53m+7du00a9YsnTp1SpmZmQoPD9c333yj2NhYSZKjo6MWL16soKAgNWrUSEFBQWrXrp1GjRql4cOH69y5c6pbt658fX21Zs2af3WMAADAvDBUqXl63HP0/dGqVatkYWGhzp07Z1vOHH0AcoMkCwAAAMyOhYVFtvcGgyHHskcxZ84cVa9eXd7e3rK2ttbrr7+ufv36qUiRIsYyXbp00eHDh3X69GlNnDhRO3bs0OHDh/Xqq6+qZ8+eCg4O1tq1azVgwABdu3Yt17EAAADzwlCl5udJJL6ynD9/XqNGjcrRU4nEF4DcIskCAAAAs1GmTBkVKVIkR6+Va9eu5ejd8iicnZ21YcMG3bt3T+fPn9fx48dVvHhxVa5c+YHlU1JSNHToUM2fP1+nT59Wenq6/Pz85OXlJU9PT+3fvz/XsQAAAPORNVRp27Ztsy3Py6FKExISdPDgQdWqVcs4VGlISEiuP7sgeBKJL0nKyMhQ79699cEHH6hKlSrZ1pH4yv8epfeTJO3cuVP169eXra2tqlSpoi+++CLb+rCwMFlYWOR43b9/31iG3k9/rbCcE5IsAAAAj+BxVxLDw8Pl6ekpBwcH9e3bV6mpqcZ1t2/flqen50Of2CuIrK2tVb9+fYWHh2dbHh4ermbNmv3r/dva2qpcuXJKT0/X2rVr9fzzzz+w3OTJkxUQEKB69eopIyND6enpxnVpaWnKyMj417EAAADTY6hS8/OkEl+SNGnSJDk7O2vAgAE51pH4enTm1DZ61N5P586dU/v27fXMM88oMjJS7777rt544w2tXbs2W7mSJUsqNjY22ysrgWqOvZ84J6Y5JyRZAAAA/qHHXUnMzMxU79699dprr2nv3r06cOCAFi5caNz+nXfe0WuvvaYKFSrkyfGZi5EjR+rLL7/UokWLdOzYMb311lu6cOGCXnvtNUnSuHHjFBQUlG2bqKgoRUVF6e7du7p+/bqioqKMTx5K0v79+7Vu3TqdPXtWP/30k5577jllZmZqzJgxOT4/Ojpaq1ev1qRJkyRJ3t7esrS0VGhoqDZt2qTjx4+rYcOGT/AvAAAA8pq5D1Uafzf9Lz6tYHlSia89e/YoNDQ0W337jx4l8bUp+nau4ygozK1t9Ki9n7744gtVqFBBwcHB8vHx0cCBA9W/f3/NmDEjWzkLCwu5ublle2Uxt95PnBPTnROrx75HAACAAuqPlURJCg4O1vfff6/PP/9c06ZNy1H+j5VESfLx8dGhQ4c0Y8YMdevWTfHx8bp+/bqGDh0qW1tbderUyVgB3LNnjw4dOqTPPvssz47PXPTo0UM3btzQpEmTFBsbK19fX23evFkVK1aU9PvEpn9uKNStW9f474iICK1YsUIVK1ZUTEyMJOn+/ft67733dPbsWRUvXlzt27fX0qVLVapUqWz7MRgMGjRokGbPni17e3tJvw/tERYWpmHDhiklJUUhISEqV67ck/sDAACAPPOkhyq9f/++bty4obJly2rs2LF/O1TpsmXLsg1VKkmenp6KunxNrb0K11wgjzPxdefOHfXp00cLFy5UmTJlHlquS5cu6tKli/F9VuIrJCRE1apV08qVK+Xm5qaGtZ9S44r2KlO88P60ak5to6zeT2PHjs22/K96P/388885eku1a9dOoaGhSktLU9GiRSVJd+/eVcWKFZWRkaE6depo8uTJxrbHH3s/VaxYUQcPHlT//v2NvZ+2b9/+D/+ajwfnxHTnhJ4sAAAA/0Buhi14WCXx0KFDSktLk7Ozs9zd3bV161YlJyfrp59+Uq1atZSamqohQ4boiy++yPa0Y2EydOhQxcTEKCUlRREREWrRooVxXVhYmHbs2JGtvMFgyPHKSrBIkp+fn44ePar79+8rPj5eS5YsUdmyZXN8roWFhfbs2aPAwMBsywMDA3X+/HnFxcUZGy0AACD/yzdDlWb+61DyjSeR+Dpz5oxiYmLUsWNHWVlZycrKSkuWLNHGjRtlZWWlM2fO5Njmr+boq1zaRlGXk3IVS0Fgbm2j3PR+iouLe2D59PR0xcfHS/q9R3tYWJg2btyolStXytbWVs2bN9epU6ckmdewf5wT056TwptuBQAAeARPopLo7u6ur7/+Wm+99ZbefPNNtW/fXv3799e0adPUqlUr2dnZqXnz5oqPj9fw4cP1+uuvP7HjAwAAKKxGjhypl19+WQ0aNFDTpk21YMGCHEOVXr58WUuWLDFuExUVJUnZhiq1trbWU089Jen3oUovX76sOnXq6PLly5o4ceLfDlWatc8/DlXq5uam48ePq3brSk/0b2BO/pj4+mOvkvDw8Icmqf6Ot7e3Dh8+nG3Ze++9pzt37mjOnDny8PDIsc0fE1+RkZHZEl/pmYZClfj6M3NtGz1q76cHlf/j8iZNmqhJkybG9c2bN1e9evX06aefau7cuZL+ee+nRo0aqUWLFnJxcXloPP8G58S054QkCwAAwCN43JXEp59+WgcPHjSuP3nypJYuXarIyEi1aNFCI0aM0HPPPSdfX1+1aNFCtWrVelyH8kguTKppks8t7CpMOPz3hQAAwL+SH4Yqdbsy58n9AczQ40582draytfXN9tnZJ2LPy+X/j7xdSY+RbXL2T3+A89nzKVtlJveT25ubg8sb2VlpdKlSz9wG0tLSzVs2NDYa+LP/m7Yv/3796tjx44P3PZx4Zxkl1fnhCQLAADAP5AXlcSsRvbMmTOVmZmpyMhIvfDCCypWrJj8/Py0c+dOkyVZAAAACrKhQ4dq6NChD1wXFhaWY1nWD5EPkzVU6d/JGqr0zwIDA7MNX3phUuFKsjyJxNc/9U8SXx+0d5dbyaL/7iDzMXNrG+Wm91PTpk317bffZlu2detWNWjQwDj3x4NiioqKUs2aD34A7a96P6WlpSkjI+OB2z0OnBPTnhOSLAAAAP9AXlQSQ0NDVbp0aXXq1Ek3b96U9HvFL+u/T7JSDgAAAJiTx534+if7kP5Z4quw9/I2x7bRo/Z+eu211xQSEqKRI0fq1Vdf1c8//6zQ0FCtXLnSuM8PPvhATZo0UfXq1ZWYmKi5c+cqKirqgZO9/5Nh/xo2bPiXf9d/g3Ni2nNCkgUAAOAfehKVxCzXrl3TlClTjA06R0dH+fj4KDg4WG3bttWPP/6od999N+8OFgAAAAAewtzaRo/a+6ly5cravHmz3nrrLX322WcqW7as5s6dq27duhnL3Lp1S4MGDVJcXJwcHBxUt25d7dq1S40aNcr22f902L9y5cr92z/7X+Kc/J+8PicFJskyb948ffLJJ4qNjVWNGjUUHBysZ555xtRhAQCAAuRJVBKzvPnmmxo1alS2Sl5YWJj69u2ruXPnavTo0TkqjgDwqGg3AUBO9Ucv+ftCJra+hKkjALIzx7bRo/Z+8vPz0y+//PLQY5w9e7Zmz5790PVZ/umwf08a5+T/5PU5KRBJltWrV2vEiBGaN2+emjdvrvnz5ysgIEBHjx5VhQoVTB0eAAAoQB53JTHLg54WatSokY4dO/bIMQLAg9BuAgDkF+ae+CLp9TvaRuaHc2IalqYO4HGYNWuWBgwYoIEDBxq7KXl4eOjzzz83dWgAAAAAYBZoNwEAAACPX77vyZKamqqIiAiNHTs22/K2bdtq7969D9wmJSVFKSkpxve3b9+WJCUmJj6RGDNSkp/IfvHX7hRlcmBTeFLXUV7gWjUNrlXTyM/XKkzjzn2uVVN4Utdq1n4fdYJY5F+P2m76N22m/FCnMvf6x+O+9s39nJj7+ZA4J+amsJ0PiXNibsz9fEiFr813cXoTU4fwlzzG7jN1CHmuIJyTf9puyvdJlvj4eGVkZMjV1TXbcldXV8XFxT1wm2nTpumDDz7IsdzDw+OJxAjT8DV1AIXVNAdTR4B8hmvVRLhWgfzhCV+rd+7ckYMD3weFwaO2mwp6m8ns6x+F7D5t9udD4pyYm0J2PiTOibkx+/MhFbpzYvY4H+bnEc7J37Wb8n2SJYuFhUW29waDIceyLOPGjdPIkSON7zMzM5WQkKDSpUs/dBvkL4mJifLw8NDFixdVsmRJU4cD4CG4VoH8gWu14DEYDLpz547Kli1r6lCQx/5pu6kgt5n4TjMvnA/zwzkxP5wT88L5MD+cE/NTUM7JP2035fskS5kyZVSkSJEcT19du3Ytx1NaWWxsbGRjY5NtWalSpZ5UiDChkiVL5usLGSgsuFaB/IFrtWChB0vh8qjtpsLQZuI7zbxwPswP58T8cE7MC+fD/HBOzE9BOCf/pN2U7ye+t7a2Vv369RUeHp5teXh4uJo1a2aiqAAAAADAfNBuAgAAAJ6MfN+TRZJGjhypl19+WQ0aNFDTpk21YMECXbhwQa+99pqpQwMAAAAAs0C7CQAAAHj8CkSSpUePHrpx44YmTZqk2NhY+fr6avPmzapYsaKpQ4OJ2NjY6D//+U+OIQ4AmBeuVSB/4FoFCgbaTb/jO828cD7MD+fE/HBOzAvnw/xwTsxPYTsnFgaDwWDqIAAAAAAAAAAAAPKbfD8nCwAAAAAAAAAAgCmQZAEAAAAAAAAAAMgFkiwAAAAAAAAAAAC5QJIFAAAAAAAAAAAgF0iyAAAAAAAAAAAA5AJJFhRaBoNBBoPB+G8AAJB7f7yXZmZm6u7du7p69aoJIwKA3KGdYH64xwDZ8d2Uv2RmZpo6BPyFjIwMSZynvPDn+3lB+i4jyYJCy8LCQhYWFsZ/AzCdrBvr2bNnqdgA+ZSFhYWuXbumCRMmqEaNGqpbt6769Omj8ePHa+/evQWqAg2gYKOdYH64x5gGdXTzknU+EhMTtWHDBh07dszEEeGvZGZm6pdfftH169dlafl/P7/yfWU+spIrc+bMUVRUVLbzhCfDwsJCsbGxkiRLS0tjPasg3GMsDFzdKCSuXLmiY8eOqWLFikpNTVVMTIwqVaqku3fvKi4uTlWqVNEvv/yiGjVqqH79+qYOFyh09u/fr2nTpmnt2rUqUqSIqcMB8A8ZDAZZWFgoMjJSH3zwgXbt2qWePXvK2tpa27dv17Fjx1SpUiXNmTNHAQEBpg4XAHKgnWC+uMeYHnV085Geni4rKyt98MEH+vnnnxUcHCxvb2/dvn1bBw4ckKOjoxo0aGDqMAu1jIwMFSlSRNu2bVNISIiuXLmiAwcO6I033lBwcLCpw8MDGAwGtWnTRtHR0QoODlaPHj2My3nQ4vHIui527typpUuX6vjx47K0tFSLFi3Up08feXt7mzrEx8LK1AEAT1LWl+Lq1as1ZswYtW3bVmvXrlW1atVUrFgxHThwQPb29nJyclJMTIwcHBz09ddfmzpsoFDIzMyUpaWltmzZooCAAM2ePVt2dnYqUqSI0tLSZGlpaWzIZd2UAZifrHvtf/7zH5UsWVKHDh1SlSpVjOt/+eUXvfPOO+rRo4fCw8PVuHFjE0YLAL+jnZA/cI/Je9TRzZeV1e8/4X355Zf68MMP5e3trZs3b6pfv346efKk7t69qxkzZqh79+4mjrTwyroehg8fLj8/P02YMEHdunWTs7OzJOm7775TYmKiOnXqJFtbW1OGiv/PwsJC4eHhGjlypD788ENJUo8ePUiwPEZZ18Xrr78uNzc3NW7cWBkZGdq6davCwsLk6empgIAADR48WCVKlMi3f3v6QaFAy7owL126pIsXL6pmzZq6cuWK5s+fr61bt2r+/PmysrLShg0bdPPmTW3evFn+/v6mDRooJCwtLZWUlKTRo0fL19dXGzduVL169SRJRYsWVZEiRYxdqZcvX66dO3eaMlwAD2Fpaan79+/rhx9+0Lvvvmv88SstLU2SVK9ePa1YsULOzs766quvJDFMAgDTo52QP3CPyXvU0c1T1t/8t99+U3p6ul588UVJ0rRp0xQfH6+ZM2fK399f69ev1927d00ZaqGVNdzRhg0bdPv2bc2bN0/u7u66fv26evXqJUlKTU3V6tWrdefOHVOGij/IyMiQhYWFpk6dqvbt22vEiBGaPHmyUlNTTR1agXL06FFdv35dmzdv1syZMzV58mQtWLBAkydPVpUqVfTJJ5/o0KFD+TbBIpFkQSHx9ttv69NPP9WWLVu0ZcsW1a1bV9bW1vrqq6/04osvysfHR8WKFaNrLZDHMjIyFBwcrJo1a+r+/fsKCwtTgwYN9Pbbb2v//v3GG2z//v2NT24BMB9ZDf4ffvhBXl5eKl++vHFd0aJFjf92dnbW66+/rkuXLunWrVv5uvIMoGChnWC+uMeYDnV08/PHeQsqVKigJUuWaNKkSdq5c6fGjBmjgIAAde/eXb/++quKFy9u4mgLp6z5PI4dO2ZMyoeEhKh+/fqqXLmyJCk+Pl5nz5419myB6WX1srCzs9P06dM1depULV26VFOmTDEmLEne515W8tHS0lLdu3fXlStXJEklSpRQnTp11K9fP02bNk0bN27Us88+a8pQ/zXuhiiwsrqW37p1S6VKldLgwYN17949DRo0SHv37tXgwYO1e/duTZo0ydShAoVWiRIl1Lp1a929e1f+/v4qV66ctm3bpoiICG3ZskU2NjYqXry4fH191bx5c1OHC+BPshr8zs7Ounfvnvbt26e2bdsqNTVVRYsWlYWFhXHYkbJly+rUqVMqVaqUaYMGUOjRTsgfuMeYDnV081WnTh01bNhQH374oaytrTVq1Ch16tRJ0u89i+rWrSuJodxMyd/fX7NmzdJvv/2m1atXa/z48ZJ+PycrV65U69atje85R6aR9bc/fPiwjh49qurVq+vixYtKTk5WnTp11LhxY02ZMkXnz5/XnDlzuLf8C1nJxyFDhigqKkrly5fXmDFjspVxdnYuEIlHJr5HgZXVeHrppZf05ptvqkmTJpKkXbt2adasWYqJiVHx4sW1e/duE0cKFG7p6ek6duyY3Nzc5OzsrKSkJJ04cUKRkZE6cuSIJKlz585q0aKFiSMF8DBJSUlq2rSpatasqWXLlhmXZ03QKkndunVT6dKltWDBAhqVAEyKdkL+wj3GNKijm58/TsR94MABlS5dWlWrVpUkrVq1Su+//75WrVql+vXrGxOQyDt/PD8jR47UwYMHFRkZqbVr16pkyZL63//+pxUrVmjnzp2qUKECE6ubgd69eysiIkKXLl3SU089pXv37ikuLk5PP/204uPjFRUVpZo1a+qrr76Sj4+PqcPNt65du6YpU6bo2LFj2rt3r3x9ffXcc8/phRdeUM2aNU0d3mNDkgUFUtbN6tixY6pRo4Zu3bqlEiVKyGAwyNLSUhs3btTo0aN1//59LVmyRH5+fqYOGSh0shrAS5cu1fr16zVmzBjjjxxZaBwA5ivrXpuUlKRixYpp2bJleuWVV1S7dm0NGTJEHTt2lKurq86fP6+lS5cqLCxM3377rXx8fGhUAjAZ2gn5A/cY06GObt7Onj2rzMxMpaWlqXTp0nJxcVFiYqKmT58uCwsL48TdyFtZ3ztbt25V69atdfbsWc2YMUNLlixRqVKlZG9vL1tbW3388ccKCAjge8qEsr6/Tp48qY8++kijR49W1apVdfr0aVWoUEFFixbV5cuXVblyZd26dUs9evRQ9erVNWfOHBL4/0JycrLOnTunqKgo7d69W5GRkbp9+7acnZ01YMAABQUFmTrEf40kCwqkrIrh4MGDFRsbq40bNyotLS3b2L23b9/W8OHDdenSJU2cOJEncIA8llW5qVOnjrp27aqxY8fK2traeP3euHFDCQkJqlixoqytrU0dLoCHGDNmjN544w2VL19ey5Yt08yZMxUXFyfp97GNMzIyJEmTJ08uEJVnAPkb7YT8hXtM3qOObp5SUlI0ceJEffnll0pMTJS3t7dq166tzp07q2vXrpJk/C7jB/y8lXVtXLx4UZUqVdKNGzeMw0ulpaVp8+bNcnR0VI0aNVS6dGnTBgvj+Ro4cKDs7e01Z86cB5bL+i789ttv1a1bN124cEFubm55HG3BdP/+fR05ckQHDx7U5s2b1alTJ7366qumDutfI8mCAs3FxUXz589Xly5djMvS0tJkMBhkbW2tU6dO6ZVXXlF6err2799vwkiBwik2NlY1a9bUoUOHVKlSpWzrDh8+rJCQEI0aNUrVq1c3TYAAHiir8b5nzx61atVKt2/flo2NjSTp+PHj+v7773XixAlZWFjIzc1NL774ory9vbNtCwCmRDvBfHGPMT3q6OYj6wfhTz/9VNOnT9fEiRPVunVrbdmyRevXr9eBAwc0YcIEvfXWW/QuMpHFixfL29tbixYt0tmzZxUeHi4p+/cRvb/MT79+/fT0009rwIAByszMlMFgeGBPlT179mjYsGGKiorK+yDzsaz/52/evKmtW7cqNDRUJUuWVLNmzdS2bVv5+vpK+v1+4+TkZLzP52ckWVDg/LFS/swzz8jZ2Vn+/v569dVXjROM/dH9+/cVFxeXo/II4MmLjo5Wz549NWXKFD3//PMyGAzKzMxUkSJF9Ouvv6ply5a6dOmSihUrZupQAfxBVoO/Z8+eKlKkiJYvX67U1FSeaAVg1mgn5A/cY0yPOrr5adGihV544QW98cYb2ZZPnDhRX3/9tbZt28ZT9iZSt25d/frrr7KxsVGnTp00btw4lS9fXo6OjsYf7SdPnqz4+PiH9ppA3si6v1y4cEHTp0/X9evXtXjx4hzfZX9MkN25c0f37t3j+npEWUmWPn36aN++fWrcuLESExMVEREhg8Ggd955RyNGjDB1mI8VSRYUOFlfms8//7zS0tLUpUsXff311/rll19UvHhxde7cWa+++qoxawrAtFq1aqXk5GQtWbJE1apVk/R7Rebdd9/VkSNHtH37dhNHCOBhihcvrvDwcDVt2lTS7w2StLQ0WVpaGicjBgBzQTshf+EeY1rU0U0v64fejIwMrVy5UpcuXdI777wjg8GgjIwMFS1aVDExMWrSpIkWLVqk9u3bmzrkQmvNmjXq3r27ypQpo5s3b6p58+Z64YUX5O/vLysrK7Vt21affPKJevToYbwXwXRGjRqlWbNmSZL69u2rF198UTVr1lS5cuXocfQYZH13nT9/Xt7e3vrpp5/UoEEDSb/XxWbOnKlp06Zp7dq1evbZZ00c7eNDkgUFlr29vfbu3avatWvr8uXLOn78uHbs2KHvvvtOJ06cULVq1dSpUyeNGDFCDg4OdCsHTOTIkSPq27evMjIyVKNGDVWvXl27d+/WlStX9Omnn6pVq1amDhHAH2RVmrds2aIOHTrIz89Pzz77bLbhWiT9Zbd7ADAl2gnmi3uM+aCObnpZ18OHH36o999/X6VLl9amTZvUqFEjY5moqCg1atRIt2/flp2dnQmjLZwyMzOVmZmphIQERUZGql27dtq+fbs+++wzbdq0STY2NqpcubKKFi2qAwcOmDpc/MGBAwe0cuVK/e9//1NGRoZq1aqlZ599Vr6+vmrSpAk99f6FrO+uefPm6csvv1RERIQyMjKUkZEhGxsbZWRkqGPHjqpQoYI+//zzAlPPIsmCAmn+/Pl66623lJSUlG35/fv3dfnyZR0+fFg//vijli9frlWrVqlt27YmihQonP48XnZMTIwWLVqkkydP6ty5c3J1ddXkyZNVu3ZtE0YJ4EGyun63bNlSklSnTh39/PPPunXrlqpWrarnn39enTt3louLi4kjBYCcaCeYN+4xpkUd3Tzt3r1bK1eu1A8//KCzZ8/q2Wef1fPPP6/jx48rNTVV1apV06hRoxhWzwytWbNGN2/eVNu2bVWxYkXmZjFDGRkZWrNmjVatWqVffvlFFhYW+uWXX+Tk5GTq0PKlP95Hdu7cqX79+mnVqlXG5HDWNTBq1CidPn1aGzZsMGG0jxdJFhRIx44d05kzZxQYGKjMzExZWFjkyIwmJibq0qVLeuqpp0wUJVC4xcXFadu2bTpy5IgaNWqkzp0769q1a9kazUxeCpinpKQklShRQqdPn5azs7N+/fVXHTp0SPv379exY8eUlpamhg0bql27dnrxxRdlaWnJtQzALNBOMH/cY0yLOrp5SktLU1xcnH766SetWrVKu3btUmJiopo1a6aZM2eqcePGpg6x0Mm6DgwGgw4dOqTo6GiVLl1aZcqUUdWqVUkGm7HU1FRdvXpVVlZWcnd3Ny6/evWqduzYoR49evA99xjcuXNHgYGBOnXqlN555x299NJLcnFx0f/+9z8NHTpUM2bMUPfu3U0d5mNDkgUAkGeyxp89cOCA3n//fZ09e1bVq1fXd999p/Pnz8vDw0MxMTFMMAuYqawnj2bNmqXFixfr119/zbY+NjZWv/32mw4ePKhDhw5p3759+v7773niFQDwt7jHmA51dPOTnp4uKysr7dq1Sy4uLqpWrZpxLqLU1FSdOXNGu3bt0uLFi3XgwAF5eHioe/fumjp1KsPo5ZGs62bKlCn6+uuvdfv2bd24cUM+Pj6qWbOmWrduLU9PT/n4+Mje3t7U4RZqWQmTe/fu6auvvtLkyZPl6ekpDw8P1apVS02bNlWtWrXk6Oho6lDztfDwcDVu3FglS5Y0LktKStK4ceO0Y8cOxcXFqWjRorK0tFSbNm0UGhpqwmgfP5IsKJDoggmYp6yKaJs2bVStWjV9/vnnGjVqlI4cOaLvvvtOly5d0qeffqquXbvyNBZghrIaKPXq1VP79u01ZcoUpaam5piEODMzU2fOnNGJEycUGBhowogBIDvaCeaLe4zpUEc3Xx4eHrp69aoCAwP10ksvqXnz5nJ3dzc+YX/nzh0dP35cK1as0JUrV7R69WoTR1y43Lt3Tx4eHpo1a5ZeeeUVVaxYUfXr11dUVJRu374tDw8PBQcHy9/f39ShFmpZScsPP/xQq1at0siRI3Xw4EGFhoaqQoUKMhgMevrpp1W3bl298cYb9GDJhYsXL+qZZ55RdHS07O3ttXPnTlWqVEkVK1ZUSkqKoqKidO7cOSUkJKhq1apq166dqUN+7KhdokCi4QSYpyJFiig5OVkREREaMmSIJGnDhg3q0aOHJMna2lqRkZE6ffq0KcME8BAWFha6f/++6tatq2vXrunMmTOytrY2/vhlMBhkMBhkaWmp6tWr8+MXALNDO8F8cY8xHero5uvcuXNauXKl7ty5o169eqlBgwZ64403tH37dsXHx6tEiRJq2LChZs6cqSVLlpg63EIjIyNDkrR8+XJVrVpVr7zyig4cOKDk5GStW7dOERERcnR0VKVKlVSjRg0TR4us+8iXX36pt99+W/369VNiYqIGDx6sLVu2yNHRUd9++62uXr1qHAIO/5zBYJCHh4fWrl1rTLB07NhRY8eO1bx583Ts2DHVqlVLPXv21NChQwtkgkUiyYJCIDMz09QhAPiDa9euqUaNGkpKStKvv/6qmzdv6vnnn5f0+1jDBw8e1DPPPGPiKAE8jK2trUaMGKEbN26ofv36+uijj3Tz5k1JMs5vIInGCQCzRzvB/HCPMR3q6ObJyspK3bp1U3h4uOLi4jRixAgtW7ZMrVq10ssvv2wsZ2lpKRsbGxNGWrhkDcl24sQJNWvWTNLviUl/f39lZmbK0dFR3bt314ABA+Ts7GzKUPH/HT9+XJaWlmrbtq3u37+vH374QS+88IKqVaumAQMGqG/fvho2bJgk7jGPKuveXL9+fUnS008/rU8//VT37t3T1KlT1adPH73xxhtavny5fvnlFyUnJ5sy3CfG6u+LAPkbT6sB5qVixYqqWbOmVq5cqRs3bqhdu3ZycnJSamqq5s+fr/Lly6tChQqmDhPAX6hZs6bWrl2rNWvWaOnSpcrMzNTYsWOzjQFON3sA5o52gnniHmMa1NHNm8FgUOnSpTVmzBjj3B99+vSR9H9DISHv9erVS5cuXZL0+/fS3bt3df36dbm6umrLli3GSdUZqtL00tLS1LVrVyUnJys6Olply5aVq6urJKl27dr67LPPNGvWLEnUD3Ija8jP+/fva+nSpXr11VfVt29fXb58WStXrtTatWv1ww8/qEiRIpo/f75atWpl6pAfO+ZkQYGUlJSkAwcO6JdfflH58uX14osvUhEHTCjrhpuQkKBTp07JYDCoX79+OnHihFq1aqUXX3xRYWFhkqSRI0fqhRdeMG3AAP5S1tPEGRkZ2rhxo9577z1ZW1tr+vTpatu2rSwtLWlMAjBLtBPMH/eYvEMd3fxkzY+zadMmnTp1Si+++KLKlSuXrczx48c1atQo/fe//5WdnZ2JIi28ss7R/v37VbFiRdnY2MjR0VG7d+9Wz5491bFjR8XExOjQoUM6f/68ihUrZuqQ8f9duXJFjo6OunPnjtq3by8/Pz+1bNlSc+fOlaOjo1avXm08v/hnsu4jWWbPnq1Vq1Zp//79ORLAv/32m5YvX66RI0caE1wFCbUSFBhZ+cIbN25o2LBhevHFF7Vnzx717NlTu3fvlvR7F2gAeS9rOI5p06bps88+U5MmTXTkyBEtWLBAN2/e1IwZM1S9enUFBwerW7duJo4WwN+xtLSUhYWFrKys1LVrVx05ckQBAQH64osv9O233xrLAIA5oJ2Qv3CPyTvU0c1P1o+7ERERGjlypGrUqKEXXnhBGzZsUEJCgs6dO6elS5fq4sWLsrOzY9hDE8g6R82aNdO2bdvk6Ogog8Ggxo0b691339XevXvl7OysFStWqFixYpwjE8q6/2/btk2fffaZypYtKzs7O7m4uKhbt2769ttvNWzYMKWmpuo///mPJHpKPqqsv9dzzz2nefPm6fPPP9egQYMk/T7cYWpqqnF4MA8PD33wwQcFMsEi0ZMFBUhWhnTcuHH6+eeftXr1an3//feaNGmSjhw5Ikn66KOP9PTTTxfIbmlAftC5c2e1a9fOOKFmltTUVFlaWtLNHcgH/vh0V1pamooUKSJLS0tdvXpVCxcu1Ny5c9WqVStNnTpVlStXNnG0AEA7IT/hHmMa1NHN0927d/XNN98oNDRUe/bsUfHixVWqVClJ0tSpU9WjRw+eujeRhIQEvfLKKwoJCVGFChVyPM2fkpLCHDlm4ObNm3J0dNTTTz+tRo0aadasWdl6QkZHR+vq1at65plnVLRoURNHm3/Fx8dr1KhR2rlzp86fPy8/Pz+99tprevHFF7M9FPHcc8/p1VdfLbBJex7/QIGRVfFbs2aNXnnlFbm6umrNmjUKCAiQra2tMjIydP78ee3Zs8fEkQKFS9aTO7du3VKbNm3022+/6f79+9nWW1tb0zgAzFxGRoak35/eS0tLkyQVLVrU+GSSq6ur3nvvPR08eFAZGRlasWKFUlNTTRYvAGShnWD+uMfkPero5s/e3l69e/fWtm3bdOnSJc2dO1d9+/bV5s2b1aNHD0ni/OSxrO+qPXv2qEiRIlq/fr2k35/mT0tL0/3792UwGEiwmIFz586pY8eOCgkJ0b59+/Tyyy9L+r+ekJmZmapRo4ZKly4tKysrehz9C2XKlNGiRYvUu3dveXl5yd3dXSNGjJCrq6uCgoL0448/6scff9TWrVvVtm1bU4f7xPA4AgqU27dvy8vLS8WKFVNGRoZ27Nih7du3S5JsbGy0a9cudenSxcRRAoVLViXmww8/1MyZMyVJXl5e6tmzp9zc3Izr6ZYLmKesp72+/PJL4z3Vw8NDERERcnV1VdGiRXXhwgUVL15cGRkZSkxMVEhIiGJiYngiDIDZoJ1gnrjHmA51dPN17tw5bdq0ScePH1dGRoa6deum1q1bq3fv3qYOrdDLSmp99NFHOnTokPbv36+iRYuqf//+srW1NX4vMW+U6aWlpcne3l5jxoyRpaWlZs2apU6dOqlhw4Zyd3eXjY2NUlNT1aBBA50+fVoVK1Y0dcj5mqWlpV577TUNGTJENjY2OnbsmPbv368tW7aoQ4cOcnBw0OjRo1WiRAlTh/rEMFwYCoys7pn/+c9/FB0drSZNmmj58uWKjIyUJK1du1b9+/fX7du3TRwpUDhk3V6yGmbJyckKDw/XihUr9M0336hEiRLq3Lmz+vTpo3r16ql48eKmDBfAX0hNTVWpUqXUu3dvVa9eXbdu3ZKzs7NSUlI0YcIEBQQEyN3dXdbW1mrQoIGCgoJyDJsAAKZCO8G8cY/JW9TRzVPWj/KHDx/WsGHDdPToUfn5+enu3bs6ceKE6tSpo7lz56pChQqmDrXQy8zMVFRUlI4fP65vvvlG27dvV3p6uvz9/fXqq68qICDA1CHiD/z9/eXm5qbz589r//79qlChgrp166amTZsqPDxce/bs0ZEjR0iMPQEpKSm6du2a7ty5o6JFi8rd3b1A31NIsqDAOXPmjHr16qWDBw+qfv36evfdd7VmzRqdOXNGbdu21aRJk0wdIlAofPbZZ6pSpYoCAgJyjBV89epV/fe//1VYWJh+++03lSpVSr/99pvc3NxMGDGAh0lMTNTEiRP13Xffac6cOXr22WeN17SNjY327NmjBg0aSBJjgwMwW7QTzBP3mLxFHd08ZZ2Lnj17Ki0tTQsXLpSTk5POnj2rffv26aOPPlKjRo00f/58fgg2IykpKTp16pR27NihLVu2aNu2bWrQoIF++uknU4dW6KWlpalo0aK6d++e7O3tJf3+HffFF19o6dKliouLU7NmzfTGG28oMDCQ+0suZSWnLl++rPDwcG3ZskU1a9ZUz549Va1aNVOHl6dIsqBASk1N1fz58/X555/r+vXrqlOnjgYOHKiOHTuqWLFipg4PKBR69OihHj16qGvXrpo9e7bKli2rpk2bysXFRba2tsZy0dHR+v777zVy5EgTRgvgYf74tPDChQu1bNkyvfLKK+rXr5/CwsI0ZcoU/fbbb7K1taXRD8Ds0U4wL9xj8h51dPNWuXJlBQcH6/nnn8+2fMmSJfrkk0/09ddfy8fHx0TRQZLu37+vkydPKikpSba2tqpevbrs7e115coVHT58WMWLF1fz5s2Vnp5unBMMeSvr3mIwGJSZmalz587JwcFBzs7OxjJnzpyRtbW1PDw8TBhpwREYGKgTJ06offv2+vTTTyVJNWvW1Ouvv67nn39eLi4uJo7wySPJgnzvjxXzyMhIZWZmqn79+sb1t2/fVnp6ukqXLm2qEIFCLTU1VS1atNCBAwfk4eGhrl27qlOnTnrqqafk5OTEeNqAmbtx44YiIyPVunVrZWZmasGCBRo7dqz69++vb775Rj179tSHH35o6jABIAfaCeaPe4zpUEc3P3fv3lXPnj1VqlQpLVu2LNu6uLg41ahRQ7t27VKNGjUYMi+PZfVy2Ldvn+bMmaM1a9bI3t5eTz31lOrWratBgwapdu3apg4TfzJjxgwtXLhQpUuXloeHh2rUqKHmzZurSZMmxt4tyL2s62LdunUaPXq09u7dq6SkJNWrV0+zZ8/W4sWLtXPnTknSiRMnVL16dRNH/GSRZEGBkJqaqgEDBmjfvn26c+eODAaDXnzxRQ0bNoynPAATyOqa+0d3797V8uXLFRwcbBxXuHv37nr22WfVsGFDGgmAmcnq+j18+HAdP35c4eHhxnXR0dF66623tGvXLh08eFA1a9Y0YaQA8HC0E8wT9xjToI5u/tavX6/Ro0dr0KBB6tixo8qWLavMzEyFhoZq7ty5unDhgqlDLJSyvrMaNWokDw8PjRkzRqVKldI333yjJUuW6NatW/rvf/+rpk2bmjrUQi/rXO3fv1/t27fX0KFDZWNjo+joaF24cEGWlpaqWrWqPD09NXz48AI9EfuTlvW37tq1qypUqKDg4GBNmjRJO3fu1I8//qgdO3ZoypQpGjFihAIDA00d7hNHf1vkaxkZGZKkL774Qvv379fo0aO1fPlyDR061PiEh6enpz788EORTwTyTlbjbfr06WrXrp38/Pw0aNAglStXTkePHtXJkyfVpEkTvfvuu3rnnXdovAFmKGtYllWrVum1116TJKWnpysjI0M1atTQ+++/Lx8fH3Xs2FEbN25UWlqaKcMFgGxoJ5g37jGmQR3dfN25c0eTJk1SnTp11LNnT3388cfq3Lmz+vXrpxo1amj58uXGXl3p6ekmjrZwMRgMsrS01IULF3T06FEtWLBAjRs3lpeXl8aMGaMjR46oUqVK+vrrr00dKiTj99aWLVvUoUMHTZ48We+9955Wrlyp4OBgtW/fXlevXtWPP/5IguVfyLouMjIyVLJkSdWrV0+StGPHDrVp00aS5Ofnp+LFixeaezg9WVAgvPzyy6pfv75GjBgh6fcndOLj4xUdHa0VK1YoISFBGzZsMGmMQGGQ1W390qVLmjZtmsLCwuTn56fU1FTdvHlT58+fV9WqVRUcHGx8yufKlSsqW7asiSMH8EdZ1/LevXv13HPP6ebNmw+cCPLevXsaM2aMtmzZonXr1qlOnTp5HywA/AXaCeaHe0zeo45uvrKeBJ87d66WL1+u/fv3S5ISEhK0bNkyHT58WA0aNFDz5s311FNPMTeRCf34448aPHiwFi9erObNmys5OVlFihSRtbW1Fi5cqLlz5yoyMpJ5WMzE3LlzdeXKFU2fPj3HuqSkJJ0/f14+Pj7GaxC5k5mZqZ9//ll37tzRc889p8GDB8tgMGjBggWKjo5WgwYNdPz4cVWsWNHUoT5xXPnIt7IqisnJyXr++ee1b98+4zorKyu5u7vL3d1dzZs3Nz7JBuDJyrouZ86cqcuXL2vFihXGSRtPnjypH374QcHBwerevbs2btyounXr0ngDzFBmZqaKFCmi5cuXy9raWhEREfLy8pKDg0O2Mvb29nr77bd1/fp1VapUyXQBA8Af0E4wb9xj8h51dPOV9eNuenq6nn32WeNyJycnvfHGG6YKCw/QokULlS9fXgsWLFDz5s1lZ2dnXHfq1Cm5uLjIysrKOE8F8l7Wd90vv/yi5cuXKyYmRp6enurQoYNcXV2N5YoVK2YcMpQEy6Nbt26dOnToIBsbG1laWqp58+bGdc2aNVO/fv30ww8/yMbGRq1atSoUCRaJnizIx7K+PD/77DMNHz5cpUqVUmhoqLp06WLq0IBCzWAwqHTp0lq5cqXatWuXY318fLyaNWumzp076+OPP2bSRsCMFS9eXOXKldO5c+fk4eGhHj16qHv37qpRowYT4gIwW7QT8gfuMXmLOrr5yfobX79+XdOnT9e2bdv05Zdfql69etn+9pwL87FhwwYNHDhQkvTCCy+oZcuWWrNmjQ4dOqTPP/9czz33HEkWM7Bz507NmTNHp06dUmpqqho0aKB69eqpadOmqlWrlooXL27qEPOtzZs36/3331dERIQSExP1008/ydfXVx4eHsaEVXh4uLZu3aqyZcvqhRdekIeHh4mjzhskWZDvRUZGavv27cZJlZycnNSlSxe9+uqrTJII5KGsyv+XX36pmTNn6tixY0pPT1eRIkVkYWEhg8FgfHJx4MCBSk1N1fz587M9AQTA9LKu5dWrV2v06NG6cOGCTp06pZUrV2rZsmU6c+aM6tWrpz59+qhTp04qX748P4YBMEu0E8wP95i8Rx3d/G3cuFGdO3eWJNWqVUtvvPGGnnnmGZUvX57zYAb+nOSKj4/XvHnz9L///U8xMTFq2LChhgwZUigm9s5vYmJitGXLFn333Xe6ePGiHB0dVbp0ab377rsMQZkLWdfCuXPnVLlyZX322WcaPXq0AgMD9fTTT6tevXry9vZWmTJlTB2qSZBkQb6zYcMGubi4qFmzZsZlqampunbtmk6ePKmdO3fqu+++0+nTp1W0aFHt3btXVapUMWHEQOGQNZZpw4YN1axZM82ZM8e4zmAwGCdGk6T58+drzZo1Cg8PN1W4AB4i61pu3ry5mjVrpk8++STb+n379mnx4sVat26d4uPj9fzzz2vdunUmihYA/g/tBPPHPSbvUUc3X8nJyTpz5ox8fX0l/f70fXBwsDZu3CgnJyd17txZ7du3l5+fn5ycnEwcbeGWlpamX3/9VWfPntWzzz6b7UfkpKQkFStWzITR4c8SEhJkYWEhR0dH47JDhw7pm2++0Y8//qj169dnGz4MuZORkaGVK1dqzZo1ioiIUMmSJdWoUSO1bNlSPj4+qlGjRqG6NkiyIN8JCgpSw4YNNXz4cK1atUpVq1ZVw4YNjevv3bun2NhY/fbbb9q3b58+/vhjE0YLFC53795VjRo1VK5cOdWrV08tW7aUv7+/Spcuna1cr169VLx4cS1YsMBEkQL4K6mpqWrUqJHWrl2rqlWrPrBMcnKy/ve//yk2NlZvvPEGk0YCMDnaCfkD95i8Rx3d/Bw9elRffPGFbGxs9MknnygpKUm//vqrmjRporS0NK1atUrz5s3TgQMHtGfPHjVt2tTUIRc6WcN+/fLLLxo/frx++eUXlShRQjExMWratKneeecdeq+YkaxeFhs3btTChQu1e/duWVtba968eerWrZuxXHp6uqysmKI8t7KuiytXrujOnTvy8vKSJF27dk2rV6/Wf//7X50/f15WVlbatGmTvL29TRxx3iHJgnwnOTlZtra2srCwUIsWLbR79255enqqT58+6t+/f7YJ+pKTk+leC+Qhg8Gg3377TRs3btTu3bt169YtlSpVSvXr11fr1q3VvHlz2djYyNHRUZs3b6axAJix+Pj4QtvVG0D+RDsh/+Aek7eoo5ufl156Sc7Ozurbt6/q16+vmTNnavr06cZeXgEBAapZs6YuXrxYaOYzMDdZPyb7+fmpdOnSCgoKUrVq1XT+/HktWbJE0dHR+vTTT9WyZUtTh1roZSVYLl68qJYtW6pjx44aNmyYPD09tXnzZj333HNav369nnrqKXl5eTHP0WPw3nvvaerUqfrqq6/04osvZuuxcvToUa1bt07vvfeeCSPMeyRZkK/8eQKxmzdv6tixY1qzZo3WrVunixcvqnHjxnr11VfVs2dPGk6ACSUlJenQoUP6+uuvFR0dreTkZFWsWFGZmZnavn274uPjTR0iAAAoIGgnAP8MdXTTu3btmnx8fLRt2zbVrl1bklS9enU1a9ZMmZmZOn36tK5cuaIPPvhAr7zyChOpm9D9+/dVr149rVq1SrVq1ZL0+xB8169f10svvaQiRYrov//9r0qVKmXaQAu5rGtk3LhxOnTokHHi9UGDBun48eMqWrSoxo4dq6tXr+qrr77ienpM3nnnHe3atUtvvvmmevbsaepwTI7+tshX2rZtq3HjxunIkSPKyMiQo6OjmjVrphkzZmj//v3asGGDqlatqsGDB6tBgwamDhco1IoVK6YWLVooJCREa9as0ejRo2VjY6O9e/dqzJgxpg4PAAAUILQTgH+GOrrpLVq0SJ6ensYES3R0tC5evKhFixZp6dKlWrp0qWrVqqWIiAjdv3+fH4RNIDMzU5J07tw5+fr66sSJE8Z1lpaWcnV11aRJk3TkyBFjWZhO1jVy8uRJY0+8WbNmqVOnTrK1tVWRIkVkYWFhTMZwzh6PUaNGqXnz5urdu7f69eun8+fPS/p9WNDCiJ4syDdSUlL0zjvvaNOmTTp37pwaNmyol19+WYGBgapQoYKxXFpams6fP6+kpCTjkwYAzIPBYNDFixdVpkyZQjUBGgAAeHJoJwD/DnX0vNW3b1+VKlVKM2bMkKWlpYoUKaKTJ0/K09PTWGbu3Ln64YcftHHjRhNGitdff12rV6+Wm5ubPvnkEzVq1EhOTk6SpGnTpmnZsmWKjo5m3igzERYWpi+//FLffPONqlatqp9//lk+Pj5KSkrSU089pZkzZ6pbt270DnvMwsPD9Z///EeNGjXStGnTCm1vYZIsyHcyMzO1Z88effXVV9qwYYNSUlLUpk0bvfzyy2rZsqXxhgcAAHIva6zirKoi4xYDMHe0E/IP7jEozKZPn64VK1bot99+y7b8j/NE+Pv7y8/PTx988AE/CJvQsmXL9O233+rAgQNydHRUjRo1VKpUKcXFxUmSRowYoebNm3OOzMTZs2c1cOBAJSQk6MaNG9q4caMcHBz08ccfa/v27dl6JCF3DAaDrly5onLlyiklJUU3btxQ2bJl9e2336pPnz5yc3PThg0b5OPjY+pQ8xxpVuQ7lpaWeuaZZ7Ro0SJdunRJixYt0v3799WrVy/5+vqqT58+ioqKMnWYAADkaxYWFkpISJCFhQU/fgHIF2gn5B/cY1CY1ahRQ0eOHNHcuXOVmJhoXJ6VeDxw4IAOHjyoV199VZLoIZHH0tPTJUnz5s3TU089pdWrV2vDhg3q3LmzYmNjtXr1am3ZskXu7u66ePGizp8/T4LFTFSpUkWTJk1SlSpVZG9vr6CgIHl7e+vChQv67LPPJP0+fwseXdbfbePGjerYsaPKlSunFi1aqE+fPqpSpYoWLVqkp556SqdOnZKDg4OJozUNerIgX/vjkx5xcXFas2aNPvroI02aNEn9+vUzcXQAAOQvWU/hnThxQqtWrTJOFv3ee+/prbfe4ocwAPkG7QTzwz0G+D99+/bVunXrNGTIEHXu3FkeHh4qXbq0fvrpJ02ZMkXlypXTqlWrGIbKhOzs7DRjxgwNGzbMuCwjI0N79+7Vhg0btH//fqWkpMjJyUnt27fXm2++acJo8UdpaWn66aefdOnSJfn4+KhKlSoqXbq0qcMqEDZt2qQjR46oWrVqunjxoqytrWVvb6/r16/L2tpaHh4e6tKli6nDNAmSLMg3sirlZ86c0cqVK3X16lVVrlxZ3t7eqlWrlsqXL2/qEAEAyNeyfpR87rnnlJqaqrFjx+rVV19VQECAvvjiC/36669KS0tj0mgAZoV2Qv7APQb4Pzdu3NCkSZO0ePFipaamqkqVKrp165auXLmiQYMGadSoUapWrRpJljyW9T11584dTZkyRZ06dVLz5s2VmpoqS0tLWVlZGcsmJCTohx9+0NKlS9WlSxf179/fhJEXTlnXx759+7RgwQJdvXpVzzzzjNq0aaN69eqRvP+X/ng9pKSkyM7OTvHx8XJwcFBaWpoSEhLk7Oys+Ph4ZWZm6v79+/Lx8ZGNjY2pQzcJkizId55++mnduXNHlpaWSkpKkp2dnby9vdW0aVP5+vqqcePGKl68uKnDBAAgX8mqRP/6669q0aKFLl26pOLFi8vZ2VnffvutmjZtqq+//lorVqzQnDlzVLFiRVOHDADZ0E4wX9xjgAc7ffq0du3apd27d6tYsWJ6/vnn1bp1a34cNpGsH+3nzJmjkJAQtWzZUgsWLDCuz8jIUHp6uqysrLINEUYyzHSSkpJUqVIl1a1bVw4ODtq+fbtu3bqlpk2bqlevXmrcuLF8fX1VtGhRU4ea72T9fz148GCFhYWpdu3aKl68uA4ePCgfHx8lJibq9OnT8vHxUVJSkmJiYpSUlFRokyxWf18EML2sSvmhQ4d09OhRRUVFqUKFCrpx44a++eYbbdiwQQsXLlRycrK++eYb+fr6mjpkAADypR9//FFNmjRRiRIl9NVXX6lMmTLGp4pLlSqlEydO8OMXALNBOyF/4R4DZFetWjVVq1YtWy8InoU2naxESUxMjEqWLKnQ0FAdP35cQUFB6tKli0qXLp0tuZLVk5IES97Luv9//fXXqlSpkjZs2CA7OztJ0o4dOxQSEqIRI0YoIyNDV69elZOTk4kjzn+y/r8+deqUevbsqT59+qhatWqys7NTamqqunTpopdfflmvvPKKihcvLkdHx0KbYJGY+B75zJUrV/Tiiy+qXLlykqTSpUurf//+2rhxo9atW6fhw4fTcAIAIBeynpj08/PThQsXdPXqVS1btky9e/c2Pvm1Zs0aPfXUU5J+f7IJAMwF7QTzxj0G+OfoxWJ648aNU3BwsGbNmiUXFxfNnTtXfn5+6tevn9auXWssx4T3ppN1nVStWlX+/v7Zftz39/fXmjVrdP/+fW3evFlOTk7cV/6FkJAQXb9+XfPmzdPdu3fl5uamChUq6Pjx4+rdu7f8/PxUv359ValSxdShmhRJFuQLWV+e0dHR+vnnn/XNN9/kKOPp6akRI0bkcWQAABQsXl5e8vX11bBhw/Tzzz+rTp06un//vhYvXqwtW7YYJ/XkBwAA5oB2Qv7CPQZAfuDi4qJnnnlGb775pubPn68ZM2aoR48eunDhgkJDQ00dHv6gSpUqOnLkiMLCwhQfH59jfZs2bWQwGOht9C889dRTWrZsmZycnDRq1CjFxsZq06ZNcnJyUqNGjeh99/8xJwvyjejoaPn5+enWrVvy9vZWr1691KxZM3l7e8vNzc3U4QEAUGD89ttvGj9+vHbt2qWnnnpKV69eVXJyst555x1+qARgdmgn5C/cYwCYs2vXrumrr75SRkaGfHx8VKdOHVWuXFkZGRk6duyYrKys5O3tbRwqDHkva16cFStWKCQkRPv27ZOjo6M6d+6sFi1aqE6dOqpatSrzsD0mWUOzxcXF6d1339XOnTt19epVDRw4UMHBwcxJ9P+RZEG+8MebV3h4uMLCwrRnzx7Z2NioYcOGatKkifz8/FSzZk0TRwoAQMGxZ88ebdu2TdWqVZOXl5fq1asn6f8q2gBgarQT8i/uMQDMRda9ZOPGjZo0aZISEhJkYWGhhIQElS9fXsOHD9egQYNMHSb+xMXFRS+99JL69u2rn3/+WatWrdLZs2dVuXJl1ahRQ/3791fjxo1NHWaB8/nnn2vmzJnq3bu3PvjgA1OHYzZIsiDfOHfunCpXrmx8n5iYqFWrVmnDhg3aunWr5s+frwEDBpgwQgAA8p+sRmVsbKzWr1+vzZs3q0GDBnruuefUpEkTU4cHAH+LdoL54h4DID/IehK/Ro0aat++vV5//XVVrFhRly5dUnBwsD777DPNmDFDw4YNM3Wo+P/Onz+v/v37a9WqVXJ2djYuj46O1ooVK7Ro0SKtWrVKfn5+JO8fk6y/Y2pqqkJCQvT+++/r2Wef1SeffCJvb29Th2dyJFlglrIuXIPBoKVLl2rx4sU6e/askpOT1aJFCw0ePFitWrUylo+JiVGZMmXoCggAwCPKalR26NBBMTExqlSpkk6ePKkzZ86oVq1a6tWrl9q1aycvLy/Z2tqaOlwAhRzthPyFewyA/OLSpUuqWbOmoqOjVbZs2WxDIA0ZMkTnz5/XqlWrVLJkSRNHWrhlnZdt27Zp9uzZGjhwoJ5//nlTh1UoRUREqFu3bpo0aZKCgoJMHY7JkWSBWXvzzTe1Zs0aNWjQQOXKlVNaWpp++uknnTx5Ul26dNGcOXNUvnx5SXQrBwAgt65du6bq1atr165dql27tiQpMjJSCxcu1Pr163X16lVt3LhRgYGBJo4UAH5HOyH/4B4DID84duyYunfvrlGjRqlv376SpLS0NBUtWlQ7d+5Unz59dPbsWRUtWtTEkUKS2rVrp127dqlKlSoaMWKEnnnmGXpTmMCZM2fk4uKiEiVKmDoUkyPJArOT1Qj68ccfNXDgwP/X3v1HVVXmexz/HH4pAoIBIo54j0Q6+BOxMOCiOJo4jihjKw1NU5tmgQ7+uEOp+eM6TpOpoFh6LccVWtk1xpY/RkMUcgBJQc1mCkgviChFmOWVFBI9h/uHizNxZQzJPBx8v9Zy4dnP3s/+PtuzfNj7u5/n0fr16/WrX/1KknTlyhWVlZVp586deumll5SYmKgXX3yRRZYAAGiBhj63qKhIL7/8sjZs2CA3N7dbHkimp6crMjJSzs7OVowWwP2O+wTbQh8DwNY89dRTys7O1quvvqqYmBhJ0sWLF7V48WKVlJQoMzOTBe9biaysLB0+fFhZWVmqrq7Wz372M/Xv31+hoaEaOHCg/Pz8rB0i7jMkWdDqNNwIxcTEqEuXLnrttdfU8DX9/i/ja9as0YsvvqjS0lJ16tTJWuECAGCzGh50LVu2TDt27NDvfvc7xcXF3VIOAK0B9wm2hT4GQGtXVVWl119/XVevXtXKlStVW1urmTNnKjs7W87OzvL391d5ebkkacOGDYqIiCDJ0srU1tYqMzNTe/bsUWFhoaqrqzVs2DC9+uqr1g4N9xle6UGr0/Cm2blz5xrNp9zwC7jZbJYkjRkzRt27d1d2dva9DxIAgDbAYDDof//3f7Vr1y6dOXNGCxcu1O9//3udPHlSdXV1PPwC0Kpwn2Bb6GMAtHaLFy/W6dOn9e///u+SJGdnZyUlJSklJUVPPvmkunTpojFjxmjPnj2KiIiQJBIsrUBtba22bt1q6V+io6P15z//WX/5y180Y8YMDRs2TJJkMpmsHCnuJ4xkQat07do1TZs2TZ06ddJ//dd/NblPXV2d+vTpo40bN2rEiBH3OEIAAGxXRUWFfH19G90klpWVadu2bXrrrbdUUlKi4OBgTZw4UY8//rh69OhhxWgB4J+4T2j96GMA2IILFy6oX79+ysjIUFBQUJP7fPDBB4qIiJCjoyOj76ysYQRRVlaWVq9erS+++EKffvqpBg0apMzMTHXs2JF/H1gVI1nQKrVr106BgYHavHmz9u7dq+++++6WffLy8lRVVcWNEwAAd6CiokLh4eGWvrWqqkp1dXXq0aOHFi9erFOnTunDDz9USEiInn/+ea1cudLKEQPAP3Gf0LrRxwCwFZs3b5a/v/8tCZbvv4v+hz/8QVu2bJEkHuBbWcP1X7RokQICAvSPf/xDcXFx8vf3l7u7uwoKCpSYmKiysjIrR4r7FSNZ0GrV1NRo+PDh+vzzzzVv3jyNGDFCnp6e6tq1q3bt2qU1a9YoODhYKSkp1g4VAACbUF9fr9raWu3YsUNTp05VVlaWpk6dqvj4eD322GMKCAiQh4eH5e3ja9euqba2Vh4eHry9B6DV4D6hdaKPAWBLpkyZIk9PT61evVoODg5N/h+UlJSk06dPa9OmTVaIEP/f+fPn1adPH5WVlcnT01Pe3t56++23FRUVpTNnzmjSpElasWKFZbow4F5iJAtapfr6enXo0EGpqakaNGiQFi5cqKFDhyo6Olq+vr4aP368wsLCtGDBAmuHCgCAzTAYDOrQoYOmTp0qSerVq5eGDx+u9evXKyIiQk888YQ2bdpkWTSyXbt28vDwsBwLANbGfULrRR8DwJb07t1bf/vb3+To6Njo/6Dvv4uelZUlf39/Sazv0RqcP39e/fv3l6urq7KystShQweFh4dLkr799luVlpbq0UcftXKUuF8xkgU24dixY8rJydGRI0fk7++vESNGaOTIkdYOCwAAm1JVVaWcnBw9/PDD8vPzk4ODg6UsMzNT69evV3p6utzd3RUUFKS1a9eqT58+VowYAG6P+4TWgz4GgC3Zt2+foqOjtXbtWk2bNk3u7u6Wsvr6en388ccKDw/X6dOn1a1bN0bctQImk0kDBw5UTEyMjh49qt69eyslJUXfffednn/+eRUVFSkzM9OyfgtwL5FkAQAAuE+sXLlSS5cuVVRUlMLDwxUcHKxevXqpe/fujfZ78803lZSUpN27d7MgMQCgWehjANia6dOna8eOHYqPj1dMTIz8/Pzk6empw4cP609/+pN8fHyUlpYms9ksOzsmA2oNcnNztWzZMh05ckSTJ09WWFiYDhw4oMLCQq1du1bDhw8nyQKrIMkCAABwn6iurtaHH36ot956S3l5eXJ0dNQjjzyiIUOGaMCAAXrwwQfVuXNna4cJALBB9DEAbM0333yj5cuXa8uWLaqrq1OPHj10+fJlffHFF/rtb3+rxMREBQQEkGSxksTERAUHB2vkyJHy8vKSJJnNZu3du1fbt29XWVmZrly5IldXV7366qt6+OGHrRwx7mckWQAAAO4D77zzjl544QWdPXtWknTjxg298847euedd/Tpp5/Ky8tLoaGhGjJkiAICAhQUFCRHR0frBg0AsAn0MQBsWUlJiXJycpSXlycXFxeNHTtWw4cPZ3owK6qtrdWYMWN05MgRubq6aty4cXrqqacUGhoqJycnSVJpaanc3NwsCXymdIM1kWQBAAC4D0yaNEnu7u7auHGjVq1apRs3buiFF16QJJ07d07vvPOOdu7cqfPnz8toNOrQoUNq166dlaMGANgC+hgAbQ0P7FuHCxcuaMeOHdq6dauOHz8uo9GoCRMmaNKkSerXr5+1wwMsGOsGAABwH+jSpYsyMzO1Y8cOJScnKzAw0FLWvXt3LViwQPn5+dq5c6emT5+udu3ayWw2WzFiAICtoI8B0NaQYGkdOnfurJkzZyo/P1+FhYWaOHGitm/frqCgIIWFhWnt2rX64osvrB0mwEgWAACA+8FXX32lhQsXKj8/X0VFRXrmmWc0btw4jRgxgreJAQA/Cn0MAOBeys3N1VtvvaXNmzdr1apVSkxMtHZIuM+RZAEAAGjj3n77bcXExKh9+/aKiYlRaWmpAgIC9Pnnn8vd3V3h4eGKjo7W4MGDrR0qAMDG0McAAO42s9ksOzs71dTUKDs7W6WlpTp79qx69+6tMWPGWNZhuXLlihwdHdWuXTumeINVkWQBAABow8rLy9WjRw9duHBBXl5eGj9+vBYtWqSOHTsqJydHx48fV3FxsWpqauTk5KRly5ZpxIgR1g4bAGAD6GMAAD+FhiTLb37zGx04cEB2dnZ66KGHdOXKFTk7O2vBggUaOXKktcMELBysHQAAAAB+OpmZmRowYIC8vLyUl5en6upqDRo0SJL00EMPKTY2Vv/4xz+Un5+vDz74QL6+vlaOGABgK+hjAAB3W319vezs7FRWVqatW7cqPT1dI0aMUEVFhU6cOKEtW7bo2Wef1Z49ezRgwABrhwtIYiQLAABAm1ZQUKDY2Fj17dtXp06d0qOPPqotW7Y0ue+lS5fUqVOnexsgAMBm0ccAAO62hmm/3n77baWlpWnPnj2Nyq9cuaLIyEhFR0frP//zP60UJdCYnbUDAAAAwE8nJCREq1evlrOzs06fPq0TJ07oN7/5jf7yl7+ourq60b48/AIA3An6GADA3dawroqHh4fq6uqUn5/fqNzV1VWBgYH6+OOPJd2cWgywNkayAAAA3AfWrVunlJQUTZ06VSdOnFBlZaU6dOigwYMHKzo6WkOGDGGhSABAi9DHAADupsLCQvXr10+SFBkZqfnz56tv37564IEHVFRUpKefflovvfSSxo4dq+vXr8vR0dHKEeN+R5IFAACgDWtYNPLcuXOqr6/Xv/3bv6m4uFjHjh3TiRMnVFxcrLKyMo0aNUqvvvqqtcMFANgQ+hgAwN3WMF1YaWmp/vu//1sbN25UVVWV+vbtq/bt28tsNis2Nlbz5s2zdqiABUkWAACANsxkMumrr77SiRMnLG8Vd+jQQZJ07do1FRYW6oMPPtDDDz+syMhIywMzAAB+CH0MAOBeyMnJ0euvv669e/fq22+/1VNPPaXRo0crODhYRqNRTk5O1g4R9zmSLAAAAG1Mw9tfZ86c0csvv6zU1FQ5ODiorq5OLi4uGjdunBYtWqSf//zn1g4VAGBj6GMAAD+Fhv7FZDLpypUrunTpkq5du6aAgADZ29tb9tu+fbs2bNiggoIC3bhxQ7m5uQoLC7Ni5ABJFgAAgDZr5MiRunz5sn7/+9/Lzc1Nly9f1tGjR/Xee+/J3t5eaWlpCgkJsXaYAAAbRB8DALibTCaT7O3ttX79er3yyiuqra1V//79FRgYqEGDBumRRx5RQECAZf9vv/1WmzdvVnx8vNq3b2/FyAGSLAAAAG1Kwxtg27dv1+LFi3Xo0CH5+flZyq9cuaK8vDzNnDlTXl5eyszMlJubmxUjBgDYCvoYAMBP6dtvv5WPj4+WL18uHx8fHTlyRB9//LHq6urUo0cPde/eXXFxcQoICJDBYJD0z74JsCaSLAAAAG1Iw3z3UVFRevjhh/WnP/1J9fX1qq+vbzQP/okTJxQVFaXs7Gz16dPHihEDAGwFfQwA4Kf0/vvvKzk5WVlZWZZtFy9e1P79+5Wenq6///3vys7OlqenJ+t8oVXhmwgAANCG2NnZ6fr16zKZTPLy8mq0XZLlYZjRaFTfvn314YcfWitUAICNoY8BAPxU6uvrFRERIX9/f507d86y3cvLS0899ZS2bdumjIwMeXp63pLcB6yNbyMAAEAbUl9fL0dHRw0YMEA7duyQpCaHz7u4uOizzz6zvGHM4GYAwA+hjwEA3G0NfURdXZ1Onjyp4uJizZo1SxkZGaqtrW20789+9jNJTfc9gDWRZAEAAGhDGm44hg8frmPHjmnevHk6f/68TCaTpby+vl7vvvuu7OzsFBYW1ug4AAD+FfoYAMDd1tCHrFmzRpMmTVJ5ebnKy8u1bNkyPfnkk1qxYoWOHTtm5SiB22NNFgAAgDYqISFBGzZs0JAhQ/TEE0+oV69eun79uvbu3au8vDzNmDFDs2fPlslkkr29vbXDBQDYEPoYAMDd1LlzZ61atUqxsbH6n//5H33wwQcqKChQRUWFqqqqFB8fr9mzZ1s7TKBJJFkAAADasN27d2vNmjU6evSobty4IUdHR3l4eOj111/XqFGj1K5dO2uHCACwUfQxAIAfo76+XgaDQdXV1Vq+fLkmTZqk4OBgS3ltba2OHTum999/X7GxsRowYAAL3qNVIskCAADQxtXU1Oirr75SYWGhHBwcFB4eLhcXF2uHBQBoA+hjAAAt1ZAwSUlJ0WuvvabRo0drzZo11g4LuGMkWQAAAAAAAAAAVjFv3jzl5OTo008/VUREhCZNmqRx48bJ09PT2qEBzUKSBQAAAAAAAABgFV999ZU+++wznTx5UocPH9Znn30ms9mskJAQ/epXv9Ljjz9u7RCB2yLJAgAAAAAAAACwuosXL+rkyZM6evSo/va3v6ldu3Z6//33rR0WcFskWQAAAAAAAAAA99yFCxe0ZcsW3bhxQ4GBgRo4cKCMRqNu3Lihzz77TA4ODvr5z38uk8kke3t7a4cLNIkkCwAAAAAAAADgnmhImOzZs0fLly/XN998Izs7O3399dfq1q2bEhIS9Nvf/tbaYQLNZmftAAAAAAAAAAAA9weDwSBJWrhwoYYNG6ZDhw6ppKREn3zyiaKiojR37lxt2LDBylECzcdIFgAAAAAAAADAPVNRUaF+/fqpsLBQXbt2ldlslp3dzfEA8fHxKi8v1/bt29WxY0crRwr8MEayAAAkSUajUSkpKdYOAwAAAAAAtHHV1dXq1q2bMjMzJUl2dna6fv26JGnixIn65JNP5OzsbM0QgWYjyQIAuCsiIyM1d+5ca4fRahgMBu3atcvaYQAAAAAA0Or07t1bQUFBWrRokeXe2dHRURcvXtT27dvVq1cvOTo6ymQyWTdQoBkcrB0AAMC66urq5OTkZO0wAAAAAABAG1RfXy+DwaCqqipt2rRJV65c0cqVK7Vp0ybNmjVL//Ef/6FFixbJ399f5eXlksSaLLApjGQBgFYsMjJSCQkJmjt3rjp16iQfHx9t2rRJV69e1fTp0+Xm5qYHH3xQ6enpkiSTyaRnnnlGPXr0kLOzs3r16qV169Y1qnPatGmKiYnRihUr1LVrV/Xs2bPJc6empsrd3V0HDx6UJBUVFWn06NFydXWVj4+PpkyZoosXL1rqzM7O1rp162QwGGQwGHT27Nnbtu3SpUuaPHmyvL295ezsrIceekipqamW8s8//1wTJ05Up06d5OnpqXHjxjWq88aNG5o9e7Y8PDzk6emp+fPn6+mnn1ZMTEyLr1+D27W1od7Zs2fr+eef1wMPPKAuXbpo2bJllnKj0ShJ+vWvfy2DwWD5DAAAAADA/aZhSfBFixbp1KlTioiIkCQ5Oztr9erVSklJ0ZNPPqkuXbooOjpae/bssexjb29vtbiB5iLJAgCt3NatW+Xl5aWCggIlJCQoPj5eTzzxhMLCwvTRRx8pKipKU6ZMUU1Njcxms7p166a0tDQVFRVp6dKleuGFF5SWltaozqysLBUXF+vgwYPau3fvLedMSkpSYmKiMjIy9Nhjj6myslJDhw5VUFCQjh8/rv3796uqqkoTJkyQJK1bt06hoaF69tlnVVlZqcrKSvn5+d22XUuWLFFRUZHS09NVXFysjRs3ysvLS5JUU1OjYcOGydXVVTk5OTp8+LBcXV01atQo1dXVSZJWrlypbdu2KTU1VXl5eaqurm5yeq47uX6SfrCt36/XxcVF+fn5WrVqlZYvX25JSB07dkzSzURVZWWl5TMAAAAAAPcbOzs7VVVV6a9//asSExM1ZswYS5mnp6fGjh2rJUuWKDY2VsuWLZPRaLQkZgBbYKjnGwsArVZkZKRMJpNyc3Ml3Ryp4u7urvHjx+vNN9+UJH355Zfy9fXVkSNH9Oijj95Sx6xZs1RVVaUdO3ZIujnqZP/+/Tp37lyjacKMRqPmzp2rqqoqbd26VRkZGerXr58kaenSpcrPz1dGRoZl/4qKCvn5+enUqVPq2bOnIiMjFRQUpJSUlGa1bezYsfLy8tIbb7xxS9kbb7yhVatWqbi4WAaDQdLNac08PDy0a9cujRw5Ul26dFFiYqISExMt18bf318DBw60JFtacv2a29bv1ytJISEh+sUvfqGXX35Z0s01WXbu3NloZA0AAAAAAPcTs9ksOzs7vfTSS9qzZ4+OHj3aqLxhKjFJGjJkiKZMmaJnn33WGqECLcaaLADQyvXv39/yd3t7e3l6elqSH5Lk4+MjSbpw4YIk6bXXXtPmzZtVXl6u2tpa1dXVKSgoqFGd/fr1a3IdluTkZF29elXHjx+Xv7+/ZfuJEyd06NAhubq63nJMaWnpv5xy7Hbi4+P1+OOP66OPPtLIkSMVExOjsLAwy/lKSkrk5ubW6JjvvvtOpaWlunz5sqqqqhQSEmIps7e316BBg2Q2mxsdc6fXr7lt/X69kuTr62upAwAAAAAA3BzFIt2clnvw4MG6fv26HBwcLImVhp/SzZcxjx07RpIFNockCwC0co6Ojo0+GwyGRtsafiExm81KS0vTvHnzlJycrNDQULm5uWn16tXKz89vVIeLi0uT54qIiNC+ffuUlpamBQsWWLabzWZFR0dr5cqVtxzj6+vbonb98pe/VHl5ufbt26fMzEwNHz5cs2bNUlJSksxmswYNGqRt27bdcpy3t/ctbW/Q1ODMO7l+DT+b09am6v3/CR4AAAAAACD16dNHaWlpt9xLf38kS1ZWloYOHSrp5kwUrMcCW0GSBQDakNzcXIWFhWnmzJmWbaWlpc0+PiQkRAkJCYqKipK9vb2ee+45SVJwcLDee+89GY1GOTg03XU4OTnJZDLdUbze3t6aNm2apk2bpoiICD333HNKSkpScHCw3n33XXXu3FkdO3Zs8lgfHx8VFBRYFsMzmUw6efLkLaN27lRz2tocjo6Od3w9AAAAAABoiwYMGKBFixZp3bp1mj59uuVe32AwqL6+Xh9//LGys7P15z//WdI/R8AAtoBvKwC0IQEBATp+/LgyMjJ0+vRpLVmy5I4XXQ8NDVV6erqWL1+utWvXSrq5rss333yj2NhYFRQU6MyZMzpw4IBmzJhhSSQYjUbl5+fr7Nmzunjx4g+O6li6dKl2796tkpISFRYWau/evQoMDJQkTZ48WV5eXho3bpxyc3NVVlam7OxszZkzRxUVFZKkhIQErVixQrt379apU6c0Z84cXbp06ZbRLXeqOW1tDqPRqKysLH355Ze6dOnSj4oJAAAAAABbNnr0aD399NNavHixXnzxRX344Yc6f/68ampqdPDgQc2dO1djxoxRt27dZDabf/S9PXAvkWQBgDYkLi5O48eP18SJEzV48GB9/fXXjUa1NFd4eLj27dunJUuW6JVXXlHXrl2Vl5cnk8mkqKgo9e3bV3PmzJG7u7vl7ZLExETZ29urd+/e8vb21rlz5257DicnJy1cuFD9+/fXkCFDZG9vr+3bt0uSOnTooJycHHXv3l3jx49XYGCgZsyYodraWsvbLvPnz1dsbKymTp2q0NBQubq6KioqSu3bt7/j9n5fc9raHMnJyTp48KD8/Pw0cODAHxUTAAAAAAC2Ljk5Wc8884w2bdqkESNGaNSoUerZs6dGjRqlwMBAvfTSS9YOEWgRQ31TE9gDAGBjzGazAgMDNWHCBP3xj3+0djgAAAAAAKAJJSUlysnJUV5enlxcXDR27FgNHz6c0SuwWSRZAAA2qby8XAcOHNDQoUN17do1rV+/Xqmpqfr73/9umXYMAAAAAAC0fvX19SRZYLOYLgwA8JOIi4uTq6trk3/i4uJ+dP12dnbasmWLHnnkEYWHh+uTTz5RZmYmCRYAAAAAAGwMCRbYMkayAAB+EhcuXFB1dXWTZR07dlTnzp3vcUQAAAAAAADA3UWSBQAAAAAAAAAAoAWYLgwAAAAAAAAAAKAFSLIAAAAAAAAAAAC0AEkWAAAAAAAAAACAFiDJAgAAAAAAAAAA0AIkWQAAAAAAAIAfYDQalZKSYu0wAACtDEkWAAAAAAAA4CcWGRmpuXPnWjuMVsNgMGjXrl3WDgMAfjSSLAAAAAAAAMC/UFdXZ+0QAACtGEkWAAAAAAAA2KTIyEglJCRo7ty56tSpk3x8fLRp0yZdvXpV06dPl5ubmx588EGlp6dLkkwmk5555hn16NFDzs7O6tWrl9atW9eozmnTpikmJkYrVqxQ165d1bNnzybPnZqaKnd3dx08eFCSVFRUpNGjR8vV1VU+Pj6aMmWKLl68aKkzOztb69atk8FgkMFg0NmzZ2/btkuXLmny5Mny9vaWs7OzHnroIaWmplrKP//8c02cOFGdOnWSp6enxo0b16jOGzduaPbs2fLw8JCnp6fmz5+vp59+WjExMS2+fg1u19aGemfPnq3nn39eDzzwgLp06aJly5ZZyo1GoyTp17/+tQwGg+UzANgikiwAAAAAAACwWVu3bpWXl5cKCgqUkJCg+Ph4PfHEEwoLC9NHH32kqKgoTZkyRTU1NTKbzerWrZvS0tJUVFSkpUuX6oUXXlBaWlqjOrOyslRcXKyDBw9q7969t5wzKSlJiYmJysjI0GOPPabKykoNHTpUQUFBOn78uPbv36+qqipNmDBBkrRu3TqFhobq2WefVWVlpSorK+Xn53fbdi1ZskRFRUVKT09XcXGxNm7cKC8vL0lSTU2Nhg0bJldXV+Xk5Ojw4cNydXXVqFGjLCNvVq5cqW3btik1NVV5eXmqrq5ucnquO7l+kn6wrd+v18XFRfn5+Vq1apWWL19uSUgdO3ZM0s1EVWVlpeUzANgiQ319fb21gwAAAAAAAADuVGRkpEwmk3JzcyXdHKni7u6u8ePH680335Qkffnll/L19dWRI0f06KOP3lLHrFmzVFVVpR07dki6Oepk//79OnfunJycnCz7GY1GzZ07V1VVVdq6dasyMjLUr18/SdLSpUuVn5+vjIwMy/4VFRXy8/PTqVOn1LNnT0VGRiooKEgpKSnNatvYsWPl5eWlN95445ayN954Q6tWrVJxcbEMBoOkm9OaeXh4aNeuXRo5cqS6dOmixMREJSYmWq6Nv7+/Bg4caEm2tOT6Nbet369XkkJCQvSLX/xCL7/8sqSba7Ls3Lmz0cgaALBFDtYOAAAAAAAAAGip/v37W/5ub28vT09PS/JDknx8fCRJFy5ckCS99tpr2rx5s8rLy1VbW6u6ujoFBQU1qrNfv36NEiwNkpOTdfXqVR0/flz+/v6W7SdOnNChQ4fk6up6yzGlpaX/csqx24mPj9fjjz+ujz76SCNHjlRMTIzCwsIs5yspKZGbm1ujY7777juVlpbq8uXLqqqqUkhIiKXM3t5egwYNktlsbnTMnV6/5rb1+/VKkq+vr6UOAGhLSLIAAAAAAADAZjk6Ojb6bDAYGm1rGOlhNpuVlpamefPmKTk5WaGhoXJzc9Pq1auVn5/fqA4XF5cmzxUREaF9+/YpLS1NCxYssGw3m82Kjo7WypUrbznG19e3Re365S9/qfLycu3bt0+ZmZkaPny4Zs2apaSkJJnNZg0aNEjbtm275Thvb+9b2t6gqQlt7uT6NfxsTlubqvf/J3gAoC0gyQIAAAAAAID7Qm5ursLCwjRz5kzLttLS0mYfHxISooSEBEVFRcne3l7PPfecJCk4OFjvvfeejEajHByaftzm5OQkk8l0R/F6e3tr2rRpmjZtmiIiIvTcc88pKSlJwcHBevfdd9W5c2d17NixyWN9fHxUUFCgiIgISTenAjt58uQto3buVHPa2hyOjo53fD0AoDVi4XsAAAAAAADcFwICAnT8+HFlZGTo9OnTWrJkyR0vuh4aGqr09HQtX75ca9eulXRzXZdvvvlGsbGxKigo0JkzZ3TgwAHNmDHDkkgwGo3Kz8/X2bNndfHixR8c1bF06VLt3r1bJSUlKiws1N69exUYGChJmjx5sry8vDRu3Djl5uaqrKxM2dnZmjNnjioqKiRJCQkJWrFihXbv3q1Tp05pzpw5unTp0i2jW+5Uc9raHEajUVlZWfryyy916dKlHxUTAFgTSRYAAAAAAADcF+Li4jR+/HhNnDhRgwcP1tdff91oVEtzhYeHa9++fVqyZIleeeUVde3aVXl5eTKZTIqKilLfvn01BLhY3QAAAZdJREFUZ84cubu7y87u5uO3xMRE2dvbq3fv3vL29ta5c+duew4nJyctXLhQ/fv315AhQ2Rvb6/t27dLkjp06KCcnBx1795d48ePV2BgoGbMmKHa2lrLyJb58+crNjZWU6dOVWhoqFxdXRUVFaX27dvfcXu/rzltbY7k5GQdPHhQfn5+Gjhw4I+KCQCsyVDf1GSMAAAAAAAAANoMs9mswMBATZgwQX/84x+tHQ4AtBmsyQIAAAAAAAC0MeXl5Tpw4ICGDh2qa9euaf369SorK9OkSZOsHRoAtClMFwYAAAAAAADcY3FxcXJ1dW3yT1xc3I+u387OTlu2bNEjjzyi8PBwffLJJ8rMzLSs6wIAuDuYLgwAAAAAAAC4xy5cuKDq6uomyzp27KjOnTvf44gAAC1BkgUAAAAAAAAAAKAFmC4MAAAAAAAAAACgBUiyAAAAAAAAAAAAtABJFgAAAAAAAAAAgBYgyQIAAAAAAAAAANACJFkAAAAAAAAAAABagCQLAAAAAAAAAABAC5BkAQAAAAAAAAAAaIH/AxAsFdHcU9C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lkAAAO1CAYAAADt0IOIAAAAOXRFWHRTb2Z0d2FyZQBNYXRwbG90bGliIHZlcnNpb24zLjcuMSwgaHR0cHM6Ly9tYXRwbG90bGliLm9yZy/bCgiHAAAACXBIWXMAAA9hAAAPYQGoP6dpAAEAAElEQVR4nOzdebxVdb0//teW4TAfGYTDEURUHAEHNNNMUHEgFZUKu1oOoA0aXhKHr9o1IoW0nJKbt7wEJiqNmKWhmEKR1wKUG6iVAybeQPKKB1A8TPv3Rw/37x4Bhe3Rc4Dn8/FYj4d7rc9a6/05bR+tt6+91ioUi8ViAAAAAAAA2CI7NHQBAAAAAAAAWyMhCwAAAAAAQBmELAAAAAAAAGUQsgAAAAAAAJRByAIAAAAAAFAGIQsAAAAAAEAZhCwAAAAAAABlELIAAAAAAACUQcgCAAAAAABQBiELwDbiT3/6U84999z07NkzLVq0SJs2bXLQQQfl+uuvz2uvvbbB+IMOOiiFQiHf/va3N3q8SZMmpVAopEWLFvnb3/62wfYBAwakd+/eG6yvra3N+PHjc8QRR6R9+/Zp3rx5dt555wwdOjQzZ84sjZsxY0YKhcIml0mTJr3nuf6v0aNHp1Ao5NVXX93kmC0959vrd9hhh7Rt2zZ77LFHPv3pT+enP/1p1q9f/671AAAAW67cPuSNN97IN7/5zRx44IFp06ZNWrdunQMOOCBjx47NG2+8URr3dt/wXsuAAQPes9Yt7cESfZg+DNgWNW3oAgB4/26//fZccMEF2WuvvXLppZdm3333zZo1azJnzpz8x3/8R/7rv/4rU6dOLY2fN29ennzyySTJhAkTcskll2zy2LW1tfnqV7+aO++88z3rePXVV3PCCSfkT3/6U4YNG5ZLL700HTp0yP/8z//kF7/4RY455pjMnTs3+++/f2mfsWPH5qijjtrgWLvvvvuW/Am2yOaec7fddstdd92V5J9N28KFC3Pvvffm05/+dD7+8Y/nl7/8ZSorKz+wOgEAYHu1JX3IK6+8koEDB+b555/PRRddlOuvvz5J8sgjj+Saa67JPffck4cffjhdunTJeeedlxNOOKG07+LFizNkyJCMGDEiZ5xxRml9u3bt3vWcW9qDJfowfRiwrRKyAGzl/uu//itf+tKXcuyxx+bee+9NRUVFaduxxx6bUaNGZdq0aXX2+c///M8kyYknnpj7778/jz32WA4//PCNHv+EE07I3XffnUsuuaTORfnGnHXWWfnv//7vPPjggzn66KPrbPvMZz6Tiy++OO3bt6+zvlevXvnoRz+62fOtD5t7zpYtW24w7rzzzsvEiRMzbNiwfP7zn8+PfvSjD6pMAADYbm1pH/LnP/85jz76aI444ojS+mOPPTYnnnhijjrqqJx99tmZNm1aunXrlm7dupXGvPjii0mSXXbZZbP7knJ6sEQfpg8DtlUeFwawlRs7dmwKhUK+//3v17m4f1vz5s0zePDg0ue33nord999d/r165ebbropSfKDH/xgk8e/7LLL0rFjx1x++eXvWsfcuXPz61//OsOHD9/gwv5thxxySHbZZZfNmVajdu655+YTn/hEfvKTn2z0Fn4AAOD92dw+ZM6cOXnooYcyfPjwOgHL24444ogMGzYsDz74YObOnVsvtW1pD5bow+qDPgxorIQsAFuxdevW5ZFHHkm/fv3SvXv3zdrn5z//eZYtW5Zhw4alV69eOeKII/KjH/0oK1eu3Oj4tm3b5qtf/WoefPDBPPLII5s87kMPPZQkOfXUU7doDuvXr8/atWs3WD5I9XHOwYMHp1gs5ne/+90HVCUAAGy/NrcPmT59epJ370Pe3vb22PejnB4s0YfV1zn1YUBjJGQB2Iq9+uqrefPNN9OzZ8/N3mfChAlp0aJF6XnDw4cPz8qVK/PjH/94k/t88YtfzG677ZbLL788xWJxo2NeeumlJNmiWpLk9NNPT7NmzTZYXn755S06zod9zh49eiRJ/v73v39QZQIAwHatvvqQt7e9Pfb9KKcHS/Rh9XVOfRjQGHknC8B2ZOHChXn00UfzL//yL9lxxx2TJJ/+9Kdz0UUX5Qc/+EGGDRu20f2aN2+ea665JmeccUZ+/OMf5/TTT6+3mq677rqN3tbepUuXejvHB3HOTTU5AABA/aivPuTta/dCoVCf5W02fVj9nVMfBjRGQhaArVinTp3SqlWrLFy4cLPG/+AHP0ixWMynPvWpvP7666X1gwcPzl133ZU///nP2XvvvTe672c+85l8+9vfzlVXXZUhQ4ZssP3tZ/wuXLgwe+2112bPYbfddsvBBx+82ePrQ32c8+1nAFdXV9dHSQAAwEbURx/y9svtt+TxXpuypT1Yog+rz3Pqw4DGyOPCALZiTZo0yTHHHJO5c+e+5y3W69evz6RJk5IkQ4YMSfv27UvLXXfdleTdX7xYKBRy3XXX5fnnn8/3v//9DbYff/zxSZJ77723vMlsZe67774UCoUceeSRDV0KAABss96rDzn22GOTvHsf8va2t8e+H1vSgyX6sPqmDwMaIyELwFbuiiuuSLFYzPnnn5/Vq1dvsH3NmjX55S9/mQcffDAvv/xyLrzwwjz66KMbLPvtt19++MMfvuuLBwcOHJhjjz02Y8aM2eAFjQcddFAGDRqUCRMmbPLFjHPmzKmX5yA3tIkTJ+bXv/51/uVf/qX0yzEAAOCD8W59yMEHH5zjjjsuEyZMyO9///sN9p01a1Z+8IMf5IQTTki/fv3qpZ7N7cGS6MPqkT4MaKw8LgxgK3fYYYfltttuywUXXJB+/frlS1/6Uvbbb7+sWbMmTz75ZL7//e+nd+/eadKkSZo2bZorr7xyo7dWf+ELX8hFF12U+++/P6eccsomz3fdddelX79+Wbp0afbbb7862374wx/mhBNOyKBBgzJs2LAMGjQo7du3z+LFi/PLX/4y99xzT+bOnVvngvjZZ5/N448/vsF5unXrlm7dupU+L1++PD/96U83GLfTTjulf//+pc+//OUv07Zt2w3GfepTn9ric65atao0btWqVXnhhRdy77335le/+lX69++f//iP/9jo3wgAAKhf79WHDBw4MMcdd1wuuuiiHHPMMUmSRx55JLfcckv23nvv0t0k9WFze7CTTz45EyZM0Idt4Tn1YcBWpwjANmHevHnFs88+u7jLLrsUmzdvXmzdunXxwAMPLF599dXFpUuXFps3b1489dRTN7n/smXLii1btiyefPLJxWKxWJw4cWIxSXH27NkbjD3jjDOKSYr77bffBttWrVpV/M53vlM87LDDiu3atSs2bdq0WF1dXRwyZEjx/vvvL4179NFHi0k2uVx11VWlsf3799/kuP79+xeLxWLxa1/72rse7/2es3Xr1sXddtut+KlPfar4k5/8pLhu3bot+x8IAAB4T+X2IStXriyOHTu2eMABBxRbtWpVbNWqVbFv377Fa665prhy5cpNnm/hwoXFJMVvfetbW1zre/Vg//jHP/Rh7/Oc+jBga1AoFovF95nTAAAAAAAAbHe8kwUAAAAAAKAMQhYAAAAAAIAyCFkAAAAAAADKIGQBAAAAAAAog5AFAAAAAACgDEIWAAAAAACAMjRt6AIag/Xr1+fvf/972rZtm0Kh0NDlAADAB6pYLGbFihWprq7ODjv43RXvTc8EAMD2ZnP7JiFLkr///e/p3r17Q5cBAAAfqkWLFqVbt24NXQZbAT0TAADbq/fqm4QsSdq2bZvkn3+sdu3aNXA1AADwwVq+fHm6d+9eug6G96JnAgBge7O5fZOQJSnd7t6uXTsNAwAA2w2PfWJz6ZkAANhevVff5AHMAAAAAAAAZRCyAAAAAAAAlEHIAgAAAAAAUAbvZAEA2AYUi8WsXbs269ata+hSaCSaNGmSpk2beu8KAABEz8SG6qtnErIAAGzlVq9encWLF+fNN99s6FJoZFq1apWuXbumefPmDV0KAAA0GD0Tm1IfPZOQBQBgK7Z+/fosXLgwTZo0SXV1dZo3b+7OBVIsFrN69er84x//yMKFC9OrV6/ssIMnBQMAsP3RM7Ex9dkzCVkAALZiq1evzvr169O9e/e0atWqocuhEWnZsmWaNWuWv/3tb1m9enVatGjR0CUBAMCHTs/EptRXz+TnbAAA2wB3KbAxvhcAAPBPro3ZmPr4XvhmAQAAAAAAlEHIAgAAAAAAUAYhCwAAjcaAAQMycuTID/28o0ePzgEHHPChnxcAAGBL6ZsaFyELAADbDBf9AAAA707fVL+ELAAAAAAAAGUQsgAA0KisX78+l112WTp06JCqqqqMHj26tO2ll17KKaeckjZt2qRdu3YZOnRoXnnllSTJpEmT8vWvfz3//d//nUKhkEKhkEmTJiVJampq8vnPfz6dO3dOu3btcvTRR+e///u/G2B2AAAA75++qfEQsgAA0Kjccccdad26df7whz/k+uuvz5gxYzJ9+vQUi8Wceuqpee211zJz5sxMnz49zz//fE4//fQkyemnn55Ro0Zlv/32y+LFi7N48eKcfvrpKRaLOfHEE7NkyZI88MADmTt3bg466KAcc8wxee211xp4tgAAAFtO39R4NJqQZdy4cSkUCnVe2FMsFjN69OhUV1enZcuWGTBgQJ566qk6+9XW1mbEiBHp1KlTWrduncGDB+fll1/+kKsHAKC+9O3bN1/72tfSq1evnHXWWTn44IPzm9/8Jg8//HD+9Kc/5e67706/fv1y6KGH5s4778zMmTMze/bstGzZMm3atEnTpk1TVVWVqqqqtGzZMo8++mjmz5+fn/zkJzn44IPTq1evfPvb386OO+6Yn/70pw09XQAAgC2mb2o8GkXIMnv27Hz/+99P375966y//vrrc+ONN2b8+PGZPXt2qqqqcuyxx2bFihWlMSNHjszUqVMzZcqUzJo1KytXrsxJJ52UdevWfdjTAACgHrzzmrBr165ZunRpnnnmmXTv3j3du3cvbdt3332z44475plnntnk8ebOnZuVK1emY8eOadOmTWlZuHBhnn/++Q9sHgAAAB8UfVPj0bShC1i5cmXOPPPM3H777bnmmmtK64vFYm6++eZcddVVGTJkSJJ/3gLVpUuX3H333fnCF76QmpqaTJgwIXfeeWcGDhyYJJk8eXK6d++ehx9+OMcff/xGz1lbW5va2trS5+XLl3+AMwQAYEs0a9aszudCoZD169enWCymUChsMH5T69+2fv36dO3aNTNmzNhg24477vh+ywUAAPjQ6Zsajwa/k+XCCy/MiSeeWApJ3rZw4cIsWbIkxx13XGldRUVF+vfvn8ceeyzJP9O1NWvW1BlTXV2d3r17l8ZszLhx41JZWVla/m+qBwBA47TvvvvmpZdeyqJFi0rrnn766dTU1GSfffZJkjRv3nyDO5oPOuigLFmyJE2bNs0ee+xRZ+nUqdOHOgcAAIAPkr7pw9egIcuUKVPyxBNPZNy4cRtsW7JkSZKkS5cuddZ36dKltG3JkiVp3rx52rdvv8kxG3PFFVekpqamtPzfLxwAAI3TwIED07dv35x55pl54okn8sc//jFnnXVW+vfvn4MPPjhJsuuuu2bhwoWZN29eXn311dTW1mbgwIE57LDDcuqpp+bBBx/Miy++mMceeyxf/epXM2fOnAaeFQAAQP3RN334GixkWbRoUf71X/81kydPTosWLTY57p23ML3XbU2bM6aioiLt2rWrswAA0LgVCoXce++9ad++fY488sgMHDgwu+22W370ox+Vxnzyk5/MCSeckKOOOio77bRT7rnnnhQKhTzwwAM58sgjM2zYsOy55575zGc+kxdffHGDH/QAAABszfRNDaDYQKZOnVpMUmzSpElpSVIsFArFJk2aFJ977rlikuITTzxRZ7/BgwcXzzrrrGKxWCz+5je/KSYpvvbaa3XG9O3bt3j11Vdvdi01NTXFJMWampr3PzG2SzNnziyedNJJxa5duxaTFKdOnVpn+4oVK4oXXnhhceeddy62aNGiuPfeexe/+93vvusx+/fvX0yywfKJT3yiNGby5MnFbt26Fdu3b1+85JJL6uy/cOHCYq9evXyvAbZxq1atKj799NPFVatWNXQpNEKb+n64/mVLba3fme9+97vFPn36FNu2bVts27Zt8aMf/WjxgQce2OjYz3/+88UkxZtuummzj3/PPfcUkxRPOeWUOuuXL19e/Nd//dfiLrvsUmzRokXxsMMOK/7xj3+sM+Zb3/pWsXPnzsXOnTsXb7zxxjrbHn/88eJBBx1UXLt27WbXAgBsnJ6Jd/Nu34/NvQZusDtZjjnmmMyfPz/z5s0rLQcffHDOPPPMzJs3L7vttluqqqoyffr00j6rV6/OzJkzc/jhhydJ+vXrl2bNmtUZs3jx4ixYsKA0Bj4Mb7zxRvbff/+MHz9+o9u/8pWvZNq0aZk8eXKeeeaZfOUrX8mIESPyi1/8YpPH/PnPf57FixeXlgULFqRJkyb59Kc/nSR59dVXc9555+Xb3/52Hnzwwdxxxx25//77S/t/6Utfyje/+U13agEAsN3q1q1bvvnNb2bOnDmZM2dOjj766Jxyyil56qmn6oy7995784c//CHV1dWbfey//e1vueSSS/Lxj398g23nnXdepk+fnjvvvDPz58/Pcccdl4EDB+Z//ud/kiTz58/P1VdfnXvuuSd33313rrzyyixYsCBJsmbNmnzxi1/Mf/zHf6RJkybvY/YAAHwYmjbUidu2bZvevXvXWde6det07NixtH7kyJEZO3ZsevXqlV69emXs2LFp1apVzjjjjCRJZWVlhg8fnlGjRqVjx47p0KFDLrnkkvTp0ycDBw780OfE9mvQoEEZNGjQJrf/13/9V84+++wMGDAgSfL5z38+3/ve9zJnzpyccsopG92nQ4cOdT5PmTIlrVq1KoUsL7zwQiorK3P66acnSY466qg8/fTTOfHEE3P33XenefPmGTJkSD3MDgAAtk4nn3xync/XXnttbrvttjz++OPZb7/9kiT/8z//ky9/+ct58MEHc+KJJ27WcdetW5czzzwzX//61/O73/0ur7/+emnbqlWr8rOf/Sy/+MUvcuSRRyZJRo8enXvvvTe33XZbrrnmmjzzzDPp27dvjj766CRJ375988wzz6R379751re+lSOPPDKHHHJIPfwFAAD4oDVYyLI5LrvssqxatSoXXHBBli1blkMPPTQPPfRQ2rZtWxpz0003pWnTphk6dGhWrVqVY445JpMmTfKLHxqVI444Ivfdd1+GDRuW6urqzJgxI3/9619zyy23bPYxJkyYkM985jNp3bp1kqRXr15588038+STT6ZHjx6ZPXt2hg0bltdeey1XX311Hn300Q9qOgAAsNVZt25dfvKTn+SNN97IYYcdliRZv359Pve5z+XSSy8thS6bY8yYMdlpp50yfPjw/O53v6uzbe3atVm3bt0G7x5t2bJlZs2alSTp06dP/vrXv+all15KsVjMX//61/Tu3TvPPfdcJk2alLlz577P2QIA8GFpVCHLjBkz6nwuFAoZPXp0Ro8evcl9WrRokVtvvTW33nrrB1scvA/f+c53cv7556dbt25p2rRpdthhh/znf/5njjjiiM3a/49//GMWLFiQCRMmlNa1b98+d9xxR84666ysWrUqZ511Vo4//vgMGzYsI0aMyMKFCzN48OCsWbMmo0ePzqc+9akPanoAANBozZ8/P4cddljeeuuttGnTJlOnTs2+++6bJLnuuuvStGnTXHTRRZt9vN///veZMGFC5s2bt9Htbdu2zWGHHZZvfOMb2WeffdKlS5fcc889+cMf/pBevXolSfbZZ5+MHTs2xx57bJJk3Lhx2WeffTJw4MBcf/31efDBBzN69Og0a9Yst9xyS+mOGAAAGp9GFbLAtuo73/lOHn/88dx3333p0aNHfvvb3+aCCy5I165dN+vRdhMmTEjv3r3zkY98pM760047Laeddlrp84wZMzJ//vyMHz8+e+yxR+65555UVVXlIx/5SI488sh07ty53ucGAACN2V577ZV58+bl9ddfz89+9rOcffbZmTlzZlatWpVbbrklTzzxRAqFwmYda8WKFfnsZz+b22+/PZ06ddrkuDvvvDPDhg3LzjvvnCZNmuSggw7KGWeckSeeeKI05otf/GK++MUvlj5PmjSpFNDstddemT17dl5++eV85jOfycKFC1NRUVH+HwEAgA+MkAU+YKtWrcqVV16ZqVOnlp7x3Ldv38ybNy/f/va33zNkefPNNzNlypSMGTPmXcfV1tbmggsuyOTJk/Pcc89l7dq16d+/f5Jkzz33zB/+8IcNnkkNAADbuubNm2ePPfZIkhx88MGZPXt2brnlluyzzz5ZunRpdtlll9LYdevWZdSoUbn55pvz4osvbnCs559/Pi+++GKd6+r169cnSZo2bZq//OUv2X333bP77rtn5syZeeONN7J8+fJ07do1p59+enr27LnRGl999dWMGTMmv/3tb/OHP/whe+65Z+ndpGvWrMlf//rX9OnTpx7/KgAA1BchC3zA1qxZkzVr1mSHHXaos75Jkyalhuzd/PjHP05tbW0++9nPvuu4b3zjGxk0aFAOOuigPPnkk1m7dm2dGtatW1feBAAAYBtSLBZTW1ubz33ucxv84On444/P5z73uZx77rkb3XfvvffO/Pnz66z76le/mhUrVuSWW25J9+7d62xr3bp1WrdunWXLluXBBx/M9ddfv9Hjjhw5Ml/5ylfSrVu3zJ49O2vWrClte/sdLwAANE5CFqgHK1euzHPPPVf6vHDhwsybNy8dOnTILrvskv79++fSSy9Ny5Yt06NHj8ycOTM//OEPc+ONN5b2Oeuss7Lzzjtn3LhxdY49YcKEnHrqqenYseMmz//UU0/lRz/6Uem50HvvvXd22GGHTJgwIVVVVfnzn/+cQw45pH4nDQAAjdyVV16ZQYMGpXv37lmxYkWmTJmSGTNmZNq0aenYseMG19jNmjVLVVVV9tprr9K6/3ud3qJFi/Tu3bvOPjvuuGOS1Fn/4IMPplgsZq+99spzzz2XSy+9NHvttddGw5vp06fn2WefzQ9/+MMkyUc+8pH8+c9/zq9//essWrQoTZo0qVMPAACNi5AF6sGcOXNy1FFHlT5ffPHFSZKzzz47kyZNypQpU3LFFVfkzDPPzGuvvZYePXrk2muvrfMM5pdeemmDu13++te/ZtasWXnooYc2ee5isZjPf/7zuemmm9K6deskScuWLTNp0qRceOGFqa2tzfjx47PzzjvX55QBAKDRe+WVV/K5z30uixcvTmVlZfr27Ztp06aVXji/OTZ2nf5eampqcsUVV+Tll19Ohw4d8slPfjLXXnttmjVrVmfcqlWr8uUvfzk/+tGPSufYeeedc+utt+bcc89NRUVF7rjjjrRs2XKLzg8AwIenUCwWiw1dRENbvnx5KisrU1NTk3bt2jV0OQAAm+2tt97KwoUL07Nnz7Ro0aK0vt+lP/xQ65j7rbM+1PPxT4VCIVOnTs2pp5660e2b+n64/mVL+c4AAFurTV0TJ/qm7cW79U3v9v3Y3GvgLfs5DgAA1INzzjknhUIhhUIhTZs2zS677JIvfelLWbZsWUOXlgEDBmTkyJFlj5s0aVLp8UGbq1Ao5N57792ifQAAgG2bvqmuxto3eVwY26yXxvRp6BK2S7tcPf+9BwFAkhNOOCETJ07M2rVr8/TTT2fYsGF5/fXXc8899zRIPWvWrNngUT7Atqmx9wquqQGAt+mbGj93sgAA0CAqKipSVVWVbt265bjjjsvpp5++wXvIJk6cmH322SctWrTI3nvvne9+97ulbatXr86Xv/zldO3aNS1atMiuu+6acePGlba/9NJLOeWUU9KmTZu0a9cuQ4cOzSuvvFLaPnr06BxwwAH5wQ9+kN122y0VFRU5++yzM3PmzNxyyy2lX4y9+OKL73uut912W3bfffc0b948e+21V+68887Stl133TVJctppp6VQKJQ+J8kvf/nL9OvXLy1atMhuu+2Wr3/961m7du37rgcAANg66Jv+qTH3Te5kAQCgwb3wwguZNm1anV9E3X777fna176W8ePH58ADD8yTTz6Z888/P61bt87ZZ5+d73znO7nvvvvy4x//OLvssksWLVqURYsWJUmKxWJOPfXUtG7dOjNnzszatWtzwQUX5PTTT8+MGTNK53juuefy4x//OD/72c/SpEmT9OjRI88++2x69+6dMWPGJEl22mmn9zW3qVOn5l//9V9z8803Z+DAgfnVr36Vc889N926dctRRx2V2bNnp3Pnzpk4cWJOOOGENGnSJEny4IMP5rOf/Wy+853v5OMf/3ief/75fP7zn0+SfO1rX3tfNQEAAFsffVPj7JuELAAANIhf/epXadOmTdatW5e33norSXLjjTeWtn/jG9/IDTfckCFDhiRJevbsmaeffjrf+973cvbZZ+ell15Kr169csQRR6RQKKRHjx6lfR9++OH86U9/ysKFC9O9e/ckyZ133pn99tsvs2fPziGHHJLkn7/quvPOO+s0BM2bN0+rVq1SVVX1nnP47ne/m//8z/+ss27t2rV1Xpj47W9/O+ecc04uuOCCJMnFF1+cxx9/PN/+9rdz1FFHlc6944471jnntddem//3//5fzj777CTJbrvtlm984xu57LLLhCwAALCd0Dc1/r7J48IAAGgQRx11VObNm5c//OEPGTFiRI4//viMGDEiSfKPf/wjixYtyvDhw9OmTZvScs011+T5559P8s+XQM6bNy977bVXLrroojq3zD/zzDPp3r17qVFIkn333Tc77rhjnnnmmdK6Hj16vK9fXJ155pmZN29eneXtX3L931o+9rGP1Vn3sY99rE4dGzN37tyMGTOmzvzPP//8LF68OG+++WbZNQMAAFsPfVPj75vcyQIAQINo3bp19thjjyTJd77znRx11FH5+te/nm984xtZv359kn/e+n7ooYfW2e/t28IPOuigLFy4ML/+9a/z8MMPZ+jQoRk4cGB++tOfplgsplAobHDOd65v3br1+5pDZWVlaQ5v69y58wbj3lnLpur7v9avX5+vf/3rpV+k/V//9xdfAADAtkvf1Pj7JiELAACNwte+9rUMGjQoX/rSl1JdXZ2dd945L7zwQs4888xN7tOuXbucfvrpOf300/OpT30qJ5xwQl577bXsu+++eemll7Jo0aLSr7Kefvrp1NTUZJ999nnXOpo3b55169bV27z22WefzJo1K2eddVZp3WOPPVanjmbNmm1wzoMOOih/+ctfNmhGAACA7Ze+qfH1TUIWAAAahQEDBmS//fbL2LFjM378+IwePToXXXRR2rVrl0GDBqW2tjZz5szJsmXLcvHFF+emm25K165dc8ABB2SHHXbIT37yk1RVVWXHHXfMwIED07dv35x55pm5+eabSy9w7N+/fw4++OB3rWPXXXfNH/7wh7z44otp06ZNOnTokB12KP8pu5deemmGDh2agw46KMccc0x++ctf5uc//3kefvjhOuf8zW9+k4997GOpqKhI+/btc/XVV+ekk05K9+7d8+lPfzo77LBD/vSnP2X+/Pm55ppryq4HAADYeumbGl/fJGQBANgGzf3WWe89qBG6+OKLc+655+byyy/Peeedl1atWuVb3/pWLrvssrRu3Tp9+vTJyJEjkyRt2rTJddddl2effTZNmjTJIYcckgceeKB0YX/vvfdmxIgROfLII7PDDjvkhBNOyK233vqeNVxyySU5++yzs++++2bVqlVZuHBhdt1117LndOqpp+aWW27Jt771rVx00UXp2bNnJk6cmAEDBpTG3HDDDbn44otz++23Z+edd86LL76Y448/Pr/61a8yZsyYXH/99WnWrFn23nvvnHfeeWXXAgAA/P/0Tfqm+lAoFovFD+1sjdTy5ctTWVmZmpqatGvXrqHLoZ68NKZPQ5ewXdrl6vkNXQLAduWtt97KwoUL07NnT+/pYAOb+n64/mVLbWvfmcbeK7imBoD6o2fi3bzb92Nzr4HLv38HAAAAAABgOyZkAQAAAAAAKIOQBQAAAAAAoAxCFgAAAAAAgDIIWQAAAAAAAMogZAEAAAAAACiDkAUAAAAAAKAMQhYAAAAAAIAyCFkAAAAAAADK0LShCwAAoP69NKbPh3q+Xa6e/4Ect1AoZOrUqTn11FM/kOM3lBdffDE9e/bMk08+mQMOOKChywEAgO2Svqlx21r6JneyAADQIJYsWZIRI0Zkt912S0VFRbp3756TTz45v/nNb0pjFi9enEGDBiX55wV2oVDIvHnz3ve5d91119x8880brB89evQWXbzXZ02wMbvuumsKhcIGy4UXXpgkKRaLGT16dKqrq9OyZcsMGDAgTz31VJ1j1NbWZsSIEenUqVNat26dwYMH5+WXX26I6QAAsIX0TY2fkAUAgA/diy++mH79+uWRRx7J9ddfn/nz52fatGk56qijSv/xOEmqqqpSUVHRgJVCw5o9e3YWL15cWqZPn54k+fSnP50kuf7663PjjTdm/PjxmT17dqqqqnLsscdmxYoVpWOMHDkyU6dOzZQpUzJr1qysXLkyJ510UtatW9cgcwIAYPPom7YOQhYAAD50F1xwQQqFQv74xz/mU5/6VPbcc8/st99+ufjii/P444+XxhUKhdx7771Jkp49eyZJDjzwwBQKhQwYMCC//e1v06xZsyxZsqTO8UeNGpUjjzzyfde5fv36jBkzJt26dUtFRUUOOOCATJs2rbR9YzW9beLEidlnn33SokWL7L333vnud7/7vuth+7PTTjulqqqqtPzqV7/K7rvvnv79+6dYLObmm2/OVVddlSFDhqR3796544478uabb+buu+9OktTU1GTChAm54YYbMnDgwBx44IGZPHly5s+fn4cffriBZwcAwLvRN20dhCwAAHyoXnvttUybNi0XXnhhWrduvcH2HXfccaP7/fGPf0ySPPzww1m8eHF+/vOf58gjj8xuu+2WO++8szRu7dq1mTx5cs4999z3Xestt9ySG264Id/+9rfzpz/9Kccff3wGDx6cZ599dpM1Jcntt9+eq666Ktdee22eeeaZjB07Nv/2b/+WO+64433XxPZr9erVmTx5coYNG5ZCoZCFCxdmyZIlOe6440pjKioq0r9//zz22GNJkrlz52bNmjV1xlRXV6d3796lMRtTW1ub5cuX11kAAPjw6Ju2HkIWAAA+VM8991yKxWL23nvvLdpvp512SpJ07NgxVVVV6dChQ5Jk+PDhmThxYmnc/fffnzfffDNDhw591+NdfvnladOmTZ1l7NixdcZ8+9vfzuWXX57PfOYz2WuvvXLdddflgAMOKD2XeFM1feMb38gNN9yQIUOGpGfPnhkyZEi+8pWv5Hvf+94WzRn+r3vvvTevv/56zjnnnCQp/RKxS5cudcZ16dKltG3JkiVp3rx52rdvv8kxGzNu3LhUVlaWlu7du9fjTAAAeC/6pq2HkAUAgA9VsVhM8s9b2uvDOeeck+eee650u/wPfvCDDB06dKO/9vq/Lr300sybN6/O8sUvfrG0ffny5fn73/+ej33sY3X2+9jHPpZnnnlmk8f9xz/+kUWLFmX48OF1GpFrrrkmzz///PuYKdu7CRMmZNCgQamurq6z/p3/LhWLxff89+u9xlxxxRWpqakpLYsWLSq/cAAAtpi+aevRtKELAABg+9KrV68UCoU888wzOfXUU9/38Tp37pyTTz45EydOzG677ZYHHnggM2bMeM/9OnXqlD322KPOurd/UfV/bel/wF6/fn2Sf976fuihh9bZ1qRJk/esCzbmb3/7Wx5++OHSoxWSf77gNPnn3Spdu3YtrV+6dGnp7paqqqqsXr06y5Ytq3M3y9KlS3P44Ydv8nwVFRVengoA0ID0TVsPd7IAAPCh6tChQ44//vj8+7//e954440Ntr/++usb3a958+ZJknXr1m2w7bzzzsuUKVPyve99L7vvvvsGv6IqR7t27VJdXZ1Zs2bVWf/YY49ln3322WRNXbp0yc4775wXXnghe+yxR53l7Rc+wpaaOHFiOnfunBNPPLG0rmfPnqmqqsr06dNL61avXp2ZM2eWApR+/fqlWbNmdcYsXrw4CxYseNeQBQCAhqVv2nq4kwUAgA/dd7/73Rx++OH5yEc+kjFjxqRv375Zu3Ztpk+fnttuu22jt5V37tw5LVu2zLRp09KtW7e0aNEilZWVSZLjjz8+lZWVueaaazJmzJh6q/PSSy/N1772tey+++454IADMnHixMybNy933XXXu9Y0evToXHTRRWnXrl0GDRqU2trazJkzJ8uWLcvFF19cb/WxfVi/fn0mTpyYs88+O02b/v8tXKFQyMiRIzN27Nj06tUrvXr1ytixY9OqVaucccYZSZLKysoMHz48o0aNSseOHdOhQ4dccskl6dOnTwYOHNhQUwIAYDPom7YOQhYAgG3QLlfPb+gS3lXPnj3zxBNP5Nprr82oUaOyePHi7LTTTunXr19uu+22je7TtGnTfOc738mYMWNy9dVX5+Mf/3jp9vYddtgh55xzTsaOHZuzzjqr3uq86KKLsnz58owaNSpLly7Nvvvum/vuuy+9evV615rOO++8tGrVKt/61rdy2WWXpXXr1unTp09GjhxZb7Wx/Xj44Yfz0ksvZdiwYRtsu+yyy7Jq1apccMEFWbZsWQ499NA89NBDadu2bWnMTTfdlKZNm2bo0KFZtWpVjjnmmEyaNGmrewwDAEB90zfVj+29byoU336DznZs+fLlqaysTE1NTdq1a9fQ5VBPXhrTp6FL2C419v9zAtjWvPXWW1m4cGF69uyZFi1aNHQ5Der888/PK6+8kvvuu6+hS2k0NvX9cP3LltrWvjONvVdwTQ0A9UfPVJe+qa53+35s7jWwO1kAANiq1dTUZPbs2bnrrrvyi1/8oqHLAQAAaHT0TR8cIQsAAFu1U045JX/84x/zhS98Iccee2xDlwMAANDo6Js+OEIWAAC2am8/XxgAAICN0zd9cHZo6AIAAAAAAAC2RkIWAIBtQLFYbOgSaIR8LwAA4J9cG7Mx9fG9ELIAAGzFmjVrliR58803G7gSGqO3vxdvf08AAGB7o2fi3dRHz+SdLAAAW7EmTZpkxx13zNKlS5MkrVq1SqFQaOCqaGjFYjFvvvlmli5dmh133DFNmjRp6JIAAKBB6JnYmPrsmYQsAABbuaqqqiQpNQ3wth133LH0/QAAgO2VnolNqY+eScgCALCVKxQK6dq1azp37pw1a9Y0dDk0Es2aNXMHCwAARM/ExtVXzyRkAQDYRjRp0sR/VAcAANgEPRMfBC++BwAAAAAAKIOQBQAAAAAAoAxCFgAAAAAAgDIIWQAAAAAAAMo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QhYAAAAAAIAyCFkAAAAAAADKIGQBAAAAAAAog5AFAAAAAACgDA0astx2223p27dv2rVrl3bt2uWwww7Lr3/969L2c845J4VCoc7y0Y9+tM4xamtrM2LEiHTq1CmtW7fO4MGD8/LLL3/YUwEAAAAAALYzDRqydOvWLd/85jczZ86czJkzJ0cffXROOeWUPPXUU6UxJ5xwQhYvXlxaHnjggTrHGDlyZKZOnZopU6Zk1qxZWblyZU466aSsW7fuw54OAAAAAACwHWnakCc/+eST63y+9tprc9ttt+Xxxx/PfvvtlySpqKhIVVXVRvevqanJhAkTcuedd2bgwIFJksmTJ6d79+55+OGHc/zxx3+wEwAAAAAAALZbjeadLOvWrcuUKVPyxhtv5LDDDiutnzFjRjp37pw999wz559/fpYuXVraNnfu3KxZsybHHXdcaV11dXV69+6dxx57bJPnqq2tzfLly+ssAAAAAAAAW6LBQ5b58+enTZs2qaioyBe/+MVMnTo1++67b5Jk0KBBueuuu/LII4/khhtuyOzZs3P00UentrY2SbJkyZI0b9487du3r3PMLl26ZMmSJZs857hx41JZWVlaunfv/sFNEAAAAAAA2CY16OPCkmSvvfbKvHnz8vrrr+dnP/tZzj777MycOTP77rtvTj/99NK43r175+CDD06PHj1y//33Z8iQIZs8ZrFYTKFQ2OT2K664IhdffHHp8/LlywUtAAAAAADAFmnwkKV58+bZY489kiQHH3xwZs+enVtuuSXf+973NhjbtWvX9OjRI88++2ySpKqqKqtXr86yZcvq3M2ydOnSHH744Zs8Z0VFRSoqKup5JgAAAAAAwPakwR8X9k7FYrH0OLB3+t///d8sWrQoXbt2TZL069cvzZo1y/Tp00tjFi9enAULFrxryAIAAAAAAPB+NeidLFdeeWUGDRqU7t27Z8WKFZkyZUpmzJiRadOmZeXKlRk9enQ++clPpmvXrnnxxRdz5ZVXplOnTjnttNOSJJWVlRk+fHhGjRqVjh07pkOHDrnkkkvSp0+fDBw4sCGnBgAAAAAAbOMaNGR55ZVX8rnPfS6LFy9OZWVl+vbtm2nTpuXYY4/NqlWrMn/+/Pzwhz/M66+/nq5du+aoo47Kj370o7Rt27Z0jJtuuilNmzbN0KFDs2rVqhxzzDGZNGlSmjRp0oAzAwAAAAAAtnUNGrJMmDBhk9tatmyZBx988D2P0aJFi9x666259dZb67M0AAAAAACAd9Xo3skCAAAAAACwN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BAI/Y///M/+exnP5uOHTumVatWOeCAAzJ37tzS9mKxmNGjR6e6ujotW7bMgAED8tRTT9U5Rm1tbUaMGJFOnTqldevWGTx4cF5++eUPeyoAALDNEbIAAAA0UsuWLcvHPvaxNGvWLL/+9a/z9NNP54YbbsiOO+5YGnP99dfnxhtvzPjx4zN79uxUVVXl2GOPzYoVK0pjRo4cmalTp2bKlCmZNWtWVq5cmZNOOinr1q1rgFkBAMC2o2lDFwAAAMDGXXfddenevXsmTpxYWrfrrruW/rlYLObmm2/OVVddlSFDhiRJ7rjjjnTp0iV33313vvCFL6SmpiYTJkzInXfemYEDByZJJk+enO7du+fhhx/O8ccf/6HOCQAAtiXuZAEAAGik7rvvvhx88MH59Kc/nc6dO+fAAw/M7bffXtq+cOHCLFmyJMcdd1xpXUVFRfr375/HHnssSTJ37tysWbOmzpjq6ur07t27NOadamtrs3z58joLAACwISELAABAI/XCCy/ktttuS69evfLggw/mi1/8Yi666KL88Ic/TJIsWbIkSdKlS5c6+3Xp0qW0bcmSJWnevHnat2+/yTHvNG7cuFRWVpaW7t271/fUAABgmyBkAQAAaKTWr1+fgw46KGPHjs2BBx6YL3zhCzn//PNz22231RlXKBTqfC4Wixuse6d3G3PFFVekpqamtCxatOj9TQQAALZRQhYAAIBGqmvXrtl3333rrNtnn33y0ksvJUmqqqqSZIM7UpYuXVq6u6WqqiqrV6/OsmXLNjnmnSoqKtKuXbs6CwAAsCEhCwAAQCP1sY99LH/5y1/qrPvrX/+aHj16JEl69uyZqqqqTJ8+vbR99erVmTlzZg4//PAkSb9+/dKsWbM6YxYvXpwFCxaUxgAAAOVp2tAFAAAAsHFf+cpXcvjhh2fs2LEZOnRo/vjHP+b73/9+vv/97yf552PCRo4cmbFjx6ZXr17p1atXxo4dm1atWuWMM85IklRWVmb48OEZNWpUOnbsmA4dOuSSSy5Jnz59MnDgwIacHgAAbPWELAAAAI3UIYcckqlTp+aKK67ImDFj0rNnz9x8880588wzS2Muu+yyrFq1KhdccEGWLVuWQw89NA899FDatm1bGnPTTTeladOmGTp0aFatWpVjjjkmkyZNSpMmTRpiWgAAsM0oFIvFYkMX0dCWL1+eysrK1NTUeNbwNuSlMX0auoTt0i5Xz2/oEgCA9+D6ly21rX1nGnuv4JoaAKDhbe41sHe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KFBQ5bbbrstffv2Tbt27dKuXbscdthh+fWvf13aXiwWM3r06FRXV6dly5YZMGBAnnrqqTrHqK2tzYgRI9KpU6e0bt06gwcPzssvv/xhTwUAAAAAANjONGjI0q1bt3zzm9/MnDlzMmfOnBx99NE55ZRTSkHK9ddfnxtvvDHjx4/P7NmzU1VVlWOPPTYrVqwoHWPkyJGZOnVqpkyZklmzZmXlypU56aSTsm7duoaaFgAAAAAAsB1o0JDl5JNPzic+8Ynsueee2XPPPXPttdemTZs2efzxx1MsFnPzzTfnqquuypAhQ9K7d+/ccccdefPNN3P33XcnSWpqajJhwoTccMMNGThwYA488MBMnjw58+fPz8MPP7zJ89bW1mb58uV1FgAAAAAAgC3RaN7Jsm7dukyZMiVvvPFGDjvssCxcuDBLlizJcccdVxpTUVGR/v3757HHHkuSzJ07N2vWrKkzprq6Or179y6N2Zhx48alsrKytHTv3v2DmxgAAAAAALBNavCQZf78+WnTpk0qKiryxS9+MVOnTs2+++6bJUuWJEm6dOlSZ3yXLl1K25YsWZLmzZunffv2mxyzMVdccUVqampKy6JFi+p5VgAAAAAAwLauaUMXsNdee2XevHl5/fXX87Of/Sxnn312Zs6cWdpeKBTqjC8Wixuse6f3GlNRUZGKior3VzgAAAAAALBda/A7WZo3b5499tgjBx98cMaNG5f9998/t9xyS6qqqpJkgztSli5dWrq7paqqKqtXr86yZcs2OQYAAAAAAOCD0OAhyzsVi8XU1tamZ8+eqaqqyvTp00vbVq9enZkzZ+bwww9PkvTr1y/NmjWrM2bx4sVZsGBBaQwAAAAAAMAHoUEfF3bllVdm0KBB6d69e1asWJEpU6ZkxowZmTZtWgqFQkaOHJmxY8emV69e6dWrV8aOHZtWrVrljDPOSJJUVlZm+PDhGTVqVDp27JgOHTrkkksuSZ8+fTJw4MCGnBoAAAAAALCNa9CQ5ZVXXsnnPve5LF68OJWVlenbt2+mTZuWY489Nkly2WWXZdWqVbnggguybNmyHHrooXnooYfStm3b0jFuuummNG3aNEOHDs2qVatyzDHHZNKkSWnSpElDTQsAAAAAANgOFIrFYrGhi2hoy5cvT2VlZWpqatKuXbuGLod68tKYPg1dwnZpl6vnN3QJAMB7cP3LltrWvjONvVdwTQ0A0PA29xq40b2TBQAAAAAAYGs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QhYAAAAAAIAyCFkAAAAAAADKIGQBAAAAAAAog5AFAAAAAACgDEIWAACARmr06NEpFAp1lqqqqtL2YrGY0aNHp7q6Oi1btsyAAQPy1FNP1TlGbW1tRowYkU6dOqV169YZPHhwXn755Q97KgAAsE0SsgAAADRi++23XxYvXlxa5s+fX9p2/fXX58Ybb8z48eMze/bsVFVV5dhjj82KFStKY0aOHJmpU6dmypQpmTVrVlauXJmTTjop69ata4jpAADANqVpQxcAAADApjVt2rTO3StvKxaLufnmm3PVVVdlyJAhSZI77rgjXbp0yd13350vfOELqampyYQJE3LnnXdm4MCBSZLJkyene/fuefjhh3P88cd/qHMBAIBtjTtZAAAAGrFnn3021dXV6dmzZz7zmc/khRdeSJIsXLgwS5YsyXHHHVcaW1FRkf79++exxx5LksydOzdr1qypM6a6ujq9e/cujdmY2traLF++vM4CAABsSMgCAADQSB166KH54Q9/mAcffDC33357lixZksMPPzz/+7//myVLliRJunTpUmefLl26lLYtWbIkzZs3T/v27Tc5ZmPGjRuXysrK0tK9e/d6nhkAAGwbhCwAAACN1KBBg/LJT34yffr0ycCBA3P//fcn+edjwd5WKBTq7FMsFjdY907vNeaKK65ITU1NaVm0aNH7mAUAAGy7hCwAAABbidatW6dPnz559tlnS+9peecdKUuXLi3d3VJVVZXVq1dn2bJlmxyzMRUVFWnXrl2dBQAA2JCQBQAAYCtRW1ubZ555Jl27dk3Pnj1TVVWV6dOnl7avXr06M2fOzOGHH54k6devX5o1a1ZnzOLFi7NgwYLSGAAAoHxNG7oAAAAANu6SSy7JySefnF122SVLly7NNddck+XLl+fss89OoVDIyJEjM3bs2PTq1Su9evXK2LFj06pVq5xxxhlJksrKygwfPjyjRo1Kx44d06FDh1xyySWlx48BAADvj5AFAACgkXr55ZfzL//yL3n11Vez00475aMf/Wgef/zx9OjRI0ly2WWXZdWqVbnggguybNmyHHrooXnooYfStm3b0jFuuummNG3aNEOHDs2qVatyzDHHZNKkSWnSpElDTQsAALYZhWKxWGzoIhra8uXLU1lZmZqaGs8a3oa8NKZPQ5ewXdrl6vkNXQIA8B5c/7KltrXvTGPvFVxTAwA0vM29BvZOFgAAAAAAgDIIWQAAAAAAAMo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DRqyjBs3Loccckjatm2bzp0759RTT81f/vKXOmPOOeecFAqFOstHP/rROmNqa2szYsSIdOrUKa1bt87gwYPz8ssvf5hTAQAAAAAAtjMNGrLMnDkzF154YR5//PFMnz49a9euzXHHHZc33nijzrgTTjghixcvLi0PPPBAne0jR47M1KlTM2XKlMyaNSsrV67MSSedlHXr1n2Y0wEAAAAAALYjTRvy5NOmTavzeeLEiencuXPmzp2bI488srS+oqIiVVVVGz1GTU1NJkyYkDvvvDMDBw5MkkyePDndu3fPww8/nOOPP/6DmwAAAAAAALDdalTvZKmpqUmSdOjQoc76GTNmpHPnztlzzz1z/vnnZ+nSpaVtc+fOzZo1a3LccceV1lVXV6d379557LHHNnqe2traLF++vM4CAAAAAACwJRpNyFIsFnPxxRfniCOOSO/evUvrBw0alLvuuiuPPPJIbrjhhsyePTtHH310amtrkyRLlixJ8+bN0759+zrH69KlS5YsWbLRc40bNy6VlZWlpXv37h/cxAAAAAAAgG1Sgz4u7P/68pe/nD/96U+ZNWtWnfWnn3566Z979+6dgw8+OD169Mj999+fIUOGbPJ4xWIxhUJho9uuuOKKXHzxxaXPy5cvF7QAAAAAAABbpFHcyTJixIjcd999efTRR9OtW7d3Hdu1a9f06NEjzz77bJKkqqoqq1evzrJly+qMW7p0abp06bLRY1RUVKRdu3Z1FgAAAAAAgC3RoCFLsVjMl7/85fz85z/PI488kp49e77nPv/7v/+bRYsWpWvXrkmSfv36pVmzZpk+fXppzOLFi7NgwYIcfvjhH1jtAAAAAADA9q1BHxd24YUX5u67784vfvGLtG3btvQOlcrKyrRs2TIrV67M6NGj88lPfjJdu3bNiy++mCuvvDKdOnXKaaedVho7fPjwjBo1Kh07dkyHDh1yySWXpE+fPhk4cGBDTg8AAAAAANiGNWjIcttttyVJBgwYUGf9xIkTc84556RJkyaZP39+fvjDH+b1119P165dc9RRR+VHP/pR2rZtWxp/0003pWnTphk6dGhWrVqVY445JpMmTUqTJk0+zOkAAAAAAADbkQYNWYrF4rtub9myZR588MH3PE6LFi1y66235tZbb62v0gAAAAAAAN5Vo3jxPQAAAAAAwNZG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BbiXHjxqVQKGTkyJGldcViMaNHj051dXVatmyZAQMG5KmnnqqzX21tbUaMGJFOnTqldevWGTx4cF5++eUPuXoAANj2CFkAAAC2ArNnz873v//99O3bt87666+/PjfeeGPGjx+f2bNnp6qqKscee2xWrFhRGjNy5MhMnTo1U6ZMyaxZs7Jy5cqcdNJJWbdu3Yc9DQAA2KYIWQAAABq5lStX5swzz8ztt9+e9u3bl9YXi8XcfPPNueqqqzJkyJD07t07d9xxR958883cfffdSZKamppMmDAhN9xwQwYOHJgDDzwwkydPzvz58/Pwww831JQAAGCbIGQBAABo5C688MKceOKJGThwYJ31CxcuzJIlS3LccceV1lVUVKR///557LHHkiRz587NmjVr6oyprq5O7969S2Peqba2NsuXL6+zAAAAG2ra0AUAAACwaVOmTMkTTzyR2bNnb7BtyZIlSZIuXbrUWd+lS5f87W9/K41p3rx5nTtg3h7z9v7vNG7cuHz961+vj/IBAGCb5k4WAACARmrRokX513/910yePDktWrTY5LhCoVDnc7FY3GDdO73bmCuuuCI1NTWlZdGiRVtePAAAbAeELAAAAI3U3Llzs3Tp0vTr1y9NmzZN06ZNM3PmzHznO99J06ZNS3ewvPOOlKVLl5a2VVVVZfXq1Vm2bNkmx7xTRUVF2rVrV2cBAAA2JGQBAABopI455pjMnz8/8+bNKy0HH3xwzjzzzMybNy+77bZbqqqqMn369NI+q1evzsyZM3P44YcnSfr165dmzZrVGbN48eIsWLCgNAYAAChPWSHL0Ucfnddff32D9cuXL8/RRx/9fmsCAADYqtVXz9S2bdv07t27ztK6det07NgxvXv3TqFQyMiRIzN27NhMnTo1CxYsyDnnnJNWrVrljDPOSJJUVlZm+PDhGTVqVH7zm9/kySefzGc/+9n06dMnAwcOrK8pAwDAdqmsF9/PmDEjq1ev3mD9W2+9ld/97nfvuygAAICt2YfZM1122WVZtWpVLrjggixbtiyHHnpoHnroobRt27Y05qabbkrTpk0zdOjQrFq1Ksccc0wmTZqUJk2a1GstAACwvdmikOVPf/pT6Z+ffvrpOs/9XbduXaZNm5add965/qoDAADYinwYPdOMGTPqfC4UChk9enRGjx69yX1atGiRW2+9Nbfeeuv7OjcAAFDXFoUsBxxwQAqFQgqFwkZvcW/ZsqWLdgAAYLulZwIAgO3LFoUsCxcuTLFYzG677ZY//vGP2WmnnUrbmjdvns6dO7vdHAAA2G7pmQAAYPuyRSFLjx49kiTr16//QIoBAADYmumZAABg+1LWi++T5K9//WtmzJiRpUuXbtBAXH311e+7MAAAgK2ZngkAALZ9ZYUst99+e770pS+lU6dOqaqqSqFQKG0rFAoaBgAAYLumZwIAgO1DWSHLNddck2uvvTaXX355fdcDAACw1dMzAQDA9mGHcnZatmxZPv3pT9d3LQAAANsEPRMAAGwfygpZPv3pT+ehhx6q71oAAAC2CXomAADYPpT1uLA99tgj//Zv/5bHH388ffr0SbNmzepsv+iii+qlOAAAgK2RngkAALYPhWKxWNzSnXr27LnpAxYKeeGFF95XUR+25cuXp7KyMjU1NWnXrl1Dl0M9eWlMn4YuYbu0y9XzG7oEAOA9uP794OmZGrfG3iu4pgYAaHibew1c1p0sCxcuLLswAACAbZ2eCQAAtg9lvZMFAAAAAABge1fWnSzDhg171+0/+MEPyioGAABgW6BnAgCA7UNZIcuyZcvqfF6zZk0WLFiQ119/PUcffXS9FAYAALC10jMBAMD2oayQZerUqRusW79+fS644ILstttu77soAACArZmeCQAAtg/19k6WHXbYIV/5yldy00031dchAQAAthl6JgAA2PbU64vvn3/++axdu7Y+DwkAALDN0DMBAMC2pazHhV188cV1PheLxSxevDj3339/zj777HopDAAAYGulZwIAgO1DWSHLk08+WefzDjvskJ122ik33HBDhg0bVi+FAQAAbK30TAAAsH0oK2R59NFH67sOAACAbYaeCQAAtg9lhSxv+8c//pG//OUvKRQK2XPPPbPTTjvVV10AAABbPT0TAABs28p68f0bb7yRYcOGpWvXrjnyyCPz8Y9/PNXV1Rk+fHjefPPNzT7OuHHjcsghh6Rt27bp3LlzTj311PzlL3+pM6ZYLGb06NGprq5Oy5YtM2DAgDz11FN1xtTW1mbEiBHp1KlTWrduncGDB+fll18uZ2oAAADvW331TAAAQONWVshy8cUXZ+bMmfnlL3+Z119/Pa+//np+8YtfZObMmRk1atRmH2fmzJm58MIL8/jjj2f69OlZu3ZtjjvuuLzxxhulMddff31uvPHGjB8/PrNnz05VVVWOPfbYrFixojRm5MiRmTp1aqZMmZJZs2Zl5cqVOemkk7Ju3bpypgcAAPC+1FfPBAAANG6FYrFY3NKdOnXqlJ/+9KcZMGBAnfWPPvpohg4dmn/84x9lFfOPf/wjnTt3zsyZM3PkkUemWCymuro6I0eOzOWXX57kn3etdOnSJdddd12+8IUvpKamJjvttFPuvPPOnH766UmSv//97+nevXseeOCBHH/88e953uXLl6eysjI1NTVp165dWbXT+Lw0pk9Dl7Bd2uXq+Q1dAgDwHlz/fvA+qJ6poWxr35nG3iu4pgYAaHibew1c1p0sb775Zrp06bLB+s6dO7+vW99ramqSJB06dEiSLFy4MEuWLMlxxx1XGlNRUZH+/fvnscceS5LMnTs3a9asqTOmuro6vXv3Lo15p9ra2ixfvrzOAgAAUF8+qJ4JAABoXMoKWQ477LB87Wtfy1tvvVVat2rVqnz961/PYYcdVlYhxWIxF198cY444oj07t07SbJkyZIk2aA56dKlS2nbkiVL0rx587Rv336TY95p3LhxqaysLC3du3cvq2YAAICN+SB6JgAAoPFpWs5ON998cwYNGpRu3bpl//33T6FQyLx581JRUZGHHnqorEK+/OUv509/+lNmzZq1wbZCoVDnc7FY3GDdO73bmCuuuCIXX3xx6fPy5csFLQAAQL35IHomAACg8SkrZOnTp0+effbZTJ48OX/+859TLBbzmc98JmeeeWZatmy5xccbMWJE7rvvvvz2t79Nt27dSuurqqqS/PNula5du5bWL126tHR3S1VVVVavXp1ly5bVuZtl6dKlOfzwwzd6voqKilRUVGxxnQAAAJujvnsmAACgcSorZBk3bly6dOmS888/v876H/zgB/nHP/5Rekn9eykWixkxYkSmTp2aGTNmpGfPnnW29+zZM1VVVZk+fXoOPPDAJMnq1aszc+bMXHfddUmSfv36pVmzZpk+fXqGDh2aJFm8eHEWLFiQ66+/vpzpAQAAvC/11TMBAACNW1nvZPne976Xvffee4P1++23X/7jP/5js49z4YUXZvLkybn77rvTtm3bLFmyJEuWLMmqVauS/PMxYSNHjszYsWMzderULFiwIOecc05atWqVM844I0lSWVmZ4cOHZ9SoUfnNb36TJ598Mp/97GfTp0+fDBw4sJzpAQAAvC/11TMBAACNW1l3srzz8V1v22mnnbJ48eLNPs5tt92WJBkwYECd9RMnTsw555yTJLnsssuyatWqXHDBBVm2bFkOPfTQPPTQQ2nbtm1p/E033ZSmTZtm6NChWbVqVY455phMmjQpTZo02fLJAQAAvE/11TMBAACNW1khS/fu3fP73/9+g8d7/f73v091dfVmH6dYLL7nmEKhkNGjR2f06NGbHNOiRYvceuutufXWWzf73AAAAB+U+uqZAACAxq2skOW8887LyJEjs2bNmhx99NFJkt/85je57LLLMmrUqHotEAAAYGujZwIAgO1DWSHLZZddltdeey0XXHBBVq9eneSfd5NcfvnlueKKK+q1QAAAgK2NngkAALYPZYUshUIh1113Xf7t3/4tzzzzTFq2bJlevXqloqKivusDAADY6uiZAABg+1BWyPK2Nm3a5JBDDqmvWgAAALYpeiYAANi27dDQBQAAAAAAAGyN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AAAAUAYhCwAAAAAAQBmELAAAAAAAAGUQsgAAAAAAAJRByAIAAAAAAFAGIQsAAAAAAEAZhCwAAAAAAABlELIAAAAAAACUQcgCAAAAAABQBiELAAAAAABAGYQsAAAAAAAAZRCyAAAAAAAAlEHIAgAA0Ejddttt6du3b9q1a5d27drlsMMOy69//evS9mKxmNGjR6e6ujotW7bMgAED8tRTT9U5Rm1tbUaMGJFOnTqldevWGTx4cF5++eUPeyoAALBNErIAAAA0Ut26dcs3v/nNzJkzJ3PmzMnRRx+dU045pRSkXH/99bnxxhszfvz4zJ49O1VVVTn22GOzYsWK0jFGjhyZqVOnZsqUKZk1a1ZWrlyZk046KevWrWuoaQEAwDZDyAIAANBInXzyyfnEJz6RPffcM3vuuWeuvfbatGnTJo8//niKxWJuvvnmXHXVVRkyZEh69+6dO+64I2+++WbuvvvuJElNTU0mTJiQG264IQMHDsyBBx6YyZMnZ/78+Xn44Yc3ed7a2tosX768zgIAAGxIyAIAALAVWLduXaZMmZI33ngjhx12WBYuXJglS5bkuOOOK42pqKhI//7989hjjyVJ5s6dmzVr1tQZU11dnd69e5fGbMy4ceNSWVlZWrp37/7BTQwAALZiQhYAAIBGbP78+WnTpk0qKiryxS9+MVOnTs2+++6bJUuWJEm6dOlSZ3yXLl1K25YsWZLmzZunffv2mxyzMVdccUVqampKy6JFi+p5VgAAsG1o2tAFAAAAsGl77bVX5s2bl9dffz0/+9nPcvbZZ2fmzJml7YVCoc74YrG4wbp3eq8xFRUVqaioeH+FAwDAdsCdLAAAAI1Y8+bNs8cee+Tggw/OuHHjsv/+++eWW25JVVVVkmxwR8rSpUtLd7dUVVVl9erVWbZs2SbHAAAA5ROyAAAAbEWKxWJqa2vTs2fPVFVVZfr06aVtq1evzsyZM3P44YcnSfr165dmzZrVGbN48eIsWLCgNAYAACifx4UBAAA0UldeeWUGDRqU7t27Z8WKFZkyZUpmzJiRadOmpVAoZOTIkRk7dmx69eqVXr16ZezYsWnVqlXOOOOMJEllZWWGDx+eUaNGpWPHjunQoUMuueSS9OnTJwMHDmzg2QEAwNZPyAIAANBIvfLKK/nc5z6XxYsXp7KyMn379s20adNy7LHHJkkuu+yyrFq1KhdccEGWLVuWQw89NA899FDatm1bOsZNN92Upk2bZujQoVm1alWOOeaYTJo0KU2aNGmoaQEAwDajUCwWiw1dRENbvnx5KisrU1NTk3bt2jV0OdSTl8b0aegStku7XD2/oUsAAN6D61+21Lb2nWnsvYJragCAhre518DeyQIAAAAAAFAGIQsAAAAAAEAZhCwAAAAAAABlELIAAAAAAACUQcgCAAAAAABQBiELAAAAAABAGYQsAAAAAAAAZRCyAAAAAAAAlEHIAgAAAAAAUAYhCwAAAAAAQBmELAAAAAAAAGUQsgAAAAAAAJShQUOW3/72tzn55JNTXV2dQqGQe++9t872c845J4VCoc7y0Y9+tM6Y2trajBgxIp06dUrr1q0zePDgvPzyyx/iLAAAAAAAgO1Rg4Ysb7zxRvbff/+MHz9+k2NOOOGELF68uLQ88MADdbaPHDkyU6dOzZQpUzJr1qysXLkyJ510UtatW/dBlw8AAAAAAGzHmjbkyQcNGpRBgwa965iKiopUVVVtdFtNTU0mTJiQO++8MwMHDkySTJ48Od27d8/DDz+c448/vt5rBgAAAAAASLaCd7LMmDEjnTt3zp577pnzzz8/S5cuLW2bO3du1qxZk+OOO660rrq6Or17985jjz22yWPW1tZm+fLldRYAAAAAAIAt0ahDlkGDBuWuu+7KI488khtuuCGzZ8/O0Ucfndra2iTJkiVL0rx587Rv377Ofl26dMmSJUs2edxx48alsrKytHTv3v0DnQcAAAAAALDtadDHhb2X008/vfTPvXv3zsEHH5wePXrk/vvvz5AhQza5X7FYTKFQ2OT2K664IhdffHHp8/LlywUtAAAAAADAFmnUd7K8U9euXdOjR488++yzSZKqqqqsXr06y5YtqzNu6dKl6dKlyyaPU1FRkXbt2tVZAAAAAAAAtsRWFbL87//+bxYtWpSuXbsmSfr165dmzZpl+vTppTGLFy/OggULcvjhhzdUmQAAAAAAwHagQR8XtnLlyjz33HOlzwsXLsy8efPSoUOHdOjQIaNHj84nP/nJdO3aNS+++GKuvPLKdOrUKaeddlqSpLKyMsOHD8+oUaPSsWPHdOjQIZdcckn69OmTgQMHNtS0AAAAAACA7UCD3skyZ86cHHjggTnwwAOTJBdffHEOPPDAXH311WnSpEnmz5+fU045JXvuuWfOPvvs7Lnnnvmv//qvtG3btnSMm266KaeeemqGDh2aj33sY2nVqlV++ctfpkmTJg01LQAAgO3Wb3/725x88smprq5OoVDIvffeW9q2Zs2aXH755enTp09at26d6urqnHXWWfn73/++2cefMmVKCoVCTj311Drr77rrrnTv3j0dOnTIpZdeWmfbiy++mD333DPLly9/P1MDAIANNOidLAMGDEixWNzk9gcffPA9j9GiRYvceuutufXWW+uzNAAAAMrwxhtvZP/998+5556bT37yk3W2vfnmm3niiSfyb//2b9l///2zbNmyjBw5MoMHD86cOXPe89h/+9vfcskll+TjH/94nfWvvvpqzjvvvEyaNCm77bZbTjzxxAwYMCAnnnhikuRLX/pSvvnNb3ofJwAA9a5BQxYAAAC2LYMGDcqgQYM2uq2ysrLOOzWT5NZbb81HPvKRvPTSS9lll102edx169blzDPPzNe//vX87ne/y+uvv17a9sILL6SysjKnn356kuSoo47K008/nRNPPDF33313mjdvniFDhrz/yQEAwDtsVS++BwAAYNtSU1OTQqGQHXfc8V3HjRkzJjvttFOGDx++wbZevXrlzTffzJNPPpnXXnsts2fPTt++ffPaa6/l6quvzvjx4z+g6gEA2N65kwUAAIAG8dZbb+X//b//lzPOOONdH+X1+9//PhMmTMi8efM2ur19+/a54447ctZZZ2XVqlU566yzcvzxx2fYsGEZMWJEFi5cmMGDB2fNmjUZPXp0PvIBzQcAgO2PkAUAAIAP3Zo1a/KZz3wm69evz3e/+91NjluxYkU++9nP5vbbb0+nTp02Oe60007LaaedVvo8Y8aMzJ8/P+PHj88ee+yRe+65J1VVVfnIRz6SR79QnU5ttMMAALx/rioBAAD4UK1ZsyZDhw7NwoUL88gjj7zrXSzPP/98XnzxxZx88smldevXr0+SNG3aNH/5y1+y++6719mntrY2F1xwQSZPnpznnnsua9euTf/+/ZMke+65Z+b9z9IM3GvT5wQAgM0lZAEAAOBD83bA8uyzz+bRRx9Nx44d33X83nvvnfnz59dZ99WvfjUrVqzILbfcku7du2+wzze+8Y0MGjQoBx10UJ588smsXbu2zvnXra+fuQAAgJAFAACAerNy5co899xzpc8LFy7MvHnz0qFDh1RXV+dTn/pUnnjiifzqV7/KunXrsmTJkiRJhw4d0rx58yTJWWedlZ133jnjxo1LixYt0rt37zrn2HHHHZNkg/VJ8tRTT+VHP/pR6f0te++9d3bYYYdMmDAhVVVV+fOf/5z9B+5a/xMHAGC7JGQBAACg3syZMydHHXVU6fPFF1+cJDn77LMzevTo3HfffUmSAw44oM5+jz76aAYMGJAkeemll7LDDjts8bmLxWI+//nP56abbkrr1q2TJC1btsykSZNy4YUXpra2NuPHj0/V328pY2YAALChQrFYLDZ0EQ1t+fLlqaysTE1Nzbs+C5ity0tj+jR0CdulXa6e/96DAIAG5fqXLbWtfWcae6/gmhoAoOFt7jXwlv80CAAAAAAAAI8LAwAAoP70u/SHDV3Ce5ratqErAABgW+FOFgAAAAAAgDIIWQAAAAAAAMo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QhYAAAAAAIAyCFkAAAAAAADKIGQBAAAAAAAog5AFAAAAAACgDEIWAAAAAACAMghZAAAAAAAAyiBkAQAAAAAAKIOQBQAAAAAAoAxCFgAAAAAAgDIIWQAAAAAAAMogZAEAAAAAACiDkAUAAAAAAKAMQhYAAAAAAIAyCFkAAAAAAADKIGQBAAAAAAAog5AFAAAAAACgDEIWAAAAAEpWrFiRkSNHpkePHmnZsmUOP/zwzJ49+133qa2tzVVXXZUePXqkoqIiu+++e37wgx+Utq9ZsyZjxozJ7rvvnhYtWmT//ffPtGnT6hzjrrvuSvfu3dOhQ4dceumldba9+OKL2XPPPbN8+fL6mygA1IOmDV0AAAAAAI3HeeedlwULFuTOO+9MdXV1Jk+enIEDB+bpp5/OzjvvvNF9hg4dmldeeSUTJkzIHnvskaVLl2bt2rWl7V/96lczefLk3H777dl7773z4IMP5rTTTstjjz2WAw88MK+++mrOO++8TJo0KbvttltOPPHEDBgwICeeeGKS5Etf+lK++c1vpl27dh/K3wAANpeQBQAAAIAkyapVq/Kzn/0sv/jFL3LkkUcmSUaPHp177703t912W6655poN9pk2bVpmzpyZF154IR06dEiS7LrrrnXG3HnnnbnqqqvyiU98Isk/Q5MHH3wwN9xwQyZPnpwXXnghlZWVOf3005MkRx11VJ5++umceOKJufvuu9O8efMMGTLkA5w5AJTH48IAAAAASJKsXbs269atS4sWLeqsb9myZWbNmrXRfe67774cfPDBuf7667Pzzjtnzz33zCWXXJJVq1aVxtTW1r7rMXv16pU333wzTz75ZF577bXMnj07ffv2zWuvvZarr74648ePr+eZAkD9ELIAAAAAkCRp27ZtDjvssHzjG9/I3//+96xbty6TJ0/OH/7whyxevHij+7zwwguZNWtWFixYkKlTp+bmm2/OT3/601x44YWlMccff3xuvPHGPPvss1m/fn2mT5+eX/ziF6Vjtm/fPnfccUfOOuusfOQjH8lZZ52V448/PpdccklGjBiRhQsX5sADD0zv3r3z05/+9EP5WwDA5vC4MAAAAABK7rzzzgwbNiw777xzmjRpkoMOOihnnHFGnnjiiY2OX79+fQqFQu66665UVlYmSW688cZ86lOfyr//+7+nZcuWueWWW3L++edn7733TqFQyO67755zzz03EydOLB3ntNNOy2mnnVb6PGPGjMyfPz/jx4/PHnvskXvuuSdVVVX5yEc+kiOPPDKdO3f+YP8QALAZ3MkC/H/s3Xl4TVf7//FPIjIIIiETYpahYp5pJWpqCDW0KBo1lKJaVZRqPYqirSE01aLRmOljqj5opTUVNaVJS8xDjAkiCBIZz++P/nK+TUNbKTknyft1Xeeqs/fa+9w7u/vstc6911oAAAAAABhVrVpVO3fu1N27d3Xx4kUdOHBAaWlpqly58gPLu7u7q1y5csYEiyT5+PjIYDDo0qVLkiRnZ2dt2LBB9+7d0/nz53X8+HEVL178oftMSUnR0KFDNX/+fJ0+fVrp6eny8/OTl5eXPD09tX///sd/4AAA5AJJFgAAAAAAAORgb28vd3d33bx5U99//72ef/75B5Zr3ry5rly5ort37xqXnTx5UpaWlipfvny2sra2tipXrpzS09O1du3ah+5z8uTJCggIUL169ZSRkaH09HTjurS0NGVkZDyGIwQA4N9juDAAAAAAAAAYff/99zIYDPLy8tLp06c1evRoeXl5qV+/fpKkcePG6fLly1qyZIkkqVevXpo8ebL69eunDz74QPHx8Ro9erT69+8vOzs7SdL+/ft1+fJl1alTR5cvX9bEiROVmZmpMWPG5Pj86OhorV69WlFRUZIkb29vWVpaKjQ0VG5ubjp+/LgaNmyYN38MAAD+BkkWAAAAAAAAGN2+fVvjxo3TpUuX5OTkpG7duunDDz9U0aJFJUmxsbG6cOGCsXzx4sUVHh6u4cOHq0GDBipdurS6d++uKVOmGMvcv39f7733ns6ePavixYurffv2Wrp0qUqVKpXtsw0GgwYNGqTZs2fL3t5ekmRnZ6ewsDANGzZMKSkpCgkJUbly5Z78HwIAgH/AwmAwGEwdhKklJibKwcFBt2/fVsmSJU0dDh6TC5NqmjqEQqnChMOmDgEAAPwN6r94VI/y/0z90UvyKKrcW1/iE1OH8JeoUwMAAJjeP60DMycLAAAAAAAAAABALpBkAQAAAAAzNW3aNDVs2FAlSpSQi4uLOnfurBMnTmQrYzAYNHHiRJUtW1Z2dnby9/dXdHR0tjIpKSkaPny4ypQpI3t7e3Xq1EmXLl3Ky0MBAAAACiTmZAEAAAAAM7Vz504NGzZMDRs2VHp6usaPH6+2bdvq6NGjxrkKPv74Y82aNUthYWHy9PTUlClT1KZNG504cUIlSpSQJI0YMULffvutVq1apdKlS+vtt99WYGCgIiIiVKRIEVMeIgAzZO7DbzOkHgDAnJBkAQAAAAAz9d1332V7/9VXX8nFxUURERFq0aKFDAaDgoODNX78eHXt2lWStHjxYrm6umrFihUaPHiwbt++rdDQUC1dulStW7eWJC1btkweHh764Ycf1K5duzw/LgAAAKCgYLgwAAAAAMgnbt++LUlycnKSJJ07d05xcXFq27atsYyNjY38/Py0d+9eSVJERITS0tKylSlbtqx8fX2NZf4sJSVFiYmJ2V4AAAAAciLJAgAAAAD5gMFg0MiRI/X000/L19dXkhQXFydJcnV1zVbW1dXVuC4uLk7W1tZydHR8aJk/mzZtmhwcHIwvDw+Px304AAAAQIFAkgUAAAAA8oHXX39dv/32m1auXJljnYWFRbb3BoMhx7I/+6sy48aN0+3bt42vixcv5j5wAAAAoAAjyQIAAAAAZm748OHauHGjtm/frvLlyxuXu7m5SVKOHinXrl0z9m5xc3NTamqqbt68+dAyf2ZjY6OSJUtmewEAAADIiSQLAAAAAJgpg8Gg119/XevWrdO2bdtUuXLlbOsrV64sNzc3hYeHG5elpqZq586datasmSSpfv36Klq0aLYysbGxOnLkiLEMAAAAgNyxMnUAAAAAAIAHGzZsmFasWKFvvvlGJUqUMPZYcXBwkJ2dnSwsLDRixAhNnTpV1atXV/Xq1TV16lQVK1ZMvXr1MpYdMGCA3n77bZUuXVpOTk4aNWqUatasqdatW5vy8AAAAIB8jyQLAAAAAJipzz//XJLk7++fbflXX32lV155RZI0ZswYJScna+jQobp586YaN26srVu3qkSJEsbys2fPlpWVlbp3767k5GS1atVKYWFhKlKkSF4dCgAAAFAgkWQBAAAAADNlMBj+toyFhYUmTpyoiRMnPrSMra2tPv30U3366aePMToAAAAAzMkCAAAAAAAAAACQCyRZAAAAAAAAAAAAcoEkCwAAAAAAAAAAQC6QZAEAAAAAAAAAAMgFkiwAAAAAAAAAAAC5YNIky65du9SxY0eVLVtWFhYW2rBhQ7b1BoNBEydOVNmyZWVnZyd/f39FR0dnK5OSkqLhw4erTJkysre3V6dOnXTp0qU8PAoAAAAAAAAAAFAYmTTJcu/ePdWuXVshISEPXP/xxx9r1qxZCgkJ0cGDB+Xm5qY2bdrozp07xjIjRozQ+vXrtWrVKu3evVt3795VYGCgMjIy8uowAAAAAAAAAABAIWRlyg8PCAhQQEDAA9cZDAYFBwdr/Pjx6tq1qyRp8eLFcnV11YoVKzR48GDdvn1boaGhWrp0qVq3bi1JWrZsmTw8PPTDDz+oXbt2eXYsAAAAAAAAAACgcDHbOVnOnTunuLg4tW3b1rjMxsZGfn5+2rt3ryQpIiJCaWlp2cqULVtWvr6+xjIPkpKSosTExGwvAAAAAAAAAACAR2G2SZa4uDhJkqura7blrq6uxnVxcXGytraWo6PjQ8s8yLRp0+Tg4GB8eXh4POboAQAAAAAAAABAQWe2SZYsFhYW2d4bDIYcy/7s78qMGzdOt2/fNr4uXrz4WGIFAAAAAAAAAACFh9kmWdzc3CQpR4+Ua9euGXu3uLm5KTU1VTdv3nxomQexsbFRyZIls70AAAAAAAAAAAAehdkmWSpXriw3NzeFh4cbl6Wmpmrnzp1q1qyZJKl+/foqWrRotjKxsbE6cuSIsQwAAAAAAAAAAMCTYGXKD797965Onz5tfH/u3DlFRUXJyclJFSpU0IgRIzR16lRVr15d1atX19SpU1WsWDH16tVLkuTg4KABAwbo7bffVunSpeXk5KRRo0apZs2aat26takOCwAAAAAAAAAAFAImTbIcOnRILVu2NL4fOXKkJKlv374KCwvTmDFjlJycrKFDh+rmzZtq3Lixtm7dqhIlShi3mT17tqysrNS9e3clJyerVatWCgsLU5EiRfL8eAAAAAAAAAAAQOFh0iSLv7+/DAbDQ9dbWFho4sSJmjhx4kPL2Nra6tNPP9Wnn376BCIEAAAAAAAAAAB4MLOdkwUAAAAAAAAAAMCckWQBAAAAAAAAAADIBZIsAAAAAAAAAAAAuUCSBQAAAAAAAAAAIBdIsgAAAAAAAAAAAOQCSRYAAAAAAAAAAIBcIMkCAAAAAAAAAACQCyRZAAAAAAAAAAAAcoEkCwAAAAAAAAAAQC6QZAEAAAAAAAAAAMgFkiwAAAAAAAAAAAC5QJIFAAAAAAAAAAAgF0iyAAAAAAAAAAAA5AJJFgAAAAAAAAAAgFwgyQIAAAAAAAAAAJALJFkAAAAAAAAAAABygSQLAAAAAAAAAABALpBkAQAAAAAAAAAAyAWSLAAAAAAAAAAAALlAkgUAAAAAAAAAACAXSLIAAAAAAAAAAADkAkkWAAAAAAAAAACAXCDJAgAAAAAAAAAAkAskWQAAAAAAAAAAAHKBJAsAAAAAAAAAAEAukGQBAAAAAAAAAADIBZIsAAAAAAAAAAAAuUCSBQAAAAAAAAAAIBdIsgAAAAAAAAAAAOQCSRYAAAAAAAAAAIBcIMkCAAAAAAAAAACQCyRZAAAAAAAAAAAAcoEkCwAAAAAAAAAAQC6QZAEAAAAAAAAAAMgFkiwAAAAAAAAAAAC5QJIFAAAAAAAAAAAgF0iyAAAAAAAAAAAA5AJJFgAAAAAAAAAAgFwgyQIAAAAAAACYscuXL6tPnz4qXbq0ihUrpjp16igiIuKh5WNjY9WrVy95eXnJ0tJSI0aMyFEmOjpa3bp1U6VKlWRhYaHg4OAcZZYvXy4PDw85OTlp9OjR2dbFxMTI09NTiYmJ//bwACBfI8kCAAAAAAAAmKmbN2+qefPmKlq0qLZs2aKjR49q5syZKlWq1EO3SUlJkbOzs8aPH6/atWs/sExSUpKqVKmi6dOny83NLcf6+Ph4DRw4UDNmzND333+vxYsXa9OmTcb1Q4YM0fTp01WyZMl/fYwAkJ9ZmToAAAAAAAAAAA/20UcfycPDQ1999ZVxWaVKlf5ym0qVKmnOnDmSpEWLFj2wTMOGDdWwYUNJ0tixY3OsP3v2rBwcHNSjRw9JUsuWLXX06FF16NBBK1askLW1tbp27ZqbQwKAAoWeLAAAAAAAAICZ2rhxoxo0aKAXX3xRLi4uqlu3rhYuXPjEP7d69epKSkpSZGSkEhISdPDgQdWqVUsJCQmaMGGCQkJCnngMAJAfkGQBAAAAAAAAzNTZs2f1+eefq3r16vr+++/12muv6Y033tCSJUue6Oc6Ojpq8eLFCgoKUqNGjRQUFKR27dpp1KhRGj58uM6dO6e6devK19dXa9aseaKxAIA5Y7gwAAAAAAAAwExlZmaqQYMGmjp1qiSpbt26io6O1ueff66goKAn+tldunRRly5djO937Nihw4cPKyQkRNWqVdPKlSvl5uamRo0aqUWLFnJxcXmi8QCAOaInCwAAAAAAAGCm3N3d9dRTT2Vb5uPjowsXLuRpHCkpKRo6dKjmz5+v06dPKz09XX5+fvLy8pKnp6f279+fp/EAgLkgyQIAAAAAAACYqebNm+vEiRPZlp08eVIVK1bM0zgmT56sgIAA1atXTxkZGUpPTzeuS0tLU0ZGRp7GAwDmguHCAAAAAAAAADP11ltvqVmzZpo6daq6d++uAwcOaMGCBVqwYIGxzLhx43T58uVs87RERUVJku7evavr168rKipK1tbWxl4xqampOnr0qPHfly9fVlRUlIoXL65q1apliyE6OlqrV6827tPb21uWlpYKDQ2Vm5ubjh8/roYNGz7BvwIAmC+SLAAAAAAAAICZatiwodavX69x48Zp0qRJqly5soKDg9W7d29jmdjY2BzDh9WtW9f474iICK1YsUIVK1ZUTEyMJOnKlSvZysyYMUMzZsyQn5+fduzYYVxuMBg0aNAgzZ49W/b29pIkOzs7hYWFadiwYUpJSVFISIjKlSv3BI4eAMwfSRYAAAAAAADAjAUGBiowMPCh68PCwnIsMxgMf7nPSpUq/W0ZSbKwsNCePXseOSYAKCyYkwUAAAAAAAAAACAX6MkCAAAAAAAAmLELk2qaOoS/VGHCYVOHAAAmQ0+WAmTatGlq2LChSpQoIRcXF3Xu3FknTpz42+0+++wz+fj4yM7OTl5eXtkmScty69YtDRs2TO7u7rK1tZWPj482b95sXL98+XJ5eHjIyclJo0ePzrZtTEyMPD09lZiY+O8PEgAAAAAAAAAAM0FPlgJk586dGjZsmBo2bKj09HSNHz9ebdu21dGjR40Tk/3Z559/rnHjxmnhwoVq2LChDhw4oFdffVWOjo7q2LGjJCk1NVVt2rSRi4uL1qxZo/Lly+vixYsqUaKEJCk+Pl4DBw5UWFiYqlSpog4dOsjf318dOnSQJA0ZMkTTp09XyZIl8+YPAQAAAAAAAABAHiDJUoB899132d5/9dVXcnFxUUREhFq0aPHAbZYuXarBgwerR48ekqQqVapo3759+uijj4xJlkWLFikhIUF79+5V0aJFJUkVK1Y07uPs2bNycHAw7qNly5Y6evSoOnTooBUrVsja2lpdu3Z97McLAAAAAAAAAIApMVxYAXb79m1JkpOT00PLpKSkyNbWNtsyOzs7HThwQGlpaZKkjRs3qmnTpho2bJhcXV3l6+urqVOnKiMjQ5JUvXp1JSUlKTIyUgkJCTp48KBq1aqlhIQETZgwQSEhIU/oCAEAAAAAAAAAMB2SLAWUwWDQyJEj9fTTT8vX1/eh5dq1a6cvv/xSERERMhgMOnTokBYtWqS0tDTFx8dL+r2nypo1a5SRkaHNmzfrvffe08yZM/Xhhx9KkhwdHbV48WIFBQWpUaNGCgoKUrt27TRq1CgNHz5c586dU926deXr66s1a9bkyfEDAAAAAAAAAPCkMVxYAfX666/rt99+0+7du/+y3Pvvv6+4uDg1adJEBoNBrq6ueuWVV/Txxx+rSJEikqTMzEy5uLhowYIFKlKkiOrXr68rV67ok08+0YQJEyRJXbp0UZcuXYz73bFjhw4fPqyQkBBVq1ZNK1eulJubmxo1aqQWLVrIxcXlyR08AAAAAAAAAAB5gJ4sBdDw4cO1ceNGbd++XeXLl//LsnZ2dlq0aJGSkpIUExOjCxcuqFKlSipRooTKlCkjSXJ3d5enp6cx6SJJPj4+iouLU2pqao59pqSkaOjQoZo/f75Onz6t9PR0+fn5ycvLS56entq/f//jPWAAAAAAAAAAAEyAJEsBYjAY9Prrr2vdunXatm2bKleu/I+3LVq0qMqXL68iRYpo1apVCgwMlKXl7/97NG/eXKdPn1ZmZqax/MmTJ+Xu7i5ra+sc+5o8ebICAgJUr149ZWRkKD093bguLS3NOJcLAAAAAAAAAAD5GUmWAmTYsGFatmyZVqxYoRIlSiguLk5xcXFKTk42lhk3bpyCgoKM70+ePKlly5bp1KlTOnDggHr27KkjR45o6tSpxjJDhgzRjRs39Oabb+rkyZPatGmTpk6dqmHDhuWIITo6WqtXr9akSZMkSd7e3rK0tFRoaKg2bdqk48ePq2HDhk/wrwAAAAAAyM8mTpwoCwuLbC83N7eHlo+NjVWvXr3k5eUlS0tLjRgxIkeZ8PBweXp6ysHBQX379s02KsPt27fl6empCxcuPInDAQAABRxJlgLk888/1+3bt+Xv7y93d3fja/Xq1cYysbGx2SqOGRkZmjlzpmrXrq02bdro/v372rt3rypVqmQs4+Hhoa1bt+rgwYOqVauW3njjDb355psaO3Zsts83GAwaNGiQZs+eLXt7e0m/D0cWFhamSZMmacCAAQoJCVG5cuWe7B8CAAAAAJCv1ahRQ7GxscbX4cOHH1o2JSVFzs7OGj9+vGrXrp1jfWZmpnr37q3XXntNe/fu1YEDB7Rw4ULj+nfeeUevvfaaKlSo8ESO5c8eNYkkSTt37lT9+vVla2urKlWq6IsvvshR5tatWxo2bJjc3d1la2srHx8fbd682bh++fLl8vDwkJOTk0aPHp1t25iYGHl6eioxMfHxHCQAAIUIE98XIAaD4W/LhIWFZXvv4+OjyMjIv92uadOm2rdv31+WsbCw0J49e3IsDwwMVGBg4N9+BgAAAAAAkmRlZfW3iYcslSpV0pw5cyRJixYtyrE+Pj5e169f19ChQ2Vra6tOnTrp6NGjkqQ9e/bo0KFD+uyzzx5f8P9AjRo19MMPPxjf/3EO1D87d+6c2rdvr1dffVXLli3Tnj17NHToUDk7O6tbt26SpNTUVLVp00YuLi5as2aNypcvr4sXL6pEiRKSfv8bDBw4UGFhYapSpYo6dOggf39/dejQQdLvI1hMnz5dJUuWfIJHDQBAwUSSBQAAAAAAmJVTp06pbNmysrGxUePGjTV16lRVqVIlV/tydnaWu7u7tm7dqjZt2uinn34yDhk2ZMgQLVq06C+THE/CoySRvvjiC1WoUEHBwcGSfn9Y8tChQ5oxY4YxybJo0SIlJCRo7969Klq0qCSpYsWKxn2cPXtWDg4O6tGjhySpZcuWOnr0qDp06KAVK1bI2tpaXbt2fYxHCABA4cFwYQAAAAAAwGw0btxYS5Ys0ffff6+FCxcqLi5OzZo1040bN3K1PwsLC3399deaPHmynnrqKdWtW1f9+/fX9OnT1apVK9nZ2al58+by8vJSSEjIYz6aB8tKIlWuXFk9e/bU2bNnH1r2559/Vtu2bbMta9eunQ4dOqS0tDRJ0saNG9W0aVMNGzZMrq6u8vX11dSpU5WRkSFJql69upKSkhQZGamEhATjcOAJCQmaMGFCnh03AAAFET1Z8kD90UtMHUKhtL6EqSMAAAAAADyqgIAA479r1qyppk2bqmrVqlq8eLFGjhyZq30+/fTTOnjwoPH9yZMntXTpUkVGRqpFixYaMWKEnnvuOfn6+qpFixaqVavWvz6Oh8lKInl6eurq1auaMmWKmjVrpujoaJUuXTpH+bi4OLm6umZb5urqqvT0dMXHx8vd3V1nz57Vtm3b1Lt3b23evFmnTp3SsGHDlJ6ergkTJsjR0VGLFy9WUFCQkpOTFRQUpHbt2ql///4aPny4zp07p06dOiktLU0TJ05Uoyd29AAAFDwkWQAAAAAAgNmyt7dXzZo1derUqceyP4PBoEGDBmnmzJnKzMxUZGSkXnjhBRUrVkx+fn7auXPnE02y5CaJZGFhkeMY/rg8MzNTLi4uWrBggYoUKaL69evrypUr+uSTTzRhwgRJUpcuXdSlSxfjPnbs2KHDhw8rJCRE1apV08qVK+Xm5qZGjRpp++CyKlOcn4wAAPgnGC4MAAAAAACYrZSUFB07dkzu7u6PZX+hoaEqXbq0OnXqZBxOK2vYrbS0NOOyvPJ3SSQ3NzfFxcVlW3bt2jVZWVkZe764u7vL09Mz29wyPj4+iouLU2pqao59pqSkaOjQoZo/f75Onz6t9PR0+fn5ycvLS56enoq6nPQYjxAAgIKNJAsAAAAAADAbo0aN0s6dO3Xu3Dnt379fL7zwghITE9W3b19J0rhx4xQUFJRtm6ioKEVFRenu3bu6fv26oqKidPTo0Rz7vnbtmqZMmaK5c+dKkhwdHeXj46Pg4GD9/PPP+vHHH9WsWbMnf5B/8HdJpKZNmyo8PDzbsq1bt6pBgwbGSe6bN2+u06dPKzMz01jm5MmTcnd3l7W1dY59Tp48WQEBAapXr54yMjKUnp5uXJeWlqaMzBybAACAhyDJAgAAAAAAzMalS5f00ksvycvLS127dpW1tbX27dunihUrSpJiY2N14cKFbNvUrVtXdevWVUREhFasWKG6deuqffv2Ofb95ptvatSoUSpXrpxxWVhYmFatWqXAwECNHj1ajRo92RlJHjWJ9Nprr+n8+fMaOXKkjh07pkWLFik0NFSjRo0ylhkyZIhu3LihN998UydPntSmTZs0depUDRs2LMfnR0dHa/Xq1Zo0aZIkydvbW5aWlgoNDdWmTZt0/Phx1S5n90T/BgAAFCQMsAkAAAAAAMzGqlWr/nJ9WFhYjmVZc5T8nZUrV+ZY1qhRIx07duwfbf84ZCWR4uPj5ezsrCZNmvxlEqly5cravHmz3nrrLX322WcqW7as5s6dq27duhnLeHh4aOvWrXrrrbdUq1YtlStXTm+++abeeeedbJ+dNR/N7NmzZW9vL0mys7NTWFiYhg0bppSUFIWEhMjtypw8+EsAAFAwkGQBAAAAAADII7lJIvn5+emXX375y+2aNm2qffv2/WUZCwsL7dmzJ8fywMBABQYGGt9fmESSBQCAf4okCwAAAAAAMJkLk2qaOoS/VWHCYVOHAAAAzBRJFgAAAAAAgDxUf/QSU4fwl9aXMHUEAADkH0x8DwAAAAAAAAAAkAskWQAAAADAjO3atUsdO3ZU2bJlZWFhoQ0bNmRbbzAYNHHiRJUtW1Z2dnby9/dXdHR0tjIpKSkaPny4ypQpI3t7e3Xq1EmXLl3Kw6MAAAAACiaSLAAAAABgxu7du6fatWsrJCTkges//vhjzZo1SyEhITp48KDc3NzUpk0b3blzx1hmxIgRWr9+vVatWqXdu3fr7t27CgwMVEZGRl4dBgAAAFAgMScLAAAAAJixgIAABQQEPHCdwWBQcHCwxo8fr65du0qSFi9eLFdXV61YsUKDBw/W7du3FRoaqqVLl6p169aSpGXLlsnDw0M//PCD2rVrl2fHAgAAABQ09GQBAAAAgHzq3LlziouLU9u2bY3LbGxs5Ofnp71790qSIiIilJaWlq1M2bJl5evrayzzZykpKUpMTMz2AgAAAJATSRYAAAAAyKfi4uIkSa6urtmWu7q6GtfFxcXJ2tpajo6ODy3zZ9OmTZODg4Px5eHh8QSiBwAAAPI/kiwAAAAAkM9ZWFhke28wGHIs+7O/KjNu3Djdvn3b+Lp48eJjixUAAAAoSEiyAAAAAEA+5ebmJkk5eqRcu3bN2LvFzc1Nqampunnz5kPL/JmNjY1KliyZ7QUAAAAgJ5IsAAAAAJBPVa5cWW5ubgoPDzcuS01N1c6dO9WsWTNJUv369VW0aNFsZWJjY3XkyBFjGQAAAAC5Y9ZJlokTJ8rCwiLbK+tJLen37u0TJ05U2bJlZWdnJ39/f0VHR5swYgAAAAB4vO7evauoqChFRUVJ+n2y+6ioKF24cEEWFhYaMWKEpk6dqvXr1+vIkSN65ZVXVKxYMfXq1UuS5ODgoAEDBujtt9/Wjz/+qMjISPXp00c1a9ZU69atTXhkAAAAQP5nZeoA/k6NGjX0ww8/GN8XKVLE+O+PP/5Ys2bNUlhYmDw9PTVlyhS1adNGJ06cUIkSJUwRLgAAAAA8VocOHVLLli2N70eOHClJ6tu3r8LCwjRmzBglJydr6NChunnzpho3bqytW7dmaxPNnj1bVlZW6t69u5KTk9WqVSuFhYVla18BAAAAeHRmn2SxsrLK1nsli8FgUHBwsMaPH6+uXbtKkhYvXixXV1etWLFCgwcPzutQAQAAAOCx8/f3l8FgeOh6CwsLTZw4URMnTnxoGVtbW3366af69NNPn0CEAAAAQOFl1sOFSdKpU6dUtmxZVa5cWT179tTZs2cl/d5FPi4uTm3btjWWtbGxkZ+fn/bu3fuX+0xJSVFiYmK2FwAAAAAAAAAAwKMw6yRL48aNtWTJEn3//fdauHCh4uLi1KxZM924cUNxcXGSJFdX12zbuLq6Gtc9zLRp0+Tg4GB8eXh4PLFjAAAAAAAAAAAABZNZJ1kCAgLUrVs344SMmzZtkvT7sGBZLCwssm1jMBhyLPuzcePG6fbt28bXxYsXH3/wAAAAAAAAAACgQDPrJMuf2dvbq2bNmjp16pRxnpY/91q5du1ajt4tf2ZjY6OSJUtmewEAAAAAAAAAADyKfJVkSUlJ0bFjx+Tu7q7KlSvLzc1N4eHhxvWpqanauXOnmjVrZsIoAQAAAAAAAABAYWBl6gD+yqhRo9SxY0dVqFBB165d05QpU5SYmKi+ffvKwsJCI0aM0NSpU1W9enVVr15dU6dOVbFixdSrVy9Thw4AAAAAAAAAAAo4s06yXLp0SS+99JLi4+Pl7OysJk2aaN++fapYsaIkacyYMUpOTtbQoUN18+ZNNW7cWFu3blWJEiVMHDkAAAAAAAAAACjozDrJsmrVqr9cb2FhoYkTJ2rixIl5ExAAAAAAAAAAAMD/l6/mZAEAAAAAAAAAADAXJFkAAAAAAAAAAABygSQLAAAAAAAAAABALpBkAQAAAAAAAAAAyAWSLAAAAAAAAAAAALlAkgUAAAAAAAAAACAXSLIAAAAAAAAAAADkAkkWAAAAAAAAAACAXCDJAgAAAAAAAAAAkAskWQAAAAAAAAAAAHKBJAsAAAAAAAAAAEAukGQBAAAAAAAAAADIBZIsAAAAAAAAAAAAuUCSBQBQaOzatUsdO3ZU2bJlZWFhoQ0bNvxl+R07dsjCwiLH6/jx48Yy/v7+DyzToUMHY5nly5fLw8NDTk5OGj16dLbPiImJkaenpxITEx/rsQIAAAAAAODJszJ1AAAA5JV79+6pdu3a6tevn7p16/aPtztx4oRKlixpfO/s7Gz897p165Sammp8f+PGDdWuXVsvvviiJCk+Pl4DBw5UWFiYqlSpog4dOsjf39+YhBkyZIimT5+ebf8AAAAAAADIH0iyAAAKjYCAAAUEBDzydi4uLipVqtQD1zk5OWV7v2rVKhUrVsyYZDl79qwcHBzUo0cPSVLLli119OhRdejQQStWrJC1tbW6du36yDEBAAAAAADA9BguDACAv1G3bl25u7urVatW2r59+1+WDQ0NVc+ePWVvby9Jql69upKSkhQZGamEhAQdPHhQtWrVUkJCgiZMmKCQkJC8OAQAAAAAAAA8ASRZAAB4CHd3dy1YsEBr167VunXr5OXlpVatWmnXrl0PLH/gwAEdOXJEAwcONC5zdHTU4sWLFRQUpEaNGikoKEjt2rXTqFGjNHz4cJ07d05169aVr6+v1qxZk1eHBgAAAAAAgMeA4cIAAHgILy8veXl5Gd83bdpUFy9e1IwZM9SiRYsc5UNDQ+Xr66tGjRplW96lSxd16dLF+H7Hjh06fPiwQkJCVK1aNa1cuVJubm5q1KiRWrRoIRcXlyd3UAAAAAAAAHhs6MkCAMAjaNKkiU6dOpVjeVJSklatWpWtF8uDpKSkaOjQoZo/f75Onz6t9PR0+fn5ycvLS56entq/f/+TCh0AAAAAAACPGUkWAAAeQWRkpNzd3XMs//rrr5WSkqI+ffr85faTJ09WQECA6tWrp4yMDKWnpxvXpaWlKSMj47HHDAAAAAAAgCeD4cIAAIXG3bt3dfr0aeP7c+fOKSoqSk5OTqpQoYLGjRuny5cva8mSJZKk4OBgVapUSTVq1FBqaqqWLVumtWvXau3atTn2HRoaqs6dO6t06dIP/fzo6GitXr1aUVFRkiRvb29ZWloqNDRUbm5uOn78uBo2bPh4DxoAAAAAAABPDEkWAEChcejQIbVs2dL4fuTIkZKkvn37KiwsTLGxsbpw4YJxfWpqqkaNGqXLly/Lzs5ONWrU0KZNm9S+ffts+z158qR2796trVu3PvSzDQaDBg0apNmzZ8ve3l6SZGdnp7CwMA0bNkwpKSkKCQlRuXLlHuchAwAAAAAA4AkiyQIAKDT8/f1lMBgeuj4sLCzb+zFjxmjMmDF/u19PT8+/3K8kWVhYaM+ePTmWBwYGKjAw8G8/AwAAAAAAAOaHOVkAAAAAAAAAAABygZ4sAACTujCppqlDKJQqTDhs6hAAAAAAAADyPXqyAAAAAAAAAAAA5AJJFgAAAAAAAAAAgFwgyQIAAAAAAAAAAJALJFkAAAAAAAAAAABygSQLAAAAAAAAAABALpBkAQAAAAAAAAAAyAWSLAAAAAAAAAAAALlAkgUAAAAAAAAAACAXSLIAAAAAAAAAAADkAkkWAAAAAAAAAACAXCDJAgAAAAAAAAAAkAskWQAAAAAAAAAAAHKBJAsAAAAAAAAAAEAukGQBAAAAAAAAAADIBZIsAAAAAAAUYLt27VLHjh1VtmxZWVhYaMOGDX+7TUpKisaPH6+KFSvKxsZGVatW1aJFi4zrFy5cqGeeeUaOjo5ydHRU69atdeDAgWz7WL58uTw8POTk5KTRo0dnWxcTEyNPT08lJiY+lmMEAAAwFStTBwAAAAAAAJ6ce/fuqXbt2urXr5+6dev2j7bp3r27rl69qtDQUFWrVk3Xrl1Tenq6cf2OHTv00ksvqVmzZrK1tdXHH3+stm3bKjo6WuXKlVN8fLwGDhyosLAwValSRR06dJC/v786dOggSRoyZIimT5+ukiVL6taTOGgAAIA8QpIFAAAAAIACLCAgQAEBAf+4/HfffaedO3fq7NmzcnJykiRVqlQpW5nly5dne79w4UKtWbNGP/74o4KCgnT27Fk5ODioR48ekqSWLVvq6NGj6tChg1asWCFra2t17dr13x0YAACAGWC4MAAAAAAAYLRx40Y1aNBAH3/8scqVKydPT0+NGjVKycnJD90mKSlJaWlpxqRM9erVlZSUpMjISCUkJOjgwYOqVauWEhISNGHCBIWEhOTV4QAAADxR9GQBAAAAAABGZ8+e1e7du2Vra6v169crPj5eQ4cOVUJCQrZ5Wf5o7NixKleunFq3bi1JcnR01OLFixUUFKTk5GQFBQWpXbt26t+/v4YPH65z586pU6dOSktL07AaiepQwyEvDxEAAOCxIckCAAAAAACMMjMzZWFhoeXLl8vB4ffkx6xZs/TCCy/os88+k52dXbbyH3/8sVauXKkdO3bI1tbWuLxLly7q0qWL8f2OHTt0+PBhhYSEqFq1alq5cqXc3NzUsPZTalzRXmWK8xMFAADIfxguDAAAAAAAGLm7u6tcuXLGBIsk+fj4yGAw6NKlS9nKzpgxQ1OnTtXWrVtVq1ath+4zJSVFQ4cO1fz583X69Gmlp6fLz89PXl5eqlzaRlGXk57Y8QAAADxJJFkAAAAAAIBR8+bNdeXKFd29e9e47OTJk7K0tFT58uWNyz755BNNnjxZ3333nRo0aPCX+5w8ebICAgJUr149ZWRkKD093bguPdOgjMzHfxwAAAB5gSQLAAAAAAAF2N27dxUVFaWoqChJ0rlz5xQVFaULFy5IksaNG6egoCBj+V69eql06dLq16+fjh49ql27dmn06NHq37+/caiwjz/+WO+9954WLVqkSpUqKS4uTnFxcdkSM1mio6O1evVqTZo0SZLk7e0tS0tLhYaGatOmTToTn6La5exybAcA5mrXrl3q2LGjypYtKwsLC23YsOEvy69bt05t2rSRs7OzSpYsqaZNm+r7779/aPlVq1bJwsJCnTt3zrZ8+fLl8vDwkJOTk0aPHp1tXUxMjDw9PZWYmJjbwwKQSyRZAAAAAAAowA4dOqS6deuqbt26kqSRI0eqbt26mjBhgiQpNjbWmHCRpOLFiys8PFy3bt1SgwYN1Lt3b3Xs2FFz5841lpk3b55SU1P1wgsvyN3d3fiaMWNGts82GAwaNGiQZs+eLXt7e0mSnZ2dwsLCNGnSJA0YMEAftHeXW8miT/rPAACPzb1791S7dm2FhIT8o/K7du1SmzZttHnzZkVERKhly5bq2LGjIiMjc5Q9f/68Ro0apWeeeSbb8vj4eA0cOFAzZszQ999/r8WLF2vTpk3G9UOGDNH06dNVsmTJf3dwAB4Zs8oBAAAAAFCA+fv7y2AwPHR9WFhYjmXe3t4KDw9/6DYxMTH/6LMtLCy0Z8+eHMsDAwMVGBgoSbowqeY/2hcAmIuAgAAFBAT84/LBwcHZ3k+dOlXffPONvv32W2MCXJIyMjLUu3dvffDBB/rpp59069Yt47qzZ8/KwcFBPXr0kCS1bNlSR48eVYcOHbRixQpZW1ura9eu/+q4AOQOPVkAAAAAAAAAII9kZmbqzp07cnJyyrZ80qRJcnZ21oABA3JsU716dSUlJSkyMlIJCQk6ePCgatWqpYSEBE2YMOEf96oB8PjRkwUAAAAAgAKs/uglpg7hL60vYeoIACBvzZw5U/fu3VP37t2Ny/bs2aPQ0FDj/Fl/5ujoqMWLFysoKEjJyckKCgpSu3bt1L9/fw0fPlznzp1Tp06dlJaWpokTJ+qFF17Io6MBQJIFAAAAAAAAAPLAypUrNXHiRH3zzTdycXGRJN25c0d9+vTRwoULVaZMmYdu26VLF3Xp0sX4fseOHTp8+LBCQkJUrVo1rVy5Um5ubmrUqJFatGhh3D+AJ4skCwAAAAAAAAA8YatXr9aAAQP03//+V61btzYuP3PmjGJiYtSxY0fjsszMTEmSlZWVTpw4oapVq2bbV0pKioYOHaply5bp9OnTSk9Pl5+fnyTJ09NT+/fvz7Y/AE8OSRYAAAAAAAAAeIJWrlyp/v37a+XKlerQoUO2dd7e3jp8+HC2Ze+9957u3LmjOXPmyMPDI8f+Jk+erICAANWrV0+RkZFKT083rktLS1NGRsaTORAAOZBkAQAAAAAAAIB/6O7duzp9+rTx/blz5xQVFSUnJydVqFBB48aN0+XLl7Vkye9zYq1cuVJBQUGaM2eOmjRpori4OEmSnZ2dHBwcZGtrK19f32yfUapUKUnKsVySoqOjtXr1auP8Ld7e3rK0tFRoaKjc3Nx0/PhxNWzY8AkcOYAHsTR1AABQWM2bN0+VK1eWra2t6tevr59++ukfbbdnzx5ZWVmpTp062ZavW7dODRo0UKlSpWRvb686depo6dKl2cosX75cHh4ecnJy0ujRo7Oti4mJkaenpxITE//VcQEAAAAAUJAdOnRIdevWVd26dSVJI0eOVN26dTVhwgRJUmxsrC5cuGAsP3/+fKWnp2vYsGFyd3c3vt58881H/myDwaBBgwZp9uzZsre3l/R7siYsLEyTJk3SgAEDFBISonLlyj2GIwXwT9CTBQBMYPXq1RoxYoTmzZun5s2ba/78+QoICNDRo0dVoUKFh253+/ZtBQUFqVWrVrp69Wq2dU5OTho/fry8vb1lbW2t//3vf+rXr59cXFzUrl07xcfHa+DAgQoLC1OVKlXUoUMH+fv7G7spDxkyRNOnT1fJkiWf6LEDAAAAAJCf+fv7y2AwPHR9WFhYtvc7dux45M/48z6yWFhYaM+ePTmWBwYGKjAw8JE/B8C/R08WADCBWbNmacCAARo4cKB8fHwUHBwsDw8Pff7553+53eDBg9WrVy81bdo0xzp/f3916dJFPj4+qlq1qt58803VqlVLu3fvliSdPXtWDg4O6tGjhxo2bKiWLVvq6NGjkqQVK1bI2tpaXbt2ffwHCwAAAAAAABRQ9GQBgDyWmpqqiIgIjR07Ntvytm3bau/evQ/d7quvvtKZM2e0bNkyTZky5S8/w2AwaNu2bTpx4oQ++ugjSVL16tWVlJSkyMhIVaxYUQcPHlT//v2VkJCgCRMmaPv27f/+4AAAAAAAKOAuTKpp6hD+VoUJh00dAlBokGQBgDwWHx+vjIwMubq6Zlvu6upqnPzuz06dOqWxY8fqp59+kpXVw7+6b9++rXLlyiklJUVFihTRvHnz1KZNG0mSo6OjFi9erKCgICUnJysoKEjt2rVT//79NXz4cJ07d06dOnVSWlqaJk6cqBdeeOHxHTQAAAAAAABQAJFkAQATsbCwyPbeYDDkWCZJGRkZ6tWrlz744AN5enr+5T5LlCihqKgo3b17Vz/++KNGjhypKlWqyN/fX5LUpUsXdenSxVh+x44dOnz4sEJCQlStWjWtXLlSbm5uatSokVq0aCEXF5d/f6AAAAAAAABAAUWSBQDyWJkyZVSkSJEcvVauXbuWo3eLJN25c0eHDh1SZGSkXn/9dUlSZmamDAaDrKystHXrVj377LOSJEtLS1WrVk2SVKdOHR07dkzTpk0zJln+KCUlRUOHDtWyZct0+vRppaeny8/PT5Lk6emp/fv3q2PHjo/z0AEAAAAAAIAChYnvASCPWVtbq379+goPD8+2PDw8XM2aNctRvmTJkjp8+LCioqKMr9dee01eXl6KiopS48aNH/pZBoNBKSkpD1w3efJkBQQEqF69esrIyFB6erpxXVpamjIyMnJ5hAAAAAAAAEDhQE8WADCBkSNH6uWXX1aDBg3UtGlTLViwQBcuXNBrr70mSRo3bpwuX76sJUuWyNLSUr6+vtm2d3Fxka2tbbbl06ZNU4MGDVS1alWlpqZq8+bNWrJkiT7//PMcnx8dHa3Vq1crKipKkuTt7S1LS0uFhobKzc1Nx48fV8OGDZ/cHwAAAAAAAAAoAEiyAIAJ9OjRQzdu3NCkSZMUGxsrX19fbd68WRUrVpQkxcbG6sKFC4+0z3v37mno0KG6dOmS7Ozs5O3trWXLlqlHjx7ZyhkMBg0aNEizZ8+Wvb29JMnOzk5hYWEaNmyYUlJSFBISonLlyj2egwUAAAAAAAAKKIYLAwATGTp0qGJiYpSSkqKIiAi1aNHCuC4sLEw7dux46LYTJ0409kLJMmXKFJ06dUrJyclKSEjQ3r17cyRYJMnCwkJ79uxRYGBgtuWBgYE6f/684uLiNHDgwH91bADwb82bN0+VK1eWra2t6tevr59++umhZWNjY9WrVy95eXnJ0tJSI0aMyFEmLS1NkyZNUtWqVWVra6vatWvru+++y1Zm+fLl8vDwkJOTk0aPHp1tXUxMjDw9PZWYmPhYjg8AAAAAUDCQZAEAAIBZWb16tUaMGKHx48crMjJSzzzzjAICAh7awy8lJUXOzs4aP368ateu/cAy7733nubPn69PP/1UR48e1WuvvaYuXbooMjJSkhQfH6+BAwdqxowZ+v7777V48WJt2rTJuP2QIUM0ffp0lSxZ8vEfMAAAAAAg3yLJAgAAALMya9YsDRgwQAMHDpSPj4+Cg4Pl4eHxwDmmJKlSpUqaM2eOgoKC5ODg8MAyS5cu1bvvvqv27durSpUqGjJkiNq1a6eZM2dKks6ePSsHBwf16NFDDRs2VMuWLXX06FFJ0ooVK2Rtba2uXbs+mQMGAAAAAORbzMkCAP9f/dFLTB1CobS+hKkjAGBOUlNTFRERobFjx2Zb3rZtW+3duzfX+01JSZGtrW22ZXZ2dtq9e7ckqXr16kpKSlJkZKQqVqyogwcPqn///kpISNCECRO0ffv2XH82AAAwf/PmzdMnn3yi2NhY1ahRQ8HBwXrmmWceWDY2NlZvv/22IiIidOrUKb3xxhsKDg7OViYtLU3Tpk3T4sWLdfnyZXl5eemjjz7Sc889ZyyzfPlyjR07Vvfu3dOAAQP0ySefGNfFxMSobdu2OnToED1pAcDM0ZMFAAAAZiM+Pl4ZGRlydXXNttzV1VVxcXG53m+7du00a9YsnTp1SpmZmQoPD9c333yj2NhYSZKjo6MWL16soKAgNWrUSEFBQWrXrp1GjRql4cOH69y5c6pbt658fX21Zs2af3WMAADAvDBUqXl63HP0/dGqVatkYWGhzp07Z1vOHH0AcoMkCwAAAMyOhYVFtvcGgyHHskcxZ84cVa9eXd7e3rK2ttbrr7+ufv36qUiRIsYyXbp00eHDh3X69GlNnDhRO3bs0OHDh/Xqq6+qZ8+eCg4O1tq1azVgwABdu3Yt17EAAADzwlCl5udJJL6ynD9/XqNGjcrRU4nEF4DcIskCAAAAs1GmTBkVKVIkR6+Va9eu5ejd8iicnZ21YcMG3bt3T+fPn9fx48dVvHhxVa5c+YHlU1JSNHToUM2fP1+nT59Wenq6/Pz85OXlJU9PT+3fvz/XsQAAAPORNVRp27Ztsy3Py6FKExISdPDgQdWqVcs4VGlISEiuP7sgeBKJL0nKyMhQ79699cEHH6hKlSrZ1pH4yv8epfeTJO3cuVP169eXra2tqlSpoi+++CLb+rCwMFlYWOR43b9/31iG3k9/rbCcE5IsAAAAj+BxVxLDw8Pl6ekpBwcH9e3bV6mpqcZ1t2/flqen50Of2CuIrK2tVb9+fYWHh2dbHh4ermbNmv3r/dva2qpcuXJKT0/X2rVr9fzzzz+w3OTJkxUQEKB69eopIyND6enpxnVpaWnKyMj417EAAADTY6hS8/OkEl+SNGnSJDk7O2vAgAE51pH4enTm1DZ61N5P586dU/v27fXMM88oMjJS7777rt544w2tXbs2W7mSJUsqNjY22ysrgWqOvZ84J6Y5JyRZAAAA/qHHXUnMzMxU79699dprr2nv3r06cOCAFi5caNz+nXfe0WuvvaYKFSrkyfGZi5EjR+rLL7/UokWLdOzYMb311lu6cOGCXnvtNUnSuHHjFBQUlG2bqKgoRUVF6e7du7p+/bqioqKMTx5K0v79+7Vu3TqdPXtWP/30k5577jllZmZqzJgxOT4/Ojpaq1ev1qRJkyRJ3t7esrS0VGhoqDZt2qTjx4+rYcOGT/AvAAAA8pq5D1Uafzf9Lz6tYHlSia89e/YoNDQ0W337jx4l8bUp+nau4ygozK1t9Ki9n7744gtVqFBBwcHB8vHx0cCBA9W/f3/NmDEjWzkLCwu5ublle2Uxt95PnBPTnROrx75HAACAAuqPlURJCg4O1vfff6/PP/9c06ZNy1H+j5VESfLx8dGhQ4c0Y8YMdevWTfHx8bp+/bqGDh0qW1tbderUyVgB3LNnjw4dOqTPPvssz47PXPTo0UM3btzQpEmTFBsbK19fX23evFkVK1aU9PvEpn9uKNStW9f474iICK1YsUIVK1ZUTEyMJOn+/ft67733dPbsWRUvXlzt27fX0qVLVapUqWz7MRgMGjRokGbPni17e3tJvw/tERYWpmHDhiklJUUhISEqV67ck/sDAACAPPOkhyq9f/++bty4obJly2rs2LF/O1TpsmXLsg1VKkmenp6KunxNrb0K11wgjzPxdefOHfXp00cLFy5UmTJlHlquS5cu6tKli/F9VuIrJCRE1apV08qVK+Xm5qaGtZ9S44r2KlO88P60ak5to6zeT2PHjs22/K96P/388885eku1a9dOoaGhSktLU9GiRSVJd+/eVcWKFZWRkaE6depo8uTJxrbHH3s/VaxYUQcPHlT//v2NvZ+2b9/+D/+ajwfnxHTnhJ4sAAAA/0Buhi14WCXx0KFDSktLk7Ozs9zd3bV161YlJyfrp59+Uq1atZSamqohQ4boiy++yPa0Y2EydOhQxcTEKCUlRREREWrRooVxXVhYmHbs2JGtvMFgyPHKSrBIkp+fn44ePar79+8rPj5eS5YsUdmyZXN8roWFhfbs2aPAwMBsywMDA3X+/HnFxcUZGy0AACD/yzdDlWb+61DyjSeR+Dpz5oxiYmLUsWNHWVlZycrKSkuWLNHGjRtlZWWlM2fO5Njmr+boq1zaRlGXk3IVS0Fgbm2j3PR+iouLe2D59PR0xcfHS/q9R3tYWJg2btyolStXytbWVs2bN9epU6ckmdewf5wT056TwptuBQAAeARPopLo7u6ur7/+Wm+99ZbefPNNtW/fXv3799e0adPUqlUr2dnZqXnz5oqPj9fw4cP1+uuvP7HjAwAAKKxGjhypl19+WQ0aNFDTpk21YMGCHEOVXr58WUuWLDFuExUVJUnZhiq1trbWU089Jen3oUovX76sOnXq6PLly5o4ceLfDlWatc8/DlXq5uam48ePq3brSk/0b2BO/pj4+mOvkvDw8Icmqf6Ot7e3Dh8+nG3Ze++9pzt37mjOnDny8PDIsc0fE1+RkZHZEl/pmYZClfj6M3NtGz1q76cHlf/j8iZNmqhJkybG9c2bN1e9evX06aefau7cuZL+ee+nRo0aqUWLFnJxcXloPP8G58S054QkCwAAwCN43JXEp59+WgcPHjSuP3nypJYuXarIyEi1aNFCI0aM0HPPPSdfX1+1aNFCtWrVelyH8kguTKppks8t7CpMOPz3hQAAwL+SH4Yqdbsy58n9AczQ40582draytfXN9tnZJ2LPy+X/j7xdSY+RbXL2T3+A89nzKVtlJveT25ubg8sb2VlpdKlSz9wG0tLSzVs2NDYa+LP/m7Yv/3796tjx44P3PZx4Zxkl1fnhCQLAADAP5AXlcSsRvbMmTOVmZmpyMhIvfDCCypWrJj8/Py0c+dOkyVZAAAACrKhQ4dq6NChD1wXFhaWY1nWD5EPkzVU6d/JGqr0zwIDA7MNX3phUuFKsjyJxNc/9U8SXx+0d5dbyaL/7iDzMXNrG+Wm91PTpk317bffZlu2detWNWjQwDj3x4NiioqKUs2aD34A7a96P6WlpSkjI+OB2z0OnBPTnhOSLAAAAP9AXlQSQ0NDVbp0aXXq1Ek3b96U9HvFL+u/T7JSDgAAAJiTx534+if7kP5Z4quw9/I2x7bRo/Z+eu211xQSEqKRI0fq1Vdf1c8//6zQ0FCtXLnSuM8PPvhATZo0UfXq1ZWYmKi5c+cqKirqgZO9/5Nh/xo2bPiXf9d/g3Ni2nNCkgUAAOAfehKVxCzXrl3TlClTjA06R0dH+fj4KDg4WG3bttWPP/6od999N+8OFgAAAAAewtzaRo/a+6ly5cravHmz3nrrLX322WcqW7as5s6dq27duhnL3Lp1S4MGDVJcXJwcHBxUt25d7dq1S40aNcr22f902L9y5cr92z/7X+Kc/J+8PicFJskyb948ffLJJ4qNjVWNGjUUHBysZ555xtRhAQCAAuRJVBKzvPnmmxo1alS2Sl5YWJj69u2ruXPnavTo0TkqjgDwqGg3AUBO9Ucv+ftCJra+hKkjALIzx7bRo/Z+8vPz0y+//PLQY5w9e7Zmz5790PVZ/umwf08a5+T/5PU5KRBJltWrV2vEiBGaN2+emjdvrvnz5ysgIEBHjx5VhQoVTB0eAAAoQB53JTHLg54WatSokY4dO/bIMQLAg9BuAgDkF+ae+CLp9TvaRuaHc2IalqYO4HGYNWuWBgwYoIEDBxq7KXl4eOjzzz83dWgAAAAAYBZoNwEAAACPX77vyZKamqqIiAiNHTs22/K2bdtq7969D9wmJSVFKSkpxve3b9+WJCUmJj6RGDNSkp/IfvHX7hRlcmBTeFLXUV7gWjUNrlXTyM/XKkzjzn2uVVN4Utdq1n4fdYJY5F+P2m76N22m/FCnMvf6x+O+9s39nJj7+ZA4J+amsJ0PiXNibsz9fEiFr813cXoTU4fwlzzG7jN1CHmuIJyTf9puyvdJlvj4eGVkZMjV1TXbcldXV8XFxT1wm2nTpumDDz7IsdzDw+OJxAjT8DV1AIXVNAdTR4B8hmvVRLhWgfzhCV+rd+7ckYMD3weFwaO2mwp6m8ns6x+F7D5t9udD4pyYm0J2PiTOibkx+/MhFbpzYvY4H+bnEc7J37Wb8n2SJYuFhUW29waDIceyLOPGjdPIkSON7zMzM5WQkKDSpUs/dBvkL4mJifLw8NDFixdVsmRJU4cD4CG4VoH8gWu14DEYDLpz547Kli1r6lCQx/5pu6kgt5n4TjMvnA/zwzkxP5wT88L5MD+cE/NTUM7JP2035fskS5kyZVSkSJEcT19du3Ytx1NaWWxsbGRjY5NtWalSpZ5UiDChkiVL5usLGSgsuFaB/IFrtWChB0vh8qjtpsLQZuI7zbxwPswP58T8cE7MC+fD/HBOzE9BOCf/pN2U7ye+t7a2Vv369RUeHp5teXh4uJo1a2aiqAAAAADAfNBuAgAAAJ6MfN+TRZJGjhypl19+WQ0aNFDTpk21YMECXbhwQa+99pqpQwMAAAAAs0C7CQAAAHj8CkSSpUePHrpx44YmTZqk2NhY+fr6avPmzapYsaKpQ4OJ2NjY6D//+U+OIQ4AmBeuVSB/4FoFCgbaTb/jO828cD7MD+fE/HBOzAvnw/xwTsxPYTsnFgaDwWDqIAAAAAAAAAAAAPKbfD8nCwAAAAAAAAAAgCmQZAEAAAAAAAAAAMgFkiwAAAAAAAAAAAC5QJIFAAAAAAAAAAAgF0iyAAAAAAAAAAAA5AJJFhRaBoNBBoPB+G8AAJB7f7yXZmZm6u7du7p69aoJIwKA3KGdYH64xwDZ8d2Uv2RmZpo6BPyFjIwMSZynvPDn+3lB+i4jyYJCy8LCQhYWFsZ/AzCdrBvr2bNnqdgA+ZSFhYWuXbumCRMmqEaNGqpbt6769Omj8ePHa+/evQWqAg2gYKOdYH64x5gGdXTzknU+EhMTtWHDBh07dszEEeGvZGZm6pdfftH169dlafl/P7/yfWU+spIrc+bMUVRUVLbzhCfDwsJCsbGxkiRLS0tjPasg3GMsDFzdKCSuXLmiY8eOqWLFikpNTVVMTIwqVaqku3fvKi4uTlWqVNEvv/yiGjVqqH79+qYOFyh09u/fr2nTpmnt2rUqUqSIqcMB8A8ZDAZZWFgoMjJSH3zwgXbt2qWePXvK2tpa27dv17Fjx1SpUiXNmTNHAQEBpg4XAHKgnWC+uMeYHnV085Geni4rKyt98MEH+vnnnxUcHCxvb2/dvn1bBw4ckKOjoxo0aGDqMAu1jIwMFSlSRNu2bVNISIiuXLmiAwcO6I033lBwcLCpw8MDGAwGtWnTRtHR0QoODlaPHj2My3nQ4vHIui527typpUuX6vjx47K0tFSLFi3Up08feXt7mzrEx8LK1AEAT1LWl+Lq1as1ZswYtW3bVmvXrlW1atVUrFgxHThwQPb29nJyclJMTIwcHBz09ddfmzpsoFDIzMyUpaWltmzZooCAAM2ePVt2dnYqUqSI0tLSZGlpaWzIZd2UAZifrHvtf/7zH5UsWVKHDh1SlSpVjOt/+eUXvfPOO+rRo4fCw8PVuHFjE0YLAL+jnZA/cI/Je9TRzZeV1e8/4X355Zf68MMP5e3trZs3b6pfv346efKk7t69qxkzZqh79+4mjrTwyroehg8fLj8/P02YMEHdunWTs7OzJOm7775TYmKiOnXqJFtbW1OGiv/PwsJC4eHhGjlypD788ENJUo8ePUiwPEZZ18Xrr78uNzc3NW7cWBkZGdq6davCwsLk6empgIAADR48WCVKlMi3f3v6QaFAy7owL126pIsXL6pmzZq6cuWK5s+fr61bt2r+/PmysrLShg0bdPPmTW3evFn+/v6mDRooJCwtLZWUlKTRo0fL19dXGzduVL169SRJRYsWVZEiRYxdqZcvX66dO3eaMlwAD2Fpaan79+/rhx9+0Lvvvmv88SstLU2SVK9ePa1YsULOzs766quvJDFMAgDTo52QP3CPyXvU0c1T1t/8t99+U3p6ul588UVJ0rRp0xQfH6+ZM2fK399f69ev1927d00ZaqGVNdzRhg0bdPv2bc2bN0/u7u66fv26evXqJUlKTU3V6tWrdefOHVOGij/IyMiQhYWFpk6dqvbt22vEiBGaPHmyUlNTTR1agXL06FFdv35dmzdv1syZMzV58mQtWLBAkydPVpUqVfTJJ5/o0KFD+TbBIpFkQSHx9ttv69NPP9WWLVu0ZcsW1a1bV9bW1vrqq6/04osvysfHR8WKFaNrLZDHMjIyFBwcrJo1a+r+/fsKCwtTgwYN9Pbbb2v//v3GG2z//v2NT24BMB9ZDf4ffvhBXl5eKl++vHFd0aJFjf92dnbW66+/rkuXLunWrVv5uvIMoGChnWC+uMeYDnV08/PHeQsqVKigJUuWaNKkSdq5c6fGjBmjgIAAde/eXb/++quKFy9u4mgLp6z5PI4dO2ZMyoeEhKh+/fqqXLmyJCk+Pl5nz5419myB6WX1srCzs9P06dM1depULV26VFOmTDEmLEne515W8tHS0lLdu3fXlStXJEklSpRQnTp11K9fP02bNk0bN27Us88+a8pQ/zXuhiiwsrqW37p1S6VKldLgwYN17949DRo0SHv37tXgwYO1e/duTZo0ydShAoVWiRIl1Lp1a929e1f+/v4qV66ctm3bpoiICG3ZskU2NjYqXry4fH191bx5c1OHC+BPshr8zs7Ounfvnvbt26e2bdsqNTVVRYsWlYWFhXHYkbJly+rUqVMqVaqUaYMGUOjRTsgfuMeYDnV081WnTh01bNhQH374oaytrTVq1Ch16tRJ0u89i+rWrSuJodxMyd/fX7NmzdJvv/2m1atXa/z48ZJ+PycrV65U69atje85R6aR9bc/fPiwjh49qurVq+vixYtKTk5WnTp11LhxY02ZMkXnz5/XnDlzuLf8C1nJxyFDhigqKkrly5fXmDFjspVxdnYuEIlHJr5HgZXVeHrppZf05ptvqkmTJpKkXbt2adasWYqJiVHx4sW1e/duE0cKFG7p6ek6duyY3Nzc5OzsrKSkJJ04cUKRkZE6cuSIJKlz585q0aKFiSMF8DBJSUlq2rSpatasqWXLlhmXZ03QKkndunVT6dKltWDBAhqVAEyKdkL+wj3GNKijm58/TsR94MABlS5dWlWrVpUkrVq1Su+//75WrVql+vXrGxOQyDt/PD8jR47UwYMHFRkZqbVr16pkyZL63//+pxUrVmjnzp2qUKECE6ubgd69eysiIkKXLl3SU089pXv37ikuLk5PP/204uPjFRUVpZo1a+qrr76Sj4+PqcPNt65du6YpU6bo2LFj2rt3r3x9ffXcc8/phRdeUM2aNU0d3mNDkgUFUtbN6tixY6pRo4Zu3bqlEiVKyGAwyNLSUhs3btTo0aN1//59LVmyRH5+fqYOGSh0shrAS5cu1fr16zVmzBjjjxxZaBwA5ivrXpuUlKRixYpp2bJleuWVV1S7dm0NGTJEHTt2lKurq86fP6+lS5cqLCxM3377rXx8fGhUAjAZ2gn5A/cY06GObt7Onj2rzMxMpaWlqXTp0nJxcVFiYqKmT58uCwsL48TdyFtZ3ztbt25V69atdfbsWc2YMUNLlixRqVKlZG9vL1tbW3388ccKCAjge8qEsr6/Tp48qY8++kijR49W1apVdfr0aVWoUEFFixbV5cuXVblyZd26dUs9evRQ9erVNWfOHBL4/0JycrLOnTunqKgo7d69W5GRkbp9+7acnZ01YMAABQUFmTrEf40kCwqkrIrh4MGDFRsbq40bNyotLS3b2L23b9/W8OHDdenSJU2cOJEncIA8llW5qVOnjrp27aqxY8fK2traeP3euHFDCQkJqlixoqytrU0dLoCHGDNmjN544w2VL19ey5Yt08yZMxUXFyfp97GNMzIyJEmTJ08uEJVnAPkb7YT8hXtM3qOObp5SUlI0ceJEffnll0pMTJS3t7dq166tzp07q2vXrpJk/C7jB/y8lXVtXLx4UZUqVdKNGzeMw0ulpaVp8+bNcnR0VI0aNVS6dGnTBgvj+Ro4cKDs7e01Z86cB5bL+i789ttv1a1bN124cEFubm55HG3BdP/+fR05ckQHDx7U5s2b1alTJ7366qumDutfI8mCAs3FxUXz589Xly5djMvS0tJkMBhkbW2tU6dO6ZVXXlF6err2799vwkiBwik2NlY1a9bUoUOHVKlSpWzrDh8+rJCQEI0aNUrVq1c3TYAAHiir8b5nzx61atVKt2/flo2NjSTp+PHj+v7773XixAlZWFjIzc1NL774ory9vbNtCwCmRDvBfHGPMT3q6OYj6wfhTz/9VNOnT9fEiRPVunVrbdmyRevXr9eBAwc0YcIEvfXWW/QuMpHFixfL29tbixYt0tmzZxUeHi4p+/cRvb/MT79+/fT0009rwIAByszMlMFgeGBPlT179mjYsGGKiorK+yDzsaz/52/evKmtW7cqNDRUJUuWVLNmzdS2bVv5+vpK+v1+4+TkZLzP52ckWVDg/LFS/swzz8jZ2Vn+/v569dVXjROM/dH9+/cVFxeXo/II4MmLjo5Wz549NWXKFD3//PMyGAzKzMxUkSJF9Ouvv6ply5a6dOmSihUrZupQAfxBVoO/Z8+eKlKkiJYvX67U1FSeaAVg1mgn5A/cY0yPOrr5adGihV544QW98cYb2ZZPnDhRX3/9tbZt28ZT9iZSt25d/frrr7KxsVGnTp00btw4lS9fXo6OjsYf7SdPnqz4+PiH9ppA3si6v1y4cEHTp0/X9evXtXjx4hzfZX9MkN25c0f37t3j+npEWUmWPn36aN++fWrcuLESExMVEREhg8Ggd955RyNGjDB1mI8VSRYUOFlfms8//7zS0tLUpUsXff311/rll19UvHhxde7cWa+++qoxawrAtFq1aqXk5GQtWbJE1apVk/R7Rebdd9/VkSNHtH37dhNHCOBhihcvrvDwcDVt2lTS7w2StLQ0WVpaGicjBgBzQTshf+EeY1rU0U0v64fejIwMrVy5UpcuXdI777wjg8GgjIwMFS1aVDExMWrSpIkWLVqk9u3bmzrkQmvNmjXq3r27ypQpo5s3b6p58+Z64YUX5O/vLysrK7Vt21affPKJevToYbwXwXRGjRqlWbNmSZL69u2rF198UTVr1lS5cuXocfQYZH13nT9/Xt7e3vrpp5/UoEEDSb/XxWbOnKlp06Zp7dq1evbZZ00c7eNDkgUFlr29vfbu3avatWvr8uXLOn78uHbs2KHvvvtOJ06cULVq1dSpUyeNGDFCDg4OdCsHTOTIkSPq27evMjIyVKNGDVWvXl27d+/WlStX9Omnn6pVq1amDhHAH2RVmrds2aIOHTrIz89Pzz77bLbhWiT9Zbd7ADAl2gnmi3uM+aCObnpZ18OHH36o999/X6VLl9amTZvUqFEjY5moqCg1atRIt2/flp2dnQmjLZwyMzOVmZmphIQERUZGql27dtq+fbs+++wzbdq0STY2NqpcubKKFi2qAwcOmDpc/MGBAwe0cuVK/e9//1NGRoZq1aqlZ599Vr6+vmrSpAk99f6FrO+uefPm6csvv1RERIQyMjKUkZEhGxsbZWRkqGPHjqpQoYI+//zzAlPPIsmCAmn+/Pl66623lJSUlG35/fv3dfnyZR0+fFg//vijli9frlWrVqlt27YmihQonP48XnZMTIwWLVqkkydP6ty5c3J1ddXkyZNVu3ZtE0YJ4EGyun63bNlSklSnTh39/PPPunXrlqpWrarnn39enTt3louLi4kjBYCcaCeYN+4xpkUd3Tzt3r1bK1eu1A8//KCzZ8/q2Wef1fPPP6/jx48rNTVV1apV06hRoxhWzwytWbNGN2/eVNu2bVWxYkXmZjFDGRkZWrNmjVatWqVffvlFFhYW+uWXX+Tk5GTq0PKlP95Hdu7cqX79+mnVqlXG5HDWNTBq1CidPn1aGzZsMGG0jxdJFhRIx44d05kzZxQYGKjMzExZWFjkyIwmJibq0qVLeuqpp0wUJVC4xcXFadu2bTpy5IgaNWqkzp0769q1a9kazUxeCpinpKQklShRQqdPn5azs7N+/fVXHTp0SPv379exY8eUlpamhg0bql27dnrxxRdlaWnJtQzALNBOMH/cY0yLOrp5SktLU1xcnH766SetWrVKu3btUmJiopo1a6aZM2eqcePGpg6x0Mm6DgwGgw4dOqTo6GiVLl1aZcqUUdWqVUkGm7HU1FRdvXpVVlZWcnd3Ny6/evWqduzYoR49evA99xjcuXNHgYGBOnXqlN555x299NJLcnFx0f/+9z8NHTpUM2bMUPfu3U0d5mNDkgUAkGeyxp89cOCA3n//fZ09e1bVq1fXd999p/Pnz8vDw0MxMTFMMAuYqawnj2bNmqXFixfr119/zbY+NjZWv/32mw4ePKhDhw5p3759+v7773niFQDwt7jHmA51dPOTnp4uKysr7dq1Sy4uLqpWrZpxLqLU1FSdOXNGu3bt0uLFi3XgwAF5eHioe/fumjp1KsPo5ZGs62bKlCn6+uuvdfv2bd24cUM+Pj6qWbOmWrduLU9PT/n4+Mje3t7U4RZqWQmTe/fu6auvvtLkyZPl6ekpDw8P1apVS02bNlWtWrXk6Oho6lDztfDwcDVu3FglS5Y0LktKStK4ceO0Y8cOxcXFqWjRorK0tFSbNm0UGhpqwmgfP5IsKJDoggmYp6yKaJs2bVStWjV9/vnnGjVqlI4cOaLvvvtOly5d0qeffqquXbvyNBZghrIaKPXq1VP79u01ZcoUpaam5piEODMzU2fOnNGJEycUGBhowogBIDvaCeaLe4zpUEc3Xx4eHrp69aoCAwP10ksvqXnz5nJ3dzc+YX/nzh0dP35cK1as0JUrV7R69WoTR1y43Lt3Tx4eHpo1a5ZeeeUVVaxYUfXr11dUVJRu374tDw8PBQcHy9/f39ShFmpZScsPP/xQq1at0siRI3Xw4EGFhoaqQoUKMhgMevrpp1W3bl298cYb9GDJhYsXL+qZZ55RdHS07O3ttXPnTlWqVEkVK1ZUSkqKoqKidO7cOSUkJKhq1apq166dqUN+7KhdokCi4QSYpyJFiig5OVkREREaMmSIJGnDhg3q0aOHJMna2lqRkZE6ffq0KcME8BAWFha6f/++6tatq2vXrunMmTOytrY2/vhlMBhkMBhkaWmp6tWr8+MXALNDO8F8cY8xHero5uvcuXNauXKl7ty5o169eqlBgwZ64403tH37dsXHx6tEiRJq2LChZs6cqSVLlpg63EIjIyNDkrR8+XJVrVpVr7zyig4cOKDk5GStW7dOERERcnR0VKVKlVSjRg0TR4us+8iXX36pt99+W/369VNiYqIGDx6sLVu2yNHRUd9++62uXr1qHAIO/5zBYJCHh4fWrl1rTLB07NhRY8eO1bx583Ts2DHVqlVLPXv21NChQwtkgkUiyYJCIDMz09QhAPiDa9euqUaNGkpKStKvv/6qmzdv6vnnn5f0+1jDBw8e1DPPPGPiKAE8jK2trUaMGKEbN26ofv36+uijj3Tz5k1JMs5vIInGCQCzRzvB/HCPMR3q6ObJyspK3bp1U3h4uOLi4jRixAgtW7ZMrVq10ssvv2wsZ2lpKRsbGxNGWrhkDcl24sQJNWvWTNLviUl/f39lZmbK0dFR3bt314ABA+Ts7GzKUPH/HT9+XJaWlmrbtq3u37+vH374QS+88IKqVaumAQMGqG/fvho2bJgk7jGPKuveXL9+fUnS008/rU8//VT37t3T1KlT1adPH73xxhtavny5fvnlFyUnJ5sy3CfG6u+LAPkbT6sB5qVixYqqWbOmVq5cqRs3bqhdu3ZycnJSamqq5s+fr/Lly6tChQqmDhPAX6hZs6bWrl2rNWvWaOnSpcrMzNTYsWOzjQFON3sA5o52gnniHmMa1NHNm8FgUOnSpTVmzBjj3B99+vSR9H9DISHv9erVS5cuXZL0+/fS3bt3df36dbm6umrLli3GSdUZqtL00tLS1LVrVyUnJys6Olply5aVq6urJKl27dr67LPPNGvWLEnUD3Ija8jP+/fva+nSpXr11VfVt29fXb58WStXrtTatWv1ww8/qEiRIpo/f75atWpl6pAfO+ZkQYGUlJSkAwcO6JdfflH58uX14osvUhEHTCjrhpuQkKBTp07JYDCoX79+OnHihFq1aqUXX3xRYWFhkqSRI0fqhRdeMG3AAP5S1tPEGRkZ2rhxo9577z1ZW1tr+vTpatu2rSwtLWlMAjBLtBPMH/eYvEMd3fxkzY+zadMmnTp1Si+++KLKlSuXrczx48c1atQo/fe//5WdnZ2JIi28ss7R/v37VbFiRdnY2MjR0VG7d+9Wz5491bFjR8XExOjQoUM6f/68ihUrZuqQ8f9duXJFjo6OunPnjtq3by8/Pz+1bNlSc+fOlaOjo1avXm08v/hnsu4jWWbPnq1Vq1Zp//79ORLAv/32m5YvX66RI0caE1wFCbUSFBhZ+cIbN25o2LBhevHFF7Vnzx717NlTu3fvlvR7F2gAeS9rOI5p06bps88+U5MmTXTkyBEtWLBAN2/e1IwZM1S9enUFBwerW7duJo4WwN+xtLSUhYWFrKys1LVrVx05ckQBAQH64osv9O233xrLAIA5oJ2Qv3CPyTvU0c1P1o+7ERERGjlypGrUqKEXXnhBGzZsUEJCgs6dO6elS5fq4sWLsrOzY9hDE8g6R82aNdO2bdvk6Ogog8Ggxo0b691339XevXvl7OysFStWqFixYpwjE8q6/2/btk2fffaZypYtKzs7O7m4uKhbt2769ttvNWzYMKWmpuo///mPJHpKPqqsv9dzzz2nefPm6fPPP9egQYMk/T7cYWpqqnF4MA8PD33wwQcFMsEi0ZMFBUhWhnTcuHH6+eeftXr1an3//feaNGmSjhw5Ikn66KOP9PTTTxfIbmlAftC5c2e1a9fOOKFmltTUVFlaWtLNHcgH/vh0V1pamooUKSJLS0tdvXpVCxcu1Ny5c9WqVStNnTpVlStXNnG0AEA7IT/hHmMa1NHN0927d/XNN98oNDRUe/bsUfHixVWqVClJ0tSpU9WjRw+eujeRhIQEvfLKKwoJCVGFChVyPM2fkpLCHDlm4ObNm3J0dNTTTz+tRo0aadasWdl6QkZHR+vq1at65plnVLRoURNHm3/Fx8dr1KhR2rlzp86fPy8/Pz+99tprevHFF7M9FPHcc8/p1VdfLbBJex7/QIGRVfFbs2aNXnnlFbm6umrNmjUKCAiQra2tMjIydP78ee3Zs8fEkQKFS9aTO7du3VKbNm3022+/6f79+9nWW1tb0zgAzFxGRoak35/eS0tLkyQVLVrU+GSSq6ur3nvvPR08eFAZGRlasWKFUlNTTRYvAGShnWD+uMfkPero5s/e3l69e/fWtm3bdOnSJc2dO1d9+/bV5s2b1aNHD0ni/OSxrO+qPXv2qEiRIlq/fr2k35/mT0tL0/3792UwGEiwmIFz586pY8eOCgkJ0b59+/Tyyy9L+r+ekJmZmapRo4ZKly4tKysrehz9C2XKlNGiRYvUu3dveXl5yd3dXSNGjJCrq6uCgoL0448/6scff9TWrVvVtm1bU4f7xPA4AgqU27dvy8vLS8WKFVNGRoZ27Nih7du3S5JsbGy0a9cudenSxcRRAoVLViXmww8/1MyZMyVJXl5e6tmzp9zc3Izr6ZYLmKesp72+/PJL4z3Vw8NDERERcnV1VdGiRXXhwgUVL15cGRkZSkxMVEhIiGJiYngiDIDZoJ1gnrjHmA51dPN17tw5bdq0ScePH1dGRoa6deum1q1bq3fv3qYOrdDLSmp99NFHOnTokPbv36+iRYuqf//+srW1NX4vMW+U6aWlpcne3l5jxoyRpaWlZs2apU6dOqlhw4Zyd3eXjY2NUlNT1aBBA50+fVoVK1Y0dcj5mqWlpV577TUNGTJENjY2OnbsmPbv368tW7aoQ4cOcnBw0OjRo1WiRAlTh/rEMFwYCoys7pn/+c9/FB0drSZNmmj58uWKjIyUJK1du1b9+/fX7du3TRwpUDhk3V6yGmbJyckKDw/XihUr9M0336hEiRLq3Lmz+vTpo3r16ql48eKmDBfAX0hNTVWpUqXUu3dvVa9eXbdu3ZKzs7NSUlI0YcIEBQQEyN3dXdbW1mrQoIGCgoJyDJsAAKZCO8G8cY/JW9TRzVPWj/KHDx/WsGHDdPToUfn5+enu3bs6ceKE6tSpo7lz56pChQqmDrXQy8zMVFRUlI4fP65vvvlG27dvV3p6uvz9/fXqq68qICDA1CHiD/z9/eXm5qbz589r//79qlChgrp166amTZsqPDxce/bs0ZEjR0iMPQEpKSm6du2a7ty5o6JFi8rd3b1A31NIsqDAOXPmjHr16qWDBw+qfv36evfdd7VmzRqdOXNGbdu21aRJk0wdIlAofPbZZ6pSpYoCAgJyjBV89epV/fe//1VYWJh+++03lSpVSr/99pvc3NxMGDGAh0lMTNTEiRP13Xffac6cOXr22WeN17SNjY327NmjBg0aSBJjgwMwW7QTzBP3mLxFHd08ZZ2Lnj17Ki0tTQsXLpSTk5POnj2rffv26aOPPlKjRo00f/58fgg2IykpKTp16pR27NihLVu2aNu2bWrQoIF++uknU4dW6KWlpalo0aK6d++e7O3tJf3+HffFF19o6dKliouLU7NmzfTGG28oMDCQ+0suZSWnLl++rPDwcG3ZskU1a9ZUz549Va1aNVOHl6dIsqBASk1N1fz58/X555/r+vXrqlOnjgYOHKiOHTuqWLFipg4PKBR69OihHj16qGvXrpo9e7bKli2rpk2bysXFRba2tsZy0dHR+v777zVy5EgTRgvgYf74tPDChQu1bNkyvfLKK+rXr5/CwsI0ZcoU/fbbb7K1taXRD8Ds0U4wL9xj8h51dPNWuXJlBQcH6/nnn8+2fMmSJfrkk0/09ddfy8fHx0TRQZLu37+vkydPKikpSba2tqpevbrs7e115coVHT58WMWLF1fz5s2Vnp5unBMMeSvr3mIwGJSZmalz587JwcFBzs7OxjJnzpyRtbW1PDw8TBhpwREYGKgTJ06offv2+vTTTyVJNWvW1Ouvv67nn39eLi4uJo7wySPJgnzvjxXzyMhIZWZmqn79+sb1t2/fVnp6ukqXLm2qEIFCLTU1VS1atNCBAwfk4eGhrl27qlOnTnrqqafk5OTEeNqAmbtx44YiIyPVunVrZWZmasGCBRo7dqz69++vb775Rj179tSHH35o6jABIAfaCeaPe4zpUEc3P3fv3lXPnj1VqlQpLVu2LNu6uLg41ahRQ7t27VKNGjUYMi+PZfVy2Ldvn+bMmaM1a9bI3t5eTz31lOrWratBgwapdu3apg4TfzJjxgwtXLhQpUuXloeHh2rUqKHmzZurSZMmxt4tyL2s62LdunUaPXq09u7dq6SkJNWrV0+zZ8/W4sWLtXPnTknSiRMnVL16dRNH/GSRZEGBkJqaqgEDBmjfvn26c+eODAaDXnzxRQ0bNoynPAATyOqa+0d3797V8uXLFRwcbBxXuHv37nr22WfVsGFDGgmAmcnq+j18+HAdP35c4eHhxnXR0dF66623tGvXLh08eFA1a9Y0YaQA8HC0E8wT9xjToI5u/tavX6/Ro0dr0KBB6tixo8qWLavMzEyFhoZq7ty5unDhgqlDLJSyvrMaNWokDw8PjRkzRqVKldI333yjJUuW6NatW/rvf/+rpk2bmjrUQi/rXO3fv1/t27fX0KFDZWNjo+joaF24cEGWlpaqWrWqPD09NXz48AI9EfuTlvW37tq1qypUqKDg4GBNmjRJO3fu1I8//qgdO3ZoypQpGjFihAIDA00d7hNHf1vkaxkZGZKkL774Qvv379fo0aO1fPlyDR061PiEh6enpz788EORTwTyTlbjbfr06WrXrp38/Pw0aNAglStXTkePHtXJkyfVpEkTvfvuu3rnnXdovAFmKGtYllWrVum1116TJKWnpysjI0M1atTQ+++/Lx8fH3Xs2FEbN25UWlqaKcMFgGxoJ5g37jGmQR3dfN25c0eTJk1SnTp11LNnT3388cfq3Lmz+vXrpxo1amj58uXGXl3p6ekmjrZwMRgMsrS01IULF3T06FEtWLBAjRs3lpeXl8aMGaMjR46oUqVK+vrrr00dKiTj99aWLVvUoUMHTZ48We+9955Wrlyp4OBgtW/fXlevXtWPP/5IguVfyLouMjIyVLJkSdWrV0+StGPHDrVp00aS5Ofnp+LFixeaezg9WVAgvPzyy6pfv75GjBgh6fcndOLj4xUdHa0VK1YoISFBGzZsMGmMQGGQ1W390qVLmjZtmsLCwuTn56fU1FTdvHlT58+fV9WqVRUcHGx8yufKlSsqW7asiSMH8EdZ1/LevXv13HPP6ebNmw+cCPLevXsaM2aMtmzZonXr1qlOnTp5HywA/AXaCeaHe0zeo45uvrKeBJ87d66WL1+u/fv3S5ISEhK0bNkyHT58WA0aNFDz5s311FNPMTeRCf34448aPHiwFi9erObNmys5OVlFihSRtbW1Fi5cqLlz5yoyMpJ5WMzE3LlzdeXKFU2fPj3HuqSkJJ0/f14+Pj7GaxC5k5mZqZ9//ll37tzRc889p8GDB8tgMGjBggWKjo5WgwYNdPz4cVWsWNHUoT5xXPnIt7IqisnJyXr++ee1b98+4zorKyu5u7vL3d1dzZs3Nz7JBuDJyrouZ86cqcuXL2vFihXGSRtPnjypH374QcHBwerevbs2btyounXr0ngDzFBmZqaKFCmi5cuXy9raWhEREfLy8pKDg0O2Mvb29nr77bd1/fp1VapUyXQBA8Af0E4wb9xj8h51dPOV9eNuenq6nn32WeNyJycnvfHGG6YKCw/QokULlS9fXgsWLFDz5s1lZ2dnXHfq1Cm5uLjIysrKOE8F8l7Wd90vv/yi5cuXKyYmRp6enurQoYNcXV2N5YoVK2YcMpQEy6Nbt26dOnToIBsbG1laWqp58+bGdc2aNVO/fv30ww8/yMbGRq1atSoUCRaJnizIx7K+PD/77DMNHz5cpUqVUmhoqLp06WLq0IBCzWAwqHTp0lq5cqXatWuXY318fLyaNWumzp076+OPP2bSRsCMFS9eXOXKldO5c+fk4eGhHj16qHv37qpRowYT4gIwW7QT8gfuMXmLOrr5yfobX79+XdOnT9e2bdv05Zdfql69etn+9pwL87FhwwYNHDhQkvTCCy+oZcuWWrNmjQ4dOqTPP/9czz33HEkWM7Bz507NmTNHp06dUmpqqho0aKB69eqpadOmqlWrlooXL27qEPOtzZs36/3331dERIQSExP1008/ydfXVx4eHsaEVXh4uLZu3aqyZcvqhRdekIeHh4mjzhskWZDvRUZGavv27cZJlZycnNSlSxe9+uqrTJII5KGsyv+XX36pmTNn6tixY0pPT1eRIkVkYWEhg8FgfHJx4MCBSk1N1fz587M9AQTA9LKu5dWrV2v06NG6cOGCTp06pZUrV2rZsmU6c+aM6tWrpz59+qhTp04qX748P4YBMEu0E8wP95i8Rx3d/G3cuFGdO3eWJNWqVUtvvPGGnnnmGZUvX57zYAb+nOSKj4/XvHnz9L///U8xMTFq2LChhgwZUigm9s5vYmJitGXLFn333Xe6ePGiHB0dVbp0ab377rsMQZkLWdfCuXPnVLlyZX322WcaPXq0AgMD9fTTT6tevXry9vZWmTJlTB2qSZBkQb6zYcMGubi4qFmzZsZlqampunbtmk6ePKmdO3fqu+++0+nTp1W0aFHt3btXVapUMWHEQOGQNZZpw4YN1axZM82ZM8e4zmAwGCdGk6T58+drzZo1Cg8PN1W4AB4i61pu3ry5mjVrpk8++STb+n379mnx4sVat26d4uPj9fzzz2vdunUmihYA/g/tBPPHPSbvUUc3X8nJyTpz5ox8fX0l/f70fXBwsDZu3CgnJyd17txZ7du3l5+fn5ycnEwcbeGWlpamX3/9VWfPntWzzz6b7UfkpKQkFStWzITR4c8SEhJkYWEhR0dH47JDhw7pm2++0Y8//qj169dnGz4MuZORkaGVK1dqzZo1ioiIUMmSJdWoUSO1bNlSPj4+qlGjRqG6NkiyIN8JCgpSw4YNNXz4cK1atUpVq1ZVw4YNjevv3bun2NhY/fbbb9q3b58+/vhjE0YLFC53795VjRo1VK5cOdWrV08tW7aUv7+/Spcuna1cr169VLx4cS1YsMBEkQL4K6mpqWrUqJHWrl2rqlWrPrBMcnKy/ve//yk2NlZvvPEGk0YCMDnaCfkD95i8Rx3d/Bw9elRffPGFbGxs9MknnygpKUm//vqrmjRporS0NK1atUrz5s3TgQMHtGfPHjVt2tTUIRc6WcN+/fLLLxo/frx++eUXlShRQjExMWratKneeecdeq+YkaxeFhs3btTChQu1e/duWVtba968eerWrZuxXHp6uqysmKI8t7KuiytXrujOnTvy8vKSJF27dk2rV6/Wf//7X50/f15WVlbatGmTvL29TRxx3iHJgnwnOTlZtra2srCwUIsWLbR79255enqqT58+6t+/f7YJ+pKTk+leC+Qhg8Gg3377TRs3btTu3bt169YtlSpVSvXr11fr1q3VvHlz2djYyNHRUZs3b6axAJix+Pj4QtvVG0D+RDsh/+Aek7eoo5ufl156Sc7Ozurbt6/q16+vmTNnavr06cZeXgEBAapZs6YuXrxYaOYzMDdZPyb7+fmpdOnSCgoKUrVq1XT+/HktWbJE0dHR+vTTT9WyZUtTh1roZSVYLl68qJYtW6pjx44aNmyYPD09tXnzZj333HNav369nnrqKXl5eTHP0WPw3nvvaerUqfrqq6/04osvZuuxcvToUa1bt07vvfeeCSPMeyRZkK/8eQKxmzdv6tixY1qzZo3WrVunixcvqnHjxnr11VfVs2dPGk6ACSUlJenQoUP6+uuvFR0dreTkZFWsWFGZmZnavn274uPjTR0iAAAoIGgnAP8MdXTTu3btmnx8fLRt2zbVrl1bklS9enU1a9ZMmZmZOn36tK5cuaIPPvhAr7zyChOpm9D9+/dVr149rVq1SrVq1ZL0+xB8169f10svvaQiRYrov//9r0qVKmXaQAu5rGtk3LhxOnTokHHi9UGDBun48eMqWrSoxo4dq6tXr+qrr77ienpM3nnnHe3atUtvvvmmevbsaepwTI7+tshX2rZtq3HjxunIkSPKyMiQo6OjmjVrphkzZmj//v3asGGDqlatqsGDB6tBgwamDhco1IoVK6YWLVooJCREa9as0ejRo2VjY6O9e/dqzJgxpg4PAAAUILQTgH+GOrrpLVq0SJ6ensYES3R0tC5evKhFixZp6dKlWrp0qWrVqqWIiAjdv3+fH4RNIDMzU5J07tw5+fr66sSJE8Z1lpaWcnV11aRJk3TkyBFjWZhO1jVy8uRJY0+8WbNmqVOnTrK1tVWRIkVkYWFhTMZwzh6PUaNGqXnz5urdu7f69eun8+fPS/p9WNDCiJ4syDdSUlL0zjvvaNOmTTp37pwaNmyol19+WYGBgapQoYKxXFpams6fP6+kpCTjkwYAzIPBYNDFixdVpkyZQjUBGgAAeHJoJwD/DnX0vNW3b1+VKlVKM2bMkKWlpYoUKaKTJ0/K09PTWGbu3Ln64YcftHHjRhNGitdff12rV6+Wm5ubPvnkEzVq1EhOTk6SpGnTpmnZsmWKjo5m3igzERYWpi+//FLffPONqlatqp9//lk+Pj5KSkrSU089pZkzZ6pbt270DnvMwsPD9Z///EeNGjXStGnTCm1vYZIsyHcyMzO1Z88effXVV9qwYYNSUlLUpk0bvfzyy2rZsqXxhgcAAHIva6zirKoi4xYDMHe0E/IP7jEozKZPn64VK1bot99+y7b8j/NE+Pv7y8/PTx988AE/CJvQsmXL9O233+rAgQNydHRUjRo1VKpUKcXFxUmSRowYoebNm3OOzMTZs2c1cOBAJSQk6MaNG9q4caMcHBz08ccfa/v27dl6JCF3DAaDrly5onLlyiklJUU3btxQ2bJl9e2336pPnz5yc3PThg0b5OPjY+pQ8xxpVuQ7lpaWeuaZZ7Ro0SJdunRJixYt0v3799WrVy/5+vqqT58+ioqKMnWYAADkaxYWFkpISJCFhQU/fgHIF2gn5B/cY1CY1ahRQ0eOHNHcuXOVmJhoXJ6VeDxw4IAOHjyoV199VZLoIZHH0tPTJUnz5s3TU089pdWrV2vDhg3q3LmzYmNjtXr1am3ZskXu7u66ePGizp8/T4LFTFSpUkWTJk1SlSpVZG9vr6CgIHl7e+vChQv67LPPJP0+fwseXdbfbePGjerYsaPKlSunFi1aqE+fPqpSpYoWLVqkp556SqdOnZKDg4OJozUNerIgX/vjkx5xcXFas2aNPvroI02aNEn9+vUzcXQAAOQvWU/hnThxQqtWrTJOFv3ee+/prbfe4ocwAPkG7QTzwz0G+D99+/bVunXrNGTIEHXu3FkeHh4qXbq0fvrpJ02ZMkXlypXTqlWrGIbKhOzs7DRjxgwNGzbMuCwjI0N79+7Vhg0btH//fqWkpMjJyUnt27fXm2++acJo8UdpaWn66aefdOnSJfn4+KhKlSoqXbq0qcMqEDZt2qQjR46oWrVqunjxoqytrWVvb6/r16/L2tpaHh4e6tKli6nDNAmSLMg3sirlZ86c0cqVK3X16lVVrlxZ3t7eqlWrlsqXL2/qEAEAyNeyfpR87rnnlJqaqrFjx+rVV19VQECAvvjiC/36669KS0tj0mgAZoV2Qv7APQb4Pzdu3NCkSZO0ePFipaamqkqVKrp165auXLmiQYMGadSoUapWrRpJljyW9T11584dTZkyRZ06dVLz5s2VmpoqS0tLWVlZGcsmJCTohx9+0NKlS9WlSxf179/fhJEXTlnXx759+7RgwQJdvXpVzzzzjNq0aaN69eqRvP+X/ng9pKSkyM7OTvHx8XJwcFBaWpoSEhLk7Oys+Ph4ZWZm6v79+/Lx8ZGNjY2pQzcJkizId55++mnduXNHlpaWSkpKkp2dnby9vdW0aVP5+vqqcePGKl68uKnDBAAgX8mqRP/6669q0aKFLl26pOLFi8vZ2VnffvutmjZtqq+//lorVqzQnDlzVLFiRVOHDADZ0E4wX9xjgAc7ffq0du3apd27d6tYsWJ6/vnn1bp1a34cNpGsH+3nzJmjkJAQtWzZUgsWLDCuz8jIUHp6uqysrLINEUYyzHSSkpJUqVIl1a1bVw4ODtq+fbtu3bqlpk2bqlevXmrcuLF8fX1VtGhRU4ea72T9fz148GCFhYWpdu3aKl68uA4ePCgfHx8lJibq9OnT8vHxUVJSkmJiYpSUlFRokyxWf18EML2sSvmhQ4d09OhRRUVFqUKFCrpx44a++eYbbdiwQQsXLlRycrK++eYb+fr6mjpkAADypR9//FFNmjRRiRIl9NVXX6lMmTLGp4pLlSqlEydO8OMXALNBOyF/4R4DZFetWjVVq1YtWy8InoU2naxESUxMjEqWLKnQ0FAdP35cQUFB6tKli0qXLp0tuZLVk5IES97Luv9//fXXqlSpkjZs2CA7OztJ0o4dOxQSEqIRI0YoIyNDV69elZOTk4kjzn+y/r8+deqUevbsqT59+qhatWqys7NTamqqunTpopdfflmvvPKKihcvLkdHx0KbYJGY+B75zJUrV/Tiiy+qXLlykqTSpUurf//+2rhxo9atW6fhw4fTcAIAIBeynpj08/PThQsXdPXqVS1btky9e/c2Pvm1Zs0aPfXUU5J+f7IJAMwF7QTzxj0G+OfoxWJ648aNU3BwsGbNmiUXFxfNnTtXfn5+6tevn9auXWssx4T3ppN1nVStWlX+/v7Zftz39/fXmjVrdP/+fW3evFlOTk7cV/6FkJAQXb9+XfPmzdPdu3fl5uamChUq6Pjx4+rdu7f8/PxUv359ValSxdShmhRJFuQLWV+e0dHR+vnnn/XNN9/kKOPp6akRI0bkcWQAABQsXl5e8vX11bBhw/Tzzz+rTp06un//vhYvXqwtW7YYJ/XkBwAA5oB2Qv7CPQZAfuDi4qJnnnlGb775pubPn68ZM2aoR48eunDhgkJDQ00dHv6gSpUqOnLkiMLCwhQfH59jfZs2bWQwGOht9C889dRTWrZsmZycnDRq1CjFxsZq06ZNcnJyUqNGjeh99/8xJwvyjejoaPn5+enWrVvy9vZWr1691KxZM3l7e8vNzc3U4QEAUGD89ttvGj9+vHbt2qWnnnpKV69eVXJyst555x1+qARgdmgn5C/cYwCYs2vXrumrr75SRkaGfHx8VKdOHVWuXFkZGRk6duyYrKys5O3tbRwqDHkva16cFStWKCQkRPv27ZOjo6M6d+6sFi1aqE6dOqpatSrzsD0mWUOzxcXF6d1339XOnTt19epVDRw4UMHBwcxJ9P+RZEG+8MebV3h4uMLCwrRnzx7Z2NioYcOGatKkifz8/FSzZk0TRwoAQMGxZ88ebdu2TdWqVZOXl5fq1asn6f8q2gBgarQT8i/uMQDMRda9ZOPGjZo0aZISEhJkYWGhhIQElS9fXsOHD9egQYNMHSb+xMXFRS+99JL69u2rn3/+WatWrdLZs2dVuXJl1ahRQ/3791fjxo1NHWaB8/nnn2vmzJnq3bu3PvjgA1OHYzZIsiDfOHfunCpXrmx8n5iYqFWrVmnDhg3aunWr5s+frwEDBpgwQgAA8p+sRmVsbKzWr1+vzZs3q0GDBnruuefUpEkTU4cHAH+LdoL54h4DID/IehK/Ro0aat++vV5//XVVrFhRly5dUnBwsD777DPNmDFDw4YNM3Wo+P/Onz+v/v37a9WqVXJ2djYuj46O1ooVK7Ro0SKtWrVKfn5+JO8fk6y/Y2pqqkJCQvT+++/r2Wef1SeffCJvb29Th2dyJFlglrIuXIPBoKVLl2rx4sU6e/askpOT1aJFCw0ePFitWrUylo+JiVGZMmXoCggAwCPKalR26NBBMTExqlSpkk6ePKkzZ86oVq1a6tWrl9q1aycvLy/Z2tqaOlwAhRzthPyFewyA/OLSpUuqWbOmoqOjVbZs2WxDIA0ZMkTnz5/XqlWrVLJkSRNHWrhlnZdt27Zp9uzZGjhwoJ5//nlTh1UoRUREqFu3bpo0aZKCgoJMHY7JkWSBWXvzzTe1Zs0aNWjQQOXKlVNaWpp++uknnTx5Ul26dNGcOXNUvnx5SXQrBwAgt65du6bq1atr165dql27tiQpMjJSCxcu1Pr163X16lVt3LhRgYGBJo4UAH5HOyH/4B4DID84duyYunfvrlGjRqlv376SpLS0NBUtWlQ7d+5Unz59dPbsWRUtWtTEkUKS2rVrp127dqlKlSoaMWKEnnnmGXpTmMCZM2fk4uKiEiVKmDoUkyPJArOT1Qj68ccfNXDgwP/X3v1HVVXmexz/HH4pAoIBIo54j0Q6+BOxMOCiOJo4jihjKw1NU5tmgQ7+uEOp+eM6TpOpoFh6LccVWtk1xpY/RkMUcgBJQc1mCkgviChFmOWVFBI9h/uHizNxZQzJPBx8v9Zy4dnP3s/+PtuzfNj7u5/n0fr16/WrX/1KknTlyhWVlZVp586deumll5SYmKgXX3yRRZYAAGiBhj63qKhIL7/8sjZs2CA3N7dbHkimp6crMjJSzs7OVowWwP2O+wTbQh8DwNY89dRTys7O1quvvqqYmBhJ0sWLF7V48WKVlJQoMzOTBe9biaysLB0+fFhZWVmqrq7Wz372M/Xv31+hoaEaOHCg/Pz8rB0i7jMkWdDqNNwIxcTEqEuXLnrttdfU8DX9/i/ja9as0YsvvqjS0lJ16tTJWuECAGCzGh50LVu2TDt27NDvfvc7xcXF3VIOAK0B9wm2hT4GQGtXVVWl119/XVevXtXKlStVW1urmTNnKjs7W87OzvL391d5ebkkacOGDYqIiCDJ0srU1tYqMzNTe/bsUWFhoaqrqzVs2DC9+uqr1g4N9xle6UGr0/Cm2blz5xrNp9zwC7jZbJYkjRkzRt27d1d2dva9DxIAgDbAYDDof//3f7Vr1y6dOXNGCxcu1O9//3udPHlSdXV1PPwC0Kpwn2Bb6GMAtHaLFy/W6dOn9e///u+SJGdnZyUlJSklJUVPPvmkunTpojFjxmjPnj2KiIiQJBIsrUBtba22bt1q6V+io6P15z//WX/5y180Y8YMDRs2TJJkMpmsHCnuJ4xkQat07do1TZs2TZ06ddJ//dd/NblPXV2d+vTpo40bN2rEiBH3OEIAAGxXRUWFfH19G90klpWVadu2bXrrrbdUUlKi4OBgTZw4UY8//rh69OhhxWgB4J+4T2j96GMA2IILFy6oX79+ysjIUFBQUJP7fPDBB4qIiJCjoyOj76ysYQRRVlaWVq9erS+++EKffvqpBg0apMzMTHXs2JF/H1gVI1nQKrVr106BgYHavHmz9u7dq+++++6WffLy8lRVVcWNEwAAd6CiokLh4eGWvrWqqkp1dXXq0aOHFi9erFOnTunDDz9USEiInn/+ea1cudLKEQPAP3Gf0LrRxwCwFZs3b5a/v/8tCZbvv4v+hz/8QVu2bJEkHuBbWcP1X7RokQICAvSPf/xDcXFx8vf3l7u7uwoKCpSYmKiysjIrR4r7FSNZ0GrV1NRo+PDh+vzzzzVv3jyNGDFCnp6e6tq1q3bt2qU1a9YoODhYKSkp1g4VAACbUF9fr9raWu3YsUNTp05VVlaWpk6dqvj4eD322GMKCAiQh4eH5e3ja9euqba2Vh4eHry9B6DV4D6hdaKPAWBLpkyZIk9PT61evVoODg5N/h+UlJSk06dPa9OmTVaIEP/f+fPn1adPH5WVlcnT01Pe3t56++23FRUVpTNnzmjSpElasWKFZbow4F5iJAtapfr6enXo0EGpqakaNGiQFi5cqKFDhyo6Olq+vr4aP368wsLCtGDBAmuHCgCAzTAYDOrQoYOmTp0qSerVq5eGDx+u9evXKyIiQk888YQ2bdpkWTSyXbt28vDwsBwLANbGfULrRR8DwJb07t1bf/vb3+To6Njo/6Dvv4uelZUlf39/Sazv0RqcP39e/fv3l6urq7KystShQweFh4dLkr799luVlpbq0UcftXKUuF8xkgU24dixY8rJydGRI0fk7++vESNGaOTIkdYOCwAAm1JVVaWcnBw9/PDD8vPzk4ODg6UsMzNT69evV3p6utzd3RUUFKS1a9eqT58+VowYAG6P+4TWgz4GgC3Zt2+foqOjtXbtWk2bNk3u7u6Wsvr6en388ccKDw/X6dOn1a1bN0bctQImk0kDBw5UTEyMjh49qt69eyslJUXfffednn/+eRUVFSkzM9OyfgtwL5FkAQAAuE+sXLlSS5cuVVRUlMLDwxUcHKxevXqpe/fujfZ78803lZSUpN27d7MgMQCgWehjANia6dOna8eOHYqPj1dMTIz8/Pzk6empw4cP609/+pN8fHyUlpYms9ksOzsmA2oNcnNztWzZMh05ckSTJ09WWFiYDhw4oMLCQq1du1bDhw8nyQKrIMkCAABwn6iurtaHH36ot956S3l5eXJ0dNQjjzyiIUOGaMCAAXrwwQfVuXNna4cJALBB9DEAbM0333yj5cuXa8uWLaqrq1OPHj10+fJlffHFF/rtb3+rxMREBQQEkGSxksTERAUHB2vkyJHy8vKSJJnNZu3du1fbt29XWVmZrly5IldXV7366qt6+OGHrRwx7mckWQAAAO4D77zzjl544QWdPXtWknTjxg298847euedd/Tpp5/Ky8tLoaGhGjJkiAICAhQUFCRHR0frBg0AsAn0MQBsWUlJiXJycpSXlycXFxeNHTtWw4cPZ3owK6qtrdWYMWN05MgRubq6aty4cXrqqacUGhoqJycnSVJpaanc3NwsCXymdIM1kWQBAAC4D0yaNEnu7u7auHGjVq1apRs3buiFF16QJJ07d07vvPOOdu7cqfPnz8toNOrQoUNq166dlaMGANgC+hgAbQ0P7FuHCxcuaMeOHdq6dauOHz8uo9GoCRMmaNKkSerXr5+1wwMsGOsGAABwH+jSpYsyMzO1Y8cOJScnKzAw0FLWvXt3LViwQPn5+dq5c6emT5+udu3ayWw2WzFiAICtoI8B0NaQYGkdOnfurJkzZyo/P1+FhYWaOHGitm/frqCgIIWFhWnt2rX64osvrB0mwEgWAACA+8FXX32lhQsXKj8/X0VFRXrmmWc0btw4jRgxgreJAQA/Cn0MAOBeys3N1VtvvaXNmzdr1apVSkxMtHZIuM+RZAEAAGjj3n77bcXExKh9+/aKiYlRaWmpAgIC9Pnnn8vd3V3h4eGKjo7W4MGDrR0qAMDG0McAAO42s9ksOzs71dTUKDs7W6WlpTp79qx69+6tMWPGWNZhuXLlihwdHdWuXTumeINVkWQBAABow8rLy9WjRw9duHBBXl5eGj9+vBYtWqSOHTsqJydHx48fV3FxsWpqauTk5KRly5ZpxIgR1g4bAGAD6GMAAD+FhiTLb37zGx04cEB2dnZ66KGHdOXKFTk7O2vBggUaOXKktcMELBysHQAAAAB+OpmZmRowYIC8vLyUl5en6upqDRo0SJL00EMPKTY2Vv/4xz+Un5+vDz74QL6+vlaOGABgK+hjAAB3W319vezs7FRWVqatW7cqPT1dI0aMUEVFhU6cOKEtW7bo2Wef1Z49ezRgwABrhwtIYiQLAABAm1ZQUKDY2Fj17dtXp06d0qOPPqotW7Y0ue+lS5fUqVOnexsgAMBm0ccAAO62hmm/3n77baWlpWnPnj2Nyq9cuaLIyEhFR0frP//zP60UJdCYnbUDAAAAwE8nJCREq1evlrOzs06fPq0TJ07oN7/5jf7yl7+ourq60b48/AIA3An6GADA3dawroqHh4fq6uqUn5/fqNzV1VWBgYH6+OOPJd2cWgywNkayAAAA3AfWrVunlJQUTZ06VSdOnFBlZaU6dOigwYMHKzo6WkOGDGGhSABAi9DHAADupsLCQvXr10+SFBkZqfnz56tv37564IEHVFRUpKefflovvfSSxo4dq+vXr8vR0dHKEeN+R5IFAACgDWtYNPLcuXOqr6/Xv/3bv6m4uFjHjh3TiRMnVFxcrLKyMo0aNUqvvvqqtcMFANgQ+hgAwN3WMF1YaWmp/vu//1sbN25UVVWV+vbtq/bt28tsNis2Nlbz5s2zdqiABUkWAACANsxkMumrr77SiRMnLG8Vd+jQQZJ07do1FRYW6oMPPtDDDz+syMhIywMzAAB+CH0MAOBeyMnJ0euvv669e/fq22+/1VNPPaXRo0crODhYRqNRTk5O1g4R9zmSLAAAAG1Mw9tfZ86c0csvv6zU1FQ5ODiorq5OLi4uGjdunBYtWqSf//zn1g4VAGBj6GMAAD+Fhv7FZDLpypUrunTpkq5du6aAgADZ29tb9tu+fbs2bNiggoIC3bhxQ7m5uQoLC7Ni5ABJFgAAgDZr5MiRunz5sn7/+9/Lzc1Nly9f1tGjR/Xee+/J3t5eaWlpCgkJsXaYAAAbRB8DALibTCaT7O3ttX79er3yyiuqra1V//79FRgYqEGDBumRRx5RQECAZf9vv/1WmzdvVnx8vNq3b2/FyAGSLAAAAG1Kwxtg27dv1+LFi3Xo0CH5+flZyq9cuaK8vDzNnDlTXl5eyszMlJubmxUjBgDYCvoYAMBP6dtvv5WPj4+WL18uHx8fHTlyRB9//LHq6urUo0cPde/eXXFxcQoICJDBYJD0z74JsCaSLAAAAG1Iw3z3UVFRevjhh/WnP/1J9fX1qq+vbzQP/okTJxQVFaXs7Gz16dPHihEDAGwFfQwA4Kf0/vvvKzk5WVlZWZZtFy9e1P79+5Wenq6///3vys7OlqenJ+t8oVXhmwgAANCG2NnZ6fr16zKZTPLy8mq0XZLlYZjRaFTfvn314YcfWitUAICNoY8BAPxU6uvrFRERIX9/f507d86y3cvLS0899ZS2bdumjIwMeXp63pLcB6yNbyMAAEAbUl9fL0dHRw0YMEA7duyQpCaHz7u4uOizzz6zvGHM4GYAwA+hjwEA3G0NfURdXZ1Onjyp4uJizZo1SxkZGaqtrW20789+9jNJTfc9gDWRZAEAAGhDGm44hg8frmPHjmnevHk6f/68TCaTpby+vl7vvvuu7OzsFBYW1ug4AAD+FfoYAMDd1tCHrFmzRpMmTVJ5ebnKy8u1bNkyPfnkk1qxYoWOHTtm5SiB22NNFgAAgDYqISFBGzZs0JAhQ/TEE0+oV69eun79uvbu3au8vDzNmDFDs2fPlslkkr29vbXDBQDYEPoYAMDd1LlzZ61atUqxsbH6n//5H33wwQcqKChQRUWFqqqqFB8fr9mzZ1s7TKBJJFkAAADasN27d2vNmjU6evSobty4IUdHR3l4eOj111/XqFGj1K5dO2uHCACwUfQxAIAfo76+XgaDQdXV1Vq+fLkmTZqk4OBgS3ltba2OHTum999/X7GxsRowYAAL3qNVIskCAADQxtXU1Oirr75SYWGhHBwcFB4eLhcXF2uHBQBoA+hjAAAt1ZAwSUlJ0WuvvabRo0drzZo11g4LuGMkWQAAAAAAAAAAVjFv3jzl5OTo008/VUREhCZNmqRx48bJ09PT2qEBzUKSBQAAAAAAAABgFV999ZU+++wznTx5UocPH9Znn30ms9mskJAQ/epXv9Ljjz9u7RCB2yLJAgAAAAAAAACwuosXL+rkyZM6evSo/va3v6ldu3Z6//33rR0WcFskWQAAAAAAAAAA99yFCxe0ZcsW3bhxQ4GBgRo4cKCMRqNu3Lihzz77TA4ODvr5z38uk8kke3t7a4cLNIkkCwAAAAAAAADgnmhImOzZs0fLly/XN998Izs7O3399dfq1q2bEhIS9Nvf/tbaYQLNZmftAAAAAAAAAAAA9weDwSBJWrhwoYYNG6ZDhw6ppKREn3zyiaKiojR37lxt2LDBylECzcdIFgAAAAAAAADAPVNRUaF+/fqpsLBQXbt2ldlslp3dzfEA8fHxKi8v1/bt29WxY0crRwr8MEayAAAkSUajUSkpKdYOAwAAAAAAtHHV1dXq1q2bMjMzJUl2dna6fv26JGnixIn65JNP5OzsbM0QgWYjyQIAuCsiIyM1d+5ca4fRahgMBu3atcvaYQAAAAAA0Or07t1bQUFBWrRokeXe2dHRURcvXtT27dvVq1cvOTo6ymQyWTdQoBkcrB0AAMC66urq5OTkZO0wAAAAAABAG1RfXy+DwaCqqipt2rRJV65c0cqVK7Vp0ybNmjVL//Ef/6FFixbJ399f5eXlksSaLLApjGQBgFYsMjJSCQkJmjt3rjp16iQfHx9t2rRJV69e1fTp0+Xm5qYHH3xQ6enpkiSTyaRnnnlGPXr0kLOzs3r16qV169Y1qnPatGmKiYnRihUr1LVrV/Xs2bPJc6empsrd3V0HDx6UJBUVFWn06NFydXWVj4+PpkyZoosXL1rqzM7O1rp162QwGGQwGHT27Nnbtu3SpUuaPHmyvL295ezsrIceekipqamW8s8//1wTJ05Up06d5OnpqXHjxjWq88aNG5o9e7Y8PDzk6emp+fPn6+mnn1ZMTEyLr1+D27W1od7Zs2fr+eef1wMPPKAuXbpo2bJllnKj0ShJ+vWvfy2DwWD5DAAAAADA/aZhSfBFixbp1KlTioiIkCQ5Oztr9erVSklJ0ZNPPqkuXbooOjpae/bssexjb29vtbiB5iLJAgCt3NatW+Xl5aWCggIlJCQoPj5eTzzxhMLCwvTRRx8pKipKU6ZMUU1Njcxms7p166a0tDQVFRVp6dKleuGFF5SWltaozqysLBUXF+vgwYPau3fvLedMSkpSYmKiMjIy9Nhjj6myslJDhw5VUFCQjh8/rv3796uqqkoTJkyQJK1bt06hoaF69tlnVVlZqcrKSvn5+d22XUuWLFFRUZHS09NVXFysjRs3ysvLS5JUU1OjYcOGydXVVTk5OTp8+LBcXV01atQo1dXVSZJWrlypbdu2KTU1VXl5eaqurm5yeq47uX6SfrCt36/XxcVF+fn5WrVqlZYvX25JSB07dkzSzURVZWWl5TMAAAAAAPcbOzs7VVVV6a9//asSExM1ZswYS5mnp6fGjh2rJUuWKDY2VsuWLZPRaLQkZgBbYKjnGwsArVZkZKRMJpNyc3Ml3Ryp4u7urvHjx+vNN9+UJH355Zfy9fXVkSNH9Oijj95Sx6xZs1RVVaUdO3ZIujnqZP/+/Tp37lyjacKMRqPmzp2rqqoqbd26VRkZGerXr58kaenSpcrPz1dGRoZl/4qKCvn5+enUqVPq2bOnIiMjFRQUpJSUlGa1bezYsfLy8tIbb7xxS9kbb7yhVatWqbi4WAaDQdLNac08PDy0a9cujRw5Ul26dFFiYqISExMt18bf318DBw60JFtacv2a29bv1ytJISEh+sUvfqGXX35Z0s01WXbu3NloZA0AAAAAAPcTs9ksOzs7vfTSS9qzZ4+OHj3aqLxhKjFJGjJkiKZMmaJnn33WGqECLcaaLADQyvXv39/yd3t7e3l6elqSH5Lk4+MjSbpw4YIk6bXXXtPmzZtVXl6u2tpa1dXVKSgoqFGd/fr1a3IdluTkZF29elXHjx+Xv7+/ZfuJEyd06NAhubq63nJMaWnpv5xy7Hbi4+P1+OOP66OPPtLIkSMVExOjsLAwy/lKSkrk5ubW6JjvvvtOpaWlunz5sqqqqhQSEmIps7e316BBg2Q2mxsdc6fXr7lt/X69kuTr62upAwAAAAAA3BzFIt2clnvw4MG6fv26HBwcLImVhp/SzZcxjx07RpIFNockCwC0co6Ojo0+GwyGRtsafiExm81KS0vTvHnzlJycrNDQULm5uWn16tXKz89vVIeLi0uT54qIiNC+ffuUlpamBQsWWLabzWZFR0dr5cqVtxzj6+vbonb98pe/VHl5ufbt26fMzEwNHz5cs2bNUlJSksxmswYNGqRt27bdcpy3t/ctbW/Q1ODMO7l+DT+b09am6v3/CR4AAAAAACD16dNHaWlpt9xLf38kS1ZWloYOHSrp5kwUrMcCW0GSBQDakNzcXIWFhWnmzJmWbaWlpc0+PiQkRAkJCYqKipK9vb2ee+45SVJwcLDee+89GY1GOTg03XU4OTnJZDLdUbze3t6aNm2apk2bpoiICD333HNKSkpScHCw3n33XXXu3FkdO3Zs8lgfHx8VFBRYFsMzmUw6efLkLaN27lRz2tocjo6Od3w9AAAAAABoiwYMGKBFixZp3bp1mj59uuVe32AwqL6+Xh9//LGys7P15z//WdI/R8AAtoBvKwC0IQEBATp+/LgyMjJ0+vRpLVmy5I4XXQ8NDVV6erqWL1+utWvXSrq5rss333yj2NhYFRQU6MyZMzpw4IBmzJhhSSQYjUbl5+fr7Nmzunjx4g+O6li6dKl2796tkpISFRYWau/evQoMDJQkTZ48WV5eXho3bpxyc3NVVlam7OxszZkzRxUVFZKkhIQErVixQrt379apU6c0Z84cXbp06ZbRLXeqOW1tDqPRqKysLH355Ze6dOnSj4oJAAAAAABbNnr0aD399NNavHixXnzxRX344Yc6f/68ampqdPDgQc2dO1djxoxRt27dZDabf/S9PXAvkWQBgDYkLi5O48eP18SJEzV48GB9/fXXjUa1NFd4eLj27dunJUuW6JVXXlHXrl2Vl5cnk8mkqKgo9e3bV3PmzJG7u7vl7ZLExETZ29urd+/e8vb21rlz5257DicnJy1cuFD9+/fXkCFDZG9vr+3bt0uSOnTooJycHHXv3l3jx49XYGCgZsyYodraWsvbLvPnz1dsbKymTp2q0NBQubq6KioqSu3bt7/j9n5fc9raHMnJyTp48KD8/Pw0cODAHxUTAAAAAAC2Ljk5Wc8884w2bdqkESNGaNSoUerZs6dGjRqlwMBAvfTSS9YOEWgRQ31TE9gDAGBjzGazAgMDNWHCBP3xj3+0djgAAAAAAKAJJSUlysnJUV5enlxcXDR27FgNHz6c0SuwWSRZAAA2qby8XAcOHNDQoUN17do1rV+/Xqmpqfr73/9umXYMAAAAAAC0fvX19SRZYLOYLgwA8JOIi4uTq6trk3/i4uJ+dP12dnbasmWLHnnkEYWHh+uTTz5RZmYmCRYAAAAAAGwMCRbYMkayAAB+EhcuXFB1dXWTZR07dlTnzp3vcUQAAAAAAADA3UWSBQAAAAAAAAAAoAWYLgwAAAAAAAAAAKAFSLIAAAAAAAAAAAC0AEkWAAAAAAAAAACAFiDJAgAAAAAAAAAA0AIkWQAAAAAAAIAfYDQalZKSYu0wAACtDEkWAAAAAAAA4CcWGRmpuXPnWjuMVsNgMGjXrl3WDgMAfjSSLAAAAAAAAMC/UFdXZ+0QAACtGEkWAAAAAAAA2KTIyEglJCRo7ty56tSpk3x8fLRp0yZdvXpV06dPl5ubmx588EGlp6dLkkwmk5555hn16NFDzs7O6tWrl9atW9eozmnTpikmJkYrVqxQ165d1bNnzybPnZqaKnd3dx08eFCSVFRUpNGjR8vV1VU+Pj6aMmWKLl68aKkzOztb69atk8FgkMFg0NmzZ2/btkuXLmny5Mny9vaWs7OzHnroIaWmplrKP//8c02cOFGdOnWSp6enxo0b16jOGzduaPbs2fLw8JCnp6fmz5+vp59+WjExMS2+fg1u19aGemfPnq3nn39eDzzwgLp06aJly5ZZyo1GoyTp17/+tQwGg+UzANgikiwAAAAAAACwWVu3bpWXl5cKCgqUkJCg+Ph4PfHEEwoLC9NHH32kqKgoTZkyRTU1NTKbzerWrZvS0tJUVFSkpUuX6oUXXlBaWlqjOrOyslRcXKyDBw9q7969t5wzKSlJiYmJysjI0GOPPabKykoNHTpUQUFBOn78uPbv36+qqipNmDBBkrRu3TqFhobq2WefVWVlpSorK+Xn53fbdi1ZskRFRUVKT09XcXGxNm7cKC8vL0lSTU2Nhg0bJldXV+Xk5Ojw4cNydXXVqFGjLCNvVq5cqW3btik1NVV5eXmqrq5ucnquO7l+kn6wrd+v18XFRfn5+Vq1apWWL19uSUgdO3ZM0s1EVWVlpeUzANgiQ319fb21gwAAAAAAAADuVGRkpEwmk3JzcyXdHKni7u6u8ePH680335Qkffnll/L19dWRI0f06KOP3lLHrFmzVFVVpR07dki6Oepk//79OnfunJycnCz7GY1GzZ07V1VVVdq6dasyMjLUr18/SdLSpUuVn5+vjIwMy/4VFRXy8/PTqVOn1LNnT0VGRiooKEgpKSnNatvYsWPl5eWlN95445ayN954Q6tWrVJxcbEMBoOkm9OaeXh4aNeuXRo5cqS6dOmixMREJSYmWq6Nv7+/Bg4caEm2tOT6Nbet369XkkJCQvSLX/xCL7/8sqSba7Ls3Lmz0cgaALBFDtYOAAAAAAAAAGip/v37W/5ub28vT09PS/JDknx8fCRJFy5ckCS99tpr2rx5s8rLy1VbW6u6ujoFBQU1qrNfv36NEiwNkpOTdfXqVR0/flz+/v6W7SdOnNChQ4fk6up6yzGlpaX/csqx24mPj9fjjz+ujz76SCNHjlRMTIzCwsIs5yspKZGbm1ujY7777juVlpbq8uXLqqqqUkhIiKXM3t5egwYNktlsbnTMnV6/5rb1+/VKkq+vr6UOAGhLSLIAAAAAAADAZjk6Ojb6bDAYGm1rGOlhNpuVlpamefPmKTk5WaGhoXJzc9Pq1auVn5/fqA4XF5cmzxUREaF9+/YpLS1NCxYssGw3m82Kjo7WypUrbznG19e3Re365S9/qfLycu3bt0+ZmZkaPny4Zs2apaSkJJnNZg0aNEjbtm275Thvb+9b2t6gqQlt7uT6NfxsTlubqvf/J3gAoC0gyQIAAAAAAID7Qm5ursLCwjRz5kzLttLS0mYfHxISooSEBEVFRcne3l7PPfecJCk4OFjvvfeejEajHByaftzm5OQkk8l0R/F6e3tr2rRpmjZtmiIiIvTcc88pKSlJwcHBevfdd9W5c2d17NixyWN9fHxUUFCgiIgISTenAjt58uQto3buVHPa2hyOjo53fD0AoDVi4XsAAAAAAADcFwICAnT8+HFlZGTo9OnTWrJkyR0vuh4aGqr09HQtX75ca9eulXRzXZdvvvlGsbGxKigo0JkzZ3TgwAHNmDHDkkgwGo3Kz8/X2bNndfHixR8c1bF06VLt3r1bJSUlKiws1N69exUYGChJmjx5sry8vDRu3Djl5uaqrKxM2dnZmjNnjioqKiRJCQkJWrFihXbv3q1Tp05pzpw5unTp0i2jW+5Uc9raHEajUVlZWfryyy916dKlHxUTAFgTSRYAAAAAAADcF+Li4jR+/HhNnDhRgwcP1tdff91oVEtzhYeHa9++fVqyZIleeeUVde3aVXl5eTKZTIqKilLfvn01BLhY3QAAAZdJREFUZ84cubu7y87u5uO3xMRE2dvbq3fv3vL29ta5c+duew4nJyctXLhQ/fv315AhQ2Rvb6/t27dLkjp06KCcnBx1795d48ePV2BgoGbMmKHa2lrLyJb58+crNjZWU6dOVWhoqFxdXRUVFaX27dvfcXu/rzltbY7k5GQdPHhQfn5+Gjhw4I+KCQCsyVDf1GSMAAAAAAAAANoMs9mswMBATZgwQX/84x+tHQ4AtBmsyQIAAAAAAAC0MeXl5Tpw4ICGDh2qa9euaf369SorK9OkSZOsHRoAtClMFwYAAAAAAADcY3FxcXJ1dW3yT1xc3I+u387OTlu2bNEjjzyi8PBwffLJJ8rMzLSs6wIAuDuYLgwAAAAAAAC4xy5cuKDq6uomyzp27KjOnTvf44gAAC1BkgUAAAAAAAAAAKAFmC4MAAAAAAAAAACgBUiyAAAAAAAAAAAAtABJFgAAAAAAAAAAgBYgyQIAAAAAAAAAANACJFkAAAAAAAAAAABagCQLAAAAAAAAAABAC5BkAQAAAAAAAAAAaIH/AxAsFdHcU9C7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378801"/>
            <a:ext cx="3054158" cy="20759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470" y="2378801"/>
            <a:ext cx="2821577" cy="20759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4553527"/>
            <a:ext cx="3491330" cy="224441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663" y="4553527"/>
            <a:ext cx="2511384" cy="224441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6914607" y="2159725"/>
            <a:ext cx="521643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Interpretation</a:t>
            </a:r>
            <a:r>
              <a:rPr lang="en-I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Here market segment online TA have more cancelled </a:t>
            </a:r>
            <a:r>
              <a:rPr lang="en-IN" sz="1600" dirty="0" smtClean="0"/>
              <a:t>bookings, but </a:t>
            </a:r>
            <a:r>
              <a:rPr lang="en-IN" sz="1600" dirty="0"/>
              <a:t>direct and offline have less number of </a:t>
            </a:r>
            <a:r>
              <a:rPr lang="en-IN" sz="1600" dirty="0" smtClean="0"/>
              <a:t>cancelled </a:t>
            </a:r>
            <a:r>
              <a:rPr lang="en-IN" sz="1600" dirty="0"/>
              <a:t>booking with hotels</a:t>
            </a:r>
            <a:r>
              <a:rPr lang="en-IN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Distribution </a:t>
            </a:r>
            <a:r>
              <a:rPr lang="en-IN" sz="1600" dirty="0" smtClean="0"/>
              <a:t>channels, A/TO </a:t>
            </a:r>
            <a:r>
              <a:rPr lang="en-IN" sz="1600" dirty="0"/>
              <a:t>has more </a:t>
            </a:r>
            <a:r>
              <a:rPr lang="en-IN" sz="1600" dirty="0" smtClean="0"/>
              <a:t>cancelled bookings. Direct </a:t>
            </a:r>
            <a:r>
              <a:rPr lang="en-IN" sz="1600" dirty="0"/>
              <a:t>and GDS have less numbers of cancelation.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​Transients type of bookings are </a:t>
            </a:r>
            <a:r>
              <a:rPr lang="en-IN" sz="1600" dirty="0" smtClean="0"/>
              <a:t>cancelled more. But </a:t>
            </a:r>
            <a:r>
              <a:rPr lang="en-IN" sz="1600" dirty="0"/>
              <a:t>in groups and contract has no cancelations</a:t>
            </a:r>
            <a:r>
              <a:rPr lang="en-IN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Observe </a:t>
            </a:r>
            <a:r>
              <a:rPr lang="en-IN" sz="1600" dirty="0"/>
              <a:t>no deposit for </a:t>
            </a:r>
            <a:r>
              <a:rPr lang="en-IN" sz="1600" dirty="0" smtClean="0"/>
              <a:t>cancelled bookings. Refundable </a:t>
            </a:r>
            <a:r>
              <a:rPr lang="en-IN" sz="1600" dirty="0"/>
              <a:t>are </a:t>
            </a:r>
            <a:r>
              <a:rPr lang="en-IN" sz="1600" dirty="0" smtClean="0"/>
              <a:t>negligible.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Cancelled </a:t>
            </a:r>
            <a:r>
              <a:rPr lang="en-IN" sz="1600" dirty="0"/>
              <a:t>bookings are more in City hotel with 20.47% and in resort hotel 3.39</a:t>
            </a:r>
            <a:r>
              <a:rPr lang="en-IN" sz="1600" dirty="0" smtClean="0"/>
              <a:t>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More cancelation can be observed from April- August. 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Observe </a:t>
            </a:r>
            <a:r>
              <a:rPr lang="en-IN" sz="1600" dirty="0"/>
              <a:t>more </a:t>
            </a:r>
            <a:r>
              <a:rPr lang="en-IN" sz="1600" dirty="0" smtClean="0"/>
              <a:t>cancelation </a:t>
            </a:r>
            <a:r>
              <a:rPr lang="en-IN" sz="1600" dirty="0"/>
              <a:t>from week 15-35</a:t>
            </a:r>
            <a:r>
              <a:rPr lang="en-IN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Observe no significant changes in cancelation in daily wise.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4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Customer Behavioral Segmentation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02081"/>
            <a:ext cx="11349203" cy="521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• Are there distinct patterns in the lead time, special requests, or room preferences for different customer segments?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Which marketing channels are most effective for reaching specific customer segments?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How can marketing strategies be customized to resonate with specific customer segments, considering factors such as previous cancellations, booking lead time, and special </a:t>
            </a:r>
            <a:r>
              <a:rPr lang="en-IN" sz="1400" dirty="0" smtClean="0"/>
              <a:t>requests?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3" y="2738925"/>
            <a:ext cx="2945432" cy="19254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765" y="2742655"/>
            <a:ext cx="3194685" cy="195439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3" y="4785985"/>
            <a:ext cx="2955806" cy="197186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009" y="4785984"/>
            <a:ext cx="2958441" cy="20720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035580" y="2673531"/>
            <a:ext cx="4726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smtClean="0"/>
              <a:t>Interpretation</a:t>
            </a:r>
            <a:r>
              <a:rPr lang="en-IN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Observed </a:t>
            </a:r>
            <a:r>
              <a:rPr lang="en-IN" sz="1600" dirty="0"/>
              <a:t>lead time more than 400 days for groups and offline TA/</a:t>
            </a:r>
            <a:r>
              <a:rPr lang="en-IN" sz="1600" dirty="0" err="1"/>
              <a:t>TO.other</a:t>
            </a:r>
            <a:r>
              <a:rPr lang="en-IN" sz="1600" dirty="0"/>
              <a:t> segment have lead time </a:t>
            </a:r>
            <a:r>
              <a:rPr lang="en-IN" sz="1600" dirty="0" err="1"/>
              <a:t>btween</a:t>
            </a:r>
            <a:r>
              <a:rPr lang="en-IN" sz="1600" dirty="0"/>
              <a:t> 0 - 350</a:t>
            </a:r>
            <a:r>
              <a:rPr lang="en-IN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Observed more special requests are 0 and 1 with 34% and 30%.Some customers have 3 request and 4 and 5 are very less</a:t>
            </a:r>
            <a:r>
              <a:rPr lang="en-IN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Most of the customers have </a:t>
            </a:r>
            <a:r>
              <a:rPr lang="en-IN" sz="1600" dirty="0" err="1"/>
              <a:t>prefered</a:t>
            </a:r>
            <a:r>
              <a:rPr lang="en-IN" sz="1600" dirty="0"/>
              <a:t> A room type ,less customers have  preferred  room type D,E ,F and G. 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Online marketing channels are most effective for reaching specific customer segments.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030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212"/>
            <a:ext cx="8596668" cy="1236618"/>
          </a:xfrm>
        </p:spPr>
        <p:txBody>
          <a:bodyPr/>
          <a:lstStyle/>
          <a:p>
            <a:pPr algn="ctr"/>
            <a:r>
              <a:rPr lang="en-US" b="1" u="sng" dirty="0"/>
              <a:t>Part 2 </a:t>
            </a:r>
            <a:br>
              <a:rPr lang="en-US" b="1" u="sng" dirty="0"/>
            </a:br>
            <a:r>
              <a:rPr lang="en-US" b="1" u="sng" dirty="0" smtClean="0"/>
              <a:t> </a:t>
            </a:r>
            <a:r>
              <a:rPr lang="en-US" b="1" u="sng" dirty="0"/>
              <a:t>Revenue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349830"/>
            <a:ext cx="11443061" cy="5329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• How does the Average Daily Rate (ADR) vary over time?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Can we identify pricing strategies that maximize revenue?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Are there specific room types associated with higher ADR? 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0" y="2377440"/>
            <a:ext cx="3910148" cy="208393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18" y="2377440"/>
            <a:ext cx="3237278" cy="220891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2" y="4586357"/>
            <a:ext cx="5007429" cy="221809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7977054" y="2481943"/>
            <a:ext cx="434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Interpretation</a:t>
            </a:r>
            <a:r>
              <a:rPr lang="en-I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April-August have more revenue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per the chart, Revenue increase as year increases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Room type A, F,G and H can make highest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2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pPr algn="ctr"/>
            <a:r>
              <a:rPr lang="en-US" b="1" u="sng" dirty="0"/>
              <a:t>Operational </a:t>
            </a:r>
            <a:r>
              <a:rPr lang="en-US" b="1" u="sng" dirty="0" smtClean="0"/>
              <a:t>Efficiency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375955"/>
            <a:ext cx="11634652" cy="5320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• What is the effectiveness of different booking distribution channels?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How do booking changes impact hotel operations?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Is there a correlation between the duration a booking remains on the waiting list and the likelihood of cancellation?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3" y="2475821"/>
            <a:ext cx="4302035" cy="202148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1" y="2475819"/>
            <a:ext cx="3553913" cy="202148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674" y="4711337"/>
            <a:ext cx="3955324" cy="197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438606" y="2475819"/>
            <a:ext cx="27224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Interpretation</a:t>
            </a:r>
            <a:r>
              <a:rPr lang="en-I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TA/TO is the most effective distribution channel(81%) and direct is moderate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booking has no changes(79%),but 1 and 2 have affected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correlation between the duration a booking remains on the waiting list and the likelihood of </a:t>
            </a:r>
            <a:r>
              <a:rPr lang="en-IN" dirty="0" smtClean="0"/>
              <a:t>cancellation.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9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/>
              <a:t>Loyalty Programs and Repeat Business</a:t>
            </a:r>
            <a:br>
              <a:rPr lang="en-IN" b="1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1" y="1314994"/>
            <a:ext cx="11077302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What is the </a:t>
            </a:r>
            <a:r>
              <a:rPr lang="en-IN" sz="1400" dirty="0" smtClean="0"/>
              <a:t>behaviour </a:t>
            </a:r>
            <a:r>
              <a:rPr lang="en-IN" sz="1400" dirty="0"/>
              <a:t>of repeated guests with respect to their nature of stay?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How does </a:t>
            </a:r>
            <a:r>
              <a:rPr lang="en-IN" sz="1400" dirty="0" smtClean="0"/>
              <a:t>the </a:t>
            </a:r>
            <a:r>
              <a:rPr lang="en-IN" sz="1400" dirty="0"/>
              <a:t>success of loyalty programs relate to the accommodation of special requests from customers?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• </a:t>
            </a:r>
            <a:r>
              <a:rPr lang="en-IN" sz="1400" dirty="0"/>
              <a:t>What factors contribute to repeat business? Also, what is the distribution of lead time for repeated and non-repeated guests?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1" y="2490651"/>
            <a:ext cx="3932843" cy="219218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493" y="2490653"/>
            <a:ext cx="3247926" cy="21921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1" y="4821384"/>
            <a:ext cx="3805644" cy="194517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491" y="4821384"/>
            <a:ext cx="3247927" cy="184938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897091" y="2490651"/>
            <a:ext cx="3888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Interpretation</a:t>
            </a:r>
            <a:r>
              <a:rPr lang="en-I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99% of customers are non-repeated guests.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Most of the customers are booked for less than 20 nights.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customers are booked for less than 10 week end nights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Most of the customers have booked less than 15 </a:t>
            </a:r>
            <a:r>
              <a:rPr lang="en-IN" dirty="0" smtClean="0"/>
              <a:t>nights.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above </a:t>
            </a:r>
            <a:r>
              <a:rPr lang="en-IN" dirty="0" err="1"/>
              <a:t>chart,clearly</a:t>
            </a:r>
            <a:r>
              <a:rPr lang="en-IN" dirty="0"/>
              <a:t> see that repeated guests are less than 50 and </a:t>
            </a:r>
            <a:r>
              <a:rPr lang="en-IN" dirty="0" err="1"/>
              <a:t>thier</a:t>
            </a:r>
            <a:r>
              <a:rPr lang="en-IN" dirty="0"/>
              <a:t> lead time also less than 50.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59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1233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Boosting Operational Efficiency in Hospitality</vt:lpstr>
      <vt:lpstr>Objectives</vt:lpstr>
      <vt:lpstr>Part 1 Data Cleaning</vt:lpstr>
      <vt:lpstr>Booking Pattern Analysis</vt:lpstr>
      <vt:lpstr>Booking Cancellation Analysis </vt:lpstr>
      <vt:lpstr>Customer Behavioral Segmentation </vt:lpstr>
      <vt:lpstr>Part 2   Revenue Management</vt:lpstr>
      <vt:lpstr>Operational Efficiency</vt:lpstr>
      <vt:lpstr>Loyalty Programs and Repeat Business </vt:lpstr>
      <vt:lpstr>Part 3  Customer Satisfaction </vt:lpstr>
      <vt:lpstr>Marketing and Sales Optimization</vt:lpstr>
      <vt:lpstr>Conclusion</vt:lpstr>
      <vt:lpstr>Summary &amp; Recommendation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2024-02-15T15:37:13Z</dcterms:created>
  <dcterms:modified xsi:type="dcterms:W3CDTF">2024-02-16T04:50:29Z</dcterms:modified>
</cp:coreProperties>
</file>