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444136"/>
            <a:ext cx="8689976" cy="3614058"/>
          </a:xfrm>
        </p:spPr>
        <p:txBody>
          <a:bodyPr>
            <a:noAutofit/>
          </a:bodyPr>
          <a:lstStyle/>
          <a:p>
            <a:r>
              <a:rPr lang="en-US" sz="5400" dirty="0">
                <a:latin typeface="Tahoma" panose="020B0604030504040204" pitchFamily="34" charset="0"/>
                <a:ea typeface="Tahoma" panose="020B0604030504040204" pitchFamily="34" charset="0"/>
                <a:cs typeface="Tahoma" panose="020B0604030504040204" pitchFamily="34" charset="0"/>
              </a:rPr>
              <a:t>CAPSTONE </a:t>
            </a:r>
            <a:r>
              <a:rPr lang="en-US" sz="5400" dirty="0" smtClean="0">
                <a:latin typeface="Tahoma" panose="020B0604030504040204" pitchFamily="34" charset="0"/>
                <a:ea typeface="Tahoma" panose="020B0604030504040204" pitchFamily="34" charset="0"/>
                <a:cs typeface="Tahoma" panose="020B0604030504040204" pitchFamily="34" charset="0"/>
              </a:rPr>
              <a:t>PROJECT</a:t>
            </a:r>
            <a:r>
              <a:rPr lang="en-US" sz="5400" dirty="0">
                <a:latin typeface="Tahoma" panose="020B0604030504040204" pitchFamily="34" charset="0"/>
                <a:ea typeface="Tahoma" panose="020B0604030504040204" pitchFamily="34" charset="0"/>
                <a:cs typeface="Tahoma" panose="020B0604030504040204" pitchFamily="34" charset="0"/>
              </a:rPr>
              <a:t/>
            </a:r>
            <a:br>
              <a:rPr lang="en-US" sz="5400" dirty="0">
                <a:latin typeface="Tahoma" panose="020B0604030504040204" pitchFamily="34" charset="0"/>
                <a:ea typeface="Tahoma" panose="020B0604030504040204" pitchFamily="34" charset="0"/>
                <a:cs typeface="Tahoma" panose="020B0604030504040204" pitchFamily="34" charset="0"/>
              </a:rPr>
            </a:br>
            <a:r>
              <a:rPr lang="en-US" sz="5400" dirty="0" smtClean="0">
                <a:latin typeface="Tahoma" panose="020B0604030504040204" pitchFamily="34" charset="0"/>
                <a:ea typeface="Tahoma" panose="020B0604030504040204" pitchFamily="34" charset="0"/>
                <a:cs typeface="Tahoma" panose="020B0604030504040204" pitchFamily="34" charset="0"/>
              </a:rPr>
              <a:t/>
            </a:r>
            <a:br>
              <a:rPr lang="en-US" sz="5400" dirty="0" smtClean="0">
                <a:latin typeface="Tahoma" panose="020B0604030504040204" pitchFamily="34" charset="0"/>
                <a:ea typeface="Tahoma" panose="020B0604030504040204" pitchFamily="34" charset="0"/>
                <a:cs typeface="Tahoma" panose="020B0604030504040204" pitchFamily="34" charset="0"/>
              </a:rPr>
            </a:br>
            <a:r>
              <a:rPr lang="en-US" sz="5400" cap="none" dirty="0" smtClean="0">
                <a:latin typeface="Tahoma" panose="020B0604030504040204" pitchFamily="34" charset="0"/>
                <a:ea typeface="Tahoma" panose="020B0604030504040204" pitchFamily="34" charset="0"/>
                <a:cs typeface="Tahoma" panose="020B0604030504040204" pitchFamily="34" charset="0"/>
              </a:rPr>
              <a:t>Data analysis using python</a:t>
            </a:r>
            <a:endParaRPr lang="en-US" sz="5400"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751012" y="5111930"/>
            <a:ext cx="9831388" cy="1193075"/>
          </a:xfrm>
        </p:spPr>
        <p:txBody>
          <a:bodyPr>
            <a:normAutofit/>
          </a:bodyPr>
          <a:lstStyle/>
          <a:p>
            <a:pPr algn="r"/>
            <a:r>
              <a:rPr lang="en-US" sz="2400" b="1" cap="none" dirty="0" smtClean="0">
                <a:solidFill>
                  <a:schemeClr val="accent1">
                    <a:lumMod val="75000"/>
                  </a:schemeClr>
                </a:solidFill>
              </a:rPr>
              <a:t>Mentor name : </a:t>
            </a:r>
            <a:r>
              <a:rPr lang="en-US" sz="2400" b="1" cap="none" dirty="0">
                <a:solidFill>
                  <a:schemeClr val="accent1">
                    <a:lumMod val="75000"/>
                  </a:schemeClr>
                </a:solidFill>
              </a:rPr>
              <a:t>S</a:t>
            </a:r>
            <a:r>
              <a:rPr lang="en-US" sz="2400" b="1" cap="none" dirty="0" smtClean="0">
                <a:solidFill>
                  <a:schemeClr val="accent1">
                    <a:lumMod val="75000"/>
                  </a:schemeClr>
                </a:solidFill>
              </a:rPr>
              <a:t>hruti Gode</a:t>
            </a:r>
          </a:p>
          <a:p>
            <a:pPr algn="r"/>
            <a:r>
              <a:rPr lang="en-US" sz="2400" b="1" cap="none" dirty="0" smtClean="0">
                <a:solidFill>
                  <a:schemeClr val="accent1">
                    <a:lumMod val="75000"/>
                  </a:schemeClr>
                </a:solidFill>
              </a:rPr>
              <a:t>  Student name : </a:t>
            </a:r>
            <a:r>
              <a:rPr lang="en-US" sz="2400" b="1" cap="none" dirty="0">
                <a:solidFill>
                  <a:schemeClr val="accent1">
                    <a:lumMod val="75000"/>
                  </a:schemeClr>
                </a:solidFill>
              </a:rPr>
              <a:t>M</a:t>
            </a:r>
            <a:r>
              <a:rPr lang="en-US" sz="2400" b="1" cap="none" dirty="0" smtClean="0">
                <a:solidFill>
                  <a:schemeClr val="accent1">
                    <a:lumMod val="75000"/>
                  </a:schemeClr>
                </a:solidFill>
              </a:rPr>
              <a:t>anju </a:t>
            </a:r>
            <a:r>
              <a:rPr lang="en-US" sz="2400" b="1" cap="none" dirty="0">
                <a:solidFill>
                  <a:schemeClr val="accent1">
                    <a:lumMod val="75000"/>
                  </a:schemeClr>
                </a:solidFill>
              </a:rPr>
              <a:t>T</a:t>
            </a:r>
            <a:r>
              <a:rPr lang="en-US" sz="2400" b="1" cap="none" dirty="0" smtClean="0">
                <a:solidFill>
                  <a:schemeClr val="accent1">
                    <a:lumMod val="75000"/>
                  </a:schemeClr>
                </a:solidFill>
              </a:rPr>
              <a:t>homas </a:t>
            </a:r>
          </a:p>
          <a:p>
            <a:endParaRPr lang="en-US" dirty="0"/>
          </a:p>
          <a:p>
            <a:endParaRPr lang="en-US" cap="none" dirty="0"/>
          </a:p>
        </p:txBody>
      </p:sp>
    </p:spTree>
    <p:extLst>
      <p:ext uri="{BB962C8B-B14F-4D97-AF65-F5344CB8AC3E}">
        <p14:creationId xmlns:p14="http://schemas.microsoft.com/office/powerpoint/2010/main" val="96027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52550"/>
            <a:ext cx="10364451" cy="714102"/>
          </a:xfrm>
        </p:spPr>
        <p:txBody>
          <a:bodyPr>
            <a:normAutofit fontScale="90000"/>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Task7</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1105989" y="966652"/>
            <a:ext cx="10824754" cy="629055"/>
          </a:xfrm>
          <a:prstGeom prst="rect">
            <a:avLst/>
          </a:prstGeom>
        </p:spPr>
      </p:pic>
      <p:pic>
        <p:nvPicPr>
          <p:cNvPr id="5" name="Picture 4"/>
          <p:cNvPicPr>
            <a:picLocks noChangeAspect="1"/>
          </p:cNvPicPr>
          <p:nvPr/>
        </p:nvPicPr>
        <p:blipFill>
          <a:blip r:embed="rId3"/>
          <a:stretch>
            <a:fillRect/>
          </a:stretch>
        </p:blipFill>
        <p:spPr>
          <a:xfrm>
            <a:off x="222205" y="1793965"/>
            <a:ext cx="4271418" cy="4354286"/>
          </a:xfrm>
          <a:prstGeom prst="rect">
            <a:avLst/>
          </a:prstGeom>
        </p:spPr>
      </p:pic>
      <p:pic>
        <p:nvPicPr>
          <p:cNvPr id="6" name="Picture 5"/>
          <p:cNvPicPr>
            <a:picLocks noChangeAspect="1"/>
          </p:cNvPicPr>
          <p:nvPr/>
        </p:nvPicPr>
        <p:blipFill>
          <a:blip r:embed="rId4"/>
          <a:stretch>
            <a:fillRect/>
          </a:stretch>
        </p:blipFill>
        <p:spPr>
          <a:xfrm>
            <a:off x="4493624" y="1793965"/>
            <a:ext cx="4110446" cy="4354286"/>
          </a:xfrm>
          <a:prstGeom prst="rect">
            <a:avLst/>
          </a:prstGeom>
        </p:spPr>
      </p:pic>
      <p:pic>
        <p:nvPicPr>
          <p:cNvPr id="3" name="Picture 2"/>
          <p:cNvPicPr>
            <a:picLocks noChangeAspect="1"/>
          </p:cNvPicPr>
          <p:nvPr/>
        </p:nvPicPr>
        <p:blipFill>
          <a:blip r:embed="rId5"/>
          <a:stretch>
            <a:fillRect/>
          </a:stretch>
        </p:blipFill>
        <p:spPr>
          <a:xfrm>
            <a:off x="222205" y="6283234"/>
            <a:ext cx="8381865" cy="574766"/>
          </a:xfrm>
          <a:prstGeom prst="rect">
            <a:avLst/>
          </a:prstGeom>
        </p:spPr>
      </p:pic>
      <p:sp>
        <p:nvSpPr>
          <p:cNvPr id="7" name="Rectangle 6"/>
          <p:cNvSpPr/>
          <p:nvPr/>
        </p:nvSpPr>
        <p:spPr>
          <a:xfrm>
            <a:off x="8725988" y="1898469"/>
            <a:ext cx="3204753" cy="3385542"/>
          </a:xfrm>
          <a:prstGeom prst="rect">
            <a:avLst/>
          </a:prstGeom>
        </p:spPr>
        <p:txBody>
          <a:bodyPr wrap="square">
            <a:spAutoFit/>
          </a:bodyPr>
          <a:lstStyle/>
          <a:p>
            <a:r>
              <a:rPr lang="en-IN" sz="1600" b="1" dirty="0" smtClean="0">
                <a:latin typeface="Tahoma" panose="020B0604030504040204" pitchFamily="34" charset="0"/>
                <a:ea typeface="Tahoma" panose="020B0604030504040204" pitchFamily="34" charset="0"/>
                <a:cs typeface="Tahoma" panose="020B0604030504040204" pitchFamily="34" charset="0"/>
              </a:rPr>
              <a:t>INTERPRETATION</a:t>
            </a:r>
          </a:p>
          <a:p>
            <a:pPr marL="285750" indent="-285750">
              <a:buFont typeface="Arial" panose="020B0604020202020204" pitchFamily="34" charset="0"/>
              <a:buChar char="•"/>
            </a:pPr>
            <a:r>
              <a:rPr lang="en-IN" dirty="0" smtClean="0">
                <a:latin typeface="Tahoma" panose="020B0604030504040204" pitchFamily="34" charset="0"/>
                <a:ea typeface="Tahoma" panose="020B0604030504040204" pitchFamily="34" charset="0"/>
                <a:cs typeface="Tahoma" panose="020B0604030504040204" pitchFamily="34" charset="0"/>
              </a:rPr>
              <a:t>The scatter plot is use to depict the relation of </a:t>
            </a:r>
            <a:r>
              <a:rPr lang="en-IN" dirty="0" err="1" smtClean="0">
                <a:latin typeface="Tahoma" panose="020B0604030504040204" pitchFamily="34" charset="0"/>
                <a:ea typeface="Tahoma" panose="020B0604030504040204" pitchFamily="34" charset="0"/>
                <a:cs typeface="Tahoma" panose="020B0604030504040204" pitchFamily="34" charset="0"/>
              </a:rPr>
              <a:t>variables.The</a:t>
            </a:r>
            <a:r>
              <a:rPr lang="en-IN" dirty="0" smtClean="0">
                <a:latin typeface="Tahoma" panose="020B0604030504040204" pitchFamily="34" charset="0"/>
                <a:ea typeface="Tahoma" panose="020B0604030504040204" pitchFamily="34" charset="0"/>
                <a:cs typeface="Tahoma" panose="020B0604030504040204" pitchFamily="34" charset="0"/>
              </a:rPr>
              <a:t> </a:t>
            </a:r>
            <a:r>
              <a:rPr lang="en-IN" dirty="0" err="1" smtClean="0">
                <a:latin typeface="Tahoma" panose="020B0604030504040204" pitchFamily="34" charset="0"/>
                <a:ea typeface="Tahoma" panose="020B0604030504040204" pitchFamily="34" charset="0"/>
                <a:cs typeface="Tahoma" panose="020B0604030504040204" pitchFamily="34" charset="0"/>
              </a:rPr>
              <a:t>haetmap</a:t>
            </a:r>
            <a:r>
              <a:rPr lang="en-IN" dirty="0" smtClean="0">
                <a:latin typeface="Tahoma" panose="020B0604030504040204" pitchFamily="34" charset="0"/>
                <a:ea typeface="Tahoma" panose="020B0604030504040204" pitchFamily="34" charset="0"/>
                <a:cs typeface="Tahoma" panose="020B0604030504040204" pitchFamily="34" charset="0"/>
              </a:rPr>
              <a:t> shows more accurate numeric value of correlation. The </a:t>
            </a:r>
            <a:r>
              <a:rPr lang="en-IN" dirty="0">
                <a:latin typeface="Tahoma" panose="020B0604030504040204" pitchFamily="34" charset="0"/>
                <a:ea typeface="Tahoma" panose="020B0604030504040204" pitchFamily="34" charset="0"/>
                <a:cs typeface="Tahoma" panose="020B0604030504040204" pitchFamily="34" charset="0"/>
              </a:rPr>
              <a:t>popularity of movies and its budget is having moderate positive correlation. Only budget cannot decide the success of any movies.</a:t>
            </a:r>
          </a:p>
        </p:txBody>
      </p:sp>
    </p:spTree>
    <p:extLst>
      <p:ext uri="{BB962C8B-B14F-4D97-AF65-F5344CB8AC3E}">
        <p14:creationId xmlns:p14="http://schemas.microsoft.com/office/powerpoint/2010/main" val="122920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96092"/>
            <a:ext cx="10364451" cy="761810"/>
          </a:xfrm>
        </p:spPr>
        <p:txBody>
          <a:bodyPr>
            <a:normAutofit/>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Task8</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915026" y="1123406"/>
            <a:ext cx="10363200" cy="683432"/>
          </a:xfrm>
          <a:prstGeom prst="rect">
            <a:avLst/>
          </a:prstGeom>
        </p:spPr>
      </p:pic>
      <p:pic>
        <p:nvPicPr>
          <p:cNvPr id="5" name="Picture 4"/>
          <p:cNvPicPr>
            <a:picLocks noChangeAspect="1"/>
          </p:cNvPicPr>
          <p:nvPr/>
        </p:nvPicPr>
        <p:blipFill>
          <a:blip r:embed="rId3"/>
          <a:stretch>
            <a:fillRect/>
          </a:stretch>
        </p:blipFill>
        <p:spPr>
          <a:xfrm>
            <a:off x="142875" y="1872344"/>
            <a:ext cx="7738382" cy="4336868"/>
          </a:xfrm>
          <a:prstGeom prst="rect">
            <a:avLst/>
          </a:prstGeom>
        </p:spPr>
      </p:pic>
      <p:pic>
        <p:nvPicPr>
          <p:cNvPr id="3" name="Picture 2"/>
          <p:cNvPicPr>
            <a:picLocks noChangeAspect="1"/>
          </p:cNvPicPr>
          <p:nvPr/>
        </p:nvPicPr>
        <p:blipFill>
          <a:blip r:embed="rId4"/>
          <a:stretch>
            <a:fillRect/>
          </a:stretch>
        </p:blipFill>
        <p:spPr>
          <a:xfrm>
            <a:off x="142875" y="6209212"/>
            <a:ext cx="3166382" cy="523875"/>
          </a:xfrm>
          <a:prstGeom prst="rect">
            <a:avLst/>
          </a:prstGeom>
        </p:spPr>
      </p:pic>
      <p:sp>
        <p:nvSpPr>
          <p:cNvPr id="6" name="Rectangle 5"/>
          <p:cNvSpPr/>
          <p:nvPr/>
        </p:nvSpPr>
        <p:spPr>
          <a:xfrm>
            <a:off x="8029303" y="2952206"/>
            <a:ext cx="3927565" cy="2585323"/>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INTERPRETATION:</a:t>
            </a: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rPr>
              <a:t>Identifying </a:t>
            </a:r>
            <a:r>
              <a:rPr lang="en-US" dirty="0">
                <a:latin typeface="Calibri" panose="020F0502020204030204" pitchFamily="34" charset="0"/>
                <a:ea typeface="Calibri" panose="020F0502020204030204" pitchFamily="34" charset="0"/>
                <a:cs typeface="Calibri" panose="020F0502020204030204" pitchFamily="34" charset="0"/>
              </a:rPr>
              <a:t>and displaying the names of all production companies along with the number of times they appear in the dataset provides valuable insights into the diversity and distribution of production companies involved in the movies included in the dataset.</a:t>
            </a:r>
          </a:p>
        </p:txBody>
      </p:sp>
    </p:spTree>
    <p:extLst>
      <p:ext uri="{BB962C8B-B14F-4D97-AF65-F5344CB8AC3E}">
        <p14:creationId xmlns:p14="http://schemas.microsoft.com/office/powerpoint/2010/main" val="145797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48047"/>
            <a:ext cx="10364451" cy="870856"/>
          </a:xfrm>
        </p:spPr>
        <p:txBody>
          <a:bodyPr>
            <a:normAutofit/>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Task9</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1079863" y="892098"/>
            <a:ext cx="10363200" cy="626311"/>
          </a:xfrm>
          <a:prstGeom prst="rect">
            <a:avLst/>
          </a:prstGeom>
        </p:spPr>
      </p:pic>
      <p:pic>
        <p:nvPicPr>
          <p:cNvPr id="5" name="Picture 4"/>
          <p:cNvPicPr>
            <a:picLocks noChangeAspect="1"/>
          </p:cNvPicPr>
          <p:nvPr/>
        </p:nvPicPr>
        <p:blipFill>
          <a:blip r:embed="rId3"/>
          <a:stretch>
            <a:fillRect/>
          </a:stretch>
        </p:blipFill>
        <p:spPr>
          <a:xfrm>
            <a:off x="913776" y="1637210"/>
            <a:ext cx="6453675" cy="5068390"/>
          </a:xfrm>
          <a:prstGeom prst="rect">
            <a:avLst/>
          </a:prstGeom>
        </p:spPr>
      </p:pic>
      <p:sp>
        <p:nvSpPr>
          <p:cNvPr id="3" name="Rectangle 2"/>
          <p:cNvSpPr/>
          <p:nvPr/>
        </p:nvSpPr>
        <p:spPr>
          <a:xfrm>
            <a:off x="7367451" y="2560321"/>
            <a:ext cx="4659086" cy="1754326"/>
          </a:xfrm>
          <a:prstGeom prst="rect">
            <a:avLst/>
          </a:prstGeom>
        </p:spPr>
        <p:txBody>
          <a:bodyPr wrap="square">
            <a:spAutoFit/>
          </a:bodyPr>
          <a:lstStyle/>
          <a:p>
            <a:r>
              <a:rPr lang="en-US" b="1" dirty="0" smtClean="0">
                <a:latin typeface="Calibri" panose="020F0502020204030204" pitchFamily="34" charset="0"/>
                <a:ea typeface="Calibri" panose="020F0502020204030204" pitchFamily="34" charset="0"/>
                <a:cs typeface="Calibri" panose="020F0502020204030204" pitchFamily="34" charset="0"/>
              </a:rPr>
              <a:t>INTERPRETATION:</a:t>
            </a: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rPr>
              <a:t>Displaying </a:t>
            </a:r>
            <a:r>
              <a:rPr lang="en-US" dirty="0">
                <a:latin typeface="Calibri" panose="020F0502020204030204" pitchFamily="34" charset="0"/>
                <a:ea typeface="Calibri" panose="020F0502020204030204" pitchFamily="34" charset="0"/>
                <a:cs typeface="Calibri" panose="020F0502020204030204" pitchFamily="34" charset="0"/>
              </a:rPr>
              <a:t>the names of the top 25 production companies based on the number of movies they have produced in descending order helps identify the most prolific production companies within the dataset. </a:t>
            </a:r>
          </a:p>
        </p:txBody>
      </p:sp>
    </p:spTree>
    <p:extLst>
      <p:ext uri="{BB962C8B-B14F-4D97-AF65-F5344CB8AC3E}">
        <p14:creationId xmlns:p14="http://schemas.microsoft.com/office/powerpoint/2010/main" val="268913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6423"/>
            <a:ext cx="10364451" cy="627185"/>
          </a:xfrm>
        </p:spPr>
        <p:txBody>
          <a:bodyPr>
            <a:normAutofit fontScale="90000"/>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Task10</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717037" y="2360023"/>
            <a:ext cx="10757925" cy="3852726"/>
          </a:xfrm>
          <a:prstGeom prst="rect">
            <a:avLst/>
          </a:prstGeom>
        </p:spPr>
      </p:pic>
      <p:pic>
        <p:nvPicPr>
          <p:cNvPr id="5" name="Picture 4"/>
          <p:cNvPicPr>
            <a:picLocks noChangeAspect="1"/>
          </p:cNvPicPr>
          <p:nvPr/>
        </p:nvPicPr>
        <p:blipFill>
          <a:blip r:embed="rId3"/>
          <a:stretch>
            <a:fillRect/>
          </a:stretch>
        </p:blipFill>
        <p:spPr>
          <a:xfrm>
            <a:off x="717037" y="6212749"/>
            <a:ext cx="2978038" cy="476250"/>
          </a:xfrm>
          <a:prstGeom prst="rect">
            <a:avLst/>
          </a:prstGeom>
        </p:spPr>
      </p:pic>
      <p:pic>
        <p:nvPicPr>
          <p:cNvPr id="6" name="Picture 5"/>
          <p:cNvPicPr>
            <a:picLocks noChangeAspect="1"/>
          </p:cNvPicPr>
          <p:nvPr/>
        </p:nvPicPr>
        <p:blipFill>
          <a:blip r:embed="rId4"/>
          <a:stretch>
            <a:fillRect/>
          </a:stretch>
        </p:blipFill>
        <p:spPr>
          <a:xfrm>
            <a:off x="717037" y="853608"/>
            <a:ext cx="10757926" cy="1401911"/>
          </a:xfrm>
          <a:prstGeom prst="rect">
            <a:avLst/>
          </a:prstGeom>
        </p:spPr>
      </p:pic>
    </p:spTree>
    <p:extLst>
      <p:ext uri="{BB962C8B-B14F-4D97-AF65-F5344CB8AC3E}">
        <p14:creationId xmlns:p14="http://schemas.microsoft.com/office/powerpoint/2010/main" val="216786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35132"/>
            <a:ext cx="10364451" cy="809898"/>
          </a:xfrm>
        </p:spPr>
        <p:txBody>
          <a:bodyPr>
            <a:normAutofit/>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Task10</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505097" y="1045030"/>
            <a:ext cx="5799909" cy="2560319"/>
          </a:xfrm>
          <a:prstGeom prst="rect">
            <a:avLst/>
          </a:prstGeom>
        </p:spPr>
      </p:pic>
      <p:pic>
        <p:nvPicPr>
          <p:cNvPr id="6" name="Picture 5"/>
          <p:cNvPicPr>
            <a:picLocks noChangeAspect="1"/>
          </p:cNvPicPr>
          <p:nvPr/>
        </p:nvPicPr>
        <p:blipFill>
          <a:blip r:embed="rId3"/>
          <a:stretch>
            <a:fillRect/>
          </a:stretch>
        </p:blipFill>
        <p:spPr>
          <a:xfrm>
            <a:off x="505097" y="3683727"/>
            <a:ext cx="5799909" cy="3174274"/>
          </a:xfrm>
          <a:prstGeom prst="rect">
            <a:avLst/>
          </a:prstGeom>
        </p:spPr>
      </p:pic>
      <p:sp>
        <p:nvSpPr>
          <p:cNvPr id="3" name="Rectangle 2"/>
          <p:cNvSpPr/>
          <p:nvPr/>
        </p:nvSpPr>
        <p:spPr>
          <a:xfrm>
            <a:off x="6305006" y="881304"/>
            <a:ext cx="6017623" cy="6340197"/>
          </a:xfrm>
          <a:prstGeom prst="rect">
            <a:avLst/>
          </a:prstGeom>
        </p:spPr>
        <p:txBody>
          <a:bodyPr wrap="square">
            <a:spAutoFit/>
          </a:bodyPr>
          <a:lstStyle/>
          <a:p>
            <a:r>
              <a:rPr lang="en-IN"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INTERPRETATION</a:t>
            </a:r>
          </a:p>
          <a:p>
            <a:r>
              <a:rPr lang="en-IN"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Mean</a:t>
            </a:r>
          </a:p>
          <a:p>
            <a:pPr marL="285750" indent="-285750">
              <a:buFont typeface="Arial" panose="020B0604020202020204" pitchFamily="34" charset="0"/>
              <a:buChar char="•"/>
            </a:pPr>
            <a:r>
              <a:rPr lang="en-IN" sz="1400" dirty="0">
                <a:solidFill>
                  <a:srgbClr val="374151"/>
                </a:solidFill>
                <a:latin typeface="Calibri" panose="020F0502020204030204" pitchFamily="34" charset="0"/>
                <a:ea typeface="Calibri" panose="020F0502020204030204" pitchFamily="34" charset="0"/>
                <a:cs typeface="Calibri" panose="020F0502020204030204" pitchFamily="34" charset="0"/>
              </a:rPr>
              <a:t>B</a:t>
            </a:r>
            <a:r>
              <a:rPr lang="en-IN"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udget:</a:t>
            </a:r>
            <a:r>
              <a:rPr lang="en-US"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Observations for the mean budget indicate the typical amount invested in producing successful movies.</a:t>
            </a:r>
            <a:endParaRPr lang="en-US"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Revenue:</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 Observations for the mean revenue indicate the typical financial success achieved by these movies.</a:t>
            </a:r>
          </a:p>
          <a:p>
            <a:pPr marL="285750" indent="-285750">
              <a:buFont typeface="Arial" panose="020B0604020202020204" pitchFamily="34" charset="0"/>
              <a:buChar char="•"/>
            </a:pPr>
            <a:r>
              <a:rPr lang="en-IN"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Runtime:</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Observations for the mean runtime indicate the typical movie length for successful films.</a:t>
            </a:r>
          </a:p>
          <a:p>
            <a:r>
              <a:rPr lang="en-IN"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Median</a:t>
            </a:r>
          </a:p>
          <a:p>
            <a:pPr marL="285750" indent="-285750">
              <a:buFont typeface="Arial" panose="020B0604020202020204" pitchFamily="34" charset="0"/>
              <a:buChar char="•"/>
            </a:pP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The median </a:t>
            </a:r>
            <a:r>
              <a:rPr lang="en-US"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of columns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represents the middle value when all </a:t>
            </a:r>
            <a:r>
              <a:rPr lang="en-US"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values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are sorted in ascending order. It is less affected by extreme values and provides insight into </a:t>
            </a:r>
            <a:r>
              <a:rPr lang="en-US"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values that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divides the top 500 movies into two equal halves.</a:t>
            </a:r>
          </a:p>
          <a:p>
            <a:r>
              <a:rPr lang="en-IN"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Mode</a:t>
            </a:r>
            <a:endParaRPr lang="en-US"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 Budget: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Observations for the mode budget show the most common </a:t>
            </a:r>
            <a:r>
              <a:rPr lang="en-US"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budget range</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Revenue:</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Observations for the mode revenue show the revenue level that is most prevalent among successful movies.</a:t>
            </a:r>
          </a:p>
          <a:p>
            <a:pPr marL="285750" indent="-285750">
              <a:buFont typeface="Arial" panose="020B0604020202020204" pitchFamily="34" charset="0"/>
              <a:buChar char="•"/>
            </a:pPr>
            <a:r>
              <a:rPr lang="en-IN"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Runtime:</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Observations for the mode runtime indicate the prevalent movie length among successful films.</a:t>
            </a:r>
          </a:p>
          <a:p>
            <a:pPr>
              <a:buFont typeface="Arial" panose="020B0604020202020204" pitchFamily="34" charset="0"/>
              <a:buChar char="•"/>
            </a:pPr>
            <a:r>
              <a:rPr lang="en-US"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Outliers (Budget </a:t>
            </a:r>
            <a:r>
              <a:rPr lang="en-US" sz="1400" b="1" u="sng" dirty="0">
                <a:solidFill>
                  <a:srgbClr val="374151"/>
                </a:solidFill>
                <a:latin typeface="Calibri" panose="020F0502020204030204" pitchFamily="34" charset="0"/>
                <a:ea typeface="Calibri" panose="020F0502020204030204" pitchFamily="34" charset="0"/>
                <a:cs typeface="Calibri" panose="020F0502020204030204" pitchFamily="34" charset="0"/>
              </a:rPr>
              <a:t>Box Plot): </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Outliers are observations that deviate substantially from the typical budget range and can be seen as exceptionally high or low-budget movies among the top 500</a:t>
            </a:r>
            <a:r>
              <a:rPr lang="en-US" sz="14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u="sng" dirty="0">
                <a:solidFill>
                  <a:srgbClr val="374151"/>
                </a:solidFill>
                <a:latin typeface="Calibri" panose="020F0502020204030204" pitchFamily="34" charset="0"/>
                <a:ea typeface="Calibri" panose="020F0502020204030204" pitchFamily="34" charset="0"/>
                <a:cs typeface="Calibri" panose="020F0502020204030204" pitchFamily="34" charset="0"/>
              </a:rPr>
              <a:t>Outliers </a:t>
            </a:r>
            <a:r>
              <a:rPr lang="en-US"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(Revenue </a:t>
            </a:r>
            <a:r>
              <a:rPr lang="en-US" sz="1400" b="1" u="sng" dirty="0">
                <a:solidFill>
                  <a:srgbClr val="374151"/>
                </a:solidFill>
                <a:latin typeface="Calibri" panose="020F0502020204030204" pitchFamily="34" charset="0"/>
                <a:ea typeface="Calibri" panose="020F0502020204030204" pitchFamily="34" charset="0"/>
                <a:cs typeface="Calibri" panose="020F0502020204030204" pitchFamily="34" charset="0"/>
              </a:rPr>
              <a:t>Box Plot</a:t>
            </a:r>
            <a:r>
              <a:rPr lang="en-US"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Outliers in revenue indicate movies with exceptionally high or low earnings compared to the majority of the top 500 movies.</a:t>
            </a:r>
          </a:p>
          <a:p>
            <a:pPr>
              <a:buFont typeface="Arial" panose="020B0604020202020204" pitchFamily="34" charset="0"/>
              <a:buChar char="•"/>
            </a:pPr>
            <a:r>
              <a:rPr lang="en-US" sz="1400" b="1" u="sng" dirty="0">
                <a:solidFill>
                  <a:srgbClr val="374151"/>
                </a:solidFill>
                <a:latin typeface="Calibri" panose="020F0502020204030204" pitchFamily="34" charset="0"/>
                <a:ea typeface="Calibri" panose="020F0502020204030204" pitchFamily="34" charset="0"/>
                <a:cs typeface="Calibri" panose="020F0502020204030204" pitchFamily="34" charset="0"/>
              </a:rPr>
              <a:t>Outliers </a:t>
            </a:r>
            <a:r>
              <a:rPr lang="en-US"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(Runtime </a:t>
            </a:r>
            <a:r>
              <a:rPr lang="en-US" sz="1400" b="1" u="sng" dirty="0">
                <a:solidFill>
                  <a:srgbClr val="374151"/>
                </a:solidFill>
                <a:latin typeface="Calibri" panose="020F0502020204030204" pitchFamily="34" charset="0"/>
                <a:ea typeface="Calibri" panose="020F0502020204030204" pitchFamily="34" charset="0"/>
                <a:cs typeface="Calibri" panose="020F0502020204030204" pitchFamily="34" charset="0"/>
              </a:rPr>
              <a:t>Box Plot</a:t>
            </a:r>
            <a:r>
              <a:rPr lang="en-US" sz="1400" b="1" u="sng" dirty="0" smtClean="0">
                <a:solidFill>
                  <a:srgbClr val="374151"/>
                </a:solidFill>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rPr>
              <a:t>Outliers in runtime represent movies with exceptionally long or short durations compared to the majority of the top 500 movies.</a:t>
            </a:r>
          </a:p>
          <a:p>
            <a:endParaRPr lang="en-US" sz="1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660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4172"/>
            <a:ext cx="10364451" cy="775062"/>
          </a:xfrm>
        </p:spPr>
        <p:txBody>
          <a:bodyPr>
            <a:normAutofit/>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Task11</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1175657" y="949234"/>
            <a:ext cx="10363200" cy="672519"/>
          </a:xfrm>
          <a:prstGeom prst="rect">
            <a:avLst/>
          </a:prstGeom>
        </p:spPr>
      </p:pic>
      <p:pic>
        <p:nvPicPr>
          <p:cNvPr id="5" name="Picture 4"/>
          <p:cNvPicPr>
            <a:picLocks noChangeAspect="1"/>
          </p:cNvPicPr>
          <p:nvPr/>
        </p:nvPicPr>
        <p:blipFill>
          <a:blip r:embed="rId3"/>
          <a:stretch>
            <a:fillRect/>
          </a:stretch>
        </p:blipFill>
        <p:spPr>
          <a:xfrm>
            <a:off x="374469" y="1871934"/>
            <a:ext cx="3796937" cy="4124325"/>
          </a:xfrm>
          <a:prstGeom prst="rect">
            <a:avLst/>
          </a:prstGeom>
        </p:spPr>
      </p:pic>
      <p:sp>
        <p:nvSpPr>
          <p:cNvPr id="10" name="Rectangle 9"/>
          <p:cNvSpPr/>
          <p:nvPr/>
        </p:nvSpPr>
        <p:spPr>
          <a:xfrm>
            <a:off x="4476206" y="2481943"/>
            <a:ext cx="7532914" cy="286232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INTERPRETATION:</a:t>
            </a: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rPr>
              <a:t>By </a:t>
            </a:r>
            <a:r>
              <a:rPr lang="en-US" dirty="0">
                <a:latin typeface="Calibri" panose="020F0502020204030204" pitchFamily="34" charset="0"/>
                <a:ea typeface="Calibri" panose="020F0502020204030204" pitchFamily="34" charset="0"/>
                <a:cs typeface="Calibri" panose="020F0502020204030204" pitchFamily="34" charset="0"/>
              </a:rPr>
              <a:t>identifying and displaying the names of movies with runtimes above the average, stakeholders in the film industry can gain an understanding of the characteristics of movies that typically have longer durations. </a:t>
            </a: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rPr>
              <a:t>This </a:t>
            </a:r>
            <a:r>
              <a:rPr lang="en-US" dirty="0">
                <a:latin typeface="Calibri" panose="020F0502020204030204" pitchFamily="34" charset="0"/>
                <a:ea typeface="Calibri" panose="020F0502020204030204" pitchFamily="34" charset="0"/>
                <a:cs typeface="Calibri" panose="020F0502020204030204" pitchFamily="34" charset="0"/>
              </a:rPr>
              <a:t>analysis can help identify patterns or genres that often require more extended storytelling or elaborate plot development. </a:t>
            </a: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rPr>
              <a:t>Understanding </a:t>
            </a:r>
            <a:r>
              <a:rPr lang="en-US" dirty="0">
                <a:latin typeface="Calibri" panose="020F0502020204030204" pitchFamily="34" charset="0"/>
                <a:ea typeface="Calibri" panose="020F0502020204030204" pitchFamily="34" charset="0"/>
                <a:cs typeface="Calibri" panose="020F0502020204030204" pitchFamily="34" charset="0"/>
              </a:rPr>
              <a:t>the movies with above-average runtimes can assist filmmakers, producers, and distributors in making informed decisions regarding content planning, scheduling, and audience engagement strategies. </a:t>
            </a:r>
          </a:p>
        </p:txBody>
      </p:sp>
    </p:spTree>
    <p:extLst>
      <p:ext uri="{BB962C8B-B14F-4D97-AF65-F5344CB8AC3E}">
        <p14:creationId xmlns:p14="http://schemas.microsoft.com/office/powerpoint/2010/main" val="216451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897" y="322218"/>
            <a:ext cx="10398033" cy="461553"/>
          </a:xfrm>
        </p:spPr>
        <p:txBody>
          <a:bodyPr>
            <a:normAutofit fontScale="90000"/>
          </a:bodyPr>
          <a:lstStyle/>
          <a:p>
            <a:r>
              <a:rPr lang="en-IN" dirty="0" smtClean="0"/>
              <a:t>INTERPRETATION</a:t>
            </a:r>
            <a:endParaRPr lang="en-US" dirty="0"/>
          </a:p>
        </p:txBody>
      </p:sp>
      <p:sp>
        <p:nvSpPr>
          <p:cNvPr id="3" name="Subtitle 2"/>
          <p:cNvSpPr>
            <a:spLocks noGrp="1"/>
          </p:cNvSpPr>
          <p:nvPr>
            <p:ph type="subTitle" idx="1"/>
          </p:nvPr>
        </p:nvSpPr>
        <p:spPr>
          <a:xfrm>
            <a:off x="243840" y="783771"/>
            <a:ext cx="11852366" cy="5712823"/>
          </a:xfrm>
        </p:spPr>
        <p:txBody>
          <a:bodyPr>
            <a:noAutofit/>
          </a:bodyPr>
          <a:lstStyle/>
          <a:p>
            <a:pPr marL="342900" indent="-342900" algn="l">
              <a:buFont typeface="Arial" panose="020B0604020202020204" pitchFamily="34" charset="0"/>
              <a:buChar char="•"/>
            </a:pP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We see that most of the movies belong to the Action, Adventure, Animation, Fantasy and Science </a:t>
            </a:r>
            <a:r>
              <a:rPr lang="en-IN" sz="1800" cap="none" dirty="0">
                <a:solidFill>
                  <a:schemeClr val="tx1"/>
                </a:solidFill>
                <a:latin typeface="Tahoma" panose="020B0604030504040204" pitchFamily="34" charset="0"/>
                <a:ea typeface="Tahoma" panose="020B0604030504040204" pitchFamily="34" charset="0"/>
                <a:cs typeface="Tahoma" panose="020B0604030504040204" pitchFamily="34" charset="0"/>
              </a:rPr>
              <a:t>F</a:t>
            </a: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ictions genres.</a:t>
            </a:r>
          </a:p>
          <a:p>
            <a:pPr marL="342900" indent="-342900" algn="l">
              <a:buFont typeface="Arial" panose="020B0604020202020204" pitchFamily="34" charset="0"/>
              <a:buChar char="•"/>
            </a:pPr>
            <a:r>
              <a:rPr lang="en-IN" sz="1800" cap="none" dirty="0">
                <a:solidFill>
                  <a:schemeClr val="tx1"/>
                </a:solidFill>
                <a:latin typeface="Tahoma" panose="020B0604030504040204" pitchFamily="34" charset="0"/>
                <a:ea typeface="Tahoma" panose="020B0604030504040204" pitchFamily="34" charset="0"/>
                <a:cs typeface="Tahoma" panose="020B0604030504040204" pitchFamily="34" charset="0"/>
              </a:rPr>
              <a:t>T</a:t>
            </a: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he genre of  movies with high budget is Action and Adventure. Majority  of the movie have made revenue more than its budget.</a:t>
            </a:r>
          </a:p>
          <a:p>
            <a:pPr marL="342900" indent="-342900" algn="l">
              <a:buFont typeface="Arial" panose="020B0604020202020204" pitchFamily="34" charset="0"/>
              <a:buChar char="•"/>
            </a:pP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The movies of Action, Adventure ,Family, Science Fiction, Animation and Drama genres  comes in highest revenue making  movies, these are highly budgeted movies.</a:t>
            </a:r>
          </a:p>
          <a:p>
            <a:pPr marL="342900" indent="-342900" algn="l">
              <a:buFont typeface="Arial" panose="020B0604020202020204" pitchFamily="34" charset="0"/>
              <a:buChar char="•"/>
            </a:pP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The movies that have low budget belongs to Drama, Thriller, Comedy  and Horror, those kind of movies are comparatively low revenue.</a:t>
            </a:r>
          </a:p>
          <a:p>
            <a:pPr marL="342900" indent="-342900" algn="l">
              <a:buFont typeface="Arial" panose="020B0604020202020204" pitchFamily="34" charset="0"/>
              <a:buChar char="•"/>
            </a:pP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The popularity of movies and its budget is having moderate positive correlation. Only budget cannot decide the success of any movies.</a:t>
            </a:r>
          </a:p>
          <a:p>
            <a:pPr marL="342900" indent="-342900" algn="l">
              <a:buFont typeface="Arial" panose="020B0604020202020204" pitchFamily="34" charset="0"/>
              <a:buChar char="•"/>
            </a:pP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We observe that the production companies Paramount Pictures, Warner </a:t>
            </a:r>
            <a:r>
              <a:rPr lang="en-IN" sz="1800" cap="none" dirty="0">
                <a:solidFill>
                  <a:schemeClr val="tx1"/>
                </a:solidFill>
                <a:latin typeface="Tahoma" panose="020B0604030504040204" pitchFamily="34" charset="0"/>
                <a:ea typeface="Tahoma" panose="020B0604030504040204" pitchFamily="34" charset="0"/>
                <a:cs typeface="Tahoma" panose="020B0604030504040204" pitchFamily="34" charset="0"/>
              </a:rPr>
              <a:t>B</a:t>
            </a: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ros, New </a:t>
            </a:r>
            <a:r>
              <a:rPr lang="en-IN" sz="1800" cap="none" dirty="0">
                <a:solidFill>
                  <a:schemeClr val="tx1"/>
                </a:solidFill>
                <a:latin typeface="Tahoma" panose="020B0604030504040204" pitchFamily="34" charset="0"/>
                <a:ea typeface="Tahoma" panose="020B0604030504040204" pitchFamily="34" charset="0"/>
                <a:cs typeface="Tahoma" panose="020B0604030504040204" pitchFamily="34" charset="0"/>
              </a:rPr>
              <a:t>L</a:t>
            </a: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ine Cinema ,Walt Disney </a:t>
            </a:r>
            <a:r>
              <a:rPr lang="en-IN" sz="1800" cap="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Twelth</a:t>
            </a: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Century Fox </a:t>
            </a:r>
            <a:r>
              <a:rPr lang="en-IN" sz="1800" cap="none" dirty="0">
                <a:solidFill>
                  <a:schemeClr val="tx1"/>
                </a:solidFill>
                <a:latin typeface="Tahoma" panose="020B0604030504040204" pitchFamily="34" charset="0"/>
                <a:ea typeface="Tahoma" panose="020B0604030504040204" pitchFamily="34" charset="0"/>
                <a:cs typeface="Tahoma" panose="020B0604030504040204" pitchFamily="34" charset="0"/>
              </a:rPr>
              <a:t>F</a:t>
            </a: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ilm </a:t>
            </a:r>
            <a:r>
              <a:rPr lang="en-IN" sz="1800" cap="none" dirty="0">
                <a:solidFill>
                  <a:schemeClr val="tx1"/>
                </a:solidFill>
                <a:latin typeface="Tahoma" panose="020B0604030504040204" pitchFamily="34" charset="0"/>
                <a:ea typeface="Tahoma" panose="020B0604030504040204" pitchFamily="34" charset="0"/>
                <a:cs typeface="Tahoma" panose="020B0604030504040204" pitchFamily="34" charset="0"/>
              </a:rPr>
              <a:t>C</a:t>
            </a: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orporation and Columbia Pictures are most frequently appearing  film makers. Their movies are in low or high budgeted and revenue as well.</a:t>
            </a:r>
          </a:p>
          <a:p>
            <a:pPr marL="342900" indent="-342900" algn="l">
              <a:buFont typeface="Arial" panose="020B0604020202020204" pitchFamily="34" charset="0"/>
              <a:buChar char="•"/>
            </a:pPr>
            <a:r>
              <a:rPr lang="en-IN" sz="18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Most of the box office success movies have runtime is between 110 and 200.</a:t>
            </a:r>
            <a:endParaRPr lang="en-US" sz="1800" cap="none"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930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56755"/>
            <a:ext cx="8689976" cy="618308"/>
          </a:xfrm>
        </p:spPr>
        <p:txBody>
          <a:bodyPr>
            <a:normAutofit fontScale="90000"/>
          </a:bodyPr>
          <a:lstStyle/>
          <a:p>
            <a:r>
              <a:rPr lang="en-IN" dirty="0" smtClean="0"/>
              <a:t>CONCLUSION</a:t>
            </a:r>
            <a:endParaRPr lang="en-US" dirty="0"/>
          </a:p>
        </p:txBody>
      </p:sp>
      <p:sp>
        <p:nvSpPr>
          <p:cNvPr id="3" name="Subtitle 2"/>
          <p:cNvSpPr>
            <a:spLocks noGrp="1"/>
          </p:cNvSpPr>
          <p:nvPr>
            <p:ph type="subTitle" idx="1"/>
          </p:nvPr>
        </p:nvSpPr>
        <p:spPr>
          <a:xfrm>
            <a:off x="383177" y="957943"/>
            <a:ext cx="11338560" cy="5643153"/>
          </a:xfrm>
        </p:spPr>
        <p:txBody>
          <a:bodyPr>
            <a:normAutofit fontScale="92500" lnSpcReduction="10000"/>
          </a:bodyPr>
          <a:lstStyle/>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I observed a positive correlation between a movie's budget and its revenue, indicating that a higher budget often leads to increased financial success. However, this relationship is not linear, and other factors play significant roles in a movie's financial performance.</a:t>
            </a:r>
          </a:p>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Certain genres, such as action, adventure, and science fiction, dominate both in terms of production and profitability. It's essential for stakeholders to consider genre popularity when planning movie projects.</a:t>
            </a:r>
          </a:p>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The time series analysis revealed that the movie industry has experienced steady growth over time, with peaks in different months or years. Understanding seasonal trends can help with strategic release scheduling.</a:t>
            </a:r>
          </a:p>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Some directors and actors exhibit a strong influence on a movie's financial performance and ratings.</a:t>
            </a:r>
          </a:p>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Recognizing these influential figures can guide casting choices and directorial appointments.</a:t>
            </a:r>
          </a:p>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The development of a movie recommendation system has the potential to enhance user engagement and satisfaction, contributing to a better user experience on movie platforms.</a:t>
            </a:r>
          </a:p>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The analysis highlighted the influence of external factors, such as economic conditions and cultural events, on the performance of movies. </a:t>
            </a:r>
          </a:p>
          <a:p>
            <a:pPr marL="914400" lvl="1" indent="-457200" algn="l">
              <a:buFont typeface="Arial" panose="020B0604020202020204" pitchFamily="34" charset="0"/>
              <a:buChar char="•"/>
            </a:pPr>
            <a:r>
              <a:rPr lang="en-US" cap="none" dirty="0" smtClean="0">
                <a:latin typeface="Calibri" panose="020F0502020204030204" pitchFamily="34" charset="0"/>
                <a:ea typeface="Calibri" panose="020F0502020204030204" pitchFamily="34" charset="0"/>
                <a:cs typeface="Calibri" panose="020F0502020204030204" pitchFamily="34" charset="0"/>
              </a:rPr>
              <a:t>Staying attuned to these market dynamics is crucial for adapting to evolving industry trends</a:t>
            </a:r>
          </a:p>
          <a:p>
            <a:endParaRPr lang="en-US" dirty="0"/>
          </a:p>
        </p:txBody>
      </p:sp>
    </p:spTree>
    <p:extLst>
      <p:ext uri="{BB962C8B-B14F-4D97-AF65-F5344CB8AC3E}">
        <p14:creationId xmlns:p14="http://schemas.microsoft.com/office/powerpoint/2010/main" val="36646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360894"/>
            <a:ext cx="8689976" cy="1264024"/>
          </a:xfrm>
        </p:spPr>
        <p:txBody>
          <a:bodyPr/>
          <a:lstStyle/>
          <a:p>
            <a:endParaRPr lang="en-US" dirty="0"/>
          </a:p>
        </p:txBody>
      </p:sp>
      <p:sp>
        <p:nvSpPr>
          <p:cNvPr id="3" name="Subtitle 2"/>
          <p:cNvSpPr>
            <a:spLocks noGrp="1"/>
          </p:cNvSpPr>
          <p:nvPr>
            <p:ph type="subTitle" idx="1"/>
          </p:nvPr>
        </p:nvSpPr>
        <p:spPr>
          <a:xfrm>
            <a:off x="5582195" y="2124636"/>
            <a:ext cx="4066902" cy="1445878"/>
          </a:xfrm>
        </p:spPr>
        <p:txBody>
          <a:bodyPr>
            <a:normAutofit fontScale="47500" lnSpcReduction="20000"/>
          </a:bodyPr>
          <a:lstStyle/>
          <a:p>
            <a:pPr algn="l"/>
            <a:r>
              <a:rPr lang="en-IN" sz="3400" b="1"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INTERPRETATION</a:t>
            </a:r>
            <a:endParaRPr lang="en-US" sz="3400" b="1" cap="none"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34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Identifying columns with null values and performing appropriate treatments ensures that the dataset is free from missing or incomplete data</a:t>
            </a:r>
            <a:r>
              <a:rPr lang="en-US" sz="3400" dirty="0" smtClean="0">
                <a:latin typeface="Tahoma" panose="020B0604030504040204" pitchFamily="34" charset="0"/>
                <a:ea typeface="Tahoma" panose="020B0604030504040204" pitchFamily="34" charset="0"/>
                <a:cs typeface="Tahoma" panose="020B0604030504040204" pitchFamily="34" charset="0"/>
              </a:rPr>
              <a:t>.</a:t>
            </a:r>
            <a:endParaRPr lang="en-US" sz="3400" dirty="0">
              <a:latin typeface="Tahoma" panose="020B0604030504040204" pitchFamily="34" charset="0"/>
              <a:ea typeface="Tahoma" panose="020B0604030504040204" pitchFamily="34" charset="0"/>
              <a:cs typeface="Tahoma" panose="020B0604030504040204" pitchFamily="34" charset="0"/>
            </a:endParaRPr>
          </a:p>
          <a:p>
            <a:endParaRPr lang="en-US" sz="1800" b="1" dirty="0">
              <a:solidFill>
                <a:schemeClr val="tx1"/>
              </a:solidFill>
            </a:endParaRPr>
          </a:p>
        </p:txBody>
      </p:sp>
      <p:pic>
        <p:nvPicPr>
          <p:cNvPr id="4" name="Picture 3"/>
          <p:cNvPicPr>
            <a:picLocks noChangeAspect="1"/>
          </p:cNvPicPr>
          <p:nvPr/>
        </p:nvPicPr>
        <p:blipFill>
          <a:blip r:embed="rId2"/>
          <a:stretch>
            <a:fillRect/>
          </a:stretch>
        </p:blipFill>
        <p:spPr>
          <a:xfrm>
            <a:off x="-3074895" y="-1795182"/>
            <a:ext cx="18288000" cy="10287000"/>
          </a:xfrm>
          <a:prstGeom prst="rect">
            <a:avLst/>
          </a:prstGeom>
        </p:spPr>
      </p:pic>
    </p:spTree>
    <p:extLst>
      <p:ext uri="{BB962C8B-B14F-4D97-AF65-F5344CB8AC3E}">
        <p14:creationId xmlns:p14="http://schemas.microsoft.com/office/powerpoint/2010/main" val="360137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87384"/>
            <a:ext cx="8689976" cy="583474"/>
          </a:xfrm>
        </p:spPr>
        <p:txBody>
          <a:bodyPr>
            <a:normAutofit fontScale="90000"/>
          </a:bodyPr>
          <a:lstStyle/>
          <a:p>
            <a:r>
              <a:rPr lang="en-IN" dirty="0" smtClean="0"/>
              <a:t>INTRODUCTION</a:t>
            </a:r>
            <a:endParaRPr lang="en-US" dirty="0"/>
          </a:p>
        </p:txBody>
      </p:sp>
      <p:sp>
        <p:nvSpPr>
          <p:cNvPr id="3" name="Subtitle 2"/>
          <p:cNvSpPr>
            <a:spLocks noGrp="1"/>
          </p:cNvSpPr>
          <p:nvPr>
            <p:ph type="subTitle" idx="1"/>
          </p:nvPr>
        </p:nvSpPr>
        <p:spPr>
          <a:xfrm>
            <a:off x="892628" y="1071154"/>
            <a:ext cx="10406743" cy="5068389"/>
          </a:xfrm>
        </p:spPr>
        <p:txBody>
          <a:bodyPr>
            <a:normAutofit fontScale="92500" lnSpcReduction="20000"/>
          </a:bodyPr>
          <a:lstStyle/>
          <a:p>
            <a:pPr marL="342900" indent="-342900" algn="l">
              <a:buFont typeface="Arial" panose="020B0604020202020204" pitchFamily="34" charset="0"/>
              <a:buChar char="•"/>
            </a:pPr>
            <a:r>
              <a:rPr lang="en-US" sz="2400" cap="none" dirty="0" smtClean="0">
                <a:solidFill>
                  <a:srgbClr val="374151"/>
                </a:solidFill>
                <a:latin typeface="Calibri" panose="020F0502020204030204" pitchFamily="34" charset="0"/>
                <a:ea typeface="Calibri" panose="020F0502020204030204" pitchFamily="34" charset="0"/>
                <a:cs typeface="Calibri" panose="020F0502020204030204" pitchFamily="34" charset="0"/>
              </a:rPr>
              <a:t>TMDB provides an </a:t>
            </a:r>
            <a:r>
              <a:rPr lang="en-US" sz="2400" cap="none" dirty="0" err="1" smtClean="0">
                <a:solidFill>
                  <a:srgbClr val="374151"/>
                </a:solidFill>
                <a:latin typeface="Calibri" panose="020F0502020204030204" pitchFamily="34" charset="0"/>
                <a:ea typeface="Calibri" panose="020F0502020204030204" pitchFamily="34" charset="0"/>
                <a:cs typeface="Calibri" panose="020F0502020204030204" pitchFamily="34" charset="0"/>
              </a:rPr>
              <a:t>api</a:t>
            </a:r>
            <a:r>
              <a:rPr lang="en-US" sz="2400" cap="none" dirty="0" smtClean="0">
                <a:solidFill>
                  <a:srgbClr val="374151"/>
                </a:solidFill>
                <a:latin typeface="Calibri" panose="020F0502020204030204" pitchFamily="34" charset="0"/>
                <a:ea typeface="Calibri" panose="020F0502020204030204" pitchFamily="34" charset="0"/>
                <a:cs typeface="Calibri" panose="020F0502020204030204" pitchFamily="34" charset="0"/>
              </a:rPr>
              <a:t>(application programming interface) and downloadable datasets that contain information on thousands of movies and TV shows. Analysts and data scientists can access this data to perform various types of analyses.</a:t>
            </a:r>
          </a:p>
          <a:p>
            <a:pPr marL="342900" indent="-342900" algn="l">
              <a:buFont typeface="Arial" panose="020B0604020202020204" pitchFamily="34" charset="0"/>
              <a:buChar char="•"/>
            </a:pPr>
            <a:r>
              <a:rPr lang="en-US" sz="2400" cap="none" dirty="0">
                <a:solidFill>
                  <a:srgbClr val="374151"/>
                </a:solidFill>
                <a:latin typeface="Calibri" panose="020F0502020204030204" pitchFamily="34" charset="0"/>
                <a:ea typeface="Calibri" panose="020F0502020204030204" pitchFamily="34" charset="0"/>
                <a:cs typeface="Calibri" panose="020F0502020204030204" pitchFamily="34" charset="0"/>
              </a:rPr>
              <a:t>The TMDB </a:t>
            </a:r>
            <a:r>
              <a:rPr lang="en-US" sz="2400" cap="none" dirty="0" smtClean="0">
                <a:solidFill>
                  <a:srgbClr val="374151"/>
                </a:solidFill>
                <a:latin typeface="Calibri" panose="020F0502020204030204" pitchFamily="34" charset="0"/>
                <a:ea typeface="Calibri" panose="020F0502020204030204" pitchFamily="34" charset="0"/>
                <a:cs typeface="Calibri" panose="020F0502020204030204" pitchFamily="34" charset="0"/>
              </a:rPr>
              <a:t>movie data analysis can vary widely. Common goals include understanding audience preferences, predicting box office success, assessing the impact of genres, analyzing actor/director influence, and evaluating the relationship between ratings and revenue.</a:t>
            </a:r>
          </a:p>
          <a:p>
            <a:pPr marL="342900" indent="-342900" algn="l">
              <a:buFont typeface="Arial" panose="020B0604020202020204" pitchFamily="34" charset="0"/>
              <a:buChar char="•"/>
            </a:pPr>
            <a:r>
              <a:rPr lang="en-US" sz="2400" cap="none" dirty="0" smtClean="0">
                <a:solidFill>
                  <a:srgbClr val="374151"/>
                </a:solidFill>
                <a:latin typeface="Calibri" panose="020F0502020204030204" pitchFamily="34" charset="0"/>
                <a:ea typeface="Calibri" panose="020F0502020204030204" pitchFamily="34" charset="0"/>
                <a:cs typeface="Calibri" panose="020F0502020204030204" pitchFamily="34" charset="0"/>
              </a:rPr>
              <a:t> Before diving into analysis, it's essential to explore the dataset. This involves checking for missing data, understanding data types, and gaining a general overview of the dataset's structure.</a:t>
            </a:r>
          </a:p>
          <a:p>
            <a:pPr marL="342900" indent="-342900" algn="l">
              <a:buFont typeface="Arial" panose="020B0604020202020204" pitchFamily="34" charset="0"/>
              <a:buChar char="•"/>
            </a:pPr>
            <a:r>
              <a:rPr lang="en-US" sz="2400" cap="none" dirty="0" smtClean="0">
                <a:solidFill>
                  <a:srgbClr val="374151"/>
                </a:solidFill>
                <a:latin typeface="Calibri" panose="020F0502020204030204" pitchFamily="34" charset="0"/>
                <a:ea typeface="Calibri" panose="020F0502020204030204" pitchFamily="34" charset="0"/>
                <a:cs typeface="Calibri" panose="020F0502020204030204" pitchFamily="34" charset="0"/>
              </a:rPr>
              <a:t>Basic statistics can help provide insights into key metrics like movie budgets, revenue, ratings, and popularity. Common statistics include mean, median, standard deviation, and quartiles.</a:t>
            </a:r>
            <a:endParaRPr lang="en-US" sz="2400" cap="none"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03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78675"/>
            <a:ext cx="8689976" cy="801188"/>
          </a:xfrm>
        </p:spPr>
        <p:txBody>
          <a:bodyPr>
            <a:normAutofit/>
          </a:bodyPr>
          <a:lstStyle/>
          <a:p>
            <a:r>
              <a:rPr lang="en-IN" dirty="0" smtClean="0"/>
              <a:t>OBJECTIVE</a:t>
            </a:r>
            <a:endParaRPr lang="en-US" dirty="0"/>
          </a:p>
        </p:txBody>
      </p:sp>
      <p:sp>
        <p:nvSpPr>
          <p:cNvPr id="3" name="Subtitle 2"/>
          <p:cNvSpPr>
            <a:spLocks noGrp="1"/>
          </p:cNvSpPr>
          <p:nvPr>
            <p:ph type="subTitle" idx="1"/>
          </p:nvPr>
        </p:nvSpPr>
        <p:spPr>
          <a:xfrm>
            <a:off x="783771" y="1175657"/>
            <a:ext cx="10755086" cy="4371703"/>
          </a:xfrm>
        </p:spPr>
        <p:txBody>
          <a:bodyPr>
            <a:normAutofit/>
          </a:bodyPr>
          <a:lstStyle/>
          <a:p>
            <a:pPr marL="342900" indent="-342900" algn="l">
              <a:buFont typeface="Arial" panose="020B0604020202020204" pitchFamily="34" charset="0"/>
              <a:buChar char="•"/>
            </a:pPr>
            <a:r>
              <a:rPr lang="en-IN" cap="none" dirty="0" smtClean="0">
                <a:solidFill>
                  <a:schemeClr val="tx1"/>
                </a:solidFill>
              </a:rPr>
              <a:t>Analyse movie genres and their popularity, determine which genres are most produced and which are the most profitable.</a:t>
            </a:r>
          </a:p>
          <a:p>
            <a:pPr marL="342900" indent="-342900" algn="l">
              <a:buFont typeface="Arial" panose="020B0604020202020204" pitchFamily="34" charset="0"/>
              <a:buChar char="•"/>
            </a:pPr>
            <a:r>
              <a:rPr lang="en-IN" cap="none" dirty="0" smtClean="0">
                <a:solidFill>
                  <a:schemeClr val="tx1"/>
                </a:solidFill>
              </a:rPr>
              <a:t>Analyse the relation of budget and revenue of movies to identify that whether it is a success or failure</a:t>
            </a:r>
          </a:p>
          <a:p>
            <a:pPr marL="342900" indent="-342900" algn="l">
              <a:buFont typeface="Arial" panose="020B0604020202020204" pitchFamily="34" charset="0"/>
              <a:buChar char="•"/>
            </a:pPr>
            <a:r>
              <a:rPr lang="en-IN" cap="none" dirty="0" smtClean="0">
                <a:solidFill>
                  <a:schemeClr val="tx1"/>
                </a:solidFill>
              </a:rPr>
              <a:t>Analyse the budget is really a matters of the popularity of a successful movie.</a:t>
            </a:r>
          </a:p>
          <a:p>
            <a:pPr marL="342900" indent="-342900" algn="l">
              <a:buFont typeface="Arial" panose="020B0604020202020204" pitchFamily="34" charset="0"/>
              <a:buChar char="•"/>
            </a:pPr>
            <a:r>
              <a:rPr lang="en-IN" cap="none" dirty="0" smtClean="0">
                <a:solidFill>
                  <a:schemeClr val="tx1"/>
                </a:solidFill>
              </a:rPr>
              <a:t>Analyse the top production company ,which produced number of films that comes in success or failure category.</a:t>
            </a:r>
          </a:p>
          <a:p>
            <a:pPr marL="342900" indent="-342900" algn="l">
              <a:buFont typeface="Arial" panose="020B0604020202020204" pitchFamily="34" charset="0"/>
              <a:buChar char="•"/>
            </a:pPr>
            <a:r>
              <a:rPr lang="en-IN" cap="none" dirty="0" smtClean="0">
                <a:solidFill>
                  <a:schemeClr val="tx1"/>
                </a:solidFill>
              </a:rPr>
              <a:t>Analyse the runtime of the movie encourage the enthusiasm of movie lovers.</a:t>
            </a:r>
            <a:endParaRPr lang="en-US" cap="none" dirty="0">
              <a:solidFill>
                <a:schemeClr val="tx1"/>
              </a:solidFill>
            </a:endParaRPr>
          </a:p>
        </p:txBody>
      </p:sp>
    </p:spTree>
    <p:extLst>
      <p:ext uri="{BB962C8B-B14F-4D97-AF65-F5344CB8AC3E}">
        <p14:creationId xmlns:p14="http://schemas.microsoft.com/office/powerpoint/2010/main" val="394139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618517"/>
            <a:ext cx="10241906" cy="870649"/>
          </a:xfrm>
        </p:spPr>
        <p:txBody>
          <a:bodyPr>
            <a:normAutofit/>
          </a:bodyPr>
          <a:lstStyle/>
          <a:p>
            <a:r>
              <a:rPr lang="en-IN" sz="4800" cap="none" dirty="0" smtClean="0"/>
              <a:t>Task1</a:t>
            </a:r>
            <a:endParaRPr lang="en-US" sz="4800" cap="none" dirty="0"/>
          </a:p>
        </p:txBody>
      </p:sp>
      <p:pic>
        <p:nvPicPr>
          <p:cNvPr id="4" name="Content Placeholder 3"/>
          <p:cNvPicPr>
            <a:picLocks noGrp="1" noChangeAspect="1"/>
          </p:cNvPicPr>
          <p:nvPr>
            <p:ph sz="quarter" idx="13"/>
          </p:nvPr>
        </p:nvPicPr>
        <p:blipFill>
          <a:blip r:embed="rId2"/>
          <a:stretch>
            <a:fillRect/>
          </a:stretch>
        </p:blipFill>
        <p:spPr>
          <a:xfrm>
            <a:off x="844732" y="1489166"/>
            <a:ext cx="10363200" cy="731520"/>
          </a:xfrm>
          <a:prstGeom prst="rect">
            <a:avLst/>
          </a:prstGeom>
        </p:spPr>
      </p:pic>
      <p:pic>
        <p:nvPicPr>
          <p:cNvPr id="8" name="Picture 7"/>
          <p:cNvPicPr>
            <a:picLocks noChangeAspect="1"/>
          </p:cNvPicPr>
          <p:nvPr/>
        </p:nvPicPr>
        <p:blipFill>
          <a:blip r:embed="rId3"/>
          <a:stretch>
            <a:fillRect/>
          </a:stretch>
        </p:blipFill>
        <p:spPr>
          <a:xfrm>
            <a:off x="325045" y="2246708"/>
            <a:ext cx="7416875" cy="4014756"/>
          </a:xfrm>
          <a:prstGeom prst="rect">
            <a:avLst/>
          </a:prstGeom>
        </p:spPr>
      </p:pic>
      <p:pic>
        <p:nvPicPr>
          <p:cNvPr id="9" name="Picture 8"/>
          <p:cNvPicPr>
            <a:picLocks noChangeAspect="1"/>
          </p:cNvPicPr>
          <p:nvPr/>
        </p:nvPicPr>
        <p:blipFill>
          <a:blip r:embed="rId4"/>
          <a:stretch>
            <a:fillRect/>
          </a:stretch>
        </p:blipFill>
        <p:spPr>
          <a:xfrm>
            <a:off x="774438" y="6287486"/>
            <a:ext cx="2438400" cy="457200"/>
          </a:xfrm>
          <a:prstGeom prst="rect">
            <a:avLst/>
          </a:prstGeom>
        </p:spPr>
      </p:pic>
      <p:sp>
        <p:nvSpPr>
          <p:cNvPr id="3" name="Rectangle 2"/>
          <p:cNvSpPr/>
          <p:nvPr/>
        </p:nvSpPr>
        <p:spPr>
          <a:xfrm>
            <a:off x="7872549" y="2359815"/>
            <a:ext cx="4197531" cy="3139321"/>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INTERPRETATION:</a:t>
            </a: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rPr>
              <a:t>Loading </a:t>
            </a:r>
            <a:r>
              <a:rPr lang="en-US" dirty="0">
                <a:latin typeface="Calibri" panose="020F0502020204030204" pitchFamily="34" charset="0"/>
                <a:ea typeface="Calibri" panose="020F0502020204030204" pitchFamily="34" charset="0"/>
                <a:cs typeface="Calibri" panose="020F0502020204030204" pitchFamily="34" charset="0"/>
              </a:rPr>
              <a:t>the dataset and displaying the number of rows and columns helps understand the dataset's size and complexity.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Displaying the titles and genres of the first 50 movies provides an initial glimpse into the movie categories and themes present in the dataset, giving a brief overview of the diversity of movies included</a:t>
            </a:r>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819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972" y="252549"/>
            <a:ext cx="8689976" cy="696686"/>
          </a:xfrm>
        </p:spPr>
        <p:txBody>
          <a:bodyPr>
            <a:normAutofit fontScale="90000"/>
          </a:bodyPr>
          <a:lstStyle/>
          <a:p>
            <a:r>
              <a:rPr lang="en-IN" cap="none" dirty="0" smtClean="0">
                <a:latin typeface="Tahoma" panose="020B0604030504040204" pitchFamily="34" charset="0"/>
                <a:ea typeface="Tahoma" panose="020B0604030504040204" pitchFamily="34" charset="0"/>
                <a:cs typeface="Tahoma" panose="020B0604030504040204" pitchFamily="34" charset="0"/>
              </a:rPr>
              <a:t>Task2</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05097" y="1084986"/>
            <a:ext cx="11280690" cy="1133475"/>
          </a:xfrm>
          <a:prstGeom prst="rect">
            <a:avLst/>
          </a:prstGeom>
        </p:spPr>
      </p:pic>
      <p:pic>
        <p:nvPicPr>
          <p:cNvPr id="5" name="Picture 4"/>
          <p:cNvPicPr>
            <a:picLocks noChangeAspect="1"/>
          </p:cNvPicPr>
          <p:nvPr/>
        </p:nvPicPr>
        <p:blipFill>
          <a:blip r:embed="rId3"/>
          <a:stretch>
            <a:fillRect/>
          </a:stretch>
        </p:blipFill>
        <p:spPr>
          <a:xfrm>
            <a:off x="383222" y="2218461"/>
            <a:ext cx="2857500" cy="4467225"/>
          </a:xfrm>
          <a:prstGeom prst="rect">
            <a:avLst/>
          </a:prstGeom>
        </p:spPr>
      </p:pic>
      <p:pic>
        <p:nvPicPr>
          <p:cNvPr id="8" name="Picture 7"/>
          <p:cNvPicPr>
            <a:picLocks noChangeAspect="1"/>
          </p:cNvPicPr>
          <p:nvPr/>
        </p:nvPicPr>
        <p:blipFill>
          <a:blip r:embed="rId4"/>
          <a:stretch>
            <a:fillRect/>
          </a:stretch>
        </p:blipFill>
        <p:spPr>
          <a:xfrm>
            <a:off x="3616392" y="2940850"/>
            <a:ext cx="4596540" cy="561975"/>
          </a:xfrm>
          <a:prstGeom prst="rect">
            <a:avLst/>
          </a:prstGeom>
        </p:spPr>
      </p:pic>
      <p:pic>
        <p:nvPicPr>
          <p:cNvPr id="11" name="Picture 10"/>
          <p:cNvPicPr>
            <a:picLocks noChangeAspect="1"/>
          </p:cNvPicPr>
          <p:nvPr/>
        </p:nvPicPr>
        <p:blipFill>
          <a:blip r:embed="rId5"/>
          <a:stretch>
            <a:fillRect/>
          </a:stretch>
        </p:blipFill>
        <p:spPr>
          <a:xfrm>
            <a:off x="3639093" y="4724380"/>
            <a:ext cx="4657500" cy="514350"/>
          </a:xfrm>
          <a:prstGeom prst="rect">
            <a:avLst/>
          </a:prstGeom>
        </p:spPr>
      </p:pic>
      <p:pic>
        <p:nvPicPr>
          <p:cNvPr id="7" name="Picture 6"/>
          <p:cNvPicPr>
            <a:picLocks noChangeAspect="1"/>
          </p:cNvPicPr>
          <p:nvPr/>
        </p:nvPicPr>
        <p:blipFill>
          <a:blip r:embed="rId6"/>
          <a:stretch>
            <a:fillRect/>
          </a:stretch>
        </p:blipFill>
        <p:spPr>
          <a:xfrm>
            <a:off x="3629206" y="2295535"/>
            <a:ext cx="4570912" cy="588165"/>
          </a:xfrm>
          <a:prstGeom prst="rect">
            <a:avLst/>
          </a:prstGeom>
        </p:spPr>
      </p:pic>
      <p:pic>
        <p:nvPicPr>
          <p:cNvPr id="9" name="Picture 8"/>
          <p:cNvPicPr>
            <a:picLocks noChangeAspect="1"/>
          </p:cNvPicPr>
          <p:nvPr/>
        </p:nvPicPr>
        <p:blipFill>
          <a:blip r:embed="rId7"/>
          <a:stretch>
            <a:fillRect/>
          </a:stretch>
        </p:blipFill>
        <p:spPr>
          <a:xfrm>
            <a:off x="3629206" y="3566609"/>
            <a:ext cx="4689839" cy="619125"/>
          </a:xfrm>
          <a:prstGeom prst="rect">
            <a:avLst/>
          </a:prstGeom>
        </p:spPr>
      </p:pic>
      <p:pic>
        <p:nvPicPr>
          <p:cNvPr id="10" name="Picture 9"/>
          <p:cNvPicPr>
            <a:picLocks noChangeAspect="1"/>
          </p:cNvPicPr>
          <p:nvPr/>
        </p:nvPicPr>
        <p:blipFill>
          <a:blip r:embed="rId8"/>
          <a:stretch>
            <a:fillRect/>
          </a:stretch>
        </p:blipFill>
        <p:spPr>
          <a:xfrm>
            <a:off x="3671252" y="4179766"/>
            <a:ext cx="4593183" cy="544614"/>
          </a:xfrm>
          <a:prstGeom prst="rect">
            <a:avLst/>
          </a:prstGeom>
        </p:spPr>
      </p:pic>
      <p:pic>
        <p:nvPicPr>
          <p:cNvPr id="12" name="Picture 11"/>
          <p:cNvPicPr>
            <a:picLocks noChangeAspect="1"/>
          </p:cNvPicPr>
          <p:nvPr/>
        </p:nvPicPr>
        <p:blipFill>
          <a:blip r:embed="rId9"/>
          <a:stretch>
            <a:fillRect/>
          </a:stretch>
        </p:blipFill>
        <p:spPr>
          <a:xfrm>
            <a:off x="8757382" y="2218461"/>
            <a:ext cx="3028405" cy="4467225"/>
          </a:xfrm>
          <a:prstGeom prst="rect">
            <a:avLst/>
          </a:prstGeom>
        </p:spPr>
      </p:pic>
      <p:pic>
        <p:nvPicPr>
          <p:cNvPr id="6" name="Picture 5"/>
          <p:cNvPicPr>
            <a:picLocks noChangeAspect="1"/>
          </p:cNvPicPr>
          <p:nvPr/>
        </p:nvPicPr>
        <p:blipFill>
          <a:blip r:embed="rId10"/>
          <a:stretch>
            <a:fillRect/>
          </a:stretch>
        </p:blipFill>
        <p:spPr>
          <a:xfrm>
            <a:off x="3616392" y="5372249"/>
            <a:ext cx="4702653" cy="1165451"/>
          </a:xfrm>
          <a:prstGeom prst="rect">
            <a:avLst/>
          </a:prstGeom>
        </p:spPr>
      </p:pic>
    </p:spTree>
    <p:extLst>
      <p:ext uri="{BB962C8B-B14F-4D97-AF65-F5344CB8AC3E}">
        <p14:creationId xmlns:p14="http://schemas.microsoft.com/office/powerpoint/2010/main" val="47610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66146"/>
          </a:xfrm>
        </p:spPr>
        <p:txBody>
          <a:bodyPr>
            <a:normAutofit/>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Task3</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1018903" y="1384664"/>
            <a:ext cx="10363200" cy="402809"/>
          </a:xfrm>
          <a:prstGeom prst="rect">
            <a:avLst/>
          </a:prstGeom>
        </p:spPr>
      </p:pic>
      <p:pic>
        <p:nvPicPr>
          <p:cNvPr id="5" name="Picture 4"/>
          <p:cNvPicPr>
            <a:picLocks noChangeAspect="1"/>
          </p:cNvPicPr>
          <p:nvPr/>
        </p:nvPicPr>
        <p:blipFill>
          <a:blip r:embed="rId3"/>
          <a:stretch>
            <a:fillRect/>
          </a:stretch>
        </p:blipFill>
        <p:spPr>
          <a:xfrm>
            <a:off x="128587" y="1787473"/>
            <a:ext cx="7909424" cy="4334653"/>
          </a:xfrm>
          <a:prstGeom prst="rect">
            <a:avLst/>
          </a:prstGeom>
        </p:spPr>
      </p:pic>
      <p:pic>
        <p:nvPicPr>
          <p:cNvPr id="3" name="Picture 2"/>
          <p:cNvPicPr>
            <a:picLocks noChangeAspect="1"/>
          </p:cNvPicPr>
          <p:nvPr/>
        </p:nvPicPr>
        <p:blipFill>
          <a:blip r:embed="rId4"/>
          <a:stretch>
            <a:fillRect/>
          </a:stretch>
        </p:blipFill>
        <p:spPr>
          <a:xfrm>
            <a:off x="128587" y="6122126"/>
            <a:ext cx="3032624" cy="447675"/>
          </a:xfrm>
          <a:prstGeom prst="rect">
            <a:avLst/>
          </a:prstGeom>
        </p:spPr>
      </p:pic>
      <p:sp>
        <p:nvSpPr>
          <p:cNvPr id="6" name="Rectangle 5"/>
          <p:cNvSpPr/>
          <p:nvPr/>
        </p:nvSpPr>
        <p:spPr>
          <a:xfrm>
            <a:off x="8177349" y="2150811"/>
            <a:ext cx="3823061" cy="2862322"/>
          </a:xfrm>
          <a:prstGeom prst="rect">
            <a:avLst/>
          </a:prstGeom>
        </p:spPr>
        <p:txBody>
          <a:bodyPr wrap="square">
            <a:spAutoFit/>
          </a:bodyPr>
          <a:lstStyle/>
          <a:p>
            <a:r>
              <a:rPr lang="en-IN" b="1" dirty="0" smtClean="0">
                <a:latin typeface="Calibri" panose="020F0502020204030204" pitchFamily="34" charset="0"/>
                <a:ea typeface="Calibri" panose="020F0502020204030204" pitchFamily="34" charset="0"/>
                <a:cs typeface="Calibri" panose="020F0502020204030204" pitchFamily="34" charset="0"/>
              </a:rPr>
              <a:t>INTERPRETATION</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Displaying </a:t>
            </a:r>
            <a:r>
              <a:rPr lang="en-US" dirty="0">
                <a:latin typeface="Tahoma" panose="020B0604030504040204" pitchFamily="34" charset="0"/>
                <a:ea typeface="Tahoma" panose="020B0604030504040204" pitchFamily="34" charset="0"/>
                <a:cs typeface="Tahoma" panose="020B0604030504040204" pitchFamily="34" charset="0"/>
              </a:rPr>
              <a:t>movie categories with budgets exceeding $220,000 highlights the investment trends within different genres</a:t>
            </a:r>
            <a:r>
              <a:rPr lang="en-US"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 </a:t>
            </a:r>
            <a:r>
              <a:rPr lang="en-IN" dirty="0">
                <a:latin typeface="Tahoma" panose="020B0604030504040204" pitchFamily="34" charset="0"/>
                <a:ea typeface="Tahoma" panose="020B0604030504040204" pitchFamily="34" charset="0"/>
                <a:cs typeface="Tahoma" panose="020B0604030504040204" pitchFamily="34" charset="0"/>
              </a:rPr>
              <a:t>We see that most of the movies belong to the Action, Adventure, Animation, Fantasy and Science Fictions genres.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802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44226"/>
          </a:xfrm>
        </p:spPr>
        <p:txBody>
          <a:bodyPr>
            <a:normAutofit fontScale="90000"/>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Task4</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913775" y="1262744"/>
            <a:ext cx="10675937" cy="384089"/>
          </a:xfrm>
          <a:prstGeom prst="rect">
            <a:avLst/>
          </a:prstGeom>
        </p:spPr>
      </p:pic>
      <p:pic>
        <p:nvPicPr>
          <p:cNvPr id="5" name="Picture 4"/>
          <p:cNvPicPr>
            <a:picLocks noChangeAspect="1"/>
          </p:cNvPicPr>
          <p:nvPr/>
        </p:nvPicPr>
        <p:blipFill>
          <a:blip r:embed="rId3"/>
          <a:stretch>
            <a:fillRect/>
          </a:stretch>
        </p:blipFill>
        <p:spPr>
          <a:xfrm>
            <a:off x="109537" y="1793967"/>
            <a:ext cx="6395765" cy="4198932"/>
          </a:xfrm>
          <a:prstGeom prst="rect">
            <a:avLst/>
          </a:prstGeom>
        </p:spPr>
      </p:pic>
      <p:pic>
        <p:nvPicPr>
          <p:cNvPr id="3" name="Picture 2"/>
          <p:cNvPicPr>
            <a:picLocks noChangeAspect="1"/>
          </p:cNvPicPr>
          <p:nvPr/>
        </p:nvPicPr>
        <p:blipFill>
          <a:blip r:embed="rId4"/>
          <a:stretch>
            <a:fillRect/>
          </a:stretch>
        </p:blipFill>
        <p:spPr>
          <a:xfrm>
            <a:off x="109538" y="5992899"/>
            <a:ext cx="2572703" cy="409575"/>
          </a:xfrm>
          <a:prstGeom prst="rect">
            <a:avLst/>
          </a:prstGeom>
        </p:spPr>
      </p:pic>
      <p:sp>
        <p:nvSpPr>
          <p:cNvPr id="6" name="Rectangle 5"/>
          <p:cNvSpPr/>
          <p:nvPr/>
        </p:nvSpPr>
        <p:spPr>
          <a:xfrm>
            <a:off x="6644640" y="2734490"/>
            <a:ext cx="4945072" cy="2585323"/>
          </a:xfrm>
          <a:prstGeom prst="rect">
            <a:avLst/>
          </a:prstGeom>
        </p:spPr>
        <p:txBody>
          <a:bodyPr wrap="square">
            <a:spAutoFit/>
          </a:bodyPr>
          <a:lstStyle/>
          <a:p>
            <a:r>
              <a:rPr lang="en-IN" b="1" dirty="0" smtClean="0">
                <a:latin typeface="Calibri" panose="020F0502020204030204" pitchFamily="34" charset="0"/>
                <a:ea typeface="Calibri" panose="020F0502020204030204" pitchFamily="34" charset="0"/>
                <a:cs typeface="Calibri" panose="020F0502020204030204" pitchFamily="34" charset="0"/>
              </a:rPr>
              <a:t>INTERPRETATION</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Display </a:t>
            </a:r>
            <a:r>
              <a:rPr lang="en-US" dirty="0">
                <a:latin typeface="Tahoma" panose="020B0604030504040204" pitchFamily="34" charset="0"/>
                <a:ea typeface="Tahoma" panose="020B0604030504040204" pitchFamily="34" charset="0"/>
                <a:cs typeface="Tahoma" panose="020B0604030504040204" pitchFamily="34" charset="0"/>
              </a:rPr>
              <a:t>movie categories with revenues greater than $961,000,000 offers insights into the most commercially successful genres. </a:t>
            </a:r>
          </a:p>
          <a:p>
            <a:pPr marL="342900" indent="-342900">
              <a:buFont typeface="Arial" panose="020B0604020202020204" pitchFamily="34" charset="0"/>
              <a:buChar char="•"/>
            </a:pPr>
            <a:r>
              <a:rPr lang="en-IN" dirty="0" smtClean="0">
                <a:latin typeface="Tahoma" panose="020B0604030504040204" pitchFamily="34" charset="0"/>
                <a:ea typeface="Tahoma" panose="020B0604030504040204" pitchFamily="34" charset="0"/>
                <a:cs typeface="Tahoma" panose="020B0604030504040204" pitchFamily="34" charset="0"/>
              </a:rPr>
              <a:t>The </a:t>
            </a:r>
            <a:r>
              <a:rPr lang="en-IN" dirty="0">
                <a:latin typeface="Tahoma" panose="020B0604030504040204" pitchFamily="34" charset="0"/>
                <a:ea typeface="Tahoma" panose="020B0604030504040204" pitchFamily="34" charset="0"/>
                <a:cs typeface="Tahoma" panose="020B0604030504040204" pitchFamily="34" charset="0"/>
              </a:rPr>
              <a:t>genre of  movies with high budget is Action and Adventure. Majority  of the movie have made revenue more than its budget.</a:t>
            </a:r>
          </a:p>
        </p:txBody>
      </p:sp>
    </p:spTree>
    <p:extLst>
      <p:ext uri="{BB962C8B-B14F-4D97-AF65-F5344CB8AC3E}">
        <p14:creationId xmlns:p14="http://schemas.microsoft.com/office/powerpoint/2010/main" val="29325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61554"/>
            <a:ext cx="10364451" cy="792480"/>
          </a:xfrm>
        </p:spPr>
        <p:txBody>
          <a:bodyPr>
            <a:normAutofit/>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Task5</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p:cNvPicPr>
            <a:picLocks noGrp="1" noChangeAspect="1"/>
          </p:cNvPicPr>
          <p:nvPr>
            <p:ph sz="quarter" idx="13"/>
          </p:nvPr>
        </p:nvPicPr>
        <p:blipFill>
          <a:blip r:embed="rId2"/>
          <a:stretch>
            <a:fillRect/>
          </a:stretch>
        </p:blipFill>
        <p:spPr>
          <a:xfrm>
            <a:off x="278674" y="2481943"/>
            <a:ext cx="7585166" cy="3175055"/>
          </a:xfrm>
          <a:prstGeom prst="rect">
            <a:avLst/>
          </a:prstGeom>
        </p:spPr>
      </p:pic>
      <p:pic>
        <p:nvPicPr>
          <p:cNvPr id="6" name="Picture 5"/>
          <p:cNvPicPr>
            <a:picLocks noChangeAspect="1"/>
          </p:cNvPicPr>
          <p:nvPr/>
        </p:nvPicPr>
        <p:blipFill>
          <a:blip r:embed="rId3"/>
          <a:stretch>
            <a:fillRect/>
          </a:stretch>
        </p:blipFill>
        <p:spPr>
          <a:xfrm>
            <a:off x="426721" y="1254034"/>
            <a:ext cx="11625942" cy="1227909"/>
          </a:xfrm>
          <a:prstGeom prst="rect">
            <a:avLst/>
          </a:prstGeom>
        </p:spPr>
      </p:pic>
      <p:pic>
        <p:nvPicPr>
          <p:cNvPr id="8" name="Picture 7"/>
          <p:cNvPicPr>
            <a:picLocks noChangeAspect="1"/>
          </p:cNvPicPr>
          <p:nvPr/>
        </p:nvPicPr>
        <p:blipFill>
          <a:blip r:embed="rId4"/>
          <a:stretch>
            <a:fillRect/>
          </a:stretch>
        </p:blipFill>
        <p:spPr>
          <a:xfrm>
            <a:off x="278674" y="5656998"/>
            <a:ext cx="2628900" cy="514350"/>
          </a:xfrm>
          <a:prstGeom prst="rect">
            <a:avLst/>
          </a:prstGeom>
        </p:spPr>
      </p:pic>
      <p:sp>
        <p:nvSpPr>
          <p:cNvPr id="4" name="Rectangle 3"/>
          <p:cNvSpPr/>
          <p:nvPr/>
        </p:nvSpPr>
        <p:spPr>
          <a:xfrm>
            <a:off x="8273142" y="2967335"/>
            <a:ext cx="3701143" cy="2031325"/>
          </a:xfrm>
          <a:prstGeom prst="rect">
            <a:avLst/>
          </a:prstGeom>
        </p:spPr>
        <p:txBody>
          <a:bodyPr wrap="square">
            <a:spAutoFit/>
          </a:bodyPr>
          <a:lstStyle/>
          <a:p>
            <a:r>
              <a:rPr lang="en-IN" b="1" dirty="0" smtClean="0">
                <a:latin typeface="Calibri" panose="020F0502020204030204" pitchFamily="34" charset="0"/>
                <a:ea typeface="Calibri" panose="020F0502020204030204" pitchFamily="34" charset="0"/>
                <a:cs typeface="Calibri" panose="020F0502020204030204" pitchFamily="34" charset="0"/>
              </a:rPr>
              <a:t>INTERPRETATION</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rPr>
              <a:t>Removing </a:t>
            </a:r>
            <a:r>
              <a:rPr lang="en-US" dirty="0">
                <a:latin typeface="Calibri" panose="020F0502020204030204" pitchFamily="34" charset="0"/>
                <a:ea typeface="Calibri" panose="020F0502020204030204" pitchFamily="34" charset="0"/>
                <a:cs typeface="Calibri" panose="020F0502020204030204" pitchFamily="34" charset="0"/>
              </a:rPr>
              <a:t>rows with zero budget and revenue values ensures that the subsequent analysis is based on reliable and meaningful information, as these values indicate missing data. </a:t>
            </a:r>
          </a:p>
        </p:txBody>
      </p:sp>
    </p:spTree>
    <p:extLst>
      <p:ext uri="{BB962C8B-B14F-4D97-AF65-F5344CB8AC3E}">
        <p14:creationId xmlns:p14="http://schemas.microsoft.com/office/powerpoint/2010/main" val="57893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22218"/>
            <a:ext cx="10364451" cy="722812"/>
          </a:xfrm>
        </p:spPr>
        <p:txBody>
          <a:bodyPr>
            <a:normAutofit fontScale="90000"/>
          </a:bodyPr>
          <a:lstStyle/>
          <a:p>
            <a:r>
              <a:rPr lang="en-IN" sz="4800" cap="none" dirty="0" smtClean="0">
                <a:latin typeface="Tahoma" panose="020B0604030504040204" pitchFamily="34" charset="0"/>
                <a:ea typeface="Tahoma" panose="020B0604030504040204" pitchFamily="34" charset="0"/>
                <a:cs typeface="Tahoma" panose="020B0604030504040204" pitchFamily="34" charset="0"/>
              </a:rPr>
              <a:t>Task6</a:t>
            </a:r>
            <a:endParaRPr lang="en-US" sz="480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sz="quarter" idx="13"/>
          </p:nvPr>
        </p:nvPicPr>
        <p:blipFill>
          <a:blip r:embed="rId2"/>
          <a:stretch>
            <a:fillRect/>
          </a:stretch>
        </p:blipFill>
        <p:spPr>
          <a:xfrm>
            <a:off x="913775" y="1045030"/>
            <a:ext cx="11120437" cy="345168"/>
          </a:xfrm>
          <a:prstGeom prst="rect">
            <a:avLst/>
          </a:prstGeom>
        </p:spPr>
      </p:pic>
      <p:pic>
        <p:nvPicPr>
          <p:cNvPr id="5" name="Picture 4"/>
          <p:cNvPicPr>
            <a:picLocks noChangeAspect="1"/>
          </p:cNvPicPr>
          <p:nvPr/>
        </p:nvPicPr>
        <p:blipFill>
          <a:blip r:embed="rId3"/>
          <a:stretch>
            <a:fillRect/>
          </a:stretch>
        </p:blipFill>
        <p:spPr>
          <a:xfrm>
            <a:off x="276418" y="1422674"/>
            <a:ext cx="7735468" cy="2798625"/>
          </a:xfrm>
          <a:prstGeom prst="rect">
            <a:avLst/>
          </a:prstGeom>
        </p:spPr>
      </p:pic>
      <p:pic>
        <p:nvPicPr>
          <p:cNvPr id="3" name="Picture 2"/>
          <p:cNvPicPr>
            <a:picLocks noChangeAspect="1"/>
          </p:cNvPicPr>
          <p:nvPr/>
        </p:nvPicPr>
        <p:blipFill>
          <a:blip r:embed="rId4"/>
          <a:stretch>
            <a:fillRect/>
          </a:stretch>
        </p:blipFill>
        <p:spPr>
          <a:xfrm>
            <a:off x="276418" y="4293325"/>
            <a:ext cx="7735468" cy="2481943"/>
          </a:xfrm>
          <a:prstGeom prst="rect">
            <a:avLst/>
          </a:prstGeom>
        </p:spPr>
      </p:pic>
      <p:sp>
        <p:nvSpPr>
          <p:cNvPr id="6" name="Rectangle 5"/>
          <p:cNvSpPr/>
          <p:nvPr/>
        </p:nvSpPr>
        <p:spPr>
          <a:xfrm>
            <a:off x="8011886" y="1767842"/>
            <a:ext cx="4022326" cy="3108543"/>
          </a:xfrm>
          <a:prstGeom prst="rect">
            <a:avLst/>
          </a:prstGeom>
        </p:spPr>
        <p:txBody>
          <a:bodyPr wrap="square">
            <a:spAutoFit/>
          </a:bodyPr>
          <a:lstStyle/>
          <a:p>
            <a:r>
              <a:rPr lang="en-IN" sz="1600" b="1" dirty="0">
                <a:latin typeface="Tahoma" panose="020B0604030504040204" pitchFamily="34" charset="0"/>
                <a:ea typeface="Tahoma" panose="020B0604030504040204" pitchFamily="34" charset="0"/>
                <a:cs typeface="Tahoma" panose="020B0604030504040204" pitchFamily="34" charset="0"/>
              </a:rPr>
              <a:t>INTERPRETATION</a:t>
            </a:r>
          </a:p>
          <a:p>
            <a:pPr marL="342900" indent="-342900">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The movies of Action, Adventure ,Family, Science Fiction, Animation and Drama genres  comes in highest revenue making  movies, these are highly budgeted movies.</a:t>
            </a:r>
          </a:p>
          <a:p>
            <a:pPr marL="342900" indent="-342900">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The movies that have low budget belongs to Drama, Thriller, Comedy  and Horror, those kind of movies are comparatively low revenue.</a:t>
            </a:r>
          </a:p>
        </p:txBody>
      </p:sp>
    </p:spTree>
    <p:extLst>
      <p:ext uri="{BB962C8B-B14F-4D97-AF65-F5344CB8AC3E}">
        <p14:creationId xmlns:p14="http://schemas.microsoft.com/office/powerpoint/2010/main" val="34652618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1271</TotalTime>
  <Words>1324</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Tahoma</vt:lpstr>
      <vt:lpstr>Tw Cen MT</vt:lpstr>
      <vt:lpstr>Droplet</vt:lpstr>
      <vt:lpstr>CAPSTONE PROJECT  Data analysis using python</vt:lpstr>
      <vt:lpstr>INTRODUCTION</vt:lpstr>
      <vt:lpstr>OBJECTIVE</vt:lpstr>
      <vt:lpstr>Task1</vt:lpstr>
      <vt:lpstr>Task2</vt:lpstr>
      <vt:lpstr>Task3</vt:lpstr>
      <vt:lpstr>Task4</vt:lpstr>
      <vt:lpstr>Task5</vt:lpstr>
      <vt:lpstr>Task6</vt:lpstr>
      <vt:lpstr>Task7</vt:lpstr>
      <vt:lpstr>Task8</vt:lpstr>
      <vt:lpstr>Task9</vt:lpstr>
      <vt:lpstr>Task10</vt:lpstr>
      <vt:lpstr>Task10</vt:lpstr>
      <vt:lpstr>Task11</vt:lpstr>
      <vt:lpstr>INTERPRETATION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Data analysis using python</dc:title>
  <dc:creator>Windows User</dc:creator>
  <cp:lastModifiedBy>Windows User</cp:lastModifiedBy>
  <cp:revision>35</cp:revision>
  <dcterms:created xsi:type="dcterms:W3CDTF">2024-01-26T09:58:42Z</dcterms:created>
  <dcterms:modified xsi:type="dcterms:W3CDTF">2024-02-01T11:09:26Z</dcterms:modified>
</cp:coreProperties>
</file>