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1"/>
  </p:notesMasterIdLst>
  <p:sldIdLst>
    <p:sldId id="256" r:id="rId2"/>
    <p:sldId id="258" r:id="rId3"/>
    <p:sldId id="259" r:id="rId4"/>
    <p:sldId id="260" r:id="rId5"/>
    <p:sldId id="261" r:id="rId6"/>
    <p:sldId id="262" r:id="rId7"/>
    <p:sldId id="270" r:id="rId8"/>
    <p:sldId id="263" r:id="rId9"/>
    <p:sldId id="264" r:id="rId10"/>
    <p:sldId id="265" r:id="rId11"/>
    <p:sldId id="266" r:id="rId12"/>
    <p:sldId id="271" r:id="rId13"/>
    <p:sldId id="267" r:id="rId14"/>
    <p:sldId id="268"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7" r:id="rId37"/>
    <p:sldId id="298" r:id="rId38"/>
    <p:sldId id="299" r:id="rId39"/>
    <p:sldId id="300" r:id="rId40"/>
    <p:sldId id="302" r:id="rId41"/>
    <p:sldId id="307" r:id="rId42"/>
    <p:sldId id="308" r:id="rId43"/>
    <p:sldId id="309" r:id="rId44"/>
    <p:sldId id="310" r:id="rId45"/>
    <p:sldId id="311" r:id="rId46"/>
    <p:sldId id="312" r:id="rId47"/>
    <p:sldId id="304" r:id="rId48"/>
    <p:sldId id="306" r:id="rId49"/>
    <p:sldId id="26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5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0DB80-B4E7-4A78-A651-E001F2CAF115}" type="datetimeFigureOut">
              <a:rPr lang="en-US" smtClean="0"/>
              <a:pPr/>
              <a:t>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88BDE-C571-416A-AA95-2450BD5AAEC0}" type="slidenum">
              <a:rPr lang="en-US" smtClean="0"/>
              <a:pPr/>
              <a:t>‹#›</a:t>
            </a:fld>
            <a:endParaRPr lang="en-US"/>
          </a:p>
        </p:txBody>
      </p:sp>
    </p:spTree>
    <p:extLst>
      <p:ext uri="{BB962C8B-B14F-4D97-AF65-F5344CB8AC3E}">
        <p14:creationId xmlns:p14="http://schemas.microsoft.com/office/powerpoint/2010/main" val="1370127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66859-E521-4E93-A587-EB3C2F3DE0EB}" type="datetime1">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C34FEF-9D49-4621-824C-9F0D21F0CF42}" type="datetime1">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B717C8-8A0B-422B-9BDB-BA176947E50B}" type="datetime1">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8630F-9153-4EE0-AD94-E5F81FC30282}" type="datetime1">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6ECD1-1C00-4341-BC93-E72B008CF322}" type="datetime1">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466E6-EDFE-45A2-91C0-4445BF91E355}" type="datetime1">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15018F-7BEB-4394-A4EE-961E7CEBD6F1}" type="datetime1">
              <a:rPr lang="en-US" smtClean="0"/>
              <a:pPr/>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A14025-6142-44F3-9AF3-C03DACAA9C8E}" type="datetime1">
              <a:rPr lang="en-US" smtClean="0"/>
              <a:pPr/>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B3085-CCC4-4635-91CE-7CB51A9BE474}" type="datetime1">
              <a:rPr lang="en-US" smtClean="0"/>
              <a:pPr/>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D28DD-CA4F-4031-836E-290991AAFF6D}" type="datetime1">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B2BBE-DF0D-4C55-B7AD-830FE8457015}" type="datetime1">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5C89D-DA17-4B38-8A5B-CD888C1477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1AE4D-B615-4558-BA0F-D3EED4EDEAC6}" type="datetime1">
              <a:rPr lang="en-US" smtClean="0"/>
              <a:pPr/>
              <a:t>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5C89D-DA17-4B38-8A5B-CD888C1477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dsoftsolutions.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43000" y="990600"/>
            <a:ext cx="5181600" cy="1122218"/>
          </a:xfrm>
        </p:spPr>
        <p:txBody>
          <a:bodyPr>
            <a:normAutofit fontScale="90000"/>
          </a:bodyPr>
          <a:lstStyle/>
          <a:p>
            <a:r>
              <a:rPr lang="en-US" sz="6000" dirty="0">
                <a:solidFill>
                  <a:schemeClr val="accent6">
                    <a:lumMod val="75000"/>
                  </a:schemeClr>
                </a:solidFill>
                <a:latin typeface="Palatino Linotype" pitchFamily="18" charset="0"/>
              </a:rPr>
              <a:t/>
            </a:r>
            <a:br>
              <a:rPr lang="en-US" sz="6000" dirty="0">
                <a:solidFill>
                  <a:schemeClr val="accent6">
                    <a:lumMod val="75000"/>
                  </a:schemeClr>
                </a:solidFill>
                <a:latin typeface="Palatino Linotype" pitchFamily="18" charset="0"/>
              </a:rPr>
            </a:br>
            <a:r>
              <a:rPr lang="en-US" sz="6000" dirty="0">
                <a:solidFill>
                  <a:schemeClr val="accent6">
                    <a:lumMod val="75000"/>
                  </a:schemeClr>
                </a:solidFill>
                <a:latin typeface="Palatino Linotype" pitchFamily="18" charset="0"/>
              </a:rPr>
              <a:t/>
            </a:r>
            <a:br>
              <a:rPr lang="en-US" sz="6000" dirty="0">
                <a:solidFill>
                  <a:schemeClr val="accent6">
                    <a:lumMod val="75000"/>
                  </a:schemeClr>
                </a:solidFill>
                <a:latin typeface="Palatino Linotype" pitchFamily="18" charset="0"/>
              </a:rPr>
            </a:br>
            <a:r>
              <a:rPr lang="en-US" sz="6000" dirty="0">
                <a:solidFill>
                  <a:schemeClr val="accent6">
                    <a:lumMod val="75000"/>
                  </a:schemeClr>
                </a:solidFill>
                <a:latin typeface="Palatino Linotype" pitchFamily="18" charset="0"/>
              </a:rPr>
              <a:t> Project Report </a:t>
            </a:r>
            <a:br>
              <a:rPr lang="en-US" sz="6000" dirty="0">
                <a:solidFill>
                  <a:schemeClr val="accent6">
                    <a:lumMod val="75000"/>
                  </a:schemeClr>
                </a:solidFill>
                <a:latin typeface="Palatino Linotype" pitchFamily="18" charset="0"/>
              </a:rPr>
            </a:br>
            <a:r>
              <a:rPr lang="en-US" sz="6000" dirty="0">
                <a:solidFill>
                  <a:schemeClr val="accent6">
                    <a:lumMod val="75000"/>
                  </a:schemeClr>
                </a:solidFill>
              </a:rPr>
              <a:t/>
            </a:r>
            <a:br>
              <a:rPr lang="en-US" sz="6000" dirty="0">
                <a:solidFill>
                  <a:schemeClr val="accent6">
                    <a:lumMod val="75000"/>
                  </a:schemeClr>
                </a:solidFill>
              </a:rPr>
            </a:br>
            <a:endParaRPr lang="en-US" dirty="0"/>
          </a:p>
        </p:txBody>
      </p:sp>
      <p:sp>
        <p:nvSpPr>
          <p:cNvPr id="3" name="Subtitle 2"/>
          <p:cNvSpPr>
            <a:spLocks noGrp="1"/>
          </p:cNvSpPr>
          <p:nvPr>
            <p:ph type="subTitle" idx="1"/>
          </p:nvPr>
        </p:nvSpPr>
        <p:spPr>
          <a:xfrm>
            <a:off x="2286000" y="2895600"/>
            <a:ext cx="4191000" cy="990600"/>
          </a:xfrm>
        </p:spPr>
        <p:txBody>
          <a:bodyPr>
            <a:normAutofit/>
          </a:bodyPr>
          <a:lstStyle/>
          <a:p>
            <a:endParaRPr lang="en-US" sz="2800" dirty="0">
              <a:solidFill>
                <a:schemeClr val="tx2">
                  <a:lumMod val="75000"/>
                </a:schemeClr>
              </a:solidFill>
              <a:latin typeface="Gungsuh" pitchFamily="18" charset="-127"/>
              <a:ea typeface="Gungsuh" pitchFamily="18" charset="-127"/>
            </a:endParaRPr>
          </a:p>
          <a:p>
            <a:endParaRPr lang="en-US" dirty="0"/>
          </a:p>
        </p:txBody>
      </p:sp>
      <p:sp>
        <p:nvSpPr>
          <p:cNvPr id="9" name="Rectangle 8"/>
          <p:cNvSpPr/>
          <p:nvPr/>
        </p:nvSpPr>
        <p:spPr>
          <a:xfrm>
            <a:off x="5181600" y="4495800"/>
            <a:ext cx="2895600" cy="707886"/>
          </a:xfrm>
          <a:prstGeom prst="rect">
            <a:avLst/>
          </a:prstGeom>
        </p:spPr>
        <p:txBody>
          <a:bodyPr wrap="square">
            <a:spAutoFit/>
          </a:bodyPr>
          <a:lstStyle/>
          <a:p>
            <a:r>
              <a:rPr lang="en-US" sz="4000" dirty="0">
                <a:solidFill>
                  <a:srgbClr val="7030A0"/>
                </a:solidFill>
              </a:rPr>
              <a:t>Project</a:t>
            </a:r>
          </a:p>
        </p:txBody>
      </p:sp>
      <p:sp>
        <p:nvSpPr>
          <p:cNvPr id="2" name="Rectangle 1"/>
          <p:cNvSpPr/>
          <p:nvPr/>
        </p:nvSpPr>
        <p:spPr>
          <a:xfrm>
            <a:off x="0" y="3153177"/>
            <a:ext cx="9144000" cy="914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197500"/>
      </p:ext>
    </p:extLst>
  </p:cSld>
  <p:clrMapOvr>
    <a:masterClrMapping/>
  </p:clrMapOvr>
  <p:transition spd="med" advTm="5000">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800" dirty="0">
                <a:solidFill>
                  <a:srgbClr val="F79646">
                    <a:lumMod val="75000"/>
                  </a:srgbClr>
                </a:solidFill>
                <a:latin typeface="Impact" pitchFamily="34" charset="0"/>
                <a:cs typeface="Arial" charset="0"/>
              </a:rPr>
              <a:t>Goal</a:t>
            </a:r>
            <a:br>
              <a:rPr lang="en-US" sz="4800" dirty="0">
                <a:solidFill>
                  <a:srgbClr val="F79646">
                    <a:lumMod val="75000"/>
                  </a:srgbClr>
                </a:solidFill>
                <a:latin typeface="Impact" pitchFamily="34" charset="0"/>
                <a:cs typeface="Arial" charset="0"/>
              </a:rPr>
            </a:b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US" dirty="0"/>
              <a:t> The main Vision of this project is to eliminate all the diversities amongst banks, which generally client faces at the time of any transaction.</a:t>
            </a:r>
          </a:p>
          <a:p>
            <a:r>
              <a:rPr lang="en-US" dirty="0"/>
              <a:t> By doing so Client will used to only one Systematic Standard way of banking and there by they will be at ease using this interface.</a:t>
            </a:r>
          </a:p>
          <a:p>
            <a:r>
              <a:rPr lang="en-US" dirty="0"/>
              <a:t> The kind of functionality it’s capable of providing also reveals the kind of banking facilities that a customer could get online. </a:t>
            </a:r>
          </a:p>
          <a:p>
            <a:r>
              <a:rPr lang="en-US" dirty="0"/>
              <a:t>Of course, the bank that implements this solution decides the features available to customers. </a:t>
            </a:r>
          </a:p>
          <a:p>
            <a:endParaRPr lang="en-US" dirty="0"/>
          </a:p>
        </p:txBody>
      </p:sp>
    </p:spTree>
    <p:extLst>
      <p:ext uri="{BB962C8B-B14F-4D97-AF65-F5344CB8AC3E}">
        <p14:creationId xmlns:p14="http://schemas.microsoft.com/office/powerpoint/2010/main" val="428035336"/>
      </p:ext>
    </p:extLst>
  </p:cSld>
  <p:clrMapOvr>
    <a:masterClrMapping/>
  </p:clrMapOvr>
  <p:transition spd="slow" advTm="5000">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F79646">
                    <a:lumMod val="75000"/>
                  </a:srgbClr>
                </a:solidFill>
                <a:latin typeface="Impact" pitchFamily="34" charset="0"/>
                <a:cs typeface="Arial" charset="0"/>
              </a:rPr>
              <a:t>Scope</a:t>
            </a:r>
            <a:endParaRPr lang="en-US" dirty="0"/>
          </a:p>
        </p:txBody>
      </p:sp>
      <p:sp>
        <p:nvSpPr>
          <p:cNvPr id="3" name="Content Placeholder 2"/>
          <p:cNvSpPr>
            <a:spLocks noGrp="1"/>
          </p:cNvSpPr>
          <p:nvPr>
            <p:ph idx="1"/>
          </p:nvPr>
        </p:nvSpPr>
        <p:spPr>
          <a:xfrm>
            <a:off x="457200" y="1935480"/>
            <a:ext cx="8229600" cy="4846320"/>
          </a:xfrm>
        </p:spPr>
        <p:txBody>
          <a:bodyPr>
            <a:normAutofit fontScale="85000" lnSpcReduction="20000"/>
          </a:bodyPr>
          <a:lstStyle/>
          <a:p>
            <a:pPr lvl="0"/>
            <a:r>
              <a:rPr lang="en-US" dirty="0"/>
              <a:t>This system provides a Common User Interface for the customers to log on to any bank.</a:t>
            </a:r>
            <a:endParaRPr lang="en-US" b="1" dirty="0"/>
          </a:p>
          <a:p>
            <a:pPr lvl="0"/>
            <a:r>
              <a:rPr lang="en-US" dirty="0"/>
              <a:t>Here the user interface is Graphical User Interface.</a:t>
            </a:r>
            <a:endParaRPr lang="en-US" b="1" dirty="0"/>
          </a:p>
          <a:p>
            <a:pPr lvl="0"/>
            <a:r>
              <a:rPr lang="en-US" dirty="0"/>
              <a:t>This application is a Web based Application. </a:t>
            </a:r>
            <a:endParaRPr lang="en-US" b="1" dirty="0"/>
          </a:p>
          <a:p>
            <a:pPr lvl="0"/>
            <a:r>
              <a:rPr lang="en-US" dirty="0"/>
              <a:t>Being a web based application it doesn’t require any client side installation. </a:t>
            </a:r>
            <a:endParaRPr lang="en-US" b="1" dirty="0"/>
          </a:p>
          <a:p>
            <a:pPr lvl="0"/>
            <a:r>
              <a:rPr lang="en-US" dirty="0"/>
              <a:t>Any number of users can interact with the system simultaneously. </a:t>
            </a:r>
            <a:endParaRPr lang="en-US" b="1" dirty="0"/>
          </a:p>
          <a:p>
            <a:pPr lvl="0"/>
            <a:r>
              <a:rPr lang="en-US" dirty="0"/>
              <a:t>Eradicates the time consumed to learn how to use all the user interfaces of every bank in which a customer is having account. </a:t>
            </a:r>
            <a:endParaRPr lang="en-US" b="1" dirty="0"/>
          </a:p>
          <a:p>
            <a:pPr lvl="0"/>
            <a:r>
              <a:rPr lang="en-US" dirty="0"/>
              <a:t>The transactions are secure. </a:t>
            </a:r>
            <a:endParaRPr lang="en-US" b="1" dirty="0"/>
          </a:p>
          <a:p>
            <a:endParaRPr lang="en-US" dirty="0"/>
          </a:p>
        </p:txBody>
      </p:sp>
    </p:spTree>
    <p:extLst>
      <p:ext uri="{BB962C8B-B14F-4D97-AF65-F5344CB8AC3E}">
        <p14:creationId xmlns:p14="http://schemas.microsoft.com/office/powerpoint/2010/main" val="606034690"/>
      </p:ext>
    </p:extLst>
  </p:cSld>
  <p:clrMapOvr>
    <a:masterClrMapping/>
  </p:clrMapOvr>
  <p:transition spd="slow" advTm="5000">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fontScale="62500" lnSpcReduction="20000"/>
          </a:bodyPr>
          <a:lstStyle/>
          <a:p>
            <a:r>
              <a:rPr lang="en-US" dirty="0"/>
              <a:t>1) Banker Module</a:t>
            </a:r>
          </a:p>
          <a:p>
            <a:r>
              <a:rPr lang="en-US" dirty="0"/>
              <a:t>This module deals with the Accounts Pending, Pending Transfers, and Reports regarding transactions.	</a:t>
            </a:r>
          </a:p>
          <a:p>
            <a:pPr marL="0" indent="0">
              <a:buNone/>
            </a:pPr>
            <a:r>
              <a:rPr lang="en-US" dirty="0"/>
              <a:t> </a:t>
            </a:r>
          </a:p>
          <a:p>
            <a:r>
              <a:rPr lang="en-US" dirty="0"/>
              <a:t>2) Customer Module</a:t>
            </a:r>
          </a:p>
          <a:p>
            <a:r>
              <a:rPr lang="en-US" dirty="0"/>
              <a:t>This module a customer can register him self to the system, customer can login into the system. A customer can add a new account, view the account information, Transfer amount, A customer can also see the Transaction Reports.</a:t>
            </a:r>
          </a:p>
          <a:p>
            <a:pPr marL="0" indent="0">
              <a:buNone/>
            </a:pPr>
            <a:r>
              <a:rPr lang="en-US" dirty="0"/>
              <a:t> </a:t>
            </a:r>
          </a:p>
          <a:p>
            <a:r>
              <a:rPr lang="en-US" dirty="0"/>
              <a:t>3) Admin Module</a:t>
            </a:r>
          </a:p>
          <a:p>
            <a:r>
              <a:rPr lang="en-US" dirty="0"/>
              <a:t>The admin module will be used by the administrator of the site, The admin can accept or reject the request from the banker, and The admin can accept or reject the request from the user. The request are in the form of bank registration, customer registration. </a:t>
            </a:r>
          </a:p>
          <a:p>
            <a:endParaRPr lang="en-US" dirty="0"/>
          </a:p>
        </p:txBody>
      </p:sp>
    </p:spTree>
    <p:extLst>
      <p:ext uri="{BB962C8B-B14F-4D97-AF65-F5344CB8AC3E}">
        <p14:creationId xmlns:p14="http://schemas.microsoft.com/office/powerpoint/2010/main" val="3993996493"/>
      </p:ext>
    </p:extLst>
  </p:cSld>
  <p:clrMapOvr>
    <a:masterClrMapping/>
  </p:clrMapOvr>
  <p:transition spd="slow" advTm="5000">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79646">
                    <a:lumMod val="75000"/>
                  </a:srgbClr>
                </a:solidFill>
                <a:latin typeface="Impact" pitchFamily="34" charset="0"/>
                <a:cs typeface="Arial" charset="0"/>
              </a:rPr>
              <a:t> </a:t>
            </a:r>
            <a:r>
              <a:rPr lang="en-US" sz="2800" dirty="0">
                <a:solidFill>
                  <a:srgbClr val="F79646">
                    <a:lumMod val="75000"/>
                  </a:srgbClr>
                </a:solidFill>
                <a:latin typeface="Impact" pitchFamily="34" charset="0"/>
                <a:cs typeface="Arial" charset="0"/>
              </a:rPr>
              <a:t>System Requirements   </a:t>
            </a:r>
            <a:r>
              <a:rPr lang="en-US" sz="2800" dirty="0">
                <a:solidFill>
                  <a:schemeClr val="accent5"/>
                </a:solidFill>
                <a:latin typeface="Impact" pitchFamily="34" charset="0"/>
                <a:cs typeface="Arial" charset="0"/>
              </a:rPr>
              <a:t>Hardware</a:t>
            </a:r>
            <a:endParaRPr lang="en-US" sz="2400" dirty="0">
              <a:solidFill>
                <a:schemeClr val="accent5"/>
              </a:solidFill>
            </a:endParaRPr>
          </a:p>
        </p:txBody>
      </p:sp>
      <p:sp>
        <p:nvSpPr>
          <p:cNvPr id="3" name="Content Placeholder 2"/>
          <p:cNvSpPr>
            <a:spLocks noGrp="1"/>
          </p:cNvSpPr>
          <p:nvPr>
            <p:ph idx="1"/>
          </p:nvPr>
        </p:nvSpPr>
        <p:spPr/>
        <p:txBody>
          <a:bodyPr/>
          <a:lstStyle/>
          <a:p>
            <a:pPr marL="667512" lvl="2" indent="0">
              <a:buNone/>
            </a:pPr>
            <a:endParaRPr lang="en-US" sz="2400" dirty="0"/>
          </a:p>
          <a:p>
            <a:pPr lvl="2"/>
            <a:r>
              <a:rPr lang="en-US" sz="2400" dirty="0"/>
              <a:t>Pentium IV Processor. </a:t>
            </a:r>
            <a:endParaRPr lang="en-US" sz="2000" b="1" u="sng" dirty="0"/>
          </a:p>
          <a:p>
            <a:pPr lvl="2"/>
            <a:r>
              <a:rPr lang="en-US" sz="2400" dirty="0"/>
              <a:t>256 MB RAM.</a:t>
            </a:r>
            <a:endParaRPr lang="en-US" sz="2000" b="1" u="sng" dirty="0"/>
          </a:p>
          <a:p>
            <a:pPr lvl="2"/>
            <a:r>
              <a:rPr lang="en-US" sz="2400" dirty="0"/>
              <a:t>40GB Hard Disk space.</a:t>
            </a:r>
            <a:endParaRPr lang="en-US" sz="2000" b="1" u="sng" dirty="0"/>
          </a:p>
          <a:p>
            <a:pPr lvl="2"/>
            <a:r>
              <a:rPr lang="en-US" sz="2400" dirty="0"/>
              <a:t>Ethernet card with an Internet and Internet zone.</a:t>
            </a:r>
            <a:endParaRPr lang="en-US" sz="2000" b="1" u="sng" dirty="0"/>
          </a:p>
          <a:p>
            <a:endParaRPr lang="en-US" dirty="0"/>
          </a:p>
        </p:txBody>
      </p:sp>
      <p:pic>
        <p:nvPicPr>
          <p:cNvPr id="4" name="Picture 3" descr="imagesCAOYJK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762000"/>
            <a:ext cx="35814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0414581"/>
      </p:ext>
    </p:extLst>
  </p:cSld>
  <p:clrMapOvr>
    <a:masterClrMapping/>
  </p:clrMapOvr>
  <p:transition spd="slow" advTm="5000">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normAutofit fontScale="90000"/>
          </a:bodyPr>
          <a:lstStyle/>
          <a:p>
            <a:pPr>
              <a:defRPr/>
            </a:pPr>
            <a:r>
              <a:rPr lang="en-US" sz="8000" dirty="0">
                <a:solidFill>
                  <a:srgbClr val="F79646">
                    <a:lumMod val="75000"/>
                  </a:srgbClr>
                </a:solidFill>
                <a:latin typeface="Impact" pitchFamily="34" charset="0"/>
                <a:cs typeface="Arial" charset="0"/>
              </a:rPr>
              <a:t>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8000" dirty="0">
                <a:solidFill>
                  <a:srgbClr val="F79646">
                    <a:lumMod val="75000"/>
                  </a:srgbClr>
                </a:solidFill>
                <a:latin typeface="Impact" pitchFamily="34" charset="0"/>
                <a:cs typeface="Arial" charset="0"/>
              </a:rPr>
              <a:t/>
            </a:r>
            <a:br>
              <a:rPr lang="en-US" sz="8000" dirty="0">
                <a:solidFill>
                  <a:srgbClr val="F79646">
                    <a:lumMod val="75000"/>
                  </a:srgbClr>
                </a:solidFill>
                <a:latin typeface="Impact" pitchFamily="34" charset="0"/>
                <a:cs typeface="Arial" charset="0"/>
              </a:rPr>
            </a:br>
            <a:r>
              <a:rPr lang="en-US" sz="3100" dirty="0">
                <a:solidFill>
                  <a:srgbClr val="F79646">
                    <a:lumMod val="75000"/>
                  </a:srgbClr>
                </a:solidFill>
                <a:latin typeface="Impact" pitchFamily="34" charset="0"/>
                <a:cs typeface="Arial" charset="0"/>
              </a:rPr>
              <a:t/>
            </a:r>
            <a:br>
              <a:rPr lang="en-US" sz="3100" dirty="0">
                <a:solidFill>
                  <a:srgbClr val="F79646">
                    <a:lumMod val="75000"/>
                  </a:srgbClr>
                </a:solidFill>
                <a:latin typeface="Impact" pitchFamily="34" charset="0"/>
                <a:cs typeface="Arial" charset="0"/>
              </a:rPr>
            </a:br>
            <a:r>
              <a:rPr lang="en-US" sz="3100" dirty="0">
                <a:solidFill>
                  <a:srgbClr val="F79646">
                    <a:lumMod val="75000"/>
                  </a:srgbClr>
                </a:solidFill>
                <a:latin typeface="Impact" pitchFamily="34" charset="0"/>
                <a:cs typeface="Arial" charset="0"/>
              </a:rPr>
              <a:t/>
            </a:r>
            <a:br>
              <a:rPr lang="en-US" sz="3100" dirty="0">
                <a:solidFill>
                  <a:srgbClr val="F79646">
                    <a:lumMod val="75000"/>
                  </a:srgbClr>
                </a:solidFill>
                <a:latin typeface="Impact" pitchFamily="34" charset="0"/>
                <a:cs typeface="Arial" charset="0"/>
              </a:rPr>
            </a:br>
            <a:r>
              <a:rPr lang="en-US" sz="3100" dirty="0">
                <a:solidFill>
                  <a:srgbClr val="F79646">
                    <a:lumMod val="75000"/>
                  </a:srgbClr>
                </a:solidFill>
                <a:latin typeface="Impact" pitchFamily="34" charset="0"/>
                <a:cs typeface="Arial" charset="0"/>
              </a:rPr>
              <a:t/>
            </a:r>
            <a:br>
              <a:rPr lang="en-US" sz="3100" dirty="0">
                <a:solidFill>
                  <a:srgbClr val="F79646">
                    <a:lumMod val="75000"/>
                  </a:srgbClr>
                </a:solidFill>
                <a:latin typeface="Impact" pitchFamily="34" charset="0"/>
                <a:cs typeface="Arial" charset="0"/>
              </a:rPr>
            </a:br>
            <a:r>
              <a:rPr lang="en-US" sz="3100" dirty="0">
                <a:solidFill>
                  <a:srgbClr val="F79646">
                    <a:lumMod val="75000"/>
                  </a:srgbClr>
                </a:solidFill>
                <a:latin typeface="Impact" pitchFamily="34" charset="0"/>
                <a:cs typeface="Arial" charset="0"/>
              </a:rPr>
              <a:t/>
            </a:r>
            <a:br>
              <a:rPr lang="en-US" sz="3100" dirty="0">
                <a:solidFill>
                  <a:srgbClr val="F79646">
                    <a:lumMod val="75000"/>
                  </a:srgbClr>
                </a:solidFill>
                <a:latin typeface="Impact" pitchFamily="34" charset="0"/>
                <a:cs typeface="Arial" charset="0"/>
              </a:rPr>
            </a:br>
            <a:r>
              <a:rPr lang="en-US" sz="3100" dirty="0">
                <a:solidFill>
                  <a:srgbClr val="F79646">
                    <a:lumMod val="75000"/>
                  </a:srgbClr>
                </a:solidFill>
                <a:latin typeface="Impact" pitchFamily="34" charset="0"/>
                <a:cs typeface="Arial" charset="0"/>
              </a:rPr>
              <a:t/>
            </a:r>
            <a:br>
              <a:rPr lang="en-US" sz="3100" dirty="0">
                <a:solidFill>
                  <a:srgbClr val="F79646">
                    <a:lumMod val="75000"/>
                  </a:srgbClr>
                </a:solidFill>
                <a:latin typeface="Impact" pitchFamily="34" charset="0"/>
                <a:cs typeface="Arial" charset="0"/>
              </a:rPr>
            </a:br>
            <a:r>
              <a:rPr lang="en-US" sz="3100" dirty="0">
                <a:solidFill>
                  <a:srgbClr val="F79646">
                    <a:lumMod val="75000"/>
                  </a:srgbClr>
                </a:solidFill>
                <a:latin typeface="Impact" pitchFamily="34" charset="0"/>
                <a:cs typeface="Arial" charset="0"/>
              </a:rPr>
              <a:t>System Requirements  </a:t>
            </a:r>
            <a:r>
              <a:rPr lang="en-US" sz="3200" dirty="0">
                <a:solidFill>
                  <a:schemeClr val="accent6">
                    <a:lumMod val="75000"/>
                  </a:schemeClr>
                </a:solidFill>
                <a:latin typeface="Impact" pitchFamily="34" charset="0"/>
              </a:rPr>
              <a:t>Software</a:t>
            </a:r>
            <a:r>
              <a:rPr lang="en-US" sz="2800" dirty="0">
                <a:solidFill>
                  <a:schemeClr val="accent6">
                    <a:lumMod val="75000"/>
                  </a:schemeClr>
                </a:solidFill>
                <a:latin typeface="Impact" pitchFamily="34" charset="0"/>
              </a:rPr>
              <a:t/>
            </a:r>
            <a:br>
              <a:rPr lang="en-US" sz="2800" dirty="0">
                <a:solidFill>
                  <a:schemeClr val="accent6">
                    <a:lumMod val="75000"/>
                  </a:schemeClr>
                </a:solidFill>
                <a:latin typeface="Impact" pitchFamily="34" charset="0"/>
              </a:rPr>
            </a:br>
            <a:r>
              <a:rPr lang="en-US" sz="3100" dirty="0">
                <a:solidFill>
                  <a:srgbClr val="F79646">
                    <a:lumMod val="75000"/>
                  </a:srgbClr>
                </a:solidFill>
                <a:latin typeface="Impact" pitchFamily="34" charset="0"/>
                <a:cs typeface="Arial" charset="0"/>
              </a:rPr>
              <a:t/>
            </a:r>
            <a:br>
              <a:rPr lang="en-US" sz="3100" dirty="0">
                <a:solidFill>
                  <a:srgbClr val="F79646">
                    <a:lumMod val="75000"/>
                  </a:srgbClr>
                </a:solidFill>
                <a:latin typeface="Impact" pitchFamily="34" charset="0"/>
                <a:cs typeface="Arial" charset="0"/>
              </a:rPr>
            </a:br>
            <a:r>
              <a:rPr lang="en-US" sz="5400" dirty="0">
                <a:solidFill>
                  <a:srgbClr val="F79646">
                    <a:lumMod val="75000"/>
                  </a:srgbClr>
                </a:solidFill>
                <a:latin typeface="Impact" pitchFamily="34" charset="0"/>
                <a:cs typeface="Arial" charset="0"/>
              </a:rPr>
              <a:t> </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sz="2800" b="1" u="sng" dirty="0"/>
              <a:t>Server Side:</a:t>
            </a:r>
            <a:endParaRPr lang="en-US" sz="3200" u="sng" dirty="0"/>
          </a:p>
          <a:p>
            <a:pPr lvl="2"/>
            <a:r>
              <a:rPr lang="en-US" sz="2400" dirty="0"/>
              <a:t>Microsoft Windows 2000 Prof</a:t>
            </a:r>
            <a:endParaRPr lang="en-US" sz="2000" b="1" u="sng" dirty="0"/>
          </a:p>
          <a:p>
            <a:pPr lvl="2"/>
            <a:r>
              <a:rPr lang="en-US" sz="2400" dirty="0"/>
              <a:t>Internet explorer 5.0 or above or Netscape navigator.</a:t>
            </a:r>
            <a:endParaRPr lang="en-US" sz="2000" b="1" u="sng" dirty="0"/>
          </a:p>
          <a:p>
            <a:pPr lvl="2"/>
            <a:r>
              <a:rPr lang="en-US" sz="2400" dirty="0"/>
              <a:t>Oracle 9i or later versions. </a:t>
            </a:r>
            <a:endParaRPr lang="en-US" sz="2000" b="1" u="sng" dirty="0"/>
          </a:p>
          <a:p>
            <a:pPr lvl="2"/>
            <a:r>
              <a:rPr lang="en-US" sz="2400" dirty="0"/>
              <a:t>JDK 1.4 or Later versions. </a:t>
            </a:r>
            <a:endParaRPr lang="en-US" sz="2000" b="1" u="sng" dirty="0"/>
          </a:p>
          <a:p>
            <a:pPr lvl="2"/>
            <a:r>
              <a:rPr lang="en-US" sz="2400" dirty="0"/>
              <a:t>Apache Tomcat Web Server 4.0 or above. </a:t>
            </a:r>
            <a:endParaRPr lang="en-US" sz="2000" b="1" u="sng" dirty="0"/>
          </a:p>
          <a:p>
            <a:pPr lvl="2"/>
            <a:r>
              <a:rPr lang="en-US" sz="2400" dirty="0"/>
              <a:t>TCP/IP Protocol suite.</a:t>
            </a:r>
            <a:endParaRPr lang="en-US" sz="2000" b="1" u="sng" dirty="0"/>
          </a:p>
          <a:p>
            <a:pPr marL="0" indent="0">
              <a:buNone/>
            </a:pPr>
            <a:endParaRPr lang="en-US" sz="2400" b="1" u="sng" dirty="0"/>
          </a:p>
          <a:p>
            <a:r>
              <a:rPr lang="en-US" sz="2800" b="1" u="sng" dirty="0"/>
              <a:t>Client Side:</a:t>
            </a:r>
            <a:endParaRPr lang="en-US" sz="2400" b="1" u="sng" dirty="0"/>
          </a:p>
          <a:p>
            <a:pPr marL="0" indent="0">
              <a:buNone/>
            </a:pPr>
            <a:r>
              <a:rPr lang="en-US" sz="2800" dirty="0"/>
              <a:t>        Web Browser on </a:t>
            </a:r>
            <a:r>
              <a:rPr lang="en-US" sz="2800"/>
              <a:t>Windows XP/towards </a:t>
            </a:r>
            <a:endParaRPr lang="en-US" sz="2400" b="1" u="sng" dirty="0"/>
          </a:p>
          <a:p>
            <a:endParaRPr lang="en-US" dirty="0"/>
          </a:p>
        </p:txBody>
      </p:sp>
    </p:spTree>
    <p:extLst>
      <p:ext uri="{BB962C8B-B14F-4D97-AF65-F5344CB8AC3E}">
        <p14:creationId xmlns:p14="http://schemas.microsoft.com/office/powerpoint/2010/main" val="351674797"/>
      </p:ext>
    </p:extLst>
  </p:cSld>
  <p:clrMapOvr>
    <a:masterClrMapping/>
  </p:clrMapOvr>
  <p:transition spd="slow" advTm="5000">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fontScale="90000"/>
          </a:bodyPr>
          <a:lstStyle/>
          <a:p>
            <a:r>
              <a:rPr lang="en-US" sz="3200" dirty="0">
                <a:solidFill>
                  <a:srgbClr val="C0504D">
                    <a:lumMod val="75000"/>
                  </a:srgbClr>
                </a:solidFill>
                <a:latin typeface="Impact" pitchFamily="34" charset="0"/>
              </a:rPr>
              <a:t> </a:t>
            </a:r>
            <a:br>
              <a:rPr lang="en-US" sz="3200" dirty="0">
                <a:solidFill>
                  <a:srgbClr val="C0504D">
                    <a:lumMod val="75000"/>
                  </a:srgbClr>
                </a:solidFill>
                <a:latin typeface="Impact" pitchFamily="34" charset="0"/>
              </a:rPr>
            </a:br>
            <a:r>
              <a:rPr lang="en-US" sz="3200" dirty="0">
                <a:solidFill>
                  <a:srgbClr val="C0504D">
                    <a:lumMod val="75000"/>
                  </a:srgbClr>
                </a:solidFill>
                <a:latin typeface="Impact" pitchFamily="34" charset="0"/>
              </a:rPr>
              <a:t/>
            </a:r>
            <a:br>
              <a:rPr lang="en-US" sz="3200" dirty="0">
                <a:solidFill>
                  <a:srgbClr val="C0504D">
                    <a:lumMod val="75000"/>
                  </a:srgbClr>
                </a:solidFill>
                <a:latin typeface="Impact" pitchFamily="34" charset="0"/>
              </a:rPr>
            </a:br>
            <a:r>
              <a:rPr lang="en-US" sz="3200" dirty="0">
                <a:solidFill>
                  <a:srgbClr val="C0504D">
                    <a:lumMod val="75000"/>
                  </a:srgbClr>
                </a:solidFill>
                <a:latin typeface="Impact" pitchFamily="34" charset="0"/>
              </a:rPr>
              <a:t/>
            </a:r>
            <a:br>
              <a:rPr lang="en-US" sz="3200" dirty="0">
                <a:solidFill>
                  <a:srgbClr val="C0504D">
                    <a:lumMod val="75000"/>
                  </a:srgbClr>
                </a:solidFill>
                <a:latin typeface="Impact" pitchFamily="34" charset="0"/>
              </a:rPr>
            </a:br>
            <a:r>
              <a:rPr lang="en-US" sz="3200" dirty="0">
                <a:solidFill>
                  <a:srgbClr val="C0504D">
                    <a:lumMod val="75000"/>
                  </a:srgbClr>
                </a:solidFill>
                <a:latin typeface="Impact" pitchFamily="34" charset="0"/>
              </a:rPr>
              <a:t/>
            </a:r>
            <a:br>
              <a:rPr lang="en-US" sz="3200" dirty="0">
                <a:solidFill>
                  <a:srgbClr val="C0504D">
                    <a:lumMod val="75000"/>
                  </a:srgbClr>
                </a:solidFill>
                <a:latin typeface="Impact" pitchFamily="34" charset="0"/>
              </a:rPr>
            </a:br>
            <a:r>
              <a:rPr lang="en-US" sz="3200" dirty="0">
                <a:solidFill>
                  <a:srgbClr val="C0504D">
                    <a:lumMod val="75000"/>
                  </a:srgbClr>
                </a:solidFill>
                <a:latin typeface="Impact" pitchFamily="34" charset="0"/>
              </a:rPr>
              <a:t/>
            </a:r>
            <a:br>
              <a:rPr lang="en-US" sz="3200" dirty="0">
                <a:solidFill>
                  <a:srgbClr val="C0504D">
                    <a:lumMod val="75000"/>
                  </a:srgbClr>
                </a:solidFill>
                <a:latin typeface="Impact" pitchFamily="34" charset="0"/>
              </a:rPr>
            </a:br>
            <a:r>
              <a:rPr lang="en-US" sz="3200" dirty="0">
                <a:solidFill>
                  <a:srgbClr val="C0504D">
                    <a:lumMod val="75000"/>
                  </a:srgbClr>
                </a:solidFill>
                <a:latin typeface="Impact" pitchFamily="34" charset="0"/>
              </a:rPr>
              <a:t/>
            </a:r>
            <a:br>
              <a:rPr lang="en-US" sz="3200" dirty="0">
                <a:solidFill>
                  <a:srgbClr val="C0504D">
                    <a:lumMod val="75000"/>
                  </a:srgbClr>
                </a:solidFill>
                <a:latin typeface="Impact" pitchFamily="34" charset="0"/>
              </a:rPr>
            </a:br>
            <a:r>
              <a:rPr lang="en-US" sz="3200" dirty="0">
                <a:solidFill>
                  <a:srgbClr val="C0504D">
                    <a:lumMod val="75000"/>
                  </a:srgbClr>
                </a:solidFill>
                <a:latin typeface="Impact" pitchFamily="34" charset="0"/>
              </a:rPr>
              <a:t/>
            </a:r>
            <a:br>
              <a:rPr lang="en-US" sz="3200" dirty="0">
                <a:solidFill>
                  <a:srgbClr val="C0504D">
                    <a:lumMod val="75000"/>
                  </a:srgbClr>
                </a:solidFill>
                <a:latin typeface="Impact" pitchFamily="34" charset="0"/>
              </a:rPr>
            </a:br>
            <a:r>
              <a:rPr lang="en-US" sz="3200" dirty="0">
                <a:solidFill>
                  <a:srgbClr val="C0504D">
                    <a:lumMod val="75000"/>
                  </a:srgbClr>
                </a:solidFill>
                <a:latin typeface="Impact" pitchFamily="34" charset="0"/>
              </a:rPr>
              <a:t>    </a:t>
            </a:r>
            <a:r>
              <a:rPr lang="en-US" b="1" dirty="0">
                <a:solidFill>
                  <a:schemeClr val="accent6">
                    <a:lumMod val="75000"/>
                  </a:schemeClr>
                </a:solidFill>
                <a:latin typeface="Palatino Linotype" pitchFamily="18" charset="0"/>
              </a:rPr>
              <a:t/>
            </a:r>
            <a:br>
              <a:rPr lang="en-US" b="1" dirty="0">
                <a:solidFill>
                  <a:schemeClr val="accent6">
                    <a:lumMod val="75000"/>
                  </a:schemeClr>
                </a:solidFill>
                <a:latin typeface="Palatino Linotype" pitchFamily="18" charset="0"/>
              </a:rPr>
            </a:br>
            <a:endParaRPr lang="en-US" dirty="0"/>
          </a:p>
        </p:txBody>
      </p:sp>
      <p:pic>
        <p:nvPicPr>
          <p:cNvPr id="5" name="Picture 3" descr="ms995349"/>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57200" y="2949696"/>
            <a:ext cx="8229600" cy="18269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228600" y="515034"/>
            <a:ext cx="4572000" cy="830997"/>
          </a:xfrm>
          <a:prstGeom prst="rect">
            <a:avLst/>
          </a:prstGeom>
        </p:spPr>
        <p:txBody>
          <a:bodyPr>
            <a:spAutoFit/>
          </a:bodyPr>
          <a:lstStyle/>
          <a:p>
            <a:r>
              <a:rPr lang="en-US" sz="2400" dirty="0">
                <a:solidFill>
                  <a:srgbClr val="00B050"/>
                </a:solidFill>
                <a:latin typeface="Palatino Linotype" pitchFamily="18" charset="0"/>
              </a:rPr>
              <a:t>Model being exercised </a:t>
            </a:r>
            <a:br>
              <a:rPr lang="en-US" sz="2400" dirty="0">
                <a:solidFill>
                  <a:srgbClr val="00B050"/>
                </a:solidFill>
                <a:latin typeface="Palatino Linotype" pitchFamily="18" charset="0"/>
              </a:rPr>
            </a:br>
            <a:r>
              <a:rPr lang="en-US" sz="2400" dirty="0">
                <a:solidFill>
                  <a:srgbClr val="00B050"/>
                </a:solidFill>
                <a:latin typeface="Palatino Linotype" pitchFamily="18" charset="0"/>
              </a:rPr>
              <a:t>                            </a:t>
            </a:r>
            <a:r>
              <a:rPr lang="en-US" sz="2000" i="1" dirty="0">
                <a:solidFill>
                  <a:srgbClr val="00B050"/>
                </a:solidFill>
                <a:latin typeface="Palatino Linotype" pitchFamily="18" charset="0"/>
              </a:rPr>
              <a:t>Baseline Process</a:t>
            </a:r>
            <a:endParaRPr lang="en-US" sz="2400" dirty="0">
              <a:solidFill>
                <a:srgbClr val="00B050"/>
              </a:solidFill>
            </a:endParaRPr>
          </a:p>
        </p:txBody>
      </p:sp>
      <p:sp>
        <p:nvSpPr>
          <p:cNvPr id="8" name="Rectangle 7"/>
          <p:cNvSpPr/>
          <p:nvPr/>
        </p:nvSpPr>
        <p:spPr>
          <a:xfrm>
            <a:off x="381000" y="5116355"/>
            <a:ext cx="8610600" cy="1477328"/>
          </a:xfrm>
          <a:prstGeom prst="rect">
            <a:avLst/>
          </a:prstGeom>
        </p:spPr>
        <p:txBody>
          <a:bodyPr wrap="square">
            <a:spAutoFit/>
          </a:bodyPr>
          <a:lstStyle/>
          <a:p>
            <a:pPr marL="285750" indent="-285750">
              <a:buFont typeface="Wingdings" pitchFamily="2" charset="2"/>
              <a:buChar char="ü"/>
            </a:pPr>
            <a:r>
              <a:rPr lang="en-US" dirty="0"/>
              <a:t>It appears to suggest a "waterfall" development process, the process is in fact a spiral. </a:t>
            </a:r>
          </a:p>
          <a:p>
            <a:pPr marL="285750" indent="-285750">
              <a:buFont typeface="Wingdings" pitchFamily="2" charset="2"/>
              <a:buChar char="ü"/>
            </a:pPr>
            <a:r>
              <a:rPr lang="en-US" dirty="0"/>
              <a:t>Requirements and design are often revisited during implementation, in response to changing market needs and to realities that arise during software implementation. </a:t>
            </a:r>
          </a:p>
        </p:txBody>
      </p:sp>
    </p:spTree>
    <p:extLst>
      <p:ext uri="{BB962C8B-B14F-4D97-AF65-F5344CB8AC3E}">
        <p14:creationId xmlns:p14="http://schemas.microsoft.com/office/powerpoint/2010/main" val="1070286549"/>
      </p:ext>
    </p:extLst>
  </p:cSld>
  <p:clrMapOvr>
    <a:masterClrMapping/>
  </p:clrMapOvr>
  <p:transition spd="slow" advTm="5000">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rmAutofit fontScale="90000"/>
          </a:bodyPr>
          <a:lstStyle/>
          <a:p>
            <a:r>
              <a:rPr lang="en-US" b="1" u="sng" dirty="0">
                <a:effectLst>
                  <a:outerShdw blurRad="38100" dist="38100" dir="2700000" algn="tl">
                    <a:srgbClr val="C0C0C0"/>
                  </a:outerShdw>
                </a:effectLst>
              </a:rPr>
              <a:t>Designing :</a:t>
            </a:r>
            <a:br>
              <a:rPr lang="en-US" b="1" u="sng" dirty="0">
                <a:effectLst>
                  <a:outerShdw blurRad="38100" dist="38100" dir="2700000" algn="tl">
                    <a:srgbClr val="C0C0C0"/>
                  </a:outerShdw>
                </a:effectLst>
              </a:rPr>
            </a:br>
            <a:endParaRPr lang="en-US" dirty="0"/>
          </a:p>
        </p:txBody>
      </p:sp>
      <p:sp>
        <p:nvSpPr>
          <p:cNvPr id="3" name="Content Placeholder 2"/>
          <p:cNvSpPr>
            <a:spLocks noGrp="1"/>
          </p:cNvSpPr>
          <p:nvPr>
            <p:ph idx="1"/>
          </p:nvPr>
        </p:nvSpPr>
        <p:spPr/>
        <p:txBody>
          <a:bodyPr>
            <a:normAutofit/>
          </a:bodyPr>
          <a:lstStyle/>
          <a:p>
            <a:pPr>
              <a:lnSpc>
                <a:spcPct val="90000"/>
              </a:lnSpc>
              <a:buClr>
                <a:schemeClr val="tx1"/>
              </a:buClr>
              <a:buFont typeface="Wingdings" pitchFamily="2" charset="2"/>
              <a:buChar char="§"/>
            </a:pPr>
            <a:r>
              <a:rPr lang="en-US" sz="2400" dirty="0">
                <a:latin typeface="Palatino Linotype" pitchFamily="18" charset="0"/>
                <a:cs typeface="Times New Roman" pitchFamily="18" charset="0"/>
              </a:rPr>
              <a:t>Mapping system requirements to an abstract representation of a specific system implementation</a:t>
            </a:r>
            <a:r>
              <a:rPr lang="en-US" sz="2400" dirty="0">
                <a:latin typeface="Palatino Linotype" pitchFamily="18" charset="0"/>
              </a:rPr>
              <a:t> </a:t>
            </a:r>
          </a:p>
          <a:p>
            <a:pPr>
              <a:lnSpc>
                <a:spcPct val="90000"/>
              </a:lnSpc>
              <a:buClr>
                <a:srgbClr val="FF6600"/>
              </a:buClr>
              <a:buFontTx/>
              <a:buNone/>
            </a:pPr>
            <a:endParaRPr lang="en-US" sz="2400" dirty="0">
              <a:latin typeface="Palatino Linotype" pitchFamily="18" charset="0"/>
            </a:endParaRPr>
          </a:p>
          <a:p>
            <a:pPr>
              <a:lnSpc>
                <a:spcPct val="90000"/>
              </a:lnSpc>
              <a:buClr>
                <a:schemeClr val="tx1"/>
              </a:buClr>
              <a:buFont typeface="Wingdings" pitchFamily="2" charset="2"/>
              <a:buChar char="§"/>
            </a:pPr>
            <a:r>
              <a:rPr lang="en-US" sz="2400" dirty="0">
                <a:latin typeface="Palatino Linotype" pitchFamily="18" charset="0"/>
                <a:cs typeface="Times New Roman" pitchFamily="18" charset="0"/>
              </a:rPr>
              <a:t>Draw to meet the cost and performance constraints</a:t>
            </a:r>
            <a:r>
              <a:rPr lang="en-US" sz="2400" dirty="0">
                <a:latin typeface="Palatino Linotype" pitchFamily="18" charset="0"/>
              </a:rPr>
              <a:t>        </a:t>
            </a:r>
            <a:endParaRPr lang="en-US" sz="1800" dirty="0">
              <a:latin typeface="Palatino Linotype" pitchFamily="18" charset="0"/>
            </a:endParaRPr>
          </a:p>
          <a:p>
            <a:pPr lvl="1">
              <a:lnSpc>
                <a:spcPct val="90000"/>
              </a:lnSpc>
              <a:buClr>
                <a:schemeClr val="bg1"/>
              </a:buClr>
              <a:buFont typeface="Wingdings" pitchFamily="2" charset="2"/>
              <a:buChar char="v"/>
            </a:pPr>
            <a:r>
              <a:rPr lang="en-US" sz="1800" dirty="0">
                <a:latin typeface="Palatino Linotype" pitchFamily="18" charset="0"/>
              </a:rPr>
              <a:t>Program Flow Chart</a:t>
            </a:r>
          </a:p>
          <a:p>
            <a:pPr marL="393192" lvl="1" indent="0">
              <a:lnSpc>
                <a:spcPct val="90000"/>
              </a:lnSpc>
              <a:buClr>
                <a:schemeClr val="bg1"/>
              </a:buClr>
              <a:buNone/>
            </a:pPr>
            <a:r>
              <a:rPr lang="en-US" sz="1800" dirty="0">
                <a:latin typeface="Palatino Linotype" pitchFamily="18" charset="0"/>
              </a:rPr>
              <a:t>       DFD</a:t>
            </a:r>
          </a:p>
          <a:p>
            <a:pPr lvl="1">
              <a:lnSpc>
                <a:spcPct val="90000"/>
              </a:lnSpc>
              <a:buClr>
                <a:schemeClr val="bg1"/>
              </a:buClr>
              <a:buFont typeface="Wingdings" pitchFamily="2" charset="2"/>
              <a:buChar char="ü"/>
            </a:pPr>
            <a:r>
              <a:rPr lang="en-US" sz="1800" dirty="0">
                <a:latin typeface="Palatino Linotype" pitchFamily="18" charset="0"/>
              </a:rPr>
              <a:t>E-R Diagram</a:t>
            </a:r>
          </a:p>
          <a:p>
            <a:pPr lvl="1">
              <a:lnSpc>
                <a:spcPct val="90000"/>
              </a:lnSpc>
              <a:buClr>
                <a:schemeClr val="bg1"/>
              </a:buClr>
              <a:buFont typeface="Wingdings" pitchFamily="2" charset="2"/>
              <a:buChar char="ü"/>
            </a:pPr>
            <a:r>
              <a:rPr lang="en-US" sz="1800" dirty="0">
                <a:latin typeface="Palatino Linotype" pitchFamily="18" charset="0"/>
              </a:rPr>
              <a:t>Class Diagram</a:t>
            </a:r>
          </a:p>
          <a:p>
            <a:pPr lvl="1">
              <a:lnSpc>
                <a:spcPct val="90000"/>
              </a:lnSpc>
              <a:buClr>
                <a:schemeClr val="bg1"/>
              </a:buClr>
              <a:buFont typeface="Wingdings" pitchFamily="2" charset="2"/>
              <a:buChar char="ü"/>
            </a:pPr>
            <a:r>
              <a:rPr lang="en-US" sz="1800" dirty="0">
                <a:latin typeface="Palatino Linotype" pitchFamily="18" charset="0"/>
              </a:rPr>
              <a:t>Use Case Diagram</a:t>
            </a:r>
          </a:p>
          <a:p>
            <a:pPr lvl="1">
              <a:lnSpc>
                <a:spcPct val="90000"/>
              </a:lnSpc>
              <a:buClr>
                <a:schemeClr val="bg1"/>
              </a:buClr>
              <a:buFont typeface="Wingdings" pitchFamily="2" charset="2"/>
              <a:buChar char="ü"/>
            </a:pPr>
            <a:r>
              <a:rPr lang="en-US" sz="1800" dirty="0">
                <a:latin typeface="Palatino Linotype" pitchFamily="18" charset="0"/>
              </a:rPr>
              <a:t>Sequence Diagram</a:t>
            </a:r>
          </a:p>
          <a:p>
            <a:pPr lvl="1">
              <a:lnSpc>
                <a:spcPct val="90000"/>
              </a:lnSpc>
              <a:buClr>
                <a:schemeClr val="bg1"/>
              </a:buClr>
              <a:buFont typeface="Wingdings" pitchFamily="2" charset="2"/>
              <a:buChar char="ü"/>
            </a:pPr>
            <a:endParaRPr lang="en-US" sz="1800" dirty="0">
              <a:latin typeface="Palatino Linotype" pitchFamily="18" charset="0"/>
            </a:endParaRPr>
          </a:p>
          <a:p>
            <a:pPr lvl="1">
              <a:lnSpc>
                <a:spcPct val="90000"/>
              </a:lnSpc>
              <a:buClr>
                <a:schemeClr val="bg1"/>
              </a:buClr>
              <a:buFont typeface="Wingdings" pitchFamily="2" charset="2"/>
              <a:buChar char="ü"/>
            </a:pPr>
            <a:endParaRPr lang="en-US" sz="1800" dirty="0">
              <a:latin typeface="Palatino Linotype" pitchFamily="18" charset="0"/>
            </a:endParaRPr>
          </a:p>
          <a:p>
            <a:endParaRPr lang="en-US" dirty="0"/>
          </a:p>
        </p:txBody>
      </p:sp>
    </p:spTree>
    <p:extLst>
      <p:ext uri="{BB962C8B-B14F-4D97-AF65-F5344CB8AC3E}">
        <p14:creationId xmlns:p14="http://schemas.microsoft.com/office/powerpoint/2010/main" val="120822960"/>
      </p:ext>
    </p:extLst>
  </p:cSld>
  <p:clrMapOvr>
    <a:masterClrMapping/>
  </p:clrMapOvr>
  <p:transition spd="slow" advTm="5000">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pPr lvl="0"/>
            <a:r>
              <a:rPr lang="en-US" sz="4800" dirty="0">
                <a:solidFill>
                  <a:srgbClr val="F79646">
                    <a:lumMod val="75000"/>
                  </a:srgbClr>
                </a:solidFill>
                <a:latin typeface="Impact" pitchFamily="34" charset="0"/>
                <a:cs typeface="Arial" charset="0"/>
              </a:rPr>
              <a:t> </a:t>
            </a:r>
            <a:br>
              <a:rPr lang="en-US" sz="4800" dirty="0">
                <a:solidFill>
                  <a:srgbClr val="F79646">
                    <a:lumMod val="75000"/>
                  </a:srgbClr>
                </a:solidFill>
                <a:latin typeface="Impact" pitchFamily="34" charset="0"/>
                <a:cs typeface="Arial" charset="0"/>
              </a:rPr>
            </a:br>
            <a:r>
              <a:rPr lang="en-US" sz="4800" dirty="0">
                <a:solidFill>
                  <a:srgbClr val="F79646">
                    <a:lumMod val="75000"/>
                  </a:srgbClr>
                </a:solidFill>
                <a:latin typeface="Impact" pitchFamily="34" charset="0"/>
                <a:cs typeface="Arial" charset="0"/>
              </a:rPr>
              <a:t/>
            </a:r>
            <a:br>
              <a:rPr lang="en-US" sz="4800" dirty="0">
                <a:solidFill>
                  <a:srgbClr val="F79646">
                    <a:lumMod val="75000"/>
                  </a:srgbClr>
                </a:solidFill>
                <a:latin typeface="Impact" pitchFamily="34" charset="0"/>
                <a:cs typeface="Arial" charset="0"/>
              </a:rPr>
            </a:br>
            <a:r>
              <a:rPr lang="en-US" sz="4800" dirty="0">
                <a:solidFill>
                  <a:srgbClr val="F79646">
                    <a:lumMod val="75000"/>
                  </a:srgbClr>
                </a:solidFill>
                <a:latin typeface="Impact" pitchFamily="34" charset="0"/>
                <a:cs typeface="Arial" charset="0"/>
              </a:rPr>
              <a:t/>
            </a:r>
            <a:br>
              <a:rPr lang="en-US" sz="4800" dirty="0">
                <a:solidFill>
                  <a:srgbClr val="F79646">
                    <a:lumMod val="75000"/>
                  </a:srgbClr>
                </a:solidFill>
                <a:latin typeface="Impact" pitchFamily="34" charset="0"/>
                <a:cs typeface="Arial" charset="0"/>
              </a:rPr>
            </a:br>
            <a:r>
              <a:rPr lang="en-US" sz="5400" b="1" u="sng" dirty="0">
                <a:effectLst>
                  <a:outerShdw blurRad="38100" dist="38100" dir="2700000" algn="tl">
                    <a:srgbClr val="C0C0C0"/>
                  </a:outerShdw>
                </a:effectLst>
              </a:rPr>
              <a:t>DESIGN PHASE</a:t>
            </a:r>
            <a:br>
              <a:rPr lang="en-US" sz="5400" b="1" u="sng" dirty="0">
                <a:effectLst>
                  <a:outerShdw blurRad="38100" dist="38100" dir="2700000" algn="tl">
                    <a:srgbClr val="C0C0C0"/>
                  </a:outerShdw>
                </a:effectLst>
              </a:rPr>
            </a:b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a:lnSpc>
                <a:spcPct val="80000"/>
              </a:lnSpc>
              <a:buSzTx/>
              <a:buFontTx/>
              <a:buChar char="•"/>
              <a:defRPr/>
            </a:pPr>
            <a:r>
              <a:rPr lang="en-US" sz="2400" dirty="0">
                <a:effectLst>
                  <a:outerShdw blurRad="38100" dist="38100" dir="2700000" algn="tl">
                    <a:srgbClr val="C0C0C0"/>
                  </a:outerShdw>
                </a:effectLst>
              </a:rPr>
              <a:t> In this design phase we design the     system making use of study phase and the data flow diagrams. </a:t>
            </a:r>
          </a:p>
          <a:p>
            <a:pPr marL="0" indent="0">
              <a:lnSpc>
                <a:spcPct val="80000"/>
              </a:lnSpc>
              <a:buSzTx/>
              <a:buNone/>
              <a:defRPr/>
            </a:pPr>
            <a:endParaRPr lang="en-US" sz="2400" dirty="0">
              <a:effectLst>
                <a:outerShdw blurRad="38100" dist="38100" dir="2700000" algn="tl">
                  <a:srgbClr val="C0C0C0"/>
                </a:outerShdw>
              </a:effectLst>
            </a:endParaRPr>
          </a:p>
          <a:p>
            <a:pPr>
              <a:lnSpc>
                <a:spcPct val="80000"/>
              </a:lnSpc>
              <a:buSzTx/>
              <a:buFontTx/>
              <a:buChar char="•"/>
              <a:defRPr/>
            </a:pPr>
            <a:r>
              <a:rPr lang="en-US" sz="2400" dirty="0">
                <a:effectLst>
                  <a:outerShdw blurRad="38100" dist="38100" dir="2700000" algn="tl">
                    <a:srgbClr val="C0C0C0"/>
                  </a:outerShdw>
                </a:effectLst>
              </a:rPr>
              <a:t>We make use the general access methods for designing. </a:t>
            </a:r>
          </a:p>
          <a:p>
            <a:pPr>
              <a:lnSpc>
                <a:spcPct val="80000"/>
              </a:lnSpc>
              <a:buSzTx/>
              <a:buFontTx/>
              <a:buChar char="•"/>
              <a:defRPr/>
            </a:pPr>
            <a:endParaRPr lang="en-US" sz="2400" dirty="0">
              <a:effectLst>
                <a:outerShdw blurRad="38100" dist="38100" dir="2700000" algn="tl">
                  <a:srgbClr val="C0C0C0"/>
                </a:outerShdw>
              </a:effectLst>
            </a:endParaRPr>
          </a:p>
          <a:p>
            <a:pPr>
              <a:lnSpc>
                <a:spcPct val="80000"/>
              </a:lnSpc>
              <a:buSzTx/>
              <a:buFontTx/>
              <a:buChar char="•"/>
              <a:defRPr/>
            </a:pPr>
            <a:r>
              <a:rPr lang="en-US" sz="2400" dirty="0">
                <a:effectLst>
                  <a:outerShdw blurRad="38100" dist="38100" dir="2700000" algn="tl">
                    <a:srgbClr val="C0C0C0"/>
                  </a:outerShdw>
                </a:effectLst>
              </a:rPr>
              <a:t>We consider the top down approach. </a:t>
            </a:r>
          </a:p>
          <a:p>
            <a:pPr>
              <a:lnSpc>
                <a:spcPct val="80000"/>
              </a:lnSpc>
              <a:buSzTx/>
              <a:buFontTx/>
              <a:buChar char="•"/>
              <a:defRPr/>
            </a:pPr>
            <a:endParaRPr lang="en-US" sz="2400" dirty="0">
              <a:effectLst>
                <a:outerShdw blurRad="38100" dist="38100" dir="2700000" algn="tl">
                  <a:srgbClr val="C0C0C0"/>
                </a:outerShdw>
              </a:effectLst>
            </a:endParaRPr>
          </a:p>
          <a:p>
            <a:pPr>
              <a:lnSpc>
                <a:spcPct val="80000"/>
              </a:lnSpc>
              <a:buSzTx/>
              <a:buFontTx/>
              <a:buChar char="•"/>
              <a:defRPr/>
            </a:pPr>
            <a:r>
              <a:rPr lang="en-US" sz="2400" dirty="0">
                <a:effectLst>
                  <a:outerShdw blurRad="38100" dist="38100" dir="2700000" algn="tl">
                    <a:srgbClr val="C0C0C0"/>
                  </a:outerShdw>
                </a:effectLst>
              </a:rPr>
              <a:t>In the design phase we determine the entitle and their attributes and the relationships between the entities. </a:t>
            </a:r>
          </a:p>
          <a:p>
            <a:pPr marL="0" indent="0">
              <a:lnSpc>
                <a:spcPct val="80000"/>
              </a:lnSpc>
              <a:buSzTx/>
              <a:buNone/>
              <a:defRPr/>
            </a:pPr>
            <a:endParaRPr lang="en-US" sz="2400" dirty="0">
              <a:effectLst>
                <a:outerShdw blurRad="38100" dist="38100" dir="2700000" algn="tl">
                  <a:srgbClr val="C0C0C0"/>
                </a:outerShdw>
              </a:effectLst>
            </a:endParaRPr>
          </a:p>
          <a:p>
            <a:pPr>
              <a:lnSpc>
                <a:spcPct val="80000"/>
              </a:lnSpc>
              <a:buSzTx/>
              <a:buFontTx/>
              <a:buChar char="•"/>
              <a:defRPr/>
            </a:pPr>
            <a:r>
              <a:rPr lang="en-US" sz="2400" dirty="0">
                <a:effectLst>
                  <a:outerShdw blurRad="38100" dist="38100" dir="2700000" algn="tl">
                    <a:srgbClr val="C0C0C0"/>
                  </a:outerShdw>
                </a:effectLst>
              </a:rPr>
              <a:t>We do both logical and the physical design of the system.</a:t>
            </a:r>
          </a:p>
          <a:p>
            <a:endParaRPr lang="en-US" dirty="0"/>
          </a:p>
        </p:txBody>
      </p:sp>
    </p:spTree>
    <p:extLst>
      <p:ext uri="{BB962C8B-B14F-4D97-AF65-F5344CB8AC3E}">
        <p14:creationId xmlns:p14="http://schemas.microsoft.com/office/powerpoint/2010/main" val="1521786919"/>
      </p:ext>
    </p:extLst>
  </p:cSld>
  <p:clrMapOvr>
    <a:masterClrMapping/>
  </p:clrMapOvr>
  <p:transition spd="slow" advTm="5000">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33400"/>
          </a:xfrm>
        </p:spPr>
        <p:txBody>
          <a:bodyPr>
            <a:normAutofit fontScale="90000"/>
          </a:bodyPr>
          <a:lstStyle/>
          <a:p>
            <a:pPr>
              <a:defRPr/>
            </a:pP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endParaRPr lang="en-US" dirty="0"/>
          </a:p>
        </p:txBody>
      </p:sp>
      <p:sp>
        <p:nvSpPr>
          <p:cNvPr id="3" name="Content Placeholder 2"/>
          <p:cNvSpPr>
            <a:spLocks noGrp="1"/>
          </p:cNvSpPr>
          <p:nvPr>
            <p:ph idx="1"/>
          </p:nvPr>
        </p:nvSpPr>
        <p:spPr>
          <a:xfrm>
            <a:off x="457200" y="1066800"/>
            <a:ext cx="8229600" cy="5257800"/>
          </a:xfrm>
          <a:solidFill>
            <a:schemeClr val="bg1"/>
          </a:solidFill>
          <a:ln>
            <a:solidFill>
              <a:schemeClr val="tx1"/>
            </a:solidFill>
          </a:ln>
        </p:spPr>
        <p:txBody>
          <a:bodyPr/>
          <a:lstStyle/>
          <a:p>
            <a:pPr marL="0" indent="0">
              <a:buSzTx/>
              <a:buNone/>
              <a:defRPr/>
            </a:pPr>
            <a:r>
              <a:rPr lang="en-US" b="1" u="sng" dirty="0">
                <a:solidFill>
                  <a:srgbClr val="00B050"/>
                </a:solidFill>
                <a:effectLst>
                  <a:outerShdw blurRad="38100" dist="38100" dir="2700000" algn="tl">
                    <a:srgbClr val="C0C0C0"/>
                  </a:outerShdw>
                </a:effectLst>
              </a:rPr>
              <a:t>DEVELOPMENT PHASE:</a:t>
            </a:r>
            <a:br>
              <a:rPr lang="en-US" b="1" u="sng" dirty="0">
                <a:solidFill>
                  <a:srgbClr val="00B050"/>
                </a:solidFill>
                <a:effectLst>
                  <a:outerShdw blurRad="38100" dist="38100" dir="2700000" algn="tl">
                    <a:srgbClr val="C0C0C0"/>
                  </a:outerShdw>
                </a:effectLst>
              </a:rPr>
            </a:br>
            <a:endParaRPr lang="en-US" dirty="0">
              <a:solidFill>
                <a:srgbClr val="00B050"/>
              </a:solidFill>
              <a:effectLst>
                <a:outerShdw blurRad="38100" dist="38100" dir="2700000" algn="tl">
                  <a:srgbClr val="C0C0C0"/>
                </a:outerShdw>
              </a:effectLst>
            </a:endParaRPr>
          </a:p>
          <a:p>
            <a:pPr>
              <a:buSzTx/>
              <a:buFontTx/>
              <a:buChar char="•"/>
              <a:defRPr/>
            </a:pPr>
            <a:r>
              <a:rPr lang="en-US" dirty="0">
                <a:effectLst>
                  <a:outerShdw blurRad="38100" dist="38100" dir="2700000" algn="tl">
                    <a:srgbClr val="C0C0C0"/>
                  </a:outerShdw>
                </a:effectLst>
              </a:rPr>
              <a:t>In the development phase we mostly do the coding part following the design of the system.</a:t>
            </a:r>
          </a:p>
          <a:p>
            <a:pPr>
              <a:buSzTx/>
              <a:buFontTx/>
              <a:buChar char="•"/>
              <a:defRPr/>
            </a:pPr>
            <a:r>
              <a:rPr lang="en-US" dirty="0">
                <a:effectLst>
                  <a:outerShdw blurRad="38100" dist="38100" dir="2700000" algn="tl">
                    <a:srgbClr val="C0C0C0"/>
                  </a:outerShdw>
                </a:effectLst>
              </a:rPr>
              <a:t> We follow modular programming for development and after development and after developing each and every module we do the unit testing followed by the integration testing.</a:t>
            </a:r>
          </a:p>
          <a:p>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4114800"/>
            <a:ext cx="5105400" cy="2050562"/>
          </a:xfrm>
          <a:prstGeom prst="rect">
            <a:avLst/>
          </a:prstGeom>
        </p:spPr>
      </p:pic>
    </p:spTree>
    <p:extLst>
      <p:ext uri="{BB962C8B-B14F-4D97-AF65-F5344CB8AC3E}">
        <p14:creationId xmlns:p14="http://schemas.microsoft.com/office/powerpoint/2010/main" val="3625042627"/>
      </p:ext>
    </p:extLst>
  </p:cSld>
  <p:clrMapOvr>
    <a:masterClrMapping/>
  </p:clrMapOvr>
  <p:transition spd="med" advTm="5000">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effectLst>
                  <a:outerShdw blurRad="38100" dist="38100" dir="2700000" algn="tl">
                    <a:srgbClr val="C0C0C0"/>
                  </a:outerShdw>
                </a:effectLst>
              </a:rPr>
              <a:t>IMPLEMENTATION PHASE</a:t>
            </a:r>
            <a:br>
              <a:rPr lang="en-US" b="1" u="sng" dirty="0">
                <a:effectLst>
                  <a:outerShdw blurRad="38100" dist="38100" dir="2700000" algn="tl">
                    <a:srgbClr val="C0C0C0"/>
                  </a:outerShdw>
                </a:effectLst>
              </a:rPr>
            </a:b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buSzTx/>
              <a:buFontTx/>
              <a:buChar char="•"/>
              <a:defRPr/>
            </a:pPr>
            <a:r>
              <a:rPr lang="en-US" sz="2800" dirty="0">
                <a:effectLst>
                  <a:outerShdw blurRad="38100" dist="38100" dir="2700000" algn="tl">
                    <a:srgbClr val="C0C0C0"/>
                  </a:outerShdw>
                </a:effectLst>
              </a:rPr>
              <a:t>The last phase of the project is the implementation phase. </a:t>
            </a:r>
          </a:p>
          <a:p>
            <a:pPr>
              <a:lnSpc>
                <a:spcPct val="80000"/>
              </a:lnSpc>
              <a:buSzTx/>
              <a:buFontTx/>
              <a:buChar char="•"/>
              <a:defRPr/>
            </a:pPr>
            <a:r>
              <a:rPr lang="en-US" sz="2800" dirty="0">
                <a:effectLst>
                  <a:outerShdw blurRad="38100" dist="38100" dir="2700000" algn="tl">
                    <a:srgbClr val="C0C0C0"/>
                  </a:outerShdw>
                </a:effectLst>
              </a:rPr>
              <a:t>Quality assurance is the primary motive in this </a:t>
            </a:r>
            <a:r>
              <a:rPr lang="en-US" sz="2800">
                <a:effectLst>
                  <a:outerShdw blurRad="38100" dist="38100" dir="2700000" algn="tl">
                    <a:srgbClr val="C0C0C0"/>
                  </a:outerShdw>
                </a:effectLst>
              </a:rPr>
              <a:t>phase.</a:t>
            </a:r>
          </a:p>
          <a:p>
            <a:pPr>
              <a:lnSpc>
                <a:spcPct val="80000"/>
              </a:lnSpc>
              <a:buSzTx/>
              <a:buFontTx/>
              <a:buChar char="•"/>
              <a:defRPr/>
            </a:pPr>
            <a:r>
              <a:rPr lang="en-US" sz="2800">
                <a:effectLst>
                  <a:outerShdw blurRad="38100" dist="38100" dir="2700000" algn="tl">
                    <a:srgbClr val="C0C0C0"/>
                  </a:outerShdw>
                </a:effectLst>
              </a:rPr>
              <a:t> </a:t>
            </a:r>
            <a:r>
              <a:rPr lang="en-US" sz="2800" dirty="0">
                <a:effectLst>
                  <a:outerShdw blurRad="38100" dist="38100" dir="2700000" algn="tl">
                    <a:srgbClr val="C0C0C0"/>
                  </a:outerShdw>
                </a:effectLst>
              </a:rPr>
              <a:t>The quality assurance is the review of software products and related documentation for completeness, correctness, reliability and maintainability.</a:t>
            </a:r>
          </a:p>
          <a:p>
            <a:pPr>
              <a:lnSpc>
                <a:spcPct val="80000"/>
              </a:lnSpc>
              <a:buSzTx/>
              <a:buFontTx/>
              <a:buChar char="•"/>
              <a:defRPr/>
            </a:pPr>
            <a:r>
              <a:rPr lang="en-US" sz="2800" dirty="0">
                <a:effectLst>
                  <a:outerShdw blurRad="38100" dist="38100" dir="2700000" algn="tl">
                    <a:srgbClr val="C0C0C0"/>
                  </a:outerShdw>
                </a:effectLst>
              </a:rPr>
              <a:t>The testing strategies are of two types, the code testing and the specifications testing. </a:t>
            </a:r>
          </a:p>
          <a:p>
            <a:pPr>
              <a:lnSpc>
                <a:spcPct val="80000"/>
              </a:lnSpc>
              <a:buSzTx/>
              <a:buFontTx/>
              <a:buChar char="•"/>
              <a:defRPr/>
            </a:pPr>
            <a:r>
              <a:rPr lang="en-US" sz="2800" dirty="0">
                <a:effectLst>
                  <a:outerShdw blurRad="38100" dist="38100" dir="2700000" algn="tl">
                    <a:srgbClr val="C0C0C0"/>
                  </a:outerShdw>
                </a:effectLst>
              </a:rPr>
              <a:t>In the code testing we examining the logic of the program.</a:t>
            </a:r>
          </a:p>
          <a:p>
            <a:pPr>
              <a:lnSpc>
                <a:spcPct val="80000"/>
              </a:lnSpc>
              <a:buSzTx/>
              <a:buFontTx/>
              <a:buChar char="•"/>
              <a:defRPr/>
            </a:pPr>
            <a:r>
              <a:rPr lang="en-US" sz="2800" dirty="0">
                <a:effectLst>
                  <a:outerShdw blurRad="38100" dist="38100" dir="2700000" algn="tl">
                    <a:srgbClr val="C0C0C0"/>
                  </a:outerShdw>
                </a:effectLst>
              </a:rPr>
              <a:t>On the surface, code testing seems to be ideal methods for testing software, but not all software errors are uncovered.</a:t>
            </a:r>
          </a:p>
          <a:p>
            <a:pPr marL="342900" indent="-342900">
              <a:lnSpc>
                <a:spcPct val="80000"/>
              </a:lnSpc>
              <a:defRPr/>
            </a:pPr>
            <a:endParaRPr lang="en-US" dirty="0"/>
          </a:p>
        </p:txBody>
      </p:sp>
    </p:spTree>
    <p:extLst>
      <p:ext uri="{BB962C8B-B14F-4D97-AF65-F5344CB8AC3E}">
        <p14:creationId xmlns:p14="http://schemas.microsoft.com/office/powerpoint/2010/main" val="2032657992"/>
      </p:ext>
    </p:extLst>
  </p:cSld>
  <p:clrMapOvr>
    <a:masterClrMapping/>
  </p:clrMapOvr>
  <p:transition spd="slow" advTm="5000">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accent6">
                    <a:lumMod val="75000"/>
                  </a:schemeClr>
                </a:solidFill>
                <a:latin typeface="Palatino Linotype" pitchFamily="18" charset="0"/>
              </a:rPr>
              <a:t>           Project Title</a:t>
            </a:r>
            <a:endParaRPr lang="en-US" dirty="0"/>
          </a:p>
        </p:txBody>
      </p:sp>
      <p:sp>
        <p:nvSpPr>
          <p:cNvPr id="3" name="Content Placeholder 2"/>
          <p:cNvSpPr>
            <a:spLocks noGrp="1"/>
          </p:cNvSpPr>
          <p:nvPr>
            <p:ph idx="1"/>
          </p:nvPr>
        </p:nvSpPr>
        <p:spPr/>
        <p:txBody>
          <a:bodyPr/>
          <a:lstStyle/>
          <a:p>
            <a:endParaRPr lang="en-US" u="sng" dirty="0">
              <a:effectLst>
                <a:outerShdw blurRad="38100" dist="38100" dir="2700000" algn="tl">
                  <a:srgbClr val="C0C0C0"/>
                </a:outerShdw>
              </a:effectLst>
            </a:endParaRPr>
          </a:p>
          <a:p>
            <a:endParaRPr lang="en-US" u="sng" dirty="0">
              <a:effectLst>
                <a:outerShdw blurRad="38100" dist="38100" dir="2700000" algn="tl">
                  <a:srgbClr val="C0C0C0"/>
                </a:outerShdw>
              </a:effectLst>
            </a:endParaRPr>
          </a:p>
          <a:p>
            <a:pPr marL="0" indent="0">
              <a:buNone/>
            </a:pPr>
            <a:r>
              <a:rPr lang="en-US" sz="4000" u="sng" dirty="0">
                <a:solidFill>
                  <a:srgbClr val="7030A0"/>
                </a:solidFill>
                <a:effectLst>
                  <a:outerShdw blurRad="38100" dist="38100" dir="2700000" algn="tl">
                    <a:srgbClr val="C0C0C0"/>
                  </a:outerShdw>
                </a:effectLst>
              </a:rPr>
              <a:t>e</a:t>
            </a:r>
            <a:r>
              <a:rPr lang="en-US" u="sng" dirty="0">
                <a:solidFill>
                  <a:srgbClr val="7030A0"/>
                </a:solidFill>
                <a:effectLst>
                  <a:outerShdw blurRad="38100" dist="38100" dir="2700000" algn="tl">
                    <a:srgbClr val="C0C0C0"/>
                  </a:outerShdw>
                </a:effectLst>
              </a:rPr>
              <a:t>-Transaction</a:t>
            </a:r>
            <a:r>
              <a:rPr lang="en-US" dirty="0">
                <a:solidFill>
                  <a:srgbClr val="7030A0"/>
                </a:solidFill>
                <a:effectLst>
                  <a:outerShdw blurRad="38100" dist="38100" dir="2700000" algn="tl">
                    <a:srgbClr val="C0C0C0"/>
                  </a:outerShdw>
                </a:effectLst>
              </a:rPr>
              <a:t> </a:t>
            </a:r>
            <a:r>
              <a:rPr lang="en-US" u="sng" dirty="0">
                <a:solidFill>
                  <a:srgbClr val="7030A0"/>
                </a:solidFill>
                <a:effectLst>
                  <a:outerShdw blurRad="38100" dist="38100" dir="2700000" algn="tl">
                    <a:srgbClr val="C0C0C0"/>
                  </a:outerShdw>
                </a:effectLst>
              </a:rPr>
              <a:t>Interface   </a:t>
            </a:r>
            <a:endParaRPr lang="en-US" dirty="0">
              <a:solidFill>
                <a:srgbClr val="7030A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032179"/>
            <a:ext cx="2609850"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951519"/>
      </p:ext>
    </p:extLst>
  </p:cSld>
  <p:clrMapOvr>
    <a:masterClrMapping/>
  </p:clrMapOvr>
  <p:transition spd="slow" advTm="5000">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Garamond" pitchFamily="18" charset="0"/>
              </a:rPr>
              <a:t>Program Flow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418" y="1600200"/>
            <a:ext cx="4405163" cy="4525963"/>
          </a:xfrm>
        </p:spPr>
      </p:pic>
    </p:spTree>
    <p:extLst>
      <p:ext uri="{BB962C8B-B14F-4D97-AF65-F5344CB8AC3E}">
        <p14:creationId xmlns:p14="http://schemas.microsoft.com/office/powerpoint/2010/main" val="2014340537"/>
      </p:ext>
    </p:extLst>
  </p:cSld>
  <p:clrMapOvr>
    <a:masterClrMapping/>
  </p:clrMapOvr>
  <p:transition spd="slow" advTm="5000">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73856"/>
            <a:ext cx="6248400" cy="1143000"/>
          </a:xfrm>
        </p:spPr>
        <p:txBody>
          <a:bodyPr/>
          <a:lstStyle/>
          <a:p>
            <a:r>
              <a:rPr lang="en-US" dirty="0">
                <a:effectLst>
                  <a:outerShdw blurRad="38100" dist="38100" dir="2700000" algn="tl">
                    <a:srgbClr val="C0C0C0"/>
                  </a:outerShdw>
                </a:effectLst>
              </a:rPr>
              <a:t>			</a:t>
            </a:r>
            <a:endParaRPr lang="en-US" dirty="0"/>
          </a:p>
        </p:txBody>
      </p:sp>
      <p:sp>
        <p:nvSpPr>
          <p:cNvPr id="3" name="Content Placeholder 2"/>
          <p:cNvSpPr>
            <a:spLocks noGrp="1"/>
          </p:cNvSpPr>
          <p:nvPr>
            <p:ph idx="1"/>
          </p:nvPr>
        </p:nvSpPr>
        <p:spPr/>
        <p:txBody>
          <a:bodyPr>
            <a:normAutofit/>
          </a:bodyPr>
          <a:lstStyle/>
          <a:p>
            <a:pPr marL="0" indent="0">
              <a:buNone/>
            </a:pPr>
            <a:r>
              <a:rPr lang="en-US" dirty="0"/>
              <a:t>.</a:t>
            </a:r>
          </a:p>
        </p:txBody>
      </p:sp>
      <p:sp>
        <p:nvSpPr>
          <p:cNvPr id="4" name="Title 1"/>
          <p:cNvSpPr txBox="1">
            <a:spLocks/>
          </p:cNvSpPr>
          <p:nvPr/>
        </p:nvSpPr>
        <p:spPr>
          <a:xfrm>
            <a:off x="1150938" y="214313"/>
            <a:ext cx="7793037" cy="1462087"/>
          </a:xfrm>
          <a:prstGeom prst="rect">
            <a:avLst/>
          </a:prstGeom>
        </p:spPr>
        <p:txBody>
          <a:bodyPr vert="horz" lIns="0" rIns="0" bIns="0" anchor="ctr" anchorCtr="1">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defRPr/>
            </a:pPr>
            <a:r>
              <a:rPr lang="en-US" dirty="0">
                <a:effectLst>
                  <a:outerShdw blurRad="38100" dist="38100" dir="2700000" algn="tl">
                    <a:srgbClr val="C0C0C0"/>
                  </a:outerShdw>
                </a:effectLst>
              </a:rPr>
              <a:t>DFD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08" y="1828800"/>
            <a:ext cx="8247491"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450915"/>
      </p:ext>
    </p:extLst>
  </p:cSld>
  <p:clrMapOvr>
    <a:masterClrMapping/>
  </p:clrMapOvr>
  <p:transition spd="slow" advTm="5000">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a:latin typeface="Palatino Linotype" pitchFamily="18" charset="0"/>
              </a:rPr>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1994"/>
            <a:ext cx="8915400" cy="4647406"/>
          </a:xfrm>
        </p:spPr>
      </p:pic>
    </p:spTree>
    <p:extLst>
      <p:ext uri="{BB962C8B-B14F-4D97-AF65-F5344CB8AC3E}">
        <p14:creationId xmlns:p14="http://schemas.microsoft.com/office/powerpoint/2010/main" val="1531134186"/>
      </p:ext>
    </p:extLst>
  </p:cSld>
  <p:clrMapOvr>
    <a:masterClrMapping/>
  </p:clrMapOvr>
  <p:transition spd="slow" advTm="5000">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effectLst>
                  <a:outerShdw blurRad="38100" dist="38100" dir="2700000" algn="tl">
                    <a:srgbClr val="C0C0C0"/>
                  </a:outerShdw>
                </a:effectLst>
              </a:rPr>
              <a:t>Class Diagram</a:t>
            </a:r>
            <a:r>
              <a:rPr lang="en-US" dirty="0">
                <a:effectLst>
                  <a:outerShdw blurRad="38100" dist="38100" dir="2700000" algn="tl">
                    <a:srgbClr val="C0C0C0"/>
                  </a:outerShdw>
                </a:effectLst>
              </a:rPr>
              <a:t/>
            </a:r>
            <a:br>
              <a:rPr lang="en-US" dirty="0">
                <a:effectLst>
                  <a:outerShdw blurRad="38100" dist="38100" dir="2700000" algn="tl">
                    <a:srgbClr val="C0C0C0"/>
                  </a:outerShdw>
                </a:effectLst>
              </a:rPr>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28787" y="1643856"/>
            <a:ext cx="56864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9929459"/>
      </p:ext>
    </p:extLst>
  </p:cSld>
  <p:clrMapOvr>
    <a:masterClrMapping/>
  </p:clrMapOvr>
  <p:transition spd="slow" advTm="5000">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b="1" dirty="0">
                <a:effectLst>
                  <a:outerShdw blurRad="38100" dist="38100" dir="2700000" algn="tl">
                    <a:srgbClr val="C0C0C0"/>
                  </a:outerShdw>
                </a:effectLst>
              </a:rPr>
              <a:t>			</a:t>
            </a:r>
            <a:r>
              <a:rPr lang="en-US" sz="4400" b="1" u="sng" dirty="0">
                <a:effectLst>
                  <a:outerShdw blurRad="38100" dist="38100" dir="2700000" algn="tl">
                    <a:srgbClr val="C0C0C0"/>
                  </a:outerShdw>
                </a:effectLst>
              </a:rPr>
              <a:t>Use Case</a:t>
            </a:r>
            <a:r>
              <a:rPr lang="en-US" sz="4800" dirty="0">
                <a:solidFill>
                  <a:srgbClr val="F79646">
                    <a:lumMod val="75000"/>
                  </a:srgbClr>
                </a:solidFill>
                <a:latin typeface="Impact" pitchFamily="34" charset="0"/>
                <a:cs typeface="Arial" charset="0"/>
              </a:rPr>
              <a:t/>
            </a:r>
            <a:br>
              <a:rPr lang="en-US" sz="4800" dirty="0">
                <a:solidFill>
                  <a:srgbClr val="F79646">
                    <a:lumMod val="75000"/>
                  </a:srgbClr>
                </a:solidFill>
                <a:latin typeface="Impact" pitchFamily="34" charset="0"/>
                <a:cs typeface="Arial" charset="0"/>
              </a:rPr>
            </a:br>
            <a:endParaRPr lang="en-US" dirty="0"/>
          </a:p>
        </p:txBody>
      </p:sp>
      <p:pic>
        <p:nvPicPr>
          <p:cNvPr id="4" name="Picture 3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84" y="1371601"/>
            <a:ext cx="8425216"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359369"/>
      </p:ext>
    </p:extLst>
  </p:cSld>
  <p:clrMapOvr>
    <a:masterClrMapping/>
  </p:clrMapOvr>
  <p:transition spd="slow" advTm="5000">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741768"/>
            <a:ext cx="8686800" cy="468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301034"/>
      </p:ext>
    </p:extLst>
  </p:cSld>
  <p:clrMapOvr>
    <a:masterClrMapping/>
  </p:clrMapOvr>
  <p:transition spd="slow" advTm="5000">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normAutofit/>
          </a:bodyPr>
          <a:lstStyle/>
          <a:p>
            <a:pPr marL="0" indent="0">
              <a:buNone/>
            </a:pPr>
            <a:r>
              <a:rPr lang="en-US" dirty="0"/>
              <a:t>.</a:t>
            </a:r>
          </a:p>
        </p:txBody>
      </p:sp>
      <p:sp>
        <p:nvSpPr>
          <p:cNvPr id="4" name="Rectangle 2"/>
          <p:cNvSpPr txBox="1">
            <a:spLocks noChangeArrowheads="1"/>
          </p:cNvSpPr>
          <p:nvPr/>
        </p:nvSpPr>
        <p:spPr>
          <a:xfrm>
            <a:off x="457200" y="-228600"/>
            <a:ext cx="8229600" cy="1417638"/>
          </a:xfrm>
          <a:prstGeom prst="rect">
            <a:avLst/>
          </a:prstGeom>
        </p:spPr>
        <p:txBody>
          <a:bodyPr vert="horz" lIns="0" rIns="0" bIns="0" anchor="ctr" anchorCtr="1">
            <a:normAutofit fontScale="5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defRPr/>
            </a:pPr>
            <a:endParaRPr lang="en-US" b="1" u="sng" dirty="0">
              <a:effectLst>
                <a:outerShdw blurRad="38100" dist="38100" dir="2700000" algn="tl">
                  <a:srgbClr val="C0C0C0"/>
                </a:outerShdw>
              </a:effectLst>
            </a:endParaRPr>
          </a:p>
          <a:p>
            <a:pPr>
              <a:defRPr/>
            </a:pPr>
            <a:endParaRPr lang="en-US" b="1" u="sng" dirty="0">
              <a:effectLst>
                <a:outerShdw blurRad="38100" dist="38100" dir="2700000" algn="tl">
                  <a:srgbClr val="C0C0C0"/>
                </a:outerShdw>
              </a:effectLst>
            </a:endParaRPr>
          </a:p>
          <a:p>
            <a:pPr>
              <a:defRPr/>
            </a:pPr>
            <a:endParaRPr lang="en-US" b="1" u="sng" dirty="0">
              <a:effectLst>
                <a:outerShdw blurRad="38100" dist="38100" dir="2700000" algn="tl">
                  <a:srgbClr val="C0C0C0"/>
                </a:outerShdw>
              </a:effectLst>
            </a:endParaRPr>
          </a:p>
          <a:p>
            <a:pPr>
              <a:defRPr/>
            </a:pPr>
            <a:r>
              <a:rPr lang="en-US" b="1" u="sng" dirty="0">
                <a:effectLst>
                  <a:outerShdw blurRad="38100" dist="38100" dir="2700000" algn="tl">
                    <a:srgbClr val="C0C0C0"/>
                  </a:outerShdw>
                </a:effectLst>
              </a:rPr>
              <a:t>SEQUENCE DIAGRAMS</a:t>
            </a:r>
          </a:p>
        </p:txBody>
      </p:sp>
      <p:sp>
        <p:nvSpPr>
          <p:cNvPr id="5" name="Rectangle 3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200" b="1">
                <a:solidFill>
                  <a:srgbClr val="000000"/>
                </a:solidFill>
                <a:latin typeface="Times New Roman" pitchFamily="18" charset="0"/>
                <a:cs typeface="Times New Roman" pitchFamily="18" charset="0"/>
              </a:rPr>
              <a:t>Sequence Diagram 1</a:t>
            </a:r>
            <a:endParaRPr lang="en-US" sz="900">
              <a:latin typeface="Arial" charset="0"/>
            </a:endParaRPr>
          </a:p>
          <a:p>
            <a:endParaRPr lang="en-US">
              <a:latin typeface="Arial" charset="0"/>
            </a:endParaRPr>
          </a:p>
        </p:txBody>
      </p:sp>
      <p:sp>
        <p:nvSpPr>
          <p:cNvPr id="6" name="Rectangle 34"/>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900">
              <a:solidFill>
                <a:srgbClr val="000000"/>
              </a:solidFill>
              <a:latin typeface="Times New Roman" pitchFamily="18" charset="0"/>
              <a:cs typeface="Times New Roman" pitchFamily="18" charset="0"/>
            </a:endParaRPr>
          </a:p>
          <a:p>
            <a:r>
              <a:rPr lang="en-US">
                <a:solidFill>
                  <a:srgbClr val="000000"/>
                </a:solidFill>
                <a:latin typeface="Times New Roman" pitchFamily="18" charset="0"/>
                <a:cs typeface="Times New Roman" pitchFamily="18" charset="0"/>
              </a:rPr>
              <a:t>   </a:t>
            </a:r>
            <a:endParaRPr lang="en-US">
              <a:latin typeface="Arial" charset="0"/>
            </a:endParaRPr>
          </a:p>
        </p:txBody>
      </p:sp>
      <p:sp>
        <p:nvSpPr>
          <p:cNvPr id="7" name="Rectangle 42"/>
          <p:cNvSpPr>
            <a:spLocks noChangeArrowheads="1"/>
          </p:cNvSpPr>
          <p:nvPr/>
        </p:nvSpPr>
        <p:spPr bwMode="auto">
          <a:xfrm>
            <a:off x="0" y="3657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Arial" charset="0"/>
            </a:endParaRPr>
          </a:p>
        </p:txBody>
      </p:sp>
      <p:pic>
        <p:nvPicPr>
          <p:cNvPr id="8"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4013"/>
            <a:ext cx="9140781"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935996"/>
      </p:ext>
    </p:extLst>
  </p:cSld>
  <p:clrMapOvr>
    <a:masterClrMapping/>
  </p:clrMapOvr>
  <p:transition spd="slow" advTm="5000">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accent5"/>
                </a:solidFill>
              </a:rPr>
              <a:t>..</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85962" y="2243931"/>
            <a:ext cx="51720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469371"/>
      </p:ext>
    </p:extLst>
  </p:cSld>
  <p:clrMapOvr>
    <a:masterClrMapping/>
  </p:clrMapOvr>
  <p:transition spd="slow" advTm="5000">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normAutofit/>
          </a:bodyPr>
          <a:lstStyle/>
          <a:p>
            <a:pPr>
              <a:defRPr/>
            </a:pPr>
            <a:r>
              <a:rPr lang="en-US" dirty="0"/>
              <a:t>.</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71650" y="2296319"/>
            <a:ext cx="56007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655535"/>
      </p:ext>
    </p:extLst>
  </p:cSld>
  <p:clrMapOvr>
    <a:masterClrMapping/>
  </p:clrMapOvr>
  <p:transition spd="slow" advTm="5000">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5450" y="2110581"/>
            <a:ext cx="57531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00470"/>
      </p:ext>
    </p:extLst>
  </p:cSld>
  <p:clrMapOvr>
    <a:masterClrMapping/>
  </p:clrMapOvr>
  <p:transition spd="slow" advTm="5000">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solidFill>
                  <a:schemeClr val="accent6">
                    <a:lumMod val="75000"/>
                  </a:schemeClr>
                </a:solidFill>
                <a:latin typeface="Impact" pitchFamily="34" charset="0"/>
              </a:rPr>
              <a:t> </a:t>
            </a:r>
            <a:r>
              <a:rPr lang="en-US" sz="4800" dirty="0">
                <a:solidFill>
                  <a:schemeClr val="accent6">
                    <a:lumMod val="75000"/>
                  </a:schemeClr>
                </a:solidFill>
                <a:latin typeface="Impact" pitchFamily="34" charset="0"/>
              </a:rPr>
              <a:t>e-Transaction Interface</a:t>
            </a:r>
            <a:endParaRPr lang="en-US" dirty="0"/>
          </a:p>
        </p:txBody>
      </p:sp>
      <p:sp>
        <p:nvSpPr>
          <p:cNvPr id="3" name="Content Placeholder 2"/>
          <p:cNvSpPr>
            <a:spLocks noGrp="1"/>
          </p:cNvSpPr>
          <p:nvPr>
            <p:ph idx="1"/>
          </p:nvPr>
        </p:nvSpPr>
        <p:spPr>
          <a:xfrm>
            <a:off x="1981200" y="1935480"/>
            <a:ext cx="4800600" cy="2255520"/>
          </a:xfrm>
        </p:spPr>
        <p:txBody>
          <a:bodyPr/>
          <a:lstStyle/>
          <a:p>
            <a:pPr marL="0" indent="0" algn="ctr">
              <a:buNone/>
            </a:pPr>
            <a:r>
              <a:rPr lang="en-US" sz="2800" dirty="0">
                <a:solidFill>
                  <a:srgbClr val="002060"/>
                </a:solidFill>
              </a:rPr>
              <a:t>Submitted By :</a:t>
            </a:r>
          </a:p>
          <a:p>
            <a:pPr marL="0" indent="0" algn="ctr">
              <a:buNone/>
            </a:pPr>
            <a:r>
              <a:rPr lang="en-US" sz="2800" b="1" dirty="0" smtClean="0">
                <a:solidFill>
                  <a:srgbClr val="002060"/>
                </a:solidFill>
              </a:rPr>
              <a:t>MANJEET KUMAR</a:t>
            </a:r>
            <a:endParaRPr lang="en-US" sz="2800" b="1" dirty="0">
              <a:solidFill>
                <a:srgbClr val="002060"/>
              </a:solidFill>
            </a:endParaRPr>
          </a:p>
          <a:p>
            <a:pPr marL="0" indent="0" algn="ctr">
              <a:buNone/>
            </a:pPr>
            <a:r>
              <a:rPr lang="en-US" sz="2800" b="1" dirty="0">
                <a:solidFill>
                  <a:srgbClr val="002060"/>
                </a:solidFill>
              </a:rPr>
              <a:t>Roll </a:t>
            </a:r>
            <a:r>
              <a:rPr lang="en-US" sz="2800" b="1" dirty="0" smtClean="0">
                <a:solidFill>
                  <a:srgbClr val="002060"/>
                </a:solidFill>
              </a:rPr>
              <a:t>NO-53</a:t>
            </a:r>
            <a:endParaRPr lang="en-US" sz="2000" b="1" dirty="0">
              <a:solidFill>
                <a:srgbClr val="002060"/>
              </a:solidFill>
            </a:endParaRPr>
          </a:p>
          <a:p>
            <a:pPr marL="0" indent="0" algn="ctr">
              <a:buNone/>
            </a:pPr>
            <a:r>
              <a:rPr lang="en-US" sz="2000" dirty="0">
                <a:solidFill>
                  <a:srgbClr val="002060"/>
                </a:solidFill>
              </a:rPr>
              <a:t>MCA , 3</a:t>
            </a:r>
            <a:r>
              <a:rPr lang="en-US" sz="2000" baseline="30000" dirty="0">
                <a:solidFill>
                  <a:srgbClr val="002060"/>
                </a:solidFill>
              </a:rPr>
              <a:t>rd</a:t>
            </a:r>
            <a:r>
              <a:rPr lang="en-US" sz="2000" dirty="0">
                <a:solidFill>
                  <a:srgbClr val="002060"/>
                </a:solidFill>
              </a:rPr>
              <a:t> Year</a:t>
            </a:r>
          </a:p>
          <a:p>
            <a:endParaRPr lang="en-US" dirty="0"/>
          </a:p>
        </p:txBody>
      </p:sp>
      <p:sp>
        <p:nvSpPr>
          <p:cNvPr id="4" name="Rectangle 3"/>
          <p:cNvSpPr/>
          <p:nvPr/>
        </p:nvSpPr>
        <p:spPr>
          <a:xfrm>
            <a:off x="2580347" y="4038600"/>
            <a:ext cx="4030527" cy="369332"/>
          </a:xfrm>
          <a:prstGeom prst="rect">
            <a:avLst/>
          </a:prstGeom>
        </p:spPr>
        <p:txBody>
          <a:bodyPr wrap="none">
            <a:spAutoFit/>
          </a:bodyPr>
          <a:lstStyle/>
          <a:p>
            <a:pPr algn="ctr"/>
            <a:r>
              <a:rPr lang="en-US" dirty="0">
                <a:solidFill>
                  <a:srgbClr val="C00000"/>
                </a:solidFill>
              </a:rPr>
              <a:t>Department of Computer Applications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5717779"/>
            <a:ext cx="2609850"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286327"/>
      </p:ext>
    </p:extLst>
  </p:cSld>
  <p:clrMapOvr>
    <a:masterClrMapping/>
  </p:clrMapOvr>
  <p:transition spd="slow" advTm="5000">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a:t>
            </a:r>
          </a:p>
        </p:txBody>
      </p:sp>
      <p:pic>
        <p:nvPicPr>
          <p:cNvPr id="6" name="Content Placeholder 5" descr="1.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2854045441"/>
      </p:ext>
    </p:extLst>
  </p:cSld>
  <p:clrMapOvr>
    <a:masterClrMapping/>
  </p:clrMapOvr>
  <p:transition spd="slow" advTm="5000">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2.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4291162070"/>
      </p:ext>
    </p:extLst>
  </p:cSld>
  <p:clrMapOvr>
    <a:masterClrMapping/>
  </p:clrMapOvr>
  <p:transition spd="slow" advTm="5000">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3.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3902709561"/>
      </p:ext>
    </p:extLst>
  </p:cSld>
  <p:clrMapOvr>
    <a:masterClrMapping/>
  </p:clrMapOvr>
  <p:transition spd="slow" advTm="5000">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4.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2520300459"/>
      </p:ext>
    </p:extLst>
  </p:cSld>
  <p:clrMapOvr>
    <a:masterClrMapping/>
  </p:clrMapOvr>
  <p:transition spd="slow" advTm="5000">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5.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1849580072"/>
      </p:ext>
    </p:extLst>
  </p:cSld>
  <p:clrMapOvr>
    <a:masterClrMapping/>
  </p:clrMapOvr>
  <p:transition spd="slow" advTm="5000">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6.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2696159572"/>
      </p:ext>
    </p:extLst>
  </p:cSld>
  <p:clrMapOvr>
    <a:masterClrMapping/>
  </p:clrMapOvr>
  <p:transition spd="slow" advTm="5000">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9.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2164736286"/>
      </p:ext>
    </p:extLst>
  </p:cSld>
  <p:clrMapOvr>
    <a:masterClrMapping/>
  </p:clrMapOvr>
  <p:transition spd="slow" advTm="5000">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10.jpg"/>
          <p:cNvPicPr>
            <a:picLocks noGrp="1" noChangeAspect="1"/>
          </p:cNvPicPr>
          <p:nvPr>
            <p:ph idx="1"/>
          </p:nvPr>
        </p:nvPicPr>
        <p:blipFill rotWithShape="1">
          <a:blip r:embed="rId2"/>
          <a:srcRect b="5717"/>
          <a:stretch/>
        </p:blipFill>
        <p:spPr>
          <a:xfrm>
            <a:off x="457200" y="1600201"/>
            <a:ext cx="8229600" cy="4267200"/>
          </a:xfrm>
        </p:spPr>
      </p:pic>
    </p:spTree>
    <p:extLst>
      <p:ext uri="{BB962C8B-B14F-4D97-AF65-F5344CB8AC3E}">
        <p14:creationId xmlns:p14="http://schemas.microsoft.com/office/powerpoint/2010/main" val="1089830966"/>
      </p:ext>
    </p:extLst>
  </p:cSld>
  <p:clrMapOvr>
    <a:masterClrMapping/>
  </p:clrMapOvr>
  <p:transition spd="slow" advTm="5000">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14.jpg"/>
          <p:cNvPicPr>
            <a:picLocks noGrp="1" noChangeAspect="1"/>
          </p:cNvPicPr>
          <p:nvPr>
            <p:ph idx="1"/>
          </p:nvPr>
        </p:nvPicPr>
        <p:blipFill rotWithShape="1">
          <a:blip r:embed="rId2"/>
          <a:srcRect b="5717"/>
          <a:stretch/>
        </p:blipFill>
        <p:spPr>
          <a:xfrm>
            <a:off x="546957" y="1600201"/>
            <a:ext cx="8050085" cy="4267200"/>
          </a:xfrm>
        </p:spPr>
      </p:pic>
    </p:spTree>
    <p:extLst>
      <p:ext uri="{BB962C8B-B14F-4D97-AF65-F5344CB8AC3E}">
        <p14:creationId xmlns:p14="http://schemas.microsoft.com/office/powerpoint/2010/main" val="3193510936"/>
      </p:ext>
    </p:extLst>
  </p:cSld>
  <p:clrMapOvr>
    <a:masterClrMapping/>
  </p:clrMapOvr>
  <p:transition spd="slow" advTm="5000">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1`7.jpg"/>
          <p:cNvPicPr>
            <a:picLocks noGrp="1" noChangeAspect="1"/>
          </p:cNvPicPr>
          <p:nvPr>
            <p:ph idx="1"/>
          </p:nvPr>
        </p:nvPicPr>
        <p:blipFill rotWithShape="1">
          <a:blip r:embed="rId2"/>
          <a:srcRect b="5051"/>
          <a:stretch/>
        </p:blipFill>
        <p:spPr>
          <a:xfrm>
            <a:off x="546957" y="1646237"/>
            <a:ext cx="8050085" cy="4297363"/>
          </a:xfrm>
        </p:spPr>
      </p:pic>
    </p:spTree>
    <p:extLst>
      <p:ext uri="{BB962C8B-B14F-4D97-AF65-F5344CB8AC3E}">
        <p14:creationId xmlns:p14="http://schemas.microsoft.com/office/powerpoint/2010/main" val="1006926259"/>
      </p:ext>
    </p:extLst>
  </p:cSld>
  <p:clrMapOvr>
    <a:masterClrMapping/>
  </p:clrMapOvr>
  <p:transition spd="slow" advTm="5000">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accent6">
                    <a:lumMod val="75000"/>
                  </a:schemeClr>
                </a:solidFill>
                <a:latin typeface="Impact" pitchFamily="34" charset="0"/>
              </a:rPr>
              <a:t>Project Details</a:t>
            </a:r>
            <a:br>
              <a:rPr lang="en-US" sz="4800" dirty="0">
                <a:solidFill>
                  <a:schemeClr val="accent6">
                    <a:lumMod val="75000"/>
                  </a:schemeClr>
                </a:solidFill>
                <a:latin typeface="Impact" pitchFamily="34" charset="0"/>
              </a:rPr>
            </a:br>
            <a:endParaRPr lang="en-US" dirty="0"/>
          </a:p>
        </p:txBody>
      </p:sp>
      <p:sp>
        <p:nvSpPr>
          <p:cNvPr id="3" name="Content Placeholder 2"/>
          <p:cNvSpPr>
            <a:spLocks noGrp="1"/>
          </p:cNvSpPr>
          <p:nvPr>
            <p:ph idx="1"/>
          </p:nvPr>
        </p:nvSpPr>
        <p:spPr/>
        <p:txBody>
          <a:bodyPr>
            <a:normAutofit fontScale="70000" lnSpcReduction="20000"/>
          </a:bodyPr>
          <a:lstStyle/>
          <a:p>
            <a:pPr>
              <a:lnSpc>
                <a:spcPct val="80000"/>
              </a:lnSpc>
            </a:pPr>
            <a:endParaRPr lang="en-US" b="1" u="sng" dirty="0">
              <a:solidFill>
                <a:srgbClr val="002060"/>
              </a:solidFill>
            </a:endParaRPr>
          </a:p>
          <a:p>
            <a:pPr>
              <a:lnSpc>
                <a:spcPct val="70000"/>
              </a:lnSpc>
              <a:spcBef>
                <a:spcPts val="250"/>
              </a:spcBef>
              <a:buClr>
                <a:srgbClr val="4F81BD"/>
              </a:buClr>
              <a:buSzPct val="80000"/>
            </a:pPr>
            <a:r>
              <a:rPr lang="en-US" b="1" u="sng" dirty="0">
                <a:solidFill>
                  <a:srgbClr val="002060"/>
                </a:solidFill>
              </a:rPr>
              <a:t>Project Title</a:t>
            </a:r>
            <a:r>
              <a:rPr lang="en-US" dirty="0">
                <a:cs typeface="Times New Roman" pitchFamily="18" charset="0"/>
              </a:rPr>
              <a:t>:         </a:t>
            </a:r>
            <a:r>
              <a:rPr lang="en-US" sz="3200" b="1" dirty="0">
                <a:cs typeface="Times New Roman" pitchFamily="18" charset="0"/>
              </a:rPr>
              <a:t>e-Transaction Interface</a:t>
            </a:r>
          </a:p>
          <a:p>
            <a:pPr>
              <a:lnSpc>
                <a:spcPct val="80000"/>
              </a:lnSpc>
            </a:pPr>
            <a:endParaRPr lang="en-US" dirty="0"/>
          </a:p>
          <a:p>
            <a:pPr>
              <a:lnSpc>
                <a:spcPct val="80000"/>
              </a:lnSpc>
            </a:pPr>
            <a:r>
              <a:rPr lang="en-US" b="1" u="sng" dirty="0">
                <a:solidFill>
                  <a:srgbClr val="002060"/>
                </a:solidFill>
              </a:rPr>
              <a:t>Company Name</a:t>
            </a:r>
            <a:r>
              <a:rPr lang="en-US" dirty="0"/>
              <a:t>:   </a:t>
            </a:r>
            <a:r>
              <a:rPr lang="en-US" b="1" dirty="0"/>
              <a:t>YASH INFOSOFT Pvt. Ltd</a:t>
            </a:r>
          </a:p>
          <a:p>
            <a:pPr marL="0" indent="0">
              <a:lnSpc>
                <a:spcPct val="80000"/>
              </a:lnSpc>
              <a:buNone/>
            </a:pPr>
            <a:endParaRPr lang="en-US" sz="3200" u="sng" dirty="0">
              <a:solidFill>
                <a:srgbClr val="037320"/>
              </a:solidFill>
            </a:endParaRPr>
          </a:p>
          <a:p>
            <a:pPr>
              <a:lnSpc>
                <a:spcPct val="80000"/>
              </a:lnSpc>
            </a:pPr>
            <a:endParaRPr lang="en-US" sz="3200" u="sng" dirty="0">
              <a:solidFill>
                <a:srgbClr val="037320"/>
              </a:solidFill>
            </a:endParaRPr>
          </a:p>
          <a:p>
            <a:pPr>
              <a:lnSpc>
                <a:spcPct val="80000"/>
              </a:lnSpc>
            </a:pPr>
            <a:endParaRPr lang="en-US" sz="3200" u="sng" dirty="0">
              <a:solidFill>
                <a:srgbClr val="037320"/>
              </a:solidFill>
            </a:endParaRPr>
          </a:p>
          <a:p>
            <a:pPr>
              <a:lnSpc>
                <a:spcPct val="80000"/>
              </a:lnSpc>
            </a:pPr>
            <a:r>
              <a:rPr lang="en-US" sz="3200" u="sng" dirty="0">
                <a:solidFill>
                  <a:srgbClr val="037320"/>
                </a:solidFill>
              </a:rPr>
              <a:t>Guide</a:t>
            </a:r>
            <a:r>
              <a:rPr lang="en-US" sz="3200" dirty="0">
                <a:solidFill>
                  <a:srgbClr val="037320"/>
                </a:solidFill>
              </a:rPr>
              <a:t>	                     </a:t>
            </a:r>
            <a:endParaRPr lang="en-US" sz="3200" u="sng" dirty="0">
              <a:solidFill>
                <a:srgbClr val="037320"/>
              </a:solidFill>
            </a:endParaRPr>
          </a:p>
          <a:p>
            <a:pPr marL="0" indent="0">
              <a:lnSpc>
                <a:spcPct val="80000"/>
              </a:lnSpc>
              <a:buNone/>
            </a:pPr>
            <a:endParaRPr lang="en-US" sz="3200" u="sng" dirty="0">
              <a:solidFill>
                <a:srgbClr val="037320"/>
              </a:solidFill>
            </a:endParaRPr>
          </a:p>
          <a:p>
            <a:pPr>
              <a:lnSpc>
                <a:spcPct val="80000"/>
              </a:lnSpc>
            </a:pPr>
            <a:r>
              <a:rPr lang="en-US" b="1" dirty="0"/>
              <a:t>  </a:t>
            </a:r>
            <a:r>
              <a:rPr lang="en-US" b="1" dirty="0" err="1"/>
              <a:t>Er.Anil</a:t>
            </a:r>
            <a:r>
              <a:rPr lang="en-US" b="1" dirty="0"/>
              <a:t> Kumar Singh</a:t>
            </a:r>
            <a:r>
              <a:rPr lang="en-US" sz="1600" b="1" dirty="0"/>
              <a:t>. </a:t>
            </a:r>
            <a:r>
              <a:rPr lang="en-US" b="1" dirty="0"/>
              <a:t>                    </a:t>
            </a:r>
            <a:endParaRPr lang="en-US" dirty="0"/>
          </a:p>
          <a:p>
            <a:pPr>
              <a:lnSpc>
                <a:spcPct val="80000"/>
              </a:lnSpc>
            </a:pPr>
            <a:r>
              <a:rPr lang="en-US" dirty="0"/>
              <a:t>  Faculty Member                                               </a:t>
            </a:r>
          </a:p>
          <a:p>
            <a:pPr>
              <a:lnSpc>
                <a:spcPct val="80000"/>
              </a:lnSpc>
            </a:pPr>
            <a:r>
              <a:rPr lang="en-US" dirty="0"/>
              <a:t>  Department Of Computer Applications            	</a:t>
            </a:r>
          </a:p>
          <a:p>
            <a:pPr>
              <a:lnSpc>
                <a:spcPct val="80000"/>
              </a:lnSpc>
            </a:pPr>
            <a:r>
              <a:rPr lang="en-US" dirty="0"/>
              <a:t>  </a:t>
            </a:r>
            <a:r>
              <a:rPr lang="en-US" dirty="0" err="1"/>
              <a:t>A.N.College,Patna</a:t>
            </a:r>
            <a:endParaRPr lang="en-US" dirty="0"/>
          </a:p>
          <a:p>
            <a:pPr>
              <a:lnSpc>
                <a:spcPct val="80000"/>
              </a:lnSpc>
            </a:pPr>
            <a:r>
              <a:rPr lang="en-US" dirty="0"/>
              <a:t> </a:t>
            </a:r>
          </a:p>
          <a:p>
            <a:pPr marL="0" indent="0">
              <a:lnSpc>
                <a:spcPct val="80000"/>
              </a:lnSpc>
              <a:buNone/>
            </a:pPr>
            <a:endParaRPr lang="en-US" sz="4400" u="sng" dirty="0">
              <a:solidFill>
                <a:srgbClr val="037320"/>
              </a:solidFill>
            </a:endParaRPr>
          </a:p>
          <a:p>
            <a:pPr marL="0" lvl="0" indent="0" algn="r">
              <a:buNone/>
              <a:defRPr/>
            </a:pPr>
            <a:r>
              <a:rPr lang="en-US" sz="1800" dirty="0">
                <a:solidFill>
                  <a:srgbClr val="C00000"/>
                </a:solidFill>
                <a:latin typeface="arial"/>
                <a:hlinkClick r:id="rId2"/>
              </a:rPr>
              <a:t> </a:t>
            </a:r>
          </a:p>
          <a:p>
            <a:pPr marL="0" indent="0">
              <a:lnSpc>
                <a:spcPct val="80000"/>
              </a:lnSpc>
            </a:pPr>
            <a:endParaRPr lang="en-GB" sz="4400" b="1" dirty="0">
              <a:solidFill>
                <a:srgbClr val="002060"/>
              </a:solidFill>
              <a:latin typeface="Palatino Linotype" pitchFamily="18" charset="0"/>
            </a:endParaRPr>
          </a:p>
          <a:p>
            <a:endParaRPr lang="en-US" dirty="0"/>
          </a:p>
        </p:txBody>
      </p:sp>
    </p:spTree>
    <p:extLst>
      <p:ext uri="{BB962C8B-B14F-4D97-AF65-F5344CB8AC3E}">
        <p14:creationId xmlns:p14="http://schemas.microsoft.com/office/powerpoint/2010/main" val="2874682232"/>
      </p:ext>
    </p:extLst>
  </p:cSld>
  <p:clrMapOvr>
    <a:masterClrMapping/>
  </p:clrMapOvr>
  <p:transition spd="slow" advTm="2000">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457200"/>
            <a:ext cx="5544403" cy="474662"/>
          </a:xfrm>
        </p:spPr>
        <p:txBody>
          <a:bodyPr>
            <a:noAutofit/>
          </a:bodyPr>
          <a:lstStyle/>
          <a:p>
            <a:pPr marL="68580" indent="0" fontAlgn="base">
              <a:lnSpc>
                <a:spcPct val="170000"/>
              </a:lnSpc>
              <a:spcAft>
                <a:spcPct val="0"/>
              </a:spcAft>
              <a:defRPr/>
            </a:pPr>
            <a: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
            </a:r>
            <a:b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br>
            <a: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
            </a:r>
            <a:b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br>
            <a: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
            </a:r>
            <a:b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br>
            <a: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
            </a:r>
            <a:b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br>
            <a: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
            </a:r>
            <a:br>
              <a:rPr lang="en-US" sz="24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br>
            <a:r>
              <a:rPr lang="en-US" sz="2800" b="1"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Database/Table/Normalization</a:t>
            </a:r>
          </a:p>
        </p:txBody>
      </p:sp>
      <p:sp>
        <p:nvSpPr>
          <p:cNvPr id="4099" name="Rectangle 3"/>
          <p:cNvSpPr>
            <a:spLocks noGrp="1" noChangeArrowheads="1"/>
          </p:cNvSpPr>
          <p:nvPr>
            <p:ph idx="1"/>
          </p:nvPr>
        </p:nvSpPr>
        <p:spPr>
          <a:xfrm>
            <a:off x="609600" y="1600200"/>
            <a:ext cx="7924800" cy="4800600"/>
          </a:xfrm>
        </p:spPr>
        <p:txBody>
          <a:bodyPr>
            <a:noAutofit/>
          </a:bodyPr>
          <a:lstStyle/>
          <a:p>
            <a:pPr marL="365760" lvl="1" indent="0" algn="just">
              <a:lnSpc>
                <a:spcPct val="170000"/>
              </a:lnSpc>
              <a:buClrTx/>
              <a:buNone/>
              <a:defRPr/>
            </a:pPr>
            <a:endParaRPr lang="en-US" sz="1600" b="1" dirty="0">
              <a:latin typeface="Shonar Bangla" pitchFamily="34" charset="0"/>
              <a:cs typeface="Shonar Bangla" pitchFamily="34" charset="0"/>
            </a:endParaRPr>
          </a:p>
          <a:p>
            <a:pPr marL="68580" indent="0">
              <a:lnSpc>
                <a:spcPct val="170000"/>
              </a:lnSpc>
              <a:buClrTx/>
              <a:buNone/>
            </a:pPr>
            <a:endParaRPr lang="en-US" sz="1400" b="1" dirty="0">
              <a:latin typeface="Shonar Bangla" pitchFamily="34" charset="0"/>
              <a:cs typeface="Shonar Bangla" pitchFamily="34" charset="0"/>
            </a:endParaRPr>
          </a:p>
          <a:p>
            <a:pPr marL="68580" indent="0">
              <a:lnSpc>
                <a:spcPct val="170000"/>
              </a:lnSpc>
              <a:buClrTx/>
              <a:buNone/>
            </a:pPr>
            <a:endParaRPr lang="en-US" sz="1400" dirty="0">
              <a:solidFill>
                <a:schemeClr val="tx1"/>
              </a:solidFill>
              <a:latin typeface="Constantia" pitchFamily="18" charset="0"/>
              <a:ea typeface="Monotype Corsiva" pitchFamily="66" charset="0"/>
              <a:cs typeface="Arial" pitchFamily="34" charset="0"/>
            </a:endParaRPr>
          </a:p>
          <a:p>
            <a:pPr marL="68580" indent="0" eaLnBrk="1" hangingPunct="1">
              <a:lnSpc>
                <a:spcPct val="120000"/>
              </a:lnSpc>
              <a:buClrTx/>
              <a:buNone/>
            </a:pPr>
            <a:r>
              <a:rPr lang="en-US" sz="1400" dirty="0">
                <a:solidFill>
                  <a:schemeClr val="tx1"/>
                </a:solidFill>
                <a:latin typeface="Constantia" pitchFamily="18" charset="0"/>
                <a:ea typeface="Monotype Corsiva" pitchFamily="66" charset="0"/>
                <a:cs typeface="Arial" pitchFamily="34" charset="0"/>
              </a:rPr>
              <a:t>     </a:t>
            </a:r>
            <a:endParaRPr lang="en-US" sz="1400" dirty="0">
              <a:solidFill>
                <a:srgbClr val="000000"/>
              </a:solidFill>
              <a:latin typeface="Monotype Corsiva" pitchFamily="66" charset="0"/>
              <a:ea typeface="Monotype Corsiva" pitchFamily="66" charset="0"/>
              <a:cs typeface="Monotype Corsiva" pitchFamily="66" charset="0"/>
            </a:endParaRPr>
          </a:p>
        </p:txBody>
      </p:sp>
      <p:sp>
        <p:nvSpPr>
          <p:cNvPr id="6" name="Slide Number Placeholder 5"/>
          <p:cNvSpPr>
            <a:spLocks noGrp="1"/>
          </p:cNvSpPr>
          <p:nvPr>
            <p:ph type="sldNum" sz="quarter" idx="12"/>
          </p:nvPr>
        </p:nvSpPr>
        <p:spPr/>
        <p:txBody>
          <a:bodyPr/>
          <a:lstStyle/>
          <a:p>
            <a:pPr>
              <a:defRPr/>
            </a:pPr>
            <a:fld id="{B1D7F7BC-E7BC-4C65-9756-C988D11AFD21}" type="slidenum">
              <a:rPr lang="en-US" smtClean="0"/>
              <a:pPr>
                <a:defRPr/>
              </a:pPr>
              <a:t>40</a:t>
            </a:fld>
            <a:endParaRPr lang="en-US" dirty="0"/>
          </a:p>
        </p:txBody>
      </p:sp>
      <p:sp>
        <p:nvSpPr>
          <p:cNvPr id="3" name="TextBox 2"/>
          <p:cNvSpPr txBox="1"/>
          <p:nvPr/>
        </p:nvSpPr>
        <p:spPr>
          <a:xfrm>
            <a:off x="628934" y="1082722"/>
            <a:ext cx="1905000" cy="338554"/>
          </a:xfrm>
          <a:prstGeom prst="rect">
            <a:avLst/>
          </a:prstGeom>
          <a:noFill/>
        </p:spPr>
        <p:txBody>
          <a:bodyPr wrap="square" rtlCol="0">
            <a:spAutoFit/>
          </a:bodyPr>
          <a:lstStyle/>
          <a:p>
            <a:pPr>
              <a:defRPr/>
            </a:pPr>
            <a:r>
              <a:rPr lang="en-US" sz="1600" dirty="0">
                <a:effectLst>
                  <a:outerShdw blurRad="38100" dist="38100" dir="2700000" algn="tl">
                    <a:srgbClr val="000000">
                      <a:alpha val="43137"/>
                    </a:srgbClr>
                  </a:outerShdw>
                </a:effectLst>
                <a:latin typeface="Book Antiqua" pitchFamily="18" charset="0"/>
                <a:cs typeface="Times New Roman" pitchFamily="18" charset="0"/>
              </a:rPr>
              <a:t>Bank  Table</a:t>
            </a:r>
            <a:endParaRPr lang="en-IN" sz="1600" dirty="0">
              <a:effectLst>
                <a:outerShdw blurRad="38100" dist="38100" dir="2700000" algn="tl">
                  <a:srgbClr val="000000">
                    <a:alpha val="43137"/>
                  </a:srgbClr>
                </a:outerShdw>
              </a:effectLst>
              <a:latin typeface="Book Antiqua"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67382893"/>
              </p:ext>
            </p:extLst>
          </p:nvPr>
        </p:nvGraphicFramePr>
        <p:xfrm>
          <a:off x="649716" y="1676400"/>
          <a:ext cx="7396828" cy="1112520"/>
        </p:xfrm>
        <a:graphic>
          <a:graphicData uri="http://schemas.openxmlformats.org/drawingml/2006/table">
            <a:tbl>
              <a:tblPr firstRow="1" bandRow="1">
                <a:tableStyleId>{5C22544A-7EE6-4342-B048-85BDC9FD1C3A}</a:tableStyleId>
              </a:tblPr>
              <a:tblGrid>
                <a:gridCol w="1849207">
                  <a:extLst>
                    <a:ext uri="{9D8B030D-6E8A-4147-A177-3AD203B41FA5}">
                      <a16:colId xmlns="" xmlns:a16="http://schemas.microsoft.com/office/drawing/2014/main" val="20000"/>
                    </a:ext>
                  </a:extLst>
                </a:gridCol>
                <a:gridCol w="2265593">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758028">
                  <a:extLst>
                    <a:ext uri="{9D8B030D-6E8A-4147-A177-3AD203B41FA5}">
                      <a16:colId xmlns="" xmlns:a16="http://schemas.microsoft.com/office/drawing/2014/main" val="20003"/>
                    </a:ext>
                  </a:extLst>
                </a:gridCol>
              </a:tblGrid>
              <a:tr h="37084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370840">
                <a:tc>
                  <a:txBody>
                    <a:bodyPr/>
                    <a:lstStyle/>
                    <a:p>
                      <a:r>
                        <a:rPr lang="en-US" dirty="0"/>
                        <a:t>ID</a:t>
                      </a:r>
                    </a:p>
                  </a:txBody>
                  <a:tcPr/>
                </a:tc>
                <a:tc>
                  <a:txBody>
                    <a:bodyPr/>
                    <a:lstStyle/>
                    <a:p>
                      <a:r>
                        <a:rPr lang="en-US" dirty="0"/>
                        <a:t>Number</a:t>
                      </a:r>
                    </a:p>
                  </a:txBody>
                  <a:tcPr/>
                </a:tc>
                <a:tc>
                  <a:txBody>
                    <a:bodyPr/>
                    <a:lstStyle/>
                    <a:p>
                      <a:r>
                        <a:rPr lang="en-US" dirty="0"/>
                        <a:t>Null</a:t>
                      </a:r>
                    </a:p>
                  </a:txBody>
                  <a:tcPr/>
                </a:tc>
                <a:tc>
                  <a:txBody>
                    <a:bodyPr/>
                    <a:lstStyle/>
                    <a:p>
                      <a:r>
                        <a:rPr lang="en-US" dirty="0"/>
                        <a:t>Login number</a:t>
                      </a:r>
                    </a:p>
                  </a:txBody>
                  <a:tcPr/>
                </a:tc>
                <a:extLst>
                  <a:ext uri="{0D108BD9-81ED-4DB2-BD59-A6C34878D82A}">
                    <a16:rowId xmlns="" xmlns:a16="http://schemas.microsoft.com/office/drawing/2014/main" val="10001"/>
                  </a:ext>
                </a:extLst>
              </a:tr>
              <a:tr h="370840">
                <a:tc>
                  <a:txBody>
                    <a:bodyPr/>
                    <a:lstStyle/>
                    <a:p>
                      <a:r>
                        <a:rPr lang="en-US" dirty="0"/>
                        <a:t>BNAME</a:t>
                      </a:r>
                    </a:p>
                  </a:txBody>
                  <a:tcPr/>
                </a:tc>
                <a:tc>
                  <a:txBody>
                    <a:bodyPr/>
                    <a:lstStyle/>
                    <a:p>
                      <a:r>
                        <a:rPr lang="en-US" dirty="0"/>
                        <a:t>Varchar2(100)</a:t>
                      </a:r>
                    </a:p>
                  </a:txBody>
                  <a:tcPr/>
                </a:tc>
                <a:tc>
                  <a:txBody>
                    <a:bodyPr/>
                    <a:lstStyle/>
                    <a:p>
                      <a:r>
                        <a:rPr lang="en-US" dirty="0"/>
                        <a:t>null</a:t>
                      </a:r>
                    </a:p>
                  </a:txBody>
                  <a:tcPr/>
                </a:tc>
                <a:tc>
                  <a:txBody>
                    <a:bodyPr/>
                    <a:lstStyle/>
                    <a:p>
                      <a:r>
                        <a:rPr lang="en-US" dirty="0"/>
                        <a:t>Name of Bank</a:t>
                      </a:r>
                    </a:p>
                  </a:txBody>
                  <a:tcPr/>
                </a:tc>
                <a:extLst>
                  <a:ext uri="{0D108BD9-81ED-4DB2-BD59-A6C34878D82A}">
                    <a16:rowId xmlns=""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78222730"/>
              </p:ext>
            </p:extLst>
          </p:nvPr>
        </p:nvGraphicFramePr>
        <p:xfrm>
          <a:off x="838200" y="3886200"/>
          <a:ext cx="7396828" cy="2219960"/>
        </p:xfrm>
        <a:graphic>
          <a:graphicData uri="http://schemas.openxmlformats.org/drawingml/2006/table">
            <a:tbl>
              <a:tblPr firstRow="1" bandRow="1">
                <a:tableStyleId>{5C22544A-7EE6-4342-B048-85BDC9FD1C3A}</a:tableStyleId>
              </a:tblPr>
              <a:tblGrid>
                <a:gridCol w="1849207">
                  <a:extLst>
                    <a:ext uri="{9D8B030D-6E8A-4147-A177-3AD203B41FA5}">
                      <a16:colId xmlns="" xmlns:a16="http://schemas.microsoft.com/office/drawing/2014/main" val="20000"/>
                    </a:ext>
                  </a:extLst>
                </a:gridCol>
                <a:gridCol w="2265593">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758028">
                  <a:extLst>
                    <a:ext uri="{9D8B030D-6E8A-4147-A177-3AD203B41FA5}">
                      <a16:colId xmlns="" xmlns:a16="http://schemas.microsoft.com/office/drawing/2014/main" val="20003"/>
                    </a:ext>
                  </a:extLst>
                </a:gridCol>
              </a:tblGrid>
              <a:tr h="14224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370840">
                <a:tc>
                  <a:txBody>
                    <a:bodyPr/>
                    <a:lstStyle/>
                    <a:p>
                      <a:r>
                        <a:rPr lang="en-US" dirty="0"/>
                        <a:t>ID</a:t>
                      </a:r>
                    </a:p>
                  </a:txBody>
                  <a:tcPr/>
                </a:tc>
                <a:tc>
                  <a:txBody>
                    <a:bodyPr/>
                    <a:lstStyle/>
                    <a:p>
                      <a:r>
                        <a:rPr lang="en-US" dirty="0"/>
                        <a:t>Number</a:t>
                      </a:r>
                    </a:p>
                  </a:txBody>
                  <a:tcPr/>
                </a:tc>
                <a:tc>
                  <a:txBody>
                    <a:bodyPr/>
                    <a:lstStyle/>
                    <a:p>
                      <a:r>
                        <a:rPr lang="en-US" dirty="0"/>
                        <a:t>Null</a:t>
                      </a:r>
                    </a:p>
                  </a:txBody>
                  <a:tcPr/>
                </a:tc>
                <a:tc>
                  <a:txBody>
                    <a:bodyPr/>
                    <a:lstStyle/>
                    <a:p>
                      <a:r>
                        <a:rPr lang="en-US" dirty="0"/>
                        <a:t>Login number</a:t>
                      </a:r>
                    </a:p>
                  </a:txBody>
                  <a:tcPr/>
                </a:tc>
                <a:extLst>
                  <a:ext uri="{0D108BD9-81ED-4DB2-BD59-A6C34878D82A}">
                    <a16:rowId xmlns="" xmlns:a16="http://schemas.microsoft.com/office/drawing/2014/main" val="10001"/>
                  </a:ext>
                </a:extLst>
              </a:tr>
              <a:tr h="370840">
                <a:tc>
                  <a:txBody>
                    <a:bodyPr/>
                    <a:lstStyle/>
                    <a:p>
                      <a:r>
                        <a:rPr lang="en-US" dirty="0"/>
                        <a:t>BID</a:t>
                      </a:r>
                    </a:p>
                  </a:txBody>
                  <a:tcPr/>
                </a:tc>
                <a:tc>
                  <a:txBody>
                    <a:bodyPr/>
                    <a:lstStyle/>
                    <a:p>
                      <a:r>
                        <a:rPr lang="en-US" dirty="0"/>
                        <a:t>Varchar2(100)</a:t>
                      </a:r>
                    </a:p>
                  </a:txBody>
                  <a:tcPr/>
                </a:tc>
                <a:tc>
                  <a:txBody>
                    <a:bodyPr/>
                    <a:lstStyle/>
                    <a:p>
                      <a:r>
                        <a:rPr lang="en-US" dirty="0"/>
                        <a:t>Null</a:t>
                      </a:r>
                    </a:p>
                  </a:txBody>
                  <a:tcPr/>
                </a:tc>
                <a:tc>
                  <a:txBody>
                    <a:bodyPr/>
                    <a:lstStyle/>
                    <a:p>
                      <a:r>
                        <a:rPr lang="en-US" dirty="0"/>
                        <a:t>ID</a:t>
                      </a:r>
                      <a:r>
                        <a:rPr lang="en-US" baseline="0" dirty="0"/>
                        <a:t> of</a:t>
                      </a:r>
                      <a:r>
                        <a:rPr lang="en-US" dirty="0"/>
                        <a:t> Bank</a:t>
                      </a:r>
                    </a:p>
                  </a:txBody>
                  <a:tcPr/>
                </a:tc>
                <a:extLst>
                  <a:ext uri="{0D108BD9-81ED-4DB2-BD59-A6C34878D82A}">
                    <a16:rowId xmlns="" xmlns:a16="http://schemas.microsoft.com/office/drawing/2014/main" val="10002"/>
                  </a:ext>
                </a:extLst>
              </a:tr>
              <a:tr h="370840">
                <a:tc>
                  <a:txBody>
                    <a:bodyPr/>
                    <a:lstStyle/>
                    <a:p>
                      <a:r>
                        <a:rPr lang="en-US" dirty="0"/>
                        <a:t>BNAME</a:t>
                      </a:r>
                    </a:p>
                  </a:txBody>
                  <a:tcPr/>
                </a:tc>
                <a:tc>
                  <a:txBody>
                    <a:bodyPr/>
                    <a:lstStyle/>
                    <a:p>
                      <a:r>
                        <a:rPr lang="en-US" dirty="0"/>
                        <a:t>Varchar2(100)</a:t>
                      </a:r>
                    </a:p>
                  </a:txBody>
                  <a:tcPr/>
                </a:tc>
                <a:tc>
                  <a:txBody>
                    <a:bodyPr/>
                    <a:lstStyle/>
                    <a:p>
                      <a:r>
                        <a:rPr lang="en-US" dirty="0"/>
                        <a:t>Null</a:t>
                      </a:r>
                    </a:p>
                  </a:txBody>
                  <a:tcPr/>
                </a:tc>
                <a:tc>
                  <a:txBody>
                    <a:bodyPr/>
                    <a:lstStyle/>
                    <a:p>
                      <a:r>
                        <a:rPr lang="en-US" dirty="0"/>
                        <a:t>Name of Bank</a:t>
                      </a:r>
                    </a:p>
                  </a:txBody>
                  <a:tcPr/>
                </a:tc>
                <a:extLst>
                  <a:ext uri="{0D108BD9-81ED-4DB2-BD59-A6C34878D82A}">
                    <a16:rowId xmlns="" xmlns:a16="http://schemas.microsoft.com/office/drawing/2014/main" val="10003"/>
                  </a:ext>
                </a:extLst>
              </a:tr>
              <a:tr h="370840">
                <a:tc>
                  <a:txBody>
                    <a:bodyPr/>
                    <a:lstStyle/>
                    <a:p>
                      <a:r>
                        <a:rPr lang="en-US" dirty="0"/>
                        <a:t>STATUS</a:t>
                      </a:r>
                    </a:p>
                  </a:txBody>
                  <a:tcPr/>
                </a:tc>
                <a:tc>
                  <a:txBody>
                    <a:bodyPr/>
                    <a:lstStyle/>
                    <a:p>
                      <a:r>
                        <a:rPr lang="en-US" dirty="0"/>
                        <a:t>Number</a:t>
                      </a:r>
                    </a:p>
                  </a:txBody>
                  <a:tcPr/>
                </a:tc>
                <a:tc>
                  <a:txBody>
                    <a:bodyPr/>
                    <a:lstStyle/>
                    <a:p>
                      <a:r>
                        <a:rPr lang="en-US" dirty="0"/>
                        <a:t>Null</a:t>
                      </a:r>
                    </a:p>
                  </a:txBody>
                  <a:tcPr/>
                </a:tc>
                <a:tc>
                  <a:txBody>
                    <a:bodyPr/>
                    <a:lstStyle/>
                    <a:p>
                      <a:r>
                        <a:rPr lang="en-US" dirty="0"/>
                        <a:t>Status of bank</a:t>
                      </a:r>
                    </a:p>
                  </a:txBody>
                  <a:tcPr/>
                </a:tc>
                <a:extLst>
                  <a:ext uri="{0D108BD9-81ED-4DB2-BD59-A6C34878D82A}">
                    <a16:rowId xmlns="" xmlns:a16="http://schemas.microsoft.com/office/drawing/2014/main" val="10004"/>
                  </a:ext>
                </a:extLst>
              </a:tr>
              <a:tr h="370840">
                <a:tc>
                  <a:txBody>
                    <a:bodyPr/>
                    <a:lstStyle/>
                    <a:p>
                      <a:r>
                        <a:rPr lang="en-US" dirty="0"/>
                        <a:t>PHONE</a:t>
                      </a:r>
                    </a:p>
                  </a:txBody>
                  <a:tcPr/>
                </a:tc>
                <a:tc>
                  <a:txBody>
                    <a:bodyPr/>
                    <a:lstStyle/>
                    <a:p>
                      <a:r>
                        <a:rPr lang="en-US" dirty="0"/>
                        <a:t>Number</a:t>
                      </a:r>
                    </a:p>
                  </a:txBody>
                  <a:tcPr/>
                </a:tc>
                <a:tc>
                  <a:txBody>
                    <a:bodyPr/>
                    <a:lstStyle/>
                    <a:p>
                      <a:r>
                        <a:rPr lang="en-US" dirty="0"/>
                        <a:t>Null</a:t>
                      </a:r>
                    </a:p>
                  </a:txBody>
                  <a:tcPr/>
                </a:tc>
                <a:tc>
                  <a:txBody>
                    <a:bodyPr/>
                    <a:lstStyle/>
                    <a:p>
                      <a:r>
                        <a:rPr lang="en-US" dirty="0"/>
                        <a:t>Contact</a:t>
                      </a:r>
                      <a:r>
                        <a:rPr lang="en-US" baseline="0" dirty="0"/>
                        <a:t> No</a:t>
                      </a:r>
                      <a:endParaRPr lang="en-US" dirty="0"/>
                    </a:p>
                  </a:txBody>
                  <a:tcPr/>
                </a:tc>
                <a:extLst>
                  <a:ext uri="{0D108BD9-81ED-4DB2-BD59-A6C34878D82A}">
                    <a16:rowId xmlns="" xmlns:a16="http://schemas.microsoft.com/office/drawing/2014/main" val="10005"/>
                  </a:ext>
                </a:extLst>
              </a:tr>
            </a:tbl>
          </a:graphicData>
        </a:graphic>
      </p:graphicFrame>
      <p:sp>
        <p:nvSpPr>
          <p:cNvPr id="11" name="TextBox 10"/>
          <p:cNvSpPr txBox="1"/>
          <p:nvPr/>
        </p:nvSpPr>
        <p:spPr>
          <a:xfrm>
            <a:off x="781334" y="3389576"/>
            <a:ext cx="1905000" cy="338554"/>
          </a:xfrm>
          <a:prstGeom prst="rect">
            <a:avLst/>
          </a:prstGeom>
          <a:noFill/>
        </p:spPr>
        <p:txBody>
          <a:bodyPr wrap="square" rtlCol="0">
            <a:spAutoFit/>
          </a:bodyPr>
          <a:lstStyle/>
          <a:p>
            <a:pPr>
              <a:defRPr/>
            </a:pPr>
            <a:r>
              <a:rPr lang="en-US" sz="1600" dirty="0">
                <a:effectLst>
                  <a:outerShdw blurRad="38100" dist="38100" dir="2700000" algn="tl">
                    <a:srgbClr val="000000">
                      <a:alpha val="43137"/>
                    </a:srgbClr>
                  </a:outerShdw>
                </a:effectLst>
                <a:latin typeface="Book Antiqua" pitchFamily="18" charset="0"/>
                <a:cs typeface="Times New Roman" pitchFamily="18" charset="0"/>
              </a:rPr>
              <a:t>Bank  Login</a:t>
            </a:r>
            <a:endParaRPr lang="en-IN" sz="1600" dirty="0">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761726969"/>
      </p:ext>
    </p:extLst>
  </p:cSld>
  <p:clrMapOvr>
    <a:masterClrMapping/>
  </p:clrMapOvr>
  <p:transition spd="slow" advTm="5000">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TABLE Customer LOGIN</a:t>
            </a:r>
          </a:p>
        </p:txBody>
      </p:sp>
      <p:graphicFrame>
        <p:nvGraphicFramePr>
          <p:cNvPr id="5" name="Table 4"/>
          <p:cNvGraphicFramePr>
            <a:graphicFrameLocks noGrp="1"/>
          </p:cNvGraphicFramePr>
          <p:nvPr>
            <p:extLst>
              <p:ext uri="{D42A27DB-BD31-4B8C-83A1-F6EECF244321}">
                <p14:modId xmlns:p14="http://schemas.microsoft.com/office/powerpoint/2010/main" val="2696386802"/>
              </p:ext>
            </p:extLst>
          </p:nvPr>
        </p:nvGraphicFramePr>
        <p:xfrm>
          <a:off x="685800" y="2133600"/>
          <a:ext cx="7924800" cy="4089400"/>
        </p:xfrm>
        <a:graphic>
          <a:graphicData uri="http://schemas.openxmlformats.org/drawingml/2006/table">
            <a:tbl>
              <a:tblPr firstRow="1" bandRow="1">
                <a:tableStyleId>{5C22544A-7EE6-4342-B048-85BDC9FD1C3A}</a:tableStyleId>
              </a:tblPr>
              <a:tblGrid>
                <a:gridCol w="1981200">
                  <a:extLst>
                    <a:ext uri="{9D8B030D-6E8A-4147-A177-3AD203B41FA5}">
                      <a16:colId xmlns="" xmlns:a16="http://schemas.microsoft.com/office/drawing/2014/main" val="20000"/>
                    </a:ext>
                  </a:extLst>
                </a:gridCol>
                <a:gridCol w="19812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1981200">
                  <a:extLst>
                    <a:ext uri="{9D8B030D-6E8A-4147-A177-3AD203B41FA5}">
                      <a16:colId xmlns="" xmlns:a16="http://schemas.microsoft.com/office/drawing/2014/main" val="20003"/>
                    </a:ext>
                  </a:extLst>
                </a:gridCol>
              </a:tblGrid>
              <a:tr h="58420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584200">
                <a:tc>
                  <a:txBody>
                    <a:bodyPr/>
                    <a:lstStyle/>
                    <a:p>
                      <a:r>
                        <a:rPr lang="en-US" dirty="0"/>
                        <a:t>ID</a:t>
                      </a:r>
                    </a:p>
                  </a:txBody>
                  <a:tcPr/>
                </a:tc>
                <a:tc>
                  <a:txBody>
                    <a:bodyPr/>
                    <a:lstStyle/>
                    <a:p>
                      <a:r>
                        <a:rPr lang="en-US" dirty="0"/>
                        <a:t>Number</a:t>
                      </a:r>
                    </a:p>
                  </a:txBody>
                  <a:tcPr/>
                </a:tc>
                <a:tc>
                  <a:txBody>
                    <a:bodyPr/>
                    <a:lstStyle/>
                    <a:p>
                      <a:r>
                        <a:rPr lang="en-US" dirty="0"/>
                        <a:t>NULL</a:t>
                      </a:r>
                    </a:p>
                  </a:txBody>
                  <a:tcPr/>
                </a:tc>
                <a:tc>
                  <a:txBody>
                    <a:bodyPr/>
                    <a:lstStyle/>
                    <a:p>
                      <a:r>
                        <a:rPr lang="en-US" dirty="0"/>
                        <a:t>Customer ID</a:t>
                      </a:r>
                    </a:p>
                  </a:txBody>
                  <a:tcPr/>
                </a:tc>
                <a:extLst>
                  <a:ext uri="{0D108BD9-81ED-4DB2-BD59-A6C34878D82A}">
                    <a16:rowId xmlns="" xmlns:a16="http://schemas.microsoft.com/office/drawing/2014/main" val="10001"/>
                  </a:ext>
                </a:extLst>
              </a:tr>
              <a:tr h="584200">
                <a:tc>
                  <a:txBody>
                    <a:bodyPr/>
                    <a:lstStyle/>
                    <a:p>
                      <a:r>
                        <a:rPr lang="en-US" dirty="0"/>
                        <a:t>CID</a:t>
                      </a:r>
                    </a:p>
                  </a:txBody>
                  <a:tcPr/>
                </a:tc>
                <a:tc>
                  <a:txBody>
                    <a:bodyPr/>
                    <a:lstStyle/>
                    <a:p>
                      <a:r>
                        <a:rPr lang="en-US" dirty="0"/>
                        <a:t>Varchar2(100)</a:t>
                      </a:r>
                    </a:p>
                  </a:txBody>
                  <a:tcPr/>
                </a:tc>
                <a:tc>
                  <a:txBody>
                    <a:bodyPr/>
                    <a:lstStyle/>
                    <a:p>
                      <a:r>
                        <a:rPr lang="en-US" dirty="0"/>
                        <a:t>Primary Key</a:t>
                      </a:r>
                    </a:p>
                  </a:txBody>
                  <a:tcPr/>
                </a:tc>
                <a:tc>
                  <a:txBody>
                    <a:bodyPr/>
                    <a:lstStyle/>
                    <a:p>
                      <a:r>
                        <a:rPr lang="en-US" dirty="0"/>
                        <a:t>Unique</a:t>
                      </a:r>
                    </a:p>
                  </a:txBody>
                  <a:tcPr/>
                </a:tc>
                <a:extLst>
                  <a:ext uri="{0D108BD9-81ED-4DB2-BD59-A6C34878D82A}">
                    <a16:rowId xmlns="" xmlns:a16="http://schemas.microsoft.com/office/drawing/2014/main" val="10002"/>
                  </a:ext>
                </a:extLst>
              </a:tr>
              <a:tr h="584200">
                <a:tc>
                  <a:txBody>
                    <a:bodyPr/>
                    <a:lstStyle/>
                    <a:p>
                      <a:r>
                        <a:rPr lang="en-US" dirty="0"/>
                        <a:t>PWD</a:t>
                      </a:r>
                    </a:p>
                  </a:txBody>
                  <a:tcPr/>
                </a:tc>
                <a:tc>
                  <a:txBody>
                    <a:bodyPr/>
                    <a:lstStyle/>
                    <a:p>
                      <a:r>
                        <a:rPr lang="en-US" dirty="0"/>
                        <a:t>Varchar2(100)</a:t>
                      </a:r>
                    </a:p>
                  </a:txBody>
                  <a:tcPr/>
                </a:tc>
                <a:tc>
                  <a:txBody>
                    <a:bodyPr/>
                    <a:lstStyle/>
                    <a:p>
                      <a:r>
                        <a:rPr lang="en-US" dirty="0"/>
                        <a:t>Null</a:t>
                      </a:r>
                    </a:p>
                  </a:txBody>
                  <a:tcPr/>
                </a:tc>
                <a:tc>
                  <a:txBody>
                    <a:bodyPr/>
                    <a:lstStyle/>
                    <a:p>
                      <a:r>
                        <a:rPr lang="en-US" dirty="0"/>
                        <a:t>Password</a:t>
                      </a:r>
                    </a:p>
                  </a:txBody>
                  <a:tcPr/>
                </a:tc>
                <a:extLst>
                  <a:ext uri="{0D108BD9-81ED-4DB2-BD59-A6C34878D82A}">
                    <a16:rowId xmlns="" xmlns:a16="http://schemas.microsoft.com/office/drawing/2014/main" val="10003"/>
                  </a:ext>
                </a:extLst>
              </a:tr>
              <a:tr h="584200">
                <a:tc>
                  <a:txBody>
                    <a:bodyPr/>
                    <a:lstStyle/>
                    <a:p>
                      <a:r>
                        <a:rPr lang="en-US" dirty="0"/>
                        <a:t>STATUS</a:t>
                      </a:r>
                    </a:p>
                  </a:txBody>
                  <a:tcPr/>
                </a:tc>
                <a:tc>
                  <a:txBody>
                    <a:bodyPr/>
                    <a:lstStyle/>
                    <a:p>
                      <a:r>
                        <a:rPr lang="en-US" dirty="0"/>
                        <a:t>Number</a:t>
                      </a:r>
                    </a:p>
                  </a:txBody>
                  <a:tcPr/>
                </a:tc>
                <a:tc>
                  <a:txBody>
                    <a:bodyPr/>
                    <a:lstStyle/>
                    <a:p>
                      <a:r>
                        <a:rPr lang="en-US" dirty="0"/>
                        <a:t>Null</a:t>
                      </a:r>
                    </a:p>
                  </a:txBody>
                  <a:tcPr/>
                </a:tc>
                <a:tc>
                  <a:txBody>
                    <a:bodyPr/>
                    <a:lstStyle/>
                    <a:p>
                      <a:r>
                        <a:rPr lang="en-US" dirty="0"/>
                        <a:t>Status of A/C</a:t>
                      </a:r>
                    </a:p>
                  </a:txBody>
                  <a:tcPr/>
                </a:tc>
                <a:extLst>
                  <a:ext uri="{0D108BD9-81ED-4DB2-BD59-A6C34878D82A}">
                    <a16:rowId xmlns="" xmlns:a16="http://schemas.microsoft.com/office/drawing/2014/main" val="10004"/>
                  </a:ext>
                </a:extLst>
              </a:tr>
              <a:tr h="584200">
                <a:tc>
                  <a:txBody>
                    <a:bodyPr/>
                    <a:lstStyle/>
                    <a:p>
                      <a:r>
                        <a:rPr lang="en-US" dirty="0"/>
                        <a:t>PHONE</a:t>
                      </a:r>
                    </a:p>
                  </a:txBody>
                  <a:tcPr/>
                </a:tc>
                <a:tc>
                  <a:txBody>
                    <a:bodyPr/>
                    <a:lstStyle/>
                    <a:p>
                      <a:r>
                        <a:rPr lang="en-US" dirty="0"/>
                        <a:t>Varchar2(15)</a:t>
                      </a:r>
                    </a:p>
                  </a:txBody>
                  <a:tcPr/>
                </a:tc>
                <a:tc>
                  <a:txBody>
                    <a:bodyPr/>
                    <a:lstStyle/>
                    <a:p>
                      <a:r>
                        <a:rPr lang="en-US" dirty="0"/>
                        <a:t>Null</a:t>
                      </a:r>
                    </a:p>
                  </a:txBody>
                  <a:tcPr/>
                </a:tc>
                <a:tc>
                  <a:txBody>
                    <a:bodyPr/>
                    <a:lstStyle/>
                    <a:p>
                      <a:r>
                        <a:rPr lang="en-US" dirty="0"/>
                        <a:t>Contact No</a:t>
                      </a:r>
                    </a:p>
                  </a:txBody>
                  <a:tcPr/>
                </a:tc>
                <a:extLst>
                  <a:ext uri="{0D108BD9-81ED-4DB2-BD59-A6C34878D82A}">
                    <a16:rowId xmlns="" xmlns:a16="http://schemas.microsoft.com/office/drawing/2014/main" val="10005"/>
                  </a:ext>
                </a:extLst>
              </a:tr>
              <a:tr h="584200">
                <a:tc>
                  <a:txBody>
                    <a:bodyPr/>
                    <a:lstStyle/>
                    <a:p>
                      <a:r>
                        <a:rPr lang="en-US" dirty="0"/>
                        <a:t>Email</a:t>
                      </a:r>
                    </a:p>
                  </a:txBody>
                  <a:tcPr/>
                </a:tc>
                <a:tc>
                  <a:txBody>
                    <a:bodyPr/>
                    <a:lstStyle/>
                    <a:p>
                      <a:r>
                        <a:rPr lang="en-US" dirty="0"/>
                        <a:t>Varchar2(30)</a:t>
                      </a:r>
                    </a:p>
                  </a:txBody>
                  <a:tcPr/>
                </a:tc>
                <a:tc>
                  <a:txBody>
                    <a:bodyPr/>
                    <a:lstStyle/>
                    <a:p>
                      <a:r>
                        <a:rPr lang="en-US" dirty="0"/>
                        <a:t>Null</a:t>
                      </a:r>
                    </a:p>
                  </a:txBody>
                  <a:tcPr/>
                </a:tc>
                <a:tc>
                  <a:txBody>
                    <a:bodyPr/>
                    <a:lstStyle/>
                    <a:p>
                      <a:r>
                        <a:rPr lang="en-US" dirty="0"/>
                        <a:t>E-mail ID</a:t>
                      </a: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756520721"/>
      </p:ext>
    </p:extLst>
  </p:cSld>
  <p:clrMapOvr>
    <a:masterClrMapping/>
  </p:clrMapOvr>
  <p:transition spd="slow" advTm="5000">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TABLE Customer REJECT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1906625"/>
              </p:ext>
            </p:extLst>
          </p:nvPr>
        </p:nvGraphicFramePr>
        <p:xfrm>
          <a:off x="304800" y="2286000"/>
          <a:ext cx="8229600" cy="295275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59055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590550">
                <a:tc>
                  <a:txBody>
                    <a:bodyPr/>
                    <a:lstStyle/>
                    <a:p>
                      <a:r>
                        <a:rPr lang="en-US" dirty="0"/>
                        <a:t>CID</a:t>
                      </a:r>
                    </a:p>
                  </a:txBody>
                  <a:tcPr/>
                </a:tc>
                <a:tc>
                  <a:txBody>
                    <a:bodyPr/>
                    <a:lstStyle/>
                    <a:p>
                      <a:r>
                        <a:rPr lang="en-US" dirty="0"/>
                        <a:t>Varchar2(100)</a:t>
                      </a:r>
                    </a:p>
                  </a:txBody>
                  <a:tcPr/>
                </a:tc>
                <a:tc>
                  <a:txBody>
                    <a:bodyPr/>
                    <a:lstStyle/>
                    <a:p>
                      <a:r>
                        <a:rPr lang="en-US" dirty="0"/>
                        <a:t>Null</a:t>
                      </a:r>
                    </a:p>
                  </a:txBody>
                  <a:tcPr/>
                </a:tc>
                <a:tc>
                  <a:txBody>
                    <a:bodyPr/>
                    <a:lstStyle/>
                    <a:p>
                      <a:r>
                        <a:rPr lang="en-US" dirty="0"/>
                        <a:t>Customer Id</a:t>
                      </a:r>
                    </a:p>
                  </a:txBody>
                  <a:tcPr/>
                </a:tc>
                <a:extLst>
                  <a:ext uri="{0D108BD9-81ED-4DB2-BD59-A6C34878D82A}">
                    <a16:rowId xmlns="" xmlns:a16="http://schemas.microsoft.com/office/drawing/2014/main" val="10001"/>
                  </a:ext>
                </a:extLst>
              </a:tr>
              <a:tr h="590550">
                <a:tc>
                  <a:txBody>
                    <a:bodyPr/>
                    <a:lstStyle/>
                    <a:p>
                      <a:r>
                        <a:rPr lang="en-US" dirty="0"/>
                        <a:t>PWD</a:t>
                      </a:r>
                    </a:p>
                  </a:txBody>
                  <a:tcPr/>
                </a:tc>
                <a:tc>
                  <a:txBody>
                    <a:bodyPr/>
                    <a:lstStyle/>
                    <a:p>
                      <a:r>
                        <a:rPr lang="en-US" dirty="0"/>
                        <a:t>Varchar2(100)</a:t>
                      </a:r>
                    </a:p>
                  </a:txBody>
                  <a:tcPr/>
                </a:tc>
                <a:tc>
                  <a:txBody>
                    <a:bodyPr/>
                    <a:lstStyle/>
                    <a:p>
                      <a:r>
                        <a:rPr lang="en-US" dirty="0"/>
                        <a:t>Null</a:t>
                      </a:r>
                    </a:p>
                  </a:txBody>
                  <a:tcPr/>
                </a:tc>
                <a:tc>
                  <a:txBody>
                    <a:bodyPr/>
                    <a:lstStyle/>
                    <a:p>
                      <a:r>
                        <a:rPr lang="en-US" dirty="0"/>
                        <a:t>Password </a:t>
                      </a:r>
                    </a:p>
                  </a:txBody>
                  <a:tcPr/>
                </a:tc>
                <a:extLst>
                  <a:ext uri="{0D108BD9-81ED-4DB2-BD59-A6C34878D82A}">
                    <a16:rowId xmlns="" xmlns:a16="http://schemas.microsoft.com/office/drawing/2014/main" val="10002"/>
                  </a:ext>
                </a:extLst>
              </a:tr>
              <a:tr h="590550">
                <a:tc>
                  <a:txBody>
                    <a:bodyPr/>
                    <a:lstStyle/>
                    <a:p>
                      <a:r>
                        <a:rPr lang="en-US" dirty="0"/>
                        <a:t>ACCNO</a:t>
                      </a:r>
                    </a:p>
                  </a:txBody>
                  <a:tcPr/>
                </a:tc>
                <a:tc>
                  <a:txBody>
                    <a:bodyPr/>
                    <a:lstStyle/>
                    <a:p>
                      <a:r>
                        <a:rPr lang="en-US" dirty="0"/>
                        <a:t>Varchar2(100)</a:t>
                      </a:r>
                    </a:p>
                  </a:txBody>
                  <a:tcPr/>
                </a:tc>
                <a:tc>
                  <a:txBody>
                    <a:bodyPr/>
                    <a:lstStyle/>
                    <a:p>
                      <a:r>
                        <a:rPr lang="en-US" dirty="0"/>
                        <a:t>Null</a:t>
                      </a:r>
                    </a:p>
                  </a:txBody>
                  <a:tcPr/>
                </a:tc>
                <a:tc>
                  <a:txBody>
                    <a:bodyPr/>
                    <a:lstStyle/>
                    <a:p>
                      <a:r>
                        <a:rPr lang="en-US" dirty="0"/>
                        <a:t>A/C Number</a:t>
                      </a:r>
                    </a:p>
                  </a:txBody>
                  <a:tcPr/>
                </a:tc>
                <a:extLst>
                  <a:ext uri="{0D108BD9-81ED-4DB2-BD59-A6C34878D82A}">
                    <a16:rowId xmlns="" xmlns:a16="http://schemas.microsoft.com/office/drawing/2014/main" val="10003"/>
                  </a:ext>
                </a:extLst>
              </a:tr>
              <a:tr h="590550">
                <a:tc>
                  <a:txBody>
                    <a:bodyPr/>
                    <a:lstStyle/>
                    <a:p>
                      <a:r>
                        <a:rPr lang="en-US" dirty="0"/>
                        <a:t>BNAME</a:t>
                      </a:r>
                    </a:p>
                  </a:txBody>
                  <a:tcPr/>
                </a:tc>
                <a:tc>
                  <a:txBody>
                    <a:bodyPr/>
                    <a:lstStyle/>
                    <a:p>
                      <a:r>
                        <a:rPr lang="en-US" dirty="0"/>
                        <a:t>Varchar2(100)</a:t>
                      </a:r>
                    </a:p>
                  </a:txBody>
                  <a:tcPr/>
                </a:tc>
                <a:tc>
                  <a:txBody>
                    <a:bodyPr/>
                    <a:lstStyle/>
                    <a:p>
                      <a:r>
                        <a:rPr lang="en-US" dirty="0"/>
                        <a:t>Null</a:t>
                      </a:r>
                    </a:p>
                  </a:txBody>
                  <a:tcPr/>
                </a:tc>
                <a:tc>
                  <a:txBody>
                    <a:bodyPr/>
                    <a:lstStyle/>
                    <a:p>
                      <a:r>
                        <a:rPr lang="en-US" dirty="0"/>
                        <a:t>Name of Bank</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012043084"/>
      </p:ext>
    </p:extLst>
  </p:cSld>
  <p:clrMapOvr>
    <a:masterClrMapping/>
  </p:clrMapOvr>
  <p:transition spd="slow" advTm="5000">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r>
              <a:rPr lang="en-US" sz="3200" b="1" dirty="0"/>
              <a:t>TABLE CUSTOMER</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7865772"/>
              </p:ext>
            </p:extLst>
          </p:nvPr>
        </p:nvGraphicFramePr>
        <p:xfrm>
          <a:off x="304800" y="1447800"/>
          <a:ext cx="8229600" cy="482092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37084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370840">
                <a:tc>
                  <a:txBody>
                    <a:bodyPr/>
                    <a:lstStyle/>
                    <a:p>
                      <a:r>
                        <a:rPr lang="en-US" dirty="0"/>
                        <a:t>ID</a:t>
                      </a:r>
                    </a:p>
                  </a:txBody>
                  <a:tcPr/>
                </a:tc>
                <a:tc>
                  <a:txBody>
                    <a:bodyPr/>
                    <a:lstStyle/>
                    <a:p>
                      <a:r>
                        <a:rPr lang="en-US" dirty="0"/>
                        <a:t>Varchar2(100)</a:t>
                      </a:r>
                    </a:p>
                  </a:txBody>
                  <a:tcPr/>
                </a:tc>
                <a:tc>
                  <a:txBody>
                    <a:bodyPr/>
                    <a:lstStyle/>
                    <a:p>
                      <a:r>
                        <a:rPr lang="en-US" dirty="0"/>
                        <a:t>Null</a:t>
                      </a:r>
                    </a:p>
                  </a:txBody>
                  <a:tcPr/>
                </a:tc>
                <a:tc>
                  <a:txBody>
                    <a:bodyPr/>
                    <a:lstStyle/>
                    <a:p>
                      <a:r>
                        <a:rPr lang="en-US" dirty="0"/>
                        <a:t>ID</a:t>
                      </a:r>
                    </a:p>
                  </a:txBody>
                  <a:tcPr/>
                </a:tc>
                <a:extLst>
                  <a:ext uri="{0D108BD9-81ED-4DB2-BD59-A6C34878D82A}">
                    <a16:rowId xmlns="" xmlns:a16="http://schemas.microsoft.com/office/drawing/2014/main" val="10001"/>
                  </a:ext>
                </a:extLst>
              </a:tr>
              <a:tr h="370840">
                <a:tc>
                  <a:txBody>
                    <a:bodyPr/>
                    <a:lstStyle/>
                    <a:p>
                      <a:r>
                        <a:rPr lang="en-US" dirty="0"/>
                        <a:t>CID</a:t>
                      </a:r>
                    </a:p>
                  </a:txBody>
                  <a:tcPr/>
                </a:tc>
                <a:tc>
                  <a:txBody>
                    <a:bodyPr/>
                    <a:lstStyle/>
                    <a:p>
                      <a:r>
                        <a:rPr lang="en-US" dirty="0"/>
                        <a:t>Varchar2(100)</a:t>
                      </a:r>
                    </a:p>
                  </a:txBody>
                  <a:tcPr/>
                </a:tc>
                <a:tc>
                  <a:txBody>
                    <a:bodyPr/>
                    <a:lstStyle/>
                    <a:p>
                      <a:r>
                        <a:rPr lang="en-US" dirty="0"/>
                        <a:t>Null</a:t>
                      </a:r>
                    </a:p>
                  </a:txBody>
                  <a:tcPr/>
                </a:tc>
                <a:tc>
                  <a:txBody>
                    <a:bodyPr/>
                    <a:lstStyle/>
                    <a:p>
                      <a:r>
                        <a:rPr lang="en-US" dirty="0"/>
                        <a:t>Customer ID</a:t>
                      </a:r>
                    </a:p>
                  </a:txBody>
                  <a:tcPr/>
                </a:tc>
                <a:extLst>
                  <a:ext uri="{0D108BD9-81ED-4DB2-BD59-A6C34878D82A}">
                    <a16:rowId xmlns="" xmlns:a16="http://schemas.microsoft.com/office/drawing/2014/main" val="10002"/>
                  </a:ext>
                </a:extLst>
              </a:tr>
              <a:tr h="370840">
                <a:tc>
                  <a:txBody>
                    <a:bodyPr/>
                    <a:lstStyle/>
                    <a:p>
                      <a:r>
                        <a:rPr lang="en-US" dirty="0"/>
                        <a:t>PWD</a:t>
                      </a:r>
                    </a:p>
                  </a:txBody>
                  <a:tcPr/>
                </a:tc>
                <a:tc>
                  <a:txBody>
                    <a:bodyPr/>
                    <a:lstStyle/>
                    <a:p>
                      <a:r>
                        <a:rPr lang="en-US" dirty="0"/>
                        <a:t>Varchar2(100)</a:t>
                      </a:r>
                    </a:p>
                  </a:txBody>
                  <a:tcPr/>
                </a:tc>
                <a:tc>
                  <a:txBody>
                    <a:bodyPr/>
                    <a:lstStyle/>
                    <a:p>
                      <a:r>
                        <a:rPr lang="en-US" dirty="0"/>
                        <a:t>Null</a:t>
                      </a:r>
                    </a:p>
                  </a:txBody>
                  <a:tcPr/>
                </a:tc>
                <a:tc>
                  <a:txBody>
                    <a:bodyPr/>
                    <a:lstStyle/>
                    <a:p>
                      <a:r>
                        <a:rPr lang="en-US" dirty="0"/>
                        <a:t>Password</a:t>
                      </a:r>
                    </a:p>
                  </a:txBody>
                  <a:tcPr/>
                </a:tc>
                <a:extLst>
                  <a:ext uri="{0D108BD9-81ED-4DB2-BD59-A6C34878D82A}">
                    <a16:rowId xmlns="" xmlns:a16="http://schemas.microsoft.com/office/drawing/2014/main" val="10003"/>
                  </a:ext>
                </a:extLst>
              </a:tr>
              <a:tr h="370840">
                <a:tc>
                  <a:txBody>
                    <a:bodyPr/>
                    <a:lstStyle/>
                    <a:p>
                      <a:r>
                        <a:rPr lang="en-US" dirty="0"/>
                        <a:t>ACCNO</a:t>
                      </a:r>
                    </a:p>
                  </a:txBody>
                  <a:tcPr/>
                </a:tc>
                <a:tc>
                  <a:txBody>
                    <a:bodyPr/>
                    <a:lstStyle/>
                    <a:p>
                      <a:r>
                        <a:rPr lang="en-US" dirty="0"/>
                        <a:t>Varchar2(100)</a:t>
                      </a:r>
                    </a:p>
                  </a:txBody>
                  <a:tcPr/>
                </a:tc>
                <a:tc>
                  <a:txBody>
                    <a:bodyPr/>
                    <a:lstStyle/>
                    <a:p>
                      <a:r>
                        <a:rPr lang="en-US" dirty="0"/>
                        <a:t>Not Null</a:t>
                      </a:r>
                    </a:p>
                  </a:txBody>
                  <a:tcPr/>
                </a:tc>
                <a:tc>
                  <a:txBody>
                    <a:bodyPr/>
                    <a:lstStyle/>
                    <a:p>
                      <a:r>
                        <a:rPr lang="en-US" dirty="0"/>
                        <a:t>Unique</a:t>
                      </a:r>
                    </a:p>
                  </a:txBody>
                  <a:tcPr/>
                </a:tc>
                <a:extLst>
                  <a:ext uri="{0D108BD9-81ED-4DB2-BD59-A6C34878D82A}">
                    <a16:rowId xmlns="" xmlns:a16="http://schemas.microsoft.com/office/drawing/2014/main" val="10004"/>
                  </a:ext>
                </a:extLst>
              </a:tr>
              <a:tr h="370840">
                <a:tc>
                  <a:txBody>
                    <a:bodyPr/>
                    <a:lstStyle/>
                    <a:p>
                      <a:r>
                        <a:rPr lang="en-US" dirty="0"/>
                        <a:t>ATYPE</a:t>
                      </a:r>
                    </a:p>
                  </a:txBody>
                  <a:tcPr/>
                </a:tc>
                <a:tc>
                  <a:txBody>
                    <a:bodyPr/>
                    <a:lstStyle/>
                    <a:p>
                      <a:r>
                        <a:rPr lang="en-US" dirty="0"/>
                        <a:t>Varchar2(100)</a:t>
                      </a:r>
                    </a:p>
                  </a:txBody>
                  <a:tcPr/>
                </a:tc>
                <a:tc>
                  <a:txBody>
                    <a:bodyPr/>
                    <a:lstStyle/>
                    <a:p>
                      <a:r>
                        <a:rPr lang="en-US" dirty="0"/>
                        <a:t>Null</a:t>
                      </a:r>
                    </a:p>
                  </a:txBody>
                  <a:tcPr/>
                </a:tc>
                <a:tc>
                  <a:txBody>
                    <a:bodyPr/>
                    <a:lstStyle/>
                    <a:p>
                      <a:r>
                        <a:rPr lang="en-US" dirty="0"/>
                        <a:t>Select</a:t>
                      </a:r>
                      <a:r>
                        <a:rPr lang="en-US" baseline="0" dirty="0"/>
                        <a:t> a/c type</a:t>
                      </a:r>
                      <a:endParaRPr lang="en-US" dirty="0"/>
                    </a:p>
                  </a:txBody>
                  <a:tcPr/>
                </a:tc>
                <a:extLst>
                  <a:ext uri="{0D108BD9-81ED-4DB2-BD59-A6C34878D82A}">
                    <a16:rowId xmlns="" xmlns:a16="http://schemas.microsoft.com/office/drawing/2014/main" val="10005"/>
                  </a:ext>
                </a:extLst>
              </a:tr>
              <a:tr h="370840">
                <a:tc>
                  <a:txBody>
                    <a:bodyPr/>
                    <a:lstStyle/>
                    <a:p>
                      <a:r>
                        <a:rPr lang="en-US" dirty="0"/>
                        <a:t>CNAME</a:t>
                      </a:r>
                    </a:p>
                  </a:txBody>
                  <a:tcPr/>
                </a:tc>
                <a:tc>
                  <a:txBody>
                    <a:bodyPr/>
                    <a:lstStyle/>
                    <a:p>
                      <a:r>
                        <a:rPr lang="en-US" dirty="0"/>
                        <a:t>Varchar2(100)</a:t>
                      </a:r>
                    </a:p>
                  </a:txBody>
                  <a:tcPr/>
                </a:tc>
                <a:tc>
                  <a:txBody>
                    <a:bodyPr/>
                    <a:lstStyle/>
                    <a:p>
                      <a:r>
                        <a:rPr lang="en-US" dirty="0"/>
                        <a:t>Null</a:t>
                      </a:r>
                    </a:p>
                  </a:txBody>
                  <a:tcPr/>
                </a:tc>
                <a:tc>
                  <a:txBody>
                    <a:bodyPr/>
                    <a:lstStyle/>
                    <a:p>
                      <a:r>
                        <a:rPr lang="en-US" dirty="0"/>
                        <a:t>Name</a:t>
                      </a:r>
                      <a:r>
                        <a:rPr lang="en-US" baseline="0" dirty="0"/>
                        <a:t> of Customer</a:t>
                      </a:r>
                      <a:endParaRPr lang="en-US" dirty="0"/>
                    </a:p>
                  </a:txBody>
                  <a:tcPr/>
                </a:tc>
                <a:extLst>
                  <a:ext uri="{0D108BD9-81ED-4DB2-BD59-A6C34878D82A}">
                    <a16:rowId xmlns="" xmlns:a16="http://schemas.microsoft.com/office/drawing/2014/main" val="10006"/>
                  </a:ext>
                </a:extLst>
              </a:tr>
              <a:tr h="370840">
                <a:tc>
                  <a:txBody>
                    <a:bodyPr/>
                    <a:lstStyle/>
                    <a:p>
                      <a:r>
                        <a:rPr lang="en-US" dirty="0"/>
                        <a:t>BNANE</a:t>
                      </a:r>
                    </a:p>
                  </a:txBody>
                  <a:tcPr/>
                </a:tc>
                <a:tc>
                  <a:txBody>
                    <a:bodyPr/>
                    <a:lstStyle/>
                    <a:p>
                      <a:r>
                        <a:rPr lang="en-US" dirty="0"/>
                        <a:t>Varchar2(100)</a:t>
                      </a:r>
                    </a:p>
                  </a:txBody>
                  <a:tcPr/>
                </a:tc>
                <a:tc>
                  <a:txBody>
                    <a:bodyPr/>
                    <a:lstStyle/>
                    <a:p>
                      <a:r>
                        <a:rPr lang="en-US" dirty="0"/>
                        <a:t>Null</a:t>
                      </a:r>
                    </a:p>
                  </a:txBody>
                  <a:tcPr/>
                </a:tc>
                <a:tc>
                  <a:txBody>
                    <a:bodyPr/>
                    <a:lstStyle/>
                    <a:p>
                      <a:r>
                        <a:rPr lang="en-US" dirty="0"/>
                        <a:t>Bank Name</a:t>
                      </a:r>
                    </a:p>
                  </a:txBody>
                  <a:tcPr/>
                </a:tc>
                <a:extLst>
                  <a:ext uri="{0D108BD9-81ED-4DB2-BD59-A6C34878D82A}">
                    <a16:rowId xmlns="" xmlns:a16="http://schemas.microsoft.com/office/drawing/2014/main" val="10007"/>
                  </a:ext>
                </a:extLst>
              </a:tr>
              <a:tr h="370840">
                <a:tc>
                  <a:txBody>
                    <a:bodyPr/>
                    <a:lstStyle/>
                    <a:p>
                      <a:r>
                        <a:rPr lang="en-US" dirty="0"/>
                        <a:t>BAL</a:t>
                      </a:r>
                    </a:p>
                  </a:txBody>
                  <a:tcPr/>
                </a:tc>
                <a:tc>
                  <a:txBody>
                    <a:bodyPr/>
                    <a:lstStyle/>
                    <a:p>
                      <a:r>
                        <a:rPr lang="en-US" dirty="0"/>
                        <a:t>Number</a:t>
                      </a:r>
                    </a:p>
                  </a:txBody>
                  <a:tcPr/>
                </a:tc>
                <a:tc>
                  <a:txBody>
                    <a:bodyPr/>
                    <a:lstStyle/>
                    <a:p>
                      <a:r>
                        <a:rPr lang="en-US" dirty="0"/>
                        <a:t>Null</a:t>
                      </a:r>
                      <a:r>
                        <a:rPr lang="en-US" baseline="0" dirty="0"/>
                        <a:t> </a:t>
                      </a:r>
                      <a:endParaRPr lang="en-US" dirty="0"/>
                    </a:p>
                  </a:txBody>
                  <a:tcPr/>
                </a:tc>
                <a:tc>
                  <a:txBody>
                    <a:bodyPr/>
                    <a:lstStyle/>
                    <a:p>
                      <a:r>
                        <a:rPr lang="en-US" dirty="0"/>
                        <a:t>Amount</a:t>
                      </a:r>
                    </a:p>
                  </a:txBody>
                  <a:tcPr/>
                </a:tc>
                <a:extLst>
                  <a:ext uri="{0D108BD9-81ED-4DB2-BD59-A6C34878D82A}">
                    <a16:rowId xmlns="" xmlns:a16="http://schemas.microsoft.com/office/drawing/2014/main" val="10008"/>
                  </a:ext>
                </a:extLst>
              </a:tr>
              <a:tr h="370840">
                <a:tc>
                  <a:txBody>
                    <a:bodyPr/>
                    <a:lstStyle/>
                    <a:p>
                      <a:r>
                        <a:rPr lang="en-US" dirty="0"/>
                        <a:t>TPWD</a:t>
                      </a:r>
                    </a:p>
                  </a:txBody>
                  <a:tcPr/>
                </a:tc>
                <a:tc>
                  <a:txBody>
                    <a:bodyPr/>
                    <a:lstStyle/>
                    <a:p>
                      <a:r>
                        <a:rPr lang="en-US" dirty="0"/>
                        <a:t>Varchar2(100)</a:t>
                      </a:r>
                    </a:p>
                  </a:txBody>
                  <a:tcPr/>
                </a:tc>
                <a:tc>
                  <a:txBody>
                    <a:bodyPr/>
                    <a:lstStyle/>
                    <a:p>
                      <a:r>
                        <a:rPr lang="en-US" dirty="0"/>
                        <a:t>Null</a:t>
                      </a:r>
                    </a:p>
                  </a:txBody>
                  <a:tcPr/>
                </a:tc>
                <a:tc>
                  <a:txBody>
                    <a:bodyPr/>
                    <a:lstStyle/>
                    <a:p>
                      <a:r>
                        <a:rPr lang="en-US" dirty="0"/>
                        <a:t>For security</a:t>
                      </a:r>
                    </a:p>
                  </a:txBody>
                  <a:tcPr/>
                </a:tc>
                <a:extLst>
                  <a:ext uri="{0D108BD9-81ED-4DB2-BD59-A6C34878D82A}">
                    <a16:rowId xmlns="" xmlns:a16="http://schemas.microsoft.com/office/drawing/2014/main" val="10009"/>
                  </a:ext>
                </a:extLst>
              </a:tr>
              <a:tr h="370840">
                <a:tc>
                  <a:txBody>
                    <a:bodyPr/>
                    <a:lstStyle/>
                    <a:p>
                      <a:r>
                        <a:rPr lang="en-US" dirty="0"/>
                        <a:t>STATUS</a:t>
                      </a:r>
                    </a:p>
                  </a:txBody>
                  <a:tcPr/>
                </a:tc>
                <a:tc>
                  <a:txBody>
                    <a:bodyPr/>
                    <a:lstStyle/>
                    <a:p>
                      <a:r>
                        <a:rPr lang="en-US" dirty="0"/>
                        <a:t>Number</a:t>
                      </a:r>
                    </a:p>
                  </a:txBody>
                  <a:tcPr/>
                </a:tc>
                <a:tc>
                  <a:txBody>
                    <a:bodyPr/>
                    <a:lstStyle/>
                    <a:p>
                      <a:r>
                        <a:rPr lang="en-US" dirty="0"/>
                        <a:t>Null</a:t>
                      </a:r>
                    </a:p>
                  </a:txBody>
                  <a:tcPr/>
                </a:tc>
                <a:tc>
                  <a:txBody>
                    <a:bodyPr/>
                    <a:lstStyle/>
                    <a:p>
                      <a:r>
                        <a:rPr lang="en-US" dirty="0"/>
                        <a:t>Accept/Reject</a:t>
                      </a:r>
                    </a:p>
                  </a:txBody>
                  <a:tcPr/>
                </a:tc>
                <a:extLst>
                  <a:ext uri="{0D108BD9-81ED-4DB2-BD59-A6C34878D82A}">
                    <a16:rowId xmlns="" xmlns:a16="http://schemas.microsoft.com/office/drawing/2014/main" val="10010"/>
                  </a:ext>
                </a:extLst>
              </a:tr>
              <a:tr h="370840">
                <a:tc>
                  <a:txBody>
                    <a:bodyPr/>
                    <a:lstStyle/>
                    <a:p>
                      <a:r>
                        <a:rPr lang="en-US" dirty="0"/>
                        <a:t>PHONE</a:t>
                      </a:r>
                    </a:p>
                  </a:txBody>
                  <a:tcPr/>
                </a:tc>
                <a:tc>
                  <a:txBody>
                    <a:bodyPr/>
                    <a:lstStyle/>
                    <a:p>
                      <a:r>
                        <a:rPr lang="en-US" dirty="0"/>
                        <a:t>Varchar2(15)</a:t>
                      </a:r>
                    </a:p>
                  </a:txBody>
                  <a:tcPr/>
                </a:tc>
                <a:tc>
                  <a:txBody>
                    <a:bodyPr/>
                    <a:lstStyle/>
                    <a:p>
                      <a:endParaRPr lang="en-US" dirty="0"/>
                    </a:p>
                  </a:txBody>
                  <a:tcPr/>
                </a:tc>
                <a:tc>
                  <a:txBody>
                    <a:bodyPr/>
                    <a:lstStyle/>
                    <a:p>
                      <a:r>
                        <a:rPr lang="en-US" dirty="0"/>
                        <a:t>For </a:t>
                      </a:r>
                      <a:r>
                        <a:rPr lang="en-US" dirty="0" err="1"/>
                        <a:t>inquary</a:t>
                      </a:r>
                      <a:endParaRPr lang="en-US" dirty="0"/>
                    </a:p>
                  </a:txBody>
                  <a:tcPr/>
                </a:tc>
                <a:extLst>
                  <a:ext uri="{0D108BD9-81ED-4DB2-BD59-A6C34878D82A}">
                    <a16:rowId xmlns="" xmlns:a16="http://schemas.microsoft.com/office/drawing/2014/main" val="10011"/>
                  </a:ext>
                </a:extLst>
              </a:tr>
              <a:tr h="370840">
                <a:tc>
                  <a:txBody>
                    <a:bodyPr/>
                    <a:lstStyle/>
                    <a:p>
                      <a:r>
                        <a:rPr lang="en-US" dirty="0"/>
                        <a:t>City</a:t>
                      </a:r>
                    </a:p>
                  </a:txBody>
                  <a:tcPr/>
                </a:tc>
                <a:tc>
                  <a:txBody>
                    <a:bodyPr/>
                    <a:lstStyle/>
                    <a:p>
                      <a:r>
                        <a:rPr lang="en-US" dirty="0"/>
                        <a:t>Varchar2(100)</a:t>
                      </a:r>
                    </a:p>
                  </a:txBody>
                  <a:tcPr/>
                </a:tc>
                <a:tc>
                  <a:txBody>
                    <a:bodyPr/>
                    <a:lstStyle/>
                    <a:p>
                      <a:r>
                        <a:rPr lang="en-US" dirty="0"/>
                        <a:t>Null</a:t>
                      </a:r>
                    </a:p>
                  </a:txBody>
                  <a:tcPr/>
                </a:tc>
                <a:tc>
                  <a:txBody>
                    <a:bodyPr/>
                    <a:lstStyle/>
                    <a:p>
                      <a:r>
                        <a:rPr lang="en-US" dirty="0" err="1"/>
                        <a:t>Addr</a:t>
                      </a:r>
                      <a:r>
                        <a:rPr lang="en-US" dirty="0"/>
                        <a:t>. of Customer</a:t>
                      </a:r>
                    </a:p>
                  </a:txBody>
                  <a:tcPr/>
                </a:tc>
                <a:extLst>
                  <a:ext uri="{0D108BD9-81ED-4DB2-BD59-A6C34878D82A}">
                    <a16:rowId xmlns="" xmlns:a16="http://schemas.microsoft.com/office/drawing/2014/main" val="10012"/>
                  </a:ext>
                </a:extLst>
              </a:tr>
            </a:tbl>
          </a:graphicData>
        </a:graphic>
      </p:graphicFrame>
    </p:spTree>
    <p:extLst>
      <p:ext uri="{BB962C8B-B14F-4D97-AF65-F5344CB8AC3E}">
        <p14:creationId xmlns:p14="http://schemas.microsoft.com/office/powerpoint/2010/main" val="943167375"/>
      </p:ext>
    </p:extLst>
  </p:cSld>
  <p:clrMapOvr>
    <a:masterClrMapping/>
  </p:clrMapOvr>
  <p:transition spd="slow" advTm="5000">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TABLE REJECT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3958992"/>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37084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370840">
                <a:tc>
                  <a:txBody>
                    <a:bodyPr/>
                    <a:lstStyle/>
                    <a:p>
                      <a:r>
                        <a:rPr lang="en-US" dirty="0"/>
                        <a:t>CID</a:t>
                      </a:r>
                    </a:p>
                  </a:txBody>
                  <a:tcPr/>
                </a:tc>
                <a:tc>
                  <a:txBody>
                    <a:bodyPr/>
                    <a:lstStyle/>
                    <a:p>
                      <a:r>
                        <a:rPr lang="en-US" dirty="0"/>
                        <a:t>Varchar2(100)</a:t>
                      </a:r>
                    </a:p>
                  </a:txBody>
                  <a:tcPr/>
                </a:tc>
                <a:tc>
                  <a:txBody>
                    <a:bodyPr/>
                    <a:lstStyle/>
                    <a:p>
                      <a:r>
                        <a:rPr lang="en-US" dirty="0"/>
                        <a:t>Null</a:t>
                      </a:r>
                    </a:p>
                  </a:txBody>
                  <a:tcPr/>
                </a:tc>
                <a:tc>
                  <a:txBody>
                    <a:bodyPr/>
                    <a:lstStyle/>
                    <a:p>
                      <a:r>
                        <a:rPr lang="en-US" dirty="0"/>
                        <a:t>Customer Id</a:t>
                      </a:r>
                    </a:p>
                  </a:txBody>
                  <a:tcPr/>
                </a:tc>
                <a:extLst>
                  <a:ext uri="{0D108BD9-81ED-4DB2-BD59-A6C34878D82A}">
                    <a16:rowId xmlns="" xmlns:a16="http://schemas.microsoft.com/office/drawing/2014/main" val="10001"/>
                  </a:ext>
                </a:extLst>
              </a:tr>
              <a:tr h="370840">
                <a:tc>
                  <a:txBody>
                    <a:bodyPr/>
                    <a:lstStyle/>
                    <a:p>
                      <a:r>
                        <a:rPr lang="en-US" dirty="0"/>
                        <a:t>ACCNO</a:t>
                      </a:r>
                    </a:p>
                  </a:txBody>
                  <a:tcPr/>
                </a:tc>
                <a:tc>
                  <a:txBody>
                    <a:bodyPr/>
                    <a:lstStyle/>
                    <a:p>
                      <a:r>
                        <a:rPr lang="en-US" dirty="0"/>
                        <a:t>Varchar2(100)</a:t>
                      </a:r>
                    </a:p>
                  </a:txBody>
                  <a:tcPr/>
                </a:tc>
                <a:tc>
                  <a:txBody>
                    <a:bodyPr/>
                    <a:lstStyle/>
                    <a:p>
                      <a:r>
                        <a:rPr lang="en-US" dirty="0"/>
                        <a:t>Null</a:t>
                      </a:r>
                    </a:p>
                  </a:txBody>
                  <a:tcPr/>
                </a:tc>
                <a:tc>
                  <a:txBody>
                    <a:bodyPr/>
                    <a:lstStyle/>
                    <a:p>
                      <a:r>
                        <a:rPr lang="en-US" dirty="0"/>
                        <a:t>a/c Number</a:t>
                      </a:r>
                    </a:p>
                  </a:txBody>
                  <a:tcPr/>
                </a:tc>
                <a:extLst>
                  <a:ext uri="{0D108BD9-81ED-4DB2-BD59-A6C34878D82A}">
                    <a16:rowId xmlns="" xmlns:a16="http://schemas.microsoft.com/office/drawing/2014/main" val="10002"/>
                  </a:ext>
                </a:extLst>
              </a:tr>
              <a:tr h="370840">
                <a:tc>
                  <a:txBody>
                    <a:bodyPr/>
                    <a:lstStyle/>
                    <a:p>
                      <a:r>
                        <a:rPr lang="en-US" dirty="0"/>
                        <a:t>ATYPE</a:t>
                      </a:r>
                    </a:p>
                  </a:txBody>
                  <a:tcPr/>
                </a:tc>
                <a:tc>
                  <a:txBody>
                    <a:bodyPr/>
                    <a:lstStyle/>
                    <a:p>
                      <a:r>
                        <a:rPr lang="en-US" dirty="0"/>
                        <a:t>Varchar2(2100)</a:t>
                      </a:r>
                    </a:p>
                  </a:txBody>
                  <a:tcPr/>
                </a:tc>
                <a:tc>
                  <a:txBody>
                    <a:bodyPr/>
                    <a:lstStyle/>
                    <a:p>
                      <a:r>
                        <a:rPr lang="en-US" dirty="0"/>
                        <a:t>Null</a:t>
                      </a:r>
                    </a:p>
                  </a:txBody>
                  <a:tcPr/>
                </a:tc>
                <a:tc>
                  <a:txBody>
                    <a:bodyPr/>
                    <a:lstStyle/>
                    <a:p>
                      <a:r>
                        <a:rPr lang="en-US" dirty="0"/>
                        <a:t>Type</a:t>
                      </a:r>
                      <a:r>
                        <a:rPr lang="en-US" baseline="0" dirty="0"/>
                        <a:t> of  a/c</a:t>
                      </a:r>
                      <a:endParaRPr lang="en-US" dirty="0"/>
                    </a:p>
                  </a:txBody>
                  <a:tcPr/>
                </a:tc>
                <a:extLst>
                  <a:ext uri="{0D108BD9-81ED-4DB2-BD59-A6C34878D82A}">
                    <a16:rowId xmlns="" xmlns:a16="http://schemas.microsoft.com/office/drawing/2014/main" val="10003"/>
                  </a:ext>
                </a:extLst>
              </a:tr>
              <a:tr h="370840">
                <a:tc>
                  <a:txBody>
                    <a:bodyPr/>
                    <a:lstStyle/>
                    <a:p>
                      <a:r>
                        <a:rPr lang="en-US" dirty="0"/>
                        <a:t>BNAME</a:t>
                      </a:r>
                    </a:p>
                  </a:txBody>
                  <a:tcPr/>
                </a:tc>
                <a:tc>
                  <a:txBody>
                    <a:bodyPr/>
                    <a:lstStyle/>
                    <a:p>
                      <a:r>
                        <a:rPr lang="en-US" dirty="0"/>
                        <a:t>Varchar2(100)</a:t>
                      </a:r>
                    </a:p>
                  </a:txBody>
                  <a:tcPr/>
                </a:tc>
                <a:tc>
                  <a:txBody>
                    <a:bodyPr/>
                    <a:lstStyle/>
                    <a:p>
                      <a:r>
                        <a:rPr lang="en-US" dirty="0"/>
                        <a:t>Null</a:t>
                      </a:r>
                    </a:p>
                  </a:txBody>
                  <a:tcPr/>
                </a:tc>
                <a:tc>
                  <a:txBody>
                    <a:bodyPr/>
                    <a:lstStyle/>
                    <a:p>
                      <a:r>
                        <a:rPr lang="en-US" dirty="0"/>
                        <a:t>Bank Name</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669751135"/>
      </p:ext>
    </p:extLst>
  </p:cSld>
  <p:clrMapOvr>
    <a:masterClrMapping/>
  </p:clrMapOvr>
  <p:transition spd="slow" advTm="5000">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TABLE TACCEPT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813596"/>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37084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370840">
                <a:tc>
                  <a:txBody>
                    <a:bodyPr/>
                    <a:lstStyle/>
                    <a:p>
                      <a:r>
                        <a:rPr lang="en-US" dirty="0"/>
                        <a:t>SCID</a:t>
                      </a:r>
                    </a:p>
                  </a:txBody>
                  <a:tcPr/>
                </a:tc>
                <a:tc>
                  <a:txBody>
                    <a:bodyPr/>
                    <a:lstStyle/>
                    <a:p>
                      <a:r>
                        <a:rPr lang="en-US" dirty="0"/>
                        <a:t>Varchar2(100)</a:t>
                      </a:r>
                    </a:p>
                  </a:txBody>
                  <a:tcPr/>
                </a:tc>
                <a:tc>
                  <a:txBody>
                    <a:bodyPr/>
                    <a:lstStyle/>
                    <a:p>
                      <a:r>
                        <a:rPr lang="en-US" dirty="0"/>
                        <a:t>Null</a:t>
                      </a:r>
                    </a:p>
                  </a:txBody>
                  <a:tcPr/>
                </a:tc>
                <a:tc>
                  <a:txBody>
                    <a:bodyPr/>
                    <a:lstStyle/>
                    <a:p>
                      <a:r>
                        <a:rPr lang="en-US" dirty="0" err="1"/>
                        <a:t>Src</a:t>
                      </a:r>
                      <a:r>
                        <a:rPr lang="en-US" dirty="0"/>
                        <a:t> </a:t>
                      </a:r>
                      <a:r>
                        <a:rPr lang="en-US" dirty="0" err="1"/>
                        <a:t>bnk</a:t>
                      </a:r>
                      <a:r>
                        <a:rPr lang="en-US" dirty="0"/>
                        <a:t> ID</a:t>
                      </a:r>
                    </a:p>
                  </a:txBody>
                  <a:tcPr/>
                </a:tc>
                <a:extLst>
                  <a:ext uri="{0D108BD9-81ED-4DB2-BD59-A6C34878D82A}">
                    <a16:rowId xmlns="" xmlns:a16="http://schemas.microsoft.com/office/drawing/2014/main" val="10001"/>
                  </a:ext>
                </a:extLst>
              </a:tr>
              <a:tr h="370840">
                <a:tc>
                  <a:txBody>
                    <a:bodyPr/>
                    <a:lstStyle/>
                    <a:p>
                      <a:r>
                        <a:rPr lang="en-US" dirty="0"/>
                        <a:t>SACCNO</a:t>
                      </a:r>
                    </a:p>
                  </a:txBody>
                  <a:tcPr/>
                </a:tc>
                <a:tc>
                  <a:txBody>
                    <a:bodyPr/>
                    <a:lstStyle/>
                    <a:p>
                      <a:r>
                        <a:rPr lang="en-US" dirty="0"/>
                        <a:t>Varchar2(100)</a:t>
                      </a:r>
                    </a:p>
                  </a:txBody>
                  <a:tcPr/>
                </a:tc>
                <a:tc>
                  <a:txBody>
                    <a:bodyPr/>
                    <a:lstStyle/>
                    <a:p>
                      <a:r>
                        <a:rPr lang="en-US" dirty="0"/>
                        <a:t>Null</a:t>
                      </a:r>
                    </a:p>
                  </a:txBody>
                  <a:tcPr/>
                </a:tc>
                <a:tc>
                  <a:txBody>
                    <a:bodyPr/>
                    <a:lstStyle/>
                    <a:p>
                      <a:r>
                        <a:rPr lang="en-US" dirty="0"/>
                        <a:t>Name of </a:t>
                      </a:r>
                      <a:r>
                        <a:rPr lang="en-US" dirty="0" err="1"/>
                        <a:t>src</a:t>
                      </a:r>
                      <a:r>
                        <a:rPr lang="en-US" dirty="0"/>
                        <a:t> a/c No</a:t>
                      </a:r>
                    </a:p>
                  </a:txBody>
                  <a:tcPr/>
                </a:tc>
                <a:extLst>
                  <a:ext uri="{0D108BD9-81ED-4DB2-BD59-A6C34878D82A}">
                    <a16:rowId xmlns="" xmlns:a16="http://schemas.microsoft.com/office/drawing/2014/main" val="10002"/>
                  </a:ext>
                </a:extLst>
              </a:tr>
              <a:tr h="370840">
                <a:tc>
                  <a:txBody>
                    <a:bodyPr/>
                    <a:lstStyle/>
                    <a:p>
                      <a:r>
                        <a:rPr lang="en-US" dirty="0"/>
                        <a:t>ATYPE</a:t>
                      </a:r>
                    </a:p>
                  </a:txBody>
                  <a:tcPr/>
                </a:tc>
                <a:tc>
                  <a:txBody>
                    <a:bodyPr/>
                    <a:lstStyle/>
                    <a:p>
                      <a:r>
                        <a:rPr lang="en-US" dirty="0"/>
                        <a:t>Varchar2(100)</a:t>
                      </a:r>
                    </a:p>
                  </a:txBody>
                  <a:tcPr/>
                </a:tc>
                <a:tc>
                  <a:txBody>
                    <a:bodyPr/>
                    <a:lstStyle/>
                    <a:p>
                      <a:r>
                        <a:rPr lang="en-US" dirty="0"/>
                        <a:t>Null</a:t>
                      </a:r>
                    </a:p>
                  </a:txBody>
                  <a:tcPr/>
                </a:tc>
                <a:tc>
                  <a:txBody>
                    <a:bodyPr/>
                    <a:lstStyle/>
                    <a:p>
                      <a:r>
                        <a:rPr lang="en-US" dirty="0"/>
                        <a:t>A/C Type</a:t>
                      </a:r>
                    </a:p>
                  </a:txBody>
                  <a:tcPr/>
                </a:tc>
                <a:extLst>
                  <a:ext uri="{0D108BD9-81ED-4DB2-BD59-A6C34878D82A}">
                    <a16:rowId xmlns="" xmlns:a16="http://schemas.microsoft.com/office/drawing/2014/main" val="10003"/>
                  </a:ext>
                </a:extLst>
              </a:tr>
              <a:tr h="370840">
                <a:tc>
                  <a:txBody>
                    <a:bodyPr/>
                    <a:lstStyle/>
                    <a:p>
                      <a:r>
                        <a:rPr lang="en-US" dirty="0"/>
                        <a:t>SNAME</a:t>
                      </a:r>
                    </a:p>
                  </a:txBody>
                  <a:tcPr/>
                </a:tc>
                <a:tc>
                  <a:txBody>
                    <a:bodyPr/>
                    <a:lstStyle/>
                    <a:p>
                      <a:r>
                        <a:rPr lang="en-US" dirty="0"/>
                        <a:t>Varchar2(100)</a:t>
                      </a:r>
                    </a:p>
                  </a:txBody>
                  <a:tcPr/>
                </a:tc>
                <a:tc>
                  <a:txBody>
                    <a:bodyPr/>
                    <a:lstStyle/>
                    <a:p>
                      <a:r>
                        <a:rPr lang="en-US" dirty="0"/>
                        <a:t>Null</a:t>
                      </a:r>
                    </a:p>
                  </a:txBody>
                  <a:tcPr/>
                </a:tc>
                <a:tc>
                  <a:txBody>
                    <a:bodyPr/>
                    <a:lstStyle/>
                    <a:p>
                      <a:r>
                        <a:rPr lang="en-US" dirty="0" err="1"/>
                        <a:t>Src</a:t>
                      </a:r>
                      <a:r>
                        <a:rPr lang="en-US" dirty="0"/>
                        <a:t> bank Name</a:t>
                      </a:r>
                    </a:p>
                  </a:txBody>
                  <a:tcPr/>
                </a:tc>
                <a:extLst>
                  <a:ext uri="{0D108BD9-81ED-4DB2-BD59-A6C34878D82A}">
                    <a16:rowId xmlns="" xmlns:a16="http://schemas.microsoft.com/office/drawing/2014/main" val="10004"/>
                  </a:ext>
                </a:extLst>
              </a:tr>
              <a:tr h="370840">
                <a:tc>
                  <a:txBody>
                    <a:bodyPr/>
                    <a:lstStyle/>
                    <a:p>
                      <a:r>
                        <a:rPr lang="en-US" dirty="0"/>
                        <a:t>SBAL</a:t>
                      </a:r>
                    </a:p>
                  </a:txBody>
                  <a:tcPr/>
                </a:tc>
                <a:tc>
                  <a:txBody>
                    <a:bodyPr/>
                    <a:lstStyle/>
                    <a:p>
                      <a:r>
                        <a:rPr lang="en-US" dirty="0"/>
                        <a:t>Number</a:t>
                      </a:r>
                    </a:p>
                  </a:txBody>
                  <a:tcPr/>
                </a:tc>
                <a:tc>
                  <a:txBody>
                    <a:bodyPr/>
                    <a:lstStyle/>
                    <a:p>
                      <a:r>
                        <a:rPr lang="en-US" dirty="0"/>
                        <a:t>Null</a:t>
                      </a:r>
                    </a:p>
                  </a:txBody>
                  <a:tcPr/>
                </a:tc>
                <a:tc>
                  <a:txBody>
                    <a:bodyPr/>
                    <a:lstStyle/>
                    <a:p>
                      <a:r>
                        <a:rPr lang="en-US" dirty="0"/>
                        <a:t>Balance</a:t>
                      </a:r>
                    </a:p>
                  </a:txBody>
                  <a:tcPr/>
                </a:tc>
                <a:extLst>
                  <a:ext uri="{0D108BD9-81ED-4DB2-BD59-A6C34878D82A}">
                    <a16:rowId xmlns="" xmlns:a16="http://schemas.microsoft.com/office/drawing/2014/main" val="10005"/>
                  </a:ext>
                </a:extLst>
              </a:tr>
              <a:tr h="370840">
                <a:tc>
                  <a:txBody>
                    <a:bodyPr/>
                    <a:lstStyle/>
                    <a:p>
                      <a:r>
                        <a:rPr lang="en-US" dirty="0"/>
                        <a:t>DCID</a:t>
                      </a:r>
                    </a:p>
                  </a:txBody>
                  <a:tcPr/>
                </a:tc>
                <a:tc>
                  <a:txBody>
                    <a:bodyPr/>
                    <a:lstStyle/>
                    <a:p>
                      <a:r>
                        <a:rPr lang="en-US" dirty="0"/>
                        <a:t>Varchar2(100)</a:t>
                      </a:r>
                    </a:p>
                  </a:txBody>
                  <a:tcPr/>
                </a:tc>
                <a:tc>
                  <a:txBody>
                    <a:bodyPr/>
                    <a:lstStyle/>
                    <a:p>
                      <a:r>
                        <a:rPr lang="en-US" dirty="0"/>
                        <a:t>Null</a:t>
                      </a:r>
                    </a:p>
                  </a:txBody>
                  <a:tcPr/>
                </a:tc>
                <a:tc>
                  <a:txBody>
                    <a:bodyPr/>
                    <a:lstStyle/>
                    <a:p>
                      <a:r>
                        <a:rPr lang="en-US" dirty="0" err="1"/>
                        <a:t>Desti</a:t>
                      </a:r>
                      <a:r>
                        <a:rPr lang="en-US" dirty="0"/>
                        <a:t>. </a:t>
                      </a:r>
                      <a:r>
                        <a:rPr lang="en-US" dirty="0" err="1"/>
                        <a:t>Cust</a:t>
                      </a:r>
                      <a:r>
                        <a:rPr lang="en-US" dirty="0"/>
                        <a:t> ID</a:t>
                      </a:r>
                    </a:p>
                  </a:txBody>
                  <a:tcPr/>
                </a:tc>
                <a:extLst>
                  <a:ext uri="{0D108BD9-81ED-4DB2-BD59-A6C34878D82A}">
                    <a16:rowId xmlns="" xmlns:a16="http://schemas.microsoft.com/office/drawing/2014/main" val="10006"/>
                  </a:ext>
                </a:extLst>
              </a:tr>
              <a:tr h="370840">
                <a:tc>
                  <a:txBody>
                    <a:bodyPr/>
                    <a:lstStyle/>
                    <a:p>
                      <a:r>
                        <a:rPr lang="en-US" dirty="0"/>
                        <a:t>DACCNO</a:t>
                      </a:r>
                    </a:p>
                  </a:txBody>
                  <a:tcPr/>
                </a:tc>
                <a:tc>
                  <a:txBody>
                    <a:bodyPr/>
                    <a:lstStyle/>
                    <a:p>
                      <a:r>
                        <a:rPr lang="en-US" dirty="0"/>
                        <a:t>Varchar2(100)</a:t>
                      </a:r>
                    </a:p>
                  </a:txBody>
                  <a:tcPr/>
                </a:tc>
                <a:tc>
                  <a:txBody>
                    <a:bodyPr/>
                    <a:lstStyle/>
                    <a:p>
                      <a:r>
                        <a:rPr lang="en-US" dirty="0"/>
                        <a:t>Null</a:t>
                      </a:r>
                    </a:p>
                  </a:txBody>
                  <a:tcPr/>
                </a:tc>
                <a:tc>
                  <a:txBody>
                    <a:bodyPr/>
                    <a:lstStyle/>
                    <a:p>
                      <a:r>
                        <a:rPr lang="en-US" dirty="0" err="1"/>
                        <a:t>Desti</a:t>
                      </a:r>
                      <a:r>
                        <a:rPr lang="en-US" dirty="0"/>
                        <a:t> A/C No</a:t>
                      </a:r>
                    </a:p>
                  </a:txBody>
                  <a:tcPr/>
                </a:tc>
                <a:extLst>
                  <a:ext uri="{0D108BD9-81ED-4DB2-BD59-A6C34878D82A}">
                    <a16:rowId xmlns="" xmlns:a16="http://schemas.microsoft.com/office/drawing/2014/main" val="10007"/>
                  </a:ext>
                </a:extLst>
              </a:tr>
              <a:tr h="370840">
                <a:tc>
                  <a:txBody>
                    <a:bodyPr/>
                    <a:lstStyle/>
                    <a:p>
                      <a:r>
                        <a:rPr lang="en-US" dirty="0"/>
                        <a:t>DTYPE</a:t>
                      </a:r>
                    </a:p>
                  </a:txBody>
                  <a:tcPr/>
                </a:tc>
                <a:tc>
                  <a:txBody>
                    <a:bodyPr/>
                    <a:lstStyle/>
                    <a:p>
                      <a:r>
                        <a:rPr lang="en-US" dirty="0"/>
                        <a:t>Varchar2(100)</a:t>
                      </a:r>
                    </a:p>
                  </a:txBody>
                  <a:tcPr/>
                </a:tc>
                <a:tc>
                  <a:txBody>
                    <a:bodyPr/>
                    <a:lstStyle/>
                    <a:p>
                      <a:r>
                        <a:rPr lang="en-US" dirty="0"/>
                        <a:t>Null</a:t>
                      </a:r>
                    </a:p>
                  </a:txBody>
                  <a:tcPr/>
                </a:tc>
                <a:tc>
                  <a:txBody>
                    <a:bodyPr/>
                    <a:lstStyle/>
                    <a:p>
                      <a:r>
                        <a:rPr lang="en-US" dirty="0" err="1"/>
                        <a:t>Desti</a:t>
                      </a:r>
                      <a:r>
                        <a:rPr lang="en-US" dirty="0"/>
                        <a:t> A/C Type</a:t>
                      </a:r>
                    </a:p>
                  </a:txBody>
                  <a:tcPr/>
                </a:tc>
                <a:extLst>
                  <a:ext uri="{0D108BD9-81ED-4DB2-BD59-A6C34878D82A}">
                    <a16:rowId xmlns="" xmlns:a16="http://schemas.microsoft.com/office/drawing/2014/main" val="10008"/>
                  </a:ext>
                </a:extLst>
              </a:tr>
              <a:tr h="370840">
                <a:tc>
                  <a:txBody>
                    <a:bodyPr/>
                    <a:lstStyle/>
                    <a:p>
                      <a:r>
                        <a:rPr lang="en-US" dirty="0"/>
                        <a:t>DBNAME</a:t>
                      </a:r>
                    </a:p>
                  </a:txBody>
                  <a:tcPr/>
                </a:tc>
                <a:tc>
                  <a:txBody>
                    <a:bodyPr/>
                    <a:lstStyle/>
                    <a:p>
                      <a:r>
                        <a:rPr lang="en-US" dirty="0"/>
                        <a:t>Varchar2(100)</a:t>
                      </a:r>
                    </a:p>
                  </a:txBody>
                  <a:tcPr/>
                </a:tc>
                <a:tc>
                  <a:txBody>
                    <a:bodyPr/>
                    <a:lstStyle/>
                    <a:p>
                      <a:r>
                        <a:rPr lang="en-US" dirty="0"/>
                        <a:t>Null</a:t>
                      </a:r>
                    </a:p>
                  </a:txBody>
                  <a:tcPr/>
                </a:tc>
                <a:tc>
                  <a:txBody>
                    <a:bodyPr/>
                    <a:lstStyle/>
                    <a:p>
                      <a:r>
                        <a:rPr lang="en-US" dirty="0" err="1"/>
                        <a:t>Desti</a:t>
                      </a:r>
                      <a:r>
                        <a:rPr lang="en-US" dirty="0"/>
                        <a:t>.</a:t>
                      </a:r>
                      <a:r>
                        <a:rPr lang="en-US" baseline="0" dirty="0"/>
                        <a:t> Bank Name</a:t>
                      </a:r>
                      <a:endParaRPr lang="en-US" dirty="0"/>
                    </a:p>
                  </a:txBody>
                  <a:tcPr/>
                </a:tc>
                <a:extLst>
                  <a:ext uri="{0D108BD9-81ED-4DB2-BD59-A6C34878D82A}">
                    <a16:rowId xmlns="" xmlns:a16="http://schemas.microsoft.com/office/drawing/2014/main" val="10009"/>
                  </a:ext>
                </a:extLst>
              </a:tr>
              <a:tr h="370840">
                <a:tc>
                  <a:txBody>
                    <a:bodyPr/>
                    <a:lstStyle/>
                    <a:p>
                      <a:r>
                        <a:rPr lang="en-US" dirty="0"/>
                        <a:t>DBAL</a:t>
                      </a:r>
                    </a:p>
                  </a:txBody>
                  <a:tcPr/>
                </a:tc>
                <a:tc>
                  <a:txBody>
                    <a:bodyPr/>
                    <a:lstStyle/>
                    <a:p>
                      <a:r>
                        <a:rPr lang="en-US" dirty="0"/>
                        <a:t>Number</a:t>
                      </a:r>
                    </a:p>
                  </a:txBody>
                  <a:tcPr/>
                </a:tc>
                <a:tc>
                  <a:txBody>
                    <a:bodyPr/>
                    <a:lstStyle/>
                    <a:p>
                      <a:r>
                        <a:rPr lang="en-US" dirty="0"/>
                        <a:t>Null</a:t>
                      </a:r>
                    </a:p>
                  </a:txBody>
                  <a:tcPr/>
                </a:tc>
                <a:tc>
                  <a:txBody>
                    <a:bodyPr/>
                    <a:lstStyle/>
                    <a:p>
                      <a:r>
                        <a:rPr lang="en-US" dirty="0" err="1"/>
                        <a:t>Desti</a:t>
                      </a:r>
                      <a:r>
                        <a:rPr lang="en-US" dirty="0"/>
                        <a:t>.</a:t>
                      </a:r>
                      <a:r>
                        <a:rPr lang="en-US" baseline="0" dirty="0"/>
                        <a:t> </a:t>
                      </a:r>
                      <a:r>
                        <a:rPr lang="en-US" baseline="0" dirty="0" err="1"/>
                        <a:t>Bnk</a:t>
                      </a:r>
                      <a:r>
                        <a:rPr lang="en-US" baseline="0" dirty="0"/>
                        <a:t> amount</a:t>
                      </a:r>
                      <a:endParaRPr lang="en-US" dirty="0"/>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3675805724"/>
      </p:ext>
    </p:extLst>
  </p:cSld>
  <p:clrMapOvr>
    <a:masterClrMapping/>
  </p:clrMapOvr>
  <p:transition spd="slow" advTm="5000">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TABLE TRANSFER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7857117"/>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370840">
                <a:tc>
                  <a:txBody>
                    <a:bodyPr/>
                    <a:lstStyle/>
                    <a:p>
                      <a:r>
                        <a:rPr lang="en-US" dirty="0"/>
                        <a:t>Field Name</a:t>
                      </a:r>
                    </a:p>
                  </a:txBody>
                  <a:tcPr/>
                </a:tc>
                <a:tc>
                  <a:txBody>
                    <a:bodyPr/>
                    <a:lstStyle/>
                    <a:p>
                      <a:r>
                        <a:rPr lang="en-US" dirty="0"/>
                        <a:t>Data Type</a:t>
                      </a:r>
                    </a:p>
                  </a:txBody>
                  <a:tcPr/>
                </a:tc>
                <a:tc>
                  <a:txBody>
                    <a:bodyPr/>
                    <a:lstStyle/>
                    <a:p>
                      <a:r>
                        <a:rPr lang="en-US" dirty="0"/>
                        <a:t>Constraints</a:t>
                      </a:r>
                    </a:p>
                  </a:txBody>
                  <a:tcPr/>
                </a:tc>
                <a:tc>
                  <a:txBody>
                    <a:bodyPr/>
                    <a:lstStyle/>
                    <a:p>
                      <a:r>
                        <a:rPr lang="en-US" dirty="0"/>
                        <a:t>Description</a:t>
                      </a:r>
                    </a:p>
                  </a:txBody>
                  <a:tcPr/>
                </a:tc>
                <a:extLst>
                  <a:ext uri="{0D108BD9-81ED-4DB2-BD59-A6C34878D82A}">
                    <a16:rowId xmlns="" xmlns:a16="http://schemas.microsoft.com/office/drawing/2014/main" val="10000"/>
                  </a:ext>
                </a:extLst>
              </a:tr>
              <a:tr h="370840">
                <a:tc>
                  <a:txBody>
                    <a:bodyPr/>
                    <a:lstStyle/>
                    <a:p>
                      <a:r>
                        <a:rPr lang="en-US" dirty="0"/>
                        <a:t>ID</a:t>
                      </a:r>
                    </a:p>
                  </a:txBody>
                  <a:tcPr/>
                </a:tc>
                <a:tc>
                  <a:txBody>
                    <a:bodyPr/>
                    <a:lstStyle/>
                    <a:p>
                      <a:r>
                        <a:rPr lang="en-US" dirty="0"/>
                        <a:t>Varchar2(100)</a:t>
                      </a:r>
                    </a:p>
                  </a:txBody>
                  <a:tcPr/>
                </a:tc>
                <a:tc>
                  <a:txBody>
                    <a:bodyPr/>
                    <a:lstStyle/>
                    <a:p>
                      <a:r>
                        <a:rPr lang="en-US" dirty="0"/>
                        <a:t>Null</a:t>
                      </a:r>
                    </a:p>
                  </a:txBody>
                  <a:tcPr/>
                </a:tc>
                <a:tc>
                  <a:txBody>
                    <a:bodyPr/>
                    <a:lstStyle/>
                    <a:p>
                      <a:r>
                        <a:rPr lang="en-US" dirty="0"/>
                        <a:t>Bank</a:t>
                      </a:r>
                      <a:r>
                        <a:rPr lang="en-US" baseline="0" dirty="0"/>
                        <a:t> </a:t>
                      </a:r>
                      <a:r>
                        <a:rPr lang="en-US" dirty="0"/>
                        <a:t>Id</a:t>
                      </a:r>
                    </a:p>
                  </a:txBody>
                  <a:tcPr/>
                </a:tc>
                <a:extLst>
                  <a:ext uri="{0D108BD9-81ED-4DB2-BD59-A6C34878D82A}">
                    <a16:rowId xmlns="" xmlns:a16="http://schemas.microsoft.com/office/drawing/2014/main" val="10001"/>
                  </a:ext>
                </a:extLst>
              </a:tr>
              <a:tr h="370840">
                <a:tc>
                  <a:txBody>
                    <a:bodyPr/>
                    <a:lstStyle/>
                    <a:p>
                      <a:r>
                        <a:rPr lang="en-US" dirty="0"/>
                        <a:t>SACCNO</a:t>
                      </a:r>
                    </a:p>
                  </a:txBody>
                  <a:tcPr/>
                </a:tc>
                <a:tc>
                  <a:txBody>
                    <a:bodyPr/>
                    <a:lstStyle/>
                    <a:p>
                      <a:r>
                        <a:rPr lang="en-US" dirty="0"/>
                        <a:t>Varchar2(100)</a:t>
                      </a:r>
                    </a:p>
                  </a:txBody>
                  <a:tcPr/>
                </a:tc>
                <a:tc>
                  <a:txBody>
                    <a:bodyPr/>
                    <a:lstStyle/>
                    <a:p>
                      <a:r>
                        <a:rPr lang="en-US" dirty="0"/>
                        <a:t>Null</a:t>
                      </a:r>
                    </a:p>
                  </a:txBody>
                  <a:tcPr/>
                </a:tc>
                <a:tc>
                  <a:txBody>
                    <a:bodyPr/>
                    <a:lstStyle/>
                    <a:p>
                      <a:r>
                        <a:rPr lang="en-US" dirty="0"/>
                        <a:t>Source A/C No</a:t>
                      </a:r>
                    </a:p>
                  </a:txBody>
                  <a:tcPr/>
                </a:tc>
                <a:extLst>
                  <a:ext uri="{0D108BD9-81ED-4DB2-BD59-A6C34878D82A}">
                    <a16:rowId xmlns="" xmlns:a16="http://schemas.microsoft.com/office/drawing/2014/main" val="10002"/>
                  </a:ext>
                </a:extLst>
              </a:tr>
              <a:tr h="370840">
                <a:tc>
                  <a:txBody>
                    <a:bodyPr/>
                    <a:lstStyle/>
                    <a:p>
                      <a:r>
                        <a:rPr lang="en-US" dirty="0"/>
                        <a:t>AMT</a:t>
                      </a:r>
                    </a:p>
                  </a:txBody>
                  <a:tcPr/>
                </a:tc>
                <a:tc>
                  <a:txBody>
                    <a:bodyPr/>
                    <a:lstStyle/>
                    <a:p>
                      <a:r>
                        <a:rPr lang="en-US" dirty="0"/>
                        <a:t>Number</a:t>
                      </a:r>
                    </a:p>
                  </a:txBody>
                  <a:tcPr/>
                </a:tc>
                <a:tc>
                  <a:txBody>
                    <a:bodyPr/>
                    <a:lstStyle/>
                    <a:p>
                      <a:r>
                        <a:rPr lang="en-US" dirty="0"/>
                        <a:t>Null</a:t>
                      </a:r>
                    </a:p>
                  </a:txBody>
                  <a:tcPr/>
                </a:tc>
                <a:tc>
                  <a:txBody>
                    <a:bodyPr/>
                    <a:lstStyle/>
                    <a:p>
                      <a:r>
                        <a:rPr lang="en-US" dirty="0"/>
                        <a:t>Amounts</a:t>
                      </a:r>
                    </a:p>
                  </a:txBody>
                  <a:tcPr/>
                </a:tc>
                <a:extLst>
                  <a:ext uri="{0D108BD9-81ED-4DB2-BD59-A6C34878D82A}">
                    <a16:rowId xmlns="" xmlns:a16="http://schemas.microsoft.com/office/drawing/2014/main" val="10003"/>
                  </a:ext>
                </a:extLst>
              </a:tr>
              <a:tr h="370840">
                <a:tc>
                  <a:txBody>
                    <a:bodyPr/>
                    <a:lstStyle/>
                    <a:p>
                      <a:r>
                        <a:rPr lang="en-US" dirty="0"/>
                        <a:t>ATYPE</a:t>
                      </a:r>
                    </a:p>
                  </a:txBody>
                  <a:tcPr/>
                </a:tc>
                <a:tc>
                  <a:txBody>
                    <a:bodyPr/>
                    <a:lstStyle/>
                    <a:p>
                      <a:r>
                        <a:rPr lang="en-US" dirty="0"/>
                        <a:t>Varchar2(2100)</a:t>
                      </a:r>
                    </a:p>
                  </a:txBody>
                  <a:tcPr/>
                </a:tc>
                <a:tc>
                  <a:txBody>
                    <a:bodyPr/>
                    <a:lstStyle/>
                    <a:p>
                      <a:r>
                        <a:rPr lang="en-US" dirty="0"/>
                        <a:t>Null</a:t>
                      </a:r>
                    </a:p>
                  </a:txBody>
                  <a:tcPr/>
                </a:tc>
                <a:tc>
                  <a:txBody>
                    <a:bodyPr/>
                    <a:lstStyle/>
                    <a:p>
                      <a:r>
                        <a:rPr lang="en-US" dirty="0"/>
                        <a:t>Type</a:t>
                      </a:r>
                      <a:r>
                        <a:rPr lang="en-US" baseline="0" dirty="0"/>
                        <a:t> of a/c</a:t>
                      </a:r>
                      <a:endParaRPr lang="en-US" dirty="0"/>
                    </a:p>
                  </a:txBody>
                  <a:tcPr/>
                </a:tc>
                <a:extLst>
                  <a:ext uri="{0D108BD9-81ED-4DB2-BD59-A6C34878D82A}">
                    <a16:rowId xmlns="" xmlns:a16="http://schemas.microsoft.com/office/drawing/2014/main" val="10004"/>
                  </a:ext>
                </a:extLst>
              </a:tr>
              <a:tr h="370840">
                <a:tc>
                  <a:txBody>
                    <a:bodyPr/>
                    <a:lstStyle/>
                    <a:p>
                      <a:r>
                        <a:rPr lang="en-US" dirty="0"/>
                        <a:t>DTYPE</a:t>
                      </a:r>
                    </a:p>
                  </a:txBody>
                  <a:tcPr/>
                </a:tc>
                <a:tc>
                  <a:txBody>
                    <a:bodyPr/>
                    <a:lstStyle/>
                    <a:p>
                      <a:r>
                        <a:rPr lang="en-US" dirty="0"/>
                        <a:t>Varchar2(100)</a:t>
                      </a:r>
                    </a:p>
                  </a:txBody>
                  <a:tcPr/>
                </a:tc>
                <a:tc>
                  <a:txBody>
                    <a:bodyPr/>
                    <a:lstStyle/>
                    <a:p>
                      <a:r>
                        <a:rPr lang="en-US" dirty="0"/>
                        <a:t>Null</a:t>
                      </a:r>
                    </a:p>
                  </a:txBody>
                  <a:tcPr/>
                </a:tc>
                <a:tc>
                  <a:txBody>
                    <a:bodyPr/>
                    <a:lstStyle/>
                    <a:p>
                      <a:r>
                        <a:rPr lang="en-US" dirty="0"/>
                        <a:t>Destination  Bank</a:t>
                      </a:r>
                    </a:p>
                  </a:txBody>
                  <a:tcPr/>
                </a:tc>
                <a:extLst>
                  <a:ext uri="{0D108BD9-81ED-4DB2-BD59-A6C34878D82A}">
                    <a16:rowId xmlns="" xmlns:a16="http://schemas.microsoft.com/office/drawing/2014/main" val="10005"/>
                  </a:ext>
                </a:extLst>
              </a:tr>
              <a:tr h="370840">
                <a:tc>
                  <a:txBody>
                    <a:bodyPr/>
                    <a:lstStyle/>
                    <a:p>
                      <a:r>
                        <a:rPr lang="en-US" dirty="0"/>
                        <a:t>TPWD</a:t>
                      </a:r>
                    </a:p>
                  </a:txBody>
                  <a:tcPr/>
                </a:tc>
                <a:tc>
                  <a:txBody>
                    <a:bodyPr/>
                    <a:lstStyle/>
                    <a:p>
                      <a:r>
                        <a:rPr lang="en-US" dirty="0"/>
                        <a:t>Varchar2(100)</a:t>
                      </a:r>
                    </a:p>
                  </a:txBody>
                  <a:tcPr/>
                </a:tc>
                <a:tc>
                  <a:txBody>
                    <a:bodyPr/>
                    <a:lstStyle/>
                    <a:p>
                      <a:r>
                        <a:rPr lang="en-US" dirty="0"/>
                        <a:t>Null</a:t>
                      </a:r>
                    </a:p>
                  </a:txBody>
                  <a:tcPr/>
                </a:tc>
                <a:tc>
                  <a:txBody>
                    <a:bodyPr/>
                    <a:lstStyle/>
                    <a:p>
                      <a:r>
                        <a:rPr lang="en-US" dirty="0"/>
                        <a:t>Password for </a:t>
                      </a:r>
                      <a:r>
                        <a:rPr lang="en-US" dirty="0" err="1"/>
                        <a:t>trns</a:t>
                      </a:r>
                      <a:r>
                        <a:rPr lang="en-US" dirty="0"/>
                        <a:t>.</a:t>
                      </a:r>
                    </a:p>
                  </a:txBody>
                  <a:tcPr/>
                </a:tc>
                <a:extLst>
                  <a:ext uri="{0D108BD9-81ED-4DB2-BD59-A6C34878D82A}">
                    <a16:rowId xmlns="" xmlns:a16="http://schemas.microsoft.com/office/drawing/2014/main" val="10006"/>
                  </a:ext>
                </a:extLst>
              </a:tr>
              <a:tr h="370840">
                <a:tc>
                  <a:txBody>
                    <a:bodyPr/>
                    <a:lstStyle/>
                    <a:p>
                      <a:r>
                        <a:rPr lang="en-US" dirty="0"/>
                        <a:t>SBANK</a:t>
                      </a:r>
                    </a:p>
                  </a:txBody>
                  <a:tcPr/>
                </a:tc>
                <a:tc>
                  <a:txBody>
                    <a:bodyPr/>
                    <a:lstStyle/>
                    <a:p>
                      <a:r>
                        <a:rPr lang="en-US" dirty="0"/>
                        <a:t>Varchar2(100)</a:t>
                      </a:r>
                    </a:p>
                  </a:txBody>
                  <a:tcPr/>
                </a:tc>
                <a:tc>
                  <a:txBody>
                    <a:bodyPr/>
                    <a:lstStyle/>
                    <a:p>
                      <a:r>
                        <a:rPr lang="en-US" dirty="0"/>
                        <a:t>Null</a:t>
                      </a:r>
                    </a:p>
                  </a:txBody>
                  <a:tcPr/>
                </a:tc>
                <a:tc>
                  <a:txBody>
                    <a:bodyPr/>
                    <a:lstStyle/>
                    <a:p>
                      <a:r>
                        <a:rPr lang="en-US" dirty="0"/>
                        <a:t>Source Bank</a:t>
                      </a:r>
                      <a:r>
                        <a:rPr lang="en-US" baseline="0" dirty="0"/>
                        <a:t> Name</a:t>
                      </a:r>
                      <a:endParaRPr lang="en-US" dirty="0"/>
                    </a:p>
                  </a:txBody>
                  <a:tcPr/>
                </a:tc>
                <a:extLst>
                  <a:ext uri="{0D108BD9-81ED-4DB2-BD59-A6C34878D82A}">
                    <a16:rowId xmlns="" xmlns:a16="http://schemas.microsoft.com/office/drawing/2014/main" val="10007"/>
                  </a:ext>
                </a:extLst>
              </a:tr>
              <a:tr h="370840">
                <a:tc>
                  <a:txBody>
                    <a:bodyPr/>
                    <a:lstStyle/>
                    <a:p>
                      <a:r>
                        <a:rPr lang="en-US" dirty="0"/>
                        <a:t>DBANK</a:t>
                      </a:r>
                    </a:p>
                  </a:txBody>
                  <a:tcPr/>
                </a:tc>
                <a:tc>
                  <a:txBody>
                    <a:bodyPr/>
                    <a:lstStyle/>
                    <a:p>
                      <a:r>
                        <a:rPr lang="en-US" dirty="0"/>
                        <a:t>Varchar2(100)</a:t>
                      </a:r>
                    </a:p>
                  </a:txBody>
                  <a:tcPr/>
                </a:tc>
                <a:tc>
                  <a:txBody>
                    <a:bodyPr/>
                    <a:lstStyle/>
                    <a:p>
                      <a:r>
                        <a:rPr lang="en-US" dirty="0"/>
                        <a:t>Null</a:t>
                      </a:r>
                    </a:p>
                  </a:txBody>
                  <a:tcPr/>
                </a:tc>
                <a:tc>
                  <a:txBody>
                    <a:bodyPr/>
                    <a:lstStyle/>
                    <a:p>
                      <a:r>
                        <a:rPr lang="en-US" dirty="0" err="1"/>
                        <a:t>Desti</a:t>
                      </a:r>
                      <a:r>
                        <a:rPr lang="en-US" dirty="0"/>
                        <a:t>. Bank</a:t>
                      </a:r>
                      <a:r>
                        <a:rPr lang="en-US" baseline="0" dirty="0"/>
                        <a:t> Name</a:t>
                      </a:r>
                      <a:endParaRPr lang="en-US" dirty="0"/>
                    </a:p>
                  </a:txBody>
                  <a:tcPr/>
                </a:tc>
                <a:extLst>
                  <a:ext uri="{0D108BD9-81ED-4DB2-BD59-A6C34878D82A}">
                    <a16:rowId xmlns="" xmlns:a16="http://schemas.microsoft.com/office/drawing/2014/main" val="10008"/>
                  </a:ext>
                </a:extLst>
              </a:tr>
              <a:tr h="370840">
                <a:tc>
                  <a:txBody>
                    <a:bodyPr/>
                    <a:lstStyle/>
                    <a:p>
                      <a:r>
                        <a:rPr lang="en-US" dirty="0"/>
                        <a:t>CID</a:t>
                      </a:r>
                    </a:p>
                  </a:txBody>
                  <a:tcPr/>
                </a:tc>
                <a:tc>
                  <a:txBody>
                    <a:bodyPr/>
                    <a:lstStyle/>
                    <a:p>
                      <a:r>
                        <a:rPr lang="en-US" dirty="0"/>
                        <a:t>Varchar2(20)</a:t>
                      </a:r>
                    </a:p>
                  </a:txBody>
                  <a:tcPr/>
                </a:tc>
                <a:tc>
                  <a:txBody>
                    <a:bodyPr/>
                    <a:lstStyle/>
                    <a:p>
                      <a:r>
                        <a:rPr lang="en-US" dirty="0"/>
                        <a:t>Null</a:t>
                      </a:r>
                    </a:p>
                  </a:txBody>
                  <a:tcPr/>
                </a:tc>
                <a:tc>
                  <a:txBody>
                    <a:bodyPr/>
                    <a:lstStyle/>
                    <a:p>
                      <a:r>
                        <a:rPr lang="en-US" dirty="0" err="1"/>
                        <a:t>Cust</a:t>
                      </a:r>
                      <a:r>
                        <a:rPr lang="en-US" dirty="0"/>
                        <a:t> ID</a:t>
                      </a:r>
                    </a:p>
                  </a:txBody>
                  <a:tcPr/>
                </a:tc>
                <a:extLst>
                  <a:ext uri="{0D108BD9-81ED-4DB2-BD59-A6C34878D82A}">
                    <a16:rowId xmlns="" xmlns:a16="http://schemas.microsoft.com/office/drawing/2014/main" val="10009"/>
                  </a:ext>
                </a:extLst>
              </a:tr>
              <a:tr h="370840">
                <a:tc>
                  <a:txBody>
                    <a:bodyPr/>
                    <a:lstStyle/>
                    <a:p>
                      <a:r>
                        <a:rPr lang="en-US" dirty="0"/>
                        <a:t>SCID</a:t>
                      </a:r>
                    </a:p>
                  </a:txBody>
                  <a:tcPr/>
                </a:tc>
                <a:tc>
                  <a:txBody>
                    <a:bodyPr/>
                    <a:lstStyle/>
                    <a:p>
                      <a:r>
                        <a:rPr lang="en-US" dirty="0"/>
                        <a:t>Varchar2(30)</a:t>
                      </a:r>
                    </a:p>
                  </a:txBody>
                  <a:tcPr/>
                </a:tc>
                <a:tc>
                  <a:txBody>
                    <a:bodyPr/>
                    <a:lstStyle/>
                    <a:p>
                      <a:r>
                        <a:rPr lang="en-US" dirty="0"/>
                        <a:t>Null</a:t>
                      </a:r>
                    </a:p>
                  </a:txBody>
                  <a:tcPr/>
                </a:tc>
                <a:tc>
                  <a:txBody>
                    <a:bodyPr/>
                    <a:lstStyle/>
                    <a:p>
                      <a:r>
                        <a:rPr lang="en-US" dirty="0" err="1"/>
                        <a:t>Src</a:t>
                      </a:r>
                      <a:r>
                        <a:rPr lang="en-US" dirty="0"/>
                        <a:t> </a:t>
                      </a:r>
                      <a:r>
                        <a:rPr lang="en-US" dirty="0" err="1"/>
                        <a:t>cust</a:t>
                      </a:r>
                      <a:r>
                        <a:rPr lang="en-US" dirty="0"/>
                        <a:t>. ID</a:t>
                      </a:r>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532173257"/>
      </p:ext>
    </p:extLst>
  </p:cSld>
  <p:clrMapOvr>
    <a:masterClrMapping/>
  </p:clrMapOvr>
  <p:transition spd="slow" advTm="5000">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32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Test case Design</a:t>
            </a:r>
            <a:endParaRPr lang="en-US" sz="4400" dirty="0"/>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pPr algn="just" fontAlgn="base">
              <a:lnSpc>
                <a:spcPct val="160000"/>
              </a:lnSpc>
              <a:spcAft>
                <a:spcPct val="0"/>
              </a:spcAft>
              <a:buClr>
                <a:schemeClr val="tx1"/>
              </a:buClr>
              <a:buSzPct val="115000"/>
              <a:buFont typeface="Wingdings" panose="05000000000000000000" pitchFamily="2" charset="2"/>
              <a:buChar char="Ø"/>
            </a:pPr>
            <a:r>
              <a:rPr lang="en-US" sz="2000" b="1" dirty="0">
                <a:latin typeface="Book Antiqua" pitchFamily="18" charset="0"/>
              </a:rPr>
              <a:t>Module Testing </a:t>
            </a:r>
            <a:r>
              <a:rPr lang="en-US" sz="2000" dirty="0">
                <a:latin typeface="Book Antiqua" pitchFamily="18" charset="0"/>
              </a:rPr>
              <a:t>:- </a:t>
            </a:r>
            <a:r>
              <a:rPr lang="en-US" sz="1900" dirty="0">
                <a:solidFill>
                  <a:srgbClr val="000000"/>
                </a:solidFill>
                <a:latin typeface="Constantia" pitchFamily="18" charset="0"/>
                <a:cs typeface="Times New Roman" pitchFamily="18" charset="0"/>
              </a:rPr>
              <a:t>A Module, which is a collection of dependent components such as procedure and function, are tested in modules testing.</a:t>
            </a:r>
          </a:p>
          <a:p>
            <a:pPr marL="68580" indent="0" algn="just" fontAlgn="base">
              <a:lnSpc>
                <a:spcPct val="160000"/>
              </a:lnSpc>
              <a:spcAft>
                <a:spcPct val="0"/>
              </a:spcAft>
              <a:buClr>
                <a:schemeClr val="tx1"/>
              </a:buClr>
              <a:buSzPct val="115000"/>
              <a:buNone/>
            </a:pPr>
            <a:endParaRPr lang="en-US" sz="1900" dirty="0">
              <a:solidFill>
                <a:srgbClr val="000000"/>
              </a:solidFill>
              <a:latin typeface="Constantia" pitchFamily="18" charset="0"/>
              <a:cs typeface="Times New Roman" pitchFamily="18" charset="0"/>
            </a:endParaRPr>
          </a:p>
          <a:p>
            <a:pPr algn="just" fontAlgn="base">
              <a:lnSpc>
                <a:spcPct val="160000"/>
              </a:lnSpc>
              <a:spcAft>
                <a:spcPct val="0"/>
              </a:spcAft>
              <a:buClr>
                <a:schemeClr val="tx1"/>
              </a:buClr>
              <a:buSzPct val="115000"/>
              <a:buFont typeface="Wingdings" panose="05000000000000000000" pitchFamily="2" charset="2"/>
              <a:buChar char="Ø"/>
            </a:pPr>
            <a:r>
              <a:rPr lang="en-US" sz="2100" b="1" dirty="0">
                <a:latin typeface="Book Antiqua" pitchFamily="18" charset="0"/>
              </a:rPr>
              <a:t>Unit Testing :- </a:t>
            </a:r>
            <a:r>
              <a:rPr lang="en-US" sz="1900" dirty="0">
                <a:solidFill>
                  <a:srgbClr val="000000"/>
                </a:solidFill>
                <a:latin typeface="Constantia" pitchFamily="18" charset="0"/>
                <a:cs typeface="Times New Roman" pitchFamily="18" charset="0"/>
              </a:rPr>
              <a:t>Unit testing was done in this project to uncover the errors that occurred at the time of development. Each module was tested with a set of predefined data. The interface between the modules is also tested to ensure proper information flow.</a:t>
            </a:r>
          </a:p>
          <a:p>
            <a:pPr algn="just" fontAlgn="base">
              <a:lnSpc>
                <a:spcPct val="160000"/>
              </a:lnSpc>
              <a:spcAft>
                <a:spcPct val="0"/>
              </a:spcAft>
              <a:buClr>
                <a:schemeClr val="tx1"/>
              </a:buClr>
              <a:buSzPct val="115000"/>
              <a:buBlip>
                <a:blip r:embed="rId2"/>
              </a:buBlip>
            </a:pPr>
            <a:endParaRPr lang="en-US" sz="1900" dirty="0">
              <a:solidFill>
                <a:srgbClr val="000000"/>
              </a:solidFill>
              <a:latin typeface="Constantia" pitchFamily="18" charset="0"/>
              <a:cs typeface="Times New Roman" pitchFamily="18" charset="0"/>
            </a:endParaRPr>
          </a:p>
          <a:p>
            <a:pPr algn="just" fontAlgn="base">
              <a:lnSpc>
                <a:spcPct val="160000"/>
              </a:lnSpc>
              <a:spcAft>
                <a:spcPct val="0"/>
              </a:spcAft>
              <a:buClr>
                <a:schemeClr val="tx1"/>
              </a:buClr>
              <a:buSzPct val="115000"/>
              <a:buFont typeface="Wingdings" panose="05000000000000000000" pitchFamily="2" charset="2"/>
              <a:buChar char="Ø"/>
            </a:pPr>
            <a:r>
              <a:rPr lang="en-US" sz="2100" b="1" dirty="0">
                <a:latin typeface="Book Antiqua" pitchFamily="18" charset="0"/>
              </a:rPr>
              <a:t>Integration Testing :- </a:t>
            </a:r>
            <a:r>
              <a:rPr lang="en-US" sz="1900" dirty="0">
                <a:solidFill>
                  <a:srgbClr val="000000"/>
                </a:solidFill>
                <a:latin typeface="Constantia" pitchFamily="18" charset="0"/>
                <a:cs typeface="Times New Roman" pitchFamily="18" charset="0"/>
              </a:rPr>
              <a:t>Modules are tested by itself, then it is immediately added to a group of already tested modules and the whole group is tested. </a:t>
            </a:r>
          </a:p>
          <a:p>
            <a:pPr algn="just" fontAlgn="base">
              <a:lnSpc>
                <a:spcPct val="160000"/>
              </a:lnSpc>
              <a:spcAft>
                <a:spcPct val="0"/>
              </a:spcAft>
              <a:buClr>
                <a:schemeClr val="tx1"/>
              </a:buClr>
              <a:buSzPct val="115000"/>
              <a:buBlip>
                <a:blip r:embed="rId2"/>
              </a:buBlip>
            </a:pPr>
            <a:endParaRPr lang="en-US" sz="1900" dirty="0">
              <a:solidFill>
                <a:srgbClr val="000000"/>
              </a:solidFill>
              <a:latin typeface="Constantia" pitchFamily="18" charset="0"/>
              <a:cs typeface="Times New Roman" pitchFamily="18" charset="0"/>
            </a:endParaRPr>
          </a:p>
          <a:p>
            <a:pPr algn="just" fontAlgn="base">
              <a:lnSpc>
                <a:spcPct val="160000"/>
              </a:lnSpc>
              <a:spcAft>
                <a:spcPct val="0"/>
              </a:spcAft>
              <a:buClr>
                <a:schemeClr val="tx1"/>
              </a:buClr>
              <a:buSzPct val="115000"/>
              <a:buFont typeface="Wingdings" panose="05000000000000000000" pitchFamily="2" charset="2"/>
              <a:buChar char="Ø"/>
            </a:pPr>
            <a:r>
              <a:rPr lang="en-US" sz="2100" b="1" dirty="0">
                <a:latin typeface="Book Antiqua" pitchFamily="18" charset="0"/>
              </a:rPr>
              <a:t>White Box Testing :-</a:t>
            </a:r>
            <a:r>
              <a:rPr lang="en-US" sz="2000" dirty="0">
                <a:solidFill>
                  <a:srgbClr val="0070C0"/>
                </a:solidFill>
                <a:latin typeface="Book Antiqua" pitchFamily="18" charset="0"/>
              </a:rPr>
              <a:t> </a:t>
            </a:r>
            <a:r>
              <a:rPr lang="en-US" sz="1900" dirty="0">
                <a:solidFill>
                  <a:srgbClr val="000000"/>
                </a:solidFill>
                <a:latin typeface="Constantia" pitchFamily="18" charset="0"/>
                <a:cs typeface="Times New Roman" pitchFamily="18" charset="0"/>
              </a:rPr>
              <a:t>It is a testing in which in which the software tester has knowledge of the inner workings, structure and language of the software, or at least its purpose.</a:t>
            </a:r>
          </a:p>
          <a:p>
            <a:pPr algn="just" fontAlgn="base">
              <a:lnSpc>
                <a:spcPct val="160000"/>
              </a:lnSpc>
              <a:spcAft>
                <a:spcPct val="0"/>
              </a:spcAft>
              <a:buClr>
                <a:schemeClr val="tx1"/>
              </a:buClr>
              <a:buSzPct val="115000"/>
              <a:buBlip>
                <a:blip r:embed="rId2"/>
              </a:buBlip>
            </a:pPr>
            <a:endParaRPr lang="en-US" sz="1900" dirty="0">
              <a:solidFill>
                <a:srgbClr val="000000"/>
              </a:solidFill>
              <a:latin typeface="Constantia" pitchFamily="18" charset="0"/>
              <a:cs typeface="Times New Roman" pitchFamily="18" charset="0"/>
            </a:endParaRPr>
          </a:p>
          <a:p>
            <a:pPr algn="just" fontAlgn="base">
              <a:lnSpc>
                <a:spcPct val="160000"/>
              </a:lnSpc>
              <a:spcAft>
                <a:spcPct val="0"/>
              </a:spcAft>
              <a:buClr>
                <a:schemeClr val="tx1"/>
              </a:buClr>
              <a:buSzPct val="115000"/>
              <a:buFont typeface="Wingdings" panose="05000000000000000000" pitchFamily="2" charset="2"/>
              <a:buChar char="Ø"/>
            </a:pPr>
            <a:r>
              <a:rPr lang="en-US" sz="2100" b="1" dirty="0">
                <a:latin typeface="Book Antiqua" pitchFamily="18" charset="0"/>
              </a:rPr>
              <a:t>Black Box Testing:- </a:t>
            </a:r>
            <a:r>
              <a:rPr lang="en-US" sz="1900" dirty="0">
                <a:solidFill>
                  <a:srgbClr val="000000"/>
                </a:solidFill>
                <a:latin typeface="Constantia" pitchFamily="18" charset="0"/>
                <a:cs typeface="Times New Roman" pitchFamily="18" charset="0"/>
              </a:rPr>
              <a:t>It is testing the software without any knowledge of the inner workings, structure or language of the module being tested </a:t>
            </a:r>
          </a:p>
          <a:p>
            <a:pPr marL="365760" lvl="1" indent="0" algn="just">
              <a:lnSpc>
                <a:spcPct val="190000"/>
              </a:lnSpc>
              <a:buClrTx/>
              <a:buNone/>
              <a:defRPr/>
            </a:pPr>
            <a:endParaRPr lang="en-US" dirty="0"/>
          </a:p>
          <a:p>
            <a:endParaRPr lang="en-US" dirty="0"/>
          </a:p>
        </p:txBody>
      </p:sp>
    </p:spTree>
    <p:extLst>
      <p:ext uri="{BB962C8B-B14F-4D97-AF65-F5344CB8AC3E}">
        <p14:creationId xmlns:p14="http://schemas.microsoft.com/office/powerpoint/2010/main" val="317845553"/>
      </p:ext>
    </p:extLst>
  </p:cSld>
  <p:clrMapOvr>
    <a:masterClrMapping/>
  </p:clrMapOvr>
  <p:transition spd="slow" advTm="5000">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2800" u="sng" dirty="0">
                <a:solidFill>
                  <a:srgbClr val="000000"/>
                </a:solidFill>
                <a:effectLst>
                  <a:outerShdw blurRad="38100" dist="38100" dir="2700000" algn="tl">
                    <a:srgbClr val="000000">
                      <a:alpha val="43137"/>
                    </a:srgbClr>
                  </a:outerShdw>
                </a:effectLst>
                <a:latin typeface="Constantia" pitchFamily="18" charset="0"/>
                <a:cs typeface="Times New Roman" pitchFamily="18" charset="0"/>
              </a:rPr>
              <a:t>How to Run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737" y="2201069"/>
            <a:ext cx="3438525" cy="3324225"/>
          </a:xfrm>
          <a:prstGeom prst="rect">
            <a:avLst/>
          </a:prstGeom>
        </p:spPr>
      </p:pic>
      <p:sp>
        <p:nvSpPr>
          <p:cNvPr id="5" name="Rectangle 4"/>
          <p:cNvSpPr/>
          <p:nvPr/>
        </p:nvSpPr>
        <p:spPr>
          <a:xfrm>
            <a:off x="1815614" y="6096000"/>
            <a:ext cx="3598486" cy="467820"/>
          </a:xfrm>
          <a:prstGeom prst="rect">
            <a:avLst/>
          </a:prstGeom>
        </p:spPr>
        <p:txBody>
          <a:bodyPr wrap="none">
            <a:spAutoFit/>
          </a:bodyPr>
          <a:lstStyle/>
          <a:p>
            <a:pPr marL="365760" lvl="1" indent="0" algn="just">
              <a:lnSpc>
                <a:spcPct val="170000"/>
              </a:lnSpc>
              <a:buClrTx/>
              <a:buNone/>
              <a:defRPr/>
            </a:pPr>
            <a:r>
              <a:rPr lang="en-US" sz="1600" b="1" dirty="0">
                <a:latin typeface="Shonar Bangla" pitchFamily="34" charset="0"/>
                <a:cs typeface="Shonar Bangla" pitchFamily="34" charset="0"/>
              </a:rPr>
              <a:t>http://localhost:portnumber/E-Transation</a:t>
            </a:r>
          </a:p>
        </p:txBody>
      </p:sp>
    </p:spTree>
    <p:extLst>
      <p:ext uri="{BB962C8B-B14F-4D97-AF65-F5344CB8AC3E}">
        <p14:creationId xmlns:p14="http://schemas.microsoft.com/office/powerpoint/2010/main" val="155423874"/>
      </p:ext>
    </p:extLst>
  </p:cSld>
  <p:clrMapOvr>
    <a:masterClrMapping/>
  </p:clrMapOvr>
  <p:transition spd="slow" advTm="5000">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endParaRPr lang="en-US" dirty="0">
              <a:latin typeface="Algerian" pitchFamily="82" charset="0"/>
            </a:endParaRPr>
          </a:p>
          <a:p>
            <a:endParaRPr lang="en-US" dirty="0">
              <a:latin typeface="Algerian" pitchFamily="82" charset="0"/>
            </a:endParaRPr>
          </a:p>
          <a:p>
            <a:endParaRPr lang="en-US" dirty="0">
              <a:latin typeface="Algerian" pitchFamily="82" charset="0"/>
            </a:endParaRPr>
          </a:p>
          <a:p>
            <a:pPr lvl="8"/>
            <a:r>
              <a:rPr lang="en-US" sz="3200" dirty="0">
                <a:latin typeface="Algerian" pitchFamily="82" charset="0"/>
              </a:rPr>
              <a:t>Thank YOU…!!!</a:t>
            </a:r>
          </a:p>
          <a:p>
            <a:pPr lvl="8"/>
            <a:endParaRPr lang="en-US" sz="3200" dirty="0">
              <a:latin typeface="Algerian" pitchFamily="82" charset="0"/>
            </a:endParaRPr>
          </a:p>
          <a:p>
            <a:pPr marL="2286000" lvl="8" indent="0">
              <a:buNone/>
            </a:pPr>
            <a:endParaRPr lang="en-US" sz="3200" dirty="0">
              <a:latin typeface="Algerian" pitchFamily="82" charset="0"/>
            </a:endParaRPr>
          </a:p>
          <a:p>
            <a:pPr marL="2286000" lvl="8" indent="0">
              <a:buNone/>
            </a:pPr>
            <a:endParaRPr lang="en-US" sz="3200" dirty="0">
              <a:latin typeface="Algerian" pitchFamily="82" charset="0"/>
            </a:endParaRPr>
          </a:p>
        </p:txBody>
      </p:sp>
      <p:sp>
        <p:nvSpPr>
          <p:cNvPr id="4" name="Freeform 3"/>
          <p:cNvSpPr>
            <a:spLocks/>
          </p:cNvSpPr>
          <p:nvPr/>
        </p:nvSpPr>
        <p:spPr bwMode="auto">
          <a:xfrm>
            <a:off x="1600200" y="4117483"/>
            <a:ext cx="6807200" cy="533400"/>
          </a:xfrm>
          <a:custGeom>
            <a:avLst/>
            <a:gdLst>
              <a:gd name="T0" fmla="*/ 0 w 4288"/>
              <a:gd name="T1" fmla="*/ 0 h 459"/>
              <a:gd name="T2" fmla="*/ 816 w 4288"/>
              <a:gd name="T3" fmla="*/ 256 h 459"/>
              <a:gd name="T4" fmla="*/ 1560 w 4288"/>
              <a:gd name="T5" fmla="*/ 144 h 459"/>
              <a:gd name="T6" fmla="*/ 1856 w 4288"/>
              <a:gd name="T7" fmla="*/ 376 h 459"/>
              <a:gd name="T8" fmla="*/ 2344 w 4288"/>
              <a:gd name="T9" fmla="*/ 152 h 459"/>
              <a:gd name="T10" fmla="*/ 3536 w 4288"/>
              <a:gd name="T11" fmla="*/ 456 h 459"/>
              <a:gd name="T12" fmla="*/ 4288 w 4288"/>
              <a:gd name="T13" fmla="*/ 136 h 459"/>
            </a:gdLst>
            <a:ahLst/>
            <a:cxnLst>
              <a:cxn ang="0">
                <a:pos x="T0" y="T1"/>
              </a:cxn>
              <a:cxn ang="0">
                <a:pos x="T2" y="T3"/>
              </a:cxn>
              <a:cxn ang="0">
                <a:pos x="T4" y="T5"/>
              </a:cxn>
              <a:cxn ang="0">
                <a:pos x="T6" y="T7"/>
              </a:cxn>
              <a:cxn ang="0">
                <a:pos x="T8" y="T9"/>
              </a:cxn>
              <a:cxn ang="0">
                <a:pos x="T10" y="T11"/>
              </a:cxn>
              <a:cxn ang="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solidFill>
            <a:schemeClr val="accent2"/>
          </a:solidFill>
          <a:ln>
            <a:headEnd/>
            <a:tailEnd/>
          </a:ln>
        </p:spPr>
        <p:style>
          <a:lnRef idx="2">
            <a:schemeClr val="dk1"/>
          </a:lnRef>
          <a:fillRef idx="0">
            <a:schemeClr val="dk1"/>
          </a:fillRef>
          <a:effectRef idx="1">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Palatino Linotype" pitchFamily="18" charset="0"/>
                <a:ea typeface="+mn-ea"/>
                <a:cs typeface="+mn-cs"/>
              </a:defRPr>
            </a:lvl1pPr>
            <a:lvl2pPr marL="457200" algn="l" rtl="0" fontAlgn="base">
              <a:spcBef>
                <a:spcPct val="0"/>
              </a:spcBef>
              <a:spcAft>
                <a:spcPct val="0"/>
              </a:spcAft>
              <a:defRPr sz="2400" kern="1200">
                <a:solidFill>
                  <a:schemeClr val="tx1"/>
                </a:solidFill>
                <a:latin typeface="Palatino Linotype" pitchFamily="18" charset="0"/>
                <a:ea typeface="+mn-ea"/>
                <a:cs typeface="+mn-cs"/>
              </a:defRPr>
            </a:lvl2pPr>
            <a:lvl3pPr marL="914400" algn="l" rtl="0" fontAlgn="base">
              <a:spcBef>
                <a:spcPct val="0"/>
              </a:spcBef>
              <a:spcAft>
                <a:spcPct val="0"/>
              </a:spcAft>
              <a:defRPr sz="2400" kern="1200">
                <a:solidFill>
                  <a:schemeClr val="tx1"/>
                </a:solidFill>
                <a:latin typeface="Palatino Linotype" pitchFamily="18" charset="0"/>
                <a:ea typeface="+mn-ea"/>
                <a:cs typeface="+mn-cs"/>
              </a:defRPr>
            </a:lvl3pPr>
            <a:lvl4pPr marL="1371600" algn="l" rtl="0" fontAlgn="base">
              <a:spcBef>
                <a:spcPct val="0"/>
              </a:spcBef>
              <a:spcAft>
                <a:spcPct val="0"/>
              </a:spcAft>
              <a:defRPr sz="2400" kern="1200">
                <a:solidFill>
                  <a:schemeClr val="tx1"/>
                </a:solidFill>
                <a:latin typeface="Palatino Linotype" pitchFamily="18" charset="0"/>
                <a:ea typeface="+mn-ea"/>
                <a:cs typeface="+mn-cs"/>
              </a:defRPr>
            </a:lvl4pPr>
            <a:lvl5pPr marL="1828800" algn="l" rtl="0" fontAlgn="base">
              <a:spcBef>
                <a:spcPct val="0"/>
              </a:spcBef>
              <a:spcAft>
                <a:spcPct val="0"/>
              </a:spcAft>
              <a:defRPr sz="2400" kern="1200">
                <a:solidFill>
                  <a:schemeClr val="tx1"/>
                </a:solidFill>
                <a:latin typeface="Palatino Linotype" pitchFamily="18" charset="0"/>
                <a:ea typeface="+mn-ea"/>
                <a:cs typeface="+mn-cs"/>
              </a:defRPr>
            </a:lvl5pPr>
            <a:lvl6pPr marL="2286000" algn="l" defTabSz="914400" rtl="0" eaLnBrk="1" latinLnBrk="0" hangingPunct="1">
              <a:defRPr sz="2400" kern="1200">
                <a:solidFill>
                  <a:schemeClr val="tx1"/>
                </a:solidFill>
                <a:latin typeface="Palatino Linotype" pitchFamily="18" charset="0"/>
                <a:ea typeface="+mn-ea"/>
                <a:cs typeface="+mn-cs"/>
              </a:defRPr>
            </a:lvl6pPr>
            <a:lvl7pPr marL="2743200" algn="l" defTabSz="914400" rtl="0" eaLnBrk="1" latinLnBrk="0" hangingPunct="1">
              <a:defRPr sz="2400" kern="1200">
                <a:solidFill>
                  <a:schemeClr val="tx1"/>
                </a:solidFill>
                <a:latin typeface="Palatino Linotype" pitchFamily="18" charset="0"/>
                <a:ea typeface="+mn-ea"/>
                <a:cs typeface="+mn-cs"/>
              </a:defRPr>
            </a:lvl7pPr>
            <a:lvl8pPr marL="3200400" algn="l" defTabSz="914400" rtl="0" eaLnBrk="1" latinLnBrk="0" hangingPunct="1">
              <a:defRPr sz="2400" kern="1200">
                <a:solidFill>
                  <a:schemeClr val="tx1"/>
                </a:solidFill>
                <a:latin typeface="Palatino Linotype" pitchFamily="18" charset="0"/>
                <a:ea typeface="+mn-ea"/>
                <a:cs typeface="+mn-cs"/>
              </a:defRPr>
            </a:lvl8pPr>
            <a:lvl9pPr marL="3657600" algn="l" defTabSz="914400" rtl="0" eaLnBrk="1" latinLnBrk="0" hangingPunct="1">
              <a:defRPr sz="2400" kern="1200">
                <a:solidFill>
                  <a:schemeClr val="tx1"/>
                </a:solidFill>
                <a:latin typeface="Palatino Linotype" pitchFamily="18" charset="0"/>
                <a:ea typeface="+mn-ea"/>
                <a:cs typeface="+mn-cs"/>
              </a:defRPr>
            </a:lvl9pPr>
          </a:lstStyle>
          <a:p>
            <a:endParaRPr lang="en-US"/>
          </a:p>
        </p:txBody>
      </p:sp>
    </p:spTree>
    <p:extLst>
      <p:ext uri="{BB962C8B-B14F-4D97-AF65-F5344CB8AC3E}">
        <p14:creationId xmlns:p14="http://schemas.microsoft.com/office/powerpoint/2010/main" val="2968166726"/>
      </p:ext>
    </p:extLst>
  </p:cSld>
  <p:clrMapOvr>
    <a:masterClrMapping/>
  </p:clrMapOvr>
  <p:transition spd="slow" advTm="5000">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800" dirty="0">
                <a:solidFill>
                  <a:srgbClr val="F79646">
                    <a:lumMod val="75000"/>
                  </a:srgbClr>
                </a:solidFill>
                <a:latin typeface="Impact" pitchFamily="34" charset="0"/>
                <a:cs typeface="Arial" charset="0"/>
              </a:rPr>
              <a:t>Company Profile </a:t>
            </a:r>
            <a:br>
              <a:rPr lang="en-US" sz="4800" dirty="0">
                <a:solidFill>
                  <a:srgbClr val="F79646">
                    <a:lumMod val="75000"/>
                  </a:srgbClr>
                </a:solidFill>
                <a:latin typeface="Impact" pitchFamily="34" charset="0"/>
                <a:cs typeface="Arial" charset="0"/>
              </a:rPr>
            </a:br>
            <a:endParaRPr lang="en-US"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r>
              <a:rPr lang="en-US" dirty="0"/>
              <a:t>Yash Infosoft offers a comprehensive range of software and IT solutions, including packaged applications for the School, College, Hospital, Logistic and Pharmacy, Manufacturing, and Retail &amp; Distribution industries. In addition, it offers a broad range of software services such as Custom Software Development, Web designing and development, among others</a:t>
            </a:r>
            <a:br>
              <a:rPr lang="en-US" dirty="0"/>
            </a:br>
            <a:r>
              <a:rPr lang="en-US" dirty="0"/>
              <a:t/>
            </a:r>
            <a:br>
              <a:rPr lang="en-US" dirty="0"/>
            </a:br>
            <a:r>
              <a:rPr lang="en-US" dirty="0"/>
              <a:t>The Company’s Delivery Model provides for the best resources to be drawn from its vast talent pool all over India offer optimal solutions.</a:t>
            </a:r>
            <a:br>
              <a:rPr lang="en-US" dirty="0"/>
            </a:br>
            <a:r>
              <a:rPr lang="en-US" dirty="0"/>
              <a:t/>
            </a:r>
            <a:br>
              <a:rPr lang="en-US" dirty="0"/>
            </a:br>
            <a:r>
              <a:rPr lang="en-US" dirty="0"/>
              <a:t>Yash Infosoft integrates its products and services to create customized solutions to allow you to undertake technology-based business transformation that allows reorganization in line with today's dynamic digital business environment.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545" y="0"/>
            <a:ext cx="3219404" cy="160020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0"/>
            <a:ext cx="4724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459074"/>
      </p:ext>
    </p:extLst>
  </p:cSld>
  <p:clrMapOvr>
    <a:masterClrMapping/>
  </p:clrMapOvr>
  <p:transition spd="slow" advTm="5000">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33400"/>
          </a:xfrm>
        </p:spPr>
        <p:txBody>
          <a:bodyPr>
            <a:normAutofit fontScale="90000"/>
          </a:bodyPr>
          <a:lstStyle/>
          <a:p>
            <a:pPr>
              <a:defRPr/>
            </a:pP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9600" dirty="0">
                <a:solidFill>
                  <a:srgbClr val="F79646">
                    <a:lumMod val="75000"/>
                  </a:srgbClr>
                </a:solidFill>
                <a:latin typeface="Impact" pitchFamily="34" charset="0"/>
                <a:cs typeface="Arial" charset="0"/>
              </a:rPr>
              <a:t/>
            </a:r>
            <a:br>
              <a:rPr lang="en-US" sz="9600" dirty="0">
                <a:solidFill>
                  <a:srgbClr val="F79646">
                    <a:lumMod val="75000"/>
                  </a:srgbClr>
                </a:solidFill>
                <a:latin typeface="Impact" pitchFamily="34" charset="0"/>
                <a:cs typeface="Arial" charset="0"/>
              </a:rPr>
            </a:br>
            <a:r>
              <a:rPr lang="en-US" sz="4400" dirty="0">
                <a:solidFill>
                  <a:srgbClr val="F79646">
                    <a:lumMod val="75000"/>
                  </a:srgbClr>
                </a:solidFill>
                <a:latin typeface="Impact" pitchFamily="34" charset="0"/>
                <a:cs typeface="Arial" charset="0"/>
              </a:rPr>
              <a:t>Company Profile</a:t>
            </a:r>
            <a:br>
              <a:rPr lang="en-US" sz="4400" dirty="0">
                <a:solidFill>
                  <a:srgbClr val="F79646">
                    <a:lumMod val="75000"/>
                  </a:srgbClr>
                </a:solidFill>
                <a:latin typeface="Impact" pitchFamily="34" charset="0"/>
                <a:cs typeface="Arial" charset="0"/>
              </a:rPr>
            </a:br>
            <a:r>
              <a:rPr lang="en-US" sz="2200" dirty="0">
                <a:solidFill>
                  <a:srgbClr val="F79646">
                    <a:lumMod val="75000"/>
                  </a:srgbClr>
                </a:solidFill>
                <a:latin typeface="Impact" pitchFamily="34" charset="0"/>
                <a:cs typeface="Arial" charset="0"/>
              </a:rPr>
              <a:t>                                               Continue…</a:t>
            </a:r>
            <a:r>
              <a:rPr lang="en-US" sz="1600" dirty="0">
                <a:solidFill>
                  <a:srgbClr val="F79646">
                    <a:lumMod val="75000"/>
                  </a:srgbClr>
                </a:solidFill>
                <a:latin typeface="Impact" pitchFamily="34" charset="0"/>
                <a:cs typeface="Arial" charset="0"/>
              </a:rPr>
              <a:t/>
            </a:r>
            <a:br>
              <a:rPr lang="en-US" sz="1600" dirty="0">
                <a:solidFill>
                  <a:srgbClr val="F79646">
                    <a:lumMod val="75000"/>
                  </a:srgbClr>
                </a:solidFill>
                <a:latin typeface="Impact" pitchFamily="34" charset="0"/>
                <a:cs typeface="Arial" charset="0"/>
              </a:rPr>
            </a:br>
            <a:endParaRPr lang="en-US" dirty="0"/>
          </a:p>
        </p:txBody>
      </p:sp>
      <p:sp>
        <p:nvSpPr>
          <p:cNvPr id="3" name="Content Placeholder 2"/>
          <p:cNvSpPr>
            <a:spLocks noGrp="1"/>
          </p:cNvSpPr>
          <p:nvPr>
            <p:ph idx="1"/>
          </p:nvPr>
        </p:nvSpPr>
        <p:spPr>
          <a:xfrm>
            <a:off x="457200" y="1066800"/>
            <a:ext cx="8229600" cy="5257800"/>
          </a:xfrm>
          <a:solidFill>
            <a:schemeClr val="bg1"/>
          </a:solidFill>
          <a:ln>
            <a:solidFill>
              <a:schemeClr val="tx1"/>
            </a:solidFill>
          </a:ln>
        </p:spPr>
        <p:txBody>
          <a:bodyPr>
            <a:normAutofit lnSpcReduction="10000"/>
          </a:bodyPr>
          <a:lstStyle/>
          <a:p>
            <a:r>
              <a:rPr lang="en-US" dirty="0">
                <a:solidFill>
                  <a:srgbClr val="C00000"/>
                </a:solidFill>
              </a:rPr>
              <a:t>Our Services:</a:t>
            </a:r>
          </a:p>
          <a:p>
            <a:r>
              <a:rPr lang="en-US" dirty="0"/>
              <a:t>Enterprise Resource Planning</a:t>
            </a:r>
          </a:p>
          <a:p>
            <a:r>
              <a:rPr lang="en-US" dirty="0"/>
              <a:t>School Management System</a:t>
            </a:r>
          </a:p>
          <a:p>
            <a:r>
              <a:rPr lang="en-US" dirty="0"/>
              <a:t>College Management System</a:t>
            </a:r>
          </a:p>
          <a:p>
            <a:r>
              <a:rPr lang="en-US" dirty="0"/>
              <a:t>Hospital Management System</a:t>
            </a:r>
          </a:p>
          <a:p>
            <a:r>
              <a:rPr lang="en-US" dirty="0"/>
              <a:t>Logistic Administration Software</a:t>
            </a:r>
          </a:p>
          <a:p>
            <a:r>
              <a:rPr lang="en-US" dirty="0"/>
              <a:t>Library Administration Software</a:t>
            </a:r>
          </a:p>
          <a:p>
            <a:r>
              <a:rPr lang="en-US" dirty="0"/>
              <a:t>Web Based Solution</a:t>
            </a:r>
          </a:p>
          <a:p>
            <a:r>
              <a:rPr lang="en-US" dirty="0"/>
              <a:t>Search Engine Optimization</a:t>
            </a:r>
          </a:p>
          <a:p>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219200"/>
            <a:ext cx="3048000" cy="3339123"/>
          </a:xfrm>
          <a:prstGeom prst="rect">
            <a:avLst/>
          </a:prstGeom>
        </p:spPr>
      </p:pic>
    </p:spTree>
    <p:extLst>
      <p:ext uri="{BB962C8B-B14F-4D97-AF65-F5344CB8AC3E}">
        <p14:creationId xmlns:p14="http://schemas.microsoft.com/office/powerpoint/2010/main" val="443773147"/>
      </p:ext>
    </p:extLst>
  </p:cSld>
  <p:clrMapOvr>
    <a:masterClrMapping/>
  </p:clrMapOvr>
  <p:transition spd="slow" advTm="5000">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Our Technology Expertise lies in the following.</a:t>
            </a:r>
            <a:br>
              <a:rPr lang="en-US" sz="3600" b="1" dirty="0"/>
            </a:br>
            <a:endParaRPr lang="en-US" dirty="0"/>
          </a:p>
        </p:txBody>
      </p:sp>
      <p:sp>
        <p:nvSpPr>
          <p:cNvPr id="3" name="Content Placeholder 2"/>
          <p:cNvSpPr>
            <a:spLocks noGrp="1"/>
          </p:cNvSpPr>
          <p:nvPr>
            <p:ph idx="1"/>
          </p:nvPr>
        </p:nvSpPr>
        <p:spPr/>
        <p:txBody>
          <a:bodyPr>
            <a:normAutofit/>
          </a:bodyPr>
          <a:lstStyle/>
          <a:p>
            <a:pPr marL="342900" indent="-342900">
              <a:lnSpc>
                <a:spcPct val="80000"/>
              </a:lnSpc>
              <a:defRPr/>
            </a:pPr>
            <a:r>
              <a:rPr lang="en-US" sz="2800" dirty="0"/>
              <a:t>Java/j2ee</a:t>
            </a:r>
          </a:p>
          <a:p>
            <a:pPr marL="465138">
              <a:buFont typeface="Wingdings" pitchFamily="2" charset="2"/>
              <a:buChar char="§"/>
              <a:defRPr/>
            </a:pPr>
            <a:r>
              <a:rPr lang="en-US" sz="2800" dirty="0"/>
              <a:t> Microsoft Technologies</a:t>
            </a:r>
          </a:p>
          <a:p>
            <a:pPr marL="465138">
              <a:buFont typeface="Wingdings" pitchFamily="2" charset="2"/>
              <a:buChar char="§"/>
              <a:defRPr/>
            </a:pPr>
            <a:r>
              <a:rPr lang="en-US" sz="2800" dirty="0"/>
              <a:t> Testing</a:t>
            </a:r>
          </a:p>
          <a:p>
            <a:pPr marL="465138">
              <a:buFont typeface="Wingdings" pitchFamily="2" charset="2"/>
              <a:buChar char="§"/>
              <a:defRPr/>
            </a:pPr>
            <a:r>
              <a:rPr lang="en-US" sz="2800" dirty="0"/>
              <a:t> Mainframe</a:t>
            </a:r>
          </a:p>
          <a:p>
            <a:pPr marL="465138">
              <a:buFont typeface="Wingdings" pitchFamily="2" charset="2"/>
              <a:buChar char="§"/>
              <a:defRPr/>
            </a:pPr>
            <a:r>
              <a:rPr lang="en-US" sz="2800" dirty="0"/>
              <a:t> Data warehouse</a:t>
            </a:r>
          </a:p>
          <a:p>
            <a:pPr marL="465138">
              <a:buFont typeface="Wingdings" pitchFamily="2" charset="2"/>
              <a:buChar char="§"/>
              <a:defRPr/>
            </a:pPr>
            <a:r>
              <a:rPr lang="en-US" sz="2800" dirty="0"/>
              <a:t> Telecom</a:t>
            </a:r>
          </a:p>
          <a:p>
            <a:pPr marL="465138">
              <a:buFont typeface="Wingdings" pitchFamily="2" charset="2"/>
              <a:buChar char="§"/>
              <a:defRPr/>
            </a:pPr>
            <a:r>
              <a:rPr lang="en-US" sz="2800" dirty="0"/>
              <a:t> Embedded Systems, Net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295400"/>
            <a:ext cx="4203342" cy="4038600"/>
          </a:xfrm>
          <a:prstGeom prst="rect">
            <a:avLst/>
          </a:prstGeom>
        </p:spPr>
      </p:pic>
    </p:spTree>
    <p:extLst>
      <p:ext uri="{BB962C8B-B14F-4D97-AF65-F5344CB8AC3E}">
        <p14:creationId xmlns:p14="http://schemas.microsoft.com/office/powerpoint/2010/main" val="1632920659"/>
      </p:ext>
    </p:extLst>
  </p:cSld>
  <p:clrMapOvr>
    <a:masterClrMapping/>
  </p:clrMapOvr>
  <p:transition spd="slow" advTm="5000">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F79646">
                    <a:lumMod val="75000"/>
                  </a:srgbClr>
                </a:solidFill>
                <a:latin typeface="Impact" pitchFamily="34" charset="0"/>
                <a:cs typeface="Arial" charset="0"/>
              </a:rPr>
              <a:t>Abstract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e-Transaction Interface is the designed targeted at the future banking solution for the users.</a:t>
            </a:r>
          </a:p>
          <a:p>
            <a:r>
              <a:rPr lang="en-US" dirty="0"/>
              <a:t> who is having multiple bank accounts at the multiple banks.</a:t>
            </a:r>
          </a:p>
          <a:p>
            <a:r>
              <a:rPr lang="en-US" dirty="0"/>
              <a:t> This interface integrates all existing banks</a:t>
            </a:r>
          </a:p>
          <a:p>
            <a:r>
              <a:rPr lang="en-US" dirty="0"/>
              <a:t>And provides business solutions for both retail and corporate.</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017314334"/>
      </p:ext>
    </p:extLst>
  </p:cSld>
  <p:clrMapOvr>
    <a:masterClrMapping/>
  </p:clrMapOvr>
  <p:transition spd="slow" advTm="5000">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F79646">
                    <a:lumMod val="75000"/>
                  </a:srgbClr>
                </a:solidFill>
                <a:latin typeface="Impact" pitchFamily="34" charset="0"/>
                <a:cs typeface="Arial" charset="0"/>
              </a:rPr>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system acts as a standard interface between the clients and all the banks, that register with the system and clients who maintains accounts in various banks don’t have to visit individual bank’s website to make money transactions instead he can directly log on to e-Transaction Interface and make any kind of request and get his work fulfilled and in the backend the system will take care of all the obligation required in order to carry on transaction smoothly</a:t>
            </a:r>
          </a:p>
        </p:txBody>
      </p:sp>
    </p:spTree>
    <p:extLst>
      <p:ext uri="{BB962C8B-B14F-4D97-AF65-F5344CB8AC3E}">
        <p14:creationId xmlns:p14="http://schemas.microsoft.com/office/powerpoint/2010/main" val="2864038522"/>
      </p:ext>
    </p:extLst>
  </p:cSld>
  <p:clrMapOvr>
    <a:masterClrMapping/>
  </p:clrMapOvr>
  <p:transition spd="slow" advClick="0" advTm="5000">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TotalTime>
  <Words>1405</Words>
  <Application>Microsoft Office PowerPoint</Application>
  <PresentationFormat>On-screen Show (4:3)</PresentationFormat>
  <Paragraphs>429</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Project Report   </vt:lpstr>
      <vt:lpstr>           Project Title</vt:lpstr>
      <vt:lpstr> e-Transaction Interface</vt:lpstr>
      <vt:lpstr>Project Details </vt:lpstr>
      <vt:lpstr>Company Profile  </vt:lpstr>
      <vt:lpstr>    Company Profile                                                Continue… </vt:lpstr>
      <vt:lpstr>Our Technology Expertise lies in the following. </vt:lpstr>
      <vt:lpstr>Abstract</vt:lpstr>
      <vt:lpstr>Overview</vt:lpstr>
      <vt:lpstr>Goal </vt:lpstr>
      <vt:lpstr>Scope</vt:lpstr>
      <vt:lpstr>Modules</vt:lpstr>
      <vt:lpstr> System Requirements   Hardware</vt:lpstr>
      <vt:lpstr>                      System Requirements  Software   </vt:lpstr>
      <vt:lpstr>             </vt:lpstr>
      <vt:lpstr>Designing : </vt:lpstr>
      <vt:lpstr>    DESIGN PHASE </vt:lpstr>
      <vt:lpstr>      </vt:lpstr>
      <vt:lpstr>IMPLEMENTATION PHASE </vt:lpstr>
      <vt:lpstr>Program Flow Chart</vt:lpstr>
      <vt:lpstr>   </vt:lpstr>
      <vt:lpstr>E-R Diagram</vt:lpstr>
      <vt:lpstr>Class Diagram </vt:lpstr>
      <vt:lpstr>   Use Case </vt:lpstr>
      <vt:lpstr>..</vt:lpstr>
      <vt:lpstr>.</vt:lpstr>
      <vt:lpstr>..</vt:lpstr>
      <vt:lpstr>.</vt:lpstr>
      <vt:lpstr>..</vt:lpstr>
      <vt:lpstr>Screen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Database/Table/Normalization</vt:lpstr>
      <vt:lpstr>TABLE Customer LOGIN</vt:lpstr>
      <vt:lpstr>TABLE Customer REJECT</vt:lpstr>
      <vt:lpstr>TABLE CUSTOMER</vt:lpstr>
      <vt:lpstr>TABLE REJECT</vt:lpstr>
      <vt:lpstr>TABLE TACCEPT</vt:lpstr>
      <vt:lpstr>TABLE TRANSFER</vt:lpstr>
      <vt:lpstr>Test case Design</vt:lpstr>
      <vt:lpstr>How to Run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Review Project Report     E-Transaction Interface</dc:title>
  <dc:creator>AKBHARTI</dc:creator>
  <cp:lastModifiedBy>HP</cp:lastModifiedBy>
  <cp:revision>105</cp:revision>
  <dcterms:created xsi:type="dcterms:W3CDTF">2014-02-09T03:09:02Z</dcterms:created>
  <dcterms:modified xsi:type="dcterms:W3CDTF">2023-01-28T18:35:09Z</dcterms:modified>
</cp:coreProperties>
</file>