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4" r:id="rId8"/>
    <p:sldId id="265" r:id="rId9"/>
    <p:sldId id="262" r:id="rId10"/>
    <p:sldId id="263" r:id="rId11"/>
    <p:sldId id="267" r:id="rId12"/>
    <p:sldId id="268" r:id="rId13"/>
    <p:sldId id="269" r:id="rId14"/>
    <p:sldId id="270" r:id="rId15"/>
    <p:sldId id="271" r:id="rId16"/>
    <p:sldId id="266"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335268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408686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334545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8251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3583776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1F86B2-98B2-4F59-AFE6-31B9C731E0C2}"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3929590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1F86B2-98B2-4F59-AFE6-31B9C731E0C2}"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700657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730527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739187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67740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54133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F86B2-98B2-4F59-AFE6-31B9C731E0C2}"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266219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F86B2-98B2-4F59-AFE6-31B9C731E0C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22293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F86B2-98B2-4F59-AFE6-31B9C731E0C2}"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46756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F86B2-98B2-4F59-AFE6-31B9C731E0C2}"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96653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E1F86B2-98B2-4F59-AFE6-31B9C731E0C2}"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299099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93341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418639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E1F86B2-98B2-4F59-AFE6-31B9C731E0C2}" type="datetimeFigureOut">
              <a:rPr lang="en-US" smtClean="0"/>
              <a:t>6/13/2022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4E7B81B-F878-44FE-BB9A-347906CF8631}" type="slidenum">
              <a:rPr lang="en-US" smtClean="0"/>
              <a:t>‹#›</a:t>
            </a:fld>
            <a:endParaRPr lang="en-US"/>
          </a:p>
        </p:txBody>
      </p:sp>
    </p:spTree>
    <p:extLst>
      <p:ext uri="{BB962C8B-B14F-4D97-AF65-F5344CB8AC3E}">
        <p14:creationId xmlns:p14="http://schemas.microsoft.com/office/powerpoint/2010/main" val="414490191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earchcloudsecurity.techtarget.com/Guide-to-cloud-security-management-and-best-practic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455E9A-02F1-3AE2-16CB-234CA5917460}"/>
              </a:ext>
            </a:extLst>
          </p:cNvPr>
          <p:cNvSpPr>
            <a:spLocks noGrp="1"/>
          </p:cNvSpPr>
          <p:nvPr>
            <p:ph type="title"/>
          </p:nvPr>
        </p:nvSpPr>
        <p:spPr>
          <a:xfrm>
            <a:off x="6917633" y="4154557"/>
            <a:ext cx="4923183" cy="975070"/>
          </a:xfrm>
        </p:spPr>
        <p:txBody>
          <a:bodyPr>
            <a:normAutofit fontScale="90000"/>
          </a:bodyPr>
          <a:lstStyle/>
          <a:p>
            <a:br>
              <a:rPr lang="en-US" i="1" dirty="0">
                <a:solidFill>
                  <a:schemeClr val="accent1">
                    <a:lumMod val="50000"/>
                  </a:schemeClr>
                </a:solidFill>
                <a:latin typeface="Adobe Garamond Pro Bold" panose="02020702060506020403" pitchFamily="18" charset="0"/>
              </a:rPr>
            </a:br>
            <a:br>
              <a:rPr lang="en-US" i="1" dirty="0">
                <a:solidFill>
                  <a:schemeClr val="accent1">
                    <a:lumMod val="50000"/>
                  </a:schemeClr>
                </a:solidFill>
                <a:latin typeface="Adobe Garamond Pro Bold" panose="02020702060506020403" pitchFamily="18" charset="0"/>
              </a:rPr>
            </a:br>
            <a:br>
              <a:rPr lang="en-US" i="1" dirty="0">
                <a:solidFill>
                  <a:schemeClr val="accent1">
                    <a:lumMod val="50000"/>
                  </a:schemeClr>
                </a:solidFill>
                <a:latin typeface="Adobe Garamond Pro Bold" panose="02020702060506020403" pitchFamily="18" charset="0"/>
              </a:rPr>
            </a:br>
            <a:br>
              <a:rPr lang="en-US" i="1" dirty="0">
                <a:solidFill>
                  <a:schemeClr val="accent1">
                    <a:lumMod val="50000"/>
                  </a:schemeClr>
                </a:solidFill>
                <a:latin typeface="Adobe Garamond Pro Bold" panose="02020702060506020403" pitchFamily="18" charset="0"/>
              </a:rPr>
            </a:br>
            <a:r>
              <a:rPr lang="en-US" i="1" dirty="0">
                <a:solidFill>
                  <a:schemeClr val="accent1">
                    <a:lumMod val="50000"/>
                  </a:schemeClr>
                </a:solidFill>
                <a:latin typeface="Adobe Garamond Pro Bold" panose="02020702060506020403" pitchFamily="18" charset="0"/>
              </a:rPr>
              <a:t>            </a:t>
            </a:r>
            <a:r>
              <a:rPr lang="en-US" sz="1600" b="0" i="0" dirty="0">
                <a:solidFill>
                  <a:schemeClr val="accent1">
                    <a:lumMod val="50000"/>
                  </a:schemeClr>
                </a:solidFill>
                <a:effectLst/>
                <a:latin typeface="Roboto" panose="02000000000000000000" pitchFamily="2" charset="0"/>
              </a:rPr>
              <a:t>PRESENTED BY  :  MANJIMA VARGHESE</a:t>
            </a:r>
            <a:br>
              <a:rPr lang="en-US" sz="1600" b="0" i="0" dirty="0">
                <a:solidFill>
                  <a:schemeClr val="accent1">
                    <a:lumMod val="50000"/>
                  </a:schemeClr>
                </a:solidFill>
                <a:effectLst/>
                <a:latin typeface="Roboto" panose="02000000000000000000" pitchFamily="2" charset="0"/>
              </a:rPr>
            </a:br>
            <a:r>
              <a:rPr lang="en-US" sz="1600" b="0" i="0" dirty="0">
                <a:solidFill>
                  <a:schemeClr val="accent1">
                    <a:lumMod val="50000"/>
                  </a:schemeClr>
                </a:solidFill>
                <a:effectLst/>
                <a:latin typeface="Roboto" panose="02000000000000000000" pitchFamily="2" charset="0"/>
              </a:rPr>
              <a:t>                                                                 S4 MCA</a:t>
            </a:r>
            <a:br>
              <a:rPr lang="en-US" sz="1600" b="0" i="0" dirty="0">
                <a:solidFill>
                  <a:schemeClr val="accent1">
                    <a:lumMod val="50000"/>
                  </a:schemeClr>
                </a:solidFill>
                <a:effectLst/>
                <a:latin typeface="Roboto" panose="02000000000000000000" pitchFamily="2" charset="0"/>
              </a:rPr>
            </a:br>
            <a:r>
              <a:rPr lang="en-US" sz="1600" b="0" i="0" dirty="0">
                <a:solidFill>
                  <a:schemeClr val="accent1">
                    <a:lumMod val="50000"/>
                  </a:schemeClr>
                </a:solidFill>
                <a:effectLst/>
                <a:latin typeface="Roboto" panose="02000000000000000000" pitchFamily="2" charset="0"/>
              </a:rPr>
              <a:t>                                                                 ROLLNO:16</a:t>
            </a:r>
            <a:br>
              <a:rPr lang="en-US" sz="1600" b="0" i="0" dirty="0">
                <a:solidFill>
                  <a:srgbClr val="C00000"/>
                </a:solidFill>
                <a:effectLst/>
                <a:latin typeface="Roboto" panose="02000000000000000000" pitchFamily="2" charset="0"/>
              </a:rPr>
            </a:br>
            <a:r>
              <a:rPr lang="en-US" sz="1600" b="0" i="0" dirty="0">
                <a:solidFill>
                  <a:srgbClr val="C00000"/>
                </a:solidFill>
                <a:effectLst/>
                <a:latin typeface="Roboto" panose="02000000000000000000" pitchFamily="2" charset="0"/>
              </a:rPr>
              <a:t>                                                                                           </a:t>
            </a:r>
            <a:endParaRPr lang="en-US" sz="1600" i="1" dirty="0">
              <a:solidFill>
                <a:schemeClr val="accent1">
                  <a:lumMod val="50000"/>
                </a:schemeClr>
              </a:solidFill>
              <a:latin typeface="Adobe Garamond Pro Bold" panose="02020702060506020403" pitchFamily="18" charset="0"/>
            </a:endParaRPr>
          </a:p>
        </p:txBody>
      </p:sp>
      <p:pic>
        <p:nvPicPr>
          <p:cNvPr id="10" name="Picture 9">
            <a:extLst>
              <a:ext uri="{FF2B5EF4-FFF2-40B4-BE49-F238E27FC236}">
                <a16:creationId xmlns:a16="http://schemas.microsoft.com/office/drawing/2014/main" id="{7179FDA2-0938-C88C-0AD8-A7305499D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61043" cy="6858000"/>
          </a:xfrm>
          <a:prstGeom prst="rect">
            <a:avLst/>
          </a:prstGeom>
        </p:spPr>
      </p:pic>
      <p:sp>
        <p:nvSpPr>
          <p:cNvPr id="5" name="TextBox 4">
            <a:extLst>
              <a:ext uri="{FF2B5EF4-FFF2-40B4-BE49-F238E27FC236}">
                <a16:creationId xmlns:a16="http://schemas.microsoft.com/office/drawing/2014/main" id="{852E8611-8AAD-07EE-6614-590F7C32B9A0}"/>
              </a:ext>
            </a:extLst>
          </p:cNvPr>
          <p:cNvSpPr txBox="1"/>
          <p:nvPr/>
        </p:nvSpPr>
        <p:spPr>
          <a:xfrm>
            <a:off x="6987208" y="949691"/>
            <a:ext cx="4472609" cy="3416320"/>
          </a:xfrm>
          <a:prstGeom prst="rect">
            <a:avLst/>
          </a:prstGeom>
          <a:noFill/>
        </p:spPr>
        <p:txBody>
          <a:bodyPr wrap="square">
            <a:spAutoFit/>
          </a:bodyPr>
          <a:lstStyle/>
          <a:p>
            <a:r>
              <a:rPr lang="en-US" sz="3600" i="1" dirty="0">
                <a:solidFill>
                  <a:schemeClr val="accent1">
                    <a:lumMod val="50000"/>
                  </a:schemeClr>
                </a:solidFill>
                <a:latin typeface="Adobe Garamond Pro Bold" panose="02020702060506020403" pitchFamily="18" charset="0"/>
              </a:rPr>
              <a:t>Attribute-Based Storage Supporting Secure Deduplication of Encrypted Data in Cloud</a:t>
            </a:r>
            <a:br>
              <a:rPr lang="en-US" sz="3600" i="1" dirty="0">
                <a:solidFill>
                  <a:schemeClr val="accent1">
                    <a:lumMod val="50000"/>
                  </a:schemeClr>
                </a:solidFill>
                <a:latin typeface="Adobe Garamond Pro Bold" panose="02020702060506020403" pitchFamily="18" charset="0"/>
              </a:rPr>
            </a:br>
            <a:endParaRPr lang="en-US" sz="3600" dirty="0"/>
          </a:p>
        </p:txBody>
      </p:sp>
    </p:spTree>
    <p:extLst>
      <p:ext uri="{BB962C8B-B14F-4D97-AF65-F5344CB8AC3E}">
        <p14:creationId xmlns:p14="http://schemas.microsoft.com/office/powerpoint/2010/main" val="3009219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C81F-1808-E1AF-2EA2-32F32D2533A4}"/>
              </a:ext>
            </a:extLst>
          </p:cNvPr>
          <p:cNvSpPr>
            <a:spLocks noGrp="1"/>
          </p:cNvSpPr>
          <p:nvPr>
            <p:ph type="title"/>
          </p:nvPr>
        </p:nvSpPr>
        <p:spPr/>
        <p:txBody>
          <a:bodyPr/>
          <a:lstStyle/>
          <a:p>
            <a:r>
              <a:rPr lang="en-US" u="sng" cap="none" dirty="0">
                <a:solidFill>
                  <a:schemeClr val="tx2">
                    <a:lumMod val="50000"/>
                  </a:schemeClr>
                </a:solidFill>
              </a:rPr>
              <a:t>Advantages</a:t>
            </a:r>
          </a:p>
        </p:txBody>
      </p:sp>
      <p:sp>
        <p:nvSpPr>
          <p:cNvPr id="3" name="Content Placeholder 2">
            <a:extLst>
              <a:ext uri="{FF2B5EF4-FFF2-40B4-BE49-F238E27FC236}">
                <a16:creationId xmlns:a16="http://schemas.microsoft.com/office/drawing/2014/main" id="{924C5871-BCE1-6060-9F93-D463A52A0576}"/>
              </a:ext>
            </a:extLst>
          </p:cNvPr>
          <p:cNvSpPr>
            <a:spLocks noGrp="1"/>
          </p:cNvSpPr>
          <p:nvPr>
            <p:ph idx="1"/>
          </p:nvPr>
        </p:nvSpPr>
        <p:spPr/>
        <p:txBody>
          <a:bodyPr>
            <a:normAutofit lnSpcReduction="10000"/>
          </a:bodyPr>
          <a:lstStyle/>
          <a:p>
            <a:r>
              <a:rPr lang="en-US" b="0" i="0" cap="none" dirty="0">
                <a:effectLst/>
                <a:latin typeface="Times New Roman" panose="02020603050405020304" pitchFamily="18" charset="0"/>
              </a:rPr>
              <a:t>We bring in our system a hybrid cloud architecture, which consists of a private cloud responsible for tag checking and ciphertext regeneration and a public cloud storing the ciphertexts.</a:t>
            </a:r>
            <a:endParaRPr lang="en-US" b="0" i="0" cap="none" dirty="0">
              <a:effectLst/>
              <a:latin typeface="roboto" panose="02000000000000000000" pitchFamily="2" charset="0"/>
            </a:endParaRPr>
          </a:p>
          <a:p>
            <a:r>
              <a:rPr lang="en-US" b="0" i="0" cap="none" dirty="0">
                <a:effectLst/>
                <a:latin typeface="Times New Roman" panose="02020603050405020304" pitchFamily="18" charset="0"/>
              </a:rPr>
              <a:t>Our approach of producing such a proof makes use of the randomness reuse technique in the generation of the tag and the ciphertext with an additional zero-knowledge proof of knowledge (</a:t>
            </a:r>
            <a:r>
              <a:rPr lang="en-US" b="0" i="0" cap="none" dirty="0" err="1">
                <a:effectLst/>
                <a:latin typeface="Times New Roman" panose="02020603050405020304" pitchFamily="18" charset="0"/>
              </a:rPr>
              <a:t>pok</a:t>
            </a:r>
            <a:r>
              <a:rPr lang="en-US" b="0" i="0" cap="none" dirty="0">
                <a:effectLst/>
                <a:latin typeface="Times New Roman" panose="02020603050405020304" pitchFamily="18" charset="0"/>
              </a:rPr>
              <a:t>) on the shared random coin in the tag and the ciphertext. Therefore, it is impossible for an adversary to perform duplicate faking attacks unless the adversary casually obtains the content of the plaintext hidden in the ciphertext.</a:t>
            </a:r>
          </a:p>
          <a:p>
            <a:r>
              <a:rPr lang="en-US" cap="none" dirty="0"/>
              <a:t>It can be used to confidentially share data with users by specifying access policies rather than sharing decryption keys</a:t>
            </a:r>
            <a:endParaRPr lang="en-US" b="0" i="0" cap="none" dirty="0">
              <a:effectLst/>
              <a:latin typeface="roboto" panose="02000000000000000000" pitchFamily="2" charset="0"/>
            </a:endParaRPr>
          </a:p>
          <a:p>
            <a:endParaRPr lang="en-US" cap="none" dirty="0"/>
          </a:p>
        </p:txBody>
      </p:sp>
    </p:spTree>
    <p:extLst>
      <p:ext uri="{BB962C8B-B14F-4D97-AF65-F5344CB8AC3E}">
        <p14:creationId xmlns:p14="http://schemas.microsoft.com/office/powerpoint/2010/main" val="190584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815A-F9C7-7CD3-B218-78C176534BFB}"/>
              </a:ext>
            </a:extLst>
          </p:cNvPr>
          <p:cNvSpPr>
            <a:spLocks noGrp="1"/>
          </p:cNvSpPr>
          <p:nvPr>
            <p:ph type="title"/>
          </p:nvPr>
        </p:nvSpPr>
        <p:spPr/>
        <p:txBody>
          <a:bodyPr/>
          <a:lstStyle/>
          <a:p>
            <a:r>
              <a:rPr lang="en-US" u="sng" dirty="0"/>
              <a:t>Modules</a:t>
            </a:r>
            <a:r>
              <a:rPr lang="en-US" dirty="0"/>
              <a:t> </a:t>
            </a:r>
          </a:p>
        </p:txBody>
      </p:sp>
      <p:sp>
        <p:nvSpPr>
          <p:cNvPr id="3" name="Content Placeholder 2">
            <a:extLst>
              <a:ext uri="{FF2B5EF4-FFF2-40B4-BE49-F238E27FC236}">
                <a16:creationId xmlns:a16="http://schemas.microsoft.com/office/drawing/2014/main" id="{97F76A28-62F6-04C8-CC9C-9286F9D8B912}"/>
              </a:ext>
            </a:extLst>
          </p:cNvPr>
          <p:cNvSpPr>
            <a:spLocks noGrp="1"/>
          </p:cNvSpPr>
          <p:nvPr>
            <p:ph idx="1"/>
          </p:nvPr>
        </p:nvSpPr>
        <p:spPr/>
        <p:txBody>
          <a:bodyPr/>
          <a:lstStyle/>
          <a:p>
            <a:pPr algn="just">
              <a:buFont typeface="Wingdings" panose="05000000000000000000" pitchFamily="2" charset="2"/>
              <a:buChar char="ü"/>
            </a:pPr>
            <a:r>
              <a:rPr lang="en-US" b="0" i="0" cap="none" dirty="0">
                <a:effectLst/>
                <a:latin typeface="Times New Roman" panose="02020603050405020304" pitchFamily="18" charset="0"/>
              </a:rPr>
              <a:t>Data provider module</a:t>
            </a:r>
            <a:endParaRPr lang="en-US" b="0" i="0" cap="none" dirty="0">
              <a:effectLst/>
              <a:latin typeface="roboto" panose="02000000000000000000" pitchFamily="2" charset="0"/>
            </a:endParaRPr>
          </a:p>
          <a:p>
            <a:pPr algn="just">
              <a:buFont typeface="Wingdings" panose="05000000000000000000" pitchFamily="2" charset="2"/>
              <a:buChar char="ü"/>
            </a:pPr>
            <a:r>
              <a:rPr lang="en-US" b="0" i="0" cap="none" dirty="0">
                <a:effectLst/>
                <a:latin typeface="Times New Roman" panose="02020603050405020304" pitchFamily="18" charset="0"/>
              </a:rPr>
              <a:t>User module</a:t>
            </a:r>
            <a:endParaRPr lang="en-US" b="0" i="0" cap="none" dirty="0">
              <a:effectLst/>
              <a:latin typeface="roboto" panose="02000000000000000000" pitchFamily="2" charset="0"/>
            </a:endParaRPr>
          </a:p>
          <a:p>
            <a:pPr algn="just">
              <a:buFont typeface="Wingdings" panose="05000000000000000000" pitchFamily="2" charset="2"/>
              <a:buChar char="ü"/>
            </a:pPr>
            <a:r>
              <a:rPr lang="en-US" b="0" i="0" cap="none" dirty="0">
                <a:effectLst/>
                <a:latin typeface="Times New Roman" panose="02020603050405020304" pitchFamily="18" charset="0"/>
              </a:rPr>
              <a:t>Attribute authority module</a:t>
            </a:r>
            <a:endParaRPr lang="en-US" b="0" i="0" cap="none" dirty="0">
              <a:effectLst/>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412022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FA403F-EC0D-E81A-9B58-C705554CF288}"/>
              </a:ext>
            </a:extLst>
          </p:cNvPr>
          <p:cNvSpPr>
            <a:spLocks noGrp="1"/>
          </p:cNvSpPr>
          <p:nvPr>
            <p:ph type="title"/>
          </p:nvPr>
        </p:nvSpPr>
        <p:spPr/>
        <p:txBody>
          <a:bodyPr/>
          <a:lstStyle/>
          <a:p>
            <a:r>
              <a:rPr lang="en-US" b="0" i="0" u="sng" cap="none" dirty="0">
                <a:solidFill>
                  <a:schemeClr val="bg2">
                    <a:lumMod val="50000"/>
                  </a:schemeClr>
                </a:solidFill>
                <a:effectLst/>
                <a:latin typeface="Times New Roman" panose="02020603050405020304" pitchFamily="18" charset="0"/>
              </a:rPr>
              <a:t>Data provider module</a:t>
            </a:r>
            <a:br>
              <a:rPr lang="en-US" b="0" i="0" cap="none" dirty="0">
                <a:effectLst/>
                <a:latin typeface="roboto" panose="02000000000000000000" pitchFamily="2" charset="0"/>
              </a:rPr>
            </a:br>
            <a:endParaRPr lang="en-US" dirty="0"/>
          </a:p>
        </p:txBody>
      </p:sp>
      <p:sp>
        <p:nvSpPr>
          <p:cNvPr id="5" name="Content Placeholder 4">
            <a:extLst>
              <a:ext uri="{FF2B5EF4-FFF2-40B4-BE49-F238E27FC236}">
                <a16:creationId xmlns:a16="http://schemas.microsoft.com/office/drawing/2014/main" id="{66B639F9-1620-D24D-11A1-F1E301B4B28D}"/>
              </a:ext>
            </a:extLst>
          </p:cNvPr>
          <p:cNvSpPr>
            <a:spLocks noGrp="1"/>
          </p:cNvSpPr>
          <p:nvPr>
            <p:ph idx="1"/>
          </p:nvPr>
        </p:nvSpPr>
        <p:spPr/>
        <p:txBody>
          <a:bodyPr/>
          <a:lstStyle/>
          <a:p>
            <a:r>
              <a:rPr lang="en-US" b="0" i="0" cap="none" dirty="0">
                <a:solidFill>
                  <a:srgbClr val="000000"/>
                </a:solidFill>
                <a:effectLst/>
                <a:latin typeface="Times New Roman" panose="02020603050405020304" pitchFamily="18" charset="0"/>
              </a:rPr>
              <a:t>In this module, the data provider uploads their report in the cloud server. For the security purpose the data provider encrypts the data file and then store in the cloud. The data provider can change the access policy over data files by attribute based access. The data provider can have capable of update the encrypted data file. The data provider can set the access privilege to the encrypted data file.</a:t>
            </a:r>
            <a:endParaRPr lang="en-US" cap="none" dirty="0"/>
          </a:p>
        </p:txBody>
      </p:sp>
    </p:spTree>
    <p:extLst>
      <p:ext uri="{BB962C8B-B14F-4D97-AF65-F5344CB8AC3E}">
        <p14:creationId xmlns:p14="http://schemas.microsoft.com/office/powerpoint/2010/main" val="54303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FE0F5-8190-0148-F6B3-2425FC251598}"/>
              </a:ext>
            </a:extLst>
          </p:cNvPr>
          <p:cNvSpPr>
            <a:spLocks noGrp="1"/>
          </p:cNvSpPr>
          <p:nvPr>
            <p:ph type="title"/>
          </p:nvPr>
        </p:nvSpPr>
        <p:spPr/>
        <p:txBody>
          <a:bodyPr/>
          <a:lstStyle/>
          <a:p>
            <a:r>
              <a:rPr lang="en-US" b="0" i="0" u="sng" cap="none" dirty="0">
                <a:solidFill>
                  <a:schemeClr val="bg2">
                    <a:lumMod val="50000"/>
                  </a:schemeClr>
                </a:solidFill>
                <a:effectLst/>
                <a:latin typeface="Times New Roman" panose="02020603050405020304" pitchFamily="18" charset="0"/>
              </a:rPr>
              <a:t>User module</a:t>
            </a:r>
            <a:br>
              <a:rPr lang="en-US" b="0" i="0" cap="none" dirty="0">
                <a:effectLst/>
                <a:latin typeface="roboto" panose="02000000000000000000" pitchFamily="2" charset="0"/>
              </a:rPr>
            </a:br>
            <a:endParaRPr lang="en-US" dirty="0"/>
          </a:p>
        </p:txBody>
      </p:sp>
      <p:sp>
        <p:nvSpPr>
          <p:cNvPr id="5" name="Content Placeholder 4">
            <a:extLst>
              <a:ext uri="{FF2B5EF4-FFF2-40B4-BE49-F238E27FC236}">
                <a16:creationId xmlns:a16="http://schemas.microsoft.com/office/drawing/2014/main" id="{7EEAA394-0813-B331-AF22-8AC857D415A4}"/>
              </a:ext>
            </a:extLst>
          </p:cNvPr>
          <p:cNvSpPr>
            <a:spLocks noGrp="1"/>
          </p:cNvSpPr>
          <p:nvPr>
            <p:ph idx="1"/>
          </p:nvPr>
        </p:nvSpPr>
        <p:spPr/>
        <p:txBody>
          <a:bodyPr/>
          <a:lstStyle/>
          <a:p>
            <a:r>
              <a:rPr lang="en-US" b="0" i="0" cap="none" dirty="0">
                <a:solidFill>
                  <a:srgbClr val="000000"/>
                </a:solidFill>
                <a:effectLst/>
                <a:latin typeface="Times New Roman" panose="02020603050405020304" pitchFamily="18" charset="0"/>
              </a:rPr>
              <a:t>In this module, the user can only access the report by access policy and then file access request send to the attribute authority. The encrypted key if the user has the privilege to access the file. For the user level, all the privileges are given by the attribute authority and the users are controlled by the attribute authority only.</a:t>
            </a:r>
            <a:endParaRPr lang="en-US" cap="none" dirty="0"/>
          </a:p>
        </p:txBody>
      </p:sp>
    </p:spTree>
    <p:extLst>
      <p:ext uri="{BB962C8B-B14F-4D97-AF65-F5344CB8AC3E}">
        <p14:creationId xmlns:p14="http://schemas.microsoft.com/office/powerpoint/2010/main" val="251678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ACBA-9F63-7048-BA32-56109EA1417B}"/>
              </a:ext>
            </a:extLst>
          </p:cNvPr>
          <p:cNvSpPr>
            <a:spLocks noGrp="1"/>
          </p:cNvSpPr>
          <p:nvPr>
            <p:ph type="title"/>
          </p:nvPr>
        </p:nvSpPr>
        <p:spPr/>
        <p:txBody>
          <a:bodyPr/>
          <a:lstStyle/>
          <a:p>
            <a:r>
              <a:rPr lang="en-US" b="0" i="0" u="sng" cap="none" dirty="0">
                <a:solidFill>
                  <a:schemeClr val="bg2">
                    <a:lumMod val="50000"/>
                  </a:schemeClr>
                </a:solidFill>
                <a:effectLst/>
                <a:latin typeface="Times New Roman" panose="02020603050405020304" pitchFamily="18" charset="0"/>
              </a:rPr>
              <a:t>Attribute authority module</a:t>
            </a:r>
            <a:br>
              <a:rPr lang="en-US" b="0" i="0" cap="none"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1E7935E-3E5A-D2C5-7B5C-B47C9726C307}"/>
              </a:ext>
            </a:extLst>
          </p:cNvPr>
          <p:cNvSpPr>
            <a:spLocks noGrp="1"/>
          </p:cNvSpPr>
          <p:nvPr>
            <p:ph idx="1"/>
          </p:nvPr>
        </p:nvSpPr>
        <p:spPr/>
        <p:txBody>
          <a:bodyPr/>
          <a:lstStyle/>
          <a:p>
            <a:r>
              <a:rPr lang="en-US" b="0" i="0" cap="none" dirty="0">
                <a:solidFill>
                  <a:srgbClr val="000000"/>
                </a:solidFill>
                <a:effectLst/>
                <a:latin typeface="Times New Roman" panose="02020603050405020304" pitchFamily="18" charset="0"/>
              </a:rPr>
              <a:t>In this module, the attribute authority view details of data provider and user and then activates his/her account and generate attribute access key. The AA issues every user a decryption key associated with his/her set of attributes. Each user can download an item, and decrypt the ciphertext with the attribute-based private key generated by the AA if this user’s attribute set satisfies the access structure.</a:t>
            </a:r>
            <a:endParaRPr lang="en-US" cap="none" dirty="0"/>
          </a:p>
        </p:txBody>
      </p:sp>
    </p:spTree>
    <p:extLst>
      <p:ext uri="{BB962C8B-B14F-4D97-AF65-F5344CB8AC3E}">
        <p14:creationId xmlns:p14="http://schemas.microsoft.com/office/powerpoint/2010/main" val="225591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CB3F-339D-9A84-633A-5E8D8AF1608D}"/>
              </a:ext>
            </a:extLst>
          </p:cNvPr>
          <p:cNvSpPr>
            <a:spLocks noGrp="1"/>
          </p:cNvSpPr>
          <p:nvPr>
            <p:ph type="title"/>
          </p:nvPr>
        </p:nvSpPr>
        <p:spPr>
          <a:xfrm>
            <a:off x="913775" y="618517"/>
            <a:ext cx="10364451" cy="448283"/>
          </a:xfrm>
        </p:spPr>
        <p:txBody>
          <a:bodyPr>
            <a:normAutofit fontScale="90000"/>
          </a:bodyPr>
          <a:lstStyle/>
          <a:p>
            <a:r>
              <a:rPr lang="en-US" u="sng" dirty="0">
                <a:solidFill>
                  <a:schemeClr val="bg2">
                    <a:lumMod val="50000"/>
                  </a:schemeClr>
                </a:solidFill>
              </a:rPr>
              <a:t>cloud</a:t>
            </a:r>
          </a:p>
        </p:txBody>
      </p:sp>
      <p:sp>
        <p:nvSpPr>
          <p:cNvPr id="3" name="Content Placeholder 2">
            <a:extLst>
              <a:ext uri="{FF2B5EF4-FFF2-40B4-BE49-F238E27FC236}">
                <a16:creationId xmlns:a16="http://schemas.microsoft.com/office/drawing/2014/main" id="{A3B7390E-23AE-AA31-3F77-F63EB65502ED}"/>
              </a:ext>
            </a:extLst>
          </p:cNvPr>
          <p:cNvSpPr>
            <a:spLocks noGrp="1"/>
          </p:cNvSpPr>
          <p:nvPr>
            <p:ph idx="1"/>
          </p:nvPr>
        </p:nvSpPr>
        <p:spPr>
          <a:xfrm>
            <a:off x="913775" y="1530627"/>
            <a:ext cx="10364452" cy="4260574"/>
          </a:xfrm>
        </p:spPr>
        <p:txBody>
          <a:bodyPr>
            <a:normAutofit fontScale="85000" lnSpcReduction="20000"/>
          </a:bodyPr>
          <a:lstStyle/>
          <a:p>
            <a:pPr>
              <a:buFont typeface="Wingdings" panose="05000000000000000000" pitchFamily="2" charset="2"/>
              <a:buChar char="Ø"/>
            </a:pPr>
            <a:r>
              <a:rPr lang="en-US" cap="none" dirty="0"/>
              <a:t>The cloud consists of a public cloud which is in charge of data storage and a private cloud which performs certain computation such as tag checking.</a:t>
            </a:r>
          </a:p>
          <a:p>
            <a:pPr>
              <a:buFont typeface="Wingdings" panose="05000000000000000000" pitchFamily="2" charset="2"/>
              <a:buChar char="Ø"/>
            </a:pPr>
            <a:r>
              <a:rPr lang="en-US" cap="none" dirty="0"/>
              <a:t>When sending a file storage request, each data provider firstly creates a tag t and a label l associated with the data, and then encrypts the data under an access structure over a set of attributes. </a:t>
            </a:r>
          </a:p>
          <a:p>
            <a:pPr>
              <a:buFont typeface="Wingdings" panose="05000000000000000000" pitchFamily="2" charset="2"/>
              <a:buChar char="Ø"/>
            </a:pPr>
            <a:r>
              <a:rPr lang="en-US" cap="none" dirty="0"/>
              <a:t>Also, each data provider generates a proof pf on the relationship of the tag T, the label L and the encrypted message ct3 , but this proof will not be stored anywhere in the cloud and is only used during the checking phase for any newly generated storage request.</a:t>
            </a:r>
          </a:p>
          <a:p>
            <a:pPr>
              <a:buFont typeface="Wingdings" panose="05000000000000000000" pitchFamily="2" charset="2"/>
              <a:buChar char="Ø"/>
            </a:pPr>
            <a:r>
              <a:rPr lang="en-US" cap="none" dirty="0"/>
              <a:t> After receiving a storage request, the private cloud first checks the validity of the proof pf, and then tests the equality of the new tag T with existing tags in the system. </a:t>
            </a:r>
          </a:p>
          <a:p>
            <a:pPr>
              <a:buFont typeface="Wingdings" panose="05000000000000000000" pitchFamily="2" charset="2"/>
              <a:buChar char="Ø"/>
            </a:pPr>
            <a:r>
              <a:rPr lang="en-US" cap="none" dirty="0"/>
              <a:t>If there is no match for this new tag T, the private cloud adds the tag T and the label L to a tag-label list, and forwards the label and the encrypted data, (L, </a:t>
            </a:r>
            <a:r>
              <a:rPr lang="en-US" cap="none" dirty="0" err="1"/>
              <a:t>ct</a:t>
            </a:r>
            <a:r>
              <a:rPr lang="en-US" cap="none" dirty="0"/>
              <a:t>) to the public cloud for storage.</a:t>
            </a:r>
          </a:p>
          <a:p>
            <a:pPr>
              <a:buFont typeface="Wingdings" panose="05000000000000000000" pitchFamily="2" charset="2"/>
              <a:buChar char="Ø"/>
            </a:pPr>
            <a:r>
              <a:rPr lang="en-US" cap="none" dirty="0"/>
              <a:t>Otherwise, the private cloud simply discards the new storage request otherwise the private cloud runs the ciphertext regeneration algorithm to yield a new ciphertext for the same underlying plaintext file .</a:t>
            </a:r>
          </a:p>
        </p:txBody>
      </p:sp>
    </p:spTree>
    <p:extLst>
      <p:ext uri="{BB962C8B-B14F-4D97-AF65-F5344CB8AC3E}">
        <p14:creationId xmlns:p14="http://schemas.microsoft.com/office/powerpoint/2010/main" val="410491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907C38-7FEE-A09C-E251-3B9FA882B8DC}"/>
              </a:ext>
            </a:extLst>
          </p:cNvPr>
          <p:cNvSpPr>
            <a:spLocks noGrp="1"/>
          </p:cNvSpPr>
          <p:nvPr>
            <p:ph type="title"/>
          </p:nvPr>
        </p:nvSpPr>
        <p:spPr/>
        <p:txBody>
          <a:bodyPr/>
          <a:lstStyle/>
          <a:p>
            <a:r>
              <a:rPr lang="en-US" u="sng" dirty="0">
                <a:solidFill>
                  <a:schemeClr val="bg2">
                    <a:lumMod val="50000"/>
                  </a:schemeClr>
                </a:solidFill>
              </a:rPr>
              <a:t>Input</a:t>
            </a:r>
          </a:p>
        </p:txBody>
      </p:sp>
      <p:sp>
        <p:nvSpPr>
          <p:cNvPr id="5" name="Content Placeholder 4">
            <a:extLst>
              <a:ext uri="{FF2B5EF4-FFF2-40B4-BE49-F238E27FC236}">
                <a16:creationId xmlns:a16="http://schemas.microsoft.com/office/drawing/2014/main" id="{CB4C801B-87ED-DAA3-5A4D-8079E3680C68}"/>
              </a:ext>
            </a:extLst>
          </p:cNvPr>
          <p:cNvSpPr>
            <a:spLocks noGrp="1"/>
          </p:cNvSpPr>
          <p:nvPr>
            <p:ph idx="1"/>
          </p:nvPr>
        </p:nvSpPr>
        <p:spPr/>
        <p:txBody>
          <a:bodyPr/>
          <a:lstStyle/>
          <a:p>
            <a:r>
              <a:rPr lang="en-US" dirty="0"/>
              <a:t>A data provider upload his/her data to the cloud and share it with users possessing certain credentials.</a:t>
            </a:r>
          </a:p>
          <a:p>
            <a:endParaRPr lang="en-US" dirty="0"/>
          </a:p>
          <a:p>
            <a:endParaRPr lang="en-US" dirty="0"/>
          </a:p>
        </p:txBody>
      </p:sp>
    </p:spTree>
    <p:extLst>
      <p:ext uri="{BB962C8B-B14F-4D97-AF65-F5344CB8AC3E}">
        <p14:creationId xmlns:p14="http://schemas.microsoft.com/office/powerpoint/2010/main" val="43059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5941D-BA82-7CE9-2E2C-9312856C30DF}"/>
              </a:ext>
            </a:extLst>
          </p:cNvPr>
          <p:cNvSpPr>
            <a:spLocks noGrp="1"/>
          </p:cNvSpPr>
          <p:nvPr>
            <p:ph type="title"/>
          </p:nvPr>
        </p:nvSpPr>
        <p:spPr/>
        <p:txBody>
          <a:bodyPr/>
          <a:lstStyle/>
          <a:p>
            <a:r>
              <a:rPr lang="en-US" u="sng" dirty="0" err="1">
                <a:solidFill>
                  <a:schemeClr val="bg2">
                    <a:lumMod val="50000"/>
                  </a:schemeClr>
                </a:solidFill>
              </a:rPr>
              <a:t>OUtput</a:t>
            </a:r>
            <a:endParaRPr lang="en-US" u="sng" dirty="0">
              <a:solidFill>
                <a:schemeClr val="bg2">
                  <a:lumMod val="50000"/>
                </a:schemeClr>
              </a:solidFill>
            </a:endParaRPr>
          </a:p>
        </p:txBody>
      </p:sp>
      <p:sp>
        <p:nvSpPr>
          <p:cNvPr id="5" name="Content Placeholder 4">
            <a:extLst>
              <a:ext uri="{FF2B5EF4-FFF2-40B4-BE49-F238E27FC236}">
                <a16:creationId xmlns:a16="http://schemas.microsoft.com/office/drawing/2014/main" id="{D44ED610-0A33-5AE9-DCEB-52FA31D074AE}"/>
              </a:ext>
            </a:extLst>
          </p:cNvPr>
          <p:cNvSpPr>
            <a:spLocks noGrp="1"/>
          </p:cNvSpPr>
          <p:nvPr>
            <p:ph idx="1"/>
          </p:nvPr>
        </p:nvSpPr>
        <p:spPr/>
        <p:txBody>
          <a:bodyPr/>
          <a:lstStyle/>
          <a:p>
            <a:r>
              <a:rPr lang="en-US" cap="none" dirty="0"/>
              <a:t>At the user side, each user can download an item, and decrypt the ciphertext with the attribute-based private key generated by the AA if this user’s attribute set satisfies the access structure. Each user checks the correctness of the decrypted message using the label, and accepts the message if it is consistent with the label.</a:t>
            </a:r>
          </a:p>
        </p:txBody>
      </p:sp>
    </p:spTree>
    <p:extLst>
      <p:ext uri="{BB962C8B-B14F-4D97-AF65-F5344CB8AC3E}">
        <p14:creationId xmlns:p14="http://schemas.microsoft.com/office/powerpoint/2010/main" val="1221541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7BA7-32D2-E9CC-BC6B-847F99C495F8}"/>
              </a:ext>
            </a:extLst>
          </p:cNvPr>
          <p:cNvSpPr>
            <a:spLocks noGrp="1"/>
          </p:cNvSpPr>
          <p:nvPr>
            <p:ph type="title"/>
          </p:nvPr>
        </p:nvSpPr>
        <p:spPr/>
        <p:txBody>
          <a:bodyPr/>
          <a:lstStyle/>
          <a:p>
            <a:r>
              <a:rPr lang="en-US" i="1" u="sng" dirty="0">
                <a:solidFill>
                  <a:schemeClr val="bg2">
                    <a:lumMod val="50000"/>
                  </a:schemeClr>
                </a:solidFill>
              </a:rPr>
              <a:t>System Specification</a:t>
            </a:r>
            <a:endParaRPr lang="en-US" dirty="0">
              <a:solidFill>
                <a:schemeClr val="bg2">
                  <a:lumMod val="50000"/>
                </a:schemeClr>
              </a:solidFill>
            </a:endParaRPr>
          </a:p>
        </p:txBody>
      </p:sp>
      <p:sp>
        <p:nvSpPr>
          <p:cNvPr id="5" name="Content Placeholder 4">
            <a:extLst>
              <a:ext uri="{FF2B5EF4-FFF2-40B4-BE49-F238E27FC236}">
                <a16:creationId xmlns:a16="http://schemas.microsoft.com/office/drawing/2014/main" id="{CD19D387-4B8A-49E6-601A-F03DBDC2BEFE}"/>
              </a:ext>
            </a:extLst>
          </p:cNvPr>
          <p:cNvSpPr>
            <a:spLocks noGrp="1"/>
          </p:cNvSpPr>
          <p:nvPr>
            <p:ph idx="1"/>
          </p:nvPr>
        </p:nvSpPr>
        <p:spPr>
          <a:xfrm>
            <a:off x="913775" y="2367093"/>
            <a:ext cx="10364452" cy="4133098"/>
          </a:xfrm>
        </p:spPr>
        <p:txBody>
          <a:bodyPr>
            <a:noAutofit/>
          </a:bodyPr>
          <a:lstStyle/>
          <a:p>
            <a:pPr algn="just" rtl="0">
              <a:spcBef>
                <a:spcPts val="0"/>
              </a:spcBef>
              <a:spcAft>
                <a:spcPts val="800"/>
              </a:spcAft>
            </a:pPr>
            <a:r>
              <a:rPr lang="en-IN" sz="1400" b="1" i="0" u="none" strike="noStrike" dirty="0">
                <a:solidFill>
                  <a:srgbClr val="000000"/>
                </a:solidFill>
                <a:effectLst/>
                <a:latin typeface="Times New Roman" panose="02020603050405020304" pitchFamily="18" charset="0"/>
              </a:rPr>
              <a:t>SOFTWARE SPECIFICATION</a:t>
            </a:r>
            <a:endParaRPr lang="en-IN" sz="1400" b="0" dirty="0">
              <a:effectLst/>
            </a:endParaRPr>
          </a:p>
          <a:p>
            <a:pPr algn="just" rtl="0" fontAlgn="base">
              <a:spcBef>
                <a:spcPts val="600"/>
              </a:spcBef>
              <a:spcAft>
                <a:spcPts val="0"/>
              </a:spcAft>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Operating system: Windows 11 </a:t>
            </a:r>
            <a:endParaRPr lang="en-IN" sz="1400" b="1" u="sng" dirty="0">
              <a:solidFill>
                <a:srgbClr val="000000"/>
              </a:solidFill>
              <a:latin typeface="Noto Sans Symbols"/>
            </a:endParaRPr>
          </a:p>
          <a:p>
            <a:pPr algn="just" rtl="0" fontAlgn="base">
              <a:spcBef>
                <a:spcPts val="0"/>
              </a:spcBef>
              <a:spcAft>
                <a:spcPts val="0"/>
              </a:spcAft>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Front end : HTML, CSS, JavaScript.</a:t>
            </a:r>
          </a:p>
          <a:p>
            <a:pPr algn="just" rtl="0" fontAlgn="base">
              <a:spcBef>
                <a:spcPts val="0"/>
              </a:spcBef>
              <a:spcAft>
                <a:spcPts val="0"/>
              </a:spcAft>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Back end : JAVA </a:t>
            </a:r>
            <a:endParaRPr lang="en-IN" sz="1400" b="0" dirty="0">
              <a:effectLst/>
            </a:endParaRPr>
          </a:p>
          <a:p>
            <a:pPr algn="just" fontAlgn="base">
              <a:spcBef>
                <a:spcPts val="0"/>
              </a:spcBef>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Web browser : Google Chrome.</a:t>
            </a:r>
            <a:endParaRPr lang="en-IN" sz="1400" dirty="0"/>
          </a:p>
          <a:p>
            <a:pPr marL="0" indent="0" algn="just" rtl="0" fontAlgn="base">
              <a:spcBef>
                <a:spcPts val="0"/>
              </a:spcBef>
              <a:spcAft>
                <a:spcPts val="0"/>
              </a:spcAft>
              <a:buNone/>
            </a:pPr>
            <a:endParaRPr lang="en-IN" sz="1400" b="1" i="0" u="none" strike="noStrike" dirty="0">
              <a:solidFill>
                <a:srgbClr val="000000"/>
              </a:solidFill>
              <a:effectLst/>
              <a:latin typeface="Noto Sans Symbols"/>
            </a:endParaRPr>
          </a:p>
          <a:p>
            <a:pPr algn="just" rtl="0">
              <a:spcBef>
                <a:spcPts val="600"/>
              </a:spcBef>
              <a:spcAft>
                <a:spcPts val="800"/>
              </a:spcAft>
            </a:pPr>
            <a:r>
              <a:rPr lang="en-IN" sz="1400" b="1" i="0" u="none" strike="noStrike" dirty="0">
                <a:solidFill>
                  <a:srgbClr val="000000"/>
                </a:solidFill>
                <a:effectLst/>
                <a:latin typeface="Times New Roman" panose="02020603050405020304" pitchFamily="18" charset="0"/>
              </a:rPr>
              <a:t>HARDWARE SPECIFICATION</a:t>
            </a:r>
            <a:endParaRPr lang="en-IN" sz="1400" b="0" dirty="0">
              <a:effectLst/>
            </a:endParaRPr>
          </a:p>
          <a:p>
            <a:pPr marL="0" marR="0" lvl="0" indent="-285750" algn="just" defTabSz="914400" rtl="0" eaLnBrk="1" fontAlgn="base" latinLnBrk="0" hangingPunct="1">
              <a:lnSpc>
                <a:spcPct val="90000"/>
              </a:lnSpc>
              <a:spcBef>
                <a:spcPts val="0"/>
              </a:spcBef>
              <a:spcAft>
                <a:spcPts val="2400"/>
              </a:spcAft>
              <a:buClrTx/>
              <a:buSzPct val="100000"/>
              <a:buFont typeface="Wingdings" panose="05000000000000000000" pitchFamily="2" charset="2"/>
              <a:buChar char="ü"/>
              <a:tabLst/>
              <a:defRPr/>
            </a:pPr>
            <a:r>
              <a:rPr lang="en-IN" sz="1400" b="0" i="0" u="none" strike="noStrike" dirty="0">
                <a:solidFill>
                  <a:srgbClr val="000000"/>
                </a:solidFill>
                <a:effectLst/>
                <a:latin typeface="Times New Roman" panose="02020603050405020304" pitchFamily="18" charset="0"/>
              </a:rPr>
              <a:t>Processor : </a:t>
            </a:r>
            <a:r>
              <a:rPr kumimoji="0" lang="en-IN" sz="1400" b="0" i="0" u="none" strike="noStrike" kern="1200" cap="none" spc="0" normalizeH="0" baseline="0" noProof="0" dirty="0">
                <a:ln>
                  <a:noFill/>
                </a:ln>
                <a:solidFill>
                  <a:srgbClr val="000000"/>
                </a:solidFill>
                <a:effectLst/>
                <a:uLnTx/>
                <a:uFillTx/>
                <a:latin typeface="Noto Sans Symbols"/>
                <a:ea typeface="+mn-ea"/>
                <a:cs typeface="+mn-cs"/>
              </a:rPr>
              <a:t>11th Gen Intel(R) Core(TM) i3-1115G4 @ 3.00GHz   3.00 GHz</a:t>
            </a:r>
          </a:p>
          <a:p>
            <a:pPr marL="0" marR="0" lvl="0" indent="-285750" algn="just" defTabSz="914400" rtl="0" eaLnBrk="1" fontAlgn="base" latinLnBrk="0" hangingPunct="1">
              <a:lnSpc>
                <a:spcPct val="90000"/>
              </a:lnSpc>
              <a:spcBef>
                <a:spcPts val="0"/>
              </a:spcBef>
              <a:spcAft>
                <a:spcPts val="2400"/>
              </a:spcAft>
              <a:buClrTx/>
              <a:buSzPct val="100000"/>
              <a:buFont typeface="Wingdings" panose="05000000000000000000" pitchFamily="2" charset="2"/>
              <a:buChar char="ü"/>
              <a:tabLst/>
              <a:defRPr/>
            </a:pPr>
            <a:r>
              <a:rPr lang="en-IN" sz="1400" b="0" i="0" u="none" strike="noStrike" dirty="0">
                <a:solidFill>
                  <a:srgbClr val="000000"/>
                </a:solidFill>
                <a:effectLst/>
                <a:latin typeface="Times New Roman" panose="02020603050405020304" pitchFamily="18" charset="0"/>
              </a:rPr>
              <a:t>Hard disk : 1 TB</a:t>
            </a:r>
          </a:p>
          <a:p>
            <a:pPr marL="0" marR="0" lvl="0" indent="-285750" algn="just" defTabSz="914400" rtl="0" eaLnBrk="1" fontAlgn="base" latinLnBrk="0" hangingPunct="1">
              <a:lnSpc>
                <a:spcPct val="90000"/>
              </a:lnSpc>
              <a:spcBef>
                <a:spcPts val="0"/>
              </a:spcBef>
              <a:spcAft>
                <a:spcPts val="2400"/>
              </a:spcAft>
              <a:buClrTx/>
              <a:buSzPct val="100000"/>
              <a:buFont typeface="Wingdings" panose="05000000000000000000" pitchFamily="2" charset="2"/>
              <a:buChar char="ü"/>
              <a:tabLst/>
              <a:defRPr/>
            </a:pPr>
            <a:r>
              <a:rPr lang="en-IN" sz="1400" b="0" i="0" u="none" strike="noStrike" dirty="0">
                <a:solidFill>
                  <a:srgbClr val="000000"/>
                </a:solidFill>
                <a:effectLst/>
                <a:latin typeface="Times New Roman" panose="02020603050405020304" pitchFamily="18" charset="0"/>
              </a:rPr>
              <a:t>RAM : </a:t>
            </a:r>
            <a:r>
              <a:rPr kumimoji="0" lang="en-IN" sz="1400" b="0" i="0" u="none" strike="noStrike" kern="1200" cap="none" spc="0" normalizeH="0" baseline="0" noProof="0" dirty="0">
                <a:ln>
                  <a:noFill/>
                </a:ln>
                <a:solidFill>
                  <a:srgbClr val="000000"/>
                </a:solidFill>
                <a:effectLst/>
                <a:uLnTx/>
                <a:uFillTx/>
                <a:latin typeface="Noto Sans Symbols"/>
                <a:ea typeface="+mn-ea"/>
                <a:cs typeface="+mn-cs"/>
              </a:rPr>
              <a:t>8.00 GB </a:t>
            </a:r>
          </a:p>
          <a:p>
            <a:pPr marL="0" indent="-285750" algn="just" rtl="0" fontAlgn="base">
              <a:spcBef>
                <a:spcPts val="0"/>
              </a:spcBef>
              <a:spcAft>
                <a:spcPts val="0"/>
              </a:spcAft>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Monitor :15.6” W LED DISPLAY</a:t>
            </a:r>
          </a:p>
          <a:p>
            <a:pPr marL="0" indent="0" algn="just" rtl="0" fontAlgn="base">
              <a:spcBef>
                <a:spcPts val="0"/>
              </a:spcBef>
              <a:spcAft>
                <a:spcPts val="0"/>
              </a:spcAft>
              <a:buNone/>
            </a:pPr>
            <a:endParaRPr lang="en-IN" sz="1400" b="0" i="0" u="none" strike="noStrike" dirty="0">
              <a:solidFill>
                <a:srgbClr val="000000"/>
              </a:solidFill>
              <a:effectLst/>
              <a:latin typeface="Noto Sans Symbols"/>
            </a:endParaRPr>
          </a:p>
          <a:p>
            <a:pPr algn="just" rtl="0" fontAlgn="base">
              <a:spcBef>
                <a:spcPts val="0"/>
              </a:spcBef>
              <a:spcAft>
                <a:spcPts val="2400"/>
              </a:spcAft>
              <a:buFont typeface="Arial" panose="020B0604020202020204" pitchFamily="34" charset="0"/>
              <a:buChar char="•"/>
            </a:pPr>
            <a:endParaRPr lang="en-IN" sz="1400" b="0" i="0" u="none" strike="noStrike" dirty="0">
              <a:solidFill>
                <a:srgbClr val="000000"/>
              </a:solidFill>
              <a:effectLst/>
              <a:latin typeface="Noto Sans Symbols"/>
            </a:endParaRPr>
          </a:p>
          <a:p>
            <a:pPr marL="0" indent="0" algn="just" rtl="0" fontAlgn="base">
              <a:spcBef>
                <a:spcPts val="0"/>
              </a:spcBef>
              <a:spcAft>
                <a:spcPts val="0"/>
              </a:spcAft>
              <a:buNone/>
            </a:pPr>
            <a:endParaRPr lang="en-IN" sz="1400" b="1" i="0" u="none" strike="noStrike" dirty="0">
              <a:solidFill>
                <a:srgbClr val="000000"/>
              </a:solidFill>
              <a:effectLst/>
              <a:latin typeface="Noto Sans Symbols"/>
            </a:endParaRPr>
          </a:p>
          <a:p>
            <a:endParaRPr lang="en-US" sz="1400" dirty="0"/>
          </a:p>
        </p:txBody>
      </p:sp>
    </p:spTree>
    <p:extLst>
      <p:ext uri="{BB962C8B-B14F-4D97-AF65-F5344CB8AC3E}">
        <p14:creationId xmlns:p14="http://schemas.microsoft.com/office/powerpoint/2010/main" val="116702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95CE-77AD-5639-4D0D-691660F483A6}"/>
              </a:ext>
            </a:extLst>
          </p:cNvPr>
          <p:cNvSpPr>
            <a:spLocks noGrp="1"/>
          </p:cNvSpPr>
          <p:nvPr>
            <p:ph type="title"/>
          </p:nvPr>
        </p:nvSpPr>
        <p:spPr/>
        <p:txBody>
          <a:bodyPr/>
          <a:lstStyle/>
          <a:p>
            <a:r>
              <a:rPr lang="en-US" u="sng" dirty="0">
                <a:solidFill>
                  <a:schemeClr val="bg2">
                    <a:lumMod val="50000"/>
                  </a:schemeClr>
                </a:solidFill>
              </a:rPr>
              <a:t>Algorithms to be used</a:t>
            </a:r>
          </a:p>
        </p:txBody>
      </p:sp>
      <p:sp>
        <p:nvSpPr>
          <p:cNvPr id="3" name="Content Placeholder 2">
            <a:extLst>
              <a:ext uri="{FF2B5EF4-FFF2-40B4-BE49-F238E27FC236}">
                <a16:creationId xmlns:a16="http://schemas.microsoft.com/office/drawing/2014/main" id="{84108AA0-A91F-CC9C-39F8-591C529269AE}"/>
              </a:ext>
            </a:extLst>
          </p:cNvPr>
          <p:cNvSpPr>
            <a:spLocks noGrp="1"/>
          </p:cNvSpPr>
          <p:nvPr>
            <p:ph idx="1"/>
          </p:nvPr>
        </p:nvSpPr>
        <p:spPr/>
        <p:txBody>
          <a:bodyPr/>
          <a:lstStyle/>
          <a:p>
            <a:r>
              <a:rPr lang="en-US" cap="none" dirty="0"/>
              <a:t>Attribute-based private key generation algorithm.</a:t>
            </a:r>
          </a:p>
          <a:p>
            <a:r>
              <a:rPr lang="en-US" cap="none" dirty="0"/>
              <a:t> Encryption algorithm .</a:t>
            </a:r>
          </a:p>
          <a:p>
            <a:r>
              <a:rPr lang="en-US" cap="none" dirty="0"/>
              <a:t>Validity testing algorithm.</a:t>
            </a:r>
          </a:p>
          <a:p>
            <a:r>
              <a:rPr lang="en-US" cap="none" dirty="0"/>
              <a:t>Equality testing algorithm.</a:t>
            </a:r>
          </a:p>
          <a:p>
            <a:r>
              <a:rPr lang="en-US" cap="none" dirty="0"/>
              <a:t>Re-encryption algorithm and decryption algorithm. </a:t>
            </a:r>
          </a:p>
        </p:txBody>
      </p:sp>
    </p:spTree>
    <p:extLst>
      <p:ext uri="{BB962C8B-B14F-4D97-AF65-F5344CB8AC3E}">
        <p14:creationId xmlns:p14="http://schemas.microsoft.com/office/powerpoint/2010/main" val="97884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113FFB-5316-9BCE-A644-6CE467537252}"/>
              </a:ext>
            </a:extLst>
          </p:cNvPr>
          <p:cNvSpPr>
            <a:spLocks noGrp="1"/>
          </p:cNvSpPr>
          <p:nvPr>
            <p:ph type="title"/>
          </p:nvPr>
        </p:nvSpPr>
        <p:spPr>
          <a:xfrm>
            <a:off x="913775" y="618517"/>
            <a:ext cx="10364451" cy="594057"/>
          </a:xfrm>
        </p:spPr>
        <p:txBody>
          <a:bodyPr/>
          <a:lstStyle/>
          <a:p>
            <a:r>
              <a:rPr lang="en-US" i="1" dirty="0">
                <a:solidFill>
                  <a:schemeClr val="accent1">
                    <a:lumMod val="75000"/>
                  </a:schemeClr>
                </a:solidFill>
              </a:rPr>
              <a:t>Introduction</a:t>
            </a:r>
          </a:p>
        </p:txBody>
      </p:sp>
      <p:sp>
        <p:nvSpPr>
          <p:cNvPr id="4" name="Content Placeholder 3">
            <a:extLst>
              <a:ext uri="{FF2B5EF4-FFF2-40B4-BE49-F238E27FC236}">
                <a16:creationId xmlns:a16="http://schemas.microsoft.com/office/drawing/2014/main" id="{184DC803-7537-23AD-FB21-7CD77DC27613}"/>
              </a:ext>
            </a:extLst>
          </p:cNvPr>
          <p:cNvSpPr>
            <a:spLocks noGrp="1"/>
          </p:cNvSpPr>
          <p:nvPr>
            <p:ph idx="1"/>
          </p:nvPr>
        </p:nvSpPr>
        <p:spPr>
          <a:xfrm>
            <a:off x="407504" y="1542145"/>
            <a:ext cx="11638722" cy="5107133"/>
          </a:xfrm>
        </p:spPr>
        <p:txBody>
          <a:bodyPr>
            <a:noAutofit/>
          </a:bodyPr>
          <a:lstStyle/>
          <a:p>
            <a:pPr>
              <a:buFont typeface="Wingdings" panose="05000000000000000000" pitchFamily="2" charset="2"/>
              <a:buChar char="q"/>
            </a:pPr>
            <a:r>
              <a:rPr lang="en-US" sz="1800" cap="none" dirty="0"/>
              <a:t>Cloud computing greatly facilitates data providers who want to outsource their data to the cloud without disclosing their sensitive data to external parties and would like users with certain credentials to be able to access the data</a:t>
            </a:r>
          </a:p>
          <a:p>
            <a:pPr>
              <a:buFont typeface="Wingdings" panose="05000000000000000000" pitchFamily="2" charset="2"/>
              <a:buChar char="q"/>
            </a:pPr>
            <a:r>
              <a:rPr lang="en-US" sz="1800" cap="none" dirty="0"/>
              <a:t>This requires data to be stored in encrypted forms with access control policies such that no one except users with attributes of specific forms can decrypt the encrypted data. </a:t>
            </a:r>
          </a:p>
          <a:p>
            <a:pPr>
              <a:buFont typeface="Wingdings" panose="05000000000000000000" pitchFamily="2" charset="2"/>
              <a:buChar char="q"/>
            </a:pPr>
            <a:r>
              <a:rPr lang="en-US" sz="1800" cap="none" dirty="0"/>
              <a:t>However, the standard ABE system fails to achieve secure deduplication which is a technique to save storage space and network bandwidth by eliminating redundant copies of the encrypted data stored in the cloud.</a:t>
            </a:r>
          </a:p>
          <a:p>
            <a:pPr>
              <a:buFont typeface="Wingdings" panose="05000000000000000000" pitchFamily="2" charset="2"/>
              <a:buChar char="q"/>
            </a:pPr>
            <a:r>
              <a:rPr lang="en-US" sz="1800" cap="none" dirty="0"/>
              <a:t> Since </a:t>
            </a:r>
            <a:r>
              <a:rPr lang="en-US" sz="1800" cap="none" dirty="0" err="1"/>
              <a:t>abe</a:t>
            </a:r>
            <a:r>
              <a:rPr lang="en-US" sz="1800" cap="none" dirty="0"/>
              <a:t> and secure deduplication have been widely applied in cloud computing, it would be desirable to design a cloud storage system possessing both properties.</a:t>
            </a:r>
          </a:p>
          <a:p>
            <a:pPr>
              <a:buFont typeface="Wingdings" panose="05000000000000000000" pitchFamily="2" charset="2"/>
              <a:buChar char="q"/>
            </a:pPr>
            <a:r>
              <a:rPr lang="en-US" sz="1800" cap="none" dirty="0"/>
              <a:t>We consider the design of an attribute-based encryption and storage system with secure deduplication in a hybrid cloud setting, where a private cloud is responsible for duplicate detection and a public cloud manages the access rights of data files in the cloud storage. </a:t>
            </a:r>
          </a:p>
        </p:txBody>
      </p:sp>
    </p:spTree>
    <p:extLst>
      <p:ext uri="{BB962C8B-B14F-4D97-AF65-F5344CB8AC3E}">
        <p14:creationId xmlns:p14="http://schemas.microsoft.com/office/powerpoint/2010/main" val="286956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9B3B-6969-D971-DBFE-F8B325482B6E}"/>
              </a:ext>
            </a:extLst>
          </p:cNvPr>
          <p:cNvSpPr>
            <a:spLocks noGrp="1"/>
          </p:cNvSpPr>
          <p:nvPr>
            <p:ph type="title"/>
          </p:nvPr>
        </p:nvSpPr>
        <p:spPr/>
        <p:txBody>
          <a:bodyPr/>
          <a:lstStyle/>
          <a:p>
            <a:r>
              <a:rPr lang="en-US" u="sng" cap="none" dirty="0">
                <a:solidFill>
                  <a:schemeClr val="bg2">
                    <a:lumMod val="50000"/>
                  </a:schemeClr>
                </a:solidFill>
              </a:rPr>
              <a:t>Attribute-based private key generation algorithm keygen</a:t>
            </a:r>
            <a:br>
              <a:rPr lang="en-US" cap="none" dirty="0"/>
            </a:br>
            <a:endParaRPr lang="en-US" dirty="0"/>
          </a:p>
        </p:txBody>
      </p:sp>
      <p:sp>
        <p:nvSpPr>
          <p:cNvPr id="3" name="Content Placeholder 2">
            <a:extLst>
              <a:ext uri="{FF2B5EF4-FFF2-40B4-BE49-F238E27FC236}">
                <a16:creationId xmlns:a16="http://schemas.microsoft.com/office/drawing/2014/main" id="{4615D3EE-B515-89AC-66A5-2FC9D8B0C2E2}"/>
              </a:ext>
            </a:extLst>
          </p:cNvPr>
          <p:cNvSpPr>
            <a:spLocks noGrp="1"/>
          </p:cNvSpPr>
          <p:nvPr>
            <p:ph idx="1"/>
          </p:nvPr>
        </p:nvSpPr>
        <p:spPr/>
        <p:txBody>
          <a:bodyPr/>
          <a:lstStyle/>
          <a:p>
            <a:r>
              <a:rPr lang="en-US" b="0" i="0" cap="none" dirty="0">
                <a:effectLst/>
                <a:latin typeface="arial" panose="020B0604020202020204" pitchFamily="34" charset="0"/>
              </a:rPr>
              <a:t>Attribute-based encryption is </a:t>
            </a:r>
            <a:r>
              <a:rPr lang="en-US" b="1" i="0" cap="none" dirty="0">
                <a:effectLst/>
                <a:latin typeface="arial" panose="020B0604020202020204" pitchFamily="34" charset="0"/>
              </a:rPr>
              <a:t>a type of public-key encryption in which the secret key of a user and the ciphertext are dependent upon attributes</a:t>
            </a:r>
            <a:r>
              <a:rPr lang="en-US" b="0" i="0" cap="none" dirty="0">
                <a:effectLst/>
                <a:latin typeface="arial" panose="020B0604020202020204" pitchFamily="34" charset="0"/>
              </a:rPr>
              <a:t> (</a:t>
            </a:r>
            <a:r>
              <a:rPr lang="en-US" b="0" i="0" cap="none" dirty="0" err="1">
                <a:effectLst/>
                <a:latin typeface="arial" panose="020B0604020202020204" pitchFamily="34" charset="0"/>
              </a:rPr>
              <a:t>e.G.</a:t>
            </a:r>
            <a:r>
              <a:rPr lang="en-US" b="0" i="0" cap="none" dirty="0">
                <a:effectLst/>
                <a:latin typeface="arial" panose="020B0604020202020204" pitchFamily="34" charset="0"/>
              </a:rPr>
              <a:t> The country in which they live, or the kind of subscription they have).</a:t>
            </a:r>
            <a:endParaRPr lang="en-US" cap="none" dirty="0"/>
          </a:p>
        </p:txBody>
      </p:sp>
    </p:spTree>
    <p:extLst>
      <p:ext uri="{BB962C8B-B14F-4D97-AF65-F5344CB8AC3E}">
        <p14:creationId xmlns:p14="http://schemas.microsoft.com/office/powerpoint/2010/main" val="975365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83CC9-6BBF-1F42-6746-76AE7E2E386E}"/>
              </a:ext>
            </a:extLst>
          </p:cNvPr>
          <p:cNvSpPr>
            <a:spLocks noGrp="1"/>
          </p:cNvSpPr>
          <p:nvPr>
            <p:ph type="title"/>
          </p:nvPr>
        </p:nvSpPr>
        <p:spPr/>
        <p:txBody>
          <a:bodyPr/>
          <a:lstStyle/>
          <a:p>
            <a:r>
              <a:rPr lang="en-US" u="sng" cap="none" dirty="0">
                <a:solidFill>
                  <a:schemeClr val="bg2">
                    <a:lumMod val="50000"/>
                  </a:schemeClr>
                </a:solidFill>
              </a:rPr>
              <a:t>Encryption algorithm</a:t>
            </a:r>
            <a:endParaRPr lang="en-US" u="sng" dirty="0">
              <a:solidFill>
                <a:schemeClr val="bg2">
                  <a:lumMod val="50000"/>
                </a:schemeClr>
              </a:solidFill>
            </a:endParaRPr>
          </a:p>
        </p:txBody>
      </p:sp>
      <p:sp>
        <p:nvSpPr>
          <p:cNvPr id="5" name="Content Placeholder 4">
            <a:extLst>
              <a:ext uri="{FF2B5EF4-FFF2-40B4-BE49-F238E27FC236}">
                <a16:creationId xmlns:a16="http://schemas.microsoft.com/office/drawing/2014/main" id="{C3FBDE86-9961-356B-5BE8-54B7FE005EDB}"/>
              </a:ext>
            </a:extLst>
          </p:cNvPr>
          <p:cNvSpPr>
            <a:spLocks noGrp="1"/>
          </p:cNvSpPr>
          <p:nvPr>
            <p:ph idx="1"/>
          </p:nvPr>
        </p:nvSpPr>
        <p:spPr/>
        <p:txBody>
          <a:bodyPr/>
          <a:lstStyle/>
          <a:p>
            <a:r>
              <a:rPr lang="en-US" b="0" i="0" cap="none" dirty="0">
                <a:effectLst/>
                <a:latin typeface="arial" panose="020B0604020202020204" pitchFamily="34" charset="0"/>
              </a:rPr>
              <a:t>An encryption algorithm is </a:t>
            </a:r>
            <a:r>
              <a:rPr lang="en-US" b="1" i="0" cap="none" dirty="0">
                <a:effectLst/>
                <a:latin typeface="arial" panose="020B0604020202020204" pitchFamily="34" charset="0"/>
              </a:rPr>
              <a:t>the method used to transform data into ciphertext</a:t>
            </a:r>
            <a:r>
              <a:rPr lang="en-US" b="0" i="0" cap="none" dirty="0">
                <a:effectLst/>
                <a:latin typeface="arial" panose="020B0604020202020204" pitchFamily="34" charset="0"/>
              </a:rPr>
              <a:t>. An algorithm will use the encryption key in order to alter the data in a predictable way, so that even though the encrypted data will appear random, it can be turned back into plaintext by using the decryption key.</a:t>
            </a:r>
            <a:endParaRPr lang="en-US" cap="none" dirty="0"/>
          </a:p>
        </p:txBody>
      </p:sp>
    </p:spTree>
    <p:extLst>
      <p:ext uri="{BB962C8B-B14F-4D97-AF65-F5344CB8AC3E}">
        <p14:creationId xmlns:p14="http://schemas.microsoft.com/office/powerpoint/2010/main" val="16627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95599C-9441-1186-5906-12523482CE52}"/>
              </a:ext>
            </a:extLst>
          </p:cNvPr>
          <p:cNvSpPr>
            <a:spLocks noGrp="1"/>
          </p:cNvSpPr>
          <p:nvPr>
            <p:ph type="title"/>
          </p:nvPr>
        </p:nvSpPr>
        <p:spPr/>
        <p:txBody>
          <a:bodyPr/>
          <a:lstStyle/>
          <a:p>
            <a:r>
              <a:rPr lang="en-US" u="sng" cap="none" dirty="0">
                <a:solidFill>
                  <a:schemeClr val="bg2">
                    <a:lumMod val="50000"/>
                  </a:schemeClr>
                </a:solidFill>
              </a:rPr>
              <a:t>Validity testing algorithm</a:t>
            </a:r>
            <a:endParaRPr lang="en-US" u="sng" dirty="0">
              <a:solidFill>
                <a:schemeClr val="bg2">
                  <a:lumMod val="50000"/>
                </a:schemeClr>
              </a:solidFill>
            </a:endParaRPr>
          </a:p>
        </p:txBody>
      </p:sp>
      <p:sp>
        <p:nvSpPr>
          <p:cNvPr id="5" name="Content Placeholder 4">
            <a:extLst>
              <a:ext uri="{FF2B5EF4-FFF2-40B4-BE49-F238E27FC236}">
                <a16:creationId xmlns:a16="http://schemas.microsoft.com/office/drawing/2014/main" id="{11B32D94-F816-D040-7AAB-11A088D6B5DF}"/>
              </a:ext>
            </a:extLst>
          </p:cNvPr>
          <p:cNvSpPr>
            <a:spLocks noGrp="1"/>
          </p:cNvSpPr>
          <p:nvPr>
            <p:ph idx="1"/>
          </p:nvPr>
        </p:nvSpPr>
        <p:spPr/>
        <p:txBody>
          <a:bodyPr/>
          <a:lstStyle/>
          <a:p>
            <a:r>
              <a:rPr lang="en-US" cap="none" dirty="0"/>
              <a:t>Validity-test(pars, CT) → 1/0. Taking the public parameter pars and a tuple CT as the input, this validity testing algorithm parses CT as (T, L, </a:t>
            </a:r>
            <a:r>
              <a:rPr lang="en-US" cap="none" dirty="0" err="1"/>
              <a:t>ct</a:t>
            </a:r>
            <a:r>
              <a:rPr lang="en-US" cap="none" dirty="0"/>
              <a:t>, pf), and outputs 1 if pf is a valid proof for (T, L, </a:t>
            </a:r>
            <a:r>
              <a:rPr lang="en-US" cap="none" dirty="0" err="1"/>
              <a:t>ct</a:t>
            </a:r>
            <a:r>
              <a:rPr lang="en-US" cap="none" dirty="0"/>
              <a:t>) or 0 otherwise. This algorithm is run by the private cloud</a:t>
            </a:r>
          </a:p>
        </p:txBody>
      </p:sp>
    </p:spTree>
    <p:extLst>
      <p:ext uri="{BB962C8B-B14F-4D97-AF65-F5344CB8AC3E}">
        <p14:creationId xmlns:p14="http://schemas.microsoft.com/office/powerpoint/2010/main" val="2231872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BBC4-5FED-FCC2-E2B4-47A3766EF1BD}"/>
              </a:ext>
            </a:extLst>
          </p:cNvPr>
          <p:cNvSpPr>
            <a:spLocks noGrp="1"/>
          </p:cNvSpPr>
          <p:nvPr>
            <p:ph type="title"/>
          </p:nvPr>
        </p:nvSpPr>
        <p:spPr/>
        <p:txBody>
          <a:bodyPr/>
          <a:lstStyle/>
          <a:p>
            <a:r>
              <a:rPr lang="en-US" u="sng" cap="none" dirty="0">
                <a:solidFill>
                  <a:schemeClr val="bg2">
                    <a:lumMod val="50000"/>
                  </a:schemeClr>
                </a:solidFill>
              </a:rPr>
              <a:t>Equality testing algorithm</a:t>
            </a:r>
            <a:endParaRPr lang="en-US" u="sng" dirty="0">
              <a:solidFill>
                <a:schemeClr val="bg2">
                  <a:lumMod val="50000"/>
                </a:schemeClr>
              </a:solidFill>
            </a:endParaRPr>
          </a:p>
        </p:txBody>
      </p:sp>
      <p:sp>
        <p:nvSpPr>
          <p:cNvPr id="3" name="Content Placeholder 2">
            <a:extLst>
              <a:ext uri="{FF2B5EF4-FFF2-40B4-BE49-F238E27FC236}">
                <a16:creationId xmlns:a16="http://schemas.microsoft.com/office/drawing/2014/main" id="{26050F27-425B-FFC9-A81F-A1DC49B8F2BD}"/>
              </a:ext>
            </a:extLst>
          </p:cNvPr>
          <p:cNvSpPr>
            <a:spLocks noGrp="1"/>
          </p:cNvSpPr>
          <p:nvPr>
            <p:ph sz="quarter" idx="13"/>
          </p:nvPr>
        </p:nvSpPr>
        <p:spPr/>
        <p:txBody>
          <a:bodyPr/>
          <a:lstStyle/>
          <a:p>
            <a:r>
              <a:rPr lang="en-US" cap="none" dirty="0"/>
              <a:t>Equality-test(pars, (T1, L1, ct1), (T2, L2, ct2)) → 1/0. Taking the public parameter pars and two tuples (T1, L1, ct1) and (T2, L2, ct2) as the input, this equality testing algorithm outputs 1 if both (T1, L1, ct1), (T2, L2, ct2) are generated from the same underlying message or 0 otherwise. This algorithm is run by the private cloud</a:t>
            </a:r>
          </a:p>
        </p:txBody>
      </p:sp>
    </p:spTree>
    <p:extLst>
      <p:ext uri="{BB962C8B-B14F-4D97-AF65-F5344CB8AC3E}">
        <p14:creationId xmlns:p14="http://schemas.microsoft.com/office/powerpoint/2010/main" val="3305271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67864E-58C6-9489-C3F4-399EB49B7652}"/>
              </a:ext>
            </a:extLst>
          </p:cNvPr>
          <p:cNvSpPr>
            <a:spLocks noGrp="1"/>
          </p:cNvSpPr>
          <p:nvPr>
            <p:ph type="title"/>
          </p:nvPr>
        </p:nvSpPr>
        <p:spPr/>
        <p:txBody>
          <a:bodyPr/>
          <a:lstStyle/>
          <a:p>
            <a:r>
              <a:rPr lang="en-US" u="sng" cap="none" dirty="0">
                <a:solidFill>
                  <a:schemeClr val="bg2">
                    <a:lumMod val="50000"/>
                  </a:schemeClr>
                </a:solidFill>
              </a:rPr>
              <a:t>Re-encryption algorithm and decryption algorithm</a:t>
            </a:r>
            <a:endParaRPr lang="en-US" u="sng" dirty="0">
              <a:solidFill>
                <a:schemeClr val="bg2">
                  <a:lumMod val="50000"/>
                </a:schemeClr>
              </a:solidFill>
            </a:endParaRPr>
          </a:p>
        </p:txBody>
      </p:sp>
      <p:sp>
        <p:nvSpPr>
          <p:cNvPr id="7" name="Content Placeholder 6">
            <a:extLst>
              <a:ext uri="{FF2B5EF4-FFF2-40B4-BE49-F238E27FC236}">
                <a16:creationId xmlns:a16="http://schemas.microsoft.com/office/drawing/2014/main" id="{994A7A9D-4E04-307B-2D75-39F9E699CFF0}"/>
              </a:ext>
            </a:extLst>
          </p:cNvPr>
          <p:cNvSpPr>
            <a:spLocks noGrp="1"/>
          </p:cNvSpPr>
          <p:nvPr>
            <p:ph sz="quarter" idx="13"/>
          </p:nvPr>
        </p:nvSpPr>
        <p:spPr/>
        <p:txBody>
          <a:bodyPr/>
          <a:lstStyle/>
          <a:p>
            <a:r>
              <a:rPr lang="en-US" b="1" i="1" u="sng" cap="none" dirty="0">
                <a:solidFill>
                  <a:srgbClr val="FF0000"/>
                </a:solidFill>
              </a:rPr>
              <a:t>RE-ENCRYPTION: </a:t>
            </a:r>
            <a:r>
              <a:rPr lang="en-US" cap="none" dirty="0"/>
              <a:t>re-encrypt(pars, </a:t>
            </a:r>
            <a:r>
              <a:rPr lang="en-US" cap="none" dirty="0" err="1"/>
              <a:t>skt</a:t>
            </a:r>
            <a:r>
              <a:rPr lang="en-US" cap="none" dirty="0"/>
              <a:t> , (L, </a:t>
            </a:r>
            <a:r>
              <a:rPr lang="en-US" cap="none" dirty="0" err="1"/>
              <a:t>ct</a:t>
            </a:r>
            <a:r>
              <a:rPr lang="en-US" cap="none" dirty="0"/>
              <a:t>), A 0 ) → (L, ct0 ). taking the public parameter pars, the trapdoor key </a:t>
            </a:r>
            <a:r>
              <a:rPr lang="en-US" cap="none" dirty="0" err="1"/>
              <a:t>skt</a:t>
            </a:r>
            <a:r>
              <a:rPr lang="en-US" cap="none" dirty="0"/>
              <a:t> , a tag and ciphertext pair (L, </a:t>
            </a:r>
            <a:r>
              <a:rPr lang="en-US" cap="none" dirty="0" err="1"/>
              <a:t>ct</a:t>
            </a:r>
            <a:r>
              <a:rPr lang="en-US" cap="none" dirty="0"/>
              <a:t>) and an access structure A 0 as the input, this re-encryption algorithm outputs a new ciphertext ct0 associated with A 0 sharing the same label L of the ciphertext ct0 . this algorithm is run by the private cloud.</a:t>
            </a:r>
          </a:p>
        </p:txBody>
      </p:sp>
    </p:spTree>
    <p:extLst>
      <p:ext uri="{BB962C8B-B14F-4D97-AF65-F5344CB8AC3E}">
        <p14:creationId xmlns:p14="http://schemas.microsoft.com/office/powerpoint/2010/main" val="4013924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402F624-0DF5-390C-C831-818A52DBA1F0}"/>
              </a:ext>
            </a:extLst>
          </p:cNvPr>
          <p:cNvSpPr>
            <a:spLocks noGrp="1"/>
          </p:cNvSpPr>
          <p:nvPr>
            <p:ph sz="quarter" idx="13"/>
          </p:nvPr>
        </p:nvSpPr>
        <p:spPr/>
        <p:txBody>
          <a:bodyPr/>
          <a:lstStyle/>
          <a:p>
            <a:r>
              <a:rPr lang="en-US" b="1" i="1" u="sng" cap="none" dirty="0">
                <a:solidFill>
                  <a:srgbClr val="FF0000"/>
                </a:solidFill>
              </a:rPr>
              <a:t>DECRYPTION : </a:t>
            </a:r>
            <a:r>
              <a:rPr lang="en-US" b="0" i="0" cap="none" dirty="0">
                <a:effectLst/>
                <a:latin typeface="arial" panose="020B0604020202020204" pitchFamily="34" charset="0"/>
              </a:rPr>
              <a:t>This algorithm type is used for encrypting data to encrypt and decrypt various parts of the message, including the body content. Data decryption algorithms </a:t>
            </a:r>
            <a:r>
              <a:rPr lang="en-US" b="1" i="0" cap="none" dirty="0">
                <a:effectLst/>
                <a:latin typeface="arial" panose="020B0604020202020204" pitchFamily="34" charset="0"/>
              </a:rPr>
              <a:t>specify the algorithm uniform resource identifier (URI) of the data encryption method</a:t>
            </a:r>
            <a:r>
              <a:rPr lang="en-US" b="0" i="0" dirty="0">
                <a:solidFill>
                  <a:srgbClr val="BDC1C6"/>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349422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CD829-75C5-6A7C-A276-2E02B42CE236}"/>
              </a:ext>
            </a:extLst>
          </p:cNvPr>
          <p:cNvSpPr>
            <a:spLocks noGrp="1"/>
          </p:cNvSpPr>
          <p:nvPr>
            <p:ph type="title"/>
          </p:nvPr>
        </p:nvSpPr>
        <p:spPr/>
        <p:txBody>
          <a:bodyPr/>
          <a:lstStyle/>
          <a:p>
            <a:r>
              <a:rPr lang="en-US" u="sng" dirty="0">
                <a:solidFill>
                  <a:schemeClr val="bg2">
                    <a:lumMod val="50000"/>
                  </a:schemeClr>
                </a:solidFill>
              </a:rPr>
              <a:t>Future scope</a:t>
            </a:r>
          </a:p>
        </p:txBody>
      </p:sp>
      <p:sp>
        <p:nvSpPr>
          <p:cNvPr id="5" name="Content Placeholder 4">
            <a:extLst>
              <a:ext uri="{FF2B5EF4-FFF2-40B4-BE49-F238E27FC236}">
                <a16:creationId xmlns:a16="http://schemas.microsoft.com/office/drawing/2014/main" id="{65180EE6-1576-13CD-285C-5ED57A31669D}"/>
              </a:ext>
            </a:extLst>
          </p:cNvPr>
          <p:cNvSpPr>
            <a:spLocks noGrp="1"/>
          </p:cNvSpPr>
          <p:nvPr>
            <p:ph sz="quarter" idx="13"/>
          </p:nvPr>
        </p:nvSpPr>
        <p:spPr/>
        <p:txBody>
          <a:bodyPr>
            <a:noAutofit/>
          </a:bodyPr>
          <a:lstStyle/>
          <a:p>
            <a:r>
              <a:rPr lang="en-US" sz="1800" b="0" i="0" cap="none" dirty="0">
                <a:effectLst/>
                <a:latin typeface="Arial" panose="020B0604020202020204" pitchFamily="34" charset="0"/>
              </a:rPr>
              <a:t>The frequency of cyber attacks continues to increase, especially in the education, banking, health and government sectors. One reason for the rise is the transition from storing data on local databases to cloud storage, which is connected via both wired and wireless technologies. While cloud platforms present a convenient way to store large databases that contain customer, employee, financial and sales records, hackers can </a:t>
            </a:r>
            <a:r>
              <a:rPr lang="en-US" sz="1800" b="0" i="0" u="sng" cap="none" dirty="0">
                <a:effectLst/>
                <a:latin typeface="Arial" panose="020B0604020202020204" pitchFamily="34" charset="0"/>
                <a:hlinkClick r:id="rId2">
                  <a:extLst>
                    <a:ext uri="{A12FA001-AC4F-418D-AE19-62706E023703}">
                      <ahyp:hlinkClr xmlns:ahyp="http://schemas.microsoft.com/office/drawing/2018/hyperlinkcolor" val="tx"/>
                    </a:ext>
                  </a:extLst>
                </a:hlinkClick>
              </a:rPr>
              <a:t>exploit weaknesses in cloud computing systems</a:t>
            </a:r>
            <a:r>
              <a:rPr lang="en-US" sz="1800" b="0" i="0" cap="none" dirty="0">
                <a:effectLst/>
                <a:latin typeface="Arial" panose="020B0604020202020204" pitchFamily="34" charset="0"/>
              </a:rPr>
              <a:t> and obtain unauthorized access by representing the packet as local traffic.</a:t>
            </a:r>
          </a:p>
          <a:p>
            <a:r>
              <a:rPr lang="en-US" sz="1800" cap="none" dirty="0">
                <a:latin typeface="Arial" panose="020B0604020202020204" pitchFamily="34" charset="0"/>
                <a:cs typeface="Arial" panose="020B0604020202020204" pitchFamily="34" charset="0"/>
              </a:rPr>
              <a:t>In such cases the design of an attribute-based encryption and storage system with secure deduplication in a hybrid cloud setting will help for the secure storing of data.</a:t>
            </a:r>
          </a:p>
          <a:p>
            <a:r>
              <a:rPr lang="en-US" sz="1800" cap="none" dirty="0">
                <a:latin typeface="Arial" panose="020B0604020202020204" pitchFamily="34" charset="0"/>
                <a:cs typeface="Arial" panose="020B0604020202020204" pitchFamily="34" charset="0"/>
              </a:rPr>
              <a:t> Where a private cloud is responsible for duplicate detection and a public cloud manages the access rights of data files in the cloud storage. </a:t>
            </a:r>
          </a:p>
        </p:txBody>
      </p:sp>
    </p:spTree>
    <p:extLst>
      <p:ext uri="{BB962C8B-B14F-4D97-AF65-F5344CB8AC3E}">
        <p14:creationId xmlns:p14="http://schemas.microsoft.com/office/powerpoint/2010/main" val="346374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F472-C250-8040-DC61-3BA329558A81}"/>
              </a:ext>
            </a:extLst>
          </p:cNvPr>
          <p:cNvSpPr>
            <a:spLocks noGrp="1"/>
          </p:cNvSpPr>
          <p:nvPr>
            <p:ph type="title"/>
          </p:nvPr>
        </p:nvSpPr>
        <p:spPr>
          <a:xfrm>
            <a:off x="913775" y="618517"/>
            <a:ext cx="10364451" cy="613935"/>
          </a:xfrm>
        </p:spPr>
        <p:txBody>
          <a:bodyPr/>
          <a:lstStyle/>
          <a:p>
            <a:r>
              <a:rPr lang="en-US" dirty="0"/>
              <a:t>conclusion</a:t>
            </a:r>
          </a:p>
        </p:txBody>
      </p:sp>
      <p:sp>
        <p:nvSpPr>
          <p:cNvPr id="3" name="Content Placeholder 2">
            <a:extLst>
              <a:ext uri="{FF2B5EF4-FFF2-40B4-BE49-F238E27FC236}">
                <a16:creationId xmlns:a16="http://schemas.microsoft.com/office/drawing/2014/main" id="{219E25BA-769C-F3E3-AE03-45AB72375A26}"/>
              </a:ext>
            </a:extLst>
          </p:cNvPr>
          <p:cNvSpPr>
            <a:spLocks noGrp="1"/>
          </p:cNvSpPr>
          <p:nvPr>
            <p:ph sz="quarter" idx="13"/>
          </p:nvPr>
        </p:nvSpPr>
        <p:spPr>
          <a:xfrm>
            <a:off x="774627" y="1611718"/>
            <a:ext cx="10363826" cy="3424107"/>
          </a:xfrm>
        </p:spPr>
        <p:txBody>
          <a:bodyPr>
            <a:noAutofit/>
          </a:bodyPr>
          <a:lstStyle/>
          <a:p>
            <a:pPr>
              <a:buFont typeface="Wingdings" panose="05000000000000000000" pitchFamily="2" charset="2"/>
              <a:buChar char="q"/>
            </a:pPr>
            <a:r>
              <a:rPr lang="en-US" sz="1800" cap="none" dirty="0"/>
              <a:t>Attribute-based encryption (ABE) has been widely used in cloud computing where a data provider outsources his/her encrypted data to a cloud service provider, and can share the data with users possessing specific credentials (or attributes).</a:t>
            </a:r>
          </a:p>
          <a:p>
            <a:pPr>
              <a:buFont typeface="Wingdings" panose="05000000000000000000" pitchFamily="2" charset="2"/>
              <a:buChar char="q"/>
            </a:pPr>
            <a:r>
              <a:rPr lang="en-US" sz="1800" cap="none" dirty="0"/>
              <a:t> However, the standard </a:t>
            </a:r>
            <a:r>
              <a:rPr lang="en-US" sz="1800" cap="none" dirty="0" err="1"/>
              <a:t>abe</a:t>
            </a:r>
            <a:r>
              <a:rPr lang="en-US" sz="1800" cap="none" dirty="0"/>
              <a:t> system does not support secure deduplication, which is crucial for eliminating duplicate copies of identical data </a:t>
            </a:r>
            <a:r>
              <a:rPr lang="en-US" sz="1800" cap="none" dirty="0" err="1"/>
              <a:t>inorder</a:t>
            </a:r>
            <a:r>
              <a:rPr lang="en-US" sz="1800" cap="none" dirty="0"/>
              <a:t> to save storage space and network bandwidth.</a:t>
            </a:r>
          </a:p>
          <a:p>
            <a:pPr>
              <a:buFont typeface="Wingdings" panose="05000000000000000000" pitchFamily="2" charset="2"/>
              <a:buChar char="q"/>
            </a:pPr>
            <a:r>
              <a:rPr lang="en-US" sz="1800" cap="none" dirty="0"/>
              <a:t> In this paper, we present an attribute-based system with secure deduplication in a hybrid cloud setting, where a private cloud is responsible for duplicate detection and a public cloud manages the storage. </a:t>
            </a:r>
          </a:p>
          <a:p>
            <a:pPr>
              <a:buFont typeface="Wingdings" panose="05000000000000000000" pitchFamily="2" charset="2"/>
              <a:buChar char="q"/>
            </a:pPr>
            <a:r>
              <a:rPr lang="en-US" sz="1800" cap="none" dirty="0"/>
              <a:t>That can be used to confidentially share data with users by specifying access policies rather than sharing decryption keys.</a:t>
            </a:r>
          </a:p>
          <a:p>
            <a:pPr>
              <a:buFont typeface="Wingdings" panose="05000000000000000000" pitchFamily="2" charset="2"/>
              <a:buChar char="q"/>
            </a:pPr>
            <a:r>
              <a:rPr lang="en-US" sz="1800" cap="none" dirty="0"/>
              <a:t> In addition, we put forth a methodology to modify a ciphertext over one access policy into ciphertexts of the same plaintext but under other access policies without revealing the underlying plaintext. </a:t>
            </a:r>
          </a:p>
          <a:p>
            <a:pPr marL="0" indent="0">
              <a:buNone/>
            </a:pPr>
            <a:endParaRPr lang="en-US" sz="1800" cap="none" dirty="0"/>
          </a:p>
        </p:txBody>
      </p:sp>
    </p:spTree>
    <p:extLst>
      <p:ext uri="{BB962C8B-B14F-4D97-AF65-F5344CB8AC3E}">
        <p14:creationId xmlns:p14="http://schemas.microsoft.com/office/powerpoint/2010/main" val="2109299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27C-3B3E-9AFB-0807-50029FC04210}"/>
              </a:ext>
            </a:extLst>
          </p:cNvPr>
          <p:cNvSpPr>
            <a:spLocks noGrp="1"/>
          </p:cNvSpPr>
          <p:nvPr>
            <p:ph type="title"/>
          </p:nvPr>
        </p:nvSpPr>
        <p:spPr/>
        <p:txBody>
          <a:bodyPr/>
          <a:lstStyle/>
          <a:p>
            <a:pPr algn="just"/>
            <a:r>
              <a:rPr lang="en-US" b="1" i="0" dirty="0">
                <a:solidFill>
                  <a:srgbClr val="333333"/>
                </a:solidFill>
                <a:effectLst/>
                <a:latin typeface="Times New Roman" panose="02020603050405020304" pitchFamily="18" charset="0"/>
              </a:rPr>
              <a:t>                     REFERENCE:</a:t>
            </a:r>
            <a:endParaRPr lang="en-US" b="0" i="0" dirty="0">
              <a:solidFill>
                <a:srgbClr val="333333"/>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6AFD991C-02E9-830B-3FCA-BBCCABCAC2DA}"/>
              </a:ext>
            </a:extLst>
          </p:cNvPr>
          <p:cNvSpPr>
            <a:spLocks noGrp="1"/>
          </p:cNvSpPr>
          <p:nvPr>
            <p:ph sz="quarter" idx="13"/>
          </p:nvPr>
        </p:nvSpPr>
        <p:spPr/>
        <p:txBody>
          <a:bodyPr>
            <a:normAutofit/>
          </a:bodyPr>
          <a:lstStyle/>
          <a:p>
            <a:pPr algn="just"/>
            <a:r>
              <a:rPr lang="en-US" sz="1800" b="0" i="0" cap="none" dirty="0">
                <a:effectLst/>
                <a:latin typeface="Times New Roman" panose="02020603050405020304" pitchFamily="18" charset="0"/>
              </a:rPr>
              <a:t>Hui cui, </a:t>
            </a:r>
            <a:r>
              <a:rPr lang="en-US" sz="1800" b="0" i="0" cap="none" dirty="0" err="1">
                <a:effectLst/>
                <a:latin typeface="Times New Roman" panose="02020603050405020304" pitchFamily="18" charset="0"/>
              </a:rPr>
              <a:t>robert</a:t>
            </a:r>
            <a:r>
              <a:rPr lang="en-US" sz="1800" b="0" i="0" cap="none" dirty="0">
                <a:effectLst/>
                <a:latin typeface="Times New Roman" panose="02020603050405020304" pitchFamily="18" charset="0"/>
              </a:rPr>
              <a:t> H. Deng, </a:t>
            </a:r>
            <a:r>
              <a:rPr lang="en-US" sz="1800" b="0" i="0" cap="none" dirty="0" err="1">
                <a:effectLst/>
                <a:latin typeface="Times New Roman" panose="02020603050405020304" pitchFamily="18" charset="0"/>
              </a:rPr>
              <a:t>yingjiu</a:t>
            </a:r>
            <a:r>
              <a:rPr lang="en-US" sz="1800" b="0" i="0" cap="none" dirty="0">
                <a:effectLst/>
                <a:latin typeface="Times New Roman" panose="02020603050405020304" pitchFamily="18" charset="0"/>
              </a:rPr>
              <a:t> li, and </a:t>
            </a:r>
            <a:r>
              <a:rPr lang="en-US" sz="1800" b="0" i="0" cap="none" dirty="0" err="1">
                <a:effectLst/>
                <a:latin typeface="Times New Roman" panose="02020603050405020304" pitchFamily="18" charset="0"/>
              </a:rPr>
              <a:t>guowei</a:t>
            </a:r>
            <a:r>
              <a:rPr lang="en-US" sz="1800" b="0" i="0" cap="none" dirty="0">
                <a:effectLst/>
                <a:latin typeface="Times New Roman" panose="02020603050405020304" pitchFamily="18" charset="0"/>
              </a:rPr>
              <a:t> </a:t>
            </a:r>
            <a:r>
              <a:rPr lang="en-US" sz="1800" b="0" i="0" cap="none" dirty="0" err="1">
                <a:effectLst/>
                <a:latin typeface="Times New Roman" panose="02020603050405020304" pitchFamily="18" charset="0"/>
              </a:rPr>
              <a:t>wu</a:t>
            </a:r>
            <a:r>
              <a:rPr lang="en-US" sz="1800" b="0" i="0" cap="none" dirty="0">
                <a:effectLst/>
                <a:latin typeface="Times New Roman" panose="02020603050405020304" pitchFamily="18" charset="0"/>
              </a:rPr>
              <a:t>, “attribute-based storage supporting secure deduplication of encrypted data in cloud”, </a:t>
            </a:r>
            <a:r>
              <a:rPr lang="en-US" sz="1800" b="1" i="0" cap="none" dirty="0">
                <a:effectLst/>
                <a:latin typeface="Times New Roman" panose="02020603050405020304" pitchFamily="18" charset="0"/>
              </a:rPr>
              <a:t>IEEE transactions on big </a:t>
            </a:r>
            <a:endParaRPr lang="en-US" sz="1800" b="0" i="0" cap="none" dirty="0">
              <a:effectLst/>
              <a:latin typeface="roboto" panose="02000000000000000000" pitchFamily="2" charset="0"/>
            </a:endParaRPr>
          </a:p>
          <a:p>
            <a:r>
              <a:rPr lang="en-US" sz="1800" cap="none" dirty="0"/>
              <a:t>[1] D. Quick, B. Martini, and K. R. Choo, cloud storage forensics. Syngress publishing / </a:t>
            </a:r>
            <a:r>
              <a:rPr lang="en-US" sz="1800" cap="none" dirty="0" err="1"/>
              <a:t>elsevier</a:t>
            </a:r>
            <a:r>
              <a:rPr lang="en-US" sz="1800" cap="none" dirty="0"/>
              <a:t>, 2014. [Online]. Available: http://www.Elsevier.Com/books/cloud-storageforensics/quick/978-0-12-419970-5 [2] K. R. Choo, J. Domingo-</a:t>
            </a:r>
            <a:r>
              <a:rPr lang="en-US" sz="1800" cap="none" dirty="0" err="1"/>
              <a:t>ferrer</a:t>
            </a:r>
            <a:r>
              <a:rPr lang="en-US" sz="1800" cap="none" dirty="0"/>
              <a:t>, and L. Zhang, “cloud cryptography: theory, practice and future research directions,” future generation comp. Syst., Vol. 62, pp. 51–53, 2016</a:t>
            </a:r>
          </a:p>
          <a:p>
            <a:r>
              <a:rPr lang="en-US" sz="1800" dirty="0"/>
              <a:t>. R. Choo, J. Domingo-Ferrer, and L. Zhang, “Cloud cryptography: Theory, practice and future research directions,” Future Generation Comp. Syst., vol. 62, pp. 51–53, 2016</a:t>
            </a:r>
            <a:endParaRPr lang="en-US" sz="1800" cap="none" dirty="0"/>
          </a:p>
        </p:txBody>
      </p:sp>
    </p:spTree>
    <p:extLst>
      <p:ext uri="{BB962C8B-B14F-4D97-AF65-F5344CB8AC3E}">
        <p14:creationId xmlns:p14="http://schemas.microsoft.com/office/powerpoint/2010/main" val="2897253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hank You Png - Thank You Background Png Clipart - Large Size Png Image -  PikPng">
            <a:extLst>
              <a:ext uri="{FF2B5EF4-FFF2-40B4-BE49-F238E27FC236}">
                <a16:creationId xmlns:a16="http://schemas.microsoft.com/office/drawing/2014/main" id="{98EF8962-B894-E2AD-4BA1-B3FCFD449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444" y="2078727"/>
            <a:ext cx="9243390" cy="2700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D737-195A-195D-7227-8E12A37C6E06}"/>
              </a:ext>
            </a:extLst>
          </p:cNvPr>
          <p:cNvSpPr>
            <a:spLocks noGrp="1"/>
          </p:cNvSpPr>
          <p:nvPr>
            <p:ph type="title"/>
          </p:nvPr>
        </p:nvSpPr>
        <p:spPr>
          <a:xfrm>
            <a:off x="913775" y="618517"/>
            <a:ext cx="10364451" cy="474787"/>
          </a:xfrm>
        </p:spPr>
        <p:txBody>
          <a:bodyPr>
            <a:normAutofit fontScale="90000"/>
          </a:bodyPr>
          <a:lstStyle/>
          <a:p>
            <a:r>
              <a:rPr lang="en-US" sz="3600" i="1" dirty="0" err="1">
                <a:solidFill>
                  <a:schemeClr val="accent1">
                    <a:lumMod val="75000"/>
                  </a:schemeClr>
                </a:solidFill>
              </a:rPr>
              <a:t>Relavance</a:t>
            </a:r>
            <a:r>
              <a:rPr lang="en-US" sz="3600" i="1" dirty="0">
                <a:solidFill>
                  <a:schemeClr val="accent1">
                    <a:lumMod val="75000"/>
                  </a:schemeClr>
                </a:solidFill>
              </a:rPr>
              <a:t> of the topic</a:t>
            </a:r>
          </a:p>
        </p:txBody>
      </p:sp>
      <p:sp>
        <p:nvSpPr>
          <p:cNvPr id="3" name="Content Placeholder 2">
            <a:extLst>
              <a:ext uri="{FF2B5EF4-FFF2-40B4-BE49-F238E27FC236}">
                <a16:creationId xmlns:a16="http://schemas.microsoft.com/office/drawing/2014/main" id="{4F2EBF8E-232C-C780-50A2-946701402324}"/>
              </a:ext>
            </a:extLst>
          </p:cNvPr>
          <p:cNvSpPr>
            <a:spLocks noGrp="1"/>
          </p:cNvSpPr>
          <p:nvPr>
            <p:ph idx="1"/>
          </p:nvPr>
        </p:nvSpPr>
        <p:spPr>
          <a:xfrm>
            <a:off x="913775" y="1828800"/>
            <a:ext cx="10364452" cy="4830417"/>
          </a:xfrm>
        </p:spPr>
        <p:txBody>
          <a:bodyPr>
            <a:noAutofit/>
          </a:bodyPr>
          <a:lstStyle/>
          <a:p>
            <a:r>
              <a:rPr lang="en-US" sz="1800" cap="none" dirty="0"/>
              <a:t>Compared with the prior ABE and data deduplication systems, our system has two advantages. </a:t>
            </a:r>
          </a:p>
          <a:p>
            <a:r>
              <a:rPr lang="en-US" sz="1800" cap="none" dirty="0"/>
              <a:t>Firstly, it can be used to confidentially exchange data with users by specifying access policies rather than sharing decryption keys. </a:t>
            </a:r>
          </a:p>
          <a:p>
            <a:r>
              <a:rPr lang="en-US" sz="1800" cap="none" dirty="0"/>
              <a:t>Secondly, it achieves the standard security for data confidentiality while existing systems only achieve it by defining a weaker security notion.</a:t>
            </a:r>
          </a:p>
          <a:p>
            <a:r>
              <a:rPr lang="en-US" sz="1800" cap="none" dirty="0"/>
              <a:t>However, ordinary data encryption techniques, in essence, prevent the cloud from performing any meaningful operation of the underlying ciphertext policy, making the computation over encrypted data a very hard problem for the system. </a:t>
            </a:r>
          </a:p>
          <a:p>
            <a:r>
              <a:rPr lang="en-US" sz="1800" cap="none" dirty="0"/>
              <a:t>In this paper, we present an attribute-based encryption and storage system with secure deduplication in a hybrid cloud setting, where a private cloud is responsible for duplicate detection and a public cloud manages the access rights of data files in the cloud storage.</a:t>
            </a:r>
          </a:p>
        </p:txBody>
      </p:sp>
    </p:spTree>
    <p:extLst>
      <p:ext uri="{BB962C8B-B14F-4D97-AF65-F5344CB8AC3E}">
        <p14:creationId xmlns:p14="http://schemas.microsoft.com/office/powerpoint/2010/main" val="396526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3095-9DEB-7394-BD7B-4D1878C6DB74}"/>
              </a:ext>
            </a:extLst>
          </p:cNvPr>
          <p:cNvSpPr>
            <a:spLocks noGrp="1"/>
          </p:cNvSpPr>
          <p:nvPr>
            <p:ph type="title"/>
          </p:nvPr>
        </p:nvSpPr>
        <p:spPr/>
        <p:txBody>
          <a:bodyPr/>
          <a:lstStyle/>
          <a:p>
            <a:r>
              <a:rPr lang="en-US" sz="4400" b="1" i="1" u="sng" cap="none" dirty="0">
                <a:solidFill>
                  <a:schemeClr val="accent1">
                    <a:lumMod val="75000"/>
                  </a:schemeClr>
                </a:solidFill>
              </a:rPr>
              <a:t>A description of the project</a:t>
            </a:r>
            <a:endParaRPr lang="en-US" u="sng" dirty="0">
              <a:solidFill>
                <a:schemeClr val="accent1">
                  <a:lumMod val="75000"/>
                </a:schemeClr>
              </a:solidFill>
            </a:endParaRPr>
          </a:p>
        </p:txBody>
      </p:sp>
      <p:pic>
        <p:nvPicPr>
          <p:cNvPr id="5" name="Content Placeholder 4">
            <a:extLst>
              <a:ext uri="{FF2B5EF4-FFF2-40B4-BE49-F238E27FC236}">
                <a16:creationId xmlns:a16="http://schemas.microsoft.com/office/drawing/2014/main" id="{5B662AD0-C212-D375-217C-3E0587251E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226"/>
          <a:stretch/>
        </p:blipFill>
        <p:spPr>
          <a:xfrm>
            <a:off x="1097281" y="1737360"/>
            <a:ext cx="9537590" cy="4474597"/>
          </a:xfrm>
        </p:spPr>
      </p:pic>
    </p:spTree>
    <p:extLst>
      <p:ext uri="{BB962C8B-B14F-4D97-AF65-F5344CB8AC3E}">
        <p14:creationId xmlns:p14="http://schemas.microsoft.com/office/powerpoint/2010/main" val="88245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59F9-A3C2-05DD-0F7C-E9E99BBEF70C}"/>
              </a:ext>
            </a:extLst>
          </p:cNvPr>
          <p:cNvSpPr>
            <a:spLocks noGrp="1"/>
          </p:cNvSpPr>
          <p:nvPr>
            <p:ph type="title"/>
          </p:nvPr>
        </p:nvSpPr>
        <p:spPr/>
        <p:txBody>
          <a:bodyPr>
            <a:normAutofit fontScale="90000"/>
          </a:bodyPr>
          <a:lstStyle/>
          <a:p>
            <a:br>
              <a:rPr lang="en-US" sz="3600" dirty="0">
                <a:solidFill>
                  <a:schemeClr val="accent1">
                    <a:lumMod val="75000"/>
                  </a:schemeClr>
                </a:solidFill>
              </a:rPr>
            </a:br>
            <a:br>
              <a:rPr lang="en-US" sz="3600" dirty="0">
                <a:solidFill>
                  <a:schemeClr val="accent1">
                    <a:lumMod val="75000"/>
                  </a:schemeClr>
                </a:solidFill>
              </a:rPr>
            </a:br>
            <a:br>
              <a:rPr lang="en-US" sz="3600" dirty="0">
                <a:solidFill>
                  <a:schemeClr val="accent1">
                    <a:lumMod val="75000"/>
                  </a:schemeClr>
                </a:solidFill>
              </a:rPr>
            </a:br>
            <a:r>
              <a:rPr lang="en-US" sz="3600" dirty="0">
                <a:solidFill>
                  <a:schemeClr val="accent1">
                    <a:lumMod val="75000"/>
                  </a:schemeClr>
                </a:solidFill>
              </a:rPr>
              <a:t>Objectives of topic</a:t>
            </a:r>
            <a:br>
              <a:rPr lang="en-US" sz="3600" dirty="0">
                <a:solidFill>
                  <a:schemeClr val="accent1">
                    <a:lumMod val="75000"/>
                  </a:schemeClr>
                </a:solidFill>
              </a:rPr>
            </a:br>
            <a:br>
              <a:rPr lang="en-US" sz="3600" dirty="0">
                <a:solidFill>
                  <a:schemeClr val="accent1">
                    <a:lumMod val="75000"/>
                  </a:schemeClr>
                </a:solidFill>
              </a:rPr>
            </a:br>
            <a:br>
              <a:rPr lang="en-US" sz="3600" b="0" i="0" u="sng" dirty="0">
                <a:solidFill>
                  <a:schemeClr val="accent1">
                    <a:lumMod val="75000"/>
                  </a:schemeClr>
                </a:solidFill>
                <a:effectLst/>
              </a:rPr>
            </a:b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76D743D1-8CE2-D8E1-6940-260873F2DC53}"/>
              </a:ext>
            </a:extLst>
          </p:cNvPr>
          <p:cNvSpPr>
            <a:spLocks noGrp="1"/>
          </p:cNvSpPr>
          <p:nvPr>
            <p:ph idx="1"/>
          </p:nvPr>
        </p:nvSpPr>
        <p:spPr>
          <a:xfrm>
            <a:off x="913773" y="2007703"/>
            <a:ext cx="10364452" cy="4383157"/>
          </a:xfrm>
        </p:spPr>
        <p:txBody>
          <a:bodyPr>
            <a:noAutofit/>
          </a:bodyPr>
          <a:lstStyle/>
          <a:p>
            <a:pPr>
              <a:buFont typeface="Wingdings" panose="05000000000000000000" pitchFamily="2" charset="2"/>
              <a:buChar char="Ø"/>
            </a:pPr>
            <a:r>
              <a:rPr lang="en-US" sz="1800" cap="none" dirty="0"/>
              <a:t>Attribute-based encryption (ABE) has been widely used in cloud computing where data   providers outsource their encrypted data to the cloud and can share the data with users possessing specified credentials.</a:t>
            </a:r>
          </a:p>
          <a:p>
            <a:pPr>
              <a:buFont typeface="Wingdings" panose="05000000000000000000" pitchFamily="2" charset="2"/>
              <a:buChar char="Ø"/>
            </a:pPr>
            <a:r>
              <a:rPr lang="en-US" sz="1800" cap="none" dirty="0"/>
              <a:t>Deduplication is an important technique to save the storage space and network bandwidth, which eliminates duplicate copies of identical data</a:t>
            </a:r>
          </a:p>
          <a:p>
            <a:pPr>
              <a:buFont typeface="Wingdings" panose="05000000000000000000" pitchFamily="2" charset="2"/>
              <a:buChar char="Ø"/>
            </a:pPr>
            <a:r>
              <a:rPr lang="en-US" sz="1800" cap="none" dirty="0"/>
              <a:t>However, the standard ABE systems do not support secure deduplication, which makes them costly to be applied in some commercial storage services.</a:t>
            </a:r>
          </a:p>
          <a:p>
            <a:pPr>
              <a:buFont typeface="Wingdings" panose="05000000000000000000" pitchFamily="2" charset="2"/>
              <a:buChar char="Ø"/>
            </a:pPr>
            <a:r>
              <a:rPr lang="en-US" sz="1800" cap="none" dirty="0"/>
              <a:t>In this project, we presented a novel approach to realize an attribute-based storage system supporting secure deduplication. </a:t>
            </a:r>
          </a:p>
          <a:p>
            <a:pPr>
              <a:buFont typeface="Wingdings" panose="05000000000000000000" pitchFamily="2" charset="2"/>
              <a:buChar char="Ø"/>
            </a:pPr>
            <a:r>
              <a:rPr lang="en-US" sz="1800" cap="none" dirty="0"/>
              <a:t>Our storage system is built under a hybrid cloud architecture, where a private cloud manipulates the computation and a public cloud manages the storage. </a:t>
            </a:r>
          </a:p>
        </p:txBody>
      </p:sp>
    </p:spTree>
    <p:extLst>
      <p:ext uri="{BB962C8B-B14F-4D97-AF65-F5344CB8AC3E}">
        <p14:creationId xmlns:p14="http://schemas.microsoft.com/office/powerpoint/2010/main" val="194705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D883F6-77ED-13D0-E9E3-6C28AA94F64E}"/>
              </a:ext>
            </a:extLst>
          </p:cNvPr>
          <p:cNvSpPr txBox="1"/>
          <p:nvPr/>
        </p:nvSpPr>
        <p:spPr>
          <a:xfrm>
            <a:off x="1113183" y="1242391"/>
            <a:ext cx="8033301" cy="2031325"/>
          </a:xfrm>
          <a:prstGeom prst="rect">
            <a:avLst/>
          </a:prstGeom>
          <a:noFill/>
        </p:spPr>
        <p:txBody>
          <a:bodyPr wrap="square">
            <a:spAutoFit/>
          </a:bodyPr>
          <a:lstStyle/>
          <a:p>
            <a:pPr marL="285750" indent="-285750">
              <a:buFont typeface="Wingdings" panose="05000000000000000000" pitchFamily="2" charset="2"/>
              <a:buChar char="Ø"/>
            </a:pPr>
            <a:r>
              <a:rPr lang="en-US" dirty="0"/>
              <a:t>The proposed storage system enjoys two major advantages. </a:t>
            </a:r>
          </a:p>
          <a:p>
            <a:endParaRPr lang="en-US" dirty="0"/>
          </a:p>
          <a:p>
            <a:pPr marL="285750" indent="-285750">
              <a:buFont typeface="Wingdings" panose="05000000000000000000" pitchFamily="2" charset="2"/>
              <a:buChar char="Ø"/>
            </a:pPr>
            <a:r>
              <a:rPr lang="en-US" dirty="0"/>
              <a:t>Firstly, it can be used to confidentially share data with other users by specifying an access policy rather than sharing the decryption key. </a:t>
            </a:r>
          </a:p>
          <a:p>
            <a:endParaRPr lang="en-US" dirty="0"/>
          </a:p>
          <a:p>
            <a:pPr marL="285750" indent="-285750">
              <a:buFont typeface="Wingdings" panose="05000000000000000000" pitchFamily="2" charset="2"/>
              <a:buChar char="Ø"/>
            </a:pPr>
            <a:r>
              <a:rPr lang="en-US" dirty="0"/>
              <a:t>Secondly, it achieves the standard notion of semantic security while existing deduplication schemes only achieve it under a weaker security notion. </a:t>
            </a:r>
          </a:p>
        </p:txBody>
      </p:sp>
    </p:spTree>
    <p:extLst>
      <p:ext uri="{BB962C8B-B14F-4D97-AF65-F5344CB8AC3E}">
        <p14:creationId xmlns:p14="http://schemas.microsoft.com/office/powerpoint/2010/main" val="87114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AC83-E1AC-EA90-07EE-C33FA5559D26}"/>
              </a:ext>
            </a:extLst>
          </p:cNvPr>
          <p:cNvSpPr>
            <a:spLocks noGrp="1"/>
          </p:cNvSpPr>
          <p:nvPr>
            <p:ph type="title"/>
          </p:nvPr>
        </p:nvSpPr>
        <p:spPr>
          <a:xfrm>
            <a:off x="913775" y="407505"/>
            <a:ext cx="10364451" cy="387626"/>
          </a:xfrm>
        </p:spPr>
        <p:txBody>
          <a:bodyPr>
            <a:normAutofit fontScale="90000"/>
          </a:bodyPr>
          <a:lstStyle/>
          <a:p>
            <a:r>
              <a:rPr lang="en-US" u="sng" dirty="0" err="1">
                <a:solidFill>
                  <a:schemeClr val="tx2">
                    <a:lumMod val="50000"/>
                  </a:schemeClr>
                </a:solidFill>
              </a:rPr>
              <a:t>Exisisting</a:t>
            </a:r>
            <a:r>
              <a:rPr lang="en-US" u="sng" dirty="0">
                <a:solidFill>
                  <a:schemeClr val="tx2">
                    <a:lumMod val="50000"/>
                  </a:schemeClr>
                </a:solidFill>
              </a:rPr>
              <a:t> system</a:t>
            </a:r>
          </a:p>
        </p:txBody>
      </p:sp>
      <p:sp>
        <p:nvSpPr>
          <p:cNvPr id="3" name="Content Placeholder 2">
            <a:extLst>
              <a:ext uri="{FF2B5EF4-FFF2-40B4-BE49-F238E27FC236}">
                <a16:creationId xmlns:a16="http://schemas.microsoft.com/office/drawing/2014/main" id="{448AAB4E-1221-93E3-A1C7-633C85142812}"/>
              </a:ext>
            </a:extLst>
          </p:cNvPr>
          <p:cNvSpPr>
            <a:spLocks noGrp="1"/>
          </p:cNvSpPr>
          <p:nvPr>
            <p:ph sz="quarter" idx="13"/>
          </p:nvPr>
        </p:nvSpPr>
        <p:spPr>
          <a:xfrm>
            <a:off x="1152313" y="2355574"/>
            <a:ext cx="10363826" cy="5575852"/>
          </a:xfrm>
        </p:spPr>
        <p:txBody>
          <a:bodyPr>
            <a:normAutofit/>
          </a:bodyPr>
          <a:lstStyle/>
          <a:p>
            <a:r>
              <a:rPr lang="en-US" b="0" i="0" cap="none" dirty="0">
                <a:effectLst/>
                <a:latin typeface="Times New Roman" panose="02020603050405020304" pitchFamily="18" charset="0"/>
              </a:rPr>
              <a:t>In an existing storage system with deduplication, to store a file in the cloud, a data provider generates a tag and a ciphertext.</a:t>
            </a:r>
          </a:p>
          <a:p>
            <a:r>
              <a:rPr lang="en-US" b="0" i="0" cap="none" dirty="0">
                <a:effectLst/>
                <a:latin typeface="Times New Roman" panose="02020603050405020304" pitchFamily="18" charset="0"/>
              </a:rPr>
              <a:t>Upon receiving an outsourcing request from a data provider for uploading a ciphertext and an associated tag, the cloud runs a so-called equality checking algorithm, which checks if the tag in the incoming request is identical to any tags in the storage system.</a:t>
            </a:r>
          </a:p>
          <a:p>
            <a:r>
              <a:rPr lang="en-US" b="0" i="0" cap="none" dirty="0">
                <a:effectLst/>
                <a:latin typeface="Times New Roman" panose="02020603050405020304" pitchFamily="18" charset="0"/>
              </a:rPr>
              <a:t>If there is a match,</a:t>
            </a:r>
            <a:r>
              <a:rPr lang="en-US" cap="none" dirty="0">
                <a:latin typeface="Times New Roman" panose="02020603050405020304" pitchFamily="18" charset="0"/>
              </a:rPr>
              <a:t> </a:t>
            </a:r>
            <a:r>
              <a:rPr lang="en-US" b="0" i="0" cap="none" dirty="0">
                <a:effectLst/>
                <a:latin typeface="Times New Roman" panose="02020603050405020304" pitchFamily="18" charset="0"/>
              </a:rPr>
              <a:t>the new ciphertext is discarded.</a:t>
            </a:r>
          </a:p>
          <a:p>
            <a:pPr algn="just"/>
            <a:r>
              <a:rPr lang="en-US" b="0" i="0" cap="none" dirty="0">
                <a:effectLst/>
                <a:latin typeface="Times New Roman" panose="02020603050405020304" pitchFamily="18" charset="0"/>
              </a:rPr>
              <a:t>   Cheung and </a:t>
            </a:r>
            <a:r>
              <a:rPr lang="en-US" b="0" i="0" cap="none" dirty="0" err="1">
                <a:effectLst/>
                <a:latin typeface="Times New Roman" panose="02020603050405020304" pitchFamily="18" charset="0"/>
              </a:rPr>
              <a:t>newport</a:t>
            </a:r>
            <a:r>
              <a:rPr lang="en-US" b="0" i="0" cap="none" dirty="0">
                <a:effectLst/>
                <a:latin typeface="Times New Roman" panose="02020603050405020304" pitchFamily="18" charset="0"/>
              </a:rPr>
              <a:t> presented a </a:t>
            </a:r>
            <a:r>
              <a:rPr lang="en-US" b="0" i="0" cap="none" dirty="0" err="1">
                <a:effectLst/>
                <a:latin typeface="Times New Roman" panose="02020603050405020304" pitchFamily="18" charset="0"/>
              </a:rPr>
              <a:t>cpabe</a:t>
            </a:r>
            <a:r>
              <a:rPr lang="en-US" b="0" i="0" cap="none" dirty="0">
                <a:effectLst/>
                <a:latin typeface="Times New Roman" panose="02020603050405020304" pitchFamily="18" charset="0"/>
              </a:rPr>
              <a:t> scheme that is proved to be secure under the standard model, but it only supports the “AND” access structures.</a:t>
            </a:r>
            <a:endParaRPr lang="en-US" b="0" i="0" cap="none" dirty="0">
              <a:effectLst/>
              <a:latin typeface="roboto" panose="02000000000000000000" pitchFamily="2" charset="0"/>
            </a:endParaRPr>
          </a:p>
        </p:txBody>
      </p:sp>
    </p:spTree>
    <p:extLst>
      <p:ext uri="{BB962C8B-B14F-4D97-AF65-F5344CB8AC3E}">
        <p14:creationId xmlns:p14="http://schemas.microsoft.com/office/powerpoint/2010/main" val="171195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4FD5-9E18-A51B-8186-30A5B5A7865C}"/>
              </a:ext>
            </a:extLst>
          </p:cNvPr>
          <p:cNvSpPr>
            <a:spLocks noGrp="1"/>
          </p:cNvSpPr>
          <p:nvPr>
            <p:ph type="title"/>
          </p:nvPr>
        </p:nvSpPr>
        <p:spPr>
          <a:xfrm>
            <a:off x="913775" y="598639"/>
            <a:ext cx="10364451" cy="862413"/>
          </a:xfrm>
        </p:spPr>
        <p:txBody>
          <a:bodyPr>
            <a:normAutofit fontScale="90000"/>
          </a:bodyPr>
          <a:lstStyle/>
          <a:p>
            <a:r>
              <a:rPr lang="en-US" u="sng" cap="none" dirty="0" err="1">
                <a:solidFill>
                  <a:srgbClr val="333333"/>
                </a:solidFill>
                <a:latin typeface="Times New Roman" panose="02020603050405020304" pitchFamily="18" charset="0"/>
              </a:rPr>
              <a:t>Disa</a:t>
            </a:r>
            <a:r>
              <a:rPr lang="en-US" i="0" u="sng" cap="none" dirty="0" err="1">
                <a:solidFill>
                  <a:srgbClr val="333333"/>
                </a:solidFill>
                <a:effectLst/>
                <a:latin typeface="Times New Roman" panose="02020603050405020304" pitchFamily="18" charset="0"/>
              </a:rPr>
              <a:t>vantages</a:t>
            </a:r>
            <a:r>
              <a:rPr lang="en-US" i="0" u="sng" cap="none" dirty="0">
                <a:solidFill>
                  <a:srgbClr val="333333"/>
                </a:solidFill>
                <a:effectLst/>
                <a:latin typeface="Times New Roman" panose="02020603050405020304" pitchFamily="18" charset="0"/>
              </a:rPr>
              <a:t> of </a:t>
            </a:r>
            <a:r>
              <a:rPr lang="en-US" i="0" u="sng" cap="none" dirty="0" err="1">
                <a:solidFill>
                  <a:srgbClr val="333333"/>
                </a:solidFill>
                <a:effectLst/>
                <a:latin typeface="Times New Roman" panose="02020603050405020304" pitchFamily="18" charset="0"/>
              </a:rPr>
              <a:t>exisisting</a:t>
            </a:r>
            <a:r>
              <a:rPr lang="en-US" i="0" u="sng" cap="none" dirty="0">
                <a:solidFill>
                  <a:srgbClr val="333333"/>
                </a:solidFill>
                <a:effectLst/>
                <a:latin typeface="Times New Roman" panose="02020603050405020304" pitchFamily="18" charset="0"/>
              </a:rPr>
              <a:t> system:</a:t>
            </a:r>
            <a:br>
              <a:rPr lang="en-US" i="0" dirty="0">
                <a:solidFill>
                  <a:srgbClr val="333333"/>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F5D42E8-A4F4-1DE6-C264-3F2148CF63EA}"/>
              </a:ext>
            </a:extLst>
          </p:cNvPr>
          <p:cNvSpPr>
            <a:spLocks noGrp="1"/>
          </p:cNvSpPr>
          <p:nvPr>
            <p:ph sz="quarter" idx="13"/>
          </p:nvPr>
        </p:nvSpPr>
        <p:spPr/>
        <p:txBody>
          <a:bodyPr/>
          <a:lstStyle/>
          <a:p>
            <a:r>
              <a:rPr lang="en-US" cap="none" dirty="0"/>
              <a:t>The standard ABE system does not support secure deduplication, which is crucial for eliminating duplicate copies of identical data in order to save storage space and network bandwidth.</a:t>
            </a:r>
          </a:p>
          <a:p>
            <a:r>
              <a:rPr lang="en-US" b="0" i="0" cap="none" dirty="0">
                <a:effectLst/>
                <a:latin typeface="Times New Roman" panose="02020603050405020304" pitchFamily="18" charset="0"/>
              </a:rPr>
              <a:t>If there is a match,</a:t>
            </a:r>
            <a:r>
              <a:rPr lang="en-US" cap="none" dirty="0">
                <a:latin typeface="Times New Roman" panose="02020603050405020304" pitchFamily="18" charset="0"/>
              </a:rPr>
              <a:t> </a:t>
            </a:r>
            <a:r>
              <a:rPr lang="en-US" b="0" i="0" cap="none" dirty="0">
                <a:effectLst/>
                <a:latin typeface="Times New Roman" panose="02020603050405020304" pitchFamily="18" charset="0"/>
              </a:rPr>
              <a:t>the new ciphertext is discarded and there is no other mechanisms to overcome that.</a:t>
            </a:r>
            <a:endParaRPr lang="en-US" cap="none" dirty="0"/>
          </a:p>
          <a:p>
            <a:r>
              <a:rPr lang="en-US" b="0" i="0" cap="none" dirty="0">
                <a:effectLst/>
                <a:latin typeface="Times New Roman" panose="02020603050405020304" pitchFamily="18" charset="0"/>
              </a:rPr>
              <a:t>It is secure under the generic group model.</a:t>
            </a:r>
            <a:endParaRPr lang="en-US" cap="none" dirty="0"/>
          </a:p>
          <a:p>
            <a:endParaRPr lang="en-US" cap="none" dirty="0"/>
          </a:p>
        </p:txBody>
      </p:sp>
    </p:spTree>
    <p:extLst>
      <p:ext uri="{BB962C8B-B14F-4D97-AF65-F5344CB8AC3E}">
        <p14:creationId xmlns:p14="http://schemas.microsoft.com/office/powerpoint/2010/main" val="357683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BCC0-16DE-4EFA-E849-D33E6FB6EBA5}"/>
              </a:ext>
            </a:extLst>
          </p:cNvPr>
          <p:cNvSpPr>
            <a:spLocks noGrp="1"/>
          </p:cNvSpPr>
          <p:nvPr>
            <p:ph type="title"/>
          </p:nvPr>
        </p:nvSpPr>
        <p:spPr/>
        <p:txBody>
          <a:bodyPr>
            <a:normAutofit/>
          </a:bodyPr>
          <a:lstStyle/>
          <a:p>
            <a:r>
              <a:rPr lang="en-US" sz="2400" i="0" u="sng" cap="none" dirty="0">
                <a:solidFill>
                  <a:schemeClr val="accent1">
                    <a:lumMod val="75000"/>
                  </a:schemeClr>
                </a:solidFill>
                <a:effectLst/>
                <a:latin typeface="Times New Roman" panose="02020603050405020304" pitchFamily="18" charset="0"/>
              </a:rPr>
              <a:t>Proposed System</a:t>
            </a:r>
            <a:br>
              <a:rPr lang="en-US" b="0" i="0" dirty="0">
                <a:solidFill>
                  <a:srgbClr val="333333"/>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4B49008F-283A-14BB-9547-14B87B35D0DE}"/>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cap="none" dirty="0">
                <a:effectLst/>
                <a:latin typeface="Times New Roman" panose="02020603050405020304" pitchFamily="18" charset="0"/>
              </a:rPr>
              <a:t>In this project, we present an attribute-based storage system which employs ciphertext-policy attribute-based encryption (CP-ABE) and supports secure deduplication. </a:t>
            </a:r>
            <a:r>
              <a:rPr lang="en-US" cap="none" dirty="0">
                <a:latin typeface="Times New Roman" panose="02020603050405020304" pitchFamily="18" charset="0"/>
              </a:rPr>
              <a:t>M</a:t>
            </a:r>
            <a:r>
              <a:rPr lang="en-US" b="0" i="0" cap="none" dirty="0">
                <a:effectLst/>
                <a:latin typeface="Times New Roman" panose="02020603050405020304" pitchFamily="18" charset="0"/>
              </a:rPr>
              <a:t>ain contributions can be summarized as follows.</a:t>
            </a:r>
            <a:endParaRPr lang="en-US" b="0" i="0" cap="none" dirty="0">
              <a:effectLst/>
              <a:latin typeface="roboto" panose="02000000000000000000" pitchFamily="2" charset="0"/>
            </a:endParaRPr>
          </a:p>
          <a:p>
            <a:pPr algn="just">
              <a:buFont typeface="Arial" panose="020B0604020202020204" pitchFamily="34" charset="0"/>
              <a:buChar char="•"/>
            </a:pPr>
            <a:r>
              <a:rPr lang="en-US" b="0" i="0" cap="none" dirty="0">
                <a:effectLst/>
                <a:latin typeface="Times New Roman" panose="02020603050405020304" pitchFamily="18" charset="0"/>
              </a:rPr>
              <a:t>Firstly, the system is the first that achieves security for data confidentiality in attribute-based deduplication systems by resorting to the hybrid cloud architecture.</a:t>
            </a:r>
            <a:endParaRPr lang="en-US" b="0" i="0" cap="none" dirty="0">
              <a:effectLst/>
              <a:latin typeface="roboto" panose="02000000000000000000" pitchFamily="2" charset="0"/>
            </a:endParaRPr>
          </a:p>
          <a:p>
            <a:pPr algn="just">
              <a:buFont typeface="Arial" panose="020B0604020202020204" pitchFamily="34" charset="0"/>
              <a:buChar char="•"/>
            </a:pPr>
            <a:r>
              <a:rPr lang="en-US" b="0" i="0" cap="none" dirty="0">
                <a:effectLst/>
                <a:latin typeface="Times New Roman" panose="02020603050405020304" pitchFamily="18" charset="0"/>
              </a:rPr>
              <a:t>Secondly, we put forth a methodology to modify a ciphertext over one access policy into ciphertexts of the same plaintext but under any other access policies without revealing the underlying plaintext.</a:t>
            </a:r>
          </a:p>
          <a:p>
            <a:pPr algn="just"/>
            <a:r>
              <a:rPr lang="en-US" b="0" i="0" cap="none" dirty="0">
                <a:effectLst/>
                <a:latin typeface="Times New Roman" panose="02020603050405020304" pitchFamily="18" charset="0"/>
              </a:rPr>
              <a:t>   Thirdly, we propose an approach based on two cryptographic primitives, including a zero-knowledge proof of knowledge and a commitment scheme, to achieve data consistency in the system.</a:t>
            </a:r>
            <a:endParaRPr lang="en-US" b="0" i="0" cap="none" dirty="0">
              <a:effectLst/>
              <a:latin typeface="roboto" panose="02000000000000000000" pitchFamily="2" charset="0"/>
            </a:endParaRPr>
          </a:p>
          <a:p>
            <a:pPr>
              <a:buFont typeface="Wingdings" panose="05000000000000000000" pitchFamily="2" charset="2"/>
              <a:buChar char="ü"/>
            </a:pPr>
            <a:endParaRPr lang="en-US" cap="none" dirty="0"/>
          </a:p>
        </p:txBody>
      </p:sp>
    </p:spTree>
    <p:extLst>
      <p:ext uri="{BB962C8B-B14F-4D97-AF65-F5344CB8AC3E}">
        <p14:creationId xmlns:p14="http://schemas.microsoft.com/office/powerpoint/2010/main" val="14014928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1377</TotalTime>
  <Words>2507</Words>
  <Application>Microsoft Office PowerPoint</Application>
  <PresentationFormat>Widescreen</PresentationFormat>
  <Paragraphs>110</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Adobe Garamond Pro Bold</vt:lpstr>
      <vt:lpstr>Arial</vt:lpstr>
      <vt:lpstr>Arial</vt:lpstr>
      <vt:lpstr>Noto Sans Symbols</vt:lpstr>
      <vt:lpstr>roboto</vt:lpstr>
      <vt:lpstr>roboto</vt:lpstr>
      <vt:lpstr>Times New Roman</vt:lpstr>
      <vt:lpstr>Tw Cen MT</vt:lpstr>
      <vt:lpstr>Wingdings</vt:lpstr>
      <vt:lpstr>Droplet</vt:lpstr>
      <vt:lpstr>                PRESENTED BY  :  MANJIMA VARGHESE                                                                  S4 MCA                                                                  ROLLNO:16                                                                                            </vt:lpstr>
      <vt:lpstr>Introduction</vt:lpstr>
      <vt:lpstr>Relavance of the topic</vt:lpstr>
      <vt:lpstr>A description of the project</vt:lpstr>
      <vt:lpstr>   Objectives of topic   </vt:lpstr>
      <vt:lpstr>PowerPoint Presentation</vt:lpstr>
      <vt:lpstr>Exisisting system</vt:lpstr>
      <vt:lpstr>Disavantages of exisisting system: </vt:lpstr>
      <vt:lpstr>Proposed System </vt:lpstr>
      <vt:lpstr>Advantages</vt:lpstr>
      <vt:lpstr>Modules </vt:lpstr>
      <vt:lpstr>Data provider module </vt:lpstr>
      <vt:lpstr>User module </vt:lpstr>
      <vt:lpstr>Attribute authority module </vt:lpstr>
      <vt:lpstr>cloud</vt:lpstr>
      <vt:lpstr>Input</vt:lpstr>
      <vt:lpstr>OUtput</vt:lpstr>
      <vt:lpstr>System Specification</vt:lpstr>
      <vt:lpstr>Algorithms to be used</vt:lpstr>
      <vt:lpstr>Attribute-based private key generation algorithm keygen </vt:lpstr>
      <vt:lpstr>Encryption algorithm</vt:lpstr>
      <vt:lpstr>Validity testing algorithm</vt:lpstr>
      <vt:lpstr>Equality testing algorithm</vt:lpstr>
      <vt:lpstr>Re-encryption algorithm and decryption algorithm</vt:lpstr>
      <vt:lpstr>PowerPoint Presentation</vt:lpstr>
      <vt:lpstr>Future scope</vt:lpstr>
      <vt:lpstr>conclusion</vt:lpstr>
      <vt:lpstr>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Attribute-Based Storage Supporting Secure Deduplication of Encrypted Data in Cloud              PRESENTED BY  :  MANJIMA VARGHESE                                                                  S4 MCA                                                                  ROLLNO:16                                                                                            </dc:title>
  <dc:creator>manjima manju</dc:creator>
  <cp:lastModifiedBy>manjima manju</cp:lastModifiedBy>
  <cp:revision>11</cp:revision>
  <dcterms:created xsi:type="dcterms:W3CDTF">2022-05-16T05:09:24Z</dcterms:created>
  <dcterms:modified xsi:type="dcterms:W3CDTF">2022-06-13T04:20:03Z</dcterms:modified>
</cp:coreProperties>
</file>