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4" r:id="rId7"/>
    <p:sldId id="265" r:id="rId8"/>
    <p:sldId id="262" r:id="rId9"/>
    <p:sldId id="263" r:id="rId10"/>
    <p:sldId id="295" r:id="rId11"/>
    <p:sldId id="267" r:id="rId12"/>
    <p:sldId id="268" r:id="rId13"/>
    <p:sldId id="269" r:id="rId14"/>
    <p:sldId id="270" r:id="rId15"/>
    <p:sldId id="271" r:id="rId16"/>
    <p:sldId id="266" r:id="rId17"/>
    <p:sldId id="272" r:id="rId18"/>
    <p:sldId id="273" r:id="rId19"/>
    <p:sldId id="274" r:id="rId20"/>
    <p:sldId id="281" r:id="rId21"/>
    <p:sldId id="282"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35268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408686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34545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8251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583776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1F86B2-98B2-4F59-AFE6-31B9C731E0C2}"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3929590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1F86B2-98B2-4F59-AFE6-31B9C731E0C2}"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700657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73052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739187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6774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F86B2-98B2-4F59-AFE6-31B9C731E0C2}"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54133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F86B2-98B2-4F59-AFE6-31B9C731E0C2}"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26621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22293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F86B2-98B2-4F59-AFE6-31B9C731E0C2}"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46756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F86B2-98B2-4F59-AFE6-31B9C731E0C2}"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96653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E1F86B2-98B2-4F59-AFE6-31B9C731E0C2}"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299099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193341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F86B2-98B2-4F59-AFE6-31B9C731E0C2}"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B81B-F878-44FE-BB9A-347906CF8631}" type="slidenum">
              <a:rPr lang="en-US" smtClean="0"/>
              <a:t>‹#›</a:t>
            </a:fld>
            <a:endParaRPr lang="en-US"/>
          </a:p>
        </p:txBody>
      </p:sp>
    </p:spTree>
    <p:extLst>
      <p:ext uri="{BB962C8B-B14F-4D97-AF65-F5344CB8AC3E}">
        <p14:creationId xmlns:p14="http://schemas.microsoft.com/office/powerpoint/2010/main" val="418639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E1F86B2-98B2-4F59-AFE6-31B9C731E0C2}" type="datetimeFigureOut">
              <a:rPr lang="en-US" smtClean="0"/>
              <a:t>8/15/2022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4E7B81B-F878-44FE-BB9A-347906CF8631}" type="slidenum">
              <a:rPr lang="en-US" smtClean="0"/>
              <a:t>‹#›</a:t>
            </a:fld>
            <a:endParaRPr lang="en-US"/>
          </a:p>
        </p:txBody>
      </p:sp>
    </p:spTree>
    <p:extLst>
      <p:ext uri="{BB962C8B-B14F-4D97-AF65-F5344CB8AC3E}">
        <p14:creationId xmlns:p14="http://schemas.microsoft.com/office/powerpoint/2010/main" val="414490191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elsevier.com/books/cloud-storageforensics/quick/978-0-12-419970-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455E9A-02F1-3AE2-16CB-234CA5917460}"/>
              </a:ext>
            </a:extLst>
          </p:cNvPr>
          <p:cNvSpPr>
            <a:spLocks noGrp="1"/>
          </p:cNvSpPr>
          <p:nvPr>
            <p:ph type="title"/>
          </p:nvPr>
        </p:nvSpPr>
        <p:spPr>
          <a:xfrm>
            <a:off x="6917633" y="4154557"/>
            <a:ext cx="4923183" cy="975070"/>
          </a:xfrm>
        </p:spPr>
        <p:txBody>
          <a:bodyPr>
            <a:normAutofit fontScale="90000"/>
          </a:bodyPr>
          <a:lstStyle/>
          <a:p>
            <a:br>
              <a:rPr lang="en-US" i="1" dirty="0">
                <a:solidFill>
                  <a:schemeClr val="accent1">
                    <a:lumMod val="50000"/>
                  </a:schemeClr>
                </a:solidFill>
                <a:latin typeface="Adobe Garamond Pro Bold" panose="02020702060506020403" pitchFamily="18" charset="0"/>
              </a:rPr>
            </a:br>
            <a:br>
              <a:rPr lang="en-US" i="1" dirty="0">
                <a:solidFill>
                  <a:schemeClr val="accent1">
                    <a:lumMod val="50000"/>
                  </a:schemeClr>
                </a:solidFill>
                <a:latin typeface="Adobe Garamond Pro Bold" panose="02020702060506020403" pitchFamily="18" charset="0"/>
              </a:rPr>
            </a:br>
            <a:br>
              <a:rPr lang="en-US" i="1" dirty="0">
                <a:solidFill>
                  <a:schemeClr val="accent1">
                    <a:lumMod val="50000"/>
                  </a:schemeClr>
                </a:solidFill>
                <a:latin typeface="Adobe Garamond Pro Bold" panose="02020702060506020403" pitchFamily="18" charset="0"/>
              </a:rPr>
            </a:br>
            <a:br>
              <a:rPr lang="en-US" i="1" dirty="0">
                <a:solidFill>
                  <a:schemeClr val="accent1">
                    <a:lumMod val="50000"/>
                  </a:schemeClr>
                </a:solidFill>
                <a:latin typeface="Adobe Garamond Pro Bold" panose="02020702060506020403" pitchFamily="18" charset="0"/>
              </a:rPr>
            </a:br>
            <a:r>
              <a:rPr lang="en-US" i="1" dirty="0">
                <a:solidFill>
                  <a:schemeClr val="accent1">
                    <a:lumMod val="50000"/>
                  </a:schemeClr>
                </a:solidFill>
                <a:latin typeface="Adobe Garamond Pro Bold" panose="02020702060506020403" pitchFamily="18" charset="0"/>
              </a:rPr>
              <a:t>            </a:t>
            </a:r>
            <a:r>
              <a:rPr lang="en-US" sz="1600" b="0" i="0" dirty="0">
                <a:solidFill>
                  <a:schemeClr val="accent1">
                    <a:lumMod val="50000"/>
                  </a:schemeClr>
                </a:solidFill>
                <a:effectLst/>
                <a:latin typeface="Roboto" panose="02000000000000000000" pitchFamily="2" charset="0"/>
              </a:rPr>
              <a:t>PRESENTED BY  :  MANJIMA VARGHESE</a:t>
            </a:r>
            <a:br>
              <a:rPr lang="en-US" sz="1600" b="0" i="0" dirty="0">
                <a:solidFill>
                  <a:schemeClr val="accent1">
                    <a:lumMod val="50000"/>
                  </a:schemeClr>
                </a:solidFill>
                <a:effectLst/>
                <a:latin typeface="Roboto" panose="02000000000000000000" pitchFamily="2" charset="0"/>
              </a:rPr>
            </a:br>
            <a:r>
              <a:rPr lang="en-US" sz="1600" b="0" i="0" dirty="0">
                <a:solidFill>
                  <a:schemeClr val="accent1">
                    <a:lumMod val="50000"/>
                  </a:schemeClr>
                </a:solidFill>
                <a:effectLst/>
                <a:latin typeface="Roboto" panose="02000000000000000000" pitchFamily="2" charset="0"/>
              </a:rPr>
              <a:t>                                                                 S4 MCA</a:t>
            </a:r>
            <a:br>
              <a:rPr lang="en-US" sz="1600" b="0" i="0" dirty="0">
                <a:solidFill>
                  <a:schemeClr val="accent1">
                    <a:lumMod val="50000"/>
                  </a:schemeClr>
                </a:solidFill>
                <a:effectLst/>
                <a:latin typeface="Roboto" panose="02000000000000000000" pitchFamily="2" charset="0"/>
              </a:rPr>
            </a:br>
            <a:r>
              <a:rPr lang="en-US" sz="1600" b="0" i="0" dirty="0">
                <a:solidFill>
                  <a:schemeClr val="accent1">
                    <a:lumMod val="50000"/>
                  </a:schemeClr>
                </a:solidFill>
                <a:effectLst/>
                <a:latin typeface="Roboto" panose="02000000000000000000" pitchFamily="2" charset="0"/>
              </a:rPr>
              <a:t>                                                                 ROLLNO:16</a:t>
            </a:r>
            <a:br>
              <a:rPr lang="en-US" sz="1600" b="0" i="0" dirty="0">
                <a:solidFill>
                  <a:srgbClr val="C00000"/>
                </a:solidFill>
                <a:effectLst/>
                <a:latin typeface="Roboto" panose="02000000000000000000" pitchFamily="2" charset="0"/>
              </a:rPr>
            </a:br>
            <a:r>
              <a:rPr lang="en-US" sz="1600" b="0" i="0" dirty="0">
                <a:solidFill>
                  <a:srgbClr val="C00000"/>
                </a:solidFill>
                <a:effectLst/>
                <a:latin typeface="Roboto" panose="02000000000000000000" pitchFamily="2" charset="0"/>
              </a:rPr>
              <a:t>                                                                                           </a:t>
            </a:r>
            <a:endParaRPr lang="en-US" sz="1600" i="1" dirty="0">
              <a:solidFill>
                <a:schemeClr val="accent1">
                  <a:lumMod val="50000"/>
                </a:schemeClr>
              </a:solidFill>
              <a:latin typeface="Adobe Garamond Pro Bold" panose="02020702060506020403" pitchFamily="18" charset="0"/>
            </a:endParaRPr>
          </a:p>
        </p:txBody>
      </p:sp>
      <p:pic>
        <p:nvPicPr>
          <p:cNvPr id="10" name="Picture 9">
            <a:extLst>
              <a:ext uri="{FF2B5EF4-FFF2-40B4-BE49-F238E27FC236}">
                <a16:creationId xmlns:a16="http://schemas.microsoft.com/office/drawing/2014/main" id="{7179FDA2-0938-C88C-0AD8-A7305499D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361043" cy="6858000"/>
          </a:xfrm>
          <a:prstGeom prst="rect">
            <a:avLst/>
          </a:prstGeom>
        </p:spPr>
      </p:pic>
      <p:sp>
        <p:nvSpPr>
          <p:cNvPr id="5" name="TextBox 4">
            <a:extLst>
              <a:ext uri="{FF2B5EF4-FFF2-40B4-BE49-F238E27FC236}">
                <a16:creationId xmlns:a16="http://schemas.microsoft.com/office/drawing/2014/main" id="{852E8611-8AAD-07EE-6614-590F7C32B9A0}"/>
              </a:ext>
            </a:extLst>
          </p:cNvPr>
          <p:cNvSpPr txBox="1"/>
          <p:nvPr/>
        </p:nvSpPr>
        <p:spPr>
          <a:xfrm>
            <a:off x="6987208" y="949691"/>
            <a:ext cx="4472609" cy="2308324"/>
          </a:xfrm>
          <a:prstGeom prst="rect">
            <a:avLst/>
          </a:prstGeom>
          <a:noFill/>
        </p:spPr>
        <p:txBody>
          <a:bodyPr wrap="square">
            <a:spAutoFit/>
          </a:bodyPr>
          <a:lstStyle/>
          <a:p>
            <a:r>
              <a:rPr lang="en-US" sz="3600" i="1" dirty="0">
                <a:solidFill>
                  <a:schemeClr val="accent1">
                    <a:lumMod val="50000"/>
                  </a:schemeClr>
                </a:solidFill>
                <a:latin typeface="Adobe Garamond Pro Bold" panose="02020702060506020403" pitchFamily="18" charset="0"/>
              </a:rPr>
              <a:t>Secure Deduplication of Encrypted Data in Cloud</a:t>
            </a:r>
            <a:br>
              <a:rPr lang="en-US" sz="3600" i="1" dirty="0">
                <a:solidFill>
                  <a:schemeClr val="accent1">
                    <a:lumMod val="50000"/>
                  </a:schemeClr>
                </a:solidFill>
                <a:latin typeface="Adobe Garamond Pro Bold" panose="02020702060506020403" pitchFamily="18" charset="0"/>
              </a:rPr>
            </a:br>
            <a:endParaRPr lang="en-US" sz="3600" dirty="0"/>
          </a:p>
        </p:txBody>
      </p:sp>
    </p:spTree>
    <p:extLst>
      <p:ext uri="{BB962C8B-B14F-4D97-AF65-F5344CB8AC3E}">
        <p14:creationId xmlns:p14="http://schemas.microsoft.com/office/powerpoint/2010/main" val="300921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6F42-E2C4-4347-855C-608D8F1177B0}"/>
              </a:ext>
            </a:extLst>
          </p:cNvPr>
          <p:cNvSpPr>
            <a:spLocks noGrp="1"/>
          </p:cNvSpPr>
          <p:nvPr>
            <p:ph type="title"/>
          </p:nvPr>
        </p:nvSpPr>
        <p:spPr/>
        <p:txBody>
          <a:bodyPr/>
          <a:lstStyle/>
          <a:p>
            <a:r>
              <a:rPr lang="en-US" u="sng" dirty="0">
                <a:solidFill>
                  <a:schemeClr val="bg2">
                    <a:lumMod val="50000"/>
                  </a:schemeClr>
                </a:solidFill>
                <a:latin typeface="Algerian" panose="04020705040A02060702" pitchFamily="82" charset="0"/>
              </a:rPr>
              <a:t>database</a:t>
            </a:r>
          </a:p>
        </p:txBody>
      </p:sp>
      <p:sp>
        <p:nvSpPr>
          <p:cNvPr id="3" name="Content Placeholder 2">
            <a:extLst>
              <a:ext uri="{FF2B5EF4-FFF2-40B4-BE49-F238E27FC236}">
                <a16:creationId xmlns:a16="http://schemas.microsoft.com/office/drawing/2014/main" id="{A7D2DAB1-7B86-8708-5579-A57A353444AE}"/>
              </a:ext>
            </a:extLst>
          </p:cNvPr>
          <p:cNvSpPr>
            <a:spLocks noGrp="1"/>
          </p:cNvSpPr>
          <p:nvPr>
            <p:ph idx="1"/>
          </p:nvPr>
        </p:nvSpPr>
        <p:spPr/>
        <p:txBody>
          <a:bodyPr>
            <a:normAutofit/>
          </a:bodyPr>
          <a:lstStyle/>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In this project, we are not using any data set. We are using the uploaded files by the data provider and user.</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A computer database is used to store the registration data of users and data providers.</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The public cloud platform in the </a:t>
            </a:r>
            <a:r>
              <a:rPr lang="en-US" sz="1800" cap="none" dirty="0" err="1">
                <a:latin typeface="Arial" panose="020B0604020202020204" pitchFamily="34" charset="0"/>
                <a:cs typeface="Arial" panose="020B0604020202020204" pitchFamily="34" charset="0"/>
              </a:rPr>
              <a:t>aws</a:t>
            </a:r>
            <a:r>
              <a:rPr lang="en-US" sz="1800" cap="none" dirty="0">
                <a:latin typeface="Arial" panose="020B0604020202020204" pitchFamily="34" charset="0"/>
                <a:cs typeface="Arial" panose="020B0604020202020204" pitchFamily="34" charset="0"/>
              </a:rPr>
              <a:t> cloud and the private cloud platform in </a:t>
            </a:r>
            <a:r>
              <a:rPr lang="en-US" sz="1800" cap="none" dirty="0" err="1">
                <a:latin typeface="Arial" panose="020B0604020202020204" pitchFamily="34" charset="0"/>
                <a:cs typeface="Arial" panose="020B0604020202020204" pitchFamily="34" charset="0"/>
              </a:rPr>
              <a:t>microsoft</a:t>
            </a:r>
            <a:r>
              <a:rPr lang="en-US" sz="1800" cap="none" dirty="0">
                <a:latin typeface="Arial" panose="020B0604020202020204" pitchFamily="34" charset="0"/>
                <a:cs typeface="Arial" panose="020B0604020202020204" pitchFamily="34" charset="0"/>
              </a:rPr>
              <a:t> azure are used to store the data provider and user files.</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The private cloud, which is the drive in the computer, is also used to store the data uploaded by the data provider.</a:t>
            </a:r>
          </a:p>
        </p:txBody>
      </p:sp>
    </p:spTree>
    <p:extLst>
      <p:ext uri="{BB962C8B-B14F-4D97-AF65-F5344CB8AC3E}">
        <p14:creationId xmlns:p14="http://schemas.microsoft.com/office/powerpoint/2010/main" val="101546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815A-F9C7-7CD3-B218-78C176534BFB}"/>
              </a:ext>
            </a:extLst>
          </p:cNvPr>
          <p:cNvSpPr>
            <a:spLocks noGrp="1"/>
          </p:cNvSpPr>
          <p:nvPr>
            <p:ph type="title"/>
          </p:nvPr>
        </p:nvSpPr>
        <p:spPr/>
        <p:txBody>
          <a:bodyPr/>
          <a:lstStyle/>
          <a:p>
            <a:r>
              <a:rPr lang="en-US" sz="3200" u="sng" dirty="0">
                <a:solidFill>
                  <a:schemeClr val="bg2">
                    <a:lumMod val="50000"/>
                  </a:schemeClr>
                </a:solidFill>
                <a:latin typeface="Algerian" panose="04020705040A02060702" pitchFamily="82" charset="0"/>
              </a:rPr>
              <a:t>Modules</a:t>
            </a:r>
            <a:r>
              <a:rPr lang="en-US" dirty="0"/>
              <a:t> </a:t>
            </a:r>
          </a:p>
        </p:txBody>
      </p:sp>
      <p:sp>
        <p:nvSpPr>
          <p:cNvPr id="3" name="Content Placeholder 2">
            <a:extLst>
              <a:ext uri="{FF2B5EF4-FFF2-40B4-BE49-F238E27FC236}">
                <a16:creationId xmlns:a16="http://schemas.microsoft.com/office/drawing/2014/main" id="{97F76A28-62F6-04C8-CC9C-9286F9D8B912}"/>
              </a:ext>
            </a:extLst>
          </p:cNvPr>
          <p:cNvSpPr>
            <a:spLocks noGrp="1"/>
          </p:cNvSpPr>
          <p:nvPr>
            <p:ph idx="1"/>
          </p:nvPr>
        </p:nvSpPr>
        <p:spPr/>
        <p:txBody>
          <a:bodyPr/>
          <a:lstStyle/>
          <a:p>
            <a:pPr algn="just">
              <a:buFont typeface="Wingdings" panose="05000000000000000000" pitchFamily="2" charset="2"/>
              <a:buChar char="ü"/>
            </a:pPr>
            <a:r>
              <a:rPr lang="en-US" b="0" i="0" cap="none" dirty="0">
                <a:effectLst/>
                <a:latin typeface="Times New Roman" panose="02020603050405020304" pitchFamily="18" charset="0"/>
              </a:rPr>
              <a:t>Data provider module</a:t>
            </a:r>
            <a:endParaRPr lang="en-US" b="0" i="0" cap="none" dirty="0">
              <a:effectLst/>
              <a:latin typeface="roboto" panose="02000000000000000000" pitchFamily="2" charset="0"/>
            </a:endParaRPr>
          </a:p>
          <a:p>
            <a:pPr algn="just">
              <a:buFont typeface="Wingdings" panose="05000000000000000000" pitchFamily="2" charset="2"/>
              <a:buChar char="ü"/>
            </a:pPr>
            <a:r>
              <a:rPr lang="en-US" b="0" i="0" cap="none" dirty="0">
                <a:effectLst/>
                <a:latin typeface="Times New Roman" panose="02020603050405020304" pitchFamily="18" charset="0"/>
              </a:rPr>
              <a:t>User module</a:t>
            </a:r>
            <a:endParaRPr lang="en-US" b="0" i="0" cap="none" dirty="0">
              <a:effectLst/>
              <a:latin typeface="roboto" panose="02000000000000000000" pitchFamily="2" charset="0"/>
            </a:endParaRPr>
          </a:p>
          <a:p>
            <a:pPr algn="just">
              <a:buFont typeface="Wingdings" panose="05000000000000000000" pitchFamily="2" charset="2"/>
              <a:buChar char="ü"/>
            </a:pPr>
            <a:r>
              <a:rPr lang="en-US" b="0" i="0" cap="none" dirty="0">
                <a:effectLst/>
                <a:latin typeface="Times New Roman" panose="02020603050405020304" pitchFamily="18" charset="0"/>
              </a:rPr>
              <a:t>Attribute authority module</a:t>
            </a:r>
            <a:endParaRPr lang="en-US" b="0" i="0" cap="none" dirty="0">
              <a:effectLst/>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412022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FA403F-EC0D-E81A-9B58-C705554CF288}"/>
              </a:ext>
            </a:extLst>
          </p:cNvPr>
          <p:cNvSpPr>
            <a:spLocks noGrp="1"/>
          </p:cNvSpPr>
          <p:nvPr>
            <p:ph type="title"/>
          </p:nvPr>
        </p:nvSpPr>
        <p:spPr/>
        <p:txBody>
          <a:bodyPr/>
          <a:lstStyle/>
          <a:p>
            <a:r>
              <a:rPr lang="en-US" sz="2800" b="0" i="0" u="sng" cap="none" dirty="0">
                <a:solidFill>
                  <a:schemeClr val="bg2">
                    <a:lumMod val="50000"/>
                  </a:schemeClr>
                </a:solidFill>
                <a:effectLst/>
                <a:latin typeface="Algerian" panose="04020705040A02060702" pitchFamily="82" charset="0"/>
              </a:rPr>
              <a:t>DATA PROVIDER MODULE</a:t>
            </a:r>
            <a:br>
              <a:rPr lang="en-US" b="0" i="0" cap="none" dirty="0">
                <a:effectLst/>
                <a:latin typeface="roboto" panose="02000000000000000000" pitchFamily="2" charset="0"/>
              </a:rPr>
            </a:br>
            <a:endParaRPr lang="en-US" dirty="0"/>
          </a:p>
        </p:txBody>
      </p:sp>
      <p:sp>
        <p:nvSpPr>
          <p:cNvPr id="5" name="Content Placeholder 4">
            <a:extLst>
              <a:ext uri="{FF2B5EF4-FFF2-40B4-BE49-F238E27FC236}">
                <a16:creationId xmlns:a16="http://schemas.microsoft.com/office/drawing/2014/main" id="{66B639F9-1620-D24D-11A1-F1E301B4B28D}"/>
              </a:ext>
            </a:extLst>
          </p:cNvPr>
          <p:cNvSpPr>
            <a:spLocks noGrp="1"/>
          </p:cNvSpPr>
          <p:nvPr>
            <p:ph idx="1"/>
          </p:nvPr>
        </p:nvSpPr>
        <p:spPr>
          <a:xfrm>
            <a:off x="913775" y="2378381"/>
            <a:ext cx="10364452" cy="3424107"/>
          </a:xfrm>
        </p:spPr>
        <p:txBody>
          <a:bodyPr>
            <a:normAutofit/>
          </a:bodyPr>
          <a:lstStyle/>
          <a:p>
            <a:r>
              <a:rPr lang="en-US" sz="1800" b="0" i="0" cap="none" dirty="0">
                <a:solidFill>
                  <a:srgbClr val="000000"/>
                </a:solidFill>
                <a:effectLst/>
                <a:latin typeface="Arial" panose="020B0604020202020204" pitchFamily="34" charset="0"/>
                <a:cs typeface="Arial" panose="020B0604020202020204" pitchFamily="34" charset="0"/>
              </a:rPr>
              <a:t>In this module, the data provider uploads their </a:t>
            </a:r>
            <a:r>
              <a:rPr lang="en-US" sz="1800" cap="none" dirty="0">
                <a:solidFill>
                  <a:srgbClr val="000000"/>
                </a:solidFill>
                <a:latin typeface="Arial" panose="020B0604020202020204" pitchFamily="34" charset="0"/>
                <a:cs typeface="Arial" panose="020B0604020202020204" pitchFamily="34" charset="0"/>
              </a:rPr>
              <a:t>file in the cloud storage which store in both public and private cloud . where the data stored in the private cloud is used for data deduplication.</a:t>
            </a:r>
          </a:p>
          <a:p>
            <a:r>
              <a:rPr lang="en-US" sz="1800" cap="none" dirty="0">
                <a:solidFill>
                  <a:srgbClr val="000000"/>
                </a:solidFill>
                <a:latin typeface="Arial" panose="020B0604020202020204" pitchFamily="34" charset="0"/>
                <a:cs typeface="Arial" panose="020B0604020202020204" pitchFamily="34" charset="0"/>
              </a:rPr>
              <a:t>Hashing algorithm is used to check whether the file in the private cloud present in the public or not.</a:t>
            </a:r>
          </a:p>
        </p:txBody>
      </p:sp>
    </p:spTree>
    <p:extLst>
      <p:ext uri="{BB962C8B-B14F-4D97-AF65-F5344CB8AC3E}">
        <p14:creationId xmlns:p14="http://schemas.microsoft.com/office/powerpoint/2010/main" val="543035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FE0F5-8190-0148-F6B3-2425FC251598}"/>
              </a:ext>
            </a:extLst>
          </p:cNvPr>
          <p:cNvSpPr>
            <a:spLocks noGrp="1"/>
          </p:cNvSpPr>
          <p:nvPr>
            <p:ph type="title"/>
          </p:nvPr>
        </p:nvSpPr>
        <p:spPr/>
        <p:txBody>
          <a:bodyPr/>
          <a:lstStyle/>
          <a:p>
            <a:r>
              <a:rPr lang="en-US" sz="2800" b="0" i="0" u="sng" cap="none" dirty="0">
                <a:solidFill>
                  <a:schemeClr val="bg2">
                    <a:lumMod val="50000"/>
                  </a:schemeClr>
                </a:solidFill>
                <a:effectLst/>
                <a:latin typeface="Algerian" panose="04020705040A02060702" pitchFamily="82" charset="0"/>
              </a:rPr>
              <a:t>USER MODULE</a:t>
            </a:r>
            <a:br>
              <a:rPr lang="en-US" b="0" i="0" cap="none" dirty="0">
                <a:effectLst/>
                <a:latin typeface="roboto" panose="02000000000000000000" pitchFamily="2" charset="0"/>
              </a:rPr>
            </a:br>
            <a:endParaRPr lang="en-US" dirty="0"/>
          </a:p>
        </p:txBody>
      </p:sp>
      <p:sp>
        <p:nvSpPr>
          <p:cNvPr id="5" name="Content Placeholder 4">
            <a:extLst>
              <a:ext uri="{FF2B5EF4-FFF2-40B4-BE49-F238E27FC236}">
                <a16:creationId xmlns:a16="http://schemas.microsoft.com/office/drawing/2014/main" id="{7EEAA394-0813-B331-AF22-8AC857D415A4}"/>
              </a:ext>
            </a:extLst>
          </p:cNvPr>
          <p:cNvSpPr>
            <a:spLocks noGrp="1"/>
          </p:cNvSpPr>
          <p:nvPr>
            <p:ph idx="1"/>
          </p:nvPr>
        </p:nvSpPr>
        <p:spPr/>
        <p:txBody>
          <a:bodyPr/>
          <a:lstStyle/>
          <a:p>
            <a:r>
              <a:rPr lang="en-US" b="0" i="0" cap="none" dirty="0">
                <a:solidFill>
                  <a:srgbClr val="000000"/>
                </a:solidFill>
                <a:effectLst/>
                <a:latin typeface="Times New Roman" panose="02020603050405020304" pitchFamily="18" charset="0"/>
              </a:rPr>
              <a:t>In this module, </a:t>
            </a:r>
            <a:r>
              <a:rPr lang="en-US" cap="none" dirty="0">
                <a:solidFill>
                  <a:srgbClr val="000000"/>
                </a:solidFill>
                <a:latin typeface="Times New Roman" panose="02020603050405020304" pitchFamily="18" charset="0"/>
              </a:rPr>
              <a:t>user can upload personal data for further use and download the data whenever they need it . User can download the data which is shared by the attribute authority through group wise sharing.</a:t>
            </a:r>
            <a:endParaRPr lang="en-US" cap="none" dirty="0"/>
          </a:p>
        </p:txBody>
      </p:sp>
    </p:spTree>
    <p:extLst>
      <p:ext uri="{BB962C8B-B14F-4D97-AF65-F5344CB8AC3E}">
        <p14:creationId xmlns:p14="http://schemas.microsoft.com/office/powerpoint/2010/main" val="251678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ACBA-9F63-7048-BA32-56109EA1417B}"/>
              </a:ext>
            </a:extLst>
          </p:cNvPr>
          <p:cNvSpPr>
            <a:spLocks noGrp="1"/>
          </p:cNvSpPr>
          <p:nvPr>
            <p:ph type="title"/>
          </p:nvPr>
        </p:nvSpPr>
        <p:spPr/>
        <p:txBody>
          <a:bodyPr>
            <a:normAutofit/>
          </a:bodyPr>
          <a:lstStyle/>
          <a:p>
            <a:r>
              <a:rPr lang="en-US" sz="2800" b="0" i="0" u="sng" cap="none" dirty="0">
                <a:solidFill>
                  <a:schemeClr val="bg2">
                    <a:lumMod val="50000"/>
                  </a:schemeClr>
                </a:solidFill>
                <a:effectLst/>
                <a:latin typeface="Algerian" panose="04020705040A02060702" pitchFamily="82" charset="0"/>
              </a:rPr>
              <a:t>ATTRIBUTE AUTHORITY MODULE</a:t>
            </a:r>
            <a:br>
              <a:rPr lang="en-US" sz="2800" b="0" i="0" cap="none" dirty="0">
                <a:effectLst/>
                <a:latin typeface="roboto" panose="02000000000000000000" pitchFamily="2" charset="0"/>
              </a:rPr>
            </a:br>
            <a:endParaRPr lang="en-US" sz="2800" cap="none" dirty="0"/>
          </a:p>
        </p:txBody>
      </p:sp>
      <p:sp>
        <p:nvSpPr>
          <p:cNvPr id="3" name="Content Placeholder 2">
            <a:extLst>
              <a:ext uri="{FF2B5EF4-FFF2-40B4-BE49-F238E27FC236}">
                <a16:creationId xmlns:a16="http://schemas.microsoft.com/office/drawing/2014/main" id="{31E7935E-3E5A-D2C5-7B5C-B47C9726C307}"/>
              </a:ext>
            </a:extLst>
          </p:cNvPr>
          <p:cNvSpPr>
            <a:spLocks noGrp="1"/>
          </p:cNvSpPr>
          <p:nvPr>
            <p:ph idx="1"/>
          </p:nvPr>
        </p:nvSpPr>
        <p:spPr/>
        <p:txBody>
          <a:bodyPr/>
          <a:lstStyle/>
          <a:p>
            <a:r>
              <a:rPr lang="en-US" b="0" i="0" cap="none" dirty="0">
                <a:solidFill>
                  <a:srgbClr val="000000"/>
                </a:solidFill>
                <a:effectLst/>
                <a:latin typeface="Times New Roman" panose="02020603050405020304" pitchFamily="18" charset="0"/>
              </a:rPr>
              <a:t>In this module, the attribute authority also act as the admin.</a:t>
            </a:r>
          </a:p>
          <a:p>
            <a:r>
              <a:rPr lang="en-US" cap="none" dirty="0">
                <a:solidFill>
                  <a:srgbClr val="000000"/>
                </a:solidFill>
                <a:latin typeface="Times New Roman" panose="02020603050405020304" pitchFamily="18" charset="0"/>
              </a:rPr>
              <a:t>Admin can view all the data providers and </a:t>
            </a:r>
            <a:r>
              <a:rPr lang="en-US" cap="none" dirty="0" err="1">
                <a:solidFill>
                  <a:srgbClr val="000000"/>
                </a:solidFill>
                <a:latin typeface="Times New Roman" panose="02020603050405020304" pitchFamily="18" charset="0"/>
              </a:rPr>
              <a:t>users.It</a:t>
            </a:r>
            <a:r>
              <a:rPr lang="en-US" cap="none" dirty="0">
                <a:solidFill>
                  <a:srgbClr val="000000"/>
                </a:solidFill>
                <a:latin typeface="Times New Roman" panose="02020603050405020304" pitchFamily="18" charset="0"/>
              </a:rPr>
              <a:t> can create the groups and add members to the group based on the attributes.</a:t>
            </a:r>
          </a:p>
          <a:p>
            <a:r>
              <a:rPr lang="en-US" cap="none" dirty="0">
                <a:solidFill>
                  <a:srgbClr val="000000"/>
                </a:solidFill>
                <a:latin typeface="Times New Roman" panose="02020603050405020304" pitchFamily="18" charset="0"/>
              </a:rPr>
              <a:t>It can share the data through the groups by considering the attributes of the uploaded data providers and user.</a:t>
            </a:r>
            <a:endParaRPr lang="en-US" cap="none" dirty="0"/>
          </a:p>
        </p:txBody>
      </p:sp>
    </p:spTree>
    <p:extLst>
      <p:ext uri="{BB962C8B-B14F-4D97-AF65-F5344CB8AC3E}">
        <p14:creationId xmlns:p14="http://schemas.microsoft.com/office/powerpoint/2010/main" val="225591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CB3F-339D-9A84-633A-5E8D8AF1608D}"/>
              </a:ext>
            </a:extLst>
          </p:cNvPr>
          <p:cNvSpPr>
            <a:spLocks noGrp="1"/>
          </p:cNvSpPr>
          <p:nvPr>
            <p:ph type="title"/>
          </p:nvPr>
        </p:nvSpPr>
        <p:spPr>
          <a:xfrm>
            <a:off x="913775" y="618517"/>
            <a:ext cx="10364451" cy="448283"/>
          </a:xfrm>
        </p:spPr>
        <p:txBody>
          <a:bodyPr>
            <a:normAutofit fontScale="90000"/>
          </a:bodyPr>
          <a:lstStyle/>
          <a:p>
            <a:r>
              <a:rPr lang="en-US" u="sng" dirty="0">
                <a:solidFill>
                  <a:schemeClr val="bg2">
                    <a:lumMod val="50000"/>
                  </a:schemeClr>
                </a:solidFill>
                <a:latin typeface="Algerian" panose="04020705040A02060702" pitchFamily="82" charset="0"/>
              </a:rPr>
              <a:t>cloud</a:t>
            </a:r>
          </a:p>
        </p:txBody>
      </p:sp>
      <p:sp>
        <p:nvSpPr>
          <p:cNvPr id="3" name="Content Placeholder 2">
            <a:extLst>
              <a:ext uri="{FF2B5EF4-FFF2-40B4-BE49-F238E27FC236}">
                <a16:creationId xmlns:a16="http://schemas.microsoft.com/office/drawing/2014/main" id="{A3B7390E-23AE-AA31-3F77-F63EB65502ED}"/>
              </a:ext>
            </a:extLst>
          </p:cNvPr>
          <p:cNvSpPr>
            <a:spLocks noGrp="1"/>
          </p:cNvSpPr>
          <p:nvPr>
            <p:ph idx="1"/>
          </p:nvPr>
        </p:nvSpPr>
        <p:spPr>
          <a:xfrm>
            <a:off x="913775" y="1530627"/>
            <a:ext cx="10364452" cy="4260574"/>
          </a:xfrm>
        </p:spPr>
        <p:txBody>
          <a:bodyPr>
            <a:normAutofit/>
          </a:bodyPr>
          <a:lstStyle/>
          <a:p>
            <a:pPr>
              <a:buFont typeface="Wingdings" panose="05000000000000000000" pitchFamily="2" charset="2"/>
              <a:buChar char="Ø"/>
            </a:pPr>
            <a:r>
              <a:rPr lang="en-US" sz="1800" cap="none" dirty="0">
                <a:latin typeface="Arial" panose="020B0604020202020204" pitchFamily="34" charset="0"/>
                <a:cs typeface="Arial" panose="020B0604020202020204" pitchFamily="34" charset="0"/>
              </a:rPr>
              <a:t>The cloud consists of a public cloud which is in used for data storage and a private cloud which is used for deduplication of data.</a:t>
            </a:r>
          </a:p>
          <a:p>
            <a:pPr>
              <a:buFont typeface="Wingdings" panose="05000000000000000000" pitchFamily="2" charset="2"/>
              <a:buChar char="Ø"/>
            </a:pPr>
            <a:r>
              <a:rPr lang="en-US" sz="1800" cap="none" dirty="0">
                <a:latin typeface="Arial" panose="020B0604020202020204" pitchFamily="34" charset="0"/>
                <a:cs typeface="Arial" panose="020B0604020202020204" pitchFamily="34" charset="0"/>
              </a:rPr>
              <a:t>Public cloud is implementing in the </a:t>
            </a:r>
            <a:r>
              <a:rPr lang="en-US" sz="1800" cap="none" dirty="0" err="1">
                <a:latin typeface="Arial" panose="020B0604020202020204" pitchFamily="34" charset="0"/>
                <a:cs typeface="Arial" panose="020B0604020202020204" pitchFamily="34" charset="0"/>
              </a:rPr>
              <a:t>aws</a:t>
            </a:r>
            <a:r>
              <a:rPr lang="en-US" sz="1800" cap="none" dirty="0">
                <a:latin typeface="Arial" panose="020B0604020202020204" pitchFamily="34" charset="0"/>
                <a:cs typeface="Arial" panose="020B0604020202020204" pitchFamily="34" charset="0"/>
              </a:rPr>
              <a:t> s3 </a:t>
            </a:r>
            <a:r>
              <a:rPr lang="en-US" sz="1800" cap="none" dirty="0" err="1">
                <a:latin typeface="Arial" panose="020B0604020202020204" pitchFamily="34" charset="0"/>
                <a:cs typeface="Arial" panose="020B0604020202020204" pitchFamily="34" charset="0"/>
              </a:rPr>
              <a:t>platform.Where</a:t>
            </a:r>
            <a:r>
              <a:rPr lang="en-US" sz="1800" cap="none" dirty="0">
                <a:latin typeface="Arial" panose="020B0604020202020204" pitchFamily="34" charset="0"/>
                <a:cs typeface="Arial" panose="020B0604020202020204" pitchFamily="34" charset="0"/>
              </a:rPr>
              <a:t> private cloud is implementing in the personal system drive.</a:t>
            </a:r>
          </a:p>
          <a:p>
            <a:pPr>
              <a:buFont typeface="Wingdings" panose="05000000000000000000" pitchFamily="2" charset="2"/>
              <a:buChar char="Ø"/>
            </a:pPr>
            <a:r>
              <a:rPr lang="en-US" sz="1800" cap="none" dirty="0">
                <a:latin typeface="Arial" panose="020B0604020202020204" pitchFamily="34" charset="0"/>
                <a:cs typeface="Arial" panose="020B0604020202020204" pitchFamily="34" charset="0"/>
              </a:rPr>
              <a:t>Bucket is creating in the </a:t>
            </a:r>
            <a:r>
              <a:rPr lang="en-US" sz="1800" cap="none" dirty="0" err="1">
                <a:latin typeface="Arial" panose="020B0604020202020204" pitchFamily="34" charset="0"/>
                <a:cs typeface="Arial" panose="020B0604020202020204" pitchFamily="34" charset="0"/>
              </a:rPr>
              <a:t>aws</a:t>
            </a:r>
            <a:r>
              <a:rPr lang="en-US" sz="1800" cap="none" dirty="0">
                <a:latin typeface="Arial" panose="020B0604020202020204" pitchFamily="34" charset="0"/>
                <a:cs typeface="Arial" panose="020B0604020202020204" pitchFamily="34" charset="0"/>
              </a:rPr>
              <a:t> s3 cloud platform for the storage of data.</a:t>
            </a:r>
          </a:p>
          <a:p>
            <a:pPr>
              <a:buFont typeface="Wingdings" panose="05000000000000000000" pitchFamily="2" charset="2"/>
              <a:buChar char="Ø"/>
            </a:pPr>
            <a:r>
              <a:rPr lang="en-US" sz="1800" cap="none" dirty="0">
                <a:latin typeface="Arial" panose="020B0604020202020204" pitchFamily="34" charset="0"/>
                <a:cs typeface="Arial" panose="020B0604020202020204" pitchFamily="34" charset="0"/>
              </a:rPr>
              <a:t>The </a:t>
            </a:r>
            <a:r>
              <a:rPr lang="en-US" sz="1800" cap="none" dirty="0" err="1">
                <a:latin typeface="Arial" panose="020B0604020202020204" pitchFamily="34" charset="0"/>
                <a:cs typeface="Arial" panose="020B0604020202020204" pitchFamily="34" charset="0"/>
              </a:rPr>
              <a:t>existance</a:t>
            </a:r>
            <a:r>
              <a:rPr lang="en-US" sz="1800" cap="none" dirty="0">
                <a:latin typeface="Arial" panose="020B0604020202020204" pitchFamily="34" charset="0"/>
                <a:cs typeface="Arial" panose="020B0604020202020204" pitchFamily="34" charset="0"/>
              </a:rPr>
              <a:t> of the uploading file will check by hashing. If it is not present in the cloud it will store in the cloud otherwise it will restore by the index of already existing hash.</a:t>
            </a:r>
          </a:p>
          <a:p>
            <a:pPr>
              <a:buFont typeface="Wingdings" panose="05000000000000000000" pitchFamily="2" charset="2"/>
              <a:buChar char="Ø"/>
            </a:pPr>
            <a:r>
              <a:rPr lang="en-US" sz="1800" cap="none" dirty="0">
                <a:latin typeface="Arial" panose="020B0604020202020204" pitchFamily="34" charset="0"/>
                <a:cs typeface="Arial" panose="020B0604020202020204" pitchFamily="34" charset="0"/>
              </a:rPr>
              <a:t>In Addition to it , we provide a private cloud which is used by the users to store their personal data and they can download it whenever they </a:t>
            </a:r>
            <a:r>
              <a:rPr lang="en-US" sz="1800" cap="none" dirty="0" err="1">
                <a:latin typeface="Arial" panose="020B0604020202020204" pitchFamily="34" charset="0"/>
                <a:cs typeface="Arial" panose="020B0604020202020204" pitchFamily="34" charset="0"/>
              </a:rPr>
              <a:t>want.This</a:t>
            </a:r>
            <a:r>
              <a:rPr lang="en-US" sz="1800" cap="none" dirty="0">
                <a:latin typeface="Arial" panose="020B0604020202020204" pitchFamily="34" charset="0"/>
                <a:cs typeface="Arial" panose="020B0604020202020204" pitchFamily="34" charset="0"/>
              </a:rPr>
              <a:t> private cloud is created on the Microsoft azure cloud platform.</a:t>
            </a:r>
          </a:p>
        </p:txBody>
      </p:sp>
    </p:spTree>
    <p:extLst>
      <p:ext uri="{BB962C8B-B14F-4D97-AF65-F5344CB8AC3E}">
        <p14:creationId xmlns:p14="http://schemas.microsoft.com/office/powerpoint/2010/main" val="410491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907C38-7FEE-A09C-E251-3B9FA882B8DC}"/>
              </a:ext>
            </a:extLst>
          </p:cNvPr>
          <p:cNvSpPr>
            <a:spLocks noGrp="1"/>
          </p:cNvSpPr>
          <p:nvPr>
            <p:ph type="title"/>
          </p:nvPr>
        </p:nvSpPr>
        <p:spPr/>
        <p:txBody>
          <a:bodyPr/>
          <a:lstStyle/>
          <a:p>
            <a:r>
              <a:rPr lang="en-US" u="sng" dirty="0">
                <a:solidFill>
                  <a:schemeClr val="bg2">
                    <a:lumMod val="50000"/>
                  </a:schemeClr>
                </a:solidFill>
                <a:latin typeface="Algerian" panose="04020705040A02060702" pitchFamily="82" charset="0"/>
              </a:rPr>
              <a:t>Input</a:t>
            </a:r>
          </a:p>
        </p:txBody>
      </p:sp>
      <p:sp>
        <p:nvSpPr>
          <p:cNvPr id="5" name="Content Placeholder 4">
            <a:extLst>
              <a:ext uri="{FF2B5EF4-FFF2-40B4-BE49-F238E27FC236}">
                <a16:creationId xmlns:a16="http://schemas.microsoft.com/office/drawing/2014/main" id="{CB4C801B-87ED-DAA3-5A4D-8079E3680C68}"/>
              </a:ext>
            </a:extLst>
          </p:cNvPr>
          <p:cNvSpPr>
            <a:spLocks noGrp="1"/>
          </p:cNvSpPr>
          <p:nvPr>
            <p:ph idx="1"/>
          </p:nvPr>
        </p:nvSpPr>
        <p:spPr/>
        <p:txBody>
          <a:bodyPr>
            <a:normAutofit/>
          </a:bodyPr>
          <a:lstStyle/>
          <a:p>
            <a:r>
              <a:rPr lang="en-US" sz="1800" cap="none" dirty="0">
                <a:latin typeface="Arial" panose="020B0604020202020204" pitchFamily="34" charset="0"/>
                <a:cs typeface="Arial" panose="020B0604020202020204" pitchFamily="34" charset="0"/>
              </a:rPr>
              <a:t>A data provider upload his/her data to the cloud and admin share it with users possessing certain credentials.</a:t>
            </a:r>
          </a:p>
          <a:p>
            <a:endParaRPr lang="en-US" sz="1800" cap="none" dirty="0">
              <a:latin typeface="Arial" panose="020B0604020202020204" pitchFamily="34" charset="0"/>
              <a:cs typeface="Arial" panose="020B0604020202020204" pitchFamily="34" charset="0"/>
            </a:endParaRPr>
          </a:p>
          <a:p>
            <a:endParaRPr lang="en-US"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59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5941D-BA82-7CE9-2E2C-9312856C30DF}"/>
              </a:ext>
            </a:extLst>
          </p:cNvPr>
          <p:cNvSpPr>
            <a:spLocks noGrp="1"/>
          </p:cNvSpPr>
          <p:nvPr>
            <p:ph type="title"/>
          </p:nvPr>
        </p:nvSpPr>
        <p:spPr/>
        <p:txBody>
          <a:bodyPr/>
          <a:lstStyle/>
          <a:p>
            <a:r>
              <a:rPr lang="en-US" u="sng" dirty="0" err="1">
                <a:solidFill>
                  <a:schemeClr val="bg2">
                    <a:lumMod val="50000"/>
                  </a:schemeClr>
                </a:solidFill>
                <a:latin typeface="Algerian" panose="04020705040A02060702" pitchFamily="82" charset="0"/>
              </a:rPr>
              <a:t>OUtput</a:t>
            </a:r>
            <a:endParaRPr lang="en-US" u="sng" dirty="0">
              <a:solidFill>
                <a:schemeClr val="bg2">
                  <a:lumMod val="50000"/>
                </a:schemeClr>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D44ED610-0A33-5AE9-DCEB-52FA31D074AE}"/>
              </a:ext>
            </a:extLst>
          </p:cNvPr>
          <p:cNvSpPr>
            <a:spLocks noGrp="1"/>
          </p:cNvSpPr>
          <p:nvPr>
            <p:ph idx="1"/>
          </p:nvPr>
        </p:nvSpPr>
        <p:spPr/>
        <p:txBody>
          <a:bodyPr>
            <a:normAutofit/>
          </a:bodyPr>
          <a:lstStyle/>
          <a:p>
            <a:r>
              <a:rPr lang="en-US" sz="1800" cap="none" dirty="0">
                <a:latin typeface="Arial" panose="020B0604020202020204" pitchFamily="34" charset="0"/>
                <a:cs typeface="Arial" panose="020B0604020202020204" pitchFamily="34" charset="0"/>
              </a:rPr>
              <a:t>At the user side, each user can download an item, which is shared by the attribute authority(Admin) through group.</a:t>
            </a:r>
          </a:p>
        </p:txBody>
      </p:sp>
    </p:spTree>
    <p:extLst>
      <p:ext uri="{BB962C8B-B14F-4D97-AF65-F5344CB8AC3E}">
        <p14:creationId xmlns:p14="http://schemas.microsoft.com/office/powerpoint/2010/main" val="1221541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7BA7-32D2-E9CC-BC6B-847F99C495F8}"/>
              </a:ext>
            </a:extLst>
          </p:cNvPr>
          <p:cNvSpPr>
            <a:spLocks noGrp="1"/>
          </p:cNvSpPr>
          <p:nvPr>
            <p:ph type="title"/>
          </p:nvPr>
        </p:nvSpPr>
        <p:spPr>
          <a:xfrm>
            <a:off x="913775" y="618517"/>
            <a:ext cx="10364451" cy="928061"/>
          </a:xfrm>
        </p:spPr>
        <p:txBody>
          <a:bodyPr/>
          <a:lstStyle/>
          <a:p>
            <a:r>
              <a:rPr lang="en-US" i="1" u="sng" dirty="0">
                <a:solidFill>
                  <a:schemeClr val="bg2">
                    <a:lumMod val="50000"/>
                  </a:schemeClr>
                </a:solidFill>
                <a:latin typeface="Algerian" panose="04020705040A02060702" pitchFamily="82" charset="0"/>
              </a:rPr>
              <a:t>System Specification</a:t>
            </a:r>
            <a:endParaRPr lang="en-US" dirty="0">
              <a:solidFill>
                <a:schemeClr val="bg2">
                  <a:lumMod val="50000"/>
                </a:schemeClr>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CD19D387-4B8A-49E6-601A-F03DBDC2BEFE}"/>
              </a:ext>
            </a:extLst>
          </p:cNvPr>
          <p:cNvSpPr>
            <a:spLocks noGrp="1"/>
          </p:cNvSpPr>
          <p:nvPr>
            <p:ph idx="1"/>
          </p:nvPr>
        </p:nvSpPr>
        <p:spPr>
          <a:xfrm>
            <a:off x="913775" y="1900976"/>
            <a:ext cx="10364452" cy="4338507"/>
          </a:xfrm>
        </p:spPr>
        <p:txBody>
          <a:bodyPr>
            <a:noAutofit/>
          </a:bodyPr>
          <a:lstStyle/>
          <a:p>
            <a:pPr algn="just" rtl="0">
              <a:spcBef>
                <a:spcPts val="0"/>
              </a:spcBef>
              <a:spcAft>
                <a:spcPts val="800"/>
              </a:spcAft>
            </a:pPr>
            <a:r>
              <a:rPr lang="en-IN" sz="1400" b="1" i="0" u="none" strike="noStrike" dirty="0">
                <a:solidFill>
                  <a:srgbClr val="000000"/>
                </a:solidFill>
                <a:effectLst/>
                <a:latin typeface="Times New Roman" panose="02020603050405020304" pitchFamily="18" charset="0"/>
              </a:rPr>
              <a:t>SOFTWARE SPECIFICATION</a:t>
            </a:r>
            <a:endParaRPr lang="en-IN" sz="1400" b="0" dirty="0">
              <a:effectLst/>
            </a:endParaRPr>
          </a:p>
          <a:p>
            <a:pPr algn="just" rtl="0" fontAlgn="base">
              <a:spcBef>
                <a:spcPts val="60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Operating system: Windows 11 </a:t>
            </a:r>
            <a:endParaRPr lang="en-IN" sz="1400" b="1" u="sng" dirty="0">
              <a:solidFill>
                <a:srgbClr val="000000"/>
              </a:solidFill>
              <a:latin typeface="Noto Sans Symbols"/>
            </a:endParaRPr>
          </a:p>
          <a:p>
            <a:pPr algn="just" rtl="0" fontAlgn="base">
              <a:spcBef>
                <a:spcPts val="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Front end : HTML, CSS, JavaScript.</a:t>
            </a:r>
          </a:p>
          <a:p>
            <a:pPr algn="just" rtl="0" fontAlgn="base">
              <a:spcBef>
                <a:spcPts val="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Back end : </a:t>
            </a:r>
            <a:r>
              <a:rPr lang="en-IN" sz="1400" dirty="0" err="1">
                <a:solidFill>
                  <a:srgbClr val="000000"/>
                </a:solidFill>
                <a:latin typeface="Times New Roman" panose="02020603050405020304" pitchFamily="18" charset="0"/>
              </a:rPr>
              <a:t>PYthon</a:t>
            </a:r>
            <a:endParaRPr lang="en-IN" sz="1400" b="0" dirty="0">
              <a:effectLst/>
            </a:endParaRPr>
          </a:p>
          <a:p>
            <a:pPr algn="just" fontAlgn="base">
              <a:spcBef>
                <a:spcPts val="0"/>
              </a:spcBef>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Web browser : Google Chrome.</a:t>
            </a:r>
          </a:p>
          <a:p>
            <a:pPr algn="just" fontAlgn="base">
              <a:spcBef>
                <a:spcPts val="0"/>
              </a:spcBef>
              <a:buFont typeface="Wingdings" panose="05000000000000000000" pitchFamily="2" charset="2"/>
              <a:buChar char="ü"/>
            </a:pPr>
            <a:r>
              <a:rPr lang="en-IN" sz="1400" dirty="0">
                <a:solidFill>
                  <a:srgbClr val="000000"/>
                </a:solidFill>
                <a:latin typeface="Times New Roman" panose="02020603050405020304" pitchFamily="18" charset="0"/>
              </a:rPr>
              <a:t>Ide : </a:t>
            </a:r>
            <a:r>
              <a:rPr lang="en-IN" sz="1400" dirty="0" err="1">
                <a:solidFill>
                  <a:srgbClr val="000000"/>
                </a:solidFill>
                <a:latin typeface="Times New Roman" panose="02020603050405020304" pitchFamily="18" charset="0"/>
              </a:rPr>
              <a:t>pycharm</a:t>
            </a:r>
            <a:endParaRPr lang="en-IN" sz="1400" dirty="0"/>
          </a:p>
          <a:p>
            <a:pPr marL="0" indent="0" algn="just" rtl="0" fontAlgn="base">
              <a:spcBef>
                <a:spcPts val="0"/>
              </a:spcBef>
              <a:spcAft>
                <a:spcPts val="0"/>
              </a:spcAft>
              <a:buNone/>
            </a:pPr>
            <a:endParaRPr lang="en-IN" sz="1400" b="1" i="0" u="none" strike="noStrike" dirty="0">
              <a:solidFill>
                <a:srgbClr val="000000"/>
              </a:solidFill>
              <a:effectLst/>
              <a:latin typeface="Noto Sans Symbols"/>
            </a:endParaRPr>
          </a:p>
          <a:p>
            <a:pPr algn="just" rtl="0">
              <a:spcBef>
                <a:spcPts val="600"/>
              </a:spcBef>
              <a:spcAft>
                <a:spcPts val="800"/>
              </a:spcAft>
            </a:pPr>
            <a:r>
              <a:rPr lang="en-IN" sz="1400" b="1" i="0" u="none" strike="noStrike" dirty="0">
                <a:solidFill>
                  <a:srgbClr val="000000"/>
                </a:solidFill>
                <a:effectLst/>
                <a:latin typeface="Times New Roman" panose="02020603050405020304" pitchFamily="18" charset="0"/>
              </a:rPr>
              <a:t>HARDWARE SPECIFICATION</a:t>
            </a:r>
            <a:endParaRPr lang="en-IN" sz="1400" b="0" dirty="0">
              <a:effectLst/>
            </a:endParaRPr>
          </a:p>
          <a:p>
            <a:pPr marL="0" marR="0" lvl="0" indent="-285750" algn="just" defTabSz="914400" rtl="0" eaLnBrk="1" fontAlgn="base" latinLnBrk="0" hangingPunct="1">
              <a:lnSpc>
                <a:spcPct val="90000"/>
              </a:lnSpc>
              <a:spcBef>
                <a:spcPts val="0"/>
              </a:spcBef>
              <a:spcAft>
                <a:spcPts val="2400"/>
              </a:spcAft>
              <a:buClrTx/>
              <a:buSzPct val="100000"/>
              <a:buFont typeface="Wingdings" panose="05000000000000000000" pitchFamily="2" charset="2"/>
              <a:buChar char="ü"/>
              <a:tabLst/>
              <a:defRPr/>
            </a:pPr>
            <a:r>
              <a:rPr lang="en-IN" sz="1400" b="0" i="0" u="none" strike="noStrike" dirty="0">
                <a:solidFill>
                  <a:srgbClr val="000000"/>
                </a:solidFill>
                <a:effectLst/>
                <a:latin typeface="Times New Roman" panose="02020603050405020304" pitchFamily="18" charset="0"/>
              </a:rPr>
              <a:t>Processor : </a:t>
            </a:r>
            <a:r>
              <a:rPr kumimoji="0" lang="en-IN" sz="1400" b="0" i="0" u="none" strike="noStrike" kern="1200" cap="none" spc="0" normalizeH="0" baseline="0" noProof="0" dirty="0">
                <a:ln>
                  <a:noFill/>
                </a:ln>
                <a:solidFill>
                  <a:srgbClr val="000000"/>
                </a:solidFill>
                <a:effectLst/>
                <a:uLnTx/>
                <a:uFillTx/>
                <a:latin typeface="Noto Sans Symbols"/>
                <a:ea typeface="+mn-ea"/>
                <a:cs typeface="+mn-cs"/>
              </a:rPr>
              <a:t>11th Gen Intel(R) Core(TM) i3-1115G4 @ 3.00GHz   3.00 GHz</a:t>
            </a:r>
          </a:p>
          <a:p>
            <a:pPr marL="0" marR="0" lvl="0" indent="-285750" algn="just" defTabSz="914400" rtl="0" eaLnBrk="1" fontAlgn="base" latinLnBrk="0" hangingPunct="1">
              <a:lnSpc>
                <a:spcPct val="90000"/>
              </a:lnSpc>
              <a:spcBef>
                <a:spcPts val="0"/>
              </a:spcBef>
              <a:spcAft>
                <a:spcPts val="2400"/>
              </a:spcAft>
              <a:buClrTx/>
              <a:buSzPct val="100000"/>
              <a:buFont typeface="Wingdings" panose="05000000000000000000" pitchFamily="2" charset="2"/>
              <a:buChar char="ü"/>
              <a:tabLst/>
              <a:defRPr/>
            </a:pPr>
            <a:r>
              <a:rPr lang="en-IN" sz="1400" b="0" i="0" u="none" strike="noStrike" dirty="0">
                <a:solidFill>
                  <a:srgbClr val="000000"/>
                </a:solidFill>
                <a:effectLst/>
                <a:latin typeface="Times New Roman" panose="02020603050405020304" pitchFamily="18" charset="0"/>
              </a:rPr>
              <a:t>Hard disk : 1 TB</a:t>
            </a:r>
          </a:p>
          <a:p>
            <a:pPr marL="0" marR="0" lvl="0" indent="-285750" algn="just" defTabSz="914400" rtl="0" eaLnBrk="1" fontAlgn="base" latinLnBrk="0" hangingPunct="1">
              <a:lnSpc>
                <a:spcPct val="90000"/>
              </a:lnSpc>
              <a:spcBef>
                <a:spcPts val="0"/>
              </a:spcBef>
              <a:spcAft>
                <a:spcPts val="2400"/>
              </a:spcAft>
              <a:buClrTx/>
              <a:buSzPct val="100000"/>
              <a:buFont typeface="Wingdings" panose="05000000000000000000" pitchFamily="2" charset="2"/>
              <a:buChar char="ü"/>
              <a:tabLst/>
              <a:defRPr/>
            </a:pPr>
            <a:r>
              <a:rPr lang="en-IN" sz="1400" b="0" i="0" u="none" strike="noStrike" dirty="0">
                <a:solidFill>
                  <a:srgbClr val="000000"/>
                </a:solidFill>
                <a:effectLst/>
                <a:latin typeface="Times New Roman" panose="02020603050405020304" pitchFamily="18" charset="0"/>
              </a:rPr>
              <a:t>RAM : </a:t>
            </a:r>
            <a:r>
              <a:rPr kumimoji="0" lang="en-IN" sz="1400" b="0" i="0" u="none" strike="noStrike" kern="1200" cap="none" spc="0" normalizeH="0" baseline="0" noProof="0" dirty="0">
                <a:ln>
                  <a:noFill/>
                </a:ln>
                <a:solidFill>
                  <a:srgbClr val="000000"/>
                </a:solidFill>
                <a:effectLst/>
                <a:uLnTx/>
                <a:uFillTx/>
                <a:latin typeface="Noto Sans Symbols"/>
                <a:ea typeface="+mn-ea"/>
                <a:cs typeface="+mn-cs"/>
              </a:rPr>
              <a:t>8.00 GB </a:t>
            </a:r>
          </a:p>
          <a:p>
            <a:pPr marL="0" indent="-285750" algn="just" rtl="0" fontAlgn="base">
              <a:spcBef>
                <a:spcPts val="0"/>
              </a:spcBef>
              <a:spcAft>
                <a:spcPts val="0"/>
              </a:spcAft>
              <a:buFont typeface="Wingdings" panose="05000000000000000000" pitchFamily="2" charset="2"/>
              <a:buChar char="ü"/>
            </a:pPr>
            <a:r>
              <a:rPr lang="en-IN" sz="1400" b="0" i="0" u="none" strike="noStrike" dirty="0">
                <a:solidFill>
                  <a:srgbClr val="000000"/>
                </a:solidFill>
                <a:effectLst/>
                <a:latin typeface="Times New Roman" panose="02020603050405020304" pitchFamily="18" charset="0"/>
              </a:rPr>
              <a:t>Monitor :15.6” W LED DISPLAY</a:t>
            </a:r>
          </a:p>
          <a:p>
            <a:pPr marL="0" indent="0" algn="just" rtl="0" fontAlgn="base">
              <a:spcBef>
                <a:spcPts val="0"/>
              </a:spcBef>
              <a:spcAft>
                <a:spcPts val="0"/>
              </a:spcAft>
              <a:buNone/>
            </a:pPr>
            <a:endParaRPr lang="en-IN" sz="1400" b="0" i="0" u="none" strike="noStrike" dirty="0">
              <a:solidFill>
                <a:srgbClr val="000000"/>
              </a:solidFill>
              <a:effectLst/>
              <a:latin typeface="Noto Sans Symbols"/>
            </a:endParaRPr>
          </a:p>
          <a:p>
            <a:pPr algn="just" rtl="0" fontAlgn="base">
              <a:spcBef>
                <a:spcPts val="0"/>
              </a:spcBef>
              <a:spcAft>
                <a:spcPts val="2400"/>
              </a:spcAft>
              <a:buFont typeface="Arial" panose="020B0604020202020204" pitchFamily="34" charset="0"/>
              <a:buChar char="•"/>
            </a:pPr>
            <a:endParaRPr lang="en-IN" sz="1400" b="0" i="0" u="none" strike="noStrike" dirty="0">
              <a:solidFill>
                <a:srgbClr val="000000"/>
              </a:solidFill>
              <a:effectLst/>
              <a:latin typeface="Noto Sans Symbols"/>
            </a:endParaRPr>
          </a:p>
          <a:p>
            <a:pPr marL="0" indent="0" algn="just" rtl="0" fontAlgn="base">
              <a:spcBef>
                <a:spcPts val="0"/>
              </a:spcBef>
              <a:spcAft>
                <a:spcPts val="0"/>
              </a:spcAft>
              <a:buNone/>
            </a:pPr>
            <a:endParaRPr lang="en-IN" sz="1400" b="1" i="0" u="none" strike="noStrike" dirty="0">
              <a:solidFill>
                <a:srgbClr val="000000"/>
              </a:solidFill>
              <a:effectLst/>
              <a:latin typeface="Noto Sans Symbols"/>
            </a:endParaRPr>
          </a:p>
          <a:p>
            <a:endParaRPr lang="en-US" sz="1400" dirty="0"/>
          </a:p>
        </p:txBody>
      </p:sp>
    </p:spTree>
    <p:extLst>
      <p:ext uri="{BB962C8B-B14F-4D97-AF65-F5344CB8AC3E}">
        <p14:creationId xmlns:p14="http://schemas.microsoft.com/office/powerpoint/2010/main" val="116702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95CE-77AD-5639-4D0D-691660F483A6}"/>
              </a:ext>
            </a:extLst>
          </p:cNvPr>
          <p:cNvSpPr>
            <a:spLocks noGrp="1"/>
          </p:cNvSpPr>
          <p:nvPr>
            <p:ph type="title"/>
          </p:nvPr>
        </p:nvSpPr>
        <p:spPr/>
        <p:txBody>
          <a:bodyPr/>
          <a:lstStyle/>
          <a:p>
            <a:r>
              <a:rPr lang="en-US" u="sng" dirty="0">
                <a:solidFill>
                  <a:schemeClr val="bg2">
                    <a:lumMod val="50000"/>
                  </a:schemeClr>
                </a:solidFill>
                <a:latin typeface="Algerian" panose="04020705040A02060702" pitchFamily="82" charset="0"/>
              </a:rPr>
              <a:t>Algorithms to be used</a:t>
            </a:r>
          </a:p>
        </p:txBody>
      </p:sp>
      <p:sp>
        <p:nvSpPr>
          <p:cNvPr id="3" name="Content Placeholder 2">
            <a:extLst>
              <a:ext uri="{FF2B5EF4-FFF2-40B4-BE49-F238E27FC236}">
                <a16:creationId xmlns:a16="http://schemas.microsoft.com/office/drawing/2014/main" id="{84108AA0-A91F-CC9C-39F8-591C529269AE}"/>
              </a:ext>
            </a:extLst>
          </p:cNvPr>
          <p:cNvSpPr>
            <a:spLocks noGrp="1"/>
          </p:cNvSpPr>
          <p:nvPr>
            <p:ph idx="1"/>
          </p:nvPr>
        </p:nvSpPr>
        <p:spPr/>
        <p:txBody>
          <a:bodyPr>
            <a:normAutofit/>
          </a:bodyPr>
          <a:lstStyle/>
          <a:p>
            <a:r>
              <a:rPr lang="en-US" sz="1800" b="1" i="1" u="sng" cap="none" dirty="0">
                <a:latin typeface="Arial" panose="020B0604020202020204" pitchFamily="34" charset="0"/>
                <a:cs typeface="Arial" panose="020B0604020202020204" pitchFamily="34" charset="0"/>
              </a:rPr>
              <a:t> </a:t>
            </a:r>
            <a:r>
              <a:rPr lang="en-US" sz="1800" b="1" i="1" u="sng" cap="none" dirty="0">
                <a:effectLst/>
                <a:latin typeface="Arial" panose="020B0604020202020204" pitchFamily="34" charset="0"/>
                <a:cs typeface="Arial" panose="020B0604020202020204" pitchFamily="34" charset="0"/>
              </a:rPr>
              <a:t>SHA</a:t>
            </a:r>
          </a:p>
          <a:p>
            <a:endParaRPr lang="en-US" sz="1800" cap="none" dirty="0">
              <a:latin typeface="Arial" panose="020B0604020202020204" pitchFamily="34" charset="0"/>
              <a:cs typeface="Arial" panose="020B0604020202020204" pitchFamily="34" charset="0"/>
            </a:endParaRPr>
          </a:p>
          <a:p>
            <a:r>
              <a:rPr lang="en-US" sz="1800" b="0" i="0" cap="none" dirty="0">
                <a:effectLst/>
                <a:latin typeface="Arial" panose="020B0604020202020204" pitchFamily="34" charset="0"/>
                <a:cs typeface="Arial" panose="020B0604020202020204" pitchFamily="34" charset="0"/>
              </a:rPr>
              <a:t>Sha, ( secure hash algorithms ) are set of cryptographic hash functions defined by the language to be used for various applications such as password security etc. Some variants of it are supported by python in the “</a:t>
            </a:r>
            <a:r>
              <a:rPr lang="en-US" sz="1800" b="1" i="0" cap="none" dirty="0" err="1">
                <a:effectLst/>
                <a:latin typeface="Arial" panose="020B0604020202020204" pitchFamily="34" charset="0"/>
                <a:cs typeface="Arial" panose="020B0604020202020204" pitchFamily="34" charset="0"/>
              </a:rPr>
              <a:t>hashlib</a:t>
            </a:r>
            <a:r>
              <a:rPr lang="en-US" sz="1800" b="0" i="0" cap="none" dirty="0">
                <a:effectLst/>
                <a:latin typeface="Arial" panose="020B0604020202020204" pitchFamily="34" charset="0"/>
                <a:cs typeface="Arial" panose="020B0604020202020204" pitchFamily="34" charset="0"/>
              </a:rPr>
              <a:t>” library. These can be found using “</a:t>
            </a:r>
            <a:r>
              <a:rPr lang="en-US" sz="1800" b="0" i="0" cap="none" dirty="0" err="1">
                <a:effectLst/>
                <a:latin typeface="Arial" panose="020B0604020202020204" pitchFamily="34" charset="0"/>
                <a:cs typeface="Arial" panose="020B0604020202020204" pitchFamily="34" charset="0"/>
              </a:rPr>
              <a:t>algorithms_guaranteed</a:t>
            </a:r>
            <a:r>
              <a:rPr lang="en-US" sz="1800" b="0" i="0" cap="none" dirty="0">
                <a:effectLst/>
                <a:latin typeface="Arial" panose="020B0604020202020204" pitchFamily="34" charset="0"/>
                <a:cs typeface="Arial" panose="020B0604020202020204" pitchFamily="34" charset="0"/>
              </a:rPr>
              <a:t>” function of </a:t>
            </a:r>
            <a:r>
              <a:rPr lang="en-US" sz="1800" b="0" i="0" cap="none" dirty="0" err="1">
                <a:effectLst/>
                <a:latin typeface="Arial" panose="020B0604020202020204" pitchFamily="34" charset="0"/>
                <a:cs typeface="Arial" panose="020B0604020202020204" pitchFamily="34" charset="0"/>
              </a:rPr>
              <a:t>hashlib</a:t>
            </a:r>
            <a:r>
              <a:rPr lang="en-US" sz="1800" b="0" i="0" cap="none" dirty="0">
                <a:effectLst/>
                <a:latin typeface="Arial" panose="020B0604020202020204" pitchFamily="34" charset="0"/>
                <a:cs typeface="Arial" panose="020B0604020202020204" pitchFamily="34" charset="0"/>
              </a:rPr>
              <a:t>.</a:t>
            </a:r>
            <a:endParaRPr lang="en-US"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84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113FFB-5316-9BCE-A644-6CE467537252}"/>
              </a:ext>
            </a:extLst>
          </p:cNvPr>
          <p:cNvSpPr>
            <a:spLocks noGrp="1"/>
          </p:cNvSpPr>
          <p:nvPr>
            <p:ph type="title"/>
          </p:nvPr>
        </p:nvSpPr>
        <p:spPr>
          <a:xfrm>
            <a:off x="913775" y="618517"/>
            <a:ext cx="10364451" cy="594057"/>
          </a:xfrm>
        </p:spPr>
        <p:txBody>
          <a:bodyPr/>
          <a:lstStyle/>
          <a:p>
            <a:r>
              <a:rPr lang="en-US" b="1" u="sng" dirty="0">
                <a:solidFill>
                  <a:schemeClr val="accent1">
                    <a:lumMod val="75000"/>
                  </a:schemeClr>
                </a:solidFill>
                <a:latin typeface="Algerian" panose="04020705040A02060702" pitchFamily="82" charset="0"/>
              </a:rPr>
              <a:t>Introduction</a:t>
            </a:r>
          </a:p>
        </p:txBody>
      </p:sp>
      <p:sp>
        <p:nvSpPr>
          <p:cNvPr id="4" name="Content Placeholder 3">
            <a:extLst>
              <a:ext uri="{FF2B5EF4-FFF2-40B4-BE49-F238E27FC236}">
                <a16:creationId xmlns:a16="http://schemas.microsoft.com/office/drawing/2014/main" id="{184DC803-7537-23AD-FB21-7CD77DC27613}"/>
              </a:ext>
            </a:extLst>
          </p:cNvPr>
          <p:cNvSpPr>
            <a:spLocks noGrp="1"/>
          </p:cNvSpPr>
          <p:nvPr>
            <p:ph idx="1"/>
          </p:nvPr>
        </p:nvSpPr>
        <p:spPr>
          <a:xfrm>
            <a:off x="407504" y="1542145"/>
            <a:ext cx="11638722" cy="5107133"/>
          </a:xfrm>
        </p:spPr>
        <p:txBody>
          <a:bodyPr>
            <a:noAutofit/>
          </a:bodyPr>
          <a:lstStyle/>
          <a:p>
            <a:pPr>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Cloud computing greatly facilitates data providers who want </a:t>
            </a:r>
            <a:r>
              <a:rPr lang="en-US" sz="1800" cap="none">
                <a:latin typeface="Arial" panose="020B0604020202020204" pitchFamily="34" charset="0"/>
                <a:cs typeface="Arial" panose="020B0604020202020204" pitchFamily="34" charset="0"/>
              </a:rPr>
              <a:t>to store </a:t>
            </a:r>
            <a:r>
              <a:rPr lang="en-US" sz="1800" cap="none" dirty="0">
                <a:latin typeface="Arial" panose="020B0604020202020204" pitchFamily="34" charset="0"/>
                <a:cs typeface="Arial" panose="020B0604020202020204" pitchFamily="34" charset="0"/>
              </a:rPr>
              <a:t>their data to the cloud without disclosing their sensitive data to external parties.</a:t>
            </a:r>
          </a:p>
          <a:p>
            <a:pPr>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This requires data to be stored in cloud with access control policies such that no one except users with attributes of specific forms can decrypt the encrypted data. </a:t>
            </a:r>
          </a:p>
          <a:p>
            <a:pPr>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The standard ABE system fails to achieve secure deduplication which is a technique to save storage space and network bandwidth by eliminating redundant copies of the data stored in the cloud.</a:t>
            </a:r>
          </a:p>
          <a:p>
            <a:pPr>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 Since secure storage of data and secure deduplication have been widely applied in cloud computing, it would be desirable to design a cloud storage system possessing both properties.</a:t>
            </a:r>
          </a:p>
          <a:p>
            <a:pPr>
              <a:buFont typeface="Wingdings" panose="05000000000000000000" pitchFamily="2" charset="2"/>
              <a:buChar char="q"/>
            </a:pPr>
            <a:r>
              <a:rPr lang="en-US" sz="1800" cap="none" dirty="0">
                <a:latin typeface="Arial" panose="020B0604020202020204" pitchFamily="34" charset="0"/>
                <a:cs typeface="Arial" panose="020B0604020202020204" pitchFamily="34" charset="0"/>
              </a:rPr>
              <a:t>We consider the design of an attribute-based  storage and sharing with secure deduplication in a hybrid cloud setting, where a private cloud is responsible for duplicate detection and a public cloud manages the access rights of data files in the cloud storage. </a:t>
            </a:r>
          </a:p>
        </p:txBody>
      </p:sp>
    </p:spTree>
    <p:extLst>
      <p:ext uri="{BB962C8B-B14F-4D97-AF65-F5344CB8AC3E}">
        <p14:creationId xmlns:p14="http://schemas.microsoft.com/office/powerpoint/2010/main" val="28695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CD829-75C5-6A7C-A276-2E02B42CE236}"/>
              </a:ext>
            </a:extLst>
          </p:cNvPr>
          <p:cNvSpPr>
            <a:spLocks noGrp="1"/>
          </p:cNvSpPr>
          <p:nvPr>
            <p:ph type="title"/>
          </p:nvPr>
        </p:nvSpPr>
        <p:spPr/>
        <p:txBody>
          <a:bodyPr/>
          <a:lstStyle/>
          <a:p>
            <a:r>
              <a:rPr lang="en-US" u="sng" dirty="0">
                <a:solidFill>
                  <a:schemeClr val="bg2">
                    <a:lumMod val="50000"/>
                  </a:schemeClr>
                </a:solidFill>
                <a:latin typeface="Algerian" panose="04020705040A02060702" pitchFamily="82" charset="0"/>
              </a:rPr>
              <a:t>Future scope</a:t>
            </a:r>
          </a:p>
        </p:txBody>
      </p:sp>
      <p:sp>
        <p:nvSpPr>
          <p:cNvPr id="5" name="Content Placeholder 4">
            <a:extLst>
              <a:ext uri="{FF2B5EF4-FFF2-40B4-BE49-F238E27FC236}">
                <a16:creationId xmlns:a16="http://schemas.microsoft.com/office/drawing/2014/main" id="{65180EE6-1576-13CD-285C-5ED57A31669D}"/>
              </a:ext>
            </a:extLst>
          </p:cNvPr>
          <p:cNvSpPr>
            <a:spLocks noGrp="1"/>
          </p:cNvSpPr>
          <p:nvPr>
            <p:ph sz="quarter" idx="13"/>
          </p:nvPr>
        </p:nvSpPr>
        <p:spPr/>
        <p:txBody>
          <a:bodyPr>
            <a:noAutofit/>
          </a:bodyPr>
          <a:lstStyle/>
          <a:p>
            <a:r>
              <a:rPr lang="en-US" sz="1800" cap="none" dirty="0">
                <a:latin typeface="Arial" panose="020B0604020202020204" pitchFamily="34" charset="0"/>
                <a:cs typeface="Arial" panose="020B0604020202020204" pitchFamily="34" charset="0"/>
              </a:rPr>
              <a:t>In this project , the concept of  data de-duplication was suggested to guarantee data security.</a:t>
            </a:r>
          </a:p>
          <a:p>
            <a:r>
              <a:rPr lang="en-US" sz="1800" cap="none" dirty="0">
                <a:latin typeface="Arial" panose="020B0604020202020204" pitchFamily="34" charset="0"/>
                <a:cs typeface="Arial" panose="020B0604020202020204" pitchFamily="34" charset="0"/>
              </a:rPr>
              <a:t> Hybrid cloud architecture provide a combination of public and private cloud which is used for the deduplication.</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This method is much more efficient for data deduplication. Here we are implementing the SHA1 algorithm for hashing, which is used for both deduplication and secure storage of data in the cloud. The addition of different types of SHA algorithms and features will help to create different secure methods for deduplication in the future.</a:t>
            </a:r>
          </a:p>
        </p:txBody>
      </p:sp>
    </p:spTree>
    <p:extLst>
      <p:ext uri="{BB962C8B-B14F-4D97-AF65-F5344CB8AC3E}">
        <p14:creationId xmlns:p14="http://schemas.microsoft.com/office/powerpoint/2010/main" val="346374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F472-C250-8040-DC61-3BA329558A81}"/>
              </a:ext>
            </a:extLst>
          </p:cNvPr>
          <p:cNvSpPr>
            <a:spLocks noGrp="1"/>
          </p:cNvSpPr>
          <p:nvPr>
            <p:ph type="title"/>
          </p:nvPr>
        </p:nvSpPr>
        <p:spPr>
          <a:xfrm>
            <a:off x="913775" y="618517"/>
            <a:ext cx="10364451" cy="613935"/>
          </a:xfrm>
        </p:spPr>
        <p:txBody>
          <a:bodyPr/>
          <a:lstStyle/>
          <a:p>
            <a:r>
              <a:rPr lang="en-US" u="sng" dirty="0">
                <a:solidFill>
                  <a:schemeClr val="accent1">
                    <a:lumMod val="7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19E25BA-769C-F3E3-AE03-45AB72375A26}"/>
              </a:ext>
            </a:extLst>
          </p:cNvPr>
          <p:cNvSpPr>
            <a:spLocks noGrp="1"/>
          </p:cNvSpPr>
          <p:nvPr>
            <p:ph sz="quarter" idx="13"/>
          </p:nvPr>
        </p:nvSpPr>
        <p:spPr>
          <a:xfrm>
            <a:off x="774627" y="1611718"/>
            <a:ext cx="10363826" cy="4077882"/>
          </a:xfrm>
        </p:spPr>
        <p:txBody>
          <a:bodyPr>
            <a:noAutofit/>
          </a:bodyPr>
          <a:lstStyle/>
          <a:p>
            <a:pPr marL="0" indent="0">
              <a:buNone/>
            </a:pPr>
            <a:r>
              <a:rPr lang="en-US" cap="none" dirty="0">
                <a:latin typeface="Arial" panose="020B0604020202020204" pitchFamily="34" charset="0"/>
                <a:cs typeface="Arial" panose="020B0604020202020204" pitchFamily="34" charset="0"/>
              </a:rPr>
              <a:t>To achieves more secure and fine-grained data access control in the data sharing system. We demonstrated that the proposed scheme is efficient and scalable to securely manage user data in the data sharing system using the group based sharing by considering the attributes of uploaded files and user.</a:t>
            </a:r>
          </a:p>
          <a:p>
            <a:pPr marL="0" indent="0">
              <a:buNone/>
            </a:pPr>
            <a:endParaRPr lang="en-US"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Also the hybrid cloud helps for the secure deduplication of encrypted data in cloud using the hashing technique where hashing technique is very </a:t>
            </a:r>
            <a:r>
              <a:rPr lang="en-US" cap="none" dirty="0" err="1">
                <a:latin typeface="Arial" panose="020B0604020202020204" pitchFamily="34" charset="0"/>
                <a:cs typeface="Arial" panose="020B0604020202020204" pitchFamily="34" charset="0"/>
              </a:rPr>
              <a:t>effiecient</a:t>
            </a:r>
            <a:r>
              <a:rPr lang="en-US" cap="none" dirty="0">
                <a:latin typeface="Arial" panose="020B0604020202020204" pitchFamily="34" charset="0"/>
                <a:cs typeface="Arial" panose="020B0604020202020204" pitchFamily="34" charset="0"/>
              </a:rPr>
              <a:t> for deduplication.</a:t>
            </a:r>
          </a:p>
          <a:p>
            <a:pPr marL="0" indent="0">
              <a:buNone/>
            </a:pPr>
            <a:endParaRPr lang="en-US" cap="none" dirty="0">
              <a:latin typeface="Arial" panose="020B0604020202020204" pitchFamily="34" charset="0"/>
              <a:cs typeface="Arial" panose="020B0604020202020204" pitchFamily="34" charset="0"/>
            </a:endParaRPr>
          </a:p>
          <a:p>
            <a:pPr marL="0" indent="0">
              <a:buNone/>
            </a:pPr>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299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27C-3B3E-9AFB-0807-50029FC04210}"/>
              </a:ext>
            </a:extLst>
          </p:cNvPr>
          <p:cNvSpPr>
            <a:spLocks noGrp="1"/>
          </p:cNvSpPr>
          <p:nvPr>
            <p:ph type="title"/>
          </p:nvPr>
        </p:nvSpPr>
        <p:spPr/>
        <p:txBody>
          <a:bodyPr/>
          <a:lstStyle/>
          <a:p>
            <a:pPr algn="just"/>
            <a:r>
              <a:rPr lang="en-US" b="1" i="0" dirty="0">
                <a:solidFill>
                  <a:srgbClr val="333333"/>
                </a:solidFill>
                <a:effectLst/>
                <a:latin typeface="Times New Roman" panose="02020603050405020304" pitchFamily="18" charset="0"/>
              </a:rPr>
              <a:t>                     </a:t>
            </a:r>
            <a:r>
              <a:rPr lang="en-US" b="1" i="0" dirty="0">
                <a:solidFill>
                  <a:srgbClr val="333333"/>
                </a:solidFill>
                <a:effectLst/>
                <a:latin typeface="Algerian" panose="04020705040A02060702" pitchFamily="82" charset="0"/>
              </a:rPr>
              <a:t>REFERENCE</a:t>
            </a:r>
            <a:r>
              <a:rPr lang="en-US" b="1" i="0" dirty="0">
                <a:solidFill>
                  <a:srgbClr val="333333"/>
                </a:solidFill>
                <a:effectLst/>
                <a:latin typeface="Times New Roman" panose="02020603050405020304" pitchFamily="18" charset="0"/>
              </a:rPr>
              <a:t>:</a:t>
            </a:r>
            <a:endParaRPr lang="en-US" b="0" i="0" dirty="0">
              <a:solidFill>
                <a:srgbClr val="333333"/>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6AFD991C-02E9-830B-3FCA-BBCCABCAC2DA}"/>
              </a:ext>
            </a:extLst>
          </p:cNvPr>
          <p:cNvSpPr>
            <a:spLocks noGrp="1"/>
          </p:cNvSpPr>
          <p:nvPr>
            <p:ph sz="quarter" idx="13"/>
          </p:nvPr>
        </p:nvSpPr>
        <p:spPr/>
        <p:txBody>
          <a:bodyPr>
            <a:normAutofit/>
          </a:bodyPr>
          <a:lstStyle/>
          <a:p>
            <a:pPr algn="just"/>
            <a:r>
              <a:rPr lang="en-US" sz="1600" dirty="0"/>
              <a:t>D. Quick, B. Martini, and K. R. Choo, Cloud Storage Forensics. Syngress Publishing / Elsevier, 2014. [Online]. Available: </a:t>
            </a:r>
            <a:r>
              <a:rPr lang="en-US" sz="1600" dirty="0">
                <a:hlinkClick r:id="rId2"/>
              </a:rPr>
              <a:t>http://www.elsevier.com/books/cloud-storageforensics/quick/978-0-12-419970-5</a:t>
            </a:r>
            <a:endParaRPr lang="en-US" sz="1600" dirty="0"/>
          </a:p>
          <a:p>
            <a:pPr algn="just"/>
            <a:r>
              <a:rPr lang="en-US" sz="1600" dirty="0" err="1"/>
              <a:t>Kameswari</a:t>
            </a:r>
            <a:r>
              <a:rPr lang="en-US" sz="1600" dirty="0"/>
              <a:t> Bhaskar, R. </a:t>
            </a:r>
            <a:r>
              <a:rPr lang="en-US" sz="1600" dirty="0" err="1"/>
              <a:t>Sathiyavathi</a:t>
            </a:r>
            <a:r>
              <a:rPr lang="en-US" sz="1600" dirty="0"/>
              <a:t> ,Jayashree R, L. Mary </a:t>
            </a:r>
            <a:r>
              <a:rPr lang="en-US" sz="1600" dirty="0" err="1"/>
              <a:t>Gladence</a:t>
            </a:r>
            <a:r>
              <a:rPr lang="en-US" sz="1600" dirty="0"/>
              <a:t>, V. Maria Anu, “A NOVEL APPROACH FOR SECURING DATA DE-DUPLICATION METHODOLOGY IN HYBRID CLOUD STORAGE”ICIIECS </a:t>
            </a:r>
          </a:p>
          <a:p>
            <a:pPr algn="just"/>
            <a:r>
              <a:rPr lang="en-US" sz="1600" dirty="0"/>
              <a:t>S. G. </a:t>
            </a:r>
            <a:r>
              <a:rPr lang="en-US" sz="1600" dirty="0" err="1"/>
              <a:t>Pundkar</a:t>
            </a:r>
            <a:r>
              <a:rPr lang="en-US" sz="1600" dirty="0"/>
              <a:t>, G. R. </a:t>
            </a:r>
            <a:r>
              <a:rPr lang="en-US" sz="1600" dirty="0" err="1"/>
              <a:t>Bamnote</a:t>
            </a:r>
            <a:r>
              <a:rPr lang="en-US" sz="1600" dirty="0"/>
              <a:t> "Secure Sharing of Personal Records in Cloud using Encryption" Global Journal of Engineering Science and Researches May 2015</a:t>
            </a:r>
          </a:p>
          <a:p>
            <a:pPr algn="just"/>
            <a:r>
              <a:rPr lang="en-US" sz="1600" dirty="0"/>
              <a:t>R. SHOBANA, K. SHANTHA SHALINI, S. LEELAVATHY and V. SRIDEVI “De-Duplication of Data in Cloud” Int. J. Chem. Sci.: 14(4), 2016</a:t>
            </a:r>
            <a:endParaRPr lang="en-US" sz="1800" cap="none" dirty="0"/>
          </a:p>
        </p:txBody>
      </p:sp>
    </p:spTree>
    <p:extLst>
      <p:ext uri="{BB962C8B-B14F-4D97-AF65-F5344CB8AC3E}">
        <p14:creationId xmlns:p14="http://schemas.microsoft.com/office/powerpoint/2010/main" val="289725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ank You Png - Thank You Background Png Clipart - Large Size Png Image -  PikPng">
            <a:extLst>
              <a:ext uri="{FF2B5EF4-FFF2-40B4-BE49-F238E27FC236}">
                <a16:creationId xmlns:a16="http://schemas.microsoft.com/office/drawing/2014/main" id="{98EF8962-B894-E2AD-4BA1-B3FCFD44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444" y="2078727"/>
            <a:ext cx="9243390" cy="270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D737-195A-195D-7227-8E12A37C6E06}"/>
              </a:ext>
            </a:extLst>
          </p:cNvPr>
          <p:cNvSpPr>
            <a:spLocks noGrp="1"/>
          </p:cNvSpPr>
          <p:nvPr>
            <p:ph type="title"/>
          </p:nvPr>
        </p:nvSpPr>
        <p:spPr>
          <a:xfrm>
            <a:off x="913775" y="618517"/>
            <a:ext cx="10364451" cy="474787"/>
          </a:xfrm>
        </p:spPr>
        <p:txBody>
          <a:bodyPr>
            <a:normAutofit fontScale="90000"/>
          </a:bodyPr>
          <a:lstStyle/>
          <a:p>
            <a:r>
              <a:rPr lang="en-US" sz="3600" b="1" u="sng" dirty="0" err="1">
                <a:solidFill>
                  <a:schemeClr val="accent1">
                    <a:lumMod val="75000"/>
                  </a:schemeClr>
                </a:solidFill>
                <a:latin typeface="Algerian" panose="04020705040A02060702" pitchFamily="82" charset="0"/>
              </a:rPr>
              <a:t>Relavance</a:t>
            </a:r>
            <a:r>
              <a:rPr lang="en-US" sz="3600" b="1" u="sng" dirty="0">
                <a:solidFill>
                  <a:schemeClr val="accent1">
                    <a:lumMod val="75000"/>
                  </a:schemeClr>
                </a:solidFill>
                <a:latin typeface="Algerian" panose="04020705040A02060702" pitchFamily="82" charset="0"/>
              </a:rPr>
              <a:t> of the topic</a:t>
            </a:r>
          </a:p>
        </p:txBody>
      </p:sp>
      <p:sp>
        <p:nvSpPr>
          <p:cNvPr id="3" name="Content Placeholder 2">
            <a:extLst>
              <a:ext uri="{FF2B5EF4-FFF2-40B4-BE49-F238E27FC236}">
                <a16:creationId xmlns:a16="http://schemas.microsoft.com/office/drawing/2014/main" id="{4F2EBF8E-232C-C780-50A2-946701402324}"/>
              </a:ext>
            </a:extLst>
          </p:cNvPr>
          <p:cNvSpPr>
            <a:spLocks noGrp="1"/>
          </p:cNvSpPr>
          <p:nvPr>
            <p:ph idx="1"/>
          </p:nvPr>
        </p:nvSpPr>
        <p:spPr>
          <a:xfrm>
            <a:off x="913775" y="1828800"/>
            <a:ext cx="10364452" cy="4830417"/>
          </a:xfrm>
        </p:spPr>
        <p:txBody>
          <a:bodyPr>
            <a:noAutofit/>
          </a:bodyPr>
          <a:lstStyle/>
          <a:p>
            <a:r>
              <a:rPr lang="en-US" sz="1800" cap="none" dirty="0">
                <a:latin typeface="Arial" panose="020B0604020202020204" pitchFamily="34" charset="0"/>
                <a:cs typeface="Arial" panose="020B0604020202020204" pitchFamily="34" charset="0"/>
              </a:rPr>
              <a:t>Compared with the prior ABE and data deduplication systems, our system has two advantages. </a:t>
            </a:r>
          </a:p>
          <a:p>
            <a:r>
              <a:rPr lang="en-US" sz="1800" cap="none" dirty="0">
                <a:latin typeface="Arial" panose="020B0604020202020204" pitchFamily="34" charset="0"/>
                <a:cs typeface="Arial" panose="020B0604020202020204" pitchFamily="34" charset="0"/>
              </a:rPr>
              <a:t>Firstly, it can be used to share data with users by specifying access policies rather than sharing decryption keys. </a:t>
            </a:r>
          </a:p>
          <a:p>
            <a:r>
              <a:rPr lang="en-US" sz="1800" cap="none" dirty="0">
                <a:latin typeface="Arial" panose="020B0604020202020204" pitchFamily="34" charset="0"/>
                <a:cs typeface="Arial" panose="020B0604020202020204" pitchFamily="34" charset="0"/>
              </a:rPr>
              <a:t>Secondly, it provide secure data deduplication  using hashing technique in hybrid cloud.</a:t>
            </a:r>
          </a:p>
          <a:p>
            <a:r>
              <a:rPr lang="en-US" sz="1800" cap="none" dirty="0">
                <a:latin typeface="Arial" panose="020B0604020202020204" pitchFamily="34" charset="0"/>
                <a:cs typeface="Arial" panose="020B0604020202020204" pitchFamily="34" charset="0"/>
              </a:rPr>
              <a:t>In this project, we present an attribute-based encryption and storage system with secure deduplication in a hybrid cloud setting, where a private cloud is responsible for duplicate detection and a public cloud manages the access rights of data files in the cloud storage.</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In this project, we also introduce attribute-based group-wise sharing of data with the users, and we provide a separate private cloud for the users to store their personal data, which can be downloaded whenever they need it.</a:t>
            </a:r>
          </a:p>
        </p:txBody>
      </p:sp>
    </p:spTree>
    <p:extLst>
      <p:ext uri="{BB962C8B-B14F-4D97-AF65-F5344CB8AC3E}">
        <p14:creationId xmlns:p14="http://schemas.microsoft.com/office/powerpoint/2010/main" val="396526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3095-9DEB-7394-BD7B-4D1878C6DB74}"/>
              </a:ext>
            </a:extLst>
          </p:cNvPr>
          <p:cNvSpPr>
            <a:spLocks noGrp="1"/>
          </p:cNvSpPr>
          <p:nvPr>
            <p:ph type="title"/>
          </p:nvPr>
        </p:nvSpPr>
        <p:spPr/>
        <p:txBody>
          <a:bodyPr/>
          <a:lstStyle/>
          <a:p>
            <a:r>
              <a:rPr lang="en-US" sz="4400" u="sng" cap="none" dirty="0">
                <a:solidFill>
                  <a:schemeClr val="accent1">
                    <a:lumMod val="75000"/>
                  </a:schemeClr>
                </a:solidFill>
                <a:latin typeface="Algerian" panose="04020705040A02060702" pitchFamily="82" charset="0"/>
              </a:rPr>
              <a:t>A description of the project</a:t>
            </a:r>
            <a:endParaRPr lang="en-US" u="sng" dirty="0">
              <a:solidFill>
                <a:schemeClr val="accent1">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BC2888FB-27B1-237A-BD78-04C51B321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2296" y="2483644"/>
            <a:ext cx="8825947" cy="3190875"/>
          </a:xfrm>
        </p:spPr>
      </p:pic>
    </p:spTree>
    <p:extLst>
      <p:ext uri="{BB962C8B-B14F-4D97-AF65-F5344CB8AC3E}">
        <p14:creationId xmlns:p14="http://schemas.microsoft.com/office/powerpoint/2010/main" val="88245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59F9-A3C2-05DD-0F7C-E9E99BBEF70C}"/>
              </a:ext>
            </a:extLst>
          </p:cNvPr>
          <p:cNvSpPr>
            <a:spLocks noGrp="1"/>
          </p:cNvSpPr>
          <p:nvPr>
            <p:ph type="title"/>
          </p:nvPr>
        </p:nvSpPr>
        <p:spPr>
          <a:xfrm>
            <a:off x="913775" y="618518"/>
            <a:ext cx="10364451" cy="973216"/>
          </a:xfrm>
        </p:spPr>
        <p:txBody>
          <a:bodyPr>
            <a:normAutofit fontScale="90000"/>
          </a:bodyPr>
          <a:lstStyle/>
          <a:p>
            <a:br>
              <a:rPr lang="en-US" sz="3600" dirty="0">
                <a:solidFill>
                  <a:schemeClr val="accent1">
                    <a:lumMod val="75000"/>
                  </a:schemeClr>
                </a:solidFill>
              </a:rPr>
            </a:br>
            <a:br>
              <a:rPr lang="en-US" sz="3600" dirty="0">
                <a:solidFill>
                  <a:schemeClr val="accent1">
                    <a:lumMod val="75000"/>
                  </a:schemeClr>
                </a:solidFill>
              </a:rPr>
            </a:br>
            <a:br>
              <a:rPr lang="en-US" sz="3600" dirty="0">
                <a:solidFill>
                  <a:schemeClr val="accent1">
                    <a:lumMod val="75000"/>
                  </a:schemeClr>
                </a:solidFill>
              </a:rPr>
            </a:br>
            <a:r>
              <a:rPr lang="en-US" sz="3600" b="1" i="1" u="sng" dirty="0">
                <a:solidFill>
                  <a:schemeClr val="accent1">
                    <a:lumMod val="75000"/>
                  </a:schemeClr>
                </a:solidFill>
                <a:latin typeface="Algerian" panose="04020705040A02060702" pitchFamily="82" charset="0"/>
              </a:rPr>
              <a:t>Objectives of topic</a:t>
            </a:r>
            <a:br>
              <a:rPr lang="en-US" sz="3600" dirty="0">
                <a:solidFill>
                  <a:schemeClr val="accent1">
                    <a:lumMod val="75000"/>
                  </a:schemeClr>
                </a:solidFill>
              </a:rPr>
            </a:br>
            <a:br>
              <a:rPr lang="en-US" sz="3600" dirty="0">
                <a:solidFill>
                  <a:schemeClr val="accent1">
                    <a:lumMod val="75000"/>
                  </a:schemeClr>
                </a:solidFill>
              </a:rPr>
            </a:br>
            <a:br>
              <a:rPr lang="en-US" sz="3600" b="0" i="0" u="sng" dirty="0">
                <a:solidFill>
                  <a:schemeClr val="accent1">
                    <a:lumMod val="75000"/>
                  </a:schemeClr>
                </a:solidFill>
                <a:effectLst/>
              </a:rPr>
            </a:b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76D743D1-8CE2-D8E1-6940-260873F2DC53}"/>
              </a:ext>
            </a:extLst>
          </p:cNvPr>
          <p:cNvSpPr>
            <a:spLocks noGrp="1"/>
          </p:cNvSpPr>
          <p:nvPr>
            <p:ph idx="1"/>
          </p:nvPr>
        </p:nvSpPr>
        <p:spPr>
          <a:xfrm>
            <a:off x="913773" y="2007703"/>
            <a:ext cx="10364452" cy="4383157"/>
          </a:xfrm>
        </p:spPr>
        <p:txBody>
          <a:bodyPr>
            <a:noAutofit/>
          </a:bodyPr>
          <a:lstStyle/>
          <a:p>
            <a:pPr algn="l" rtl="0">
              <a:buFont typeface="Wingdings" panose="05000000000000000000" pitchFamily="2" charset="2"/>
              <a:buChar char="q"/>
            </a:pPr>
            <a:r>
              <a:rPr lang="en-US" sz="1800" cap="none" dirty="0">
                <a:effectLst/>
                <a:latin typeface="Arial" panose="020B0604020202020204" pitchFamily="34" charset="0"/>
                <a:cs typeface="Arial" panose="020B0604020202020204" pitchFamily="34" charset="0"/>
              </a:rPr>
              <a:t>Apply the SHA1 hashing method for deduplication of encrypted data in</a:t>
            </a:r>
            <a:br>
              <a:rPr lang="en-US" sz="1800" cap="none" dirty="0">
                <a:effectLst/>
                <a:latin typeface="Arial" panose="020B0604020202020204" pitchFamily="34" charset="0"/>
                <a:cs typeface="Arial" panose="020B0604020202020204" pitchFamily="34" charset="0"/>
              </a:rPr>
            </a:br>
            <a:r>
              <a:rPr lang="en-US" sz="1800" cap="none" dirty="0">
                <a:effectLst/>
                <a:latin typeface="Arial" panose="020B0604020202020204" pitchFamily="34" charset="0"/>
                <a:cs typeface="Arial" panose="020B0604020202020204" pitchFamily="34" charset="0"/>
              </a:rPr>
              <a:t>the cloud.</a:t>
            </a:r>
            <a:endParaRPr lang="en-US" sz="1800" cap="none" dirty="0">
              <a:latin typeface="Arial" panose="020B0604020202020204" pitchFamily="34" charset="0"/>
              <a:cs typeface="Arial" panose="020B0604020202020204" pitchFamily="34" charset="0"/>
            </a:endParaRPr>
          </a:p>
          <a:p>
            <a:pPr algn="l" rtl="0">
              <a:buFont typeface="Wingdings" panose="05000000000000000000" pitchFamily="2" charset="2"/>
              <a:buChar char="q"/>
            </a:pPr>
            <a:r>
              <a:rPr lang="en-US" sz="1800" cap="none" dirty="0">
                <a:effectLst/>
                <a:latin typeface="Arial" panose="020B0604020202020204" pitchFamily="34" charset="0"/>
                <a:cs typeface="Arial" panose="020B0604020202020204" pitchFamily="34" charset="0"/>
              </a:rPr>
              <a:t> To make attribute based storage.</a:t>
            </a:r>
            <a:endParaRPr lang="en-US" sz="1800" cap="none" dirty="0">
              <a:latin typeface="Arial" panose="020B0604020202020204" pitchFamily="34" charset="0"/>
              <a:cs typeface="Arial" panose="020B0604020202020204" pitchFamily="34" charset="0"/>
            </a:endParaRPr>
          </a:p>
          <a:p>
            <a:pPr algn="l" rtl="0">
              <a:buFont typeface="Wingdings" panose="05000000000000000000" pitchFamily="2" charset="2"/>
              <a:buChar char="q"/>
            </a:pPr>
            <a:r>
              <a:rPr lang="en-US" sz="1800" cap="none" dirty="0">
                <a:effectLst/>
                <a:latin typeface="Arial" panose="020B0604020202020204" pitchFamily="34" charset="0"/>
                <a:cs typeface="Arial" panose="020B0604020202020204" pitchFamily="34" charset="0"/>
              </a:rPr>
              <a:t> To make an attribute based sharing.</a:t>
            </a:r>
            <a:endParaRPr lang="en-US" sz="1800" cap="none" dirty="0">
              <a:latin typeface="Arial" panose="020B0604020202020204" pitchFamily="34" charset="0"/>
              <a:cs typeface="Arial" panose="020B0604020202020204" pitchFamily="34" charset="0"/>
            </a:endParaRPr>
          </a:p>
          <a:p>
            <a:pPr algn="l" rtl="0">
              <a:buFont typeface="Wingdings" panose="05000000000000000000" pitchFamily="2" charset="2"/>
              <a:buChar char="q"/>
            </a:pPr>
            <a:r>
              <a:rPr lang="en-US" sz="1800" cap="none" dirty="0">
                <a:effectLst/>
                <a:latin typeface="Arial" panose="020B0604020202020204" pitchFamily="34" charset="0"/>
                <a:cs typeface="Arial" panose="020B0604020202020204" pitchFamily="34" charset="0"/>
              </a:rPr>
              <a:t> To apply a hybrid cloud platform where the public cloud is used for storing</a:t>
            </a:r>
            <a:br>
              <a:rPr lang="en-US" sz="1800" cap="none" dirty="0">
                <a:effectLst/>
                <a:latin typeface="Arial" panose="020B0604020202020204" pitchFamily="34" charset="0"/>
                <a:cs typeface="Arial" panose="020B0604020202020204" pitchFamily="34" charset="0"/>
              </a:rPr>
            </a:br>
            <a:r>
              <a:rPr lang="en-US" sz="1800" cap="none" dirty="0">
                <a:effectLst/>
                <a:latin typeface="Arial" panose="020B0604020202020204" pitchFamily="34" charset="0"/>
                <a:cs typeface="Arial" panose="020B0604020202020204" pitchFamily="34" charset="0"/>
              </a:rPr>
              <a:t>data and the private cloud is used for checking the data duplication.</a:t>
            </a:r>
            <a:endParaRPr lang="en-US" sz="1800" cap="none" dirty="0">
              <a:latin typeface="Arial" panose="020B0604020202020204" pitchFamily="34" charset="0"/>
              <a:cs typeface="Arial" panose="020B0604020202020204" pitchFamily="34" charset="0"/>
            </a:endParaRPr>
          </a:p>
          <a:p>
            <a:pPr algn="l" rtl="0">
              <a:buFont typeface="Wingdings" panose="05000000000000000000" pitchFamily="2" charset="2"/>
              <a:buChar char="q"/>
            </a:pPr>
            <a:r>
              <a:rPr lang="en-US" sz="1800" cap="none" dirty="0">
                <a:effectLst/>
                <a:latin typeface="Arial" panose="020B0604020202020204" pitchFamily="34" charset="0"/>
                <a:cs typeface="Arial" panose="020B0604020202020204" pitchFamily="34" charset="0"/>
              </a:rPr>
              <a:t> To provide a separate private cloud platform for storing the users’ personal</a:t>
            </a:r>
            <a:br>
              <a:rPr lang="en-US" sz="1800" cap="none" dirty="0">
                <a:effectLst/>
                <a:latin typeface="Arial" panose="020B0604020202020204" pitchFamily="34" charset="0"/>
                <a:cs typeface="Arial" panose="020B0604020202020204" pitchFamily="34" charset="0"/>
              </a:rPr>
            </a:br>
            <a:r>
              <a:rPr lang="en-US" sz="1800" cap="none" dirty="0">
                <a:effectLst/>
                <a:latin typeface="Arial" panose="020B0604020202020204" pitchFamily="34" charset="0"/>
                <a:cs typeface="Arial" panose="020B0604020202020204" pitchFamily="34" charset="0"/>
              </a:rPr>
              <a:t>files.</a:t>
            </a:r>
            <a:br>
              <a:rPr lang="en-US" sz="1800" cap="none" dirty="0">
                <a:effectLst/>
                <a:latin typeface="Arial" panose="020B0604020202020204" pitchFamily="34" charset="0"/>
                <a:cs typeface="Arial" panose="020B0604020202020204" pitchFamily="34" charset="0"/>
              </a:rPr>
            </a:br>
            <a:br>
              <a:rPr lang="en-US" sz="1800" b="0" i="0" cap="none" dirty="0">
                <a:solidFill>
                  <a:srgbClr val="5D6879"/>
                </a:solidFill>
                <a:effectLst/>
                <a:latin typeface="Arial" panose="020B0604020202020204" pitchFamily="34" charset="0"/>
                <a:cs typeface="Arial" panose="020B0604020202020204" pitchFamily="34" charset="0"/>
              </a:rPr>
            </a:br>
            <a:endParaRPr lang="en-US"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705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AC83-E1AC-EA90-07EE-C33FA5559D26}"/>
              </a:ext>
            </a:extLst>
          </p:cNvPr>
          <p:cNvSpPr>
            <a:spLocks noGrp="1"/>
          </p:cNvSpPr>
          <p:nvPr>
            <p:ph type="title"/>
          </p:nvPr>
        </p:nvSpPr>
        <p:spPr>
          <a:xfrm>
            <a:off x="913775" y="407505"/>
            <a:ext cx="10364451" cy="387626"/>
          </a:xfrm>
        </p:spPr>
        <p:txBody>
          <a:bodyPr>
            <a:normAutofit fontScale="90000"/>
          </a:bodyPr>
          <a:lstStyle/>
          <a:p>
            <a:r>
              <a:rPr lang="en-US" u="sng" dirty="0">
                <a:solidFill>
                  <a:schemeClr val="accent1">
                    <a:lumMod val="75000"/>
                  </a:schemeClr>
                </a:solidFill>
                <a:latin typeface="Algerian" panose="04020705040A02060702" pitchFamily="82" charset="0"/>
              </a:rPr>
              <a:t>Existing system</a:t>
            </a:r>
          </a:p>
        </p:txBody>
      </p:sp>
      <p:sp>
        <p:nvSpPr>
          <p:cNvPr id="3" name="Content Placeholder 2">
            <a:extLst>
              <a:ext uri="{FF2B5EF4-FFF2-40B4-BE49-F238E27FC236}">
                <a16:creationId xmlns:a16="http://schemas.microsoft.com/office/drawing/2014/main" id="{448AAB4E-1221-93E3-A1C7-633C85142812}"/>
              </a:ext>
            </a:extLst>
          </p:cNvPr>
          <p:cNvSpPr>
            <a:spLocks noGrp="1"/>
          </p:cNvSpPr>
          <p:nvPr>
            <p:ph sz="quarter" idx="13"/>
          </p:nvPr>
        </p:nvSpPr>
        <p:spPr>
          <a:xfrm>
            <a:off x="914400" y="1454426"/>
            <a:ext cx="10363826" cy="5171661"/>
          </a:xfrm>
        </p:spPr>
        <p:txBody>
          <a:bodyPr>
            <a:normAutofit/>
          </a:bodyPr>
          <a:lstStyle/>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In an existing system, the cloud is a platform that is used by different data providers to share their data. On a cloud platform, we store the data in an encrypted form, and the corresponding users can download the data using the decryption key.</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Users with certain credentials will be able to access the data stored in the cloud. </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In an existing system, data deduplication is implemented by removing the repetitively uploaded files.</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Each time a new user is requested for a particular file stored in the cloud, it will provide the key to them to access the data if they possess the right certain attributes.</a:t>
            </a:r>
          </a:p>
          <a:p>
            <a:pPr marL="0" indent="0">
              <a:buNone/>
            </a:pPr>
            <a:r>
              <a:rPr lang="en-US" sz="1800" cap="none" dirty="0">
                <a:latin typeface="Arial" panose="020B0604020202020204" pitchFamily="34" charset="0"/>
                <a:cs typeface="Arial" panose="020B0604020202020204" pitchFamily="34" charset="0"/>
              </a:rPr>
              <a:t> </a:t>
            </a:r>
          </a:p>
          <a:p>
            <a:endParaRPr lang="en-US"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195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4FD5-9E18-A51B-8186-30A5B5A7865C}"/>
              </a:ext>
            </a:extLst>
          </p:cNvPr>
          <p:cNvSpPr>
            <a:spLocks noGrp="1"/>
          </p:cNvSpPr>
          <p:nvPr>
            <p:ph type="title"/>
          </p:nvPr>
        </p:nvSpPr>
        <p:spPr>
          <a:xfrm>
            <a:off x="913775" y="598639"/>
            <a:ext cx="10364451" cy="862413"/>
          </a:xfrm>
        </p:spPr>
        <p:txBody>
          <a:bodyPr>
            <a:normAutofit fontScale="90000"/>
          </a:bodyPr>
          <a:lstStyle/>
          <a:p>
            <a:r>
              <a:rPr lang="en-US" u="sng" cap="none" dirty="0" err="1">
                <a:solidFill>
                  <a:srgbClr val="333333"/>
                </a:solidFill>
                <a:latin typeface="Algerian" panose="04020705040A02060702" pitchFamily="82" charset="0"/>
              </a:rPr>
              <a:t>Disa</a:t>
            </a:r>
            <a:r>
              <a:rPr lang="en-US" i="0" u="sng" cap="none" dirty="0" err="1">
                <a:solidFill>
                  <a:srgbClr val="333333"/>
                </a:solidFill>
                <a:effectLst/>
                <a:latin typeface="Algerian" panose="04020705040A02060702" pitchFamily="82" charset="0"/>
              </a:rPr>
              <a:t>vantages</a:t>
            </a:r>
            <a:r>
              <a:rPr lang="en-US" i="0" u="sng" cap="none" dirty="0">
                <a:solidFill>
                  <a:srgbClr val="333333"/>
                </a:solidFill>
                <a:effectLst/>
                <a:latin typeface="Algerian" panose="04020705040A02060702" pitchFamily="82" charset="0"/>
              </a:rPr>
              <a:t> of existing system</a:t>
            </a:r>
            <a:r>
              <a:rPr lang="en-US" i="0" u="sng" cap="none" dirty="0">
                <a:solidFill>
                  <a:srgbClr val="333333"/>
                </a:solidFill>
                <a:effectLst/>
                <a:latin typeface="Times New Roman" panose="02020603050405020304" pitchFamily="18" charset="0"/>
              </a:rPr>
              <a:t>:</a:t>
            </a:r>
            <a:br>
              <a:rPr lang="en-US"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F5D42E8-A4F4-1DE6-C264-3F2148CF63EA}"/>
              </a:ext>
            </a:extLst>
          </p:cNvPr>
          <p:cNvSpPr>
            <a:spLocks noGrp="1"/>
          </p:cNvSpPr>
          <p:nvPr>
            <p:ph sz="quarter" idx="13"/>
          </p:nvPr>
        </p:nvSpPr>
        <p:spPr/>
        <p:txBody>
          <a:bodyPr>
            <a:normAutofit/>
          </a:bodyPr>
          <a:lstStyle/>
          <a:p>
            <a:r>
              <a:rPr lang="en-US" sz="1800" cap="none" dirty="0">
                <a:latin typeface="Arial" panose="020B0604020202020204" pitchFamily="34" charset="0"/>
                <a:cs typeface="Arial" panose="020B0604020202020204" pitchFamily="34" charset="0"/>
              </a:rPr>
              <a:t>The standard ABE system does not support secure deduplication, which is crucial for eliminating duplicate copies of identical data in order to save storage space and network bandwidth.</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The existing system does not provide an efficient way to group-wise share data.</a:t>
            </a:r>
          </a:p>
          <a:p>
            <a:pPr>
              <a:buFont typeface="Arial" panose="020B0604020202020204" pitchFamily="34" charset="0"/>
              <a:buChar char="•"/>
            </a:pPr>
            <a:r>
              <a:rPr lang="en-US" sz="1800" cap="none" dirty="0">
                <a:latin typeface="Arial" panose="020B0604020202020204" pitchFamily="34" charset="0"/>
                <a:cs typeface="Arial" panose="020B0604020202020204" pitchFamily="34" charset="0"/>
              </a:rPr>
              <a:t>It does not provide a private cloud platform for users to store their personal data.</a:t>
            </a:r>
          </a:p>
          <a:p>
            <a:pPr>
              <a:buFont typeface="Arial" panose="020B0604020202020204" pitchFamily="34" charset="0"/>
              <a:buChar char="•"/>
            </a:pPr>
            <a:endParaRPr lang="en-US" sz="18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683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BCC0-16DE-4EFA-E849-D33E6FB6EBA5}"/>
              </a:ext>
            </a:extLst>
          </p:cNvPr>
          <p:cNvSpPr>
            <a:spLocks noGrp="1"/>
          </p:cNvSpPr>
          <p:nvPr>
            <p:ph type="title"/>
          </p:nvPr>
        </p:nvSpPr>
        <p:spPr/>
        <p:txBody>
          <a:bodyPr>
            <a:normAutofit/>
          </a:bodyPr>
          <a:lstStyle/>
          <a:p>
            <a:r>
              <a:rPr lang="en-US" sz="2400" i="0" u="sng" cap="none" dirty="0">
                <a:solidFill>
                  <a:schemeClr val="accent1">
                    <a:lumMod val="75000"/>
                  </a:schemeClr>
                </a:solidFill>
                <a:effectLst/>
                <a:latin typeface="Algerian" panose="04020705040A02060702" pitchFamily="82" charset="0"/>
              </a:rPr>
              <a:t>PROPOSED SYSTEM</a:t>
            </a:r>
            <a:br>
              <a:rPr lang="en-US" b="0"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B49008F-283A-14BB-9547-14B87B35D0DE}"/>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cap="none" dirty="0">
                <a:latin typeface="Arial" panose="020B0604020202020204" pitchFamily="34" charset="0"/>
                <a:cs typeface="Arial" panose="020B0604020202020204" pitchFamily="34" charset="0"/>
              </a:rPr>
              <a:t>In this project, we present an attribute-based storage system and attribute-based group sharing.</a:t>
            </a:r>
          </a:p>
          <a:p>
            <a:pPr marL="457200" lvl="1" indent="0">
              <a:buNone/>
            </a:pPr>
            <a:r>
              <a:rPr lang="en-US" cap="none" dirty="0">
                <a:latin typeface="Arial" panose="020B0604020202020204" pitchFamily="34" charset="0"/>
                <a:cs typeface="Arial" panose="020B0604020202020204" pitchFamily="34" charset="0"/>
              </a:rPr>
              <a:t> </a:t>
            </a:r>
          </a:p>
          <a:p>
            <a:pPr>
              <a:buFont typeface="Arial" panose="020B0604020202020204" pitchFamily="34" charset="0"/>
              <a:buChar char="•"/>
            </a:pPr>
            <a:r>
              <a:rPr lang="en-US" cap="none" dirty="0">
                <a:latin typeface="Arial" panose="020B0604020202020204" pitchFamily="34" charset="0"/>
                <a:cs typeface="Arial" panose="020B0604020202020204" pitchFamily="34" charset="0"/>
              </a:rPr>
              <a:t>Firstly, we are introducing a hashing algorithm which is used to check the existence of data in the public cloud. If the data is present in the public cloud, then it will not upload the data. Instead, it will restore the index of the already existing data, which is equal to the uploaded data. Otherwise, it will upload the data to the public cloud. In this way, it provides an efficient way of deduplicating data in the cloud.</a:t>
            </a:r>
          </a:p>
          <a:p>
            <a:pPr>
              <a:buFont typeface="Arial" panose="020B0604020202020204" pitchFamily="34" charset="0"/>
              <a:buChar char="•"/>
            </a:pPr>
            <a:r>
              <a:rPr lang="en-US" cap="none" dirty="0">
                <a:latin typeface="Arial" panose="020B0604020202020204" pitchFamily="34" charset="0"/>
                <a:cs typeface="Arial" panose="020B0604020202020204" pitchFamily="34" charset="0"/>
              </a:rPr>
              <a:t>Secondly, we provide a separate private cloud for the registered users to store their data on the private cloud platform.</a:t>
            </a:r>
          </a:p>
        </p:txBody>
      </p:sp>
    </p:spTree>
    <p:extLst>
      <p:ext uri="{BB962C8B-B14F-4D97-AF65-F5344CB8AC3E}">
        <p14:creationId xmlns:p14="http://schemas.microsoft.com/office/powerpoint/2010/main" val="140149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C81F-1808-E1AF-2EA2-32F32D2533A4}"/>
              </a:ext>
            </a:extLst>
          </p:cNvPr>
          <p:cNvSpPr>
            <a:spLocks noGrp="1"/>
          </p:cNvSpPr>
          <p:nvPr>
            <p:ph type="title"/>
          </p:nvPr>
        </p:nvSpPr>
        <p:spPr/>
        <p:txBody>
          <a:bodyPr/>
          <a:lstStyle/>
          <a:p>
            <a:r>
              <a:rPr lang="en-US" u="sng" cap="none" dirty="0">
                <a:solidFill>
                  <a:schemeClr val="tx2">
                    <a:lumMod val="50000"/>
                  </a:schemeClr>
                </a:solidFill>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924C5871-BCE1-6060-9F93-D463A52A0576}"/>
              </a:ext>
            </a:extLst>
          </p:cNvPr>
          <p:cNvSpPr>
            <a:spLocks noGrp="1"/>
          </p:cNvSpPr>
          <p:nvPr>
            <p:ph idx="1"/>
          </p:nvPr>
        </p:nvSpPr>
        <p:spPr/>
        <p:txBody>
          <a:bodyPr>
            <a:normAutofit/>
          </a:bodyPr>
          <a:lstStyle/>
          <a:p>
            <a:r>
              <a:rPr lang="en-US" b="0" i="0" cap="none" dirty="0">
                <a:effectLst/>
                <a:latin typeface="Arial" panose="020B0604020202020204" pitchFamily="34" charset="0"/>
                <a:cs typeface="Arial" panose="020B0604020202020204" pitchFamily="34" charset="0"/>
              </a:rPr>
              <a:t>We bring in our system a hybrid cloud architecture, which consists of a private cloud responsible for </a:t>
            </a:r>
            <a:r>
              <a:rPr lang="en-US" cap="none" dirty="0">
                <a:latin typeface="Arial" panose="020B0604020202020204" pitchFamily="34" charset="0"/>
                <a:cs typeface="Arial" panose="020B0604020202020204" pitchFamily="34" charset="0"/>
              </a:rPr>
              <a:t>deduplication using hashing technique </a:t>
            </a:r>
            <a:r>
              <a:rPr lang="en-US" b="0" i="0" cap="none" dirty="0">
                <a:effectLst/>
                <a:latin typeface="Arial" panose="020B0604020202020204" pitchFamily="34" charset="0"/>
                <a:cs typeface="Arial" panose="020B0604020202020204" pitchFamily="34" charset="0"/>
              </a:rPr>
              <a:t>and public cloud </a:t>
            </a:r>
            <a:r>
              <a:rPr lang="en-US" cap="none" dirty="0">
                <a:latin typeface="Arial" panose="020B0604020202020204" pitchFamily="34" charset="0"/>
                <a:cs typeface="Arial" panose="020B0604020202020204" pitchFamily="34" charset="0"/>
              </a:rPr>
              <a:t>for storing the data.</a:t>
            </a:r>
          </a:p>
          <a:p>
            <a:r>
              <a:rPr lang="en-US" cap="none" dirty="0">
                <a:latin typeface="Arial" panose="020B0604020202020204" pitchFamily="34" charset="0"/>
                <a:cs typeface="Arial" panose="020B0604020202020204" pitchFamily="34" charset="0"/>
              </a:rPr>
              <a:t>It can be used to   share data with users by specifying access policies rather than sharing decryption keys</a:t>
            </a:r>
          </a:p>
          <a:p>
            <a:r>
              <a:rPr lang="en-US" b="0" i="0" cap="none" dirty="0">
                <a:effectLst/>
                <a:latin typeface="Arial" panose="020B0604020202020204" pitchFamily="34" charset="0"/>
                <a:cs typeface="Arial" panose="020B0604020202020204" pitchFamily="34" charset="0"/>
              </a:rPr>
              <a:t>Group </a:t>
            </a:r>
            <a:r>
              <a:rPr lang="en-US" b="0" i="0" cap="none" dirty="0" err="1">
                <a:effectLst/>
                <a:latin typeface="Arial" panose="020B0604020202020204" pitchFamily="34" charset="0"/>
                <a:cs typeface="Arial" panose="020B0604020202020204" pitchFamily="34" charset="0"/>
              </a:rPr>
              <a:t>shaing</a:t>
            </a:r>
            <a:r>
              <a:rPr lang="en-US" b="0" i="0" cap="none" dirty="0">
                <a:effectLst/>
                <a:latin typeface="Arial" panose="020B0604020202020204" pitchFamily="34" charset="0"/>
                <a:cs typeface="Arial" panose="020B0604020202020204" pitchFamily="34" charset="0"/>
              </a:rPr>
              <a:t> will help to share data with more the one users where groups are created by the attribute authority.</a:t>
            </a:r>
          </a:p>
          <a:p>
            <a:r>
              <a:rPr lang="en-US" cap="none" dirty="0">
                <a:latin typeface="Arial" panose="020B0604020202020204" pitchFamily="34" charset="0"/>
                <a:cs typeface="Arial" panose="020B0604020202020204" pitchFamily="34" charset="0"/>
              </a:rPr>
              <a:t>We also provide a separate private cloud for the users to store their personal data.</a:t>
            </a:r>
          </a:p>
        </p:txBody>
      </p:sp>
    </p:spTree>
    <p:extLst>
      <p:ext uri="{BB962C8B-B14F-4D97-AF65-F5344CB8AC3E}">
        <p14:creationId xmlns:p14="http://schemas.microsoft.com/office/powerpoint/2010/main" val="19058493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Retrospect</Template>
  <TotalTime>1940</TotalTime>
  <Words>1735</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Adobe Garamond Pro Bold</vt:lpstr>
      <vt:lpstr>Algerian</vt:lpstr>
      <vt:lpstr>Arial</vt:lpstr>
      <vt:lpstr>Noto Sans Symbols</vt:lpstr>
      <vt:lpstr>roboto</vt:lpstr>
      <vt:lpstr>roboto</vt:lpstr>
      <vt:lpstr>Times New Roman</vt:lpstr>
      <vt:lpstr>Tw Cen MT</vt:lpstr>
      <vt:lpstr>Wingdings</vt:lpstr>
      <vt:lpstr>Droplet</vt:lpstr>
      <vt:lpstr>                PRESENTED BY  :  MANJIMA VARGHESE                                                                  S4 MCA                                                                  ROLLNO:16                                                                                            </vt:lpstr>
      <vt:lpstr>Introduction</vt:lpstr>
      <vt:lpstr>Relavance of the topic</vt:lpstr>
      <vt:lpstr>A description of the project</vt:lpstr>
      <vt:lpstr>   Objectives of topic   </vt:lpstr>
      <vt:lpstr>Existing system</vt:lpstr>
      <vt:lpstr>Disavantages of existing system: </vt:lpstr>
      <vt:lpstr>PROPOSED SYSTEM </vt:lpstr>
      <vt:lpstr>Advantages</vt:lpstr>
      <vt:lpstr>database</vt:lpstr>
      <vt:lpstr>Modules </vt:lpstr>
      <vt:lpstr>DATA PROVIDER MODULE </vt:lpstr>
      <vt:lpstr>USER MODULE </vt:lpstr>
      <vt:lpstr>ATTRIBUTE AUTHORITY MODULE </vt:lpstr>
      <vt:lpstr>cloud</vt:lpstr>
      <vt:lpstr>Input</vt:lpstr>
      <vt:lpstr>OUtput</vt:lpstr>
      <vt:lpstr>System Specification</vt:lpstr>
      <vt:lpstr>Algorithms to be used</vt:lpstr>
      <vt:lpstr>Future scope</vt:lpstr>
      <vt:lpstr>conclusion</vt:lpstr>
      <vt:lpstr>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Attribute-Based Storage Supporting Secure Deduplication of Encrypted Data in Cloud              PRESENTED BY  :  MANJIMA VARGHESE                                                                  S4 MCA                                                                  ROLLNO:16                                                                                            </dc:title>
  <dc:creator>manjima manju</dc:creator>
  <cp:lastModifiedBy>manjima manju</cp:lastModifiedBy>
  <cp:revision>106</cp:revision>
  <dcterms:created xsi:type="dcterms:W3CDTF">2022-05-16T05:09:24Z</dcterms:created>
  <dcterms:modified xsi:type="dcterms:W3CDTF">2022-08-15T13:06:14Z</dcterms:modified>
</cp:coreProperties>
</file>