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464" r:id="rId3"/>
    <p:sldId id="465" r:id="rId4"/>
    <p:sldId id="466" r:id="rId5"/>
    <p:sldId id="469" r:id="rId6"/>
    <p:sldId id="470" r:id="rId7"/>
    <p:sldId id="471" r:id="rId8"/>
    <p:sldId id="484" r:id="rId9"/>
    <p:sldId id="482" r:id="rId10"/>
    <p:sldId id="483" r:id="rId11"/>
    <p:sldId id="437" r:id="rId12"/>
    <p:sldId id="450" r:id="rId13"/>
    <p:sldId id="485" r:id="rId14"/>
    <p:sldId id="451" r:id="rId15"/>
    <p:sldId id="452" r:id="rId16"/>
    <p:sldId id="455" r:id="rId17"/>
    <p:sldId id="486" r:id="rId18"/>
    <p:sldId id="487" r:id="rId19"/>
    <p:sldId id="4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YPTO" initials="C" lastIdx="4" clrIdx="0">
    <p:extLst>
      <p:ext uri="{19B8F6BF-5375-455C-9EA6-DF929625EA0E}">
        <p15:presenceInfo xmlns:p15="http://schemas.microsoft.com/office/powerpoint/2012/main" userId="CRYP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2121" autoAdjust="0"/>
  </p:normalViewPr>
  <p:slideViewPr>
    <p:cSldViewPr>
      <p:cViewPr varScale="1">
        <p:scale>
          <a:sx n="86" d="100"/>
          <a:sy n="86" d="100"/>
        </p:scale>
        <p:origin x="374" y="5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BA7BE-423F-45DD-9922-73D79C730F7A}" type="datetimeFigureOut">
              <a:rPr lang="en-US" smtClean="0"/>
              <a:t>5/30/2023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3B53B7-307D-4EBF-AD19-37FF267B60C8}" type="slidenum">
              <a:rPr lang="en-US" smtClean="0"/>
              <a:t>‹#›</a:t>
            </a:fld>
            <a:endParaRPr lang="en-US"/>
          </a:p>
        </p:txBody>
      </p:sp>
    </p:spTree>
    <p:extLst>
      <p:ext uri="{BB962C8B-B14F-4D97-AF65-F5344CB8AC3E}">
        <p14:creationId xmlns:p14="http://schemas.microsoft.com/office/powerpoint/2010/main" val="138826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a:t>
            </a:fld>
            <a:endParaRPr lang="en-US"/>
          </a:p>
        </p:txBody>
      </p:sp>
    </p:spTree>
    <p:extLst>
      <p:ext uri="{BB962C8B-B14F-4D97-AF65-F5344CB8AC3E}">
        <p14:creationId xmlns:p14="http://schemas.microsoft.com/office/powerpoint/2010/main" val="3579973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a:t>
            </a:r>
            <a:r>
              <a:rPr lang="en-CA" baseline="0" dirty="0" smtClean="0"/>
              <a:t> this program, </a:t>
            </a:r>
            <a:r>
              <a:rPr lang="en-CA" baseline="0" dirty="0" err="1" smtClean="0"/>
              <a:t>pkt</a:t>
            </a:r>
            <a:r>
              <a:rPr lang="en-CA" baseline="0" dirty="0" smtClean="0"/>
              <a:t> is an array of length 5. So </a:t>
            </a:r>
            <a:r>
              <a:rPr lang="en-CA" baseline="0" dirty="0" err="1" smtClean="0"/>
              <a:t>pkt</a:t>
            </a:r>
            <a:r>
              <a:rPr lang="en-CA" baseline="0" dirty="0" smtClean="0"/>
              <a:t>[2] is the third </a:t>
            </a:r>
            <a:r>
              <a:rPr lang="en-CA" b="1" baseline="0" dirty="0" smtClean="0"/>
              <a:t>captured</a:t>
            </a:r>
            <a:r>
              <a:rPr lang="en-CA" baseline="0" dirty="0" smtClean="0"/>
              <a:t> packet.  </a:t>
            </a:r>
            <a:r>
              <a:rPr lang="en-CA" baseline="0" dirty="0" err="1" smtClean="0"/>
              <a:t>Pkt</a:t>
            </a:r>
            <a:r>
              <a:rPr lang="en-CA" baseline="0" dirty="0" smtClean="0"/>
              <a:t>[2].show2() is to give the details of this packet, including the linker layer information. </a:t>
            </a:r>
          </a:p>
          <a:p>
            <a:r>
              <a:rPr lang="en-CA" b="1" baseline="0" dirty="0" err="1" smtClean="0"/>
              <a:t>iface</a:t>
            </a:r>
            <a:r>
              <a:rPr lang="en-CA" baseline="0" dirty="0" smtClean="0"/>
              <a:t>  is your interface that the sniffer is sniffing on. If you do not specify, it will sniff </a:t>
            </a:r>
            <a:r>
              <a:rPr lang="en-CA" b="1" baseline="0" dirty="0" smtClean="0"/>
              <a:t>enp0s3</a:t>
            </a:r>
            <a:r>
              <a:rPr lang="en-CA" baseline="0" dirty="0" smtClean="0"/>
              <a:t> interface in our VM. In our </a:t>
            </a:r>
            <a:r>
              <a:rPr lang="en-CA" baseline="0" dirty="0" err="1" smtClean="0"/>
              <a:t>docker</a:t>
            </a:r>
            <a:r>
              <a:rPr lang="en-CA" baseline="0" dirty="0" smtClean="0"/>
              <a:t>-compose file, we create subnet 10.9.0.0/24. If you want to sniff this subnet, the </a:t>
            </a:r>
            <a:r>
              <a:rPr lang="en-CA" baseline="0" dirty="0" err="1" smtClean="0"/>
              <a:t>iface</a:t>
            </a:r>
            <a:r>
              <a:rPr lang="en-CA" baseline="0" dirty="0" smtClean="0"/>
              <a:t> is </a:t>
            </a:r>
            <a:r>
              <a:rPr lang="en-CA" b="1" baseline="0" dirty="0" err="1" smtClean="0"/>
              <a:t>br</a:t>
            </a:r>
            <a:r>
              <a:rPr lang="en-CA" b="1" baseline="0" dirty="0" smtClean="0"/>
              <a:t>-xxx</a:t>
            </a:r>
            <a:r>
              <a:rPr lang="en-CA" baseline="0" dirty="0" smtClean="0"/>
              <a:t>.  Check </a:t>
            </a:r>
            <a:r>
              <a:rPr lang="en-CA" b="1" baseline="0" dirty="0" err="1" smtClean="0"/>
              <a:t>ifconfig</a:t>
            </a:r>
            <a:r>
              <a:rPr lang="en-CA" baseline="0" dirty="0" smtClean="0"/>
              <a:t> in your attacker VM. </a:t>
            </a:r>
            <a:endParaRPr lang="en-CA" dirty="0"/>
          </a:p>
        </p:txBody>
      </p:sp>
      <p:sp>
        <p:nvSpPr>
          <p:cNvPr id="4" name="Slide Number Placeholder 3"/>
          <p:cNvSpPr>
            <a:spLocks noGrp="1"/>
          </p:cNvSpPr>
          <p:nvPr>
            <p:ph type="sldNum" sz="quarter" idx="10"/>
          </p:nvPr>
        </p:nvSpPr>
        <p:spPr/>
        <p:txBody>
          <a:bodyPr/>
          <a:lstStyle/>
          <a:p>
            <a:fld id="{813B53B7-307D-4EBF-AD19-37FF267B60C8}" type="slidenum">
              <a:rPr lang="en-US" smtClean="0"/>
              <a:t>11</a:t>
            </a:fld>
            <a:endParaRPr lang="en-US"/>
          </a:p>
        </p:txBody>
      </p:sp>
    </p:spTree>
    <p:extLst>
      <p:ext uri="{BB962C8B-B14F-4D97-AF65-F5344CB8AC3E}">
        <p14:creationId xmlns:p14="http://schemas.microsoft.com/office/powerpoint/2010/main" val="171847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prn is the assigned with</a:t>
            </a:r>
            <a:r>
              <a:rPr lang="en-CA" baseline="0" dirty="0" smtClean="0"/>
              <a:t> the name of the callback function. This is the function you can define how to process the captured packet.  </a:t>
            </a:r>
            <a:endParaRPr lang="en-CA" dirty="0"/>
          </a:p>
        </p:txBody>
      </p:sp>
      <p:sp>
        <p:nvSpPr>
          <p:cNvPr id="4" name="Slide Number Placeholder 3"/>
          <p:cNvSpPr>
            <a:spLocks noGrp="1"/>
          </p:cNvSpPr>
          <p:nvPr>
            <p:ph type="sldNum" sz="quarter" idx="10"/>
          </p:nvPr>
        </p:nvSpPr>
        <p:spPr/>
        <p:txBody>
          <a:bodyPr/>
          <a:lstStyle/>
          <a:p>
            <a:fld id="{813B53B7-307D-4EBF-AD19-37FF267B60C8}" type="slidenum">
              <a:rPr lang="en-US" smtClean="0"/>
              <a:t>12</a:t>
            </a:fld>
            <a:endParaRPr lang="en-US"/>
          </a:p>
        </p:txBody>
      </p:sp>
    </p:spTree>
    <p:extLst>
      <p:ext uri="{BB962C8B-B14F-4D97-AF65-F5344CB8AC3E}">
        <p14:creationId xmlns:p14="http://schemas.microsoft.com/office/powerpoint/2010/main" val="61165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Check BPF.pdf for more description. For the operator, </a:t>
            </a:r>
            <a:r>
              <a:rPr lang="en-US" b="1" baseline="0" dirty="0" smtClean="0"/>
              <a:t>&amp;&amp;</a:t>
            </a:r>
            <a:r>
              <a:rPr lang="en-US" baseline="0" dirty="0" smtClean="0"/>
              <a:t> is  the same as </a:t>
            </a:r>
            <a:r>
              <a:rPr lang="en-US" b="1" baseline="0" dirty="0" smtClean="0"/>
              <a:t>and</a:t>
            </a:r>
            <a:r>
              <a:rPr lang="en-US" baseline="0" dirty="0" smtClean="0"/>
              <a:t>; </a:t>
            </a:r>
            <a:r>
              <a:rPr lang="en-US" b="1" baseline="0" dirty="0" smtClean="0"/>
              <a:t>!</a:t>
            </a:r>
            <a:r>
              <a:rPr lang="en-US" baseline="0" dirty="0" smtClean="0"/>
              <a:t> is the same as </a:t>
            </a:r>
            <a:r>
              <a:rPr lang="en-US" b="1" baseline="0" dirty="0" smtClean="0"/>
              <a:t>not</a:t>
            </a:r>
            <a:r>
              <a:rPr lang="en-US" baseline="0" dirty="0" smtClean="0"/>
              <a:t>; </a:t>
            </a:r>
            <a:r>
              <a:rPr lang="en-US" b="1" baseline="0" dirty="0" smtClean="0"/>
              <a:t> or</a:t>
            </a:r>
            <a:r>
              <a:rPr lang="en-US" baseline="0" dirty="0" smtClean="0"/>
              <a:t>  is  the same as </a:t>
            </a:r>
            <a:r>
              <a:rPr lang="en-US" b="1" baseline="0" dirty="0" smtClean="0"/>
              <a:t>||</a:t>
            </a:r>
            <a:r>
              <a:rPr lang="en-US" baseline="0" dirty="0" smtClean="0"/>
              <a:t>.  </a:t>
            </a:r>
          </a:p>
          <a:p>
            <a:pPr marL="171450" indent="-171450">
              <a:buFont typeface="Arial" panose="020B0604020202020204" pitchFamily="34" charset="0"/>
              <a:buChar char="•"/>
            </a:pPr>
            <a:r>
              <a:rPr lang="en-US" baseline="0" dirty="0" smtClean="0"/>
              <a:t>You need to know the key words: </a:t>
            </a:r>
            <a:r>
              <a:rPr lang="en-US" b="1" baseline="0" dirty="0" smtClean="0"/>
              <a:t>host, net, port, </a:t>
            </a:r>
            <a:r>
              <a:rPr lang="en-US" b="1" baseline="0" dirty="0" err="1" smtClean="0"/>
              <a:t>src</a:t>
            </a:r>
            <a:r>
              <a:rPr lang="en-US" b="1" baseline="0" dirty="0" smtClean="0"/>
              <a:t>, </a:t>
            </a:r>
            <a:r>
              <a:rPr lang="en-US" b="1" baseline="0" dirty="0" err="1" smtClean="0"/>
              <a:t>dst</a:t>
            </a:r>
            <a:r>
              <a:rPr lang="en-US" baseline="0" dirty="0" smtClean="0"/>
              <a:t>  </a:t>
            </a:r>
          </a:p>
          <a:p>
            <a:pPr marL="171450" indent="-171450">
              <a:buFont typeface="Arial" panose="020B0604020202020204" pitchFamily="34" charset="0"/>
              <a:buChar char="•"/>
            </a:pPr>
            <a:r>
              <a:rPr lang="en-US" baseline="0" dirty="0" smtClean="0"/>
              <a:t>When we say </a:t>
            </a:r>
            <a:r>
              <a:rPr lang="en-US" baseline="0" dirty="0" err="1" smtClean="0"/>
              <a:t>ip</a:t>
            </a:r>
            <a:r>
              <a:rPr lang="en-US" baseline="0" dirty="0" smtClean="0"/>
              <a:t> address </a:t>
            </a:r>
            <a:r>
              <a:rPr lang="en-US" baseline="0" dirty="0" err="1" smtClean="0"/>
              <a:t>a.b.c.d</a:t>
            </a:r>
            <a:r>
              <a:rPr lang="en-US" baseline="0" dirty="0" smtClean="0"/>
              <a:t>, we say </a:t>
            </a:r>
            <a:r>
              <a:rPr lang="en-US" b="1" baseline="0" dirty="0" smtClean="0"/>
              <a:t>host </a:t>
            </a:r>
            <a:r>
              <a:rPr lang="en-US" b="1" baseline="0" dirty="0" err="1" smtClean="0"/>
              <a:t>a.b.c.d</a:t>
            </a:r>
            <a:r>
              <a:rPr lang="en-US" b="1" baseline="0" dirty="0" smtClean="0"/>
              <a:t> </a:t>
            </a:r>
            <a:r>
              <a:rPr lang="en-US" b="0" baseline="0" dirty="0" smtClean="0"/>
              <a:t>for the expression. </a:t>
            </a:r>
          </a:p>
          <a:p>
            <a:pPr marL="171450" indent="-171450">
              <a:buFont typeface="Arial" panose="020B0604020202020204" pitchFamily="34" charset="0"/>
              <a:buChar char="•"/>
            </a:pPr>
            <a:r>
              <a:rPr lang="en-US" b="0" baseline="0" dirty="0" smtClean="0"/>
              <a:t>Key words can be used in combination.  For example, </a:t>
            </a:r>
            <a:r>
              <a:rPr lang="en-US" b="1" baseline="0" dirty="0" err="1" smtClean="0"/>
              <a:t>src</a:t>
            </a:r>
            <a:r>
              <a:rPr lang="en-US" b="1" baseline="0" dirty="0" smtClean="0"/>
              <a:t> host 10.0.2.1</a:t>
            </a:r>
            <a:endParaRPr lang="en-US" b="1"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13</a:t>
            </a:fld>
            <a:endParaRPr lang="en-US"/>
          </a:p>
        </p:txBody>
      </p:sp>
    </p:spTree>
    <p:extLst>
      <p:ext uri="{BB962C8B-B14F-4D97-AF65-F5344CB8AC3E}">
        <p14:creationId xmlns:p14="http://schemas.microsoft.com/office/powerpoint/2010/main" val="3888776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13B53B7-307D-4EBF-AD19-37FF267B60C8}" type="slidenum">
              <a:rPr lang="en-US" smtClean="0"/>
              <a:t>14</a:t>
            </a:fld>
            <a:endParaRPr lang="en-US"/>
          </a:p>
        </p:txBody>
      </p:sp>
    </p:spTree>
    <p:extLst>
      <p:ext uri="{BB962C8B-B14F-4D97-AF65-F5344CB8AC3E}">
        <p14:creationId xmlns:p14="http://schemas.microsoft.com/office/powerpoint/2010/main" val="1964773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13B53B7-307D-4EBF-AD19-37FF267B60C8}" type="slidenum">
              <a:rPr lang="en-US" smtClean="0"/>
              <a:t>15</a:t>
            </a:fld>
            <a:endParaRPr lang="en-US"/>
          </a:p>
        </p:txBody>
      </p:sp>
    </p:spTree>
    <p:extLst>
      <p:ext uri="{BB962C8B-B14F-4D97-AF65-F5344CB8AC3E}">
        <p14:creationId xmlns:p14="http://schemas.microsoft.com/office/powerpoint/2010/main" val="2273950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the assignment, you will be</a:t>
            </a:r>
            <a:r>
              <a:rPr lang="en-CA" baseline="0" dirty="0" smtClean="0"/>
              <a:t> asked to send frame packet using </a:t>
            </a:r>
            <a:r>
              <a:rPr lang="en-CA" b="1" baseline="0" dirty="0" err="1" smtClean="0"/>
              <a:t>sendp</a:t>
            </a:r>
            <a:r>
              <a:rPr lang="en-CA" baseline="0" dirty="0" smtClean="0"/>
              <a:t>() and you need to set </a:t>
            </a:r>
            <a:r>
              <a:rPr lang="en-CA" baseline="0" dirty="0" err="1" smtClean="0"/>
              <a:t>iface</a:t>
            </a:r>
            <a:r>
              <a:rPr lang="en-CA" baseline="0" dirty="0" smtClean="0"/>
              <a:t>.  </a:t>
            </a:r>
            <a:endParaRPr lang="en-CA" dirty="0"/>
          </a:p>
        </p:txBody>
      </p:sp>
      <p:sp>
        <p:nvSpPr>
          <p:cNvPr id="4" name="Slide Number Placeholder 3"/>
          <p:cNvSpPr>
            <a:spLocks noGrp="1"/>
          </p:cNvSpPr>
          <p:nvPr>
            <p:ph type="sldNum" sz="quarter" idx="10"/>
          </p:nvPr>
        </p:nvSpPr>
        <p:spPr/>
        <p:txBody>
          <a:bodyPr/>
          <a:lstStyle/>
          <a:p>
            <a:fld id="{813B53B7-307D-4EBF-AD19-37FF267B60C8}" type="slidenum">
              <a:rPr lang="en-US" smtClean="0"/>
              <a:t>16</a:t>
            </a:fld>
            <a:endParaRPr lang="en-US"/>
          </a:p>
        </p:txBody>
      </p:sp>
    </p:spTree>
    <p:extLst>
      <p:ext uri="{BB962C8B-B14F-4D97-AF65-F5344CB8AC3E}">
        <p14:creationId xmlns:p14="http://schemas.microsoft.com/office/powerpoint/2010/main" val="3475724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b="1" dirty="0" err="1" smtClean="0"/>
              <a:t>netcat</a:t>
            </a:r>
            <a:r>
              <a:rPr lang="en-CA" baseline="0" dirty="0" smtClean="0"/>
              <a:t>  is useful command.  </a:t>
            </a:r>
            <a:r>
              <a:rPr lang="en-CA" dirty="0" smtClean="0"/>
              <a:t>In the </a:t>
            </a:r>
            <a:r>
              <a:rPr lang="en-CA" dirty="0" err="1" smtClean="0"/>
              <a:t>nc</a:t>
            </a:r>
            <a:r>
              <a:rPr lang="en-CA" baseline="0" dirty="0" smtClean="0"/>
              <a:t> command,  l for listening, n for numeric, u for </a:t>
            </a:r>
            <a:r>
              <a:rPr lang="en-CA" baseline="0" dirty="0" err="1" smtClean="0"/>
              <a:t>udp</a:t>
            </a:r>
            <a:r>
              <a:rPr lang="en-CA" baseline="0" dirty="0" smtClean="0"/>
              <a:t>, v for verbose, p for port number.  </a:t>
            </a:r>
            <a:r>
              <a:rPr lang="en-CA" baseline="0" dirty="0" err="1" smtClean="0"/>
              <a:t>nc</a:t>
            </a:r>
            <a:r>
              <a:rPr lang="en-CA" baseline="0" dirty="0" smtClean="0"/>
              <a:t> –</a:t>
            </a:r>
            <a:r>
              <a:rPr lang="en-CA" baseline="0" dirty="0" err="1" smtClean="0"/>
              <a:t>lnuvp</a:t>
            </a:r>
            <a:r>
              <a:rPr lang="en-CA" baseline="0" dirty="0" smtClean="0"/>
              <a:t> 5000 will create a </a:t>
            </a:r>
            <a:r>
              <a:rPr lang="en-CA" baseline="0" dirty="0" err="1" smtClean="0"/>
              <a:t>udp</a:t>
            </a:r>
            <a:r>
              <a:rPr lang="en-CA" baseline="0" dirty="0" smtClean="0"/>
              <a:t> server with port 5000. </a:t>
            </a:r>
          </a:p>
          <a:p>
            <a:pPr marL="0" indent="0">
              <a:buFont typeface="Arial" panose="020B0604020202020204" pitchFamily="34" charset="0"/>
              <a:buNone/>
            </a:pPr>
            <a:r>
              <a:rPr lang="en-CA" baseline="0" dirty="0" smtClean="0"/>
              <a:t> </a:t>
            </a:r>
          </a:p>
          <a:p>
            <a:r>
              <a:rPr lang="en-CA" baseline="0" dirty="0" smtClean="0"/>
              <a:t> </a:t>
            </a:r>
            <a:endParaRPr lang="en-CA" dirty="0"/>
          </a:p>
        </p:txBody>
      </p:sp>
      <p:sp>
        <p:nvSpPr>
          <p:cNvPr id="4" name="Slide Number Placeholder 3"/>
          <p:cNvSpPr>
            <a:spLocks noGrp="1"/>
          </p:cNvSpPr>
          <p:nvPr>
            <p:ph type="sldNum" sz="quarter" idx="10"/>
          </p:nvPr>
        </p:nvSpPr>
        <p:spPr/>
        <p:txBody>
          <a:bodyPr/>
          <a:lstStyle/>
          <a:p>
            <a:fld id="{813B53B7-307D-4EBF-AD19-37FF267B60C8}" type="slidenum">
              <a:rPr lang="en-US" smtClean="0"/>
              <a:t>17</a:t>
            </a:fld>
            <a:endParaRPr lang="en-US"/>
          </a:p>
        </p:txBody>
      </p:sp>
    </p:spTree>
    <p:extLst>
      <p:ext uri="{BB962C8B-B14F-4D97-AF65-F5344CB8AC3E}">
        <p14:creationId xmlns:p14="http://schemas.microsoft.com/office/powerpoint/2010/main" val="1212372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b="1" dirty="0" err="1" smtClean="0"/>
              <a:t>spoof_pkt</a:t>
            </a:r>
            <a:r>
              <a:rPr lang="en-CA" dirty="0" smtClean="0"/>
              <a:t>(</a:t>
            </a:r>
            <a:r>
              <a:rPr lang="en-CA" dirty="0" err="1" smtClean="0"/>
              <a:t>pkt</a:t>
            </a:r>
            <a:r>
              <a:rPr lang="en-CA" dirty="0" smtClean="0"/>
              <a:t>) defines the function how to process each captured packet </a:t>
            </a:r>
            <a:r>
              <a:rPr lang="en-CA" b="1" dirty="0" smtClean="0"/>
              <a:t>pkt</a:t>
            </a:r>
            <a:r>
              <a:rPr lang="en-CA" dirty="0" smtClean="0"/>
              <a:t>. </a:t>
            </a:r>
          </a:p>
          <a:p>
            <a:pPr marL="171450" indent="-171450">
              <a:buFont typeface="Arial" panose="020B0604020202020204" pitchFamily="34" charset="0"/>
              <a:buChar char="•"/>
            </a:pPr>
            <a:r>
              <a:rPr lang="en-CA" dirty="0" smtClean="0"/>
              <a:t>ICMP has type field: type 8 stands for request and type</a:t>
            </a:r>
            <a:r>
              <a:rPr lang="en-CA" baseline="0" dirty="0" smtClean="0"/>
              <a:t> 0 stands for reply. You do not  remember fields of ICMP other mentioned in the program.  It has a data field (just like TCP has a data field which is application data, also like IP packet has a data field which might a TCP segment). </a:t>
            </a:r>
          </a:p>
          <a:p>
            <a:pPr marL="171450" indent="-171450">
              <a:buFont typeface="Arial" panose="020B0604020202020204" pitchFamily="34" charset="0"/>
              <a:buChar char="•"/>
            </a:pPr>
            <a:r>
              <a:rPr lang="en-CA" baseline="0" dirty="0" smtClean="0"/>
              <a:t>All IP() and TCP(), Ether(), UDP(), ICMP() are packet class. It field can be accessed. For example, if </a:t>
            </a:r>
            <a:r>
              <a:rPr lang="en-CA" baseline="0" dirty="0" err="1" smtClean="0"/>
              <a:t>pkt</a:t>
            </a:r>
            <a:r>
              <a:rPr lang="en-CA" baseline="0" dirty="0" smtClean="0"/>
              <a:t>=IP(</a:t>
            </a:r>
            <a:r>
              <a:rPr lang="en-CA" baseline="0" dirty="0" err="1" smtClean="0"/>
              <a:t>dst</a:t>
            </a:r>
            <a:r>
              <a:rPr lang="en-CA" baseline="0" dirty="0" smtClean="0"/>
              <a:t>=8.8.8.8)/ICMP(),  we have </a:t>
            </a:r>
            <a:r>
              <a:rPr lang="en-CA" baseline="0" dirty="0" err="1" smtClean="0"/>
              <a:t>pkt.dst</a:t>
            </a:r>
            <a:r>
              <a:rPr lang="en-CA" baseline="0" dirty="0" smtClean="0"/>
              <a:t>=“8.8.8.8”. </a:t>
            </a:r>
          </a:p>
          <a:p>
            <a:pPr marL="171450" indent="-171450">
              <a:buFont typeface="Arial" panose="020B0604020202020204" pitchFamily="34" charset="0"/>
              <a:buChar char="•"/>
            </a:pPr>
            <a:r>
              <a:rPr lang="en-CA" baseline="0" dirty="0" smtClean="0"/>
              <a:t>Again,  </a:t>
            </a:r>
            <a:r>
              <a:rPr lang="en-CA" baseline="0" dirty="0" err="1" smtClean="0"/>
              <a:t>pkt</a:t>
            </a:r>
            <a:r>
              <a:rPr lang="en-CA" baseline="0" dirty="0" smtClean="0"/>
              <a:t>[UDP] is the UDP </a:t>
            </a:r>
            <a:r>
              <a:rPr lang="en-CA" baseline="0" dirty="0" err="1" smtClean="0"/>
              <a:t>subpacket</a:t>
            </a:r>
            <a:r>
              <a:rPr lang="en-CA" baseline="0" dirty="0" smtClean="0"/>
              <a:t> of pkt.  </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813B53B7-307D-4EBF-AD19-37FF267B60C8}" type="slidenum">
              <a:rPr lang="en-US" smtClean="0"/>
              <a:t>18</a:t>
            </a:fld>
            <a:endParaRPr lang="en-US"/>
          </a:p>
        </p:txBody>
      </p:sp>
    </p:spTree>
    <p:extLst>
      <p:ext uri="{BB962C8B-B14F-4D97-AF65-F5344CB8AC3E}">
        <p14:creationId xmlns:p14="http://schemas.microsoft.com/office/powerpoint/2010/main" val="2983677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813B53B7-307D-4EBF-AD19-37FF267B60C8}" type="slidenum">
              <a:rPr lang="en-US" smtClean="0"/>
              <a:t>19</a:t>
            </a:fld>
            <a:endParaRPr lang="en-US"/>
          </a:p>
        </p:txBody>
      </p:sp>
    </p:spTree>
    <p:extLst>
      <p:ext uri="{BB962C8B-B14F-4D97-AF65-F5344CB8AC3E}">
        <p14:creationId xmlns:p14="http://schemas.microsoft.com/office/powerpoint/2010/main" val="2959239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a:t>
            </a:fld>
            <a:endParaRPr lang="en-US"/>
          </a:p>
        </p:txBody>
      </p:sp>
    </p:spTree>
    <p:extLst>
      <p:ext uri="{BB962C8B-B14F-4D97-AF65-F5344CB8AC3E}">
        <p14:creationId xmlns:p14="http://schemas.microsoft.com/office/powerpoint/2010/main" val="137275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Precisely, sniffer can only sniff the packets that arrive at the sniffing device. It is impossible to sniff a device far from you. </a:t>
            </a: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4</a:t>
            </a:fld>
            <a:endParaRPr lang="en-US"/>
          </a:p>
        </p:txBody>
      </p:sp>
    </p:spTree>
    <p:extLst>
      <p:ext uri="{BB962C8B-B14F-4D97-AF65-F5344CB8AC3E}">
        <p14:creationId xmlns:p14="http://schemas.microsoft.com/office/powerpoint/2010/main" val="2536408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The </a:t>
            </a:r>
            <a:r>
              <a:rPr lang="en-US" sz="1200" dirty="0" smtClean="0"/>
              <a:t>normal  </a:t>
            </a:r>
            <a:r>
              <a:rPr lang="en-US" sz="1200" dirty="0"/>
              <a:t>sockets can only receive packets that are intended for it</a:t>
            </a:r>
          </a:p>
          <a:p>
            <a:pPr marL="171450" indent="-171450">
              <a:buFont typeface="Arial" panose="020B0604020202020204" pitchFamily="34" charset="0"/>
              <a:buChar char="•"/>
            </a:pPr>
            <a:r>
              <a:rPr lang="en-US" baseline="0" dirty="0" smtClean="0"/>
              <a:t>It goes through TCP/IP stack and finally deliver the message to the application. </a:t>
            </a:r>
            <a:endParaRPr lang="en-US" baseline="0" dirty="0"/>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5</a:t>
            </a:fld>
            <a:endParaRPr lang="en-US"/>
          </a:p>
        </p:txBody>
      </p:sp>
    </p:spTree>
    <p:extLst>
      <p:ext uri="{BB962C8B-B14F-4D97-AF65-F5344CB8AC3E}">
        <p14:creationId xmlns:p14="http://schemas.microsoft.com/office/powerpoint/2010/main" val="186933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Usually,</a:t>
            </a:r>
            <a:r>
              <a:rPr lang="en-CA" baseline="0" dirty="0" smtClean="0"/>
              <a:t> we want to make use of the packet headers in order to modify them and create some attacks.  Then, the normal socket does not help. The raw socket can capture the packet of link layer. It is similar to the normal socket with different parameters.  </a:t>
            </a:r>
            <a:endParaRPr lang="en-CA" dirty="0"/>
          </a:p>
        </p:txBody>
      </p:sp>
      <p:sp>
        <p:nvSpPr>
          <p:cNvPr id="4" name="Slide Number Placeholder 3"/>
          <p:cNvSpPr>
            <a:spLocks noGrp="1"/>
          </p:cNvSpPr>
          <p:nvPr>
            <p:ph type="sldNum" sz="quarter" idx="10"/>
          </p:nvPr>
        </p:nvSpPr>
        <p:spPr/>
        <p:txBody>
          <a:bodyPr/>
          <a:lstStyle/>
          <a:p>
            <a:fld id="{813B53B7-307D-4EBF-AD19-37FF267B60C8}" type="slidenum">
              <a:rPr lang="en-US" smtClean="0"/>
              <a:t>6</a:t>
            </a:fld>
            <a:endParaRPr lang="en-US"/>
          </a:p>
        </p:txBody>
      </p:sp>
    </p:spTree>
    <p:extLst>
      <p:ext uri="{BB962C8B-B14F-4D97-AF65-F5344CB8AC3E}">
        <p14:creationId xmlns:p14="http://schemas.microsoft.com/office/powerpoint/2010/main" val="4009436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7</a:t>
            </a:fld>
            <a:endParaRPr lang="en-US"/>
          </a:p>
        </p:txBody>
      </p:sp>
    </p:spTree>
    <p:extLst>
      <p:ext uri="{BB962C8B-B14F-4D97-AF65-F5344CB8AC3E}">
        <p14:creationId xmlns:p14="http://schemas.microsoft.com/office/powerpoint/2010/main" val="253966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13B53B7-307D-4EBF-AD19-37FF267B60C8}" type="slidenum">
              <a:rPr lang="en-US" smtClean="0"/>
              <a:t>8</a:t>
            </a:fld>
            <a:endParaRPr lang="en-US"/>
          </a:p>
        </p:txBody>
      </p:sp>
    </p:spTree>
    <p:extLst>
      <p:ext uri="{BB962C8B-B14F-4D97-AF65-F5344CB8AC3E}">
        <p14:creationId xmlns:p14="http://schemas.microsoft.com/office/powerpoint/2010/main" val="2940417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a:t>
            </a:r>
            <a:r>
              <a:rPr lang="en-CA" baseline="0" dirty="0" smtClean="0"/>
              <a:t> construct packets using python </a:t>
            </a:r>
            <a:r>
              <a:rPr lang="en-CA" baseline="0" dirty="0" err="1" smtClean="0"/>
              <a:t>Scapy</a:t>
            </a:r>
            <a:r>
              <a:rPr lang="en-CA" baseline="0" dirty="0" smtClean="0"/>
              <a:t> package, we can run the command line script. After </a:t>
            </a:r>
            <a:r>
              <a:rPr lang="en-CA" b="1" baseline="0" dirty="0" err="1" smtClean="0"/>
              <a:t>sudo</a:t>
            </a:r>
            <a:r>
              <a:rPr lang="en-CA" b="1" baseline="0" dirty="0" smtClean="0"/>
              <a:t> python3</a:t>
            </a:r>
            <a:r>
              <a:rPr lang="en-CA" baseline="0" dirty="0" smtClean="0"/>
              <a:t>,  </a:t>
            </a:r>
          </a:p>
          <a:p>
            <a:r>
              <a:rPr lang="en-CA" baseline="0" dirty="0" smtClean="0"/>
              <a:t>&gt;&gt;From </a:t>
            </a:r>
            <a:r>
              <a:rPr lang="en-CA" baseline="0" dirty="0" err="1" smtClean="0"/>
              <a:t>scapy.all</a:t>
            </a:r>
            <a:r>
              <a:rPr lang="en-CA" baseline="0" dirty="0" smtClean="0"/>
              <a:t> import *</a:t>
            </a:r>
          </a:p>
          <a:p>
            <a:r>
              <a:rPr lang="en-CA" baseline="0" dirty="0" smtClean="0"/>
              <a:t>&gt;&gt;ls(IP())    # this will see the fields of IP header.  To construct an </a:t>
            </a:r>
            <a:r>
              <a:rPr lang="en-CA" baseline="0" dirty="0" err="1" smtClean="0"/>
              <a:t>ip</a:t>
            </a:r>
            <a:r>
              <a:rPr lang="en-CA" baseline="0" dirty="0" smtClean="0"/>
              <a:t> header, just assign values to the fields.  If you do not give values to some fields, the system will do this for you. </a:t>
            </a:r>
          </a:p>
          <a:p>
            <a:r>
              <a:rPr lang="en-CA" b="1" baseline="0" dirty="0" smtClean="0"/>
              <a:t>Important</a:t>
            </a:r>
            <a:r>
              <a:rPr lang="en-CA" baseline="0" dirty="0" smtClean="0"/>
              <a:t>:  If </a:t>
            </a:r>
            <a:r>
              <a:rPr lang="en-CA" b="1" baseline="0" dirty="0" err="1" smtClean="0"/>
              <a:t>chksum</a:t>
            </a:r>
            <a:r>
              <a:rPr lang="en-CA" b="1" baseline="0" dirty="0" smtClean="0"/>
              <a:t>=None</a:t>
            </a:r>
            <a:r>
              <a:rPr lang="en-CA" baseline="0" dirty="0" smtClean="0"/>
              <a:t> in IP header or ICMP, the system will calculate the </a:t>
            </a:r>
            <a:r>
              <a:rPr lang="en-CA" baseline="0" dirty="0" err="1" smtClean="0"/>
              <a:t>chksum</a:t>
            </a:r>
            <a:r>
              <a:rPr lang="en-CA" baseline="0" dirty="0" smtClean="0"/>
              <a:t> for you when sending the packet out. This is useful if you want to modify some captured packets. In this case, you do not set </a:t>
            </a:r>
            <a:r>
              <a:rPr lang="en-CA" baseline="0" dirty="0" err="1" smtClean="0"/>
              <a:t>chksum</a:t>
            </a:r>
            <a:r>
              <a:rPr lang="en-CA" baseline="0" dirty="0" smtClean="0"/>
              <a:t>=None, it might have checksum error when sending out (you can verify this using Wireshark).  </a:t>
            </a:r>
          </a:p>
          <a:p>
            <a:r>
              <a:rPr lang="en-CA" baseline="0" dirty="0" smtClean="0"/>
              <a:t># ICMP, ARP, UDP packets can be constructed  similarly. </a:t>
            </a:r>
          </a:p>
          <a:p>
            <a:endParaRPr lang="en-CA" dirty="0"/>
          </a:p>
        </p:txBody>
      </p:sp>
      <p:sp>
        <p:nvSpPr>
          <p:cNvPr id="4" name="Slide Number Placeholder 3"/>
          <p:cNvSpPr>
            <a:spLocks noGrp="1"/>
          </p:cNvSpPr>
          <p:nvPr>
            <p:ph type="sldNum" sz="quarter" idx="10"/>
          </p:nvPr>
        </p:nvSpPr>
        <p:spPr/>
        <p:txBody>
          <a:bodyPr/>
          <a:lstStyle/>
          <a:p>
            <a:fld id="{813B53B7-307D-4EBF-AD19-37FF267B60C8}" type="slidenum">
              <a:rPr lang="en-US" smtClean="0"/>
              <a:t>9</a:t>
            </a:fld>
            <a:endParaRPr lang="en-US"/>
          </a:p>
        </p:txBody>
      </p:sp>
    </p:spTree>
    <p:extLst>
      <p:ext uri="{BB962C8B-B14F-4D97-AF65-F5344CB8AC3E}">
        <p14:creationId xmlns:p14="http://schemas.microsoft.com/office/powerpoint/2010/main" val="1704736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13B53B7-307D-4EBF-AD19-37FF267B60C8}" type="slidenum">
              <a:rPr lang="en-US" smtClean="0"/>
              <a:t>10</a:t>
            </a:fld>
            <a:endParaRPr lang="en-US"/>
          </a:p>
        </p:txBody>
      </p:sp>
    </p:spTree>
    <p:extLst>
      <p:ext uri="{BB962C8B-B14F-4D97-AF65-F5344CB8AC3E}">
        <p14:creationId xmlns:p14="http://schemas.microsoft.com/office/powerpoint/2010/main" val="37712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C4CE07-DAEF-4CE6-A6A4-74F60FC111FA}"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02612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11839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66446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83604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4CE07-DAEF-4CE6-A6A4-74F60FC111FA}"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97289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C4CE07-DAEF-4CE6-A6A4-74F60FC111FA}"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52444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C4CE07-DAEF-4CE6-A6A4-74F60FC111FA}"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81389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C4CE07-DAEF-4CE6-A6A4-74F60FC111FA}"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00690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4CE07-DAEF-4CE6-A6A4-74F60FC111FA}"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08248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56035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5839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4CE07-DAEF-4CE6-A6A4-74F60FC111FA}" type="datetimeFigureOut">
              <a:rPr lang="en-US" smtClean="0"/>
              <a:t>5/30/2023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D6C27-1B0D-423D-A023-D546622BD67A}" type="slidenum">
              <a:rPr lang="en-US" smtClean="0"/>
              <a:t>‹#›</a:t>
            </a:fld>
            <a:endParaRPr lang="en-US"/>
          </a:p>
        </p:txBody>
      </p:sp>
    </p:spTree>
    <p:extLst>
      <p:ext uri="{BB962C8B-B14F-4D97-AF65-F5344CB8AC3E}">
        <p14:creationId xmlns:p14="http://schemas.microsoft.com/office/powerpoint/2010/main" val="405728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8686800" cy="1470025"/>
          </a:xfrm>
        </p:spPr>
        <p:txBody>
          <a:bodyPr>
            <a:noAutofit/>
          </a:bodyPr>
          <a:lstStyle/>
          <a:p>
            <a:r>
              <a:rPr lang="en-US" sz="5400" dirty="0"/>
              <a:t>Packet Sniffing and Spoofing</a:t>
            </a:r>
          </a:p>
        </p:txBody>
      </p:sp>
      <p:sp>
        <p:nvSpPr>
          <p:cNvPr id="4" name="Title 1">
            <a:extLst>
              <a:ext uri="{FF2B5EF4-FFF2-40B4-BE49-F238E27FC236}">
                <a16:creationId xmlns:a16="http://schemas.microsoft.com/office/drawing/2014/main" id="{D19E9A0D-A058-4B40-8107-2DF66EB51549}"/>
              </a:ext>
            </a:extLst>
          </p:cNvPr>
          <p:cNvSpPr txBox="1">
            <a:spLocks/>
          </p:cNvSpPr>
          <p:nvPr/>
        </p:nvSpPr>
        <p:spPr>
          <a:xfrm>
            <a:off x="1752600" y="3657600"/>
            <a:ext cx="86868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err="1"/>
              <a:t>Shaoquan</a:t>
            </a:r>
            <a:r>
              <a:rPr lang="en-US" sz="4000" dirty="0"/>
              <a:t> Jiang</a:t>
            </a:r>
          </a:p>
        </p:txBody>
      </p:sp>
    </p:spTree>
    <p:extLst>
      <p:ext uri="{BB962C8B-B14F-4D97-AF65-F5344CB8AC3E}">
        <p14:creationId xmlns:p14="http://schemas.microsoft.com/office/powerpoint/2010/main" val="3440854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Display the packet content</a:t>
            </a:r>
          </a:p>
        </p:txBody>
      </p:sp>
      <p:sp>
        <p:nvSpPr>
          <p:cNvPr id="6" name="Content Placeholder 2">
            <a:extLst>
              <a:ext uri="{FF2B5EF4-FFF2-40B4-BE49-F238E27FC236}">
                <a16:creationId xmlns:a16="http://schemas.microsoft.com/office/drawing/2014/main" id="{69F424DB-0671-42C8-B2B9-57068256550D}"/>
              </a:ext>
            </a:extLst>
          </p:cNvPr>
          <p:cNvSpPr txBox="1">
            <a:spLocks/>
          </p:cNvSpPr>
          <p:nvPr/>
        </p:nvSpPr>
        <p:spPr>
          <a:xfrm>
            <a:off x="609600" y="1905000"/>
            <a:ext cx="10972800" cy="3429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Check packet content: </a:t>
            </a:r>
          </a:p>
          <a:p>
            <a:pPr lvl="1"/>
            <a:r>
              <a:rPr lang="en-US" sz="2400" dirty="0" err="1">
                <a:highlight>
                  <a:srgbClr val="FFFF00"/>
                </a:highlight>
              </a:rPr>
              <a:t>pkt.show</a:t>
            </a:r>
            <a:r>
              <a:rPr lang="en-US" sz="2400" dirty="0">
                <a:highlight>
                  <a:srgbClr val="FFFF00"/>
                </a:highlight>
              </a:rPr>
              <a:t>()</a:t>
            </a:r>
            <a:r>
              <a:rPr lang="en-US" sz="2400" dirty="0"/>
              <a:t>       # show packet without system supplied </a:t>
            </a:r>
            <a:r>
              <a:rPr lang="en-US" sz="2400" dirty="0" err="1"/>
              <a:t>fileds</a:t>
            </a:r>
            <a:r>
              <a:rPr lang="en-US" sz="2400" dirty="0"/>
              <a:t> (i.e., checksum)</a:t>
            </a:r>
          </a:p>
          <a:p>
            <a:pPr lvl="1"/>
            <a:r>
              <a:rPr lang="en-US" sz="2400" dirty="0">
                <a:highlight>
                  <a:srgbClr val="FFFF00"/>
                </a:highlight>
              </a:rPr>
              <a:t>pkt.show2()</a:t>
            </a:r>
            <a:r>
              <a:rPr lang="en-US" sz="2400" dirty="0"/>
              <a:t>     # full details of </a:t>
            </a:r>
            <a:r>
              <a:rPr lang="en-US" sz="2400" dirty="0" smtClean="0"/>
              <a:t>packet. We </a:t>
            </a:r>
            <a:r>
              <a:rPr lang="en-US" sz="2400" b="1" dirty="0" smtClean="0"/>
              <a:t>usually</a:t>
            </a:r>
            <a:r>
              <a:rPr lang="en-US" sz="2400" dirty="0" smtClean="0"/>
              <a:t> use this.  </a:t>
            </a:r>
            <a:endParaRPr lang="en-US" sz="2400" dirty="0"/>
          </a:p>
          <a:p>
            <a:pPr lvl="1"/>
            <a:r>
              <a:rPr lang="en-US" sz="2400" dirty="0">
                <a:highlight>
                  <a:srgbClr val="FFFF00"/>
                </a:highlight>
              </a:rPr>
              <a:t>pkt. summary()</a:t>
            </a:r>
            <a:r>
              <a:rPr lang="en-US" sz="2400" dirty="0"/>
              <a:t>         # show the summary of the packet. </a:t>
            </a:r>
            <a:endParaRPr lang="en-CA" sz="2400" dirty="0"/>
          </a:p>
        </p:txBody>
      </p:sp>
    </p:spTree>
    <p:extLst>
      <p:ext uri="{BB962C8B-B14F-4D97-AF65-F5344CB8AC3E}">
        <p14:creationId xmlns:p14="http://schemas.microsoft.com/office/powerpoint/2010/main" val="613817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Packing Sniffing Using </a:t>
            </a:r>
            <a:r>
              <a:rPr lang="en-US" dirty="0" err="1"/>
              <a:t>Scapy</a:t>
            </a:r>
            <a:endParaRPr lang="en-US" dirty="0"/>
          </a:p>
        </p:txBody>
      </p:sp>
      <p:sp>
        <p:nvSpPr>
          <p:cNvPr id="3" name="TextBox 2"/>
          <p:cNvSpPr txBox="1"/>
          <p:nvPr/>
        </p:nvSpPr>
        <p:spPr>
          <a:xfrm>
            <a:off x="5029200" y="1459468"/>
            <a:ext cx="2133600" cy="369332"/>
          </a:xfrm>
          <a:prstGeom prst="rect">
            <a:avLst/>
          </a:prstGeom>
          <a:noFill/>
        </p:spPr>
        <p:txBody>
          <a:bodyPr wrap="square" rtlCol="0">
            <a:spAutoFit/>
          </a:bodyPr>
          <a:lstStyle/>
          <a:p>
            <a:r>
              <a:rPr lang="en-CA" dirty="0" smtClean="0"/>
              <a:t>sniff.py</a:t>
            </a:r>
            <a:endParaRPr lang="en-CA" dirty="0"/>
          </a:p>
        </p:txBody>
      </p:sp>
      <p:pic>
        <p:nvPicPr>
          <p:cNvPr id="4" name="Picture 3"/>
          <p:cNvPicPr>
            <a:picLocks noChangeAspect="1"/>
          </p:cNvPicPr>
          <p:nvPr/>
        </p:nvPicPr>
        <p:blipFill>
          <a:blip r:embed="rId3"/>
          <a:stretch>
            <a:fillRect/>
          </a:stretch>
        </p:blipFill>
        <p:spPr>
          <a:xfrm>
            <a:off x="624348" y="1981200"/>
            <a:ext cx="11287125" cy="3905250"/>
          </a:xfrm>
          <a:prstGeom prst="rect">
            <a:avLst/>
          </a:prstGeom>
        </p:spPr>
      </p:pic>
    </p:spTree>
    <p:extLst>
      <p:ext uri="{BB962C8B-B14F-4D97-AF65-F5344CB8AC3E}">
        <p14:creationId xmlns:p14="http://schemas.microsoft.com/office/powerpoint/2010/main" val="3845450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sniff() arguments </a:t>
            </a:r>
          </a:p>
        </p:txBody>
      </p:sp>
      <p:sp>
        <p:nvSpPr>
          <p:cNvPr id="4" name="Content Placeholder 2">
            <a:extLst>
              <a:ext uri="{FF2B5EF4-FFF2-40B4-BE49-F238E27FC236}">
                <a16:creationId xmlns:a16="http://schemas.microsoft.com/office/drawing/2014/main" id="{514D3690-D7A2-48A0-BF59-75520545D1F0}"/>
              </a:ext>
            </a:extLst>
          </p:cNvPr>
          <p:cNvSpPr>
            <a:spLocks noGrp="1"/>
          </p:cNvSpPr>
          <p:nvPr>
            <p:ph idx="1"/>
          </p:nvPr>
        </p:nvSpPr>
        <p:spPr>
          <a:xfrm>
            <a:off x="609600" y="1600201"/>
            <a:ext cx="10972800" cy="4983161"/>
          </a:xfrm>
        </p:spPr>
        <p:txBody>
          <a:bodyPr>
            <a:normAutofit/>
          </a:bodyPr>
          <a:lstStyle/>
          <a:p>
            <a:r>
              <a:rPr lang="en-US" sz="2800" dirty="0">
                <a:highlight>
                  <a:srgbClr val="FFFF00"/>
                </a:highlight>
              </a:rPr>
              <a:t>count</a:t>
            </a:r>
            <a:r>
              <a:rPr lang="en-US" sz="2800" dirty="0"/>
              <a:t>: 	Number of packets to capture. 0 means infinity.</a:t>
            </a:r>
          </a:p>
          <a:p>
            <a:r>
              <a:rPr lang="en-US" sz="2800" dirty="0" err="1">
                <a:highlight>
                  <a:srgbClr val="FFFF00"/>
                </a:highlight>
              </a:rPr>
              <a:t>iface</a:t>
            </a:r>
            <a:r>
              <a:rPr lang="en-US" sz="2800" dirty="0"/>
              <a:t>: 	Sniff only on the provided interface.</a:t>
            </a:r>
          </a:p>
          <a:p>
            <a:r>
              <a:rPr lang="en-US" sz="2800" dirty="0">
                <a:highlight>
                  <a:srgbClr val="FFFF00"/>
                </a:highlight>
              </a:rPr>
              <a:t>prn</a:t>
            </a:r>
            <a:r>
              <a:rPr lang="en-US" sz="2800" dirty="0"/>
              <a:t>: 	callback function on each packet. </a:t>
            </a:r>
          </a:p>
          <a:p>
            <a:pPr marL="0" indent="0">
              <a:buNone/>
            </a:pPr>
            <a:r>
              <a:rPr lang="en-US" sz="2800" dirty="0"/>
              <a:t>    		E.g.,  prn = lambda x:  </a:t>
            </a:r>
            <a:r>
              <a:rPr lang="en-CA" sz="2800" dirty="0" err="1"/>
              <a:t>x.summary</a:t>
            </a:r>
            <a:r>
              <a:rPr lang="en-CA" sz="2800" dirty="0"/>
              <a:t>().</a:t>
            </a:r>
            <a:endParaRPr lang="en-US" sz="2800" dirty="0"/>
          </a:p>
          <a:p>
            <a:r>
              <a:rPr lang="en-US" sz="2800" dirty="0">
                <a:highlight>
                  <a:srgbClr val="FFFF00"/>
                </a:highlight>
              </a:rPr>
              <a:t>timeout</a:t>
            </a:r>
            <a:r>
              <a:rPr lang="en-US" sz="2800" dirty="0"/>
              <a:t>: Stop sniffing after a given time </a:t>
            </a:r>
            <a:r>
              <a:rPr lang="en-US" sz="2800" dirty="0" smtClean="0"/>
              <a:t>in seconds (default</a:t>
            </a:r>
            <a:r>
              <a:rPr lang="en-US" sz="2800" dirty="0"/>
              <a:t>: None).</a:t>
            </a:r>
          </a:p>
          <a:p>
            <a:r>
              <a:rPr lang="en-US" sz="2800" dirty="0">
                <a:highlight>
                  <a:srgbClr val="FFFF00"/>
                </a:highlight>
              </a:rPr>
              <a:t>filter</a:t>
            </a:r>
            <a:r>
              <a:rPr lang="en-US" sz="2800" dirty="0"/>
              <a:t>:  	</a:t>
            </a:r>
            <a:r>
              <a:rPr lang="en-CA" sz="2800" dirty="0"/>
              <a:t>BPF filter</a:t>
            </a:r>
          </a:p>
          <a:p>
            <a:endParaRPr lang="en-CA" dirty="0"/>
          </a:p>
          <a:p>
            <a:pPr marL="0" indent="0">
              <a:buNone/>
            </a:pPr>
            <a:r>
              <a:rPr lang="en-US" sz="2800" dirty="0"/>
              <a:t>Ex.   pkt=sniff(count=5, </a:t>
            </a:r>
            <a:r>
              <a:rPr lang="en-US" sz="2800" dirty="0" err="1"/>
              <a:t>iface</a:t>
            </a:r>
            <a:r>
              <a:rPr lang="en-US" sz="2800" dirty="0"/>
              <a:t>=“enp0s3”,prn=</a:t>
            </a:r>
            <a:r>
              <a:rPr lang="en-US" sz="2800" dirty="0" err="1"/>
              <a:t>print_pkt</a:t>
            </a:r>
            <a:r>
              <a:rPr lang="en-US" sz="2800" dirty="0"/>
              <a:t>, filter=“</a:t>
            </a:r>
            <a:r>
              <a:rPr lang="en-US" sz="2800" dirty="0" err="1"/>
              <a:t>icmp</a:t>
            </a:r>
            <a:r>
              <a:rPr lang="en-US" sz="2800" dirty="0"/>
              <a:t>”)</a:t>
            </a:r>
            <a:r>
              <a:rPr lang="en-US" dirty="0"/>
              <a:t> </a:t>
            </a:r>
          </a:p>
        </p:txBody>
      </p:sp>
    </p:spTree>
    <p:extLst>
      <p:ext uri="{BB962C8B-B14F-4D97-AF65-F5344CB8AC3E}">
        <p14:creationId xmlns:p14="http://schemas.microsoft.com/office/powerpoint/2010/main" val="4142553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1143000"/>
          </a:xfrm>
        </p:spPr>
        <p:txBody>
          <a:bodyPr>
            <a:normAutofit/>
          </a:bodyPr>
          <a:lstStyle/>
          <a:p>
            <a:pPr algn="l"/>
            <a:r>
              <a:rPr lang="en-US" dirty="0"/>
              <a:t>Filter expression</a:t>
            </a:r>
          </a:p>
        </p:txBody>
      </p:sp>
      <p:sp>
        <p:nvSpPr>
          <p:cNvPr id="3" name="TextBox 2">
            <a:extLst>
              <a:ext uri="{FF2B5EF4-FFF2-40B4-BE49-F238E27FC236}">
                <a16:creationId xmlns:a16="http://schemas.microsoft.com/office/drawing/2014/main" id="{E1C5E8DA-AFDF-4E8A-83BD-7148CC0EB592}"/>
              </a:ext>
            </a:extLst>
          </p:cNvPr>
          <p:cNvSpPr txBox="1"/>
          <p:nvPr/>
        </p:nvSpPr>
        <p:spPr>
          <a:xfrm>
            <a:off x="762000" y="1668689"/>
            <a:ext cx="11430000" cy="3785652"/>
          </a:xfrm>
          <a:prstGeom prst="rect">
            <a:avLst/>
          </a:prstGeom>
          <a:noFill/>
        </p:spPr>
        <p:txBody>
          <a:bodyPr wrap="square" rtlCol="0">
            <a:spAutoFit/>
          </a:bodyPr>
          <a:lstStyle/>
          <a:p>
            <a:r>
              <a:rPr lang="en-US" sz="2400" dirty="0"/>
              <a:t> </a:t>
            </a:r>
          </a:p>
          <a:p>
            <a:pPr marL="742950" lvl="1" indent="-285750">
              <a:buFont typeface="Arial" panose="020B0604020202020204" pitchFamily="34" charset="0"/>
              <a:buChar char="•"/>
            </a:pPr>
            <a:r>
              <a:rPr lang="en-CA" sz="2400" dirty="0"/>
              <a:t>Use Berkeley Packet Filter (BPF) syntax, specified as follow. </a:t>
            </a:r>
          </a:p>
          <a:p>
            <a:pPr marL="742950" lvl="1" indent="-285750">
              <a:buFont typeface="Arial" panose="020B0604020202020204" pitchFamily="34" charset="0"/>
              <a:buChar char="•"/>
            </a:pPr>
            <a:r>
              <a:rPr lang="en-CA" sz="2400" dirty="0">
                <a:highlight>
                  <a:srgbClr val="FFFF00"/>
                </a:highlight>
              </a:rPr>
              <a:t>type: </a:t>
            </a:r>
            <a:r>
              <a:rPr lang="en-CA" sz="2400" dirty="0"/>
              <a:t> </a:t>
            </a:r>
            <a:r>
              <a:rPr lang="en-CA" sz="2400" dirty="0">
                <a:highlight>
                  <a:srgbClr val="FFFF00"/>
                </a:highlight>
              </a:rPr>
              <a:t>host, net, port, </a:t>
            </a:r>
            <a:r>
              <a:rPr lang="en-CA" sz="2400" dirty="0" err="1">
                <a:highlight>
                  <a:srgbClr val="FFFF00"/>
                </a:highlight>
              </a:rPr>
              <a:t>portrange</a:t>
            </a:r>
            <a:r>
              <a:rPr lang="en-CA" sz="2400" dirty="0"/>
              <a:t>.</a:t>
            </a:r>
            <a:r>
              <a:rPr lang="en-CA" sz="2400" dirty="0">
                <a:highlight>
                  <a:srgbClr val="FFFF00"/>
                </a:highlight>
              </a:rPr>
              <a:t> </a:t>
            </a:r>
          </a:p>
          <a:p>
            <a:pPr marL="742950" lvl="1" indent="-285750">
              <a:buFont typeface="Arial" panose="020B0604020202020204" pitchFamily="34" charset="0"/>
              <a:buChar char="•"/>
            </a:pPr>
            <a:r>
              <a:rPr lang="en-CA" sz="2400" dirty="0">
                <a:highlight>
                  <a:srgbClr val="FFFF00"/>
                </a:highlight>
              </a:rPr>
              <a:t> </a:t>
            </a:r>
            <a:r>
              <a:rPr lang="en-CA" sz="2400" dirty="0" err="1">
                <a:highlight>
                  <a:srgbClr val="FFFF00"/>
                </a:highlight>
              </a:rPr>
              <a:t>dir</a:t>
            </a:r>
            <a:r>
              <a:rPr lang="en-CA" sz="2400" dirty="0">
                <a:highlight>
                  <a:srgbClr val="FFFF00"/>
                </a:highlight>
              </a:rPr>
              <a:t>:  </a:t>
            </a:r>
            <a:r>
              <a:rPr lang="en-CA" sz="2400" dirty="0"/>
              <a:t>transmission direction such as</a:t>
            </a:r>
            <a:r>
              <a:rPr lang="en-CA" sz="2400" dirty="0">
                <a:highlight>
                  <a:srgbClr val="FFFF00"/>
                </a:highlight>
              </a:rPr>
              <a:t> </a:t>
            </a:r>
            <a:r>
              <a:rPr lang="en-CA" sz="2400" dirty="0" err="1">
                <a:highlight>
                  <a:srgbClr val="FFFF00"/>
                </a:highlight>
              </a:rPr>
              <a:t>src</a:t>
            </a:r>
            <a:r>
              <a:rPr lang="en-CA" sz="2400" dirty="0"/>
              <a:t>,</a:t>
            </a:r>
            <a:r>
              <a:rPr lang="en-CA" sz="2400" dirty="0">
                <a:highlight>
                  <a:srgbClr val="FFFF00"/>
                </a:highlight>
              </a:rPr>
              <a:t> </a:t>
            </a:r>
            <a:r>
              <a:rPr lang="en-CA" sz="2400" dirty="0" err="1">
                <a:highlight>
                  <a:srgbClr val="FFFF00"/>
                </a:highlight>
              </a:rPr>
              <a:t>dst</a:t>
            </a:r>
            <a:r>
              <a:rPr lang="en-CA" sz="2400" dirty="0">
                <a:highlight>
                  <a:srgbClr val="FFFF00"/>
                </a:highlight>
              </a:rPr>
              <a:t>. </a:t>
            </a:r>
          </a:p>
          <a:p>
            <a:pPr marL="742950" lvl="1" indent="-285750">
              <a:buFont typeface="Arial" panose="020B0604020202020204" pitchFamily="34" charset="0"/>
              <a:buChar char="•"/>
            </a:pPr>
            <a:r>
              <a:rPr lang="en-CA" sz="2400" dirty="0">
                <a:highlight>
                  <a:srgbClr val="FFFF00"/>
                </a:highlight>
              </a:rPr>
              <a:t>proto:</a:t>
            </a:r>
            <a:r>
              <a:rPr lang="en-CA" sz="2400" dirty="0"/>
              <a:t> protocol such as </a:t>
            </a:r>
            <a:r>
              <a:rPr lang="en-CA" sz="2400" dirty="0">
                <a:highlight>
                  <a:srgbClr val="FFFF00"/>
                </a:highlight>
              </a:rPr>
              <a:t>ether, </a:t>
            </a:r>
            <a:r>
              <a:rPr lang="en-CA" sz="2400" dirty="0" err="1">
                <a:highlight>
                  <a:srgbClr val="FFFF00"/>
                </a:highlight>
              </a:rPr>
              <a:t>ip</a:t>
            </a:r>
            <a:r>
              <a:rPr lang="en-CA" sz="2400" dirty="0">
                <a:highlight>
                  <a:srgbClr val="FFFF00"/>
                </a:highlight>
              </a:rPr>
              <a:t>, ip6, </a:t>
            </a:r>
            <a:r>
              <a:rPr lang="en-CA" sz="2400" dirty="0" err="1">
                <a:highlight>
                  <a:srgbClr val="FFFF00"/>
                </a:highlight>
              </a:rPr>
              <a:t>arp</a:t>
            </a:r>
            <a:r>
              <a:rPr lang="en-CA" sz="2400" dirty="0">
                <a:highlight>
                  <a:srgbClr val="FFFF00"/>
                </a:highlight>
              </a:rPr>
              <a:t>, </a:t>
            </a:r>
            <a:r>
              <a:rPr lang="en-CA" sz="2400" dirty="0" err="1">
                <a:highlight>
                  <a:srgbClr val="FFFF00"/>
                </a:highlight>
              </a:rPr>
              <a:t>tcp</a:t>
            </a:r>
            <a:r>
              <a:rPr lang="en-CA" sz="2400" dirty="0">
                <a:highlight>
                  <a:srgbClr val="FFFF00"/>
                </a:highlight>
              </a:rPr>
              <a:t>, </a:t>
            </a:r>
            <a:r>
              <a:rPr lang="en-CA" sz="2400" dirty="0" err="1">
                <a:highlight>
                  <a:srgbClr val="FFFF00"/>
                </a:highlight>
              </a:rPr>
              <a:t>udp</a:t>
            </a:r>
            <a:r>
              <a:rPr lang="en-CA" sz="2400" dirty="0"/>
              <a:t>. </a:t>
            </a:r>
            <a:endParaRPr lang="en-CA" sz="2400" dirty="0">
              <a:highlight>
                <a:srgbClr val="FFFF00"/>
              </a:highlight>
            </a:endParaRPr>
          </a:p>
          <a:p>
            <a:pPr marL="742950" lvl="1" indent="-285750">
              <a:buFont typeface="Arial" panose="020B0604020202020204" pitchFamily="34" charset="0"/>
              <a:buChar char="•"/>
            </a:pPr>
            <a:r>
              <a:rPr lang="en-CA" sz="2400" dirty="0"/>
              <a:t>Operators are </a:t>
            </a:r>
            <a:r>
              <a:rPr lang="en-CA" sz="2400" dirty="0">
                <a:highlight>
                  <a:srgbClr val="FFFF00"/>
                </a:highlight>
              </a:rPr>
              <a:t>!</a:t>
            </a:r>
            <a:r>
              <a:rPr lang="en-CA" sz="2400" dirty="0"/>
              <a:t>/</a:t>
            </a:r>
            <a:r>
              <a:rPr lang="en-CA" sz="2400" dirty="0">
                <a:highlight>
                  <a:srgbClr val="FFFF00"/>
                </a:highlight>
              </a:rPr>
              <a:t>not</a:t>
            </a:r>
            <a:r>
              <a:rPr lang="en-CA" sz="2400" dirty="0"/>
              <a:t>, </a:t>
            </a:r>
            <a:r>
              <a:rPr lang="en-CA" sz="2400" dirty="0">
                <a:highlight>
                  <a:srgbClr val="FFFF00"/>
                </a:highlight>
              </a:rPr>
              <a:t>&amp;&amp;</a:t>
            </a:r>
            <a:r>
              <a:rPr lang="en-CA" sz="2400" dirty="0"/>
              <a:t>/</a:t>
            </a:r>
            <a:r>
              <a:rPr lang="en-CA" sz="2400" dirty="0">
                <a:highlight>
                  <a:srgbClr val="FFFF00"/>
                </a:highlight>
              </a:rPr>
              <a:t>and</a:t>
            </a:r>
            <a:r>
              <a:rPr lang="en-CA" sz="2400" dirty="0"/>
              <a:t>, </a:t>
            </a:r>
            <a:r>
              <a:rPr lang="en-CA" sz="2400" dirty="0">
                <a:highlight>
                  <a:srgbClr val="FFFF00"/>
                </a:highlight>
              </a:rPr>
              <a:t>II</a:t>
            </a:r>
            <a:r>
              <a:rPr lang="en-CA" sz="2400" dirty="0"/>
              <a:t>/</a:t>
            </a:r>
            <a:r>
              <a:rPr lang="en-CA" sz="2400" dirty="0">
                <a:highlight>
                  <a:srgbClr val="FFFF00"/>
                </a:highlight>
              </a:rPr>
              <a:t>or</a:t>
            </a:r>
            <a:r>
              <a:rPr lang="en-CA" sz="2400" dirty="0"/>
              <a:t>,   </a:t>
            </a:r>
          </a:p>
          <a:p>
            <a:pPr marL="742950" lvl="1" indent="-285750">
              <a:buFont typeface="Arial" panose="020B0604020202020204" pitchFamily="34" charset="0"/>
              <a:buChar char="•"/>
            </a:pPr>
            <a:r>
              <a:rPr lang="en-CA" sz="2400" dirty="0"/>
              <a:t>Example: </a:t>
            </a:r>
          </a:p>
          <a:p>
            <a:pPr lvl="1"/>
            <a:r>
              <a:rPr lang="en-CA" sz="2400" dirty="0"/>
              <a:t>     1. </a:t>
            </a:r>
            <a:r>
              <a:rPr lang="en-CA" sz="2400" dirty="0" err="1"/>
              <a:t>filter_exp</a:t>
            </a:r>
            <a:r>
              <a:rPr lang="en-CA" sz="2400" dirty="0"/>
              <a:t>=“</a:t>
            </a:r>
            <a:r>
              <a:rPr lang="en-CA" sz="2400" dirty="0" err="1"/>
              <a:t>ip</a:t>
            </a:r>
            <a:r>
              <a:rPr lang="en-CA" sz="2400" dirty="0"/>
              <a:t> proto </a:t>
            </a:r>
            <a:r>
              <a:rPr lang="en-CA" sz="2400" dirty="0" err="1"/>
              <a:t>tcp</a:t>
            </a:r>
            <a:r>
              <a:rPr lang="en-CA" sz="2400" dirty="0"/>
              <a:t> &amp;&amp; port 5500”</a:t>
            </a:r>
          </a:p>
          <a:p>
            <a:pPr lvl="1"/>
            <a:r>
              <a:rPr lang="en-CA" sz="2400" dirty="0"/>
              <a:t>     2. </a:t>
            </a:r>
            <a:r>
              <a:rPr lang="en-CA" sz="2400" dirty="0" err="1"/>
              <a:t>filter_exp</a:t>
            </a:r>
            <a:r>
              <a:rPr lang="en-CA" sz="2400" dirty="0"/>
              <a:t>=“host 10.0.2.6 &amp;&amp; port 23”</a:t>
            </a:r>
          </a:p>
          <a:p>
            <a:pPr lvl="1"/>
            <a:r>
              <a:rPr lang="en-CA" sz="2400" dirty="0"/>
              <a:t>     3. </a:t>
            </a:r>
            <a:r>
              <a:rPr lang="en-CA" sz="2400" dirty="0" err="1"/>
              <a:t>filter_exp</a:t>
            </a:r>
            <a:r>
              <a:rPr lang="en-CA" sz="2400" dirty="0"/>
              <a:t>=“</a:t>
            </a:r>
            <a:r>
              <a:rPr lang="en-CA" sz="2400" dirty="0" err="1"/>
              <a:t>portrange</a:t>
            </a:r>
            <a:r>
              <a:rPr lang="en-CA" sz="2400" dirty="0"/>
              <a:t> 6000-6008 or net 10.0.2 or </a:t>
            </a:r>
            <a:r>
              <a:rPr lang="en-CA" sz="2400" dirty="0" err="1"/>
              <a:t>dst</a:t>
            </a:r>
            <a:r>
              <a:rPr lang="en-CA" sz="2400" dirty="0"/>
              <a:t> host 192.168.0.1”</a:t>
            </a:r>
          </a:p>
        </p:txBody>
      </p:sp>
    </p:spTree>
    <p:extLst>
      <p:ext uri="{BB962C8B-B14F-4D97-AF65-F5344CB8AC3E}">
        <p14:creationId xmlns:p14="http://schemas.microsoft.com/office/powerpoint/2010/main" val="3547866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a:t>
            </a:r>
            <a:r>
              <a:rPr lang="en-US" dirty="0" err="1" smtClean="0"/>
              <a:t>pkts</a:t>
            </a:r>
            <a:r>
              <a:rPr lang="en-US" dirty="0" smtClean="0"/>
              <a:t>=sniff(filter</a:t>
            </a:r>
            <a:r>
              <a:rPr lang="en-US" dirty="0"/>
              <a:t>=“</a:t>
            </a:r>
            <a:r>
              <a:rPr lang="en-US" dirty="0" err="1"/>
              <a:t>icmp</a:t>
            </a:r>
            <a:r>
              <a:rPr lang="en-US" dirty="0"/>
              <a:t>”)</a:t>
            </a:r>
          </a:p>
        </p:txBody>
      </p:sp>
      <p:sp>
        <p:nvSpPr>
          <p:cNvPr id="4" name="Content Placeholder 2">
            <a:extLst>
              <a:ext uri="{FF2B5EF4-FFF2-40B4-BE49-F238E27FC236}">
                <a16:creationId xmlns:a16="http://schemas.microsoft.com/office/drawing/2014/main" id="{514D3690-D7A2-48A0-BF59-75520545D1F0}"/>
              </a:ext>
            </a:extLst>
          </p:cNvPr>
          <p:cNvSpPr>
            <a:spLocks noGrp="1"/>
          </p:cNvSpPr>
          <p:nvPr>
            <p:ph idx="1"/>
          </p:nvPr>
        </p:nvSpPr>
        <p:spPr>
          <a:xfrm>
            <a:off x="609600" y="1371600"/>
            <a:ext cx="10972800" cy="3505199"/>
          </a:xfrm>
        </p:spPr>
        <p:txBody>
          <a:bodyPr>
            <a:normAutofit/>
          </a:bodyPr>
          <a:lstStyle/>
          <a:p>
            <a:r>
              <a:rPr lang="en-CA" dirty="0" err="1" smtClean="0"/>
              <a:t>pkts</a:t>
            </a:r>
            <a:r>
              <a:rPr lang="en-CA" dirty="0" smtClean="0"/>
              <a:t> </a:t>
            </a:r>
            <a:r>
              <a:rPr lang="en-CA" dirty="0"/>
              <a:t>is a list of packets. E.g., </a:t>
            </a:r>
            <a:r>
              <a:rPr lang="en-CA" dirty="0" err="1" smtClean="0">
                <a:highlight>
                  <a:srgbClr val="FFFF00"/>
                </a:highlight>
              </a:rPr>
              <a:t>pkts</a:t>
            </a:r>
            <a:r>
              <a:rPr lang="en-CA" dirty="0" smtClean="0">
                <a:highlight>
                  <a:srgbClr val="FFFF00"/>
                </a:highlight>
              </a:rPr>
              <a:t>[1</a:t>
            </a:r>
            <a:r>
              <a:rPr lang="en-CA" dirty="0">
                <a:highlight>
                  <a:srgbClr val="FFFF00"/>
                </a:highlight>
              </a:rPr>
              <a:t>]</a:t>
            </a:r>
            <a:r>
              <a:rPr lang="en-CA" dirty="0"/>
              <a:t> is the second packet.  </a:t>
            </a:r>
          </a:p>
          <a:p>
            <a:r>
              <a:rPr lang="en-CA" dirty="0" smtClean="0"/>
              <a:t>p=</a:t>
            </a:r>
            <a:r>
              <a:rPr lang="en-CA" dirty="0" err="1" smtClean="0"/>
              <a:t>pkts</a:t>
            </a:r>
            <a:r>
              <a:rPr lang="en-CA" dirty="0" smtClean="0"/>
              <a:t>[1</a:t>
            </a:r>
            <a:r>
              <a:rPr lang="en-CA" dirty="0"/>
              <a:t>] is a packet class, visualized as </a:t>
            </a:r>
          </a:p>
          <a:p>
            <a:endParaRPr lang="en-CA" dirty="0"/>
          </a:p>
          <a:p>
            <a:endParaRPr lang="en-CA" dirty="0"/>
          </a:p>
          <a:p>
            <a:r>
              <a:rPr lang="en-CA" dirty="0"/>
              <a:t>access subpacket: </a:t>
            </a:r>
            <a:r>
              <a:rPr lang="en-CA" dirty="0">
                <a:highlight>
                  <a:srgbClr val="FFFF00"/>
                </a:highlight>
              </a:rPr>
              <a:t>p[Ether], p[IP], p[ICMP]</a:t>
            </a:r>
            <a:r>
              <a:rPr lang="en-CA" dirty="0"/>
              <a:t>  </a:t>
            </a:r>
          </a:p>
          <a:p>
            <a:pPr lvl="1"/>
            <a:r>
              <a:rPr lang="en-CA" dirty="0">
                <a:highlight>
                  <a:srgbClr val="FFFF00"/>
                </a:highlight>
              </a:rPr>
              <a:t>p[IP]</a:t>
            </a:r>
            <a:r>
              <a:rPr lang="en-CA" dirty="0"/>
              <a:t> is a shortcut of </a:t>
            </a:r>
            <a:r>
              <a:rPr lang="en-CA" dirty="0" err="1">
                <a:highlight>
                  <a:srgbClr val="FFFF00"/>
                </a:highlight>
              </a:rPr>
              <a:t>p.getlayer</a:t>
            </a:r>
            <a:r>
              <a:rPr lang="en-CA" dirty="0">
                <a:highlight>
                  <a:srgbClr val="FFFF00"/>
                </a:highlight>
              </a:rPr>
              <a:t>(IP)</a:t>
            </a:r>
          </a:p>
        </p:txBody>
      </p:sp>
      <p:pic>
        <p:nvPicPr>
          <p:cNvPr id="8" name="Picture 7" descr="A picture containing drawing&#10;&#10;Description automatically generated">
            <a:extLst>
              <a:ext uri="{FF2B5EF4-FFF2-40B4-BE49-F238E27FC236}">
                <a16:creationId xmlns:a16="http://schemas.microsoft.com/office/drawing/2014/main" id="{6B9D385A-B563-41FC-95A7-6EC21779C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620297"/>
            <a:ext cx="5638799" cy="1084951"/>
          </a:xfrm>
          <a:prstGeom prst="rect">
            <a:avLst/>
          </a:prstGeom>
        </p:spPr>
      </p:pic>
      <p:sp>
        <p:nvSpPr>
          <p:cNvPr id="9" name="Content Placeholder 2">
            <a:extLst>
              <a:ext uri="{FF2B5EF4-FFF2-40B4-BE49-F238E27FC236}">
                <a16:creationId xmlns:a16="http://schemas.microsoft.com/office/drawing/2014/main" id="{5F3A678A-7432-411C-A969-5D7CEFE89D3C}"/>
              </a:ext>
            </a:extLst>
          </p:cNvPr>
          <p:cNvSpPr txBox="1">
            <a:spLocks/>
          </p:cNvSpPr>
          <p:nvPr/>
        </p:nvSpPr>
        <p:spPr>
          <a:xfrm>
            <a:off x="609600" y="5029200"/>
            <a:ext cx="10972800" cy="152399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highlight>
                  <a:srgbClr val="FFFF00"/>
                </a:highlight>
              </a:rPr>
              <a:t>p=p[Ether]</a:t>
            </a:r>
            <a:r>
              <a:rPr lang="en-CA" dirty="0"/>
              <a:t> is a packet class containing  fields in Ether header and data field which is IP packet.  </a:t>
            </a:r>
          </a:p>
          <a:p>
            <a:r>
              <a:rPr lang="en-CA" dirty="0"/>
              <a:t>use </a:t>
            </a:r>
            <a:r>
              <a:rPr lang="en-CA" dirty="0">
                <a:highlight>
                  <a:srgbClr val="FFFF00"/>
                </a:highlight>
              </a:rPr>
              <a:t>ls(p[Ether])</a:t>
            </a:r>
            <a:r>
              <a:rPr lang="en-CA" dirty="0"/>
              <a:t>   to see its fields. </a:t>
            </a:r>
          </a:p>
        </p:txBody>
      </p:sp>
    </p:spTree>
    <p:extLst>
      <p:ext uri="{BB962C8B-B14F-4D97-AF65-F5344CB8AC3E}">
        <p14:creationId xmlns:p14="http://schemas.microsoft.com/office/powerpoint/2010/main" val="3025372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1143000"/>
          </a:xfrm>
        </p:spPr>
        <p:txBody>
          <a:bodyPr/>
          <a:lstStyle/>
          <a:p>
            <a:pPr algn="l"/>
            <a:r>
              <a:rPr lang="en-US" dirty="0"/>
              <a:t> pkt=sniff(filter=“</a:t>
            </a:r>
            <a:r>
              <a:rPr lang="en-US" dirty="0" err="1"/>
              <a:t>icmp</a:t>
            </a:r>
            <a:r>
              <a:rPr lang="en-US" dirty="0"/>
              <a:t>”)</a:t>
            </a:r>
          </a:p>
        </p:txBody>
      </p:sp>
      <p:sp>
        <p:nvSpPr>
          <p:cNvPr id="4" name="Content Placeholder 2">
            <a:extLst>
              <a:ext uri="{FF2B5EF4-FFF2-40B4-BE49-F238E27FC236}">
                <a16:creationId xmlns:a16="http://schemas.microsoft.com/office/drawing/2014/main" id="{514D3690-D7A2-48A0-BF59-75520545D1F0}"/>
              </a:ext>
            </a:extLst>
          </p:cNvPr>
          <p:cNvSpPr>
            <a:spLocks noGrp="1"/>
          </p:cNvSpPr>
          <p:nvPr>
            <p:ph idx="1"/>
          </p:nvPr>
        </p:nvSpPr>
        <p:spPr>
          <a:xfrm>
            <a:off x="609600" y="1066800"/>
            <a:ext cx="10972800" cy="5711688"/>
          </a:xfrm>
        </p:spPr>
        <p:txBody>
          <a:bodyPr>
            <a:noAutofit/>
          </a:bodyPr>
          <a:lstStyle/>
          <a:p>
            <a:pPr marL="0" indent="0">
              <a:spcBef>
                <a:spcPts val="0"/>
              </a:spcBef>
              <a:buNone/>
            </a:pPr>
            <a:r>
              <a:rPr lang="en-CA" sz="1300" dirty="0">
                <a:latin typeface="Times New Roman" panose="02020603050405020304" pitchFamily="18" charset="0"/>
                <a:ea typeface="STHupo" panose="020B0503020204020204" pitchFamily="2" charset="-122"/>
                <a:cs typeface="Times New Roman" panose="02020603050405020304" pitchFamily="18" charset="0"/>
              </a:rPr>
              <a:t>&gt;&gt;&gt; p[IP].show()                                                           #   p=pkt[1]</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IP ]### </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version   	= 4</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a:t>
            </a:r>
            <a:r>
              <a:rPr lang="en-CA" sz="1600" dirty="0" err="1">
                <a:latin typeface="Times New Roman" panose="02020603050405020304" pitchFamily="18" charset="0"/>
                <a:ea typeface="STHupo" panose="020B0503020204020204" pitchFamily="2" charset="-122"/>
                <a:cs typeface="Times New Roman" panose="02020603050405020304" pitchFamily="18" charset="0"/>
              </a:rPr>
              <a:t>ihl</a:t>
            </a:r>
            <a:r>
              <a:rPr lang="en-CA" sz="1600" dirty="0">
                <a:latin typeface="Times New Roman" panose="02020603050405020304" pitchFamily="18" charset="0"/>
                <a:ea typeface="STHupo" panose="020B0503020204020204" pitchFamily="2" charset="-122"/>
                <a:cs typeface="Times New Roman" panose="02020603050405020304" pitchFamily="18" charset="0"/>
              </a:rPr>
              <a:t>       	= 5</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a:t>
            </a:r>
            <a:r>
              <a:rPr lang="en-CA" sz="1600" dirty="0" err="1">
                <a:latin typeface="Times New Roman" panose="02020603050405020304" pitchFamily="18" charset="0"/>
                <a:ea typeface="STHupo" panose="020B0503020204020204" pitchFamily="2" charset="-122"/>
                <a:cs typeface="Times New Roman" panose="02020603050405020304" pitchFamily="18" charset="0"/>
              </a:rPr>
              <a:t>tos</a:t>
            </a:r>
            <a:r>
              <a:rPr lang="en-CA" sz="1600" dirty="0">
                <a:latin typeface="Times New Roman" panose="02020603050405020304" pitchFamily="18" charset="0"/>
                <a:ea typeface="STHupo" panose="020B0503020204020204" pitchFamily="2" charset="-122"/>
                <a:cs typeface="Times New Roman" panose="02020603050405020304" pitchFamily="18" charset="0"/>
              </a:rPr>
              <a:t>       	= 0x0</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a:t>
            </a:r>
            <a:r>
              <a:rPr lang="en-CA" sz="1600" dirty="0" err="1">
                <a:latin typeface="Times New Roman" panose="02020603050405020304" pitchFamily="18" charset="0"/>
                <a:ea typeface="STHupo" panose="020B0503020204020204" pitchFamily="2" charset="-122"/>
                <a:cs typeface="Times New Roman" panose="02020603050405020304" pitchFamily="18" charset="0"/>
              </a:rPr>
              <a:t>len</a:t>
            </a:r>
            <a:r>
              <a:rPr lang="en-CA" sz="1600" dirty="0">
                <a:latin typeface="Times New Roman" panose="02020603050405020304" pitchFamily="18" charset="0"/>
                <a:ea typeface="STHupo" panose="020B0503020204020204" pitchFamily="2" charset="-122"/>
                <a:cs typeface="Times New Roman" panose="02020603050405020304" pitchFamily="18" charset="0"/>
              </a:rPr>
              <a:t>       	= 84</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id        	= 452</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flags     	= </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frag      	= 0</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a:t>
            </a:r>
            <a:r>
              <a:rPr lang="en-CA" sz="1600" dirty="0" err="1">
                <a:latin typeface="Times New Roman" panose="02020603050405020304" pitchFamily="18" charset="0"/>
                <a:ea typeface="STHupo" panose="020B0503020204020204" pitchFamily="2" charset="-122"/>
                <a:cs typeface="Times New Roman" panose="02020603050405020304" pitchFamily="18" charset="0"/>
              </a:rPr>
              <a:t>ttl</a:t>
            </a:r>
            <a:r>
              <a:rPr lang="en-CA" sz="1600" dirty="0">
                <a:latin typeface="Times New Roman" panose="02020603050405020304" pitchFamily="18" charset="0"/>
                <a:ea typeface="STHupo" panose="020B0503020204020204" pitchFamily="2" charset="-122"/>
                <a:cs typeface="Times New Roman" panose="02020603050405020304" pitchFamily="18" charset="0"/>
              </a:rPr>
              <a:t>       	= 63</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proto     	= </a:t>
            </a:r>
            <a:r>
              <a:rPr lang="en-CA" sz="1600" dirty="0" err="1">
                <a:latin typeface="Times New Roman" panose="02020603050405020304" pitchFamily="18" charset="0"/>
                <a:ea typeface="STHupo" panose="020B0503020204020204" pitchFamily="2" charset="-122"/>
                <a:cs typeface="Times New Roman" panose="02020603050405020304" pitchFamily="18" charset="0"/>
              </a:rPr>
              <a:t>icmp</a:t>
            </a:r>
            <a:endParaRPr lang="en-CA" sz="1600" dirty="0">
              <a:latin typeface="Times New Roman" panose="02020603050405020304" pitchFamily="18" charset="0"/>
              <a:ea typeface="STHupo" panose="020B0503020204020204" pitchFamily="2" charset="-122"/>
              <a:cs typeface="Times New Roman" panose="02020603050405020304" pitchFamily="18" charset="0"/>
            </a:endParaRP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a:t>
            </a:r>
            <a:r>
              <a:rPr lang="en-CA" sz="1600" dirty="0" err="1">
                <a:latin typeface="Times New Roman" panose="02020603050405020304" pitchFamily="18" charset="0"/>
                <a:ea typeface="STHupo" panose="020B0503020204020204" pitchFamily="2" charset="-122"/>
                <a:cs typeface="Times New Roman" panose="02020603050405020304" pitchFamily="18" charset="0"/>
              </a:rPr>
              <a:t>chksum</a:t>
            </a:r>
            <a:r>
              <a:rPr lang="en-CA" sz="1600" dirty="0">
                <a:latin typeface="Times New Roman" panose="02020603050405020304" pitchFamily="18" charset="0"/>
                <a:ea typeface="STHupo" panose="020B0503020204020204" pitchFamily="2" charset="-122"/>
                <a:cs typeface="Times New Roman" panose="02020603050405020304" pitchFamily="18" charset="0"/>
              </a:rPr>
              <a:t>    	= 0xad2d</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a:t>
            </a:r>
            <a:r>
              <a:rPr lang="en-CA" sz="1600" dirty="0" err="1">
                <a:latin typeface="Times New Roman" panose="02020603050405020304" pitchFamily="18" charset="0"/>
                <a:ea typeface="STHupo" panose="020B0503020204020204" pitchFamily="2" charset="-122"/>
                <a:cs typeface="Times New Roman" panose="02020603050405020304" pitchFamily="18" charset="0"/>
              </a:rPr>
              <a:t>src</a:t>
            </a:r>
            <a:r>
              <a:rPr lang="en-CA" sz="1600" dirty="0">
                <a:latin typeface="Times New Roman" panose="02020603050405020304" pitchFamily="18" charset="0"/>
                <a:ea typeface="STHupo" panose="020B0503020204020204" pitchFamily="2" charset="-122"/>
                <a:cs typeface="Times New Roman" panose="02020603050405020304" pitchFamily="18" charset="0"/>
              </a:rPr>
              <a:t>       	= 192.168.0.1</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a:t>
            </a:r>
            <a:r>
              <a:rPr lang="en-CA" sz="1600" dirty="0" err="1">
                <a:latin typeface="Times New Roman" panose="02020603050405020304" pitchFamily="18" charset="0"/>
                <a:ea typeface="STHupo" panose="020B0503020204020204" pitchFamily="2" charset="-122"/>
                <a:cs typeface="Times New Roman" panose="02020603050405020304" pitchFamily="18" charset="0"/>
              </a:rPr>
              <a:t>dst</a:t>
            </a:r>
            <a:r>
              <a:rPr lang="en-CA" sz="1600" dirty="0">
                <a:latin typeface="Times New Roman" panose="02020603050405020304" pitchFamily="18" charset="0"/>
                <a:ea typeface="STHupo" panose="020B0503020204020204" pitchFamily="2" charset="-122"/>
                <a:cs typeface="Times New Roman" panose="02020603050405020304" pitchFamily="18" charset="0"/>
              </a:rPr>
              <a:t>       	= 10.0.2.15</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\options   \</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ICMP ]### </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type      	= echo-reply</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code      	= 0</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a:t>
            </a:r>
            <a:r>
              <a:rPr lang="en-CA" sz="1600" dirty="0" err="1">
                <a:latin typeface="Times New Roman" panose="02020603050405020304" pitchFamily="18" charset="0"/>
                <a:ea typeface="STHupo" panose="020B0503020204020204" pitchFamily="2" charset="-122"/>
                <a:cs typeface="Times New Roman" panose="02020603050405020304" pitchFamily="18" charset="0"/>
              </a:rPr>
              <a:t>chksum</a:t>
            </a:r>
            <a:r>
              <a:rPr lang="en-CA" sz="1600" dirty="0">
                <a:latin typeface="Times New Roman" panose="02020603050405020304" pitchFamily="18" charset="0"/>
                <a:ea typeface="STHupo" panose="020B0503020204020204" pitchFamily="2" charset="-122"/>
                <a:cs typeface="Times New Roman" panose="02020603050405020304" pitchFamily="18" charset="0"/>
              </a:rPr>
              <a:t>    	= 0x2683</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id        	= 0xea7</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seq       	= 0x1</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Raw ]### </a:t>
            </a:r>
          </a:p>
          <a:p>
            <a:pPr marL="0" indent="0">
              <a:spcBef>
                <a:spcPts val="0"/>
              </a:spcBef>
              <a:buNone/>
            </a:pPr>
            <a:r>
              <a:rPr lang="en-CA" sz="1600" dirty="0">
                <a:latin typeface="Times New Roman" panose="02020603050405020304" pitchFamily="18" charset="0"/>
                <a:ea typeface="STHupo" panose="020B0503020204020204" pitchFamily="2" charset="-122"/>
                <a:cs typeface="Times New Roman" panose="02020603050405020304" pitchFamily="18" charset="0"/>
              </a:rPr>
              <a:t>     load      	= '$</a:t>
            </a:r>
            <a:r>
              <a:rPr lang="en-CA" sz="1600" dirty="0" err="1">
                <a:latin typeface="Times New Roman" panose="02020603050405020304" pitchFamily="18" charset="0"/>
                <a:ea typeface="STHupo" panose="020B0503020204020204" pitchFamily="2" charset="-122"/>
                <a:cs typeface="Times New Roman" panose="02020603050405020304" pitchFamily="18" charset="0"/>
              </a:rPr>
              <a:t>Kp^F</a:t>
            </a:r>
            <a:r>
              <a:rPr lang="en-CA" sz="1600" dirty="0">
                <a:latin typeface="Times New Roman" panose="02020603050405020304" pitchFamily="18" charset="0"/>
                <a:ea typeface="STHupo" panose="020B0503020204020204" pitchFamily="2" charset="-122"/>
                <a:cs typeface="Times New Roman" panose="02020603050405020304" pitchFamily="18" charset="0"/>
              </a:rPr>
              <a:t>(\x05\x00\x08\t\n\x0b\x0c\...’</a:t>
            </a:r>
          </a:p>
        </p:txBody>
      </p:sp>
    </p:spTree>
    <p:extLst>
      <p:ext uri="{BB962C8B-B14F-4D97-AF65-F5344CB8AC3E}">
        <p14:creationId xmlns:p14="http://schemas.microsoft.com/office/powerpoint/2010/main" val="633043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Send packet</a:t>
            </a:r>
          </a:p>
        </p:txBody>
      </p:sp>
      <p:sp>
        <p:nvSpPr>
          <p:cNvPr id="6" name="Content Placeholder 2">
            <a:extLst>
              <a:ext uri="{FF2B5EF4-FFF2-40B4-BE49-F238E27FC236}">
                <a16:creationId xmlns:a16="http://schemas.microsoft.com/office/drawing/2014/main" id="{69F424DB-0671-42C8-B2B9-57068256550D}"/>
              </a:ext>
            </a:extLst>
          </p:cNvPr>
          <p:cNvSpPr txBox="1">
            <a:spLocks/>
          </p:cNvSpPr>
          <p:nvPr/>
        </p:nvSpPr>
        <p:spPr>
          <a:xfrm>
            <a:off x="609600" y="1905000"/>
            <a:ext cx="10972800" cy="441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send</a:t>
            </a:r>
            <a:r>
              <a:rPr lang="en-US" sz="2400" dirty="0"/>
              <a:t>(pkt, verbose=0, loop=0):  </a:t>
            </a:r>
            <a:r>
              <a:rPr lang="en-US" sz="2400" dirty="0" err="1" smtClean="0"/>
              <a:t>pkt</a:t>
            </a:r>
            <a:r>
              <a:rPr lang="en-US" sz="2400" dirty="0" smtClean="0"/>
              <a:t> is an </a:t>
            </a:r>
            <a:r>
              <a:rPr lang="en-US" sz="2400" b="1" dirty="0" smtClean="0"/>
              <a:t>IP</a:t>
            </a:r>
            <a:r>
              <a:rPr lang="en-US" sz="2400" dirty="0" smtClean="0"/>
              <a:t> packet</a:t>
            </a:r>
            <a:endParaRPr lang="en-US" sz="2400" dirty="0"/>
          </a:p>
          <a:p>
            <a:pPr lvl="1"/>
            <a:r>
              <a:rPr lang="en-US" sz="2400" dirty="0" err="1">
                <a:highlight>
                  <a:srgbClr val="FFFF00"/>
                </a:highlight>
              </a:rPr>
              <a:t>iface</a:t>
            </a:r>
            <a:r>
              <a:rPr lang="en-US" sz="2400" dirty="0">
                <a:highlight>
                  <a:srgbClr val="FFFF00"/>
                </a:highlight>
              </a:rPr>
              <a:t>:</a:t>
            </a:r>
            <a:r>
              <a:rPr lang="en-US" sz="2400" dirty="0"/>
              <a:t>       # interface for packet sending. </a:t>
            </a:r>
          </a:p>
          <a:p>
            <a:pPr lvl="1"/>
            <a:r>
              <a:rPr lang="en-US" sz="2400" dirty="0">
                <a:highlight>
                  <a:srgbClr val="FFFF00"/>
                </a:highlight>
              </a:rPr>
              <a:t>loop:</a:t>
            </a:r>
            <a:r>
              <a:rPr lang="en-US" sz="2400" dirty="0"/>
              <a:t>     # 1 for sending endlessly and 0 for sending once</a:t>
            </a:r>
          </a:p>
          <a:p>
            <a:pPr lvl="1"/>
            <a:r>
              <a:rPr lang="en-US" sz="2400" dirty="0" err="1" smtClean="0">
                <a:highlight>
                  <a:srgbClr val="FFFF00"/>
                </a:highlight>
              </a:rPr>
              <a:t>pkt</a:t>
            </a:r>
            <a:r>
              <a:rPr lang="en-US" sz="2400" dirty="0" smtClean="0"/>
              <a:t>         </a:t>
            </a:r>
            <a:r>
              <a:rPr lang="en-US" sz="2400" dirty="0"/>
              <a:t># it can be one or list of packets.</a:t>
            </a:r>
          </a:p>
          <a:p>
            <a:pPr lvl="1"/>
            <a:r>
              <a:rPr lang="en-US" sz="2400" dirty="0">
                <a:highlight>
                  <a:srgbClr val="FFFF00"/>
                </a:highlight>
              </a:rPr>
              <a:t>verbose</a:t>
            </a:r>
            <a:r>
              <a:rPr lang="en-US" sz="2400" dirty="0"/>
              <a:t> 	# 1 for display the sending information and 0 for sending </a:t>
            </a:r>
            <a:r>
              <a:rPr lang="en-US" sz="2400" dirty="0" err="1" smtClean="0"/>
              <a:t>siliently</a:t>
            </a:r>
            <a:endParaRPr lang="en-US" sz="2400" dirty="0" smtClean="0"/>
          </a:p>
          <a:p>
            <a:pPr lvl="1"/>
            <a:endParaRPr lang="en-US" sz="2400" dirty="0"/>
          </a:p>
          <a:p>
            <a:r>
              <a:rPr lang="en-US" sz="2800" b="1" dirty="0" err="1" smtClean="0"/>
              <a:t>sendp</a:t>
            </a:r>
            <a:r>
              <a:rPr lang="en-US" sz="2800" dirty="0" smtClean="0"/>
              <a:t>(frame, </a:t>
            </a:r>
            <a:r>
              <a:rPr lang="en-US" sz="2800" dirty="0" err="1" smtClean="0"/>
              <a:t>iface</a:t>
            </a:r>
            <a:r>
              <a:rPr lang="en-US" sz="2800" dirty="0" smtClean="0"/>
              <a:t>=“enp0s3”)</a:t>
            </a:r>
          </a:p>
          <a:p>
            <a:pPr lvl="1"/>
            <a:r>
              <a:rPr lang="en-US" sz="2000" b="1" dirty="0"/>
              <a:t>f</a:t>
            </a:r>
            <a:r>
              <a:rPr lang="en-US" sz="2000" b="1" dirty="0" smtClean="0"/>
              <a:t>rame</a:t>
            </a:r>
            <a:r>
              <a:rPr lang="en-US" sz="2000" dirty="0" smtClean="0"/>
              <a:t> is a link layer packet, starting with Ether header (using Ether() to construct this header). </a:t>
            </a:r>
            <a:endParaRPr lang="en-US" sz="2800" dirty="0" smtClean="0"/>
          </a:p>
        </p:txBody>
      </p:sp>
    </p:spTree>
    <p:extLst>
      <p:ext uri="{BB962C8B-B14F-4D97-AF65-F5344CB8AC3E}">
        <p14:creationId xmlns:p14="http://schemas.microsoft.com/office/powerpoint/2010/main" val="1950767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a:t>
            </a:r>
            <a:r>
              <a:rPr lang="en-US" dirty="0" smtClean="0"/>
              <a:t>ICMP  </a:t>
            </a:r>
            <a:r>
              <a:rPr lang="en-US" dirty="0"/>
              <a:t>&amp; UDP Using </a:t>
            </a:r>
            <a:r>
              <a:rPr lang="en-US" dirty="0" err="1"/>
              <a:t>Scapy</a:t>
            </a:r>
            <a:endParaRPr lang="en-US" dirty="0"/>
          </a:p>
        </p:txBody>
      </p:sp>
      <p:sp>
        <p:nvSpPr>
          <p:cNvPr id="4" name="TextBox 3"/>
          <p:cNvSpPr txBox="1"/>
          <p:nvPr/>
        </p:nvSpPr>
        <p:spPr>
          <a:xfrm>
            <a:off x="2971800" y="1371600"/>
            <a:ext cx="2438400" cy="381000"/>
          </a:xfrm>
          <a:prstGeom prst="rect">
            <a:avLst/>
          </a:prstGeom>
          <a:noFill/>
        </p:spPr>
        <p:txBody>
          <a:bodyPr wrap="square" rtlCol="0">
            <a:spAutoFit/>
          </a:bodyPr>
          <a:lstStyle/>
          <a:p>
            <a:r>
              <a:rPr lang="en-CA" dirty="0" smtClean="0"/>
              <a:t>icmp_spoof.py</a:t>
            </a:r>
            <a:endParaRPr lang="en-CA" dirty="0"/>
          </a:p>
        </p:txBody>
      </p:sp>
      <p:sp>
        <p:nvSpPr>
          <p:cNvPr id="6" name="TextBox 5"/>
          <p:cNvSpPr txBox="1"/>
          <p:nvPr/>
        </p:nvSpPr>
        <p:spPr>
          <a:xfrm>
            <a:off x="7620000" y="3581400"/>
            <a:ext cx="2438400" cy="381000"/>
          </a:xfrm>
          <a:prstGeom prst="rect">
            <a:avLst/>
          </a:prstGeom>
          <a:noFill/>
        </p:spPr>
        <p:txBody>
          <a:bodyPr wrap="square" rtlCol="0">
            <a:spAutoFit/>
          </a:bodyPr>
          <a:lstStyle/>
          <a:p>
            <a:r>
              <a:rPr lang="en-CA" dirty="0" smtClean="0"/>
              <a:t>udp_spoof.py</a:t>
            </a:r>
            <a:endParaRPr lang="en-CA" dirty="0"/>
          </a:p>
        </p:txBody>
      </p:sp>
      <p:sp>
        <p:nvSpPr>
          <p:cNvPr id="7" name="TextBox 6"/>
          <p:cNvSpPr txBox="1"/>
          <p:nvPr/>
        </p:nvSpPr>
        <p:spPr>
          <a:xfrm>
            <a:off x="533400" y="4953000"/>
            <a:ext cx="3429000" cy="646331"/>
          </a:xfrm>
          <a:prstGeom prst="rect">
            <a:avLst/>
          </a:prstGeom>
          <a:noFill/>
        </p:spPr>
        <p:txBody>
          <a:bodyPr wrap="square" rtlCol="0">
            <a:spAutoFit/>
          </a:bodyPr>
          <a:lstStyle/>
          <a:p>
            <a:r>
              <a:rPr lang="en-CA" dirty="0" smtClean="0"/>
              <a:t>Run a </a:t>
            </a:r>
            <a:r>
              <a:rPr lang="en-CA" dirty="0" err="1" smtClean="0"/>
              <a:t>udp</a:t>
            </a:r>
            <a:r>
              <a:rPr lang="en-CA" dirty="0" smtClean="0"/>
              <a:t> server at  10.0.2.14</a:t>
            </a:r>
          </a:p>
          <a:p>
            <a:r>
              <a:rPr lang="en-CA" dirty="0" smtClean="0"/>
              <a:t> $</a:t>
            </a:r>
            <a:r>
              <a:rPr lang="en-CA" dirty="0" err="1" smtClean="0"/>
              <a:t>nc</a:t>
            </a:r>
            <a:r>
              <a:rPr lang="en-CA" dirty="0" smtClean="0"/>
              <a:t>  -</a:t>
            </a:r>
            <a:r>
              <a:rPr lang="en-CA" dirty="0" err="1" smtClean="0"/>
              <a:t>lnuvp</a:t>
            </a:r>
            <a:r>
              <a:rPr lang="en-CA" dirty="0" smtClean="0"/>
              <a:t> 5000</a:t>
            </a:r>
            <a:endParaRPr lang="en-CA" dirty="0"/>
          </a:p>
        </p:txBody>
      </p:sp>
      <p:pic>
        <p:nvPicPr>
          <p:cNvPr id="8" name="Picture 7"/>
          <p:cNvPicPr>
            <a:picLocks noChangeAspect="1"/>
          </p:cNvPicPr>
          <p:nvPr/>
        </p:nvPicPr>
        <p:blipFill>
          <a:blip r:embed="rId3"/>
          <a:stretch>
            <a:fillRect/>
          </a:stretch>
        </p:blipFill>
        <p:spPr>
          <a:xfrm>
            <a:off x="857250" y="1652870"/>
            <a:ext cx="5924550" cy="2662810"/>
          </a:xfrm>
          <a:prstGeom prst="rect">
            <a:avLst/>
          </a:prstGeom>
        </p:spPr>
      </p:pic>
      <p:pic>
        <p:nvPicPr>
          <p:cNvPr id="9" name="Picture 8"/>
          <p:cNvPicPr>
            <a:picLocks noChangeAspect="1"/>
          </p:cNvPicPr>
          <p:nvPr/>
        </p:nvPicPr>
        <p:blipFill>
          <a:blip r:embed="rId4"/>
          <a:stretch>
            <a:fillRect/>
          </a:stretch>
        </p:blipFill>
        <p:spPr>
          <a:xfrm>
            <a:off x="3581400" y="3914882"/>
            <a:ext cx="8410575" cy="2895600"/>
          </a:xfrm>
          <a:prstGeom prst="rect">
            <a:avLst/>
          </a:prstGeom>
        </p:spPr>
      </p:pic>
    </p:spTree>
    <p:extLst>
      <p:ext uri="{BB962C8B-B14F-4D97-AF65-F5344CB8AC3E}">
        <p14:creationId xmlns:p14="http://schemas.microsoft.com/office/powerpoint/2010/main" val="987751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pPr algn="l"/>
            <a:r>
              <a:rPr lang="en-US" dirty="0"/>
              <a:t>Sniffing and Then Spoofing Using </a:t>
            </a:r>
            <a:r>
              <a:rPr lang="en-US" dirty="0" err="1"/>
              <a:t>Scapy</a:t>
            </a:r>
            <a:endParaRPr lang="en-US" dirty="0"/>
          </a:p>
        </p:txBody>
      </p:sp>
      <p:sp>
        <p:nvSpPr>
          <p:cNvPr id="7" name="TextBox 6"/>
          <p:cNvSpPr txBox="1"/>
          <p:nvPr/>
        </p:nvSpPr>
        <p:spPr>
          <a:xfrm>
            <a:off x="5334000" y="1181100"/>
            <a:ext cx="2438400" cy="381000"/>
          </a:xfrm>
          <a:prstGeom prst="rect">
            <a:avLst/>
          </a:prstGeom>
          <a:noFill/>
        </p:spPr>
        <p:txBody>
          <a:bodyPr wrap="square" rtlCol="0">
            <a:spAutoFit/>
          </a:bodyPr>
          <a:lstStyle/>
          <a:p>
            <a:r>
              <a:rPr lang="en-CA" dirty="0" smtClean="0"/>
              <a:t>sniff_spoof_icmp.py</a:t>
            </a:r>
            <a:endParaRPr lang="en-CA" dirty="0"/>
          </a:p>
        </p:txBody>
      </p:sp>
      <p:sp>
        <p:nvSpPr>
          <p:cNvPr id="8" name="TextBox 7"/>
          <p:cNvSpPr txBox="1"/>
          <p:nvPr/>
        </p:nvSpPr>
        <p:spPr>
          <a:xfrm>
            <a:off x="9601200" y="1447800"/>
            <a:ext cx="2743200" cy="923330"/>
          </a:xfrm>
          <a:prstGeom prst="rect">
            <a:avLst/>
          </a:prstGeom>
          <a:noFill/>
        </p:spPr>
        <p:txBody>
          <a:bodyPr wrap="square" rtlCol="0">
            <a:spAutoFit/>
          </a:bodyPr>
          <a:lstStyle/>
          <a:p>
            <a:pPr marL="285750" indent="-285750">
              <a:buFont typeface="Arial" panose="020B0604020202020204" pitchFamily="34" charset="0"/>
              <a:buChar char="•"/>
            </a:pPr>
            <a:r>
              <a:rPr lang="en-CA" dirty="0" smtClean="0"/>
              <a:t>On 10.9.0.6:</a:t>
            </a:r>
          </a:p>
          <a:p>
            <a:r>
              <a:rPr lang="en-CA" dirty="0" smtClean="0"/>
              <a:t>$ping </a:t>
            </a:r>
            <a:r>
              <a:rPr lang="en-CA" dirty="0"/>
              <a:t>8</a:t>
            </a:r>
            <a:r>
              <a:rPr lang="en-CA" dirty="0" smtClean="0"/>
              <a:t>.8.8.8 </a:t>
            </a:r>
          </a:p>
          <a:p>
            <a:r>
              <a:rPr lang="en-CA" dirty="0" smtClean="0"/>
              <a:t>Check what is the reply?</a:t>
            </a:r>
            <a:endParaRPr lang="en-CA" dirty="0"/>
          </a:p>
        </p:txBody>
      </p:sp>
      <p:sp>
        <p:nvSpPr>
          <p:cNvPr id="9" name="TextBox 8"/>
          <p:cNvSpPr txBox="1"/>
          <p:nvPr/>
        </p:nvSpPr>
        <p:spPr>
          <a:xfrm>
            <a:off x="9601200" y="2429470"/>
            <a:ext cx="2743200" cy="923330"/>
          </a:xfrm>
          <a:prstGeom prst="rect">
            <a:avLst/>
          </a:prstGeom>
          <a:noFill/>
        </p:spPr>
        <p:txBody>
          <a:bodyPr wrap="square" rtlCol="0">
            <a:spAutoFit/>
          </a:bodyPr>
          <a:lstStyle/>
          <a:p>
            <a:pPr marL="285750" indent="-285750">
              <a:buFont typeface="Arial" panose="020B0604020202020204" pitchFamily="34" charset="0"/>
              <a:buChar char="•"/>
            </a:pPr>
            <a:r>
              <a:rPr lang="en-CA" dirty="0" smtClean="0"/>
              <a:t>Turn on </a:t>
            </a:r>
            <a:r>
              <a:rPr lang="en-CA" dirty="0" err="1" smtClean="0"/>
              <a:t>wireshark</a:t>
            </a:r>
            <a:r>
              <a:rPr lang="en-CA" dirty="0" smtClean="0"/>
              <a:t>:</a:t>
            </a:r>
          </a:p>
          <a:p>
            <a:r>
              <a:rPr lang="en-CA" dirty="0" smtClean="0"/>
              <a:t>Which reply is from our program?</a:t>
            </a:r>
          </a:p>
        </p:txBody>
      </p:sp>
      <p:pic>
        <p:nvPicPr>
          <p:cNvPr id="5" name="Picture 4"/>
          <p:cNvPicPr>
            <a:picLocks noChangeAspect="1"/>
          </p:cNvPicPr>
          <p:nvPr/>
        </p:nvPicPr>
        <p:blipFill>
          <a:blip r:embed="rId3"/>
          <a:stretch>
            <a:fillRect/>
          </a:stretch>
        </p:blipFill>
        <p:spPr>
          <a:xfrm>
            <a:off x="76200" y="1562100"/>
            <a:ext cx="9525000" cy="5067300"/>
          </a:xfrm>
          <a:prstGeom prst="rect">
            <a:avLst/>
          </a:prstGeom>
        </p:spPr>
      </p:pic>
      <p:cxnSp>
        <p:nvCxnSpPr>
          <p:cNvPr id="11" name="Straight Arrow Connector 10"/>
          <p:cNvCxnSpPr/>
          <p:nvPr/>
        </p:nvCxnSpPr>
        <p:spPr>
          <a:xfrm flipH="1">
            <a:off x="4495800" y="2209800"/>
            <a:ext cx="7620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86400" y="1909465"/>
            <a:ext cx="1676400" cy="369332"/>
          </a:xfrm>
          <a:prstGeom prst="rect">
            <a:avLst/>
          </a:prstGeom>
          <a:noFill/>
        </p:spPr>
        <p:txBody>
          <a:bodyPr wrap="square" rtlCol="0">
            <a:spAutoFit/>
          </a:bodyPr>
          <a:lstStyle/>
          <a:p>
            <a:r>
              <a:rPr lang="en-CA" b="1" dirty="0" smtClean="0"/>
              <a:t>request</a:t>
            </a:r>
            <a:endParaRPr lang="en-CA" b="1" dirty="0"/>
          </a:p>
        </p:txBody>
      </p:sp>
    </p:spTree>
    <p:extLst>
      <p:ext uri="{BB962C8B-B14F-4D97-AF65-F5344CB8AC3E}">
        <p14:creationId xmlns:p14="http://schemas.microsoft.com/office/powerpoint/2010/main" val="2568074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pPr algn="l"/>
            <a:r>
              <a:rPr lang="en-US" dirty="0" smtClean="0"/>
              <a:t>Alternative way to construct ICMP part. </a:t>
            </a:r>
            <a:endParaRPr lang="en-US" dirty="0"/>
          </a:p>
        </p:txBody>
      </p:sp>
      <p:pic>
        <p:nvPicPr>
          <p:cNvPr id="3" name="Picture 2"/>
          <p:cNvPicPr>
            <a:picLocks noChangeAspect="1"/>
          </p:cNvPicPr>
          <p:nvPr/>
        </p:nvPicPr>
        <p:blipFill>
          <a:blip r:embed="rId3"/>
          <a:stretch>
            <a:fillRect/>
          </a:stretch>
        </p:blipFill>
        <p:spPr>
          <a:xfrm>
            <a:off x="533400" y="1447800"/>
            <a:ext cx="10896600" cy="4953000"/>
          </a:xfrm>
          <a:prstGeom prst="rect">
            <a:avLst/>
          </a:prstGeom>
        </p:spPr>
      </p:pic>
    </p:spTree>
    <p:extLst>
      <p:ext uri="{BB962C8B-B14F-4D97-AF65-F5344CB8AC3E}">
        <p14:creationId xmlns:p14="http://schemas.microsoft.com/office/powerpoint/2010/main" val="2121058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5844"/>
            <a:ext cx="9601200" cy="1066800"/>
          </a:xfrm>
        </p:spPr>
        <p:txBody>
          <a:bodyPr>
            <a:normAutofit/>
          </a:bodyPr>
          <a:lstStyle/>
          <a:p>
            <a:pPr algn="l"/>
            <a:r>
              <a:rPr lang="en-US" dirty="0"/>
              <a:t>Review of Network Interface </a:t>
            </a:r>
          </a:p>
        </p:txBody>
      </p:sp>
      <p:sp>
        <p:nvSpPr>
          <p:cNvPr id="3" name="Content Placeholder 2"/>
          <p:cNvSpPr>
            <a:spLocks noGrp="1"/>
          </p:cNvSpPr>
          <p:nvPr>
            <p:ph idx="1"/>
          </p:nvPr>
        </p:nvSpPr>
        <p:spPr>
          <a:xfrm>
            <a:off x="653143" y="1401097"/>
            <a:ext cx="11125200" cy="5105400"/>
          </a:xfrm>
        </p:spPr>
        <p:txBody>
          <a:bodyPr>
            <a:noAutofit/>
          </a:bodyPr>
          <a:lstStyle/>
          <a:p>
            <a:r>
              <a:rPr lang="en-US" sz="2800" dirty="0"/>
              <a:t>NIC (Network Interface Card)  is a physical or logical device bridging a machine and a network</a:t>
            </a:r>
          </a:p>
          <a:p>
            <a:r>
              <a:rPr lang="en-US" sz="2800" dirty="0"/>
              <a:t>Each NIC has a MAC address and is assigned an IP address</a:t>
            </a:r>
          </a:p>
          <a:p>
            <a:pPr lvl="1"/>
            <a:r>
              <a:rPr lang="en-US" sz="2400" dirty="0">
                <a:solidFill>
                  <a:schemeClr val="accent1"/>
                </a:solidFill>
              </a:rPr>
              <a:t>ifconfig –a </a:t>
            </a:r>
          </a:p>
          <a:p>
            <a:pPr lvl="1"/>
            <a:r>
              <a:rPr lang="en-US" sz="2400" dirty="0">
                <a:solidFill>
                  <a:schemeClr val="tx1">
                    <a:lumMod val="50000"/>
                    <a:lumOff val="50000"/>
                  </a:schemeClr>
                </a:solidFill>
              </a:rPr>
              <a:t>    enp0s3      Link </a:t>
            </a:r>
            <a:r>
              <a:rPr lang="en-US" sz="2400" dirty="0" err="1">
                <a:solidFill>
                  <a:schemeClr val="tx1">
                    <a:lumMod val="50000"/>
                    <a:lumOff val="50000"/>
                  </a:schemeClr>
                </a:solidFill>
              </a:rPr>
              <a:t>encap</a:t>
            </a:r>
            <a:r>
              <a:rPr lang="en-US" sz="2400" dirty="0">
                <a:solidFill>
                  <a:schemeClr val="tx1">
                    <a:lumMod val="50000"/>
                    <a:lumOff val="50000"/>
                  </a:schemeClr>
                </a:solidFill>
              </a:rPr>
              <a:t>: Ethernet  </a:t>
            </a:r>
            <a:r>
              <a:rPr lang="en-US" sz="2400" dirty="0" err="1">
                <a:solidFill>
                  <a:schemeClr val="tx1">
                    <a:lumMod val="50000"/>
                    <a:lumOff val="50000"/>
                  </a:schemeClr>
                </a:solidFill>
              </a:rPr>
              <a:t>HWaddr</a:t>
            </a:r>
            <a:r>
              <a:rPr lang="en-US" sz="2400" dirty="0">
                <a:solidFill>
                  <a:schemeClr val="tx1">
                    <a:lumMod val="50000"/>
                    <a:lumOff val="50000"/>
                  </a:schemeClr>
                </a:solidFill>
              </a:rPr>
              <a:t> 08:00:27:db:4e:fc  </a:t>
            </a:r>
          </a:p>
          <a:p>
            <a:pPr marL="457200" lvl="1" indent="0">
              <a:buNone/>
            </a:pPr>
            <a:r>
              <a:rPr lang="en-US" sz="2400" dirty="0">
                <a:solidFill>
                  <a:schemeClr val="tx1">
                    <a:lumMod val="50000"/>
                    <a:lumOff val="50000"/>
                  </a:schemeClr>
                </a:solidFill>
              </a:rPr>
              <a:t>	          	       </a:t>
            </a:r>
            <a:r>
              <a:rPr lang="en-US" sz="2400" dirty="0" err="1">
                <a:solidFill>
                  <a:schemeClr val="tx1">
                    <a:lumMod val="50000"/>
                    <a:lumOff val="50000"/>
                  </a:schemeClr>
                </a:solidFill>
              </a:rPr>
              <a:t>inet</a:t>
            </a:r>
            <a:r>
              <a:rPr lang="en-US" sz="2400" dirty="0">
                <a:solidFill>
                  <a:schemeClr val="tx1">
                    <a:lumMod val="50000"/>
                    <a:lumOff val="50000"/>
                  </a:schemeClr>
                </a:solidFill>
              </a:rPr>
              <a:t> addr:10.0.2.15  Bcast:10.0.2.255  Mask:255.255.255.0</a:t>
            </a:r>
          </a:p>
          <a:p>
            <a:pPr marL="400050" lvl="1" indent="0">
              <a:buNone/>
            </a:pPr>
            <a:r>
              <a:rPr lang="en-US" sz="2400" dirty="0"/>
              <a:t> 	 lo        	       Link </a:t>
            </a:r>
            <a:r>
              <a:rPr lang="en-US" sz="2400" dirty="0" err="1"/>
              <a:t>encap</a:t>
            </a:r>
            <a:r>
              <a:rPr lang="en-US" sz="2400" dirty="0"/>
              <a:t>: Local Loopback  </a:t>
            </a:r>
          </a:p>
          <a:p>
            <a:pPr marL="400050" lvl="1" indent="0">
              <a:buNone/>
            </a:pPr>
            <a:r>
              <a:rPr lang="en-US" sz="2400" dirty="0"/>
              <a:t>        	       </a:t>
            </a:r>
            <a:r>
              <a:rPr lang="en-US" sz="2400" dirty="0" err="1"/>
              <a:t>inet</a:t>
            </a:r>
            <a:r>
              <a:rPr lang="en-US" sz="2400" dirty="0"/>
              <a:t> addr:127.0.0.1  Mask:255.0.0.0</a:t>
            </a:r>
          </a:p>
          <a:p>
            <a:r>
              <a:rPr lang="en-US" sz="2800" dirty="0"/>
              <a:t>Every NIC on the network will hear all the packets coming to it</a:t>
            </a:r>
          </a:p>
          <a:p>
            <a:r>
              <a:rPr lang="en-US" sz="2800" dirty="0"/>
              <a:t>NIC checks the destination MAC address for every packet. If this equals its own MAC address, then pass the packet to CPU; otherwise, discard it. </a:t>
            </a:r>
          </a:p>
        </p:txBody>
      </p:sp>
      <p:pic>
        <p:nvPicPr>
          <p:cNvPr id="4" name="Picture 86">
            <a:extLst>
              <a:ext uri="{FF2B5EF4-FFF2-40B4-BE49-F238E27FC236}">
                <a16:creationId xmlns:a16="http://schemas.microsoft.com/office/drawing/2014/main" id="{2E800C50-3295-4BB6-AB28-C58D6E66D7A6}"/>
              </a:ext>
            </a:extLst>
          </p:cNvPr>
          <p:cNvPicPr>
            <a:picLocks noChangeAspect="1" noChangeArrowheads="1"/>
          </p:cNvPicPr>
          <p:nvPr/>
        </p:nvPicPr>
        <p:blipFill>
          <a:blip r:embed="rId3"/>
          <a:srcRect/>
          <a:stretch>
            <a:fillRect/>
          </a:stretch>
        </p:blipFill>
        <p:spPr bwMode="auto">
          <a:xfrm>
            <a:off x="9982200" y="2001838"/>
            <a:ext cx="1350963" cy="1350962"/>
          </a:xfrm>
          <a:prstGeom prst="rect">
            <a:avLst/>
          </a:prstGeom>
          <a:noFill/>
          <a:ln w="9525">
            <a:noFill/>
            <a:miter lim="800000"/>
            <a:headEnd/>
            <a:tailEnd/>
          </a:ln>
        </p:spPr>
      </p:pic>
    </p:spTree>
    <p:extLst>
      <p:ext uri="{BB962C8B-B14F-4D97-AF65-F5344CB8AC3E}">
        <p14:creationId xmlns:p14="http://schemas.microsoft.com/office/powerpoint/2010/main" val="3171054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9601200" cy="1066800"/>
          </a:xfrm>
        </p:spPr>
        <p:txBody>
          <a:bodyPr>
            <a:normAutofit/>
          </a:bodyPr>
          <a:lstStyle/>
          <a:p>
            <a:pPr algn="l"/>
            <a:r>
              <a:rPr lang="en-US" dirty="0"/>
              <a:t>Packet Sniffer </a:t>
            </a:r>
          </a:p>
        </p:txBody>
      </p:sp>
      <p:sp>
        <p:nvSpPr>
          <p:cNvPr id="3" name="Content Placeholder 2"/>
          <p:cNvSpPr>
            <a:spLocks noGrp="1"/>
          </p:cNvSpPr>
          <p:nvPr>
            <p:ph idx="1"/>
          </p:nvPr>
        </p:nvSpPr>
        <p:spPr>
          <a:xfrm>
            <a:off x="653143" y="1371600"/>
            <a:ext cx="11125200" cy="2895600"/>
          </a:xfrm>
        </p:spPr>
        <p:txBody>
          <a:bodyPr>
            <a:noAutofit/>
          </a:bodyPr>
          <a:lstStyle/>
          <a:p>
            <a:r>
              <a:rPr lang="en-US" sz="2800" dirty="0"/>
              <a:t>In other words, NIC only accepts packets belonging to </a:t>
            </a:r>
            <a:r>
              <a:rPr lang="en-US" sz="2800" b="1" dirty="0"/>
              <a:t>itself</a:t>
            </a:r>
            <a:r>
              <a:rPr lang="en-US" sz="2800" dirty="0"/>
              <a:t>. </a:t>
            </a:r>
          </a:p>
          <a:p>
            <a:r>
              <a:rPr lang="en-US" sz="2800" dirty="0"/>
              <a:t>Packet sniffer will make NIC </a:t>
            </a:r>
            <a:r>
              <a:rPr lang="en-US" sz="2800" dirty="0" smtClean="0"/>
              <a:t>work </a:t>
            </a:r>
            <a:r>
              <a:rPr lang="en-US" sz="2800" dirty="0"/>
              <a:t>differently:</a:t>
            </a:r>
          </a:p>
          <a:p>
            <a:pPr lvl="1"/>
            <a:r>
              <a:rPr lang="en-US" dirty="0"/>
              <a:t>NIC will pass any packet </a:t>
            </a:r>
            <a:r>
              <a:rPr lang="en-US" dirty="0" smtClean="0"/>
              <a:t>it receives </a:t>
            </a:r>
            <a:r>
              <a:rPr lang="en-US" dirty="0"/>
              <a:t>to CPU.</a:t>
            </a:r>
          </a:p>
          <a:p>
            <a:pPr lvl="1"/>
            <a:r>
              <a:rPr lang="en-US" dirty="0"/>
              <a:t> This requires the machine to be in a </a:t>
            </a:r>
            <a:r>
              <a:rPr lang="en-US" b="1" dirty="0"/>
              <a:t>promiscuous </a:t>
            </a:r>
            <a:r>
              <a:rPr lang="en-US" b="1" dirty="0" smtClean="0"/>
              <a:t>mode</a:t>
            </a:r>
            <a:endParaRPr lang="en-US" dirty="0"/>
          </a:p>
        </p:txBody>
      </p:sp>
    </p:spTree>
    <p:extLst>
      <p:ext uri="{BB962C8B-B14F-4D97-AF65-F5344CB8AC3E}">
        <p14:creationId xmlns:p14="http://schemas.microsoft.com/office/powerpoint/2010/main" val="3150634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10287000" cy="1066800"/>
          </a:xfrm>
        </p:spPr>
        <p:txBody>
          <a:bodyPr>
            <a:normAutofit fontScale="90000"/>
          </a:bodyPr>
          <a:lstStyle/>
          <a:p>
            <a:pPr algn="l"/>
            <a:r>
              <a:rPr lang="en-US" dirty="0"/>
              <a:t>What can be Sniffed in the Promiscuous Mode </a:t>
            </a:r>
          </a:p>
        </p:txBody>
      </p:sp>
      <p:sp>
        <p:nvSpPr>
          <p:cNvPr id="3" name="Content Placeholder 2"/>
          <p:cNvSpPr>
            <a:spLocks noGrp="1"/>
          </p:cNvSpPr>
          <p:nvPr>
            <p:ph idx="1"/>
          </p:nvPr>
        </p:nvSpPr>
        <p:spPr>
          <a:xfrm>
            <a:off x="653143" y="1371600"/>
            <a:ext cx="11125200" cy="3581400"/>
          </a:xfrm>
        </p:spPr>
        <p:txBody>
          <a:bodyPr>
            <a:noAutofit/>
          </a:bodyPr>
          <a:lstStyle/>
          <a:p>
            <a:r>
              <a:rPr lang="en-US" sz="2800" dirty="0"/>
              <a:t>Then, whose packets will come to the sniffing NIC?</a:t>
            </a:r>
          </a:p>
          <a:p>
            <a:r>
              <a:rPr lang="en-US" sz="2800" dirty="0"/>
              <a:t>shared cable (or hub) or shared RF:  we can sniffing all sharing users.   </a:t>
            </a:r>
          </a:p>
        </p:txBody>
      </p:sp>
      <p:sp>
        <p:nvSpPr>
          <p:cNvPr id="26" name="Text Box 5">
            <a:extLst>
              <a:ext uri="{FF2B5EF4-FFF2-40B4-BE49-F238E27FC236}">
                <a16:creationId xmlns:a16="http://schemas.microsoft.com/office/drawing/2014/main" id="{737E8A31-FADA-43DA-9E20-17C65C7BF11E}"/>
              </a:ext>
            </a:extLst>
          </p:cNvPr>
          <p:cNvSpPr txBox="1">
            <a:spLocks noChangeArrowheads="1"/>
          </p:cNvSpPr>
          <p:nvPr/>
        </p:nvSpPr>
        <p:spPr bwMode="auto">
          <a:xfrm>
            <a:off x="5913437" y="4784725"/>
            <a:ext cx="1601788" cy="454025"/>
          </a:xfrm>
          <a:prstGeom prst="rect">
            <a:avLst/>
          </a:prstGeom>
          <a:noFill/>
          <a:ln w="9525">
            <a:noFill/>
            <a:miter lim="800000"/>
            <a:headEnd/>
            <a:tailEnd/>
          </a:ln>
        </p:spPr>
        <p:txBody>
          <a:bodyPr wrap="none">
            <a:spAutoFit/>
          </a:bodyPr>
          <a:lstStyle/>
          <a:p>
            <a:pPr algn="ctr" eaLnBrk="0" hangingPunct="0">
              <a:lnSpc>
                <a:spcPct val="85000"/>
              </a:lnSpc>
            </a:pPr>
            <a:r>
              <a:rPr lang="en-US" altLang="zh-CN" sz="1400">
                <a:ea typeface="ＭＳ Ｐゴシック" pitchFamily="34" charset="-128"/>
              </a:rPr>
              <a:t>shared wire (e.g., </a:t>
            </a:r>
          </a:p>
          <a:p>
            <a:pPr algn="ctr" eaLnBrk="0" hangingPunct="0">
              <a:lnSpc>
                <a:spcPct val="85000"/>
              </a:lnSpc>
            </a:pPr>
            <a:r>
              <a:rPr lang="en-US" altLang="zh-CN" sz="1400">
                <a:ea typeface="ＭＳ Ｐゴシック" pitchFamily="34" charset="-128"/>
              </a:rPr>
              <a:t>cabled Ethernet)</a:t>
            </a:r>
          </a:p>
        </p:txBody>
      </p:sp>
      <p:sp>
        <p:nvSpPr>
          <p:cNvPr id="27" name="Text Box 6">
            <a:extLst>
              <a:ext uri="{FF2B5EF4-FFF2-40B4-BE49-F238E27FC236}">
                <a16:creationId xmlns:a16="http://schemas.microsoft.com/office/drawing/2014/main" id="{E47D12AD-DC6F-4739-A09E-B33204905971}"/>
              </a:ext>
            </a:extLst>
          </p:cNvPr>
          <p:cNvSpPr txBox="1">
            <a:spLocks noChangeArrowheads="1"/>
          </p:cNvSpPr>
          <p:nvPr/>
        </p:nvSpPr>
        <p:spPr bwMode="auto">
          <a:xfrm>
            <a:off x="7761287" y="4773612"/>
            <a:ext cx="1690688" cy="454025"/>
          </a:xfrm>
          <a:prstGeom prst="rect">
            <a:avLst/>
          </a:prstGeom>
          <a:noFill/>
          <a:ln w="9525">
            <a:noFill/>
            <a:miter lim="800000"/>
            <a:headEnd/>
            <a:tailEnd/>
          </a:ln>
        </p:spPr>
        <p:txBody>
          <a:bodyPr wrap="none">
            <a:spAutoFit/>
          </a:bodyPr>
          <a:lstStyle/>
          <a:p>
            <a:pPr algn="ctr" eaLnBrk="0" hangingPunct="0">
              <a:lnSpc>
                <a:spcPct val="85000"/>
              </a:lnSpc>
            </a:pPr>
            <a:r>
              <a:rPr lang="en-US" altLang="zh-CN" sz="1400">
                <a:ea typeface="ＭＳ Ｐゴシック" pitchFamily="34" charset="-128"/>
              </a:rPr>
              <a:t>shared RF</a:t>
            </a:r>
          </a:p>
          <a:p>
            <a:pPr algn="ctr" eaLnBrk="0" hangingPunct="0">
              <a:lnSpc>
                <a:spcPct val="85000"/>
              </a:lnSpc>
            </a:pPr>
            <a:r>
              <a:rPr lang="en-US" altLang="zh-CN" sz="1400">
                <a:ea typeface="ＭＳ Ｐゴシック" pitchFamily="34" charset="-128"/>
              </a:rPr>
              <a:t> (e.g., 802.11 WiFi)</a:t>
            </a:r>
          </a:p>
        </p:txBody>
      </p:sp>
      <p:sp>
        <p:nvSpPr>
          <p:cNvPr id="28" name="Line 173">
            <a:extLst>
              <a:ext uri="{FF2B5EF4-FFF2-40B4-BE49-F238E27FC236}">
                <a16:creationId xmlns:a16="http://schemas.microsoft.com/office/drawing/2014/main" id="{9FE65A84-C9F9-4B19-A65E-BAFA22E65704}"/>
              </a:ext>
            </a:extLst>
          </p:cNvPr>
          <p:cNvSpPr>
            <a:spLocks noChangeShapeType="1"/>
          </p:cNvSpPr>
          <p:nvPr/>
        </p:nvSpPr>
        <p:spPr bwMode="auto">
          <a:xfrm flipH="1">
            <a:off x="6524625" y="3613150"/>
            <a:ext cx="466725" cy="890587"/>
          </a:xfrm>
          <a:prstGeom prst="line">
            <a:avLst/>
          </a:prstGeom>
          <a:noFill/>
          <a:ln w="9525">
            <a:solidFill>
              <a:schemeClr val="tx1"/>
            </a:solidFill>
            <a:round/>
            <a:headEnd/>
            <a:tailEnd/>
          </a:ln>
        </p:spPr>
        <p:txBody>
          <a:bodyPr/>
          <a:lstStyle/>
          <a:p>
            <a:endParaRPr lang="zh-CN" altLang="en-US"/>
          </a:p>
        </p:txBody>
      </p:sp>
      <p:sp>
        <p:nvSpPr>
          <p:cNvPr id="29" name="Line 174">
            <a:extLst>
              <a:ext uri="{FF2B5EF4-FFF2-40B4-BE49-F238E27FC236}">
                <a16:creationId xmlns:a16="http://schemas.microsoft.com/office/drawing/2014/main" id="{DEF25797-4802-4BA2-B478-363C4881797D}"/>
              </a:ext>
            </a:extLst>
          </p:cNvPr>
          <p:cNvSpPr>
            <a:spLocks noChangeShapeType="1"/>
          </p:cNvSpPr>
          <p:nvPr/>
        </p:nvSpPr>
        <p:spPr bwMode="auto">
          <a:xfrm>
            <a:off x="6507162" y="4084637"/>
            <a:ext cx="242888" cy="1588"/>
          </a:xfrm>
          <a:prstGeom prst="line">
            <a:avLst/>
          </a:prstGeom>
          <a:noFill/>
          <a:ln w="9525">
            <a:solidFill>
              <a:schemeClr val="tx1"/>
            </a:solidFill>
            <a:round/>
            <a:headEnd/>
            <a:tailEnd/>
          </a:ln>
        </p:spPr>
        <p:txBody>
          <a:bodyPr/>
          <a:lstStyle/>
          <a:p>
            <a:endParaRPr lang="zh-CN" altLang="en-US"/>
          </a:p>
        </p:txBody>
      </p:sp>
      <p:sp>
        <p:nvSpPr>
          <p:cNvPr id="30" name="Line 175">
            <a:extLst>
              <a:ext uri="{FF2B5EF4-FFF2-40B4-BE49-F238E27FC236}">
                <a16:creationId xmlns:a16="http://schemas.microsoft.com/office/drawing/2014/main" id="{03AD8DAC-A0D1-457C-AAF8-76EB9D61E746}"/>
              </a:ext>
            </a:extLst>
          </p:cNvPr>
          <p:cNvSpPr>
            <a:spLocks noChangeShapeType="1"/>
          </p:cNvSpPr>
          <p:nvPr/>
        </p:nvSpPr>
        <p:spPr bwMode="auto">
          <a:xfrm>
            <a:off x="6372225" y="4421187"/>
            <a:ext cx="190500" cy="1588"/>
          </a:xfrm>
          <a:prstGeom prst="line">
            <a:avLst/>
          </a:prstGeom>
          <a:noFill/>
          <a:ln w="9525">
            <a:solidFill>
              <a:schemeClr val="tx1"/>
            </a:solidFill>
            <a:round/>
            <a:headEnd/>
            <a:tailEnd/>
          </a:ln>
        </p:spPr>
        <p:txBody>
          <a:bodyPr/>
          <a:lstStyle/>
          <a:p>
            <a:endParaRPr lang="zh-CN" altLang="en-US"/>
          </a:p>
        </p:txBody>
      </p:sp>
      <p:sp>
        <p:nvSpPr>
          <p:cNvPr id="31" name="Line 176">
            <a:extLst>
              <a:ext uri="{FF2B5EF4-FFF2-40B4-BE49-F238E27FC236}">
                <a16:creationId xmlns:a16="http://schemas.microsoft.com/office/drawing/2014/main" id="{4DE249D5-767A-4259-8C6F-0F90094BBE1A}"/>
              </a:ext>
            </a:extLst>
          </p:cNvPr>
          <p:cNvSpPr>
            <a:spLocks noChangeShapeType="1"/>
          </p:cNvSpPr>
          <p:nvPr/>
        </p:nvSpPr>
        <p:spPr bwMode="auto">
          <a:xfrm flipV="1">
            <a:off x="6816725" y="3944937"/>
            <a:ext cx="177800" cy="7938"/>
          </a:xfrm>
          <a:prstGeom prst="line">
            <a:avLst/>
          </a:prstGeom>
          <a:noFill/>
          <a:ln w="9525">
            <a:solidFill>
              <a:schemeClr val="tx1"/>
            </a:solidFill>
            <a:round/>
            <a:headEnd/>
            <a:tailEnd/>
          </a:ln>
        </p:spPr>
        <p:txBody>
          <a:bodyPr/>
          <a:lstStyle/>
          <a:p>
            <a:endParaRPr lang="zh-CN" altLang="en-US"/>
          </a:p>
        </p:txBody>
      </p:sp>
      <p:grpSp>
        <p:nvGrpSpPr>
          <p:cNvPr id="32" name="Group 382">
            <a:extLst>
              <a:ext uri="{FF2B5EF4-FFF2-40B4-BE49-F238E27FC236}">
                <a16:creationId xmlns:a16="http://schemas.microsoft.com/office/drawing/2014/main" id="{012A4A98-19D3-4AB9-9926-30C4F58F3D1B}"/>
              </a:ext>
            </a:extLst>
          </p:cNvPr>
          <p:cNvGrpSpPr>
            <a:grpSpLocks/>
          </p:cNvGrpSpPr>
          <p:nvPr/>
        </p:nvGrpSpPr>
        <p:grpSpPr bwMode="auto">
          <a:xfrm>
            <a:off x="9788525" y="4452937"/>
            <a:ext cx="288925" cy="220663"/>
            <a:chOff x="2274" y="2821"/>
            <a:chExt cx="215" cy="238"/>
          </a:xfrm>
        </p:grpSpPr>
        <p:sp>
          <p:nvSpPr>
            <p:cNvPr id="33" name="Freeform 383">
              <a:extLst>
                <a:ext uri="{FF2B5EF4-FFF2-40B4-BE49-F238E27FC236}">
                  <a16:creationId xmlns:a16="http://schemas.microsoft.com/office/drawing/2014/main" id="{DDA58A0B-5C9A-4D2B-BECC-37AA9FFB6CC7}"/>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0"/>
                <a:gd name="T37" fmla="*/ 0 h 50"/>
                <a:gd name="T38" fmla="*/ 430 w 430"/>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zh-CN" altLang="en-US"/>
            </a:p>
          </p:txBody>
        </p:sp>
        <p:sp>
          <p:nvSpPr>
            <p:cNvPr id="34" name="Line 384">
              <a:extLst>
                <a:ext uri="{FF2B5EF4-FFF2-40B4-BE49-F238E27FC236}">
                  <a16:creationId xmlns:a16="http://schemas.microsoft.com/office/drawing/2014/main" id="{1EA8D66D-DF9F-4125-924C-90E44DD52BEA}"/>
                </a:ext>
              </a:extLst>
            </p:cNvPr>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zh-CN" altLang="en-US"/>
            </a:p>
          </p:txBody>
        </p:sp>
        <p:sp>
          <p:nvSpPr>
            <p:cNvPr id="35" name="Freeform 385">
              <a:extLst>
                <a:ext uri="{FF2B5EF4-FFF2-40B4-BE49-F238E27FC236}">
                  <a16:creationId xmlns:a16="http://schemas.microsoft.com/office/drawing/2014/main" id="{9DF2DE17-413E-4F2F-88FA-02551152D06B}"/>
                </a:ext>
              </a:extLst>
            </p:cNvPr>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 name="T9" fmla="*/ 0 w 87"/>
                <a:gd name="T10" fmla="*/ 0 h 219"/>
                <a:gd name="T11" fmla="*/ 87 w 87"/>
                <a:gd name="T12" fmla="*/ 219 h 219"/>
              </a:gdLst>
              <a:ahLst/>
              <a:cxnLst>
                <a:cxn ang="T6">
                  <a:pos x="T0" y="T1"/>
                </a:cxn>
                <a:cxn ang="T7">
                  <a:pos x="T2" y="T3"/>
                </a:cxn>
                <a:cxn ang="T8">
                  <a:pos x="T4" y="T5"/>
                </a:cxn>
              </a:cxnLst>
              <a:rect l="T9" t="T10" r="T11" b="T12"/>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zh-CN" altLang="en-US"/>
            </a:p>
          </p:txBody>
        </p:sp>
        <p:sp>
          <p:nvSpPr>
            <p:cNvPr id="36" name="Line 386">
              <a:extLst>
                <a:ext uri="{FF2B5EF4-FFF2-40B4-BE49-F238E27FC236}">
                  <a16:creationId xmlns:a16="http://schemas.microsoft.com/office/drawing/2014/main" id="{0A4EFD90-895E-41FC-B55B-552A68DB5453}"/>
                </a:ext>
              </a:extLst>
            </p:cNvPr>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zh-CN" altLang="en-US"/>
            </a:p>
          </p:txBody>
        </p:sp>
        <p:sp>
          <p:nvSpPr>
            <p:cNvPr id="37" name="Freeform 387">
              <a:extLst>
                <a:ext uri="{FF2B5EF4-FFF2-40B4-BE49-F238E27FC236}">
                  <a16:creationId xmlns:a16="http://schemas.microsoft.com/office/drawing/2014/main" id="{F2FAB3B2-EC14-456F-AFF5-AF94F643B6C7}"/>
                </a:ext>
              </a:extLst>
            </p:cNvPr>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 name="T12" fmla="*/ 0 w 172"/>
                <a:gd name="T13" fmla="*/ 0 h 55"/>
                <a:gd name="T14" fmla="*/ 172 w 172"/>
                <a:gd name="T15" fmla="*/ 55 h 55"/>
              </a:gdLst>
              <a:ahLst/>
              <a:cxnLst>
                <a:cxn ang="T8">
                  <a:pos x="T0" y="T1"/>
                </a:cxn>
                <a:cxn ang="T9">
                  <a:pos x="T2" y="T3"/>
                </a:cxn>
                <a:cxn ang="T10">
                  <a:pos x="T4" y="T5"/>
                </a:cxn>
                <a:cxn ang="T11">
                  <a:pos x="T6" y="T7"/>
                </a:cxn>
              </a:cxnLst>
              <a:rect l="T12" t="T13" r="T14" b="T15"/>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zh-CN" altLang="en-US"/>
            </a:p>
          </p:txBody>
        </p:sp>
        <p:sp>
          <p:nvSpPr>
            <p:cNvPr id="38" name="Line 388">
              <a:extLst>
                <a:ext uri="{FF2B5EF4-FFF2-40B4-BE49-F238E27FC236}">
                  <a16:creationId xmlns:a16="http://schemas.microsoft.com/office/drawing/2014/main" id="{41CCEECB-A511-4F88-A9A2-6613C97186BA}"/>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zh-CN" altLang="en-US"/>
            </a:p>
          </p:txBody>
        </p:sp>
        <p:sp>
          <p:nvSpPr>
            <p:cNvPr id="39" name="Freeform 389">
              <a:extLst>
                <a:ext uri="{FF2B5EF4-FFF2-40B4-BE49-F238E27FC236}">
                  <a16:creationId xmlns:a16="http://schemas.microsoft.com/office/drawing/2014/main" id="{F7C3A203-246F-4DCF-BC9D-DACB1F92DCEB}"/>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0"/>
                <a:gd name="T28" fmla="*/ 0 h 50"/>
                <a:gd name="T29" fmla="*/ 430 w 430"/>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zh-CN" altLang="en-US"/>
            </a:p>
          </p:txBody>
        </p:sp>
        <p:sp>
          <p:nvSpPr>
            <p:cNvPr id="40" name="Freeform 390">
              <a:extLst>
                <a:ext uri="{FF2B5EF4-FFF2-40B4-BE49-F238E27FC236}">
                  <a16:creationId xmlns:a16="http://schemas.microsoft.com/office/drawing/2014/main" id="{11BDB810-055F-4A7C-9A3D-1E439482C326}"/>
                </a:ext>
              </a:extLst>
            </p:cNvPr>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 name="T9" fmla="*/ 0 w 343"/>
                <a:gd name="T10" fmla="*/ 0 h 1"/>
                <a:gd name="T11" fmla="*/ 343 w 343"/>
                <a:gd name="T12" fmla="*/ 1 h 1"/>
              </a:gdLst>
              <a:ahLst/>
              <a:cxnLst>
                <a:cxn ang="T6">
                  <a:pos x="T0" y="T1"/>
                </a:cxn>
                <a:cxn ang="T7">
                  <a:pos x="T2" y="T3"/>
                </a:cxn>
                <a:cxn ang="T8">
                  <a:pos x="T4" y="T5"/>
                </a:cxn>
              </a:cxnLst>
              <a:rect l="T9" t="T10" r="T11" b="T12"/>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zh-CN" altLang="en-US"/>
            </a:p>
          </p:txBody>
        </p:sp>
        <p:sp>
          <p:nvSpPr>
            <p:cNvPr id="41" name="Rectangle 391">
              <a:extLst>
                <a:ext uri="{FF2B5EF4-FFF2-40B4-BE49-F238E27FC236}">
                  <a16:creationId xmlns:a16="http://schemas.microsoft.com/office/drawing/2014/main" id="{1BE9C332-2B9D-4240-8F17-CCD1613B94EA}"/>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eaLnBrk="0" hangingPunct="0"/>
              <a:endParaRPr lang="en-US" altLang="zh-CN">
                <a:ea typeface="ＭＳ Ｐゴシック" pitchFamily="34" charset="-128"/>
              </a:endParaRPr>
            </a:p>
          </p:txBody>
        </p:sp>
        <p:sp>
          <p:nvSpPr>
            <p:cNvPr id="42" name="Freeform 392">
              <a:extLst>
                <a:ext uri="{FF2B5EF4-FFF2-40B4-BE49-F238E27FC236}">
                  <a16:creationId xmlns:a16="http://schemas.microsoft.com/office/drawing/2014/main" id="{10F16251-D470-406E-BCAD-8845F9E226DB}"/>
                </a:ext>
              </a:extLst>
            </p:cNvPr>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5"/>
                <a:gd name="T136" fmla="*/ 0 h 350"/>
                <a:gd name="T137" fmla="*/ 415 w 415"/>
                <a:gd name="T138" fmla="*/ 350 h 35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zh-CN" altLang="en-US"/>
            </a:p>
          </p:txBody>
        </p:sp>
        <p:sp>
          <p:nvSpPr>
            <p:cNvPr id="43" name="Line 393">
              <a:extLst>
                <a:ext uri="{FF2B5EF4-FFF2-40B4-BE49-F238E27FC236}">
                  <a16:creationId xmlns:a16="http://schemas.microsoft.com/office/drawing/2014/main" id="{E2A99166-0501-49D1-A181-6096844E75CE}"/>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zh-CN" altLang="en-US"/>
            </a:p>
          </p:txBody>
        </p:sp>
        <p:sp>
          <p:nvSpPr>
            <p:cNvPr id="44" name="Line 394">
              <a:extLst>
                <a:ext uri="{FF2B5EF4-FFF2-40B4-BE49-F238E27FC236}">
                  <a16:creationId xmlns:a16="http://schemas.microsoft.com/office/drawing/2014/main" id="{FCCFE60A-EB9F-4906-AD44-B1938FCDE2D2}"/>
                </a:ext>
              </a:extLst>
            </p:cNvPr>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zh-CN" altLang="en-US"/>
            </a:p>
          </p:txBody>
        </p:sp>
        <p:sp>
          <p:nvSpPr>
            <p:cNvPr id="45" name="Line 395">
              <a:extLst>
                <a:ext uri="{FF2B5EF4-FFF2-40B4-BE49-F238E27FC236}">
                  <a16:creationId xmlns:a16="http://schemas.microsoft.com/office/drawing/2014/main" id="{963E64E9-7342-48B1-97D8-6064DDC45515}"/>
                </a:ext>
              </a:extLst>
            </p:cNvPr>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zh-CN" altLang="en-US"/>
            </a:p>
          </p:txBody>
        </p:sp>
        <p:sp>
          <p:nvSpPr>
            <p:cNvPr id="46" name="Freeform 396">
              <a:extLst>
                <a:ext uri="{FF2B5EF4-FFF2-40B4-BE49-F238E27FC236}">
                  <a16:creationId xmlns:a16="http://schemas.microsoft.com/office/drawing/2014/main" id="{B30BEDCC-B998-4477-8C17-9E3824DC6ACD}"/>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1"/>
                <a:gd name="T70" fmla="*/ 0 h 80"/>
                <a:gd name="T71" fmla="*/ 101 w 101"/>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zh-CN" altLang="en-US"/>
            </a:p>
          </p:txBody>
        </p:sp>
      </p:grpSp>
      <p:grpSp>
        <p:nvGrpSpPr>
          <p:cNvPr id="47" name="Group 398">
            <a:extLst>
              <a:ext uri="{FF2B5EF4-FFF2-40B4-BE49-F238E27FC236}">
                <a16:creationId xmlns:a16="http://schemas.microsoft.com/office/drawing/2014/main" id="{F6EBC352-BB18-482F-AAB8-6905B35866A0}"/>
              </a:ext>
            </a:extLst>
          </p:cNvPr>
          <p:cNvGrpSpPr>
            <a:grpSpLocks/>
          </p:cNvGrpSpPr>
          <p:nvPr/>
        </p:nvGrpSpPr>
        <p:grpSpPr bwMode="auto">
          <a:xfrm>
            <a:off x="10294937" y="4433887"/>
            <a:ext cx="223838" cy="254000"/>
            <a:chOff x="2274" y="2821"/>
            <a:chExt cx="215" cy="238"/>
          </a:xfrm>
        </p:grpSpPr>
        <p:sp>
          <p:nvSpPr>
            <p:cNvPr id="48" name="Freeform 399">
              <a:extLst>
                <a:ext uri="{FF2B5EF4-FFF2-40B4-BE49-F238E27FC236}">
                  <a16:creationId xmlns:a16="http://schemas.microsoft.com/office/drawing/2014/main" id="{03D4BFAF-4D41-47ED-9F8B-6A864DC0ED8D}"/>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0"/>
                <a:gd name="T37" fmla="*/ 0 h 50"/>
                <a:gd name="T38" fmla="*/ 430 w 430"/>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zh-CN" altLang="en-US"/>
            </a:p>
          </p:txBody>
        </p:sp>
        <p:sp>
          <p:nvSpPr>
            <p:cNvPr id="49" name="Line 400">
              <a:extLst>
                <a:ext uri="{FF2B5EF4-FFF2-40B4-BE49-F238E27FC236}">
                  <a16:creationId xmlns:a16="http://schemas.microsoft.com/office/drawing/2014/main" id="{67FD16DB-3ED2-4264-A210-CD88B91C1BE9}"/>
                </a:ext>
              </a:extLst>
            </p:cNvPr>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zh-CN" altLang="en-US"/>
            </a:p>
          </p:txBody>
        </p:sp>
        <p:sp>
          <p:nvSpPr>
            <p:cNvPr id="50" name="Freeform 401">
              <a:extLst>
                <a:ext uri="{FF2B5EF4-FFF2-40B4-BE49-F238E27FC236}">
                  <a16:creationId xmlns:a16="http://schemas.microsoft.com/office/drawing/2014/main" id="{188B948B-EF73-4B99-8779-3E4CABE5DF58}"/>
                </a:ext>
              </a:extLst>
            </p:cNvPr>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 name="T9" fmla="*/ 0 w 87"/>
                <a:gd name="T10" fmla="*/ 0 h 219"/>
                <a:gd name="T11" fmla="*/ 87 w 87"/>
                <a:gd name="T12" fmla="*/ 219 h 219"/>
              </a:gdLst>
              <a:ahLst/>
              <a:cxnLst>
                <a:cxn ang="T6">
                  <a:pos x="T0" y="T1"/>
                </a:cxn>
                <a:cxn ang="T7">
                  <a:pos x="T2" y="T3"/>
                </a:cxn>
                <a:cxn ang="T8">
                  <a:pos x="T4" y="T5"/>
                </a:cxn>
              </a:cxnLst>
              <a:rect l="T9" t="T10" r="T11" b="T12"/>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zh-CN" altLang="en-US"/>
            </a:p>
          </p:txBody>
        </p:sp>
        <p:sp>
          <p:nvSpPr>
            <p:cNvPr id="51" name="Line 402">
              <a:extLst>
                <a:ext uri="{FF2B5EF4-FFF2-40B4-BE49-F238E27FC236}">
                  <a16:creationId xmlns:a16="http://schemas.microsoft.com/office/drawing/2014/main" id="{6ACF7B1E-4EA5-4EA9-BC92-4C2B1E97A018}"/>
                </a:ext>
              </a:extLst>
            </p:cNvPr>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zh-CN" altLang="en-US"/>
            </a:p>
          </p:txBody>
        </p:sp>
        <p:sp>
          <p:nvSpPr>
            <p:cNvPr id="52" name="Freeform 403">
              <a:extLst>
                <a:ext uri="{FF2B5EF4-FFF2-40B4-BE49-F238E27FC236}">
                  <a16:creationId xmlns:a16="http://schemas.microsoft.com/office/drawing/2014/main" id="{453AC6D7-7F0B-4AD7-804A-D72BDC2EF9A0}"/>
                </a:ext>
              </a:extLst>
            </p:cNvPr>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 name="T12" fmla="*/ 0 w 172"/>
                <a:gd name="T13" fmla="*/ 0 h 55"/>
                <a:gd name="T14" fmla="*/ 172 w 172"/>
                <a:gd name="T15" fmla="*/ 55 h 55"/>
              </a:gdLst>
              <a:ahLst/>
              <a:cxnLst>
                <a:cxn ang="T8">
                  <a:pos x="T0" y="T1"/>
                </a:cxn>
                <a:cxn ang="T9">
                  <a:pos x="T2" y="T3"/>
                </a:cxn>
                <a:cxn ang="T10">
                  <a:pos x="T4" y="T5"/>
                </a:cxn>
                <a:cxn ang="T11">
                  <a:pos x="T6" y="T7"/>
                </a:cxn>
              </a:cxnLst>
              <a:rect l="T12" t="T13" r="T14" b="T15"/>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zh-CN" altLang="en-US"/>
            </a:p>
          </p:txBody>
        </p:sp>
        <p:sp>
          <p:nvSpPr>
            <p:cNvPr id="53" name="Line 404">
              <a:extLst>
                <a:ext uri="{FF2B5EF4-FFF2-40B4-BE49-F238E27FC236}">
                  <a16:creationId xmlns:a16="http://schemas.microsoft.com/office/drawing/2014/main" id="{3C0C31C7-13BC-4128-9C75-E9C49167DA14}"/>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zh-CN" altLang="en-US"/>
            </a:p>
          </p:txBody>
        </p:sp>
        <p:sp>
          <p:nvSpPr>
            <p:cNvPr id="54" name="Freeform 405">
              <a:extLst>
                <a:ext uri="{FF2B5EF4-FFF2-40B4-BE49-F238E27FC236}">
                  <a16:creationId xmlns:a16="http://schemas.microsoft.com/office/drawing/2014/main" id="{0D5F42C1-C017-4D40-9E1D-513114008D86}"/>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0"/>
                <a:gd name="T28" fmla="*/ 0 h 50"/>
                <a:gd name="T29" fmla="*/ 430 w 430"/>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zh-CN" altLang="en-US"/>
            </a:p>
          </p:txBody>
        </p:sp>
        <p:sp>
          <p:nvSpPr>
            <p:cNvPr id="55" name="Freeform 406">
              <a:extLst>
                <a:ext uri="{FF2B5EF4-FFF2-40B4-BE49-F238E27FC236}">
                  <a16:creationId xmlns:a16="http://schemas.microsoft.com/office/drawing/2014/main" id="{6FC5FC19-68B0-4C13-B8B1-D1D2139DCEE1}"/>
                </a:ext>
              </a:extLst>
            </p:cNvPr>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 name="T9" fmla="*/ 0 w 343"/>
                <a:gd name="T10" fmla="*/ 0 h 1"/>
                <a:gd name="T11" fmla="*/ 343 w 343"/>
                <a:gd name="T12" fmla="*/ 1 h 1"/>
              </a:gdLst>
              <a:ahLst/>
              <a:cxnLst>
                <a:cxn ang="T6">
                  <a:pos x="T0" y="T1"/>
                </a:cxn>
                <a:cxn ang="T7">
                  <a:pos x="T2" y="T3"/>
                </a:cxn>
                <a:cxn ang="T8">
                  <a:pos x="T4" y="T5"/>
                </a:cxn>
              </a:cxnLst>
              <a:rect l="T9" t="T10" r="T11" b="T12"/>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zh-CN" altLang="en-US"/>
            </a:p>
          </p:txBody>
        </p:sp>
        <p:sp>
          <p:nvSpPr>
            <p:cNvPr id="56" name="Rectangle 407">
              <a:extLst>
                <a:ext uri="{FF2B5EF4-FFF2-40B4-BE49-F238E27FC236}">
                  <a16:creationId xmlns:a16="http://schemas.microsoft.com/office/drawing/2014/main" id="{7E0719E5-9430-4A12-BC0C-222747FD1CE9}"/>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eaLnBrk="0" hangingPunct="0"/>
              <a:endParaRPr lang="en-US" altLang="zh-CN">
                <a:ea typeface="ＭＳ Ｐゴシック" pitchFamily="34" charset="-128"/>
              </a:endParaRPr>
            </a:p>
          </p:txBody>
        </p:sp>
        <p:sp>
          <p:nvSpPr>
            <p:cNvPr id="57" name="Freeform 408">
              <a:extLst>
                <a:ext uri="{FF2B5EF4-FFF2-40B4-BE49-F238E27FC236}">
                  <a16:creationId xmlns:a16="http://schemas.microsoft.com/office/drawing/2014/main" id="{1C6A2E9E-A6DF-43BA-8579-53ED0C3295E3}"/>
                </a:ext>
              </a:extLst>
            </p:cNvPr>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5"/>
                <a:gd name="T136" fmla="*/ 0 h 350"/>
                <a:gd name="T137" fmla="*/ 415 w 415"/>
                <a:gd name="T138" fmla="*/ 350 h 35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zh-CN" altLang="en-US"/>
            </a:p>
          </p:txBody>
        </p:sp>
        <p:sp>
          <p:nvSpPr>
            <p:cNvPr id="58" name="Line 409">
              <a:extLst>
                <a:ext uri="{FF2B5EF4-FFF2-40B4-BE49-F238E27FC236}">
                  <a16:creationId xmlns:a16="http://schemas.microsoft.com/office/drawing/2014/main" id="{6575BC12-F7E7-4A20-8912-1D9D8A88B105}"/>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zh-CN" altLang="en-US"/>
            </a:p>
          </p:txBody>
        </p:sp>
        <p:sp>
          <p:nvSpPr>
            <p:cNvPr id="59" name="Line 410">
              <a:extLst>
                <a:ext uri="{FF2B5EF4-FFF2-40B4-BE49-F238E27FC236}">
                  <a16:creationId xmlns:a16="http://schemas.microsoft.com/office/drawing/2014/main" id="{F7EB7330-22C9-4AC9-BB9A-81EAFA29B9D7}"/>
                </a:ext>
              </a:extLst>
            </p:cNvPr>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zh-CN" altLang="en-US"/>
            </a:p>
          </p:txBody>
        </p:sp>
        <p:sp>
          <p:nvSpPr>
            <p:cNvPr id="60" name="Line 411">
              <a:extLst>
                <a:ext uri="{FF2B5EF4-FFF2-40B4-BE49-F238E27FC236}">
                  <a16:creationId xmlns:a16="http://schemas.microsoft.com/office/drawing/2014/main" id="{64919E83-5CB7-4B24-9BB2-9A3ED933BC4C}"/>
                </a:ext>
              </a:extLst>
            </p:cNvPr>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zh-CN" altLang="en-US"/>
            </a:p>
          </p:txBody>
        </p:sp>
        <p:sp>
          <p:nvSpPr>
            <p:cNvPr id="61" name="Freeform 412">
              <a:extLst>
                <a:ext uri="{FF2B5EF4-FFF2-40B4-BE49-F238E27FC236}">
                  <a16:creationId xmlns:a16="http://schemas.microsoft.com/office/drawing/2014/main" id="{0A4A0620-B453-4DDF-AFF4-6A3DEB5DEC62}"/>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1"/>
                <a:gd name="T70" fmla="*/ 0 h 80"/>
                <a:gd name="T71" fmla="*/ 101 w 101"/>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zh-CN" altLang="en-US"/>
            </a:p>
          </p:txBody>
        </p:sp>
      </p:grpSp>
      <p:grpSp>
        <p:nvGrpSpPr>
          <p:cNvPr id="62" name="Group 413">
            <a:extLst>
              <a:ext uri="{FF2B5EF4-FFF2-40B4-BE49-F238E27FC236}">
                <a16:creationId xmlns:a16="http://schemas.microsoft.com/office/drawing/2014/main" id="{2784892B-1CC7-47C6-9CBE-E7C26F5CE5FA}"/>
              </a:ext>
            </a:extLst>
          </p:cNvPr>
          <p:cNvGrpSpPr>
            <a:grpSpLocks/>
          </p:cNvGrpSpPr>
          <p:nvPr/>
        </p:nvGrpSpPr>
        <p:grpSpPr bwMode="auto">
          <a:xfrm flipH="1">
            <a:off x="10674350" y="4462462"/>
            <a:ext cx="298450" cy="211138"/>
            <a:chOff x="2274" y="2821"/>
            <a:chExt cx="215" cy="238"/>
          </a:xfrm>
        </p:grpSpPr>
        <p:sp>
          <p:nvSpPr>
            <p:cNvPr id="63" name="Freeform 414">
              <a:extLst>
                <a:ext uri="{FF2B5EF4-FFF2-40B4-BE49-F238E27FC236}">
                  <a16:creationId xmlns:a16="http://schemas.microsoft.com/office/drawing/2014/main" id="{E8F7435E-51CE-4692-9DC8-4626D3D9252C}"/>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0"/>
                <a:gd name="T37" fmla="*/ 0 h 50"/>
                <a:gd name="T38" fmla="*/ 430 w 430"/>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zh-CN" altLang="en-US"/>
            </a:p>
          </p:txBody>
        </p:sp>
        <p:sp>
          <p:nvSpPr>
            <p:cNvPr id="64" name="Line 415">
              <a:extLst>
                <a:ext uri="{FF2B5EF4-FFF2-40B4-BE49-F238E27FC236}">
                  <a16:creationId xmlns:a16="http://schemas.microsoft.com/office/drawing/2014/main" id="{C57012F0-65F8-4B77-BD84-042A49D8EF0D}"/>
                </a:ext>
              </a:extLst>
            </p:cNvPr>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zh-CN" altLang="en-US"/>
            </a:p>
          </p:txBody>
        </p:sp>
        <p:sp>
          <p:nvSpPr>
            <p:cNvPr id="65" name="Freeform 416">
              <a:extLst>
                <a:ext uri="{FF2B5EF4-FFF2-40B4-BE49-F238E27FC236}">
                  <a16:creationId xmlns:a16="http://schemas.microsoft.com/office/drawing/2014/main" id="{6E924966-6DDA-45F0-8DD8-A88E7FBC6477}"/>
                </a:ext>
              </a:extLst>
            </p:cNvPr>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 name="T9" fmla="*/ 0 w 87"/>
                <a:gd name="T10" fmla="*/ 0 h 219"/>
                <a:gd name="T11" fmla="*/ 87 w 87"/>
                <a:gd name="T12" fmla="*/ 219 h 219"/>
              </a:gdLst>
              <a:ahLst/>
              <a:cxnLst>
                <a:cxn ang="T6">
                  <a:pos x="T0" y="T1"/>
                </a:cxn>
                <a:cxn ang="T7">
                  <a:pos x="T2" y="T3"/>
                </a:cxn>
                <a:cxn ang="T8">
                  <a:pos x="T4" y="T5"/>
                </a:cxn>
              </a:cxnLst>
              <a:rect l="T9" t="T10" r="T11" b="T12"/>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zh-CN" altLang="en-US"/>
            </a:p>
          </p:txBody>
        </p:sp>
        <p:sp>
          <p:nvSpPr>
            <p:cNvPr id="66" name="Line 417">
              <a:extLst>
                <a:ext uri="{FF2B5EF4-FFF2-40B4-BE49-F238E27FC236}">
                  <a16:creationId xmlns:a16="http://schemas.microsoft.com/office/drawing/2014/main" id="{88A3FA50-2B34-4C2A-9B61-07B612D11C8E}"/>
                </a:ext>
              </a:extLst>
            </p:cNvPr>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zh-CN" altLang="en-US"/>
            </a:p>
          </p:txBody>
        </p:sp>
        <p:sp>
          <p:nvSpPr>
            <p:cNvPr id="67" name="Freeform 418">
              <a:extLst>
                <a:ext uri="{FF2B5EF4-FFF2-40B4-BE49-F238E27FC236}">
                  <a16:creationId xmlns:a16="http://schemas.microsoft.com/office/drawing/2014/main" id="{D303A1E7-9256-4286-8DFC-4812FF6233B6}"/>
                </a:ext>
              </a:extLst>
            </p:cNvPr>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 name="T12" fmla="*/ 0 w 172"/>
                <a:gd name="T13" fmla="*/ 0 h 55"/>
                <a:gd name="T14" fmla="*/ 172 w 172"/>
                <a:gd name="T15" fmla="*/ 55 h 55"/>
              </a:gdLst>
              <a:ahLst/>
              <a:cxnLst>
                <a:cxn ang="T8">
                  <a:pos x="T0" y="T1"/>
                </a:cxn>
                <a:cxn ang="T9">
                  <a:pos x="T2" y="T3"/>
                </a:cxn>
                <a:cxn ang="T10">
                  <a:pos x="T4" y="T5"/>
                </a:cxn>
                <a:cxn ang="T11">
                  <a:pos x="T6" y="T7"/>
                </a:cxn>
              </a:cxnLst>
              <a:rect l="T12" t="T13" r="T14" b="T15"/>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zh-CN" altLang="en-US"/>
            </a:p>
          </p:txBody>
        </p:sp>
        <p:sp>
          <p:nvSpPr>
            <p:cNvPr id="68" name="Line 419">
              <a:extLst>
                <a:ext uri="{FF2B5EF4-FFF2-40B4-BE49-F238E27FC236}">
                  <a16:creationId xmlns:a16="http://schemas.microsoft.com/office/drawing/2014/main" id="{FFF0458F-533E-497F-A5F0-3BCB0A4A6020}"/>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zh-CN" altLang="en-US"/>
            </a:p>
          </p:txBody>
        </p:sp>
        <p:sp>
          <p:nvSpPr>
            <p:cNvPr id="69" name="Freeform 420">
              <a:extLst>
                <a:ext uri="{FF2B5EF4-FFF2-40B4-BE49-F238E27FC236}">
                  <a16:creationId xmlns:a16="http://schemas.microsoft.com/office/drawing/2014/main" id="{8CBBB083-B38D-46FD-B028-E8B97959CD7A}"/>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0"/>
                <a:gd name="T28" fmla="*/ 0 h 50"/>
                <a:gd name="T29" fmla="*/ 430 w 430"/>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zh-CN" altLang="en-US"/>
            </a:p>
          </p:txBody>
        </p:sp>
        <p:sp>
          <p:nvSpPr>
            <p:cNvPr id="70" name="Freeform 421">
              <a:extLst>
                <a:ext uri="{FF2B5EF4-FFF2-40B4-BE49-F238E27FC236}">
                  <a16:creationId xmlns:a16="http://schemas.microsoft.com/office/drawing/2014/main" id="{DE77AC02-ABB6-4030-85D6-E4CD7FB14F4F}"/>
                </a:ext>
              </a:extLst>
            </p:cNvPr>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 name="T9" fmla="*/ 0 w 343"/>
                <a:gd name="T10" fmla="*/ 0 h 1"/>
                <a:gd name="T11" fmla="*/ 343 w 343"/>
                <a:gd name="T12" fmla="*/ 1 h 1"/>
              </a:gdLst>
              <a:ahLst/>
              <a:cxnLst>
                <a:cxn ang="T6">
                  <a:pos x="T0" y="T1"/>
                </a:cxn>
                <a:cxn ang="T7">
                  <a:pos x="T2" y="T3"/>
                </a:cxn>
                <a:cxn ang="T8">
                  <a:pos x="T4" y="T5"/>
                </a:cxn>
              </a:cxnLst>
              <a:rect l="T9" t="T10" r="T11" b="T12"/>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zh-CN" altLang="en-US"/>
            </a:p>
          </p:txBody>
        </p:sp>
        <p:sp>
          <p:nvSpPr>
            <p:cNvPr id="71" name="Rectangle 422">
              <a:extLst>
                <a:ext uri="{FF2B5EF4-FFF2-40B4-BE49-F238E27FC236}">
                  <a16:creationId xmlns:a16="http://schemas.microsoft.com/office/drawing/2014/main" id="{F31E13D0-C286-41EC-B42E-F890DB88C28C}"/>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eaLnBrk="0" hangingPunct="0"/>
              <a:endParaRPr lang="en-US" altLang="zh-CN">
                <a:ea typeface="ＭＳ Ｐゴシック" pitchFamily="34" charset="-128"/>
              </a:endParaRPr>
            </a:p>
          </p:txBody>
        </p:sp>
        <p:sp>
          <p:nvSpPr>
            <p:cNvPr id="72" name="Freeform 423">
              <a:extLst>
                <a:ext uri="{FF2B5EF4-FFF2-40B4-BE49-F238E27FC236}">
                  <a16:creationId xmlns:a16="http://schemas.microsoft.com/office/drawing/2014/main" id="{C2125B41-8E7A-408E-A489-1B704EC5D4A4}"/>
                </a:ext>
              </a:extLst>
            </p:cNvPr>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5"/>
                <a:gd name="T136" fmla="*/ 0 h 350"/>
                <a:gd name="T137" fmla="*/ 415 w 415"/>
                <a:gd name="T138" fmla="*/ 350 h 35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zh-CN" altLang="en-US"/>
            </a:p>
          </p:txBody>
        </p:sp>
        <p:sp>
          <p:nvSpPr>
            <p:cNvPr id="73" name="Line 424">
              <a:extLst>
                <a:ext uri="{FF2B5EF4-FFF2-40B4-BE49-F238E27FC236}">
                  <a16:creationId xmlns:a16="http://schemas.microsoft.com/office/drawing/2014/main" id="{0FF4C057-DFAB-4FDB-B61C-A1E879AA13EA}"/>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zh-CN" altLang="en-US"/>
            </a:p>
          </p:txBody>
        </p:sp>
        <p:sp>
          <p:nvSpPr>
            <p:cNvPr id="74" name="Line 425">
              <a:extLst>
                <a:ext uri="{FF2B5EF4-FFF2-40B4-BE49-F238E27FC236}">
                  <a16:creationId xmlns:a16="http://schemas.microsoft.com/office/drawing/2014/main" id="{74DCE1B7-C87C-433E-94AE-B5820949AB38}"/>
                </a:ext>
              </a:extLst>
            </p:cNvPr>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zh-CN" altLang="en-US"/>
            </a:p>
          </p:txBody>
        </p:sp>
        <p:sp>
          <p:nvSpPr>
            <p:cNvPr id="75" name="Line 426">
              <a:extLst>
                <a:ext uri="{FF2B5EF4-FFF2-40B4-BE49-F238E27FC236}">
                  <a16:creationId xmlns:a16="http://schemas.microsoft.com/office/drawing/2014/main" id="{975DD06E-66DA-40E5-828E-C6A3728C4626}"/>
                </a:ext>
              </a:extLst>
            </p:cNvPr>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zh-CN" altLang="en-US"/>
            </a:p>
          </p:txBody>
        </p:sp>
        <p:sp>
          <p:nvSpPr>
            <p:cNvPr id="76" name="Freeform 427">
              <a:extLst>
                <a:ext uri="{FF2B5EF4-FFF2-40B4-BE49-F238E27FC236}">
                  <a16:creationId xmlns:a16="http://schemas.microsoft.com/office/drawing/2014/main" id="{D7F613AB-E9E2-4BA1-A077-BC75DFE2DB36}"/>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1"/>
                <a:gd name="T70" fmla="*/ 0 h 80"/>
                <a:gd name="T71" fmla="*/ 101 w 101"/>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zh-CN" altLang="en-US"/>
            </a:p>
          </p:txBody>
        </p:sp>
      </p:grpSp>
      <p:pic>
        <p:nvPicPr>
          <p:cNvPr id="77" name="Picture 429" descr="MMj03957750000[1]">
            <a:extLst>
              <a:ext uri="{FF2B5EF4-FFF2-40B4-BE49-F238E27FC236}">
                <a16:creationId xmlns:a16="http://schemas.microsoft.com/office/drawing/2014/main" id="{39A74AAA-C30F-443A-B5C2-87B7A2E020E9}"/>
              </a:ext>
            </a:extLst>
          </p:cNvPr>
          <p:cNvPicPr>
            <a:picLocks noChangeAspect="1" noChangeArrowheads="1" noCrop="1"/>
          </p:cNvPicPr>
          <p:nvPr/>
        </p:nvPicPr>
        <p:blipFill>
          <a:blip r:embed="rId3"/>
          <a:srcRect/>
          <a:stretch>
            <a:fillRect/>
          </a:stretch>
        </p:blipFill>
        <p:spPr bwMode="auto">
          <a:xfrm>
            <a:off x="10061575" y="3740150"/>
            <a:ext cx="561975" cy="479425"/>
          </a:xfrm>
          <a:prstGeom prst="rect">
            <a:avLst/>
          </a:prstGeom>
          <a:noFill/>
          <a:ln w="9525">
            <a:noFill/>
            <a:miter lim="800000"/>
            <a:headEnd/>
            <a:tailEnd/>
          </a:ln>
        </p:spPr>
      </p:pic>
      <p:sp>
        <p:nvSpPr>
          <p:cNvPr id="78" name="Line 434">
            <a:extLst>
              <a:ext uri="{FF2B5EF4-FFF2-40B4-BE49-F238E27FC236}">
                <a16:creationId xmlns:a16="http://schemas.microsoft.com/office/drawing/2014/main" id="{6CF17B19-044F-481F-8DE2-F957D98BC64D}"/>
              </a:ext>
            </a:extLst>
          </p:cNvPr>
          <p:cNvSpPr>
            <a:spLocks noChangeShapeType="1"/>
          </p:cNvSpPr>
          <p:nvPr/>
        </p:nvSpPr>
        <p:spPr bwMode="auto">
          <a:xfrm>
            <a:off x="6688137" y="3717925"/>
            <a:ext cx="242888" cy="1587"/>
          </a:xfrm>
          <a:prstGeom prst="line">
            <a:avLst/>
          </a:prstGeom>
          <a:noFill/>
          <a:ln w="9525">
            <a:solidFill>
              <a:schemeClr val="tx1"/>
            </a:solidFill>
            <a:round/>
            <a:headEnd/>
            <a:tailEnd/>
          </a:ln>
        </p:spPr>
        <p:txBody>
          <a:bodyPr/>
          <a:lstStyle/>
          <a:p>
            <a:endParaRPr lang="zh-CN" altLang="en-US"/>
          </a:p>
        </p:txBody>
      </p:sp>
      <p:sp>
        <p:nvSpPr>
          <p:cNvPr id="79" name="Line 435">
            <a:extLst>
              <a:ext uri="{FF2B5EF4-FFF2-40B4-BE49-F238E27FC236}">
                <a16:creationId xmlns:a16="http://schemas.microsoft.com/office/drawing/2014/main" id="{DFACD3C2-BCA0-4AA0-A319-D8580E651DB8}"/>
              </a:ext>
            </a:extLst>
          </p:cNvPr>
          <p:cNvSpPr>
            <a:spLocks noChangeShapeType="1"/>
          </p:cNvSpPr>
          <p:nvPr/>
        </p:nvSpPr>
        <p:spPr bwMode="auto">
          <a:xfrm>
            <a:off x="6688137" y="3717925"/>
            <a:ext cx="242888" cy="1587"/>
          </a:xfrm>
          <a:prstGeom prst="line">
            <a:avLst/>
          </a:prstGeom>
          <a:noFill/>
          <a:ln w="9525">
            <a:solidFill>
              <a:schemeClr val="tx1"/>
            </a:solidFill>
            <a:round/>
            <a:headEnd/>
            <a:tailEnd/>
          </a:ln>
        </p:spPr>
        <p:txBody>
          <a:bodyPr/>
          <a:lstStyle/>
          <a:p>
            <a:endParaRPr lang="zh-CN" altLang="en-US"/>
          </a:p>
        </p:txBody>
      </p:sp>
      <p:sp>
        <p:nvSpPr>
          <p:cNvPr id="80" name="Line 436">
            <a:extLst>
              <a:ext uri="{FF2B5EF4-FFF2-40B4-BE49-F238E27FC236}">
                <a16:creationId xmlns:a16="http://schemas.microsoft.com/office/drawing/2014/main" id="{DB51F217-B7BE-481A-AA84-01B1055D53AA}"/>
              </a:ext>
            </a:extLst>
          </p:cNvPr>
          <p:cNvSpPr>
            <a:spLocks noChangeShapeType="1"/>
          </p:cNvSpPr>
          <p:nvPr/>
        </p:nvSpPr>
        <p:spPr bwMode="auto">
          <a:xfrm>
            <a:off x="6619875" y="4354512"/>
            <a:ext cx="190500" cy="1588"/>
          </a:xfrm>
          <a:prstGeom prst="line">
            <a:avLst/>
          </a:prstGeom>
          <a:noFill/>
          <a:ln w="9525">
            <a:solidFill>
              <a:schemeClr val="tx1"/>
            </a:solidFill>
            <a:round/>
            <a:headEnd/>
            <a:tailEnd/>
          </a:ln>
        </p:spPr>
        <p:txBody>
          <a:bodyPr/>
          <a:lstStyle/>
          <a:p>
            <a:endParaRPr lang="zh-CN" altLang="en-US"/>
          </a:p>
        </p:txBody>
      </p:sp>
      <p:grpSp>
        <p:nvGrpSpPr>
          <p:cNvPr id="81" name="Group 506">
            <a:extLst>
              <a:ext uri="{FF2B5EF4-FFF2-40B4-BE49-F238E27FC236}">
                <a16:creationId xmlns:a16="http://schemas.microsoft.com/office/drawing/2014/main" id="{E19FE4BA-E6D8-4E45-B158-B5ADCFAF6C4B}"/>
              </a:ext>
            </a:extLst>
          </p:cNvPr>
          <p:cNvGrpSpPr>
            <a:grpSpLocks/>
          </p:cNvGrpSpPr>
          <p:nvPr/>
        </p:nvGrpSpPr>
        <p:grpSpPr bwMode="auto">
          <a:xfrm flipH="1">
            <a:off x="5957887" y="4230687"/>
            <a:ext cx="501650" cy="512763"/>
            <a:chOff x="2839" y="3501"/>
            <a:chExt cx="755" cy="803"/>
          </a:xfrm>
        </p:grpSpPr>
        <p:pic>
          <p:nvPicPr>
            <p:cNvPr id="82" name="Picture 507" descr="desktop_computer_stylized_medium">
              <a:extLst>
                <a:ext uri="{FF2B5EF4-FFF2-40B4-BE49-F238E27FC236}">
                  <a16:creationId xmlns:a16="http://schemas.microsoft.com/office/drawing/2014/main" id="{D262EB83-E75C-4004-BF6D-2B840776810E}"/>
                </a:ext>
              </a:extLst>
            </p:cNvPr>
            <p:cNvPicPr>
              <a:picLocks noChangeAspect="1" noChangeArrowheads="1"/>
            </p:cNvPicPr>
            <p:nvPr/>
          </p:nvPicPr>
          <p:blipFill>
            <a:blip r:embed="rId4"/>
            <a:srcRect/>
            <a:stretch>
              <a:fillRect/>
            </a:stretch>
          </p:blipFill>
          <p:spPr bwMode="auto">
            <a:xfrm>
              <a:off x="2839" y="3501"/>
              <a:ext cx="755" cy="803"/>
            </a:xfrm>
            <a:prstGeom prst="rect">
              <a:avLst/>
            </a:prstGeom>
            <a:noFill/>
            <a:ln w="9525">
              <a:noFill/>
              <a:miter lim="800000"/>
              <a:headEnd/>
              <a:tailEnd/>
            </a:ln>
          </p:spPr>
        </p:pic>
        <p:sp>
          <p:nvSpPr>
            <p:cNvPr id="83" name="Freeform 508">
              <a:extLst>
                <a:ext uri="{FF2B5EF4-FFF2-40B4-BE49-F238E27FC236}">
                  <a16:creationId xmlns:a16="http://schemas.microsoft.com/office/drawing/2014/main" id="{DD4087A7-F637-486F-8923-9654C41F54D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a:noFill/>
              <a:round/>
              <a:headEnd/>
              <a:tailEnd/>
            </a:ln>
          </p:spPr>
          <p:txBody>
            <a:bodyPr wrap="none"/>
            <a:lstStyle/>
            <a:p>
              <a:endParaRPr lang="zh-CN" altLang="en-US"/>
            </a:p>
          </p:txBody>
        </p:sp>
      </p:grpSp>
      <p:grpSp>
        <p:nvGrpSpPr>
          <p:cNvPr id="84" name="Group 621">
            <a:extLst>
              <a:ext uri="{FF2B5EF4-FFF2-40B4-BE49-F238E27FC236}">
                <a16:creationId xmlns:a16="http://schemas.microsoft.com/office/drawing/2014/main" id="{EA58D53E-77B1-42A5-BA64-92B1EF29CA41}"/>
              </a:ext>
            </a:extLst>
          </p:cNvPr>
          <p:cNvGrpSpPr>
            <a:grpSpLocks/>
          </p:cNvGrpSpPr>
          <p:nvPr/>
        </p:nvGrpSpPr>
        <p:grpSpPr bwMode="auto">
          <a:xfrm>
            <a:off x="8018462" y="3276600"/>
            <a:ext cx="635000" cy="485775"/>
            <a:chOff x="3061" y="2530"/>
            <a:chExt cx="400" cy="306"/>
          </a:xfrm>
        </p:grpSpPr>
        <p:grpSp>
          <p:nvGrpSpPr>
            <p:cNvPr id="85" name="Group 494">
              <a:extLst>
                <a:ext uri="{FF2B5EF4-FFF2-40B4-BE49-F238E27FC236}">
                  <a16:creationId xmlns:a16="http://schemas.microsoft.com/office/drawing/2014/main" id="{5A998BE7-4121-4A9C-9159-0F29472122E8}"/>
                </a:ext>
              </a:extLst>
            </p:cNvPr>
            <p:cNvGrpSpPr>
              <a:grpSpLocks/>
            </p:cNvGrpSpPr>
            <p:nvPr/>
          </p:nvGrpSpPr>
          <p:grpSpPr bwMode="auto">
            <a:xfrm>
              <a:off x="3061" y="2530"/>
              <a:ext cx="327" cy="81"/>
              <a:chOff x="2199" y="955"/>
              <a:chExt cx="2547" cy="506"/>
            </a:xfrm>
          </p:grpSpPr>
          <p:sp>
            <p:nvSpPr>
              <p:cNvPr id="110" name="Freeform 495">
                <a:extLst>
                  <a:ext uri="{FF2B5EF4-FFF2-40B4-BE49-F238E27FC236}">
                    <a16:creationId xmlns:a16="http://schemas.microsoft.com/office/drawing/2014/main" id="{7A552457-DBE3-4E01-B489-02AFA61F035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 name="T12" fmla="*/ 0 w 260"/>
                  <a:gd name="T13" fmla="*/ 0 h 281"/>
                  <a:gd name="T14" fmla="*/ 260 w 260"/>
                  <a:gd name="T15" fmla="*/ 281 h 281"/>
                </a:gdLst>
                <a:ahLst/>
                <a:cxnLst>
                  <a:cxn ang="T8">
                    <a:pos x="T0" y="T1"/>
                  </a:cxn>
                  <a:cxn ang="T9">
                    <a:pos x="T2" y="T3"/>
                  </a:cxn>
                  <a:cxn ang="T10">
                    <a:pos x="T4" y="T5"/>
                  </a:cxn>
                  <a:cxn ang="T11">
                    <a:pos x="T6" y="T7"/>
                  </a:cxn>
                </a:cxnLst>
                <a:rect l="T12" t="T13" r="T14" b="T15"/>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p:spPr>
            <p:txBody>
              <a:bodyPr/>
              <a:lstStyle/>
              <a:p>
                <a:endParaRPr lang="zh-CN" altLang="en-US"/>
              </a:p>
            </p:txBody>
          </p:sp>
          <p:sp>
            <p:nvSpPr>
              <p:cNvPr id="111" name="Freeform 496">
                <a:extLst>
                  <a:ext uri="{FF2B5EF4-FFF2-40B4-BE49-F238E27FC236}">
                    <a16:creationId xmlns:a16="http://schemas.microsoft.com/office/drawing/2014/main" id="{7E4E01A0-D10F-448E-8870-A840BFC1A7CB}"/>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 name="T21" fmla="*/ 0 w 900"/>
                  <a:gd name="T22" fmla="*/ 0 h 421"/>
                  <a:gd name="T23" fmla="*/ 900 w 900"/>
                  <a:gd name="T24" fmla="*/ 421 h 4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p:spPr>
            <p:txBody>
              <a:bodyPr/>
              <a:lstStyle/>
              <a:p>
                <a:endParaRPr lang="zh-CN" altLang="en-US"/>
              </a:p>
            </p:txBody>
          </p:sp>
          <p:sp>
            <p:nvSpPr>
              <p:cNvPr id="112" name="Freeform 497">
                <a:extLst>
                  <a:ext uri="{FF2B5EF4-FFF2-40B4-BE49-F238E27FC236}">
                    <a16:creationId xmlns:a16="http://schemas.microsoft.com/office/drawing/2014/main" id="{10AAF0E3-4C88-4735-9823-1A1896797F7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 name="T18" fmla="*/ 0 w 428"/>
                  <a:gd name="T19" fmla="*/ 0 h 269"/>
                  <a:gd name="T20" fmla="*/ 428 w 42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p:spPr>
            <p:txBody>
              <a:bodyPr/>
              <a:lstStyle/>
              <a:p>
                <a:endParaRPr lang="zh-CN" altLang="en-US"/>
              </a:p>
            </p:txBody>
          </p:sp>
          <p:sp>
            <p:nvSpPr>
              <p:cNvPr id="113" name="Freeform 498">
                <a:extLst>
                  <a:ext uri="{FF2B5EF4-FFF2-40B4-BE49-F238E27FC236}">
                    <a16:creationId xmlns:a16="http://schemas.microsoft.com/office/drawing/2014/main" id="{8F3345F2-88B0-404A-883D-9848233CD5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 name="T12" fmla="*/ 0 w 377"/>
                  <a:gd name="T13" fmla="*/ 0 h 239"/>
                  <a:gd name="T14" fmla="*/ 377 w 377"/>
                  <a:gd name="T15" fmla="*/ 239 h 239"/>
                </a:gdLst>
                <a:ahLst/>
                <a:cxnLst>
                  <a:cxn ang="T8">
                    <a:pos x="T0" y="T1"/>
                  </a:cxn>
                  <a:cxn ang="T9">
                    <a:pos x="T2" y="T3"/>
                  </a:cxn>
                  <a:cxn ang="T10">
                    <a:pos x="T4" y="T5"/>
                  </a:cxn>
                  <a:cxn ang="T11">
                    <a:pos x="T6" y="T7"/>
                  </a:cxn>
                </a:cxnLst>
                <a:rect l="T12" t="T13" r="T14" b="T15"/>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p:spPr>
            <p:txBody>
              <a:bodyPr/>
              <a:lstStyle/>
              <a:p>
                <a:endParaRPr lang="zh-CN" altLang="en-US"/>
              </a:p>
            </p:txBody>
          </p:sp>
          <p:sp>
            <p:nvSpPr>
              <p:cNvPr id="114" name="Freeform 499">
                <a:extLst>
                  <a:ext uri="{FF2B5EF4-FFF2-40B4-BE49-F238E27FC236}">
                    <a16:creationId xmlns:a16="http://schemas.microsoft.com/office/drawing/2014/main" id="{78E1100D-B921-4585-8737-B2B072BC148F}"/>
                  </a:ext>
                </a:extLst>
              </p:cNvPr>
              <p:cNvSpPr>
                <a:spLocks/>
              </p:cNvSpPr>
              <p:nvPr/>
            </p:nvSpPr>
            <p:spPr bwMode="auto">
              <a:xfrm>
                <a:off x="3646" y="997"/>
                <a:ext cx="660" cy="336"/>
              </a:xfrm>
              <a:custGeom>
                <a:avLst/>
                <a:gdLst>
                  <a:gd name="T0" fmla="*/ 473 w 646"/>
                  <a:gd name="T1" fmla="*/ 1642 h 300"/>
                  <a:gd name="T2" fmla="*/ 673 w 646"/>
                  <a:gd name="T3" fmla="*/ 1387 h 300"/>
                  <a:gd name="T4" fmla="*/ 837 w 646"/>
                  <a:gd name="T5" fmla="*/ 1046 h 300"/>
                  <a:gd name="T6" fmla="*/ 864 w 646"/>
                  <a:gd name="T7" fmla="*/ 586 h 300"/>
                  <a:gd name="T8" fmla="*/ 633 w 646"/>
                  <a:gd name="T9" fmla="*/ 328 h 300"/>
                  <a:gd name="T10" fmla="*/ 0 w 646"/>
                  <a:gd name="T11" fmla="*/ 0 h 300"/>
                  <a:gd name="T12" fmla="*/ 0 60000 65536"/>
                  <a:gd name="T13" fmla="*/ 0 60000 65536"/>
                  <a:gd name="T14" fmla="*/ 0 60000 65536"/>
                  <a:gd name="T15" fmla="*/ 0 60000 65536"/>
                  <a:gd name="T16" fmla="*/ 0 60000 65536"/>
                  <a:gd name="T17" fmla="*/ 0 60000 65536"/>
                  <a:gd name="T18" fmla="*/ 0 w 646"/>
                  <a:gd name="T19" fmla="*/ 0 h 300"/>
                  <a:gd name="T20" fmla="*/ 646 w 646"/>
                  <a:gd name="T21" fmla="*/ 300 h 300"/>
                </a:gdLst>
                <a:ahLst/>
                <a:cxnLst>
                  <a:cxn ang="T12">
                    <a:pos x="T0" y="T1"/>
                  </a:cxn>
                  <a:cxn ang="T13">
                    <a:pos x="T2" y="T3"/>
                  </a:cxn>
                  <a:cxn ang="T14">
                    <a:pos x="T4" y="T5"/>
                  </a:cxn>
                  <a:cxn ang="T15">
                    <a:pos x="T6" y="T7"/>
                  </a:cxn>
                  <a:cxn ang="T16">
                    <a:pos x="T8" y="T9"/>
                  </a:cxn>
                  <a:cxn ang="T17">
                    <a:pos x="T10" y="T11"/>
                  </a:cxn>
                </a:cxnLst>
                <a:rect l="T18" t="T19" r="T20" b="T21"/>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p:spPr>
            <p:txBody>
              <a:bodyPr/>
              <a:lstStyle/>
              <a:p>
                <a:endParaRPr lang="zh-CN" altLang="en-US"/>
              </a:p>
            </p:txBody>
          </p:sp>
          <p:sp>
            <p:nvSpPr>
              <p:cNvPr id="115" name="Freeform 500">
                <a:extLst>
                  <a:ext uri="{FF2B5EF4-FFF2-40B4-BE49-F238E27FC236}">
                    <a16:creationId xmlns:a16="http://schemas.microsoft.com/office/drawing/2014/main" id="{11B59637-877F-4B50-B53F-DEBF13250F2B}"/>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 name="T18" fmla="*/ 0 w 630"/>
                  <a:gd name="T19" fmla="*/ 0 h 397"/>
                  <a:gd name="T20" fmla="*/ 630 w 630"/>
                  <a:gd name="T21" fmla="*/ 397 h 397"/>
                </a:gdLst>
                <a:ahLst/>
                <a:cxnLst>
                  <a:cxn ang="T12">
                    <a:pos x="T0" y="T1"/>
                  </a:cxn>
                  <a:cxn ang="T13">
                    <a:pos x="T2" y="T3"/>
                  </a:cxn>
                  <a:cxn ang="T14">
                    <a:pos x="T4" y="T5"/>
                  </a:cxn>
                  <a:cxn ang="T15">
                    <a:pos x="T6" y="T7"/>
                  </a:cxn>
                  <a:cxn ang="T16">
                    <a:pos x="T8" y="T9"/>
                  </a:cxn>
                  <a:cxn ang="T17">
                    <a:pos x="T10" y="T11"/>
                  </a:cxn>
                </a:cxnLst>
                <a:rect l="T18" t="T19" r="T20" b="T21"/>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p:spPr>
            <p:txBody>
              <a:bodyPr/>
              <a:lstStyle/>
              <a:p>
                <a:endParaRPr lang="zh-CN" altLang="en-US"/>
              </a:p>
            </p:txBody>
          </p:sp>
        </p:grpSp>
        <p:pic>
          <p:nvPicPr>
            <p:cNvPr id="86" name="Picture 549" descr="laptop_keyboard">
              <a:extLst>
                <a:ext uri="{FF2B5EF4-FFF2-40B4-BE49-F238E27FC236}">
                  <a16:creationId xmlns:a16="http://schemas.microsoft.com/office/drawing/2014/main" id="{6EA69275-C008-44A5-A8D9-975D810DF3D8}"/>
                </a:ext>
              </a:extLst>
            </p:cNvPr>
            <p:cNvPicPr>
              <a:picLocks noChangeAspect="1" noChangeArrowheads="1"/>
            </p:cNvPicPr>
            <p:nvPr/>
          </p:nvPicPr>
          <p:blipFill>
            <a:blip r:embed="rId5"/>
            <a:srcRect/>
            <a:stretch>
              <a:fillRect/>
            </a:stretch>
          </p:blipFill>
          <p:spPr bwMode="auto">
            <a:xfrm rot="109064" flipH="1">
              <a:off x="3109" y="2736"/>
              <a:ext cx="245" cy="100"/>
            </a:xfrm>
            <a:prstGeom prst="rect">
              <a:avLst/>
            </a:prstGeom>
            <a:noFill/>
            <a:ln w="9525">
              <a:noFill/>
              <a:miter lim="800000"/>
              <a:headEnd/>
              <a:tailEnd/>
            </a:ln>
          </p:spPr>
        </p:pic>
        <p:sp>
          <p:nvSpPr>
            <p:cNvPr id="87" name="Freeform 550">
              <a:extLst>
                <a:ext uri="{FF2B5EF4-FFF2-40B4-BE49-F238E27FC236}">
                  <a16:creationId xmlns:a16="http://schemas.microsoft.com/office/drawing/2014/main" id="{CF924DD6-9661-4D35-8710-42225EA3498A}"/>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88" name="Picture 551" descr="screen">
              <a:extLst>
                <a:ext uri="{FF2B5EF4-FFF2-40B4-BE49-F238E27FC236}">
                  <a16:creationId xmlns:a16="http://schemas.microsoft.com/office/drawing/2014/main" id="{4BC4415D-DB78-40DC-AF31-D23DC95F3B63}"/>
                </a:ext>
              </a:extLst>
            </p:cNvPr>
            <p:cNvPicPr>
              <a:picLocks noChangeAspect="1" noChangeArrowheads="1"/>
            </p:cNvPicPr>
            <p:nvPr/>
          </p:nvPicPr>
          <p:blipFill>
            <a:blip r:embed="rId6"/>
            <a:srcRect/>
            <a:stretch>
              <a:fillRect/>
            </a:stretch>
          </p:blipFill>
          <p:spPr bwMode="auto">
            <a:xfrm>
              <a:off x="3200" y="2641"/>
              <a:ext cx="179" cy="120"/>
            </a:xfrm>
            <a:prstGeom prst="rect">
              <a:avLst/>
            </a:prstGeom>
            <a:noFill/>
            <a:ln w="9525">
              <a:noFill/>
              <a:miter lim="800000"/>
              <a:headEnd/>
              <a:tailEnd/>
            </a:ln>
          </p:spPr>
        </p:pic>
        <p:sp>
          <p:nvSpPr>
            <p:cNvPr id="89" name="Freeform 552">
              <a:extLst>
                <a:ext uri="{FF2B5EF4-FFF2-40B4-BE49-F238E27FC236}">
                  <a16:creationId xmlns:a16="http://schemas.microsoft.com/office/drawing/2014/main" id="{FF6C6AC5-8EA5-4D80-9EE6-E3D2DF592B82}"/>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90" name="Freeform 553">
              <a:extLst>
                <a:ext uri="{FF2B5EF4-FFF2-40B4-BE49-F238E27FC236}">
                  <a16:creationId xmlns:a16="http://schemas.microsoft.com/office/drawing/2014/main" id="{351F643D-37CA-4E61-B52E-4FD10A342212}"/>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91" name="Freeform 554">
              <a:extLst>
                <a:ext uri="{FF2B5EF4-FFF2-40B4-BE49-F238E27FC236}">
                  <a16:creationId xmlns:a16="http://schemas.microsoft.com/office/drawing/2014/main" id="{8CA3061D-3A45-4794-8DDF-819400BFA0E9}"/>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92" name="Freeform 555">
              <a:extLst>
                <a:ext uri="{FF2B5EF4-FFF2-40B4-BE49-F238E27FC236}">
                  <a16:creationId xmlns:a16="http://schemas.microsoft.com/office/drawing/2014/main" id="{F869A8B1-85D3-4CFA-BEDA-02B3DCAF4762}"/>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93" name="Freeform 556">
              <a:extLst>
                <a:ext uri="{FF2B5EF4-FFF2-40B4-BE49-F238E27FC236}">
                  <a16:creationId xmlns:a16="http://schemas.microsoft.com/office/drawing/2014/main" id="{8FB4F81C-BCBC-44F7-B589-F279C57ED114}"/>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94" name="Freeform 557">
              <a:extLst>
                <a:ext uri="{FF2B5EF4-FFF2-40B4-BE49-F238E27FC236}">
                  <a16:creationId xmlns:a16="http://schemas.microsoft.com/office/drawing/2014/main" id="{90B6023B-C5A7-4944-B332-990BF93F8B0C}"/>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95" name="Group 558">
              <a:extLst>
                <a:ext uri="{FF2B5EF4-FFF2-40B4-BE49-F238E27FC236}">
                  <a16:creationId xmlns:a16="http://schemas.microsoft.com/office/drawing/2014/main" id="{A285DF5B-3877-4C3F-B66D-984FD3A6561E}"/>
                </a:ext>
              </a:extLst>
            </p:cNvPr>
            <p:cNvGrpSpPr>
              <a:grpSpLocks/>
            </p:cNvGrpSpPr>
            <p:nvPr/>
          </p:nvGrpSpPr>
          <p:grpSpPr bwMode="auto">
            <a:xfrm>
              <a:off x="3186" y="2777"/>
              <a:ext cx="55" cy="24"/>
              <a:chOff x="1740" y="2642"/>
              <a:chExt cx="752" cy="327"/>
            </a:xfrm>
          </p:grpSpPr>
          <p:sp>
            <p:nvSpPr>
              <p:cNvPr id="104" name="Freeform 559">
                <a:extLst>
                  <a:ext uri="{FF2B5EF4-FFF2-40B4-BE49-F238E27FC236}">
                    <a16:creationId xmlns:a16="http://schemas.microsoft.com/office/drawing/2014/main" id="{7B2AFD2C-FBE9-429D-AA5E-68512401BA9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05" name="Freeform 560">
                <a:extLst>
                  <a:ext uri="{FF2B5EF4-FFF2-40B4-BE49-F238E27FC236}">
                    <a16:creationId xmlns:a16="http://schemas.microsoft.com/office/drawing/2014/main" id="{A293890B-7C38-4E0D-A088-586C9E9FB4A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06" name="Freeform 561">
                <a:extLst>
                  <a:ext uri="{FF2B5EF4-FFF2-40B4-BE49-F238E27FC236}">
                    <a16:creationId xmlns:a16="http://schemas.microsoft.com/office/drawing/2014/main" id="{7292AF4F-9D1C-4297-A556-6FA66168DC6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07" name="Freeform 562">
                <a:extLst>
                  <a:ext uri="{FF2B5EF4-FFF2-40B4-BE49-F238E27FC236}">
                    <a16:creationId xmlns:a16="http://schemas.microsoft.com/office/drawing/2014/main" id="{A2259385-F5C6-4864-974C-7E8F3DA62FB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08" name="Freeform 563">
                <a:extLst>
                  <a:ext uri="{FF2B5EF4-FFF2-40B4-BE49-F238E27FC236}">
                    <a16:creationId xmlns:a16="http://schemas.microsoft.com/office/drawing/2014/main" id="{F2875C60-FF1A-483D-95ED-D8877A0D501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09" name="Freeform 564">
                <a:extLst>
                  <a:ext uri="{FF2B5EF4-FFF2-40B4-BE49-F238E27FC236}">
                    <a16:creationId xmlns:a16="http://schemas.microsoft.com/office/drawing/2014/main" id="{73818BBA-D73E-4CDD-A224-6C8EA19C6418}"/>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96" name="Freeform 565">
              <a:extLst>
                <a:ext uri="{FF2B5EF4-FFF2-40B4-BE49-F238E27FC236}">
                  <a16:creationId xmlns:a16="http://schemas.microsoft.com/office/drawing/2014/main" id="{CBBAB653-12EE-4AE5-B419-13BB48F7D33C}"/>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97" name="Freeform 566">
              <a:extLst>
                <a:ext uri="{FF2B5EF4-FFF2-40B4-BE49-F238E27FC236}">
                  <a16:creationId xmlns:a16="http://schemas.microsoft.com/office/drawing/2014/main" id="{DF11B600-0DA8-4E24-BB28-EE5CC5EC83B5}"/>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98" name="Freeform 567">
              <a:extLst>
                <a:ext uri="{FF2B5EF4-FFF2-40B4-BE49-F238E27FC236}">
                  <a16:creationId xmlns:a16="http://schemas.microsoft.com/office/drawing/2014/main" id="{E622262B-6982-4E0A-B649-41E1DEF6F93B}"/>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99" name="Freeform 568">
              <a:extLst>
                <a:ext uri="{FF2B5EF4-FFF2-40B4-BE49-F238E27FC236}">
                  <a16:creationId xmlns:a16="http://schemas.microsoft.com/office/drawing/2014/main" id="{44D554F9-E814-41E1-9A41-6F8F3D28EA28}"/>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00" name="Freeform 569">
              <a:extLst>
                <a:ext uri="{FF2B5EF4-FFF2-40B4-BE49-F238E27FC236}">
                  <a16:creationId xmlns:a16="http://schemas.microsoft.com/office/drawing/2014/main" id="{ACD5817F-CD1F-4A38-A7AA-C98C50B357F9}"/>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01" name="Freeform 570">
              <a:extLst>
                <a:ext uri="{FF2B5EF4-FFF2-40B4-BE49-F238E27FC236}">
                  <a16:creationId xmlns:a16="http://schemas.microsoft.com/office/drawing/2014/main" id="{3C2AC66D-1955-4F38-BA27-45C18F163B7B}"/>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02" name="Freeform 589">
              <a:extLst>
                <a:ext uri="{FF2B5EF4-FFF2-40B4-BE49-F238E27FC236}">
                  <a16:creationId xmlns:a16="http://schemas.microsoft.com/office/drawing/2014/main" id="{451B2C42-B90F-404F-ACF1-26E9C9C90759}"/>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03" name="Freeform 590">
              <a:extLst>
                <a:ext uri="{FF2B5EF4-FFF2-40B4-BE49-F238E27FC236}">
                  <a16:creationId xmlns:a16="http://schemas.microsoft.com/office/drawing/2014/main" id="{13057C68-0AC1-43FE-A4D0-DC525A92BE5F}"/>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grpSp>
      <p:grpSp>
        <p:nvGrpSpPr>
          <p:cNvPr id="116" name="Group 632">
            <a:extLst>
              <a:ext uri="{FF2B5EF4-FFF2-40B4-BE49-F238E27FC236}">
                <a16:creationId xmlns:a16="http://schemas.microsoft.com/office/drawing/2014/main" id="{6EB747DF-708E-44CA-88E0-00DB283BCD36}"/>
              </a:ext>
            </a:extLst>
          </p:cNvPr>
          <p:cNvGrpSpPr>
            <a:grpSpLocks/>
          </p:cNvGrpSpPr>
          <p:nvPr/>
        </p:nvGrpSpPr>
        <p:grpSpPr bwMode="auto">
          <a:xfrm>
            <a:off x="8905875" y="3444875"/>
            <a:ext cx="536575" cy="401637"/>
            <a:chOff x="3328" y="2543"/>
            <a:chExt cx="338" cy="253"/>
          </a:xfrm>
        </p:grpSpPr>
        <p:grpSp>
          <p:nvGrpSpPr>
            <p:cNvPr id="117" name="Group 487">
              <a:extLst>
                <a:ext uri="{FF2B5EF4-FFF2-40B4-BE49-F238E27FC236}">
                  <a16:creationId xmlns:a16="http://schemas.microsoft.com/office/drawing/2014/main" id="{C1360DAE-DC9D-43BE-B001-CFBFC4525589}"/>
                </a:ext>
              </a:extLst>
            </p:cNvPr>
            <p:cNvGrpSpPr>
              <a:grpSpLocks/>
            </p:cNvGrpSpPr>
            <p:nvPr/>
          </p:nvGrpSpPr>
          <p:grpSpPr bwMode="auto">
            <a:xfrm>
              <a:off x="3328" y="2543"/>
              <a:ext cx="327" cy="81"/>
              <a:chOff x="2199" y="955"/>
              <a:chExt cx="2547" cy="506"/>
            </a:xfrm>
          </p:grpSpPr>
          <p:sp>
            <p:nvSpPr>
              <p:cNvPr id="138" name="Freeform 488">
                <a:extLst>
                  <a:ext uri="{FF2B5EF4-FFF2-40B4-BE49-F238E27FC236}">
                    <a16:creationId xmlns:a16="http://schemas.microsoft.com/office/drawing/2014/main" id="{88EB8B44-A55F-4C55-8D52-7184A64AB4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 name="T12" fmla="*/ 0 w 260"/>
                  <a:gd name="T13" fmla="*/ 0 h 281"/>
                  <a:gd name="T14" fmla="*/ 260 w 260"/>
                  <a:gd name="T15" fmla="*/ 281 h 281"/>
                </a:gdLst>
                <a:ahLst/>
                <a:cxnLst>
                  <a:cxn ang="T8">
                    <a:pos x="T0" y="T1"/>
                  </a:cxn>
                  <a:cxn ang="T9">
                    <a:pos x="T2" y="T3"/>
                  </a:cxn>
                  <a:cxn ang="T10">
                    <a:pos x="T4" y="T5"/>
                  </a:cxn>
                  <a:cxn ang="T11">
                    <a:pos x="T6" y="T7"/>
                  </a:cxn>
                </a:cxnLst>
                <a:rect l="T12" t="T13" r="T14" b="T15"/>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p:spPr>
            <p:txBody>
              <a:bodyPr/>
              <a:lstStyle/>
              <a:p>
                <a:endParaRPr lang="zh-CN" altLang="en-US"/>
              </a:p>
            </p:txBody>
          </p:sp>
          <p:sp>
            <p:nvSpPr>
              <p:cNvPr id="139" name="Freeform 489">
                <a:extLst>
                  <a:ext uri="{FF2B5EF4-FFF2-40B4-BE49-F238E27FC236}">
                    <a16:creationId xmlns:a16="http://schemas.microsoft.com/office/drawing/2014/main" id="{023F9DC3-F267-4CA2-A9FA-2A05CE284E7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 name="T21" fmla="*/ 0 w 900"/>
                  <a:gd name="T22" fmla="*/ 0 h 421"/>
                  <a:gd name="T23" fmla="*/ 900 w 900"/>
                  <a:gd name="T24" fmla="*/ 421 h 4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p:spPr>
            <p:txBody>
              <a:bodyPr/>
              <a:lstStyle/>
              <a:p>
                <a:endParaRPr lang="zh-CN" altLang="en-US"/>
              </a:p>
            </p:txBody>
          </p:sp>
          <p:sp>
            <p:nvSpPr>
              <p:cNvPr id="140" name="Freeform 490">
                <a:extLst>
                  <a:ext uri="{FF2B5EF4-FFF2-40B4-BE49-F238E27FC236}">
                    <a16:creationId xmlns:a16="http://schemas.microsoft.com/office/drawing/2014/main" id="{40E695A7-3D80-404A-95BF-AB9AF2B39F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 name="T18" fmla="*/ 0 w 428"/>
                  <a:gd name="T19" fmla="*/ 0 h 269"/>
                  <a:gd name="T20" fmla="*/ 428 w 42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p:spPr>
            <p:txBody>
              <a:bodyPr/>
              <a:lstStyle/>
              <a:p>
                <a:endParaRPr lang="zh-CN" altLang="en-US"/>
              </a:p>
            </p:txBody>
          </p:sp>
          <p:sp>
            <p:nvSpPr>
              <p:cNvPr id="141" name="Freeform 491">
                <a:extLst>
                  <a:ext uri="{FF2B5EF4-FFF2-40B4-BE49-F238E27FC236}">
                    <a16:creationId xmlns:a16="http://schemas.microsoft.com/office/drawing/2014/main" id="{1E865DBE-10D1-4A4A-A2D9-F39802F3AE3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 name="T12" fmla="*/ 0 w 377"/>
                  <a:gd name="T13" fmla="*/ 0 h 239"/>
                  <a:gd name="T14" fmla="*/ 377 w 377"/>
                  <a:gd name="T15" fmla="*/ 239 h 239"/>
                </a:gdLst>
                <a:ahLst/>
                <a:cxnLst>
                  <a:cxn ang="T8">
                    <a:pos x="T0" y="T1"/>
                  </a:cxn>
                  <a:cxn ang="T9">
                    <a:pos x="T2" y="T3"/>
                  </a:cxn>
                  <a:cxn ang="T10">
                    <a:pos x="T4" y="T5"/>
                  </a:cxn>
                  <a:cxn ang="T11">
                    <a:pos x="T6" y="T7"/>
                  </a:cxn>
                </a:cxnLst>
                <a:rect l="T12" t="T13" r="T14" b="T15"/>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p:spPr>
            <p:txBody>
              <a:bodyPr/>
              <a:lstStyle/>
              <a:p>
                <a:endParaRPr lang="zh-CN" altLang="en-US"/>
              </a:p>
            </p:txBody>
          </p:sp>
          <p:sp>
            <p:nvSpPr>
              <p:cNvPr id="142" name="Freeform 492">
                <a:extLst>
                  <a:ext uri="{FF2B5EF4-FFF2-40B4-BE49-F238E27FC236}">
                    <a16:creationId xmlns:a16="http://schemas.microsoft.com/office/drawing/2014/main" id="{E1C3FD94-20BD-4F4B-BAF0-0D3F7FB82C23}"/>
                  </a:ext>
                </a:extLst>
              </p:cNvPr>
              <p:cNvSpPr>
                <a:spLocks/>
              </p:cNvSpPr>
              <p:nvPr/>
            </p:nvSpPr>
            <p:spPr bwMode="auto">
              <a:xfrm>
                <a:off x="3646" y="997"/>
                <a:ext cx="660" cy="336"/>
              </a:xfrm>
              <a:custGeom>
                <a:avLst/>
                <a:gdLst>
                  <a:gd name="T0" fmla="*/ 473 w 646"/>
                  <a:gd name="T1" fmla="*/ 1642 h 300"/>
                  <a:gd name="T2" fmla="*/ 673 w 646"/>
                  <a:gd name="T3" fmla="*/ 1387 h 300"/>
                  <a:gd name="T4" fmla="*/ 837 w 646"/>
                  <a:gd name="T5" fmla="*/ 1046 h 300"/>
                  <a:gd name="T6" fmla="*/ 864 w 646"/>
                  <a:gd name="T7" fmla="*/ 586 h 300"/>
                  <a:gd name="T8" fmla="*/ 633 w 646"/>
                  <a:gd name="T9" fmla="*/ 328 h 300"/>
                  <a:gd name="T10" fmla="*/ 0 w 646"/>
                  <a:gd name="T11" fmla="*/ 0 h 300"/>
                  <a:gd name="T12" fmla="*/ 0 60000 65536"/>
                  <a:gd name="T13" fmla="*/ 0 60000 65536"/>
                  <a:gd name="T14" fmla="*/ 0 60000 65536"/>
                  <a:gd name="T15" fmla="*/ 0 60000 65536"/>
                  <a:gd name="T16" fmla="*/ 0 60000 65536"/>
                  <a:gd name="T17" fmla="*/ 0 60000 65536"/>
                  <a:gd name="T18" fmla="*/ 0 w 646"/>
                  <a:gd name="T19" fmla="*/ 0 h 300"/>
                  <a:gd name="T20" fmla="*/ 646 w 646"/>
                  <a:gd name="T21" fmla="*/ 300 h 300"/>
                </a:gdLst>
                <a:ahLst/>
                <a:cxnLst>
                  <a:cxn ang="T12">
                    <a:pos x="T0" y="T1"/>
                  </a:cxn>
                  <a:cxn ang="T13">
                    <a:pos x="T2" y="T3"/>
                  </a:cxn>
                  <a:cxn ang="T14">
                    <a:pos x="T4" y="T5"/>
                  </a:cxn>
                  <a:cxn ang="T15">
                    <a:pos x="T6" y="T7"/>
                  </a:cxn>
                  <a:cxn ang="T16">
                    <a:pos x="T8" y="T9"/>
                  </a:cxn>
                  <a:cxn ang="T17">
                    <a:pos x="T10" y="T11"/>
                  </a:cxn>
                </a:cxnLst>
                <a:rect l="T18" t="T19" r="T20" b="T21"/>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p:spPr>
            <p:txBody>
              <a:bodyPr/>
              <a:lstStyle/>
              <a:p>
                <a:endParaRPr lang="zh-CN" altLang="en-US"/>
              </a:p>
            </p:txBody>
          </p:sp>
          <p:sp>
            <p:nvSpPr>
              <p:cNvPr id="143" name="Freeform 493">
                <a:extLst>
                  <a:ext uri="{FF2B5EF4-FFF2-40B4-BE49-F238E27FC236}">
                    <a16:creationId xmlns:a16="http://schemas.microsoft.com/office/drawing/2014/main" id="{2485123E-AC47-495A-A485-D3D0371070E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 name="T18" fmla="*/ 0 w 630"/>
                  <a:gd name="T19" fmla="*/ 0 h 397"/>
                  <a:gd name="T20" fmla="*/ 630 w 630"/>
                  <a:gd name="T21" fmla="*/ 397 h 397"/>
                </a:gdLst>
                <a:ahLst/>
                <a:cxnLst>
                  <a:cxn ang="T12">
                    <a:pos x="T0" y="T1"/>
                  </a:cxn>
                  <a:cxn ang="T13">
                    <a:pos x="T2" y="T3"/>
                  </a:cxn>
                  <a:cxn ang="T14">
                    <a:pos x="T4" y="T5"/>
                  </a:cxn>
                  <a:cxn ang="T15">
                    <a:pos x="T6" y="T7"/>
                  </a:cxn>
                  <a:cxn ang="T16">
                    <a:pos x="T8" y="T9"/>
                  </a:cxn>
                  <a:cxn ang="T17">
                    <a:pos x="T10" y="T11"/>
                  </a:cxn>
                </a:cxnLst>
                <a:rect l="T18" t="T19" r="T20" b="T21"/>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p:spPr>
            <p:txBody>
              <a:bodyPr/>
              <a:lstStyle/>
              <a:p>
                <a:endParaRPr lang="zh-CN" altLang="en-US"/>
              </a:p>
            </p:txBody>
          </p:sp>
        </p:grpSp>
        <p:pic>
          <p:nvPicPr>
            <p:cNvPr id="118" name="Picture 571" descr="laptop_keyboard">
              <a:extLst>
                <a:ext uri="{FF2B5EF4-FFF2-40B4-BE49-F238E27FC236}">
                  <a16:creationId xmlns:a16="http://schemas.microsoft.com/office/drawing/2014/main" id="{B0D3E3B3-A393-442B-AA92-B6924D8B5911}"/>
                </a:ext>
              </a:extLst>
            </p:cNvPr>
            <p:cNvPicPr>
              <a:picLocks noChangeAspect="1" noChangeArrowheads="1"/>
            </p:cNvPicPr>
            <p:nvPr/>
          </p:nvPicPr>
          <p:blipFill>
            <a:blip r:embed="rId5"/>
            <a:srcRect/>
            <a:stretch>
              <a:fillRect/>
            </a:stretch>
          </p:blipFill>
          <p:spPr bwMode="auto">
            <a:xfrm rot="109064" flipH="1">
              <a:off x="3381" y="2696"/>
              <a:ext cx="245" cy="100"/>
            </a:xfrm>
            <a:prstGeom prst="rect">
              <a:avLst/>
            </a:prstGeom>
            <a:noFill/>
            <a:ln w="9525">
              <a:noFill/>
              <a:miter lim="800000"/>
              <a:headEnd/>
              <a:tailEnd/>
            </a:ln>
          </p:spPr>
        </p:pic>
        <p:sp>
          <p:nvSpPr>
            <p:cNvPr id="119" name="Freeform 572">
              <a:extLst>
                <a:ext uri="{FF2B5EF4-FFF2-40B4-BE49-F238E27FC236}">
                  <a16:creationId xmlns:a16="http://schemas.microsoft.com/office/drawing/2014/main" id="{D032EC98-3DBB-4EC7-8B89-BCF67DD92AB9}"/>
                </a:ext>
              </a:extLst>
            </p:cNvPr>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20" name="Picture 573" descr="screen">
              <a:extLst>
                <a:ext uri="{FF2B5EF4-FFF2-40B4-BE49-F238E27FC236}">
                  <a16:creationId xmlns:a16="http://schemas.microsoft.com/office/drawing/2014/main" id="{AA27AD35-6E28-4F1E-9B5D-03A8121399AF}"/>
                </a:ext>
              </a:extLst>
            </p:cNvPr>
            <p:cNvPicPr>
              <a:picLocks noChangeAspect="1" noChangeArrowheads="1"/>
            </p:cNvPicPr>
            <p:nvPr/>
          </p:nvPicPr>
          <p:blipFill>
            <a:blip r:embed="rId6"/>
            <a:srcRect/>
            <a:stretch>
              <a:fillRect/>
            </a:stretch>
          </p:blipFill>
          <p:spPr bwMode="auto">
            <a:xfrm>
              <a:off x="3472" y="2601"/>
              <a:ext cx="179" cy="120"/>
            </a:xfrm>
            <a:prstGeom prst="rect">
              <a:avLst/>
            </a:prstGeom>
            <a:noFill/>
            <a:ln w="9525">
              <a:noFill/>
              <a:miter lim="800000"/>
              <a:headEnd/>
              <a:tailEnd/>
            </a:ln>
          </p:spPr>
        </p:pic>
        <p:sp>
          <p:nvSpPr>
            <p:cNvPr id="121" name="Freeform 574">
              <a:extLst>
                <a:ext uri="{FF2B5EF4-FFF2-40B4-BE49-F238E27FC236}">
                  <a16:creationId xmlns:a16="http://schemas.microsoft.com/office/drawing/2014/main" id="{C4BD667A-7EE8-4A78-BD4C-3F3CF56E220C}"/>
                </a:ext>
              </a:extLst>
            </p:cNvPr>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22" name="Freeform 575">
              <a:extLst>
                <a:ext uri="{FF2B5EF4-FFF2-40B4-BE49-F238E27FC236}">
                  <a16:creationId xmlns:a16="http://schemas.microsoft.com/office/drawing/2014/main" id="{25EEEE45-7A89-4DB0-9B64-0034756B9485}"/>
                </a:ext>
              </a:extLst>
            </p:cNvPr>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23" name="Freeform 576">
              <a:extLst>
                <a:ext uri="{FF2B5EF4-FFF2-40B4-BE49-F238E27FC236}">
                  <a16:creationId xmlns:a16="http://schemas.microsoft.com/office/drawing/2014/main" id="{EB55A4A7-27DA-48F4-8A7D-50AF81EBDB6F}"/>
                </a:ext>
              </a:extLst>
            </p:cNvPr>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24" name="Freeform 577">
              <a:extLst>
                <a:ext uri="{FF2B5EF4-FFF2-40B4-BE49-F238E27FC236}">
                  <a16:creationId xmlns:a16="http://schemas.microsoft.com/office/drawing/2014/main" id="{2A1DA011-BA9C-4941-8AA5-E5A4542252FD}"/>
                </a:ext>
              </a:extLst>
            </p:cNvPr>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25" name="Freeform 578">
              <a:extLst>
                <a:ext uri="{FF2B5EF4-FFF2-40B4-BE49-F238E27FC236}">
                  <a16:creationId xmlns:a16="http://schemas.microsoft.com/office/drawing/2014/main" id="{6B883E98-E414-4C21-8B96-D08D158FEB4C}"/>
                </a:ext>
              </a:extLst>
            </p:cNvPr>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26" name="Freeform 579">
              <a:extLst>
                <a:ext uri="{FF2B5EF4-FFF2-40B4-BE49-F238E27FC236}">
                  <a16:creationId xmlns:a16="http://schemas.microsoft.com/office/drawing/2014/main" id="{CA3C801D-8E31-4A35-B151-9715DB2EFB06}"/>
                </a:ext>
              </a:extLst>
            </p:cNvPr>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27" name="Group 580">
              <a:extLst>
                <a:ext uri="{FF2B5EF4-FFF2-40B4-BE49-F238E27FC236}">
                  <a16:creationId xmlns:a16="http://schemas.microsoft.com/office/drawing/2014/main" id="{168960D7-661C-45B9-9735-FBCD3AFDAE50}"/>
                </a:ext>
              </a:extLst>
            </p:cNvPr>
            <p:cNvGrpSpPr>
              <a:grpSpLocks/>
            </p:cNvGrpSpPr>
            <p:nvPr/>
          </p:nvGrpSpPr>
          <p:grpSpPr bwMode="auto">
            <a:xfrm>
              <a:off x="3458" y="2737"/>
              <a:ext cx="55" cy="24"/>
              <a:chOff x="1740" y="2642"/>
              <a:chExt cx="752" cy="327"/>
            </a:xfrm>
          </p:grpSpPr>
          <p:sp>
            <p:nvSpPr>
              <p:cNvPr id="132" name="Freeform 581">
                <a:extLst>
                  <a:ext uri="{FF2B5EF4-FFF2-40B4-BE49-F238E27FC236}">
                    <a16:creationId xmlns:a16="http://schemas.microsoft.com/office/drawing/2014/main" id="{A8801BEB-8208-4140-8E32-A11BBD74FAC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33" name="Freeform 582">
                <a:extLst>
                  <a:ext uri="{FF2B5EF4-FFF2-40B4-BE49-F238E27FC236}">
                    <a16:creationId xmlns:a16="http://schemas.microsoft.com/office/drawing/2014/main" id="{7D81A1A9-8E9B-4592-A1D9-9D12EEC3E66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34" name="Freeform 583">
                <a:extLst>
                  <a:ext uri="{FF2B5EF4-FFF2-40B4-BE49-F238E27FC236}">
                    <a16:creationId xmlns:a16="http://schemas.microsoft.com/office/drawing/2014/main" id="{E8C3C0D0-6D0C-42EC-8DAA-EE7C098276A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35" name="Freeform 584">
                <a:extLst>
                  <a:ext uri="{FF2B5EF4-FFF2-40B4-BE49-F238E27FC236}">
                    <a16:creationId xmlns:a16="http://schemas.microsoft.com/office/drawing/2014/main" id="{A0D3F63D-B420-498E-95CE-D6867D77CDB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36" name="Freeform 585">
                <a:extLst>
                  <a:ext uri="{FF2B5EF4-FFF2-40B4-BE49-F238E27FC236}">
                    <a16:creationId xmlns:a16="http://schemas.microsoft.com/office/drawing/2014/main" id="{D0B237E0-7CF4-42F0-9D87-57479DCB056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37" name="Freeform 586">
                <a:extLst>
                  <a:ext uri="{FF2B5EF4-FFF2-40B4-BE49-F238E27FC236}">
                    <a16:creationId xmlns:a16="http://schemas.microsoft.com/office/drawing/2014/main" id="{8C55F68A-7550-43A7-8F4B-1195D5090E2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28" name="Freeform 587">
              <a:extLst>
                <a:ext uri="{FF2B5EF4-FFF2-40B4-BE49-F238E27FC236}">
                  <a16:creationId xmlns:a16="http://schemas.microsoft.com/office/drawing/2014/main" id="{9FD8C0EE-3870-403C-A284-BD5F3E94B182}"/>
                </a:ext>
              </a:extLst>
            </p:cNvPr>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29" name="Freeform 588">
              <a:extLst>
                <a:ext uri="{FF2B5EF4-FFF2-40B4-BE49-F238E27FC236}">
                  <a16:creationId xmlns:a16="http://schemas.microsoft.com/office/drawing/2014/main" id="{A8C36D1B-F1E2-48AA-84D6-BB0B3261115F}"/>
                </a:ext>
              </a:extLst>
            </p:cNvPr>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0" name="Freeform 591">
              <a:extLst>
                <a:ext uri="{FF2B5EF4-FFF2-40B4-BE49-F238E27FC236}">
                  <a16:creationId xmlns:a16="http://schemas.microsoft.com/office/drawing/2014/main" id="{A7A319C1-E1AC-48EC-BA3A-ACA4F050752B}"/>
                </a:ext>
              </a:extLst>
            </p:cNvPr>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1" name="Freeform 592">
              <a:extLst>
                <a:ext uri="{FF2B5EF4-FFF2-40B4-BE49-F238E27FC236}">
                  <a16:creationId xmlns:a16="http://schemas.microsoft.com/office/drawing/2014/main" id="{82033936-96A0-457A-8EB6-E172AEA35868}"/>
                </a:ext>
              </a:extLst>
            </p:cNvPr>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144" name="Group 631">
            <a:extLst>
              <a:ext uri="{FF2B5EF4-FFF2-40B4-BE49-F238E27FC236}">
                <a16:creationId xmlns:a16="http://schemas.microsoft.com/office/drawing/2014/main" id="{53562290-533F-4C72-81AB-D3DB5E299953}"/>
              </a:ext>
            </a:extLst>
          </p:cNvPr>
          <p:cNvGrpSpPr>
            <a:grpSpLocks/>
          </p:cNvGrpSpPr>
          <p:nvPr/>
        </p:nvGrpSpPr>
        <p:grpSpPr bwMode="auto">
          <a:xfrm>
            <a:off x="8288337" y="3705225"/>
            <a:ext cx="585788" cy="419100"/>
            <a:chOff x="5096" y="2218"/>
            <a:chExt cx="369" cy="264"/>
          </a:xfrm>
        </p:grpSpPr>
        <p:grpSp>
          <p:nvGrpSpPr>
            <p:cNvPr id="145" name="Group 622">
              <a:extLst>
                <a:ext uri="{FF2B5EF4-FFF2-40B4-BE49-F238E27FC236}">
                  <a16:creationId xmlns:a16="http://schemas.microsoft.com/office/drawing/2014/main" id="{E811C4C7-FA8F-45C6-A541-037FFD4C3091}"/>
                </a:ext>
              </a:extLst>
            </p:cNvPr>
            <p:cNvGrpSpPr>
              <a:grpSpLocks/>
            </p:cNvGrpSpPr>
            <p:nvPr/>
          </p:nvGrpSpPr>
          <p:grpSpPr bwMode="auto">
            <a:xfrm>
              <a:off x="5096" y="2218"/>
              <a:ext cx="327" cy="81"/>
              <a:chOff x="2199" y="955"/>
              <a:chExt cx="2547" cy="506"/>
            </a:xfrm>
          </p:grpSpPr>
          <p:sp>
            <p:nvSpPr>
              <p:cNvPr id="148" name="Freeform 623">
                <a:extLst>
                  <a:ext uri="{FF2B5EF4-FFF2-40B4-BE49-F238E27FC236}">
                    <a16:creationId xmlns:a16="http://schemas.microsoft.com/office/drawing/2014/main" id="{84F3D306-850D-4185-8E0B-431169DE7C1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 name="T12" fmla="*/ 0 w 260"/>
                  <a:gd name="T13" fmla="*/ 0 h 281"/>
                  <a:gd name="T14" fmla="*/ 260 w 260"/>
                  <a:gd name="T15" fmla="*/ 281 h 281"/>
                </a:gdLst>
                <a:ahLst/>
                <a:cxnLst>
                  <a:cxn ang="T8">
                    <a:pos x="T0" y="T1"/>
                  </a:cxn>
                  <a:cxn ang="T9">
                    <a:pos x="T2" y="T3"/>
                  </a:cxn>
                  <a:cxn ang="T10">
                    <a:pos x="T4" y="T5"/>
                  </a:cxn>
                  <a:cxn ang="T11">
                    <a:pos x="T6" y="T7"/>
                  </a:cxn>
                </a:cxnLst>
                <a:rect l="T12" t="T13" r="T14" b="T15"/>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p:spPr>
            <p:txBody>
              <a:bodyPr/>
              <a:lstStyle/>
              <a:p>
                <a:endParaRPr lang="zh-CN" altLang="en-US"/>
              </a:p>
            </p:txBody>
          </p:sp>
          <p:sp>
            <p:nvSpPr>
              <p:cNvPr id="149" name="Freeform 624">
                <a:extLst>
                  <a:ext uri="{FF2B5EF4-FFF2-40B4-BE49-F238E27FC236}">
                    <a16:creationId xmlns:a16="http://schemas.microsoft.com/office/drawing/2014/main" id="{866CA70A-7372-4676-BDD0-DBDCB01EA4C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 name="T21" fmla="*/ 0 w 900"/>
                  <a:gd name="T22" fmla="*/ 0 h 421"/>
                  <a:gd name="T23" fmla="*/ 900 w 900"/>
                  <a:gd name="T24" fmla="*/ 421 h 4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p:spPr>
            <p:txBody>
              <a:bodyPr/>
              <a:lstStyle/>
              <a:p>
                <a:endParaRPr lang="zh-CN" altLang="en-US"/>
              </a:p>
            </p:txBody>
          </p:sp>
          <p:sp>
            <p:nvSpPr>
              <p:cNvPr id="150" name="Freeform 625">
                <a:extLst>
                  <a:ext uri="{FF2B5EF4-FFF2-40B4-BE49-F238E27FC236}">
                    <a16:creationId xmlns:a16="http://schemas.microsoft.com/office/drawing/2014/main" id="{59C854BA-07FE-458E-9069-2DBCC756D58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 name="T18" fmla="*/ 0 w 428"/>
                  <a:gd name="T19" fmla="*/ 0 h 269"/>
                  <a:gd name="T20" fmla="*/ 428 w 42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p:spPr>
            <p:txBody>
              <a:bodyPr/>
              <a:lstStyle/>
              <a:p>
                <a:endParaRPr lang="zh-CN" altLang="en-US"/>
              </a:p>
            </p:txBody>
          </p:sp>
          <p:sp>
            <p:nvSpPr>
              <p:cNvPr id="151" name="Freeform 626">
                <a:extLst>
                  <a:ext uri="{FF2B5EF4-FFF2-40B4-BE49-F238E27FC236}">
                    <a16:creationId xmlns:a16="http://schemas.microsoft.com/office/drawing/2014/main" id="{E1B8DA70-C465-4BE7-B962-3DF0B6CE5D4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 name="T12" fmla="*/ 0 w 377"/>
                  <a:gd name="T13" fmla="*/ 0 h 239"/>
                  <a:gd name="T14" fmla="*/ 377 w 377"/>
                  <a:gd name="T15" fmla="*/ 239 h 239"/>
                </a:gdLst>
                <a:ahLst/>
                <a:cxnLst>
                  <a:cxn ang="T8">
                    <a:pos x="T0" y="T1"/>
                  </a:cxn>
                  <a:cxn ang="T9">
                    <a:pos x="T2" y="T3"/>
                  </a:cxn>
                  <a:cxn ang="T10">
                    <a:pos x="T4" y="T5"/>
                  </a:cxn>
                  <a:cxn ang="T11">
                    <a:pos x="T6" y="T7"/>
                  </a:cxn>
                </a:cxnLst>
                <a:rect l="T12" t="T13" r="T14" b="T15"/>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p:spPr>
            <p:txBody>
              <a:bodyPr/>
              <a:lstStyle/>
              <a:p>
                <a:endParaRPr lang="zh-CN" altLang="en-US"/>
              </a:p>
            </p:txBody>
          </p:sp>
          <p:sp>
            <p:nvSpPr>
              <p:cNvPr id="152" name="Freeform 627">
                <a:extLst>
                  <a:ext uri="{FF2B5EF4-FFF2-40B4-BE49-F238E27FC236}">
                    <a16:creationId xmlns:a16="http://schemas.microsoft.com/office/drawing/2014/main" id="{E6F25178-3C9B-4701-B86B-AE7D498C1DC6}"/>
                  </a:ext>
                </a:extLst>
              </p:cNvPr>
              <p:cNvSpPr>
                <a:spLocks/>
              </p:cNvSpPr>
              <p:nvPr/>
            </p:nvSpPr>
            <p:spPr bwMode="auto">
              <a:xfrm>
                <a:off x="3646" y="997"/>
                <a:ext cx="660" cy="336"/>
              </a:xfrm>
              <a:custGeom>
                <a:avLst/>
                <a:gdLst>
                  <a:gd name="T0" fmla="*/ 473 w 646"/>
                  <a:gd name="T1" fmla="*/ 1642 h 300"/>
                  <a:gd name="T2" fmla="*/ 673 w 646"/>
                  <a:gd name="T3" fmla="*/ 1387 h 300"/>
                  <a:gd name="T4" fmla="*/ 837 w 646"/>
                  <a:gd name="T5" fmla="*/ 1046 h 300"/>
                  <a:gd name="T6" fmla="*/ 864 w 646"/>
                  <a:gd name="T7" fmla="*/ 586 h 300"/>
                  <a:gd name="T8" fmla="*/ 633 w 646"/>
                  <a:gd name="T9" fmla="*/ 328 h 300"/>
                  <a:gd name="T10" fmla="*/ 0 w 646"/>
                  <a:gd name="T11" fmla="*/ 0 h 300"/>
                  <a:gd name="T12" fmla="*/ 0 60000 65536"/>
                  <a:gd name="T13" fmla="*/ 0 60000 65536"/>
                  <a:gd name="T14" fmla="*/ 0 60000 65536"/>
                  <a:gd name="T15" fmla="*/ 0 60000 65536"/>
                  <a:gd name="T16" fmla="*/ 0 60000 65536"/>
                  <a:gd name="T17" fmla="*/ 0 60000 65536"/>
                  <a:gd name="T18" fmla="*/ 0 w 646"/>
                  <a:gd name="T19" fmla="*/ 0 h 300"/>
                  <a:gd name="T20" fmla="*/ 646 w 646"/>
                  <a:gd name="T21" fmla="*/ 300 h 300"/>
                </a:gdLst>
                <a:ahLst/>
                <a:cxnLst>
                  <a:cxn ang="T12">
                    <a:pos x="T0" y="T1"/>
                  </a:cxn>
                  <a:cxn ang="T13">
                    <a:pos x="T2" y="T3"/>
                  </a:cxn>
                  <a:cxn ang="T14">
                    <a:pos x="T4" y="T5"/>
                  </a:cxn>
                  <a:cxn ang="T15">
                    <a:pos x="T6" y="T7"/>
                  </a:cxn>
                  <a:cxn ang="T16">
                    <a:pos x="T8" y="T9"/>
                  </a:cxn>
                  <a:cxn ang="T17">
                    <a:pos x="T10" y="T11"/>
                  </a:cxn>
                </a:cxnLst>
                <a:rect l="T18" t="T19" r="T20" b="T21"/>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p:spPr>
            <p:txBody>
              <a:bodyPr/>
              <a:lstStyle/>
              <a:p>
                <a:endParaRPr lang="zh-CN" altLang="en-US"/>
              </a:p>
            </p:txBody>
          </p:sp>
          <p:sp>
            <p:nvSpPr>
              <p:cNvPr id="153" name="Freeform 628">
                <a:extLst>
                  <a:ext uri="{FF2B5EF4-FFF2-40B4-BE49-F238E27FC236}">
                    <a16:creationId xmlns:a16="http://schemas.microsoft.com/office/drawing/2014/main" id="{56FAF657-D901-4531-8BD7-52747C0D38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 name="T18" fmla="*/ 0 w 630"/>
                  <a:gd name="T19" fmla="*/ 0 h 397"/>
                  <a:gd name="T20" fmla="*/ 630 w 630"/>
                  <a:gd name="T21" fmla="*/ 397 h 397"/>
                </a:gdLst>
                <a:ahLst/>
                <a:cxnLst>
                  <a:cxn ang="T12">
                    <a:pos x="T0" y="T1"/>
                  </a:cxn>
                  <a:cxn ang="T13">
                    <a:pos x="T2" y="T3"/>
                  </a:cxn>
                  <a:cxn ang="T14">
                    <a:pos x="T4" y="T5"/>
                  </a:cxn>
                  <a:cxn ang="T15">
                    <a:pos x="T6" y="T7"/>
                  </a:cxn>
                  <a:cxn ang="T16">
                    <a:pos x="T8" y="T9"/>
                  </a:cxn>
                  <a:cxn ang="T17">
                    <a:pos x="T10" y="T11"/>
                  </a:cxn>
                </a:cxnLst>
                <a:rect l="T18" t="T19" r="T20" b="T21"/>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p:spPr>
            <p:txBody>
              <a:bodyPr/>
              <a:lstStyle/>
              <a:p>
                <a:endParaRPr lang="zh-CN" altLang="en-US"/>
              </a:p>
            </p:txBody>
          </p:sp>
        </p:grpSp>
        <p:pic>
          <p:nvPicPr>
            <p:cNvPr id="146" name="Picture 629" descr="access_point_stylized_small">
              <a:extLst>
                <a:ext uri="{FF2B5EF4-FFF2-40B4-BE49-F238E27FC236}">
                  <a16:creationId xmlns:a16="http://schemas.microsoft.com/office/drawing/2014/main" id="{B291506E-E9F1-4DE4-AE3C-ED47C92A38D5}"/>
                </a:ext>
              </a:extLst>
            </p:cNvPr>
            <p:cNvPicPr>
              <a:picLocks noChangeAspect="1" noChangeArrowheads="1"/>
            </p:cNvPicPr>
            <p:nvPr/>
          </p:nvPicPr>
          <p:blipFill>
            <a:blip r:embed="rId7"/>
            <a:srcRect/>
            <a:stretch>
              <a:fillRect/>
            </a:stretch>
          </p:blipFill>
          <p:spPr bwMode="auto">
            <a:xfrm>
              <a:off x="5192" y="2250"/>
              <a:ext cx="273" cy="229"/>
            </a:xfrm>
            <a:prstGeom prst="rect">
              <a:avLst/>
            </a:prstGeom>
            <a:noFill/>
            <a:ln w="9525">
              <a:noFill/>
              <a:miter lim="800000"/>
              <a:headEnd/>
              <a:tailEnd/>
            </a:ln>
          </p:spPr>
        </p:pic>
        <p:pic>
          <p:nvPicPr>
            <p:cNvPr id="147" name="Picture 630" descr="access_point_stylized_small">
              <a:extLst>
                <a:ext uri="{FF2B5EF4-FFF2-40B4-BE49-F238E27FC236}">
                  <a16:creationId xmlns:a16="http://schemas.microsoft.com/office/drawing/2014/main" id="{356025AE-67A1-447C-AFBF-483400B6BFDA}"/>
                </a:ext>
              </a:extLst>
            </p:cNvPr>
            <p:cNvPicPr>
              <a:picLocks noChangeAspect="1" noChangeArrowheads="1"/>
            </p:cNvPicPr>
            <p:nvPr/>
          </p:nvPicPr>
          <p:blipFill>
            <a:blip r:embed="rId7"/>
            <a:srcRect/>
            <a:stretch>
              <a:fillRect/>
            </a:stretch>
          </p:blipFill>
          <p:spPr bwMode="auto">
            <a:xfrm>
              <a:off x="5195" y="2251"/>
              <a:ext cx="260" cy="231"/>
            </a:xfrm>
            <a:prstGeom prst="rect">
              <a:avLst/>
            </a:prstGeom>
            <a:noFill/>
            <a:ln w="9525">
              <a:noFill/>
              <a:miter lim="800000"/>
              <a:headEnd/>
              <a:tailEnd/>
            </a:ln>
          </p:spPr>
        </p:pic>
      </p:grpSp>
      <p:grpSp>
        <p:nvGrpSpPr>
          <p:cNvPr id="154" name="Group 633">
            <a:extLst>
              <a:ext uri="{FF2B5EF4-FFF2-40B4-BE49-F238E27FC236}">
                <a16:creationId xmlns:a16="http://schemas.microsoft.com/office/drawing/2014/main" id="{299C5EE0-4E97-499B-AF80-5EDFB07E9F84}"/>
              </a:ext>
            </a:extLst>
          </p:cNvPr>
          <p:cNvGrpSpPr>
            <a:grpSpLocks/>
          </p:cNvGrpSpPr>
          <p:nvPr/>
        </p:nvGrpSpPr>
        <p:grpSpPr bwMode="auto">
          <a:xfrm>
            <a:off x="7989887" y="4130675"/>
            <a:ext cx="635000" cy="485775"/>
            <a:chOff x="3061" y="2530"/>
            <a:chExt cx="400" cy="306"/>
          </a:xfrm>
        </p:grpSpPr>
        <p:grpSp>
          <p:nvGrpSpPr>
            <p:cNvPr id="155" name="Group 634">
              <a:extLst>
                <a:ext uri="{FF2B5EF4-FFF2-40B4-BE49-F238E27FC236}">
                  <a16:creationId xmlns:a16="http://schemas.microsoft.com/office/drawing/2014/main" id="{05010E51-AB67-475B-AE41-2B935ECA8BE3}"/>
                </a:ext>
              </a:extLst>
            </p:cNvPr>
            <p:cNvGrpSpPr>
              <a:grpSpLocks/>
            </p:cNvGrpSpPr>
            <p:nvPr/>
          </p:nvGrpSpPr>
          <p:grpSpPr bwMode="auto">
            <a:xfrm>
              <a:off x="3061" y="2530"/>
              <a:ext cx="327" cy="81"/>
              <a:chOff x="2199" y="955"/>
              <a:chExt cx="2547" cy="506"/>
            </a:xfrm>
          </p:grpSpPr>
          <p:sp>
            <p:nvSpPr>
              <p:cNvPr id="180" name="Freeform 635">
                <a:extLst>
                  <a:ext uri="{FF2B5EF4-FFF2-40B4-BE49-F238E27FC236}">
                    <a16:creationId xmlns:a16="http://schemas.microsoft.com/office/drawing/2014/main" id="{A8DBED8C-DA12-4624-A686-EF6544BD0A71}"/>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 name="T12" fmla="*/ 0 w 260"/>
                  <a:gd name="T13" fmla="*/ 0 h 281"/>
                  <a:gd name="T14" fmla="*/ 260 w 260"/>
                  <a:gd name="T15" fmla="*/ 281 h 281"/>
                </a:gdLst>
                <a:ahLst/>
                <a:cxnLst>
                  <a:cxn ang="T8">
                    <a:pos x="T0" y="T1"/>
                  </a:cxn>
                  <a:cxn ang="T9">
                    <a:pos x="T2" y="T3"/>
                  </a:cxn>
                  <a:cxn ang="T10">
                    <a:pos x="T4" y="T5"/>
                  </a:cxn>
                  <a:cxn ang="T11">
                    <a:pos x="T6" y="T7"/>
                  </a:cxn>
                </a:cxnLst>
                <a:rect l="T12" t="T13" r="T14" b="T15"/>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p:spPr>
            <p:txBody>
              <a:bodyPr/>
              <a:lstStyle/>
              <a:p>
                <a:endParaRPr lang="zh-CN" altLang="en-US"/>
              </a:p>
            </p:txBody>
          </p:sp>
          <p:sp>
            <p:nvSpPr>
              <p:cNvPr id="181" name="Freeform 636">
                <a:extLst>
                  <a:ext uri="{FF2B5EF4-FFF2-40B4-BE49-F238E27FC236}">
                    <a16:creationId xmlns:a16="http://schemas.microsoft.com/office/drawing/2014/main" id="{C1CB879C-D5E8-4CF0-B0F4-DE1B1BAC588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 name="T21" fmla="*/ 0 w 900"/>
                  <a:gd name="T22" fmla="*/ 0 h 421"/>
                  <a:gd name="T23" fmla="*/ 900 w 900"/>
                  <a:gd name="T24" fmla="*/ 421 h 4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p:spPr>
            <p:txBody>
              <a:bodyPr/>
              <a:lstStyle/>
              <a:p>
                <a:endParaRPr lang="zh-CN" altLang="en-US"/>
              </a:p>
            </p:txBody>
          </p:sp>
          <p:sp>
            <p:nvSpPr>
              <p:cNvPr id="182" name="Freeform 637">
                <a:extLst>
                  <a:ext uri="{FF2B5EF4-FFF2-40B4-BE49-F238E27FC236}">
                    <a16:creationId xmlns:a16="http://schemas.microsoft.com/office/drawing/2014/main" id="{387F8888-1BBB-40FD-8615-ADC65FC13D7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 name="T18" fmla="*/ 0 w 428"/>
                  <a:gd name="T19" fmla="*/ 0 h 269"/>
                  <a:gd name="T20" fmla="*/ 428 w 42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p:spPr>
            <p:txBody>
              <a:bodyPr/>
              <a:lstStyle/>
              <a:p>
                <a:endParaRPr lang="zh-CN" altLang="en-US"/>
              </a:p>
            </p:txBody>
          </p:sp>
          <p:sp>
            <p:nvSpPr>
              <p:cNvPr id="183" name="Freeform 638">
                <a:extLst>
                  <a:ext uri="{FF2B5EF4-FFF2-40B4-BE49-F238E27FC236}">
                    <a16:creationId xmlns:a16="http://schemas.microsoft.com/office/drawing/2014/main" id="{E595C60B-8FB3-4FC4-9151-9A4656E6456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 name="T12" fmla="*/ 0 w 377"/>
                  <a:gd name="T13" fmla="*/ 0 h 239"/>
                  <a:gd name="T14" fmla="*/ 377 w 377"/>
                  <a:gd name="T15" fmla="*/ 239 h 239"/>
                </a:gdLst>
                <a:ahLst/>
                <a:cxnLst>
                  <a:cxn ang="T8">
                    <a:pos x="T0" y="T1"/>
                  </a:cxn>
                  <a:cxn ang="T9">
                    <a:pos x="T2" y="T3"/>
                  </a:cxn>
                  <a:cxn ang="T10">
                    <a:pos x="T4" y="T5"/>
                  </a:cxn>
                  <a:cxn ang="T11">
                    <a:pos x="T6" y="T7"/>
                  </a:cxn>
                </a:cxnLst>
                <a:rect l="T12" t="T13" r="T14" b="T15"/>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p:spPr>
            <p:txBody>
              <a:bodyPr/>
              <a:lstStyle/>
              <a:p>
                <a:endParaRPr lang="zh-CN" altLang="en-US"/>
              </a:p>
            </p:txBody>
          </p:sp>
          <p:sp>
            <p:nvSpPr>
              <p:cNvPr id="184" name="Freeform 639">
                <a:extLst>
                  <a:ext uri="{FF2B5EF4-FFF2-40B4-BE49-F238E27FC236}">
                    <a16:creationId xmlns:a16="http://schemas.microsoft.com/office/drawing/2014/main" id="{E8BE471B-953B-4E6C-8613-24D405720DF6}"/>
                  </a:ext>
                </a:extLst>
              </p:cNvPr>
              <p:cNvSpPr>
                <a:spLocks/>
              </p:cNvSpPr>
              <p:nvPr/>
            </p:nvSpPr>
            <p:spPr bwMode="auto">
              <a:xfrm>
                <a:off x="3646" y="997"/>
                <a:ext cx="660" cy="336"/>
              </a:xfrm>
              <a:custGeom>
                <a:avLst/>
                <a:gdLst>
                  <a:gd name="T0" fmla="*/ 473 w 646"/>
                  <a:gd name="T1" fmla="*/ 1642 h 300"/>
                  <a:gd name="T2" fmla="*/ 673 w 646"/>
                  <a:gd name="T3" fmla="*/ 1387 h 300"/>
                  <a:gd name="T4" fmla="*/ 837 w 646"/>
                  <a:gd name="T5" fmla="*/ 1046 h 300"/>
                  <a:gd name="T6" fmla="*/ 864 w 646"/>
                  <a:gd name="T7" fmla="*/ 586 h 300"/>
                  <a:gd name="T8" fmla="*/ 633 w 646"/>
                  <a:gd name="T9" fmla="*/ 328 h 300"/>
                  <a:gd name="T10" fmla="*/ 0 w 646"/>
                  <a:gd name="T11" fmla="*/ 0 h 300"/>
                  <a:gd name="T12" fmla="*/ 0 60000 65536"/>
                  <a:gd name="T13" fmla="*/ 0 60000 65536"/>
                  <a:gd name="T14" fmla="*/ 0 60000 65536"/>
                  <a:gd name="T15" fmla="*/ 0 60000 65536"/>
                  <a:gd name="T16" fmla="*/ 0 60000 65536"/>
                  <a:gd name="T17" fmla="*/ 0 60000 65536"/>
                  <a:gd name="T18" fmla="*/ 0 w 646"/>
                  <a:gd name="T19" fmla="*/ 0 h 300"/>
                  <a:gd name="T20" fmla="*/ 646 w 646"/>
                  <a:gd name="T21" fmla="*/ 300 h 300"/>
                </a:gdLst>
                <a:ahLst/>
                <a:cxnLst>
                  <a:cxn ang="T12">
                    <a:pos x="T0" y="T1"/>
                  </a:cxn>
                  <a:cxn ang="T13">
                    <a:pos x="T2" y="T3"/>
                  </a:cxn>
                  <a:cxn ang="T14">
                    <a:pos x="T4" y="T5"/>
                  </a:cxn>
                  <a:cxn ang="T15">
                    <a:pos x="T6" y="T7"/>
                  </a:cxn>
                  <a:cxn ang="T16">
                    <a:pos x="T8" y="T9"/>
                  </a:cxn>
                  <a:cxn ang="T17">
                    <a:pos x="T10" y="T11"/>
                  </a:cxn>
                </a:cxnLst>
                <a:rect l="T18" t="T19" r="T20" b="T21"/>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p:spPr>
            <p:txBody>
              <a:bodyPr/>
              <a:lstStyle/>
              <a:p>
                <a:endParaRPr lang="zh-CN" altLang="en-US"/>
              </a:p>
            </p:txBody>
          </p:sp>
          <p:sp>
            <p:nvSpPr>
              <p:cNvPr id="185" name="Freeform 640">
                <a:extLst>
                  <a:ext uri="{FF2B5EF4-FFF2-40B4-BE49-F238E27FC236}">
                    <a16:creationId xmlns:a16="http://schemas.microsoft.com/office/drawing/2014/main" id="{7541C7D8-557E-43DA-B470-DD085398F03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 name="T18" fmla="*/ 0 w 630"/>
                  <a:gd name="T19" fmla="*/ 0 h 397"/>
                  <a:gd name="T20" fmla="*/ 630 w 630"/>
                  <a:gd name="T21" fmla="*/ 397 h 397"/>
                </a:gdLst>
                <a:ahLst/>
                <a:cxnLst>
                  <a:cxn ang="T12">
                    <a:pos x="T0" y="T1"/>
                  </a:cxn>
                  <a:cxn ang="T13">
                    <a:pos x="T2" y="T3"/>
                  </a:cxn>
                  <a:cxn ang="T14">
                    <a:pos x="T4" y="T5"/>
                  </a:cxn>
                  <a:cxn ang="T15">
                    <a:pos x="T6" y="T7"/>
                  </a:cxn>
                  <a:cxn ang="T16">
                    <a:pos x="T8" y="T9"/>
                  </a:cxn>
                  <a:cxn ang="T17">
                    <a:pos x="T10" y="T11"/>
                  </a:cxn>
                </a:cxnLst>
                <a:rect l="T18" t="T19" r="T20" b="T21"/>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p:spPr>
            <p:txBody>
              <a:bodyPr/>
              <a:lstStyle/>
              <a:p>
                <a:endParaRPr lang="zh-CN" altLang="en-US"/>
              </a:p>
            </p:txBody>
          </p:sp>
        </p:grpSp>
        <p:pic>
          <p:nvPicPr>
            <p:cNvPr id="156" name="Picture 641" descr="laptop_keyboard">
              <a:extLst>
                <a:ext uri="{FF2B5EF4-FFF2-40B4-BE49-F238E27FC236}">
                  <a16:creationId xmlns:a16="http://schemas.microsoft.com/office/drawing/2014/main" id="{E4795E14-FB54-42CA-A2F3-5D2C7EAEA947}"/>
                </a:ext>
              </a:extLst>
            </p:cNvPr>
            <p:cNvPicPr>
              <a:picLocks noChangeAspect="1" noChangeArrowheads="1"/>
            </p:cNvPicPr>
            <p:nvPr/>
          </p:nvPicPr>
          <p:blipFill>
            <a:blip r:embed="rId5"/>
            <a:srcRect/>
            <a:stretch>
              <a:fillRect/>
            </a:stretch>
          </p:blipFill>
          <p:spPr bwMode="auto">
            <a:xfrm rot="109064" flipH="1">
              <a:off x="3109" y="2736"/>
              <a:ext cx="245" cy="100"/>
            </a:xfrm>
            <a:prstGeom prst="rect">
              <a:avLst/>
            </a:prstGeom>
            <a:noFill/>
            <a:ln w="9525">
              <a:noFill/>
              <a:miter lim="800000"/>
              <a:headEnd/>
              <a:tailEnd/>
            </a:ln>
          </p:spPr>
        </p:pic>
        <p:sp>
          <p:nvSpPr>
            <p:cNvPr id="157" name="Freeform 642">
              <a:extLst>
                <a:ext uri="{FF2B5EF4-FFF2-40B4-BE49-F238E27FC236}">
                  <a16:creationId xmlns:a16="http://schemas.microsoft.com/office/drawing/2014/main" id="{9BFE1CA3-3D27-4A28-BDBF-70356D68C221}"/>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58" name="Picture 643" descr="screen">
              <a:extLst>
                <a:ext uri="{FF2B5EF4-FFF2-40B4-BE49-F238E27FC236}">
                  <a16:creationId xmlns:a16="http://schemas.microsoft.com/office/drawing/2014/main" id="{F8D5B95B-2F95-4625-9C79-FEB91D55349C}"/>
                </a:ext>
              </a:extLst>
            </p:cNvPr>
            <p:cNvPicPr>
              <a:picLocks noChangeAspect="1" noChangeArrowheads="1"/>
            </p:cNvPicPr>
            <p:nvPr/>
          </p:nvPicPr>
          <p:blipFill>
            <a:blip r:embed="rId6"/>
            <a:srcRect/>
            <a:stretch>
              <a:fillRect/>
            </a:stretch>
          </p:blipFill>
          <p:spPr bwMode="auto">
            <a:xfrm>
              <a:off x="3200" y="2641"/>
              <a:ext cx="179" cy="120"/>
            </a:xfrm>
            <a:prstGeom prst="rect">
              <a:avLst/>
            </a:prstGeom>
            <a:noFill/>
            <a:ln w="9525">
              <a:noFill/>
              <a:miter lim="800000"/>
              <a:headEnd/>
              <a:tailEnd/>
            </a:ln>
          </p:spPr>
        </p:pic>
        <p:sp>
          <p:nvSpPr>
            <p:cNvPr id="159" name="Freeform 644">
              <a:extLst>
                <a:ext uri="{FF2B5EF4-FFF2-40B4-BE49-F238E27FC236}">
                  <a16:creationId xmlns:a16="http://schemas.microsoft.com/office/drawing/2014/main" id="{1BC37BF7-1191-425C-89A4-5214746C3773}"/>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60" name="Freeform 645">
              <a:extLst>
                <a:ext uri="{FF2B5EF4-FFF2-40B4-BE49-F238E27FC236}">
                  <a16:creationId xmlns:a16="http://schemas.microsoft.com/office/drawing/2014/main" id="{4C970B44-0803-4790-A956-244F0D5C2DCC}"/>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61" name="Freeform 646">
              <a:extLst>
                <a:ext uri="{FF2B5EF4-FFF2-40B4-BE49-F238E27FC236}">
                  <a16:creationId xmlns:a16="http://schemas.microsoft.com/office/drawing/2014/main" id="{40747A2D-EBF1-4DE6-B924-F3BC9D779810}"/>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62" name="Freeform 647">
              <a:extLst>
                <a:ext uri="{FF2B5EF4-FFF2-40B4-BE49-F238E27FC236}">
                  <a16:creationId xmlns:a16="http://schemas.microsoft.com/office/drawing/2014/main" id="{23397BFC-B444-4025-99C6-FEC4EFE50DDF}"/>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63" name="Freeform 648">
              <a:extLst>
                <a:ext uri="{FF2B5EF4-FFF2-40B4-BE49-F238E27FC236}">
                  <a16:creationId xmlns:a16="http://schemas.microsoft.com/office/drawing/2014/main" id="{64EC43BA-A5E3-4ACA-852B-C439F7200A4F}"/>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64" name="Freeform 649">
              <a:extLst>
                <a:ext uri="{FF2B5EF4-FFF2-40B4-BE49-F238E27FC236}">
                  <a16:creationId xmlns:a16="http://schemas.microsoft.com/office/drawing/2014/main" id="{06885148-BB79-49A4-80D0-68E8277486C5}"/>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65" name="Group 650">
              <a:extLst>
                <a:ext uri="{FF2B5EF4-FFF2-40B4-BE49-F238E27FC236}">
                  <a16:creationId xmlns:a16="http://schemas.microsoft.com/office/drawing/2014/main" id="{0E8E2CD4-A91A-4C1E-9F7C-15E1DEDDD9A0}"/>
                </a:ext>
              </a:extLst>
            </p:cNvPr>
            <p:cNvGrpSpPr>
              <a:grpSpLocks/>
            </p:cNvGrpSpPr>
            <p:nvPr/>
          </p:nvGrpSpPr>
          <p:grpSpPr bwMode="auto">
            <a:xfrm>
              <a:off x="3186" y="2777"/>
              <a:ext cx="55" cy="24"/>
              <a:chOff x="1740" y="2642"/>
              <a:chExt cx="752" cy="327"/>
            </a:xfrm>
          </p:grpSpPr>
          <p:sp>
            <p:nvSpPr>
              <p:cNvPr id="174" name="Freeform 651">
                <a:extLst>
                  <a:ext uri="{FF2B5EF4-FFF2-40B4-BE49-F238E27FC236}">
                    <a16:creationId xmlns:a16="http://schemas.microsoft.com/office/drawing/2014/main" id="{6C8B9E07-2298-4A3F-A5A0-586C17D39B4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75" name="Freeform 652">
                <a:extLst>
                  <a:ext uri="{FF2B5EF4-FFF2-40B4-BE49-F238E27FC236}">
                    <a16:creationId xmlns:a16="http://schemas.microsoft.com/office/drawing/2014/main" id="{0A1E7392-1F82-4D8E-854B-B1E15054B90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76" name="Freeform 653">
                <a:extLst>
                  <a:ext uri="{FF2B5EF4-FFF2-40B4-BE49-F238E27FC236}">
                    <a16:creationId xmlns:a16="http://schemas.microsoft.com/office/drawing/2014/main" id="{11238892-469C-4BFE-8964-DFF4125C646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77" name="Freeform 654">
                <a:extLst>
                  <a:ext uri="{FF2B5EF4-FFF2-40B4-BE49-F238E27FC236}">
                    <a16:creationId xmlns:a16="http://schemas.microsoft.com/office/drawing/2014/main" id="{510C793C-AC59-4CD0-9B0B-4435FD28837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78" name="Freeform 655">
                <a:extLst>
                  <a:ext uri="{FF2B5EF4-FFF2-40B4-BE49-F238E27FC236}">
                    <a16:creationId xmlns:a16="http://schemas.microsoft.com/office/drawing/2014/main" id="{B62D349E-7C15-4101-BE08-70DE5834857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79" name="Freeform 656">
                <a:extLst>
                  <a:ext uri="{FF2B5EF4-FFF2-40B4-BE49-F238E27FC236}">
                    <a16:creationId xmlns:a16="http://schemas.microsoft.com/office/drawing/2014/main" id="{E6F95C39-AA98-4E81-994C-D519C5B4C5F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66" name="Freeform 657">
              <a:extLst>
                <a:ext uri="{FF2B5EF4-FFF2-40B4-BE49-F238E27FC236}">
                  <a16:creationId xmlns:a16="http://schemas.microsoft.com/office/drawing/2014/main" id="{A946D232-4D6F-453C-A0E5-D8125E7BFCA1}"/>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67" name="Freeform 658">
              <a:extLst>
                <a:ext uri="{FF2B5EF4-FFF2-40B4-BE49-F238E27FC236}">
                  <a16:creationId xmlns:a16="http://schemas.microsoft.com/office/drawing/2014/main" id="{C9E5A978-B907-4BE5-91F5-E1BE3CD8936B}"/>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68" name="Freeform 659">
              <a:extLst>
                <a:ext uri="{FF2B5EF4-FFF2-40B4-BE49-F238E27FC236}">
                  <a16:creationId xmlns:a16="http://schemas.microsoft.com/office/drawing/2014/main" id="{247D8F2F-5424-41D8-8797-2179E0A773CF}"/>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69" name="Freeform 660">
              <a:extLst>
                <a:ext uri="{FF2B5EF4-FFF2-40B4-BE49-F238E27FC236}">
                  <a16:creationId xmlns:a16="http://schemas.microsoft.com/office/drawing/2014/main" id="{83EFB04A-6E0A-4B63-AC7D-6D5A678486D8}"/>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70" name="Freeform 661">
              <a:extLst>
                <a:ext uri="{FF2B5EF4-FFF2-40B4-BE49-F238E27FC236}">
                  <a16:creationId xmlns:a16="http://schemas.microsoft.com/office/drawing/2014/main" id="{14368FAA-7CD3-4841-B5B7-B7E0C143E5E9}"/>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71" name="Freeform 662">
              <a:extLst>
                <a:ext uri="{FF2B5EF4-FFF2-40B4-BE49-F238E27FC236}">
                  <a16:creationId xmlns:a16="http://schemas.microsoft.com/office/drawing/2014/main" id="{CD68929A-2F71-4F4E-9244-1983C59E45F7}"/>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72" name="Freeform 663">
              <a:extLst>
                <a:ext uri="{FF2B5EF4-FFF2-40B4-BE49-F238E27FC236}">
                  <a16:creationId xmlns:a16="http://schemas.microsoft.com/office/drawing/2014/main" id="{EE03F8E1-2F5B-426E-BE58-82F4B0789F85}"/>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73" name="Freeform 664">
              <a:extLst>
                <a:ext uri="{FF2B5EF4-FFF2-40B4-BE49-F238E27FC236}">
                  <a16:creationId xmlns:a16="http://schemas.microsoft.com/office/drawing/2014/main" id="{CEFCA3C9-52C4-4D76-9CE4-17127F90C105}"/>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grpSp>
      <p:grpSp>
        <p:nvGrpSpPr>
          <p:cNvPr id="186" name="Group 665">
            <a:extLst>
              <a:ext uri="{FF2B5EF4-FFF2-40B4-BE49-F238E27FC236}">
                <a16:creationId xmlns:a16="http://schemas.microsoft.com/office/drawing/2014/main" id="{673EB782-C18F-410C-8F39-28BEE96FAA5F}"/>
              </a:ext>
            </a:extLst>
          </p:cNvPr>
          <p:cNvGrpSpPr>
            <a:grpSpLocks/>
          </p:cNvGrpSpPr>
          <p:nvPr/>
        </p:nvGrpSpPr>
        <p:grpSpPr bwMode="auto">
          <a:xfrm>
            <a:off x="8472487" y="4186237"/>
            <a:ext cx="635000" cy="485775"/>
            <a:chOff x="3061" y="2530"/>
            <a:chExt cx="400" cy="306"/>
          </a:xfrm>
        </p:grpSpPr>
        <p:grpSp>
          <p:nvGrpSpPr>
            <p:cNvPr id="187" name="Group 666">
              <a:extLst>
                <a:ext uri="{FF2B5EF4-FFF2-40B4-BE49-F238E27FC236}">
                  <a16:creationId xmlns:a16="http://schemas.microsoft.com/office/drawing/2014/main" id="{52F59131-F588-4DBE-954F-A917018BF330}"/>
                </a:ext>
              </a:extLst>
            </p:cNvPr>
            <p:cNvGrpSpPr>
              <a:grpSpLocks/>
            </p:cNvGrpSpPr>
            <p:nvPr/>
          </p:nvGrpSpPr>
          <p:grpSpPr bwMode="auto">
            <a:xfrm>
              <a:off x="3061" y="2530"/>
              <a:ext cx="327" cy="81"/>
              <a:chOff x="2199" y="955"/>
              <a:chExt cx="2547" cy="506"/>
            </a:xfrm>
          </p:grpSpPr>
          <p:sp>
            <p:nvSpPr>
              <p:cNvPr id="212" name="Freeform 667">
                <a:extLst>
                  <a:ext uri="{FF2B5EF4-FFF2-40B4-BE49-F238E27FC236}">
                    <a16:creationId xmlns:a16="http://schemas.microsoft.com/office/drawing/2014/main" id="{5331CE26-893F-4020-86EA-B2D5DBA64961}"/>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 name="T12" fmla="*/ 0 w 260"/>
                  <a:gd name="T13" fmla="*/ 0 h 281"/>
                  <a:gd name="T14" fmla="*/ 260 w 260"/>
                  <a:gd name="T15" fmla="*/ 281 h 281"/>
                </a:gdLst>
                <a:ahLst/>
                <a:cxnLst>
                  <a:cxn ang="T8">
                    <a:pos x="T0" y="T1"/>
                  </a:cxn>
                  <a:cxn ang="T9">
                    <a:pos x="T2" y="T3"/>
                  </a:cxn>
                  <a:cxn ang="T10">
                    <a:pos x="T4" y="T5"/>
                  </a:cxn>
                  <a:cxn ang="T11">
                    <a:pos x="T6" y="T7"/>
                  </a:cxn>
                </a:cxnLst>
                <a:rect l="T12" t="T13" r="T14" b="T15"/>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p:spPr>
            <p:txBody>
              <a:bodyPr/>
              <a:lstStyle/>
              <a:p>
                <a:endParaRPr lang="zh-CN" altLang="en-US"/>
              </a:p>
            </p:txBody>
          </p:sp>
          <p:sp>
            <p:nvSpPr>
              <p:cNvPr id="213" name="Freeform 668">
                <a:extLst>
                  <a:ext uri="{FF2B5EF4-FFF2-40B4-BE49-F238E27FC236}">
                    <a16:creationId xmlns:a16="http://schemas.microsoft.com/office/drawing/2014/main" id="{BF7CB333-6E3F-4261-AE61-258F87643B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 name="T21" fmla="*/ 0 w 900"/>
                  <a:gd name="T22" fmla="*/ 0 h 421"/>
                  <a:gd name="T23" fmla="*/ 900 w 900"/>
                  <a:gd name="T24" fmla="*/ 421 h 4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p:spPr>
            <p:txBody>
              <a:bodyPr/>
              <a:lstStyle/>
              <a:p>
                <a:endParaRPr lang="zh-CN" altLang="en-US"/>
              </a:p>
            </p:txBody>
          </p:sp>
          <p:sp>
            <p:nvSpPr>
              <p:cNvPr id="214" name="Freeform 669">
                <a:extLst>
                  <a:ext uri="{FF2B5EF4-FFF2-40B4-BE49-F238E27FC236}">
                    <a16:creationId xmlns:a16="http://schemas.microsoft.com/office/drawing/2014/main" id="{5D0F7A99-3BB5-4011-A9E3-3736E808709E}"/>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 name="T18" fmla="*/ 0 w 428"/>
                  <a:gd name="T19" fmla="*/ 0 h 269"/>
                  <a:gd name="T20" fmla="*/ 428 w 42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p:spPr>
            <p:txBody>
              <a:bodyPr/>
              <a:lstStyle/>
              <a:p>
                <a:endParaRPr lang="zh-CN" altLang="en-US"/>
              </a:p>
            </p:txBody>
          </p:sp>
          <p:sp>
            <p:nvSpPr>
              <p:cNvPr id="215" name="Freeform 670">
                <a:extLst>
                  <a:ext uri="{FF2B5EF4-FFF2-40B4-BE49-F238E27FC236}">
                    <a16:creationId xmlns:a16="http://schemas.microsoft.com/office/drawing/2014/main" id="{611224CC-D69F-44DE-B9CA-F1490F462E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 name="T12" fmla="*/ 0 w 377"/>
                  <a:gd name="T13" fmla="*/ 0 h 239"/>
                  <a:gd name="T14" fmla="*/ 377 w 377"/>
                  <a:gd name="T15" fmla="*/ 239 h 239"/>
                </a:gdLst>
                <a:ahLst/>
                <a:cxnLst>
                  <a:cxn ang="T8">
                    <a:pos x="T0" y="T1"/>
                  </a:cxn>
                  <a:cxn ang="T9">
                    <a:pos x="T2" y="T3"/>
                  </a:cxn>
                  <a:cxn ang="T10">
                    <a:pos x="T4" y="T5"/>
                  </a:cxn>
                  <a:cxn ang="T11">
                    <a:pos x="T6" y="T7"/>
                  </a:cxn>
                </a:cxnLst>
                <a:rect l="T12" t="T13" r="T14" b="T15"/>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p:spPr>
            <p:txBody>
              <a:bodyPr/>
              <a:lstStyle/>
              <a:p>
                <a:endParaRPr lang="zh-CN" altLang="en-US"/>
              </a:p>
            </p:txBody>
          </p:sp>
          <p:sp>
            <p:nvSpPr>
              <p:cNvPr id="216" name="Freeform 671">
                <a:extLst>
                  <a:ext uri="{FF2B5EF4-FFF2-40B4-BE49-F238E27FC236}">
                    <a16:creationId xmlns:a16="http://schemas.microsoft.com/office/drawing/2014/main" id="{F53691E8-CF51-4CAB-AAC2-7784048EF60B}"/>
                  </a:ext>
                </a:extLst>
              </p:cNvPr>
              <p:cNvSpPr>
                <a:spLocks/>
              </p:cNvSpPr>
              <p:nvPr/>
            </p:nvSpPr>
            <p:spPr bwMode="auto">
              <a:xfrm>
                <a:off x="3646" y="997"/>
                <a:ext cx="660" cy="336"/>
              </a:xfrm>
              <a:custGeom>
                <a:avLst/>
                <a:gdLst>
                  <a:gd name="T0" fmla="*/ 473 w 646"/>
                  <a:gd name="T1" fmla="*/ 1642 h 300"/>
                  <a:gd name="T2" fmla="*/ 673 w 646"/>
                  <a:gd name="T3" fmla="*/ 1387 h 300"/>
                  <a:gd name="T4" fmla="*/ 837 w 646"/>
                  <a:gd name="T5" fmla="*/ 1046 h 300"/>
                  <a:gd name="T6" fmla="*/ 864 w 646"/>
                  <a:gd name="T7" fmla="*/ 586 h 300"/>
                  <a:gd name="T8" fmla="*/ 633 w 646"/>
                  <a:gd name="T9" fmla="*/ 328 h 300"/>
                  <a:gd name="T10" fmla="*/ 0 w 646"/>
                  <a:gd name="T11" fmla="*/ 0 h 300"/>
                  <a:gd name="T12" fmla="*/ 0 60000 65536"/>
                  <a:gd name="T13" fmla="*/ 0 60000 65536"/>
                  <a:gd name="T14" fmla="*/ 0 60000 65536"/>
                  <a:gd name="T15" fmla="*/ 0 60000 65536"/>
                  <a:gd name="T16" fmla="*/ 0 60000 65536"/>
                  <a:gd name="T17" fmla="*/ 0 60000 65536"/>
                  <a:gd name="T18" fmla="*/ 0 w 646"/>
                  <a:gd name="T19" fmla="*/ 0 h 300"/>
                  <a:gd name="T20" fmla="*/ 646 w 646"/>
                  <a:gd name="T21" fmla="*/ 300 h 300"/>
                </a:gdLst>
                <a:ahLst/>
                <a:cxnLst>
                  <a:cxn ang="T12">
                    <a:pos x="T0" y="T1"/>
                  </a:cxn>
                  <a:cxn ang="T13">
                    <a:pos x="T2" y="T3"/>
                  </a:cxn>
                  <a:cxn ang="T14">
                    <a:pos x="T4" y="T5"/>
                  </a:cxn>
                  <a:cxn ang="T15">
                    <a:pos x="T6" y="T7"/>
                  </a:cxn>
                  <a:cxn ang="T16">
                    <a:pos x="T8" y="T9"/>
                  </a:cxn>
                  <a:cxn ang="T17">
                    <a:pos x="T10" y="T11"/>
                  </a:cxn>
                </a:cxnLst>
                <a:rect l="T18" t="T19" r="T20" b="T21"/>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p:spPr>
            <p:txBody>
              <a:bodyPr/>
              <a:lstStyle/>
              <a:p>
                <a:endParaRPr lang="zh-CN" altLang="en-US"/>
              </a:p>
            </p:txBody>
          </p:sp>
          <p:sp>
            <p:nvSpPr>
              <p:cNvPr id="217" name="Freeform 672">
                <a:extLst>
                  <a:ext uri="{FF2B5EF4-FFF2-40B4-BE49-F238E27FC236}">
                    <a16:creationId xmlns:a16="http://schemas.microsoft.com/office/drawing/2014/main" id="{11E0B0A9-5621-42C3-86DA-8BB03717B72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 name="T18" fmla="*/ 0 w 630"/>
                  <a:gd name="T19" fmla="*/ 0 h 397"/>
                  <a:gd name="T20" fmla="*/ 630 w 630"/>
                  <a:gd name="T21" fmla="*/ 397 h 397"/>
                </a:gdLst>
                <a:ahLst/>
                <a:cxnLst>
                  <a:cxn ang="T12">
                    <a:pos x="T0" y="T1"/>
                  </a:cxn>
                  <a:cxn ang="T13">
                    <a:pos x="T2" y="T3"/>
                  </a:cxn>
                  <a:cxn ang="T14">
                    <a:pos x="T4" y="T5"/>
                  </a:cxn>
                  <a:cxn ang="T15">
                    <a:pos x="T6" y="T7"/>
                  </a:cxn>
                  <a:cxn ang="T16">
                    <a:pos x="T8" y="T9"/>
                  </a:cxn>
                  <a:cxn ang="T17">
                    <a:pos x="T10" y="T11"/>
                  </a:cxn>
                </a:cxnLst>
                <a:rect l="T18" t="T19" r="T20" b="T21"/>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p:spPr>
            <p:txBody>
              <a:bodyPr/>
              <a:lstStyle/>
              <a:p>
                <a:endParaRPr lang="zh-CN" altLang="en-US"/>
              </a:p>
            </p:txBody>
          </p:sp>
        </p:grpSp>
        <p:pic>
          <p:nvPicPr>
            <p:cNvPr id="188" name="Picture 673" descr="laptop_keyboard">
              <a:extLst>
                <a:ext uri="{FF2B5EF4-FFF2-40B4-BE49-F238E27FC236}">
                  <a16:creationId xmlns:a16="http://schemas.microsoft.com/office/drawing/2014/main" id="{53029E64-B56C-46AF-B799-8716629EB201}"/>
                </a:ext>
              </a:extLst>
            </p:cNvPr>
            <p:cNvPicPr>
              <a:picLocks noChangeAspect="1" noChangeArrowheads="1"/>
            </p:cNvPicPr>
            <p:nvPr/>
          </p:nvPicPr>
          <p:blipFill>
            <a:blip r:embed="rId5"/>
            <a:srcRect/>
            <a:stretch>
              <a:fillRect/>
            </a:stretch>
          </p:blipFill>
          <p:spPr bwMode="auto">
            <a:xfrm rot="109064" flipH="1">
              <a:off x="3109" y="2736"/>
              <a:ext cx="245" cy="100"/>
            </a:xfrm>
            <a:prstGeom prst="rect">
              <a:avLst/>
            </a:prstGeom>
            <a:noFill/>
            <a:ln w="9525">
              <a:noFill/>
              <a:miter lim="800000"/>
              <a:headEnd/>
              <a:tailEnd/>
            </a:ln>
          </p:spPr>
        </p:pic>
        <p:sp>
          <p:nvSpPr>
            <p:cNvPr id="189" name="Freeform 674">
              <a:extLst>
                <a:ext uri="{FF2B5EF4-FFF2-40B4-BE49-F238E27FC236}">
                  <a16:creationId xmlns:a16="http://schemas.microsoft.com/office/drawing/2014/main" id="{BDDA3C43-0055-42D4-987E-6F61AA44A9BE}"/>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90" name="Picture 675" descr="screen">
              <a:extLst>
                <a:ext uri="{FF2B5EF4-FFF2-40B4-BE49-F238E27FC236}">
                  <a16:creationId xmlns:a16="http://schemas.microsoft.com/office/drawing/2014/main" id="{807493F6-CEFA-4BD1-A630-04C098E6385E}"/>
                </a:ext>
              </a:extLst>
            </p:cNvPr>
            <p:cNvPicPr>
              <a:picLocks noChangeAspect="1" noChangeArrowheads="1"/>
            </p:cNvPicPr>
            <p:nvPr/>
          </p:nvPicPr>
          <p:blipFill>
            <a:blip r:embed="rId6"/>
            <a:srcRect/>
            <a:stretch>
              <a:fillRect/>
            </a:stretch>
          </p:blipFill>
          <p:spPr bwMode="auto">
            <a:xfrm>
              <a:off x="3200" y="2641"/>
              <a:ext cx="179" cy="120"/>
            </a:xfrm>
            <a:prstGeom prst="rect">
              <a:avLst/>
            </a:prstGeom>
            <a:noFill/>
            <a:ln w="9525">
              <a:noFill/>
              <a:miter lim="800000"/>
              <a:headEnd/>
              <a:tailEnd/>
            </a:ln>
          </p:spPr>
        </p:pic>
        <p:sp>
          <p:nvSpPr>
            <p:cNvPr id="191" name="Freeform 676">
              <a:extLst>
                <a:ext uri="{FF2B5EF4-FFF2-40B4-BE49-F238E27FC236}">
                  <a16:creationId xmlns:a16="http://schemas.microsoft.com/office/drawing/2014/main" id="{E4EEE9C4-EBE4-4802-B1E1-603DF167F981}"/>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92" name="Freeform 677">
              <a:extLst>
                <a:ext uri="{FF2B5EF4-FFF2-40B4-BE49-F238E27FC236}">
                  <a16:creationId xmlns:a16="http://schemas.microsoft.com/office/drawing/2014/main" id="{0BD132C4-4106-4887-AC57-0CDCD37F1EE5}"/>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93" name="Freeform 678">
              <a:extLst>
                <a:ext uri="{FF2B5EF4-FFF2-40B4-BE49-F238E27FC236}">
                  <a16:creationId xmlns:a16="http://schemas.microsoft.com/office/drawing/2014/main" id="{AC2092AB-7C84-4752-8C07-41340405F6B3}"/>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94" name="Freeform 679">
              <a:extLst>
                <a:ext uri="{FF2B5EF4-FFF2-40B4-BE49-F238E27FC236}">
                  <a16:creationId xmlns:a16="http://schemas.microsoft.com/office/drawing/2014/main" id="{43B6610B-6F61-46EC-9009-23DD1B9BFC00}"/>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95" name="Freeform 680">
              <a:extLst>
                <a:ext uri="{FF2B5EF4-FFF2-40B4-BE49-F238E27FC236}">
                  <a16:creationId xmlns:a16="http://schemas.microsoft.com/office/drawing/2014/main" id="{0BA3DFB9-0707-4DA2-93F9-7BCC4E196731}"/>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96" name="Freeform 681">
              <a:extLst>
                <a:ext uri="{FF2B5EF4-FFF2-40B4-BE49-F238E27FC236}">
                  <a16:creationId xmlns:a16="http://schemas.microsoft.com/office/drawing/2014/main" id="{0E001CBE-7A52-4E6B-9EDE-9EE350D747F8}"/>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97" name="Group 682">
              <a:extLst>
                <a:ext uri="{FF2B5EF4-FFF2-40B4-BE49-F238E27FC236}">
                  <a16:creationId xmlns:a16="http://schemas.microsoft.com/office/drawing/2014/main" id="{231DBA86-3761-4A63-B714-878DC5D2514E}"/>
                </a:ext>
              </a:extLst>
            </p:cNvPr>
            <p:cNvGrpSpPr>
              <a:grpSpLocks/>
            </p:cNvGrpSpPr>
            <p:nvPr/>
          </p:nvGrpSpPr>
          <p:grpSpPr bwMode="auto">
            <a:xfrm>
              <a:off x="3186" y="2777"/>
              <a:ext cx="55" cy="24"/>
              <a:chOff x="1740" y="2642"/>
              <a:chExt cx="752" cy="327"/>
            </a:xfrm>
          </p:grpSpPr>
          <p:sp>
            <p:nvSpPr>
              <p:cNvPr id="206" name="Freeform 683">
                <a:extLst>
                  <a:ext uri="{FF2B5EF4-FFF2-40B4-BE49-F238E27FC236}">
                    <a16:creationId xmlns:a16="http://schemas.microsoft.com/office/drawing/2014/main" id="{C3A46DD7-BA09-4044-9F5D-9EB76C076DC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207" name="Freeform 684">
                <a:extLst>
                  <a:ext uri="{FF2B5EF4-FFF2-40B4-BE49-F238E27FC236}">
                    <a16:creationId xmlns:a16="http://schemas.microsoft.com/office/drawing/2014/main" id="{C4195898-E341-4990-BBD1-90A83361D81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208" name="Freeform 685">
                <a:extLst>
                  <a:ext uri="{FF2B5EF4-FFF2-40B4-BE49-F238E27FC236}">
                    <a16:creationId xmlns:a16="http://schemas.microsoft.com/office/drawing/2014/main" id="{B19AB0B0-741D-49ED-B0FB-D113EAFB0CF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209" name="Freeform 686">
                <a:extLst>
                  <a:ext uri="{FF2B5EF4-FFF2-40B4-BE49-F238E27FC236}">
                    <a16:creationId xmlns:a16="http://schemas.microsoft.com/office/drawing/2014/main" id="{1874FEEE-BB9E-4D60-90E2-8B64EBD440FE}"/>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210" name="Freeform 687">
                <a:extLst>
                  <a:ext uri="{FF2B5EF4-FFF2-40B4-BE49-F238E27FC236}">
                    <a16:creationId xmlns:a16="http://schemas.microsoft.com/office/drawing/2014/main" id="{4ECEAFAD-1B46-447E-988B-FD9C67A6726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211" name="Freeform 688">
                <a:extLst>
                  <a:ext uri="{FF2B5EF4-FFF2-40B4-BE49-F238E27FC236}">
                    <a16:creationId xmlns:a16="http://schemas.microsoft.com/office/drawing/2014/main" id="{6A462EBE-F20B-496F-BBF3-3758143E0F61}"/>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98" name="Freeform 689">
              <a:extLst>
                <a:ext uri="{FF2B5EF4-FFF2-40B4-BE49-F238E27FC236}">
                  <a16:creationId xmlns:a16="http://schemas.microsoft.com/office/drawing/2014/main" id="{04236378-F2AB-40A9-B03C-4E36CBB27A2B}"/>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99" name="Freeform 690">
              <a:extLst>
                <a:ext uri="{FF2B5EF4-FFF2-40B4-BE49-F238E27FC236}">
                  <a16:creationId xmlns:a16="http://schemas.microsoft.com/office/drawing/2014/main" id="{12187A79-E646-45BB-A496-E79CDCCC7143}"/>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200" name="Freeform 691">
              <a:extLst>
                <a:ext uri="{FF2B5EF4-FFF2-40B4-BE49-F238E27FC236}">
                  <a16:creationId xmlns:a16="http://schemas.microsoft.com/office/drawing/2014/main" id="{524CAF19-2CBE-4F58-9668-5775CDC60AA6}"/>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201" name="Freeform 692">
              <a:extLst>
                <a:ext uri="{FF2B5EF4-FFF2-40B4-BE49-F238E27FC236}">
                  <a16:creationId xmlns:a16="http://schemas.microsoft.com/office/drawing/2014/main" id="{9E58F830-1181-43A3-B5AA-7F9EEA1A9602}"/>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202" name="Freeform 693">
              <a:extLst>
                <a:ext uri="{FF2B5EF4-FFF2-40B4-BE49-F238E27FC236}">
                  <a16:creationId xmlns:a16="http://schemas.microsoft.com/office/drawing/2014/main" id="{5BED7CEA-A51A-4388-8732-FECF57B1FBE1}"/>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203" name="Freeform 694">
              <a:extLst>
                <a:ext uri="{FF2B5EF4-FFF2-40B4-BE49-F238E27FC236}">
                  <a16:creationId xmlns:a16="http://schemas.microsoft.com/office/drawing/2014/main" id="{1F9B1FD1-C0B3-440F-81A2-81740492CB35}"/>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204" name="Freeform 695">
              <a:extLst>
                <a:ext uri="{FF2B5EF4-FFF2-40B4-BE49-F238E27FC236}">
                  <a16:creationId xmlns:a16="http://schemas.microsoft.com/office/drawing/2014/main" id="{512A0435-6ACD-4BCF-860E-8A32827213C4}"/>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205" name="Freeform 696">
              <a:extLst>
                <a:ext uri="{FF2B5EF4-FFF2-40B4-BE49-F238E27FC236}">
                  <a16:creationId xmlns:a16="http://schemas.microsoft.com/office/drawing/2014/main" id="{CFF83A5D-CCC3-449E-84B2-8AEA28EB79D2}"/>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grpSp>
      <p:grpSp>
        <p:nvGrpSpPr>
          <p:cNvPr id="218" name="Group 699">
            <a:extLst>
              <a:ext uri="{FF2B5EF4-FFF2-40B4-BE49-F238E27FC236}">
                <a16:creationId xmlns:a16="http://schemas.microsoft.com/office/drawing/2014/main" id="{DD737677-BEE5-4A1A-A384-7A3610C6A66F}"/>
              </a:ext>
            </a:extLst>
          </p:cNvPr>
          <p:cNvGrpSpPr>
            <a:grpSpLocks/>
          </p:cNvGrpSpPr>
          <p:nvPr/>
        </p:nvGrpSpPr>
        <p:grpSpPr bwMode="auto">
          <a:xfrm flipH="1">
            <a:off x="6111875" y="3786187"/>
            <a:ext cx="501650" cy="512763"/>
            <a:chOff x="2839" y="3501"/>
            <a:chExt cx="755" cy="803"/>
          </a:xfrm>
        </p:grpSpPr>
        <p:pic>
          <p:nvPicPr>
            <p:cNvPr id="219" name="Picture 700" descr="desktop_computer_stylized_medium">
              <a:extLst>
                <a:ext uri="{FF2B5EF4-FFF2-40B4-BE49-F238E27FC236}">
                  <a16:creationId xmlns:a16="http://schemas.microsoft.com/office/drawing/2014/main" id="{8705D80C-6FDA-47C8-9682-3FA478E114F1}"/>
                </a:ext>
              </a:extLst>
            </p:cNvPr>
            <p:cNvPicPr>
              <a:picLocks noChangeAspect="1" noChangeArrowheads="1"/>
            </p:cNvPicPr>
            <p:nvPr/>
          </p:nvPicPr>
          <p:blipFill>
            <a:blip r:embed="rId4"/>
            <a:srcRect/>
            <a:stretch>
              <a:fillRect/>
            </a:stretch>
          </p:blipFill>
          <p:spPr bwMode="auto">
            <a:xfrm>
              <a:off x="2839" y="3501"/>
              <a:ext cx="755" cy="803"/>
            </a:xfrm>
            <a:prstGeom prst="rect">
              <a:avLst/>
            </a:prstGeom>
            <a:noFill/>
            <a:ln w="9525">
              <a:noFill/>
              <a:miter lim="800000"/>
              <a:headEnd/>
              <a:tailEnd/>
            </a:ln>
          </p:spPr>
        </p:pic>
        <p:sp>
          <p:nvSpPr>
            <p:cNvPr id="220" name="Freeform 701">
              <a:extLst>
                <a:ext uri="{FF2B5EF4-FFF2-40B4-BE49-F238E27FC236}">
                  <a16:creationId xmlns:a16="http://schemas.microsoft.com/office/drawing/2014/main" id="{EDD05E93-BADE-4CA0-A04C-2A9F2088898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a:noFill/>
              <a:round/>
              <a:headEnd/>
              <a:tailEnd/>
            </a:ln>
          </p:spPr>
          <p:txBody>
            <a:bodyPr wrap="none"/>
            <a:lstStyle/>
            <a:p>
              <a:endParaRPr lang="zh-CN" altLang="en-US"/>
            </a:p>
          </p:txBody>
        </p:sp>
      </p:grpSp>
      <p:grpSp>
        <p:nvGrpSpPr>
          <p:cNvPr id="221" name="Group 702">
            <a:extLst>
              <a:ext uri="{FF2B5EF4-FFF2-40B4-BE49-F238E27FC236}">
                <a16:creationId xmlns:a16="http://schemas.microsoft.com/office/drawing/2014/main" id="{6433A0E4-ED52-44B2-9FAB-1538866D70E1}"/>
              </a:ext>
            </a:extLst>
          </p:cNvPr>
          <p:cNvGrpSpPr>
            <a:grpSpLocks/>
          </p:cNvGrpSpPr>
          <p:nvPr/>
        </p:nvGrpSpPr>
        <p:grpSpPr bwMode="auto">
          <a:xfrm flipH="1">
            <a:off x="6262687" y="3359150"/>
            <a:ext cx="501650" cy="512762"/>
            <a:chOff x="2839" y="3501"/>
            <a:chExt cx="755" cy="803"/>
          </a:xfrm>
        </p:grpSpPr>
        <p:pic>
          <p:nvPicPr>
            <p:cNvPr id="222" name="Picture 703" descr="desktop_computer_stylized_medium">
              <a:extLst>
                <a:ext uri="{FF2B5EF4-FFF2-40B4-BE49-F238E27FC236}">
                  <a16:creationId xmlns:a16="http://schemas.microsoft.com/office/drawing/2014/main" id="{7B19F213-69C1-412D-AEC3-F0DB5DF2AE23}"/>
                </a:ext>
              </a:extLst>
            </p:cNvPr>
            <p:cNvPicPr>
              <a:picLocks noChangeAspect="1" noChangeArrowheads="1"/>
            </p:cNvPicPr>
            <p:nvPr/>
          </p:nvPicPr>
          <p:blipFill>
            <a:blip r:embed="rId4"/>
            <a:srcRect/>
            <a:stretch>
              <a:fillRect/>
            </a:stretch>
          </p:blipFill>
          <p:spPr bwMode="auto">
            <a:xfrm>
              <a:off x="2839" y="3501"/>
              <a:ext cx="755" cy="803"/>
            </a:xfrm>
            <a:prstGeom prst="rect">
              <a:avLst/>
            </a:prstGeom>
            <a:noFill/>
            <a:ln w="9525">
              <a:noFill/>
              <a:miter lim="800000"/>
              <a:headEnd/>
              <a:tailEnd/>
            </a:ln>
          </p:spPr>
        </p:pic>
        <p:sp>
          <p:nvSpPr>
            <p:cNvPr id="223" name="Freeform 704">
              <a:extLst>
                <a:ext uri="{FF2B5EF4-FFF2-40B4-BE49-F238E27FC236}">
                  <a16:creationId xmlns:a16="http://schemas.microsoft.com/office/drawing/2014/main" id="{1AE07EAE-1C4D-4B78-801A-69299C13E97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a:noFill/>
              <a:round/>
              <a:headEnd/>
              <a:tailEnd/>
            </a:ln>
          </p:spPr>
          <p:txBody>
            <a:bodyPr wrap="none"/>
            <a:lstStyle/>
            <a:p>
              <a:endParaRPr lang="zh-CN" altLang="en-US"/>
            </a:p>
          </p:txBody>
        </p:sp>
      </p:grpSp>
      <p:grpSp>
        <p:nvGrpSpPr>
          <p:cNvPr id="224" name="Group 705">
            <a:extLst>
              <a:ext uri="{FF2B5EF4-FFF2-40B4-BE49-F238E27FC236}">
                <a16:creationId xmlns:a16="http://schemas.microsoft.com/office/drawing/2014/main" id="{BB844824-4BD8-426F-9513-0278C0352CA7}"/>
              </a:ext>
            </a:extLst>
          </p:cNvPr>
          <p:cNvGrpSpPr>
            <a:grpSpLocks/>
          </p:cNvGrpSpPr>
          <p:nvPr/>
        </p:nvGrpSpPr>
        <p:grpSpPr bwMode="auto">
          <a:xfrm>
            <a:off x="6935787" y="3746500"/>
            <a:ext cx="501650" cy="512762"/>
            <a:chOff x="2839" y="3501"/>
            <a:chExt cx="755" cy="803"/>
          </a:xfrm>
        </p:grpSpPr>
        <p:pic>
          <p:nvPicPr>
            <p:cNvPr id="225" name="Picture 706" descr="desktop_computer_stylized_medium">
              <a:extLst>
                <a:ext uri="{FF2B5EF4-FFF2-40B4-BE49-F238E27FC236}">
                  <a16:creationId xmlns:a16="http://schemas.microsoft.com/office/drawing/2014/main" id="{855912C7-05CE-426F-A38B-4DE7D1FC4953}"/>
                </a:ext>
              </a:extLst>
            </p:cNvPr>
            <p:cNvPicPr>
              <a:picLocks noChangeAspect="1" noChangeArrowheads="1"/>
            </p:cNvPicPr>
            <p:nvPr/>
          </p:nvPicPr>
          <p:blipFill>
            <a:blip r:embed="rId4"/>
            <a:srcRect/>
            <a:stretch>
              <a:fillRect/>
            </a:stretch>
          </p:blipFill>
          <p:spPr bwMode="auto">
            <a:xfrm>
              <a:off x="2839" y="3501"/>
              <a:ext cx="755" cy="803"/>
            </a:xfrm>
            <a:prstGeom prst="rect">
              <a:avLst/>
            </a:prstGeom>
            <a:noFill/>
            <a:ln w="9525">
              <a:noFill/>
              <a:miter lim="800000"/>
              <a:headEnd/>
              <a:tailEnd/>
            </a:ln>
          </p:spPr>
        </p:pic>
        <p:sp>
          <p:nvSpPr>
            <p:cNvPr id="226" name="Freeform 707">
              <a:extLst>
                <a:ext uri="{FF2B5EF4-FFF2-40B4-BE49-F238E27FC236}">
                  <a16:creationId xmlns:a16="http://schemas.microsoft.com/office/drawing/2014/main" id="{8F30DD08-950A-4212-AA37-6DECF40D7B5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a:noFill/>
              <a:round/>
              <a:headEnd/>
              <a:tailEnd/>
            </a:ln>
          </p:spPr>
          <p:txBody>
            <a:bodyPr wrap="none"/>
            <a:lstStyle/>
            <a:p>
              <a:endParaRPr lang="zh-CN" altLang="en-US"/>
            </a:p>
          </p:txBody>
        </p:sp>
      </p:grpSp>
      <p:grpSp>
        <p:nvGrpSpPr>
          <p:cNvPr id="227" name="Group 708">
            <a:extLst>
              <a:ext uri="{FF2B5EF4-FFF2-40B4-BE49-F238E27FC236}">
                <a16:creationId xmlns:a16="http://schemas.microsoft.com/office/drawing/2014/main" id="{30CBD073-923E-424D-934A-422AD286232E}"/>
              </a:ext>
            </a:extLst>
          </p:cNvPr>
          <p:cNvGrpSpPr>
            <a:grpSpLocks/>
          </p:cNvGrpSpPr>
          <p:nvPr/>
        </p:nvGrpSpPr>
        <p:grpSpPr bwMode="auto">
          <a:xfrm>
            <a:off x="6737350" y="4186237"/>
            <a:ext cx="501650" cy="512763"/>
            <a:chOff x="2839" y="3501"/>
            <a:chExt cx="755" cy="803"/>
          </a:xfrm>
        </p:grpSpPr>
        <p:pic>
          <p:nvPicPr>
            <p:cNvPr id="228" name="Picture 709" descr="desktop_computer_stylized_medium">
              <a:extLst>
                <a:ext uri="{FF2B5EF4-FFF2-40B4-BE49-F238E27FC236}">
                  <a16:creationId xmlns:a16="http://schemas.microsoft.com/office/drawing/2014/main" id="{190732D1-859C-4441-897D-ADB9F47C69D7}"/>
                </a:ext>
              </a:extLst>
            </p:cNvPr>
            <p:cNvPicPr>
              <a:picLocks noChangeAspect="1" noChangeArrowheads="1"/>
            </p:cNvPicPr>
            <p:nvPr/>
          </p:nvPicPr>
          <p:blipFill>
            <a:blip r:embed="rId4"/>
            <a:srcRect/>
            <a:stretch>
              <a:fillRect/>
            </a:stretch>
          </p:blipFill>
          <p:spPr bwMode="auto">
            <a:xfrm>
              <a:off x="2839" y="3501"/>
              <a:ext cx="755" cy="803"/>
            </a:xfrm>
            <a:prstGeom prst="rect">
              <a:avLst/>
            </a:prstGeom>
            <a:noFill/>
            <a:ln w="9525">
              <a:noFill/>
              <a:miter lim="800000"/>
              <a:headEnd/>
              <a:tailEnd/>
            </a:ln>
          </p:spPr>
        </p:pic>
        <p:sp>
          <p:nvSpPr>
            <p:cNvPr id="229" name="Freeform 710">
              <a:extLst>
                <a:ext uri="{FF2B5EF4-FFF2-40B4-BE49-F238E27FC236}">
                  <a16:creationId xmlns:a16="http://schemas.microsoft.com/office/drawing/2014/main" id="{367A3B36-9CAE-405C-8D15-F6EA76D165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a:noFill/>
              <a:round/>
              <a:headEnd/>
              <a:tailEnd/>
            </a:ln>
          </p:spPr>
          <p:txBody>
            <a:bodyPr wrap="none"/>
            <a:lstStyle/>
            <a:p>
              <a:endParaRPr lang="zh-CN" altLang="en-US"/>
            </a:p>
          </p:txBody>
        </p:sp>
      </p:grpSp>
      <p:sp>
        <p:nvSpPr>
          <p:cNvPr id="230" name="Text Box 7">
            <a:extLst>
              <a:ext uri="{FF2B5EF4-FFF2-40B4-BE49-F238E27FC236}">
                <a16:creationId xmlns:a16="http://schemas.microsoft.com/office/drawing/2014/main" id="{D3A68CF6-7986-4CD0-BF3A-6054BE2FC273}"/>
              </a:ext>
            </a:extLst>
          </p:cNvPr>
          <p:cNvSpPr txBox="1">
            <a:spLocks noChangeArrowheads="1"/>
          </p:cNvSpPr>
          <p:nvPr/>
        </p:nvSpPr>
        <p:spPr bwMode="auto">
          <a:xfrm>
            <a:off x="9961562" y="4800600"/>
            <a:ext cx="1011238" cy="454025"/>
          </a:xfrm>
          <a:prstGeom prst="rect">
            <a:avLst/>
          </a:prstGeom>
          <a:noFill/>
          <a:ln w="9525">
            <a:noFill/>
            <a:miter lim="800000"/>
            <a:headEnd/>
            <a:tailEnd/>
          </a:ln>
        </p:spPr>
        <p:txBody>
          <a:bodyPr wrap="none">
            <a:spAutoFit/>
          </a:bodyPr>
          <a:lstStyle/>
          <a:p>
            <a:pPr algn="ctr" eaLnBrk="0" hangingPunct="0">
              <a:lnSpc>
                <a:spcPct val="85000"/>
              </a:lnSpc>
            </a:pPr>
            <a:r>
              <a:rPr lang="en-US" altLang="zh-CN" sz="1400" dirty="0">
                <a:ea typeface="ＭＳ Ｐゴシック" pitchFamily="34" charset="-128"/>
              </a:rPr>
              <a:t>shared RF</a:t>
            </a:r>
          </a:p>
          <a:p>
            <a:pPr algn="ctr" eaLnBrk="0" hangingPunct="0">
              <a:lnSpc>
                <a:spcPct val="85000"/>
              </a:lnSpc>
            </a:pPr>
            <a:r>
              <a:rPr lang="en-US" altLang="zh-CN" sz="1400" dirty="0">
                <a:ea typeface="ＭＳ Ｐゴシック" pitchFamily="34" charset="-128"/>
              </a:rPr>
              <a:t>(satellite) </a:t>
            </a:r>
          </a:p>
        </p:txBody>
      </p:sp>
    </p:spTree>
    <p:extLst>
      <p:ext uri="{BB962C8B-B14F-4D97-AF65-F5344CB8AC3E}">
        <p14:creationId xmlns:p14="http://schemas.microsoft.com/office/powerpoint/2010/main" val="1049388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pPr algn="l">
              <a:lnSpc>
                <a:spcPct val="90000"/>
              </a:lnSpc>
            </a:pPr>
            <a:r>
              <a:rPr lang="en-US" kern="1200" dirty="0">
                <a:solidFill>
                  <a:schemeClr val="tx1"/>
                </a:solidFill>
                <a:latin typeface="+mj-lt"/>
                <a:ea typeface="+mj-ea"/>
                <a:cs typeface="+mj-cs"/>
              </a:rPr>
              <a:t>Normal </a:t>
            </a:r>
            <a:r>
              <a:rPr lang="en-US" dirty="0"/>
              <a:t>socket</a:t>
            </a:r>
            <a:endParaRPr lang="en-US" kern="1200" dirty="0">
              <a:solidFill>
                <a:schemeClr val="tx1"/>
              </a:solidFill>
              <a:latin typeface="+mj-lt"/>
              <a:ea typeface="+mj-ea"/>
              <a:cs typeface="+mj-cs"/>
            </a:endParaRPr>
          </a:p>
        </p:txBody>
      </p:sp>
      <p:sp>
        <p:nvSpPr>
          <p:cNvPr id="9" name="Rectangle 8">
            <a:extLst>
              <a:ext uri="{FF2B5EF4-FFF2-40B4-BE49-F238E27FC236}">
                <a16:creationId xmlns:a16="http://schemas.microsoft.com/office/drawing/2014/main" id="{0EF20277-3838-42F6-82B5-CC268D6CF67D}"/>
              </a:ext>
            </a:extLst>
          </p:cNvPr>
          <p:cNvSpPr/>
          <p:nvPr/>
        </p:nvSpPr>
        <p:spPr>
          <a:xfrm>
            <a:off x="457200" y="5638800"/>
            <a:ext cx="8001000" cy="549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14" name="Straight Connector 13">
            <a:extLst>
              <a:ext uri="{FF2B5EF4-FFF2-40B4-BE49-F238E27FC236}">
                <a16:creationId xmlns:a16="http://schemas.microsoft.com/office/drawing/2014/main" id="{B6913064-867F-4E54-AB77-2D591DB8E852}"/>
              </a:ext>
            </a:extLst>
          </p:cNvPr>
          <p:cNvCxnSpPr>
            <a:cxnSpLocks/>
          </p:cNvCxnSpPr>
          <p:nvPr/>
        </p:nvCxnSpPr>
        <p:spPr>
          <a:xfrm>
            <a:off x="2209800" y="5638800"/>
            <a:ext cx="0" cy="54927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B566B30-1D83-4065-9B36-90E25D2F317B}"/>
              </a:ext>
            </a:extLst>
          </p:cNvPr>
          <p:cNvSpPr txBox="1"/>
          <p:nvPr/>
        </p:nvSpPr>
        <p:spPr>
          <a:xfrm>
            <a:off x="609604" y="5791200"/>
            <a:ext cx="1473865" cy="369332"/>
          </a:xfrm>
          <a:prstGeom prst="rect">
            <a:avLst/>
          </a:prstGeom>
          <a:noFill/>
        </p:spPr>
        <p:txBody>
          <a:bodyPr wrap="square" rtlCol="0">
            <a:spAutoFit/>
          </a:bodyPr>
          <a:lstStyle/>
          <a:p>
            <a:r>
              <a:rPr lang="en-US" dirty="0"/>
              <a:t>Ether header</a:t>
            </a:r>
            <a:endParaRPr lang="en-CA" dirty="0"/>
          </a:p>
        </p:txBody>
      </p:sp>
      <p:sp>
        <p:nvSpPr>
          <p:cNvPr id="16" name="TextBox 15">
            <a:extLst>
              <a:ext uri="{FF2B5EF4-FFF2-40B4-BE49-F238E27FC236}">
                <a16:creationId xmlns:a16="http://schemas.microsoft.com/office/drawing/2014/main" id="{A07C744B-8DDA-402D-A52C-1F79162FFF68}"/>
              </a:ext>
            </a:extLst>
          </p:cNvPr>
          <p:cNvSpPr txBox="1"/>
          <p:nvPr/>
        </p:nvSpPr>
        <p:spPr>
          <a:xfrm>
            <a:off x="2438403" y="5791200"/>
            <a:ext cx="1473865" cy="369332"/>
          </a:xfrm>
          <a:prstGeom prst="rect">
            <a:avLst/>
          </a:prstGeom>
          <a:noFill/>
        </p:spPr>
        <p:txBody>
          <a:bodyPr wrap="square" rtlCol="0">
            <a:spAutoFit/>
          </a:bodyPr>
          <a:lstStyle/>
          <a:p>
            <a:r>
              <a:rPr lang="en-US" dirty="0"/>
              <a:t>IP header</a:t>
            </a:r>
            <a:endParaRPr lang="en-CA" dirty="0"/>
          </a:p>
        </p:txBody>
      </p:sp>
      <p:sp>
        <p:nvSpPr>
          <p:cNvPr id="17" name="TextBox 16">
            <a:extLst>
              <a:ext uri="{FF2B5EF4-FFF2-40B4-BE49-F238E27FC236}">
                <a16:creationId xmlns:a16="http://schemas.microsoft.com/office/drawing/2014/main" id="{DB8DEF0C-F4F0-45CE-AEDC-35758E7A09E1}"/>
              </a:ext>
            </a:extLst>
          </p:cNvPr>
          <p:cNvSpPr txBox="1"/>
          <p:nvPr/>
        </p:nvSpPr>
        <p:spPr>
          <a:xfrm>
            <a:off x="3886204" y="5791200"/>
            <a:ext cx="1473865" cy="369332"/>
          </a:xfrm>
          <a:prstGeom prst="rect">
            <a:avLst/>
          </a:prstGeom>
          <a:noFill/>
        </p:spPr>
        <p:txBody>
          <a:bodyPr wrap="square" rtlCol="0">
            <a:spAutoFit/>
          </a:bodyPr>
          <a:lstStyle/>
          <a:p>
            <a:r>
              <a:rPr lang="en-US" dirty="0"/>
              <a:t>UDP header</a:t>
            </a:r>
            <a:endParaRPr lang="en-CA" dirty="0"/>
          </a:p>
        </p:txBody>
      </p:sp>
      <p:sp>
        <p:nvSpPr>
          <p:cNvPr id="18" name="TextBox 17">
            <a:extLst>
              <a:ext uri="{FF2B5EF4-FFF2-40B4-BE49-F238E27FC236}">
                <a16:creationId xmlns:a16="http://schemas.microsoft.com/office/drawing/2014/main" id="{975C5F74-19AD-4493-853E-70DCBE207FF7}"/>
              </a:ext>
            </a:extLst>
          </p:cNvPr>
          <p:cNvSpPr txBox="1"/>
          <p:nvPr/>
        </p:nvSpPr>
        <p:spPr>
          <a:xfrm>
            <a:off x="5943604" y="5791200"/>
            <a:ext cx="1965146" cy="369332"/>
          </a:xfrm>
          <a:prstGeom prst="rect">
            <a:avLst/>
          </a:prstGeom>
          <a:noFill/>
        </p:spPr>
        <p:txBody>
          <a:bodyPr wrap="square" rtlCol="0">
            <a:spAutoFit/>
          </a:bodyPr>
          <a:lstStyle/>
          <a:p>
            <a:r>
              <a:rPr lang="en-US" dirty="0"/>
              <a:t>Application Data</a:t>
            </a:r>
            <a:endParaRPr lang="en-CA" dirty="0"/>
          </a:p>
        </p:txBody>
      </p:sp>
      <p:cxnSp>
        <p:nvCxnSpPr>
          <p:cNvPr id="19" name="Straight Connector 18">
            <a:extLst>
              <a:ext uri="{FF2B5EF4-FFF2-40B4-BE49-F238E27FC236}">
                <a16:creationId xmlns:a16="http://schemas.microsoft.com/office/drawing/2014/main" id="{0092A068-D534-47BD-BD33-B88416FF0285}"/>
              </a:ext>
            </a:extLst>
          </p:cNvPr>
          <p:cNvCxnSpPr>
            <a:cxnSpLocks/>
          </p:cNvCxnSpPr>
          <p:nvPr/>
        </p:nvCxnSpPr>
        <p:spPr>
          <a:xfrm>
            <a:off x="3810000" y="5638800"/>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732B9C3-ABBC-445F-809F-DB35F1325A46}"/>
              </a:ext>
            </a:extLst>
          </p:cNvPr>
          <p:cNvCxnSpPr>
            <a:cxnSpLocks/>
          </p:cNvCxnSpPr>
          <p:nvPr/>
        </p:nvCxnSpPr>
        <p:spPr>
          <a:xfrm>
            <a:off x="5486400" y="5638800"/>
            <a:ext cx="0" cy="604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23EDD7D-C8E8-4560-A54F-F06673803C72}"/>
              </a:ext>
            </a:extLst>
          </p:cNvPr>
          <p:cNvCxnSpPr/>
          <p:nvPr/>
        </p:nvCxnSpPr>
        <p:spPr>
          <a:xfrm flipV="1">
            <a:off x="9003082" y="4267200"/>
            <a:ext cx="0"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3AF9D3A-CAB7-4C8A-B3C0-CD35DEFF8957}"/>
              </a:ext>
            </a:extLst>
          </p:cNvPr>
          <p:cNvSpPr txBox="1"/>
          <p:nvPr/>
        </p:nvSpPr>
        <p:spPr>
          <a:xfrm>
            <a:off x="8926882" y="4343400"/>
            <a:ext cx="3124196" cy="369332"/>
          </a:xfrm>
          <a:prstGeom prst="rect">
            <a:avLst/>
          </a:prstGeom>
          <a:noFill/>
        </p:spPr>
        <p:txBody>
          <a:bodyPr wrap="square" rtlCol="0">
            <a:spAutoFit/>
          </a:bodyPr>
          <a:lstStyle/>
          <a:p>
            <a:r>
              <a:rPr lang="en-US" dirty="0"/>
              <a:t>IP layer processing</a:t>
            </a:r>
            <a:endParaRPr lang="en-CA" dirty="0"/>
          </a:p>
        </p:txBody>
      </p:sp>
      <p:sp>
        <p:nvSpPr>
          <p:cNvPr id="26" name="Rectangle 25">
            <a:extLst>
              <a:ext uri="{FF2B5EF4-FFF2-40B4-BE49-F238E27FC236}">
                <a16:creationId xmlns:a16="http://schemas.microsoft.com/office/drawing/2014/main" id="{DE5B68D5-3244-4134-A726-48A68267BFFF}"/>
              </a:ext>
            </a:extLst>
          </p:cNvPr>
          <p:cNvSpPr/>
          <p:nvPr/>
        </p:nvSpPr>
        <p:spPr>
          <a:xfrm>
            <a:off x="2438402" y="4272597"/>
            <a:ext cx="6172197" cy="549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9" name="TextBox 28">
            <a:extLst>
              <a:ext uri="{FF2B5EF4-FFF2-40B4-BE49-F238E27FC236}">
                <a16:creationId xmlns:a16="http://schemas.microsoft.com/office/drawing/2014/main" id="{8ECB032A-9E6C-48BD-9E51-7ADE95D622EB}"/>
              </a:ext>
            </a:extLst>
          </p:cNvPr>
          <p:cNvSpPr txBox="1"/>
          <p:nvPr/>
        </p:nvSpPr>
        <p:spPr>
          <a:xfrm>
            <a:off x="2590803" y="4424997"/>
            <a:ext cx="1473865" cy="369332"/>
          </a:xfrm>
          <a:prstGeom prst="rect">
            <a:avLst/>
          </a:prstGeom>
          <a:noFill/>
        </p:spPr>
        <p:txBody>
          <a:bodyPr wrap="square" rtlCol="0">
            <a:spAutoFit/>
          </a:bodyPr>
          <a:lstStyle/>
          <a:p>
            <a:r>
              <a:rPr lang="en-US" dirty="0"/>
              <a:t>IP header</a:t>
            </a:r>
            <a:endParaRPr lang="en-CA" dirty="0"/>
          </a:p>
        </p:txBody>
      </p:sp>
      <p:sp>
        <p:nvSpPr>
          <p:cNvPr id="30" name="TextBox 29">
            <a:extLst>
              <a:ext uri="{FF2B5EF4-FFF2-40B4-BE49-F238E27FC236}">
                <a16:creationId xmlns:a16="http://schemas.microsoft.com/office/drawing/2014/main" id="{EDD690AF-B45E-46AF-A0B5-3DFB8106282A}"/>
              </a:ext>
            </a:extLst>
          </p:cNvPr>
          <p:cNvSpPr txBox="1"/>
          <p:nvPr/>
        </p:nvSpPr>
        <p:spPr>
          <a:xfrm>
            <a:off x="4038604" y="4424997"/>
            <a:ext cx="1473865" cy="369332"/>
          </a:xfrm>
          <a:prstGeom prst="rect">
            <a:avLst/>
          </a:prstGeom>
          <a:noFill/>
        </p:spPr>
        <p:txBody>
          <a:bodyPr wrap="square" rtlCol="0">
            <a:spAutoFit/>
          </a:bodyPr>
          <a:lstStyle/>
          <a:p>
            <a:r>
              <a:rPr lang="en-US" dirty="0"/>
              <a:t>UDP header</a:t>
            </a:r>
            <a:endParaRPr lang="en-CA" dirty="0"/>
          </a:p>
        </p:txBody>
      </p:sp>
      <p:sp>
        <p:nvSpPr>
          <p:cNvPr id="31" name="TextBox 30">
            <a:extLst>
              <a:ext uri="{FF2B5EF4-FFF2-40B4-BE49-F238E27FC236}">
                <a16:creationId xmlns:a16="http://schemas.microsoft.com/office/drawing/2014/main" id="{9DF45048-B900-4A71-B56D-26FA3DCD75B1}"/>
              </a:ext>
            </a:extLst>
          </p:cNvPr>
          <p:cNvSpPr txBox="1"/>
          <p:nvPr/>
        </p:nvSpPr>
        <p:spPr>
          <a:xfrm>
            <a:off x="6096004" y="4424997"/>
            <a:ext cx="1965146" cy="369332"/>
          </a:xfrm>
          <a:prstGeom prst="rect">
            <a:avLst/>
          </a:prstGeom>
          <a:noFill/>
        </p:spPr>
        <p:txBody>
          <a:bodyPr wrap="square" rtlCol="0">
            <a:spAutoFit/>
          </a:bodyPr>
          <a:lstStyle/>
          <a:p>
            <a:r>
              <a:rPr lang="en-US" dirty="0"/>
              <a:t>Application Data</a:t>
            </a:r>
            <a:endParaRPr lang="en-CA" dirty="0"/>
          </a:p>
        </p:txBody>
      </p:sp>
      <p:cxnSp>
        <p:nvCxnSpPr>
          <p:cNvPr id="32" name="Straight Connector 31">
            <a:extLst>
              <a:ext uri="{FF2B5EF4-FFF2-40B4-BE49-F238E27FC236}">
                <a16:creationId xmlns:a16="http://schemas.microsoft.com/office/drawing/2014/main" id="{374C661B-ECEE-45EF-A020-6ACB76C9D154}"/>
              </a:ext>
            </a:extLst>
          </p:cNvPr>
          <p:cNvCxnSpPr>
            <a:cxnSpLocks/>
          </p:cNvCxnSpPr>
          <p:nvPr/>
        </p:nvCxnSpPr>
        <p:spPr>
          <a:xfrm>
            <a:off x="3962400" y="4272597"/>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BC2B114-2193-4F81-B579-49D2A4E3D402}"/>
              </a:ext>
            </a:extLst>
          </p:cNvPr>
          <p:cNvCxnSpPr>
            <a:cxnSpLocks/>
          </p:cNvCxnSpPr>
          <p:nvPr/>
        </p:nvCxnSpPr>
        <p:spPr>
          <a:xfrm>
            <a:off x="5638800" y="4272597"/>
            <a:ext cx="0" cy="604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3EF8FF6-FB36-45FA-B93B-D78A0137EFB3}"/>
              </a:ext>
            </a:extLst>
          </p:cNvPr>
          <p:cNvCxnSpPr/>
          <p:nvPr/>
        </p:nvCxnSpPr>
        <p:spPr>
          <a:xfrm flipV="1">
            <a:off x="8763000" y="2819400"/>
            <a:ext cx="0"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379FB62-4DDA-4F53-ADCC-BC38518AB7CB}"/>
              </a:ext>
            </a:extLst>
          </p:cNvPr>
          <p:cNvSpPr txBox="1"/>
          <p:nvPr/>
        </p:nvSpPr>
        <p:spPr>
          <a:xfrm>
            <a:off x="8763000" y="2895600"/>
            <a:ext cx="3124196" cy="369332"/>
          </a:xfrm>
          <a:prstGeom prst="rect">
            <a:avLst/>
          </a:prstGeom>
          <a:noFill/>
        </p:spPr>
        <p:txBody>
          <a:bodyPr wrap="square" rtlCol="0">
            <a:spAutoFit/>
          </a:bodyPr>
          <a:lstStyle/>
          <a:p>
            <a:r>
              <a:rPr lang="en-US" dirty="0"/>
              <a:t>transport layer processing</a:t>
            </a:r>
            <a:endParaRPr lang="en-CA" dirty="0"/>
          </a:p>
        </p:txBody>
      </p:sp>
      <p:sp>
        <p:nvSpPr>
          <p:cNvPr id="36" name="Rectangle 35">
            <a:extLst>
              <a:ext uri="{FF2B5EF4-FFF2-40B4-BE49-F238E27FC236}">
                <a16:creationId xmlns:a16="http://schemas.microsoft.com/office/drawing/2014/main" id="{B3976C38-DAE6-48BB-AF7A-03A4D7F93A60}"/>
              </a:ext>
            </a:extLst>
          </p:cNvPr>
          <p:cNvSpPr/>
          <p:nvPr/>
        </p:nvSpPr>
        <p:spPr>
          <a:xfrm>
            <a:off x="3962400" y="2819400"/>
            <a:ext cx="4648197" cy="549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8" name="TextBox 37">
            <a:extLst>
              <a:ext uri="{FF2B5EF4-FFF2-40B4-BE49-F238E27FC236}">
                <a16:creationId xmlns:a16="http://schemas.microsoft.com/office/drawing/2014/main" id="{76F3A6AC-5FD2-4955-ACE7-53F26870EAD0}"/>
              </a:ext>
            </a:extLst>
          </p:cNvPr>
          <p:cNvSpPr txBox="1"/>
          <p:nvPr/>
        </p:nvSpPr>
        <p:spPr>
          <a:xfrm>
            <a:off x="4038602" y="2971800"/>
            <a:ext cx="1473865" cy="369332"/>
          </a:xfrm>
          <a:prstGeom prst="rect">
            <a:avLst/>
          </a:prstGeom>
          <a:noFill/>
        </p:spPr>
        <p:txBody>
          <a:bodyPr wrap="square" rtlCol="0">
            <a:spAutoFit/>
          </a:bodyPr>
          <a:lstStyle/>
          <a:p>
            <a:r>
              <a:rPr lang="en-US" dirty="0"/>
              <a:t>UDP header</a:t>
            </a:r>
            <a:endParaRPr lang="en-CA" dirty="0"/>
          </a:p>
        </p:txBody>
      </p:sp>
      <p:sp>
        <p:nvSpPr>
          <p:cNvPr id="39" name="TextBox 38">
            <a:extLst>
              <a:ext uri="{FF2B5EF4-FFF2-40B4-BE49-F238E27FC236}">
                <a16:creationId xmlns:a16="http://schemas.microsoft.com/office/drawing/2014/main" id="{B43CADAF-16FE-4083-BBFA-A90B2C341669}"/>
              </a:ext>
            </a:extLst>
          </p:cNvPr>
          <p:cNvSpPr txBox="1"/>
          <p:nvPr/>
        </p:nvSpPr>
        <p:spPr>
          <a:xfrm>
            <a:off x="6096002" y="2971800"/>
            <a:ext cx="1965146" cy="369332"/>
          </a:xfrm>
          <a:prstGeom prst="rect">
            <a:avLst/>
          </a:prstGeom>
          <a:noFill/>
        </p:spPr>
        <p:txBody>
          <a:bodyPr wrap="square" rtlCol="0">
            <a:spAutoFit/>
          </a:bodyPr>
          <a:lstStyle/>
          <a:p>
            <a:r>
              <a:rPr lang="en-US" dirty="0"/>
              <a:t>Application Data</a:t>
            </a:r>
            <a:endParaRPr lang="en-CA" dirty="0"/>
          </a:p>
        </p:txBody>
      </p:sp>
      <p:cxnSp>
        <p:nvCxnSpPr>
          <p:cNvPr id="41" name="Straight Connector 40">
            <a:extLst>
              <a:ext uri="{FF2B5EF4-FFF2-40B4-BE49-F238E27FC236}">
                <a16:creationId xmlns:a16="http://schemas.microsoft.com/office/drawing/2014/main" id="{DB58C0E6-4DF2-48D5-952E-1EFD7D50234D}"/>
              </a:ext>
            </a:extLst>
          </p:cNvPr>
          <p:cNvCxnSpPr>
            <a:cxnSpLocks/>
          </p:cNvCxnSpPr>
          <p:nvPr/>
        </p:nvCxnSpPr>
        <p:spPr>
          <a:xfrm>
            <a:off x="5638798" y="2819400"/>
            <a:ext cx="0" cy="604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A73879C-D4A4-43B3-BDD5-AF0D3CD3D301}"/>
              </a:ext>
            </a:extLst>
          </p:cNvPr>
          <p:cNvCxnSpPr/>
          <p:nvPr/>
        </p:nvCxnSpPr>
        <p:spPr>
          <a:xfrm flipV="1">
            <a:off x="8789069" y="1828800"/>
            <a:ext cx="0"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7AFA160-6161-4F75-AD25-8EB9877BA7F8}"/>
              </a:ext>
            </a:extLst>
          </p:cNvPr>
          <p:cNvSpPr txBox="1"/>
          <p:nvPr/>
        </p:nvSpPr>
        <p:spPr>
          <a:xfrm>
            <a:off x="8865269" y="1981200"/>
            <a:ext cx="2945731" cy="369332"/>
          </a:xfrm>
          <a:prstGeom prst="rect">
            <a:avLst/>
          </a:prstGeom>
          <a:noFill/>
        </p:spPr>
        <p:txBody>
          <a:bodyPr wrap="square" rtlCol="0">
            <a:spAutoFit/>
          </a:bodyPr>
          <a:lstStyle/>
          <a:p>
            <a:r>
              <a:rPr lang="en-US" dirty="0">
                <a:highlight>
                  <a:srgbClr val="FFFF00"/>
                </a:highlight>
              </a:rPr>
              <a:t>UDP Socket API</a:t>
            </a:r>
            <a:endParaRPr lang="en-CA" dirty="0">
              <a:highlight>
                <a:srgbClr val="FFFF00"/>
              </a:highlight>
            </a:endParaRPr>
          </a:p>
        </p:txBody>
      </p:sp>
      <p:sp>
        <p:nvSpPr>
          <p:cNvPr id="44" name="Rectangle 43">
            <a:extLst>
              <a:ext uri="{FF2B5EF4-FFF2-40B4-BE49-F238E27FC236}">
                <a16:creationId xmlns:a16="http://schemas.microsoft.com/office/drawing/2014/main" id="{4A191293-9441-409E-A9F4-E2827621C14C}"/>
              </a:ext>
            </a:extLst>
          </p:cNvPr>
          <p:cNvSpPr/>
          <p:nvPr/>
        </p:nvSpPr>
        <p:spPr>
          <a:xfrm>
            <a:off x="5638800" y="1676400"/>
            <a:ext cx="2945731" cy="549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6" name="TextBox 45">
            <a:extLst>
              <a:ext uri="{FF2B5EF4-FFF2-40B4-BE49-F238E27FC236}">
                <a16:creationId xmlns:a16="http://schemas.microsoft.com/office/drawing/2014/main" id="{529D2DB3-D0EC-4339-ADE6-50822C3E1509}"/>
              </a:ext>
            </a:extLst>
          </p:cNvPr>
          <p:cNvSpPr txBox="1"/>
          <p:nvPr/>
        </p:nvSpPr>
        <p:spPr>
          <a:xfrm>
            <a:off x="6172202" y="1828800"/>
            <a:ext cx="1965146" cy="369332"/>
          </a:xfrm>
          <a:prstGeom prst="rect">
            <a:avLst/>
          </a:prstGeom>
          <a:noFill/>
        </p:spPr>
        <p:txBody>
          <a:bodyPr wrap="square" rtlCol="0">
            <a:spAutoFit/>
          </a:bodyPr>
          <a:lstStyle/>
          <a:p>
            <a:r>
              <a:rPr lang="en-US" dirty="0"/>
              <a:t>Application Data</a:t>
            </a:r>
            <a:endParaRPr lang="en-CA" dirty="0"/>
          </a:p>
        </p:txBody>
      </p:sp>
      <p:cxnSp>
        <p:nvCxnSpPr>
          <p:cNvPr id="37" name="Straight Arrow Connector 36">
            <a:extLst>
              <a:ext uri="{FF2B5EF4-FFF2-40B4-BE49-F238E27FC236}">
                <a16:creationId xmlns:a16="http://schemas.microsoft.com/office/drawing/2014/main" id="{1535E801-7AF0-4B89-BE4E-DCE8D1428F30}"/>
              </a:ext>
            </a:extLst>
          </p:cNvPr>
          <p:cNvCxnSpPr/>
          <p:nvPr/>
        </p:nvCxnSpPr>
        <p:spPr>
          <a:xfrm flipV="1">
            <a:off x="8763000" y="5562600"/>
            <a:ext cx="0"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3133374-7721-4901-8A0F-DA116C77CE87}"/>
              </a:ext>
            </a:extLst>
          </p:cNvPr>
          <p:cNvSpPr txBox="1"/>
          <p:nvPr/>
        </p:nvSpPr>
        <p:spPr>
          <a:xfrm>
            <a:off x="8686800" y="5638800"/>
            <a:ext cx="3124196" cy="369332"/>
          </a:xfrm>
          <a:prstGeom prst="rect">
            <a:avLst/>
          </a:prstGeom>
          <a:noFill/>
        </p:spPr>
        <p:txBody>
          <a:bodyPr wrap="square" rtlCol="0">
            <a:spAutoFit/>
          </a:bodyPr>
          <a:lstStyle/>
          <a:p>
            <a:r>
              <a:rPr lang="en-US" dirty="0"/>
              <a:t>Ethernet layer processing</a:t>
            </a:r>
            <a:endParaRPr lang="en-CA" dirty="0"/>
          </a:p>
        </p:txBody>
      </p:sp>
      <p:sp>
        <p:nvSpPr>
          <p:cNvPr id="45" name="TextBox 44">
            <a:extLst>
              <a:ext uri="{FF2B5EF4-FFF2-40B4-BE49-F238E27FC236}">
                <a16:creationId xmlns:a16="http://schemas.microsoft.com/office/drawing/2014/main" id="{AADF562A-679E-47C9-88D2-DD1984E712EA}"/>
              </a:ext>
            </a:extLst>
          </p:cNvPr>
          <p:cNvSpPr txBox="1"/>
          <p:nvPr/>
        </p:nvSpPr>
        <p:spPr>
          <a:xfrm>
            <a:off x="8610600" y="1066800"/>
            <a:ext cx="3124196" cy="369332"/>
          </a:xfrm>
          <a:prstGeom prst="rect">
            <a:avLst/>
          </a:prstGeom>
          <a:noFill/>
        </p:spPr>
        <p:txBody>
          <a:bodyPr wrap="square" rtlCol="0">
            <a:spAutoFit/>
          </a:bodyPr>
          <a:lstStyle/>
          <a:p>
            <a:r>
              <a:rPr lang="en-US" dirty="0" err="1">
                <a:highlight>
                  <a:srgbClr val="FFFF00"/>
                </a:highlight>
              </a:rPr>
              <a:t>buf</a:t>
            </a:r>
            <a:endParaRPr lang="en-CA" dirty="0">
              <a:highlight>
                <a:srgbClr val="FFFF00"/>
              </a:highlight>
            </a:endParaRPr>
          </a:p>
        </p:txBody>
      </p:sp>
    </p:spTree>
    <p:extLst>
      <p:ext uri="{BB962C8B-B14F-4D97-AF65-F5344CB8AC3E}">
        <p14:creationId xmlns:p14="http://schemas.microsoft.com/office/powerpoint/2010/main" val="1474750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Limitations</a:t>
            </a:r>
          </a:p>
        </p:txBody>
      </p:sp>
      <p:sp>
        <p:nvSpPr>
          <p:cNvPr id="3" name="Content Placeholder 2"/>
          <p:cNvSpPr>
            <a:spLocks noGrp="1"/>
          </p:cNvSpPr>
          <p:nvPr>
            <p:ph idx="1"/>
          </p:nvPr>
        </p:nvSpPr>
        <p:spPr/>
        <p:txBody>
          <a:bodyPr>
            <a:normAutofit/>
          </a:bodyPr>
          <a:lstStyle/>
          <a:p>
            <a:pPr marL="347663" indent="-347663"/>
            <a:r>
              <a:rPr lang="en-US" dirty="0"/>
              <a:t>The above UDP server socket only receives packets destined to the current machine. </a:t>
            </a:r>
          </a:p>
          <a:p>
            <a:pPr marL="914400" lvl="1" indent="-514350"/>
            <a:r>
              <a:rPr lang="en-US" dirty="0"/>
              <a:t>We want to sniff packets destined to other machines. </a:t>
            </a:r>
          </a:p>
          <a:p>
            <a:pPr marL="347663" indent="-347663"/>
            <a:r>
              <a:rPr lang="en-US" dirty="0" err="1">
                <a:highlight>
                  <a:srgbClr val="FFFF00"/>
                </a:highlight>
              </a:rPr>
              <a:t>buf</a:t>
            </a:r>
            <a:r>
              <a:rPr lang="en-US" dirty="0"/>
              <a:t> for the above socket only contains application data. </a:t>
            </a:r>
          </a:p>
          <a:p>
            <a:pPr marL="747713" lvl="1" indent="-347663"/>
            <a:r>
              <a:rPr lang="en-US" dirty="0"/>
              <a:t>UDP, IP, Ethernet headers are stripped off.  </a:t>
            </a:r>
          </a:p>
          <a:p>
            <a:pPr marL="747713" lvl="1" indent="-347663"/>
            <a:r>
              <a:rPr lang="en-US" dirty="0"/>
              <a:t>We want these headers in order  to forge a responding packet. </a:t>
            </a:r>
          </a:p>
          <a:p>
            <a:pPr marL="347663" indent="-347663"/>
            <a:r>
              <a:rPr lang="en-US" dirty="0"/>
              <a:t>So raw socket can overcome these issues. </a:t>
            </a:r>
          </a:p>
          <a:p>
            <a:endParaRPr lang="en-US" dirty="0"/>
          </a:p>
        </p:txBody>
      </p:sp>
    </p:spTree>
    <p:extLst>
      <p:ext uri="{BB962C8B-B14F-4D97-AF65-F5344CB8AC3E}">
        <p14:creationId xmlns:p14="http://schemas.microsoft.com/office/powerpoint/2010/main" val="1070114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pPr algn="l">
              <a:lnSpc>
                <a:spcPct val="90000"/>
              </a:lnSpc>
            </a:pPr>
            <a:r>
              <a:rPr lang="en-US" kern="1200" dirty="0">
                <a:solidFill>
                  <a:schemeClr val="tx1"/>
                </a:solidFill>
                <a:latin typeface="+mj-lt"/>
                <a:ea typeface="+mj-ea"/>
                <a:cs typeface="+mj-cs"/>
              </a:rPr>
              <a:t>Raw Socket</a:t>
            </a:r>
          </a:p>
        </p:txBody>
      </p:sp>
      <p:pic>
        <p:nvPicPr>
          <p:cNvPr id="6" name="Picture 5" descr="A screenshot of a cell phone&#10;&#10;Description automatically generated">
            <a:extLst>
              <a:ext uri="{FF2B5EF4-FFF2-40B4-BE49-F238E27FC236}">
                <a16:creationId xmlns:a16="http://schemas.microsoft.com/office/drawing/2014/main" id="{77B141F9-1F05-48D0-A9AA-154675CE7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5" y="1524001"/>
            <a:ext cx="8924925" cy="2440859"/>
          </a:xfrm>
          <a:prstGeom prst="rect">
            <a:avLst/>
          </a:prstGeom>
        </p:spPr>
      </p:pic>
      <p:sp>
        <p:nvSpPr>
          <p:cNvPr id="7" name="TextBox 6">
            <a:extLst>
              <a:ext uri="{FF2B5EF4-FFF2-40B4-BE49-F238E27FC236}">
                <a16:creationId xmlns:a16="http://schemas.microsoft.com/office/drawing/2014/main" id="{54E53427-0FB5-441C-AEAF-471105F2353B}"/>
              </a:ext>
            </a:extLst>
          </p:cNvPr>
          <p:cNvSpPr txBox="1"/>
          <p:nvPr/>
        </p:nvSpPr>
        <p:spPr>
          <a:xfrm>
            <a:off x="990600" y="4477793"/>
            <a:ext cx="10591800"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highlight>
                  <a:srgbClr val="FFFF00"/>
                </a:highlight>
              </a:rPr>
              <a:t>Ethernet frame</a:t>
            </a:r>
            <a:r>
              <a:rPr lang="en-US" sz="2400" dirty="0"/>
              <a:t> is directly passed to socket and further to application. </a:t>
            </a:r>
            <a:endParaRPr lang="en-CA" sz="2400" dirty="0"/>
          </a:p>
        </p:txBody>
      </p:sp>
      <p:sp>
        <p:nvSpPr>
          <p:cNvPr id="17" name="TextBox 16">
            <a:extLst>
              <a:ext uri="{FF2B5EF4-FFF2-40B4-BE49-F238E27FC236}">
                <a16:creationId xmlns:a16="http://schemas.microsoft.com/office/drawing/2014/main" id="{44DF24BB-7D33-407D-98A1-4F4BB4EC1665}"/>
              </a:ext>
            </a:extLst>
          </p:cNvPr>
          <p:cNvSpPr txBox="1"/>
          <p:nvPr/>
        </p:nvSpPr>
        <p:spPr>
          <a:xfrm>
            <a:off x="990600" y="4953000"/>
            <a:ext cx="10591800"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highlight>
                  <a:srgbClr val="FFFF00"/>
                </a:highlight>
              </a:rPr>
              <a:t>Ethernet frame </a:t>
            </a:r>
            <a:r>
              <a:rPr lang="en-US" sz="2400" dirty="0"/>
              <a:t>include </a:t>
            </a:r>
            <a:r>
              <a:rPr lang="en-US" sz="2400" dirty="0">
                <a:highlight>
                  <a:srgbClr val="FFFF00"/>
                </a:highlight>
              </a:rPr>
              <a:t>Ether header</a:t>
            </a:r>
            <a:r>
              <a:rPr lang="en-US" sz="2400" dirty="0"/>
              <a:t> and the whole </a:t>
            </a:r>
            <a:r>
              <a:rPr lang="en-US" sz="2400" dirty="0">
                <a:highlight>
                  <a:srgbClr val="FFFF00"/>
                </a:highlight>
              </a:rPr>
              <a:t>IP packet</a:t>
            </a:r>
            <a:r>
              <a:rPr lang="en-US" sz="2400" dirty="0"/>
              <a:t>.</a:t>
            </a:r>
            <a:r>
              <a:rPr lang="en-US" sz="2400" dirty="0">
                <a:highlight>
                  <a:srgbClr val="000000"/>
                </a:highlight>
              </a:rPr>
              <a:t> </a:t>
            </a:r>
            <a:endParaRPr lang="en-CA" sz="2400" dirty="0">
              <a:highlight>
                <a:srgbClr val="000000"/>
              </a:highlight>
            </a:endParaRPr>
          </a:p>
        </p:txBody>
      </p:sp>
      <p:sp>
        <p:nvSpPr>
          <p:cNvPr id="11" name="Rectangle 10">
            <a:extLst>
              <a:ext uri="{FF2B5EF4-FFF2-40B4-BE49-F238E27FC236}">
                <a16:creationId xmlns:a16="http://schemas.microsoft.com/office/drawing/2014/main" id="{0B01E2AD-01A6-46EE-AF23-65A784F966B4}"/>
              </a:ext>
            </a:extLst>
          </p:cNvPr>
          <p:cNvSpPr/>
          <p:nvPr/>
        </p:nvSpPr>
        <p:spPr>
          <a:xfrm>
            <a:off x="5562600" y="3048000"/>
            <a:ext cx="1894116"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Ethernet Frame</a:t>
            </a:r>
            <a:endParaRPr lang="en-CA" dirty="0">
              <a:solidFill>
                <a:schemeClr val="tx1"/>
              </a:solidFill>
              <a:highlight>
                <a:srgbClr val="FFFF00"/>
              </a:highlight>
            </a:endParaRPr>
          </a:p>
        </p:txBody>
      </p:sp>
      <p:sp>
        <p:nvSpPr>
          <p:cNvPr id="3" name="TextBox 2">
            <a:extLst>
              <a:ext uri="{FF2B5EF4-FFF2-40B4-BE49-F238E27FC236}">
                <a16:creationId xmlns:a16="http://schemas.microsoft.com/office/drawing/2014/main" id="{0A311582-0505-4CD8-9CF4-8FE8C5A5896C}"/>
              </a:ext>
            </a:extLst>
          </p:cNvPr>
          <p:cNvSpPr txBox="1"/>
          <p:nvPr/>
        </p:nvSpPr>
        <p:spPr>
          <a:xfrm>
            <a:off x="381000" y="4038600"/>
            <a:ext cx="1828800" cy="523220"/>
          </a:xfrm>
          <a:prstGeom prst="rect">
            <a:avLst/>
          </a:prstGeom>
          <a:noFill/>
        </p:spPr>
        <p:txBody>
          <a:bodyPr wrap="square" rtlCol="0">
            <a:spAutoFit/>
          </a:bodyPr>
          <a:lstStyle/>
          <a:p>
            <a:r>
              <a:rPr lang="en-US" sz="2800" dirty="0"/>
              <a:t>Raw Socket</a:t>
            </a:r>
            <a:endParaRPr lang="en-CA" sz="2800" dirty="0"/>
          </a:p>
        </p:txBody>
      </p:sp>
      <p:sp>
        <p:nvSpPr>
          <p:cNvPr id="8" name="Rectangle 7">
            <a:extLst>
              <a:ext uri="{FF2B5EF4-FFF2-40B4-BE49-F238E27FC236}">
                <a16:creationId xmlns:a16="http://schemas.microsoft.com/office/drawing/2014/main" id="{EB36261A-B2C2-4509-B5B6-7750D23955B5}"/>
              </a:ext>
            </a:extLst>
          </p:cNvPr>
          <p:cNvSpPr/>
          <p:nvPr/>
        </p:nvSpPr>
        <p:spPr>
          <a:xfrm>
            <a:off x="1447800" y="5943600"/>
            <a:ext cx="8686800" cy="761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9" name="Straight Connector 8">
            <a:extLst>
              <a:ext uri="{FF2B5EF4-FFF2-40B4-BE49-F238E27FC236}">
                <a16:creationId xmlns:a16="http://schemas.microsoft.com/office/drawing/2014/main" id="{39CE734D-8218-42DE-8D42-03AB7601BBC0}"/>
              </a:ext>
            </a:extLst>
          </p:cNvPr>
          <p:cNvCxnSpPr>
            <a:cxnSpLocks/>
          </p:cNvCxnSpPr>
          <p:nvPr/>
        </p:nvCxnSpPr>
        <p:spPr>
          <a:xfrm>
            <a:off x="3200400" y="5943600"/>
            <a:ext cx="0" cy="76199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DE5B73-7778-499E-AA58-A6CDD859AD69}"/>
              </a:ext>
            </a:extLst>
          </p:cNvPr>
          <p:cNvSpPr txBox="1"/>
          <p:nvPr/>
        </p:nvSpPr>
        <p:spPr>
          <a:xfrm>
            <a:off x="1600204" y="6096000"/>
            <a:ext cx="1600196" cy="369332"/>
          </a:xfrm>
          <a:prstGeom prst="rect">
            <a:avLst/>
          </a:prstGeom>
          <a:noFill/>
        </p:spPr>
        <p:txBody>
          <a:bodyPr wrap="square" rtlCol="0">
            <a:spAutoFit/>
          </a:bodyPr>
          <a:lstStyle/>
          <a:p>
            <a:r>
              <a:rPr lang="en-US" dirty="0"/>
              <a:t>Ether header</a:t>
            </a:r>
            <a:endParaRPr lang="en-CA" dirty="0"/>
          </a:p>
        </p:txBody>
      </p:sp>
      <p:sp>
        <p:nvSpPr>
          <p:cNvPr id="12" name="TextBox 11">
            <a:extLst>
              <a:ext uri="{FF2B5EF4-FFF2-40B4-BE49-F238E27FC236}">
                <a16:creationId xmlns:a16="http://schemas.microsoft.com/office/drawing/2014/main" id="{35CCE6A7-AB59-4344-92DC-0FC4A7B23717}"/>
              </a:ext>
            </a:extLst>
          </p:cNvPr>
          <p:cNvSpPr txBox="1"/>
          <p:nvPr/>
        </p:nvSpPr>
        <p:spPr>
          <a:xfrm>
            <a:off x="3429003" y="6096000"/>
            <a:ext cx="1600196" cy="369332"/>
          </a:xfrm>
          <a:prstGeom prst="rect">
            <a:avLst/>
          </a:prstGeom>
          <a:noFill/>
        </p:spPr>
        <p:txBody>
          <a:bodyPr wrap="square" rtlCol="0">
            <a:spAutoFit/>
          </a:bodyPr>
          <a:lstStyle/>
          <a:p>
            <a:r>
              <a:rPr lang="en-US" dirty="0"/>
              <a:t>IP header</a:t>
            </a:r>
            <a:endParaRPr lang="en-CA" dirty="0"/>
          </a:p>
        </p:txBody>
      </p:sp>
      <p:sp>
        <p:nvSpPr>
          <p:cNvPr id="13" name="TextBox 12">
            <a:extLst>
              <a:ext uri="{FF2B5EF4-FFF2-40B4-BE49-F238E27FC236}">
                <a16:creationId xmlns:a16="http://schemas.microsoft.com/office/drawing/2014/main" id="{EEAAD2E2-5945-43EC-B4EF-76E5BFD0859D}"/>
              </a:ext>
            </a:extLst>
          </p:cNvPr>
          <p:cNvSpPr txBox="1"/>
          <p:nvPr/>
        </p:nvSpPr>
        <p:spPr>
          <a:xfrm>
            <a:off x="4876804" y="6096000"/>
            <a:ext cx="1600196" cy="369332"/>
          </a:xfrm>
          <a:prstGeom prst="rect">
            <a:avLst/>
          </a:prstGeom>
          <a:noFill/>
        </p:spPr>
        <p:txBody>
          <a:bodyPr wrap="square" rtlCol="0">
            <a:spAutoFit/>
          </a:bodyPr>
          <a:lstStyle/>
          <a:p>
            <a:r>
              <a:rPr lang="en-US" dirty="0"/>
              <a:t>UDP header</a:t>
            </a:r>
            <a:endParaRPr lang="en-CA" dirty="0"/>
          </a:p>
        </p:txBody>
      </p:sp>
      <p:sp>
        <p:nvSpPr>
          <p:cNvPr id="14" name="TextBox 13">
            <a:extLst>
              <a:ext uri="{FF2B5EF4-FFF2-40B4-BE49-F238E27FC236}">
                <a16:creationId xmlns:a16="http://schemas.microsoft.com/office/drawing/2014/main" id="{C8D2F5FE-C77E-4975-96E3-842122AFFDB6}"/>
              </a:ext>
            </a:extLst>
          </p:cNvPr>
          <p:cNvSpPr txBox="1"/>
          <p:nvPr/>
        </p:nvSpPr>
        <p:spPr>
          <a:xfrm>
            <a:off x="6934203" y="6096000"/>
            <a:ext cx="2133587" cy="369332"/>
          </a:xfrm>
          <a:prstGeom prst="rect">
            <a:avLst/>
          </a:prstGeom>
          <a:noFill/>
        </p:spPr>
        <p:txBody>
          <a:bodyPr wrap="square" rtlCol="0">
            <a:spAutoFit/>
          </a:bodyPr>
          <a:lstStyle/>
          <a:p>
            <a:r>
              <a:rPr lang="en-US" dirty="0"/>
              <a:t>Application Data</a:t>
            </a:r>
            <a:endParaRPr lang="en-CA" dirty="0"/>
          </a:p>
        </p:txBody>
      </p:sp>
      <p:cxnSp>
        <p:nvCxnSpPr>
          <p:cNvPr id="15" name="Straight Connector 14">
            <a:extLst>
              <a:ext uri="{FF2B5EF4-FFF2-40B4-BE49-F238E27FC236}">
                <a16:creationId xmlns:a16="http://schemas.microsoft.com/office/drawing/2014/main" id="{7072E5E7-054A-490E-A909-B1B3C345B2C0}"/>
              </a:ext>
            </a:extLst>
          </p:cNvPr>
          <p:cNvCxnSpPr/>
          <p:nvPr/>
        </p:nvCxnSpPr>
        <p:spPr>
          <a:xfrm>
            <a:off x="4800600" y="5943600"/>
            <a:ext cx="0" cy="761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27E9244-3A0D-41D6-8A33-6405B98E890D}"/>
              </a:ext>
            </a:extLst>
          </p:cNvPr>
          <p:cNvCxnSpPr/>
          <p:nvPr/>
        </p:nvCxnSpPr>
        <p:spPr>
          <a:xfrm>
            <a:off x="6477000" y="5943600"/>
            <a:ext cx="0" cy="838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863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Using </a:t>
            </a:r>
            <a:r>
              <a:rPr lang="en-US" dirty="0" err="1" smtClean="0"/>
              <a:t>Scapy</a:t>
            </a:r>
            <a:r>
              <a:rPr lang="en-US" dirty="0"/>
              <a:t> </a:t>
            </a:r>
            <a:r>
              <a:rPr lang="en-US" dirty="0" smtClean="0"/>
              <a:t>for sniff and spoof</a:t>
            </a:r>
            <a:endParaRPr lang="en-US" dirty="0"/>
          </a:p>
        </p:txBody>
      </p:sp>
      <p:sp>
        <p:nvSpPr>
          <p:cNvPr id="3" name="TextBox 2"/>
          <p:cNvSpPr txBox="1"/>
          <p:nvPr/>
        </p:nvSpPr>
        <p:spPr>
          <a:xfrm>
            <a:off x="1219200" y="2057400"/>
            <a:ext cx="10972800" cy="461665"/>
          </a:xfrm>
          <a:prstGeom prst="rect">
            <a:avLst/>
          </a:prstGeom>
          <a:noFill/>
        </p:spPr>
        <p:txBody>
          <a:bodyPr wrap="square" rtlCol="0">
            <a:spAutoFit/>
          </a:bodyPr>
          <a:lstStyle/>
          <a:p>
            <a:pPr marL="285750" indent="-285750">
              <a:buFont typeface="Arial" panose="020B0604020202020204" pitchFamily="34" charset="0"/>
              <a:buChar char="•"/>
            </a:pPr>
            <a:r>
              <a:rPr lang="en-CA" sz="2400" dirty="0" smtClean="0"/>
              <a:t>VM in </a:t>
            </a:r>
            <a:r>
              <a:rPr lang="en-CA" sz="2400" dirty="0" err="1" smtClean="0"/>
              <a:t>seedlab</a:t>
            </a:r>
            <a:r>
              <a:rPr lang="en-CA" sz="2400" dirty="0" smtClean="0"/>
              <a:t> has </a:t>
            </a:r>
            <a:r>
              <a:rPr lang="en-CA" sz="2400" dirty="0" err="1" smtClean="0"/>
              <a:t>aready</a:t>
            </a:r>
            <a:r>
              <a:rPr lang="en-CA" sz="2400" dirty="0" smtClean="0"/>
              <a:t> installed </a:t>
            </a:r>
            <a:r>
              <a:rPr lang="en-CA" sz="2400" dirty="0" err="1" smtClean="0"/>
              <a:t>scapy</a:t>
            </a:r>
            <a:r>
              <a:rPr lang="en-CA" sz="2400" dirty="0" smtClean="0"/>
              <a:t> </a:t>
            </a:r>
          </a:p>
        </p:txBody>
      </p:sp>
      <p:sp>
        <p:nvSpPr>
          <p:cNvPr id="4" name="TextBox 3"/>
          <p:cNvSpPr txBox="1"/>
          <p:nvPr/>
        </p:nvSpPr>
        <p:spPr>
          <a:xfrm>
            <a:off x="1219200" y="2639168"/>
            <a:ext cx="10972800" cy="1200329"/>
          </a:xfrm>
          <a:prstGeom prst="rect">
            <a:avLst/>
          </a:prstGeom>
          <a:noFill/>
        </p:spPr>
        <p:txBody>
          <a:bodyPr wrap="square" rtlCol="0">
            <a:spAutoFit/>
          </a:bodyPr>
          <a:lstStyle/>
          <a:p>
            <a:pPr marL="285750" indent="-285750">
              <a:buFont typeface="Arial" panose="020B0604020202020204" pitchFamily="34" charset="0"/>
              <a:buChar char="•"/>
            </a:pPr>
            <a:r>
              <a:rPr lang="en-CA" sz="2400" dirty="0" smtClean="0"/>
              <a:t>Use </a:t>
            </a:r>
            <a:r>
              <a:rPr lang="en-CA" sz="2400" dirty="0" err="1" smtClean="0"/>
              <a:t>scapy</a:t>
            </a:r>
            <a:r>
              <a:rPr lang="en-CA" sz="2400" dirty="0" smtClean="0"/>
              <a:t> in python program by adding one line:</a:t>
            </a:r>
          </a:p>
          <a:p>
            <a:pPr algn="ctr"/>
            <a:r>
              <a:rPr lang="en-CA" sz="2400" dirty="0" smtClean="0"/>
              <a:t>   </a:t>
            </a:r>
            <a:r>
              <a:rPr lang="en-CA" sz="2400" b="1" dirty="0" smtClean="0"/>
              <a:t>from </a:t>
            </a:r>
            <a:r>
              <a:rPr lang="en-CA" sz="2400" b="1" dirty="0" err="1" smtClean="0"/>
              <a:t>scapy.all</a:t>
            </a:r>
            <a:r>
              <a:rPr lang="en-CA" sz="2400" b="1" dirty="0" smtClean="0"/>
              <a:t> import *</a:t>
            </a:r>
          </a:p>
          <a:p>
            <a:pPr marL="342900" indent="-342900">
              <a:buFont typeface="Arial" panose="020B0604020202020204" pitchFamily="34" charset="0"/>
              <a:buChar char="•"/>
            </a:pPr>
            <a:r>
              <a:rPr lang="en-CA" sz="2400" dirty="0" smtClean="0"/>
              <a:t> </a:t>
            </a:r>
            <a:r>
              <a:rPr lang="en-CA" sz="2400" dirty="0" err="1" smtClean="0"/>
              <a:t>Scapy</a:t>
            </a:r>
            <a:r>
              <a:rPr lang="en-CA" sz="2400" dirty="0" smtClean="0"/>
              <a:t> is written based on raw socket     </a:t>
            </a:r>
          </a:p>
        </p:txBody>
      </p:sp>
    </p:spTree>
    <p:extLst>
      <p:ext uri="{BB962C8B-B14F-4D97-AF65-F5344CB8AC3E}">
        <p14:creationId xmlns:p14="http://schemas.microsoft.com/office/powerpoint/2010/main" val="3013270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Construct Packet</a:t>
            </a:r>
          </a:p>
        </p:txBody>
      </p:sp>
      <p:sp>
        <p:nvSpPr>
          <p:cNvPr id="4" name="Content Placeholder 2">
            <a:extLst>
              <a:ext uri="{FF2B5EF4-FFF2-40B4-BE49-F238E27FC236}">
                <a16:creationId xmlns:a16="http://schemas.microsoft.com/office/drawing/2014/main" id="{514D3690-D7A2-48A0-BF59-75520545D1F0}"/>
              </a:ext>
            </a:extLst>
          </p:cNvPr>
          <p:cNvSpPr>
            <a:spLocks noGrp="1"/>
          </p:cNvSpPr>
          <p:nvPr>
            <p:ph idx="1"/>
          </p:nvPr>
        </p:nvSpPr>
        <p:spPr>
          <a:xfrm>
            <a:off x="609600" y="1600201"/>
            <a:ext cx="10972800" cy="4952999"/>
          </a:xfrm>
          <a:noFill/>
          <a:ln>
            <a:solidFill>
              <a:schemeClr val="accent1"/>
            </a:solidFill>
          </a:ln>
        </p:spPr>
        <p:txBody>
          <a:bodyPr>
            <a:normAutofit fontScale="92500" lnSpcReduction="20000"/>
          </a:bodyPr>
          <a:lstStyle/>
          <a:p>
            <a:r>
              <a:rPr lang="en-CA" sz="2800" dirty="0"/>
              <a:t>Construct IP header:   </a:t>
            </a:r>
          </a:p>
          <a:p>
            <a:pPr marL="857250" lvl="1" indent="-457200"/>
            <a:r>
              <a:rPr lang="en-CA" dirty="0"/>
              <a:t>check IP fields:   </a:t>
            </a:r>
            <a:r>
              <a:rPr lang="en-CA" dirty="0">
                <a:highlight>
                  <a:srgbClr val="FFFF00"/>
                </a:highlight>
              </a:rPr>
              <a:t>ls(IP</a:t>
            </a:r>
            <a:r>
              <a:rPr lang="en-CA" dirty="0" smtClean="0">
                <a:highlight>
                  <a:srgbClr val="FFFF00"/>
                </a:highlight>
              </a:rPr>
              <a:t>())</a:t>
            </a:r>
          </a:p>
          <a:p>
            <a:pPr lvl="2" indent="-342900"/>
            <a:r>
              <a:rPr lang="en-CA" dirty="0" smtClean="0"/>
              <a:t>You will see many fields such as </a:t>
            </a:r>
            <a:r>
              <a:rPr lang="en-CA" dirty="0" err="1" smtClean="0"/>
              <a:t>src</a:t>
            </a:r>
            <a:r>
              <a:rPr lang="en-CA" dirty="0" smtClean="0"/>
              <a:t>, </a:t>
            </a:r>
            <a:r>
              <a:rPr lang="en-CA" dirty="0" err="1" smtClean="0"/>
              <a:t>dst</a:t>
            </a:r>
            <a:r>
              <a:rPr lang="en-CA" dirty="0" smtClean="0"/>
              <a:t>, </a:t>
            </a:r>
            <a:r>
              <a:rPr lang="en-CA" dirty="0" err="1" smtClean="0"/>
              <a:t>ttl</a:t>
            </a:r>
            <a:r>
              <a:rPr lang="en-CA" dirty="0" smtClean="0"/>
              <a:t>, id … any field in the </a:t>
            </a:r>
            <a:r>
              <a:rPr lang="en-CA" dirty="0" err="1" smtClean="0"/>
              <a:t>ip</a:t>
            </a:r>
            <a:r>
              <a:rPr lang="en-CA" dirty="0" smtClean="0"/>
              <a:t> header. </a:t>
            </a:r>
          </a:p>
          <a:p>
            <a:pPr lvl="2" indent="-342900"/>
            <a:r>
              <a:rPr lang="en-CA" dirty="0" smtClean="0"/>
              <a:t>Define </a:t>
            </a:r>
            <a:r>
              <a:rPr lang="en-CA" dirty="0"/>
              <a:t>IP header using keys in IP fields:   </a:t>
            </a:r>
            <a:r>
              <a:rPr lang="en-CA" dirty="0" err="1">
                <a:highlight>
                  <a:srgbClr val="FFFF00"/>
                </a:highlight>
              </a:rPr>
              <a:t>myip</a:t>
            </a:r>
            <a:r>
              <a:rPr lang="en-CA" dirty="0">
                <a:highlight>
                  <a:srgbClr val="FFFF00"/>
                </a:highlight>
              </a:rPr>
              <a:t>=IP(</a:t>
            </a:r>
            <a:r>
              <a:rPr lang="en-CA" dirty="0" err="1">
                <a:highlight>
                  <a:srgbClr val="FFFF00"/>
                </a:highlight>
              </a:rPr>
              <a:t>src</a:t>
            </a:r>
            <a:r>
              <a:rPr lang="en-CA" dirty="0">
                <a:highlight>
                  <a:srgbClr val="FFFF00"/>
                </a:highlight>
              </a:rPr>
              <a:t>=“10.0.2.15”)</a:t>
            </a:r>
            <a:r>
              <a:rPr lang="en-CA" dirty="0"/>
              <a:t>  </a:t>
            </a:r>
          </a:p>
          <a:p>
            <a:r>
              <a:rPr lang="en-CA" sz="2800" dirty="0"/>
              <a:t>Construct ICMP packet: </a:t>
            </a:r>
          </a:p>
          <a:p>
            <a:pPr lvl="1"/>
            <a:r>
              <a:rPr lang="en-CA" dirty="0"/>
              <a:t>  check ICMP fields: </a:t>
            </a:r>
            <a:r>
              <a:rPr lang="en-CA" dirty="0">
                <a:highlight>
                  <a:srgbClr val="FFFF00"/>
                </a:highlight>
              </a:rPr>
              <a:t>ls(ICMP())</a:t>
            </a:r>
          </a:p>
          <a:p>
            <a:pPr lvl="2"/>
            <a:r>
              <a:rPr lang="en-CA" dirty="0" smtClean="0"/>
              <a:t>Similar to IP(), you will see many fields for ICMP() packet.   </a:t>
            </a:r>
          </a:p>
          <a:p>
            <a:pPr lvl="2"/>
            <a:r>
              <a:rPr lang="en-CA" dirty="0" smtClean="0"/>
              <a:t>By default, ICMP() is an echo request packet:  type=8. </a:t>
            </a:r>
          </a:p>
          <a:p>
            <a:pPr lvl="1"/>
            <a:r>
              <a:rPr lang="en-CA" dirty="0" smtClean="0"/>
              <a:t>define </a:t>
            </a:r>
            <a:r>
              <a:rPr lang="en-CA" dirty="0"/>
              <a:t>ICMP header:	</a:t>
            </a:r>
            <a:r>
              <a:rPr lang="en-CA" dirty="0" err="1">
                <a:highlight>
                  <a:srgbClr val="FFFF00"/>
                </a:highlight>
              </a:rPr>
              <a:t>myicmp</a:t>
            </a:r>
            <a:r>
              <a:rPr lang="en-CA" dirty="0">
                <a:highlight>
                  <a:srgbClr val="FFFF00"/>
                </a:highlight>
              </a:rPr>
              <a:t>=ICMP(id=0x76)</a:t>
            </a:r>
            <a:r>
              <a:rPr lang="en-CA" dirty="0"/>
              <a:t>   </a:t>
            </a:r>
          </a:p>
          <a:p>
            <a:r>
              <a:rPr lang="en-CA" sz="2800" dirty="0"/>
              <a:t>Construct UDP packet is </a:t>
            </a:r>
            <a:r>
              <a:rPr lang="en-CA" sz="2800" dirty="0" smtClean="0"/>
              <a:t>similar: you can specify sport, </a:t>
            </a:r>
            <a:r>
              <a:rPr lang="en-CA" sz="2800" dirty="0" err="1" smtClean="0"/>
              <a:t>dport</a:t>
            </a:r>
            <a:r>
              <a:rPr lang="en-CA" sz="2800" dirty="0" smtClean="0"/>
              <a:t>.  </a:t>
            </a:r>
            <a:endParaRPr lang="en-CA" sz="2800" dirty="0"/>
          </a:p>
          <a:p>
            <a:r>
              <a:rPr lang="en-CA" sz="2800" dirty="0"/>
              <a:t>Form IP packet with </a:t>
            </a:r>
            <a:r>
              <a:rPr lang="en-CA" sz="2800" dirty="0" err="1"/>
              <a:t>myicmp</a:t>
            </a:r>
            <a:r>
              <a:rPr lang="en-CA" sz="2800" dirty="0"/>
              <a:t> as the payload, using operator /</a:t>
            </a:r>
          </a:p>
          <a:p>
            <a:pPr lvl="2"/>
            <a:r>
              <a:rPr lang="en-CA" sz="2800" dirty="0"/>
              <a:t> </a:t>
            </a:r>
            <a:r>
              <a:rPr lang="en-CA" sz="2800" dirty="0">
                <a:highlight>
                  <a:srgbClr val="FFFF00"/>
                </a:highlight>
              </a:rPr>
              <a:t>pkt=</a:t>
            </a:r>
            <a:r>
              <a:rPr lang="en-CA" sz="2800" dirty="0" err="1">
                <a:highlight>
                  <a:srgbClr val="FFFF00"/>
                </a:highlight>
              </a:rPr>
              <a:t>myip</a:t>
            </a:r>
            <a:r>
              <a:rPr lang="en-CA" sz="2800" dirty="0">
                <a:highlight>
                  <a:srgbClr val="FFFF00"/>
                </a:highlight>
              </a:rPr>
              <a:t>/</a:t>
            </a:r>
            <a:r>
              <a:rPr lang="en-CA" sz="2800" dirty="0" err="1">
                <a:highlight>
                  <a:srgbClr val="FFFF00"/>
                </a:highlight>
              </a:rPr>
              <a:t>myicmp</a:t>
            </a:r>
            <a:r>
              <a:rPr lang="en-CA" sz="2800" dirty="0"/>
              <a:t> </a:t>
            </a:r>
          </a:p>
          <a:p>
            <a:endParaRPr lang="en-CA" dirty="0"/>
          </a:p>
        </p:txBody>
      </p:sp>
    </p:spTree>
    <p:extLst>
      <p:ext uri="{BB962C8B-B14F-4D97-AF65-F5344CB8AC3E}">
        <p14:creationId xmlns:p14="http://schemas.microsoft.com/office/powerpoint/2010/main" val="2879684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6710</TotalTime>
  <Words>1422</Words>
  <Application>Microsoft Office PowerPoint</Application>
  <PresentationFormat>Widescreen</PresentationFormat>
  <Paragraphs>201</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ＭＳ Ｐゴシック</vt:lpstr>
      <vt:lpstr>宋体</vt:lpstr>
      <vt:lpstr>STHupo</vt:lpstr>
      <vt:lpstr>Arial</vt:lpstr>
      <vt:lpstr>Calibri</vt:lpstr>
      <vt:lpstr>Times New Roman</vt:lpstr>
      <vt:lpstr>Wingdings</vt:lpstr>
      <vt:lpstr>Office Theme</vt:lpstr>
      <vt:lpstr>Packet Sniffing and Spoofing</vt:lpstr>
      <vt:lpstr>Review of Network Interface </vt:lpstr>
      <vt:lpstr>Packet Sniffer </vt:lpstr>
      <vt:lpstr>What can be Sniffed in the Promiscuous Mode </vt:lpstr>
      <vt:lpstr>Normal socket</vt:lpstr>
      <vt:lpstr>Limitations</vt:lpstr>
      <vt:lpstr>Raw Socket</vt:lpstr>
      <vt:lpstr>Using Scapy for sniff and spoof</vt:lpstr>
      <vt:lpstr>Construct Packet</vt:lpstr>
      <vt:lpstr>Display the packet content</vt:lpstr>
      <vt:lpstr>Packing Sniffing Using Scapy</vt:lpstr>
      <vt:lpstr>sniff() arguments </vt:lpstr>
      <vt:lpstr>Filter expression</vt:lpstr>
      <vt:lpstr> pkts=sniff(filter=“icmp”)</vt:lpstr>
      <vt:lpstr> pkt=sniff(filter=“icmp”)</vt:lpstr>
      <vt:lpstr>Send packet</vt:lpstr>
      <vt:lpstr>Spoofing ICMP  &amp; UDP Using Scapy</vt:lpstr>
      <vt:lpstr>Sniffing and Then Spoofing Using Scapy</vt:lpstr>
      <vt:lpstr>Alternative way to construct ICMP part.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Sniffing and Spoofing</dc:title>
  <dc:creator>CRYPTO</dc:creator>
  <cp:lastModifiedBy>Angela Jiang</cp:lastModifiedBy>
  <cp:revision>468</cp:revision>
  <dcterms:created xsi:type="dcterms:W3CDTF">2020-03-15T19:57:55Z</dcterms:created>
  <dcterms:modified xsi:type="dcterms:W3CDTF">2023-05-30T15:07:53Z</dcterms:modified>
</cp:coreProperties>
</file>