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8" r:id="rId3"/>
    <p:sldId id="331" r:id="rId4"/>
    <p:sldId id="259" r:id="rId5"/>
    <p:sldId id="260" r:id="rId6"/>
    <p:sldId id="262" r:id="rId7"/>
    <p:sldId id="335" r:id="rId8"/>
    <p:sldId id="268" r:id="rId9"/>
    <p:sldId id="269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10" r:id="rId20"/>
    <p:sldId id="311" r:id="rId21"/>
    <p:sldId id="312" r:id="rId22"/>
    <p:sldId id="315" r:id="rId23"/>
    <p:sldId id="316" r:id="rId24"/>
    <p:sldId id="317" r:id="rId25"/>
    <p:sldId id="318" r:id="rId26"/>
    <p:sldId id="319" r:id="rId27"/>
    <p:sldId id="332" r:id="rId28"/>
    <p:sldId id="322" r:id="rId29"/>
    <p:sldId id="323" r:id="rId30"/>
    <p:sldId id="326" r:id="rId31"/>
    <p:sldId id="327" r:id="rId32"/>
    <p:sldId id="336" r:id="rId33"/>
    <p:sldId id="337" r:id="rId34"/>
    <p:sldId id="338" r:id="rId35"/>
    <p:sldId id="329" r:id="rId36"/>
    <p:sldId id="330" r:id="rId37"/>
    <p:sldId id="333" r:id="rId38"/>
    <p:sldId id="334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7317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704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5b30df0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5b30df09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4e5b30df09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073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e5b30df0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e5b30df09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4e5b30df09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391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e5b30df0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e5b30df09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4e5b30df09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9230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e5b30df0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e5b30df09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4e5b30df09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849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5b30df0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e5b30df09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4e5b30df09_0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3912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e6acf7a7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e6acf7a7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4e6acf7a7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0082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e6acf7a7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e6acf7a71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4e6acf7a71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2953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e6acf7a7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e6acf7a71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e6acf7a71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893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e6acf7a7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e6acf7a71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g4e6acf7a71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291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e6acf7a7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e6acf7a71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4e6acf7a71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93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c0fc23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c0fc239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33c0fc2392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514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e6acf7a7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e6acf7a71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g4e6acf7a71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0029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e6acf7a71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e6acf7a71_0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4e6acf7a71_0_1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3343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e6acf7a7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e6acf7a71_0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4e6acf7a71_0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9015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e6acf7a71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e6acf7a71_0_2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4e6acf7a71_0_2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02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e6acf7a71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e6acf7a71_0_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4e6acf7a71_0_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9984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e6acf7a7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e6acf7a71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4e6acf7a71_0_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028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e6acf7a7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e6acf7a71_0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4e6acf7a71_0_1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8008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e6acf7a71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4e6acf7a71_0_2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4e6acf7a71_0_2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1574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e6acf7a71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4e6acf7a71_0_2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4e6acf7a71_0_2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4072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e6acf7a71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4e6acf7a71_0_3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g4e6acf7a71_0_3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2302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c0fc23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c0fc239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33c0fc2392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9155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e6acf7a7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e6acf7a71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4e6acf7a71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556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e5b30df0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e5b30df09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4e5b30df09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15835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7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db1095c5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db1095c58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4db1095c58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88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c0fc239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c0fc2392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33c0fc2392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95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c0fc239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c0fc2392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3c0fc2392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383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c0fc239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c0fc2392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3c0fc2392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3594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45632a4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e45632a4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4e45632a40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9829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e45632a4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e45632a40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4e45632a40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561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76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992777" y="2163667"/>
            <a:ext cx="9652045" cy="137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smtClean="0"/>
              <a:t>Introduction to Cryptography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Public Key Cryptosystem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1504428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Private Key cryptography:  shared key for </a:t>
            </a:r>
            <a:r>
              <a:rPr lang="en-US" dirty="0"/>
              <a:t>encryption and </a:t>
            </a:r>
            <a:r>
              <a:rPr lang="en-US" dirty="0" smtClean="0"/>
              <a:t>decryption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1976:  </a:t>
            </a:r>
            <a:r>
              <a:rPr lang="en-US" dirty="0" err="1" smtClean="0"/>
              <a:t>Diffie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Hellman:  a notion of </a:t>
            </a:r>
            <a:r>
              <a:rPr lang="en-US" b="1" dirty="0" smtClean="0"/>
              <a:t>public-key encryption</a:t>
            </a:r>
            <a:endParaRPr b="1"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1978:  </a:t>
            </a:r>
            <a:r>
              <a:rPr lang="en-US" dirty="0" err="1" smtClean="0"/>
              <a:t>Rivest</a:t>
            </a:r>
            <a:r>
              <a:rPr lang="en-US" dirty="0" smtClean="0"/>
              <a:t>, Shamir</a:t>
            </a:r>
            <a:r>
              <a:rPr lang="en-US" dirty="0"/>
              <a:t>, and </a:t>
            </a:r>
            <a:r>
              <a:rPr lang="en-US" dirty="0" err="1" smtClean="0"/>
              <a:t>Adleman</a:t>
            </a:r>
            <a:r>
              <a:rPr lang="en-US" dirty="0" smtClean="0"/>
              <a:t>:  </a:t>
            </a:r>
            <a:r>
              <a:rPr lang="en-US" dirty="0"/>
              <a:t>RSA </a:t>
            </a:r>
            <a:r>
              <a:rPr lang="en-US" dirty="0" smtClean="0"/>
              <a:t>public key encryption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650" y="3206187"/>
            <a:ext cx="4954376" cy="346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Modulo Operation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955765" y="1296578"/>
            <a:ext cx="10918371" cy="31317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a mod </a:t>
            </a:r>
            <a:r>
              <a:rPr lang="en-US" sz="2600" dirty="0" smtClean="0">
                <a:latin typeface="Courier New"/>
                <a:ea typeface="Courier New"/>
                <a:cs typeface="Courier New"/>
                <a:sym typeface="Courier New"/>
              </a:rPr>
              <a:t>n:  </a:t>
            </a:r>
            <a:r>
              <a:rPr lang="en-US" dirty="0" smtClean="0"/>
              <a:t> </a:t>
            </a:r>
            <a:r>
              <a:rPr lang="en-US" dirty="0"/>
              <a:t>the remainder after </a:t>
            </a:r>
            <a:r>
              <a:rPr lang="en-US" b="1" dirty="0" smtClean="0"/>
              <a:t>a</a:t>
            </a:r>
            <a:r>
              <a:rPr lang="en-US" dirty="0" smtClean="0"/>
              <a:t> divided by </a:t>
            </a:r>
            <a:r>
              <a:rPr lang="en-US" b="1" dirty="0"/>
              <a:t>n</a:t>
            </a:r>
            <a:endParaRPr b="1"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n is called modulus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Ex. 10 mod 3 = 1 and 15 mod 5 = 0</a:t>
            </a:r>
            <a:endParaRPr lang="en-US" b="1"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Remember</a:t>
            </a:r>
            <a:r>
              <a:rPr lang="en-US" dirty="0"/>
              <a:t>:  +, * and exponentiations  under  mod n can be done the same way as if no mod n is used. 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Important</a:t>
            </a:r>
            <a:r>
              <a:rPr lang="en-US" dirty="0"/>
              <a:t>:  when you do mod n operation </a:t>
            </a:r>
            <a:r>
              <a:rPr lang="en-US" b="1" dirty="0"/>
              <a:t>does not</a:t>
            </a:r>
            <a:r>
              <a:rPr lang="en-US" dirty="0"/>
              <a:t> affect the result.  </a:t>
            </a:r>
            <a:endParaRPr dirty="0"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360" y="4558808"/>
            <a:ext cx="8225675" cy="137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1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Modulo Operation:  example</a:t>
            </a:r>
            <a:endParaRPr dirty="0"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955765" y="2459172"/>
            <a:ext cx="10918371" cy="31317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(3+18) mod 7=21 mod 7=0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 dirty="0">
                <a:latin typeface="Courier New"/>
                <a:cs typeface="Courier New"/>
                <a:sym typeface="Courier New"/>
              </a:rPr>
              <a:t>(3+18) mod 7=3+ 18mod7=3+4 mod 7=0. 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 </a:t>
            </a:r>
            <a:r>
              <a:rPr lang="en-US" dirty="0"/>
              <a:t>3*8 mod 5=24 mod 5 =4</a:t>
            </a:r>
            <a:r>
              <a:rPr lang="en-US" b="1" dirty="0"/>
              <a:t> and </a:t>
            </a:r>
            <a:r>
              <a:rPr lang="en-US" dirty="0"/>
              <a:t>3* 8 mod 5 =3*3 mod 5=9 mod 5 =4. 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2</a:t>
            </a:r>
            <a:r>
              <a:rPr lang="en-US" baseline="30000" dirty="0"/>
              <a:t>8</a:t>
            </a:r>
            <a:r>
              <a:rPr lang="en-US" dirty="0"/>
              <a:t>mod 12=256 mod 12=4 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2</a:t>
            </a:r>
            <a:r>
              <a:rPr lang="en-US" baseline="30000" dirty="0"/>
              <a:t>8</a:t>
            </a:r>
            <a:r>
              <a:rPr lang="en-US" dirty="0"/>
              <a:t> mod 12 =2</a:t>
            </a:r>
            <a:r>
              <a:rPr lang="en-US" baseline="30000" dirty="0"/>
              <a:t>4</a:t>
            </a:r>
            <a:r>
              <a:rPr lang="en-US" dirty="0"/>
              <a:t>*2</a:t>
            </a:r>
            <a:r>
              <a:rPr lang="en-US" baseline="30000" dirty="0"/>
              <a:t>4</a:t>
            </a:r>
            <a:r>
              <a:rPr lang="en-US" dirty="0"/>
              <a:t> mod 12=4*4 mod 12=4</a:t>
            </a:r>
          </a:p>
        </p:txBody>
      </p:sp>
    </p:spTree>
    <p:extLst>
      <p:ext uri="{BB962C8B-B14F-4D97-AF65-F5344CB8AC3E}">
        <p14:creationId xmlns:p14="http://schemas.microsoft.com/office/powerpoint/2010/main" val="121316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RSA </a:t>
            </a:r>
            <a:r>
              <a:rPr lang="en-US" dirty="0" smtClean="0"/>
              <a:t>Cryptosystem</a:t>
            </a:r>
            <a:endParaRPr dirty="0"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We will cover:</a:t>
            </a:r>
            <a:endParaRPr dirty="0"/>
          </a:p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Key generation</a:t>
            </a:r>
            <a:endParaRPr dirty="0"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Encryption</a:t>
            </a:r>
            <a:endParaRPr dirty="0"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Decryption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RSA: Key Generation</a:t>
            </a:r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8958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Need </a:t>
            </a:r>
            <a:r>
              <a:rPr lang="en-US" dirty="0"/>
              <a:t>to </a:t>
            </a:r>
            <a:r>
              <a:rPr lang="en-US" dirty="0" smtClean="0"/>
              <a:t>generate: </a:t>
            </a:r>
            <a:r>
              <a:rPr lang="en-US" dirty="0"/>
              <a:t>modulus </a:t>
            </a:r>
            <a:r>
              <a:rPr lang="en-US" b="1" dirty="0"/>
              <a:t>n</a:t>
            </a:r>
            <a:r>
              <a:rPr lang="en-US" dirty="0"/>
              <a:t>, public key </a:t>
            </a:r>
            <a:r>
              <a:rPr lang="en-US" b="1" dirty="0"/>
              <a:t>e</a:t>
            </a:r>
            <a:r>
              <a:rPr lang="en-US" dirty="0"/>
              <a:t>, private key </a:t>
            </a:r>
            <a:r>
              <a:rPr lang="en-US" b="1" dirty="0"/>
              <a:t>d</a:t>
            </a:r>
            <a:endParaRPr b="1"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Procedure: 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Choose large primes </a:t>
            </a:r>
            <a:r>
              <a:rPr lang="en-US" dirty="0" err="1"/>
              <a:t>p,q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-US" sz="2200" dirty="0" err="1">
                <a:latin typeface="Courier New"/>
                <a:ea typeface="Courier New"/>
                <a:cs typeface="Courier New"/>
                <a:sym typeface="Courier New"/>
              </a:rPr>
              <a:t>pq</a:t>
            </a:r>
            <a:endParaRPr dirty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Choose </a:t>
            </a:r>
            <a:r>
              <a:rPr lang="en-US" dirty="0" smtClean="0"/>
              <a:t>odd e</a:t>
            </a:r>
            <a:r>
              <a:rPr lang="en-US" dirty="0"/>
              <a:t>&lt; </a:t>
            </a:r>
            <a:r>
              <a:rPr lang="en-US" sz="2000" dirty="0" smtClean="0"/>
              <a:t>n</a:t>
            </a:r>
            <a:r>
              <a:rPr lang="en-US" sz="2200" dirty="0">
                <a:latin typeface="Courier New"/>
                <a:cs typeface="Courier New"/>
                <a:sym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  <a:sym typeface="Courier New"/>
              </a:rPr>
              <a:t>(e.g., e=65537)</a:t>
            </a:r>
            <a:r>
              <a:rPr lang="en-US" dirty="0"/>
              <a:t>	</a:t>
            </a:r>
            <a:endParaRPr dirty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Find d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sz="22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ed mod </a:t>
            </a:r>
            <a:r>
              <a:rPr lang="en-US" sz="2000" b="1" dirty="0" smtClean="0">
                <a:solidFill>
                  <a:srgbClr val="FF0000"/>
                </a:solidFill>
                <a:ea typeface="Courier New"/>
              </a:rPr>
              <a:t>(p-1)(q-1)</a:t>
            </a:r>
            <a:r>
              <a:rPr lang="en-US" sz="22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= 1 (Euclidean </a:t>
            </a:r>
            <a:r>
              <a:rPr lang="en-US" sz="2200" dirty="0" err="1" smtClean="0">
                <a:latin typeface="Courier New"/>
                <a:ea typeface="Courier New"/>
                <a:cs typeface="Courier New"/>
                <a:sym typeface="Courier New"/>
              </a:rPr>
              <a:t>Algoithm</a:t>
            </a:r>
            <a:r>
              <a:rPr lang="en-US" sz="22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Result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(</a:t>
            </a:r>
            <a:r>
              <a:rPr lang="en-US" dirty="0" err="1"/>
              <a:t>e,n</a:t>
            </a:r>
            <a:r>
              <a:rPr lang="en-US" dirty="0"/>
              <a:t>) is public key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 is private key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2E3307-431B-4E8F-8F6D-967F24DC609A}"/>
              </a:ext>
            </a:extLst>
          </p:cNvPr>
          <p:cNvSpPr txBox="1"/>
          <p:nvPr/>
        </p:nvSpPr>
        <p:spPr>
          <a:xfrm>
            <a:off x="5159828" y="5473339"/>
            <a:ext cx="3993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ed= k </a:t>
            </a:r>
            <a:r>
              <a:rPr lang="en-US" sz="2000" dirty="0" smtClean="0"/>
              <a:t>(p-1)(q-1)+1 </a:t>
            </a:r>
            <a:r>
              <a:rPr lang="en-US" sz="2000" dirty="0"/>
              <a:t>for some k </a:t>
            </a:r>
            <a:endParaRPr lang="en-CA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AA6C43-D814-45ED-B37B-8F6543957646}"/>
              </a:ext>
            </a:extLst>
          </p:cNvPr>
          <p:cNvCxnSpPr/>
          <p:nvPr/>
        </p:nvCxnSpPr>
        <p:spPr>
          <a:xfrm flipH="1" flipV="1">
            <a:off x="4846320" y="4624390"/>
            <a:ext cx="124968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3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RSA: Encryption and Decryption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293578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Encryption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treat the plaintext as a number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 smtClean="0"/>
              <a:t>assume </a:t>
            </a:r>
            <a:r>
              <a:rPr lang="en-US" dirty="0"/>
              <a:t>M &lt; n</a:t>
            </a:r>
            <a:endParaRPr dirty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•"/>
            </a:pP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C = M</a:t>
            </a:r>
            <a:r>
              <a:rPr lang="en-US" sz="2200" baseline="30000" dirty="0">
                <a:latin typeface="Courier New"/>
                <a:ea typeface="Courier New"/>
                <a:cs typeface="Courier New"/>
                <a:sym typeface="Courier New"/>
              </a:rPr>
              <a:t>e 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mod n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Decryption</a:t>
            </a:r>
            <a:endParaRPr dirty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•"/>
            </a:pP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M = C</a:t>
            </a:r>
            <a:r>
              <a:rPr lang="en-US" sz="2200" baseline="30000" dirty="0">
                <a:latin typeface="Courier New"/>
                <a:ea typeface="Courier New"/>
                <a:cs typeface="Courier New"/>
                <a:sym typeface="Courier New"/>
              </a:rPr>
              <a:t>d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 mod n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72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RSA Exercise: Small Numbers</a:t>
            </a:r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Choose two prime numbers p = 13 and q = 17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Find e:</a:t>
            </a:r>
            <a:endParaRPr dirty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•"/>
            </a:pP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-US" sz="2200" dirty="0" err="1">
                <a:latin typeface="Courier New"/>
                <a:ea typeface="Courier New"/>
                <a:cs typeface="Courier New"/>
                <a:sym typeface="Courier New"/>
              </a:rPr>
              <a:t>pq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 = 221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89000" lvl="1" indent="-3429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-US" sz="2200" dirty="0" smtClean="0">
                <a:latin typeface="Courier New"/>
                <a:ea typeface="Courier New"/>
                <a:cs typeface="Courier New"/>
                <a:sym typeface="Courier New"/>
              </a:rPr>
              <a:t>(p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− 1)(q − 1) = 192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choose e = </a:t>
            </a:r>
            <a:r>
              <a:rPr lang="en-US" dirty="0" smtClean="0"/>
              <a:t>7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Find d:</a:t>
            </a:r>
            <a:endParaRPr dirty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•"/>
            </a:pP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ed = 1 </a:t>
            </a:r>
            <a:r>
              <a:rPr lang="en-US" sz="2200" dirty="0" smtClean="0">
                <a:latin typeface="Courier New"/>
                <a:ea typeface="Courier New"/>
                <a:cs typeface="Courier New"/>
                <a:sym typeface="Courier New"/>
              </a:rPr>
              <a:t>mod (p-1)(q-1)</a:t>
            </a: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•"/>
            </a:pPr>
            <a:r>
              <a:rPr lang="en-CA" sz="2200" dirty="0" smtClean="0">
                <a:latin typeface="Courier New"/>
                <a:ea typeface="Courier New"/>
                <a:cs typeface="Courier New"/>
                <a:sym typeface="Courier New"/>
              </a:rPr>
              <a:t>7d = 1 mod 192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d = 55 (Euclidean algorithm, omitted)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671595" y="3970116"/>
            <a:ext cx="2812648" cy="5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20950357">
            <a:off x="5860871" y="3855381"/>
            <a:ext cx="313508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d=</a:t>
            </a:r>
            <a:r>
              <a:rPr lang="en-CA" dirty="0" err="1" smtClean="0"/>
              <a:t>inv</a:t>
            </a:r>
            <a:r>
              <a:rPr lang="en-CA" dirty="0" smtClean="0"/>
              <a:t>(e, (p-1)(q-1))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240" y="3778250"/>
            <a:ext cx="3109369" cy="16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RSA Exercise: Small Numbers (Contd.)</a:t>
            </a: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Encrypt M = </a:t>
            </a:r>
            <a:r>
              <a:rPr lang="en-US" dirty="0" smtClean="0"/>
              <a:t>36: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dirty="0" smtClean="0"/>
              <a:t>               C=36</a:t>
            </a:r>
            <a:r>
              <a:rPr lang="en-CA" baseline="30000" dirty="0" smtClean="0"/>
              <a:t>e</a:t>
            </a:r>
            <a:r>
              <a:rPr lang="en-CA" dirty="0" smtClean="0"/>
              <a:t> mod n=</a:t>
            </a:r>
            <a:r>
              <a:rPr lang="en-CA" b="1" dirty="0" smtClean="0"/>
              <a:t>pow</a:t>
            </a:r>
            <a:r>
              <a:rPr lang="en-CA" dirty="0" smtClean="0"/>
              <a:t>(36, e, n) =179  (in python)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Cipher text ( C ) = 179 </a:t>
            </a:r>
            <a:r>
              <a:rPr lang="en-US" dirty="0" smtClean="0"/>
              <a:t>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       M=179</a:t>
            </a:r>
            <a:r>
              <a:rPr lang="en-US" baseline="30000" dirty="0" smtClean="0"/>
              <a:t>d</a:t>
            </a:r>
            <a:r>
              <a:rPr lang="en-US" dirty="0" smtClean="0"/>
              <a:t> mod n=</a:t>
            </a:r>
            <a:r>
              <a:rPr lang="en-US" b="1" dirty="0" smtClean="0"/>
              <a:t>pow</a:t>
            </a:r>
            <a:r>
              <a:rPr lang="en-US" dirty="0" smtClean="0"/>
              <a:t>(179, d, n)=36 (in python)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67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OpenSSL Tools: Generating RSA keys </a:t>
            </a:r>
            <a:endParaRPr dirty="0"/>
          </a:p>
        </p:txBody>
      </p:sp>
      <p:sp>
        <p:nvSpPr>
          <p:cNvPr id="243" name="Google Shape;243;p34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Example: generate a 1024-bit public/private key pair</a:t>
            </a:r>
            <a:endParaRPr dirty="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Font typeface="Courier New"/>
              <a:buChar char="•"/>
            </a:pPr>
            <a:r>
              <a:rPr lang="en-US" sz="2600" dirty="0" err="1">
                <a:latin typeface="Courier New"/>
                <a:ea typeface="Courier New"/>
                <a:cs typeface="Courier New"/>
                <a:sym typeface="Courier New"/>
              </a:rPr>
              <a:t>openssl</a:t>
            </a: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 err="1">
                <a:latin typeface="Courier New"/>
                <a:ea typeface="Courier New"/>
                <a:cs typeface="Courier New"/>
                <a:sym typeface="Courier New"/>
              </a:rPr>
              <a:t>genrsa</a:t>
            </a: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 -aes128 -out </a:t>
            </a:r>
            <a:r>
              <a:rPr lang="en-US" sz="2600" dirty="0" err="1">
                <a:latin typeface="Courier New"/>
                <a:ea typeface="Courier New"/>
                <a:cs typeface="Courier New"/>
                <a:sym typeface="Courier New"/>
              </a:rPr>
              <a:t>private.pem</a:t>
            </a: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 1024</a:t>
            </a:r>
            <a:endParaRPr sz="2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r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private.pem</a:t>
            </a:r>
            <a:r>
              <a:rPr lang="en-US" dirty="0"/>
              <a:t>:  Base64 encoding of DER generated binary output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13" y="3656355"/>
            <a:ext cx="10239375" cy="1762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786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OpenSSL Tools: Generating RSA keys (Contd.)</a:t>
            </a:r>
            <a:endParaRPr/>
          </a:p>
        </p:txBody>
      </p:sp>
      <p:sp>
        <p:nvSpPr>
          <p:cNvPr id="251" name="Google Shape;251;p35"/>
          <p:cNvSpPr txBox="1">
            <a:spLocks noGrp="1"/>
          </p:cNvSpPr>
          <p:nvPr>
            <p:ph type="body" idx="1"/>
          </p:nvPr>
        </p:nvSpPr>
        <p:spPr>
          <a:xfrm>
            <a:off x="838200" y="1605734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Actual content of private.pem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425" y="2379650"/>
            <a:ext cx="6719151" cy="412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61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One-way </a:t>
            </a:r>
            <a:r>
              <a:rPr lang="en-US" dirty="0"/>
              <a:t>Hash Function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97200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 sz="2200" dirty="0" smtClean="0">
                <a:latin typeface="Courier New"/>
                <a:ea typeface="Courier New"/>
                <a:cs typeface="Courier New"/>
                <a:sym typeface="Courier New"/>
              </a:rPr>
              <a:t>One-way hash function is a function that maps a </a:t>
            </a:r>
            <a:r>
              <a:rPr lang="en-CA" sz="2200" b="1" dirty="0" smtClean="0"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CA" sz="2200" dirty="0" smtClean="0">
                <a:latin typeface="Courier New"/>
                <a:ea typeface="Courier New"/>
                <a:cs typeface="Courier New"/>
                <a:sym typeface="Courier New"/>
              </a:rPr>
              <a:t> input into a </a:t>
            </a:r>
            <a:r>
              <a:rPr lang="en-CA" sz="2200" b="1" dirty="0" smtClean="0"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en-CA" sz="2200" dirty="0" smtClean="0">
                <a:latin typeface="Courier New"/>
                <a:ea typeface="Courier New"/>
                <a:cs typeface="Courier New"/>
                <a:sym typeface="Courier New"/>
              </a:rPr>
              <a:t> output, preserving the security.  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35977" y="3457304"/>
            <a:ext cx="3535680" cy="1611086"/>
            <a:chOff x="3735977" y="3561806"/>
            <a:chExt cx="1837510" cy="1506583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3735977" y="3561806"/>
              <a:ext cx="627017" cy="150658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654731" y="3561806"/>
              <a:ext cx="918756" cy="150658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735977" y="3561806"/>
              <a:ext cx="183750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362994" y="5068389"/>
              <a:ext cx="29173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88269" y="3027230"/>
            <a:ext cx="8421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</a:rPr>
              <a:t>&lt;&lt;Harry Porter&gt;&gt;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294814" y="5146766"/>
            <a:ext cx="0" cy="374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364480" y="2638697"/>
            <a:ext cx="0" cy="670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364764" y="5530634"/>
            <a:ext cx="3305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1402b512f06729dab40831b688ca0219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OpenSSL Tools: Extracting Public Key 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ourier New"/>
              <a:buChar char="•"/>
            </a:pPr>
            <a:r>
              <a:rPr lang="en-US" sz="2600" dirty="0" err="1">
                <a:latin typeface="Courier New"/>
                <a:ea typeface="Courier New"/>
                <a:cs typeface="Courier New"/>
                <a:sym typeface="Courier New"/>
              </a:rPr>
              <a:t>openssl</a:t>
            </a: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 err="1">
                <a:latin typeface="Courier New"/>
                <a:ea typeface="Courier New"/>
                <a:cs typeface="Courier New"/>
                <a:sym typeface="Courier New"/>
              </a:rPr>
              <a:t>rsa</a:t>
            </a: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 -in </a:t>
            </a:r>
            <a:r>
              <a:rPr lang="en-US" sz="2600" dirty="0" err="1">
                <a:latin typeface="Courier New"/>
                <a:ea typeface="Courier New"/>
                <a:cs typeface="Courier New"/>
                <a:sym typeface="Courier New"/>
              </a:rPr>
              <a:t>private.pem</a:t>
            </a: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sz="2600" dirty="0" err="1">
                <a:latin typeface="Courier New"/>
                <a:ea typeface="Courier New"/>
                <a:cs typeface="Courier New"/>
                <a:sym typeface="Courier New"/>
              </a:rPr>
              <a:t>pubout</a:t>
            </a: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dirty="0" err="1">
                <a:latin typeface="Courier New"/>
                <a:ea typeface="Courier New"/>
                <a:cs typeface="Courier New"/>
                <a:sym typeface="Courier New"/>
              </a:rPr>
              <a:t>public.pem</a:t>
            </a:r>
            <a:endParaRPr sz="2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Content of </a:t>
            </a:r>
            <a:r>
              <a:rPr lang="en-US" dirty="0" err="1"/>
              <a:t>public.pem</a:t>
            </a:r>
            <a:r>
              <a:rPr lang="en-US" dirty="0"/>
              <a:t>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613" y="2877275"/>
            <a:ext cx="102584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138" y="4801463"/>
            <a:ext cx="10239375" cy="1476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Programming using Public-Key Crypto APIs</a:t>
            </a:r>
            <a:endParaRPr dirty="0"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838200" y="2049873"/>
            <a:ext cx="10515600" cy="333202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Python:</a:t>
            </a:r>
            <a:endParaRPr dirty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use Python package </a:t>
            </a:r>
            <a:r>
              <a:rPr lang="en-US" dirty="0" err="1" smtClean="0"/>
              <a:t>PyCryptodome</a:t>
            </a:r>
            <a:r>
              <a:rPr lang="en-US" dirty="0"/>
              <a:t>:  </a:t>
            </a:r>
            <a:r>
              <a:rPr lang="en-US" dirty="0">
                <a:solidFill>
                  <a:srgbClr val="FF0000"/>
                </a:solidFill>
              </a:rPr>
              <a:t>https://pycryptodome.readthedocs.io/en/latest/src/api.html</a:t>
            </a:r>
            <a:endParaRPr lang="en-CA" dirty="0" smtClean="0">
              <a:solidFill>
                <a:srgbClr val="FF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We </a:t>
            </a:r>
            <a:r>
              <a:rPr lang="en-US" dirty="0"/>
              <a:t>will cover: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 smtClean="0"/>
              <a:t>Encryption </a:t>
            </a:r>
            <a:r>
              <a:rPr lang="en-US" dirty="0"/>
              <a:t>and Decryption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Digital </a:t>
            </a:r>
            <a:r>
              <a:rPr lang="en-US" dirty="0" smtClean="0"/>
              <a:t>Signature</a:t>
            </a: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 smtClean="0"/>
              <a:t>AES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91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Public-Key Cryptography APIs: Encryption</a:t>
            </a:r>
            <a:endParaRPr/>
          </a:p>
        </p:txBody>
      </p:sp>
      <p:sp>
        <p:nvSpPr>
          <p:cNvPr id="391" name="Google Shape;391;p5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There are different implementations of RSA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For better security, it is recommended that </a:t>
            </a:r>
            <a:r>
              <a:rPr lang="en-US" b="1" dirty="0"/>
              <a:t>OAEP</a:t>
            </a:r>
            <a:r>
              <a:rPr lang="en-US" dirty="0"/>
              <a:t> is used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Lines in code (example on next slide):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Line (1): import the public key from the public-key file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Line (2): create a cipher object using the public key</a:t>
            </a:r>
            <a:endParaRPr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13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4" y="1805909"/>
            <a:ext cx="5589689" cy="4728037"/>
          </a:xfrm>
          <a:prstGeom prst="rect">
            <a:avLst/>
          </a:prstGeom>
        </p:spPr>
      </p:pic>
      <p:sp>
        <p:nvSpPr>
          <p:cNvPr id="397" name="Google Shape;397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Public-Key Cryptography APIs: </a:t>
            </a:r>
            <a:r>
              <a:rPr lang="en-US" dirty="0" smtClean="0"/>
              <a:t>Encryption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891513" y="1575076"/>
            <a:ext cx="44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RSA encrypt/decrypt function</a:t>
            </a:r>
            <a:endParaRPr lang="en-CA" sz="2400" dirty="0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5034987" y="1805909"/>
            <a:ext cx="856526" cy="45115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67063" y="2364083"/>
            <a:ext cx="44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RSA key function</a:t>
            </a:r>
            <a:endParaRPr lang="en-CA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768770" y="2673752"/>
            <a:ext cx="1122743" cy="115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58674" y="3396158"/>
            <a:ext cx="550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Convert key in byte string to key object</a:t>
            </a:r>
            <a:endParaRPr lang="en-CA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891513" y="3646025"/>
            <a:ext cx="544011" cy="231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27226" y="4127291"/>
            <a:ext cx="550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Initialize cipher object (with key)</a:t>
            </a:r>
            <a:endParaRPr lang="en-CA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18346" y="4358123"/>
            <a:ext cx="1608880" cy="421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99543" y="4650087"/>
            <a:ext cx="664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cipher object has encrypt/decrypt functions </a:t>
            </a:r>
            <a:endParaRPr lang="en-CA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034987" y="4861367"/>
            <a:ext cx="856526" cy="3472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21280" y="1548949"/>
            <a:ext cx="178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encrypt_RSA.py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44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Public-Key Cryptography APIs: Decryption</a:t>
            </a:r>
            <a:endParaRPr/>
          </a:p>
        </p:txBody>
      </p:sp>
      <p:sp>
        <p:nvSpPr>
          <p:cNvPr id="406" name="Google Shape;406;p5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Uses the private key and the decrypt() API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629647" y="4358786"/>
            <a:ext cx="4562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Convert key string to key object: </a:t>
            </a:r>
          </a:p>
          <a:p>
            <a:r>
              <a:rPr lang="en-CA" sz="2400" dirty="0" smtClean="0"/>
              <a:t>need password</a:t>
            </a:r>
            <a:endParaRPr lang="en-CA" sz="2400" dirty="0"/>
          </a:p>
        </p:txBody>
      </p:sp>
      <p:cxnSp>
        <p:nvCxnSpPr>
          <p:cNvPr id="4" name="Straight Arrow Connector 3"/>
          <p:cNvCxnSpPr>
            <a:stCxn id="6" idx="1"/>
          </p:cNvCxnSpPr>
          <p:nvPr/>
        </p:nvCxnSpPr>
        <p:spPr>
          <a:xfrm flipH="1">
            <a:off x="7136339" y="4774285"/>
            <a:ext cx="493308" cy="407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94" y="2856414"/>
            <a:ext cx="6057912" cy="2894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9851" y="2656114"/>
            <a:ext cx="1785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decrypt_RSA.py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2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Signature</a:t>
            </a:r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body" idx="1"/>
          </p:nvPr>
        </p:nvSpPr>
        <p:spPr>
          <a:xfrm>
            <a:off x="838200" y="1520825"/>
            <a:ext cx="10515600" cy="165268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Goal: provide an authenticity proof by signing digital documents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Idea: private key to sign and every body can verify using public key.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24" name="Google Shape;3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125" y="3191837"/>
            <a:ext cx="4476651" cy="308946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7080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Digital Signature using RSA</a:t>
            </a:r>
            <a:endParaRPr dirty="0"/>
          </a:p>
        </p:txBody>
      </p:sp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838199" y="1597024"/>
            <a:ext cx="11205755" cy="4397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RSA signature for message m can be defined as</a:t>
            </a:r>
            <a:endParaRPr dirty="0"/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/>
              <a:t>Digital signature</a:t>
            </a:r>
            <a:r>
              <a:rPr lang="en-US" dirty="0"/>
              <a:t> </a:t>
            </a:r>
            <a:r>
              <a:rPr lang="en-US" dirty="0" smtClean="0"/>
              <a:t>s= </a:t>
            </a:r>
            <a:r>
              <a:rPr lang="en-US" sz="2600" dirty="0">
                <a:latin typeface="Courier New"/>
                <a:cs typeface="Courier New"/>
                <a:sym typeface="Courier New"/>
              </a:rPr>
              <a:t>m</a:t>
            </a:r>
            <a:r>
              <a:rPr lang="en-US" sz="2600" baseline="30000" dirty="0" smtClean="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6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mod </a:t>
            </a:r>
            <a:r>
              <a:rPr lang="en-US" sz="2600" dirty="0" smtClean="0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1" dirty="0" smtClean="0">
                <a:latin typeface="Courier New"/>
                <a:ea typeface="Courier New"/>
                <a:cs typeface="Courier New"/>
                <a:sym typeface="Courier New"/>
              </a:rPr>
              <a:t>Verification</a:t>
            </a:r>
            <a:r>
              <a:rPr lang="en-US" sz="2600" dirty="0" smtClean="0">
                <a:latin typeface="Courier New"/>
                <a:ea typeface="Courier New"/>
                <a:cs typeface="Courier New"/>
                <a:sym typeface="Courier New"/>
              </a:rPr>
              <a:t>: s</a:t>
            </a:r>
            <a:r>
              <a:rPr lang="en-US" sz="2600" baseline="30000" dirty="0" smtClean="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600" dirty="0" smtClean="0">
                <a:latin typeface="Courier New"/>
                <a:ea typeface="Courier New"/>
                <a:cs typeface="Courier New"/>
                <a:sym typeface="Courier New"/>
              </a:rPr>
              <a:t>=m mod n?</a:t>
            </a: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 smtClean="0">
                <a:latin typeface="Courier New"/>
                <a:ea typeface="Courier New"/>
                <a:cs typeface="Courier New"/>
                <a:sym typeface="Courier New"/>
              </a:rPr>
              <a:t>why correct:   s</a:t>
            </a:r>
            <a:r>
              <a:rPr lang="en-US" sz="2600" baseline="30000" dirty="0" smtClean="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600" dirty="0" smtClean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dirty="0" err="1" smtClean="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US" sz="2600" baseline="30000" dirty="0" err="1" smtClean="0"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lang="en-US" sz="2600" dirty="0" smtClean="0">
                <a:latin typeface="Courier New"/>
                <a:ea typeface="Courier New"/>
                <a:cs typeface="Courier New"/>
                <a:sym typeface="Courier New"/>
              </a:rPr>
              <a:t>=C</a:t>
            </a:r>
            <a:r>
              <a:rPr lang="en-US" sz="2600" baseline="30000" dirty="0" smtClean="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600" dirty="0" smtClean="0">
                <a:latin typeface="Courier New"/>
                <a:ea typeface="Courier New"/>
                <a:cs typeface="Courier New"/>
                <a:sym typeface="Courier New"/>
              </a:rPr>
              <a:t>=m mod n (</a:t>
            </a:r>
            <a:r>
              <a:rPr lang="en-US" sz="26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RSA decryption</a:t>
            </a:r>
            <a:r>
              <a:rPr lang="en-US" sz="26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However, m and </a:t>
            </a:r>
            <a:r>
              <a:rPr lang="en-US" dirty="0" err="1"/>
              <a:t>m+n</a:t>
            </a:r>
            <a:r>
              <a:rPr lang="en-US" dirty="0"/>
              <a:t> has the same signature, not good!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</a:t>
            </a:r>
            <a:r>
              <a:rPr lang="en-US" dirty="0" smtClean="0"/>
              <a:t>ctual signature:  s=H(m)</a:t>
            </a:r>
            <a:r>
              <a:rPr lang="en-US" baseline="30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mod n for a hash function H.  </a:t>
            </a:r>
            <a:endParaRPr lang="en-US" dirty="0" smtClean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Verification:  </a:t>
            </a:r>
            <a:r>
              <a:rPr lang="en-US" b="1" dirty="0" smtClean="0"/>
              <a:t>s</a:t>
            </a:r>
            <a:r>
              <a:rPr lang="en-US" b="1" baseline="30000" dirty="0" smtClean="0"/>
              <a:t>e</a:t>
            </a:r>
            <a:r>
              <a:rPr lang="en-US" b="1" dirty="0" smtClean="0"/>
              <a:t>=H(m) mod n</a:t>
            </a:r>
            <a:r>
              <a:rPr lang="en-US" dirty="0" smtClean="0"/>
              <a:t>?</a:t>
            </a:r>
            <a:endParaRPr lang="en-US"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H can be MD5, Sha256, Sha512, etc.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008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2" y="2040120"/>
            <a:ext cx="6919881" cy="4213185"/>
          </a:xfrm>
          <a:prstGeom prst="rect">
            <a:avLst/>
          </a:prstGeom>
        </p:spPr>
      </p:pic>
      <p:sp>
        <p:nvSpPr>
          <p:cNvPr id="427" name="Google Shape;427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Python </a:t>
            </a:r>
            <a:r>
              <a:rPr lang="en-US" dirty="0"/>
              <a:t>Digital Signature </a:t>
            </a:r>
            <a:r>
              <a:rPr lang="en-US" dirty="0" smtClean="0"/>
              <a:t>using PSS: sign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713316" y="2291787"/>
            <a:ext cx="2210765" cy="68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199454" y="2349660"/>
            <a:ext cx="2939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Signature function</a:t>
            </a:r>
            <a:endParaRPr lang="en-CA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67829" y="2615878"/>
            <a:ext cx="2604303" cy="16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42033" y="4886444"/>
            <a:ext cx="2939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Signature object</a:t>
            </a:r>
            <a:endParaRPr lang="en-CA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10408" y="5152662"/>
            <a:ext cx="2604303" cy="16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9790" y="5305063"/>
            <a:ext cx="712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Signature object has sign/verify functions</a:t>
            </a:r>
            <a:endParaRPr lang="en-CA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08165" y="5571281"/>
            <a:ext cx="2604303" cy="16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7669" y="1741709"/>
            <a:ext cx="190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sign_RSA.py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34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Python </a:t>
            </a:r>
            <a:r>
              <a:rPr lang="en-US" dirty="0"/>
              <a:t>Digital </a:t>
            </a:r>
            <a:r>
              <a:rPr lang="en-US" dirty="0" smtClean="0"/>
              <a:t>Signature using PSS: verify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47" y="1826950"/>
            <a:ext cx="6375194" cy="38751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5977" y="1924596"/>
            <a:ext cx="142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verify_RSA.py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78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>
            <a:spLocks noGrp="1"/>
          </p:cNvSpPr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Applications: Credit Card </a:t>
            </a:r>
            <a:r>
              <a:rPr lang="en-US" dirty="0" smtClean="0"/>
              <a:t>Authentication</a:t>
            </a:r>
            <a:endParaRPr dirty="0"/>
          </a:p>
        </p:txBody>
      </p:sp>
      <p:sp>
        <p:nvSpPr>
          <p:cNvPr id="496" name="Google Shape;496;p67"/>
          <p:cNvSpPr txBox="1">
            <a:spLocks noGrp="1"/>
          </p:cNvSpPr>
          <p:nvPr>
            <p:ph type="body" idx="1"/>
          </p:nvPr>
        </p:nvSpPr>
        <p:spPr>
          <a:xfrm>
            <a:off x="838200" y="1393828"/>
            <a:ext cx="10515600" cy="232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Credit card company </a:t>
            </a:r>
            <a:r>
              <a:rPr lang="en-US" dirty="0"/>
              <a:t>needs to know </a:t>
            </a:r>
            <a:r>
              <a:rPr lang="en-US" dirty="0" smtClean="0"/>
              <a:t>if </a:t>
            </a:r>
            <a:r>
              <a:rPr lang="en-US" dirty="0"/>
              <a:t>the transaction is authentic 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Transaction needs to be signed by the card using its private key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 Verified Signature: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To issuers: card owner has approved the transaction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To honest vendor: enables the vendor to save the transactions and submit </a:t>
            </a:r>
            <a:r>
              <a:rPr lang="en-US" dirty="0" smtClean="0"/>
              <a:t>them to credit card company </a:t>
            </a:r>
            <a:r>
              <a:rPr lang="en-US" dirty="0"/>
              <a:t>later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97" name="Google Shape;49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258" y="3890017"/>
            <a:ext cx="8013676" cy="2702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1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One-way Hash Function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278338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One-way Hash Properties: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One-way: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hash(m) = h</a:t>
            </a:r>
            <a:r>
              <a:rPr lang="en-US" dirty="0"/>
              <a:t>, difficult to find m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Collision resistant: Difficult to find m1 and m2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hash(m1) = hash(m2)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 dirty="0"/>
              <a:t>Common One-way Hash Functions:</a:t>
            </a:r>
            <a:endParaRPr sz="2400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MD series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SHA series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1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Hybrid Encryption</a:t>
            </a: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222683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High computation cost of public-key encryption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Public key algorithms used to exchange a </a:t>
            </a:r>
            <a:r>
              <a:rPr lang="en-US" i="1" dirty="0"/>
              <a:t>secret session key</a:t>
            </a:r>
            <a:endParaRPr i="1"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Key (content-encryption key) used to encrypt data using a symmetric-key </a:t>
            </a:r>
            <a:r>
              <a:rPr lang="en-US" dirty="0" smtClean="0"/>
              <a:t>algorithm. Example: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638698" y="4045527"/>
            <a:ext cx="5664794" cy="46166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err="1" smtClean="0">
                <a:solidFill>
                  <a:srgbClr val="C00000"/>
                </a:solidFill>
              </a:rPr>
              <a:t>K</a:t>
            </a:r>
            <a:r>
              <a:rPr lang="en-CA" sz="2400" baseline="30000" dirty="0" err="1" smtClean="0"/>
              <a:t>e</a:t>
            </a:r>
            <a:r>
              <a:rPr lang="en-CA" sz="2400" baseline="30000" dirty="0" smtClean="0"/>
              <a:t> </a:t>
            </a:r>
            <a:r>
              <a:rPr lang="en-CA" sz="2400" dirty="0" smtClean="0"/>
              <a:t> mod n,  </a:t>
            </a:r>
            <a:r>
              <a:rPr lang="en-CA" sz="2400" dirty="0" err="1" smtClean="0"/>
              <a:t>AES</a:t>
            </a:r>
            <a:r>
              <a:rPr lang="en-CA" sz="2400" b="1" baseline="-25000" dirty="0" err="1" smtClean="0">
                <a:solidFill>
                  <a:srgbClr val="C00000"/>
                </a:solidFill>
              </a:rPr>
              <a:t>k</a:t>
            </a:r>
            <a:r>
              <a:rPr lang="en-CA" sz="2400" dirty="0" smtClean="0"/>
              <a:t>(</a:t>
            </a:r>
            <a:r>
              <a:rPr lang="en-CA" sz="2400" dirty="0" err="1" smtClean="0"/>
              <a:t>b’This</a:t>
            </a:r>
            <a:r>
              <a:rPr lang="en-CA" sz="2400" dirty="0" smtClean="0"/>
              <a:t> is my secret’)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5102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02FF-83B7-4E05-97CA-0CDABED9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Encryption Standard (AES)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BE9AD-D415-4B95-8E47-47ADB34C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1820430"/>
          </a:xfrm>
        </p:spPr>
        <p:txBody>
          <a:bodyPr/>
          <a:lstStyle/>
          <a:p>
            <a:r>
              <a:rPr lang="en-US" dirty="0"/>
              <a:t>AES is a block cipher</a:t>
            </a:r>
          </a:p>
          <a:p>
            <a:r>
              <a:rPr lang="en-US" dirty="0"/>
              <a:t>128-bit block </a:t>
            </a:r>
            <a:r>
              <a:rPr lang="en-US" dirty="0" smtClean="0"/>
              <a:t>size:  plaintext 128 bits----- &gt; </a:t>
            </a:r>
            <a:r>
              <a:rPr lang="en-US" dirty="0" err="1" smtClean="0"/>
              <a:t>ciphertext</a:t>
            </a:r>
            <a:r>
              <a:rPr lang="en-US" dirty="0" smtClean="0"/>
              <a:t> 128 bits. </a:t>
            </a:r>
            <a:endParaRPr lang="en-US" dirty="0"/>
          </a:p>
          <a:p>
            <a:r>
              <a:rPr lang="en-US" dirty="0"/>
              <a:t>Three different key sizes: 128, 192, and 256 bits</a:t>
            </a:r>
          </a:p>
        </p:txBody>
      </p:sp>
    </p:spTree>
    <p:extLst>
      <p:ext uri="{BB962C8B-B14F-4D97-AF65-F5344CB8AC3E}">
        <p14:creationId xmlns:p14="http://schemas.microsoft.com/office/powerpoint/2010/main" val="32283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315C-16A5-4CF0-AC0F-E0B75B6A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Codebook (ECB)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E3677-EE0A-4D0B-AF14-A8A684D4D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42" y="1478653"/>
            <a:ext cx="7213116" cy="481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6E91-E4A0-4BAE-9BB8-10469FCD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 is not enough for file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B74-3034-46CD-9BEB-DCB2EC1D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plaintext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77AB9-C02E-4DA3-B790-703201A2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64" y="2352253"/>
            <a:ext cx="9656672" cy="329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9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F4F3-611F-499F-BA03-E42A1880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Block Chaining (CBC)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8416E-06E5-410E-88D5-7743DF999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56" y="1318503"/>
            <a:ext cx="7248732" cy="5306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5998CD-4ADA-4AD4-990E-AFB246C48A29}"/>
              </a:ext>
            </a:extLst>
          </p:cNvPr>
          <p:cNvSpPr txBox="1"/>
          <p:nvPr/>
        </p:nvSpPr>
        <p:spPr>
          <a:xfrm>
            <a:off x="8025788" y="2511546"/>
            <a:ext cx="4166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With different IVs, a plaintext file will encrypt to completely different ciphertext files.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Previous blocks affect ciphertexts of subsequent blocks.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 Problem for ECB is avoid</a:t>
            </a:r>
          </a:p>
        </p:txBody>
      </p:sp>
    </p:spTree>
    <p:extLst>
      <p:ext uri="{BB962C8B-B14F-4D97-AF65-F5344CB8AC3E}">
        <p14:creationId xmlns:p14="http://schemas.microsoft.com/office/powerpoint/2010/main" val="350095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2DD3-4632-4E7B-A1D7-EC71FF88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3D224-3978-40AE-948C-7C61B4F06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1115"/>
          </a:xfrm>
        </p:spPr>
        <p:txBody>
          <a:bodyPr>
            <a:normAutofit/>
          </a:bodyPr>
          <a:lstStyle/>
          <a:p>
            <a:r>
              <a:rPr lang="en-US" dirty="0"/>
              <a:t>The encryption is block-by-block. E.g., block-size=128-bit in AES-128 </a:t>
            </a:r>
          </a:p>
          <a:p>
            <a:r>
              <a:rPr lang="en-US" dirty="0"/>
              <a:t>If plaintext Mis 120-bit, then it should be padded with 8 bit to make a block. This is called </a:t>
            </a:r>
            <a:r>
              <a:rPr lang="en-US" b="1" dirty="0"/>
              <a:t>plaintext padding</a:t>
            </a:r>
            <a:r>
              <a:rPr lang="en-US" dirty="0"/>
              <a:t>. </a:t>
            </a:r>
          </a:p>
          <a:p>
            <a:r>
              <a:rPr lang="en-US" dirty="0"/>
              <a:t>You can not simply add 00000000 to M because receiver can not know the message is M or M0 or M00 or </a:t>
            </a:r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374"/>
            <a:ext cx="8963025" cy="4838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26FFE-918E-4266-A8DA-FC6087D9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873"/>
            <a:ext cx="10515600" cy="1325563"/>
          </a:xfrm>
        </p:spPr>
        <p:txBody>
          <a:bodyPr/>
          <a:lstStyle/>
          <a:p>
            <a:r>
              <a:rPr lang="en-US" dirty="0"/>
              <a:t>Programming using </a:t>
            </a:r>
            <a:r>
              <a:rPr lang="en-US" dirty="0" smtClean="0"/>
              <a:t>Crypto </a:t>
            </a:r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E70C-1DD3-45CA-ABA4-B4568783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683" y="3336347"/>
            <a:ext cx="5049317" cy="2742236"/>
          </a:xfrm>
        </p:spPr>
        <p:txBody>
          <a:bodyPr>
            <a:normAutofit/>
          </a:bodyPr>
          <a:lstStyle/>
          <a:p>
            <a:r>
              <a:rPr lang="en-US" dirty="0" smtClean="0"/>
              <a:t>Line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Initialize cipher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Encrypt the entire data with padding, </a:t>
            </a:r>
            <a:r>
              <a:rPr lang="en-US" dirty="0" err="1"/>
              <a:t>blocksize</a:t>
            </a:r>
            <a:r>
              <a:rPr lang="en-US" dirty="0"/>
              <a:t>=16bytes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Initialize cipher for decryption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Decrypt (</a:t>
            </a:r>
            <a:r>
              <a:rPr lang="en-US" dirty="0" smtClean="0"/>
              <a:t>without </a:t>
            </a:r>
            <a:r>
              <a:rPr lang="en-US" dirty="0" err="1"/>
              <a:t>unpadding</a:t>
            </a:r>
            <a:r>
              <a:rPr lang="en-US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B8E765-C8AD-4A78-B97E-54F5269EA98A}"/>
              </a:ext>
            </a:extLst>
          </p:cNvPr>
          <p:cNvSpPr/>
          <p:nvPr/>
        </p:nvSpPr>
        <p:spPr>
          <a:xfrm>
            <a:off x="5400523" y="4308153"/>
            <a:ext cx="490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①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DBC917-DAC4-4299-9DE2-0E8718F5045F}"/>
              </a:ext>
            </a:extLst>
          </p:cNvPr>
          <p:cNvSpPr/>
          <p:nvPr/>
        </p:nvSpPr>
        <p:spPr>
          <a:xfrm>
            <a:off x="5394578" y="4512497"/>
            <a:ext cx="490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②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935816-29E7-4593-B6D9-939E71A6A6EB}"/>
              </a:ext>
            </a:extLst>
          </p:cNvPr>
          <p:cNvSpPr/>
          <p:nvPr/>
        </p:nvSpPr>
        <p:spPr>
          <a:xfrm>
            <a:off x="4639980" y="5316823"/>
            <a:ext cx="490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③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A91F0C-E299-4CE0-AA36-FC09689F9434}"/>
              </a:ext>
            </a:extLst>
          </p:cNvPr>
          <p:cNvSpPr/>
          <p:nvPr/>
        </p:nvSpPr>
        <p:spPr>
          <a:xfrm>
            <a:off x="4634038" y="555810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④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814354" y="1481421"/>
            <a:ext cx="190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endec_AES.py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68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Diffie-Hellman Key Exchange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838200" y="2668179"/>
            <a:ext cx="10515600" cy="216507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Alice and Bob want to share a secret key K. 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They know public parameters: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Big prime number p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 number g&lt;p  (e.g., g=2).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00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99231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b="1" dirty="0" err="1"/>
              <a:t>Diffie</a:t>
            </a:r>
            <a:r>
              <a:rPr lang="en-GB" altLang="zh-CN" b="1" dirty="0"/>
              <a:t>-Hellman key exchange</a:t>
            </a:r>
            <a:endParaRPr lang="en-GB" altLang="zh-CN" sz="4400" dirty="0"/>
          </a:p>
        </p:txBody>
      </p:sp>
      <p:sp>
        <p:nvSpPr>
          <p:cNvPr id="9219" name="Text Box 39"/>
          <p:cNvSpPr txBox="1">
            <a:spLocks noChangeArrowheads="1"/>
          </p:cNvSpPr>
          <p:nvPr/>
        </p:nvSpPr>
        <p:spPr bwMode="auto">
          <a:xfrm>
            <a:off x="4792663" y="2478088"/>
            <a:ext cx="208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err="1" smtClean="0"/>
              <a:t>g</a:t>
            </a:r>
            <a:r>
              <a:rPr lang="en-US" altLang="zh-CN" sz="2800" baseline="30000" dirty="0" err="1" smtClean="0"/>
              <a:t>x</a:t>
            </a:r>
            <a:r>
              <a:rPr lang="en-US" altLang="zh-CN" sz="2800" baseline="30000" dirty="0" smtClean="0"/>
              <a:t> 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mod p</a:t>
            </a:r>
            <a:endParaRPr lang="en-US" altLang="zh-CN" sz="2800" baseline="30000" dirty="0">
              <a:solidFill>
                <a:srgbClr val="FF0000"/>
              </a:solidFill>
            </a:endParaRPr>
          </a:p>
        </p:txBody>
      </p:sp>
      <p:sp>
        <p:nvSpPr>
          <p:cNvPr id="9220" name="Line 40"/>
          <p:cNvSpPr>
            <a:spLocks noChangeShapeType="1"/>
          </p:cNvSpPr>
          <p:nvPr/>
        </p:nvSpPr>
        <p:spPr bwMode="auto">
          <a:xfrm>
            <a:off x="3284539" y="3054350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221" name="Text Box 39"/>
          <p:cNvSpPr txBox="1">
            <a:spLocks noChangeArrowheads="1"/>
          </p:cNvSpPr>
          <p:nvPr/>
        </p:nvSpPr>
        <p:spPr bwMode="auto">
          <a:xfrm>
            <a:off x="4792663" y="3454401"/>
            <a:ext cx="2089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err="1" smtClean="0"/>
              <a:t>g</a:t>
            </a:r>
            <a:r>
              <a:rPr lang="en-US" altLang="zh-CN" sz="2800" baseline="30000" dirty="0" err="1" smtClean="0"/>
              <a:t>y</a:t>
            </a:r>
            <a:r>
              <a:rPr lang="en-US" altLang="zh-CN" sz="2800" baseline="30000" dirty="0" smtClean="0"/>
              <a:t>  </a:t>
            </a:r>
            <a:r>
              <a:rPr lang="en-US" altLang="zh-CN" sz="1800" dirty="0" smtClean="0">
                <a:solidFill>
                  <a:srgbClr val="FF0000"/>
                </a:solidFill>
              </a:rPr>
              <a:t>mod p</a:t>
            </a:r>
            <a:endParaRPr lang="en-US" altLang="zh-CN" sz="2800" baseline="30000" dirty="0">
              <a:solidFill>
                <a:srgbClr val="FF0000"/>
              </a:solidFill>
            </a:endParaRPr>
          </a:p>
        </p:txBody>
      </p:sp>
      <p:sp>
        <p:nvSpPr>
          <p:cNvPr id="9222" name="Line 40"/>
          <p:cNvSpPr>
            <a:spLocks noChangeShapeType="1"/>
          </p:cNvSpPr>
          <p:nvPr/>
        </p:nvSpPr>
        <p:spPr bwMode="auto">
          <a:xfrm>
            <a:off x="3287714" y="3933825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223" name="TextBox 52"/>
          <p:cNvSpPr txBox="1">
            <a:spLocks noChangeArrowheads="1"/>
          </p:cNvSpPr>
          <p:nvPr/>
        </p:nvSpPr>
        <p:spPr bwMode="auto">
          <a:xfrm>
            <a:off x="914400" y="3692525"/>
            <a:ext cx="23955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/>
              <a:t>sk</a:t>
            </a:r>
            <a:r>
              <a:rPr lang="en-US" altLang="zh-CN" sz="2400" dirty="0"/>
              <a:t>=(</a:t>
            </a:r>
            <a:r>
              <a:rPr lang="en-US" altLang="zh-CN" sz="2400" dirty="0" err="1" smtClean="0"/>
              <a:t>g</a:t>
            </a:r>
            <a:r>
              <a:rPr lang="en-US" altLang="zh-CN" sz="2400" baseline="30000" dirty="0" err="1" smtClean="0"/>
              <a:t>y</a:t>
            </a:r>
            <a:r>
              <a:rPr lang="en-US" altLang="zh-CN" sz="2400" dirty="0" smtClean="0"/>
              <a:t>)</a:t>
            </a:r>
            <a:r>
              <a:rPr lang="en-US" altLang="zh-CN" sz="2400" baseline="30000" dirty="0" smtClean="0"/>
              <a:t>x</a:t>
            </a:r>
            <a:r>
              <a:rPr lang="en-US" altLang="zh-CN" sz="2400" dirty="0" smtClean="0"/>
              <a:t>  </a:t>
            </a:r>
            <a:r>
              <a:rPr lang="en-US" altLang="zh-CN" sz="1600" dirty="0" smtClean="0">
                <a:solidFill>
                  <a:srgbClr val="FF0000"/>
                </a:solidFill>
              </a:rPr>
              <a:t>mod p</a:t>
            </a:r>
            <a:endParaRPr lang="zh-CN" alt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9224" name="TextBox 52"/>
          <p:cNvSpPr txBox="1">
            <a:spLocks noChangeArrowheads="1"/>
          </p:cNvSpPr>
          <p:nvPr/>
        </p:nvSpPr>
        <p:spPr bwMode="auto">
          <a:xfrm>
            <a:off x="8755063" y="3836988"/>
            <a:ext cx="21900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/>
              <a:t>sk</a:t>
            </a:r>
            <a:r>
              <a:rPr lang="en-US" altLang="zh-CN" sz="2400" dirty="0"/>
              <a:t>=(</a:t>
            </a:r>
            <a:r>
              <a:rPr lang="en-US" altLang="zh-CN" sz="2400" dirty="0" err="1" smtClean="0"/>
              <a:t>g</a:t>
            </a:r>
            <a:r>
              <a:rPr lang="en-US" altLang="zh-CN" sz="2400" baseline="30000" dirty="0" err="1" smtClean="0"/>
              <a:t>x</a:t>
            </a:r>
            <a:r>
              <a:rPr lang="en-US" altLang="zh-CN" sz="2400" dirty="0" smtClean="0"/>
              <a:t>)</a:t>
            </a:r>
            <a:r>
              <a:rPr lang="en-US" altLang="zh-CN" sz="2400" baseline="30000" dirty="0" smtClean="0"/>
              <a:t>y</a:t>
            </a:r>
            <a:r>
              <a:rPr lang="en-US" altLang="zh-CN" sz="2400" dirty="0" smtClean="0"/>
              <a:t>  </a:t>
            </a:r>
            <a:r>
              <a:rPr lang="en-US" altLang="zh-CN" sz="1800" dirty="0" smtClean="0">
                <a:solidFill>
                  <a:srgbClr val="FF0000"/>
                </a:solidFill>
              </a:rPr>
              <a:t>mod p</a:t>
            </a:r>
            <a:endParaRPr lang="zh-CN" alt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9225" name="Text Box 39"/>
          <p:cNvSpPr txBox="1">
            <a:spLocks noChangeArrowheads="1"/>
          </p:cNvSpPr>
          <p:nvPr/>
        </p:nvSpPr>
        <p:spPr bwMode="auto">
          <a:xfrm>
            <a:off x="3810000" y="857251"/>
            <a:ext cx="342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/>
              <a:t>p, g</a:t>
            </a:r>
            <a:r>
              <a:rPr lang="en-US" altLang="zh-CN" sz="2800" dirty="0"/>
              <a:t>:   public</a:t>
            </a:r>
          </a:p>
        </p:txBody>
      </p:sp>
      <p:sp>
        <p:nvSpPr>
          <p:cNvPr id="9226" name="TextBox 32"/>
          <p:cNvSpPr txBox="1">
            <a:spLocks noChangeArrowheads="1"/>
          </p:cNvSpPr>
          <p:nvPr/>
        </p:nvSpPr>
        <p:spPr bwMode="auto">
          <a:xfrm>
            <a:off x="3221039" y="1909763"/>
            <a:ext cx="642937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x</a:t>
            </a:r>
            <a:endParaRPr lang="zh-CN" altLang="en-US" sz="1800"/>
          </a:p>
        </p:txBody>
      </p:sp>
      <p:sp>
        <p:nvSpPr>
          <p:cNvPr id="9227" name="TextBox 33"/>
          <p:cNvSpPr txBox="1">
            <a:spLocks noChangeArrowheads="1"/>
          </p:cNvSpPr>
          <p:nvPr/>
        </p:nvSpPr>
        <p:spPr bwMode="auto">
          <a:xfrm>
            <a:off x="8112125" y="1989138"/>
            <a:ext cx="642938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y </a:t>
            </a:r>
            <a:endParaRPr lang="zh-CN" altLang="en-US" sz="1800"/>
          </a:p>
        </p:txBody>
      </p:sp>
      <p:sp>
        <p:nvSpPr>
          <p:cNvPr id="76837" name="TextBox 60"/>
          <p:cNvSpPr txBox="1">
            <a:spLocks noChangeArrowheads="1"/>
          </p:cNvSpPr>
          <p:nvPr/>
        </p:nvSpPr>
        <p:spPr bwMode="auto">
          <a:xfrm>
            <a:off x="2351089" y="4437064"/>
            <a:ext cx="5857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0000"/>
                </a:solidFill>
              </a:rPr>
              <a:t>Discrete Logarithm Assumption: </a:t>
            </a:r>
            <a:r>
              <a:rPr lang="en-US" altLang="zh-CN" sz="2400" dirty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/>
              <a:t>  </a:t>
            </a:r>
            <a:r>
              <a:rPr lang="en-US" altLang="zh-CN" sz="2400" dirty="0" err="1"/>
              <a:t>g</a:t>
            </a:r>
            <a:r>
              <a:rPr lang="en-US" altLang="zh-CN" sz="2400" baseline="30000" dirty="0" err="1"/>
              <a:t>x</a:t>
            </a:r>
            <a:r>
              <a:rPr lang="en-US" altLang="zh-CN" sz="2400" baseline="30000" dirty="0"/>
              <a:t>  </a:t>
            </a:r>
            <a:r>
              <a:rPr lang="en-US" altLang="zh-CN" sz="2400" baseline="300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mod p</a:t>
            </a:r>
            <a:r>
              <a:rPr lang="en-US" altLang="zh-CN" sz="2400" dirty="0" smtClean="0"/>
              <a:t>=====</a:t>
            </a:r>
            <a:r>
              <a:rPr lang="en-US" altLang="zh-CN" sz="2400" b="1" dirty="0"/>
              <a:t>hard</a:t>
            </a:r>
            <a:r>
              <a:rPr lang="en-US" altLang="zh-CN" sz="2400" dirty="0"/>
              <a:t>==== &gt; </a:t>
            </a:r>
            <a:r>
              <a:rPr lang="en-US" altLang="zh-CN" sz="2400" b="1" dirty="0"/>
              <a:t>x</a:t>
            </a:r>
            <a:r>
              <a:rPr lang="en-US" altLang="zh-CN" sz="2400" dirty="0"/>
              <a:t>. </a:t>
            </a:r>
            <a:endParaRPr lang="zh-CN" altLang="en-US" sz="2400" dirty="0"/>
          </a:p>
        </p:txBody>
      </p:sp>
      <p:pic>
        <p:nvPicPr>
          <p:cNvPr id="9229" name="Picture 57" descr="C:\Documents and Settings\jiang\My Documents\My Pictures\Microsoft 剪辑管理器\so01675_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3" y="1125538"/>
            <a:ext cx="7175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40" descr="j02957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1412875"/>
            <a:ext cx="148272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1" name="Picture 41" descr="j02957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1" y="1557338"/>
            <a:ext cx="1439863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44" name="Line 44"/>
          <p:cNvSpPr>
            <a:spLocks noChangeShapeType="1"/>
          </p:cNvSpPr>
          <p:nvPr/>
        </p:nvSpPr>
        <p:spPr bwMode="auto">
          <a:xfrm flipV="1">
            <a:off x="5951538" y="1916114"/>
            <a:ext cx="431800" cy="64928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76845" name="Line 45"/>
          <p:cNvSpPr>
            <a:spLocks noChangeShapeType="1"/>
          </p:cNvSpPr>
          <p:nvPr/>
        </p:nvSpPr>
        <p:spPr bwMode="auto">
          <a:xfrm flipV="1">
            <a:off x="6096001" y="1916114"/>
            <a:ext cx="360363" cy="172878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66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 One-Way Hash Functions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MD stands for Message Digest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Developed by Ron </a:t>
            </a:r>
            <a:r>
              <a:rPr lang="en-US" dirty="0" err="1"/>
              <a:t>Rivest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Includes MD2, MD4, MD5,and MD6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Status of Algorithms: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MD2, MD4 - severely broken (obsolete)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MD5 - collision resistance property broken, one-way property not broken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MD6 - developed in response to proposal by NIST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 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Published by NIST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Includes SHA-0, SHA-1, SHA-2, and SHA-3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Status of Algorithms: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SHA-0: withdrawn due to flaw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SHA-1: </a:t>
            </a:r>
            <a:r>
              <a:rPr lang="en-US" dirty="0" smtClean="0"/>
              <a:t>Collision </a:t>
            </a:r>
            <a:r>
              <a:rPr lang="en-US" dirty="0"/>
              <a:t>attack found in 2017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SHA-2: </a:t>
            </a:r>
            <a:r>
              <a:rPr lang="en-US" dirty="0" smtClean="0"/>
              <a:t>Includes </a:t>
            </a:r>
            <a:r>
              <a:rPr lang="en-US" dirty="0"/>
              <a:t>SHA-256 and SHA-512; </a:t>
            </a:r>
            <a:r>
              <a:rPr lang="en-US" dirty="0" smtClean="0"/>
              <a:t>No </a:t>
            </a:r>
            <a:r>
              <a:rPr lang="en-US" dirty="0"/>
              <a:t>significant attack found yet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SHA-3: Released in 2015; Has different construction </a:t>
            </a:r>
            <a:r>
              <a:rPr lang="en-US" dirty="0" smtClean="0"/>
              <a:t>structure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One-Way Hash Commands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Linux utility programs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Example: md5sum, sha224sum, sha256sum, sha384sum and sha512sum</a:t>
            </a:r>
            <a:endParaRPr dirty="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87" y="3394638"/>
            <a:ext cx="103346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785948" y="-9344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06400">
              <a:lnSpc>
                <a:spcPct val="115000"/>
              </a:lnSpc>
              <a:buSzPts val="2800"/>
              <a:buChar char="•"/>
            </a:pPr>
            <a:r>
              <a:rPr lang="en-US" dirty="0" smtClean="0"/>
              <a:t>Hash programming using </a:t>
            </a:r>
            <a:br>
              <a:rPr lang="en-US" dirty="0" smtClean="0"/>
            </a:br>
            <a:r>
              <a:rPr lang="en-US" sz="2400" dirty="0" smtClean="0"/>
              <a:t>Python package </a:t>
            </a:r>
            <a:r>
              <a:rPr lang="en-US" sz="2400" dirty="0" err="1" smtClean="0"/>
              <a:t>PyCryptodome</a:t>
            </a:r>
            <a:r>
              <a:rPr lang="en-US" sz="2400" dirty="0" smtClean="0"/>
              <a:t>: </a:t>
            </a:r>
            <a:r>
              <a:rPr lang="en-US" sz="1800" dirty="0" smtClean="0">
                <a:solidFill>
                  <a:srgbClr val="FF0000"/>
                </a:solidFill>
              </a:rPr>
              <a:t>https</a:t>
            </a:r>
            <a:r>
              <a:rPr lang="en-US" sz="1800" dirty="0">
                <a:solidFill>
                  <a:srgbClr val="FF0000"/>
                </a:solidFill>
              </a:rPr>
              <a:t>://</a:t>
            </a:r>
            <a:r>
              <a:rPr lang="en-US" sz="1800" dirty="0" smtClean="0">
                <a:solidFill>
                  <a:srgbClr val="FF0000"/>
                </a:solidFill>
              </a:rPr>
              <a:t>pycryptodome.readthedocs.io/en/latest/src/api.html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8B393-1380-4C91-B265-2DE26307FAF4}"/>
              </a:ext>
            </a:extLst>
          </p:cNvPr>
          <p:cNvSpPr txBox="1"/>
          <p:nvPr/>
        </p:nvSpPr>
        <p:spPr>
          <a:xfrm>
            <a:off x="7188104" y="4092923"/>
            <a:ext cx="321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In</a:t>
            </a:r>
            <a:r>
              <a:rPr lang="en-CX" sz="2400" dirty="0" err="1"/>
              <a:t>i</a:t>
            </a:r>
            <a:r>
              <a:rPr lang="en-CA" sz="2400" dirty="0"/>
              <a:t>t</a:t>
            </a:r>
            <a:r>
              <a:rPr lang="en-CX" sz="2400" dirty="0" err="1"/>
              <a:t>i</a:t>
            </a:r>
            <a:r>
              <a:rPr lang="en-CA" sz="2400" dirty="0"/>
              <a:t>a</a:t>
            </a:r>
            <a:r>
              <a:rPr lang="en-CX" sz="2400" dirty="0"/>
              <a:t>l</a:t>
            </a:r>
            <a:r>
              <a:rPr lang="en-CA" sz="2400" dirty="0" err="1"/>
              <a:t>i</a:t>
            </a:r>
            <a:r>
              <a:rPr lang="en-CX" sz="2400" dirty="0"/>
              <a:t>z</a:t>
            </a:r>
            <a:r>
              <a:rPr lang="en-CA" sz="2400" dirty="0"/>
              <a:t>e</a:t>
            </a:r>
            <a:r>
              <a:rPr lang="en-CX" sz="2400" dirty="0"/>
              <a:t> </a:t>
            </a:r>
            <a:r>
              <a:rPr lang="en-CA" sz="2400" dirty="0"/>
              <a:t>h</a:t>
            </a:r>
            <a:r>
              <a:rPr lang="en-CX" sz="2400" dirty="0"/>
              <a:t>a</a:t>
            </a:r>
            <a:r>
              <a:rPr lang="en-CA" sz="2400" dirty="0"/>
              <a:t>s</a:t>
            </a:r>
            <a:r>
              <a:rPr lang="en-CX" sz="2400" dirty="0"/>
              <a:t>h </a:t>
            </a:r>
            <a:r>
              <a:rPr lang="en-CA" sz="2400" dirty="0"/>
              <a:t>o</a:t>
            </a:r>
            <a:r>
              <a:rPr lang="en-CX" sz="2400" dirty="0"/>
              <a:t>b</a:t>
            </a:r>
            <a:r>
              <a:rPr lang="en-CA" sz="2400" dirty="0"/>
              <a:t>j</a:t>
            </a:r>
            <a:r>
              <a:rPr lang="en-CX" sz="2400" dirty="0"/>
              <a:t>e</a:t>
            </a:r>
            <a:r>
              <a:rPr lang="en-CA" sz="2400" dirty="0"/>
              <a:t>c</a:t>
            </a:r>
            <a:r>
              <a:rPr lang="en-CX" sz="2400" dirty="0"/>
              <a:t>t</a:t>
            </a:r>
            <a:endParaRPr lang="en-CA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53" y="1505766"/>
            <a:ext cx="6991350" cy="50482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246811" y="4380411"/>
            <a:ext cx="4632960" cy="4050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Password Verification </a:t>
            </a: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To login into account, user needs to tell a secret (password)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Cannot store the secrets in their plaintext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Solution</a:t>
            </a:r>
            <a:r>
              <a:rPr lang="en-US" dirty="0"/>
              <a:t>:  </a:t>
            </a:r>
            <a:r>
              <a:rPr lang="en-US" dirty="0" smtClean="0"/>
              <a:t>Linux </a:t>
            </a:r>
            <a:r>
              <a:rPr lang="en-US" dirty="0"/>
              <a:t>stores </a:t>
            </a:r>
            <a:r>
              <a:rPr lang="en-US" b="1" dirty="0" smtClean="0"/>
              <a:t>hashed</a:t>
            </a:r>
            <a:r>
              <a:rPr lang="en-US" dirty="0" smtClean="0"/>
              <a:t> passwords </a:t>
            </a:r>
            <a:r>
              <a:rPr lang="en-US" dirty="0"/>
              <a:t>in the /</a:t>
            </a:r>
            <a:r>
              <a:rPr lang="en-US" dirty="0" err="1"/>
              <a:t>etc</a:t>
            </a:r>
            <a:r>
              <a:rPr lang="en-US" dirty="0"/>
              <a:t>/shadow </a:t>
            </a:r>
            <a:r>
              <a:rPr lang="en-US" dirty="0" smtClean="0"/>
              <a:t>file</a:t>
            </a:r>
            <a:endParaRPr lang="en-CA"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 dirty="0" smtClean="0"/>
              <a:t>When you provide the password, the system will hash and check the result is identical to the system storage. </a:t>
            </a:r>
            <a:endParaRPr dirty="0"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563" y="4478303"/>
            <a:ext cx="9826726" cy="5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Study: Linux Shadow File</a:t>
            </a: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851263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Password field has 3 parts: algorithm used, salt, password hash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Salt and password hash are encoded into printable </a:t>
            </a:r>
            <a:r>
              <a:rPr lang="en-US" dirty="0" smtClean="0"/>
              <a:t>characters</a:t>
            </a:r>
            <a:endParaRPr dirty="0"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586" y="2758213"/>
            <a:ext cx="8174827" cy="21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1384</Words>
  <Application>Microsoft Office PowerPoint</Application>
  <PresentationFormat>Widescreen</PresentationFormat>
  <Paragraphs>231</Paragraphs>
  <Slides>38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宋体</vt:lpstr>
      <vt:lpstr>Arial</vt:lpstr>
      <vt:lpstr>Calibri</vt:lpstr>
      <vt:lpstr>Courier New</vt:lpstr>
      <vt:lpstr>Office Theme</vt:lpstr>
      <vt:lpstr>Introduction to Cryptography</vt:lpstr>
      <vt:lpstr>One-way Hash Function</vt:lpstr>
      <vt:lpstr>Properties of One-way Hash Function</vt:lpstr>
      <vt:lpstr>MD One-Way Hash Functions</vt:lpstr>
      <vt:lpstr>SHA </vt:lpstr>
      <vt:lpstr>One-Way Hash Commands</vt:lpstr>
      <vt:lpstr>Hash programming using  Python package PyCryptodome: https://pycryptodome.readthedocs.io/en/latest/src/api.html</vt:lpstr>
      <vt:lpstr>Password Verification </vt:lpstr>
      <vt:lpstr>Case Study: Linux Shadow File</vt:lpstr>
      <vt:lpstr>Public Key Cryptosystem</vt:lpstr>
      <vt:lpstr>Modulo Operation</vt:lpstr>
      <vt:lpstr>Modulo Operation:  example</vt:lpstr>
      <vt:lpstr>RSA Cryptosystem</vt:lpstr>
      <vt:lpstr>RSA: Key Generation</vt:lpstr>
      <vt:lpstr>RSA: Encryption and Decryption</vt:lpstr>
      <vt:lpstr>RSA Exercise: Small Numbers</vt:lpstr>
      <vt:lpstr>RSA Exercise: Small Numbers (Contd.)</vt:lpstr>
      <vt:lpstr>OpenSSL Tools: Generating RSA keys </vt:lpstr>
      <vt:lpstr>OpenSSL Tools: Generating RSA keys (Contd.)</vt:lpstr>
      <vt:lpstr>OpenSSL Tools: Extracting Public Key </vt:lpstr>
      <vt:lpstr>Programming using Public-Key Crypto APIs</vt:lpstr>
      <vt:lpstr>Public-Key Cryptography APIs: Encryption</vt:lpstr>
      <vt:lpstr>Public-Key Cryptography APIs: Encryption</vt:lpstr>
      <vt:lpstr>Public-Key Cryptography APIs: Decryption</vt:lpstr>
      <vt:lpstr>Digital Signature</vt:lpstr>
      <vt:lpstr>Digital Signature using RSA</vt:lpstr>
      <vt:lpstr>Python Digital Signature using PSS: sign</vt:lpstr>
      <vt:lpstr>Python Digital Signature using PSS: verify</vt:lpstr>
      <vt:lpstr>Applications: Credit Card Authentication</vt:lpstr>
      <vt:lpstr>Hybrid Encryption</vt:lpstr>
      <vt:lpstr>Advanced Encryption Standard (AES)</vt:lpstr>
      <vt:lpstr>Electronic Codebook (ECB) Mode</vt:lpstr>
      <vt:lpstr>ECB is not enough for file encryption</vt:lpstr>
      <vt:lpstr>Cipher Block Chaining (CBC) Mode</vt:lpstr>
      <vt:lpstr>Padding</vt:lpstr>
      <vt:lpstr>Programming using Crypto APIs</vt:lpstr>
      <vt:lpstr>Diffie-Hellman Key Exchange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One-Way Hash Functions</dc:title>
  <cp:lastModifiedBy>Angela Jiang</cp:lastModifiedBy>
  <cp:revision>171</cp:revision>
  <dcterms:modified xsi:type="dcterms:W3CDTF">2023-10-06T18:08:04Z</dcterms:modified>
</cp:coreProperties>
</file>