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7" r:id="rId2"/>
    <p:sldId id="348" r:id="rId3"/>
    <p:sldId id="349" r:id="rId4"/>
    <p:sldId id="350" r:id="rId5"/>
    <p:sldId id="352" r:id="rId6"/>
    <p:sldId id="353" r:id="rId7"/>
    <p:sldId id="354" r:id="rId8"/>
    <p:sldId id="357" r:id="rId9"/>
    <p:sldId id="356" r:id="rId10"/>
    <p:sldId id="355" r:id="rId11"/>
    <p:sldId id="297" r:id="rId12"/>
    <p:sldId id="345" r:id="rId13"/>
    <p:sldId id="301" r:id="rId14"/>
    <p:sldId id="300" r:id="rId15"/>
    <p:sldId id="303" r:id="rId16"/>
    <p:sldId id="304" r:id="rId17"/>
    <p:sldId id="308" r:id="rId18"/>
    <p:sldId id="313" r:id="rId19"/>
    <p:sldId id="323" r:id="rId20"/>
    <p:sldId id="346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8876" autoAdjust="0"/>
  </p:normalViewPr>
  <p:slideViewPr>
    <p:cSldViewPr snapToGrid="0">
      <p:cViewPr varScale="1">
        <p:scale>
          <a:sx n="109" d="100"/>
          <a:sy n="109" d="100"/>
        </p:scale>
        <p:origin x="557" y="8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A7BE-423F-45DD-9922-73D79C730F7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53B7-307D-4EBF-AD19-37FF267B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ublic_key_certificate#Root_programs" TargetMode="External"/><Relationship Id="rId5" Type="http://schemas.openxmlformats.org/officeDocument/2006/relationships/hyperlink" Target="https://en.wikipedia.org/wiki/Windows_8_phone" TargetMode="External"/><Relationship Id="rId4" Type="http://schemas.openxmlformats.org/officeDocument/2006/relationships/hyperlink" Target="https://en.wikipedia.org/wiki/Window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Giving</a:t>
            </a:r>
            <a:r>
              <a:rPr lang="en-CA" baseline="0" dirty="0" smtClean="0"/>
              <a:t> Alice’s public key to Bob allows Bob to send secret data to Alice, because Bob can encrypt it using Alice’s public-key.   However, is this really secure?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5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evolved from </a:t>
            </a:r>
            <a:r>
              <a:rPr lang="en-US" baseline="0" dirty="0" smtClean="0"/>
              <a:t>the older version SSL </a:t>
            </a:r>
            <a:r>
              <a:rPr lang="en-US" baseline="0" dirty="0"/>
              <a:t>and is gradually replacing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SSL was standardized by IETF, it was renamed to TLS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SSL version 3.0 was deprecated and replaced by TLS in June </a:t>
            </a:r>
            <a:r>
              <a:rPr lang="en-US" baseline="0" dirty="0" smtClean="0"/>
              <a:t>2015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is designed to run on top of TCP but can be implemented with other protocols such as </a:t>
            </a:r>
            <a:r>
              <a:rPr lang="en-US" baseline="0" dirty="0" smtClean="0"/>
              <a:t>UDP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smtClean="0"/>
              <a:t>Application will use </a:t>
            </a:r>
            <a:r>
              <a:rPr lang="en-CA" dirty="0" err="1" smtClean="0"/>
              <a:t>TLS_socket.send</a:t>
            </a:r>
            <a:r>
              <a:rPr lang="en-CA" dirty="0" smtClean="0"/>
              <a:t>(</a:t>
            </a:r>
            <a:r>
              <a:rPr lang="en-CA" dirty="0" err="1" smtClean="0"/>
              <a:t>msg</a:t>
            </a:r>
            <a:r>
              <a:rPr lang="en-CA" dirty="0" smtClean="0"/>
              <a:t>)</a:t>
            </a:r>
            <a:r>
              <a:rPr lang="en-CA" baseline="0" dirty="0" smtClean="0"/>
              <a:t> to send message.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TLS will take </a:t>
            </a:r>
            <a:r>
              <a:rPr lang="en-CA" baseline="0" dirty="0" err="1" smtClean="0"/>
              <a:t>msg</a:t>
            </a:r>
            <a:r>
              <a:rPr lang="en-CA" baseline="0" dirty="0" smtClean="0"/>
              <a:t> from application and do encryption and integrity operations.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 After this,  a </a:t>
            </a:r>
            <a:r>
              <a:rPr lang="en-CA" b="1" baseline="0" dirty="0" err="1" smtClean="0"/>
              <a:t>ciphertext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msg</a:t>
            </a:r>
            <a:r>
              <a:rPr lang="en-CA" baseline="0" dirty="0" smtClean="0"/>
              <a:t> is computed.  TLS then sends using </a:t>
            </a:r>
            <a:r>
              <a:rPr lang="en-CA" baseline="0" dirty="0" err="1" smtClean="0"/>
              <a:t>TCP_socket.send</a:t>
            </a:r>
            <a:r>
              <a:rPr lang="en-CA" baseline="0" dirty="0" smtClean="0"/>
              <a:t>(</a:t>
            </a:r>
            <a:r>
              <a:rPr lang="en-CA" b="1" baseline="0" dirty="0" err="1" smtClean="0"/>
              <a:t>ciphertext</a:t>
            </a:r>
            <a:r>
              <a:rPr lang="en-CA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 smtClean="0"/>
              <a:t>At receiver side, TLS will verifies the integrity of </a:t>
            </a:r>
            <a:r>
              <a:rPr lang="en-CA" b="1" baseline="0" dirty="0" err="1" smtClean="0"/>
              <a:t>ciphertext</a:t>
            </a:r>
            <a:r>
              <a:rPr lang="en-CA" baseline="0" dirty="0" smtClean="0"/>
              <a:t> and decrypt it to msg. Finally, it gives to application which will be received via </a:t>
            </a:r>
            <a:r>
              <a:rPr lang="en-CA" baseline="0" dirty="0" err="1" smtClean="0"/>
              <a:t>TLS_socket.recv</a:t>
            </a:r>
            <a:r>
              <a:rPr lang="en-CA" baseline="0" dirty="0" smtClean="0"/>
              <a:t>().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5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the previous slide, we did not mention how the encryption key is shared between client and server, what algorithm for encryption and integrity will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these will be done in the TLS Handshake protocol.  Imagine that TCP connection will run 3-way handshake protocol to set up the connection as well as its parameters such as receive window. TLS handshake protocol has the similar purpose.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Ciphert</a:t>
            </a:r>
            <a:r>
              <a:rPr lang="en-US" baseline="0" dirty="0" smtClean="0"/>
              <a:t> suites:  the possible encryption algorithms (such as RSA, AES, MD5, SHA2). Client-server will need to agree on what algorithms will be used.  </a:t>
            </a:r>
            <a:r>
              <a:rPr lang="en-US" b="1" baseline="0" dirty="0" smtClean="0"/>
              <a:t>Client hello</a:t>
            </a:r>
            <a:r>
              <a:rPr lang="en-US" baseline="0" dirty="0" smtClean="0"/>
              <a:t> asks this to server and server makes decision on </a:t>
            </a:r>
            <a:r>
              <a:rPr lang="en-US" b="1" baseline="0" dirty="0" smtClean="0"/>
              <a:t>server hello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Client random</a:t>
            </a:r>
            <a:r>
              <a:rPr lang="en-US" baseline="0" dirty="0" smtClean="0"/>
              <a:t>: a random number chosen by client.  This random will always be put into the encryption and integrity operation so that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is different from old one (so attacker can not use older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to cheat the receiver).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Server certificate</a:t>
            </a:r>
            <a:r>
              <a:rPr lang="en-US" baseline="0" dirty="0" smtClean="0"/>
              <a:t>:  server will provide his public-key certificate to client. This will be verified as mentioned before.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Client key exchange</a:t>
            </a:r>
            <a:r>
              <a:rPr lang="en-US" baseline="0" dirty="0" smtClean="0"/>
              <a:t>:  this will be key exchange between client and server so that they will share a secret key.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TLS runs on top of TCP. So before TLS, TCP connection should be established. 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client receives the certificate, it will verify it as mentioned before.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addition, client will verify that the hostname it </a:t>
            </a:r>
            <a:r>
              <a:rPr lang="en-US" b="1" baseline="0" dirty="0" smtClean="0"/>
              <a:t>wants to talk</a:t>
            </a:r>
            <a:r>
              <a:rPr lang="en-US" baseline="0" dirty="0" smtClean="0"/>
              <a:t> with is the same as </a:t>
            </a:r>
            <a:r>
              <a:rPr lang="en-US" b="1" baseline="0" dirty="0" smtClean="0"/>
              <a:t>that carried in the certificate</a:t>
            </a:r>
            <a:r>
              <a:rPr lang="en-US" baseline="0" dirty="0" smtClean="0"/>
              <a:t>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1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section, we focus on the application record type, which is used to transfer application data between a client and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lvl="0"/>
            <a:r>
              <a:rPr lang="en-US" sz="1350" dirty="0"/>
              <a:t>Content Type: Indicates the type of protocol data carried by current record (</a:t>
            </a:r>
            <a:r>
              <a:rPr lang="en-US" sz="1350" b="1" dirty="0"/>
              <a:t>handshake</a:t>
            </a:r>
            <a:r>
              <a:rPr lang="en-US" sz="1350" dirty="0"/>
              <a:t>, </a:t>
            </a:r>
            <a:r>
              <a:rPr lang="en-US" sz="1350" b="1" dirty="0"/>
              <a:t>alert</a:t>
            </a:r>
            <a:r>
              <a:rPr lang="en-US" sz="1350" dirty="0"/>
              <a:t>, </a:t>
            </a:r>
            <a:r>
              <a:rPr lang="en-US" sz="1350" b="1" dirty="0"/>
              <a:t>application</a:t>
            </a:r>
            <a:r>
              <a:rPr lang="en-US" sz="1350" dirty="0"/>
              <a:t>, </a:t>
            </a:r>
            <a:r>
              <a:rPr lang="en-US" sz="1350" b="1" dirty="0"/>
              <a:t>heartbeat</a:t>
            </a:r>
            <a:r>
              <a:rPr lang="en-US" sz="1350" dirty="0"/>
              <a:t> or </a:t>
            </a:r>
            <a:r>
              <a:rPr lang="en-US" sz="1350" b="1" dirty="0" err="1"/>
              <a:t>ChangeCipherSpec</a:t>
            </a:r>
            <a:r>
              <a:rPr lang="en-US" sz="1350" dirty="0"/>
              <a:t>) </a:t>
            </a:r>
          </a:p>
          <a:p>
            <a:pPr lvl="0"/>
            <a:r>
              <a:rPr lang="en-US" sz="1350" dirty="0"/>
              <a:t>Version: This field identifies major and minor version of TLS being used</a:t>
            </a:r>
          </a:p>
          <a:p>
            <a:pPr lvl="0"/>
            <a:r>
              <a:rPr lang="en-US" sz="1350" dirty="0"/>
              <a:t>Length: The length of the payload field.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2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6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cadir</a:t>
            </a:r>
            <a:r>
              <a:rPr lang="en-US" baseline="0" dirty="0" smtClean="0"/>
              <a:t>:  it is the location you store CA certificates (recall CA’s public-key will be used to verify the server public-key certificate).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ssl.CERT_REQUIRED</a:t>
            </a:r>
            <a:r>
              <a:rPr lang="en-US" baseline="0" dirty="0" smtClean="0"/>
              <a:t>:  need to verify server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check_hostname</a:t>
            </a:r>
            <a:r>
              <a:rPr lang="en-US" baseline="0" dirty="0" smtClean="0"/>
              <a:t>:  need to check </a:t>
            </a:r>
            <a:r>
              <a:rPr lang="en-US" b="1" baseline="0" dirty="0" err="1" smtClean="0"/>
              <a:t>sys.argv</a:t>
            </a:r>
            <a:r>
              <a:rPr lang="en-US" b="1" baseline="0" dirty="0" smtClean="0"/>
              <a:t>[1]</a:t>
            </a:r>
            <a:r>
              <a:rPr lang="en-US" baseline="0" dirty="0" smtClean="0"/>
              <a:t> is the same as </a:t>
            </a:r>
            <a:r>
              <a:rPr lang="en-US" b="1" baseline="0" dirty="0" smtClean="0"/>
              <a:t>the owner </a:t>
            </a:r>
            <a:r>
              <a:rPr lang="en-US" b="0" baseline="0" dirty="0" smtClean="0"/>
              <a:t>carried</a:t>
            </a:r>
            <a:r>
              <a:rPr lang="en-US" baseline="0" dirty="0" smtClean="0"/>
              <a:t> in server certificate.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 smtClean="0"/>
              <a:t>Problem</a:t>
            </a:r>
            <a:r>
              <a:rPr lang="en-CA" dirty="0" smtClean="0"/>
              <a:t>:</a:t>
            </a:r>
            <a:r>
              <a:rPr lang="en-CA" baseline="0" dirty="0" smtClean="0"/>
              <a:t>  how can Bob be sure that the public-key is coming from Alice?  The Internet can be sniffed and changed by attacker easily. This is called  the man-in-the-middle attack.  Attacker Mallory can pretend to be Bob when talking to Alice and pretend to be Alice when talking to Bob.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fundamental issue here is that Bob has no way to verify whether the received public-key belongs to Alice or not.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 If some well-known person can generate a proof that this public-key belongs to Alice, then Bob will be convinced.  This is the idea of public-key certificate.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Return</a:t>
            </a:r>
            <a:r>
              <a:rPr lang="en-CA" baseline="0" dirty="0" smtClean="0"/>
              <a:t> to the man-in-the-middle attack problem between Alice and Bob. The above procedure shows how this attack is no longer working, if Alice sends her public-key certificate to Bob.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Certificate Authority</a:t>
            </a:r>
            <a:r>
              <a:rPr lang="en-US" baseline="0" dirty="0" smtClean="0"/>
              <a:t> (CA) is the entity providing the certificate service.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 standard </a:t>
            </a:r>
            <a:r>
              <a:rPr lang="en-US" baseline="0" dirty="0" err="1" smtClean="0"/>
              <a:t>certiticate</a:t>
            </a:r>
            <a:r>
              <a:rPr lang="en-US" baseline="0" dirty="0" smtClean="0"/>
              <a:t> format is to use x.509.  In our certificate experiment, you will practice how this can be done.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5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verify a certificate, we need the issuer (i.e., CA) public-key.  This CA’s public-key is presented in its own certificate.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400050" lvl="0" indent="-171450">
              <a:buFont typeface="Arial" panose="020B0604020202020204" pitchFamily="34" charset="0"/>
              <a:buChar char="•"/>
            </a:pPr>
            <a:r>
              <a:rPr lang="en-US" sz="4000" baseline="0" dirty="0"/>
              <a:t> </a:t>
            </a:r>
            <a:r>
              <a:rPr lang="en-US" sz="4000" baseline="0" dirty="0" smtClean="0"/>
              <a:t>In our experiment, you will play as a root CA to issue certificates. </a:t>
            </a:r>
          </a:p>
          <a:p>
            <a:pPr marL="400050" lvl="0" indent="-171450">
              <a:buFont typeface="Arial" panose="020B0604020202020204" pitchFamily="34" charset="0"/>
              <a:buChar char="•"/>
            </a:pPr>
            <a:r>
              <a:rPr lang="en-US" sz="4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best-known root certificates are distributed in operating systems by their manufacturers. 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icrosoft"/>
              </a:rPr>
              <a:t>Microsoft</a:t>
            </a:r>
            <a:r>
              <a:rPr lang="en-US" sz="4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distributes root certificates belonging to members of the Microsoft Root Certificate Program to 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Windows"/>
              </a:rPr>
              <a:t>Windows</a:t>
            </a:r>
            <a:r>
              <a:rPr lang="en-US" sz="4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desktops and </a:t>
            </a:r>
            <a:r>
              <a:rPr lang="en-US" sz="40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indows 8 phone"/>
              </a:rPr>
              <a:t>Windows Phone 8</a:t>
            </a:r>
            <a:r>
              <a:rPr lang="en-US" sz="40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40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40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4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 distributes root certificates belonging to members of its own 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ublic key certificate"/>
              </a:rPr>
              <a:t>root program</a:t>
            </a:r>
            <a:r>
              <a:rPr lang="en-US" sz="4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4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CE07-DAEF-4CE6-A6A4-74F60FC111FA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9750"/>
            <a:ext cx="6400800" cy="1102519"/>
          </a:xfrm>
        </p:spPr>
        <p:txBody>
          <a:bodyPr>
            <a:noAutofit/>
          </a:bodyPr>
          <a:lstStyle/>
          <a:p>
            <a:r>
              <a:rPr lang="en-US" sz="4800" dirty="0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636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65" y="2090902"/>
            <a:ext cx="6781800" cy="1102519"/>
          </a:xfrm>
        </p:spPr>
        <p:txBody>
          <a:bodyPr>
            <a:noAutofit/>
          </a:bodyPr>
          <a:lstStyle/>
          <a:p>
            <a:r>
              <a:rPr lang="en-US" sz="48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251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42" y="17362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Overview of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14" y="1253682"/>
            <a:ext cx="7815805" cy="3515087"/>
          </a:xfrm>
        </p:spPr>
        <p:txBody>
          <a:bodyPr>
            <a:normAutofit/>
          </a:bodyPr>
          <a:lstStyle/>
          <a:p>
            <a:pPr marL="339328"/>
            <a:r>
              <a:rPr lang="en-US" sz="2100" dirty="0"/>
              <a:t>Transport Layer Security (TLS) is a protocol that provides a secure channel between two communicating </a:t>
            </a:r>
            <a:r>
              <a:rPr lang="en-US" sz="2100" b="1" dirty="0"/>
              <a:t>applications</a:t>
            </a:r>
            <a:r>
              <a:rPr lang="en-US" sz="2100" dirty="0"/>
              <a:t>. The secure channel has 3 properties: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Confidentiality</a:t>
            </a:r>
            <a:r>
              <a:rPr lang="en-US" sz="1700" dirty="0"/>
              <a:t>: </a:t>
            </a:r>
            <a:r>
              <a:rPr lang="en-US" sz="1700" dirty="0" smtClean="0"/>
              <a:t> Attacker should not be able to understand the message sent over the channel. </a:t>
            </a:r>
            <a:endParaRPr lang="en-US" sz="1700" dirty="0"/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Integrity</a:t>
            </a:r>
            <a:r>
              <a:rPr lang="en-US" sz="1700" dirty="0"/>
              <a:t>: Channel can detect any changes </a:t>
            </a:r>
            <a:r>
              <a:rPr lang="en-US" sz="1700" dirty="0" smtClean="0"/>
              <a:t>to the </a:t>
            </a:r>
            <a:r>
              <a:rPr lang="en-US" sz="1700" dirty="0"/>
              <a:t>data </a:t>
            </a:r>
            <a:r>
              <a:rPr lang="en-US" sz="1700" dirty="0" smtClean="0"/>
              <a:t>in the </a:t>
            </a:r>
            <a:r>
              <a:rPr lang="en-US" sz="1700" dirty="0"/>
              <a:t>transmission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Authentication</a:t>
            </a:r>
            <a:r>
              <a:rPr lang="en-US" sz="1700" dirty="0"/>
              <a:t>: </a:t>
            </a:r>
            <a:r>
              <a:rPr lang="en-US" sz="1700" dirty="0" smtClean="0"/>
              <a:t> This is to confirm the identity of one communicant.  If Alice is authenticated, then no one else can pretend to be Alice. </a:t>
            </a:r>
            <a:endParaRPr lang="en-US" sz="2000" dirty="0"/>
          </a:p>
          <a:p>
            <a:pPr marL="82153" indent="0">
              <a:buNone/>
            </a:pPr>
            <a:endParaRPr lang="en-US" sz="21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TLS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85190" cy="3394472"/>
          </a:xfrm>
        </p:spPr>
        <p:txBody>
          <a:bodyPr/>
          <a:lstStyle/>
          <a:p>
            <a:pPr marL="425053" indent="-342900"/>
            <a:r>
              <a:rPr lang="en-US" sz="2000" dirty="0"/>
              <a:t>TLS sits between the Transport and Application layer</a:t>
            </a:r>
          </a:p>
          <a:p>
            <a:pPr marL="725091" lvl="1" indent="-342900"/>
            <a:r>
              <a:rPr lang="en-US" sz="1800" dirty="0"/>
              <a:t>Unprotected data is given to TLS by Application layer</a:t>
            </a:r>
          </a:p>
          <a:p>
            <a:pPr marL="725091" lvl="1" indent="-342900"/>
            <a:r>
              <a:rPr lang="en-US" sz="1800" dirty="0"/>
              <a:t>TLS handles encryption, decryption and integrity checks</a:t>
            </a:r>
          </a:p>
          <a:p>
            <a:pPr marL="725091" lvl="1" indent="-342900"/>
            <a:r>
              <a:rPr lang="en-US" sz="1800" dirty="0"/>
              <a:t>TLS gives protected data to Transport layer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99" y="1200151"/>
            <a:ext cx="335947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13062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4" y="1175657"/>
            <a:ext cx="7690757" cy="3380014"/>
          </a:xfrm>
        </p:spPr>
        <p:txBody>
          <a:bodyPr>
            <a:normAutofit/>
          </a:bodyPr>
          <a:lstStyle/>
          <a:p>
            <a:pPr marL="128588" indent="-128588"/>
            <a:r>
              <a:rPr lang="en-US" sz="2000" dirty="0"/>
              <a:t>Before a client and server can communicate securely, several things need to be set up first: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Encryption algorithm and key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MAC algorithm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Algorithm for key exchange</a:t>
            </a:r>
          </a:p>
          <a:p>
            <a:pPr marL="128588" indent="-128588"/>
            <a:endParaRPr lang="en-US" sz="1800" dirty="0"/>
          </a:p>
          <a:p>
            <a:pPr marL="128588" indent="-128588"/>
            <a:r>
              <a:rPr lang="en-US" sz="2000" dirty="0"/>
              <a:t>These cryptographic parameters need to be agreed upon by the client and server</a:t>
            </a:r>
          </a:p>
          <a:p>
            <a:pPr marL="128588" indent="-128588"/>
            <a:endParaRPr lang="en-US" sz="2000" dirty="0"/>
          </a:p>
          <a:p>
            <a:pPr marL="128588" indent="-128588"/>
            <a:r>
              <a:rPr lang="en-US" sz="2000" dirty="0"/>
              <a:t>This is the primary purpose of the handshake protocol</a:t>
            </a:r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36" y="18777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Handshake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5ACF-6A3B-4BA2-B893-F9CFE2D9D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0001" r="22500" b="7333"/>
          <a:stretch/>
        </p:blipFill>
        <p:spPr>
          <a:xfrm>
            <a:off x="1648749" y="1338942"/>
            <a:ext cx="5311303" cy="3241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62" y="89807"/>
            <a:ext cx="7478487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Network Traffics During 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63" y="947058"/>
            <a:ext cx="7796893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TLS runs top of TCP,  a TCP connection needs to be established before the handshake protocol. This is how the packet exchange looks between a client and server during a TLS handshake protocol captured using Wireshark:</a:t>
            </a:r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" y="2562189"/>
            <a:ext cx="7225394" cy="1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30" y="163286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Certificate Verification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313282"/>
            <a:ext cx="8459456" cy="2824843"/>
          </a:xfrm>
        </p:spPr>
        <p:txBody>
          <a:bodyPr>
            <a:noAutofit/>
          </a:bodyPr>
          <a:lstStyle/>
          <a:p>
            <a:r>
              <a:rPr lang="en-US" sz="2200" dirty="0" smtClean="0"/>
              <a:t>Certificate is a signature from an authority (e.g., VeriSign): the public key (e.g., RSA public key) belongs to the hostname or </a:t>
            </a:r>
            <a:r>
              <a:rPr lang="en-US" sz="2200" dirty="0" err="1" smtClean="0"/>
              <a:t>ip</a:t>
            </a:r>
            <a:r>
              <a:rPr lang="en-US" sz="2200" dirty="0" smtClean="0"/>
              <a:t> address.  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client first does a validation check of the certificate </a:t>
            </a:r>
          </a:p>
          <a:p>
            <a:pPr lvl="1"/>
            <a:r>
              <a:rPr lang="en-US" sz="1900" dirty="0"/>
              <a:t>Check expiration date, signature validity, etc.</a:t>
            </a:r>
          </a:p>
          <a:p>
            <a:pPr lvl="1"/>
            <a:r>
              <a:rPr lang="en-US" sz="1900" dirty="0"/>
              <a:t>Hostname and certificate’s common name </a:t>
            </a:r>
            <a:r>
              <a:rPr lang="en-US" sz="1900" dirty="0" smtClean="0"/>
              <a:t>match</a:t>
            </a:r>
          </a:p>
          <a:p>
            <a:r>
              <a:rPr lang="en-US" sz="2200" dirty="0"/>
              <a:t>C</a:t>
            </a:r>
            <a:r>
              <a:rPr lang="en-US" sz="2200" dirty="0" smtClean="0"/>
              <a:t>ert verification is discussed before. Especially, the server could send a list of certificates to client with one of them signed by root CA.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49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20294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Data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6" y="1250302"/>
            <a:ext cx="7991669" cy="1474238"/>
          </a:xfrm>
        </p:spPr>
        <p:txBody>
          <a:bodyPr>
            <a:normAutofit/>
          </a:bodyPr>
          <a:lstStyle/>
          <a:p>
            <a:r>
              <a:rPr lang="en-US" sz="2000" dirty="0"/>
              <a:t>Once the handshake protocol is finished, client and server can start exchanging data.</a:t>
            </a:r>
          </a:p>
          <a:p>
            <a:r>
              <a:rPr lang="en-US" sz="2000" dirty="0"/>
              <a:t>Data is transferred using records.</a:t>
            </a:r>
          </a:p>
          <a:p>
            <a:r>
              <a:rPr lang="en-US" sz="2000" dirty="0"/>
              <a:t>Each record contains a header and a payload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" y="2867612"/>
            <a:ext cx="7682396" cy="15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Programming : Overall Picture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3586236" cy="37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153399" cy="5848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 TLS </a:t>
            </a:r>
            <a:r>
              <a:rPr lang="en-US" sz="3200" dirty="0"/>
              <a:t>Client </a:t>
            </a:r>
            <a:r>
              <a:rPr lang="en-US" sz="3200" dirty="0" smtClean="0"/>
              <a:t>Program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39114" y="4860324"/>
            <a:ext cx="7101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Test</a:t>
            </a:r>
            <a:r>
              <a:rPr lang="en-CA" dirty="0" smtClean="0"/>
              <a:t>:  </a:t>
            </a:r>
            <a:r>
              <a:rPr lang="en-CA" b="1" dirty="0" smtClean="0"/>
              <a:t>$ python3 client.py www.google.com     </a:t>
            </a:r>
            <a:r>
              <a:rPr lang="en-CA" b="1" dirty="0"/>
              <a:t> </a:t>
            </a:r>
            <a:r>
              <a:rPr lang="en-CA" b="1" dirty="0" smtClean="0"/>
              <a:t> </a:t>
            </a:r>
            <a:r>
              <a:rPr lang="en-CA" dirty="0" smtClean="0"/>
              <a:t>You will received the </a:t>
            </a:r>
            <a:r>
              <a:rPr lang="en-CA" dirty="0" smtClean="0">
                <a:solidFill>
                  <a:srgbClr val="0070C0"/>
                </a:solidFill>
              </a:rPr>
              <a:t>initial</a:t>
            </a:r>
            <a:r>
              <a:rPr lang="en-CA" dirty="0" smtClean="0"/>
              <a:t> get response.</a:t>
            </a:r>
            <a:r>
              <a:rPr lang="en-CA" b="1" dirty="0" smtClean="0"/>
              <a:t> </a:t>
            </a:r>
            <a:endParaRPr lang="en-CA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7" y="486032"/>
            <a:ext cx="6778834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Public Key Cryptography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5535"/>
            <a:ext cx="8229600" cy="3003304"/>
          </a:xfrm>
        </p:spPr>
      </p:pic>
    </p:spTree>
    <p:extLst>
      <p:ext uri="{BB962C8B-B14F-4D97-AF65-F5344CB8AC3E}">
        <p14:creationId xmlns:p14="http://schemas.microsoft.com/office/powerpoint/2010/main" val="27626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22" y="22871"/>
            <a:ext cx="6172200" cy="57848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Python TLS Server Program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4184" y="996778"/>
            <a:ext cx="2107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Follow reference file to create and use certificate and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$ python3  server.py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run client.py (with port </a:t>
            </a:r>
            <a:r>
              <a:rPr lang="en-CA" b="1" dirty="0" smtClean="0"/>
              <a:t>4433</a:t>
            </a:r>
            <a:r>
              <a:rPr lang="en-CA" dirty="0" smtClean="0"/>
              <a:t>) on another VM to test client and server communication</a:t>
            </a:r>
          </a:p>
          <a:p>
            <a:r>
              <a:rPr lang="en-CA" sz="1200" b="1" dirty="0" smtClean="0"/>
              <a:t>$python3 client.py 10.0.2.4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 </a:t>
            </a:r>
            <a:r>
              <a:rPr lang="en-CA" sz="1200" dirty="0" smtClean="0"/>
              <a:t>10.0.2.4 is </a:t>
            </a:r>
            <a:r>
              <a:rPr lang="en-CA" sz="1200" dirty="0" err="1" smtClean="0"/>
              <a:t>th</a:t>
            </a:r>
            <a:r>
              <a:rPr lang="en-CA" sz="1200" dirty="0" smtClean="0"/>
              <a:t> server </a:t>
            </a:r>
            <a:r>
              <a:rPr lang="en-CA" sz="1200" dirty="0" err="1" smtClean="0"/>
              <a:t>ip</a:t>
            </a:r>
            <a:r>
              <a:rPr lang="en-CA" sz="1200" dirty="0" smtClean="0"/>
              <a:t>. </a:t>
            </a:r>
            <a:endParaRPr lang="en-CA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59" y="601358"/>
            <a:ext cx="6649072" cy="45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Man-in-the-Middle (MITM) </a:t>
            </a:r>
            <a:r>
              <a:rPr lang="en-US" sz="3200" dirty="0" smtClean="0"/>
              <a:t>Attack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9750"/>
            <a:ext cx="8161125" cy="21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7696200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What Is the Fundamental Problem?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52550"/>
            <a:ext cx="8315569" cy="3371850"/>
          </a:xfrm>
        </p:spPr>
        <p:txBody>
          <a:bodyPr>
            <a:normAutofit/>
          </a:bodyPr>
          <a:lstStyle/>
          <a:p>
            <a:pPr marL="82153" indent="0" algn="just">
              <a:buNone/>
            </a:pPr>
            <a:r>
              <a:rPr lang="en-US" sz="2200" b="1" dirty="0" smtClean="0"/>
              <a:t>Fundamental Problem</a:t>
            </a:r>
            <a:r>
              <a:rPr lang="en-US" sz="2200" dirty="0" smtClean="0"/>
              <a:t>: Bob </a:t>
            </a:r>
            <a:r>
              <a:rPr lang="en-US" sz="2200" dirty="0"/>
              <a:t>has no way to tell </a:t>
            </a:r>
            <a:r>
              <a:rPr lang="en-US" sz="2200" dirty="0" smtClean="0"/>
              <a:t>whether the </a:t>
            </a:r>
            <a:r>
              <a:rPr lang="en-US" sz="2200" dirty="0"/>
              <a:t>public key </a:t>
            </a:r>
            <a:r>
              <a:rPr lang="en-US" sz="2200" dirty="0" smtClean="0"/>
              <a:t>he has received belongs to Alice or not. </a:t>
            </a:r>
          </a:p>
          <a:p>
            <a:pPr marL="82153" indent="0" algn="just">
              <a:buNone/>
            </a:pPr>
            <a:endParaRPr lang="en-US" sz="2200" dirty="0"/>
          </a:p>
          <a:p>
            <a:pPr marL="82153" indent="0" algn="just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</a:t>
            </a:r>
          </a:p>
          <a:p>
            <a:pPr marL="725091" lvl="1" indent="-342900" algn="just"/>
            <a:r>
              <a:rPr lang="en-US" sz="2000" dirty="0" smtClean="0"/>
              <a:t>Find a trusted party to verify the identity of Alice (e.g.,  check Driver’s license of Alice). </a:t>
            </a:r>
          </a:p>
          <a:p>
            <a:pPr marL="725091" lvl="1" indent="-342900" algn="just"/>
            <a:r>
              <a:rPr lang="en-US" sz="2000" dirty="0" smtClean="0"/>
              <a:t>Issue a certificate: this public-key belongs to Alice. </a:t>
            </a:r>
          </a:p>
          <a:p>
            <a:pPr marL="725091" lvl="1" indent="-342900" algn="just"/>
            <a:r>
              <a:rPr lang="en-US" sz="2000" dirty="0" smtClean="0"/>
              <a:t>the certificate should be unforgeable (a good digital signature works)</a:t>
            </a:r>
            <a:endParaRPr lang="en-US" sz="1500" dirty="0"/>
          </a:p>
          <a:p>
            <a:pPr marL="82153" indent="0" algn="just">
              <a:buNone/>
            </a:pPr>
            <a:endParaRPr lang="en-US" sz="15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/>
          </a:p>
          <a:p>
            <a:pPr marL="511969" indent="-255985" algn="just"/>
            <a:endParaRPr lang="en-US" sz="1500" dirty="0"/>
          </a:p>
          <a:p>
            <a:pPr marL="511969" indent="-255985" algn="just"/>
            <a:endParaRPr lang="en-US" sz="15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8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Defeating MITM </a:t>
            </a:r>
            <a:r>
              <a:rPr lang="en-US" sz="3200" dirty="0" smtClean="0"/>
              <a:t>Attacks using Digital Signature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35255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Alice </a:t>
            </a:r>
            <a:r>
              <a:rPr lang="en-US" sz="2200" dirty="0"/>
              <a:t>needs to </a:t>
            </a:r>
            <a:r>
              <a:rPr lang="en-US" sz="2200" dirty="0" smtClean="0"/>
              <a:t>go to a </a:t>
            </a:r>
            <a:r>
              <a:rPr lang="en-US" sz="2200" dirty="0" smtClean="0">
                <a:solidFill>
                  <a:srgbClr val="FF0000"/>
                </a:solidFill>
              </a:rPr>
              <a:t>trusted party </a:t>
            </a:r>
            <a:r>
              <a:rPr lang="en-US" sz="2200" dirty="0"/>
              <a:t>to get </a:t>
            </a:r>
            <a:r>
              <a:rPr lang="en-US" sz="2200" dirty="0" smtClean="0"/>
              <a:t>a certificate.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After verifying Alice’s identity, the </a:t>
            </a:r>
            <a:r>
              <a:rPr lang="en-US" sz="2200" dirty="0" smtClean="0"/>
              <a:t>trusted party </a:t>
            </a:r>
            <a:r>
              <a:rPr lang="en-US" sz="2200" dirty="0"/>
              <a:t>issues a certificate with Alice’s </a:t>
            </a:r>
            <a:r>
              <a:rPr lang="en-US" sz="2200" dirty="0" smtClean="0"/>
              <a:t>name and </a:t>
            </a:r>
            <a:r>
              <a:rPr lang="en-US" sz="2200" dirty="0"/>
              <a:t>her public </a:t>
            </a:r>
            <a:r>
              <a:rPr lang="en-US" sz="2200" dirty="0" smtClean="0"/>
              <a:t>key.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Alice </a:t>
            </a:r>
            <a:r>
              <a:rPr lang="en-US" sz="2200" dirty="0"/>
              <a:t>sends the entire certificate to </a:t>
            </a:r>
            <a:r>
              <a:rPr lang="en-US" sz="2200" dirty="0" smtClean="0"/>
              <a:t>Bob.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Bob verifies the certificate </a:t>
            </a:r>
            <a:r>
              <a:rPr lang="en-US" sz="2200" dirty="0" smtClean="0"/>
              <a:t>using the trusted party’s </a:t>
            </a:r>
            <a:r>
              <a:rPr lang="en-US" sz="2200" dirty="0"/>
              <a:t>public </a:t>
            </a:r>
            <a:r>
              <a:rPr lang="en-US" sz="2200" dirty="0" smtClean="0"/>
              <a:t>key.</a:t>
            </a:r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Bob now confirms the </a:t>
            </a:r>
            <a:r>
              <a:rPr lang="en-US" sz="2200" dirty="0" smtClean="0">
                <a:solidFill>
                  <a:srgbClr val="FF0000"/>
                </a:solidFill>
              </a:rPr>
              <a:t>true owner </a:t>
            </a:r>
            <a:r>
              <a:rPr lang="en-US" sz="2200" dirty="0" smtClean="0"/>
              <a:t>of a public key is Alice.</a:t>
            </a:r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If an attacker replaces the public-key with his own and claims it is Alice’s public-key, Bob will not accept because attacker can not provide a certificate binding Alice and this </a:t>
            </a:r>
            <a:r>
              <a:rPr lang="en-US" sz="2200" b="1" dirty="0" smtClean="0"/>
              <a:t>modified</a:t>
            </a:r>
            <a:r>
              <a:rPr lang="en-US" sz="2200" dirty="0" smtClean="0"/>
              <a:t> public-key.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2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" y="1428750"/>
            <a:ext cx="8068235" cy="3124200"/>
          </a:xfrm>
        </p:spPr>
        <p:txBody>
          <a:bodyPr>
            <a:normAutofit/>
          </a:bodyPr>
          <a:lstStyle/>
          <a:p>
            <a:pPr marL="410764" indent="-285750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Certificate </a:t>
            </a:r>
            <a:r>
              <a:rPr lang="en-US" sz="2200" b="1" dirty="0"/>
              <a:t>Authority (CA</a:t>
            </a:r>
            <a:r>
              <a:rPr lang="en-US" sz="2200" b="1" dirty="0" smtClean="0"/>
              <a:t>): 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0000"/>
                </a:solidFill>
              </a:rPr>
              <a:t>trusted party</a:t>
            </a:r>
            <a:r>
              <a:rPr lang="en-US" sz="2200" dirty="0" smtClean="0"/>
              <a:t> who verifies the public key is owned by an ID (such as </a:t>
            </a:r>
            <a:r>
              <a:rPr lang="en-US" sz="2200" b="1" dirty="0" smtClean="0"/>
              <a:t>www. uwindsor.ca</a:t>
            </a:r>
            <a:r>
              <a:rPr lang="en-US" sz="2200" dirty="0" smtClean="0"/>
              <a:t>),  provide a proof about this (i.e.,  sign on (</a:t>
            </a:r>
            <a:r>
              <a:rPr lang="en-US" sz="2200" dirty="0" err="1" smtClean="0"/>
              <a:t>PK_uw</a:t>
            </a:r>
            <a:r>
              <a:rPr lang="en-US" sz="2200" dirty="0" smtClean="0"/>
              <a:t>, www.uwindsor.ca)).</a:t>
            </a:r>
          </a:p>
          <a:p>
            <a:pPr marL="410764" indent="-285750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Digital Certificate: </a:t>
            </a:r>
            <a:r>
              <a:rPr lang="en-US" sz="2200" dirty="0" smtClean="0"/>
              <a:t> The proof described above.</a:t>
            </a:r>
          </a:p>
          <a:p>
            <a:pPr marL="710802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/>
              <a:t>X.509 standard</a:t>
            </a:r>
            <a:r>
              <a:rPr lang="en-US" sz="2000" dirty="0" smtClean="0"/>
              <a:t>: the standard to generate the certificate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517"/>
            <a:ext cx="6172200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Verify a public-key certificate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11130" y="1257498"/>
            <a:ext cx="805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Certificate is a signature by CA.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We need to know CA’s public-key in order to verify this certificate.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793" y="2322890"/>
            <a:ext cx="8073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CA’s public-key </a:t>
            </a:r>
            <a:r>
              <a:rPr lang="en-US" sz="2000" dirty="0" smtClean="0"/>
              <a:t>is presented </a:t>
            </a:r>
            <a:r>
              <a:rPr lang="en-US" sz="2000" dirty="0" smtClean="0"/>
              <a:t>in its </a:t>
            </a:r>
            <a:r>
              <a:rPr lang="en-US" sz="2000" b="1" dirty="0" smtClean="0"/>
              <a:t>own</a:t>
            </a:r>
            <a:r>
              <a:rPr lang="en-US" sz="2000" dirty="0" smtClean="0"/>
              <a:t> certificate.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This certificate </a:t>
            </a:r>
            <a:r>
              <a:rPr lang="en-US" sz="2000" b="1" dirty="0" smtClean="0"/>
              <a:t>could</a:t>
            </a:r>
            <a:r>
              <a:rPr lang="en-US" sz="2000" dirty="0" smtClean="0"/>
              <a:t> be provided by </a:t>
            </a:r>
            <a:r>
              <a:rPr lang="en-US" sz="2000" b="1" dirty="0" smtClean="0"/>
              <a:t>this</a:t>
            </a:r>
            <a:r>
              <a:rPr lang="en-US" sz="2000" dirty="0" smtClean="0"/>
              <a:t> CA </a:t>
            </a:r>
            <a:r>
              <a:rPr lang="en-US" sz="2000" dirty="0" smtClean="0"/>
              <a:t>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That is, CA’s certificate is a </a:t>
            </a:r>
            <a:r>
              <a:rPr lang="en-US" sz="2000" smtClean="0"/>
              <a:t>signature </a:t>
            </a:r>
            <a:r>
              <a:rPr lang="en-US" sz="2000" smtClean="0"/>
              <a:t>by</a:t>
            </a:r>
            <a:r>
              <a:rPr lang="en-US" sz="2000" smtClean="0"/>
              <a:t> </a:t>
            </a:r>
            <a:r>
              <a:rPr lang="en-US" sz="2000" dirty="0" smtClean="0"/>
              <a:t>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This type of CA is called </a:t>
            </a:r>
            <a:r>
              <a:rPr lang="en-US" sz="2000" b="1" dirty="0" smtClean="0"/>
              <a:t>root CA</a:t>
            </a:r>
            <a:r>
              <a:rPr lang="en-US" sz="2000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253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517"/>
            <a:ext cx="6172200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Root CA and Digital Certificate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83066" y="1257498"/>
            <a:ext cx="8227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Why do we trust root CA’s certificate is authentic (not fake)?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They are famous and this type of certificate has already be saved </a:t>
            </a:r>
            <a:endParaRPr lang="en-US" sz="2200" dirty="0"/>
          </a:p>
          <a:p>
            <a:r>
              <a:rPr lang="en-US" sz="2200" dirty="0" smtClean="0"/>
              <a:t>     in your computer at the time of your computer installation. </a:t>
            </a:r>
            <a:r>
              <a:rPr lang="en-US" sz="2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066" y="2463569"/>
            <a:ext cx="807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see </a:t>
            </a:r>
            <a:r>
              <a:rPr lang="en-US" sz="2000" dirty="0"/>
              <a:t>an </a:t>
            </a:r>
            <a:r>
              <a:rPr lang="en-US" sz="2000" dirty="0" smtClean="0"/>
              <a:t>example of such certificate, </a:t>
            </a:r>
            <a:r>
              <a:rPr lang="en-US" sz="2000" dirty="0"/>
              <a:t>go to 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etc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ssl</a:t>
            </a:r>
            <a:r>
              <a:rPr lang="en-US" sz="2000" b="1" dirty="0" smtClean="0">
                <a:solidFill>
                  <a:srgbClr val="FF0000"/>
                </a:solidFill>
              </a:rPr>
              <a:t>/certs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view one of the file (ex: </a:t>
            </a:r>
            <a:r>
              <a:rPr lang="en-US" sz="2000" dirty="0" err="1" smtClean="0"/>
              <a:t>WoSign.pem</a:t>
            </a:r>
            <a:r>
              <a:rPr lang="en-US" sz="2000" dirty="0" smtClean="0"/>
              <a:t>) using x509: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 x509 –in </a:t>
            </a:r>
            <a:r>
              <a:rPr lang="en-US" sz="2000" dirty="0" err="1" smtClean="0"/>
              <a:t>WoSign.pem</a:t>
            </a:r>
            <a:r>
              <a:rPr lang="en-US" sz="2000" dirty="0" smtClean="0"/>
              <a:t> –text -</a:t>
            </a:r>
            <a:r>
              <a:rPr lang="en-US" sz="2000" dirty="0" err="1" smtClean="0"/>
              <a:t>noout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36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517"/>
            <a:ext cx="8477738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Verify a certificate not provided by root CA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83066" y="1226236"/>
            <a:ext cx="64450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Sometimes,  a certificate is not issued by a root CA.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916" y="1779516"/>
            <a:ext cx="7536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In this case the server can provide a list of certificates such as </a:t>
            </a:r>
          </a:p>
          <a:p>
            <a:pPr algn="ctr"/>
            <a:r>
              <a:rPr lang="en-US" sz="2200" dirty="0" err="1" smtClean="0"/>
              <a:t>cert_pk</a:t>
            </a:r>
            <a:r>
              <a:rPr lang="en-US" sz="2200" dirty="0" smtClean="0"/>
              <a:t>, cert_CA1, cert_CA2, .., cert_CA5, </a:t>
            </a:r>
            <a:r>
              <a:rPr lang="en-US" sz="2200" dirty="0" err="1" smtClean="0"/>
              <a:t>cert_rootCA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055" y="2486815"/>
            <a:ext cx="9131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err="1" smtClean="0"/>
              <a:t>cert_pk</a:t>
            </a:r>
            <a:r>
              <a:rPr lang="en-US" sz="2000" dirty="0" smtClean="0"/>
              <a:t>:   proof that </a:t>
            </a:r>
            <a:r>
              <a:rPr lang="en-US" sz="2000" dirty="0" err="1" smtClean="0"/>
              <a:t>pk</a:t>
            </a:r>
            <a:r>
              <a:rPr lang="en-US" sz="2000" dirty="0" smtClean="0"/>
              <a:t> belongs to its owner (e.g., Alice), provided by CA1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cert_CA1</a:t>
            </a:r>
            <a:r>
              <a:rPr lang="en-US" sz="2000" dirty="0" smtClean="0"/>
              <a:t>: </a:t>
            </a:r>
            <a:r>
              <a:rPr lang="en-US" sz="2000" dirty="0"/>
              <a:t>proof that </a:t>
            </a:r>
            <a:r>
              <a:rPr lang="en-US" sz="2000" dirty="0" err="1" smtClean="0"/>
              <a:t>pubkey</a:t>
            </a:r>
            <a:r>
              <a:rPr lang="en-US" sz="2000" dirty="0" smtClean="0"/>
              <a:t> in this cert belongs </a:t>
            </a:r>
            <a:r>
              <a:rPr lang="en-US" sz="2000" dirty="0"/>
              <a:t>to </a:t>
            </a:r>
            <a:r>
              <a:rPr lang="en-US" sz="2000" dirty="0" smtClean="0"/>
              <a:t>CA1, </a:t>
            </a:r>
            <a:r>
              <a:rPr lang="en-US" sz="2000" dirty="0"/>
              <a:t>provided by </a:t>
            </a:r>
            <a:r>
              <a:rPr lang="en-US" sz="2000" dirty="0" smtClean="0"/>
              <a:t>CA2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cert_CA2</a:t>
            </a:r>
            <a:r>
              <a:rPr lang="en-US" sz="2000" dirty="0" smtClean="0"/>
              <a:t>: </a:t>
            </a:r>
            <a:r>
              <a:rPr lang="en-US" sz="2000" dirty="0"/>
              <a:t>proof that </a:t>
            </a:r>
            <a:r>
              <a:rPr lang="en-US" sz="2000" dirty="0" err="1"/>
              <a:t>pubkey</a:t>
            </a:r>
            <a:r>
              <a:rPr lang="en-US" sz="2000" dirty="0"/>
              <a:t> in this cert belongs to </a:t>
            </a:r>
            <a:r>
              <a:rPr lang="en-US" sz="2000" dirty="0" smtClean="0"/>
              <a:t>CA2, </a:t>
            </a:r>
            <a:r>
              <a:rPr lang="en-US" sz="2000" dirty="0"/>
              <a:t>provided by </a:t>
            </a:r>
            <a:r>
              <a:rPr lang="en-US" sz="2000" dirty="0" smtClean="0"/>
              <a:t>CA3</a:t>
            </a:r>
          </a:p>
          <a:p>
            <a:pPr algn="ctr"/>
            <a:r>
              <a:rPr lang="en-US" sz="2000" dirty="0" smtClean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cert_CA5</a:t>
            </a:r>
            <a:r>
              <a:rPr lang="en-US" sz="2000" dirty="0" smtClean="0"/>
              <a:t>: </a:t>
            </a:r>
            <a:r>
              <a:rPr lang="en-US" sz="2000" dirty="0"/>
              <a:t>proof that </a:t>
            </a:r>
            <a:r>
              <a:rPr lang="en-US" sz="2000" dirty="0" err="1"/>
              <a:t>pubkey</a:t>
            </a:r>
            <a:r>
              <a:rPr lang="en-US" sz="2000" dirty="0"/>
              <a:t> in this cert belongs to </a:t>
            </a:r>
            <a:r>
              <a:rPr lang="en-US" sz="2000" dirty="0" smtClean="0"/>
              <a:t>CA5, </a:t>
            </a:r>
            <a:r>
              <a:rPr lang="en-US" sz="2000" dirty="0"/>
              <a:t>provided by </a:t>
            </a:r>
            <a:r>
              <a:rPr lang="en-US" sz="2000" dirty="0" err="1" smtClean="0"/>
              <a:t>rootCA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cert_rootCA</a:t>
            </a:r>
            <a:r>
              <a:rPr lang="en-US" sz="2000" dirty="0" smtClean="0"/>
              <a:t>: </a:t>
            </a:r>
            <a:r>
              <a:rPr lang="en-US" sz="2000" dirty="0"/>
              <a:t>proof that </a:t>
            </a:r>
            <a:r>
              <a:rPr lang="en-US" sz="2000" dirty="0" err="1"/>
              <a:t>pubkey</a:t>
            </a:r>
            <a:r>
              <a:rPr lang="en-US" sz="2000" dirty="0"/>
              <a:t> in this cert belongs to </a:t>
            </a:r>
            <a:r>
              <a:rPr lang="en-US" sz="2000" dirty="0" err="1" smtClean="0"/>
              <a:t>rootCA</a:t>
            </a:r>
            <a:r>
              <a:rPr lang="en-US" sz="2000" dirty="0" smtClean="0"/>
              <a:t>, </a:t>
            </a:r>
            <a:r>
              <a:rPr lang="en-US" sz="2000" dirty="0"/>
              <a:t>provided by </a:t>
            </a:r>
            <a:r>
              <a:rPr lang="en-US" sz="2000" dirty="0" smtClean="0"/>
              <a:t>itself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cert_rootCA</a:t>
            </a:r>
            <a:r>
              <a:rPr lang="en-US" sz="2000" dirty="0"/>
              <a:t> </a:t>
            </a:r>
            <a:r>
              <a:rPr lang="en-US" sz="2000" dirty="0" smtClean="0"/>
              <a:t>is in your computer (can be removed from the above cert list). </a:t>
            </a:r>
          </a:p>
        </p:txBody>
      </p:sp>
    </p:spTree>
    <p:extLst>
      <p:ext uri="{BB962C8B-B14F-4D97-AF65-F5344CB8AC3E}">
        <p14:creationId xmlns:p14="http://schemas.microsoft.com/office/powerpoint/2010/main" val="9391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1711</Words>
  <Application>Microsoft Office PowerPoint</Application>
  <PresentationFormat>On-screen Show (16:9)</PresentationFormat>
  <Paragraphs>148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Public Key Infrastructure</vt:lpstr>
      <vt:lpstr>Public Key Cryptography</vt:lpstr>
      <vt:lpstr>Man-in-the-Middle (MITM) Attack</vt:lpstr>
      <vt:lpstr>What Is the Fundamental Problem?</vt:lpstr>
      <vt:lpstr>Defeating MITM Attacks using Digital Signature </vt:lpstr>
      <vt:lpstr>PowerPoint Presentation</vt:lpstr>
      <vt:lpstr>Verify a public-key certificate</vt:lpstr>
      <vt:lpstr>Root CA and Digital Certificate</vt:lpstr>
      <vt:lpstr>Verify a certificate not provided by root CA </vt:lpstr>
      <vt:lpstr>Transport Layer Security</vt:lpstr>
      <vt:lpstr>Overview of TLS</vt:lpstr>
      <vt:lpstr>TLS Layer</vt:lpstr>
      <vt:lpstr>TLS Handshake</vt:lpstr>
      <vt:lpstr>TLS Handshake Protocol</vt:lpstr>
      <vt:lpstr>Network Traffics During TLS Handshake</vt:lpstr>
      <vt:lpstr>Certificate Verification</vt:lpstr>
      <vt:lpstr>TLS Data Transmission</vt:lpstr>
      <vt:lpstr>TLS Programming : Overall Picture</vt:lpstr>
      <vt:lpstr>Python TLS Client Program</vt:lpstr>
      <vt:lpstr>Python TLS Server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3shna</dc:creator>
  <cp:lastModifiedBy>Angela Jiang</cp:lastModifiedBy>
  <cp:revision>571</cp:revision>
  <dcterms:created xsi:type="dcterms:W3CDTF">2017-11-24T17:20:16Z</dcterms:created>
  <dcterms:modified xsi:type="dcterms:W3CDTF">2023-06-27T02:32:54Z</dcterms:modified>
</cp:coreProperties>
</file>