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306" r:id="rId12"/>
    <p:sldId id="272"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78" autoAdjust="0"/>
  </p:normalViewPr>
  <p:slideViewPr>
    <p:cSldViewPr snapToGrid="0">
      <p:cViewPr varScale="1">
        <p:scale>
          <a:sx n="103" d="100"/>
          <a:sy n="103" d="100"/>
        </p:scale>
        <p:origin x="70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60967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96348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Limitation : Need to implement new proxies to handle new protocols. Slower compared to other firewalls</a:t>
            </a:r>
          </a:p>
          <a:p>
            <a:pPr marL="0" lvl="0" indent="0">
              <a:spcBef>
                <a:spcPts val="0"/>
              </a:spcBef>
              <a:buNone/>
            </a:pPr>
            <a:r>
              <a:rPr lang="en-GB" dirty="0"/>
              <a:t>Advantage : Ability to authenticate users directly rather than depending on network addresses of the system. Reduces the risk of IP spoofing attacks that are easy to launch against a network.</a:t>
            </a:r>
          </a:p>
        </p:txBody>
      </p:sp>
    </p:spTree>
    <p:extLst>
      <p:ext uri="{BB962C8B-B14F-4D97-AF65-F5344CB8AC3E}">
        <p14:creationId xmlns:p14="http://schemas.microsoft.com/office/powerpoint/2010/main" val="332572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452223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171450" lvl="0" indent="-171450">
              <a:spcBef>
                <a:spcPts val="0"/>
              </a:spcBef>
            </a:pPr>
            <a:r>
              <a:rPr lang="en-US" sz="1100" dirty="0"/>
              <a:t>NF_IP_LOCAL_OUT: </a:t>
            </a:r>
            <a:r>
              <a:rPr lang="en-US" sz="1100" dirty="0" smtClean="0"/>
              <a:t>The</a:t>
            </a:r>
            <a:r>
              <a:rPr lang="en-US" sz="1100" baseline="0" dirty="0" smtClean="0"/>
              <a:t> packets generated by the current host start its way out to Internet from here. </a:t>
            </a:r>
            <a:endParaRPr lang="en-US" sz="1100" dirty="0"/>
          </a:p>
          <a:p>
            <a:pPr marL="171450" lvl="0" indent="-171450">
              <a:spcBef>
                <a:spcPts val="0"/>
              </a:spcBef>
            </a:pPr>
            <a:r>
              <a:rPr lang="en-US" sz="1100" dirty="0" smtClean="0"/>
              <a:t> NF_IP_POST_ROUTING</a:t>
            </a:r>
            <a:r>
              <a:rPr lang="en-US" sz="1100" dirty="0"/>
              <a:t>: </a:t>
            </a:r>
            <a:r>
              <a:rPr lang="en-US" sz="1100" dirty="0" smtClean="0"/>
              <a:t> </a:t>
            </a:r>
            <a:r>
              <a:rPr lang="en-US" sz="1100" dirty="0" smtClean="0"/>
              <a:t>the </a:t>
            </a:r>
            <a:r>
              <a:rPr lang="en-US" sz="1100" dirty="0"/>
              <a:t>packets are </a:t>
            </a:r>
            <a:r>
              <a:rPr lang="en-US" sz="1100" dirty="0" smtClean="0"/>
              <a:t>about </a:t>
            </a:r>
            <a:r>
              <a:rPr lang="en-US" sz="1100" smtClean="0"/>
              <a:t>to be out </a:t>
            </a:r>
            <a:r>
              <a:rPr lang="en-US" sz="1100" dirty="0"/>
              <a:t>of the host and entering a different network.</a:t>
            </a:r>
            <a:endParaRPr lang="en-US" dirty="0"/>
          </a:p>
          <a:p>
            <a:pPr marL="171450" lvl="0" indent="-171450">
              <a:spcBef>
                <a:spcPts val="0"/>
              </a:spcBef>
            </a:pPr>
            <a:r>
              <a:rPr lang="en-GB" sz="1100" dirty="0" smtClean="0">
                <a:solidFill>
                  <a:srgbClr val="000000"/>
                </a:solidFill>
              </a:rPr>
              <a:t> NF_IP_PRE_ROUTING</a:t>
            </a:r>
            <a:r>
              <a:rPr lang="en-GB" sz="1100" dirty="0">
                <a:solidFill>
                  <a:srgbClr val="000000"/>
                </a:solidFill>
              </a:rPr>
              <a:t>: </a:t>
            </a:r>
            <a:r>
              <a:rPr lang="en-GB" sz="1100" dirty="0" smtClean="0">
                <a:solidFill>
                  <a:srgbClr val="000000"/>
                </a:solidFill>
              </a:rPr>
              <a:t> All packets will go through</a:t>
            </a:r>
            <a:r>
              <a:rPr lang="en-GB" sz="1100" baseline="0" dirty="0" smtClean="0">
                <a:solidFill>
                  <a:srgbClr val="000000"/>
                </a:solidFill>
              </a:rPr>
              <a:t> this hook</a:t>
            </a:r>
            <a:endParaRPr lang="en-GB" sz="1100" dirty="0">
              <a:solidFill>
                <a:srgbClr val="000000"/>
              </a:solidFill>
            </a:endParaRPr>
          </a:p>
          <a:p>
            <a:r>
              <a:rPr lang="en-GB" sz="1100" dirty="0" smtClean="0">
                <a:solidFill>
                  <a:srgbClr val="000000"/>
                </a:solidFill>
              </a:rPr>
              <a:t>   NF_IP_LOCAL_IN</a:t>
            </a:r>
            <a:r>
              <a:rPr lang="en-GB" sz="1100" dirty="0">
                <a:solidFill>
                  <a:srgbClr val="000000"/>
                </a:solidFill>
              </a:rPr>
              <a:t>: </a:t>
            </a:r>
            <a:r>
              <a:rPr lang="en-GB" sz="1100" dirty="0" smtClean="0">
                <a:solidFill>
                  <a:srgbClr val="000000"/>
                </a:solidFill>
              </a:rPr>
              <a:t> </a:t>
            </a:r>
            <a:r>
              <a:rPr lang="en-US" sz="1100" b="0" i="0" u="none" strike="noStrike" kern="1200" baseline="0" dirty="0" smtClean="0">
                <a:solidFill>
                  <a:schemeClr val="tx1"/>
                </a:solidFill>
                <a:latin typeface="+mn-lt"/>
                <a:ea typeface="+mn-ea"/>
                <a:cs typeface="+mn-cs"/>
              </a:rPr>
              <a:t>This hook is called when a packet is destined to the </a:t>
            </a:r>
            <a:r>
              <a:rPr lang="en-CA" sz="1100" b="0" i="0" u="none" strike="noStrike" kern="1200" baseline="0" dirty="0" smtClean="0">
                <a:solidFill>
                  <a:schemeClr val="tx1"/>
                </a:solidFill>
                <a:latin typeface="+mn-lt"/>
                <a:ea typeface="+mn-ea"/>
                <a:cs typeface="+mn-cs"/>
              </a:rPr>
              <a:t>machine itself</a:t>
            </a:r>
          </a:p>
          <a:p>
            <a:pPr marL="171450" lvl="0" indent="-171450">
              <a:spcBef>
                <a:spcPts val="0"/>
              </a:spcBef>
            </a:pPr>
            <a:r>
              <a:rPr lang="en-GB" sz="1100" dirty="0" smtClean="0">
                <a:solidFill>
                  <a:srgbClr val="000000"/>
                </a:solidFill>
              </a:rPr>
              <a:t>NF_IP_FORWARD</a:t>
            </a:r>
            <a:r>
              <a:rPr lang="en-GB" sz="1100" dirty="0">
                <a:solidFill>
                  <a:srgbClr val="000000"/>
                </a:solidFill>
              </a:rPr>
              <a:t>: </a:t>
            </a:r>
            <a:r>
              <a:rPr lang="en-GB" sz="1100" dirty="0" smtClean="0">
                <a:solidFill>
                  <a:srgbClr val="000000"/>
                </a:solidFill>
              </a:rPr>
              <a:t>This hook is called if the</a:t>
            </a:r>
            <a:r>
              <a:rPr lang="en-GB" sz="1100" baseline="0" dirty="0" smtClean="0">
                <a:solidFill>
                  <a:srgbClr val="000000"/>
                </a:solidFill>
              </a:rPr>
              <a:t> packet is destined to </a:t>
            </a:r>
            <a:r>
              <a:rPr lang="en-GB" sz="1100" dirty="0" smtClean="0">
                <a:solidFill>
                  <a:srgbClr val="000000"/>
                </a:solidFill>
              </a:rPr>
              <a:t>other hosts (not</a:t>
            </a:r>
            <a:r>
              <a:rPr lang="en-GB" sz="1100" baseline="0" dirty="0" smtClean="0">
                <a:solidFill>
                  <a:srgbClr val="000000"/>
                </a:solidFill>
              </a:rPr>
              <a:t> the current host)</a:t>
            </a:r>
            <a:r>
              <a:rPr lang="en-GB" sz="1100" dirty="0" smtClean="0">
                <a:solidFill>
                  <a:srgbClr val="000000"/>
                </a:solidFill>
              </a:rPr>
              <a:t>.</a:t>
            </a:r>
          </a:p>
          <a:p>
            <a:pPr marL="171450" lvl="0" indent="-171450">
              <a:spcBef>
                <a:spcPts val="0"/>
              </a:spcBef>
            </a:pPr>
            <a:r>
              <a:rPr lang="en-GB" sz="1100" dirty="0" smtClean="0">
                <a:solidFill>
                  <a:srgbClr val="000000"/>
                </a:solidFill>
              </a:rPr>
              <a:t>Routing: This is routing processing</a:t>
            </a:r>
            <a:r>
              <a:rPr lang="en-GB" sz="1100" baseline="0" dirty="0" smtClean="0">
                <a:solidFill>
                  <a:srgbClr val="000000"/>
                </a:solidFill>
              </a:rPr>
              <a:t>, which either lets in the current host or lets it continue the traverse. </a:t>
            </a:r>
            <a:endParaRPr lang="en-GB" sz="1100" dirty="0">
              <a:solidFill>
                <a:srgbClr val="000000"/>
              </a:solidFill>
            </a:endParaRPr>
          </a:p>
          <a:p>
            <a:pPr marL="171450" lvl="0" indent="-171450">
              <a:spcBef>
                <a:spcPts val="0"/>
              </a:spcBef>
            </a:pPr>
            <a:r>
              <a:rPr lang="en-CA" baseline="0" dirty="0" smtClean="0"/>
              <a:t>Network Stack: This is where the packet goes through the network layer, transport layer and application layer.  Here it </a:t>
            </a:r>
            <a:r>
              <a:rPr lang="en-CA" b="1" baseline="0" dirty="0" smtClean="0"/>
              <a:t>ends </a:t>
            </a:r>
            <a:r>
              <a:rPr lang="en-CA" baseline="0" dirty="0" smtClean="0"/>
              <a:t>its traverse at application program socket.  </a:t>
            </a:r>
            <a:endParaRPr dirty="0"/>
          </a:p>
        </p:txBody>
      </p:sp>
    </p:spTree>
    <p:extLst>
      <p:ext uri="{BB962C8B-B14F-4D97-AF65-F5344CB8AC3E}">
        <p14:creationId xmlns:p14="http://schemas.microsoft.com/office/powerpoint/2010/main" val="1943405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sz="1400" b="1" baseline="0" dirty="0" smtClean="0"/>
              <a:t>PREROUTING: 	</a:t>
            </a:r>
            <a:r>
              <a:rPr lang="en-US" sz="1400" b="0" baseline="0" dirty="0" smtClean="0"/>
              <a:t>f</a:t>
            </a:r>
            <a:r>
              <a:rPr lang="en-US" sz="1400" baseline="0" dirty="0" smtClean="0"/>
              <a:t>or altering incoming packets before routing;</a:t>
            </a:r>
          </a:p>
          <a:p>
            <a:pPr marL="0" lvl="0" indent="0">
              <a:spcBef>
                <a:spcPts val="0"/>
              </a:spcBef>
              <a:buNone/>
            </a:pPr>
            <a:r>
              <a:rPr lang="en-US" sz="1400" b="1" baseline="0" dirty="0" smtClean="0"/>
              <a:t>OUTPUT: 		</a:t>
            </a:r>
            <a:r>
              <a:rPr lang="en-US" sz="1400" baseline="0" dirty="0" smtClean="0"/>
              <a:t>for altering locally-generated packets before routing; </a:t>
            </a:r>
          </a:p>
          <a:p>
            <a:pPr marL="0" lvl="0" indent="0">
              <a:spcBef>
                <a:spcPts val="0"/>
              </a:spcBef>
              <a:buNone/>
            </a:pPr>
            <a:r>
              <a:rPr lang="en-US" sz="1400" b="1" baseline="0" dirty="0" smtClean="0"/>
              <a:t>INPUT:</a:t>
            </a:r>
            <a:r>
              <a:rPr lang="en-US" sz="1400" baseline="0" dirty="0" smtClean="0"/>
              <a:t>  		for packets coming into the box itself, </a:t>
            </a:r>
          </a:p>
          <a:p>
            <a:pPr marL="0" lvl="0" indent="0">
              <a:spcBef>
                <a:spcPts val="0"/>
              </a:spcBef>
              <a:buNone/>
            </a:pPr>
            <a:r>
              <a:rPr lang="en-US" sz="1400" b="1" baseline="0" dirty="0" smtClean="0"/>
              <a:t>FORWARD:	</a:t>
            </a:r>
            <a:r>
              <a:rPr lang="en-US" sz="1400" baseline="0" dirty="0" smtClean="0"/>
              <a:t> 	for altering packets being routed through the  box;</a:t>
            </a:r>
          </a:p>
          <a:p>
            <a:pPr marL="0" lvl="0" indent="0">
              <a:spcBef>
                <a:spcPts val="0"/>
              </a:spcBef>
              <a:buNone/>
            </a:pPr>
            <a:r>
              <a:rPr lang="en-US" sz="1400" b="1" baseline="0" dirty="0" smtClean="0"/>
              <a:t>POSTROUTING:</a:t>
            </a:r>
            <a:r>
              <a:rPr lang="en-US" sz="1400" baseline="0" dirty="0" smtClean="0"/>
              <a:t>  	for altering packets as they are about to go out.</a:t>
            </a:r>
            <a:endParaRPr sz="1400" baseline="0" dirty="0"/>
          </a:p>
        </p:txBody>
      </p:sp>
    </p:spTree>
    <p:extLst>
      <p:ext uri="{BB962C8B-B14F-4D97-AF65-F5344CB8AC3E}">
        <p14:creationId xmlns:p14="http://schemas.microsoft.com/office/powerpoint/2010/main" val="2149412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4488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In the figure,</a:t>
            </a:r>
            <a:r>
              <a:rPr lang="en-CA" baseline="0" dirty="0" smtClean="0"/>
              <a:t> option 1, 2, 3, 4 are explained as follows. </a:t>
            </a:r>
            <a:endParaRPr lang="en-CA" dirty="0" smtClean="0"/>
          </a:p>
          <a:p>
            <a:pPr marL="228600" lvl="0" indent="-228600">
              <a:spcBef>
                <a:spcPts val="0"/>
              </a:spcBef>
              <a:buAutoNum type="arabicPeriod"/>
            </a:pPr>
            <a:r>
              <a:rPr lang="en-CA" dirty="0" smtClean="0"/>
              <a:t>Do the routing decision: the current</a:t>
            </a:r>
            <a:r>
              <a:rPr lang="en-CA" baseline="0" dirty="0" smtClean="0"/>
              <a:t> packet is going to the current host or going to other hosts. </a:t>
            </a:r>
          </a:p>
          <a:p>
            <a:pPr marL="228600" lvl="0" indent="-228600">
              <a:spcBef>
                <a:spcPts val="0"/>
              </a:spcBef>
              <a:buAutoNum type="arabicPeriod"/>
            </a:pPr>
            <a:r>
              <a:rPr lang="en-CA" baseline="0" dirty="0" smtClean="0"/>
              <a:t>Decide which interface to send out the packet. </a:t>
            </a:r>
          </a:p>
          <a:p>
            <a:pPr marL="228600" lvl="0" indent="-228600">
              <a:spcBef>
                <a:spcPts val="0"/>
              </a:spcBef>
              <a:buAutoNum type="arabicPeriod"/>
            </a:pPr>
            <a:r>
              <a:rPr lang="en-CA" baseline="0" dirty="0" smtClean="0"/>
              <a:t>Take the packet in as destined to the current host </a:t>
            </a:r>
          </a:p>
          <a:p>
            <a:pPr marL="228600" lvl="0" indent="-228600">
              <a:spcBef>
                <a:spcPts val="0"/>
              </a:spcBef>
              <a:buAutoNum type="arabicPeriod"/>
            </a:pPr>
            <a:r>
              <a:rPr lang="en-CA" baseline="0" dirty="0" smtClean="0"/>
              <a:t>Let the packet continue traverse to other hosts. </a:t>
            </a:r>
          </a:p>
          <a:p>
            <a:pPr marL="0" lvl="0" indent="0">
              <a:spcBef>
                <a:spcPts val="0"/>
              </a:spcBef>
              <a:buNone/>
            </a:pPr>
            <a:endParaRPr lang="en-CA" baseline="0" dirty="0" smtClean="0"/>
          </a:p>
          <a:p>
            <a:pPr marL="0" lvl="0" indent="0">
              <a:spcBef>
                <a:spcPts val="0"/>
              </a:spcBef>
              <a:buNone/>
            </a:pPr>
            <a:r>
              <a:rPr lang="en-CA" baseline="0" dirty="0" smtClean="0"/>
              <a:t>Since filter, NAT and mangles are independents firewall, they all go through </a:t>
            </a:r>
            <a:r>
              <a:rPr lang="en-CA" baseline="0" dirty="0" err="1" smtClean="0"/>
              <a:t>Netfilter</a:t>
            </a:r>
            <a:r>
              <a:rPr lang="en-CA" baseline="0" dirty="0" smtClean="0"/>
              <a:t> basic structure. It turns out, a </a:t>
            </a:r>
            <a:r>
              <a:rPr lang="en-CA" baseline="0" dirty="0" err="1" smtClean="0"/>
              <a:t>Netfilter</a:t>
            </a:r>
            <a:r>
              <a:rPr lang="en-CA" baseline="0" dirty="0" smtClean="0"/>
              <a:t> hook could be processed by more than one times. </a:t>
            </a:r>
          </a:p>
          <a:p>
            <a:pPr marL="0" lvl="0" indent="0">
              <a:spcBef>
                <a:spcPts val="0"/>
              </a:spcBef>
              <a:buNone/>
            </a:pPr>
            <a:r>
              <a:rPr lang="en-CA" baseline="0" dirty="0" smtClean="0"/>
              <a:t>For example, NF_IP_PRE_ROUTING hook is implemented by mangle and </a:t>
            </a:r>
            <a:r>
              <a:rPr lang="en-CA" baseline="0" dirty="0" err="1" smtClean="0"/>
              <a:t>nat</a:t>
            </a:r>
            <a:r>
              <a:rPr lang="en-CA" baseline="0" dirty="0" smtClean="0"/>
              <a:t> both. However, the </a:t>
            </a:r>
            <a:r>
              <a:rPr lang="en-CA" baseline="0" dirty="0" err="1" smtClean="0"/>
              <a:t>processings</a:t>
            </a:r>
            <a:r>
              <a:rPr lang="en-CA" baseline="0" dirty="0" smtClean="0"/>
              <a:t> by NAT and MANGLE are certainly different. </a:t>
            </a:r>
          </a:p>
        </p:txBody>
      </p:sp>
    </p:spTree>
    <p:extLst>
      <p:ext uri="{BB962C8B-B14F-4D97-AF65-F5344CB8AC3E}">
        <p14:creationId xmlns:p14="http://schemas.microsoft.com/office/powerpoint/2010/main" val="3733131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7649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-j: it</a:t>
            </a:r>
            <a:r>
              <a:rPr lang="en-CA" baseline="0" dirty="0" smtClean="0"/>
              <a:t> executes the </a:t>
            </a:r>
            <a:r>
              <a:rPr lang="en-CA" b="1" baseline="0" dirty="0" smtClean="0"/>
              <a:t>target</a:t>
            </a:r>
            <a:r>
              <a:rPr lang="en-CA" baseline="0" dirty="0" smtClean="0"/>
              <a:t> rule</a:t>
            </a:r>
            <a:r>
              <a:rPr lang="en-CA" dirty="0" smtClean="0"/>
              <a:t> TTL –</a:t>
            </a:r>
            <a:r>
              <a:rPr lang="en-CA" dirty="0" err="1" smtClean="0"/>
              <a:t>ttl-inc</a:t>
            </a:r>
            <a:r>
              <a:rPr lang="en-CA" dirty="0" smtClean="0"/>
              <a:t> 5,</a:t>
            </a:r>
            <a:r>
              <a:rPr lang="en-CA" baseline="0" dirty="0" smtClean="0"/>
              <a:t> which will increase TTL field of a packet by 5.  </a:t>
            </a:r>
          </a:p>
          <a:p>
            <a:pPr marL="0" lvl="0" indent="0">
              <a:spcBef>
                <a:spcPts val="0"/>
              </a:spcBef>
              <a:buNone/>
            </a:pPr>
            <a:r>
              <a:rPr lang="en-CA" baseline="0" dirty="0" smtClean="0"/>
              <a:t>In general, this will have format:  </a:t>
            </a:r>
          </a:p>
          <a:p>
            <a:pPr marL="0" lvl="0" indent="0" algn="ctr">
              <a:spcBef>
                <a:spcPts val="0"/>
              </a:spcBef>
              <a:buNone/>
            </a:pPr>
            <a:r>
              <a:rPr lang="en-CA" baseline="0" dirty="0" smtClean="0"/>
              <a:t>  -j </a:t>
            </a:r>
            <a:r>
              <a:rPr lang="en-CA" b="1" baseline="0" dirty="0" smtClean="0"/>
              <a:t>target</a:t>
            </a:r>
            <a:r>
              <a:rPr lang="en-CA" baseline="0" dirty="0" smtClean="0"/>
              <a:t> </a:t>
            </a:r>
            <a:r>
              <a:rPr lang="en-CA" i="1" baseline="0" dirty="0" smtClean="0"/>
              <a:t>target-opt</a:t>
            </a:r>
            <a:r>
              <a:rPr lang="en-CA" baseline="0" dirty="0" smtClean="0"/>
              <a:t>, where </a:t>
            </a:r>
            <a:r>
              <a:rPr lang="en-CA" b="1" baseline="0" dirty="0" smtClean="0"/>
              <a:t>target</a:t>
            </a:r>
            <a:r>
              <a:rPr lang="en-CA" baseline="0" dirty="0" smtClean="0"/>
              <a:t> is the program (or module) name and </a:t>
            </a:r>
            <a:r>
              <a:rPr lang="en-CA" i="1" baseline="0" dirty="0" smtClean="0"/>
              <a:t>tart-opt</a:t>
            </a:r>
            <a:r>
              <a:rPr lang="en-CA" baseline="0" dirty="0" smtClean="0"/>
              <a:t> is its option.  </a:t>
            </a:r>
          </a:p>
          <a:p>
            <a:pPr marL="0" lvl="0" indent="0">
              <a:spcBef>
                <a:spcPts val="0"/>
              </a:spcBef>
              <a:buNone/>
            </a:pPr>
            <a:r>
              <a:rPr lang="en-CA" baseline="0" dirty="0" smtClean="0"/>
              <a:t>The possible </a:t>
            </a:r>
            <a:r>
              <a:rPr lang="en-CA" b="1" baseline="0" dirty="0" smtClean="0"/>
              <a:t>target</a:t>
            </a:r>
            <a:r>
              <a:rPr lang="en-CA" baseline="0" dirty="0" smtClean="0"/>
              <a:t> modules are described in man </a:t>
            </a:r>
            <a:r>
              <a:rPr lang="en-CA" baseline="0" dirty="0" err="1" smtClean="0"/>
              <a:t>iptables</a:t>
            </a:r>
            <a:r>
              <a:rPr lang="en-CA" baseline="0" dirty="0" smtClean="0"/>
              <a:t>-extensions.  You can see in the description that TTL module is only available for </a:t>
            </a:r>
            <a:r>
              <a:rPr lang="en-CA" b="1" baseline="0" dirty="0" smtClean="0"/>
              <a:t>mangle</a:t>
            </a:r>
            <a:r>
              <a:rPr lang="en-CA" baseline="0" dirty="0" smtClean="0"/>
              <a:t> table.</a:t>
            </a:r>
          </a:p>
          <a:p>
            <a:pPr marL="0" lvl="0" indent="0">
              <a:spcBef>
                <a:spcPts val="0"/>
              </a:spcBef>
              <a:buNone/>
            </a:pPr>
            <a:r>
              <a:rPr lang="en-CA" baseline="0" dirty="0" smtClean="0"/>
              <a:t>Also, </a:t>
            </a:r>
            <a:r>
              <a:rPr lang="en-CA" b="1" baseline="0" dirty="0" smtClean="0"/>
              <a:t>target</a:t>
            </a:r>
            <a:r>
              <a:rPr lang="en-CA" baseline="0" dirty="0" smtClean="0"/>
              <a:t> can be  ACCEPT, DROP or RETURN.  Here </a:t>
            </a:r>
            <a:r>
              <a:rPr lang="en-US" baseline="0" dirty="0" smtClean="0"/>
              <a:t>ACCEPT means to let the packet through.  DROP means to drop the packet on the floor.  RETURN means stop traversing this chain and resume at the next rule in  the previous (calling) chain. </a:t>
            </a:r>
            <a:endParaRPr lang="en-CA" baseline="0" dirty="0" smtClean="0"/>
          </a:p>
        </p:txBody>
      </p:sp>
    </p:spTree>
    <p:extLst>
      <p:ext uri="{BB962C8B-B14F-4D97-AF65-F5344CB8AC3E}">
        <p14:creationId xmlns:p14="http://schemas.microsoft.com/office/powerpoint/2010/main" val="210880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9897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6701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06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-P define the default</a:t>
            </a:r>
            <a:r>
              <a:rPr lang="en-CA" baseline="0" dirty="0" smtClean="0"/>
              <a:t> policy.   The general format is </a:t>
            </a:r>
          </a:p>
          <a:p>
            <a:pPr marL="0" lvl="0" indent="0">
              <a:spcBef>
                <a:spcPts val="0"/>
              </a:spcBef>
              <a:buNone/>
            </a:pPr>
            <a:r>
              <a:rPr lang="en-CA" baseline="0" dirty="0" smtClean="0"/>
              <a:t>			-P </a:t>
            </a:r>
            <a:r>
              <a:rPr lang="en-CA" b="1" baseline="0" dirty="0" err="1" smtClean="0"/>
              <a:t>chain_name</a:t>
            </a:r>
            <a:r>
              <a:rPr lang="en-CA" baseline="0" dirty="0" smtClean="0"/>
              <a:t>  </a:t>
            </a:r>
            <a:r>
              <a:rPr lang="en-CA" b="1" baseline="0" dirty="0" err="1" smtClean="0"/>
              <a:t>ACCEPT</a:t>
            </a:r>
            <a:r>
              <a:rPr lang="en-CA" b="0" baseline="0" dirty="0" err="1" smtClean="0"/>
              <a:t>_or_</a:t>
            </a:r>
            <a:r>
              <a:rPr lang="en-CA" b="1" baseline="0" dirty="0" err="1" smtClean="0"/>
              <a:t>DROP</a:t>
            </a:r>
            <a:endParaRPr lang="en-CA" b="1" baseline="0" dirty="0" smtClean="0"/>
          </a:p>
          <a:p>
            <a:pPr marL="0" lvl="0" indent="0">
              <a:spcBef>
                <a:spcPts val="0"/>
              </a:spcBef>
              <a:buNone/>
            </a:pPr>
            <a:r>
              <a:rPr lang="en-CA" b="0" baseline="0" dirty="0" smtClean="0"/>
              <a:t>-t  TABLE_NAME is ignored in the above slides. Then, it applies to the default table </a:t>
            </a:r>
            <a:r>
              <a:rPr lang="en-CA" b="1" baseline="0" dirty="0" smtClean="0"/>
              <a:t>filter</a:t>
            </a:r>
            <a:r>
              <a:rPr lang="en-CA" b="0" baseline="0" dirty="0" smtClean="0"/>
              <a:t>.  If we want to apply this default policy to other tables, you need to specify the table name: e.g., -t </a:t>
            </a:r>
            <a:r>
              <a:rPr lang="en-CA" b="0" baseline="0" dirty="0" err="1" smtClean="0"/>
              <a:t>nat</a:t>
            </a:r>
            <a:endParaRPr lang="en-CA" b="0" baseline="0" dirty="0" smtClean="0"/>
          </a:p>
          <a:p>
            <a:pPr marL="0" lvl="0" indent="0">
              <a:spcBef>
                <a:spcPts val="0"/>
              </a:spcBef>
              <a:buNone/>
            </a:pPr>
            <a:endParaRPr b="0" dirty="0"/>
          </a:p>
        </p:txBody>
      </p:sp>
    </p:spTree>
    <p:extLst>
      <p:ext uri="{BB962C8B-B14F-4D97-AF65-F5344CB8AC3E}">
        <p14:creationId xmlns:p14="http://schemas.microsoft.com/office/powerpoint/2010/main" val="1134058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-p </a:t>
            </a:r>
            <a:r>
              <a:rPr lang="en-CA" b="1" i="1" dirty="0" smtClean="0"/>
              <a:t>protocol</a:t>
            </a:r>
            <a:r>
              <a:rPr lang="en-CA" i="1" dirty="0" smtClean="0"/>
              <a:t>   option.</a:t>
            </a:r>
            <a:r>
              <a:rPr lang="en-CA" i="1" baseline="0" dirty="0" smtClean="0"/>
              <a:t>  </a:t>
            </a:r>
            <a:r>
              <a:rPr lang="en-CA" i="1" dirty="0" smtClean="0"/>
              <a:t>  Ex.</a:t>
            </a:r>
            <a:r>
              <a:rPr lang="en-CA" i="1" baseline="0" dirty="0" smtClean="0"/>
              <a:t> </a:t>
            </a:r>
            <a:r>
              <a:rPr lang="en-CA" i="0" baseline="0" dirty="0" smtClean="0"/>
              <a:t>–p </a:t>
            </a:r>
            <a:r>
              <a:rPr lang="en-CA" i="0" baseline="0" dirty="0" err="1" smtClean="0"/>
              <a:t>tcp</a:t>
            </a:r>
            <a:r>
              <a:rPr lang="en-CA" i="0" baseline="0" dirty="0" smtClean="0"/>
              <a:t>  --sport 23</a:t>
            </a:r>
            <a:r>
              <a:rPr lang="en-CA" i="1" baseline="0" dirty="0" smtClean="0"/>
              <a:t>;  see </a:t>
            </a:r>
            <a:r>
              <a:rPr lang="en-CA" i="1" baseline="0" dirty="0" err="1" smtClean="0"/>
              <a:t>iptables</a:t>
            </a:r>
            <a:r>
              <a:rPr lang="en-CA" i="1" baseline="0" dirty="0" smtClean="0"/>
              <a:t>-extensions for description. </a:t>
            </a:r>
          </a:p>
          <a:p>
            <a:pPr marL="0" lvl="0" indent="0">
              <a:spcBef>
                <a:spcPts val="0"/>
              </a:spcBef>
              <a:buNone/>
            </a:pPr>
            <a:r>
              <a:rPr lang="en-CA" i="1" baseline="0" dirty="0" smtClean="0"/>
              <a:t>The above rule can be read as</a:t>
            </a:r>
          </a:p>
          <a:p>
            <a:pPr marL="0" lvl="0" indent="0">
              <a:spcBef>
                <a:spcPts val="0"/>
              </a:spcBef>
              <a:buNone/>
            </a:pPr>
            <a:r>
              <a:rPr lang="en-CA" i="0" baseline="0" dirty="0" smtClean="0"/>
              <a:t>Append a rule to </a:t>
            </a:r>
            <a:r>
              <a:rPr lang="en-CA" b="1" i="0" baseline="0" dirty="0" smtClean="0"/>
              <a:t>input</a:t>
            </a:r>
            <a:r>
              <a:rPr lang="en-CA" i="0" baseline="0" dirty="0" smtClean="0"/>
              <a:t> chain (of default table filter). This rule is:   for protocol </a:t>
            </a:r>
            <a:r>
              <a:rPr lang="en-CA" b="1" i="0" baseline="0" dirty="0" err="1" smtClean="0"/>
              <a:t>tcp</a:t>
            </a:r>
            <a:r>
              <a:rPr lang="en-CA" i="0" baseline="0" dirty="0" smtClean="0"/>
              <a:t> with </a:t>
            </a:r>
            <a:r>
              <a:rPr lang="en-CA" i="0" baseline="0" dirty="0" err="1" smtClean="0"/>
              <a:t>dport</a:t>
            </a:r>
            <a:r>
              <a:rPr lang="en-CA" i="0" baseline="0" dirty="0" smtClean="0"/>
              <a:t> 22, apply the target decision </a:t>
            </a:r>
            <a:r>
              <a:rPr lang="en-CA" b="1" i="0" baseline="0" dirty="0" smtClean="0"/>
              <a:t>accept</a:t>
            </a:r>
            <a:r>
              <a:rPr lang="en-CA" i="0" baseline="0" dirty="0" smtClean="0"/>
              <a:t>. </a:t>
            </a:r>
            <a:endParaRPr i="0" dirty="0"/>
          </a:p>
        </p:txBody>
      </p:sp>
    </p:spTree>
    <p:extLst>
      <p:ext uri="{BB962C8B-B14F-4D97-AF65-F5344CB8AC3E}">
        <p14:creationId xmlns:p14="http://schemas.microsoft.com/office/powerpoint/2010/main" val="2563634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7118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6502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After the experiment, remove all the rules by allowing traffic on all the chains and flushing out the existing configurations</a:t>
            </a:r>
          </a:p>
        </p:txBody>
      </p:sp>
    </p:spTree>
    <p:extLst>
      <p:ext uri="{BB962C8B-B14F-4D97-AF65-F5344CB8AC3E}">
        <p14:creationId xmlns:p14="http://schemas.microsoft.com/office/powerpoint/2010/main" val="37351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9332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0313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earlier firewall allowed all the outgoing TCP traffic. An attacker who compromises an internal host can exfiltrate data over TCP. The connection cannot be made as incoming traffic is blocked. But this is sufficient for exfiltrating data. To avoid such attacks, we need to setup stateful firewalls</a:t>
            </a:r>
          </a:p>
        </p:txBody>
      </p:sp>
    </p:spTree>
    <p:extLst>
      <p:ext uri="{BB962C8B-B14F-4D97-AF65-F5344CB8AC3E}">
        <p14:creationId xmlns:p14="http://schemas.microsoft.com/office/powerpoint/2010/main" val="377768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1193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194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8885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589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99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8343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73081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srcRect/>
          <a:tile tx="0" ty="0" sx="100000" sy="100000" flip="none" algn="tl"/>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tmp"/></Relationships>
</file>

<file path=ppt/slides/_rels/slide2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tmp"/></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2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a:t>Firewalls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a:t>
            </a:r>
          </a:p>
        </p:txBody>
      </p:sp>
      <p:pic>
        <p:nvPicPr>
          <p:cNvPr id="113" name="Shape 113"/>
          <p:cNvPicPr preferRelativeResize="0"/>
          <p:nvPr/>
        </p:nvPicPr>
        <p:blipFill>
          <a:blip r:embed="rId3">
            <a:alphaModFix/>
          </a:blip>
          <a:stretch>
            <a:fillRect/>
          </a:stretch>
        </p:blipFill>
        <p:spPr>
          <a:xfrm>
            <a:off x="152400" y="1170125"/>
            <a:ext cx="6439400" cy="1502208"/>
          </a:xfrm>
          <a:prstGeom prst="rect">
            <a:avLst/>
          </a:prstGeom>
          <a:noFill/>
          <a:ln>
            <a:noFill/>
          </a:ln>
        </p:spPr>
      </p:pic>
      <p:sp>
        <p:nvSpPr>
          <p:cNvPr id="114" name="Shape 114"/>
          <p:cNvSpPr txBox="1"/>
          <p:nvPr/>
        </p:nvSpPr>
        <p:spPr>
          <a:xfrm>
            <a:off x="6591800" y="1240750"/>
            <a:ext cx="2328000" cy="3816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input, output and access from/to an application or service.</a:t>
            </a:r>
          </a:p>
          <a:p>
            <a:pPr marL="0" lvl="0" indent="0">
              <a:spcBef>
                <a:spcPts val="0"/>
              </a:spcBef>
              <a:buNone/>
            </a:pPr>
            <a:endParaRPr sz="1800" dirty="0"/>
          </a:p>
          <a:p>
            <a:pPr marL="457200" lvl="0" indent="-342900">
              <a:spcBef>
                <a:spcPts val="0"/>
              </a:spcBef>
              <a:buSzPts val="1800"/>
              <a:buChar char="●"/>
            </a:pPr>
            <a:r>
              <a:rPr lang="en-GB" sz="1800" dirty="0"/>
              <a:t>Acts an intermediary by impersonating the intended recipient.</a:t>
            </a:r>
          </a:p>
          <a:p>
            <a:pPr marL="0" lvl="0" indent="0">
              <a:spcBef>
                <a:spcPts val="0"/>
              </a:spcBef>
              <a:buNone/>
            </a:pPr>
            <a:endParaRPr sz="1800" dirty="0"/>
          </a:p>
          <a:p>
            <a:pPr marL="0" lvl="0" indent="0">
              <a:spcBef>
                <a:spcPts val="0"/>
              </a:spcBef>
              <a:buNone/>
            </a:pPr>
            <a:endParaRPr sz="1800" dirty="0"/>
          </a:p>
        </p:txBody>
      </p:sp>
      <p:sp>
        <p:nvSpPr>
          <p:cNvPr id="115" name="Shape 115"/>
          <p:cNvSpPr txBox="1"/>
          <p:nvPr/>
        </p:nvSpPr>
        <p:spPr>
          <a:xfrm>
            <a:off x="218350" y="2729650"/>
            <a:ext cx="6307500" cy="21927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Char char="●"/>
            </a:pPr>
            <a:r>
              <a:rPr lang="en-GB" sz="1800" dirty="0">
                <a:solidFill>
                  <a:schemeClr val="dk1"/>
                </a:solidFill>
              </a:rPr>
              <a:t>The client’s connection terminates at the proxy and a separate connection is initiated from the proxy to the destination host.</a:t>
            </a:r>
          </a:p>
          <a:p>
            <a:pPr marL="0" lvl="0" indent="0">
              <a:spcBef>
                <a:spcPts val="0"/>
              </a:spcBef>
              <a:buNone/>
            </a:pPr>
            <a:endParaRPr sz="1800" dirty="0">
              <a:solidFill>
                <a:schemeClr val="dk1"/>
              </a:solidFill>
            </a:endParaRPr>
          </a:p>
          <a:p>
            <a:pPr marL="457200" lvl="0" indent="-342900">
              <a:spcBef>
                <a:spcPts val="0"/>
              </a:spcBef>
              <a:buClr>
                <a:schemeClr val="dk1"/>
              </a:buClr>
              <a:buSzPts val="1800"/>
              <a:buChar char="●"/>
            </a:pPr>
            <a:r>
              <a:rPr lang="en-GB" sz="1800" dirty="0">
                <a:solidFill>
                  <a:schemeClr val="dk1"/>
                </a:solidFill>
              </a:rPr>
              <a:t>Data on the connection is </a:t>
            </a:r>
            <a:r>
              <a:rPr lang="en-GB" sz="1800" dirty="0" err="1">
                <a:solidFill>
                  <a:schemeClr val="dk1"/>
                </a:solidFill>
              </a:rPr>
              <a:t>analyzed</a:t>
            </a:r>
            <a:r>
              <a:rPr lang="en-GB" sz="1800" dirty="0">
                <a:solidFill>
                  <a:schemeClr val="dk1"/>
                </a:solidFill>
              </a:rPr>
              <a:t> up to the application layer to determine if the packet should be allowed or rejected.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a:t>Netfilter</a:t>
            </a:r>
            <a:endParaRPr lang="en-GB" dirty="0"/>
          </a:p>
        </p:txBody>
      </p:sp>
      <p:sp>
        <p:nvSpPr>
          <p:cNvPr id="152" name="Shape 152"/>
          <p:cNvSpPr txBox="1">
            <a:spLocks noGrp="1"/>
          </p:cNvSpPr>
          <p:nvPr>
            <p:ph type="body" idx="1"/>
          </p:nvPr>
        </p:nvSpPr>
        <p:spPr>
          <a:xfrm>
            <a:off x="311700" y="1152475"/>
            <a:ext cx="8520600" cy="3829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err="1" smtClean="0">
                <a:solidFill>
                  <a:srgbClr val="000000"/>
                </a:solidFill>
              </a:rPr>
              <a:t>Netfilter</a:t>
            </a:r>
            <a:r>
              <a:rPr lang="en-GB" dirty="0" smtClean="0">
                <a:solidFill>
                  <a:srgbClr val="000000"/>
                </a:solidFill>
              </a:rPr>
              <a:t>  is a </a:t>
            </a:r>
            <a:r>
              <a:rPr lang="en-GB" dirty="0">
                <a:solidFill>
                  <a:srgbClr val="000000"/>
                </a:solidFill>
              </a:rPr>
              <a:t>packet processing and filtering framework.</a:t>
            </a:r>
          </a:p>
          <a:p>
            <a:pPr marL="457200" lvl="0" indent="-342900">
              <a:spcBef>
                <a:spcPts val="0"/>
              </a:spcBef>
              <a:spcAft>
                <a:spcPts val="0"/>
              </a:spcAft>
              <a:buClr>
                <a:srgbClr val="000000"/>
              </a:buClr>
              <a:buSzPts val="1800"/>
              <a:buChar char="●"/>
            </a:pPr>
            <a:r>
              <a:rPr lang="en-GB" dirty="0" smtClean="0">
                <a:solidFill>
                  <a:srgbClr val="000000"/>
                </a:solidFill>
              </a:rPr>
              <a:t>For each protocol (such IPv4), it defines a sequence of processing stages (called </a:t>
            </a:r>
            <a:r>
              <a:rPr lang="en-GB" b="1" dirty="0" smtClean="0">
                <a:solidFill>
                  <a:srgbClr val="000000"/>
                </a:solidFill>
              </a:rPr>
              <a:t>hooks). </a:t>
            </a:r>
            <a:r>
              <a:rPr lang="en-GB" dirty="0" smtClean="0">
                <a:solidFill>
                  <a:srgbClr val="000000"/>
                </a:solidFill>
              </a:rPr>
              <a:t> The packet will go through these hooks to get processed in the </a:t>
            </a:r>
            <a:r>
              <a:rPr lang="en-GB" dirty="0" err="1" smtClean="0">
                <a:solidFill>
                  <a:srgbClr val="000000"/>
                </a:solidFill>
              </a:rPr>
              <a:t>Netfilter</a:t>
            </a:r>
            <a:r>
              <a:rPr lang="en-GB" dirty="0" smtClean="0">
                <a:solidFill>
                  <a:srgbClr val="000000"/>
                </a:solidFill>
              </a:rPr>
              <a:t>.</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In each hook, developers </a:t>
            </a:r>
            <a:r>
              <a:rPr lang="en-GB" dirty="0">
                <a:solidFill>
                  <a:srgbClr val="000000"/>
                </a:solidFill>
              </a:rPr>
              <a:t>can </a:t>
            </a:r>
            <a:r>
              <a:rPr lang="en-GB" dirty="0" smtClean="0">
                <a:solidFill>
                  <a:srgbClr val="000000"/>
                </a:solidFill>
              </a:rPr>
              <a:t>define their own </a:t>
            </a:r>
            <a:r>
              <a:rPr lang="en-GB" dirty="0">
                <a:solidFill>
                  <a:srgbClr val="000000"/>
                </a:solidFill>
              </a:rPr>
              <a:t>callback functions to </a:t>
            </a:r>
            <a:r>
              <a:rPr lang="en-GB" dirty="0" smtClean="0">
                <a:solidFill>
                  <a:srgbClr val="000000"/>
                </a:solidFill>
              </a:rPr>
              <a:t>specify how to check the captured packet and what to do with the packet. </a:t>
            </a:r>
            <a:endParaRPr lang="en-GB" dirty="0">
              <a:solidFill>
                <a:srgbClr val="000000"/>
              </a:solidFill>
            </a:endParaRPr>
          </a:p>
        </p:txBody>
      </p:sp>
    </p:spTree>
    <p:extLst>
      <p:ext uri="{BB962C8B-B14F-4D97-AF65-F5344CB8AC3E}">
        <p14:creationId xmlns:p14="http://schemas.microsoft.com/office/powerpoint/2010/main" val="3712571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smtClean="0"/>
              <a:t>Netfilter</a:t>
            </a:r>
            <a:r>
              <a:rPr lang="en-GB" dirty="0" smtClean="0"/>
              <a:t> </a:t>
            </a:r>
            <a:r>
              <a:rPr lang="en-GB" dirty="0"/>
              <a:t>Hooks for IPv4</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6" y="1433718"/>
            <a:ext cx="7803864" cy="287412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in Linux</a:t>
            </a:r>
          </a:p>
        </p:txBody>
      </p:sp>
      <p:sp>
        <p:nvSpPr>
          <p:cNvPr id="194" name="Shape 194"/>
          <p:cNvSpPr txBox="1">
            <a:spLocks noGrp="1"/>
          </p:cNvSpPr>
          <p:nvPr>
            <p:ph type="body" idx="1"/>
          </p:nvPr>
        </p:nvSpPr>
        <p:spPr>
          <a:xfrm>
            <a:off x="311700" y="1137600"/>
            <a:ext cx="4463500" cy="3815999"/>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Iptables is a built-in firewall based on </a:t>
            </a:r>
            <a:r>
              <a:rPr lang="en-GB" dirty="0" err="1">
                <a:solidFill>
                  <a:srgbClr val="000000"/>
                </a:solidFill>
              </a:rPr>
              <a:t>netfilter</a:t>
            </a:r>
            <a:r>
              <a:rPr lang="en-GB" dirty="0">
                <a:solidFill>
                  <a:srgbClr val="000000"/>
                </a:solidFill>
              </a:rPr>
              <a:t>.</a:t>
            </a:r>
          </a:p>
          <a:p>
            <a:pPr marL="457200" lvl="0" indent="-342900" rtl="0">
              <a:spcBef>
                <a:spcPts val="0"/>
              </a:spcBef>
              <a:spcAft>
                <a:spcPts val="600"/>
              </a:spcAft>
              <a:buClr>
                <a:srgbClr val="000000"/>
              </a:buClr>
              <a:buSzPts val="1800"/>
              <a:buChar char="●"/>
            </a:pPr>
            <a:r>
              <a:rPr lang="en-GB" dirty="0" smtClean="0">
                <a:solidFill>
                  <a:srgbClr val="000000"/>
                </a:solidFill>
              </a:rPr>
              <a:t>Three tables: filter, </a:t>
            </a:r>
            <a:r>
              <a:rPr lang="en-GB" dirty="0" err="1" smtClean="0">
                <a:solidFill>
                  <a:srgbClr val="000000"/>
                </a:solidFill>
              </a:rPr>
              <a:t>nat</a:t>
            </a:r>
            <a:r>
              <a:rPr lang="en-GB" dirty="0" smtClean="0">
                <a:solidFill>
                  <a:srgbClr val="000000"/>
                </a:solidFill>
              </a:rPr>
              <a:t> and mangle</a:t>
            </a:r>
          </a:p>
          <a:p>
            <a:pPr marL="457200" lvl="0" indent="-342900" rtl="0">
              <a:spcBef>
                <a:spcPts val="0"/>
              </a:spcBef>
              <a:spcAft>
                <a:spcPts val="600"/>
              </a:spcAft>
              <a:buClr>
                <a:srgbClr val="000000"/>
              </a:buClr>
              <a:buSzPts val="1800"/>
              <a:buChar char="●"/>
            </a:pPr>
            <a:r>
              <a:rPr lang="en-GB" dirty="0" smtClean="0">
                <a:solidFill>
                  <a:srgbClr val="000000"/>
                </a:solidFill>
              </a:rPr>
              <a:t>Each table is an independent instance of  </a:t>
            </a:r>
            <a:r>
              <a:rPr lang="en-GB" dirty="0" err="1" smtClean="0">
                <a:solidFill>
                  <a:srgbClr val="000000"/>
                </a:solidFill>
              </a:rPr>
              <a:t>netfilter</a:t>
            </a:r>
            <a:r>
              <a:rPr lang="en-GB" dirty="0" smtClean="0">
                <a:solidFill>
                  <a:srgbClr val="000000"/>
                </a:solidFill>
              </a:rPr>
              <a:t>.  E.g., in filter, </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NF_IP_PRE_ROUTING: do nothing</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NF_IP_LOCAL_IN: using rules in INPUT</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NF_IP_FORWARD: using rules in FORWARD</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NF_IP_LOCAL_OUT: using rules in OUTPUT       </a:t>
            </a:r>
          </a:p>
          <a:p>
            <a:pPr marL="400050" indent="-285750">
              <a:spcAft>
                <a:spcPts val="600"/>
              </a:spcAft>
              <a:buClr>
                <a:srgbClr val="000000"/>
              </a:buClr>
            </a:pPr>
            <a:r>
              <a:rPr lang="en-GB" dirty="0" smtClean="0">
                <a:solidFill>
                  <a:srgbClr val="000000"/>
                </a:solidFill>
              </a:rPr>
              <a:t> All three tables filter, </a:t>
            </a:r>
            <a:r>
              <a:rPr lang="en-GB" dirty="0" err="1" smtClean="0">
                <a:solidFill>
                  <a:srgbClr val="000000"/>
                </a:solidFill>
              </a:rPr>
              <a:t>nat</a:t>
            </a:r>
            <a:r>
              <a:rPr lang="en-GB" dirty="0" smtClean="0">
                <a:solidFill>
                  <a:srgbClr val="000000"/>
                </a:solidFill>
              </a:rPr>
              <a:t> and mangle form the firewall of </a:t>
            </a:r>
            <a:r>
              <a:rPr lang="en-GB" dirty="0" err="1" smtClean="0">
                <a:solidFill>
                  <a:srgbClr val="000000"/>
                </a:solidFill>
              </a:rPr>
              <a:t>Iptables</a:t>
            </a:r>
            <a:r>
              <a:rPr lang="en-GB" dirty="0" smtClean="0">
                <a:solidFill>
                  <a:srgbClr val="000000"/>
                </a:solidFill>
              </a:rPr>
              <a:t>.     </a:t>
            </a:r>
            <a:endParaRPr lang="en-GB" dirty="0">
              <a:solidFill>
                <a:srgbClr val="000000"/>
              </a:solidFill>
            </a:endParaRPr>
          </a:p>
          <a:p>
            <a:pPr marL="0" lvl="0" indent="0">
              <a:spcBef>
                <a:spcPts val="0"/>
              </a:spcBef>
              <a:buNone/>
            </a:pPr>
            <a:endParaRPr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00" y="1614975"/>
            <a:ext cx="4226560" cy="259562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1152475"/>
            <a:ext cx="8520600" cy="3858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Each table contains several chains, each of which corresponds to a </a:t>
            </a:r>
            <a:r>
              <a:rPr lang="en-GB" dirty="0" err="1">
                <a:solidFill>
                  <a:srgbClr val="000000"/>
                </a:solidFill>
              </a:rPr>
              <a:t>netfilter</a:t>
            </a:r>
            <a:r>
              <a:rPr lang="en-GB" dirty="0">
                <a:solidFill>
                  <a:srgbClr val="000000"/>
                </a:solidFill>
              </a:rPr>
              <a:t> hook.</a:t>
            </a:r>
          </a:p>
          <a:p>
            <a:pPr marL="457200" lvl="0" indent="-342900">
              <a:spcBef>
                <a:spcPts val="0"/>
              </a:spcBef>
              <a:spcAft>
                <a:spcPts val="0"/>
              </a:spcAft>
              <a:buClr>
                <a:srgbClr val="000000"/>
              </a:buClr>
              <a:buSzPts val="1800"/>
              <a:buChar char="●"/>
            </a:pPr>
            <a:r>
              <a:rPr lang="en-GB" dirty="0">
                <a:solidFill>
                  <a:srgbClr val="000000"/>
                </a:solidFill>
              </a:rPr>
              <a:t>Each chain indicates which hook its rules are enforced at.</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Rules on FORWARD chain are enforced at NF_IP_FORWARD hook and rules on INPUT  chain are enforced at NF_IP_LOCAL_IN hook.</a:t>
            </a:r>
          </a:p>
          <a:p>
            <a:pPr marL="457200" lvl="0" indent="-342900" rtl="0">
              <a:spcBef>
                <a:spcPts val="0"/>
              </a:spcBef>
              <a:spcAft>
                <a:spcPts val="0"/>
              </a:spcAft>
              <a:buClr>
                <a:srgbClr val="000000"/>
              </a:buClr>
              <a:buSzPts val="1800"/>
              <a:buChar char="●"/>
            </a:pPr>
            <a:r>
              <a:rPr lang="en-GB" dirty="0">
                <a:solidFill>
                  <a:srgbClr val="000000"/>
                </a:solidFill>
              </a:rPr>
              <a:t>Each chain contains a set of firewall rules that will be enforced.</a:t>
            </a:r>
          </a:p>
          <a:p>
            <a:pPr marL="457200" lvl="0" indent="-342900" rtl="0">
              <a:spcBef>
                <a:spcPts val="0"/>
              </a:spcBef>
              <a:spcAft>
                <a:spcPts val="0"/>
              </a:spcAft>
              <a:buClr>
                <a:srgbClr val="000000"/>
              </a:buClr>
              <a:buSzPts val="1800"/>
              <a:buChar char="●"/>
            </a:pPr>
            <a:r>
              <a:rPr lang="en-GB" dirty="0">
                <a:solidFill>
                  <a:srgbClr val="000000"/>
                </a:solidFill>
              </a:rPr>
              <a:t>User can add rules to the chains.</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To block all incoming telnet traffic, add a rule to the INPUT chain of the filter table</a:t>
            </a:r>
          </a:p>
          <a:p>
            <a:pPr marL="0" lvl="0" indent="0">
              <a:spcBef>
                <a:spcPts val="0"/>
              </a:spcBef>
              <a:buNone/>
            </a:pPr>
            <a:endParaRPr dirty="0"/>
          </a:p>
        </p:txBody>
      </p:sp>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 Structure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254100" y="409025"/>
            <a:ext cx="8889900" cy="572700"/>
          </a:xfrm>
          <a:prstGeom prst="rect">
            <a:avLst/>
          </a:prstGeom>
        </p:spPr>
        <p:txBody>
          <a:bodyPr wrap="square" lIns="91425" tIns="91425" rIns="91425" bIns="91425" anchor="t" anchorCtr="0">
            <a:noAutofit/>
          </a:bodyPr>
          <a:lstStyle/>
          <a:p>
            <a:pPr marL="0" lvl="0" indent="0">
              <a:spcBef>
                <a:spcPts val="0"/>
              </a:spcBef>
              <a:buNone/>
            </a:pPr>
            <a:r>
              <a:rPr lang="en-GB" dirty="0" err="1" smtClean="0"/>
              <a:t>Netfilter</a:t>
            </a:r>
            <a:r>
              <a:rPr lang="en-GB" dirty="0" smtClean="0"/>
              <a:t> structure:  merging Filter, NAT and Mangle</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39" y="1252764"/>
            <a:ext cx="7412099" cy="344133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Rule Matching at a chain</a:t>
            </a:r>
            <a:endParaRPr lang="en-GB" dirty="0"/>
          </a:p>
        </p:txBody>
      </p:sp>
      <p:sp>
        <p:nvSpPr>
          <p:cNvPr id="213" name="Shape 213"/>
          <p:cNvSpPr txBox="1">
            <a:spLocks noGrp="1"/>
          </p:cNvSpPr>
          <p:nvPr>
            <p:ph type="body" idx="1"/>
          </p:nvPr>
        </p:nvSpPr>
        <p:spPr>
          <a:xfrm>
            <a:off x="392980" y="1518235"/>
            <a:ext cx="8520600" cy="1397765"/>
          </a:xfrm>
          <a:prstGeom prst="rect">
            <a:avLst/>
          </a:prstGeom>
        </p:spPr>
        <p:txBody>
          <a:bodyPr wrap="square" lIns="91425" tIns="91425" rIns="91425" bIns="91425" anchor="t" anchorCtr="0">
            <a:noAutofit/>
          </a:bodyPr>
          <a:lstStyle/>
          <a:p>
            <a:pPr marL="0" lvl="0" indent="0">
              <a:spcBef>
                <a:spcPts val="0"/>
              </a:spcBef>
              <a:spcAft>
                <a:spcPts val="0"/>
              </a:spcAft>
              <a:buNone/>
            </a:pPr>
            <a:r>
              <a:rPr lang="en-GB" dirty="0" smtClean="0">
                <a:solidFill>
                  <a:srgbClr val="000000"/>
                </a:solidFill>
              </a:rPr>
              <a:t>As </a:t>
            </a:r>
            <a:r>
              <a:rPr lang="en-GB" dirty="0">
                <a:solidFill>
                  <a:srgbClr val="000000"/>
                </a:solidFill>
              </a:rPr>
              <a:t>a packet traverses through each chain, rules on the chain are examined to see whether there is a match or not. If there is a match, the corresponding target action is executed:  ACCEPT, </a:t>
            </a:r>
            <a:r>
              <a:rPr lang="en-GB" dirty="0" smtClean="0">
                <a:solidFill>
                  <a:srgbClr val="000000"/>
                </a:solidFill>
              </a:rPr>
              <a:t>DROP, REJECT, or jump to user-defined chain. </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Rule Matching at a chain: example</a:t>
            </a:r>
            <a:endParaRPr lang="en-GB" dirty="0"/>
          </a:p>
        </p:txBody>
      </p:sp>
      <p:sp>
        <p:nvSpPr>
          <p:cNvPr id="219" name="Shape 219"/>
          <p:cNvSpPr txBox="1">
            <a:spLocks noGrp="1"/>
          </p:cNvSpPr>
          <p:nvPr>
            <p:ph type="body" idx="1"/>
          </p:nvPr>
        </p:nvSpPr>
        <p:spPr>
          <a:xfrm>
            <a:off x="410100" y="1474820"/>
            <a:ext cx="8422200" cy="1644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Example: Increase the TTL field of all packets by 5.</a:t>
            </a:r>
          </a:p>
          <a:p>
            <a:pPr marL="0" lvl="0" indent="0">
              <a:spcBef>
                <a:spcPts val="0"/>
              </a:spcBef>
              <a:buNone/>
            </a:pPr>
            <a:r>
              <a:rPr lang="en-GB" dirty="0">
                <a:solidFill>
                  <a:srgbClr val="000000"/>
                </a:solidFill>
              </a:rPr>
              <a:t>Solution: Add a rule to the mangle table and choose a chain provided by </a:t>
            </a:r>
            <a:r>
              <a:rPr lang="en-GB" dirty="0" err="1">
                <a:solidFill>
                  <a:srgbClr val="000000"/>
                </a:solidFill>
              </a:rPr>
              <a:t>netfilter</a:t>
            </a:r>
            <a:r>
              <a:rPr lang="en-GB" dirty="0">
                <a:solidFill>
                  <a:srgbClr val="000000"/>
                </a:solidFill>
              </a:rPr>
              <a:t> hooks. We choose PREROUTING chain so the changes can be applied to all packets, regardless they are for the current host or for others.</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51" y="3381973"/>
            <a:ext cx="6537934" cy="95634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a:t>Iptables</a:t>
            </a:r>
            <a:r>
              <a:rPr lang="en-GB" dirty="0"/>
              <a:t> </a:t>
            </a:r>
            <a:r>
              <a:rPr lang="en-GB" dirty="0" smtClean="0"/>
              <a:t>Extension (example):  </a:t>
            </a:r>
            <a:r>
              <a:rPr lang="en-GB" b="1" dirty="0" smtClean="0">
                <a:solidFill>
                  <a:srgbClr val="FF0000"/>
                </a:solidFill>
              </a:rPr>
              <a:t>owner</a:t>
            </a:r>
            <a:r>
              <a:rPr lang="en-GB" dirty="0" smtClean="0"/>
              <a:t> module</a:t>
            </a:r>
            <a:endParaRPr lang="en-GB" dirty="0"/>
          </a:p>
        </p:txBody>
      </p:sp>
      <p:sp>
        <p:nvSpPr>
          <p:cNvPr id="226" name="Shape 226"/>
          <p:cNvSpPr txBox="1">
            <a:spLocks noGrp="1"/>
          </p:cNvSpPr>
          <p:nvPr>
            <p:ph type="body" idx="1"/>
          </p:nvPr>
        </p:nvSpPr>
        <p:spPr>
          <a:xfrm>
            <a:off x="311700" y="1152474"/>
            <a:ext cx="8520600" cy="3621125"/>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Iptables functions can be extended using modules also called as extensions.</a:t>
            </a:r>
          </a:p>
          <a:p>
            <a:pPr marL="0" lvl="0" indent="0">
              <a:spcBef>
                <a:spcPts val="0"/>
              </a:spcBef>
              <a:buNone/>
            </a:pPr>
            <a:r>
              <a:rPr lang="en-GB" u="sng" dirty="0" smtClean="0">
                <a:solidFill>
                  <a:srgbClr val="000000"/>
                </a:solidFill>
              </a:rPr>
              <a:t>Owner</a:t>
            </a:r>
            <a:r>
              <a:rPr lang="en-GB" u="sng" dirty="0">
                <a:solidFill>
                  <a:srgbClr val="000000"/>
                </a:solidFill>
              </a:rPr>
              <a:t>: </a:t>
            </a:r>
            <a:r>
              <a:rPr lang="en-GB" dirty="0">
                <a:solidFill>
                  <a:srgbClr val="000000"/>
                </a:solidFill>
              </a:rPr>
              <a:t>To specify rules based on user </a:t>
            </a:r>
            <a:r>
              <a:rPr lang="en-GB" dirty="0" smtClean="0">
                <a:solidFill>
                  <a:srgbClr val="000000"/>
                </a:solidFill>
              </a:rPr>
              <a:t>ids. </a:t>
            </a:r>
          </a:p>
          <a:p>
            <a:pPr marL="0" lvl="0" indent="0" algn="ctr">
              <a:spcBef>
                <a:spcPts val="0"/>
              </a:spcBef>
              <a:buNone/>
            </a:pPr>
            <a:r>
              <a:rPr lang="en-GB" dirty="0" smtClean="0">
                <a:solidFill>
                  <a:srgbClr val="FF0000"/>
                </a:solidFill>
              </a:rPr>
              <a:t>format</a:t>
            </a:r>
            <a:r>
              <a:rPr lang="en-GB" dirty="0" smtClean="0">
                <a:solidFill>
                  <a:srgbClr val="000000"/>
                </a:solidFill>
              </a:rPr>
              <a:t>:              -m     owner    --</a:t>
            </a:r>
            <a:r>
              <a:rPr lang="en-GB" dirty="0" err="1" smtClean="0">
                <a:solidFill>
                  <a:srgbClr val="000000"/>
                </a:solidFill>
              </a:rPr>
              <a:t>uid</a:t>
            </a:r>
            <a:r>
              <a:rPr lang="en-GB" dirty="0" smtClean="0">
                <a:solidFill>
                  <a:srgbClr val="000000"/>
                </a:solidFill>
              </a:rPr>
              <a:t>-owner </a:t>
            </a:r>
            <a:r>
              <a:rPr lang="en-GB" b="1" dirty="0" smtClean="0">
                <a:solidFill>
                  <a:srgbClr val="000000"/>
                </a:solidFill>
              </a:rPr>
              <a:t>seed</a:t>
            </a:r>
            <a:endParaRPr lang="en-GB" dirty="0">
              <a:solidFill>
                <a:srgbClr val="000000"/>
              </a:solidFill>
            </a:endParaRPr>
          </a:p>
          <a:p>
            <a:pPr marL="0" lvl="0" indent="0">
              <a:spcBef>
                <a:spcPts val="0"/>
              </a:spcBef>
              <a:buNone/>
            </a:pPr>
            <a:r>
              <a:rPr lang="en-GB" i="1" dirty="0" smtClean="0">
                <a:solidFill>
                  <a:srgbClr val="000000"/>
                </a:solidFill>
              </a:rPr>
              <a:t>Application</a:t>
            </a:r>
            <a:r>
              <a:rPr lang="en-GB" dirty="0" smtClean="0">
                <a:solidFill>
                  <a:srgbClr val="000000"/>
                </a:solidFill>
              </a:rPr>
              <a:t>:  How to </a:t>
            </a:r>
            <a:r>
              <a:rPr lang="en-GB" dirty="0">
                <a:solidFill>
                  <a:srgbClr val="000000"/>
                </a:solidFill>
              </a:rPr>
              <a:t>prevent user Alice from sending out telnet </a:t>
            </a:r>
            <a:r>
              <a:rPr lang="en-GB" dirty="0" smtClean="0">
                <a:solidFill>
                  <a:srgbClr val="000000"/>
                </a:solidFill>
              </a:rPr>
              <a:t>packets?</a:t>
            </a:r>
          </a:p>
          <a:p>
            <a:pPr marL="0" lvl="0" indent="0">
              <a:spcBef>
                <a:spcPts val="0"/>
              </a:spcBef>
              <a:buNone/>
            </a:pPr>
            <a:r>
              <a:rPr lang="en-GB" i="1" dirty="0" smtClean="0">
                <a:solidFill>
                  <a:srgbClr val="000000"/>
                </a:solidFill>
              </a:rPr>
              <a:t>Analysis</a:t>
            </a:r>
            <a:r>
              <a:rPr lang="en-GB" dirty="0" smtClean="0">
                <a:solidFill>
                  <a:srgbClr val="000000"/>
                </a:solidFill>
              </a:rPr>
              <a:t>:   </a:t>
            </a:r>
            <a:r>
              <a:rPr lang="en-GB" dirty="0">
                <a:solidFill>
                  <a:srgbClr val="000000"/>
                </a:solidFill>
              </a:rPr>
              <a:t>Owner module can match packets based on the user/group id of the process that created them. This works only for </a:t>
            </a:r>
            <a:r>
              <a:rPr lang="en-GB" b="1" dirty="0">
                <a:solidFill>
                  <a:srgbClr val="000000"/>
                </a:solidFill>
              </a:rPr>
              <a:t>OUTPUT</a:t>
            </a:r>
            <a:r>
              <a:rPr lang="en-GB" dirty="0">
                <a:solidFill>
                  <a:srgbClr val="000000"/>
                </a:solidFill>
              </a:rPr>
              <a:t> chain (outgoing </a:t>
            </a:r>
            <a:r>
              <a:rPr lang="en-GB" dirty="0" smtClean="0">
                <a:solidFill>
                  <a:srgbClr val="000000"/>
                </a:solidFill>
              </a:rPr>
              <a:t>packets</a:t>
            </a:r>
            <a:r>
              <a:rPr lang="en-GB" dirty="0">
                <a:solidFill>
                  <a:srgbClr val="000000"/>
                </a:solidFill>
              </a:rPr>
              <a:t>) as it is impossible to find the user ids for INPUT </a:t>
            </a:r>
            <a:r>
              <a:rPr lang="en-GB" dirty="0" smtClean="0">
                <a:solidFill>
                  <a:srgbClr val="000000"/>
                </a:solidFill>
              </a:rPr>
              <a:t>chain (</a:t>
            </a:r>
            <a:r>
              <a:rPr lang="en-GB" dirty="0">
                <a:solidFill>
                  <a:srgbClr val="000000"/>
                </a:solidFill>
              </a:rPr>
              <a:t>incoming packets).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Iptables Extension: Block a Specific User</a:t>
            </a:r>
          </a:p>
        </p:txBody>
      </p:sp>
      <p:sp>
        <p:nvSpPr>
          <p:cNvPr id="232" name="Shape 232"/>
          <p:cNvSpPr txBox="1">
            <a:spLocks noGrp="1"/>
          </p:cNvSpPr>
          <p:nvPr>
            <p:ph type="body" idx="1"/>
          </p:nvPr>
        </p:nvSpPr>
        <p:spPr>
          <a:xfrm>
            <a:off x="311700" y="4055960"/>
            <a:ext cx="8459420" cy="755191"/>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rule drops the packets generated by any program owned by user seed. Other users are not affected.</a:t>
            </a:r>
          </a:p>
          <a:p>
            <a:pPr marL="0" lvl="0" indent="0">
              <a:spcBef>
                <a:spcPts val="0"/>
              </a:spcBef>
              <a:buNone/>
            </a:pPr>
            <a:endParaRPr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69" y="1317962"/>
            <a:ext cx="7181557" cy="142803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69" y="2745994"/>
            <a:ext cx="7181557" cy="125436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40557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What are firewalls?</a:t>
            </a:r>
          </a:p>
          <a:p>
            <a:pPr marL="457200" lvl="0" indent="-342900">
              <a:spcBef>
                <a:spcPts val="0"/>
              </a:spcBef>
              <a:spcAft>
                <a:spcPts val="0"/>
              </a:spcAft>
              <a:buClr>
                <a:srgbClr val="000000"/>
              </a:buClr>
              <a:buSzPts val="1800"/>
              <a:buChar char="●"/>
            </a:pPr>
            <a:r>
              <a:rPr lang="en-GB" dirty="0">
                <a:solidFill>
                  <a:srgbClr val="000000"/>
                </a:solidFill>
              </a:rPr>
              <a:t>Types of Firewalls</a:t>
            </a:r>
          </a:p>
          <a:p>
            <a:pPr marL="457200" lvl="0" indent="-342900">
              <a:spcBef>
                <a:spcPts val="0"/>
              </a:spcBef>
              <a:spcAft>
                <a:spcPts val="0"/>
              </a:spcAft>
              <a:buClr>
                <a:srgbClr val="000000"/>
              </a:buClr>
              <a:buSzPts val="1800"/>
              <a:buChar char="●"/>
            </a:pPr>
            <a:r>
              <a:rPr lang="en-GB" dirty="0" err="1" smtClean="0">
                <a:solidFill>
                  <a:srgbClr val="000000"/>
                </a:solidFill>
              </a:rPr>
              <a:t>Iptables</a:t>
            </a:r>
            <a:r>
              <a:rPr lang="en-GB" dirty="0" smtClean="0">
                <a:solidFill>
                  <a:srgbClr val="000000"/>
                </a:solidFill>
              </a:rPr>
              <a:t> </a:t>
            </a:r>
            <a:r>
              <a:rPr lang="en-GB" dirty="0">
                <a:solidFill>
                  <a:srgbClr val="000000"/>
                </a:solidFill>
              </a:rPr>
              <a:t>firewall in Linux</a:t>
            </a:r>
          </a:p>
          <a:p>
            <a:pPr marL="457200" lvl="0" indent="-342900">
              <a:spcBef>
                <a:spcPts val="0"/>
              </a:spcBef>
              <a:spcAft>
                <a:spcPts val="0"/>
              </a:spcAft>
              <a:buClr>
                <a:srgbClr val="000000"/>
              </a:buClr>
              <a:buSzPts val="1800"/>
              <a:buChar char="●"/>
            </a:pPr>
            <a:r>
              <a:rPr lang="en-GB" dirty="0" err="1">
                <a:solidFill>
                  <a:srgbClr val="000000"/>
                </a:solidFill>
              </a:rPr>
              <a:t>Stateful</a:t>
            </a:r>
            <a:r>
              <a:rPr lang="en-GB" dirty="0">
                <a:solidFill>
                  <a:srgbClr val="000000"/>
                </a:solidFill>
              </a:rPr>
              <a:t> Firewall</a:t>
            </a:r>
          </a:p>
          <a:p>
            <a:pPr marL="457200" lvl="0" indent="-342900">
              <a:spcBef>
                <a:spcPts val="0"/>
              </a:spcBef>
              <a:spcAft>
                <a:spcPts val="0"/>
              </a:spcAft>
              <a:buClr>
                <a:srgbClr val="000000"/>
              </a:buClr>
              <a:buSzPts val="1800"/>
              <a:buChar char="●"/>
            </a:pPr>
            <a:r>
              <a:rPr lang="en-GB">
                <a:solidFill>
                  <a:srgbClr val="000000"/>
                </a:solidFill>
              </a:rPr>
              <a:t>Application </a:t>
            </a:r>
            <a:r>
              <a:rPr lang="en-GB" smtClean="0">
                <a:solidFill>
                  <a:srgbClr val="000000"/>
                </a:solidFill>
              </a:rPr>
              <a:t>Firewall</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Building a Simple Firewall</a:t>
            </a:r>
          </a:p>
        </p:txBody>
      </p:sp>
      <p:sp>
        <p:nvSpPr>
          <p:cNvPr id="242" name="Shape 242"/>
          <p:cNvSpPr txBox="1">
            <a:spLocks noGrp="1"/>
          </p:cNvSpPr>
          <p:nvPr>
            <p:ph type="body" idx="1"/>
          </p:nvPr>
        </p:nvSpPr>
        <p:spPr>
          <a:xfrm>
            <a:off x="311700" y="1152475"/>
            <a:ext cx="8520600" cy="1319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Flush all existing firewall configurations</a:t>
            </a:r>
          </a:p>
          <a:p>
            <a:pPr marL="457200" lvl="0" indent="-342900">
              <a:spcBef>
                <a:spcPts val="0"/>
              </a:spcBef>
              <a:buClr>
                <a:srgbClr val="000000"/>
              </a:buClr>
              <a:buSzPts val="1800"/>
              <a:buChar char="●"/>
            </a:pPr>
            <a:r>
              <a:rPr lang="en-GB" dirty="0">
                <a:solidFill>
                  <a:srgbClr val="000000"/>
                </a:solidFill>
              </a:rPr>
              <a:t>Default policy is set to ACCEPT before all the rules.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38" y="2322145"/>
            <a:ext cx="6744284" cy="1806097"/>
          </a:xfrm>
          <a:prstGeom prst="rect">
            <a:avLst/>
          </a:prstGeom>
        </p:spPr>
      </p:pic>
      <p:sp>
        <p:nvSpPr>
          <p:cNvPr id="3" name="TextBox 2">
            <a:extLst>
              <a:ext uri="{FF2B5EF4-FFF2-40B4-BE49-F238E27FC236}">
                <a16:creationId xmlns:a16="http://schemas.microsoft.com/office/drawing/2014/main" id="{6EF949AD-15CD-4B07-AA31-977B5E69FFF1}"/>
              </a:ext>
            </a:extLst>
          </p:cNvPr>
          <p:cNvSpPr txBox="1"/>
          <p:nvPr/>
        </p:nvSpPr>
        <p:spPr>
          <a:xfrm>
            <a:off x="924673" y="4387068"/>
            <a:ext cx="5301465" cy="523220"/>
          </a:xfrm>
          <a:prstGeom prst="rect">
            <a:avLst/>
          </a:prstGeom>
          <a:noFill/>
        </p:spPr>
        <p:txBody>
          <a:bodyPr wrap="square" rtlCol="0">
            <a:spAutoFit/>
          </a:bodyPr>
          <a:lstStyle/>
          <a:p>
            <a:r>
              <a:rPr lang="en-US" dirty="0"/>
              <a:t>All commands here omit the default table:  </a:t>
            </a:r>
            <a:r>
              <a:rPr lang="en-US" dirty="0">
                <a:highlight>
                  <a:srgbClr val="FFFF00"/>
                </a:highlight>
              </a:rPr>
              <a:t>-t filter</a:t>
            </a:r>
            <a:r>
              <a:rPr lang="en-US" dirty="0"/>
              <a:t> </a:t>
            </a:r>
          </a:p>
          <a:p>
            <a:r>
              <a:rPr lang="en-US" dirty="0"/>
              <a:t>So actually, the above flush should be  </a:t>
            </a:r>
            <a:r>
              <a:rPr lang="en-US" dirty="0" err="1">
                <a:highlight>
                  <a:srgbClr val="FFFF00"/>
                </a:highlight>
              </a:rPr>
              <a:t>sudo</a:t>
            </a:r>
            <a:r>
              <a:rPr lang="en-US" dirty="0">
                <a:highlight>
                  <a:srgbClr val="FFFF00"/>
                </a:highlight>
              </a:rPr>
              <a:t> iptables –t filter -F</a:t>
            </a:r>
            <a:endParaRPr lang="en-CA" dirty="0">
              <a:highlight>
                <a:srgbClr val="FFFF00"/>
              </a:highligh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49" name="Shape 249"/>
          <p:cNvSpPr txBox="1">
            <a:spLocks noGrp="1"/>
          </p:cNvSpPr>
          <p:nvPr>
            <p:ph type="body" idx="1"/>
          </p:nvPr>
        </p:nvSpPr>
        <p:spPr>
          <a:xfrm>
            <a:off x="388275" y="1017725"/>
            <a:ext cx="8520600" cy="426000"/>
          </a:xfrm>
          <a:prstGeom prst="rect">
            <a:avLst/>
          </a:prstGeom>
        </p:spPr>
        <p:txBody>
          <a:bodyPr wrap="square" lIns="91425" tIns="91425" rIns="91425" bIns="91425" anchor="t" anchorCtr="0">
            <a:noAutofit/>
          </a:bodyPr>
          <a:lstStyle/>
          <a:p>
            <a:pPr marL="400050" indent="-285750">
              <a:buClr>
                <a:srgbClr val="000000"/>
              </a:buClr>
              <a:buFont typeface="Arial" panose="020B0604020202020204" pitchFamily="34" charset="0"/>
              <a:buChar char="●"/>
            </a:pPr>
            <a:r>
              <a:rPr lang="en-GB" dirty="0">
                <a:solidFill>
                  <a:srgbClr val="000000"/>
                </a:solidFill>
              </a:rPr>
              <a:t>Rule on INPUT chain to allow TCP traffic to ports 22 and 80</a:t>
            </a:r>
            <a:r>
              <a:rPr lang="en-GB" dirty="0"/>
              <a:t>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49" y="1451711"/>
            <a:ext cx="6064721" cy="1749552"/>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449" y="3604371"/>
            <a:ext cx="6064721" cy="1325211"/>
          </a:xfrm>
          <a:prstGeom prst="rect">
            <a:avLst/>
          </a:prstGeom>
        </p:spPr>
      </p:pic>
      <p:sp>
        <p:nvSpPr>
          <p:cNvPr id="10" name="Shape 249"/>
          <p:cNvSpPr txBox="1">
            <a:spLocks/>
          </p:cNvSpPr>
          <p:nvPr/>
        </p:nvSpPr>
        <p:spPr>
          <a:xfrm>
            <a:off x="388275" y="3193277"/>
            <a:ext cx="6347805" cy="426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00050" indent="-285750">
              <a:buClr>
                <a:srgbClr val="000000"/>
              </a:buClr>
              <a:buFont typeface="Arial" panose="020B0604020202020204" pitchFamily="34" charset="0"/>
              <a:buChar char="●"/>
            </a:pPr>
            <a:r>
              <a:rPr lang="en-GB" dirty="0">
                <a:solidFill>
                  <a:schemeClr val="tx1"/>
                </a:solidFill>
              </a:rPr>
              <a:t>Rule on OUTPUT chain to allow all outgoing TCP traffic</a:t>
            </a:r>
          </a:p>
        </p:txBody>
      </p:sp>
      <p:sp>
        <p:nvSpPr>
          <p:cNvPr id="4" name="TextBox 3">
            <a:extLst>
              <a:ext uri="{FF2B5EF4-FFF2-40B4-BE49-F238E27FC236}">
                <a16:creationId xmlns:a16="http://schemas.microsoft.com/office/drawing/2014/main" id="{4F1A8F49-71C3-4D05-9AD1-D6DB462C4907}"/>
              </a:ext>
            </a:extLst>
          </p:cNvPr>
          <p:cNvSpPr txBox="1"/>
          <p:nvPr/>
        </p:nvSpPr>
        <p:spPr>
          <a:xfrm>
            <a:off x="6441276" y="1738612"/>
            <a:ext cx="1908131" cy="307777"/>
          </a:xfrm>
          <a:prstGeom prst="rect">
            <a:avLst/>
          </a:prstGeom>
          <a:noFill/>
          <a:ln>
            <a:solidFill>
              <a:schemeClr val="accent1"/>
            </a:solidFill>
          </a:ln>
        </p:spPr>
        <p:txBody>
          <a:bodyPr wrap="square" rtlCol="0">
            <a:spAutoFit/>
          </a:bodyPr>
          <a:lstStyle/>
          <a:p>
            <a:r>
              <a:rPr lang="en-US" dirty="0"/>
              <a:t>-p stands for protocol</a:t>
            </a:r>
            <a:endParaRPr lang="en-CA" dirty="0"/>
          </a:p>
        </p:txBody>
      </p:sp>
      <p:cxnSp>
        <p:nvCxnSpPr>
          <p:cNvPr id="8" name="Straight Arrow Connector 7">
            <a:extLst>
              <a:ext uri="{FF2B5EF4-FFF2-40B4-BE49-F238E27FC236}">
                <a16:creationId xmlns:a16="http://schemas.microsoft.com/office/drawing/2014/main" id="{A86E8925-3749-4D57-BDAD-F02F1E0DE307}"/>
              </a:ext>
            </a:extLst>
          </p:cNvPr>
          <p:cNvCxnSpPr/>
          <p:nvPr/>
        </p:nvCxnSpPr>
        <p:spPr>
          <a:xfrm flipH="1">
            <a:off x="5506948" y="1913048"/>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672D591-963B-422A-8FD9-AF1D23AD38A8}"/>
              </a:ext>
            </a:extLst>
          </p:cNvPr>
          <p:cNvSpPr txBox="1"/>
          <p:nvPr/>
        </p:nvSpPr>
        <p:spPr>
          <a:xfrm>
            <a:off x="7220398" y="2959523"/>
            <a:ext cx="1908131" cy="307777"/>
          </a:xfrm>
          <a:prstGeom prst="rect">
            <a:avLst/>
          </a:prstGeom>
          <a:noFill/>
          <a:ln>
            <a:solidFill>
              <a:schemeClr val="accent1"/>
            </a:solidFill>
          </a:ln>
        </p:spPr>
        <p:txBody>
          <a:bodyPr wrap="square" rtlCol="0">
            <a:spAutoFit/>
          </a:bodyPr>
          <a:lstStyle/>
          <a:p>
            <a:r>
              <a:rPr lang="en-US" dirty="0"/>
              <a:t>In iptables-extensions</a:t>
            </a:r>
            <a:endParaRPr lang="en-CA" dirty="0"/>
          </a:p>
        </p:txBody>
      </p:sp>
      <p:cxnSp>
        <p:nvCxnSpPr>
          <p:cNvPr id="13" name="Straight Arrow Connector 12">
            <a:extLst>
              <a:ext uri="{FF2B5EF4-FFF2-40B4-BE49-F238E27FC236}">
                <a16:creationId xmlns:a16="http://schemas.microsoft.com/office/drawing/2014/main" id="{02A53FBB-025F-46F0-9E3F-C2F89C637B26}"/>
              </a:ext>
            </a:extLst>
          </p:cNvPr>
          <p:cNvCxnSpPr/>
          <p:nvPr/>
        </p:nvCxnSpPr>
        <p:spPr>
          <a:xfrm flipH="1">
            <a:off x="6388810" y="3133959"/>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7489DA-2383-4B42-8005-4388DBEEFD0C}"/>
              </a:ext>
            </a:extLst>
          </p:cNvPr>
          <p:cNvSpPr txBox="1"/>
          <p:nvPr/>
        </p:nvSpPr>
        <p:spPr>
          <a:xfrm>
            <a:off x="7138208" y="2137588"/>
            <a:ext cx="1990321" cy="738664"/>
          </a:xfrm>
          <a:prstGeom prst="rect">
            <a:avLst/>
          </a:prstGeom>
          <a:noFill/>
          <a:ln>
            <a:solidFill>
              <a:schemeClr val="accent1"/>
            </a:solidFill>
          </a:ln>
        </p:spPr>
        <p:txBody>
          <a:bodyPr wrap="square" rtlCol="0">
            <a:spAutoFit/>
          </a:bodyPr>
          <a:lstStyle/>
          <a:p>
            <a:r>
              <a:rPr lang="en-US" dirty="0" smtClean="0">
                <a:highlight>
                  <a:srgbClr val="FFFF00"/>
                </a:highlight>
              </a:rPr>
              <a:t>j</a:t>
            </a:r>
            <a:r>
              <a:rPr lang="en-US" dirty="0" smtClean="0"/>
              <a:t> </a:t>
            </a:r>
            <a:r>
              <a:rPr lang="en-US" dirty="0"/>
              <a:t>for </a:t>
            </a:r>
            <a:r>
              <a:rPr lang="en-US" dirty="0" smtClean="0"/>
              <a:t>jump to </a:t>
            </a:r>
            <a:r>
              <a:rPr lang="en-US" dirty="0" err="1" smtClean="0"/>
              <a:t>tartget</a:t>
            </a:r>
            <a:r>
              <a:rPr lang="en-US" dirty="0" smtClean="0"/>
              <a:t>. Here the </a:t>
            </a:r>
            <a:r>
              <a:rPr lang="en-US" dirty="0" err="1" smtClean="0"/>
              <a:t>tartget</a:t>
            </a:r>
            <a:r>
              <a:rPr lang="en-US" dirty="0" smtClean="0"/>
              <a:t> is ACCEPT</a:t>
            </a:r>
            <a:endParaRPr lang="en-CA" dirty="0"/>
          </a:p>
        </p:txBody>
      </p:sp>
      <p:cxnSp>
        <p:nvCxnSpPr>
          <p:cNvPr id="15" name="Straight Arrow Connector 14">
            <a:extLst>
              <a:ext uri="{FF2B5EF4-FFF2-40B4-BE49-F238E27FC236}">
                <a16:creationId xmlns:a16="http://schemas.microsoft.com/office/drawing/2014/main" id="{BD0BC82D-32D8-486F-A8FE-28FFF7BEC9AA}"/>
              </a:ext>
            </a:extLst>
          </p:cNvPr>
          <p:cNvCxnSpPr/>
          <p:nvPr/>
        </p:nvCxnSpPr>
        <p:spPr>
          <a:xfrm flipH="1">
            <a:off x="6306620" y="2312024"/>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70E11B-79D7-4FF4-9992-46018F96DF07}"/>
              </a:ext>
            </a:extLst>
          </p:cNvPr>
          <p:cNvSpPr txBox="1"/>
          <p:nvPr/>
        </p:nvSpPr>
        <p:spPr>
          <a:xfrm>
            <a:off x="7218688" y="4611951"/>
            <a:ext cx="1908131" cy="307777"/>
          </a:xfrm>
          <a:prstGeom prst="rect">
            <a:avLst/>
          </a:prstGeom>
          <a:noFill/>
          <a:ln>
            <a:solidFill>
              <a:schemeClr val="accent1"/>
            </a:solidFill>
          </a:ln>
        </p:spPr>
        <p:txBody>
          <a:bodyPr wrap="square" rtlCol="0">
            <a:spAutoFit/>
          </a:bodyPr>
          <a:lstStyle/>
          <a:p>
            <a:r>
              <a:rPr lang="en-US" dirty="0">
                <a:highlight>
                  <a:srgbClr val="FFFF00"/>
                </a:highlight>
              </a:rPr>
              <a:t>-m </a:t>
            </a:r>
            <a:r>
              <a:rPr lang="en-US" dirty="0" err="1">
                <a:highlight>
                  <a:srgbClr val="FFFF00"/>
                </a:highlight>
              </a:rPr>
              <a:t>tcp</a:t>
            </a:r>
            <a:r>
              <a:rPr lang="en-US" dirty="0"/>
              <a:t> can be omitted</a:t>
            </a:r>
            <a:endParaRPr lang="en-CA" dirty="0"/>
          </a:p>
        </p:txBody>
      </p:sp>
      <p:cxnSp>
        <p:nvCxnSpPr>
          <p:cNvPr id="17" name="Straight Arrow Connector 16">
            <a:extLst>
              <a:ext uri="{FF2B5EF4-FFF2-40B4-BE49-F238E27FC236}">
                <a16:creationId xmlns:a16="http://schemas.microsoft.com/office/drawing/2014/main" id="{AD360F04-61C6-474B-A786-55A05AE5A935}"/>
              </a:ext>
            </a:extLst>
          </p:cNvPr>
          <p:cNvCxnSpPr/>
          <p:nvPr/>
        </p:nvCxnSpPr>
        <p:spPr>
          <a:xfrm flipH="1">
            <a:off x="6459018" y="4786387"/>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59" name="Shape 259"/>
          <p:cNvSpPr txBox="1">
            <a:spLocks noGrp="1"/>
          </p:cNvSpPr>
          <p:nvPr>
            <p:ph type="body" idx="1"/>
          </p:nvPr>
        </p:nvSpPr>
        <p:spPr>
          <a:xfrm>
            <a:off x="311700" y="1152475"/>
            <a:ext cx="8520600" cy="1101000"/>
          </a:xfrm>
          <a:prstGeom prst="rect">
            <a:avLst/>
          </a:prstGeom>
        </p:spPr>
        <p:txBody>
          <a:bodyPr wrap="square" lIns="91425" tIns="91425" rIns="91425" bIns="91425" anchor="t" anchorCtr="0">
            <a:noAutofit/>
          </a:bodyPr>
          <a:lstStyle/>
          <a:p>
            <a:pPr marL="342900" indent="-342900"/>
            <a:r>
              <a:rPr lang="en-GB" dirty="0">
                <a:solidFill>
                  <a:srgbClr val="000000"/>
                </a:solidFill>
              </a:rPr>
              <a:t>Allow the use of the loopback interface.</a:t>
            </a:r>
          </a:p>
        </p:txBody>
      </p:sp>
      <p:sp>
        <p:nvSpPr>
          <p:cNvPr id="261" name="Shape 261"/>
          <p:cNvSpPr txBox="1"/>
          <p:nvPr/>
        </p:nvSpPr>
        <p:spPr>
          <a:xfrm>
            <a:off x="618770" y="3119675"/>
            <a:ext cx="8112600" cy="572700"/>
          </a:xfrm>
          <a:prstGeom prst="rect">
            <a:avLst/>
          </a:prstGeom>
          <a:noFill/>
          <a:ln>
            <a:noFill/>
          </a:ln>
        </p:spPr>
        <p:txBody>
          <a:bodyPr wrap="square" lIns="91425" tIns="91425" rIns="91425" bIns="91425" anchor="t" anchorCtr="0">
            <a:noAutofit/>
          </a:bodyPr>
          <a:lstStyle/>
          <a:p>
            <a:pPr marL="285750" indent="-285750">
              <a:buFont typeface="Arial" panose="020B0604020202020204" pitchFamily="34" charset="0"/>
              <a:buChar char="•"/>
            </a:pPr>
            <a:endParaRPr lang="en-GB" sz="1800" dirty="0"/>
          </a:p>
        </p:txBody>
      </p:sp>
      <p:sp>
        <p:nvSpPr>
          <p:cNvPr id="7" name="Shape 259"/>
          <p:cNvSpPr txBox="1">
            <a:spLocks/>
          </p:cNvSpPr>
          <p:nvPr/>
        </p:nvSpPr>
        <p:spPr>
          <a:xfrm>
            <a:off x="446050" y="3189263"/>
            <a:ext cx="5499820" cy="5790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342900" indent="-342900"/>
            <a:r>
              <a:rPr lang="en-GB" dirty="0">
                <a:solidFill>
                  <a:schemeClr val="tx1"/>
                </a:solidFill>
              </a:rPr>
              <a:t>Allow DNS queries and replies to pass through.</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70" y="1797326"/>
            <a:ext cx="7781130" cy="1149074"/>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70" y="3692375"/>
            <a:ext cx="7781130" cy="898870"/>
          </a:xfrm>
          <a:prstGeom prst="rect">
            <a:avLst/>
          </a:prstGeom>
        </p:spPr>
      </p:pic>
      <p:sp>
        <p:nvSpPr>
          <p:cNvPr id="4" name="Rectangle 3"/>
          <p:cNvSpPr/>
          <p:nvPr/>
        </p:nvSpPr>
        <p:spPr>
          <a:xfrm>
            <a:off x="6246040" y="579419"/>
            <a:ext cx="2485330" cy="91440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smtClean="0">
                <a:ln>
                  <a:solidFill>
                    <a:sysClr val="windowText" lastClr="000000"/>
                  </a:solidFill>
                </a:ln>
                <a:solidFill>
                  <a:srgbClr val="FF0000"/>
                </a:solidFill>
              </a:rPr>
              <a:t>-</a:t>
            </a:r>
            <a:r>
              <a:rPr lang="en-CA" dirty="0" err="1" smtClean="0">
                <a:ln>
                  <a:solidFill>
                    <a:sysClr val="windowText" lastClr="000000"/>
                  </a:solidFill>
                </a:ln>
                <a:solidFill>
                  <a:srgbClr val="FF0000"/>
                </a:solidFill>
              </a:rPr>
              <a:t>i</a:t>
            </a:r>
            <a:r>
              <a:rPr lang="en-CA" dirty="0" smtClean="0">
                <a:ln>
                  <a:solidFill>
                    <a:sysClr val="windowText" lastClr="000000"/>
                  </a:solidFill>
                </a:ln>
                <a:solidFill>
                  <a:srgbClr val="FF0000"/>
                </a:solidFill>
              </a:rPr>
              <a:t>: </a:t>
            </a:r>
            <a:r>
              <a:rPr lang="en-CA" smtClean="0">
                <a:ln>
                  <a:solidFill>
                    <a:sysClr val="windowText" lastClr="000000"/>
                  </a:solidFill>
                </a:ln>
                <a:solidFill>
                  <a:srgbClr val="FF0000"/>
                </a:solidFill>
              </a:rPr>
              <a:t>for interface</a:t>
            </a:r>
            <a:endParaRPr lang="en-CA" dirty="0">
              <a:ln>
                <a:solidFill>
                  <a:sysClr val="windowText" lastClr="000000"/>
                </a:solidFill>
              </a:ln>
              <a:solidFill>
                <a:srgbClr val="FF0000"/>
              </a:solidFill>
            </a:endParaRPr>
          </a:p>
        </p:txBody>
      </p:sp>
      <p:cxnSp>
        <p:nvCxnSpPr>
          <p:cNvPr id="6" name="Straight Arrow Connector 5"/>
          <p:cNvCxnSpPr/>
          <p:nvPr/>
        </p:nvCxnSpPr>
        <p:spPr>
          <a:xfrm flipH="1">
            <a:off x="6494400" y="1152475"/>
            <a:ext cx="626400" cy="9139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68" name="Shape 268"/>
          <p:cNvSpPr txBox="1">
            <a:spLocks noGrp="1"/>
          </p:cNvSpPr>
          <p:nvPr>
            <p:ph type="body" idx="1"/>
          </p:nvPr>
        </p:nvSpPr>
        <p:spPr>
          <a:xfrm>
            <a:off x="6228922" y="1187675"/>
            <a:ext cx="2485680" cy="783365"/>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These are all the rules we have added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0" y="1187675"/>
            <a:ext cx="5365425" cy="241929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0" y="3856429"/>
            <a:ext cx="5365425" cy="713976"/>
          </a:xfrm>
          <a:prstGeom prst="rect">
            <a:avLst/>
          </a:prstGeom>
        </p:spPr>
      </p:pic>
      <p:sp>
        <p:nvSpPr>
          <p:cNvPr id="4" name="Rectangle 3"/>
          <p:cNvSpPr/>
          <p:nvPr/>
        </p:nvSpPr>
        <p:spPr>
          <a:xfrm>
            <a:off x="6404060" y="3093077"/>
            <a:ext cx="2428240" cy="1477328"/>
          </a:xfrm>
          <a:prstGeom prst="rect">
            <a:avLst/>
          </a:prstGeom>
        </p:spPr>
        <p:txBody>
          <a:bodyPr wrap="square">
            <a:spAutoFit/>
          </a:bodyPr>
          <a:lstStyle/>
          <a:p>
            <a:pPr lvl="0"/>
            <a:r>
              <a:rPr lang="en-GB" sz="1800" dirty="0"/>
              <a:t>Change the default policy to DROP so that only our configurations on firewall work.</a:t>
            </a:r>
          </a:p>
        </p:txBody>
      </p:sp>
      <p:sp>
        <p:nvSpPr>
          <p:cNvPr id="5" name="Right Arrow 4"/>
          <p:cNvSpPr/>
          <p:nvPr/>
        </p:nvSpPr>
        <p:spPr>
          <a:xfrm rot="10800000">
            <a:off x="5795177" y="1458842"/>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822979" y="4003249"/>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Building a Simple Firewall: Testing</a:t>
            </a:r>
          </a:p>
        </p:txBody>
      </p:sp>
      <p:sp>
        <p:nvSpPr>
          <p:cNvPr id="276" name="Shape 276"/>
          <p:cNvSpPr txBox="1">
            <a:spLocks noGrp="1"/>
          </p:cNvSpPr>
          <p:nvPr>
            <p:ph type="body" idx="1"/>
          </p:nvPr>
        </p:nvSpPr>
        <p:spPr>
          <a:xfrm>
            <a:off x="311700" y="3003316"/>
            <a:ext cx="8212540" cy="134018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test our firewall, make connection attempts from a different machine.</a:t>
            </a:r>
          </a:p>
          <a:p>
            <a:pPr marL="457200" lvl="0" indent="-342900">
              <a:spcBef>
                <a:spcPts val="0"/>
              </a:spcBef>
              <a:spcAft>
                <a:spcPts val="0"/>
              </a:spcAft>
              <a:buClr>
                <a:srgbClr val="000000"/>
              </a:buClr>
              <a:buSzPts val="1800"/>
              <a:buChar char="●"/>
            </a:pPr>
            <a:r>
              <a:rPr lang="en-GB" dirty="0">
                <a:solidFill>
                  <a:srgbClr val="000000"/>
                </a:solidFill>
              </a:rPr>
              <a:t>Firewall drops all packets except the ones on ports 80(http) and 22(</a:t>
            </a:r>
            <a:r>
              <a:rPr lang="en-GB" dirty="0" err="1">
                <a:solidFill>
                  <a:srgbClr val="000000"/>
                </a:solidFill>
              </a:rPr>
              <a:t>ssh</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Telnet connection made on port 23 failed to connect, but </a:t>
            </a:r>
            <a:r>
              <a:rPr lang="en-GB" dirty="0" err="1">
                <a:solidFill>
                  <a:srgbClr val="000000"/>
                </a:solidFill>
              </a:rPr>
              <a:t>wget</a:t>
            </a:r>
            <a:r>
              <a:rPr lang="en-GB" dirty="0">
                <a:solidFill>
                  <a:srgbClr val="000000"/>
                </a:solidFill>
              </a:rPr>
              <a:t> connection on port 80 succeeded.</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98" y="1207503"/>
            <a:ext cx="7747633" cy="160603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Stateful Firewall using Connection Tracking</a:t>
            </a:r>
          </a:p>
        </p:txBody>
      </p:sp>
      <p:sp>
        <p:nvSpPr>
          <p:cNvPr id="283" name="Shape 28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a:t>
            </a:r>
            <a:r>
              <a:rPr lang="en-GB" dirty="0" err="1">
                <a:solidFill>
                  <a:srgbClr val="000000"/>
                </a:solidFill>
              </a:rPr>
              <a:t>stateful</a:t>
            </a:r>
            <a:r>
              <a:rPr lang="en-GB" dirty="0">
                <a:solidFill>
                  <a:srgbClr val="000000"/>
                </a:solidFill>
              </a:rPr>
              <a:t> firewall monitors incoming and outgoing packets over a period of time.</a:t>
            </a:r>
          </a:p>
          <a:p>
            <a:pPr marL="457200" lvl="0" indent="-342900">
              <a:spcBef>
                <a:spcPts val="0"/>
              </a:spcBef>
              <a:spcAft>
                <a:spcPts val="0"/>
              </a:spcAft>
              <a:buClr>
                <a:srgbClr val="000000"/>
              </a:buClr>
              <a:buSzPts val="1800"/>
              <a:buChar char="●"/>
            </a:pPr>
            <a:r>
              <a:rPr lang="en-GB" dirty="0">
                <a:solidFill>
                  <a:srgbClr val="000000"/>
                </a:solidFill>
              </a:rPr>
              <a:t>Records attributes like IP address, port numbers, sequence numbers.  Collectively known as connection states.</a:t>
            </a:r>
          </a:p>
          <a:p>
            <a:pPr marL="457200" lvl="0" indent="-342900">
              <a:spcBef>
                <a:spcPts val="0"/>
              </a:spcBef>
              <a:spcAft>
                <a:spcPts val="0"/>
              </a:spcAft>
              <a:buClr>
                <a:srgbClr val="000000"/>
              </a:buClr>
              <a:buSzPts val="1800"/>
              <a:buChar char="●"/>
            </a:pPr>
            <a:r>
              <a:rPr lang="en-GB" dirty="0">
                <a:solidFill>
                  <a:srgbClr val="000000"/>
                </a:solidFill>
              </a:rPr>
              <a:t>A connection state, in context of a firewall signifies whether a given packet is a part of an existing flow or not.</a:t>
            </a:r>
          </a:p>
          <a:p>
            <a:pPr marL="457200" lvl="0" indent="-342900">
              <a:spcBef>
                <a:spcPts val="0"/>
              </a:spcBef>
              <a:buClr>
                <a:srgbClr val="000000"/>
              </a:buClr>
              <a:buSzPts val="1800"/>
              <a:buChar char="●"/>
            </a:pPr>
            <a:r>
              <a:rPr lang="en-GB" dirty="0">
                <a:solidFill>
                  <a:srgbClr val="000000"/>
                </a:solidFill>
              </a:rPr>
              <a:t>Hence, it is applied to both connection-oriented (TCP) and connectionless protocols (UDP and ICMP).</a:t>
            </a: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Connection Tracking Framework in Linux</a:t>
            </a:r>
          </a:p>
        </p:txBody>
      </p:sp>
      <p:sp>
        <p:nvSpPr>
          <p:cNvPr id="289" name="Shape 289"/>
          <p:cNvSpPr txBox="1">
            <a:spLocks noGrp="1"/>
          </p:cNvSpPr>
          <p:nvPr>
            <p:ph type="body" idx="1"/>
          </p:nvPr>
        </p:nvSpPr>
        <p:spPr>
          <a:xfrm>
            <a:off x="311700" y="1152475"/>
            <a:ext cx="8520600" cy="3835500"/>
          </a:xfrm>
          <a:prstGeom prst="rect">
            <a:avLst/>
          </a:prstGeom>
        </p:spPr>
        <p:txBody>
          <a:bodyPr wrap="square" lIns="91425" tIns="91425" rIns="91425" bIns="91425" anchor="t" anchorCtr="0">
            <a:noAutofit/>
          </a:bodyPr>
          <a:lstStyle/>
          <a:p>
            <a:pPr marL="346075" lvl="1" indent="-342900">
              <a:spcAft>
                <a:spcPts val="0"/>
              </a:spcAft>
              <a:buClr>
                <a:srgbClr val="000000"/>
              </a:buClr>
              <a:buSzPts val="1800"/>
              <a:buChar char="●"/>
            </a:pPr>
            <a:r>
              <a:rPr lang="en-GB" sz="1600" dirty="0" err="1">
                <a:solidFill>
                  <a:srgbClr val="000000"/>
                </a:solidFill>
              </a:rPr>
              <a:t>nf_conntrack</a:t>
            </a:r>
            <a:r>
              <a:rPr lang="en-GB" sz="1600" dirty="0">
                <a:solidFill>
                  <a:srgbClr val="000000"/>
                </a:solidFill>
              </a:rPr>
              <a:t> is a connection tracking framework in Linux kernel built on the top of </a:t>
            </a:r>
            <a:r>
              <a:rPr lang="en-GB" sz="1600" dirty="0" err="1">
                <a:solidFill>
                  <a:srgbClr val="000000"/>
                </a:solidFill>
              </a:rPr>
              <a:t>netfilter</a:t>
            </a:r>
            <a:r>
              <a:rPr lang="en-GB" sz="1600" dirty="0">
                <a:solidFill>
                  <a:srgbClr val="000000"/>
                </a:solidFill>
              </a:rPr>
              <a:t>.</a:t>
            </a:r>
          </a:p>
          <a:p>
            <a:pPr marL="346075" lvl="0" indent="-342900" rtl="0">
              <a:spcBef>
                <a:spcPts val="0"/>
              </a:spcBef>
              <a:spcAft>
                <a:spcPts val="600"/>
              </a:spcAft>
              <a:buClr>
                <a:srgbClr val="000000"/>
              </a:buClr>
              <a:buSzPts val="1800"/>
              <a:buChar char="●"/>
            </a:pPr>
            <a:r>
              <a:rPr lang="en-GB" dirty="0">
                <a:solidFill>
                  <a:srgbClr val="000000"/>
                </a:solidFill>
              </a:rPr>
              <a:t>Each incoming packet is marked with a connection state as described:</a:t>
            </a:r>
          </a:p>
          <a:p>
            <a:pPr marL="630238" lvl="1" indent="-285750">
              <a:spcAft>
                <a:spcPts val="0"/>
              </a:spcAft>
            </a:pPr>
            <a:r>
              <a:rPr lang="en-GB" sz="1600" dirty="0">
                <a:solidFill>
                  <a:srgbClr val="000000"/>
                </a:solidFill>
              </a:rPr>
              <a:t>NEW: The connection is starting and packet is a part of a valid sequence. It only exists for a connection if the firewall has only seen traffic in one direction.</a:t>
            </a:r>
          </a:p>
          <a:p>
            <a:pPr marL="630238" lvl="1" indent="-285750">
              <a:spcAft>
                <a:spcPts val="0"/>
              </a:spcAft>
            </a:pPr>
            <a:r>
              <a:rPr lang="en-GB" sz="1600" dirty="0">
                <a:solidFill>
                  <a:srgbClr val="000000"/>
                </a:solidFill>
              </a:rPr>
              <a:t>ESTABLISHED: The connection has been established and is a two-way communication.</a:t>
            </a:r>
          </a:p>
          <a:p>
            <a:pPr marL="630238" lvl="1" indent="-285750">
              <a:spcAft>
                <a:spcPts val="0"/>
              </a:spcAft>
            </a:pPr>
            <a:r>
              <a:rPr lang="en-GB" sz="1600" dirty="0">
                <a:solidFill>
                  <a:srgbClr val="000000"/>
                </a:solidFill>
              </a:rPr>
              <a:t>RELATED: Special state that helps to establish relationships among different connections. E.g., FTP Control traffic and FTP Data traffic are related. </a:t>
            </a:r>
          </a:p>
          <a:p>
            <a:pPr marL="630238" lvl="1" indent="-285750">
              <a:spcAft>
                <a:spcPts val="0"/>
              </a:spcAft>
            </a:pPr>
            <a:r>
              <a:rPr lang="en-GB" sz="1600" dirty="0">
                <a:solidFill>
                  <a:srgbClr val="000000"/>
                </a:solidFill>
              </a:rPr>
              <a:t>INVALID : This state is used for packets that do not follow the expected </a:t>
            </a:r>
            <a:r>
              <a:rPr lang="en-GB" sz="1600" dirty="0" err="1">
                <a:solidFill>
                  <a:srgbClr val="000000"/>
                </a:solidFill>
              </a:rPr>
              <a:t>behavior</a:t>
            </a:r>
            <a:r>
              <a:rPr lang="en-GB" sz="1600" dirty="0">
                <a:solidFill>
                  <a:srgbClr val="000000"/>
                </a:solidFill>
              </a:rPr>
              <a:t> of a connection.</a:t>
            </a:r>
          </a:p>
          <a:p>
            <a:pPr marL="346075" indent="-346075">
              <a:spcAft>
                <a:spcPts val="0"/>
              </a:spcAft>
            </a:pPr>
            <a:r>
              <a:rPr lang="en-GB" sz="2000" dirty="0" err="1">
                <a:solidFill>
                  <a:srgbClr val="000000"/>
                </a:solidFill>
              </a:rPr>
              <a:t>iptables</a:t>
            </a:r>
            <a:r>
              <a:rPr lang="en-GB" sz="2000" dirty="0">
                <a:solidFill>
                  <a:srgbClr val="000000"/>
                </a:solidFill>
              </a:rPr>
              <a:t> can use </a:t>
            </a:r>
            <a:r>
              <a:rPr lang="en-GB" sz="2000" dirty="0" err="1">
                <a:solidFill>
                  <a:srgbClr val="000000"/>
                </a:solidFill>
              </a:rPr>
              <a:t>nf_conntrack</a:t>
            </a:r>
            <a:r>
              <a:rPr lang="en-GB" sz="2000" dirty="0">
                <a:solidFill>
                  <a:srgbClr val="000000"/>
                </a:solidFill>
              </a:rPr>
              <a:t> to build </a:t>
            </a:r>
            <a:r>
              <a:rPr lang="en-GB" sz="2000" dirty="0" err="1">
                <a:solidFill>
                  <a:srgbClr val="000000"/>
                </a:solidFill>
              </a:rPr>
              <a:t>stateful</a:t>
            </a:r>
            <a:r>
              <a:rPr lang="en-GB" sz="2000" dirty="0">
                <a:solidFill>
                  <a:srgbClr val="000000"/>
                </a:solidFill>
              </a:rPr>
              <a:t> firewall rules.</a:t>
            </a:r>
          </a:p>
          <a:p>
            <a:pPr marL="344488" lvl="1">
              <a:spcAft>
                <a:spcPts val="0"/>
              </a:spcAft>
              <a:buNone/>
            </a:pPr>
            <a:endParaRPr lang="en-GB" sz="1600" dirty="0">
              <a:solidFill>
                <a:srgbClr val="000000"/>
              </a:solidFill>
            </a:endParaRPr>
          </a:p>
          <a:p>
            <a:pPr marL="0" lvl="0" indent="0">
              <a:spcBef>
                <a:spcPts val="0"/>
              </a:spcBef>
              <a:buNone/>
            </a:pPr>
            <a:endParaRPr dirty="0">
              <a:solidFill>
                <a:srgbClr val="000000"/>
              </a:solidFill>
            </a:endParaRP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Example: Set up a </a:t>
            </a:r>
            <a:r>
              <a:rPr lang="en-GB" dirty="0" err="1"/>
              <a:t>Stateful</a:t>
            </a:r>
            <a:r>
              <a:rPr lang="en-GB" dirty="0"/>
              <a:t> Firewall</a:t>
            </a:r>
          </a:p>
        </p:txBody>
      </p:sp>
      <p:sp>
        <p:nvSpPr>
          <p:cNvPr id="301" name="Shape 301"/>
          <p:cNvSpPr txBox="1">
            <a:spLocks noGrp="1"/>
          </p:cNvSpPr>
          <p:nvPr>
            <p:ph type="body" idx="1"/>
          </p:nvPr>
        </p:nvSpPr>
        <p:spPr>
          <a:xfrm>
            <a:off x="311700" y="2942400"/>
            <a:ext cx="8520600" cy="2128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set up a firewall rule to only allow outgoing TCP packets if they belong to an established TCP connection. </a:t>
            </a:r>
          </a:p>
          <a:p>
            <a:pPr marL="457200" lvl="0" indent="-342900">
              <a:spcBef>
                <a:spcPts val="0"/>
              </a:spcBef>
              <a:spcAft>
                <a:spcPts val="0"/>
              </a:spcAft>
              <a:buClr>
                <a:srgbClr val="000000"/>
              </a:buClr>
              <a:buSzPts val="1800"/>
              <a:buChar char="●"/>
            </a:pPr>
            <a:r>
              <a:rPr lang="en-GB" dirty="0">
                <a:solidFill>
                  <a:srgbClr val="000000"/>
                </a:solidFill>
              </a:rPr>
              <a:t>We only allow </a:t>
            </a:r>
            <a:r>
              <a:rPr lang="en-GB" dirty="0" err="1">
                <a:solidFill>
                  <a:srgbClr val="000000"/>
                </a:solidFill>
              </a:rPr>
              <a:t>ssh</a:t>
            </a:r>
            <a:r>
              <a:rPr lang="en-GB" dirty="0">
                <a:solidFill>
                  <a:srgbClr val="000000"/>
                </a:solidFill>
              </a:rPr>
              <a:t> and http connection and block all the outgoing TCP traffic if they are not part of an ongoing </a:t>
            </a:r>
            <a:r>
              <a:rPr lang="en-GB" dirty="0" err="1">
                <a:solidFill>
                  <a:srgbClr val="000000"/>
                </a:solidFill>
              </a:rPr>
              <a:t>ssh</a:t>
            </a:r>
            <a:r>
              <a:rPr lang="en-GB" dirty="0">
                <a:solidFill>
                  <a:srgbClr val="000000"/>
                </a:solidFill>
              </a:rPr>
              <a:t> or http connection. </a:t>
            </a:r>
          </a:p>
          <a:p>
            <a:pPr marL="457200" lvl="0" indent="-342900">
              <a:spcBef>
                <a:spcPts val="0"/>
              </a:spcBef>
              <a:buClr>
                <a:srgbClr val="000000"/>
              </a:buClr>
              <a:buSzPts val="1800"/>
              <a:buChar char="●"/>
            </a:pPr>
            <a:r>
              <a:rPr lang="en-GB" dirty="0">
                <a:solidFill>
                  <a:srgbClr val="000000"/>
                </a:solidFill>
              </a:rPr>
              <a:t>We will replace the earlier rule with this one based on the connection state.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6" y="1098200"/>
            <a:ext cx="6774767" cy="1844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Firewalls</a:t>
            </a:r>
          </a:p>
        </p:txBody>
      </p:sp>
      <p:sp>
        <p:nvSpPr>
          <p:cNvPr id="66" name="Shape 66"/>
          <p:cNvSpPr txBox="1">
            <a:spLocks noGrp="1"/>
          </p:cNvSpPr>
          <p:nvPr>
            <p:ph type="body" idx="1"/>
          </p:nvPr>
        </p:nvSpPr>
        <p:spPr>
          <a:xfrm>
            <a:off x="311700" y="1401350"/>
            <a:ext cx="8520600" cy="21060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It is a part in a computer system or in a network,  </a:t>
            </a:r>
            <a:r>
              <a:rPr lang="en-GB" dirty="0">
                <a:solidFill>
                  <a:srgbClr val="000000"/>
                </a:solidFill>
              </a:rPr>
              <a:t>designed to stop unauthorized traffic flowing from one network to another.</a:t>
            </a:r>
          </a:p>
          <a:p>
            <a:pPr marL="457200" lvl="0" indent="-342900">
              <a:spcBef>
                <a:spcPts val="0"/>
              </a:spcBef>
              <a:spcAft>
                <a:spcPts val="0"/>
              </a:spcAft>
              <a:buClr>
                <a:srgbClr val="000000"/>
              </a:buClr>
              <a:buSzPts val="1800"/>
              <a:buChar char="●"/>
            </a:pPr>
            <a:r>
              <a:rPr lang="en-GB" dirty="0">
                <a:solidFill>
                  <a:srgbClr val="000000"/>
                </a:solidFill>
              </a:rPr>
              <a:t>Separate trusted and untrusted components of a network.</a:t>
            </a:r>
          </a:p>
          <a:p>
            <a:pPr marL="457200" lvl="0" indent="-342900">
              <a:spcBef>
                <a:spcPts val="0"/>
              </a:spcBef>
              <a:buClr>
                <a:srgbClr val="000000"/>
              </a:buClr>
              <a:buSzPts val="1800"/>
              <a:buChar char="●"/>
            </a:pPr>
            <a:r>
              <a:rPr lang="en-GB" dirty="0" smtClean="0">
                <a:solidFill>
                  <a:srgbClr val="000000"/>
                </a:solidFill>
              </a:rPr>
              <a:t>Main </a:t>
            </a:r>
            <a:r>
              <a:rPr lang="en-GB" dirty="0">
                <a:solidFill>
                  <a:srgbClr val="000000"/>
                </a:solidFill>
              </a:rPr>
              <a:t>functionalities are filtering data, redirecting traffic and protecting against network attacks.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Requirements of a firewall</a:t>
            </a:r>
          </a:p>
        </p:txBody>
      </p:sp>
      <p:sp>
        <p:nvSpPr>
          <p:cNvPr id="72" name="Shape 72"/>
          <p:cNvSpPr txBox="1">
            <a:spLocks noGrp="1"/>
          </p:cNvSpPr>
          <p:nvPr>
            <p:ph type="body" idx="1"/>
          </p:nvPr>
        </p:nvSpPr>
        <p:spPr>
          <a:xfrm>
            <a:off x="228975" y="1428275"/>
            <a:ext cx="8520600" cy="176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In general, authorized traffic is defined </a:t>
            </a:r>
            <a:r>
              <a:rPr lang="en-GB" dirty="0">
                <a:solidFill>
                  <a:srgbClr val="000000"/>
                </a:solidFill>
              </a:rPr>
              <a:t>by the security </a:t>
            </a:r>
            <a:r>
              <a:rPr lang="en-GB" dirty="0" smtClean="0">
                <a:solidFill>
                  <a:srgbClr val="000000"/>
                </a:solidFill>
              </a:rPr>
              <a:t>policy and is </a:t>
            </a:r>
            <a:r>
              <a:rPr lang="en-GB" dirty="0">
                <a:solidFill>
                  <a:srgbClr val="000000"/>
                </a:solidFill>
              </a:rPr>
              <a:t>allowed to pass </a:t>
            </a:r>
            <a:r>
              <a:rPr lang="en-GB" dirty="0" smtClean="0">
                <a:solidFill>
                  <a:srgbClr val="000000"/>
                </a:solidFill>
              </a:rPr>
              <a:t>through the firewall.</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The firewall itself must be immune to </a:t>
            </a:r>
            <a:r>
              <a:rPr lang="en-GB" dirty="0" smtClean="0">
                <a:solidFill>
                  <a:srgbClr val="000000"/>
                </a:solidFill>
              </a:rPr>
              <a:t>penetration.</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Policy</a:t>
            </a:r>
          </a:p>
        </p:txBody>
      </p:sp>
      <p:sp>
        <p:nvSpPr>
          <p:cNvPr id="78" name="Shape 78"/>
          <p:cNvSpPr txBox="1">
            <a:spLocks noGrp="1"/>
          </p:cNvSpPr>
          <p:nvPr>
            <p:ph type="body" idx="1"/>
          </p:nvPr>
        </p:nvSpPr>
        <p:spPr>
          <a:xfrm>
            <a:off x="311700" y="1152475"/>
            <a:ext cx="8520600" cy="278592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u="sng" dirty="0">
                <a:solidFill>
                  <a:srgbClr val="000000"/>
                </a:solidFill>
              </a:rPr>
              <a:t>User control:</a:t>
            </a:r>
            <a:r>
              <a:rPr lang="en-GB" dirty="0">
                <a:solidFill>
                  <a:srgbClr val="000000"/>
                </a:solidFill>
              </a:rPr>
              <a:t> </a:t>
            </a:r>
            <a:r>
              <a:rPr lang="en-GB" dirty="0" smtClean="0">
                <a:solidFill>
                  <a:srgbClr val="000000"/>
                </a:solidFill>
              </a:rPr>
              <a:t>Control user’s access right to </a:t>
            </a:r>
            <a:r>
              <a:rPr lang="en-GB" dirty="0">
                <a:solidFill>
                  <a:srgbClr val="000000"/>
                </a:solidFill>
              </a:rPr>
              <a:t>the </a:t>
            </a:r>
            <a:r>
              <a:rPr lang="en-GB" dirty="0" smtClean="0">
                <a:solidFill>
                  <a:srgbClr val="000000"/>
                </a:solidFill>
              </a:rPr>
              <a:t>data. This usually is applied </a:t>
            </a:r>
            <a:r>
              <a:rPr lang="en-GB" dirty="0">
                <a:solidFill>
                  <a:srgbClr val="000000"/>
                </a:solidFill>
              </a:rPr>
              <a:t>to users inside the firewall perimeter.</a:t>
            </a:r>
          </a:p>
          <a:p>
            <a:pPr marL="457200" lvl="0" indent="-342900">
              <a:spcBef>
                <a:spcPts val="0"/>
              </a:spcBef>
              <a:spcAft>
                <a:spcPts val="0"/>
              </a:spcAft>
              <a:buClr>
                <a:srgbClr val="000000"/>
              </a:buClr>
              <a:buSzPts val="1800"/>
              <a:buChar char="●"/>
            </a:pPr>
            <a:r>
              <a:rPr lang="en-GB" u="sng" dirty="0">
                <a:solidFill>
                  <a:srgbClr val="000000"/>
                </a:solidFill>
              </a:rPr>
              <a:t>Service control</a:t>
            </a:r>
            <a:r>
              <a:rPr lang="en-GB" dirty="0">
                <a:solidFill>
                  <a:srgbClr val="000000"/>
                </a:solidFill>
              </a:rPr>
              <a:t>: </a:t>
            </a:r>
            <a:r>
              <a:rPr lang="en-GB" dirty="0" smtClean="0">
                <a:solidFill>
                  <a:srgbClr val="000000"/>
                </a:solidFill>
              </a:rPr>
              <a:t> Control the access to the service requested in the packet such as Telnet. </a:t>
            </a:r>
            <a:r>
              <a:rPr lang="en-GB" dirty="0">
                <a:solidFill>
                  <a:srgbClr val="000000"/>
                </a:solidFill>
              </a:rPr>
              <a:t>Applied on the basis of </a:t>
            </a:r>
            <a:r>
              <a:rPr lang="en-GB" dirty="0" err="1" smtClean="0">
                <a:solidFill>
                  <a:srgbClr val="000000"/>
                </a:solidFill>
              </a:rPr>
              <a:t>ip</a:t>
            </a:r>
            <a:r>
              <a:rPr lang="en-GB" dirty="0" smtClean="0">
                <a:solidFill>
                  <a:srgbClr val="000000"/>
                </a:solidFill>
              </a:rPr>
              <a:t> </a:t>
            </a:r>
            <a:r>
              <a:rPr lang="en-GB" dirty="0">
                <a:solidFill>
                  <a:srgbClr val="000000"/>
                </a:solidFill>
              </a:rPr>
              <a:t>address, </a:t>
            </a:r>
            <a:r>
              <a:rPr lang="en-GB" dirty="0" smtClean="0">
                <a:solidFill>
                  <a:srgbClr val="000000"/>
                </a:solidFill>
              </a:rPr>
              <a:t>protocol </a:t>
            </a:r>
            <a:r>
              <a:rPr lang="en-GB" dirty="0">
                <a:solidFill>
                  <a:srgbClr val="000000"/>
                </a:solidFill>
              </a:rPr>
              <a:t>and port </a:t>
            </a:r>
            <a:r>
              <a:rPr lang="en-GB" dirty="0" smtClean="0">
                <a:solidFill>
                  <a:srgbClr val="000000"/>
                </a:solidFill>
              </a:rPr>
              <a:t>numbers in the packet.</a:t>
            </a:r>
            <a:endParaRPr lang="en-GB" dirty="0">
              <a:solidFill>
                <a:srgbClr val="000000"/>
              </a:solidFill>
            </a:endParaRPr>
          </a:p>
          <a:p>
            <a:pPr marL="457200" lvl="0" indent="-342900">
              <a:spcBef>
                <a:spcPts val="0"/>
              </a:spcBef>
              <a:buClr>
                <a:srgbClr val="000000"/>
              </a:buClr>
              <a:buSzPts val="1800"/>
              <a:buChar char="●"/>
            </a:pPr>
            <a:r>
              <a:rPr lang="en-GB" u="sng" dirty="0">
                <a:solidFill>
                  <a:srgbClr val="000000"/>
                </a:solidFill>
              </a:rPr>
              <a:t>Direction control: </a:t>
            </a:r>
            <a:r>
              <a:rPr lang="en-GB" dirty="0">
                <a:solidFill>
                  <a:srgbClr val="000000"/>
                </a:solidFill>
              </a:rPr>
              <a:t>Determines the direction in which requests may be initiated and are allowed to flow through the firewall. It tells whether the traffic is “inbound” (From the network to firewall) or vice-versa “outbound”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actions</a:t>
            </a:r>
          </a:p>
        </p:txBody>
      </p:sp>
      <p:sp>
        <p:nvSpPr>
          <p:cNvPr id="84" name="Shape 84"/>
          <p:cNvSpPr txBox="1">
            <a:spLocks noGrp="1"/>
          </p:cNvSpPr>
          <p:nvPr>
            <p:ph type="body" idx="1"/>
          </p:nvPr>
        </p:nvSpPr>
        <p:spPr>
          <a:xfrm>
            <a:off x="311700" y="1152475"/>
            <a:ext cx="8520600" cy="17232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Accepted:</a:t>
            </a:r>
            <a:r>
              <a:rPr lang="en-GB" dirty="0">
                <a:solidFill>
                  <a:srgbClr val="000000"/>
                </a:solidFill>
              </a:rPr>
              <a:t> Allowed to enter the connected network/host through the firewall.</a:t>
            </a:r>
          </a:p>
          <a:p>
            <a:pPr marL="0" lvl="0" indent="0">
              <a:spcBef>
                <a:spcPts val="0"/>
              </a:spcBef>
              <a:buNone/>
            </a:pPr>
            <a:r>
              <a:rPr lang="en-GB" u="sng" dirty="0">
                <a:solidFill>
                  <a:srgbClr val="000000"/>
                </a:solidFill>
              </a:rPr>
              <a:t>Denied:</a:t>
            </a:r>
            <a:r>
              <a:rPr lang="en-GB" dirty="0">
                <a:solidFill>
                  <a:srgbClr val="000000"/>
                </a:solidFill>
              </a:rPr>
              <a:t> Not permitted to enter the other side of firewall.</a:t>
            </a:r>
          </a:p>
          <a:p>
            <a:pPr marL="0" lvl="0" indent="0">
              <a:spcBef>
                <a:spcPts val="0"/>
              </a:spcBef>
              <a:buNone/>
            </a:pPr>
            <a:r>
              <a:rPr lang="en-GB" u="sng" dirty="0">
                <a:solidFill>
                  <a:srgbClr val="000000"/>
                </a:solidFill>
              </a:rPr>
              <a:t>Rejected:</a:t>
            </a:r>
            <a:r>
              <a:rPr lang="en-GB" dirty="0">
                <a:solidFill>
                  <a:srgbClr val="000000"/>
                </a:solidFill>
              </a:rPr>
              <a:t> Similar to “Denied”, but tells the source about this </a:t>
            </a:r>
            <a:r>
              <a:rPr lang="en-GB" dirty="0" smtClean="0">
                <a:solidFill>
                  <a:srgbClr val="000000"/>
                </a:solidFill>
              </a:rPr>
              <a:t>decision, </a:t>
            </a:r>
            <a:r>
              <a:rPr lang="en-GB" dirty="0">
                <a:solidFill>
                  <a:srgbClr val="000000"/>
                </a:solidFill>
              </a:rPr>
              <a:t>through ICMP packet.</a:t>
            </a:r>
            <a:r>
              <a:rPr lang="en-GB"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Types of filters</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Depending on the mode of operation, there are three types of firewalls :</a:t>
            </a:r>
          </a:p>
          <a:p>
            <a:pPr marL="457200" lvl="0" indent="-342900">
              <a:spcBef>
                <a:spcPts val="0"/>
              </a:spcBef>
              <a:spcAft>
                <a:spcPts val="0"/>
              </a:spcAft>
              <a:buClr>
                <a:srgbClr val="000000"/>
              </a:buClr>
              <a:buSzPts val="1800"/>
              <a:buChar char="●"/>
            </a:pPr>
            <a:r>
              <a:rPr lang="en-GB">
                <a:solidFill>
                  <a:srgbClr val="000000"/>
                </a:solidFill>
              </a:rPr>
              <a:t>Packet Filter Firewall</a:t>
            </a:r>
          </a:p>
          <a:p>
            <a:pPr marL="457200" lvl="0" indent="-342900">
              <a:spcBef>
                <a:spcPts val="0"/>
              </a:spcBef>
              <a:spcAft>
                <a:spcPts val="0"/>
              </a:spcAft>
              <a:buClr>
                <a:srgbClr val="000000"/>
              </a:buClr>
              <a:buSzPts val="1800"/>
              <a:buChar char="●"/>
            </a:pPr>
            <a:r>
              <a:rPr lang="en-GB">
                <a:solidFill>
                  <a:srgbClr val="000000"/>
                </a:solidFill>
              </a:rPr>
              <a:t>Stateful Firewall</a:t>
            </a:r>
          </a:p>
          <a:p>
            <a:pPr marL="457200" lvl="0" indent="-342900">
              <a:spcBef>
                <a:spcPts val="0"/>
              </a:spcBef>
              <a:buClr>
                <a:srgbClr val="000000"/>
              </a:buClr>
              <a:buSzPts val="1800"/>
              <a:buChar char="●"/>
            </a:pPr>
            <a:r>
              <a:rPr lang="en-GB">
                <a:solidFill>
                  <a:srgbClr val="000000"/>
                </a:solidFill>
              </a:rPr>
              <a:t>Application/Proxy Firewall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Packet Filter Firewall</a:t>
            </a:r>
          </a:p>
        </p:txBody>
      </p:sp>
      <p:pic>
        <p:nvPicPr>
          <p:cNvPr id="97" name="Shape 97"/>
          <p:cNvPicPr preferRelativeResize="0"/>
          <p:nvPr/>
        </p:nvPicPr>
        <p:blipFill>
          <a:blip r:embed="rId3">
            <a:alphaModFix/>
          </a:blip>
          <a:stretch>
            <a:fillRect/>
          </a:stretch>
        </p:blipFill>
        <p:spPr>
          <a:xfrm>
            <a:off x="152400" y="1170125"/>
            <a:ext cx="6391275" cy="1952625"/>
          </a:xfrm>
          <a:prstGeom prst="rect">
            <a:avLst/>
          </a:prstGeom>
          <a:noFill/>
          <a:ln>
            <a:noFill/>
          </a:ln>
        </p:spPr>
      </p:pic>
      <p:sp>
        <p:nvSpPr>
          <p:cNvPr id="98" name="Shape 98"/>
          <p:cNvSpPr txBox="1"/>
          <p:nvPr/>
        </p:nvSpPr>
        <p:spPr>
          <a:xfrm>
            <a:off x="6543675" y="1247400"/>
            <a:ext cx="2503800" cy="25398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traffic based on the information in packet headers, without looking into the payload that contains application data.</a:t>
            </a:r>
          </a:p>
          <a:p>
            <a:pPr marL="0" lvl="0" indent="0">
              <a:spcBef>
                <a:spcPts val="0"/>
              </a:spcBef>
              <a:buNone/>
            </a:pPr>
            <a:endParaRPr sz="1800" dirty="0"/>
          </a:p>
          <a:p>
            <a:pPr marL="0" lvl="0" indent="0">
              <a:spcBef>
                <a:spcPts val="0"/>
              </a:spcBef>
              <a:buNone/>
            </a:pPr>
            <a:endParaRPr sz="1800" dirty="0"/>
          </a:p>
        </p:txBody>
      </p:sp>
      <p:sp>
        <p:nvSpPr>
          <p:cNvPr id="99" name="Shape 99"/>
          <p:cNvSpPr txBox="1"/>
          <p:nvPr/>
        </p:nvSpPr>
        <p:spPr>
          <a:xfrm>
            <a:off x="333685" y="3111452"/>
            <a:ext cx="6232200" cy="1952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dirty="0">
                <a:solidFill>
                  <a:schemeClr val="dk1"/>
                </a:solidFill>
              </a:rPr>
              <a:t>Doesn’t </a:t>
            </a:r>
            <a:r>
              <a:rPr lang="en-GB" sz="1800" dirty="0" smtClean="0">
                <a:solidFill>
                  <a:schemeClr val="dk1"/>
                </a:solidFill>
              </a:rPr>
              <a:t>care whether </a:t>
            </a:r>
            <a:r>
              <a:rPr lang="en-GB" sz="1800" dirty="0">
                <a:solidFill>
                  <a:schemeClr val="dk1"/>
                </a:solidFill>
              </a:rPr>
              <a:t>the packet is a part of existing stream or traffic.</a:t>
            </a:r>
          </a:p>
          <a:p>
            <a:pPr marL="457200" lvl="0" indent="-342900">
              <a:spcBef>
                <a:spcPts val="0"/>
              </a:spcBef>
              <a:buClr>
                <a:schemeClr val="dk1"/>
              </a:buClr>
              <a:buSzPts val="1800"/>
              <a:buChar char="●"/>
            </a:pPr>
            <a:r>
              <a:rPr lang="en-GB" sz="1800" dirty="0">
                <a:solidFill>
                  <a:schemeClr val="dk1"/>
                </a:solidFill>
              </a:rPr>
              <a:t>Doesn’t maintain the states about packets. Also called Stateless Firewall.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a:t>Stateful</a:t>
            </a:r>
            <a:r>
              <a:rPr lang="en-GB" dirty="0"/>
              <a:t> Firewall</a:t>
            </a:r>
          </a:p>
        </p:txBody>
      </p:sp>
      <p:pic>
        <p:nvPicPr>
          <p:cNvPr id="105" name="Shape 105"/>
          <p:cNvPicPr preferRelativeResize="0"/>
          <p:nvPr/>
        </p:nvPicPr>
        <p:blipFill>
          <a:blip r:embed="rId3">
            <a:alphaModFix/>
          </a:blip>
          <a:stretch>
            <a:fillRect/>
          </a:stretch>
        </p:blipFill>
        <p:spPr>
          <a:xfrm>
            <a:off x="152400" y="1170125"/>
            <a:ext cx="6419850" cy="2047875"/>
          </a:xfrm>
          <a:prstGeom prst="rect">
            <a:avLst/>
          </a:prstGeom>
          <a:noFill/>
          <a:ln>
            <a:noFill/>
          </a:ln>
        </p:spPr>
      </p:pic>
      <p:sp>
        <p:nvSpPr>
          <p:cNvPr id="106" name="Shape 106"/>
          <p:cNvSpPr txBox="1"/>
          <p:nvPr/>
        </p:nvSpPr>
        <p:spPr>
          <a:xfrm>
            <a:off x="6451200" y="1189750"/>
            <a:ext cx="2673750" cy="39537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smtClean="0"/>
              <a:t>If multiple packets are “</a:t>
            </a:r>
            <a:r>
              <a:rPr lang="en-GB" sz="1800" b="1" dirty="0" smtClean="0"/>
              <a:t>related</a:t>
            </a:r>
            <a:r>
              <a:rPr lang="en-GB" sz="1800" dirty="0" smtClean="0"/>
              <a:t>”, classify them as a class of the traffic. Filtering policy is defined for the traffic class. </a:t>
            </a:r>
          </a:p>
          <a:p>
            <a:pPr marL="457200" lvl="0" indent="-342900">
              <a:spcBef>
                <a:spcPts val="0"/>
              </a:spcBef>
              <a:buSzPts val="1800"/>
              <a:buChar char="●"/>
            </a:pPr>
            <a:r>
              <a:rPr lang="en-GB" sz="1800" dirty="0" smtClean="0"/>
              <a:t>Later, if a packet belongs to this class of traffic, then apply the class decision to the packet. </a:t>
            </a:r>
            <a:endParaRPr lang="en-GB" sz="1800" dirty="0"/>
          </a:p>
          <a:p>
            <a:pPr marL="0" lvl="0" indent="0">
              <a:spcBef>
                <a:spcPts val="0"/>
              </a:spcBef>
              <a:buNone/>
            </a:pPr>
            <a:endParaRPr sz="1800" dirty="0"/>
          </a:p>
          <a:p>
            <a:pPr lvl="0">
              <a:spcBef>
                <a:spcPts val="0"/>
              </a:spcBef>
            </a:pPr>
            <a:endParaRPr sz="1800" dirty="0"/>
          </a:p>
          <a:p>
            <a:pPr marL="0" lvl="0" indent="0">
              <a:spcBef>
                <a:spcPts val="0"/>
              </a:spcBef>
              <a:buNone/>
            </a:pPr>
            <a:endParaRPr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5104</TotalTime>
  <Words>1987</Words>
  <Application>Microsoft Office PowerPoint</Application>
  <PresentationFormat>On-screen Show (16:9)</PresentationFormat>
  <Paragraphs>153</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Courier New</vt:lpstr>
      <vt:lpstr>Simple Light</vt:lpstr>
      <vt:lpstr>Firewalls</vt:lpstr>
      <vt:lpstr>Outline</vt:lpstr>
      <vt:lpstr>Firewalls</vt:lpstr>
      <vt:lpstr>Requirements of a firewall</vt:lpstr>
      <vt:lpstr>Firewall Policy</vt:lpstr>
      <vt:lpstr>Firewall actions</vt:lpstr>
      <vt:lpstr>Types of filters</vt:lpstr>
      <vt:lpstr>Packet Filter Firewall</vt:lpstr>
      <vt:lpstr>Stateful Firewall</vt:lpstr>
      <vt:lpstr>Application/Proxy Firewall</vt:lpstr>
      <vt:lpstr>Netfilter</vt:lpstr>
      <vt:lpstr>Netfilter Hooks for IPv4</vt:lpstr>
      <vt:lpstr>Iptables Firewall in Linux</vt:lpstr>
      <vt:lpstr>Iptables Firewall - Structure</vt:lpstr>
      <vt:lpstr>Netfilter structure:  merging Filter, NAT and Mangle</vt:lpstr>
      <vt:lpstr>Rule Matching at a chain</vt:lpstr>
      <vt:lpstr>Rule Matching at a chain: example</vt:lpstr>
      <vt:lpstr>Iptables Extension (example):  owner module</vt:lpstr>
      <vt:lpstr>Iptables Extension: Block a Specific User</vt:lpstr>
      <vt:lpstr>Building a Simple Firewall</vt:lpstr>
      <vt:lpstr>Building a Simple Firewall</vt:lpstr>
      <vt:lpstr>Building a Simple Firewall</vt:lpstr>
      <vt:lpstr>Building a Simple Firewall</vt:lpstr>
      <vt:lpstr>Building a Simple Firewall: Testing</vt:lpstr>
      <vt:lpstr>Stateful Firewall using Connection Tracking</vt:lpstr>
      <vt:lpstr>Connection Tracking Framework in Linux</vt:lpstr>
      <vt:lpstr>Example: Set up a Stateful Firewall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dc:creator>Jiang</dc:creator>
  <cp:lastModifiedBy>Angela Jiang</cp:lastModifiedBy>
  <cp:revision>170</cp:revision>
  <dcterms:modified xsi:type="dcterms:W3CDTF">2023-07-04T14:58:58Z</dcterms:modified>
</cp:coreProperties>
</file>