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6" r:id="rId23"/>
    <p:sldId id="277" r:id="rId24"/>
    <p:sldId id="278" r:id="rId25"/>
    <p:sldId id="279" r:id="rId26"/>
    <p:sldId id="28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110" d="100"/>
          <a:sy n="110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1598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950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47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33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53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833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151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171450" lvl="0" indent="-171450">
              <a:spcBef>
                <a:spcPts val="0"/>
              </a:spcBef>
            </a:pPr>
            <a:r>
              <a:rPr lang="en-US" dirty="0" smtClean="0"/>
              <a:t>We create a new &lt;form&gt; element using p=</a:t>
            </a:r>
            <a:r>
              <a:rPr lang="en-US" dirty="0" err="1" smtClean="0"/>
              <a:t>document.createElement</a:t>
            </a:r>
            <a:r>
              <a:rPr lang="en-US" dirty="0" smtClean="0"/>
              <a:t>( 'form')</a:t>
            </a:r>
            <a:r>
              <a:rPr lang="en-US" baseline="0" dirty="0" smtClean="0"/>
              <a:t>. The properties are explained as follows. </a:t>
            </a:r>
          </a:p>
          <a:p>
            <a:pPr marL="171450" lvl="0" indent="-171450">
              <a:spcBef>
                <a:spcPts val="0"/>
              </a:spcBef>
            </a:pPr>
            <a:r>
              <a:rPr lang="en-US" dirty="0" err="1" smtClean="0"/>
              <a:t>document.body.appendChild</a:t>
            </a:r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dirty="0" smtClean="0"/>
              <a:t>):</a:t>
            </a:r>
            <a:r>
              <a:rPr lang="en-US" baseline="0" dirty="0" smtClean="0"/>
              <a:t>  This will add the form </a:t>
            </a:r>
            <a:r>
              <a:rPr lang="en-US" b="1" baseline="0" dirty="0" smtClean="0"/>
              <a:t>p</a:t>
            </a:r>
            <a:r>
              <a:rPr lang="en-US" baseline="0" dirty="0" smtClean="0"/>
              <a:t> to the page. </a:t>
            </a:r>
          </a:p>
          <a:p>
            <a:pPr marL="171450" lvl="0" indent="-171450">
              <a:spcBef>
                <a:spcPts val="0"/>
              </a:spcBef>
            </a:pPr>
            <a:r>
              <a:rPr lang="en-US" b="1" baseline="0" dirty="0" err="1" smtClean="0"/>
              <a:t>p.action</a:t>
            </a:r>
            <a:r>
              <a:rPr lang="en-US" baseline="0" dirty="0" smtClean="0"/>
              <a:t>:  this sets the URL where the form will be submitted to </a:t>
            </a:r>
          </a:p>
          <a:p>
            <a:pPr marL="171450" lvl="0" indent="-171450">
              <a:spcBef>
                <a:spcPts val="0"/>
              </a:spcBef>
            </a:pPr>
            <a:r>
              <a:rPr lang="en-US" b="1" baseline="0" dirty="0" err="1" smtClean="0"/>
              <a:t>p.method</a:t>
            </a:r>
            <a:r>
              <a:rPr lang="en-US" baseline="0" dirty="0" smtClean="0"/>
              <a:t>:  this sets the HTTP request method when sending to the server.  Here we use the post method. </a:t>
            </a:r>
          </a:p>
          <a:p>
            <a:pPr marL="171450" lvl="0" indent="-171450">
              <a:spcBef>
                <a:spcPts val="0"/>
              </a:spcBef>
            </a:pPr>
            <a:r>
              <a:rPr lang="en-US" b="1" baseline="0" dirty="0" err="1" smtClean="0"/>
              <a:t>p.innerHTML</a:t>
            </a:r>
            <a:r>
              <a:rPr lang="en-US" baseline="0" dirty="0" smtClean="0"/>
              <a:t>:  this allows you to define or modify the HTML content inside the element p.  This is the HTML content for the form. </a:t>
            </a:r>
          </a:p>
          <a:p>
            <a:pPr marL="171450" lvl="0" indent="-171450">
              <a:spcBef>
                <a:spcPts val="0"/>
              </a:spcBef>
            </a:pPr>
            <a:r>
              <a:rPr lang="en-US" baseline="0" dirty="0" smtClean="0"/>
              <a:t>E.g., &lt;div id="my-div"&gt; &lt;hl&gt;New Heading&lt;/hl&gt; &lt;p&gt;New paragraph content.&lt;/p&gt; &lt;/div&gt; </a:t>
            </a:r>
          </a:p>
          <a:p>
            <a:pPr marL="171450" lvl="0" indent="-171450">
              <a:spcBef>
                <a:spcPts val="0"/>
              </a:spcBef>
            </a:pPr>
            <a:r>
              <a:rPr lang="en-US" baseline="0" dirty="0" smtClean="0"/>
              <a:t>Then, </a:t>
            </a:r>
            <a:r>
              <a:rPr lang="en-US" b="1" baseline="0" dirty="0" err="1" smtClean="0"/>
              <a:t>p.innerHTML</a:t>
            </a:r>
            <a:r>
              <a:rPr lang="en-US" baseline="0" dirty="0" smtClean="0"/>
              <a:t>=“&lt;hl&gt;New Heading&lt;/hl&gt; &lt;p&gt;New paragraph content.&lt;/p&gt; “</a:t>
            </a:r>
          </a:p>
          <a:p>
            <a:pPr marL="171450" lvl="0" indent="-171450">
              <a:spcBef>
                <a:spcPts val="0"/>
              </a:spcBef>
            </a:pPr>
            <a:r>
              <a:rPr lang="en-US" b="1" baseline="0" dirty="0" err="1" smtClean="0"/>
              <a:t>p.submit</a:t>
            </a:r>
            <a:r>
              <a:rPr lang="en-US" b="1" baseline="0" dirty="0" smtClean="0"/>
              <a:t>()</a:t>
            </a:r>
            <a:r>
              <a:rPr lang="en-US" baseline="0" dirty="0" smtClean="0"/>
              <a:t>: 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we call </a:t>
            </a:r>
            <a:r>
              <a:rPr lang="en-US" dirty="0" err="1" smtClean="0"/>
              <a:t>p.submit</a:t>
            </a:r>
            <a:r>
              <a:rPr lang="en-US" dirty="0" smtClean="0"/>
              <a:t>()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submit the form using JavaScript. This is equivalent to clicking the submit button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form. </a:t>
            </a:r>
          </a:p>
          <a:p>
            <a:pPr marL="171450" lvl="0" indent="-171450">
              <a:spcBef>
                <a:spcPts val="0"/>
              </a:spcBef>
            </a:pPr>
            <a:r>
              <a:rPr lang="en-US" sz="11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window.onload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dirty="0" err="1" smtClean="0"/>
              <a:t>window.onload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event that fires when the entire webpage (including all of its resources, such as images and scripts) has finished loading. It is a global event that is triggered on the </a:t>
            </a:r>
            <a:r>
              <a:rPr lang="en-US" dirty="0" smtClean="0"/>
              <a:t>window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which represents the browser window.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In our example, the event is the function </a:t>
            </a:r>
            <a:r>
              <a:rPr lang="en-US" sz="11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forge_post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 </a:t>
            </a:r>
            <a:endParaRPr lang="en-US" baseline="0" dirty="0" smtClean="0"/>
          </a:p>
          <a:p>
            <a:pPr marL="171450" lvl="0" indent="-171450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356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357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259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865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95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33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9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206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970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549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79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35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73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9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33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919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06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094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91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524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9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382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867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295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895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892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4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231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032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FE1E-33B0-4576-B83C-AF06E2893BA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4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rflabattacker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rflabelgg.com/action/profile/ed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rflabelgg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csrflabattacker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k32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bank32.com/" TargetMode="External"/><Relationship Id="rId4" Type="http://schemas.openxmlformats.org/officeDocument/2006/relationships/hyperlink" Target="http://www.bank32.com/transfer.php?to=3220&amp;amount=50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Cross Site Request </a:t>
            </a:r>
            <a:r>
              <a:rPr lang="en-GB" dirty="0" smtClean="0"/>
              <a:t>Forgery</a:t>
            </a:r>
            <a:br>
              <a:rPr lang="en-GB" dirty="0" smtClean="0"/>
            </a:br>
            <a:r>
              <a:rPr lang="en-GB" dirty="0" smtClean="0"/>
              <a:t>(CSRF)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Attack on Elgg’s Add-Friend Service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85383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u="sng" dirty="0">
                <a:solidFill>
                  <a:srgbClr val="000000"/>
                </a:solidFill>
              </a:rPr>
              <a:t>Goal :</a:t>
            </a:r>
            <a:r>
              <a:rPr lang="en-GB" dirty="0">
                <a:solidFill>
                  <a:srgbClr val="000000"/>
                </a:solidFill>
              </a:rPr>
              <a:t> Add </a:t>
            </a:r>
            <a:r>
              <a:rPr lang="en-GB" dirty="0" smtClean="0">
                <a:solidFill>
                  <a:srgbClr val="000000"/>
                </a:solidFill>
              </a:rPr>
              <a:t>yourself </a:t>
            </a:r>
            <a:r>
              <a:rPr lang="en-GB" dirty="0">
                <a:solidFill>
                  <a:srgbClr val="000000"/>
                </a:solidFill>
              </a:rPr>
              <a:t>to the victim’s friend list without his/her consent.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u="sng" dirty="0" smtClean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Investigation </a:t>
            </a:r>
            <a:r>
              <a:rPr lang="en-GB" u="sng" dirty="0">
                <a:solidFill>
                  <a:srgbClr val="000000"/>
                </a:solidFill>
              </a:rPr>
              <a:t>taken by the attacker Samy</a:t>
            </a:r>
            <a:r>
              <a:rPr lang="en-GB" u="sng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sz="1000" u="sng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Creates an </a:t>
            </a:r>
            <a:r>
              <a:rPr lang="en-GB" dirty="0" err="1">
                <a:solidFill>
                  <a:srgbClr val="000000"/>
                </a:solidFill>
              </a:rPr>
              <a:t>Elgg</a:t>
            </a:r>
            <a:r>
              <a:rPr lang="en-GB" dirty="0">
                <a:solidFill>
                  <a:srgbClr val="000000"/>
                </a:solidFill>
              </a:rPr>
              <a:t> account using Charlie as the name.</a:t>
            </a:r>
          </a:p>
          <a:p>
            <a:pPr marL="457200" lvl="0" indent="-3429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In </a:t>
            </a:r>
            <a:r>
              <a:rPr lang="en-GB" dirty="0" err="1" smtClean="0">
                <a:solidFill>
                  <a:srgbClr val="000000"/>
                </a:solidFill>
              </a:rPr>
              <a:t>Samy’s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account, he clicks add-friend button to add </a:t>
            </a:r>
            <a:r>
              <a:rPr lang="en-GB" dirty="0" smtClean="0">
                <a:solidFill>
                  <a:srgbClr val="000000"/>
                </a:solidFill>
              </a:rPr>
              <a:t>Charlie </a:t>
            </a:r>
            <a:r>
              <a:rPr lang="en-GB" dirty="0">
                <a:solidFill>
                  <a:srgbClr val="000000"/>
                </a:solidFill>
              </a:rPr>
              <a:t>to </a:t>
            </a:r>
            <a:r>
              <a:rPr lang="en-GB" dirty="0" smtClean="0">
                <a:solidFill>
                  <a:srgbClr val="000000"/>
                </a:solidFill>
              </a:rPr>
              <a:t>his </a:t>
            </a:r>
            <a:r>
              <a:rPr lang="en-GB" dirty="0">
                <a:solidFill>
                  <a:srgbClr val="000000"/>
                </a:solidFill>
              </a:rPr>
              <a:t>friend list. Using </a:t>
            </a:r>
            <a:r>
              <a:rPr lang="en-GB" dirty="0" smtClean="0">
                <a:solidFill>
                  <a:srgbClr val="000000"/>
                </a:solidFill>
              </a:rPr>
              <a:t>Firefox </a:t>
            </a:r>
            <a:r>
              <a:rPr lang="en-GB" b="1" dirty="0" smtClean="0">
                <a:solidFill>
                  <a:srgbClr val="000000"/>
                </a:solidFill>
              </a:rPr>
              <a:t>HTTP Header Live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to capture the add-friend HTTP request.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Captured HTTP Header</a:t>
            </a:r>
            <a:endParaRPr lang="en-GB" dirty="0"/>
          </a:p>
        </p:txBody>
      </p:sp>
      <p:sp>
        <p:nvSpPr>
          <p:cNvPr id="125" name="Shape 125"/>
          <p:cNvSpPr txBox="1"/>
          <p:nvPr/>
        </p:nvSpPr>
        <p:spPr>
          <a:xfrm>
            <a:off x="6541325" y="1017725"/>
            <a:ext cx="2415600" cy="36378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u="sng" dirty="0" smtClean="0"/>
              <a:t>Mark </a:t>
            </a:r>
            <a:r>
              <a:rPr lang="en-GB" sz="18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①</a:t>
            </a:r>
            <a:r>
              <a:rPr lang="en-GB" sz="1800" u="sng" dirty="0" smtClean="0"/>
              <a:t> </a:t>
            </a:r>
            <a:r>
              <a:rPr lang="en-GB" sz="1800" u="sng" dirty="0"/>
              <a:t>:</a:t>
            </a:r>
            <a:r>
              <a:rPr lang="en-GB" sz="1800" dirty="0"/>
              <a:t> URL of </a:t>
            </a:r>
            <a:r>
              <a:rPr lang="en-GB" sz="1800" dirty="0" err="1"/>
              <a:t>Elgg’s</a:t>
            </a:r>
            <a:r>
              <a:rPr lang="en-GB" sz="1800" dirty="0"/>
              <a:t> add-friend request. </a:t>
            </a:r>
            <a:r>
              <a:rPr lang="en-GB" sz="1800" dirty="0" err="1"/>
              <a:t>UserID</a:t>
            </a:r>
            <a:r>
              <a:rPr lang="en-GB" sz="1800" dirty="0"/>
              <a:t> of the user to be added to the friend list is used. Here, </a:t>
            </a:r>
            <a:r>
              <a:rPr lang="en-GB" sz="1800" dirty="0" smtClean="0"/>
              <a:t>Charlie’s </a:t>
            </a:r>
            <a:r>
              <a:rPr lang="en-GB" sz="1800" dirty="0" err="1"/>
              <a:t>UserID</a:t>
            </a:r>
            <a:r>
              <a:rPr lang="en-GB" sz="1800" dirty="0"/>
              <a:t> (GUID) is </a:t>
            </a:r>
            <a:r>
              <a:rPr lang="en-GB" sz="1800" dirty="0" smtClean="0"/>
              <a:t>58.</a:t>
            </a:r>
            <a:endParaRPr lang="en-GB" sz="1800" dirty="0"/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1800" u="sng" dirty="0" smtClean="0">
                <a:ea typeface="Arial Unicode MS" panose="020B0604020202020204" pitchFamily="34" charset="-128"/>
              </a:rPr>
              <a:t>Mark </a:t>
            </a:r>
            <a:r>
              <a:rPr lang="en-GB" sz="18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②</a:t>
            </a:r>
            <a:r>
              <a:rPr lang="en-GB" sz="1800" u="sng" dirty="0" smtClean="0"/>
              <a:t> </a:t>
            </a:r>
            <a:r>
              <a:rPr lang="en-GB" sz="1800" u="sng" dirty="0"/>
              <a:t>:</a:t>
            </a:r>
            <a:r>
              <a:rPr lang="en-GB" sz="1800" dirty="0"/>
              <a:t> </a:t>
            </a:r>
            <a:r>
              <a:rPr lang="en-GB" sz="1800" dirty="0" err="1"/>
              <a:t>Elgg’s</a:t>
            </a:r>
            <a:r>
              <a:rPr lang="en-GB" sz="1800" dirty="0"/>
              <a:t> countermeasure against CSRF attacks which are disabled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sp>
        <p:nvSpPr>
          <p:cNvPr id="126" name="Shape 126"/>
          <p:cNvSpPr txBox="1"/>
          <p:nvPr/>
        </p:nvSpPr>
        <p:spPr>
          <a:xfrm>
            <a:off x="152332" y="3845505"/>
            <a:ext cx="6280500" cy="81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u="sng" dirty="0">
                <a:solidFill>
                  <a:schemeClr val="dk1"/>
                </a:solidFill>
              </a:rPr>
              <a:t>Line </a:t>
            </a:r>
            <a:r>
              <a:rPr lang="en-GB" sz="1800" u="sng" dirty="0" smtClean="0">
                <a:solidFill>
                  <a:schemeClr val="dk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③</a:t>
            </a:r>
            <a:r>
              <a:rPr lang="en-GB" sz="1800" u="sng" dirty="0" smtClean="0">
                <a:solidFill>
                  <a:schemeClr val="dk1"/>
                </a:solidFill>
              </a:rPr>
              <a:t> </a:t>
            </a:r>
            <a:r>
              <a:rPr lang="en-GB" sz="1800" u="sng" dirty="0">
                <a:solidFill>
                  <a:schemeClr val="dk1"/>
                </a:solidFill>
              </a:rPr>
              <a:t>:</a:t>
            </a:r>
            <a:r>
              <a:rPr lang="en-GB" sz="1800" dirty="0">
                <a:solidFill>
                  <a:schemeClr val="dk1"/>
                </a:solidFill>
              </a:rPr>
              <a:t> Session cookie which is unique for each user. It is automatically sent by browsers.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9" y="1287356"/>
            <a:ext cx="6535773" cy="2059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1496" y="1123901"/>
            <a:ext cx="399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①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105509" y="1184282"/>
            <a:ext cx="399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②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681492" y="2987200"/>
            <a:ext cx="399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chemeClr val="dk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③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>
              <a:buClr>
                <a:schemeClr val="dk1"/>
              </a:buClr>
              <a:buSzPts val="1100"/>
            </a:pPr>
            <a:r>
              <a:rPr lang="en-GB" dirty="0">
                <a:solidFill>
                  <a:srgbClr val="000000"/>
                </a:solidFill>
              </a:rPr>
              <a:t>Create the malicious web page</a:t>
            </a:r>
            <a:endParaRPr lang="en-GB" dirty="0"/>
          </a:p>
        </p:txBody>
      </p:sp>
      <p:sp>
        <p:nvSpPr>
          <p:cNvPr id="134" name="Shape 134"/>
          <p:cNvSpPr txBox="1"/>
          <p:nvPr/>
        </p:nvSpPr>
        <p:spPr>
          <a:xfrm>
            <a:off x="311699" y="2920919"/>
            <a:ext cx="5927700" cy="20888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 startAt="2"/>
            </a:pPr>
            <a:r>
              <a:rPr lang="en-GB" sz="1800" dirty="0" smtClean="0"/>
              <a:t>The </a:t>
            </a:r>
            <a:r>
              <a:rPr lang="en-GB" sz="1800" dirty="0"/>
              <a:t>attacker use add-friend URL along with friend    </a:t>
            </a:r>
            <a:r>
              <a:rPr lang="en-GB" sz="1800" dirty="0" smtClean="0"/>
              <a:t>parameter (here 59). </a:t>
            </a:r>
            <a:r>
              <a:rPr lang="en-GB" sz="1800" dirty="0"/>
              <a:t>The size of the image is very small so that the victim is not suspicious</a:t>
            </a:r>
            <a:r>
              <a:rPr lang="en-GB" sz="1800" dirty="0" smtClean="0"/>
              <a:t>.</a:t>
            </a:r>
          </a:p>
          <a:p>
            <a:pPr lvl="0">
              <a:spcBef>
                <a:spcPts val="0"/>
              </a:spcBef>
            </a:pPr>
            <a:endParaRPr lang="en-GB"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1800" dirty="0" smtClean="0"/>
              <a:t>3.  The </a:t>
            </a:r>
            <a:r>
              <a:rPr lang="en-GB" sz="1800" dirty="0"/>
              <a:t>crafted web page is placed in the malicious website </a:t>
            </a:r>
            <a:r>
              <a:rPr lang="en-GB" sz="1800" u="sng" dirty="0" smtClean="0">
                <a:solidFill>
                  <a:schemeClr val="hlink"/>
                </a:solidFill>
                <a:hlinkClick r:id="rId3"/>
              </a:rPr>
              <a:t>www.attacker32.com</a:t>
            </a:r>
            <a:r>
              <a:rPr lang="en-GB" sz="1800" u="sng" dirty="0" smtClean="0">
                <a:solidFill>
                  <a:schemeClr val="hlink"/>
                </a:solidFill>
              </a:rPr>
              <a:t>/addfriend.html</a:t>
            </a:r>
            <a:r>
              <a:rPr lang="en-GB" sz="1800" dirty="0" smtClean="0"/>
              <a:t> </a:t>
            </a:r>
            <a:r>
              <a:rPr lang="en-GB" sz="1800" dirty="0"/>
              <a:t>(inside </a:t>
            </a:r>
            <a:r>
              <a:rPr lang="en-GB" sz="1800" dirty="0" smtClean="0"/>
              <a:t>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/www/attacker </a:t>
            </a:r>
            <a:r>
              <a:rPr lang="en-GB" sz="1800" dirty="0" smtClean="0"/>
              <a:t>folder at attacker VM).</a:t>
            </a:r>
            <a:endParaRPr lang="en-GB" sz="1800" dirty="0"/>
          </a:p>
        </p:txBody>
      </p:sp>
      <p:sp>
        <p:nvSpPr>
          <p:cNvPr id="135" name="Shape 135"/>
          <p:cNvSpPr txBox="1"/>
          <p:nvPr/>
        </p:nvSpPr>
        <p:spPr>
          <a:xfrm>
            <a:off x="6334285" y="1639017"/>
            <a:ext cx="2688729" cy="3238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AutoNum type="arabicPeriod"/>
            </a:pPr>
            <a:r>
              <a:rPr lang="en-GB" sz="1800" dirty="0" smtClean="0">
                <a:solidFill>
                  <a:schemeClr val="dk1"/>
                </a:solidFill>
              </a:rPr>
              <a:t>The </a:t>
            </a:r>
            <a:r>
              <a:rPr lang="en-GB" sz="1800" dirty="0" err="1">
                <a:solidFill>
                  <a:schemeClr val="dk1"/>
                </a:solidFill>
              </a:rPr>
              <a:t>i</a:t>
            </a:r>
            <a:r>
              <a:rPr lang="en-GB" sz="1800" dirty="0" err="1" smtClean="0">
                <a:solidFill>
                  <a:schemeClr val="dk1"/>
                </a:solidFill>
              </a:rPr>
              <a:t>mg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>
                <a:solidFill>
                  <a:schemeClr val="dk1"/>
                </a:solidFill>
              </a:rPr>
              <a:t>tag will trigger an HTTP GET request</a:t>
            </a:r>
            <a:r>
              <a:rPr lang="en-GB" sz="1800" dirty="0" smtClean="0">
                <a:solidFill>
                  <a:schemeClr val="dk1"/>
                </a:solidFill>
              </a:rPr>
              <a:t>. When </a:t>
            </a:r>
            <a:r>
              <a:rPr lang="en-GB" sz="1800" dirty="0">
                <a:solidFill>
                  <a:schemeClr val="dk1"/>
                </a:solidFill>
              </a:rPr>
              <a:t>browsers render a web page and sees an </a:t>
            </a:r>
            <a:r>
              <a:rPr lang="en-GB" sz="1800" dirty="0" err="1">
                <a:solidFill>
                  <a:schemeClr val="dk1"/>
                </a:solidFill>
              </a:rPr>
              <a:t>img</a:t>
            </a:r>
            <a:r>
              <a:rPr lang="en-GB" sz="1800" dirty="0">
                <a:solidFill>
                  <a:schemeClr val="dk1"/>
                </a:solidFill>
              </a:rPr>
              <a:t> tag, it sends an HTTP GET request to </a:t>
            </a:r>
            <a:r>
              <a:rPr lang="en-GB" sz="1800" dirty="0" smtClean="0">
                <a:solidFill>
                  <a:schemeClr val="dk1"/>
                </a:solidFill>
              </a:rPr>
              <a:t>get the “</a:t>
            </a:r>
            <a:r>
              <a:rPr lang="en-GB" sz="1800" b="1" dirty="0" smtClean="0">
                <a:solidFill>
                  <a:schemeClr val="dk1"/>
                </a:solidFill>
              </a:rPr>
              <a:t>image</a:t>
            </a:r>
            <a:r>
              <a:rPr lang="en-GB" sz="1800" dirty="0" smtClean="0">
                <a:solidFill>
                  <a:schemeClr val="dk1"/>
                </a:solidFill>
              </a:rPr>
              <a:t>” (but it is </a:t>
            </a:r>
            <a:r>
              <a:rPr lang="en-GB" sz="1800" dirty="0" err="1" smtClean="0">
                <a:solidFill>
                  <a:schemeClr val="dk1"/>
                </a:solidFill>
              </a:rPr>
              <a:t>addfriend</a:t>
            </a:r>
            <a:r>
              <a:rPr lang="en-GB" sz="1800" dirty="0" smtClean="0">
                <a:solidFill>
                  <a:schemeClr val="dk1"/>
                </a:solidFill>
              </a:rPr>
              <a:t> request).</a:t>
            </a:r>
            <a:endParaRPr lang="en-GB" sz="1800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20" y="1197995"/>
            <a:ext cx="6273297" cy="1717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Attract Victim to Visit Your Malicious Page</a:t>
            </a:r>
            <a:endParaRPr lang="en-GB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7338" indent="-287338">
              <a:spcAft>
                <a:spcPts val="1200"/>
              </a:spcAft>
            </a:pPr>
            <a:r>
              <a:rPr lang="en-GB" dirty="0" smtClean="0">
                <a:solidFill>
                  <a:srgbClr val="000000"/>
                </a:solidFill>
              </a:rPr>
              <a:t>Samy </a:t>
            </a:r>
            <a:r>
              <a:rPr lang="en-GB" dirty="0">
                <a:solidFill>
                  <a:srgbClr val="000000"/>
                </a:solidFill>
              </a:rPr>
              <a:t>can send a private message to Alice with the link to the malicious web page.</a:t>
            </a:r>
          </a:p>
          <a:p>
            <a:pPr marL="287338" indent="-287338">
              <a:spcAft>
                <a:spcPts val="1200"/>
              </a:spcAft>
            </a:pPr>
            <a:r>
              <a:rPr lang="en-GB" dirty="0" smtClean="0">
                <a:solidFill>
                  <a:srgbClr val="000000"/>
                </a:solidFill>
              </a:rPr>
              <a:t>If </a:t>
            </a:r>
            <a:r>
              <a:rPr lang="en-GB" dirty="0">
                <a:solidFill>
                  <a:srgbClr val="000000"/>
                </a:solidFill>
              </a:rPr>
              <a:t>Alice clicks the link, </a:t>
            </a:r>
            <a:r>
              <a:rPr lang="en-GB" dirty="0" err="1">
                <a:solidFill>
                  <a:srgbClr val="000000"/>
                </a:solidFill>
              </a:rPr>
              <a:t>Samy’s</a:t>
            </a:r>
            <a:r>
              <a:rPr lang="en-GB" dirty="0">
                <a:solidFill>
                  <a:srgbClr val="000000"/>
                </a:solidFill>
              </a:rPr>
              <a:t> malicious web page will be loaded into Alice’s browser and a forged add-friend request will be sent to the </a:t>
            </a:r>
            <a:r>
              <a:rPr lang="en-GB" dirty="0" err="1">
                <a:solidFill>
                  <a:srgbClr val="000000"/>
                </a:solidFill>
              </a:rPr>
              <a:t>Elgg</a:t>
            </a:r>
            <a:r>
              <a:rPr lang="en-GB" dirty="0">
                <a:solidFill>
                  <a:srgbClr val="000000"/>
                </a:solidFill>
              </a:rPr>
              <a:t> server.</a:t>
            </a:r>
          </a:p>
          <a:p>
            <a:pPr marL="287338" indent="-287338">
              <a:spcAft>
                <a:spcPts val="1200"/>
              </a:spcAft>
            </a:pPr>
            <a:r>
              <a:rPr lang="en-GB" dirty="0" smtClean="0">
                <a:solidFill>
                  <a:srgbClr val="000000"/>
                </a:solidFill>
              </a:rPr>
              <a:t>On </a:t>
            </a:r>
            <a:r>
              <a:rPr lang="en-GB" dirty="0">
                <a:solidFill>
                  <a:srgbClr val="000000"/>
                </a:solidFill>
              </a:rPr>
              <a:t>success, Samy will be added to Alice’s friend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CSRF Attacks on HTTP POST Services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000000"/>
                </a:solidFill>
              </a:rPr>
              <a:t>HTML form with Submit button (/</a:t>
            </a:r>
            <a:r>
              <a:rPr lang="en-GB" b="1" dirty="0" err="1" smtClean="0">
                <a:solidFill>
                  <a:srgbClr val="000000"/>
                </a:solidFill>
              </a:rPr>
              <a:t>var</a:t>
            </a:r>
            <a:r>
              <a:rPr lang="en-GB" b="1" dirty="0" smtClean="0">
                <a:solidFill>
                  <a:srgbClr val="000000"/>
                </a:solidFill>
              </a:rPr>
              <a:t>/www/attacker/testing.html)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383450" y="3063175"/>
            <a:ext cx="8118600" cy="18247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POST requests can be generated using HTML forms. The above form </a:t>
            </a:r>
            <a:r>
              <a:rPr lang="en-GB" sz="1800" dirty="0" smtClean="0"/>
              <a:t>has one </a:t>
            </a:r>
            <a:r>
              <a:rPr lang="en-GB" sz="1800" dirty="0"/>
              <a:t>text </a:t>
            </a:r>
            <a:r>
              <a:rPr lang="en-GB" sz="1800" dirty="0" smtClean="0"/>
              <a:t>field </a:t>
            </a:r>
            <a:r>
              <a:rPr lang="en-GB" sz="1800" dirty="0"/>
              <a:t>and a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GB" sz="1800" dirty="0" smtClean="0"/>
              <a:t> </a:t>
            </a:r>
            <a:r>
              <a:rPr lang="en-GB" sz="1800" dirty="0"/>
              <a:t>button.</a:t>
            </a:r>
          </a:p>
          <a:p>
            <a:pPr marL="457200" lvl="0" indent="-342900">
              <a:buSzPts val="1800"/>
              <a:buChar char="●"/>
            </a:pPr>
            <a:r>
              <a:rPr lang="en-GB" sz="1800" dirty="0"/>
              <a:t>When the user clicks on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smtClean="0"/>
              <a:t>button</a:t>
            </a:r>
            <a:r>
              <a:rPr lang="en-GB" sz="1800" dirty="0"/>
              <a:t>, POST request will be sent out to the URL </a:t>
            </a:r>
            <a:r>
              <a:rPr lang="en-GB" sz="1800" dirty="0" smtClean="0"/>
              <a:t>specified in </a:t>
            </a:r>
            <a:r>
              <a:rPr lang="en-GB" sz="1800" dirty="0"/>
              <a:t>the action field with </a:t>
            </a:r>
            <a:r>
              <a:rPr lang="en-GB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800" dirty="0" smtClean="0"/>
              <a:t> field </a:t>
            </a:r>
            <a:r>
              <a:rPr lang="en-GB" sz="1800" dirty="0"/>
              <a:t>in the body</a:t>
            </a:r>
            <a:r>
              <a:rPr lang="en-GB" sz="1800" dirty="0" smtClean="0"/>
              <a:t>. </a:t>
            </a: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GB" sz="1800" dirty="0"/>
              <a:t> </a:t>
            </a:r>
            <a:r>
              <a:rPr lang="en-GB" sz="1800" dirty="0" smtClean="0"/>
              <a:t>Check the POST request on </a:t>
            </a:r>
            <a:r>
              <a:rPr lang="en-GB" sz="1800" b="1" dirty="0" smtClean="0"/>
              <a:t>HTTP Header Live</a:t>
            </a:r>
            <a:endParaRPr lang="en-GB" sz="1800" b="1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 smtClean="0"/>
              <a:t>But attacker has to trigger the user’s browser to submit the form without the action from the user.</a:t>
            </a:r>
            <a:endParaRPr lang="en-GB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27235"/>
            <a:ext cx="6145791" cy="15841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329" y="1743075"/>
            <a:ext cx="2381294" cy="1263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CSRF Attacks on HTTP POST Services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085224" y="1032672"/>
            <a:ext cx="2920500" cy="39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u="sng" dirty="0"/>
              <a:t>Line </a:t>
            </a:r>
            <a:r>
              <a:rPr lang="en-GB" sz="18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①</a:t>
            </a:r>
            <a:r>
              <a:rPr lang="en-GB" sz="1800" u="sng" dirty="0" smtClean="0"/>
              <a:t>: </a:t>
            </a:r>
            <a:r>
              <a:rPr lang="en-GB" sz="1800" dirty="0"/>
              <a:t>Creates a form </a:t>
            </a:r>
            <a:r>
              <a:rPr lang="en-GB" sz="1800" dirty="0" smtClean="0"/>
              <a:t>dynamically; request </a:t>
            </a:r>
            <a:r>
              <a:rPr lang="en-GB" sz="1800" dirty="0"/>
              <a:t>type is set to “POST”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u="sng" dirty="0">
                <a:solidFill>
                  <a:schemeClr val="dk1"/>
                </a:solidFill>
              </a:rPr>
              <a:t>Line </a:t>
            </a:r>
            <a:r>
              <a:rPr lang="en-GB" sz="1800" u="sng" dirty="0" smtClean="0">
                <a:solidFill>
                  <a:schemeClr val="dk1"/>
                </a:solidFill>
              </a:rPr>
              <a:t>2: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>
                <a:solidFill>
                  <a:schemeClr val="dk1"/>
                </a:solidFill>
              </a:rPr>
              <a:t>Submits the </a:t>
            </a:r>
            <a:r>
              <a:rPr lang="en-GB" sz="1800" dirty="0" smtClean="0">
                <a:solidFill>
                  <a:schemeClr val="dk1"/>
                </a:solidFill>
              </a:rPr>
              <a:t>form automatically.</a:t>
            </a:r>
            <a:endParaRPr lang="en-GB" sz="18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57" name="Shape 157"/>
          <p:cNvSpPr txBox="1"/>
          <p:nvPr/>
        </p:nvSpPr>
        <p:spPr>
          <a:xfrm>
            <a:off x="315725" y="4178825"/>
            <a:ext cx="5583000" cy="76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>
              <a:buClr>
                <a:schemeClr val="dk1"/>
              </a:buClr>
              <a:buSzPts val="1100"/>
            </a:pPr>
            <a:r>
              <a:rPr lang="en-GB" sz="1800" u="sng" dirty="0">
                <a:solidFill>
                  <a:schemeClr val="dk1"/>
                </a:solidFill>
              </a:rPr>
              <a:t>Line </a:t>
            </a:r>
            <a:r>
              <a:rPr lang="en-GB" sz="1800" u="sng" dirty="0">
                <a:solidFill>
                  <a:schemeClr val="dk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③ </a:t>
            </a:r>
            <a:r>
              <a:rPr lang="en-GB" sz="1800" u="sng" dirty="0" smtClean="0">
                <a:solidFill>
                  <a:schemeClr val="dk1"/>
                </a:solidFill>
              </a:rPr>
              <a:t>: </a:t>
            </a:r>
            <a:r>
              <a:rPr lang="en-GB" sz="1800" dirty="0">
                <a:solidFill>
                  <a:schemeClr val="dk1"/>
                </a:solidFill>
              </a:rPr>
              <a:t>The </a:t>
            </a:r>
            <a:r>
              <a:rPr lang="en-GB" sz="1800" dirty="0" smtClean="0">
                <a:solidFill>
                  <a:schemeClr val="dk1"/>
                </a:solidFill>
              </a:rPr>
              <a:t>JavaScript </a:t>
            </a:r>
            <a:r>
              <a:rPr lang="en-GB" sz="1800" dirty="0">
                <a:solidFill>
                  <a:schemeClr val="dk1"/>
                </a:solidFill>
              </a:rPr>
              <a:t>function “</a:t>
            </a:r>
            <a:r>
              <a:rPr lang="en-GB" sz="1800" dirty="0" err="1">
                <a:solidFill>
                  <a:schemeClr val="dk1"/>
                </a:solidFill>
              </a:rPr>
              <a:t>forge_post</a:t>
            </a:r>
            <a:r>
              <a:rPr lang="en-GB" sz="1800" dirty="0">
                <a:solidFill>
                  <a:schemeClr val="dk1"/>
                </a:solidFill>
              </a:rPr>
              <a:t>()” will be invoked automatically once the page is loaded.</a:t>
            </a:r>
          </a:p>
        </p:txBody>
      </p:sp>
      <p:sp>
        <p:nvSpPr>
          <p:cNvPr id="6" name="Shape 147"/>
          <p:cNvSpPr txBox="1">
            <a:spLocks noGrp="1"/>
          </p:cNvSpPr>
          <p:nvPr>
            <p:ph type="body" idx="1"/>
          </p:nvPr>
        </p:nvSpPr>
        <p:spPr>
          <a:xfrm>
            <a:off x="311700" y="986220"/>
            <a:ext cx="8520600" cy="50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Constructing a POST Request Using JavaScript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9" y="1313412"/>
            <a:ext cx="5149042" cy="2934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49305" y="2193420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①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72266" y="2417862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②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03389" y="3024690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②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6055" y="3323951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③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Attack on Elgg’s Edit-Profile Service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u="sng" dirty="0">
                <a:solidFill>
                  <a:srgbClr val="000000"/>
                </a:solidFill>
              </a:rPr>
              <a:t>Goal : </a:t>
            </a:r>
            <a:r>
              <a:rPr lang="en-GB" u="sng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Putting </a:t>
            </a:r>
            <a:r>
              <a:rPr lang="en-GB" dirty="0">
                <a:solidFill>
                  <a:srgbClr val="000000"/>
                </a:solidFill>
              </a:rPr>
              <a:t>a statement “SAMY is MY HERO” </a:t>
            </a:r>
            <a:r>
              <a:rPr lang="en-GB" dirty="0" smtClean="0">
                <a:solidFill>
                  <a:srgbClr val="000000"/>
                </a:solidFill>
              </a:rPr>
              <a:t>in the victim’s profile without the consent from the victim.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GB" u="sng" dirty="0" smtClean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Investigation by the attacker Samy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u="sng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Samy captured an edit-profile request </a:t>
            </a:r>
            <a:r>
              <a:rPr lang="en-GB" dirty="0" smtClean="0">
                <a:solidFill>
                  <a:srgbClr val="000000"/>
                </a:solidFill>
              </a:rPr>
              <a:t>using </a:t>
            </a:r>
            <a:r>
              <a:rPr lang="en-GB" b="1" dirty="0" smtClean="0">
                <a:solidFill>
                  <a:srgbClr val="000000"/>
                </a:solidFill>
              </a:rPr>
              <a:t>HTTP Header Live</a:t>
            </a:r>
            <a:r>
              <a:rPr lang="en-GB" dirty="0" smtClean="0">
                <a:solidFill>
                  <a:srgbClr val="000000"/>
                </a:solidFill>
              </a:rPr>
              <a:t>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>
              <a:buClr>
                <a:schemeClr val="dk1"/>
              </a:buClr>
              <a:buSzPts val="1100"/>
            </a:pPr>
            <a:r>
              <a:rPr lang="en-GB" dirty="0"/>
              <a:t>Attack on </a:t>
            </a:r>
            <a:r>
              <a:rPr lang="en-GB" dirty="0" err="1"/>
              <a:t>Elgg’s</a:t>
            </a:r>
            <a:r>
              <a:rPr lang="en-GB" dirty="0"/>
              <a:t> </a:t>
            </a:r>
            <a:r>
              <a:rPr lang="en-GB" dirty="0" smtClean="0"/>
              <a:t>Edit-Profile</a:t>
            </a:r>
            <a:endParaRPr lang="en-GB" dirty="0"/>
          </a:p>
        </p:txBody>
      </p:sp>
      <p:sp>
        <p:nvSpPr>
          <p:cNvPr id="170" name="Shape 170"/>
          <p:cNvSpPr txBox="1"/>
          <p:nvPr/>
        </p:nvSpPr>
        <p:spPr>
          <a:xfrm>
            <a:off x="6777175" y="1093375"/>
            <a:ext cx="2271900" cy="398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u="sng" dirty="0"/>
              <a:t>Line </a:t>
            </a:r>
            <a:r>
              <a:rPr lang="en-GB" sz="18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①</a:t>
            </a:r>
            <a:r>
              <a:rPr lang="en-GB" sz="1800" u="sng" dirty="0" smtClean="0"/>
              <a:t> </a:t>
            </a:r>
            <a:r>
              <a:rPr lang="en-GB" sz="1800" u="sng" dirty="0"/>
              <a:t>:</a:t>
            </a:r>
            <a:r>
              <a:rPr lang="en-GB" sz="1800" dirty="0"/>
              <a:t> URL of the edit-profile service.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1800" u="sng" dirty="0"/>
              <a:t>Line </a:t>
            </a:r>
            <a:r>
              <a:rPr lang="en-GB" sz="18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②</a:t>
            </a:r>
            <a:r>
              <a:rPr lang="en-GB" sz="1800" u="sng" dirty="0" smtClean="0"/>
              <a:t>: </a:t>
            </a:r>
            <a:r>
              <a:rPr lang="en-GB" sz="1800" dirty="0">
                <a:solidFill>
                  <a:schemeClr val="dk1"/>
                </a:solidFill>
              </a:rPr>
              <a:t>Session </a:t>
            </a:r>
            <a:r>
              <a:rPr lang="en-GB" sz="1800" dirty="0" smtClean="0">
                <a:solidFill>
                  <a:schemeClr val="dk1"/>
                </a:solidFill>
              </a:rPr>
              <a:t>cookie (unique </a:t>
            </a:r>
            <a:r>
              <a:rPr lang="en-GB" sz="1800" dirty="0">
                <a:solidFill>
                  <a:schemeClr val="dk1"/>
                </a:solidFill>
              </a:rPr>
              <a:t>for each </a:t>
            </a:r>
            <a:r>
              <a:rPr lang="en-GB" sz="1800" dirty="0" smtClean="0">
                <a:solidFill>
                  <a:schemeClr val="dk1"/>
                </a:solidFill>
              </a:rPr>
              <a:t>user). </a:t>
            </a:r>
            <a:r>
              <a:rPr lang="en-GB" sz="1800" dirty="0">
                <a:solidFill>
                  <a:schemeClr val="dk1"/>
                </a:solidFill>
              </a:rPr>
              <a:t>It is automatically set by browsers.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1800" u="sng" dirty="0"/>
              <a:t>Line </a:t>
            </a:r>
            <a:r>
              <a:rPr lang="en-GB" sz="18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③</a:t>
            </a:r>
            <a:r>
              <a:rPr lang="en-GB" sz="1800" u="sng" dirty="0" smtClean="0"/>
              <a:t>:</a:t>
            </a:r>
            <a:r>
              <a:rPr lang="en-GB" sz="1800" dirty="0" smtClean="0"/>
              <a:t> </a:t>
            </a:r>
            <a:r>
              <a:rPr lang="en-GB" sz="1800" dirty="0"/>
              <a:t>CSRF </a:t>
            </a:r>
            <a:r>
              <a:rPr lang="en-GB" sz="1800" dirty="0" smtClean="0"/>
              <a:t>countermeasures, </a:t>
            </a:r>
            <a:r>
              <a:rPr lang="en-GB" sz="1800" dirty="0"/>
              <a:t>which are disabled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16" y="1066193"/>
            <a:ext cx="5949047" cy="39214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60492" y="1212519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①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998193" y="3332261"/>
            <a:ext cx="399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②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042231" y="3515145"/>
            <a:ext cx="399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③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Attack on Elgg’s Edit-Profile Service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2813465"/>
            <a:ext cx="8520600" cy="20762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u="sng" dirty="0">
                <a:solidFill>
                  <a:srgbClr val="000000"/>
                </a:solidFill>
              </a:rPr>
              <a:t>Line </a:t>
            </a:r>
            <a:r>
              <a:rPr lang="en-GB" u="sng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④</a:t>
            </a:r>
            <a:r>
              <a:rPr lang="en-GB" u="sng" dirty="0" smtClean="0">
                <a:solidFill>
                  <a:srgbClr val="000000"/>
                </a:solidFill>
              </a:rPr>
              <a:t>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Description field </a:t>
            </a:r>
            <a:r>
              <a:rPr lang="en-GB" dirty="0" smtClean="0">
                <a:solidFill>
                  <a:srgbClr val="000000"/>
                </a:solidFill>
              </a:rPr>
              <a:t>with text </a:t>
            </a:r>
            <a:r>
              <a:rPr lang="en-GB" dirty="0">
                <a:solidFill>
                  <a:srgbClr val="000000"/>
                </a:solidFill>
              </a:rPr>
              <a:t>“SAMY is MY HERO</a:t>
            </a:r>
            <a:r>
              <a:rPr lang="en-GB" dirty="0" smtClean="0">
                <a:solidFill>
                  <a:srgbClr val="000000"/>
                </a:solidFill>
              </a:rPr>
              <a:t>”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u="sng" dirty="0">
                <a:solidFill>
                  <a:srgbClr val="000000"/>
                </a:solidFill>
              </a:rPr>
              <a:t>Line </a:t>
            </a:r>
            <a:r>
              <a:rPr lang="en-GB" u="sng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⑤</a:t>
            </a:r>
            <a:r>
              <a:rPr lang="en-GB" u="sng" dirty="0" smtClean="0">
                <a:solidFill>
                  <a:srgbClr val="000000"/>
                </a:solidFill>
              </a:rPr>
              <a:t>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Access level of each field : 2 </a:t>
            </a:r>
            <a:r>
              <a:rPr lang="en-GB" dirty="0" smtClean="0">
                <a:solidFill>
                  <a:srgbClr val="000000"/>
                </a:solidFill>
              </a:rPr>
              <a:t>means viewable by everyone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u="sng" dirty="0">
                <a:solidFill>
                  <a:srgbClr val="000000"/>
                </a:solidFill>
              </a:rPr>
              <a:t>Line </a:t>
            </a:r>
            <a:r>
              <a:rPr lang="en-GB" u="sng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⑥</a:t>
            </a:r>
            <a:r>
              <a:rPr lang="en-GB" u="sng" dirty="0" smtClean="0">
                <a:solidFill>
                  <a:srgbClr val="000000"/>
                </a:solidFill>
              </a:rPr>
              <a:t>: </a:t>
            </a:r>
            <a:r>
              <a:rPr lang="en-GB" dirty="0">
                <a:solidFill>
                  <a:srgbClr val="000000"/>
                </a:solidFill>
              </a:rPr>
              <a:t>User Id (GUID) of the </a:t>
            </a:r>
            <a:r>
              <a:rPr lang="en-GB" dirty="0" smtClean="0">
                <a:solidFill>
                  <a:srgbClr val="000000"/>
                </a:solidFill>
              </a:rPr>
              <a:t>victim (will be </a:t>
            </a:r>
            <a:r>
              <a:rPr lang="en-GB" b="1" dirty="0" smtClean="0">
                <a:solidFill>
                  <a:srgbClr val="000000"/>
                </a:solidFill>
              </a:rPr>
              <a:t>Alice in the attack)</a:t>
            </a:r>
            <a:r>
              <a:rPr lang="en-GB" dirty="0" smtClean="0">
                <a:solidFill>
                  <a:srgbClr val="000000"/>
                </a:solidFill>
              </a:rPr>
              <a:t>. </a:t>
            </a:r>
            <a:r>
              <a:rPr lang="en-GB" dirty="0">
                <a:solidFill>
                  <a:srgbClr val="000000"/>
                </a:solidFill>
              </a:rPr>
              <a:t>This can be obtained by visiting victim’s profile page </a:t>
            </a:r>
            <a:r>
              <a:rPr lang="en-GB" dirty="0" smtClean="0">
                <a:solidFill>
                  <a:srgbClr val="000000"/>
                </a:solidFill>
              </a:rPr>
              <a:t>source, looking for the following: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     </a:t>
            </a:r>
            <a:r>
              <a:rPr lang="en-GB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Elgg.page_owner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={“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GB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,”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type”:”user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”,...}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76" y="874656"/>
            <a:ext cx="5810250" cy="1914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04528" y="1711283"/>
            <a:ext cx="399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④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486173" y="1461900"/>
            <a:ext cx="399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⑤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670634" y="2226668"/>
            <a:ext cx="399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⑥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>
              <a:buClr>
                <a:srgbClr val="000000"/>
              </a:buClr>
              <a:buSzPts val="1800"/>
            </a:pPr>
            <a:r>
              <a:rPr lang="en-GB" dirty="0">
                <a:solidFill>
                  <a:srgbClr val="000000"/>
                </a:solidFill>
              </a:rPr>
              <a:t>Craft the </a:t>
            </a:r>
            <a:r>
              <a:rPr lang="en-GB" dirty="0" smtClean="0">
                <a:solidFill>
                  <a:srgbClr val="000000"/>
                </a:solidFill>
              </a:rPr>
              <a:t>Malicious Web Page </a:t>
            </a:r>
            <a:r>
              <a:rPr lang="en-GB" sz="1400" dirty="0" smtClean="0">
                <a:solidFill>
                  <a:srgbClr val="000000"/>
                </a:solidFill>
              </a:rPr>
              <a:t>(/</a:t>
            </a:r>
            <a:r>
              <a:rPr lang="en-GB" sz="1400" dirty="0" err="1" smtClean="0">
                <a:solidFill>
                  <a:srgbClr val="000000"/>
                </a:solidFill>
              </a:rPr>
              <a:t>var</a:t>
            </a:r>
            <a:r>
              <a:rPr lang="en-GB" sz="1400" dirty="0" smtClean="0">
                <a:solidFill>
                  <a:srgbClr val="000000"/>
                </a:solidFill>
              </a:rPr>
              <a:t>/www/attacker/editprofile.html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4926900" y="1131205"/>
            <a:ext cx="3905400" cy="387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The JavaScript function creates a hidden form with the description entry as our text.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When the victim visits this page, the form will be automatically submitted (POST request) from the victim’s browser to the edit-profile service at </a:t>
            </a:r>
            <a:endParaRPr lang="en-GB" sz="1800" dirty="0" smtClean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600" dirty="0" smtClean="0"/>
              <a:t>“</a:t>
            </a:r>
            <a:r>
              <a:rPr lang="en-GB" sz="12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-GB" sz="1200" u="sng" dirty="0" smtClean="0">
                <a:solidFill>
                  <a:schemeClr val="hlink"/>
                </a:solidFill>
                <a:hlinkClick r:id="rId3"/>
              </a:rPr>
              <a:t>www.seed-server.com/action/profile/edit</a:t>
            </a:r>
            <a:r>
              <a:rPr lang="en-GB" sz="1600" dirty="0"/>
              <a:t>”</a:t>
            </a:r>
            <a:r>
              <a:rPr lang="en-GB" sz="1800" dirty="0"/>
              <a:t> causing the message to be added to the victim’s profile.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6" y="1087816"/>
            <a:ext cx="5195598" cy="3901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Cross-Site Requests and Its Problems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Cross-Site Request Forgery Attack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CSRF Attacks on HTTP GET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CSRF Attacks on HTTP POST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Countermeasures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Causes of CSRF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 dirty="0" smtClean="0"/>
              <a:t>The server cannot distinguish whether a request is cross-site or same-site</a:t>
            </a:r>
          </a:p>
          <a:p>
            <a:pPr marL="574675" lvl="1" indent="-231775"/>
            <a:r>
              <a:rPr lang="en-US" dirty="0" smtClean="0"/>
              <a:t>Same-site request: coming from the server’s own page. </a:t>
            </a:r>
            <a:r>
              <a:rPr lang="en-US" dirty="0" smtClean="0">
                <a:solidFill>
                  <a:srgbClr val="00B050"/>
                </a:solidFill>
              </a:rPr>
              <a:t>Trusted</a:t>
            </a:r>
            <a:r>
              <a:rPr lang="en-US" dirty="0" smtClean="0"/>
              <a:t>.</a:t>
            </a:r>
          </a:p>
          <a:p>
            <a:pPr marL="574675" lvl="1" indent="-231775"/>
            <a:r>
              <a:rPr lang="en-US" dirty="0" smtClean="0"/>
              <a:t>Cross-site request: coming from other site’s pages. </a:t>
            </a:r>
            <a:r>
              <a:rPr lang="en-US" dirty="0" smtClean="0">
                <a:solidFill>
                  <a:srgbClr val="C00000"/>
                </a:solidFill>
              </a:rPr>
              <a:t>Not Trusted</a:t>
            </a:r>
            <a:r>
              <a:rPr lang="en-US" dirty="0" smtClean="0"/>
              <a:t>.</a:t>
            </a:r>
          </a:p>
          <a:p>
            <a:pPr marL="574675" lvl="1" indent="-231775"/>
            <a:r>
              <a:rPr lang="en-US" dirty="0" smtClean="0"/>
              <a:t>We cannot treat these two types of requests the same.</a:t>
            </a:r>
          </a:p>
          <a:p>
            <a:pPr marL="231775" indent="-231775"/>
            <a:r>
              <a:rPr lang="en-US" dirty="0" smtClean="0"/>
              <a:t>Does the browser know the difference?</a:t>
            </a:r>
          </a:p>
          <a:p>
            <a:pPr marL="574675" lvl="1" indent="-231775"/>
            <a:r>
              <a:rPr lang="en-US" dirty="0" smtClean="0"/>
              <a:t>Of course. The browser knows from which page a request is generated.</a:t>
            </a:r>
          </a:p>
          <a:p>
            <a:pPr marL="574675" lvl="1" indent="-231775"/>
            <a:r>
              <a:rPr lang="en-US" dirty="0" smtClean="0"/>
              <a:t>Can browser help?</a:t>
            </a:r>
          </a:p>
          <a:p>
            <a:pPr marL="231775" indent="-231775"/>
            <a:r>
              <a:rPr lang="en-US" dirty="0" smtClean="0"/>
              <a:t>How to help server?</a:t>
            </a:r>
          </a:p>
          <a:p>
            <a:pPr marL="574675" lvl="1" indent="-231775"/>
            <a:r>
              <a:rPr lang="en-US" dirty="0" err="1" smtClean="0"/>
              <a:t>Referer</a:t>
            </a:r>
            <a:r>
              <a:rPr lang="en-US" dirty="0" smtClean="0"/>
              <a:t> header  (browser’s help)</a:t>
            </a:r>
          </a:p>
          <a:p>
            <a:pPr marL="574675" lvl="1" indent="-231775"/>
            <a:r>
              <a:rPr lang="en-US" dirty="0" smtClean="0"/>
              <a:t>Same-site cookie (browser’s help)</a:t>
            </a:r>
          </a:p>
          <a:p>
            <a:pPr marL="574675" lvl="1" indent="-231775"/>
            <a:r>
              <a:rPr lang="en-US" dirty="0" smtClean="0"/>
              <a:t>Secret token (the server helps itself to defend against CSRF)</a:t>
            </a:r>
          </a:p>
        </p:txBody>
      </p:sp>
    </p:spTree>
    <p:extLst>
      <p:ext uri="{BB962C8B-B14F-4D97-AF65-F5344CB8AC3E}">
        <p14:creationId xmlns:p14="http://schemas.microsoft.com/office/powerpoint/2010/main" val="34665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Countermeasures: </a:t>
            </a:r>
            <a:r>
              <a:rPr lang="en-GB" dirty="0" err="1" smtClean="0"/>
              <a:t>Referer</a:t>
            </a:r>
            <a:r>
              <a:rPr lang="en-GB" dirty="0" smtClean="0"/>
              <a:t> Header</a:t>
            </a:r>
            <a:endParaRPr lang="en-GB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HTTP </a:t>
            </a:r>
            <a:r>
              <a:rPr lang="en-GB" dirty="0">
                <a:solidFill>
                  <a:srgbClr val="000000"/>
                </a:solidFill>
              </a:rPr>
              <a:t>header field identifying the address of the web page from where the request is generated.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 server can check whether the request is originated from its own pages or not.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This field reveals part of browsing history causing privacy concern and hence, this field is </a:t>
            </a:r>
            <a:r>
              <a:rPr lang="en-GB" b="1" dirty="0">
                <a:solidFill>
                  <a:srgbClr val="000000"/>
                </a:solidFill>
              </a:rPr>
              <a:t>mostly</a:t>
            </a:r>
            <a:r>
              <a:rPr lang="en-GB" dirty="0">
                <a:solidFill>
                  <a:srgbClr val="000000"/>
                </a:solidFill>
              </a:rPr>
              <a:t> removed from the header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Hence, the server cannot use this as a </a:t>
            </a:r>
            <a:r>
              <a:rPr lang="en-GB" b="1" dirty="0" smtClean="0">
                <a:solidFill>
                  <a:srgbClr val="000000"/>
                </a:solidFill>
              </a:rPr>
              <a:t>reliable</a:t>
            </a:r>
            <a:r>
              <a:rPr lang="en-GB" dirty="0" smtClean="0">
                <a:solidFill>
                  <a:srgbClr val="000000"/>
                </a:solidFill>
              </a:rPr>
              <a:t> source.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>
              <a:buClr>
                <a:schemeClr val="dk1"/>
              </a:buClr>
              <a:buSzPts val="1100"/>
            </a:pPr>
            <a:r>
              <a:rPr lang="en-GB" dirty="0"/>
              <a:t>Countermeasures: Same-Site </a:t>
            </a:r>
            <a:r>
              <a:rPr lang="en-GB" dirty="0" smtClean="0"/>
              <a:t>Cookies</a:t>
            </a:r>
            <a:endParaRPr lang="en-GB" dirty="0"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A </a:t>
            </a:r>
            <a:r>
              <a:rPr lang="en-GB" dirty="0">
                <a:solidFill>
                  <a:srgbClr val="000000"/>
                </a:solidFill>
              </a:rPr>
              <a:t>special type of cookie in browsers like Chrome and </a:t>
            </a:r>
            <a:r>
              <a:rPr lang="en-GB" dirty="0" smtClean="0">
                <a:solidFill>
                  <a:srgbClr val="000000"/>
                </a:solidFill>
              </a:rPr>
              <a:t>Opera, </a:t>
            </a:r>
            <a:r>
              <a:rPr lang="en-GB" dirty="0">
                <a:solidFill>
                  <a:srgbClr val="000000"/>
                </a:solidFill>
              </a:rPr>
              <a:t>which </a:t>
            </a:r>
            <a:r>
              <a:rPr lang="en-GB" dirty="0" smtClean="0">
                <a:solidFill>
                  <a:srgbClr val="000000"/>
                </a:solidFill>
              </a:rPr>
              <a:t>provide </a:t>
            </a:r>
            <a:r>
              <a:rPr lang="en-GB" dirty="0">
                <a:solidFill>
                  <a:srgbClr val="000000"/>
                </a:solidFill>
              </a:rPr>
              <a:t>a special attribute to cookies called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SameSite</a:t>
            </a:r>
            <a:r>
              <a:rPr lang="en-GB" i="1" dirty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This attribute is </a:t>
            </a:r>
            <a:r>
              <a:rPr lang="en-GB" dirty="0" smtClean="0">
                <a:solidFill>
                  <a:srgbClr val="000000"/>
                </a:solidFill>
              </a:rPr>
              <a:t>defined </a:t>
            </a:r>
            <a:r>
              <a:rPr lang="en-GB" dirty="0">
                <a:solidFill>
                  <a:srgbClr val="000000"/>
                </a:solidFill>
              </a:rPr>
              <a:t>by the </a:t>
            </a:r>
            <a:r>
              <a:rPr lang="en-GB" dirty="0" smtClean="0">
                <a:solidFill>
                  <a:srgbClr val="000000"/>
                </a:solidFill>
              </a:rPr>
              <a:t>server </a:t>
            </a:r>
            <a:r>
              <a:rPr lang="en-GB" dirty="0">
                <a:solidFill>
                  <a:srgbClr val="000000"/>
                </a:solidFill>
              </a:rPr>
              <a:t>and it tells the </a:t>
            </a:r>
            <a:r>
              <a:rPr lang="en-GB" dirty="0" smtClean="0">
                <a:solidFill>
                  <a:srgbClr val="000000"/>
                </a:solidFill>
              </a:rPr>
              <a:t>browsers </a:t>
            </a:r>
            <a:r>
              <a:rPr lang="en-GB" dirty="0">
                <a:solidFill>
                  <a:srgbClr val="000000"/>
                </a:solidFill>
              </a:rPr>
              <a:t>whether a cookie should be attached to a cross-site request or not.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Cookies with this attribute are always sent along with same-site requests, but whether they are sent along with cross-site depends on the value of this attribute.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Values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Strict </a:t>
            </a:r>
            <a:r>
              <a:rPr lang="en-GB" dirty="0">
                <a:solidFill>
                  <a:srgbClr val="000000"/>
                </a:solidFill>
              </a:rPr>
              <a:t>(Not sent along with cross-site </a:t>
            </a:r>
            <a:r>
              <a:rPr lang="en-GB" dirty="0" smtClean="0">
                <a:solidFill>
                  <a:srgbClr val="000000"/>
                </a:solidFill>
              </a:rPr>
              <a:t>requests)</a:t>
            </a:r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Lax </a:t>
            </a:r>
            <a:r>
              <a:rPr lang="en-GB" dirty="0">
                <a:solidFill>
                  <a:srgbClr val="000000"/>
                </a:solidFill>
              </a:rPr>
              <a:t>(Sent with cross-site requests)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Countermeasures: Secret Token</a:t>
            </a: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The server embeds </a:t>
            </a:r>
            <a:r>
              <a:rPr lang="en-GB" dirty="0">
                <a:solidFill>
                  <a:srgbClr val="000000"/>
                </a:solidFill>
              </a:rPr>
              <a:t>a random secret value inside each web page. 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When </a:t>
            </a:r>
            <a:r>
              <a:rPr lang="en-GB" dirty="0">
                <a:solidFill>
                  <a:srgbClr val="000000"/>
                </a:solidFill>
              </a:rPr>
              <a:t>a request is initiated from this page, the secret value is included with the request. 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The server checks this value to see whether a request is cross-site or not.</a:t>
            </a:r>
          </a:p>
          <a:p>
            <a:pPr marL="457200" lvl="0" indent="-342900">
              <a:spcAft>
                <a:spcPts val="600"/>
              </a:spcAft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Pages from a different origin will not be able to access the secret value</a:t>
            </a:r>
            <a:r>
              <a:rPr lang="en-GB" dirty="0" smtClean="0">
                <a:solidFill>
                  <a:srgbClr val="000000"/>
                </a:solidFill>
              </a:rPr>
              <a:t>. This is guaranteed by browsers (the same origin policy)</a:t>
            </a:r>
          </a:p>
          <a:p>
            <a:pPr marL="457200" lvl="0" indent="-342900">
              <a:spcAft>
                <a:spcPts val="600"/>
              </a:spcAft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</a:rPr>
              <a:t>The secret is randomly generated and is different for different users. So, there is no way for attackers to guess or find out this secret.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Elgg’s Countermeasure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4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Uses secret-token approach : </a:t>
            </a:r>
            <a:r>
              <a:rPr lang="en-GB" dirty="0" smtClean="0">
                <a:solidFill>
                  <a:srgbClr val="000000"/>
                </a:solidFill>
              </a:rPr>
              <a:t>__</a:t>
            </a:r>
            <a:r>
              <a:rPr lang="en-GB" dirty="0" err="1" smtClean="0">
                <a:solidFill>
                  <a:srgbClr val="000000"/>
                </a:solidFill>
              </a:rPr>
              <a:t>elgg_ts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and </a:t>
            </a:r>
            <a:r>
              <a:rPr lang="en-GB" dirty="0" smtClean="0">
                <a:solidFill>
                  <a:srgbClr val="000000"/>
                </a:solidFill>
              </a:rPr>
              <a:t>__</a:t>
            </a:r>
            <a:r>
              <a:rPr lang="en-GB" dirty="0" err="1" smtClean="0">
                <a:solidFill>
                  <a:srgbClr val="000000"/>
                </a:solidFill>
              </a:rPr>
              <a:t>elgg_token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The values are stored inside two JavaScript variables and also in all the forms where user action is required.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3" y="2162125"/>
            <a:ext cx="7537551" cy="4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70125" y="2717661"/>
            <a:ext cx="8520600" cy="15469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The two hidden parameters are added to the form so that when the form is submitted via an HTTP request, these two values are included in the request.</a:t>
            </a:r>
          </a:p>
          <a:p>
            <a:pPr marL="457200" lvl="0" indent="-342900">
              <a:buSzPts val="1800"/>
              <a:buChar char="●"/>
            </a:pPr>
            <a:r>
              <a:rPr lang="en-GB" sz="1800" dirty="0"/>
              <a:t>These two hidden values are generated by the server </a:t>
            </a:r>
            <a:r>
              <a:rPr lang="en-GB" sz="1800" dirty="0" smtClean="0"/>
              <a:t>and </a:t>
            </a:r>
            <a:r>
              <a:rPr lang="en-GB" sz="1800" dirty="0"/>
              <a:t>added as a hidden field in each page</a:t>
            </a:r>
            <a:r>
              <a:rPr lang="en-GB" sz="1800" dirty="0" smtClean="0"/>
              <a:t>.</a:t>
            </a:r>
          </a:p>
          <a:p>
            <a:pPr marL="457200" lvl="0" indent="-342900">
              <a:buSzPts val="1800"/>
              <a:buChar char="●"/>
            </a:pPr>
            <a:r>
              <a:rPr lang="en-GB" sz="1800" dirty="0" smtClean="0"/>
              <a:t>It is verified by a </a:t>
            </a:r>
            <a:r>
              <a:rPr lang="en-GB" sz="1800" dirty="0" err="1" smtClean="0"/>
              <a:t>php</a:t>
            </a:r>
            <a:r>
              <a:rPr lang="en-GB" sz="1800" dirty="0" smtClean="0"/>
              <a:t> program (we commented out by </a:t>
            </a:r>
            <a:r>
              <a:rPr lang="en-GB" sz="1800" b="1" dirty="0" smtClean="0"/>
              <a:t>return</a:t>
            </a:r>
            <a:r>
              <a:rPr lang="en-GB" sz="1800" dirty="0" smtClean="0"/>
              <a:t> without verify) </a:t>
            </a:r>
            <a:endParaRPr lang="en-GB" sz="1800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13820" y="4206511"/>
            <a:ext cx="5341620" cy="861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Elgg’s Countermeasure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5" y="1231942"/>
            <a:ext cx="40180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6364270" y="1043428"/>
            <a:ext cx="2310300" cy="86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1800" i="1" dirty="0"/>
              <a:t>JavaScript variables to access using JavaScript code.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21175" y="1948114"/>
            <a:ext cx="8520600" cy="155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dirty="0" err="1"/>
              <a:t>Elgg’s</a:t>
            </a:r>
            <a:r>
              <a:rPr lang="en-GB" sz="1800" dirty="0"/>
              <a:t> security token is a MD5 digest of four pieces of information :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Site secret value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Timestamp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User session ID 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 smtClean="0"/>
              <a:t>Randomly </a:t>
            </a:r>
            <a:r>
              <a:rPr lang="en-GB" sz="1800" dirty="0"/>
              <a:t>generated session string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 flipH="1">
            <a:off x="4321330" y="1477529"/>
            <a:ext cx="1837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1775" indent="-231775">
              <a:spcAft>
                <a:spcPts val="1200"/>
              </a:spcAft>
            </a:pPr>
            <a:r>
              <a:rPr lang="en-US" dirty="0" smtClean="0"/>
              <a:t>Cross-site requests </a:t>
            </a:r>
            <a:r>
              <a:rPr lang="en-US" dirty="0" err="1" smtClean="0"/>
              <a:t>v.s</a:t>
            </a:r>
            <a:r>
              <a:rPr lang="en-US" dirty="0" smtClean="0"/>
              <a:t>. same-site requests. </a:t>
            </a:r>
          </a:p>
          <a:p>
            <a:pPr marL="231775" indent="-231775">
              <a:spcAft>
                <a:spcPts val="1200"/>
              </a:spcAft>
            </a:pPr>
            <a:r>
              <a:rPr lang="en-US" dirty="0" smtClean="0"/>
              <a:t>Why cross-site requests should be treated differently.</a:t>
            </a:r>
          </a:p>
          <a:p>
            <a:pPr marL="231775" indent="-231775">
              <a:spcAft>
                <a:spcPts val="1200"/>
              </a:spcAft>
            </a:pPr>
            <a:r>
              <a:rPr lang="en-US" dirty="0" smtClean="0"/>
              <a:t>How to conduct CSRF attack</a:t>
            </a:r>
          </a:p>
          <a:p>
            <a:pPr marL="231775" indent="-231775">
              <a:spcAft>
                <a:spcPts val="1200"/>
              </a:spcAft>
            </a:pPr>
            <a:r>
              <a:rPr lang="en-US" dirty="0" smtClean="0"/>
              <a:t>The fundamental cause of the CSRF vulnerability</a:t>
            </a:r>
          </a:p>
          <a:p>
            <a:pPr marL="231775" indent="-231775">
              <a:spcAft>
                <a:spcPts val="1200"/>
              </a:spcAft>
            </a:pPr>
            <a:r>
              <a:rPr lang="en-US" dirty="0" smtClean="0"/>
              <a:t>How to defend against CSRF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175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Cross-Site Requests and Its Problems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14125" cy="302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742400" y="990225"/>
            <a:ext cx="4401600" cy="39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When </a:t>
            </a:r>
            <a:r>
              <a:rPr lang="en-GB" sz="1800" dirty="0" smtClean="0"/>
              <a:t>Firefox, displaying a </a:t>
            </a:r>
            <a:r>
              <a:rPr lang="en-GB" sz="1800" dirty="0"/>
              <a:t>page from a </a:t>
            </a:r>
            <a:r>
              <a:rPr lang="en-GB" sz="1800" b="1" dirty="0" smtClean="0"/>
              <a:t>google.com,</a:t>
            </a:r>
            <a:r>
              <a:rPr lang="en-GB" sz="1800" dirty="0" smtClean="0"/>
              <a:t> might send a </a:t>
            </a:r>
            <a:r>
              <a:rPr lang="en-GB" sz="1800" dirty="0"/>
              <a:t>HTTP request </a:t>
            </a:r>
            <a:r>
              <a:rPr lang="en-GB" sz="1800" dirty="0" smtClean="0"/>
              <a:t>back (to get an image) to </a:t>
            </a:r>
            <a:r>
              <a:rPr lang="en-GB" sz="1800" b="1" dirty="0" smtClean="0"/>
              <a:t>google.com</a:t>
            </a:r>
            <a:r>
              <a:rPr lang="en-GB" sz="1800" dirty="0" smtClean="0"/>
              <a:t>, </a:t>
            </a:r>
            <a:r>
              <a:rPr lang="en-GB" sz="1800" dirty="0"/>
              <a:t>it is called </a:t>
            </a:r>
            <a:r>
              <a:rPr lang="en-GB" sz="1800" b="1" dirty="0"/>
              <a:t>same-site request</a:t>
            </a:r>
            <a:r>
              <a:rPr lang="en-GB" sz="1800" dirty="0"/>
              <a:t>.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If </a:t>
            </a:r>
            <a:r>
              <a:rPr lang="en-GB" sz="1800" dirty="0" smtClean="0"/>
              <a:t>this </a:t>
            </a:r>
            <a:r>
              <a:rPr lang="en-GB" sz="1800" dirty="0"/>
              <a:t>request is sent to a </a:t>
            </a:r>
            <a:r>
              <a:rPr lang="en-GB" sz="1800" b="1" dirty="0"/>
              <a:t>different </a:t>
            </a:r>
            <a:r>
              <a:rPr lang="en-GB" sz="1800" b="1" dirty="0" smtClean="0"/>
              <a:t>website</a:t>
            </a:r>
            <a:r>
              <a:rPr lang="en-GB" sz="1800" dirty="0" smtClean="0"/>
              <a:t> (e.g., uwindsor.ca), </a:t>
            </a:r>
            <a:r>
              <a:rPr lang="en-GB" sz="1800" dirty="0"/>
              <a:t>it is called </a:t>
            </a:r>
            <a:r>
              <a:rPr lang="en-GB" sz="1800" b="1" dirty="0"/>
              <a:t>cross-site request</a:t>
            </a:r>
            <a:r>
              <a:rPr lang="en-GB" sz="1800" dirty="0"/>
              <a:t> because </a:t>
            </a:r>
            <a:r>
              <a:rPr lang="en-GB" sz="1800" dirty="0" smtClean="0"/>
              <a:t>the </a:t>
            </a:r>
            <a:r>
              <a:rPr lang="en-GB" sz="1800" dirty="0"/>
              <a:t>page comes from and where the request goes are different</a:t>
            </a:r>
            <a:r>
              <a:rPr lang="en-GB" sz="1800" dirty="0" smtClean="0"/>
              <a:t>.</a:t>
            </a: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1800" b="1" dirty="0" err="1"/>
              <a:t>Eg</a:t>
            </a:r>
            <a:r>
              <a:rPr lang="en-GB" sz="1800" dirty="0"/>
              <a:t> : </a:t>
            </a:r>
            <a:r>
              <a:rPr lang="en-GB" sz="1800" dirty="0" smtClean="0"/>
              <a:t>Webpage (from attacker.com) </a:t>
            </a:r>
            <a:r>
              <a:rPr lang="en-GB" sz="1800" dirty="0"/>
              <a:t>can include a Facebook </a:t>
            </a:r>
            <a:r>
              <a:rPr lang="en-GB" sz="1800" dirty="0" smtClean="0"/>
              <a:t>link. When Alice visits </a:t>
            </a:r>
            <a:r>
              <a:rPr lang="en-GB" dirty="0" smtClean="0"/>
              <a:t>attacker.com</a:t>
            </a:r>
            <a:r>
              <a:rPr lang="en-GB" sz="1800" dirty="0" smtClean="0"/>
              <a:t>, her browser might send HTTP </a:t>
            </a:r>
            <a:r>
              <a:rPr lang="en-GB" sz="1800" dirty="0"/>
              <a:t>request </a:t>
            </a:r>
            <a:r>
              <a:rPr lang="en-GB" sz="1800" dirty="0" smtClean="0"/>
              <a:t>to </a:t>
            </a:r>
            <a:r>
              <a:rPr lang="en-GB" sz="1800" dirty="0"/>
              <a:t>Facebook.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Cross-Site Requests and Its Problems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When a request is sent to example.com </a:t>
            </a:r>
            <a:r>
              <a:rPr lang="en-GB" dirty="0" smtClean="0">
                <a:solidFill>
                  <a:srgbClr val="000000"/>
                </a:solidFill>
              </a:rPr>
              <a:t>from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  <a:hlinkClick r:id="rId3"/>
              </a:rPr>
              <a:t>www.example.com</a:t>
            </a:r>
            <a:r>
              <a:rPr lang="en-GB" dirty="0" smtClean="0">
                <a:solidFill>
                  <a:srgbClr val="000000"/>
                </a:solidFill>
              </a:rPr>
              <a:t> webpage, </a:t>
            </a:r>
            <a:r>
              <a:rPr lang="en-GB" dirty="0">
                <a:solidFill>
                  <a:srgbClr val="000000"/>
                </a:solidFill>
              </a:rPr>
              <a:t>the browser attaches all the cookies belonging to example.com.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when </a:t>
            </a:r>
            <a:r>
              <a:rPr lang="en-GB" dirty="0">
                <a:solidFill>
                  <a:srgbClr val="000000"/>
                </a:solidFill>
              </a:rPr>
              <a:t>a request is sent to example.com from </a:t>
            </a:r>
            <a:r>
              <a:rPr lang="en-GB" b="1" dirty="0">
                <a:solidFill>
                  <a:srgbClr val="000000"/>
                </a:solidFill>
              </a:rPr>
              <a:t>another </a:t>
            </a:r>
            <a:r>
              <a:rPr lang="en-GB" b="1" dirty="0" smtClean="0">
                <a:solidFill>
                  <a:srgbClr val="000000"/>
                </a:solidFill>
              </a:rPr>
              <a:t>site</a:t>
            </a:r>
            <a:r>
              <a:rPr lang="en-GB" dirty="0" smtClean="0">
                <a:solidFill>
                  <a:srgbClr val="000000"/>
                </a:solidFill>
              </a:rPr>
              <a:t> (other than </a:t>
            </a:r>
            <a:r>
              <a:rPr lang="en-GB" dirty="0">
                <a:solidFill>
                  <a:srgbClr val="000000"/>
                </a:solidFill>
              </a:rPr>
              <a:t>example.com), the browser </a:t>
            </a:r>
            <a:r>
              <a:rPr lang="en-GB" dirty="0" smtClean="0">
                <a:solidFill>
                  <a:srgbClr val="000000"/>
                </a:solidFill>
              </a:rPr>
              <a:t>still will </a:t>
            </a:r>
            <a:r>
              <a:rPr lang="en-GB" dirty="0">
                <a:solidFill>
                  <a:srgbClr val="000000"/>
                </a:solidFill>
              </a:rPr>
              <a:t>attach the </a:t>
            </a:r>
            <a:r>
              <a:rPr lang="en-GB" dirty="0" smtClean="0">
                <a:solidFill>
                  <a:srgbClr val="000000"/>
                </a:solidFill>
              </a:rPr>
              <a:t>same cookies (</a:t>
            </a:r>
            <a:r>
              <a:rPr lang="en-GB" b="1" dirty="0" smtClean="0">
                <a:solidFill>
                  <a:srgbClr val="000000"/>
                </a:solidFill>
              </a:rPr>
              <a:t>if it has</a:t>
            </a:r>
            <a:r>
              <a:rPr lang="en-GB" dirty="0" smtClean="0">
                <a:solidFill>
                  <a:srgbClr val="000000"/>
                </a:solidFill>
              </a:rPr>
              <a:t>).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Server receives the same http request with same cookies. So it cannot tell the request from the </a:t>
            </a:r>
            <a:r>
              <a:rPr lang="en-GB" dirty="0">
                <a:solidFill>
                  <a:srgbClr val="000000"/>
                </a:solidFill>
              </a:rPr>
              <a:t>same-site </a:t>
            </a:r>
            <a:r>
              <a:rPr lang="en-GB" dirty="0" smtClean="0">
                <a:solidFill>
                  <a:srgbClr val="000000"/>
                </a:solidFill>
              </a:rPr>
              <a:t>or cross-site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Thus, it </a:t>
            </a:r>
            <a:r>
              <a:rPr lang="en-GB" dirty="0">
                <a:solidFill>
                  <a:srgbClr val="000000"/>
                </a:solidFill>
              </a:rPr>
              <a:t>is possible for </a:t>
            </a:r>
            <a:r>
              <a:rPr lang="en-GB" dirty="0" smtClean="0">
                <a:solidFill>
                  <a:srgbClr val="000000"/>
                </a:solidFill>
              </a:rPr>
              <a:t>attacker website </a:t>
            </a:r>
            <a:r>
              <a:rPr lang="en-GB" dirty="0">
                <a:solidFill>
                  <a:srgbClr val="000000"/>
                </a:solidFill>
              </a:rPr>
              <a:t>to forge requests that are exactly the same as the same-site requests.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This is called </a:t>
            </a:r>
            <a:r>
              <a:rPr lang="en-GB" b="1" dirty="0">
                <a:solidFill>
                  <a:srgbClr val="000000"/>
                </a:solidFill>
              </a:rPr>
              <a:t>Cross-Site Request </a:t>
            </a:r>
            <a:r>
              <a:rPr lang="en-GB" b="1" dirty="0" smtClean="0">
                <a:solidFill>
                  <a:srgbClr val="000000"/>
                </a:solidFill>
              </a:rPr>
              <a:t>Forgery </a:t>
            </a:r>
            <a:r>
              <a:rPr lang="en-GB" b="1" dirty="0">
                <a:solidFill>
                  <a:srgbClr val="000000"/>
                </a:solidFill>
              </a:rPr>
              <a:t>(CSRF</a:t>
            </a:r>
            <a:r>
              <a:rPr lang="en-GB" b="1" dirty="0" smtClean="0">
                <a:solidFill>
                  <a:srgbClr val="000000"/>
                </a:solidFill>
              </a:rPr>
              <a:t>).</a:t>
            </a:r>
            <a:endParaRPr lang="en-GB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Cross-Site Request Forgery Attack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u="sng" dirty="0">
                <a:solidFill>
                  <a:srgbClr val="000000"/>
                </a:solidFill>
              </a:rPr>
              <a:t>Environment Setup: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Target website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Victim user who has an active session on the target website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Attacker controlled malicious website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GB" u="sng" dirty="0" smtClean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Steps:</a:t>
            </a:r>
            <a:endParaRPr lang="en-GB" u="sng" dirty="0">
              <a:solidFill>
                <a:srgbClr val="000000"/>
              </a:solidFill>
            </a:endParaRPr>
          </a:p>
          <a:p>
            <a:pPr marL="457200" lvl="0" indent="-342900"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victim has logged into the </a:t>
            </a:r>
            <a:r>
              <a:rPr lang="en-GB" dirty="0" smtClean="0">
                <a:solidFill>
                  <a:srgbClr val="000000"/>
                </a:solidFill>
              </a:rPr>
              <a:t>target </a:t>
            </a:r>
            <a:r>
              <a:rPr lang="en-GB" dirty="0">
                <a:solidFill>
                  <a:srgbClr val="000000"/>
                </a:solidFill>
              </a:rPr>
              <a:t>website (</a:t>
            </a:r>
            <a:r>
              <a:rPr lang="en-GB" dirty="0" smtClean="0">
                <a:solidFill>
                  <a:srgbClr val="000000"/>
                </a:solidFill>
              </a:rPr>
              <a:t>so a cookie has been set).</a:t>
            </a:r>
            <a:endParaRPr lang="en-GB" dirty="0">
              <a:solidFill>
                <a:srgbClr val="000000"/>
              </a:solidFill>
            </a:endParaRPr>
          </a:p>
          <a:p>
            <a:pPr marL="457200" indent="-34290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The attacker crafts a webpage that can forge a cross-site request to be sent to the targeted </a:t>
            </a:r>
            <a:r>
              <a:rPr lang="en-GB" dirty="0" smtClean="0">
                <a:solidFill>
                  <a:srgbClr val="000000"/>
                </a:solidFill>
              </a:rPr>
              <a:t>website.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attacker needs to attract the victim user to visit the malicious </a:t>
            </a:r>
            <a:r>
              <a:rPr lang="en-GB" dirty="0">
                <a:solidFill>
                  <a:srgbClr val="000000"/>
                </a:solidFill>
              </a:rPr>
              <a:t>website </a:t>
            </a:r>
            <a:r>
              <a:rPr lang="en-GB" dirty="0" smtClean="0">
                <a:solidFill>
                  <a:srgbClr val="000000"/>
                </a:solidFill>
              </a:rPr>
              <a:t>(where a http request to the target site is sent and a cookie </a:t>
            </a:r>
            <a:r>
              <a:rPr lang="en-GB" smtClean="0">
                <a:solidFill>
                  <a:srgbClr val="000000"/>
                </a:solidFill>
              </a:rPr>
              <a:t>is attached).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Environment Setup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3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err="1" smtClean="0">
                <a:solidFill>
                  <a:srgbClr val="000000"/>
                </a:solidFill>
              </a:rPr>
              <a:t>Elgg</a:t>
            </a:r>
            <a:r>
              <a:rPr lang="en-GB" dirty="0" smtClean="0">
                <a:solidFill>
                  <a:srgbClr val="000000"/>
                </a:solidFill>
              </a:rPr>
              <a:t>: open-source </a:t>
            </a:r>
            <a:r>
              <a:rPr lang="en-GB" dirty="0">
                <a:solidFill>
                  <a:srgbClr val="000000"/>
                </a:solidFill>
              </a:rPr>
              <a:t>web application for social </a:t>
            </a:r>
            <a:r>
              <a:rPr lang="en-GB" dirty="0" smtClean="0">
                <a:solidFill>
                  <a:srgbClr val="000000"/>
                </a:solidFill>
              </a:rPr>
              <a:t>networking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C</a:t>
            </a:r>
            <a:r>
              <a:rPr lang="en-GB" dirty="0" smtClean="0">
                <a:solidFill>
                  <a:srgbClr val="000000"/>
                </a:solidFill>
              </a:rPr>
              <a:t>ountermeasures </a:t>
            </a:r>
            <a:r>
              <a:rPr lang="en-GB" dirty="0">
                <a:solidFill>
                  <a:srgbClr val="000000"/>
                </a:solidFill>
              </a:rPr>
              <a:t>for </a:t>
            </a:r>
            <a:r>
              <a:rPr lang="en-GB" dirty="0" smtClean="0">
                <a:solidFill>
                  <a:srgbClr val="000000"/>
                </a:solidFill>
              </a:rPr>
              <a:t>CSRF is disabled by us in the VM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Target website (on 10.9.0.5): </a:t>
            </a:r>
            <a:r>
              <a:rPr lang="en-GB" b="1" u="sng" dirty="0">
                <a:solidFill>
                  <a:srgbClr val="000000"/>
                </a:solidFill>
              </a:rPr>
              <a:t>http://</a:t>
            </a:r>
            <a:r>
              <a:rPr lang="en-GB" b="1" u="sng" dirty="0" smtClean="0">
                <a:solidFill>
                  <a:srgbClr val="000000"/>
                </a:solidFill>
              </a:rPr>
              <a:t>www.seed-server.com</a:t>
            </a:r>
            <a:endParaRPr lang="en-GB" b="1" u="sng" dirty="0">
              <a:solidFill>
                <a:srgbClr val="000000"/>
              </a:solidFill>
              <a:hlinkClick r:id="rId3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Attacker’s website (on 10.9.0.105): </a:t>
            </a:r>
            <a:r>
              <a:rPr lang="en-GB" b="1" u="sng" dirty="0">
                <a:solidFill>
                  <a:srgbClr val="000000"/>
                </a:solidFill>
              </a:rPr>
              <a:t>http://</a:t>
            </a:r>
            <a:r>
              <a:rPr lang="en-GB" b="1" u="sng" dirty="0" smtClean="0">
                <a:solidFill>
                  <a:srgbClr val="000000"/>
                </a:solidFill>
              </a:rPr>
              <a:t>www.attacker32.com</a:t>
            </a:r>
            <a:endParaRPr lang="en-GB" b="1" u="sng" dirty="0">
              <a:solidFill>
                <a:srgbClr val="000000"/>
              </a:solidFill>
              <a:hlinkClick r:id="rId4"/>
            </a:endParaRP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These websites are hosted on localhost via Apache’s Virtual Hosting configured at </a:t>
            </a:r>
            <a:r>
              <a:rPr lang="en-GB" b="1" dirty="0" smtClean="0">
                <a:solidFill>
                  <a:srgbClr val="000000"/>
                </a:solidFill>
              </a:rPr>
              <a:t>/</a:t>
            </a:r>
            <a:r>
              <a:rPr lang="en-GB" b="1" dirty="0" err="1" smtClean="0">
                <a:solidFill>
                  <a:srgbClr val="000000"/>
                </a:solidFill>
              </a:rPr>
              <a:t>etc</a:t>
            </a:r>
            <a:r>
              <a:rPr lang="en-GB" b="1" dirty="0" smtClean="0">
                <a:solidFill>
                  <a:srgbClr val="000000"/>
                </a:solidFill>
              </a:rPr>
              <a:t>/apache2/sites-available</a:t>
            </a:r>
            <a:r>
              <a:rPr lang="en-GB" dirty="0" smtClean="0">
                <a:solidFill>
                  <a:srgbClr val="000000"/>
                </a:solidFill>
              </a:rPr>
              <a:t>  </a:t>
            </a:r>
          </a:p>
          <a:p>
            <a:pPr marL="114300" lvl="0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GB" dirty="0" smtClean="0">
                <a:solidFill>
                  <a:srgbClr val="000000"/>
                </a:solidFill>
              </a:rPr>
              <a:t>       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3" y="3035268"/>
            <a:ext cx="4371715" cy="1533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375" y="2984270"/>
            <a:ext cx="4143925" cy="199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sz="3200" dirty="0"/>
              <a:t>CSRF Attacks on HTTP Get </a:t>
            </a:r>
            <a:r>
              <a:rPr lang="en-GB" sz="3200" dirty="0" smtClean="0"/>
              <a:t>Services </a:t>
            </a:r>
            <a:r>
              <a:rPr lang="en-GB" sz="1200" b="1" dirty="0" smtClean="0"/>
              <a:t>(http</a:t>
            </a:r>
            <a:r>
              <a:rPr lang="en-GB" sz="1200" b="1" dirty="0"/>
              <a:t>://</a:t>
            </a:r>
            <a:r>
              <a:rPr lang="en-GB" sz="1200" b="1" dirty="0" smtClean="0"/>
              <a:t>www.example32.com/testing.html)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4" name="Shape 94"/>
          <p:cNvSpPr txBox="1"/>
          <p:nvPr/>
        </p:nvSpPr>
        <p:spPr>
          <a:xfrm>
            <a:off x="452421" y="1286862"/>
            <a:ext cx="8520600" cy="3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r>
              <a:rPr lang="en-GB" sz="1800" dirty="0" smtClean="0"/>
              <a:t>HTTP GET requests with input: data (</a:t>
            </a:r>
            <a:r>
              <a:rPr lang="en-GB" sz="1800" dirty="0"/>
              <a:t>foo and bar</a:t>
            </a:r>
            <a:r>
              <a:rPr lang="en-GB" sz="1800" dirty="0" smtClean="0"/>
              <a:t>) are attached </a:t>
            </a:r>
            <a:r>
              <a:rPr lang="en-GB" sz="1800" dirty="0"/>
              <a:t>in the URL.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35431" y="1805647"/>
            <a:ext cx="7873138" cy="686707"/>
            <a:chOff x="525138" y="2128575"/>
            <a:chExt cx="7873138" cy="686707"/>
          </a:xfrm>
        </p:grpSpPr>
        <p:pic>
          <p:nvPicPr>
            <p:cNvPr id="95" name="Shape 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5138" y="2128575"/>
              <a:ext cx="7873126" cy="19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Shape 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150" y="2328200"/>
              <a:ext cx="7873126" cy="4870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Shape 97"/>
          <p:cNvSpPr txBox="1"/>
          <p:nvPr/>
        </p:nvSpPr>
        <p:spPr>
          <a:xfrm>
            <a:off x="452421" y="2625039"/>
            <a:ext cx="8520600" cy="6657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r>
              <a:rPr lang="en-GB" sz="1800" dirty="0" smtClean="0"/>
              <a:t>HTTP POST requests: data </a:t>
            </a:r>
            <a:r>
              <a:rPr lang="en-GB" sz="1800" dirty="0"/>
              <a:t>(foo and bar) </a:t>
            </a:r>
            <a:r>
              <a:rPr lang="en-GB" sz="1800" dirty="0" smtClean="0"/>
              <a:t>are placed inside </a:t>
            </a:r>
            <a:r>
              <a:rPr lang="en-GB" sz="1800" dirty="0"/>
              <a:t>the data field of the HTTP request.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432" y="3444431"/>
            <a:ext cx="7873125" cy="11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CSRF Attack </a:t>
            </a:r>
            <a:r>
              <a:rPr lang="en-GB" dirty="0" smtClean="0"/>
              <a:t>on GET Requests - </a:t>
            </a:r>
            <a:r>
              <a:rPr lang="en-GB" dirty="0"/>
              <a:t>Basic Idea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Consider an online banking web </a:t>
            </a:r>
            <a:r>
              <a:rPr lang="en-GB" u="sng" dirty="0" smtClean="0">
                <a:solidFill>
                  <a:srgbClr val="000000"/>
                </a:solidFill>
                <a:hlinkClick r:id="rId3"/>
              </a:rPr>
              <a:t>www.bank32.com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which allows users to transfer money from their accounts to other people’s accounts.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An user is logged in into the web application and has a session cookie which uniquely identifies the authenticated user.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HTTP request to transfer $500 from his/her account to account 3220: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GB" u="sng" dirty="0">
                <a:solidFill>
                  <a:srgbClr val="000000"/>
                </a:solidFill>
                <a:hlinkClick r:id="rId4"/>
              </a:rPr>
              <a:t>http://www.bank32.com/transfer.php?to=3220&amp;amount=500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An attacker can prepare a similar link on a malicious page (with attacker’s account # as the recipient) and cheat the user to click on this link. The user’s browser will then attach the bank32.com cookie with this HTTP request to send to </a:t>
            </a:r>
            <a:r>
              <a:rPr lang="en-GB" dirty="0" smtClean="0">
                <a:solidFill>
                  <a:srgbClr val="000000"/>
                </a:solidFill>
                <a:hlinkClick r:id="rId5"/>
              </a:rPr>
              <a:t>www.bank32.com</a:t>
            </a:r>
            <a:r>
              <a:rPr lang="en-GB" dirty="0" smtClean="0">
                <a:solidFill>
                  <a:srgbClr val="000000"/>
                </a:solidFill>
              </a:rPr>
              <a:t>, which results </a:t>
            </a:r>
            <a:r>
              <a:rPr lang="en-GB" smtClean="0">
                <a:solidFill>
                  <a:srgbClr val="000000"/>
                </a:solidFill>
              </a:rPr>
              <a:t>in an </a:t>
            </a:r>
            <a:r>
              <a:rPr lang="en-GB" b="1" dirty="0" smtClean="0">
                <a:solidFill>
                  <a:srgbClr val="000000"/>
                </a:solidFill>
              </a:rPr>
              <a:t>unexpected</a:t>
            </a:r>
            <a:r>
              <a:rPr lang="en-GB" dirty="0" smtClean="0">
                <a:solidFill>
                  <a:srgbClr val="000000"/>
                </a:solidFill>
              </a:rPr>
              <a:t> money transfer. 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CSRF </a:t>
            </a:r>
            <a:r>
              <a:rPr lang="en-GB" dirty="0" smtClean="0"/>
              <a:t>Attack on GET Requests </a:t>
            </a:r>
            <a:r>
              <a:rPr lang="en-GB" dirty="0"/>
              <a:t>- Basic Idea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7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GB" dirty="0" smtClean="0">
                <a:solidFill>
                  <a:srgbClr val="000000"/>
                </a:solidFill>
              </a:rPr>
              <a:t>Unfortunately, a user is probably unlikely to click on such a link. </a:t>
            </a:r>
          </a:p>
          <a:p>
            <a:pPr>
              <a:spcAft>
                <a:spcPts val="600"/>
              </a:spcAft>
            </a:pPr>
            <a:r>
              <a:rPr lang="en-GB" dirty="0" smtClean="0">
                <a:solidFill>
                  <a:srgbClr val="000000"/>
                </a:solidFill>
              </a:rPr>
              <a:t>However, attacker can prepare HTML </a:t>
            </a:r>
            <a:r>
              <a:rPr lang="en-GB" dirty="0">
                <a:solidFill>
                  <a:srgbClr val="000000"/>
                </a:solidFill>
              </a:rPr>
              <a:t>tags like </a:t>
            </a:r>
            <a:r>
              <a:rPr lang="en-GB" dirty="0" err="1">
                <a:solidFill>
                  <a:srgbClr val="000000"/>
                </a:solidFill>
              </a:rPr>
              <a:t>img</a:t>
            </a:r>
            <a:r>
              <a:rPr lang="en-GB" dirty="0">
                <a:solidFill>
                  <a:srgbClr val="000000"/>
                </a:solidFill>
              </a:rPr>
              <a:t> and </a:t>
            </a:r>
            <a:r>
              <a:rPr lang="en-GB" dirty="0" smtClean="0">
                <a:solidFill>
                  <a:srgbClr val="000000"/>
                </a:solidFill>
              </a:rPr>
              <a:t>iframe in some normal web page. Once user visits the malicious page, the GET </a:t>
            </a:r>
            <a:r>
              <a:rPr lang="en-GB" dirty="0">
                <a:solidFill>
                  <a:srgbClr val="000000"/>
                </a:solidFill>
              </a:rPr>
              <a:t>requests </a:t>
            </a:r>
            <a:r>
              <a:rPr lang="en-GB" dirty="0" smtClean="0">
                <a:solidFill>
                  <a:srgbClr val="000000"/>
                </a:solidFill>
              </a:rPr>
              <a:t>will be triggered automatically by the browser (trying to fetch the tags from the </a:t>
            </a:r>
            <a:r>
              <a:rPr lang="en-GB" dirty="0" err="1" smtClean="0">
                <a:solidFill>
                  <a:srgbClr val="000000"/>
                </a:solidFill>
              </a:rPr>
              <a:t>img</a:t>
            </a:r>
            <a:r>
              <a:rPr lang="en-GB" dirty="0" smtClean="0">
                <a:solidFill>
                  <a:srgbClr val="000000"/>
                </a:solidFill>
              </a:rPr>
              <a:t>/iframe link while this link is malicious HTTP request). 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88" y="2738003"/>
            <a:ext cx="8425912" cy="129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</TotalTime>
  <Words>2051</Words>
  <Application>Microsoft Office PowerPoint</Application>
  <PresentationFormat>On-screen Show (16:9)</PresentationFormat>
  <Paragraphs>173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Arial</vt:lpstr>
      <vt:lpstr>Calibri</vt:lpstr>
      <vt:lpstr>Calibri Light</vt:lpstr>
      <vt:lpstr>Courier New</vt:lpstr>
      <vt:lpstr>Wingdings</vt:lpstr>
      <vt:lpstr>Office Theme</vt:lpstr>
      <vt:lpstr>Cross Site Request Forgery (CSRF)</vt:lpstr>
      <vt:lpstr>Outline</vt:lpstr>
      <vt:lpstr>Cross-Site Requests and Its Problems</vt:lpstr>
      <vt:lpstr>Cross-Site Requests and Its Problems </vt:lpstr>
      <vt:lpstr>Cross-Site Request Forgery Attack</vt:lpstr>
      <vt:lpstr>Environment Setup</vt:lpstr>
      <vt:lpstr>CSRF Attacks on HTTP Get Services (http://www.example32.com/testing.html) </vt:lpstr>
      <vt:lpstr>CSRF Attack on GET Requests - Basic Idea</vt:lpstr>
      <vt:lpstr>CSRF Attack on GET Requests - Basic Idea</vt:lpstr>
      <vt:lpstr>Attack on Elgg’s Add-Friend Service</vt:lpstr>
      <vt:lpstr>Captured HTTP Header</vt:lpstr>
      <vt:lpstr>Create the malicious web page</vt:lpstr>
      <vt:lpstr>Attract Victim to Visit Your Malicious Page</vt:lpstr>
      <vt:lpstr>CSRF Attacks on HTTP POST Services</vt:lpstr>
      <vt:lpstr>CSRF Attacks on HTTP POST Services</vt:lpstr>
      <vt:lpstr>Attack on Elgg’s Edit-Profile Service</vt:lpstr>
      <vt:lpstr>Attack on Elgg’s Edit-Profile</vt:lpstr>
      <vt:lpstr>Attack on Elgg’s Edit-Profile Service</vt:lpstr>
      <vt:lpstr>Craft the Malicious Web Page (/var/www/attacker/editprofile.html)</vt:lpstr>
      <vt:lpstr>Fundamental Causes of CSRF</vt:lpstr>
      <vt:lpstr>Countermeasures: Referer Header</vt:lpstr>
      <vt:lpstr>Countermeasures: Same-Site Cookies</vt:lpstr>
      <vt:lpstr>Countermeasures: Secret Token </vt:lpstr>
      <vt:lpstr>Elgg’s Countermeasure</vt:lpstr>
      <vt:lpstr>Elgg’s Countermeasure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Request Forgery</dc:title>
  <cp:lastModifiedBy>Angela Jiang</cp:lastModifiedBy>
  <cp:revision>189</cp:revision>
  <dcterms:modified xsi:type="dcterms:W3CDTF">2023-07-09T04:43:01Z</dcterms:modified>
</cp:coreProperties>
</file>