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91" r:id="rId4"/>
    <p:sldId id="292" r:id="rId5"/>
    <p:sldId id="315" r:id="rId6"/>
    <p:sldId id="316" r:id="rId7"/>
    <p:sldId id="320" r:id="rId8"/>
    <p:sldId id="319" r:id="rId9"/>
    <p:sldId id="318" r:id="rId10"/>
    <p:sldId id="295" r:id="rId11"/>
    <p:sldId id="296" r:id="rId12"/>
    <p:sldId id="321" r:id="rId13"/>
    <p:sldId id="297" r:id="rId14"/>
    <p:sldId id="298" r:id="rId15"/>
    <p:sldId id="299" r:id="rId16"/>
    <p:sldId id="313" r:id="rId17"/>
    <p:sldId id="314" r:id="rId18"/>
    <p:sldId id="323" r:id="rId19"/>
    <p:sldId id="324" r:id="rId20"/>
    <p:sldId id="307" r:id="rId21"/>
    <p:sldId id="303" r:id="rId22"/>
    <p:sldId id="306" r:id="rId23"/>
    <p:sldId id="304" r:id="rId24"/>
    <p:sldId id="322" r:id="rId25"/>
    <p:sldId id="305" r:id="rId26"/>
    <p:sldId id="308" r:id="rId27"/>
    <p:sldId id="309" r:id="rId28"/>
    <p:sldId id="290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54" autoAdjust="0"/>
  </p:normalViewPr>
  <p:slideViewPr>
    <p:cSldViewPr snapToGrid="0">
      <p:cViewPr varScale="1">
        <p:scale>
          <a:sx n="77" d="100"/>
          <a:sy n="77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701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155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Block_Hash</a:t>
            </a:r>
            <a:r>
              <a:rPr lang="en-CA" dirty="0" smtClean="0"/>
              <a:t> is </a:t>
            </a:r>
            <a:r>
              <a:rPr lang="en-CA" b="1" dirty="0" smtClean="0"/>
              <a:t>Hash256</a:t>
            </a:r>
            <a:r>
              <a:rPr lang="en-CA" dirty="0" smtClean="0"/>
              <a:t>(Hash256(</a:t>
            </a:r>
            <a:r>
              <a:rPr lang="en-CA" b="1" dirty="0" smtClean="0"/>
              <a:t>header</a:t>
            </a:r>
            <a:r>
              <a:rPr lang="en-CA" dirty="0" smtClean="0"/>
              <a:t>)),</a:t>
            </a:r>
            <a:r>
              <a:rPr lang="en-CA" baseline="0" dirty="0" smtClean="0"/>
              <a:t> similar to </a:t>
            </a:r>
            <a:r>
              <a:rPr lang="en-CA" baseline="0" dirty="0" err="1" smtClean="0"/>
              <a:t>txID</a:t>
            </a:r>
            <a:r>
              <a:rPr lang="en-CA" baseline="0" dirty="0" smtClean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98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14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095c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095c5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db1095c5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40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646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82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445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/>
              <a:t>Note to instructor:  using a board or drawing directly on the slide to show how the script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6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72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ca7a9d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ca7a9d1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33ca7a9d1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35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ca7a9d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ca7a9d12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3ca7a9d12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5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inchen.github.io/bitcoinIDE/build/edi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249810" y="2450538"/>
            <a:ext cx="9144000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/>
              <a:t>Bitcoin</a:t>
            </a:r>
            <a:r>
              <a:rPr lang="en-US" dirty="0"/>
              <a:t> and </a:t>
            </a:r>
            <a:r>
              <a:rPr lang="en-US" dirty="0" err="1"/>
              <a:t>Blockchain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437"/>
            <a:ext cx="10959548" cy="1314588"/>
          </a:xfrm>
        </p:spPr>
        <p:txBody>
          <a:bodyPr/>
          <a:lstStyle/>
          <a:p>
            <a:r>
              <a:rPr lang="en-US" sz="3600" b="1" dirty="0" smtClean="0"/>
              <a:t>Locking/Unlocking Script:  how to use bitcoins to pay?</a:t>
            </a:r>
            <a:endParaRPr lang="en-US" sz="3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192696" y="1152940"/>
            <a:ext cx="5108713" cy="21109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117035" y="1113184"/>
            <a:ext cx="31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Transaction  txID1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40565" y="2017644"/>
            <a:ext cx="85476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in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498573" y="1709536"/>
            <a:ext cx="21700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800" b="1" dirty="0" smtClean="0"/>
              <a:t>Out 0</a:t>
            </a:r>
            <a:r>
              <a:rPr lang="en-CA" sz="1800" dirty="0" smtClean="0"/>
              <a:t> (for Alice) </a:t>
            </a:r>
          </a:p>
          <a:p>
            <a:r>
              <a:rPr lang="en-CA" sz="1800" dirty="0" smtClean="0"/>
              <a:t>(</a:t>
            </a:r>
            <a:r>
              <a:rPr lang="en-CA" sz="1800" b="1" dirty="0" smtClean="0">
                <a:solidFill>
                  <a:srgbClr val="FF0000"/>
                </a:solidFill>
              </a:rPr>
              <a:t>locking script 0</a:t>
            </a:r>
            <a:r>
              <a:rPr lang="en-CA" sz="1800" dirty="0" smtClean="0"/>
              <a:t>)  </a:t>
            </a:r>
            <a:endParaRPr lang="en-CA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528392" y="2498038"/>
            <a:ext cx="21104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800" b="1" dirty="0" smtClean="0"/>
              <a:t>Out 1</a:t>
            </a:r>
            <a:r>
              <a:rPr lang="en-CA" sz="1800" dirty="0" smtClean="0"/>
              <a:t> (for Bob) </a:t>
            </a:r>
          </a:p>
          <a:p>
            <a:r>
              <a:rPr lang="en-CA" sz="1800" dirty="0" smtClean="0"/>
              <a:t>(</a:t>
            </a:r>
            <a:r>
              <a:rPr lang="en-CA" sz="1800" b="1" dirty="0" smtClean="0">
                <a:solidFill>
                  <a:srgbClr val="FF0000"/>
                </a:solidFill>
              </a:rPr>
              <a:t>locking script 1</a:t>
            </a:r>
            <a:r>
              <a:rPr lang="en-CA" sz="1800" dirty="0" smtClean="0"/>
              <a:t>)  </a:t>
            </a:r>
            <a:endParaRPr lang="en-CA" sz="1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36704" y="2673626"/>
            <a:ext cx="1779105" cy="308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5809" y="2063526"/>
            <a:ext cx="4820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mainly Bob’s public key:   </a:t>
            </a:r>
          </a:p>
          <a:p>
            <a:r>
              <a:rPr lang="en-CA" sz="2400" dirty="0" smtClean="0">
                <a:solidFill>
                  <a:srgbClr val="7030A0"/>
                </a:solidFill>
              </a:rPr>
              <a:t>whoever can provide signature consistent with locking script, can use BTC in out 1. </a:t>
            </a:r>
            <a:endParaRPr lang="en-CA" sz="2400" dirty="0">
              <a:solidFill>
                <a:srgbClr val="7030A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92696" y="3747342"/>
            <a:ext cx="9279832" cy="1895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2070655" y="3700666"/>
            <a:ext cx="316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Transaction  txID2</a:t>
            </a:r>
            <a:endParaRPr lang="en-CA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94185" y="4605126"/>
            <a:ext cx="5970102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In:  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txID1</a:t>
            </a:r>
            <a:r>
              <a:rPr lang="en-CA" sz="2400" dirty="0" smtClean="0"/>
              <a:t>, index=1</a:t>
            </a:r>
          </a:p>
          <a:p>
            <a:r>
              <a:rPr lang="en-CA" sz="2400" dirty="0" err="1" smtClean="0"/>
              <a:t>unlocking_script_bob</a:t>
            </a:r>
            <a:r>
              <a:rPr lang="en-CA" sz="2400" dirty="0" smtClean="0"/>
              <a:t> </a:t>
            </a:r>
            <a:endParaRPr lang="en-CA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31685" y="4267203"/>
            <a:ext cx="18056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800" b="1" dirty="0" smtClean="0"/>
              <a:t>Out</a:t>
            </a:r>
            <a:r>
              <a:rPr lang="en-CA" sz="1800" dirty="0" smtClean="0"/>
              <a:t> (for Tony)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2612" y="4045230"/>
            <a:ext cx="1552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Bob’s signature</a:t>
            </a:r>
            <a:endParaRPr lang="en-CA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83595" y="4373214"/>
            <a:ext cx="1249017" cy="90446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4034" y="5943600"/>
            <a:ext cx="1024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Tony</a:t>
            </a:r>
            <a:r>
              <a:rPr lang="en-CA" sz="2400" dirty="0" smtClean="0"/>
              <a:t> has to verify (</a:t>
            </a:r>
            <a:r>
              <a:rPr lang="en-CA" sz="2400" dirty="0" err="1" smtClean="0"/>
              <a:t>unlocking_script_bob</a:t>
            </a:r>
            <a:r>
              <a:rPr lang="en-CA" sz="2400" dirty="0" smtClean="0"/>
              <a:t>, locking_script_1) consistent </a:t>
            </a:r>
          </a:p>
          <a:p>
            <a:r>
              <a:rPr lang="en-CA" sz="2400" dirty="0" smtClean="0"/>
              <a:t>i.e., </a:t>
            </a:r>
            <a:r>
              <a:rPr lang="en-CA" sz="2400" dirty="0" err="1" smtClean="0"/>
              <a:t>unlocking_script_bob</a:t>
            </a:r>
            <a:r>
              <a:rPr lang="en-CA" sz="2400" dirty="0" smtClean="0"/>
              <a:t> is a signature of Bob.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7131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8452" cy="1325563"/>
          </a:xfrm>
        </p:spPr>
        <p:txBody>
          <a:bodyPr/>
          <a:lstStyle/>
          <a:p>
            <a:r>
              <a:rPr lang="en-US" dirty="0"/>
              <a:t>Pay-to-</a:t>
            </a:r>
            <a:r>
              <a:rPr lang="en-US" dirty="0" err="1"/>
              <a:t>PubKey</a:t>
            </a:r>
            <a:r>
              <a:rPr lang="en-US" dirty="0"/>
              <a:t>-Hash (</a:t>
            </a:r>
            <a:r>
              <a:rPr lang="en-US" dirty="0" smtClean="0"/>
              <a:t>P2PKH): </a:t>
            </a:r>
            <a:r>
              <a:rPr lang="en-US" sz="2400" dirty="0" smtClean="0"/>
              <a:t>popular locking/unlocking script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3365" y="1858617"/>
            <a:ext cx="1118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LockingScript1</a:t>
            </a:r>
            <a:r>
              <a:rPr lang="en-CA" sz="2400" dirty="0" smtClean="0"/>
              <a:t> at </a:t>
            </a:r>
            <a:r>
              <a:rPr lang="en-CA" sz="2400" b="1" dirty="0" smtClean="0"/>
              <a:t>txID1</a:t>
            </a:r>
            <a:r>
              <a:rPr lang="en-CA" sz="2400" dirty="0" smtClean="0"/>
              <a:t>:</a:t>
            </a:r>
          </a:p>
          <a:p>
            <a:r>
              <a:rPr lang="en-CA" sz="2400" dirty="0" smtClean="0"/>
              <a:t>OP_DUP  OP_HASH160  &lt;</a:t>
            </a:r>
            <a:r>
              <a:rPr lang="en-CA" sz="2400" dirty="0" err="1" smtClean="0"/>
              <a:t>PubKeyHash</a:t>
            </a:r>
            <a:r>
              <a:rPr lang="en-CA" sz="2400" dirty="0" smtClean="0"/>
              <a:t>&gt;  OP_EQUALVERIFY OP_CHECKSIG</a:t>
            </a:r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96619" y="2915478"/>
            <a:ext cx="1076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 smtClean="0">
                <a:solidFill>
                  <a:schemeClr val="accent1">
                    <a:lumMod val="75000"/>
                  </a:schemeClr>
                </a:solidFill>
              </a:rPr>
              <a:t>Unlocking_Script_Bob</a:t>
            </a:r>
            <a:r>
              <a:rPr lang="en-CA" sz="2400" dirty="0" smtClean="0"/>
              <a:t> at </a:t>
            </a:r>
            <a:r>
              <a:rPr lang="en-CA" sz="2400" b="1" dirty="0" smtClean="0"/>
              <a:t>txID2</a:t>
            </a:r>
            <a:r>
              <a:rPr lang="en-CA" sz="2400" dirty="0" smtClean="0"/>
              <a:t>:</a:t>
            </a:r>
          </a:p>
          <a:p>
            <a:r>
              <a:rPr lang="en-CA" sz="2400" dirty="0" smtClean="0"/>
              <a:t>&lt;signature&gt; &lt;public key&gt;</a:t>
            </a:r>
            <a:endParaRPr lang="en-C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76741" y="3859691"/>
            <a:ext cx="1076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tx1"/>
                </a:solidFill>
              </a:rPr>
              <a:t>To validate txID2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, Tony</a:t>
            </a:r>
            <a:r>
              <a:rPr lang="en-CA" sz="2400" dirty="0" smtClean="0"/>
              <a:t> will put them together and verify on </a:t>
            </a:r>
            <a:r>
              <a:rPr lang="en-CA" sz="2400" b="1" dirty="0" smtClean="0"/>
              <a:t>the stack</a:t>
            </a:r>
            <a:r>
              <a:rPr lang="en-CA" sz="2400" dirty="0" smtClean="0"/>
              <a:t>:</a:t>
            </a:r>
          </a:p>
          <a:p>
            <a:r>
              <a:rPr lang="en-CA" sz="2400" dirty="0" smtClean="0"/>
              <a:t>&lt;signature&gt;&lt;public key&gt;  OP_DUP  OP_HASH160  &lt;</a:t>
            </a:r>
            <a:r>
              <a:rPr lang="en-CA" sz="2400" dirty="0" err="1" smtClean="0"/>
              <a:t>PubKeyHash</a:t>
            </a:r>
            <a:r>
              <a:rPr lang="en-CA" sz="2400" dirty="0" smtClean="0"/>
              <a:t>&gt;  OP_EQUALVERIFY OP_CHECKSIG</a:t>
            </a:r>
            <a:endParaRPr lang="en-C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07167" y="5082206"/>
            <a:ext cx="10764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schemeClr val="tx1"/>
                </a:solidFill>
              </a:rPr>
              <a:t>How to understand and verify on a </a:t>
            </a:r>
            <a:r>
              <a:rPr lang="en-CA" sz="2400" b="1" dirty="0" smtClean="0">
                <a:solidFill>
                  <a:schemeClr val="tx1"/>
                </a:solidFill>
              </a:rPr>
              <a:t>stack</a:t>
            </a:r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8" indent="-457200">
              <a:buFont typeface="+mj-lt"/>
              <a:buAutoNum type="alphaLcPeriod"/>
            </a:pPr>
            <a:r>
              <a:rPr lang="en-CA" sz="2400" b="1" dirty="0" smtClean="0"/>
              <a:t>Explain</a:t>
            </a:r>
            <a:r>
              <a:rPr lang="en-CA" sz="2400" dirty="0" smtClean="0"/>
              <a:t>:  https</a:t>
            </a:r>
            <a:r>
              <a:rPr lang="en-CA" sz="2400" dirty="0"/>
              <a:t>://en.bitcoin.it/wiki/Script</a:t>
            </a:r>
          </a:p>
          <a:p>
            <a:pPr marL="457200" lvl="8" indent="-457200">
              <a:buFont typeface="+mj-lt"/>
              <a:buAutoNum type="alphaLcPeriod"/>
            </a:pPr>
            <a:r>
              <a:rPr lang="en-CA" sz="2400" b="1" dirty="0" smtClean="0"/>
              <a:t>Hands-on Practice</a:t>
            </a:r>
            <a:r>
              <a:rPr lang="en-CA" sz="2400" dirty="0" smtClean="0"/>
              <a:t>: </a:t>
            </a:r>
            <a:r>
              <a:rPr lang="en-CA" sz="2400" dirty="0" smtClean="0">
                <a:hlinkClick r:id="rId3"/>
              </a:rPr>
              <a:t>https</a:t>
            </a:r>
            <a:r>
              <a:rPr lang="en-CA" sz="2400" dirty="0">
                <a:hlinkClick r:id="rId3"/>
              </a:rPr>
              <a:t>://</a:t>
            </a:r>
            <a:r>
              <a:rPr lang="en-CA" sz="2400" dirty="0" smtClean="0">
                <a:hlinkClick r:id="rId3"/>
              </a:rPr>
              <a:t>siminchen.github.io/bitcoinIDE/build/editor.html</a:t>
            </a:r>
            <a:endParaRPr lang="en-CA" sz="2400" dirty="0" smtClean="0"/>
          </a:p>
          <a:p>
            <a:pPr lvl="8"/>
            <a:r>
              <a:rPr lang="en-CA" sz="2400" dirty="0"/>
              <a:t> </a:t>
            </a:r>
            <a:r>
              <a:rPr lang="en-CA" sz="2400" dirty="0" smtClean="0"/>
              <a:t>     </a:t>
            </a:r>
            <a:r>
              <a:rPr lang="nl-NL" sz="2400" b="1" dirty="0" smtClean="0"/>
              <a:t>8 6</a:t>
            </a:r>
            <a:r>
              <a:rPr lang="nl-NL" sz="2400" dirty="0" smtClean="0"/>
              <a:t> </a:t>
            </a:r>
            <a:r>
              <a:rPr lang="nl-NL" sz="2400" dirty="0" smtClean="0">
                <a:solidFill>
                  <a:srgbClr val="FF0000"/>
                </a:solidFill>
              </a:rPr>
              <a:t>op_2dup op_add e </a:t>
            </a:r>
            <a:r>
              <a:rPr lang="nl-NL" sz="2400" dirty="0">
                <a:solidFill>
                  <a:srgbClr val="FF0000"/>
                </a:solidFill>
              </a:rPr>
              <a:t>op_equalverify  op_sub </a:t>
            </a:r>
            <a:r>
              <a:rPr lang="nl-NL" sz="2400" dirty="0" smtClean="0">
                <a:solidFill>
                  <a:srgbClr val="FF0000"/>
                </a:solidFill>
              </a:rPr>
              <a:t>2 </a:t>
            </a:r>
            <a:r>
              <a:rPr lang="nl-NL" sz="2400" dirty="0">
                <a:solidFill>
                  <a:srgbClr val="FF0000"/>
                </a:solidFill>
              </a:rPr>
              <a:t>op_equalverify</a:t>
            </a:r>
            <a:endParaRPr lang="en-CA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Evaluation Examples</a:t>
            </a:r>
            <a:endParaRPr lang="en-US" dirty="0"/>
          </a:p>
        </p:txBody>
      </p:sp>
      <p:pic>
        <p:nvPicPr>
          <p:cNvPr id="3075" name="Picture 3" descr="Machine generated alternative text:&#10;scriptPubKey•. OP ADD OP EQUAL &#10;script Sig: &#10;Combined script: «95» OP ADD OP EQUA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17228"/>
            <a:ext cx="109632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8674" y="3431866"/>
            <a:ext cx="10915650" cy="1484779"/>
            <a:chOff x="852487" y="5069541"/>
            <a:chExt cx="10915650" cy="1484779"/>
          </a:xfrm>
        </p:grpSpPr>
        <p:pic>
          <p:nvPicPr>
            <p:cNvPr id="3076" name="Picture 4" descr="Machine generated alternative text:&#10;s cr i pt PubKey : &#10;script Sig: &#10;OP SHA256 K6fe2.. &#10;Kf343 &#10;...f0f5» &#10;. 3 ffe» &#10;OP &#10;EQUAL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87" y="5069541"/>
              <a:ext cx="1091565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Machine generated alternative text:&#10;Combined script : &#10;K f 343 &#10;.. OP SHA256 K6fe2. . OP EQUAL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12" y="5982820"/>
              <a:ext cx="10906125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57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</a:t>
            </a:r>
            <a:r>
              <a:rPr lang="en-US" dirty="0" err="1"/>
              <a:t>MultiSig</a:t>
            </a:r>
            <a:r>
              <a:rPr lang="en-US" dirty="0"/>
              <a:t> (P2MS)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202"/>
            <a:ext cx="9892238" cy="20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(P2SH)</a:t>
            </a:r>
          </a:p>
        </p:txBody>
      </p:sp>
      <p:pic>
        <p:nvPicPr>
          <p:cNvPr id="2051" name="Picture 3" descr="C:\Users\wedu\AppData\Local\Temp\msohtmlclip1\02\clip_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7" y="2048371"/>
            <a:ext cx="10103224" cy="32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generated alternative text:&#10;«Pubkep &#10;Redeem Script: &#10;Unlocking Script (scriptSig) &#10;KSignaturo Gerialized redeem scripb &#10;CHECKSIG &#10;Locking Script (scriptPubKey) &#10;écript Hasb &#10;EQUAL &#10;Standard execution &#10;«Script Hash-v &#10;EQUAL &#10;SH160 &#10;HASH160 &#10;HASH160 &#10;Gignatur» &#10;Gerialized redeem scripb &#10;Redeem script execution &#10;aubkep CHECKSIG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42" y="2576221"/>
            <a:ext cx="8976556" cy="38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edu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7" y="1501671"/>
            <a:ext cx="10139082" cy="3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P2SH for </a:t>
            </a:r>
            <a:r>
              <a:rPr lang="en-US" dirty="0" err="1"/>
              <a:t>MultiSig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2448310"/>
            <a:ext cx="8935697" cy="1838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4856257"/>
            <a:ext cx="8945223" cy="1305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943349"/>
            <a:ext cx="2664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E4E79"/>
                </a:solidFill>
                <a:latin typeface="Calibri" panose="020F0502020204030204" pitchFamily="34" charset="0"/>
              </a:rPr>
              <a:t>Pay-to-</a:t>
            </a:r>
            <a:r>
              <a:rPr lang="en-US" sz="2000" b="1" dirty="0" err="1">
                <a:solidFill>
                  <a:srgbClr val="1E4E79"/>
                </a:solidFill>
                <a:latin typeface="Calibri" panose="020F0502020204030204" pitchFamily="34" charset="0"/>
              </a:rPr>
              <a:t>MultiSig</a:t>
            </a:r>
            <a:r>
              <a:rPr lang="en-US" sz="2000" b="1" dirty="0">
                <a:solidFill>
                  <a:srgbClr val="1E4E79"/>
                </a:solidFill>
                <a:latin typeface="Calibri" panose="020F0502020204030204" pitchFamily="34" charset="0"/>
              </a:rPr>
              <a:t> (P2MS)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01945" y="4391743"/>
            <a:ext cx="2937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E4E79"/>
                </a:solidFill>
                <a:latin typeface="Calibri" panose="020F0502020204030204" pitchFamily="34" charset="0"/>
              </a:rPr>
              <a:t>Pay-to-Script-Hash (P2SH)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Transaction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4336636"/>
          </a:xfrm>
        </p:spPr>
        <p:txBody>
          <a:bodyPr/>
          <a:lstStyle/>
          <a:p>
            <a:r>
              <a:rPr lang="en-US" dirty="0"/>
              <a:t>After a node has generated a transaction, it sends the transaction to </a:t>
            </a:r>
            <a:r>
              <a:rPr lang="en-US" dirty="0" smtClean="0"/>
              <a:t>the network</a:t>
            </a:r>
            <a:endParaRPr lang="en-US" dirty="0"/>
          </a:p>
          <a:p>
            <a:r>
              <a:rPr lang="en-US" dirty="0"/>
              <a:t>Each peer will verify the transaction, and then forward it to their peers</a:t>
            </a:r>
          </a:p>
          <a:p>
            <a:r>
              <a:rPr lang="en-US" dirty="0"/>
              <a:t>Eventually, every node on the network will receive the transaction</a:t>
            </a:r>
          </a:p>
          <a:p>
            <a:r>
              <a:rPr lang="en-US" dirty="0"/>
              <a:t>Some special node called miner will be responsible for adding the transaction to the public ledger (i.e., </a:t>
            </a:r>
            <a:r>
              <a:rPr lang="en-US" dirty="0" err="1"/>
              <a:t>blockchain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5220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1253751"/>
          </a:xfrm>
        </p:spPr>
        <p:txBody>
          <a:bodyPr/>
          <a:lstStyle/>
          <a:p>
            <a:r>
              <a:rPr lang="en-US" dirty="0"/>
              <a:t>Miners group </a:t>
            </a:r>
            <a:r>
              <a:rPr lang="en-US" dirty="0" smtClean="0"/>
              <a:t>new transactions </a:t>
            </a:r>
            <a:r>
              <a:rPr lang="en-US" dirty="0"/>
              <a:t>into a </a:t>
            </a:r>
            <a:r>
              <a:rPr lang="en-US" b="1" dirty="0"/>
              <a:t>new </a:t>
            </a:r>
            <a:r>
              <a:rPr lang="en-US" b="1" dirty="0" smtClean="0"/>
              <a:t>block (e.g., Block 3). </a:t>
            </a:r>
            <a:endParaRPr lang="en-US" b="1" dirty="0"/>
          </a:p>
          <a:p>
            <a:r>
              <a:rPr lang="en-US" dirty="0"/>
              <a:t>The new block is appended to the existing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71" y="3190381"/>
            <a:ext cx="920243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Blockchain: Make Chaining Difficult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Nonce is added to each block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Block hash must satisfy requirement (e.g. 20 leading zeros)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Since computation power will increase over time, number of leading zeros is intentionally increased over </a:t>
            </a:r>
            <a:r>
              <a:rPr lang="en-US" dirty="0" smtClean="0"/>
              <a:t>time (</a:t>
            </a:r>
            <a:r>
              <a:rPr lang="en-US" dirty="0" err="1" smtClean="0"/>
              <a:t>s.t.</a:t>
            </a:r>
            <a:r>
              <a:rPr lang="en-US" dirty="0" smtClean="0"/>
              <a:t> it still takes 10min to find and add a new block into the </a:t>
            </a:r>
            <a:r>
              <a:rPr lang="en-US" dirty="0" err="1" smtClean="0"/>
              <a:t>blockchain</a:t>
            </a:r>
            <a:r>
              <a:rPr lang="en-US" dirty="0" smtClean="0"/>
              <a:t>). 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4402043"/>
            <a:ext cx="6791325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3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many transactions included in a new block</a:t>
            </a:r>
            <a:endParaRPr dirty="0"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050" y="1625753"/>
            <a:ext cx="7296076" cy="29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1858617" y="3835993"/>
            <a:ext cx="725557" cy="3487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6165" y="3597966"/>
            <a:ext cx="146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transactions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08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Bitcoin</a:t>
            </a:r>
            <a:r>
              <a:rPr lang="en-US" dirty="0"/>
              <a:t> address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Bitcoin</a:t>
            </a:r>
            <a:r>
              <a:rPr lang="en-US" dirty="0"/>
              <a:t> transactions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Locking and unlocking script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Blocks and </a:t>
            </a:r>
            <a:r>
              <a:rPr lang="en-US" dirty="0" err="1"/>
              <a:t>Bitcoin</a:t>
            </a:r>
            <a:r>
              <a:rPr lang="en-US" dirty="0"/>
              <a:t> mining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Blockchain</a:t>
            </a:r>
            <a:endParaRPr lang="en-US" dirty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Proof-of-Work: </a:t>
            </a:r>
            <a:r>
              <a:rPr lang="en-US" dirty="0"/>
              <a:t>find a </a:t>
            </a:r>
            <a:r>
              <a:rPr lang="en-US" b="1" dirty="0"/>
              <a:t>nonce</a:t>
            </a:r>
            <a:r>
              <a:rPr lang="en-US" dirty="0"/>
              <a:t>, </a:t>
            </a:r>
            <a:r>
              <a:rPr lang="en-US" dirty="0" err="1"/>
              <a:t>s.t.</a:t>
            </a:r>
            <a:r>
              <a:rPr lang="en-US" dirty="0"/>
              <a:t> when the hash of the block satisfies a special requirement, such as having </a:t>
            </a:r>
            <a:r>
              <a:rPr lang="en-US" b="1" dirty="0"/>
              <a:t>20 leading zero</a:t>
            </a:r>
            <a:r>
              <a:rPr lang="en-US" dirty="0"/>
              <a:t>s</a:t>
            </a:r>
          </a:p>
          <a:p>
            <a:r>
              <a:rPr lang="en-US" dirty="0">
                <a:solidFill>
                  <a:srgbClr val="FF0000"/>
                </a:solidFill>
              </a:rPr>
              <a:t>Rewarding: </a:t>
            </a:r>
          </a:p>
          <a:p>
            <a:pPr lvl="1"/>
            <a:r>
              <a:rPr lang="en-US" b="1" dirty="0" err="1"/>
              <a:t>Coinbase</a:t>
            </a:r>
            <a:r>
              <a:rPr lang="en-US" b="1" dirty="0"/>
              <a:t> transaction</a:t>
            </a:r>
            <a:r>
              <a:rPr lang="en-US" dirty="0"/>
              <a:t>: new bitcoins are </a:t>
            </a:r>
            <a:r>
              <a:rPr lang="en-US" dirty="0" smtClean="0"/>
              <a:t>mined </a:t>
            </a:r>
            <a:r>
              <a:rPr lang="en-US" dirty="0"/>
              <a:t>and given to the </a:t>
            </a:r>
            <a:r>
              <a:rPr lang="en-US" dirty="0" smtClean="0"/>
              <a:t>miner (currently, worth 6.25 BTC)</a:t>
            </a:r>
            <a:endParaRPr lang="en-US" dirty="0"/>
          </a:p>
          <a:p>
            <a:pPr lvl="1"/>
            <a:r>
              <a:rPr lang="en-US" b="1" dirty="0"/>
              <a:t>Transaction fees</a:t>
            </a:r>
          </a:p>
          <a:p>
            <a:r>
              <a:rPr lang="en-US" dirty="0"/>
              <a:t>Once a miner has found a block, it immediately sends the block to its peers, who will verify the block and then forward the block to their peers.</a:t>
            </a:r>
          </a:p>
          <a:p>
            <a:r>
              <a:rPr lang="en-US" dirty="0"/>
              <a:t>Eventually, all the nodes will see this new block, and add it to their ledgers.</a:t>
            </a:r>
          </a:p>
          <a:p>
            <a:pPr marL="5334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3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dirty="0" err="1"/>
              <a:t>Merkle</a:t>
            </a:r>
            <a:r>
              <a:rPr lang="en-US" dirty="0"/>
              <a:t> Root in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01" y="1459794"/>
            <a:ext cx="9955398" cy="4053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6226" y="5804452"/>
            <a:ext cx="709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smtClean="0"/>
              <a:t>Hash</a:t>
            </a:r>
            <a:r>
              <a:rPr lang="en-CA" sz="2400" dirty="0" smtClean="0"/>
              <a:t> of Block </a:t>
            </a:r>
            <a:r>
              <a:rPr lang="en-CA" sz="2400" dirty="0" err="1" smtClean="0"/>
              <a:t>i</a:t>
            </a:r>
            <a:r>
              <a:rPr lang="en-CA" sz="2400" dirty="0" smtClean="0"/>
              <a:t> is called </a:t>
            </a:r>
            <a:r>
              <a:rPr lang="en-CA" sz="2400" b="1" dirty="0" smtClean="0"/>
              <a:t> </a:t>
            </a:r>
            <a:r>
              <a:rPr lang="en-CA" sz="2400" b="1" dirty="0" err="1" smtClean="0"/>
              <a:t>Block_Hash</a:t>
            </a:r>
            <a:r>
              <a:rPr lang="en-CA" sz="2400" dirty="0" smtClean="0"/>
              <a:t>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Tree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10" y="1547253"/>
            <a:ext cx="7040179" cy="340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2598" y="5118847"/>
            <a:ext cx="927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Benefit: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find whether a transaction is included in a block, you don’t need all the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Good for non-full nodes </a:t>
            </a:r>
            <a:r>
              <a:rPr lang="en-US" sz="1800" dirty="0" smtClean="0"/>
              <a:t>(who do not download the complete information of </a:t>
            </a:r>
            <a:r>
              <a:rPr lang="en-US" sz="1800" dirty="0" err="1" smtClean="0"/>
              <a:t>blockchain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53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91" y="3492120"/>
            <a:ext cx="10237418" cy="2588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7291" y="6080325"/>
            <a:ext cx="7033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Branching occurs when two valid blocks are </a:t>
            </a:r>
            <a:r>
              <a:rPr lang="en-US" sz="2000" dirty="0" smtClean="0"/>
              <a:t>found about </a:t>
            </a:r>
            <a:r>
              <a:rPr lang="en-US" sz="2000" dirty="0"/>
              <a:t>the same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83247" y="62534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The longest chain wins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702" y="1559866"/>
            <a:ext cx="11662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node on the bitcoin network has a </a:t>
            </a:r>
            <a:r>
              <a:rPr lang="en-US" sz="2400" dirty="0" err="1" smtClean="0"/>
              <a:t>blockchain</a:t>
            </a:r>
            <a:r>
              <a:rPr lang="en-US" sz="2400" dirty="0"/>
              <a:t> </a:t>
            </a:r>
            <a:r>
              <a:rPr lang="en-US" sz="2400" dirty="0" smtClean="0"/>
              <a:t>from received blocks. 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2400" dirty="0" smtClean="0"/>
              <a:t>It is possible a node receives two blocks with the </a:t>
            </a:r>
            <a:r>
              <a:rPr lang="en-US" sz="2400" b="1" dirty="0" smtClean="0"/>
              <a:t>same</a:t>
            </a:r>
            <a:r>
              <a:rPr lang="en-US" sz="2400" dirty="0" smtClean="0"/>
              <a:t> previous block. 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457200" lvl="5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Policy</a:t>
            </a:r>
            <a:r>
              <a:rPr lang="en-US" sz="2400" dirty="0" smtClean="0"/>
              <a:t>: Miner mines a new block always pointing to the </a:t>
            </a:r>
            <a:r>
              <a:rPr lang="en-US" sz="2400" b="1" dirty="0" smtClean="0"/>
              <a:t>tail</a:t>
            </a:r>
            <a:r>
              <a:rPr lang="en-US" sz="2400" dirty="0" smtClean="0"/>
              <a:t> of the </a:t>
            </a:r>
            <a:r>
              <a:rPr lang="en-US" sz="2400" b="1" dirty="0" smtClean="0"/>
              <a:t>longest</a:t>
            </a:r>
            <a:r>
              <a:rPr lang="en-US" sz="2400" dirty="0" smtClean="0"/>
              <a:t> chain.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8323" y="2976339"/>
            <a:ext cx="1033669" cy="8050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New block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243391" y="3781409"/>
            <a:ext cx="427383" cy="381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91" y="3292103"/>
            <a:ext cx="10237418" cy="2588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702" y="1738768"/>
            <a:ext cx="11662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If I bought a car via tx1 in block563003 of Branch B, I can use the coin in the input of tx1 to buy a boat in a tx2. I can do this since Branch B is abandoned  by every node. So my double spending is OK.  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8323" y="2976339"/>
            <a:ext cx="1033669" cy="8050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New block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243391" y="3781409"/>
            <a:ext cx="427383" cy="381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3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Number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1618"/>
            <a:ext cx="10290721" cy="3155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870" y="6108281"/>
            <a:ext cx="969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larger a block’s confirmation number is, the less likely it will be removed from the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(i.e.,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including his </a:t>
            </a:r>
            <a:r>
              <a:rPr lang="en-US" sz="2000" dirty="0" err="1" smtClean="0"/>
              <a:t>tx</a:t>
            </a:r>
            <a:r>
              <a:rPr lang="en-US" sz="2000" dirty="0" smtClean="0"/>
              <a:t> is shorter than another chain later).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3158" y="1688687"/>
            <a:ext cx="10646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avoid double spending, a </a:t>
            </a:r>
            <a:r>
              <a:rPr lang="en-US" sz="2400" dirty="0" err="1" smtClean="0"/>
              <a:t>tx</a:t>
            </a:r>
            <a:r>
              <a:rPr lang="en-US" sz="2400" dirty="0" smtClean="0"/>
              <a:t> receiver will wait for the block (containing his </a:t>
            </a:r>
            <a:r>
              <a:rPr lang="en-US" sz="2400" dirty="0" err="1" smtClean="0"/>
              <a:t>tx</a:t>
            </a:r>
            <a:r>
              <a:rPr lang="en-US" sz="2400" dirty="0" smtClean="0"/>
              <a:t>) to be followed by many blocks.  In this case, receiver will be confident that his </a:t>
            </a:r>
            <a:r>
              <a:rPr lang="en-US" sz="2400" dirty="0" err="1" smtClean="0"/>
              <a:t>tx</a:t>
            </a:r>
            <a:r>
              <a:rPr lang="en-US" sz="2400" dirty="0" smtClean="0"/>
              <a:t> will be on the longest chain.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1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Double Spending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1690688"/>
            <a:ext cx="8697485" cy="4437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6630" y="121257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Attacker’s hash power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859618" y="1647166"/>
            <a:ext cx="1908313" cy="25738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25333" y="2385392"/>
            <a:ext cx="2460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Attacker can always double spends if it has 50% hash power of all nodes in the </a:t>
            </a:r>
            <a:r>
              <a:rPr lang="en-CA" dirty="0" err="1" smtClean="0"/>
              <a:t>blockchain</a:t>
            </a:r>
            <a:r>
              <a:rPr lang="en-CA" dirty="0" smtClean="0"/>
              <a:t> network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43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Spending with Majority Hash 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991517"/>
            <a:ext cx="9794156" cy="4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Bitcoin</a:t>
            </a:r>
            <a:r>
              <a:rPr lang="en-US" dirty="0"/>
              <a:t> address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Transactions, locking and unlocking script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Bitcoin</a:t>
            </a:r>
            <a:r>
              <a:rPr lang="en-US" dirty="0"/>
              <a:t> mining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Blockchain</a:t>
            </a:r>
            <a:r>
              <a:rPr lang="en-US" dirty="0"/>
              <a:t>, branching, confirmation number, and double spending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52" y="2239860"/>
            <a:ext cx="2934630" cy="718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and Private key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162" y="1559956"/>
            <a:ext cx="1983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E75B5"/>
                </a:solidFill>
                <a:latin typeface="Calibri" panose="020F0502020204030204" pitchFamily="34" charset="0"/>
              </a:rPr>
              <a:t>Elliptic </a:t>
            </a:r>
            <a:r>
              <a:rPr lang="en-US" sz="2400" b="1" dirty="0" smtClean="0">
                <a:solidFill>
                  <a:srgbClr val="2E75B5"/>
                </a:solidFill>
                <a:latin typeface="Calibri" panose="020F0502020204030204" pitchFamily="34" charset="0"/>
              </a:rPr>
              <a:t>Curve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94162" y="3327544"/>
            <a:ext cx="10915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smtClean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Fix a point P=(x</a:t>
            </a:r>
            <a:r>
              <a:rPr lang="en-US" sz="2800" baseline="-250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0</a:t>
            </a:r>
            <a:r>
              <a:rPr lang="en-US" sz="28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, y</a:t>
            </a:r>
            <a:r>
              <a:rPr lang="en-US" sz="2800" baseline="-250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0</a:t>
            </a:r>
            <a:r>
              <a:rPr lang="en-US" sz="28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) on the curve  (i.e., P satisfies the equation) </a:t>
            </a:r>
            <a:endParaRPr lang="en-US" sz="2800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  Public Key:   Q=d*P, a point on the curve.   </a:t>
            </a:r>
          </a:p>
          <a:p>
            <a:r>
              <a:rPr lang="en-US" sz="2800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(* is a magic operator </a:t>
            </a:r>
            <a:r>
              <a:rPr lang="en-US" sz="280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s.t.</a:t>
            </a:r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it is hard to find d using P, Q)</a:t>
            </a:r>
            <a:r>
              <a:rPr lang="en-US" sz="28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.  </a:t>
            </a:r>
          </a:p>
          <a:p>
            <a:r>
              <a:rPr lang="en-US" sz="2800" dirty="0">
                <a:solidFill>
                  <a:srgbClr val="2E75B5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2E75B5"/>
                </a:solidFill>
                <a:latin typeface="Calibri" panose="020F0502020204030204" pitchFamily="34" charset="0"/>
              </a:rPr>
              <a:t> private key:  d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110" y="365125"/>
            <a:ext cx="3669403" cy="289653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11012557" y="566530"/>
            <a:ext cx="29817" cy="2832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933042" y="3180522"/>
            <a:ext cx="149087" cy="176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39129" y="1117158"/>
            <a:ext cx="41744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1173899" y="3157991"/>
            <a:ext cx="4591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7921486" y="636105"/>
            <a:ext cx="154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/>
              <a:t>P+W=S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2737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Turn Public-Key </a:t>
            </a:r>
            <a:r>
              <a:rPr lang="en-US" dirty="0"/>
              <a:t>into Bitcoin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0" y="1565303"/>
            <a:ext cx="8324193" cy="3960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737" y="5864085"/>
            <a:ext cx="1064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Bitcoin address generation</a:t>
            </a:r>
            <a:r>
              <a:rPr lang="en-CA" sz="2400" dirty="0"/>
              <a:t>:   </a:t>
            </a:r>
            <a:r>
              <a:rPr lang="en-CA" sz="2400" dirty="0">
                <a:solidFill>
                  <a:srgbClr val="C00000"/>
                </a:solidFill>
              </a:rPr>
              <a:t>http://gobittest.appspot.com/Address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0" y="3103699"/>
            <a:ext cx="1933575" cy="80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643809" y="3558209"/>
            <a:ext cx="2295939" cy="39756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7"/>
            <a:ext cx="10515600" cy="1325563"/>
          </a:xfrm>
        </p:spPr>
        <p:txBody>
          <a:bodyPr/>
          <a:lstStyle/>
          <a:p>
            <a:pPr algn="ctr"/>
            <a:r>
              <a:rPr lang="en-CA" altLang="zh-CN" dirty="0" smtClean="0"/>
              <a:t>Generate keys and address from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97" y="1918259"/>
            <a:ext cx="9384817" cy="3585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4034" y="1341780"/>
            <a:ext cx="1183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Bitcoin </a:t>
            </a:r>
            <a:r>
              <a:rPr lang="en-CA" sz="2400" b="1" dirty="0" smtClean="0">
                <a:solidFill>
                  <a:schemeClr val="tx1"/>
                </a:solidFill>
              </a:rPr>
              <a:t>programming documentation</a:t>
            </a:r>
            <a:r>
              <a:rPr lang="en-CA" sz="2400" dirty="0" smtClean="0"/>
              <a:t>:     </a:t>
            </a:r>
            <a:r>
              <a:rPr lang="en-CA" sz="1200" b="1" dirty="0" smtClean="0"/>
              <a:t>https</a:t>
            </a:r>
            <a:r>
              <a:rPr lang="en-CA" sz="1200" b="1" dirty="0"/>
              <a:t>://bitcoin-boh.readthedocs.io/en/latest/bitcoin.html</a:t>
            </a:r>
            <a:endParaRPr lang="en-CA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53939" y="3711179"/>
            <a:ext cx="1043609" cy="25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66514" y="3528391"/>
            <a:ext cx="168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32 byte secret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04252" y="5367130"/>
            <a:ext cx="904461" cy="90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8350" y="6062870"/>
            <a:ext cx="4373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object holding your bitcoin address</a:t>
            </a:r>
            <a:endParaRPr lang="en-CA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42791" y="3289852"/>
            <a:ext cx="665922" cy="7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01482" y="3124204"/>
            <a:ext cx="4373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Indicate address starts with 6F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143998" y="1808930"/>
            <a:ext cx="16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 smtClean="0">
                <a:solidFill>
                  <a:srgbClr val="00B050"/>
                </a:solidFill>
              </a:rPr>
              <a:t>keygen.py</a:t>
            </a:r>
            <a:endParaRPr lang="en-CA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9730" cy="1325563"/>
          </a:xfrm>
        </p:spPr>
        <p:txBody>
          <a:bodyPr/>
          <a:lstStyle/>
          <a:p>
            <a:r>
              <a:rPr lang="en-US" dirty="0" smtClean="0"/>
              <a:t>obtain test bitcoins via transaction from faucet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034" y="1590261"/>
            <a:ext cx="10634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 Go to </a:t>
            </a:r>
            <a:r>
              <a:rPr lang="en-CA" sz="2400" dirty="0"/>
              <a:t>https://testnet-faucet.com/btc-testnet/</a:t>
            </a:r>
            <a:endParaRPr lang="en-CA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 </a:t>
            </a:r>
            <a:r>
              <a:rPr lang="en-CA" sz="2400" dirty="0" smtClean="0"/>
              <a:t>paste your </a:t>
            </a:r>
            <a:r>
              <a:rPr lang="en-CA" sz="2400" dirty="0" err="1" smtClean="0"/>
              <a:t>bitcoinaddress</a:t>
            </a:r>
            <a:r>
              <a:rPr lang="en-CA" sz="2400" dirty="0" smtClean="0"/>
              <a:t> generated by keygen.py (</a:t>
            </a:r>
            <a:r>
              <a:rPr lang="en-CA" sz="1800" dirty="0" smtClean="0">
                <a:solidFill>
                  <a:srgbClr val="FF0000"/>
                </a:solidFill>
              </a:rPr>
              <a:t>limit to one time per hour</a:t>
            </a:r>
            <a:r>
              <a:rPr lang="en-CA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 You address will receive some bitcoin (to be confirmed in a few </a:t>
            </a:r>
            <a:r>
              <a:rPr lang="en-CA" sz="2400" dirty="0" err="1" smtClean="0"/>
              <a:t>minuates</a:t>
            </a:r>
            <a:r>
              <a:rPr lang="en-CA" sz="2400" dirty="0" smtClean="0"/>
              <a:t>).</a:t>
            </a:r>
          </a:p>
          <a:p>
            <a:r>
              <a:rPr lang="en-CA" sz="2400" dirty="0" smtClean="0"/>
              <a:t>     (see your transaction at </a:t>
            </a:r>
            <a:r>
              <a:rPr lang="en-CA" sz="2400" b="1" dirty="0" smtClean="0"/>
              <a:t>live.blockcypher.com</a:t>
            </a:r>
            <a:r>
              <a:rPr lang="en-CA" sz="2400" dirty="0" smtClean="0"/>
              <a:t>) </a:t>
            </a:r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24" y="3210959"/>
            <a:ext cx="9813028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87" y="5635487"/>
            <a:ext cx="191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Sender Address</a:t>
            </a:r>
            <a:endParaRPr lang="en-CA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18252" y="5068957"/>
            <a:ext cx="655983" cy="7056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89675" y="5479775"/>
            <a:ext cx="191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receiver Address</a:t>
            </a:r>
            <a:endParaRPr lang="en-CA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0386391" y="5178287"/>
            <a:ext cx="318052" cy="3180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667971" y="5774635"/>
            <a:ext cx="175620" cy="27829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263271" y="2932045"/>
            <a:ext cx="155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Transaction ID</a:t>
            </a:r>
            <a:endParaRPr lang="en-CA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786191" y="3138722"/>
            <a:ext cx="487018" cy="2926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US" dirty="0" err="1" smtClean="0"/>
              <a:t>tx</a:t>
            </a:r>
            <a:r>
              <a:rPr lang="en-US" dirty="0" smtClean="0"/>
              <a:t>: example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38" y="2029688"/>
            <a:ext cx="8640381" cy="3677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3412" y="513677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8811" y="5934635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Transaction fee </a:t>
            </a:r>
            <a:r>
              <a:rPr lang="en-US" sz="1800" dirty="0"/>
              <a:t>= (2 + 1.5) – (2.5 + 0.5 + 0.49997) =  0.00003 BTC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2651" y="5128590"/>
            <a:ext cx="89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 </a:t>
            </a:r>
            <a:r>
              <a:rPr lang="en-CA" dirty="0" err="1" smtClean="0"/>
              <a:t>alice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8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1353800" cy="1690688"/>
          </a:xfrm>
        </p:spPr>
        <p:txBody>
          <a:bodyPr/>
          <a:lstStyle/>
          <a:p>
            <a:r>
              <a:rPr lang="en-US" dirty="0" smtClean="0"/>
              <a:t>General Transaction format</a:t>
            </a:r>
            <a:r>
              <a:rPr lang="en-CA" sz="2400" dirty="0" smtClean="0"/>
              <a:t>(https</a:t>
            </a:r>
            <a:r>
              <a:rPr lang="en-CA" sz="2400" dirty="0"/>
              <a:t>://</a:t>
            </a:r>
            <a:r>
              <a:rPr lang="en-CA" sz="2400" dirty="0" smtClean="0"/>
              <a:t>en.bitcoin.it/wiki/Transaction)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55" y="1381535"/>
            <a:ext cx="10069875" cy="4452736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838200" y="1461052"/>
            <a:ext cx="752061" cy="437321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28602" y="3240156"/>
            <a:ext cx="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 smtClean="0"/>
              <a:t>txID</a:t>
            </a:r>
            <a:r>
              <a:rPr lang="en-CA" b="1" dirty="0" smtClean="0"/>
              <a:t>=</a:t>
            </a:r>
          </a:p>
          <a:p>
            <a:r>
              <a:rPr lang="en-CA" b="1" dirty="0" smtClean="0"/>
              <a:t>Hash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5615" y="6122506"/>
            <a:ext cx="1043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Transaction-ID    </a:t>
            </a:r>
            <a:r>
              <a:rPr lang="en-CA" sz="2400" b="1" dirty="0" err="1" smtClean="0"/>
              <a:t>txID</a:t>
            </a:r>
            <a:r>
              <a:rPr lang="en-CA" sz="2400" dirty="0" smtClean="0"/>
              <a:t>= </a:t>
            </a:r>
            <a:r>
              <a:rPr lang="en-CA" sz="2400" dirty="0" smtClean="0">
                <a:solidFill>
                  <a:srgbClr val="FF0000"/>
                </a:solidFill>
              </a:rPr>
              <a:t>SHA256</a:t>
            </a:r>
            <a:r>
              <a:rPr lang="en-CA" sz="2400" dirty="0" smtClean="0"/>
              <a:t> (</a:t>
            </a:r>
            <a:r>
              <a:rPr lang="en-CA" sz="2400" b="1" dirty="0" smtClean="0"/>
              <a:t>SHA256 </a:t>
            </a:r>
            <a:r>
              <a:rPr lang="en-CA" sz="2400" dirty="0" smtClean="0"/>
              <a:t>(</a:t>
            </a:r>
            <a:r>
              <a:rPr lang="en-CA" sz="2400" dirty="0" smtClean="0">
                <a:solidFill>
                  <a:srgbClr val="0070C0"/>
                </a:solidFill>
              </a:rPr>
              <a:t>the whole transaction data</a:t>
            </a:r>
            <a:r>
              <a:rPr lang="en-CA" sz="2400" dirty="0" smtClean="0"/>
              <a:t>))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2881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83" y="-109329"/>
            <a:ext cx="10929730" cy="817632"/>
          </a:xfrm>
        </p:spPr>
        <p:txBody>
          <a:bodyPr/>
          <a:lstStyle/>
          <a:p>
            <a:pPr algn="ctr"/>
            <a:r>
              <a:rPr lang="en-US" sz="3600" b="1" dirty="0" smtClean="0"/>
              <a:t>Input and output in a transaction 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1" y="537542"/>
            <a:ext cx="11255030" cy="6320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09116" y="1938137"/>
            <a:ext cx="2454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mainly digital signature 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94985" y="5708380"/>
            <a:ext cx="286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, mainly signature public key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471455" y="4843671"/>
            <a:ext cx="291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in Satoshi   (1BTC=10</a:t>
            </a:r>
            <a:r>
              <a:rPr lang="en-CA" b="1" baseline="30000" dirty="0" smtClean="0"/>
              <a:t>8</a:t>
            </a:r>
            <a:r>
              <a:rPr lang="en-CA" b="1" dirty="0" smtClean="0"/>
              <a:t> Satoshi)</a:t>
            </a:r>
            <a:endParaRPr lang="en-C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74843" y="1789052"/>
            <a:ext cx="556593" cy="2981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141833" y="1798991"/>
            <a:ext cx="344567" cy="311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852531" y="2176341"/>
            <a:ext cx="3309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Tell interpreter to put 47 bytes to stack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2753139" y="2110410"/>
            <a:ext cx="99392" cy="219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1044</Words>
  <Application>Microsoft Office PowerPoint</Application>
  <PresentationFormat>Widescreen</PresentationFormat>
  <Paragraphs>139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Bitcoin and Blockchain</vt:lpstr>
      <vt:lpstr>Overview</vt:lpstr>
      <vt:lpstr>Public key and Private key</vt:lpstr>
      <vt:lpstr>Turn Public-Key into Bitcoin Address</vt:lpstr>
      <vt:lpstr>Generate keys and address from python</vt:lpstr>
      <vt:lpstr>obtain test bitcoins via transaction from faucet </vt:lpstr>
      <vt:lpstr>Transaction tx: example </vt:lpstr>
      <vt:lpstr>General Transaction format(https://en.bitcoin.it/wiki/Transaction)</vt:lpstr>
      <vt:lpstr>Input and output in a transaction </vt:lpstr>
      <vt:lpstr>Locking/Unlocking Script:  how to use bitcoins to pay?</vt:lpstr>
      <vt:lpstr>Pay-to-PubKey-Hash (P2PKH): popular locking/unlocking script </vt:lpstr>
      <vt:lpstr>Scripting Evaluation Examples</vt:lpstr>
      <vt:lpstr>Pay-to-MultiSig (P2MS)</vt:lpstr>
      <vt:lpstr>Pay-to-Script-Hash (P2SH)</vt:lpstr>
      <vt:lpstr>Use P2SH for MultiSig</vt:lpstr>
      <vt:lpstr>Sending Transaction</vt:lpstr>
      <vt:lpstr>Generating Blocks</vt:lpstr>
      <vt:lpstr>Blockchain: Make Chaining Difficult</vt:lpstr>
      <vt:lpstr>many transactions included in a new block</vt:lpstr>
      <vt:lpstr>Mining</vt:lpstr>
      <vt:lpstr>Include Merkle Root in Block</vt:lpstr>
      <vt:lpstr>Merkle Tree</vt:lpstr>
      <vt:lpstr>Branching</vt:lpstr>
      <vt:lpstr>Double Spending</vt:lpstr>
      <vt:lpstr>Confirmation Number</vt:lpstr>
      <vt:lpstr>Probability of Double Spending</vt:lpstr>
      <vt:lpstr>Double Spending with Majority Hash Power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Angela Jiang</cp:lastModifiedBy>
  <cp:revision>317</cp:revision>
  <dcterms:modified xsi:type="dcterms:W3CDTF">2023-07-18T15:08:03Z</dcterms:modified>
</cp:coreProperties>
</file>