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58549-1C2C-4540-82C5-60DDE27807D2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00E2-4D81-4101-9060-A3485CC532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442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BC0276-4B5E-4F12-A272-4C629CDE54A6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589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BC0276-4B5E-4F12-A272-4C629CDE54A6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86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BC0276-4B5E-4F12-A272-4C629CDE54A6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5020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BC0276-4B5E-4F12-A272-4C629CDE54A6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3729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BC0276-4B5E-4F12-A272-4C629CDE54A6}" type="slidenum">
              <a:rPr lang="en-US" altLang="en-US" sz="13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614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CFCC-DB9F-4BE9-B08F-B398970E9DDC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1570-BB07-4275-9208-E37FBF041A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19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CFCC-DB9F-4BE9-B08F-B398970E9DDC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1570-BB07-4275-9208-E37FBF041A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CFCC-DB9F-4BE9-B08F-B398970E9DDC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1570-BB07-4275-9208-E37FBF041A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35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CFCC-DB9F-4BE9-B08F-B398970E9DDC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1570-BB07-4275-9208-E37FBF041A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84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CFCC-DB9F-4BE9-B08F-B398970E9DDC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1570-BB07-4275-9208-E37FBF041A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08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CFCC-DB9F-4BE9-B08F-B398970E9DDC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1570-BB07-4275-9208-E37FBF041A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106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CFCC-DB9F-4BE9-B08F-B398970E9DDC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1570-BB07-4275-9208-E37FBF041A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48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CFCC-DB9F-4BE9-B08F-B398970E9DDC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1570-BB07-4275-9208-E37FBF041A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08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CFCC-DB9F-4BE9-B08F-B398970E9DDC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1570-BB07-4275-9208-E37FBF041A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72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CFCC-DB9F-4BE9-B08F-B398970E9DDC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1570-BB07-4275-9208-E37FBF041A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818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CFCC-DB9F-4BE9-B08F-B398970E9DDC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31570-BB07-4275-9208-E37FBF041A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955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CFCC-DB9F-4BE9-B08F-B398970E9DDC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31570-BB07-4275-9208-E37FBF041A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83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Wireshark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Shaoquan Jiang</a:t>
            </a:r>
          </a:p>
          <a:p>
            <a:r>
              <a:rPr lang="en-CA" dirty="0" smtClean="0"/>
              <a:t>University of Windsor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164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33795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87312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57388" y="114300"/>
            <a:ext cx="7772400" cy="10287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Introduction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60583" y="1213432"/>
            <a:ext cx="10464799" cy="2878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basic tool for observing the messages exchanged between executing </a:t>
            </a:r>
            <a:r>
              <a:rPr lang="en-US" dirty="0" smtClean="0"/>
              <a:t>protocol entities </a:t>
            </a:r>
            <a:r>
              <a:rPr lang="en-US" dirty="0"/>
              <a:t>is called a </a:t>
            </a:r>
            <a:r>
              <a:rPr lang="en-US" b="1" dirty="0"/>
              <a:t>packet sniffer.</a:t>
            </a:r>
          </a:p>
          <a:p>
            <a:pPr marL="0" indent="0">
              <a:buNone/>
            </a:pPr>
            <a:r>
              <a:rPr lang="en-US" dirty="0"/>
              <a:t>The packet sniffer consists of 2 parts: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packet capture </a:t>
            </a:r>
            <a:r>
              <a:rPr lang="en-US" dirty="0"/>
              <a:t>library receives a copy of every link layer frame that is sent </a:t>
            </a:r>
            <a:r>
              <a:rPr lang="en-US" dirty="0" smtClean="0"/>
              <a:t>from or </a:t>
            </a:r>
            <a:r>
              <a:rPr lang="en-US" dirty="0"/>
              <a:t>received by your computer.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packet analyzer </a:t>
            </a:r>
            <a:r>
              <a:rPr lang="en-US" dirty="0"/>
              <a:t>which displays the contents of all fields within a </a:t>
            </a:r>
            <a:r>
              <a:rPr lang="en-US" dirty="0" smtClean="0"/>
              <a:t>protocol </a:t>
            </a:r>
            <a:r>
              <a:rPr lang="en-CA" dirty="0" smtClean="0"/>
              <a:t>message</a:t>
            </a:r>
            <a:r>
              <a:rPr lang="en-CA" dirty="0"/>
              <a:t>.</a:t>
            </a:r>
            <a:endParaRPr lang="en-US" altLang="en-US" dirty="0" smtClean="0"/>
          </a:p>
        </p:txBody>
      </p:sp>
      <p:sp>
        <p:nvSpPr>
          <p:cNvPr id="338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B3D2325E-D2AD-4BD8-9630-65482BF3E459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32" y="3622390"/>
            <a:ext cx="8428450" cy="30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87312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57388" y="114300"/>
            <a:ext cx="7772400" cy="10287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Start Wireshark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60583" y="1213431"/>
            <a:ext cx="10464799" cy="1428169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 After starting Wireshark, you will see the following figure. </a:t>
            </a:r>
          </a:p>
          <a:p>
            <a:r>
              <a:rPr lang="en-US" altLang="en-US" dirty="0" smtClean="0"/>
              <a:t> enp0s3 is the network interface of our VM connecting to the outside of VM. Double clicking on this interface will start the sniffer on traffic through this interface.   </a:t>
            </a:r>
          </a:p>
        </p:txBody>
      </p:sp>
      <p:sp>
        <p:nvSpPr>
          <p:cNvPr id="338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B3D2325E-D2AD-4BD8-9630-65482BF3E459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21" y="2537666"/>
            <a:ext cx="8550381" cy="355833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274618" y="3897745"/>
            <a:ext cx="1136073" cy="12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7164" y="3426694"/>
            <a:ext cx="145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Double click this interface</a:t>
            </a:r>
          </a:p>
        </p:txBody>
      </p:sp>
    </p:spTree>
    <p:extLst>
      <p:ext uri="{BB962C8B-B14F-4D97-AF65-F5344CB8AC3E}">
        <p14:creationId xmlns:p14="http://schemas.microsoft.com/office/powerpoint/2010/main" val="32996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87312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57388" y="114300"/>
            <a:ext cx="7772400" cy="10287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Wireshark Window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60583" y="959645"/>
            <a:ext cx="10464799" cy="518173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 Start </a:t>
            </a:r>
            <a:r>
              <a:rPr lang="en-US" altLang="en-US" dirty="0" err="1" smtClean="0"/>
              <a:t>firefox</a:t>
            </a:r>
            <a:r>
              <a:rPr lang="en-US" altLang="en-US" dirty="0" smtClean="0"/>
              <a:t> with a site (e.g., www.uwindsor.ca) and look </a:t>
            </a:r>
            <a:r>
              <a:rPr lang="en-US" altLang="en-US" dirty="0" err="1" smtClean="0"/>
              <a:t>wireshark</a:t>
            </a:r>
            <a:r>
              <a:rPr lang="en-US" altLang="en-US" dirty="0" smtClean="0"/>
              <a:t> window  </a:t>
            </a:r>
          </a:p>
        </p:txBody>
      </p:sp>
      <p:sp>
        <p:nvSpPr>
          <p:cNvPr id="338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B3D2325E-D2AD-4BD8-9630-65482BF3E459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16" y="1308483"/>
            <a:ext cx="7910245" cy="55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87312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57388" y="114300"/>
            <a:ext cx="7772400" cy="10287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Specific packet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60583" y="959645"/>
            <a:ext cx="10797308" cy="94218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Detailed packet example: DNS query packet. </a:t>
            </a:r>
          </a:p>
          <a:p>
            <a:r>
              <a:rPr lang="en-US" altLang="en-US" dirty="0" smtClean="0"/>
              <a:t>The structured as   </a:t>
            </a:r>
            <a:r>
              <a:rPr lang="en-US" altLang="en-US" u="sng" dirty="0" err="1" smtClean="0"/>
              <a:t>LinkLayerHeader</a:t>
            </a:r>
            <a:r>
              <a:rPr lang="en-US" altLang="en-US" dirty="0" smtClean="0"/>
              <a:t>||</a:t>
            </a:r>
            <a:r>
              <a:rPr lang="en-US" altLang="en-US" u="sng" dirty="0" err="1" smtClean="0"/>
              <a:t>NetworkLayer</a:t>
            </a:r>
            <a:r>
              <a:rPr lang="en-US" altLang="en-US" u="sng" dirty="0" smtClean="0"/>
              <a:t> Header</a:t>
            </a:r>
            <a:r>
              <a:rPr lang="en-US" altLang="en-US" dirty="0" smtClean="0"/>
              <a:t>||</a:t>
            </a:r>
            <a:r>
              <a:rPr lang="en-US" altLang="en-US" u="sng" dirty="0" err="1" smtClean="0"/>
              <a:t>TransportLayer</a:t>
            </a:r>
            <a:r>
              <a:rPr lang="en-US" altLang="en-US" u="sng" dirty="0" smtClean="0"/>
              <a:t> Header</a:t>
            </a:r>
            <a:r>
              <a:rPr lang="en-US" altLang="en-US" dirty="0" smtClean="0"/>
              <a:t>||</a:t>
            </a:r>
            <a:r>
              <a:rPr lang="en-US" altLang="en-US" u="sng" dirty="0" smtClean="0"/>
              <a:t>DNS query</a:t>
            </a:r>
          </a:p>
        </p:txBody>
      </p:sp>
      <p:sp>
        <p:nvSpPr>
          <p:cNvPr id="338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B3D2325E-D2AD-4BD8-9630-65482BF3E459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75" y="2170545"/>
            <a:ext cx="10058400" cy="418580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563114" y="2881745"/>
            <a:ext cx="572959" cy="1875007"/>
          </a:xfrm>
          <a:custGeom>
            <a:avLst/>
            <a:gdLst>
              <a:gd name="connsiteX0" fmla="*/ 434413 w 572959"/>
              <a:gd name="connsiteY0" fmla="*/ 0 h 1875007"/>
              <a:gd name="connsiteX1" fmla="*/ 388231 w 572959"/>
              <a:gd name="connsiteY1" fmla="*/ 18473 h 1875007"/>
              <a:gd name="connsiteX2" fmla="*/ 332813 w 572959"/>
              <a:gd name="connsiteY2" fmla="*/ 73891 h 1875007"/>
              <a:gd name="connsiteX3" fmla="*/ 277395 w 572959"/>
              <a:gd name="connsiteY3" fmla="*/ 101600 h 1875007"/>
              <a:gd name="connsiteX4" fmla="*/ 249686 w 572959"/>
              <a:gd name="connsiteY4" fmla="*/ 129310 h 1875007"/>
              <a:gd name="connsiteX5" fmla="*/ 194268 w 572959"/>
              <a:gd name="connsiteY5" fmla="*/ 175491 h 1875007"/>
              <a:gd name="connsiteX6" fmla="*/ 120377 w 572959"/>
              <a:gd name="connsiteY6" fmla="*/ 221673 h 1875007"/>
              <a:gd name="connsiteX7" fmla="*/ 92668 w 572959"/>
              <a:gd name="connsiteY7" fmla="*/ 230910 h 1875007"/>
              <a:gd name="connsiteX8" fmla="*/ 64959 w 572959"/>
              <a:gd name="connsiteY8" fmla="*/ 286328 h 1875007"/>
              <a:gd name="connsiteX9" fmla="*/ 18777 w 572959"/>
              <a:gd name="connsiteY9" fmla="*/ 341746 h 1875007"/>
              <a:gd name="connsiteX10" fmla="*/ 9541 w 572959"/>
              <a:gd name="connsiteY10" fmla="*/ 369455 h 1875007"/>
              <a:gd name="connsiteX11" fmla="*/ 9541 w 572959"/>
              <a:gd name="connsiteY11" fmla="*/ 1339273 h 1875007"/>
              <a:gd name="connsiteX12" fmla="*/ 46486 w 572959"/>
              <a:gd name="connsiteY12" fmla="*/ 1394691 h 1875007"/>
              <a:gd name="connsiteX13" fmla="*/ 83431 w 572959"/>
              <a:gd name="connsiteY13" fmla="*/ 1450110 h 1875007"/>
              <a:gd name="connsiteX14" fmla="*/ 101904 w 572959"/>
              <a:gd name="connsiteY14" fmla="*/ 1477819 h 1875007"/>
              <a:gd name="connsiteX15" fmla="*/ 120377 w 572959"/>
              <a:gd name="connsiteY15" fmla="*/ 1505528 h 1875007"/>
              <a:gd name="connsiteX16" fmla="*/ 129613 w 572959"/>
              <a:gd name="connsiteY16" fmla="*/ 1533237 h 1875007"/>
              <a:gd name="connsiteX17" fmla="*/ 175795 w 572959"/>
              <a:gd name="connsiteY17" fmla="*/ 1588655 h 1875007"/>
              <a:gd name="connsiteX18" fmla="*/ 194268 w 572959"/>
              <a:gd name="connsiteY18" fmla="*/ 1616364 h 1875007"/>
              <a:gd name="connsiteX19" fmla="*/ 240450 w 572959"/>
              <a:gd name="connsiteY19" fmla="*/ 1662546 h 1875007"/>
              <a:gd name="connsiteX20" fmla="*/ 258922 w 572959"/>
              <a:gd name="connsiteY20" fmla="*/ 1690255 h 1875007"/>
              <a:gd name="connsiteX21" fmla="*/ 314341 w 572959"/>
              <a:gd name="connsiteY21" fmla="*/ 1727200 h 1875007"/>
              <a:gd name="connsiteX22" fmla="*/ 369759 w 572959"/>
              <a:gd name="connsiteY22" fmla="*/ 1754910 h 1875007"/>
              <a:gd name="connsiteX23" fmla="*/ 406704 w 572959"/>
              <a:gd name="connsiteY23" fmla="*/ 1791855 h 1875007"/>
              <a:gd name="connsiteX24" fmla="*/ 452886 w 572959"/>
              <a:gd name="connsiteY24" fmla="*/ 1828800 h 1875007"/>
              <a:gd name="connsiteX25" fmla="*/ 536013 w 572959"/>
              <a:gd name="connsiteY25" fmla="*/ 1865746 h 1875007"/>
              <a:gd name="connsiteX26" fmla="*/ 572959 w 572959"/>
              <a:gd name="connsiteY26" fmla="*/ 1874982 h 187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959" h="1875007">
                <a:moveTo>
                  <a:pt x="434413" y="0"/>
                </a:moveTo>
                <a:cubicBezTo>
                  <a:pt x="419019" y="6158"/>
                  <a:pt x="401640" y="8721"/>
                  <a:pt x="388231" y="18473"/>
                </a:cubicBezTo>
                <a:cubicBezTo>
                  <a:pt x="367103" y="33839"/>
                  <a:pt x="357597" y="65629"/>
                  <a:pt x="332813" y="73891"/>
                </a:cubicBezTo>
                <a:cubicBezTo>
                  <a:pt x="305045" y="83148"/>
                  <a:pt x="301266" y="81708"/>
                  <a:pt x="277395" y="101600"/>
                </a:cubicBezTo>
                <a:cubicBezTo>
                  <a:pt x="267360" y="109962"/>
                  <a:pt x="259721" y="120948"/>
                  <a:pt x="249686" y="129310"/>
                </a:cubicBezTo>
                <a:cubicBezTo>
                  <a:pt x="210052" y="162338"/>
                  <a:pt x="231069" y="131330"/>
                  <a:pt x="194268" y="175491"/>
                </a:cubicBezTo>
                <a:cubicBezTo>
                  <a:pt x="154861" y="222780"/>
                  <a:pt x="204101" y="193764"/>
                  <a:pt x="120377" y="221673"/>
                </a:cubicBezTo>
                <a:lnTo>
                  <a:pt x="92668" y="230910"/>
                </a:lnTo>
                <a:cubicBezTo>
                  <a:pt x="39727" y="310321"/>
                  <a:pt x="103199" y="209848"/>
                  <a:pt x="64959" y="286328"/>
                </a:cubicBezTo>
                <a:cubicBezTo>
                  <a:pt x="52100" y="312045"/>
                  <a:pt x="39203" y="321320"/>
                  <a:pt x="18777" y="341746"/>
                </a:cubicBezTo>
                <a:cubicBezTo>
                  <a:pt x="15698" y="350982"/>
                  <a:pt x="9882" y="359725"/>
                  <a:pt x="9541" y="369455"/>
                </a:cubicBezTo>
                <a:cubicBezTo>
                  <a:pt x="2766" y="562526"/>
                  <a:pt x="-8028" y="1138984"/>
                  <a:pt x="9541" y="1339273"/>
                </a:cubicBezTo>
                <a:cubicBezTo>
                  <a:pt x="11481" y="1361389"/>
                  <a:pt x="34171" y="1376218"/>
                  <a:pt x="46486" y="1394691"/>
                </a:cubicBezTo>
                <a:lnTo>
                  <a:pt x="83431" y="1450110"/>
                </a:lnTo>
                <a:lnTo>
                  <a:pt x="101904" y="1477819"/>
                </a:lnTo>
                <a:lnTo>
                  <a:pt x="120377" y="1505528"/>
                </a:lnTo>
                <a:cubicBezTo>
                  <a:pt x="123456" y="1514764"/>
                  <a:pt x="125259" y="1524529"/>
                  <a:pt x="129613" y="1533237"/>
                </a:cubicBezTo>
                <a:cubicBezTo>
                  <a:pt x="146811" y="1567633"/>
                  <a:pt x="150263" y="1558016"/>
                  <a:pt x="175795" y="1588655"/>
                </a:cubicBezTo>
                <a:cubicBezTo>
                  <a:pt x="182902" y="1597183"/>
                  <a:pt x="188110" y="1607128"/>
                  <a:pt x="194268" y="1616364"/>
                </a:cubicBezTo>
                <a:cubicBezTo>
                  <a:pt x="212824" y="1672035"/>
                  <a:pt x="187772" y="1618648"/>
                  <a:pt x="240450" y="1662546"/>
                </a:cubicBezTo>
                <a:cubicBezTo>
                  <a:pt x="248978" y="1669652"/>
                  <a:pt x="250568" y="1682945"/>
                  <a:pt x="258922" y="1690255"/>
                </a:cubicBezTo>
                <a:cubicBezTo>
                  <a:pt x="275630" y="1704875"/>
                  <a:pt x="295868" y="1714885"/>
                  <a:pt x="314341" y="1727200"/>
                </a:cubicBezTo>
                <a:cubicBezTo>
                  <a:pt x="350153" y="1751074"/>
                  <a:pt x="331517" y="1742162"/>
                  <a:pt x="369759" y="1754910"/>
                </a:cubicBezTo>
                <a:cubicBezTo>
                  <a:pt x="389910" y="1815366"/>
                  <a:pt x="361922" y="1756030"/>
                  <a:pt x="406704" y="1791855"/>
                </a:cubicBezTo>
                <a:cubicBezTo>
                  <a:pt x="466387" y="1839601"/>
                  <a:pt x="383239" y="1805585"/>
                  <a:pt x="452886" y="1828800"/>
                </a:cubicBezTo>
                <a:cubicBezTo>
                  <a:pt x="496796" y="1858074"/>
                  <a:pt x="470065" y="1843763"/>
                  <a:pt x="536013" y="1865746"/>
                </a:cubicBezTo>
                <a:cubicBezTo>
                  <a:pt x="566642" y="1875956"/>
                  <a:pt x="553986" y="1874982"/>
                  <a:pt x="572959" y="1874982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81277" y="3746320"/>
            <a:ext cx="1256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packet</a:t>
            </a:r>
          </a:p>
          <a:p>
            <a:r>
              <a:rPr lang="en-CA" dirty="0" smtClean="0"/>
              <a:t>details</a:t>
            </a:r>
            <a:endParaRPr lang="en-CA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95491" y="3819248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74545" y="3666836"/>
            <a:ext cx="185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Link layer Header</a:t>
            </a:r>
            <a:endParaRPr lang="en-CA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297049" y="4008592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76103" y="3856180"/>
            <a:ext cx="249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Network Layer Header</a:t>
            </a:r>
            <a:endParaRPr lang="en-CA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364179" y="4193328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43232" y="4050152"/>
            <a:ext cx="261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Transport Layer Header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44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87312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57388" y="114300"/>
            <a:ext cx="7772400" cy="10287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Packet Filter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60583" y="959645"/>
            <a:ext cx="10797308" cy="942180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We can apply a display filter to show restricted packets. </a:t>
            </a:r>
          </a:p>
          <a:p>
            <a:r>
              <a:rPr lang="en-US" altLang="en-US" dirty="0" smtClean="0"/>
              <a:t>Example: using </a:t>
            </a:r>
            <a:r>
              <a:rPr lang="en-US" altLang="en-US" b="1" dirty="0" smtClean="0"/>
              <a:t>http</a:t>
            </a:r>
            <a:r>
              <a:rPr lang="en-US" altLang="en-US" dirty="0" smtClean="0"/>
              <a:t> filter will only show the packets containing http protocol</a:t>
            </a:r>
          </a:p>
        </p:txBody>
      </p:sp>
      <p:sp>
        <p:nvSpPr>
          <p:cNvPr id="338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B3D2325E-D2AD-4BD8-9630-65482BF3E459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00" y="1804988"/>
            <a:ext cx="10058400" cy="47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209</Words>
  <Application>Microsoft Office PowerPoint</Application>
  <PresentationFormat>Widescreen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Arial</vt:lpstr>
      <vt:lpstr>Calibri</vt:lpstr>
      <vt:lpstr>Calibri Light</vt:lpstr>
      <vt:lpstr>Tahoma</vt:lpstr>
      <vt:lpstr>Times New Roman</vt:lpstr>
      <vt:lpstr>Office Theme</vt:lpstr>
      <vt:lpstr>Introduction to Wireshark</vt:lpstr>
      <vt:lpstr>Introduction</vt:lpstr>
      <vt:lpstr>Start Wireshark</vt:lpstr>
      <vt:lpstr>Wireshark Window</vt:lpstr>
      <vt:lpstr>Specific packet</vt:lpstr>
      <vt:lpstr>Packet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Wireshark</dc:title>
  <dc:creator>Shaoquan Jiang</dc:creator>
  <cp:lastModifiedBy>Shaoquan Jiang</cp:lastModifiedBy>
  <cp:revision>36</cp:revision>
  <dcterms:created xsi:type="dcterms:W3CDTF">2020-09-07T03:07:07Z</dcterms:created>
  <dcterms:modified xsi:type="dcterms:W3CDTF">2021-05-07T17:19:21Z</dcterms:modified>
</cp:coreProperties>
</file>