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368" r:id="rId4"/>
    <p:sldId id="292" r:id="rId5"/>
    <p:sldId id="341" r:id="rId6"/>
    <p:sldId id="343" r:id="rId7"/>
    <p:sldId id="320" r:id="rId8"/>
    <p:sldId id="325" r:id="rId9"/>
    <p:sldId id="295" r:id="rId10"/>
    <p:sldId id="296" r:id="rId11"/>
    <p:sldId id="344" r:id="rId12"/>
    <p:sldId id="297" r:id="rId13"/>
    <p:sldId id="346" r:id="rId14"/>
    <p:sldId id="347" r:id="rId15"/>
    <p:sldId id="349" r:id="rId16"/>
    <p:sldId id="350" r:id="rId17"/>
    <p:sldId id="352" r:id="rId18"/>
    <p:sldId id="351" r:id="rId19"/>
    <p:sldId id="353" r:id="rId20"/>
    <p:sldId id="354" r:id="rId21"/>
    <p:sldId id="355" r:id="rId22"/>
    <p:sldId id="326" r:id="rId23"/>
    <p:sldId id="298" r:id="rId24"/>
    <p:sldId id="327" r:id="rId25"/>
    <p:sldId id="356" r:id="rId26"/>
    <p:sldId id="357" r:id="rId27"/>
    <p:sldId id="358" r:id="rId28"/>
    <p:sldId id="359" r:id="rId29"/>
    <p:sldId id="360" r:id="rId30"/>
    <p:sldId id="361" r:id="rId31"/>
    <p:sldId id="363" r:id="rId32"/>
    <p:sldId id="364" r:id="rId33"/>
    <p:sldId id="365" r:id="rId34"/>
    <p:sldId id="366" r:id="rId35"/>
    <p:sldId id="367"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9" autoAdjust="0"/>
  </p:normalViewPr>
  <p:slideViewPr>
    <p:cSldViewPr snapToGrid="0">
      <p:cViewPr varScale="1">
        <p:scale>
          <a:sx n="85" d="100"/>
          <a:sy n="85" d="100"/>
        </p:scale>
        <p:origin x="3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07011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155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dirty="0" smtClean="0"/>
              <a:t>Pragma</a:t>
            </a:r>
            <a:r>
              <a:rPr lang="en-US" sz="1200" baseline="0" dirty="0" smtClean="0"/>
              <a:t> </a:t>
            </a:r>
            <a:r>
              <a:rPr lang="en-US" sz="1200" b="1" baseline="0" dirty="0" smtClean="0"/>
              <a:t>solidity</a:t>
            </a:r>
            <a:r>
              <a:rPr lang="en-US" sz="1200" baseline="0" dirty="0" smtClean="0"/>
              <a:t> is compiler directive that tell you which version of solidity can be used to compile the program.  In the above program, it indicates that at least solidity 0.8.2 but should not use solidity 0.9.0 or higher version.  You might also  see  </a:t>
            </a:r>
            <a:r>
              <a:rPr lang="en-US" sz="1200" b="1" baseline="0" dirty="0" smtClean="0"/>
              <a:t>solidity ^0.8.2</a:t>
            </a:r>
            <a:r>
              <a:rPr lang="en-US" sz="1200" b="0" baseline="0" dirty="0" smtClean="0"/>
              <a:t> in a program, this asks to use the </a:t>
            </a:r>
            <a:r>
              <a:rPr lang="en-US" sz="1200" b="1" baseline="0" dirty="0" smtClean="0"/>
              <a:t>exact</a:t>
            </a:r>
            <a:r>
              <a:rPr lang="en-US" sz="1200" b="0" baseline="0" dirty="0" smtClean="0"/>
              <a:t> solidity 0.8.2 for the compilation.  The file name better uses the contract name to be more informative. </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96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uint256</a:t>
            </a:r>
            <a:r>
              <a:rPr lang="en-CA" dirty="0" smtClean="0"/>
              <a:t> is the same as </a:t>
            </a:r>
            <a:r>
              <a:rPr lang="en-CA" b="1" dirty="0" err="1" smtClean="0"/>
              <a:t>uint</a:t>
            </a:r>
            <a:r>
              <a:rPr lang="en-CA" baseline="0" dirty="0" smtClean="0"/>
              <a:t> which can take the maximum value 2^256-1.  </a:t>
            </a:r>
            <a:r>
              <a:rPr lang="en-CA" b="1" baseline="0" dirty="0" err="1" smtClean="0"/>
              <a:t>int</a:t>
            </a:r>
            <a:r>
              <a:rPr lang="en-CA" baseline="0" dirty="0" smtClean="0"/>
              <a:t> (which  is </a:t>
            </a:r>
            <a:r>
              <a:rPr lang="en-CA" b="1" baseline="0" dirty="0" smtClean="0"/>
              <a:t>int256</a:t>
            </a:r>
            <a:r>
              <a:rPr lang="en-CA" baseline="0" dirty="0" smtClean="0"/>
              <a:t>) takes value between -2^255 to 2^255-1.   You might see </a:t>
            </a:r>
            <a:r>
              <a:rPr lang="en-CA" b="1" baseline="0" dirty="0" smtClean="0"/>
              <a:t>constant</a:t>
            </a:r>
            <a:r>
              <a:rPr lang="en-CA" baseline="0" dirty="0" smtClean="0"/>
              <a:t> function modifier. Somewhere. This is the older version of </a:t>
            </a:r>
            <a:r>
              <a:rPr lang="en-CA" b="1" baseline="0" dirty="0" smtClean="0"/>
              <a:t>view</a:t>
            </a:r>
            <a:r>
              <a:rPr lang="en-CA" baseline="0" dirty="0" smtClean="0"/>
              <a:t> type and deprecated now.  </a:t>
            </a:r>
            <a:r>
              <a:rPr lang="en-CA" b="1" baseline="0" dirty="0" smtClean="0"/>
              <a:t>view</a:t>
            </a:r>
            <a:r>
              <a:rPr lang="en-CA" baseline="0" dirty="0" smtClean="0"/>
              <a:t> type function can be called without any cost (no gas usage and no signature) and you can call it by your local node (if it stores the whole </a:t>
            </a:r>
            <a:r>
              <a:rPr lang="en-CA" baseline="0" dirty="0" err="1" smtClean="0"/>
              <a:t>blockchain</a:t>
            </a:r>
            <a:r>
              <a:rPr lang="en-CA" baseline="0" dirty="0" smtClean="0"/>
              <a:t>) without broadcasting to the network.   </a:t>
            </a:r>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12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function can be executed by any</a:t>
            </a:r>
            <a:r>
              <a:rPr lang="en-CA" baseline="0" dirty="0" smtClean="0"/>
              <a:t> account (either an </a:t>
            </a:r>
            <a:r>
              <a:rPr lang="en-CA" b="1" baseline="0" dirty="0" smtClean="0"/>
              <a:t>EOA</a:t>
            </a:r>
            <a:r>
              <a:rPr lang="en-CA" baseline="0" dirty="0" smtClean="0"/>
              <a:t> or </a:t>
            </a:r>
            <a:r>
              <a:rPr lang="en-CA" b="1" baseline="0" dirty="0" smtClean="0"/>
              <a:t>CA</a:t>
            </a:r>
            <a:r>
              <a:rPr lang="en-CA" baseline="0" dirty="0" smtClean="0"/>
              <a:t>).   In contrast, if you change </a:t>
            </a:r>
            <a:r>
              <a:rPr lang="en-CA" b="1" baseline="0" dirty="0" smtClean="0"/>
              <a:t>public</a:t>
            </a:r>
            <a:r>
              <a:rPr lang="en-CA" baseline="0" dirty="0" smtClean="0"/>
              <a:t> to </a:t>
            </a:r>
            <a:r>
              <a:rPr lang="en-CA" b="1" baseline="0" dirty="0" smtClean="0"/>
              <a:t>private </a:t>
            </a:r>
            <a:r>
              <a:rPr lang="en-CA" b="0" baseline="0" dirty="0" smtClean="0"/>
              <a:t>for  retrieve( )</a:t>
            </a:r>
            <a:r>
              <a:rPr lang="en-CA" baseline="0" dirty="0" smtClean="0"/>
              <a:t>, then  after deploy, it is the function is no longer accessible.  You might also see </a:t>
            </a:r>
            <a:r>
              <a:rPr lang="en-CA" b="1" baseline="0" dirty="0" smtClean="0"/>
              <a:t>external</a:t>
            </a:r>
            <a:r>
              <a:rPr lang="en-CA" baseline="0" dirty="0" smtClean="0"/>
              <a:t>  functions.  External function can only be called externally while public function can be called by external and internal functions.  You might also see </a:t>
            </a:r>
            <a:r>
              <a:rPr lang="en-CA" b="1" baseline="0" dirty="0" smtClean="0"/>
              <a:t>internal</a:t>
            </a:r>
            <a:r>
              <a:rPr lang="en-CA" baseline="0" dirty="0" smtClean="0"/>
              <a:t> function. Internal function can be called by current contract or its derived contract while private function can not be called by derived contract.   Variable</a:t>
            </a:r>
            <a:r>
              <a:rPr lang="en-CA" b="1" baseline="0" dirty="0" smtClean="0"/>
              <a:t> number</a:t>
            </a:r>
            <a:r>
              <a:rPr lang="en-CA" baseline="0" dirty="0" smtClean="0"/>
              <a:t> (called storage variable, part of the contract state) can also be accessed by a </a:t>
            </a:r>
            <a:r>
              <a:rPr lang="en-CA" i="1" baseline="0" dirty="0" smtClean="0"/>
              <a:t>getter</a:t>
            </a:r>
            <a:r>
              <a:rPr lang="en-CA" baseline="0" dirty="0" smtClean="0"/>
              <a:t> function </a:t>
            </a:r>
            <a:r>
              <a:rPr lang="en-CA" b="1" baseline="0" dirty="0" smtClean="0"/>
              <a:t>number( ).  </a:t>
            </a:r>
            <a:endParaRPr lang="en-CA" b="1"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796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a:t>
            </a:r>
            <a:r>
              <a:rPr lang="en-CA" baseline="0" dirty="0" smtClean="0"/>
              <a:t> you are familiar with solidity,  you can use </a:t>
            </a:r>
            <a:r>
              <a:rPr lang="en-CA" baseline="0" dirty="0" err="1" smtClean="0"/>
              <a:t>Javascript</a:t>
            </a:r>
            <a:r>
              <a:rPr lang="en-CA" baseline="0" dirty="0" smtClean="0"/>
              <a:t> tool </a:t>
            </a:r>
            <a:r>
              <a:rPr lang="en-CA" b="1" baseline="0" dirty="0" smtClean="0"/>
              <a:t>Truffle</a:t>
            </a:r>
            <a:r>
              <a:rPr lang="en-CA" baseline="0" dirty="0" smtClean="0"/>
              <a:t> to automatically deploy the smart contract. </a:t>
            </a:r>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3367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852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75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9444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779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901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631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b1095c5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b1095c58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4db1095c58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1576402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4692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0939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b1095c5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b1095c58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4db1095c58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1644563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also have constructor with input:  constructor (uint8 _number) public { number=_number;</a:t>
            </a:r>
            <a:r>
              <a:rPr lang="en-CA" baseline="0" dirty="0" smtClean="0"/>
              <a:t> } .  You will be asked to provide the input  </a:t>
            </a:r>
            <a:r>
              <a:rPr lang="en-CA" b="1" baseline="0" dirty="0" smtClean="0"/>
              <a:t>_number</a:t>
            </a:r>
            <a:r>
              <a:rPr lang="en-CA" baseline="0" dirty="0" smtClean="0"/>
              <a:t> when you deploy the contract.   </a:t>
            </a:r>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4251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event usually is used</a:t>
            </a:r>
            <a:r>
              <a:rPr lang="en-CA" baseline="0" dirty="0" smtClean="0"/>
              <a:t> to monitor the contract state change.  For example, with event </a:t>
            </a:r>
            <a:r>
              <a:rPr lang="en-CA" b="1" baseline="0" dirty="0" err="1" smtClean="0"/>
              <a:t>tx_sender</a:t>
            </a:r>
            <a:r>
              <a:rPr lang="en-CA" baseline="0" dirty="0" smtClean="0"/>
              <a:t> event, you know </a:t>
            </a:r>
            <a:r>
              <a:rPr lang="en-CA" b="1" baseline="0" dirty="0" smtClean="0"/>
              <a:t>owner</a:t>
            </a:r>
            <a:r>
              <a:rPr lang="en-CA" baseline="0" dirty="0" smtClean="0"/>
              <a:t>’s balance has been changed. </a:t>
            </a:r>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4703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nonce must match current nonce of sender in sender’s account data.   When Tx processed successfully, nonce in sender’s account data is incremented by 1.</a:t>
            </a:r>
          </a:p>
        </p:txBody>
      </p:sp>
      <p:sp>
        <p:nvSpPr>
          <p:cNvPr id="4" name="Slide Number Placeholder 3"/>
          <p:cNvSpPr>
            <a:spLocks noGrp="1"/>
          </p:cNvSpPr>
          <p:nvPr>
            <p:ph type="sldNum" sz="quarter" idx="5"/>
          </p:nvPr>
        </p:nvSpPr>
        <p:spPr/>
        <p:txBody>
          <a:bodyPr/>
          <a:lstStyle/>
          <a:p>
            <a:pPr>
              <a:defRPr/>
            </a:pPr>
            <a:fld id="{617EB13C-F963-D44E-AB67-20FAD2F50C92}" type="slidenum">
              <a:rPr lang="en-US" smtClean="0"/>
              <a:pPr>
                <a:defRPr/>
              </a:pPr>
              <a:t>31</a:t>
            </a:fld>
            <a:endParaRPr lang="en-US"/>
          </a:p>
        </p:txBody>
      </p:sp>
    </p:spTree>
    <p:extLst>
      <p:ext uri="{BB962C8B-B14F-4D97-AF65-F5344CB8AC3E}">
        <p14:creationId xmlns:p14="http://schemas.microsoft.com/office/powerpoint/2010/main" val="3184853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a:t>
            </a:r>
            <a:r>
              <a:rPr lang="en-CA" baseline="0" dirty="0" smtClean="0"/>
              <a:t> is </a:t>
            </a:r>
            <a:r>
              <a:rPr lang="en-CA" sz="1200" b="1" i="0" u="none" strike="noStrike" cap="none" dirty="0" smtClean="0">
                <a:solidFill>
                  <a:schemeClr val="dk1"/>
                </a:solidFill>
                <a:effectLst/>
                <a:latin typeface="Calibri"/>
                <a:ea typeface="Calibri"/>
                <a:cs typeface="Calibri"/>
                <a:sym typeface="Calibri"/>
              </a:rPr>
              <a:t>Keccak-256</a:t>
            </a:r>
            <a:r>
              <a:rPr lang="en-CA" sz="1200" b="0" i="0" u="none" strike="noStrike" cap="none" dirty="0" smtClean="0">
                <a:solidFill>
                  <a:schemeClr val="dk1"/>
                </a:solidFill>
                <a:effectLst/>
                <a:latin typeface="Calibri"/>
                <a:ea typeface="Calibri"/>
                <a:cs typeface="Calibri"/>
                <a:sym typeface="Calibri"/>
              </a:rPr>
              <a:t> hash function. </a:t>
            </a:r>
            <a:r>
              <a:rPr lang="en-CA" sz="1200" b="0" i="0" u="none" strike="noStrike" cap="none" baseline="0" dirty="0" smtClean="0">
                <a:solidFill>
                  <a:schemeClr val="dk1"/>
                </a:solidFill>
                <a:effectLst/>
                <a:latin typeface="Calibri"/>
                <a:ea typeface="Calibri"/>
                <a:cs typeface="Calibri"/>
                <a:sym typeface="Calibri"/>
              </a:rPr>
              <a:t> For both addresses computation, it computes </a:t>
            </a:r>
            <a:r>
              <a:rPr lang="en-CA" sz="1200" b="0" i="0" u="none" strike="noStrike" cap="none" dirty="0" smtClean="0">
                <a:solidFill>
                  <a:schemeClr val="dk1"/>
                </a:solidFill>
                <a:effectLst/>
                <a:latin typeface="Calibri"/>
                <a:ea typeface="Calibri"/>
                <a:cs typeface="Calibri"/>
                <a:sym typeface="Calibri"/>
              </a:rPr>
              <a:t>Keccak-256 hash and then outputs the last 20 bytes (i.e., 160-bit).  The</a:t>
            </a:r>
            <a:r>
              <a:rPr lang="en-CA" sz="1200" b="0" i="0" u="none" strike="noStrike" cap="none" baseline="0" dirty="0" smtClean="0">
                <a:solidFill>
                  <a:schemeClr val="dk1"/>
                </a:solidFill>
                <a:effectLst/>
                <a:latin typeface="Calibri"/>
                <a:ea typeface="Calibri"/>
                <a:cs typeface="Calibri"/>
                <a:sym typeface="Calibri"/>
              </a:rPr>
              <a:t> </a:t>
            </a:r>
            <a:r>
              <a:rPr lang="en-CA" sz="1200" b="0" i="0" u="none" strike="noStrike" cap="none" baseline="0" dirty="0" err="1" smtClean="0">
                <a:solidFill>
                  <a:schemeClr val="dk1"/>
                </a:solidFill>
                <a:effectLst/>
                <a:latin typeface="Calibri"/>
                <a:ea typeface="Calibri"/>
                <a:cs typeface="Calibri"/>
                <a:sym typeface="Calibri"/>
              </a:rPr>
              <a:t>CreattorNonce</a:t>
            </a:r>
            <a:r>
              <a:rPr lang="en-CA" sz="1200" b="0" i="0" u="none" strike="noStrike" cap="none" baseline="0" dirty="0" smtClean="0">
                <a:solidFill>
                  <a:schemeClr val="dk1"/>
                </a:solidFill>
                <a:effectLst/>
                <a:latin typeface="Calibri"/>
                <a:ea typeface="Calibri"/>
                <a:cs typeface="Calibri"/>
                <a:sym typeface="Calibri"/>
              </a:rPr>
              <a:t> is the number of transactions the </a:t>
            </a:r>
            <a:r>
              <a:rPr lang="en-CA" sz="1200" b="0" i="0" u="none" strike="noStrike" cap="none" baseline="0" dirty="0" err="1" smtClean="0">
                <a:solidFill>
                  <a:schemeClr val="dk1"/>
                </a:solidFill>
                <a:effectLst/>
                <a:latin typeface="Calibri"/>
                <a:ea typeface="Calibri"/>
                <a:cs typeface="Calibri"/>
                <a:sym typeface="Calibri"/>
              </a:rPr>
              <a:t>CreatorAddr</a:t>
            </a:r>
            <a:r>
              <a:rPr lang="en-CA" sz="1200" b="0" i="0" u="none" strike="noStrike" cap="none" baseline="0" dirty="0" smtClean="0">
                <a:solidFill>
                  <a:schemeClr val="dk1"/>
                </a:solidFill>
                <a:effectLst/>
                <a:latin typeface="Calibri"/>
                <a:ea typeface="Calibri"/>
                <a:cs typeface="Calibri"/>
                <a:sym typeface="Calibri"/>
              </a:rPr>
              <a:t> has done. </a:t>
            </a:r>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951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323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48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163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282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b1095c5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b1095c58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4db1095c58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82645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smtClean="0">
                <a:solidFill>
                  <a:schemeClr val="dk1"/>
                </a:solidFill>
                <a:effectLst/>
                <a:latin typeface="Calibri"/>
                <a:ea typeface="Calibri"/>
                <a:cs typeface="Calibri"/>
                <a:sym typeface="Calibri"/>
              </a:rPr>
              <a:t>Another popular</a:t>
            </a:r>
            <a:r>
              <a:rPr lang="en-US" sz="1200" b="0" i="0" u="none" strike="noStrike" cap="none" baseline="0" dirty="0" smtClean="0">
                <a:solidFill>
                  <a:schemeClr val="dk1"/>
                </a:solidFill>
                <a:effectLst/>
                <a:latin typeface="Calibri"/>
                <a:ea typeface="Calibri"/>
                <a:cs typeface="Calibri"/>
                <a:sym typeface="Calibri"/>
              </a:rPr>
              <a:t> choice of development platform is </a:t>
            </a:r>
            <a:r>
              <a:rPr lang="en-US" sz="1200" b="1" i="0" u="none" strike="noStrike" cap="none" baseline="0" dirty="0" smtClean="0">
                <a:solidFill>
                  <a:schemeClr val="dk1"/>
                </a:solidFill>
                <a:effectLst/>
                <a:latin typeface="Calibri"/>
                <a:ea typeface="Calibri"/>
                <a:cs typeface="Calibri"/>
                <a:sym typeface="Calibri"/>
              </a:rPr>
              <a:t>Truffle</a:t>
            </a:r>
            <a:r>
              <a:rPr lang="en-US" sz="1200" b="0" i="0" u="none" strike="noStrike" cap="none" baseline="0" dirty="0" smtClean="0">
                <a:solidFill>
                  <a:schemeClr val="dk1"/>
                </a:solidFill>
                <a:effectLst/>
                <a:latin typeface="Calibri"/>
                <a:ea typeface="Calibri"/>
                <a:cs typeface="Calibri"/>
                <a:sym typeface="Calibri"/>
              </a:rPr>
              <a:t> (on your local computer) using the </a:t>
            </a:r>
            <a:r>
              <a:rPr lang="en-US" sz="1200" b="0" i="0" u="none" strike="noStrike" cap="none" baseline="0" dirty="0" err="1" smtClean="0">
                <a:solidFill>
                  <a:schemeClr val="dk1"/>
                </a:solidFill>
                <a:effectLst/>
                <a:latin typeface="Calibri"/>
                <a:ea typeface="Calibri"/>
                <a:cs typeface="Calibri"/>
                <a:sym typeface="Calibri"/>
              </a:rPr>
              <a:t>blockchain</a:t>
            </a:r>
            <a:r>
              <a:rPr lang="en-US" sz="1200" b="0" i="0" u="none" strike="noStrike" cap="none" baseline="0" dirty="0" smtClean="0">
                <a:solidFill>
                  <a:schemeClr val="dk1"/>
                </a:solidFill>
                <a:effectLst/>
                <a:latin typeface="Calibri"/>
                <a:ea typeface="Calibri"/>
                <a:cs typeface="Calibri"/>
                <a:sym typeface="Calibri"/>
              </a:rPr>
              <a:t> simulated by </a:t>
            </a:r>
            <a:r>
              <a:rPr lang="en-US" sz="1200" b="1" i="0" u="none" strike="noStrike" cap="none" baseline="0" dirty="0" smtClean="0">
                <a:solidFill>
                  <a:schemeClr val="dk1"/>
                </a:solidFill>
                <a:effectLst/>
                <a:latin typeface="Calibri"/>
                <a:ea typeface="Calibri"/>
                <a:cs typeface="Calibri"/>
                <a:sym typeface="Calibri"/>
              </a:rPr>
              <a:t>Ganache</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dirty="0" smtClean="0">
                <a:solidFill>
                  <a:schemeClr val="dk1"/>
                </a:solidFill>
                <a:effectLst/>
                <a:latin typeface="Calibri"/>
                <a:ea typeface="Calibri"/>
                <a:cs typeface="Calibri"/>
                <a:sym typeface="Calibri"/>
              </a:rPr>
              <a:t>Truffle provides a more comprehensive and feature-rich development environment suitable for larger projects, while Remix offers a lightweight and accessible web-based IDE for quick prototyping and experimentation. </a:t>
            </a:r>
          </a:p>
          <a:p>
            <a:r>
              <a:rPr lang="en-US" sz="1200" b="0" i="0" u="none" strike="noStrike" cap="none" dirty="0" smtClean="0">
                <a:solidFill>
                  <a:schemeClr val="dk1"/>
                </a:solidFill>
                <a:effectLst/>
                <a:latin typeface="Calibri"/>
                <a:cs typeface="Calibri"/>
                <a:sym typeface="Calibri"/>
              </a:rPr>
              <a:t>Our</a:t>
            </a:r>
            <a:r>
              <a:rPr lang="en-US" sz="1200" b="0" i="0" u="none" strike="noStrike" cap="none" baseline="0" dirty="0" smtClean="0">
                <a:solidFill>
                  <a:schemeClr val="dk1"/>
                </a:solidFill>
                <a:effectLst/>
                <a:latin typeface="Calibri"/>
                <a:cs typeface="Calibri"/>
                <a:sym typeface="Calibri"/>
              </a:rPr>
              <a:t> teaching uses Remix to get away from the complication from things other than the smart contract itself. </a:t>
            </a:r>
            <a:endParaRPr lang="en-C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009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597025"/>
            <a:ext cx="10515600" cy="43512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olflo/evm-opcodes/blob/main/gas.m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etherscan.io/gastracker"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249810" y="2450538"/>
            <a:ext cx="9144000" cy="1376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smtClean="0"/>
              <a:t>Smart Contract</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883"/>
            <a:ext cx="11138452" cy="830629"/>
          </a:xfrm>
        </p:spPr>
        <p:txBody>
          <a:bodyPr/>
          <a:lstStyle/>
          <a:p>
            <a:r>
              <a:rPr lang="en-CA" dirty="0" smtClean="0"/>
              <a:t>The first solidity program: </a:t>
            </a:r>
            <a:r>
              <a:rPr lang="en-CA" dirty="0" err="1" smtClean="0"/>
              <a:t>Storage.sol</a:t>
            </a:r>
            <a:endParaRPr lang="en-US" dirty="0"/>
          </a:p>
        </p:txBody>
      </p:sp>
      <p:pic>
        <p:nvPicPr>
          <p:cNvPr id="3" name="Picture 2"/>
          <p:cNvPicPr>
            <a:picLocks noChangeAspect="1"/>
          </p:cNvPicPr>
          <p:nvPr/>
        </p:nvPicPr>
        <p:blipFill>
          <a:blip r:embed="rId3"/>
          <a:stretch>
            <a:fillRect/>
          </a:stretch>
        </p:blipFill>
        <p:spPr>
          <a:xfrm>
            <a:off x="838200" y="1195754"/>
            <a:ext cx="10077379" cy="4577442"/>
          </a:xfrm>
          <a:prstGeom prst="rect">
            <a:avLst/>
          </a:prstGeom>
        </p:spPr>
      </p:pic>
      <p:cxnSp>
        <p:nvCxnSpPr>
          <p:cNvPr id="7" name="Straight Arrow Connector 6"/>
          <p:cNvCxnSpPr/>
          <p:nvPr/>
        </p:nvCxnSpPr>
        <p:spPr>
          <a:xfrm flipH="1">
            <a:off x="5576835" y="1195754"/>
            <a:ext cx="1336431" cy="1507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654" y="1065126"/>
            <a:ext cx="3255666" cy="307777"/>
          </a:xfrm>
          <a:prstGeom prst="rect">
            <a:avLst/>
          </a:prstGeom>
          <a:noFill/>
        </p:spPr>
        <p:txBody>
          <a:bodyPr wrap="square" rtlCol="0">
            <a:spAutoFit/>
          </a:bodyPr>
          <a:lstStyle/>
          <a:p>
            <a:r>
              <a:rPr lang="en-CA" dirty="0" smtClean="0"/>
              <a:t>Open source license identifier </a:t>
            </a:r>
            <a:endParaRPr lang="en-CA" dirty="0"/>
          </a:p>
        </p:txBody>
      </p:sp>
      <p:sp>
        <p:nvSpPr>
          <p:cNvPr id="9" name="TextBox 8"/>
          <p:cNvSpPr txBox="1"/>
          <p:nvPr/>
        </p:nvSpPr>
        <p:spPr>
          <a:xfrm>
            <a:off x="6643638" y="1518975"/>
            <a:ext cx="4449742" cy="523220"/>
          </a:xfrm>
          <a:prstGeom prst="rect">
            <a:avLst/>
          </a:prstGeom>
          <a:noFill/>
        </p:spPr>
        <p:txBody>
          <a:bodyPr wrap="square" rtlCol="0">
            <a:spAutoFit/>
          </a:bodyPr>
          <a:lstStyle/>
          <a:p>
            <a:r>
              <a:rPr lang="en-CA" b="1" dirty="0" smtClean="0"/>
              <a:t>Compatible solidity versions</a:t>
            </a:r>
            <a:r>
              <a:rPr lang="en-CA" dirty="0" smtClean="0"/>
              <a:t>:  </a:t>
            </a:r>
          </a:p>
          <a:p>
            <a:r>
              <a:rPr lang="en-CA" dirty="0" smtClean="0"/>
              <a:t>at least 0.8.2 but not 0.9.0 or higher</a:t>
            </a:r>
            <a:endParaRPr lang="en-CA" dirty="0"/>
          </a:p>
        </p:txBody>
      </p:sp>
      <p:cxnSp>
        <p:nvCxnSpPr>
          <p:cNvPr id="11" name="Straight Arrow Connector 10"/>
          <p:cNvCxnSpPr/>
          <p:nvPr/>
        </p:nvCxnSpPr>
        <p:spPr>
          <a:xfrm flipH="1">
            <a:off x="5144756" y="1672863"/>
            <a:ext cx="1498882"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36053" y="3185327"/>
            <a:ext cx="1808703" cy="50242"/>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86400" y="2934119"/>
            <a:ext cx="3165231" cy="307777"/>
          </a:xfrm>
          <a:prstGeom prst="rect">
            <a:avLst/>
          </a:prstGeom>
          <a:noFill/>
        </p:spPr>
        <p:txBody>
          <a:bodyPr wrap="square" rtlCol="0">
            <a:spAutoFit/>
          </a:bodyPr>
          <a:lstStyle/>
          <a:p>
            <a:r>
              <a:rPr lang="en-CA" dirty="0" smtClean="0"/>
              <a:t>Contract named </a:t>
            </a:r>
            <a:r>
              <a:rPr lang="en-CA" b="1" dirty="0" smtClean="0"/>
              <a:t>Storage</a:t>
            </a:r>
            <a:endParaRPr lang="en-CA" b="1" dirty="0"/>
          </a:p>
        </p:txBody>
      </p:sp>
    </p:spTree>
    <p:extLst>
      <p:ext uri="{BB962C8B-B14F-4D97-AF65-F5344CB8AC3E}">
        <p14:creationId xmlns:p14="http://schemas.microsoft.com/office/powerpoint/2010/main" val="625716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CA" dirty="0" smtClean="0"/>
              <a:t>Interpretation</a:t>
            </a:r>
            <a:endParaRPr lang="en-US" sz="3600" b="1" dirty="0"/>
          </a:p>
        </p:txBody>
      </p:sp>
      <p:sp>
        <p:nvSpPr>
          <p:cNvPr id="4" name="Rectangle 3"/>
          <p:cNvSpPr/>
          <p:nvPr/>
        </p:nvSpPr>
        <p:spPr>
          <a:xfrm>
            <a:off x="897102" y="1311427"/>
            <a:ext cx="11130775" cy="1384995"/>
          </a:xfrm>
          <a:prstGeom prst="rect">
            <a:avLst/>
          </a:prstGeom>
        </p:spPr>
        <p:txBody>
          <a:bodyPr wrap="square">
            <a:spAutoFit/>
          </a:bodyPr>
          <a:lstStyle/>
          <a:p>
            <a:pPr marL="457200" indent="-457200">
              <a:buFont typeface="Arial" panose="020B0604020202020204" pitchFamily="34" charset="0"/>
              <a:buChar char="•"/>
            </a:pPr>
            <a:r>
              <a:rPr lang="en-CA" sz="2800" b="1" dirty="0" smtClean="0"/>
              <a:t>Integer</a:t>
            </a:r>
            <a:r>
              <a:rPr lang="en-CA" sz="2800" dirty="0" smtClean="0"/>
              <a:t>:   </a:t>
            </a:r>
          </a:p>
          <a:p>
            <a:pPr lvl="7"/>
            <a:r>
              <a:rPr lang="en-CA" sz="2800" dirty="0"/>
              <a:t> </a:t>
            </a:r>
            <a:r>
              <a:rPr lang="en-CA" sz="2800" dirty="0" smtClean="0"/>
              <a:t>     -  </a:t>
            </a:r>
            <a:r>
              <a:rPr lang="en-CA" sz="2800" i="1" dirty="0" smtClean="0"/>
              <a:t>uint256</a:t>
            </a:r>
            <a:r>
              <a:rPr lang="en-CA" sz="2800" dirty="0" smtClean="0"/>
              <a:t>  for unsigned integer of 256 bit; similarly </a:t>
            </a:r>
            <a:r>
              <a:rPr lang="en-CA" sz="2800" i="1" dirty="0" smtClean="0"/>
              <a:t>uint8</a:t>
            </a:r>
            <a:r>
              <a:rPr lang="en-CA" sz="2800" dirty="0" smtClean="0"/>
              <a:t>;</a:t>
            </a:r>
          </a:p>
          <a:p>
            <a:pPr lvl="7"/>
            <a:r>
              <a:rPr lang="en-CA" sz="2800" dirty="0"/>
              <a:t> </a:t>
            </a:r>
            <a:r>
              <a:rPr lang="en-CA" sz="2800" dirty="0" smtClean="0"/>
              <a:t>     -  </a:t>
            </a:r>
            <a:r>
              <a:rPr lang="en-CA" sz="2800" i="1" dirty="0" smtClean="0"/>
              <a:t>int256</a:t>
            </a:r>
            <a:r>
              <a:rPr lang="en-CA" sz="2800" dirty="0" smtClean="0"/>
              <a:t> for signed integer of 256 bit; similarly, </a:t>
            </a:r>
            <a:r>
              <a:rPr lang="en-CA" sz="2800" i="1" dirty="0" smtClean="0"/>
              <a:t>int8</a:t>
            </a:r>
            <a:r>
              <a:rPr lang="en-CA" sz="2800" dirty="0" smtClean="0"/>
              <a:t>. </a:t>
            </a:r>
          </a:p>
        </p:txBody>
      </p:sp>
      <p:pic>
        <p:nvPicPr>
          <p:cNvPr id="3" name="Picture 2"/>
          <p:cNvPicPr>
            <a:picLocks noChangeAspect="1"/>
          </p:cNvPicPr>
          <p:nvPr/>
        </p:nvPicPr>
        <p:blipFill>
          <a:blip r:embed="rId3"/>
          <a:stretch>
            <a:fillRect/>
          </a:stretch>
        </p:blipFill>
        <p:spPr>
          <a:xfrm>
            <a:off x="1021846" y="2996292"/>
            <a:ext cx="4581525" cy="342900"/>
          </a:xfrm>
          <a:prstGeom prst="rect">
            <a:avLst/>
          </a:prstGeom>
        </p:spPr>
      </p:pic>
      <p:sp>
        <p:nvSpPr>
          <p:cNvPr id="5" name="Rectangle 4"/>
          <p:cNvSpPr/>
          <p:nvPr/>
        </p:nvSpPr>
        <p:spPr>
          <a:xfrm>
            <a:off x="828439" y="3312724"/>
            <a:ext cx="11130775" cy="954107"/>
          </a:xfrm>
          <a:prstGeom prst="rect">
            <a:avLst/>
          </a:prstGeom>
        </p:spPr>
        <p:txBody>
          <a:bodyPr wrap="square">
            <a:spAutoFit/>
          </a:bodyPr>
          <a:lstStyle/>
          <a:p>
            <a:pPr marL="457200" indent="-457200">
              <a:buFont typeface="Arial" panose="020B0604020202020204" pitchFamily="34" charset="0"/>
              <a:buChar char="•"/>
            </a:pPr>
            <a:r>
              <a:rPr lang="en-CA" sz="2800" b="1" dirty="0" smtClean="0"/>
              <a:t>returns (uint256)</a:t>
            </a:r>
            <a:r>
              <a:rPr lang="en-CA" sz="2800" dirty="0" smtClean="0"/>
              <a:t>:   </a:t>
            </a:r>
          </a:p>
          <a:p>
            <a:pPr lvl="7"/>
            <a:r>
              <a:rPr lang="en-CA" sz="2800" dirty="0"/>
              <a:t> </a:t>
            </a:r>
            <a:r>
              <a:rPr lang="en-CA" sz="2800" dirty="0" smtClean="0"/>
              <a:t>    This indicates the </a:t>
            </a:r>
            <a:r>
              <a:rPr lang="en-CA" sz="2800" b="1" i="1" dirty="0" smtClean="0"/>
              <a:t>type</a:t>
            </a:r>
            <a:r>
              <a:rPr lang="en-CA" sz="2800" dirty="0" smtClean="0"/>
              <a:t> of the returned value of this function</a:t>
            </a:r>
          </a:p>
        </p:txBody>
      </p:sp>
      <p:sp>
        <p:nvSpPr>
          <p:cNvPr id="6" name="Rectangle 5"/>
          <p:cNvSpPr/>
          <p:nvPr/>
        </p:nvSpPr>
        <p:spPr>
          <a:xfrm>
            <a:off x="840162" y="4349377"/>
            <a:ext cx="11130775" cy="954107"/>
          </a:xfrm>
          <a:prstGeom prst="rect">
            <a:avLst/>
          </a:prstGeom>
        </p:spPr>
        <p:txBody>
          <a:bodyPr wrap="square">
            <a:spAutoFit/>
          </a:bodyPr>
          <a:lstStyle/>
          <a:p>
            <a:pPr marL="457200" indent="-457200">
              <a:buFont typeface="Arial" panose="020B0604020202020204" pitchFamily="34" charset="0"/>
              <a:buChar char="•"/>
            </a:pPr>
            <a:r>
              <a:rPr lang="en-CA" sz="2800" b="1" dirty="0" smtClean="0"/>
              <a:t>public</a:t>
            </a:r>
            <a:r>
              <a:rPr lang="en-CA" sz="2800" dirty="0" smtClean="0"/>
              <a:t>:   </a:t>
            </a:r>
          </a:p>
          <a:p>
            <a:pPr lvl="7"/>
            <a:r>
              <a:rPr lang="en-CA" sz="2800" dirty="0"/>
              <a:t> </a:t>
            </a:r>
            <a:r>
              <a:rPr lang="en-CA" sz="2800" dirty="0" smtClean="0"/>
              <a:t>    This indicates the function </a:t>
            </a:r>
            <a:r>
              <a:rPr lang="en-CA" sz="2800" i="1" dirty="0" smtClean="0"/>
              <a:t>retrieve()</a:t>
            </a:r>
            <a:r>
              <a:rPr lang="en-CA" sz="2800" dirty="0" smtClean="0"/>
              <a:t>  can be called externally. </a:t>
            </a:r>
          </a:p>
        </p:txBody>
      </p:sp>
      <p:sp>
        <p:nvSpPr>
          <p:cNvPr id="7" name="Rectangle 6"/>
          <p:cNvSpPr/>
          <p:nvPr/>
        </p:nvSpPr>
        <p:spPr>
          <a:xfrm>
            <a:off x="797859" y="5190565"/>
            <a:ext cx="11094366" cy="978749"/>
          </a:xfrm>
          <a:prstGeom prst="rect">
            <a:avLst/>
          </a:prstGeom>
        </p:spPr>
        <p:txBody>
          <a:bodyPr wrap="square">
            <a:spAutoFit/>
          </a:bodyPr>
          <a:lstStyle/>
          <a:p>
            <a:pPr marL="457200" indent="-457200">
              <a:buFont typeface="Arial" panose="020B0604020202020204" pitchFamily="34" charset="0"/>
              <a:buChar char="•"/>
            </a:pPr>
            <a:r>
              <a:rPr lang="en-CA" sz="2800" b="1" dirty="0" smtClean="0"/>
              <a:t> view</a:t>
            </a:r>
            <a:r>
              <a:rPr lang="en-CA" sz="2800" dirty="0" smtClean="0"/>
              <a:t>:   </a:t>
            </a:r>
          </a:p>
          <a:p>
            <a:pPr lvl="7"/>
            <a:r>
              <a:rPr lang="en-CA" sz="2800" dirty="0" smtClean="0"/>
              <a:t>     Executing retrieve() should not change other variables in program  </a:t>
            </a:r>
          </a:p>
        </p:txBody>
      </p:sp>
    </p:spTree>
    <p:extLst>
      <p:ext uri="{BB962C8B-B14F-4D97-AF65-F5344CB8AC3E}">
        <p14:creationId xmlns:p14="http://schemas.microsoft.com/office/powerpoint/2010/main" val="32770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Interpretation (</a:t>
            </a:r>
            <a:r>
              <a:rPr lang="en-CA" dirty="0" err="1" smtClean="0"/>
              <a:t>cont</a:t>
            </a:r>
            <a:r>
              <a:rPr lang="en-CA" dirty="0" smtClean="0"/>
              <a:t>) </a:t>
            </a:r>
            <a:endParaRPr lang="en-US" dirty="0"/>
          </a:p>
        </p:txBody>
      </p:sp>
      <p:pic>
        <p:nvPicPr>
          <p:cNvPr id="5" name="Picture 4"/>
          <p:cNvPicPr>
            <a:picLocks noChangeAspect="1"/>
          </p:cNvPicPr>
          <p:nvPr/>
        </p:nvPicPr>
        <p:blipFill>
          <a:blip r:embed="rId3"/>
          <a:stretch>
            <a:fillRect/>
          </a:stretch>
        </p:blipFill>
        <p:spPr>
          <a:xfrm>
            <a:off x="742271" y="2533335"/>
            <a:ext cx="7572375" cy="2876550"/>
          </a:xfrm>
          <a:prstGeom prst="rect">
            <a:avLst/>
          </a:prstGeom>
        </p:spPr>
      </p:pic>
      <p:cxnSp>
        <p:nvCxnSpPr>
          <p:cNvPr id="7" name="Straight Arrow Connector 6"/>
          <p:cNvCxnSpPr/>
          <p:nvPr/>
        </p:nvCxnSpPr>
        <p:spPr>
          <a:xfrm flipV="1">
            <a:off x="2713055" y="1959429"/>
            <a:ext cx="1286189" cy="6029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39921" y="1690688"/>
            <a:ext cx="1557494" cy="318982"/>
          </a:xfrm>
          <a:prstGeom prst="rect">
            <a:avLst/>
          </a:prstGeom>
          <a:noFill/>
        </p:spPr>
        <p:txBody>
          <a:bodyPr wrap="square" rtlCol="0">
            <a:spAutoFit/>
          </a:bodyPr>
          <a:lstStyle/>
          <a:p>
            <a:r>
              <a:rPr lang="en-CA" b="1" dirty="0" smtClean="0"/>
              <a:t>Contract name</a:t>
            </a:r>
            <a:endParaRPr lang="en-CA" b="1" dirty="0"/>
          </a:p>
        </p:txBody>
      </p:sp>
      <p:cxnSp>
        <p:nvCxnSpPr>
          <p:cNvPr id="10" name="Straight Arrow Connector 9"/>
          <p:cNvCxnSpPr/>
          <p:nvPr/>
        </p:nvCxnSpPr>
        <p:spPr>
          <a:xfrm flipV="1">
            <a:off x="3114989" y="2863780"/>
            <a:ext cx="2170444" cy="3014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6958" y="2596712"/>
            <a:ext cx="2158725" cy="307777"/>
          </a:xfrm>
          <a:prstGeom prst="rect">
            <a:avLst/>
          </a:prstGeom>
          <a:noFill/>
        </p:spPr>
        <p:txBody>
          <a:bodyPr wrap="square" rtlCol="0">
            <a:spAutoFit/>
          </a:bodyPr>
          <a:lstStyle/>
          <a:p>
            <a:r>
              <a:rPr lang="en-CA" b="1" dirty="0" smtClean="0"/>
              <a:t>Member function</a:t>
            </a:r>
            <a:endParaRPr lang="en-CA" b="1" dirty="0"/>
          </a:p>
        </p:txBody>
      </p:sp>
      <p:sp>
        <p:nvSpPr>
          <p:cNvPr id="12" name="TextBox 11"/>
          <p:cNvSpPr txBox="1"/>
          <p:nvPr/>
        </p:nvSpPr>
        <p:spPr>
          <a:xfrm>
            <a:off x="4223655" y="4949708"/>
            <a:ext cx="2158725" cy="307777"/>
          </a:xfrm>
          <a:prstGeom prst="rect">
            <a:avLst/>
          </a:prstGeom>
          <a:noFill/>
        </p:spPr>
        <p:txBody>
          <a:bodyPr wrap="square" rtlCol="0">
            <a:spAutoFit/>
          </a:bodyPr>
          <a:lstStyle/>
          <a:p>
            <a:r>
              <a:rPr lang="en-CA" b="1" dirty="0" smtClean="0"/>
              <a:t>Member function</a:t>
            </a:r>
            <a:endParaRPr lang="en-CA" b="1" dirty="0"/>
          </a:p>
        </p:txBody>
      </p:sp>
      <p:cxnSp>
        <p:nvCxnSpPr>
          <p:cNvPr id="14" name="Straight Arrow Connector 13"/>
          <p:cNvCxnSpPr>
            <a:endCxn id="12" idx="1"/>
          </p:cNvCxnSpPr>
          <p:nvPr/>
        </p:nvCxnSpPr>
        <p:spPr>
          <a:xfrm>
            <a:off x="3486778" y="4210259"/>
            <a:ext cx="736877" cy="89333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9778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CA" dirty="0" smtClean="0"/>
              <a:t>Compile and Deploy a smart contract</a:t>
            </a:r>
            <a:endParaRPr lang="en-US" sz="3600" b="1" dirty="0"/>
          </a:p>
        </p:txBody>
      </p:sp>
      <p:sp>
        <p:nvSpPr>
          <p:cNvPr id="4" name="Rectangle 3"/>
          <p:cNvSpPr/>
          <p:nvPr/>
        </p:nvSpPr>
        <p:spPr>
          <a:xfrm>
            <a:off x="897102" y="1311427"/>
            <a:ext cx="11130775" cy="3108543"/>
          </a:xfrm>
          <a:prstGeom prst="rect">
            <a:avLst/>
          </a:prstGeom>
        </p:spPr>
        <p:txBody>
          <a:bodyPr wrap="square">
            <a:spAutoFit/>
          </a:bodyPr>
          <a:lstStyle/>
          <a:p>
            <a:pPr marL="457200" indent="-457200">
              <a:buFont typeface="Arial" panose="020B0604020202020204" pitchFamily="34" charset="0"/>
              <a:buChar char="•"/>
            </a:pPr>
            <a:r>
              <a:rPr lang="en-CA" sz="2800" b="1" dirty="0" smtClean="0"/>
              <a:t>Compile </a:t>
            </a:r>
            <a:r>
              <a:rPr lang="en-CA" sz="2800" dirty="0" smtClean="0"/>
              <a:t>(on Remix):     </a:t>
            </a:r>
          </a:p>
          <a:p>
            <a:pPr marL="457200" indent="-457200">
              <a:buFont typeface="Arial" panose="020B0604020202020204" pitchFamily="34" charset="0"/>
              <a:buChar char="•"/>
            </a:pPr>
            <a:endParaRPr lang="en-CA" sz="2800" b="1" dirty="0" smtClean="0"/>
          </a:p>
          <a:p>
            <a:pPr marL="457200" indent="-457200">
              <a:buFont typeface="Arial" panose="020B0604020202020204" pitchFamily="34" charset="0"/>
              <a:buChar char="•"/>
            </a:pPr>
            <a:r>
              <a:rPr lang="en-CA" sz="2800" b="1" dirty="0" smtClean="0"/>
              <a:t>Deploy (</a:t>
            </a:r>
            <a:r>
              <a:rPr lang="en-CA" sz="2800" dirty="0" smtClean="0"/>
              <a:t>Environment</a:t>
            </a:r>
            <a:r>
              <a:rPr lang="en-CA" sz="2800" b="1" dirty="0" smtClean="0"/>
              <a:t>: </a:t>
            </a:r>
            <a:r>
              <a:rPr lang="en-CA" sz="2800" b="1" dirty="0" smtClean="0">
                <a:solidFill>
                  <a:srgbClr val="FF0000"/>
                </a:solidFill>
              </a:rPr>
              <a:t>Remix VM</a:t>
            </a:r>
            <a:r>
              <a:rPr lang="en-CA" sz="2800" b="1" dirty="0" smtClean="0"/>
              <a:t>): </a:t>
            </a:r>
            <a:r>
              <a:rPr lang="en-CA" sz="2800" dirty="0" smtClean="0"/>
              <a:t>  This will send </a:t>
            </a:r>
            <a:r>
              <a:rPr lang="en-CA" sz="2800" dirty="0" err="1" smtClean="0"/>
              <a:t>tx</a:t>
            </a:r>
            <a:r>
              <a:rPr lang="en-CA" sz="2800" dirty="0" smtClean="0"/>
              <a:t> to deploy the already compiled contract to the remix IDE’s own </a:t>
            </a:r>
            <a:r>
              <a:rPr lang="en-CA" sz="2800" dirty="0" err="1" smtClean="0"/>
              <a:t>blockchain</a:t>
            </a:r>
            <a:r>
              <a:rPr lang="en-CA" sz="2800" dirty="0" smtClean="0"/>
              <a:t>. This is not a </a:t>
            </a:r>
            <a:r>
              <a:rPr lang="en-CA" sz="2800" dirty="0" err="1" smtClean="0"/>
              <a:t>blockchain</a:t>
            </a:r>
            <a:r>
              <a:rPr lang="en-CA" sz="2800" dirty="0" smtClean="0"/>
              <a:t> on the public network. It is a simulated </a:t>
            </a:r>
            <a:r>
              <a:rPr lang="en-CA" sz="2800" dirty="0" err="1" smtClean="0"/>
              <a:t>blockchain</a:t>
            </a:r>
            <a:r>
              <a:rPr lang="en-CA" sz="2800" smtClean="0"/>
              <a:t> only. This </a:t>
            </a:r>
            <a:r>
              <a:rPr lang="en-CA" sz="2800" dirty="0" smtClean="0"/>
              <a:t>is fine at the develop stage.  </a:t>
            </a:r>
          </a:p>
          <a:p>
            <a:r>
              <a:rPr lang="en-CA" sz="2800" dirty="0" smtClean="0"/>
              <a:t>      </a:t>
            </a:r>
          </a:p>
        </p:txBody>
      </p:sp>
      <p:pic>
        <p:nvPicPr>
          <p:cNvPr id="8" name="Picture 7"/>
          <p:cNvPicPr>
            <a:picLocks noChangeAspect="1"/>
          </p:cNvPicPr>
          <p:nvPr/>
        </p:nvPicPr>
        <p:blipFill>
          <a:blip r:embed="rId3"/>
          <a:stretch>
            <a:fillRect/>
          </a:stretch>
        </p:blipFill>
        <p:spPr>
          <a:xfrm>
            <a:off x="2180596" y="4449246"/>
            <a:ext cx="3627350" cy="1507570"/>
          </a:xfrm>
          <a:prstGeom prst="rect">
            <a:avLst/>
          </a:prstGeom>
        </p:spPr>
      </p:pic>
    </p:spTree>
    <p:extLst>
      <p:ext uri="{BB962C8B-B14F-4D97-AF65-F5344CB8AC3E}">
        <p14:creationId xmlns:p14="http://schemas.microsoft.com/office/powerpoint/2010/main" val="346667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CA" dirty="0" smtClean="0"/>
              <a:t>Deploy a contract on </a:t>
            </a:r>
            <a:r>
              <a:rPr lang="en-CA" dirty="0" err="1" smtClean="0"/>
              <a:t>Ethereum</a:t>
            </a:r>
            <a:r>
              <a:rPr lang="en-CA" dirty="0" smtClean="0"/>
              <a:t> Testnet</a:t>
            </a:r>
            <a:endParaRPr lang="en-US" sz="3600" b="1" dirty="0"/>
          </a:p>
        </p:txBody>
      </p:sp>
      <p:sp>
        <p:nvSpPr>
          <p:cNvPr id="4" name="Rectangle 3"/>
          <p:cNvSpPr/>
          <p:nvPr/>
        </p:nvSpPr>
        <p:spPr>
          <a:xfrm>
            <a:off x="1061225" y="1442056"/>
            <a:ext cx="7399487" cy="3816429"/>
          </a:xfrm>
          <a:prstGeom prst="rect">
            <a:avLst/>
          </a:prstGeom>
        </p:spPr>
        <p:txBody>
          <a:bodyPr wrap="square">
            <a:spAutoFit/>
          </a:bodyPr>
          <a:lstStyle/>
          <a:p>
            <a:pPr marL="457200" indent="-457200">
              <a:buFont typeface="Arial" panose="020B0604020202020204" pitchFamily="34" charset="0"/>
              <a:buChar char="•"/>
            </a:pPr>
            <a:r>
              <a:rPr lang="en-CA" sz="2800" dirty="0" smtClean="0"/>
              <a:t>Install </a:t>
            </a:r>
            <a:r>
              <a:rPr lang="en-CA" sz="2800" b="1" dirty="0" err="1" smtClean="0"/>
              <a:t>MetaMask</a:t>
            </a:r>
            <a:r>
              <a:rPr lang="en-CA" sz="2800" dirty="0" smtClean="0"/>
              <a:t> on your Chrome/Firefox. </a:t>
            </a:r>
            <a:endParaRPr lang="en-CA" sz="2800" b="1" dirty="0" smtClean="0"/>
          </a:p>
          <a:p>
            <a:pPr marL="457200" indent="-457200">
              <a:buFont typeface="Arial" panose="020B0604020202020204" pitchFamily="34" charset="0"/>
              <a:buChar char="•"/>
            </a:pPr>
            <a:endParaRPr lang="en-CA" sz="800" dirty="0" smtClean="0"/>
          </a:p>
          <a:p>
            <a:pPr marL="457200" indent="-457200">
              <a:buFont typeface="Arial" panose="020B0604020202020204" pitchFamily="34" charset="0"/>
              <a:buChar char="•"/>
            </a:pPr>
            <a:r>
              <a:rPr lang="en-CA" sz="2800" dirty="0" smtClean="0"/>
              <a:t>Login </a:t>
            </a:r>
            <a:r>
              <a:rPr lang="en-CA" sz="2800" dirty="0" err="1" smtClean="0"/>
              <a:t>MetaMask</a:t>
            </a:r>
            <a:r>
              <a:rPr lang="en-CA" sz="2800" b="1" dirty="0" smtClean="0"/>
              <a:t> </a:t>
            </a:r>
            <a:endParaRPr lang="en-CA" sz="2800" b="1" dirty="0"/>
          </a:p>
          <a:p>
            <a:pPr marL="457200" indent="-457200">
              <a:buFont typeface="Arial" panose="020B0604020202020204" pitchFamily="34" charset="0"/>
              <a:buChar char="•"/>
            </a:pPr>
            <a:endParaRPr lang="en-CA" sz="1000" dirty="0" smtClean="0"/>
          </a:p>
          <a:p>
            <a:pPr marL="457200" indent="-457200">
              <a:buFont typeface="Arial" panose="020B0604020202020204" pitchFamily="34" charset="0"/>
              <a:buChar char="•"/>
            </a:pPr>
            <a:r>
              <a:rPr lang="en-CA" sz="2800" dirty="0" smtClean="0"/>
              <a:t>Choose</a:t>
            </a:r>
            <a:r>
              <a:rPr lang="en-CA" sz="2800" b="1" dirty="0" smtClean="0"/>
              <a:t> </a:t>
            </a:r>
            <a:r>
              <a:rPr lang="en-CA" sz="2800" dirty="0" smtClean="0"/>
              <a:t>Environment</a:t>
            </a:r>
            <a:r>
              <a:rPr lang="en-CA" sz="2800" b="1" dirty="0" smtClean="0"/>
              <a:t>: </a:t>
            </a:r>
            <a:r>
              <a:rPr lang="en-CA" sz="2800" b="1" dirty="0" smtClean="0">
                <a:solidFill>
                  <a:srgbClr val="FF0000"/>
                </a:solidFill>
              </a:rPr>
              <a:t>Injected provider</a:t>
            </a:r>
            <a:r>
              <a:rPr lang="en-CA" sz="2800" b="1" dirty="0" smtClean="0"/>
              <a:t>):</a:t>
            </a:r>
          </a:p>
          <a:p>
            <a:r>
              <a:rPr lang="en-CA" sz="2800" dirty="0" smtClean="0"/>
              <a:t>     This will show one of your </a:t>
            </a:r>
            <a:r>
              <a:rPr lang="en-CA" sz="2800" dirty="0" err="1" smtClean="0"/>
              <a:t>MetaMask</a:t>
            </a:r>
            <a:r>
              <a:rPr lang="en-CA" sz="2800" dirty="0" smtClean="0"/>
              <a:t>  </a:t>
            </a:r>
          </a:p>
          <a:p>
            <a:r>
              <a:rPr lang="en-CA" sz="2800" dirty="0"/>
              <a:t> </a:t>
            </a:r>
            <a:r>
              <a:rPr lang="en-CA" sz="2800" dirty="0" smtClean="0"/>
              <a:t>     account.  </a:t>
            </a:r>
          </a:p>
          <a:p>
            <a:endParaRPr lang="en-CA" sz="2800" dirty="0"/>
          </a:p>
          <a:p>
            <a:endParaRPr lang="en-CA" sz="2800" dirty="0" smtClean="0"/>
          </a:p>
          <a:p>
            <a:pPr marL="457200" indent="-457200">
              <a:buFont typeface="Arial" panose="020B0604020202020204" pitchFamily="34" charset="0"/>
              <a:buChar char="•"/>
            </a:pPr>
            <a:r>
              <a:rPr lang="en-CA" sz="2800" dirty="0" smtClean="0"/>
              <a:t>Now press </a:t>
            </a:r>
            <a:r>
              <a:rPr lang="en-CA" sz="2800" b="1" dirty="0" smtClean="0"/>
              <a:t>deploy</a:t>
            </a:r>
            <a:r>
              <a:rPr lang="en-CA" sz="2800" dirty="0" smtClean="0"/>
              <a:t> button.   </a:t>
            </a:r>
            <a:r>
              <a:rPr lang="en-CA" sz="2800" b="1" dirty="0" smtClean="0"/>
              <a:t> </a:t>
            </a:r>
            <a:r>
              <a:rPr lang="en-CA" sz="2800" dirty="0" smtClean="0"/>
              <a:t> </a:t>
            </a:r>
          </a:p>
        </p:txBody>
      </p:sp>
      <p:pic>
        <p:nvPicPr>
          <p:cNvPr id="3" name="Picture 2"/>
          <p:cNvPicPr>
            <a:picLocks noChangeAspect="1"/>
          </p:cNvPicPr>
          <p:nvPr/>
        </p:nvPicPr>
        <p:blipFill>
          <a:blip r:embed="rId3"/>
          <a:stretch>
            <a:fillRect/>
          </a:stretch>
        </p:blipFill>
        <p:spPr>
          <a:xfrm>
            <a:off x="8336468" y="1141476"/>
            <a:ext cx="3604323" cy="1852933"/>
          </a:xfrm>
          <a:prstGeom prst="rect">
            <a:avLst/>
          </a:prstGeom>
        </p:spPr>
      </p:pic>
      <p:sp>
        <p:nvSpPr>
          <p:cNvPr id="5" name="TextBox 4"/>
          <p:cNvSpPr txBox="1"/>
          <p:nvPr/>
        </p:nvSpPr>
        <p:spPr>
          <a:xfrm>
            <a:off x="9003323" y="3004460"/>
            <a:ext cx="2917371" cy="307777"/>
          </a:xfrm>
          <a:prstGeom prst="rect">
            <a:avLst/>
          </a:prstGeom>
          <a:noFill/>
        </p:spPr>
        <p:txBody>
          <a:bodyPr wrap="square" rtlCol="0">
            <a:spAutoFit/>
          </a:bodyPr>
          <a:lstStyle/>
          <a:p>
            <a:r>
              <a:rPr lang="en-CA" b="1" dirty="0" err="1" smtClean="0"/>
              <a:t>MetaMask</a:t>
            </a:r>
            <a:r>
              <a:rPr lang="en-CA" b="1" dirty="0" smtClean="0"/>
              <a:t> installed on Chrome</a:t>
            </a:r>
            <a:endParaRPr lang="en-CA" b="1" dirty="0"/>
          </a:p>
        </p:txBody>
      </p:sp>
      <p:pic>
        <p:nvPicPr>
          <p:cNvPr id="6" name="Picture 5"/>
          <p:cNvPicPr>
            <a:picLocks noChangeAspect="1"/>
          </p:cNvPicPr>
          <p:nvPr/>
        </p:nvPicPr>
        <p:blipFill>
          <a:blip r:embed="rId4"/>
          <a:stretch>
            <a:fillRect/>
          </a:stretch>
        </p:blipFill>
        <p:spPr>
          <a:xfrm>
            <a:off x="3527287" y="3462844"/>
            <a:ext cx="3295650" cy="1190625"/>
          </a:xfrm>
          <a:prstGeom prst="rect">
            <a:avLst/>
          </a:prstGeom>
        </p:spPr>
      </p:pic>
    </p:spTree>
    <p:extLst>
      <p:ext uri="{BB962C8B-B14F-4D97-AF65-F5344CB8AC3E}">
        <p14:creationId xmlns:p14="http://schemas.microsoft.com/office/powerpoint/2010/main" val="2644287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1225" y="1442056"/>
            <a:ext cx="7399487" cy="523220"/>
          </a:xfrm>
          <a:prstGeom prst="rect">
            <a:avLst/>
          </a:prstGeom>
        </p:spPr>
        <p:txBody>
          <a:bodyPr wrap="square">
            <a:spAutoFit/>
          </a:bodyPr>
          <a:lstStyle/>
          <a:p>
            <a:pPr marL="457200" indent="-457200">
              <a:buFont typeface="Arial" panose="020B0604020202020204" pitchFamily="34" charset="0"/>
              <a:buChar char="•"/>
            </a:pPr>
            <a:r>
              <a:rPr lang="en-CA" sz="2800" dirty="0" smtClean="0"/>
              <a:t>This will ask your </a:t>
            </a:r>
            <a:r>
              <a:rPr lang="en-CA" sz="2800" dirty="0" err="1" smtClean="0"/>
              <a:t>MetaMask</a:t>
            </a:r>
            <a:r>
              <a:rPr lang="en-CA" sz="2800" dirty="0" smtClean="0"/>
              <a:t> for confirm</a:t>
            </a:r>
          </a:p>
        </p:txBody>
      </p:sp>
      <p:pic>
        <p:nvPicPr>
          <p:cNvPr id="7" name="Picture 6"/>
          <p:cNvPicPr>
            <a:picLocks noChangeAspect="1"/>
          </p:cNvPicPr>
          <p:nvPr/>
        </p:nvPicPr>
        <p:blipFill>
          <a:blip r:embed="rId3"/>
          <a:stretch>
            <a:fillRect/>
          </a:stretch>
        </p:blipFill>
        <p:spPr>
          <a:xfrm>
            <a:off x="8626588" y="834013"/>
            <a:ext cx="2929200" cy="2351315"/>
          </a:xfrm>
          <a:prstGeom prst="rect">
            <a:avLst/>
          </a:prstGeom>
        </p:spPr>
      </p:pic>
      <p:sp>
        <p:nvSpPr>
          <p:cNvPr id="8" name="Rectangle 7"/>
          <p:cNvSpPr/>
          <p:nvPr/>
        </p:nvSpPr>
        <p:spPr>
          <a:xfrm>
            <a:off x="4841090" y="3051469"/>
            <a:ext cx="7399487" cy="3385542"/>
          </a:xfrm>
          <a:prstGeom prst="rect">
            <a:avLst/>
          </a:prstGeom>
        </p:spPr>
        <p:txBody>
          <a:bodyPr wrap="square">
            <a:spAutoFit/>
          </a:bodyPr>
          <a:lstStyle/>
          <a:p>
            <a:pPr marL="457200" indent="-457200">
              <a:buFont typeface="Arial" panose="020B0604020202020204" pitchFamily="34" charset="0"/>
              <a:buChar char="•"/>
            </a:pPr>
            <a:r>
              <a:rPr lang="en-CA" sz="2800" dirty="0" smtClean="0"/>
              <a:t>Then, the </a:t>
            </a:r>
            <a:r>
              <a:rPr lang="en-CA" sz="2800" dirty="0" err="1" smtClean="0"/>
              <a:t>tx</a:t>
            </a:r>
            <a:r>
              <a:rPr lang="en-CA" sz="2800" dirty="0" smtClean="0"/>
              <a:t> to deploy your smart contract will be sent to a </a:t>
            </a:r>
            <a:r>
              <a:rPr lang="en-CA" sz="2800" dirty="0" err="1" smtClean="0"/>
              <a:t>EthereumTestnet</a:t>
            </a:r>
            <a:r>
              <a:rPr lang="en-CA" sz="2800" dirty="0" smtClean="0"/>
              <a:t>. </a:t>
            </a:r>
          </a:p>
          <a:p>
            <a:pPr marL="457200" indent="-457200">
              <a:buFont typeface="Arial" panose="020B0604020202020204" pitchFamily="34" charset="0"/>
              <a:buChar char="•"/>
            </a:pPr>
            <a:r>
              <a:rPr lang="en-CA" sz="2000" dirty="0" smtClean="0">
                <a:solidFill>
                  <a:srgbClr val="FF0000"/>
                </a:solidFill>
              </a:rPr>
              <a:t>Here is my contract address:</a:t>
            </a:r>
            <a:r>
              <a:rPr lang="en-CA" sz="2000" dirty="0" smtClean="0"/>
              <a:t> </a:t>
            </a:r>
            <a:r>
              <a:rPr lang="en-CA" sz="1800" b="1" dirty="0"/>
              <a:t>0xf1542Ef5c31F02bD05728c8A46cBe1f08112B16D</a:t>
            </a:r>
            <a:endParaRPr lang="en-CA" sz="2800" b="1" dirty="0" smtClean="0">
              <a:solidFill>
                <a:srgbClr val="0070C0"/>
              </a:solidFill>
            </a:endParaRPr>
          </a:p>
          <a:p>
            <a:pPr marL="457200" indent="-457200">
              <a:buFont typeface="Arial" panose="020B0604020202020204" pitchFamily="34" charset="0"/>
              <a:buChar char="•"/>
            </a:pPr>
            <a:r>
              <a:rPr lang="en-CA" sz="2000" dirty="0" smtClean="0">
                <a:solidFill>
                  <a:srgbClr val="0070C0"/>
                </a:solidFill>
              </a:rPr>
              <a:t> (</a:t>
            </a:r>
            <a:r>
              <a:rPr lang="en-CA" sz="2000" dirty="0" smtClean="0">
                <a:solidFill>
                  <a:schemeClr val="tx1"/>
                </a:solidFill>
              </a:rPr>
              <a:t>to see </a:t>
            </a:r>
            <a:r>
              <a:rPr lang="en-CA" sz="2000" dirty="0" err="1" smtClean="0">
                <a:solidFill>
                  <a:schemeClr val="tx1"/>
                </a:solidFill>
              </a:rPr>
              <a:t>tx</a:t>
            </a:r>
            <a:r>
              <a:rPr lang="en-CA" sz="2000" dirty="0" smtClean="0">
                <a:solidFill>
                  <a:schemeClr val="tx1"/>
                </a:solidFill>
              </a:rPr>
              <a:t>, go to</a:t>
            </a:r>
            <a:r>
              <a:rPr lang="en-CA" sz="2000" dirty="0" smtClean="0">
                <a:solidFill>
                  <a:srgbClr val="0070C0"/>
                </a:solidFill>
              </a:rPr>
              <a:t> https</a:t>
            </a:r>
            <a:r>
              <a:rPr lang="en-CA" sz="2000" dirty="0">
                <a:solidFill>
                  <a:srgbClr val="0070C0"/>
                </a:solidFill>
              </a:rPr>
              <a:t>://sepolia.etherscan.io</a:t>
            </a:r>
            <a:r>
              <a:rPr lang="en-CA" sz="2000" dirty="0" smtClean="0">
                <a:solidFill>
                  <a:srgbClr val="0070C0"/>
                </a:solidFill>
              </a:rPr>
              <a:t>/)</a:t>
            </a:r>
          </a:p>
          <a:p>
            <a:pPr marL="457200" indent="-457200">
              <a:buFont typeface="Arial" panose="020B0604020202020204" pitchFamily="34" charset="0"/>
              <a:buChar char="•"/>
            </a:pPr>
            <a:endParaRPr lang="en-CA" sz="2000" dirty="0">
              <a:solidFill>
                <a:srgbClr val="0070C0"/>
              </a:solidFill>
            </a:endParaRPr>
          </a:p>
          <a:p>
            <a:pPr marL="457200" indent="-457200">
              <a:buFont typeface="Arial" panose="020B0604020202020204" pitchFamily="34" charset="0"/>
              <a:buChar char="•"/>
            </a:pPr>
            <a:r>
              <a:rPr lang="en-CA" sz="2000" dirty="0" smtClean="0">
                <a:solidFill>
                  <a:schemeClr val="tx1"/>
                </a:solidFill>
              </a:rPr>
              <a:t>You can also access this deployed contract: input the address in the box next to </a:t>
            </a:r>
            <a:r>
              <a:rPr lang="en-CA" sz="2000" b="1" dirty="0" smtClean="0">
                <a:solidFill>
                  <a:schemeClr val="tx1"/>
                </a:solidFill>
              </a:rPr>
              <a:t>At Address</a:t>
            </a:r>
            <a:r>
              <a:rPr lang="en-CA" sz="2000" dirty="0">
                <a:solidFill>
                  <a:schemeClr val="tx1"/>
                </a:solidFill>
              </a:rPr>
              <a:t> </a:t>
            </a:r>
            <a:r>
              <a:rPr lang="en-CA" sz="2000" dirty="0" smtClean="0">
                <a:solidFill>
                  <a:schemeClr val="tx1"/>
                </a:solidFill>
              </a:rPr>
              <a:t>and click and will see the contract as in the picture.  Run store or retrieve function</a:t>
            </a:r>
            <a:r>
              <a:rPr lang="en-CA" sz="2000" dirty="0">
                <a:solidFill>
                  <a:schemeClr val="tx1"/>
                </a:solidFill>
              </a:rPr>
              <a:t> </a:t>
            </a:r>
            <a:r>
              <a:rPr lang="en-CA" sz="2000" dirty="0" smtClean="0">
                <a:solidFill>
                  <a:schemeClr val="tx1"/>
                </a:solidFill>
              </a:rPr>
              <a:t>will send a </a:t>
            </a:r>
            <a:r>
              <a:rPr lang="en-CA" sz="2000" dirty="0" err="1" smtClean="0">
                <a:solidFill>
                  <a:schemeClr val="tx1"/>
                </a:solidFill>
              </a:rPr>
              <a:t>tx</a:t>
            </a:r>
            <a:r>
              <a:rPr lang="en-CA" sz="2000" dirty="0" smtClean="0">
                <a:solidFill>
                  <a:schemeClr val="tx1"/>
                </a:solidFill>
              </a:rPr>
              <a:t> to </a:t>
            </a:r>
            <a:r>
              <a:rPr lang="en-CA" sz="2000" dirty="0" err="1" smtClean="0">
                <a:solidFill>
                  <a:schemeClr val="tx1"/>
                </a:solidFill>
              </a:rPr>
              <a:t>Ethereum</a:t>
            </a:r>
            <a:r>
              <a:rPr lang="en-CA" sz="2000" dirty="0" smtClean="0">
                <a:solidFill>
                  <a:schemeClr val="tx1"/>
                </a:solidFill>
              </a:rPr>
              <a:t> </a:t>
            </a:r>
            <a:r>
              <a:rPr lang="en-CA" sz="2000" dirty="0" err="1" smtClean="0">
                <a:solidFill>
                  <a:schemeClr val="tx1"/>
                </a:solidFill>
              </a:rPr>
              <a:t>blockchain</a:t>
            </a:r>
            <a:r>
              <a:rPr lang="en-CA" sz="2000" dirty="0" smtClean="0">
                <a:solidFill>
                  <a:schemeClr val="tx1"/>
                </a:solidFill>
              </a:rPr>
              <a:t> </a:t>
            </a:r>
          </a:p>
        </p:txBody>
      </p:sp>
      <p:pic>
        <p:nvPicPr>
          <p:cNvPr id="9" name="Picture 8"/>
          <p:cNvPicPr>
            <a:picLocks noChangeAspect="1"/>
          </p:cNvPicPr>
          <p:nvPr/>
        </p:nvPicPr>
        <p:blipFill>
          <a:blip r:embed="rId4"/>
          <a:stretch>
            <a:fillRect/>
          </a:stretch>
        </p:blipFill>
        <p:spPr>
          <a:xfrm>
            <a:off x="1061225" y="2652765"/>
            <a:ext cx="3800475" cy="4009292"/>
          </a:xfrm>
          <a:prstGeom prst="rect">
            <a:avLst/>
          </a:prstGeom>
        </p:spPr>
      </p:pic>
      <p:sp>
        <p:nvSpPr>
          <p:cNvPr id="10" name="Title 1"/>
          <p:cNvSpPr>
            <a:spLocks noGrp="1"/>
          </p:cNvSpPr>
          <p:nvPr>
            <p:ph type="title"/>
          </p:nvPr>
        </p:nvSpPr>
        <p:spPr>
          <a:xfrm>
            <a:off x="838200" y="-122869"/>
            <a:ext cx="10959548" cy="1314588"/>
          </a:xfrm>
        </p:spPr>
        <p:txBody>
          <a:bodyPr/>
          <a:lstStyle/>
          <a:p>
            <a:pPr algn="ctr"/>
            <a:r>
              <a:rPr lang="en-CA" dirty="0" smtClean="0"/>
              <a:t>Deploy a contract on </a:t>
            </a:r>
            <a:r>
              <a:rPr lang="en-CA" dirty="0" err="1" smtClean="0"/>
              <a:t>Ethereum</a:t>
            </a:r>
            <a:r>
              <a:rPr lang="en-CA" dirty="0" smtClean="0"/>
              <a:t> Testnet</a:t>
            </a:r>
            <a:endParaRPr lang="en-US" sz="3600" b="1" dirty="0"/>
          </a:p>
        </p:txBody>
      </p:sp>
    </p:spTree>
    <p:extLst>
      <p:ext uri="{BB962C8B-B14F-4D97-AF65-F5344CB8AC3E}">
        <p14:creationId xmlns:p14="http://schemas.microsoft.com/office/powerpoint/2010/main" val="60686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US" sz="3600" b="1" dirty="0" smtClean="0"/>
              <a:t>Gas, Gas price and </a:t>
            </a:r>
            <a:r>
              <a:rPr lang="en-US" sz="3600" b="1" dirty="0" err="1" smtClean="0"/>
              <a:t>tx</a:t>
            </a:r>
            <a:r>
              <a:rPr lang="en-US" sz="3600" b="1" dirty="0" smtClean="0"/>
              <a:t> fee </a:t>
            </a:r>
            <a:endParaRPr lang="en-US" sz="3600" b="1" dirty="0"/>
          </a:p>
        </p:txBody>
      </p:sp>
      <p:sp>
        <p:nvSpPr>
          <p:cNvPr id="4" name="Rectangle 3"/>
          <p:cNvSpPr/>
          <p:nvPr/>
        </p:nvSpPr>
        <p:spPr>
          <a:xfrm>
            <a:off x="1061225" y="1442056"/>
            <a:ext cx="10930478" cy="2215991"/>
          </a:xfrm>
          <a:prstGeom prst="rect">
            <a:avLst/>
          </a:prstGeom>
        </p:spPr>
        <p:txBody>
          <a:bodyPr wrap="square">
            <a:spAutoFit/>
          </a:bodyPr>
          <a:lstStyle/>
          <a:p>
            <a:pPr marL="457200" indent="-457200">
              <a:buFont typeface="Arial" panose="020B0604020202020204" pitchFamily="34" charset="0"/>
              <a:buChar char="•"/>
            </a:pPr>
            <a:r>
              <a:rPr lang="en-CA" sz="2800" dirty="0" smtClean="0"/>
              <a:t>The </a:t>
            </a:r>
            <a:r>
              <a:rPr lang="en-CA" sz="2800" dirty="0" err="1" smtClean="0"/>
              <a:t>tx</a:t>
            </a:r>
            <a:r>
              <a:rPr lang="en-CA" sz="2800" dirty="0" smtClean="0"/>
              <a:t> sender needs to pay </a:t>
            </a:r>
            <a:r>
              <a:rPr lang="en-CA" sz="2800" dirty="0" err="1" smtClean="0"/>
              <a:t>tx</a:t>
            </a:r>
            <a:r>
              <a:rPr lang="en-CA" sz="2800" dirty="0" smtClean="0"/>
              <a:t> fee to the miner</a:t>
            </a:r>
          </a:p>
          <a:p>
            <a:pPr marL="457200" indent="-457200">
              <a:buFont typeface="Arial" panose="020B0604020202020204" pitchFamily="34" charset="0"/>
              <a:buChar char="•"/>
            </a:pPr>
            <a:endParaRPr lang="en-CA" sz="1200" dirty="0" smtClean="0"/>
          </a:p>
          <a:p>
            <a:pPr marL="457200" indent="-457200">
              <a:buFont typeface="Arial" panose="020B0604020202020204" pitchFamily="34" charset="0"/>
              <a:buChar char="•"/>
            </a:pPr>
            <a:r>
              <a:rPr lang="en-CA" sz="2800" dirty="0" smtClean="0">
                <a:solidFill>
                  <a:srgbClr val="FF0000"/>
                </a:solidFill>
              </a:rPr>
              <a:t>Recall:</a:t>
            </a:r>
            <a:r>
              <a:rPr lang="en-CA" sz="2800" dirty="0" smtClean="0"/>
              <a:t> Bitcoin </a:t>
            </a:r>
            <a:r>
              <a:rPr lang="en-CA" sz="2800" dirty="0" err="1" smtClean="0"/>
              <a:t>tx</a:t>
            </a:r>
            <a:r>
              <a:rPr lang="en-CA" sz="2800" dirty="0" smtClean="0"/>
              <a:t> fee is the difference of input and output values.   </a:t>
            </a:r>
          </a:p>
          <a:p>
            <a:pPr marL="457200" indent="-457200">
              <a:buFont typeface="Arial" panose="020B0604020202020204" pitchFamily="34" charset="0"/>
              <a:buChar char="•"/>
            </a:pPr>
            <a:endParaRPr lang="en-CA" dirty="0" smtClean="0"/>
          </a:p>
          <a:p>
            <a:pPr marL="457200" indent="-457200">
              <a:buFont typeface="Arial" panose="020B0604020202020204" pitchFamily="34" charset="0"/>
              <a:buChar char="•"/>
            </a:pPr>
            <a:r>
              <a:rPr lang="en-CA" sz="2800" dirty="0" smtClean="0"/>
              <a:t>On </a:t>
            </a:r>
            <a:r>
              <a:rPr lang="en-CA" sz="2800" dirty="0" err="1" smtClean="0"/>
              <a:t>Ethereum</a:t>
            </a:r>
            <a:r>
              <a:rPr lang="en-CA" sz="2800" dirty="0" smtClean="0"/>
              <a:t> </a:t>
            </a:r>
            <a:r>
              <a:rPr lang="en-CA" sz="2800" dirty="0" err="1" smtClean="0"/>
              <a:t>blockchain</a:t>
            </a:r>
            <a:r>
              <a:rPr lang="en-CA" sz="2800" dirty="0" smtClean="0"/>
              <a:t>, the </a:t>
            </a:r>
          </a:p>
          <a:p>
            <a:pPr algn="ctr"/>
            <a:r>
              <a:rPr lang="en-CA" sz="2800" dirty="0" err="1" smtClean="0">
                <a:solidFill>
                  <a:srgbClr val="FF0000"/>
                </a:solidFill>
              </a:rPr>
              <a:t>tx_fee</a:t>
            </a:r>
            <a:r>
              <a:rPr lang="en-CA" sz="2800" dirty="0" smtClean="0"/>
              <a:t>=</a:t>
            </a:r>
            <a:r>
              <a:rPr lang="en-CA" sz="2800" dirty="0" err="1" smtClean="0">
                <a:solidFill>
                  <a:schemeClr val="accent5">
                    <a:lumMod val="50000"/>
                  </a:schemeClr>
                </a:solidFill>
              </a:rPr>
              <a:t>work_amount</a:t>
            </a:r>
            <a:r>
              <a:rPr lang="en-CA" sz="2800" dirty="0" smtClean="0">
                <a:solidFill>
                  <a:schemeClr val="accent5">
                    <a:lumMod val="50000"/>
                  </a:schemeClr>
                </a:solidFill>
              </a:rPr>
              <a:t> </a:t>
            </a:r>
            <a:r>
              <a:rPr lang="en-CA" sz="2800" dirty="0" smtClean="0">
                <a:sym typeface="Symbol" panose="05050102010706020507" pitchFamily="18" charset="2"/>
              </a:rPr>
              <a:t> </a:t>
            </a:r>
            <a:r>
              <a:rPr lang="en-CA" sz="2800" dirty="0" err="1" smtClean="0">
                <a:solidFill>
                  <a:srgbClr val="00B0F0"/>
                </a:solidFill>
              </a:rPr>
              <a:t>price_per_unit_work</a:t>
            </a:r>
            <a:endParaRPr lang="en-CA" sz="2800" dirty="0" smtClean="0">
              <a:solidFill>
                <a:srgbClr val="00B0F0"/>
              </a:solidFill>
            </a:endParaRPr>
          </a:p>
        </p:txBody>
      </p:sp>
      <p:sp>
        <p:nvSpPr>
          <p:cNvPr id="6" name="Rectangle 5"/>
          <p:cNvSpPr/>
          <p:nvPr/>
        </p:nvSpPr>
        <p:spPr>
          <a:xfrm>
            <a:off x="966650" y="3789019"/>
            <a:ext cx="10942320" cy="2554545"/>
          </a:xfrm>
          <a:prstGeom prst="rect">
            <a:avLst/>
          </a:prstGeom>
        </p:spPr>
        <p:txBody>
          <a:bodyPr wrap="square">
            <a:spAutoFit/>
          </a:bodyPr>
          <a:lstStyle/>
          <a:p>
            <a:pPr marL="457200" indent="-457200">
              <a:buFont typeface="Arial" panose="020B0604020202020204" pitchFamily="34" charset="0"/>
              <a:buChar char="•"/>
            </a:pPr>
            <a:r>
              <a:rPr lang="en-CA" sz="2800" i="1" dirty="0" err="1" smtClean="0"/>
              <a:t>work_amount</a:t>
            </a:r>
            <a:r>
              <a:rPr lang="en-CA" sz="2800" dirty="0" smtClean="0"/>
              <a:t> is called </a:t>
            </a:r>
            <a:r>
              <a:rPr lang="en-CA" sz="2800" b="1" dirty="0" smtClean="0"/>
              <a:t>gas</a:t>
            </a:r>
            <a:r>
              <a:rPr lang="en-CA" sz="2800" dirty="0" smtClean="0"/>
              <a:t>;</a:t>
            </a:r>
            <a:r>
              <a:rPr lang="en-CA" sz="2800" b="1" dirty="0" smtClean="0"/>
              <a:t> </a:t>
            </a:r>
            <a:r>
              <a:rPr lang="en-CA" sz="2800" dirty="0" smtClean="0"/>
              <a:t>it is the amount of computing work by miner in order to include a </a:t>
            </a:r>
            <a:r>
              <a:rPr lang="en-CA" sz="2800" dirty="0" err="1" smtClean="0"/>
              <a:t>tx</a:t>
            </a:r>
            <a:r>
              <a:rPr lang="en-CA" sz="2800" dirty="0" smtClean="0"/>
              <a:t> on </a:t>
            </a:r>
            <a:r>
              <a:rPr lang="en-CA" sz="2800" dirty="0" err="1" smtClean="0"/>
              <a:t>blockchain</a:t>
            </a:r>
            <a:endParaRPr lang="en-CA" sz="2800" dirty="0" smtClean="0"/>
          </a:p>
          <a:p>
            <a:pPr marL="457200" indent="-457200">
              <a:buFont typeface="Arial" panose="020B0604020202020204" pitchFamily="34" charset="0"/>
              <a:buChar char="•"/>
            </a:pPr>
            <a:endParaRPr lang="en-CA" dirty="0" smtClean="0"/>
          </a:p>
          <a:p>
            <a:pPr marL="457200" indent="-457200">
              <a:buFont typeface="Arial" panose="020B0604020202020204" pitchFamily="34" charset="0"/>
              <a:buChar char="•"/>
            </a:pPr>
            <a:r>
              <a:rPr lang="en-CA" sz="2800" dirty="0" err="1" smtClean="0"/>
              <a:t>price_per_unit_work</a:t>
            </a:r>
            <a:r>
              <a:rPr lang="en-CA" sz="2800" dirty="0" smtClean="0"/>
              <a:t> is called </a:t>
            </a:r>
            <a:r>
              <a:rPr lang="en-CA" sz="2800" b="1" dirty="0" smtClean="0"/>
              <a:t>gas price</a:t>
            </a:r>
            <a:r>
              <a:rPr lang="en-CA" sz="2800" dirty="0" smtClean="0"/>
              <a:t>;</a:t>
            </a:r>
            <a:r>
              <a:rPr lang="en-CA" sz="2800" b="1" dirty="0" smtClean="0"/>
              <a:t>  </a:t>
            </a:r>
            <a:r>
              <a:rPr lang="en-CA" sz="2800" dirty="0" smtClean="0"/>
              <a:t>it is the amount of Ether the sender is willing to pay to the miner for each gas computation. </a:t>
            </a:r>
          </a:p>
        </p:txBody>
      </p:sp>
    </p:spTree>
    <p:extLst>
      <p:ext uri="{BB962C8B-B14F-4D97-AF65-F5344CB8AC3E}">
        <p14:creationId xmlns:p14="http://schemas.microsoft.com/office/powerpoint/2010/main" val="2378206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US" sz="3600" b="1" dirty="0" smtClean="0"/>
              <a:t>Gas</a:t>
            </a:r>
            <a:endParaRPr lang="en-US" sz="3600" b="1" dirty="0"/>
          </a:p>
        </p:txBody>
      </p:sp>
      <p:sp>
        <p:nvSpPr>
          <p:cNvPr id="4" name="Rectangle 3"/>
          <p:cNvSpPr/>
          <p:nvPr/>
        </p:nvSpPr>
        <p:spPr>
          <a:xfrm>
            <a:off x="1061225" y="1442056"/>
            <a:ext cx="10930478" cy="3508653"/>
          </a:xfrm>
          <a:prstGeom prst="rect">
            <a:avLst/>
          </a:prstGeom>
        </p:spPr>
        <p:txBody>
          <a:bodyPr wrap="square">
            <a:spAutoFit/>
          </a:bodyPr>
          <a:lstStyle/>
          <a:p>
            <a:pPr marL="457200" indent="-457200">
              <a:buFont typeface="Arial" panose="020B0604020202020204" pitchFamily="34" charset="0"/>
              <a:buChar char="•"/>
            </a:pPr>
            <a:r>
              <a:rPr lang="en-CA" sz="2800" dirty="0" smtClean="0"/>
              <a:t>The gas for a </a:t>
            </a:r>
            <a:r>
              <a:rPr lang="en-CA" sz="2800" dirty="0" err="1" smtClean="0"/>
              <a:t>tx</a:t>
            </a:r>
            <a:r>
              <a:rPr lang="en-CA" sz="2800" dirty="0" smtClean="0"/>
              <a:t> is defined as gas=21000+X. </a:t>
            </a:r>
          </a:p>
          <a:p>
            <a:pPr marL="457200" indent="-457200">
              <a:buFont typeface="Arial" panose="020B0604020202020204" pitchFamily="34" charset="0"/>
              <a:buChar char="•"/>
            </a:pPr>
            <a:endParaRPr lang="en-CA" sz="1200" dirty="0" smtClean="0"/>
          </a:p>
          <a:p>
            <a:pPr marL="457200" indent="-457200">
              <a:buFont typeface="Arial" panose="020B0604020202020204" pitchFamily="34" charset="0"/>
              <a:buChar char="•"/>
            </a:pPr>
            <a:r>
              <a:rPr lang="en-CA" sz="2800" dirty="0" smtClean="0"/>
              <a:t>21000 accounts for the basic computing cost by miner:</a:t>
            </a:r>
          </a:p>
          <a:p>
            <a:r>
              <a:rPr lang="en-CA" sz="2800" dirty="0"/>
              <a:t> </a:t>
            </a:r>
            <a:r>
              <a:rPr lang="en-CA" sz="2800" dirty="0" smtClean="0"/>
              <a:t>    - verifying signature for </a:t>
            </a:r>
            <a:r>
              <a:rPr lang="en-CA" sz="2800" dirty="0" err="1" smtClean="0"/>
              <a:t>tx</a:t>
            </a:r>
            <a:r>
              <a:rPr lang="en-CA" sz="2800" dirty="0" smtClean="0"/>
              <a:t> and more</a:t>
            </a:r>
          </a:p>
          <a:p>
            <a:r>
              <a:rPr lang="en-CA" sz="2800" dirty="0"/>
              <a:t> </a:t>
            </a:r>
            <a:r>
              <a:rPr lang="en-CA" sz="2800" dirty="0" smtClean="0"/>
              <a:t>    - transfer Ether between different account cost 21000 gas. </a:t>
            </a:r>
          </a:p>
          <a:p>
            <a:r>
              <a:rPr lang="en-CA" sz="2800" dirty="0"/>
              <a:t> </a:t>
            </a:r>
            <a:r>
              <a:rPr lang="en-CA" sz="2800" dirty="0" smtClean="0"/>
              <a:t>     </a:t>
            </a:r>
          </a:p>
          <a:p>
            <a:pPr marL="457200" indent="-457200">
              <a:buFont typeface="Arial" panose="020B0604020202020204" pitchFamily="34" charset="0"/>
              <a:buChar char="•"/>
            </a:pPr>
            <a:r>
              <a:rPr lang="en-CA" sz="2800" dirty="0" smtClean="0"/>
              <a:t>X counts for the cost executing the contract functions. This is determined by the basic operations in this contract function.    </a:t>
            </a:r>
          </a:p>
          <a:p>
            <a:pPr marL="457200" indent="-457200">
              <a:buFont typeface="Arial" panose="020B0604020202020204" pitchFamily="34" charset="0"/>
              <a:buChar char="•"/>
            </a:pPr>
            <a:endParaRPr lang="en-CA" dirty="0" smtClean="0"/>
          </a:p>
        </p:txBody>
      </p:sp>
    </p:spTree>
    <p:extLst>
      <p:ext uri="{BB962C8B-B14F-4D97-AF65-F5344CB8AC3E}">
        <p14:creationId xmlns:p14="http://schemas.microsoft.com/office/powerpoint/2010/main" val="412081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US" sz="3600" b="1" dirty="0" smtClean="0"/>
              <a:t>Gas for some </a:t>
            </a:r>
            <a:r>
              <a:rPr lang="en-US" sz="3600" b="1" dirty="0" err="1" smtClean="0"/>
              <a:t>Ethereum</a:t>
            </a:r>
            <a:r>
              <a:rPr lang="en-US" sz="3600" b="1" dirty="0" smtClean="0"/>
              <a:t> Opcodes</a:t>
            </a:r>
            <a:endParaRPr lang="en-US" sz="3600" b="1" dirty="0"/>
          </a:p>
        </p:txBody>
      </p:sp>
      <p:sp>
        <p:nvSpPr>
          <p:cNvPr id="4" name="Rectangle 3"/>
          <p:cNvSpPr/>
          <p:nvPr/>
        </p:nvSpPr>
        <p:spPr>
          <a:xfrm>
            <a:off x="974139" y="5441914"/>
            <a:ext cx="10930478" cy="1426031"/>
          </a:xfrm>
          <a:prstGeom prst="rect">
            <a:avLst/>
          </a:prstGeom>
        </p:spPr>
        <p:txBody>
          <a:bodyPr wrap="square">
            <a:spAutoFit/>
          </a:bodyPr>
          <a:lstStyle/>
          <a:p>
            <a:pPr marL="457200" indent="-457200">
              <a:buFont typeface="Arial" panose="020B0604020202020204" pitchFamily="34" charset="0"/>
              <a:buChar char="•"/>
            </a:pPr>
            <a:r>
              <a:rPr lang="en-CA" sz="2800" dirty="0" smtClean="0"/>
              <a:t>https</a:t>
            </a:r>
            <a:r>
              <a:rPr lang="en-CA" sz="2800" dirty="0"/>
              <a:t>://ethereum.org/en/developers/docs/evm/opcodes/ </a:t>
            </a:r>
            <a:endParaRPr lang="en-CA" sz="2800" dirty="0" smtClean="0"/>
          </a:p>
          <a:p>
            <a:pPr marL="457200" indent="-457200">
              <a:buFont typeface="Arial" panose="020B0604020202020204" pitchFamily="34" charset="0"/>
              <a:buChar char="•"/>
            </a:pPr>
            <a:r>
              <a:rPr lang="en-CA" sz="2800" dirty="0" smtClean="0"/>
              <a:t>0A </a:t>
            </a:r>
            <a:r>
              <a:rPr lang="en-CA" sz="2800" dirty="0" err="1" smtClean="0"/>
              <a:t>exp</a:t>
            </a:r>
            <a:r>
              <a:rPr lang="en-CA" sz="2800" dirty="0" smtClean="0"/>
              <a:t> to compute a</a:t>
            </a:r>
            <a:r>
              <a:rPr lang="en-CA" sz="2800" baseline="30000" dirty="0" smtClean="0"/>
              <a:t>b </a:t>
            </a:r>
            <a:r>
              <a:rPr lang="en-CA" sz="2800" dirty="0" smtClean="0"/>
              <a:t>with cost depends on b; details see</a:t>
            </a:r>
          </a:p>
          <a:p>
            <a:pPr algn="ctr"/>
            <a:r>
              <a:rPr lang="en-CA" sz="2800" baseline="30000" dirty="0">
                <a:hlinkClick r:id="rId3"/>
              </a:rPr>
              <a:t>https://</a:t>
            </a:r>
            <a:r>
              <a:rPr lang="en-CA" sz="2800" baseline="30000" dirty="0" smtClean="0">
                <a:hlinkClick r:id="rId3"/>
              </a:rPr>
              <a:t>github.com/wolflo/evm-opcodes/blob/main/gas.md</a:t>
            </a:r>
            <a:r>
              <a:rPr lang="en-CA" sz="2800" baseline="30000" dirty="0" smtClean="0"/>
              <a:t> </a:t>
            </a:r>
          </a:p>
          <a:p>
            <a:pPr marL="457200" indent="-457200">
              <a:buFont typeface="Arial" panose="020B0604020202020204" pitchFamily="34" charset="0"/>
              <a:buChar char="•"/>
            </a:pPr>
            <a:endParaRPr lang="en-CA" sz="1200" dirty="0" smtClean="0"/>
          </a:p>
        </p:txBody>
      </p:sp>
      <p:pic>
        <p:nvPicPr>
          <p:cNvPr id="3" name="Picture 2"/>
          <p:cNvPicPr>
            <a:picLocks noChangeAspect="1"/>
          </p:cNvPicPr>
          <p:nvPr/>
        </p:nvPicPr>
        <p:blipFill>
          <a:blip r:embed="rId4"/>
          <a:stretch>
            <a:fillRect/>
          </a:stretch>
        </p:blipFill>
        <p:spPr>
          <a:xfrm>
            <a:off x="1686198" y="1118643"/>
            <a:ext cx="8001000" cy="4211003"/>
          </a:xfrm>
          <a:prstGeom prst="rect">
            <a:avLst/>
          </a:prstGeom>
        </p:spPr>
      </p:pic>
      <p:cxnSp>
        <p:nvCxnSpPr>
          <p:cNvPr id="8" name="Straight Connector 7"/>
          <p:cNvCxnSpPr/>
          <p:nvPr/>
        </p:nvCxnSpPr>
        <p:spPr>
          <a:xfrm flipV="1">
            <a:off x="9927771" y="3570514"/>
            <a:ext cx="661852" cy="1871400"/>
          </a:xfrm>
          <a:prstGeom prst="line">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37074" y="2177139"/>
            <a:ext cx="1567543" cy="1384995"/>
          </a:xfrm>
          <a:prstGeom prst="rect">
            <a:avLst/>
          </a:prstGeom>
          <a:noFill/>
          <a:ln w="28575">
            <a:solidFill>
              <a:srgbClr val="00B0F0"/>
            </a:solidFill>
          </a:ln>
        </p:spPr>
        <p:txBody>
          <a:bodyPr wrap="square" rtlCol="0">
            <a:spAutoFit/>
          </a:bodyPr>
          <a:lstStyle/>
          <a:p>
            <a:r>
              <a:rPr lang="en-CA" dirty="0" smtClean="0"/>
              <a:t>You should regard this site as the source for what operations you can use in your contract. </a:t>
            </a:r>
            <a:endParaRPr lang="en-CA" dirty="0"/>
          </a:p>
        </p:txBody>
      </p:sp>
    </p:spTree>
    <p:extLst>
      <p:ext uri="{BB962C8B-B14F-4D97-AF65-F5344CB8AC3E}">
        <p14:creationId xmlns:p14="http://schemas.microsoft.com/office/powerpoint/2010/main" val="1763445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US" sz="3600" b="1" dirty="0" smtClean="0"/>
              <a:t>How to Estimate Gas (fee)</a:t>
            </a:r>
            <a:endParaRPr lang="en-US" sz="3600" b="1" dirty="0"/>
          </a:p>
        </p:txBody>
      </p:sp>
      <p:sp>
        <p:nvSpPr>
          <p:cNvPr id="4" name="Rectangle 3"/>
          <p:cNvSpPr/>
          <p:nvPr/>
        </p:nvSpPr>
        <p:spPr>
          <a:xfrm>
            <a:off x="1061225" y="1442056"/>
            <a:ext cx="10930478" cy="4832092"/>
          </a:xfrm>
          <a:prstGeom prst="rect">
            <a:avLst/>
          </a:prstGeom>
        </p:spPr>
        <p:txBody>
          <a:bodyPr wrap="square">
            <a:spAutoFit/>
          </a:bodyPr>
          <a:lstStyle/>
          <a:p>
            <a:pPr marL="457200" indent="-457200">
              <a:buFont typeface="Arial" panose="020B0604020202020204" pitchFamily="34" charset="0"/>
              <a:buChar char="•"/>
            </a:pPr>
            <a:r>
              <a:rPr lang="en-CA" sz="2800" dirty="0" smtClean="0"/>
              <a:t>If you use </a:t>
            </a:r>
            <a:r>
              <a:rPr lang="en-CA" sz="2800" dirty="0" err="1" smtClean="0"/>
              <a:t>MetaMask</a:t>
            </a:r>
            <a:r>
              <a:rPr lang="en-CA" sz="2800" dirty="0" smtClean="0"/>
              <a:t> to send your </a:t>
            </a:r>
            <a:r>
              <a:rPr lang="en-CA" sz="2800" dirty="0" err="1" smtClean="0"/>
              <a:t>tx</a:t>
            </a:r>
            <a:r>
              <a:rPr lang="en-CA" sz="2800" dirty="0" smtClean="0"/>
              <a:t>, </a:t>
            </a:r>
            <a:r>
              <a:rPr lang="en-CA" sz="2800" dirty="0" err="1" smtClean="0"/>
              <a:t>MetaMask</a:t>
            </a:r>
            <a:r>
              <a:rPr lang="en-CA" sz="2800" dirty="0" smtClean="0"/>
              <a:t> will give you the gas amount estimate (where it in fact gives the gas fee).   </a:t>
            </a:r>
            <a:endParaRPr lang="en-CA" sz="2800" dirty="0"/>
          </a:p>
          <a:p>
            <a:pPr marL="457200" indent="-457200">
              <a:buFont typeface="Arial" panose="020B0604020202020204" pitchFamily="34" charset="0"/>
              <a:buChar char="•"/>
            </a:pPr>
            <a:r>
              <a:rPr lang="en-CA" sz="2800" dirty="0" smtClean="0"/>
              <a:t>Here is the example for deploying </a:t>
            </a:r>
            <a:r>
              <a:rPr lang="en-CA" sz="2800" dirty="0" err="1" smtClean="0"/>
              <a:t>store.sol</a:t>
            </a:r>
            <a:r>
              <a:rPr lang="en-CA" sz="2800" dirty="0" smtClean="0"/>
              <a:t> on test </a:t>
            </a:r>
            <a:r>
              <a:rPr lang="en-CA" sz="2800" dirty="0" err="1" smtClean="0"/>
              <a:t>blockchain</a:t>
            </a:r>
            <a:r>
              <a:rPr lang="en-CA" sz="2800" dirty="0" smtClean="0"/>
              <a:t>. </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dirty="0" smtClean="0"/>
          </a:p>
          <a:p>
            <a:endParaRPr lang="en-CA" sz="2800" dirty="0" smtClean="0"/>
          </a:p>
          <a:p>
            <a:endParaRPr lang="en-CA" sz="2800" dirty="0" smtClean="0"/>
          </a:p>
          <a:p>
            <a:pPr marL="457200" indent="-457200">
              <a:buFont typeface="Arial" panose="020B0604020202020204" pitchFamily="34" charset="0"/>
              <a:buChar char="•"/>
            </a:pPr>
            <a:r>
              <a:rPr lang="en-CA" sz="2800" dirty="0" smtClean="0"/>
              <a:t>If you can estimate gas with web3 (but we will not study this). </a:t>
            </a:r>
            <a:endParaRPr lang="en-CA" sz="2800" dirty="0"/>
          </a:p>
          <a:p>
            <a:pPr marL="457200" indent="-457200">
              <a:buFont typeface="Arial" panose="020B0604020202020204" pitchFamily="34" charset="0"/>
              <a:buChar char="•"/>
            </a:pPr>
            <a:endParaRPr lang="en-CA" sz="2800" dirty="0" smtClean="0"/>
          </a:p>
        </p:txBody>
      </p:sp>
      <p:pic>
        <p:nvPicPr>
          <p:cNvPr id="7" name="Picture 6"/>
          <p:cNvPicPr>
            <a:picLocks noChangeAspect="1"/>
          </p:cNvPicPr>
          <p:nvPr/>
        </p:nvPicPr>
        <p:blipFill>
          <a:blip r:embed="rId3"/>
          <a:stretch>
            <a:fillRect/>
          </a:stretch>
        </p:blipFill>
        <p:spPr>
          <a:xfrm>
            <a:off x="5330682" y="2812384"/>
            <a:ext cx="2929200" cy="2091436"/>
          </a:xfrm>
          <a:prstGeom prst="rect">
            <a:avLst/>
          </a:prstGeom>
        </p:spPr>
      </p:pic>
    </p:spTree>
    <p:extLst>
      <p:ext uri="{BB962C8B-B14F-4D97-AF65-F5344CB8AC3E}">
        <p14:creationId xmlns:p14="http://schemas.microsoft.com/office/powerpoint/2010/main" val="4202488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Overview</a:t>
            </a:r>
            <a:endParaRPr dirty="0"/>
          </a:p>
        </p:txBody>
      </p:sp>
      <p:sp>
        <p:nvSpPr>
          <p:cNvPr id="95" name="Google Shape;95;p14"/>
          <p:cNvSpPr txBox="1">
            <a:spLocks noGrp="1"/>
          </p:cNvSpPr>
          <p:nvPr>
            <p:ph type="body" idx="1"/>
          </p:nvPr>
        </p:nvSpPr>
        <p:spPr>
          <a:prstGeom prst="rect">
            <a:avLst/>
          </a:prstGeom>
        </p:spPr>
        <p:txBody>
          <a:bodyPr spcFirstLastPara="1" wrap="square" lIns="91425" tIns="45700" rIns="91425" bIns="45700" anchor="t" anchorCtr="0">
            <a:noAutofit/>
          </a:bodyPr>
          <a:lstStyle/>
          <a:p>
            <a:r>
              <a:rPr lang="en-CA" b="1" dirty="0" err="1" smtClean="0"/>
              <a:t>Ethereum</a:t>
            </a:r>
            <a:r>
              <a:rPr lang="en-CA" b="1" dirty="0" smtClean="0"/>
              <a:t> </a:t>
            </a:r>
            <a:r>
              <a:rPr lang="en-CA" b="1" dirty="0"/>
              <a:t>&amp; smart contracts</a:t>
            </a:r>
          </a:p>
          <a:p>
            <a:r>
              <a:rPr lang="en-CA" dirty="0" smtClean="0"/>
              <a:t>Solidity </a:t>
            </a:r>
            <a:r>
              <a:rPr lang="en-CA" dirty="0"/>
              <a:t>tutorial</a:t>
            </a:r>
          </a:p>
          <a:p>
            <a:r>
              <a:rPr lang="en-CA" dirty="0" smtClean="0"/>
              <a:t>Smart-contract </a:t>
            </a:r>
            <a:r>
              <a:rPr lang="en-CA" dirty="0"/>
              <a:t>programming</a:t>
            </a:r>
          </a:p>
          <a:p>
            <a:r>
              <a:rPr lang="en-CA" dirty="0" err="1" smtClean="0"/>
              <a:t>Ethereum</a:t>
            </a:r>
            <a:r>
              <a:rPr lang="en-CA" dirty="0" smtClean="0"/>
              <a:t> </a:t>
            </a:r>
            <a:r>
              <a:rPr lang="en-CA" dirty="0"/>
              <a:t>virtual machine (EVM)</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US" sz="3600" b="1" dirty="0" smtClean="0"/>
              <a:t> Gas limit and Execution Fail</a:t>
            </a:r>
            <a:endParaRPr lang="en-US" sz="3600" b="1" dirty="0"/>
          </a:p>
        </p:txBody>
      </p:sp>
      <p:sp>
        <p:nvSpPr>
          <p:cNvPr id="4" name="Rectangle 3"/>
          <p:cNvSpPr/>
          <p:nvPr/>
        </p:nvSpPr>
        <p:spPr>
          <a:xfrm>
            <a:off x="1061225" y="1442056"/>
            <a:ext cx="10930478" cy="4401205"/>
          </a:xfrm>
          <a:prstGeom prst="rect">
            <a:avLst/>
          </a:prstGeom>
        </p:spPr>
        <p:txBody>
          <a:bodyPr wrap="square">
            <a:spAutoFit/>
          </a:bodyPr>
          <a:lstStyle/>
          <a:p>
            <a:pPr marL="457200" indent="-457200">
              <a:buFont typeface="Arial" panose="020B0604020202020204" pitchFamily="34" charset="0"/>
              <a:buChar char="•"/>
            </a:pPr>
            <a:r>
              <a:rPr lang="en-CA" sz="2800" dirty="0" smtClean="0"/>
              <a:t>The gas estimate is hard to be accurate.  It also depends on the execution.  </a:t>
            </a:r>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r>
              <a:rPr lang="en-CA" sz="2800" dirty="0" smtClean="0"/>
              <a:t>Sender specifies a </a:t>
            </a:r>
            <a:r>
              <a:rPr lang="en-CA" sz="2800" b="1" dirty="0" smtClean="0"/>
              <a:t>gas limit</a:t>
            </a:r>
            <a:r>
              <a:rPr lang="en-CA" sz="2800" dirty="0" smtClean="0"/>
              <a:t> he is willing to pay.  If the execution is higher than the gas limit, the execution will stop but the used gas will not refund.  </a:t>
            </a:r>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r>
              <a:rPr lang="en-CA" sz="2800" dirty="0" smtClean="0"/>
              <a:t>If your gas usage is less than the limit, you only pay your usage. </a:t>
            </a:r>
            <a:endParaRPr lang="en-CA" sz="2800" dirty="0"/>
          </a:p>
          <a:p>
            <a:r>
              <a:rPr lang="en-CA" sz="2800" dirty="0" smtClean="0"/>
              <a:t> </a:t>
            </a:r>
            <a:endParaRPr lang="en-CA" sz="2800" dirty="0"/>
          </a:p>
          <a:p>
            <a:pPr marL="457200" indent="-457200">
              <a:buFont typeface="Arial" panose="020B0604020202020204" pitchFamily="34" charset="0"/>
              <a:buChar char="•"/>
            </a:pPr>
            <a:r>
              <a:rPr lang="en-CA" sz="2800" dirty="0" smtClean="0"/>
              <a:t>If the execution fails, the gas will be charged till the failure point. </a:t>
            </a:r>
          </a:p>
        </p:txBody>
      </p:sp>
    </p:spTree>
    <p:extLst>
      <p:ext uri="{BB962C8B-B14F-4D97-AF65-F5344CB8AC3E}">
        <p14:creationId xmlns:p14="http://schemas.microsoft.com/office/powerpoint/2010/main" val="3539987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8200" y="3518850"/>
            <a:ext cx="10881107" cy="3165529"/>
          </a:xfrm>
          <a:prstGeom prst="rect">
            <a:avLst/>
          </a:prstGeom>
        </p:spPr>
      </p:pic>
      <p:sp>
        <p:nvSpPr>
          <p:cNvPr id="2" name="Title 1"/>
          <p:cNvSpPr>
            <a:spLocks noGrp="1"/>
          </p:cNvSpPr>
          <p:nvPr>
            <p:ph type="title"/>
          </p:nvPr>
        </p:nvSpPr>
        <p:spPr>
          <a:xfrm>
            <a:off x="838200" y="-32437"/>
            <a:ext cx="10959548" cy="1314588"/>
          </a:xfrm>
        </p:spPr>
        <p:txBody>
          <a:bodyPr/>
          <a:lstStyle/>
          <a:p>
            <a:pPr algn="ctr"/>
            <a:r>
              <a:rPr lang="en-US" sz="3600" b="1" dirty="0" smtClean="0"/>
              <a:t>Gas Price</a:t>
            </a:r>
            <a:endParaRPr lang="en-US" sz="3600" b="1" dirty="0"/>
          </a:p>
        </p:txBody>
      </p:sp>
      <p:sp>
        <p:nvSpPr>
          <p:cNvPr id="4" name="Rectangle 3"/>
          <p:cNvSpPr/>
          <p:nvPr/>
        </p:nvSpPr>
        <p:spPr>
          <a:xfrm>
            <a:off x="1061225" y="1083240"/>
            <a:ext cx="10930478" cy="2431435"/>
          </a:xfrm>
          <a:prstGeom prst="rect">
            <a:avLst/>
          </a:prstGeom>
        </p:spPr>
        <p:txBody>
          <a:bodyPr wrap="square">
            <a:spAutoFit/>
          </a:bodyPr>
          <a:lstStyle/>
          <a:p>
            <a:pPr marL="457200" indent="-457200">
              <a:buFont typeface="Arial" panose="020B0604020202020204" pitchFamily="34" charset="0"/>
              <a:buChar char="•"/>
            </a:pPr>
            <a:r>
              <a:rPr lang="en-CA" sz="2800" dirty="0" smtClean="0"/>
              <a:t>Gas price is determined by “market”   (higher price allows your </a:t>
            </a:r>
            <a:r>
              <a:rPr lang="en-CA" sz="2800" dirty="0" err="1" smtClean="0"/>
              <a:t>tx</a:t>
            </a:r>
            <a:r>
              <a:rPr lang="en-CA" sz="2800" dirty="0" smtClean="0"/>
              <a:t> to be more likely to be included in a miner’s block).  </a:t>
            </a:r>
          </a:p>
          <a:p>
            <a:endParaRPr lang="en-CA" sz="1000" dirty="0"/>
          </a:p>
          <a:p>
            <a:pPr marL="457200" indent="-457200">
              <a:buFont typeface="Arial" panose="020B0604020202020204" pitchFamily="34" charset="0"/>
              <a:buChar char="•"/>
            </a:pPr>
            <a:r>
              <a:rPr lang="en-CA" sz="2800" dirty="0" smtClean="0"/>
              <a:t>You need to specify the price you want to pay.  </a:t>
            </a:r>
          </a:p>
          <a:p>
            <a:r>
              <a:rPr lang="en-CA" sz="2800" dirty="0" smtClean="0"/>
              <a:t>     </a:t>
            </a:r>
            <a:r>
              <a:rPr lang="en-CA" sz="2800" dirty="0"/>
              <a:t>P</a:t>
            </a:r>
            <a:r>
              <a:rPr lang="en-CA" sz="2800" dirty="0" smtClean="0"/>
              <a:t>rice suggestion for main net,  see </a:t>
            </a:r>
          </a:p>
          <a:p>
            <a:pPr algn="ctr"/>
            <a:r>
              <a:rPr lang="en-CA" sz="2800" dirty="0">
                <a:hlinkClick r:id="rId4"/>
              </a:rPr>
              <a:t>https://</a:t>
            </a:r>
            <a:r>
              <a:rPr lang="en-CA" sz="2800" dirty="0" smtClean="0">
                <a:hlinkClick r:id="rId4"/>
              </a:rPr>
              <a:t>etherscan.io/gastracker</a:t>
            </a:r>
            <a:endParaRPr lang="en-CA" sz="2800" dirty="0" smtClean="0"/>
          </a:p>
        </p:txBody>
      </p:sp>
    </p:spTree>
    <p:extLst>
      <p:ext uri="{BB962C8B-B14F-4D97-AF65-F5344CB8AC3E}">
        <p14:creationId xmlns:p14="http://schemas.microsoft.com/office/powerpoint/2010/main" val="2321720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smtClean="0"/>
              <a:t>outline</a:t>
            </a:r>
            <a:endParaRPr b="1" dirty="0"/>
          </a:p>
        </p:txBody>
      </p:sp>
      <p:sp>
        <p:nvSpPr>
          <p:cNvPr id="95" name="Google Shape;95;p14"/>
          <p:cNvSpPr txBox="1">
            <a:spLocks noGrp="1"/>
          </p:cNvSpPr>
          <p:nvPr>
            <p:ph type="body" idx="1"/>
          </p:nvPr>
        </p:nvSpPr>
        <p:spPr>
          <a:prstGeom prst="rect">
            <a:avLst/>
          </a:prstGeom>
        </p:spPr>
        <p:txBody>
          <a:bodyPr spcFirstLastPara="1" wrap="square" lIns="91425" tIns="45700" rIns="91425" bIns="45700" anchor="t" anchorCtr="0">
            <a:noAutofit/>
          </a:bodyPr>
          <a:lstStyle/>
          <a:p>
            <a:r>
              <a:rPr lang="en-CA" dirty="0" err="1" smtClean="0"/>
              <a:t>Ethereum</a:t>
            </a:r>
            <a:r>
              <a:rPr lang="en-CA" dirty="0" smtClean="0"/>
              <a:t> </a:t>
            </a:r>
            <a:r>
              <a:rPr lang="en-CA" dirty="0"/>
              <a:t>&amp; smart contracts</a:t>
            </a:r>
          </a:p>
          <a:p>
            <a:r>
              <a:rPr lang="en-CA" dirty="0" smtClean="0"/>
              <a:t>Solidity </a:t>
            </a:r>
            <a:r>
              <a:rPr lang="en-CA" dirty="0"/>
              <a:t>tutorial</a:t>
            </a:r>
          </a:p>
          <a:p>
            <a:r>
              <a:rPr lang="en-CA" b="1" dirty="0" smtClean="0"/>
              <a:t>Smart-contract </a:t>
            </a:r>
            <a:r>
              <a:rPr lang="en-CA" b="1" dirty="0"/>
              <a:t>programming</a:t>
            </a:r>
          </a:p>
          <a:p>
            <a:r>
              <a:rPr lang="en-CA" dirty="0" err="1" smtClean="0"/>
              <a:t>Ethereum</a:t>
            </a:r>
            <a:r>
              <a:rPr lang="en-CA" dirty="0" smtClean="0"/>
              <a:t> </a:t>
            </a:r>
            <a:r>
              <a:rPr lang="en-CA" dirty="0"/>
              <a:t>virtual machine (EVM)</a:t>
            </a:r>
            <a:endParaRPr dirty="0"/>
          </a:p>
        </p:txBody>
      </p:sp>
    </p:spTree>
    <p:extLst>
      <p:ext uri="{BB962C8B-B14F-4D97-AF65-F5344CB8AC3E}">
        <p14:creationId xmlns:p14="http://schemas.microsoft.com/office/powerpoint/2010/main" val="218812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1935" y="897138"/>
            <a:ext cx="5898496" cy="4756402"/>
          </a:xfrm>
          <a:prstGeom prst="rect">
            <a:avLst/>
          </a:prstGeom>
        </p:spPr>
      </p:pic>
      <p:sp>
        <p:nvSpPr>
          <p:cNvPr id="2" name="Title 1"/>
          <p:cNvSpPr>
            <a:spLocks noGrp="1"/>
          </p:cNvSpPr>
          <p:nvPr>
            <p:ph type="title"/>
          </p:nvPr>
        </p:nvSpPr>
        <p:spPr>
          <a:xfrm>
            <a:off x="838200" y="179929"/>
            <a:ext cx="10515600" cy="746045"/>
          </a:xfrm>
        </p:spPr>
        <p:txBody>
          <a:bodyPr/>
          <a:lstStyle/>
          <a:p>
            <a:r>
              <a:rPr lang="en-US" dirty="0" smtClean="0"/>
              <a:t>A simple Faucet contract (to be explained) </a:t>
            </a:r>
            <a:endParaRPr lang="en-US" dirty="0"/>
          </a:p>
        </p:txBody>
      </p:sp>
      <p:cxnSp>
        <p:nvCxnSpPr>
          <p:cNvPr id="6" name="Straight Arrow Connector 5"/>
          <p:cNvCxnSpPr>
            <a:endCxn id="9" idx="1"/>
          </p:cNvCxnSpPr>
          <p:nvPr/>
        </p:nvCxnSpPr>
        <p:spPr>
          <a:xfrm>
            <a:off x="4401671" y="4417556"/>
            <a:ext cx="4257519" cy="629368"/>
          </a:xfrm>
          <a:prstGeom prst="straightConnector1">
            <a:avLst/>
          </a:prstGeom>
          <a:ln w="28575">
            <a:prstDash val="lgDash"/>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59190" y="4539092"/>
            <a:ext cx="3532810" cy="1015663"/>
          </a:xfrm>
          <a:prstGeom prst="rect">
            <a:avLst/>
          </a:prstGeom>
          <a:noFill/>
        </p:spPr>
        <p:txBody>
          <a:bodyPr wrap="square" rtlCol="0">
            <a:spAutoFit/>
          </a:bodyPr>
          <a:lstStyle/>
          <a:p>
            <a:r>
              <a:rPr lang="en-CA" sz="2000" dirty="0" smtClean="0">
                <a:solidFill>
                  <a:srgbClr val="0070C0"/>
                </a:solidFill>
              </a:rPr>
              <a:t>Transfer Ether from contract address to address that invokes </a:t>
            </a:r>
            <a:r>
              <a:rPr lang="en-CA" sz="2000" b="1" dirty="0" smtClean="0">
                <a:solidFill>
                  <a:srgbClr val="0070C0"/>
                </a:solidFill>
              </a:rPr>
              <a:t>withdraw</a:t>
            </a:r>
            <a:r>
              <a:rPr lang="en-CA" sz="2000" dirty="0" smtClean="0">
                <a:solidFill>
                  <a:srgbClr val="0070C0"/>
                </a:solidFill>
              </a:rPr>
              <a:t>() function. </a:t>
            </a:r>
            <a:endParaRPr lang="en-CA" sz="2000" dirty="0">
              <a:solidFill>
                <a:srgbClr val="0070C0"/>
              </a:solidFill>
            </a:endParaRPr>
          </a:p>
        </p:txBody>
      </p:sp>
      <p:cxnSp>
        <p:nvCxnSpPr>
          <p:cNvPr id="12" name="Straight Arrow Connector 11"/>
          <p:cNvCxnSpPr/>
          <p:nvPr/>
        </p:nvCxnSpPr>
        <p:spPr>
          <a:xfrm>
            <a:off x="4087906" y="5404287"/>
            <a:ext cx="2173998" cy="1200885"/>
          </a:xfrm>
          <a:prstGeom prst="straightConnector1">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08200" y="6313875"/>
            <a:ext cx="4118058" cy="461665"/>
          </a:xfrm>
          <a:prstGeom prst="rect">
            <a:avLst/>
          </a:prstGeom>
          <a:noFill/>
        </p:spPr>
        <p:txBody>
          <a:bodyPr wrap="square" rtlCol="0">
            <a:spAutoFit/>
          </a:bodyPr>
          <a:lstStyle/>
          <a:p>
            <a:r>
              <a:rPr lang="en-CA" sz="2400" dirty="0" smtClean="0">
                <a:solidFill>
                  <a:srgbClr val="00B0F0"/>
                </a:solidFill>
              </a:rPr>
              <a:t>Contract can accept Ether. </a:t>
            </a:r>
            <a:endParaRPr lang="en-CA" sz="2400" dirty="0">
              <a:solidFill>
                <a:srgbClr val="00B0F0"/>
              </a:solidFill>
            </a:endParaRPr>
          </a:p>
        </p:txBody>
      </p:sp>
      <p:cxnSp>
        <p:nvCxnSpPr>
          <p:cNvPr id="17" name="Straight Connector 16"/>
          <p:cNvCxnSpPr/>
          <p:nvPr/>
        </p:nvCxnSpPr>
        <p:spPr>
          <a:xfrm flipV="1">
            <a:off x="6391835" y="3260090"/>
            <a:ext cx="3874909" cy="245945"/>
          </a:xfrm>
          <a:prstGeom prst="line">
            <a:avLst/>
          </a:prstGeom>
          <a:ln w="28575">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352344" y="2875229"/>
            <a:ext cx="2839656" cy="400110"/>
          </a:xfrm>
          <a:prstGeom prst="rect">
            <a:avLst/>
          </a:prstGeom>
          <a:noFill/>
        </p:spPr>
        <p:txBody>
          <a:bodyPr wrap="square" rtlCol="0">
            <a:spAutoFit/>
          </a:bodyPr>
          <a:lstStyle/>
          <a:p>
            <a:r>
              <a:rPr lang="en-CA" sz="2000" b="1" dirty="0" smtClean="0">
                <a:solidFill>
                  <a:srgbClr val="0070C0"/>
                </a:solidFill>
              </a:rPr>
              <a:t>Condition to continue </a:t>
            </a:r>
            <a:endParaRPr lang="en-CA" sz="2000" b="1" dirty="0">
              <a:solidFill>
                <a:srgbClr val="0070C0"/>
              </a:solidFill>
            </a:endParaRPr>
          </a:p>
        </p:txBody>
      </p:sp>
    </p:spTree>
    <p:extLst>
      <p:ext uri="{BB962C8B-B14F-4D97-AF65-F5344CB8AC3E}">
        <p14:creationId xmlns:p14="http://schemas.microsoft.com/office/powerpoint/2010/main" val="2603052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object: address   </a:t>
            </a:r>
            <a:endParaRPr lang="en-US" dirty="0"/>
          </a:p>
        </p:txBody>
      </p:sp>
      <p:sp>
        <p:nvSpPr>
          <p:cNvPr id="4" name="Rectangle 3"/>
          <p:cNvSpPr/>
          <p:nvPr/>
        </p:nvSpPr>
        <p:spPr>
          <a:xfrm>
            <a:off x="887604" y="1523307"/>
            <a:ext cx="11385077" cy="5047536"/>
          </a:xfrm>
          <a:prstGeom prst="rect">
            <a:avLst/>
          </a:prstGeom>
        </p:spPr>
        <p:txBody>
          <a:bodyPr wrap="square">
            <a:spAutoFit/>
          </a:bodyPr>
          <a:lstStyle/>
          <a:p>
            <a:pPr marL="457200" indent="-457200">
              <a:buFont typeface="Arial" panose="020B0604020202020204" pitchFamily="34" charset="0"/>
              <a:buChar char="•"/>
            </a:pPr>
            <a:r>
              <a:rPr lang="en-CA" sz="2800" dirty="0" smtClean="0"/>
              <a:t>There are two types of address: </a:t>
            </a:r>
            <a:r>
              <a:rPr lang="en-CA" sz="2800" i="1" dirty="0" smtClean="0"/>
              <a:t>address</a:t>
            </a:r>
            <a:r>
              <a:rPr lang="en-CA" sz="2800" dirty="0" smtClean="0"/>
              <a:t> and </a:t>
            </a:r>
            <a:r>
              <a:rPr lang="en-CA" sz="2800" i="1" dirty="0" smtClean="0"/>
              <a:t>address payable</a:t>
            </a:r>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r>
              <a:rPr lang="en-CA" sz="2800" dirty="0" smtClean="0"/>
              <a:t>Ex.   </a:t>
            </a:r>
            <a:r>
              <a:rPr lang="en-CA" sz="2800" b="1" dirty="0" smtClean="0"/>
              <a:t>address  payable </a:t>
            </a:r>
            <a:r>
              <a:rPr lang="en-CA" sz="2800" i="1" dirty="0" err="1" smtClean="0"/>
              <a:t>alice</a:t>
            </a:r>
            <a:r>
              <a:rPr lang="en-CA" sz="2800" dirty="0" smtClean="0"/>
              <a:t>;  </a:t>
            </a:r>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r>
              <a:rPr lang="en-CA" sz="2800" dirty="0" smtClean="0"/>
              <a:t>It has some attributes or methods (we only give two).  </a:t>
            </a:r>
          </a:p>
          <a:p>
            <a:pPr marL="457200" indent="-457200">
              <a:buFont typeface="Arial" panose="020B0604020202020204" pitchFamily="34" charset="0"/>
              <a:buChar char="•"/>
            </a:pPr>
            <a:endParaRPr lang="en-CA" sz="2800" b="1" i="1" dirty="0" smtClean="0"/>
          </a:p>
          <a:p>
            <a:pPr marL="457200" indent="-457200">
              <a:buFont typeface="Arial" panose="020B0604020202020204" pitchFamily="34" charset="0"/>
              <a:buChar char="•"/>
            </a:pPr>
            <a:r>
              <a:rPr lang="en-CA" sz="2800" b="1" i="1" dirty="0" err="1" smtClean="0"/>
              <a:t>alice</a:t>
            </a:r>
            <a:r>
              <a:rPr lang="en-CA" sz="2800" b="1" dirty="0" err="1" smtClean="0"/>
              <a:t>.balance</a:t>
            </a:r>
            <a:r>
              <a:rPr lang="en-CA" sz="2800" dirty="0" smtClean="0"/>
              <a:t>:  return the ether </a:t>
            </a:r>
            <a:r>
              <a:rPr lang="en-CA" sz="2800" i="1" dirty="0" err="1" smtClean="0"/>
              <a:t>alice</a:t>
            </a:r>
            <a:r>
              <a:rPr lang="en-CA" sz="2800" dirty="0" smtClean="0"/>
              <a:t> address has.</a:t>
            </a:r>
          </a:p>
          <a:p>
            <a:pPr marL="457200" indent="-457200">
              <a:buFont typeface="Arial" panose="020B0604020202020204" pitchFamily="34" charset="0"/>
              <a:buChar char="•"/>
            </a:pPr>
            <a:endParaRPr lang="en-CA" sz="2800" b="1" i="1" dirty="0" smtClean="0"/>
          </a:p>
          <a:p>
            <a:pPr marL="457200" indent="-457200">
              <a:buFont typeface="Arial" panose="020B0604020202020204" pitchFamily="34" charset="0"/>
              <a:buChar char="•"/>
            </a:pPr>
            <a:r>
              <a:rPr lang="en-CA" sz="2800" b="1" i="1" dirty="0" err="1" smtClean="0"/>
              <a:t>alice</a:t>
            </a:r>
            <a:r>
              <a:rPr lang="en-CA" sz="2800" b="1" dirty="0" err="1" smtClean="0"/>
              <a:t>.transfer</a:t>
            </a:r>
            <a:r>
              <a:rPr lang="en-CA" sz="2800" dirty="0" smtClean="0"/>
              <a:t>(178): this transfer 178 </a:t>
            </a:r>
            <a:r>
              <a:rPr lang="en-CA" sz="2800" dirty="0" err="1" smtClean="0"/>
              <a:t>wei</a:t>
            </a:r>
            <a:r>
              <a:rPr lang="en-CA" sz="2800" dirty="0" smtClean="0"/>
              <a:t> from the executed  contract to </a:t>
            </a:r>
            <a:r>
              <a:rPr lang="en-CA" sz="2800" dirty="0" err="1" smtClean="0"/>
              <a:t>alice</a:t>
            </a:r>
            <a:r>
              <a:rPr lang="en-CA" sz="2800" dirty="0" smtClean="0"/>
              <a:t>.  </a:t>
            </a:r>
          </a:p>
          <a:p>
            <a:pPr marL="457200" indent="-457200">
              <a:buFont typeface="Arial" panose="020B0604020202020204" pitchFamily="34" charset="0"/>
              <a:buChar char="•"/>
            </a:pPr>
            <a:endParaRPr lang="en-CA" sz="1050" dirty="0" smtClean="0"/>
          </a:p>
          <a:p>
            <a:pPr marL="457200" indent="-457200">
              <a:buFont typeface="Arial" panose="020B0604020202020204" pitchFamily="34" charset="0"/>
              <a:buChar char="•"/>
            </a:pPr>
            <a:r>
              <a:rPr lang="en-CA" sz="2800" b="1" dirty="0" smtClean="0"/>
              <a:t>address</a:t>
            </a:r>
            <a:r>
              <a:rPr lang="en-CA" sz="2800" dirty="0" smtClean="0"/>
              <a:t> (without</a:t>
            </a:r>
            <a:r>
              <a:rPr lang="en-CA" sz="2800" i="1" dirty="0" smtClean="0"/>
              <a:t> payable</a:t>
            </a:r>
            <a:r>
              <a:rPr lang="en-CA" sz="2800" dirty="0" smtClean="0"/>
              <a:t>)  does not have transfer method. </a:t>
            </a:r>
          </a:p>
        </p:txBody>
      </p:sp>
    </p:spTree>
    <p:extLst>
      <p:ext uri="{BB962C8B-B14F-4D97-AF65-F5344CB8AC3E}">
        <p14:creationId xmlns:p14="http://schemas.microsoft.com/office/powerpoint/2010/main" val="62722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Transaction/Message: </a:t>
            </a:r>
            <a:r>
              <a:rPr lang="en-US" b="1" dirty="0" err="1" smtClean="0"/>
              <a:t>msg</a:t>
            </a:r>
            <a:r>
              <a:rPr lang="en-US" dirty="0" smtClean="0"/>
              <a:t> object  </a:t>
            </a:r>
            <a:endParaRPr lang="en-US" dirty="0"/>
          </a:p>
        </p:txBody>
      </p:sp>
      <p:sp>
        <p:nvSpPr>
          <p:cNvPr id="4" name="Rectangle 3"/>
          <p:cNvSpPr/>
          <p:nvPr/>
        </p:nvSpPr>
        <p:spPr>
          <a:xfrm>
            <a:off x="887604" y="1442056"/>
            <a:ext cx="11304395" cy="4308872"/>
          </a:xfrm>
          <a:prstGeom prst="rect">
            <a:avLst/>
          </a:prstGeom>
        </p:spPr>
        <p:txBody>
          <a:bodyPr wrap="square">
            <a:spAutoFit/>
          </a:bodyPr>
          <a:lstStyle/>
          <a:p>
            <a:pPr marL="457200" indent="-457200">
              <a:buFont typeface="Arial" panose="020B0604020202020204" pitchFamily="34" charset="0"/>
              <a:buChar char="•"/>
            </a:pPr>
            <a:r>
              <a:rPr lang="en-CA" sz="2800" b="1" dirty="0" err="1" smtClean="0"/>
              <a:t>msg</a:t>
            </a:r>
            <a:r>
              <a:rPr lang="en-CA" sz="2800" dirty="0" smtClean="0"/>
              <a:t> is an object that basically represents the </a:t>
            </a:r>
            <a:r>
              <a:rPr lang="en-CA" sz="2800" dirty="0" err="1" smtClean="0"/>
              <a:t>tx</a:t>
            </a:r>
            <a:r>
              <a:rPr lang="en-CA" sz="2800" dirty="0" smtClean="0"/>
              <a:t> from the sender.</a:t>
            </a:r>
          </a:p>
          <a:p>
            <a:pPr marL="457200" indent="-457200">
              <a:buFont typeface="Arial" panose="020B0604020202020204" pitchFamily="34" charset="0"/>
              <a:buChar char="•"/>
            </a:pPr>
            <a:endParaRPr lang="en-CA" sz="1100" dirty="0" smtClean="0"/>
          </a:p>
          <a:p>
            <a:pPr marL="457200" indent="-457200">
              <a:buFont typeface="Arial" panose="020B0604020202020204" pitchFamily="34" charset="0"/>
              <a:buChar char="•"/>
            </a:pPr>
            <a:r>
              <a:rPr lang="en-CA" sz="2800" dirty="0" smtClean="0"/>
              <a:t>If </a:t>
            </a:r>
            <a:r>
              <a:rPr lang="en-CA" sz="2800" dirty="0" err="1" smtClean="0"/>
              <a:t>tx</a:t>
            </a:r>
            <a:r>
              <a:rPr lang="en-CA" sz="2800" dirty="0" smtClean="0"/>
              <a:t> is to deploy a smart contract, then </a:t>
            </a:r>
            <a:r>
              <a:rPr lang="en-CA" sz="2800" dirty="0" err="1" smtClean="0"/>
              <a:t>msg</a:t>
            </a:r>
            <a:r>
              <a:rPr lang="en-CA" sz="2800" dirty="0" smtClean="0"/>
              <a:t> is an object contains  the information of this deployment transaction. </a:t>
            </a:r>
          </a:p>
          <a:p>
            <a:pPr marL="457200" indent="-457200">
              <a:buFont typeface="Arial" panose="020B0604020202020204" pitchFamily="34" charset="0"/>
              <a:buChar char="•"/>
            </a:pPr>
            <a:endParaRPr lang="en-CA" sz="1100" dirty="0" smtClean="0"/>
          </a:p>
          <a:p>
            <a:pPr marL="457200" indent="-457200">
              <a:buFont typeface="Arial" panose="020B0604020202020204" pitchFamily="34" charset="0"/>
              <a:buChar char="•"/>
            </a:pPr>
            <a:r>
              <a:rPr lang="en-CA" sz="2800" dirty="0" smtClean="0"/>
              <a:t>If </a:t>
            </a:r>
            <a:r>
              <a:rPr lang="en-CA" sz="2800" dirty="0" err="1" smtClean="0"/>
              <a:t>tx</a:t>
            </a:r>
            <a:r>
              <a:rPr lang="en-CA" sz="2800" dirty="0" smtClean="0"/>
              <a:t> is to invoke a function of contract, then </a:t>
            </a:r>
            <a:r>
              <a:rPr lang="en-CA" sz="2800" dirty="0" err="1" smtClean="0"/>
              <a:t>msg</a:t>
            </a:r>
            <a:r>
              <a:rPr lang="en-CA" sz="2800" dirty="0" smtClean="0"/>
              <a:t> is an object containing the information of function and its input, sender/receiver.</a:t>
            </a:r>
            <a:endParaRPr lang="en-CA" sz="2800" dirty="0"/>
          </a:p>
          <a:p>
            <a:pPr marL="457200" indent="-457200">
              <a:buFont typeface="Arial" panose="020B0604020202020204" pitchFamily="34" charset="0"/>
              <a:buChar char="•"/>
            </a:pPr>
            <a:endParaRPr lang="en-CA" sz="2800" b="1" dirty="0" smtClean="0"/>
          </a:p>
          <a:p>
            <a:pPr marL="457200" indent="-457200">
              <a:buFont typeface="Arial" panose="020B0604020202020204" pitchFamily="34" charset="0"/>
              <a:buChar char="•"/>
            </a:pPr>
            <a:r>
              <a:rPr lang="en-CA" sz="2800" b="1" dirty="0" err="1" smtClean="0"/>
              <a:t>msg</a:t>
            </a:r>
            <a:r>
              <a:rPr lang="en-CA" sz="2800" dirty="0" smtClean="0"/>
              <a:t> has several attributes and methods (we study two here).</a:t>
            </a:r>
            <a:endParaRPr lang="en-CA" sz="2800" dirty="0"/>
          </a:p>
          <a:p>
            <a:pPr marL="457200" indent="-457200">
              <a:buFont typeface="Arial" panose="020B0604020202020204" pitchFamily="34" charset="0"/>
              <a:buChar char="•"/>
            </a:pPr>
            <a:r>
              <a:rPr lang="en-CA" sz="2800" b="1" dirty="0" err="1" smtClean="0"/>
              <a:t>msg.sender</a:t>
            </a:r>
            <a:r>
              <a:rPr lang="en-CA" sz="2800" dirty="0" smtClean="0"/>
              <a:t>:  the sender address object in </a:t>
            </a:r>
            <a:r>
              <a:rPr lang="en-CA" sz="2800" dirty="0" err="1" smtClean="0"/>
              <a:t>tx</a:t>
            </a:r>
            <a:r>
              <a:rPr lang="en-CA" sz="2800" dirty="0" smtClean="0"/>
              <a:t> (represented by </a:t>
            </a:r>
            <a:r>
              <a:rPr lang="en-CA" sz="2800" dirty="0" err="1" smtClean="0"/>
              <a:t>msg</a:t>
            </a:r>
            <a:r>
              <a:rPr lang="en-CA" sz="2800" dirty="0" smtClean="0"/>
              <a:t>)</a:t>
            </a:r>
          </a:p>
          <a:p>
            <a:pPr marL="457200" indent="-457200">
              <a:buFont typeface="Arial" panose="020B0604020202020204" pitchFamily="34" charset="0"/>
              <a:buChar char="•"/>
            </a:pPr>
            <a:r>
              <a:rPr lang="en-CA" sz="2800" b="1" dirty="0" err="1" smtClean="0"/>
              <a:t>msg.value</a:t>
            </a:r>
            <a:r>
              <a:rPr lang="en-CA" sz="2800" dirty="0" smtClean="0"/>
              <a:t>:   the amount of ether sent to contract address.   </a:t>
            </a:r>
          </a:p>
        </p:txBody>
      </p:sp>
      <p:pic>
        <p:nvPicPr>
          <p:cNvPr id="3" name="Picture 2"/>
          <p:cNvPicPr>
            <a:picLocks noChangeAspect="1"/>
          </p:cNvPicPr>
          <p:nvPr/>
        </p:nvPicPr>
        <p:blipFill>
          <a:blip r:embed="rId2"/>
          <a:stretch>
            <a:fillRect/>
          </a:stretch>
        </p:blipFill>
        <p:spPr>
          <a:xfrm>
            <a:off x="6744845" y="5625295"/>
            <a:ext cx="3609975" cy="1197980"/>
          </a:xfrm>
          <a:prstGeom prst="rect">
            <a:avLst/>
          </a:prstGeom>
        </p:spPr>
      </p:pic>
    </p:spTree>
    <p:extLst>
      <p:ext uri="{BB962C8B-B14F-4D97-AF65-F5344CB8AC3E}">
        <p14:creationId xmlns:p14="http://schemas.microsoft.com/office/powerpoint/2010/main" val="67956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require </a:t>
            </a:r>
            <a:r>
              <a:rPr lang="en-US" dirty="0" smtClean="0"/>
              <a:t> statement  </a:t>
            </a:r>
            <a:endParaRPr lang="en-US" dirty="0"/>
          </a:p>
        </p:txBody>
      </p:sp>
      <p:sp>
        <p:nvSpPr>
          <p:cNvPr id="4" name="Rectangle 3"/>
          <p:cNvSpPr/>
          <p:nvPr/>
        </p:nvSpPr>
        <p:spPr>
          <a:xfrm>
            <a:off x="887604" y="1661975"/>
            <a:ext cx="11304395" cy="4401205"/>
          </a:xfrm>
          <a:prstGeom prst="rect">
            <a:avLst/>
          </a:prstGeom>
        </p:spPr>
        <p:txBody>
          <a:bodyPr wrap="square">
            <a:spAutoFit/>
          </a:bodyPr>
          <a:lstStyle/>
          <a:p>
            <a:pPr marL="457200" indent="-457200">
              <a:buFont typeface="Arial" panose="020B0604020202020204" pitchFamily="34" charset="0"/>
              <a:buChar char="•"/>
            </a:pPr>
            <a:r>
              <a:rPr lang="en-CA" sz="2800" b="1" dirty="0" smtClean="0"/>
              <a:t>Ex</a:t>
            </a:r>
            <a:r>
              <a:rPr lang="en-CA" sz="2800" dirty="0" smtClean="0"/>
              <a:t>:   	</a:t>
            </a:r>
            <a:r>
              <a:rPr lang="en-CA" sz="2800" dirty="0" smtClean="0">
                <a:solidFill>
                  <a:srgbClr val="0070C0"/>
                </a:solidFill>
              </a:rPr>
              <a:t>require(</a:t>
            </a:r>
            <a:r>
              <a:rPr lang="en-CA" sz="2800" dirty="0" smtClean="0"/>
              <a:t>a&lt;1000, “number a is too big”</a:t>
            </a:r>
            <a:r>
              <a:rPr lang="en-CA" sz="2800" dirty="0" smtClean="0">
                <a:solidFill>
                  <a:srgbClr val="0070C0"/>
                </a:solidFill>
              </a:rPr>
              <a:t>)</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smtClean="0"/>
              <a:t>It will check if a&lt;1000 is satisfied. If no, it will send error message “number a is too big”. </a:t>
            </a:r>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r>
              <a:rPr lang="en-CA" sz="2800" dirty="0"/>
              <a:t>You can use  </a:t>
            </a:r>
            <a:r>
              <a:rPr lang="en-CA" sz="2800" b="1" dirty="0"/>
              <a:t>require</a:t>
            </a:r>
            <a:r>
              <a:rPr lang="en-CA" sz="2800" dirty="0"/>
              <a:t>(a&lt;1000) only (without the 2</a:t>
            </a:r>
            <a:r>
              <a:rPr lang="en-CA" sz="2800" baseline="30000" dirty="0"/>
              <a:t>nd</a:t>
            </a:r>
            <a:r>
              <a:rPr lang="en-CA" sz="2800" dirty="0"/>
              <a:t> input).</a:t>
            </a:r>
            <a:endParaRPr lang="en-CA" sz="2800" dirty="0" smtClean="0"/>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smtClean="0"/>
              <a:t>If require is not satisfied, the execution will throw an error and the state of contract will </a:t>
            </a:r>
            <a:r>
              <a:rPr lang="en-CA" sz="2800" b="1" dirty="0" smtClean="0"/>
              <a:t>revert</a:t>
            </a:r>
            <a:r>
              <a:rPr lang="en-CA" sz="2800" dirty="0" smtClean="0"/>
              <a:t> to the starting state.  The gas will be charged till the failure point.  </a:t>
            </a:r>
          </a:p>
        </p:txBody>
      </p:sp>
    </p:spTree>
    <p:extLst>
      <p:ext uri="{BB962C8B-B14F-4D97-AF65-F5344CB8AC3E}">
        <p14:creationId xmlns:p14="http://schemas.microsoft.com/office/powerpoint/2010/main" val="205000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payable </a:t>
            </a:r>
            <a:r>
              <a:rPr lang="en-US" dirty="0" smtClean="0"/>
              <a:t> keyword  </a:t>
            </a:r>
            <a:endParaRPr lang="en-US" dirty="0"/>
          </a:p>
        </p:txBody>
      </p:sp>
      <p:sp>
        <p:nvSpPr>
          <p:cNvPr id="4" name="Rectangle 3"/>
          <p:cNvSpPr/>
          <p:nvPr/>
        </p:nvSpPr>
        <p:spPr>
          <a:xfrm>
            <a:off x="887604" y="1661975"/>
            <a:ext cx="11304395" cy="523220"/>
          </a:xfrm>
          <a:prstGeom prst="rect">
            <a:avLst/>
          </a:prstGeom>
        </p:spPr>
        <p:txBody>
          <a:bodyPr wrap="square">
            <a:spAutoFit/>
          </a:bodyPr>
          <a:lstStyle/>
          <a:p>
            <a:pPr marL="457200" indent="-457200">
              <a:buFont typeface="Arial" panose="020B0604020202020204" pitchFamily="34" charset="0"/>
              <a:buChar char="•"/>
            </a:pPr>
            <a:r>
              <a:rPr lang="en-CA" sz="2800" dirty="0" smtClean="0"/>
              <a:t>If a function has a keyword </a:t>
            </a:r>
            <a:r>
              <a:rPr lang="en-CA" sz="2800" b="1" dirty="0" smtClean="0"/>
              <a:t>payable</a:t>
            </a:r>
            <a:r>
              <a:rPr lang="en-CA" sz="2800" dirty="0" smtClean="0"/>
              <a:t>, then it can accept ether.  </a:t>
            </a:r>
          </a:p>
        </p:txBody>
      </p:sp>
      <p:pic>
        <p:nvPicPr>
          <p:cNvPr id="6" name="Picture 5"/>
          <p:cNvPicPr>
            <a:picLocks noChangeAspect="1"/>
          </p:cNvPicPr>
          <p:nvPr/>
        </p:nvPicPr>
        <p:blipFill>
          <a:blip r:embed="rId2"/>
          <a:stretch>
            <a:fillRect/>
          </a:stretch>
        </p:blipFill>
        <p:spPr>
          <a:xfrm>
            <a:off x="1544726" y="4267365"/>
            <a:ext cx="3267075" cy="981075"/>
          </a:xfrm>
          <a:prstGeom prst="rect">
            <a:avLst/>
          </a:prstGeom>
        </p:spPr>
      </p:pic>
      <p:sp>
        <p:nvSpPr>
          <p:cNvPr id="8" name="Rectangle 7"/>
          <p:cNvSpPr/>
          <p:nvPr/>
        </p:nvSpPr>
        <p:spPr>
          <a:xfrm>
            <a:off x="914498" y="3239764"/>
            <a:ext cx="11304395" cy="954107"/>
          </a:xfrm>
          <a:prstGeom prst="rect">
            <a:avLst/>
          </a:prstGeom>
        </p:spPr>
        <p:txBody>
          <a:bodyPr wrap="square">
            <a:spAutoFit/>
          </a:bodyPr>
          <a:lstStyle/>
          <a:p>
            <a:pPr marL="457200" indent="-457200">
              <a:buFont typeface="Arial" panose="020B0604020202020204" pitchFamily="34" charset="0"/>
              <a:buChar char="•"/>
            </a:pPr>
            <a:r>
              <a:rPr lang="en-CA" sz="2800" dirty="0" smtClean="0"/>
              <a:t>After deploying,  you can input 2 Ether and invoke </a:t>
            </a:r>
            <a:r>
              <a:rPr lang="en-CA" sz="2800" i="1" dirty="0" smtClean="0"/>
              <a:t>receiver</a:t>
            </a:r>
            <a:r>
              <a:rPr lang="en-CA" sz="2800" dirty="0" smtClean="0"/>
              <a:t> function to send it to the contract. </a:t>
            </a:r>
          </a:p>
        </p:txBody>
      </p:sp>
      <p:sp>
        <p:nvSpPr>
          <p:cNvPr id="9" name="Rectangle 8"/>
          <p:cNvSpPr/>
          <p:nvPr/>
        </p:nvSpPr>
        <p:spPr>
          <a:xfrm>
            <a:off x="896569" y="5678166"/>
            <a:ext cx="11304395" cy="523220"/>
          </a:xfrm>
          <a:prstGeom prst="rect">
            <a:avLst/>
          </a:prstGeom>
        </p:spPr>
        <p:txBody>
          <a:bodyPr wrap="square">
            <a:spAutoFit/>
          </a:bodyPr>
          <a:lstStyle/>
          <a:p>
            <a:pPr marL="457200" indent="-457200">
              <a:buFont typeface="Arial" panose="020B0604020202020204" pitchFamily="34" charset="0"/>
              <a:buChar char="•"/>
            </a:pPr>
            <a:r>
              <a:rPr lang="en-CA" sz="2800" b="1" dirty="0" smtClean="0"/>
              <a:t>payable</a:t>
            </a:r>
            <a:r>
              <a:rPr lang="en-CA" sz="2800" dirty="0" smtClean="0"/>
              <a:t>(</a:t>
            </a:r>
            <a:r>
              <a:rPr lang="en-CA" sz="2800" i="1" dirty="0" err="1" smtClean="0"/>
              <a:t>alice</a:t>
            </a:r>
            <a:r>
              <a:rPr lang="en-CA" sz="2800" dirty="0" smtClean="0"/>
              <a:t>) makes </a:t>
            </a:r>
            <a:r>
              <a:rPr lang="en-CA" sz="2800" dirty="0" smtClean="0">
                <a:solidFill>
                  <a:srgbClr val="FF0000"/>
                </a:solidFill>
              </a:rPr>
              <a:t>address</a:t>
            </a:r>
            <a:r>
              <a:rPr lang="en-CA" sz="2800" dirty="0" smtClean="0"/>
              <a:t> </a:t>
            </a:r>
            <a:r>
              <a:rPr lang="en-CA" sz="2800" i="1" dirty="0" err="1" smtClean="0"/>
              <a:t>alice</a:t>
            </a:r>
            <a:r>
              <a:rPr lang="en-CA" sz="2800" dirty="0" smtClean="0"/>
              <a:t>  as </a:t>
            </a:r>
            <a:r>
              <a:rPr lang="en-CA" sz="2800" dirty="0" smtClean="0">
                <a:solidFill>
                  <a:srgbClr val="FF0000"/>
                </a:solidFill>
              </a:rPr>
              <a:t>address payable</a:t>
            </a:r>
            <a:r>
              <a:rPr lang="en-CA" sz="2800" dirty="0" smtClean="0"/>
              <a:t> type. </a:t>
            </a:r>
          </a:p>
        </p:txBody>
      </p:sp>
      <p:pic>
        <p:nvPicPr>
          <p:cNvPr id="3" name="Picture 2"/>
          <p:cNvPicPr>
            <a:picLocks noChangeAspect="1"/>
          </p:cNvPicPr>
          <p:nvPr/>
        </p:nvPicPr>
        <p:blipFill>
          <a:blip r:embed="rId3"/>
          <a:stretch>
            <a:fillRect/>
          </a:stretch>
        </p:blipFill>
        <p:spPr>
          <a:xfrm>
            <a:off x="1222561" y="2538693"/>
            <a:ext cx="5981700" cy="704850"/>
          </a:xfrm>
          <a:prstGeom prst="rect">
            <a:avLst/>
          </a:prstGeom>
        </p:spPr>
      </p:pic>
      <p:pic>
        <p:nvPicPr>
          <p:cNvPr id="5" name="Picture 4"/>
          <p:cNvPicPr>
            <a:picLocks noChangeAspect="1"/>
          </p:cNvPicPr>
          <p:nvPr/>
        </p:nvPicPr>
        <p:blipFill>
          <a:blip r:embed="rId4"/>
          <a:stretch>
            <a:fillRect/>
          </a:stretch>
        </p:blipFill>
        <p:spPr>
          <a:xfrm>
            <a:off x="5466229" y="4188479"/>
            <a:ext cx="3124200" cy="1457325"/>
          </a:xfrm>
          <a:prstGeom prst="rect">
            <a:avLst/>
          </a:prstGeom>
        </p:spPr>
      </p:pic>
    </p:spTree>
    <p:extLst>
      <p:ext uri="{BB962C8B-B14F-4D97-AF65-F5344CB8AC3E}">
        <p14:creationId xmlns:p14="http://schemas.microsoft.com/office/powerpoint/2010/main" val="10014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contract constructor </a:t>
            </a:r>
            <a:r>
              <a:rPr lang="en-US" dirty="0" smtClean="0"/>
              <a:t>  </a:t>
            </a:r>
            <a:endParaRPr lang="en-US" dirty="0"/>
          </a:p>
        </p:txBody>
      </p:sp>
      <p:sp>
        <p:nvSpPr>
          <p:cNvPr id="4" name="Rectangle 3"/>
          <p:cNvSpPr/>
          <p:nvPr/>
        </p:nvSpPr>
        <p:spPr>
          <a:xfrm>
            <a:off x="887604" y="1661975"/>
            <a:ext cx="11304395" cy="1384995"/>
          </a:xfrm>
          <a:prstGeom prst="rect">
            <a:avLst/>
          </a:prstGeom>
        </p:spPr>
        <p:txBody>
          <a:bodyPr wrap="square">
            <a:spAutoFit/>
          </a:bodyPr>
          <a:lstStyle/>
          <a:p>
            <a:pPr marL="457200" indent="-457200">
              <a:buFont typeface="Arial" panose="020B0604020202020204" pitchFamily="34" charset="0"/>
              <a:buChar char="•"/>
            </a:pPr>
            <a:r>
              <a:rPr lang="en-CA" sz="2800" dirty="0" smtClean="0"/>
              <a:t>You can use constructor to initialize global variables  </a:t>
            </a:r>
            <a:r>
              <a:rPr lang="en-CA" sz="2800" b="1" dirty="0" smtClean="0"/>
              <a:t> </a:t>
            </a:r>
            <a:endParaRPr lang="en-CA" sz="2800" dirty="0" smtClean="0">
              <a:solidFill>
                <a:srgbClr val="0070C0"/>
              </a:solidFill>
            </a:endParaRPr>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endParaRPr lang="en-CA" sz="2800" dirty="0" smtClean="0"/>
          </a:p>
        </p:txBody>
      </p:sp>
      <p:sp>
        <p:nvSpPr>
          <p:cNvPr id="5" name="Rectangle 4"/>
          <p:cNvSpPr/>
          <p:nvPr/>
        </p:nvSpPr>
        <p:spPr>
          <a:xfrm>
            <a:off x="896569" y="4351387"/>
            <a:ext cx="11304395" cy="1384995"/>
          </a:xfrm>
          <a:prstGeom prst="rect">
            <a:avLst/>
          </a:prstGeom>
        </p:spPr>
        <p:txBody>
          <a:bodyPr wrap="square">
            <a:spAutoFit/>
          </a:bodyPr>
          <a:lstStyle/>
          <a:p>
            <a:pPr marL="457200" indent="-457200">
              <a:buFont typeface="Arial" panose="020B0604020202020204" pitchFamily="34" charset="0"/>
              <a:buChar char="•"/>
            </a:pPr>
            <a:r>
              <a:rPr lang="en-CA" sz="2800" dirty="0" smtClean="0"/>
              <a:t>Constructor is run only once. </a:t>
            </a:r>
          </a:p>
          <a:p>
            <a:pPr marL="457200" indent="-457200">
              <a:buFont typeface="Arial" panose="020B0604020202020204" pitchFamily="34" charset="0"/>
              <a:buChar char="•"/>
            </a:pPr>
            <a:r>
              <a:rPr lang="en-CA" sz="2800" dirty="0" smtClean="0"/>
              <a:t>The sender that deploys the contractor  will remain as the owner throughout the lifetime of this </a:t>
            </a:r>
            <a:r>
              <a:rPr lang="en-CA" sz="2800" i="1" dirty="0" smtClean="0"/>
              <a:t>deployed contract</a:t>
            </a:r>
            <a:r>
              <a:rPr lang="en-CA" sz="2800" dirty="0" smtClean="0"/>
              <a:t>.  </a:t>
            </a:r>
            <a:r>
              <a:rPr lang="en-CA" sz="2800" b="1" dirty="0" smtClean="0"/>
              <a:t> </a:t>
            </a:r>
            <a:endParaRPr lang="en-CA" sz="2800" dirty="0" smtClean="0">
              <a:solidFill>
                <a:srgbClr val="0070C0"/>
              </a:solidFill>
            </a:endParaRPr>
          </a:p>
        </p:txBody>
      </p:sp>
      <p:pic>
        <p:nvPicPr>
          <p:cNvPr id="6" name="Picture 5"/>
          <p:cNvPicPr>
            <a:picLocks noChangeAspect="1"/>
          </p:cNvPicPr>
          <p:nvPr/>
        </p:nvPicPr>
        <p:blipFill>
          <a:blip r:embed="rId3"/>
          <a:stretch>
            <a:fillRect/>
          </a:stretch>
        </p:blipFill>
        <p:spPr>
          <a:xfrm>
            <a:off x="3638550" y="2140603"/>
            <a:ext cx="4914900" cy="2200275"/>
          </a:xfrm>
          <a:prstGeom prst="rect">
            <a:avLst/>
          </a:prstGeom>
        </p:spPr>
      </p:pic>
    </p:spTree>
    <p:extLst>
      <p:ext uri="{BB962C8B-B14F-4D97-AF65-F5344CB8AC3E}">
        <p14:creationId xmlns:p14="http://schemas.microsoft.com/office/powerpoint/2010/main" val="230064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160"/>
            <a:ext cx="10515600" cy="1325563"/>
          </a:xfrm>
        </p:spPr>
        <p:txBody>
          <a:bodyPr/>
          <a:lstStyle/>
          <a:p>
            <a:pPr algn="ctr"/>
            <a:r>
              <a:rPr lang="en-US" b="1" dirty="0" smtClean="0"/>
              <a:t>function modifier </a:t>
            </a:r>
            <a:r>
              <a:rPr lang="en-US" dirty="0" smtClean="0"/>
              <a:t>  </a:t>
            </a:r>
            <a:endParaRPr lang="en-US" dirty="0"/>
          </a:p>
        </p:txBody>
      </p:sp>
      <p:sp>
        <p:nvSpPr>
          <p:cNvPr id="4" name="Rectangle 3"/>
          <p:cNvSpPr/>
          <p:nvPr/>
        </p:nvSpPr>
        <p:spPr>
          <a:xfrm>
            <a:off x="887604" y="1661975"/>
            <a:ext cx="11304395" cy="4770537"/>
          </a:xfrm>
          <a:prstGeom prst="rect">
            <a:avLst/>
          </a:prstGeom>
        </p:spPr>
        <p:txBody>
          <a:bodyPr wrap="square">
            <a:spAutoFit/>
          </a:bodyPr>
          <a:lstStyle/>
          <a:p>
            <a:pPr marL="457200" indent="-457200">
              <a:buFont typeface="Arial" panose="020B0604020202020204" pitchFamily="34" charset="0"/>
              <a:buChar char="•"/>
            </a:pPr>
            <a:r>
              <a:rPr lang="en-CA" sz="2800" b="1" dirty="0" smtClean="0"/>
              <a:t>Question:  </a:t>
            </a:r>
            <a:r>
              <a:rPr lang="en-CA" sz="2800" dirty="0" smtClean="0"/>
              <a:t>how to impose access control to a function execution? </a:t>
            </a:r>
            <a:r>
              <a:rPr lang="en-CA" sz="2800" b="1" dirty="0" smtClean="0"/>
              <a:t> </a:t>
            </a:r>
            <a:endParaRPr lang="en-CA" sz="2800" dirty="0" smtClean="0">
              <a:solidFill>
                <a:srgbClr val="0070C0"/>
              </a:solidFill>
            </a:endParaRPr>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r>
              <a:rPr lang="en-CA" sz="2800" dirty="0" smtClean="0"/>
              <a:t>This can be done by </a:t>
            </a:r>
            <a:r>
              <a:rPr lang="en-CA" sz="2800" dirty="0" smtClean="0">
                <a:solidFill>
                  <a:srgbClr val="FF0000"/>
                </a:solidFill>
              </a:rPr>
              <a:t>function modifier</a:t>
            </a:r>
            <a:r>
              <a:rPr lang="en-CA" sz="2800" dirty="0" smtClean="0"/>
              <a:t>. </a:t>
            </a:r>
          </a:p>
          <a:p>
            <a:pPr marL="457200" indent="-457200">
              <a:buFont typeface="Arial" panose="020B0604020202020204" pitchFamily="34" charset="0"/>
              <a:buChar char="•"/>
            </a:pPr>
            <a:r>
              <a:rPr lang="en-CA" sz="2800" dirty="0" smtClean="0"/>
              <a:t> </a:t>
            </a:r>
            <a:r>
              <a:rPr lang="en-CA" sz="2800" b="1" dirty="0" smtClean="0"/>
              <a:t>ex</a:t>
            </a:r>
            <a:r>
              <a:rPr lang="en-CA" sz="2800" dirty="0" smtClean="0"/>
              <a:t>.   want to modify faucet </a:t>
            </a:r>
            <a:r>
              <a:rPr lang="en-CA" sz="2800" dirty="0" err="1" smtClean="0"/>
              <a:t>s.t.</a:t>
            </a:r>
            <a:r>
              <a:rPr lang="en-CA" sz="2800" dirty="0" smtClean="0"/>
              <a:t> only the owner can withdraw. </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endParaRPr lang="en-CA" sz="2800" dirty="0" smtClean="0"/>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400" dirty="0"/>
              <a:t>P</a:t>
            </a:r>
            <a:r>
              <a:rPr lang="en-CA" sz="2400" dirty="0" smtClean="0"/>
              <a:t>laceholder (_;) is  </a:t>
            </a:r>
            <a:r>
              <a:rPr lang="en-US" sz="2400" dirty="0" smtClean="0"/>
              <a:t>replaced </a:t>
            </a:r>
            <a:r>
              <a:rPr lang="en-US" sz="2400" dirty="0"/>
              <a:t>by the code of the function that is being modified.</a:t>
            </a:r>
            <a:endParaRPr lang="en-CA" sz="4400" dirty="0"/>
          </a:p>
        </p:txBody>
      </p:sp>
      <p:pic>
        <p:nvPicPr>
          <p:cNvPr id="3" name="Picture 2"/>
          <p:cNvPicPr>
            <a:picLocks noChangeAspect="1"/>
          </p:cNvPicPr>
          <p:nvPr/>
        </p:nvPicPr>
        <p:blipFill>
          <a:blip r:embed="rId2"/>
          <a:stretch>
            <a:fillRect/>
          </a:stretch>
        </p:blipFill>
        <p:spPr>
          <a:xfrm>
            <a:off x="1509152" y="3655639"/>
            <a:ext cx="7362825" cy="1895475"/>
          </a:xfrm>
          <a:prstGeom prst="rect">
            <a:avLst/>
          </a:prstGeom>
        </p:spPr>
      </p:pic>
    </p:spTree>
    <p:extLst>
      <p:ext uri="{BB962C8B-B14F-4D97-AF65-F5344CB8AC3E}">
        <p14:creationId xmlns:p14="http://schemas.microsoft.com/office/powerpoint/2010/main" val="43219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9918" y="293406"/>
            <a:ext cx="10515600" cy="1325563"/>
          </a:xfrm>
        </p:spPr>
        <p:txBody>
          <a:bodyPr/>
          <a:lstStyle/>
          <a:p>
            <a:r>
              <a:rPr lang="en-CA" sz="4000" dirty="0" smtClean="0"/>
              <a:t>Two Types of Accounts (address) on </a:t>
            </a:r>
            <a:r>
              <a:rPr lang="en-CA" sz="4000" dirty="0" err="1" smtClean="0"/>
              <a:t>Ethereum</a:t>
            </a:r>
            <a:endParaRPr lang="en-CA" sz="4000" dirty="0"/>
          </a:p>
        </p:txBody>
      </p:sp>
      <p:sp>
        <p:nvSpPr>
          <p:cNvPr id="3" name="Content Placeholder 2">
            <a:extLst>
              <a:ext uri="{FF2B5EF4-FFF2-40B4-BE49-F238E27FC236}">
                <a16:creationId xmlns:a16="http://schemas.microsoft.com/office/drawing/2014/main" id="{A604EC07-1D35-5C4D-B2D2-589BCDF667EB}"/>
              </a:ext>
            </a:extLst>
          </p:cNvPr>
          <p:cNvSpPr>
            <a:spLocks noGrp="1"/>
          </p:cNvSpPr>
          <p:nvPr>
            <p:ph type="body" idx="1"/>
          </p:nvPr>
        </p:nvSpPr>
        <p:spPr>
          <a:xfrm>
            <a:off x="609600" y="1600201"/>
            <a:ext cx="11582400" cy="5257799"/>
          </a:xfrm>
        </p:spPr>
        <p:txBody>
          <a:bodyPr>
            <a:normAutofit/>
          </a:bodyPr>
          <a:lstStyle/>
          <a:p>
            <a:pPr marL="990586" lvl="1" indent="-457200">
              <a:spcBef>
                <a:spcPts val="3168"/>
              </a:spcBef>
            </a:pPr>
            <a:r>
              <a:rPr lang="en-US" sz="3200" b="1" dirty="0" smtClean="0"/>
              <a:t>Externally owned accounts (EOA)</a:t>
            </a:r>
            <a:r>
              <a:rPr lang="en-US" sz="3200" dirty="0" smtClean="0"/>
              <a:t>:    </a:t>
            </a:r>
            <a:r>
              <a:rPr lang="en-US" sz="3200" dirty="0"/>
              <a:t>address = H(PK)</a:t>
            </a:r>
          </a:p>
          <a:p>
            <a:pPr marL="990587" lvl="1" indent="-457200">
              <a:spcBef>
                <a:spcPts val="3168"/>
              </a:spcBef>
            </a:pPr>
            <a:r>
              <a:rPr lang="en-US" sz="3200" b="1" dirty="0" smtClean="0"/>
              <a:t>contracts</a:t>
            </a:r>
            <a:r>
              <a:rPr lang="en-US" sz="3200" dirty="0"/>
              <a:t>:  </a:t>
            </a:r>
            <a:r>
              <a:rPr lang="en-US" sz="3200" dirty="0" smtClean="0"/>
              <a:t>	address </a:t>
            </a:r>
            <a:r>
              <a:rPr lang="en-US" sz="3200" dirty="0"/>
              <a:t>= H(</a:t>
            </a:r>
            <a:r>
              <a:rPr lang="en-US" sz="3200" dirty="0" err="1"/>
              <a:t>CreatorAddr</a:t>
            </a:r>
            <a:r>
              <a:rPr lang="en-US" sz="3200" dirty="0"/>
              <a:t>, </a:t>
            </a:r>
            <a:r>
              <a:rPr lang="en-US" sz="3200" dirty="0" err="1"/>
              <a:t>CreatorNonce</a:t>
            </a:r>
            <a:r>
              <a:rPr lang="en-US" sz="3200" dirty="0"/>
              <a:t>)</a:t>
            </a:r>
          </a:p>
        </p:txBody>
      </p:sp>
    </p:spTree>
    <p:extLst>
      <p:ext uri="{BB962C8B-B14F-4D97-AF65-F5344CB8AC3E}">
        <p14:creationId xmlns:p14="http://schemas.microsoft.com/office/powerpoint/2010/main" val="856404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084"/>
            <a:ext cx="10515600" cy="856970"/>
          </a:xfrm>
        </p:spPr>
        <p:txBody>
          <a:bodyPr/>
          <a:lstStyle/>
          <a:p>
            <a:pPr algn="ctr"/>
            <a:r>
              <a:rPr lang="en-US" b="1" dirty="0" smtClean="0"/>
              <a:t>Events </a:t>
            </a:r>
            <a:r>
              <a:rPr lang="en-US" dirty="0" smtClean="0"/>
              <a:t>  </a:t>
            </a:r>
            <a:endParaRPr lang="en-US" dirty="0"/>
          </a:p>
        </p:txBody>
      </p:sp>
      <p:sp>
        <p:nvSpPr>
          <p:cNvPr id="4" name="Rectangle 3"/>
          <p:cNvSpPr/>
          <p:nvPr/>
        </p:nvSpPr>
        <p:spPr>
          <a:xfrm>
            <a:off x="887604" y="1168916"/>
            <a:ext cx="11304395" cy="1384995"/>
          </a:xfrm>
          <a:prstGeom prst="rect">
            <a:avLst/>
          </a:prstGeom>
        </p:spPr>
        <p:txBody>
          <a:bodyPr wrap="square">
            <a:spAutoFit/>
          </a:bodyPr>
          <a:lstStyle/>
          <a:p>
            <a:pPr marL="457200" indent="-457200">
              <a:buFont typeface="Arial" panose="020B0604020202020204" pitchFamily="34" charset="0"/>
              <a:buChar char="•"/>
            </a:pPr>
            <a:r>
              <a:rPr lang="en-CA" sz="2800" dirty="0" smtClean="0"/>
              <a:t>It is possible to print some events for the contract execution.</a:t>
            </a:r>
          </a:p>
          <a:p>
            <a:pPr marL="457200" indent="-457200">
              <a:buFont typeface="Arial" panose="020B0604020202020204" pitchFamily="34" charset="0"/>
              <a:buChar char="•"/>
            </a:pPr>
            <a:r>
              <a:rPr lang="en-CA" sz="2800" b="1" dirty="0" smtClean="0"/>
              <a:t>ex</a:t>
            </a:r>
            <a:r>
              <a:rPr lang="en-CA" sz="2800" dirty="0" smtClean="0"/>
              <a:t>.  when one deposits, we want to report the owner and the current balance. </a:t>
            </a:r>
          </a:p>
        </p:txBody>
      </p:sp>
      <p:sp>
        <p:nvSpPr>
          <p:cNvPr id="8" name="Rectangle 7"/>
          <p:cNvSpPr/>
          <p:nvPr/>
        </p:nvSpPr>
        <p:spPr>
          <a:xfrm>
            <a:off x="959319" y="4118304"/>
            <a:ext cx="11304395" cy="2000548"/>
          </a:xfrm>
          <a:prstGeom prst="rect">
            <a:avLst/>
          </a:prstGeom>
        </p:spPr>
        <p:txBody>
          <a:bodyPr wrap="square">
            <a:spAutoFit/>
          </a:bodyPr>
          <a:lstStyle/>
          <a:p>
            <a:pPr marL="457200" indent="-457200">
              <a:buFont typeface="Arial" panose="020B0604020202020204" pitchFamily="34" charset="0"/>
              <a:buChar char="•"/>
            </a:pPr>
            <a:r>
              <a:rPr lang="en-CA" sz="2800" dirty="0" smtClean="0"/>
              <a:t>use </a:t>
            </a:r>
            <a:r>
              <a:rPr lang="en-CA" sz="2800" b="1" dirty="0" smtClean="0"/>
              <a:t>event</a:t>
            </a:r>
            <a:r>
              <a:rPr lang="en-CA" sz="2800" dirty="0" smtClean="0"/>
              <a:t> to define an event</a:t>
            </a:r>
          </a:p>
          <a:p>
            <a:pPr marL="457200" indent="-457200">
              <a:buFont typeface="Arial" panose="020B0604020202020204" pitchFamily="34" charset="0"/>
              <a:buChar char="•"/>
            </a:pPr>
            <a:endParaRPr lang="en-CA" sz="1200" dirty="0" smtClean="0"/>
          </a:p>
          <a:p>
            <a:pPr marL="457200" indent="-457200">
              <a:buFont typeface="Arial" panose="020B0604020202020204" pitchFamily="34" charset="0"/>
              <a:buChar char="•"/>
            </a:pPr>
            <a:r>
              <a:rPr lang="en-CA" sz="2800" dirty="0" smtClean="0"/>
              <a:t>use </a:t>
            </a:r>
            <a:r>
              <a:rPr lang="en-CA" sz="2800" b="1" dirty="0" smtClean="0"/>
              <a:t>emit</a:t>
            </a:r>
            <a:r>
              <a:rPr lang="en-CA" sz="2800" dirty="0" smtClean="0"/>
              <a:t> to output the event; you can see it from your </a:t>
            </a:r>
            <a:r>
              <a:rPr lang="en-CA" sz="2800" b="1" dirty="0" err="1" smtClean="0"/>
              <a:t>tx</a:t>
            </a:r>
            <a:r>
              <a:rPr lang="en-CA" sz="2800" b="1" dirty="0" smtClean="0"/>
              <a:t> receipt</a:t>
            </a:r>
            <a:r>
              <a:rPr lang="en-CA" sz="2800" dirty="0" smtClean="0"/>
              <a:t>. </a:t>
            </a:r>
          </a:p>
          <a:p>
            <a:pPr marL="457200" indent="-457200">
              <a:buFont typeface="Arial" panose="020B0604020202020204" pitchFamily="34" charset="0"/>
              <a:buChar char="•"/>
            </a:pPr>
            <a:endParaRPr lang="en-CA" sz="2800" i="1" dirty="0" smtClean="0">
              <a:solidFill>
                <a:srgbClr val="00B0F0"/>
              </a:solidFill>
            </a:endParaRPr>
          </a:p>
          <a:p>
            <a:pPr marL="457200" indent="-457200">
              <a:buFont typeface="Arial" panose="020B0604020202020204" pitchFamily="34" charset="0"/>
              <a:buChar char="•"/>
            </a:pPr>
            <a:r>
              <a:rPr lang="en-CA" sz="2800" i="1" dirty="0" smtClean="0">
                <a:solidFill>
                  <a:srgbClr val="00B0F0"/>
                </a:solidFill>
              </a:rPr>
              <a:t>this</a:t>
            </a:r>
            <a:r>
              <a:rPr lang="en-CA" sz="2800" dirty="0" smtClean="0"/>
              <a:t> means the contract itself; </a:t>
            </a:r>
            <a:r>
              <a:rPr lang="en-CA" sz="2800" dirty="0" smtClean="0">
                <a:solidFill>
                  <a:srgbClr val="00B0F0"/>
                </a:solidFill>
              </a:rPr>
              <a:t>address(</a:t>
            </a:r>
            <a:r>
              <a:rPr lang="en-CA" sz="2800" i="1" dirty="0" smtClean="0">
                <a:solidFill>
                  <a:srgbClr val="00B0F0"/>
                </a:solidFill>
              </a:rPr>
              <a:t>this</a:t>
            </a:r>
            <a:r>
              <a:rPr lang="en-CA" sz="2800" dirty="0" smtClean="0">
                <a:solidFill>
                  <a:srgbClr val="00B0F0"/>
                </a:solidFill>
              </a:rPr>
              <a:t>)</a:t>
            </a:r>
            <a:r>
              <a:rPr lang="en-CA" sz="2800" dirty="0" smtClean="0"/>
              <a:t> is the contract address. </a:t>
            </a:r>
          </a:p>
        </p:txBody>
      </p:sp>
      <p:pic>
        <p:nvPicPr>
          <p:cNvPr id="3" name="Picture 2"/>
          <p:cNvPicPr>
            <a:picLocks noChangeAspect="1"/>
          </p:cNvPicPr>
          <p:nvPr/>
        </p:nvPicPr>
        <p:blipFill>
          <a:blip r:embed="rId3"/>
          <a:stretch>
            <a:fillRect/>
          </a:stretch>
        </p:blipFill>
        <p:spPr>
          <a:xfrm>
            <a:off x="1457043" y="2793347"/>
            <a:ext cx="7000875" cy="1343025"/>
          </a:xfrm>
          <a:prstGeom prst="rect">
            <a:avLst/>
          </a:prstGeom>
        </p:spPr>
      </p:pic>
    </p:spTree>
    <p:extLst>
      <p:ext uri="{BB962C8B-B14F-4D97-AF65-F5344CB8AC3E}">
        <p14:creationId xmlns:p14="http://schemas.microsoft.com/office/powerpoint/2010/main" val="173484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776D-2771-CE4D-A503-E8EBFE74B91E}"/>
              </a:ext>
            </a:extLst>
          </p:cNvPr>
          <p:cNvSpPr>
            <a:spLocks noGrp="1"/>
          </p:cNvSpPr>
          <p:nvPr>
            <p:ph type="title"/>
          </p:nvPr>
        </p:nvSpPr>
        <p:spPr/>
        <p:txBody>
          <a:bodyPr>
            <a:normAutofit/>
          </a:bodyPr>
          <a:lstStyle/>
          <a:p>
            <a:r>
              <a:rPr lang="en-US" dirty="0" smtClean="0"/>
              <a:t>Contract Transactions</a:t>
            </a:r>
            <a:endParaRPr lang="en-US" dirty="0"/>
          </a:p>
        </p:txBody>
      </p:sp>
      <p:sp>
        <p:nvSpPr>
          <p:cNvPr id="3" name="Content Placeholder 2">
            <a:extLst>
              <a:ext uri="{FF2B5EF4-FFF2-40B4-BE49-F238E27FC236}">
                <a16:creationId xmlns:a16="http://schemas.microsoft.com/office/drawing/2014/main" id="{D88E4349-A885-384B-B8A1-85AD21B12C07}"/>
              </a:ext>
            </a:extLst>
          </p:cNvPr>
          <p:cNvSpPr>
            <a:spLocks noGrp="1"/>
          </p:cNvSpPr>
          <p:nvPr>
            <p:ph type="body" idx="1"/>
          </p:nvPr>
        </p:nvSpPr>
        <p:spPr>
          <a:xfrm>
            <a:off x="171449" y="1410822"/>
            <a:ext cx="12020551" cy="5052732"/>
          </a:xfrm>
        </p:spPr>
        <p:txBody>
          <a:bodyPr>
            <a:normAutofit/>
          </a:bodyPr>
          <a:lstStyle/>
          <a:p>
            <a:pPr>
              <a:spcBef>
                <a:spcPts val="1568"/>
              </a:spcBef>
            </a:pPr>
            <a:r>
              <a:rPr lang="en-US" sz="3200" b="1" dirty="0"/>
              <a:t>To:</a:t>
            </a:r>
            <a:r>
              <a:rPr lang="en-US" sz="3200" dirty="0"/>
              <a:t>  32-byte address   </a:t>
            </a:r>
            <a:r>
              <a:rPr lang="en-US" sz="3200" dirty="0" smtClean="0"/>
              <a:t>(to=0 means creating </a:t>
            </a:r>
            <a:r>
              <a:rPr lang="en-US" sz="3200" dirty="0"/>
              <a:t>new account)</a:t>
            </a:r>
          </a:p>
          <a:p>
            <a:pPr>
              <a:spcBef>
                <a:spcPts val="1568"/>
              </a:spcBef>
            </a:pPr>
            <a:r>
              <a:rPr lang="en-US" sz="3200" b="1" dirty="0"/>
              <a:t>From</a:t>
            </a:r>
            <a:r>
              <a:rPr lang="en-US" sz="3200" dirty="0"/>
              <a:t>:   32-byte address</a:t>
            </a:r>
          </a:p>
          <a:p>
            <a:pPr>
              <a:spcBef>
                <a:spcPts val="1568"/>
              </a:spcBef>
            </a:pPr>
            <a:r>
              <a:rPr lang="en-US" sz="3200" b="1" dirty="0"/>
              <a:t>Value</a:t>
            </a:r>
            <a:r>
              <a:rPr lang="en-US" sz="3200" dirty="0"/>
              <a:t>:  # Wei being sent with Tx</a:t>
            </a:r>
          </a:p>
          <a:p>
            <a:pPr>
              <a:spcBef>
                <a:spcPts val="1568"/>
              </a:spcBef>
            </a:pPr>
            <a:r>
              <a:rPr lang="en-US" sz="3200" b="1" dirty="0" err="1"/>
              <a:t>gasPrice</a:t>
            </a:r>
            <a:r>
              <a:rPr lang="en-US" sz="3200" b="1" dirty="0"/>
              <a:t>,  </a:t>
            </a:r>
            <a:r>
              <a:rPr lang="en-US" sz="3200" b="1" dirty="0" err="1"/>
              <a:t>gasLimit</a:t>
            </a:r>
            <a:r>
              <a:rPr lang="en-US" sz="3200" dirty="0"/>
              <a:t>:  Tx fees (later)</a:t>
            </a:r>
          </a:p>
          <a:p>
            <a:pPr>
              <a:spcBef>
                <a:spcPts val="1568"/>
              </a:spcBef>
            </a:pPr>
            <a:r>
              <a:rPr lang="en-US" sz="3200" b="1" dirty="0"/>
              <a:t>data:  </a:t>
            </a:r>
            <a:r>
              <a:rPr lang="en-US" sz="3200" dirty="0"/>
              <a:t> what contract function to call &amp; arguments</a:t>
            </a:r>
          </a:p>
          <a:p>
            <a:pPr marL="0" indent="0">
              <a:spcBef>
                <a:spcPts val="1568"/>
              </a:spcBef>
              <a:buNone/>
            </a:pPr>
            <a:r>
              <a:rPr lang="en-US" sz="3200" dirty="0"/>
              <a:t>			if  To = 0:   create new </a:t>
            </a:r>
            <a:r>
              <a:rPr lang="en-US" sz="3200" dirty="0" smtClean="0"/>
              <a:t>contract</a:t>
            </a:r>
            <a:endParaRPr lang="en-US" sz="3200" b="1" dirty="0"/>
          </a:p>
          <a:p>
            <a:pPr>
              <a:spcBef>
                <a:spcPts val="1568"/>
              </a:spcBef>
            </a:pPr>
            <a:r>
              <a:rPr lang="en-US" sz="3200" b="1" dirty="0"/>
              <a:t>[signature]:</a:t>
            </a:r>
            <a:r>
              <a:rPr lang="en-US" sz="3200" dirty="0"/>
              <a:t>  if Tx initiated by an </a:t>
            </a:r>
            <a:r>
              <a:rPr lang="en-US" sz="3200" dirty="0" smtClean="0"/>
              <a:t>external owned </a:t>
            </a:r>
            <a:r>
              <a:rPr lang="en-US" sz="3200" dirty="0"/>
              <a:t>account</a:t>
            </a:r>
          </a:p>
        </p:txBody>
      </p:sp>
    </p:spTree>
    <p:extLst>
      <p:ext uri="{BB962C8B-B14F-4D97-AF65-F5344CB8AC3E}">
        <p14:creationId xmlns:p14="http://schemas.microsoft.com/office/powerpoint/2010/main" val="139815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A3A-026D-9C43-BE8B-2E6A761F1077}"/>
              </a:ext>
            </a:extLst>
          </p:cNvPr>
          <p:cNvSpPr>
            <a:spLocks noGrp="1"/>
          </p:cNvSpPr>
          <p:nvPr>
            <p:ph type="title"/>
          </p:nvPr>
        </p:nvSpPr>
        <p:spPr/>
        <p:txBody>
          <a:bodyPr>
            <a:normAutofit/>
          </a:bodyPr>
          <a:lstStyle/>
          <a:p>
            <a:r>
              <a:rPr lang="en-US" dirty="0" smtClean="0"/>
              <a:t>Create New Block by Miner</a:t>
            </a:r>
            <a:endParaRPr lang="en-US" dirty="0"/>
          </a:p>
        </p:txBody>
      </p:sp>
      <p:sp>
        <p:nvSpPr>
          <p:cNvPr id="3" name="Content Placeholder 2">
            <a:extLst>
              <a:ext uri="{FF2B5EF4-FFF2-40B4-BE49-F238E27FC236}">
                <a16:creationId xmlns:a16="http://schemas.microsoft.com/office/drawing/2014/main" id="{6034654B-7FB5-314E-94B3-80168B1082A9}"/>
              </a:ext>
            </a:extLst>
          </p:cNvPr>
          <p:cNvSpPr>
            <a:spLocks noGrp="1"/>
          </p:cNvSpPr>
          <p:nvPr>
            <p:ph type="body" idx="1"/>
          </p:nvPr>
        </p:nvSpPr>
        <p:spPr>
          <a:xfrm>
            <a:off x="609600" y="1600201"/>
            <a:ext cx="11298865" cy="5091240"/>
          </a:xfrm>
        </p:spPr>
        <p:txBody>
          <a:bodyPr>
            <a:normAutofit/>
          </a:bodyPr>
          <a:lstStyle/>
          <a:p>
            <a:pPr marL="0" indent="0">
              <a:buNone/>
            </a:pPr>
            <a:r>
              <a:rPr lang="en-US" sz="3200" dirty="0"/>
              <a:t>Miners collect Tx from users:</a:t>
            </a:r>
          </a:p>
          <a:p>
            <a:pPr marL="0" indent="0">
              <a:buNone/>
            </a:pPr>
            <a:endParaRPr lang="en-US" sz="3200" dirty="0"/>
          </a:p>
          <a:p>
            <a:pPr marL="0" indent="0">
              <a:buNone/>
            </a:pPr>
            <a:r>
              <a:rPr lang="en-US" sz="3200" dirty="0"/>
              <a:t>	⇒  run them sequentially on current world state</a:t>
            </a:r>
          </a:p>
          <a:p>
            <a:pPr marL="0" indent="0">
              <a:buNone/>
            </a:pPr>
            <a:endParaRPr lang="en-US" sz="3200" dirty="0"/>
          </a:p>
          <a:p>
            <a:pPr marL="0" indent="0">
              <a:buNone/>
            </a:pPr>
            <a:r>
              <a:rPr lang="en-US" sz="3200" dirty="0"/>
              <a:t>	⇒  new block contains </a:t>
            </a:r>
            <a:r>
              <a:rPr lang="en-US" sz="3200" dirty="0" smtClean="0"/>
              <a:t>a list of </a:t>
            </a:r>
            <a:r>
              <a:rPr lang="en-US" sz="3200" dirty="0" err="1" smtClean="0"/>
              <a:t>Txs</a:t>
            </a:r>
            <a:endParaRPr lang="en-US" sz="3200" dirty="0"/>
          </a:p>
        </p:txBody>
      </p:sp>
    </p:spTree>
    <p:extLst>
      <p:ext uri="{BB962C8B-B14F-4D97-AF65-F5344CB8AC3E}">
        <p14:creationId xmlns:p14="http://schemas.microsoft.com/office/powerpoint/2010/main" val="387155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307E-8A75-744D-AAB3-27B13B6BD643}"/>
              </a:ext>
            </a:extLst>
          </p:cNvPr>
          <p:cNvSpPr>
            <a:spLocks noGrp="1"/>
          </p:cNvSpPr>
          <p:nvPr>
            <p:ph type="title"/>
          </p:nvPr>
        </p:nvSpPr>
        <p:spPr/>
        <p:txBody>
          <a:bodyPr>
            <a:normAutofit/>
          </a:bodyPr>
          <a:lstStyle/>
          <a:p>
            <a:r>
              <a:rPr lang="en-US" dirty="0"/>
              <a:t>The Ethereum blockchain: abstractly</a:t>
            </a:r>
          </a:p>
        </p:txBody>
      </p:sp>
      <p:grpSp>
        <p:nvGrpSpPr>
          <p:cNvPr id="87" name="Group 86">
            <a:extLst>
              <a:ext uri="{FF2B5EF4-FFF2-40B4-BE49-F238E27FC236}">
                <a16:creationId xmlns:a16="http://schemas.microsoft.com/office/drawing/2014/main" id="{EF6B3101-4F91-784D-AB9F-63A9F3BE1131}"/>
              </a:ext>
            </a:extLst>
          </p:cNvPr>
          <p:cNvGrpSpPr/>
          <p:nvPr/>
        </p:nvGrpSpPr>
        <p:grpSpPr>
          <a:xfrm>
            <a:off x="10698723" y="1768049"/>
            <a:ext cx="1207951" cy="1367704"/>
            <a:chOff x="8109105" y="1326037"/>
            <a:chExt cx="905963" cy="1025778"/>
          </a:xfrm>
        </p:grpSpPr>
        <p:sp>
          <p:nvSpPr>
            <p:cNvPr id="83" name="Right Brace 82">
              <a:extLst>
                <a:ext uri="{FF2B5EF4-FFF2-40B4-BE49-F238E27FC236}">
                  <a16:creationId xmlns:a16="http://schemas.microsoft.com/office/drawing/2014/main" id="{ECF43AA3-213C-7A44-AA18-0A3D83EF7CDE}"/>
                </a:ext>
              </a:extLst>
            </p:cNvPr>
            <p:cNvSpPr/>
            <p:nvPr/>
          </p:nvSpPr>
          <p:spPr>
            <a:xfrm>
              <a:off x="8109105" y="1326037"/>
              <a:ext cx="308956" cy="102577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67"/>
            </a:p>
          </p:txBody>
        </p:sp>
        <p:cxnSp>
          <p:nvCxnSpPr>
            <p:cNvPr id="85" name="Straight Arrow Connector 84">
              <a:extLst>
                <a:ext uri="{FF2B5EF4-FFF2-40B4-BE49-F238E27FC236}">
                  <a16:creationId xmlns:a16="http://schemas.microsoft.com/office/drawing/2014/main" id="{BCCCDAEA-1CE4-9044-9AF8-27909FEFDFC8}"/>
                </a:ext>
              </a:extLst>
            </p:cNvPr>
            <p:cNvCxnSpPr/>
            <p:nvPr/>
          </p:nvCxnSpPr>
          <p:spPr>
            <a:xfrm>
              <a:off x="8420984" y="1837472"/>
              <a:ext cx="34024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8F3DB399-D7BD-E646-AC4D-2A8A3A8B1DCD}"/>
                </a:ext>
              </a:extLst>
            </p:cNvPr>
            <p:cNvSpPr txBox="1"/>
            <p:nvPr/>
          </p:nvSpPr>
          <p:spPr>
            <a:xfrm>
              <a:off x="8697433" y="1522702"/>
              <a:ext cx="317635" cy="284742"/>
            </a:xfrm>
            <a:prstGeom prst="rect">
              <a:avLst/>
            </a:prstGeom>
            <a:noFill/>
          </p:spPr>
          <p:txBody>
            <a:bodyPr wrap="none" rtlCol="0">
              <a:spAutoFit/>
            </a:bodyPr>
            <a:lstStyle/>
            <a:p>
              <a:pPr algn="l"/>
              <a:r>
                <a:rPr lang="en-US" sz="1867" dirty="0">
                  <a:latin typeface="+mn-lt"/>
                </a:rPr>
                <a:t>…</a:t>
              </a:r>
            </a:p>
          </p:txBody>
        </p:sp>
      </p:grpSp>
      <p:grpSp>
        <p:nvGrpSpPr>
          <p:cNvPr id="101" name="Group 100">
            <a:extLst>
              <a:ext uri="{FF2B5EF4-FFF2-40B4-BE49-F238E27FC236}">
                <a16:creationId xmlns:a16="http://schemas.microsoft.com/office/drawing/2014/main" id="{E85EF8DA-7336-4449-A23C-9FE441F19B81}"/>
              </a:ext>
            </a:extLst>
          </p:cNvPr>
          <p:cNvGrpSpPr/>
          <p:nvPr/>
        </p:nvGrpSpPr>
        <p:grpSpPr>
          <a:xfrm>
            <a:off x="4601902" y="1712771"/>
            <a:ext cx="4768926" cy="4274952"/>
            <a:chOff x="3451426" y="1284578"/>
            <a:chExt cx="3576695" cy="3206214"/>
          </a:xfrm>
        </p:grpSpPr>
        <p:grpSp>
          <p:nvGrpSpPr>
            <p:cNvPr id="56" name="Group 55">
              <a:extLst>
                <a:ext uri="{FF2B5EF4-FFF2-40B4-BE49-F238E27FC236}">
                  <a16:creationId xmlns:a16="http://schemas.microsoft.com/office/drawing/2014/main" id="{5B6F8468-3136-5E4A-B633-165616FF3FFE}"/>
                </a:ext>
              </a:extLst>
            </p:cNvPr>
            <p:cNvGrpSpPr/>
            <p:nvPr/>
          </p:nvGrpSpPr>
          <p:grpSpPr>
            <a:xfrm>
              <a:off x="4955850" y="1284578"/>
              <a:ext cx="2072271" cy="3206214"/>
              <a:chOff x="564603" y="1360967"/>
              <a:chExt cx="2072271" cy="3206214"/>
            </a:xfrm>
          </p:grpSpPr>
          <p:sp>
            <p:nvSpPr>
              <p:cNvPr id="57" name="Rectangle 56">
                <a:extLst>
                  <a:ext uri="{FF2B5EF4-FFF2-40B4-BE49-F238E27FC236}">
                    <a16:creationId xmlns:a16="http://schemas.microsoft.com/office/drawing/2014/main" id="{BFD0BDC0-2305-E14E-97F2-1653301D86EC}"/>
                  </a:ext>
                </a:extLst>
              </p:cNvPr>
              <p:cNvSpPr/>
              <p:nvPr/>
            </p:nvSpPr>
            <p:spPr>
              <a:xfrm>
                <a:off x="1307805" y="1360967"/>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67" dirty="0" err="1">
                    <a:solidFill>
                      <a:schemeClr val="tx1"/>
                    </a:solidFill>
                  </a:rPr>
                  <a:t>prev</a:t>
                </a:r>
                <a:r>
                  <a:rPr lang="en-US" sz="2667" dirty="0">
                    <a:solidFill>
                      <a:schemeClr val="tx1"/>
                    </a:solidFill>
                  </a:rPr>
                  <a:t> hash</a:t>
                </a:r>
              </a:p>
            </p:txBody>
          </p:sp>
          <p:sp>
            <p:nvSpPr>
              <p:cNvPr id="58" name="Rectangle 57">
                <a:extLst>
                  <a:ext uri="{FF2B5EF4-FFF2-40B4-BE49-F238E27FC236}">
                    <a16:creationId xmlns:a16="http://schemas.microsoft.com/office/drawing/2014/main" id="{A1DF84C8-1B7A-1144-A317-B3F08F608159}"/>
                  </a:ext>
                </a:extLst>
              </p:cNvPr>
              <p:cNvSpPr/>
              <p:nvPr/>
            </p:nvSpPr>
            <p:spPr>
              <a:xfrm>
                <a:off x="1307805" y="1648047"/>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59" name="Rectangle 58">
                <a:extLst>
                  <a:ext uri="{FF2B5EF4-FFF2-40B4-BE49-F238E27FC236}">
                    <a16:creationId xmlns:a16="http://schemas.microsoft.com/office/drawing/2014/main" id="{105E54BF-3028-5441-AC13-89D794884A56}"/>
                  </a:ext>
                </a:extLst>
              </p:cNvPr>
              <p:cNvSpPr/>
              <p:nvPr/>
            </p:nvSpPr>
            <p:spPr>
              <a:xfrm>
                <a:off x="1307805" y="1940444"/>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60" name="Rectangle 59">
                <a:extLst>
                  <a:ext uri="{FF2B5EF4-FFF2-40B4-BE49-F238E27FC236}">
                    <a16:creationId xmlns:a16="http://schemas.microsoft.com/office/drawing/2014/main" id="{AFC3025D-FBD6-BC4B-86FB-E225D2CF83E6}"/>
                  </a:ext>
                </a:extLst>
              </p:cNvPr>
              <p:cNvSpPr/>
              <p:nvPr/>
            </p:nvSpPr>
            <p:spPr>
              <a:xfrm>
                <a:off x="1307804" y="2216892"/>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62" name="Triangle 61">
                <a:extLst>
                  <a:ext uri="{FF2B5EF4-FFF2-40B4-BE49-F238E27FC236}">
                    <a16:creationId xmlns:a16="http://schemas.microsoft.com/office/drawing/2014/main" id="{C380D326-24A6-EE44-9312-A95229FD94E0}"/>
                  </a:ext>
                </a:extLst>
              </p:cNvPr>
              <p:cNvSpPr/>
              <p:nvPr/>
            </p:nvSpPr>
            <p:spPr>
              <a:xfrm>
                <a:off x="1640959" y="3007430"/>
                <a:ext cx="946298" cy="1212112"/>
              </a:xfrm>
              <a:prstGeom prst="triangl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64" name="TextBox 63">
                <a:extLst>
                  <a:ext uri="{FF2B5EF4-FFF2-40B4-BE49-F238E27FC236}">
                    <a16:creationId xmlns:a16="http://schemas.microsoft.com/office/drawing/2014/main" id="{9A03C466-74F7-3049-80C6-A17854BAF5E1}"/>
                  </a:ext>
                </a:extLst>
              </p:cNvPr>
              <p:cNvSpPr txBox="1"/>
              <p:nvPr/>
            </p:nvSpPr>
            <p:spPr>
              <a:xfrm>
                <a:off x="1957432" y="4251661"/>
                <a:ext cx="423434" cy="315520"/>
              </a:xfrm>
              <a:prstGeom prst="rect">
                <a:avLst/>
              </a:prstGeom>
              <a:noFill/>
            </p:spPr>
            <p:txBody>
              <a:bodyPr wrap="none" rtlCol="0">
                <a:spAutoFit/>
              </a:bodyPr>
              <a:lstStyle/>
              <a:p>
                <a:pPr algn="ctr">
                  <a:lnSpc>
                    <a:spcPct val="80000"/>
                  </a:lnSpc>
                </a:pPr>
                <a:r>
                  <a:rPr lang="en-US" sz="2667" dirty="0">
                    <a:latin typeface="+mn-lt"/>
                  </a:rPr>
                  <a:t>Tx</a:t>
                </a:r>
              </a:p>
            </p:txBody>
          </p:sp>
          <p:sp>
            <p:nvSpPr>
              <p:cNvPr id="68" name="Rectangle 67">
                <a:extLst>
                  <a:ext uri="{FF2B5EF4-FFF2-40B4-BE49-F238E27FC236}">
                    <a16:creationId xmlns:a16="http://schemas.microsoft.com/office/drawing/2014/main" id="{B035A5DF-AAA3-AD42-B3E8-FDF63A5F2096}"/>
                  </a:ext>
                </a:extLst>
              </p:cNvPr>
              <p:cNvSpPr/>
              <p:nvPr/>
            </p:nvSpPr>
            <p:spPr>
              <a:xfrm>
                <a:off x="1805149" y="3972848"/>
                <a:ext cx="159488" cy="1807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69" name="Rectangle 68">
                <a:extLst>
                  <a:ext uri="{FF2B5EF4-FFF2-40B4-BE49-F238E27FC236}">
                    <a16:creationId xmlns:a16="http://schemas.microsoft.com/office/drawing/2014/main" id="{6AA6F78C-E928-AA4E-92BE-FCD9818AFD78}"/>
                  </a:ext>
                </a:extLst>
              </p:cNvPr>
              <p:cNvSpPr/>
              <p:nvPr/>
            </p:nvSpPr>
            <p:spPr>
              <a:xfrm>
                <a:off x="2037295" y="3972848"/>
                <a:ext cx="159488" cy="1807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70" name="Rectangle 69">
                <a:extLst>
                  <a:ext uri="{FF2B5EF4-FFF2-40B4-BE49-F238E27FC236}">
                    <a16:creationId xmlns:a16="http://schemas.microsoft.com/office/drawing/2014/main" id="{506D14B0-7C94-124F-881E-13764A1B377C}"/>
                  </a:ext>
                </a:extLst>
              </p:cNvPr>
              <p:cNvSpPr/>
              <p:nvPr/>
            </p:nvSpPr>
            <p:spPr>
              <a:xfrm>
                <a:off x="2269440" y="3972848"/>
                <a:ext cx="159488" cy="1807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77" name="TextBox 76">
                <a:extLst>
                  <a:ext uri="{FF2B5EF4-FFF2-40B4-BE49-F238E27FC236}">
                    <a16:creationId xmlns:a16="http://schemas.microsoft.com/office/drawing/2014/main" id="{8229237D-E913-8A45-B373-81B44EE6B46E}"/>
                  </a:ext>
                </a:extLst>
              </p:cNvPr>
              <p:cNvSpPr txBox="1"/>
              <p:nvPr/>
            </p:nvSpPr>
            <p:spPr>
              <a:xfrm>
                <a:off x="564603" y="3613486"/>
                <a:ext cx="138548" cy="377075"/>
              </a:xfrm>
              <a:prstGeom prst="rect">
                <a:avLst/>
              </a:prstGeom>
              <a:noFill/>
            </p:spPr>
            <p:txBody>
              <a:bodyPr wrap="none" rtlCol="0">
                <a:spAutoFit/>
              </a:bodyPr>
              <a:lstStyle/>
              <a:p>
                <a:pPr algn="l"/>
                <a:endParaRPr lang="en-US" sz="2667" dirty="0">
                  <a:latin typeface="+mn-lt"/>
                </a:endParaRPr>
              </a:p>
            </p:txBody>
          </p:sp>
          <p:sp>
            <p:nvSpPr>
              <p:cNvPr id="80" name="Freeform 79">
                <a:extLst>
                  <a:ext uri="{FF2B5EF4-FFF2-40B4-BE49-F238E27FC236}">
                    <a16:creationId xmlns:a16="http://schemas.microsoft.com/office/drawing/2014/main" id="{98489F3A-AE96-D249-B76E-271ECFBB7CA6}"/>
                  </a:ext>
                </a:extLst>
              </p:cNvPr>
              <p:cNvSpPr/>
              <p:nvPr/>
            </p:nvSpPr>
            <p:spPr>
              <a:xfrm>
                <a:off x="1025855" y="2051556"/>
                <a:ext cx="1090024" cy="957458"/>
              </a:xfrm>
              <a:custGeom>
                <a:avLst/>
                <a:gdLst>
                  <a:gd name="connsiteX0" fmla="*/ 1090024 w 1090024"/>
                  <a:gd name="connsiteY0" fmla="*/ 957458 h 957458"/>
                  <a:gd name="connsiteX1" fmla="*/ 377643 w 1090024"/>
                  <a:gd name="connsiteY1" fmla="*/ 819235 h 957458"/>
                  <a:gd name="connsiteX2" fmla="*/ 37401 w 1090024"/>
                  <a:gd name="connsiteY2" fmla="*/ 468360 h 957458"/>
                  <a:gd name="connsiteX3" fmla="*/ 37401 w 1090024"/>
                  <a:gd name="connsiteY3" fmla="*/ 74956 h 957458"/>
                  <a:gd name="connsiteX4" fmla="*/ 292582 w 1090024"/>
                  <a:gd name="connsiteY4" fmla="*/ 528 h 95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024" h="957458">
                    <a:moveTo>
                      <a:pt x="1090024" y="957458"/>
                    </a:moveTo>
                    <a:cubicBezTo>
                      <a:pt x="821552" y="929104"/>
                      <a:pt x="553080" y="900751"/>
                      <a:pt x="377643" y="819235"/>
                    </a:cubicBezTo>
                    <a:cubicBezTo>
                      <a:pt x="202206" y="737719"/>
                      <a:pt x="94108" y="592406"/>
                      <a:pt x="37401" y="468360"/>
                    </a:cubicBezTo>
                    <a:cubicBezTo>
                      <a:pt x="-19306" y="344314"/>
                      <a:pt x="-5129" y="152928"/>
                      <a:pt x="37401" y="74956"/>
                    </a:cubicBezTo>
                    <a:cubicBezTo>
                      <a:pt x="79931" y="-3016"/>
                      <a:pt x="186256" y="-1244"/>
                      <a:pt x="292582" y="528"/>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grpSp>
        <p:grpSp>
          <p:nvGrpSpPr>
            <p:cNvPr id="99" name="Group 98">
              <a:extLst>
                <a:ext uri="{FF2B5EF4-FFF2-40B4-BE49-F238E27FC236}">
                  <a16:creationId xmlns:a16="http://schemas.microsoft.com/office/drawing/2014/main" id="{C8A339DF-D210-C349-A1B6-D48C7D0B8E00}"/>
                </a:ext>
              </a:extLst>
            </p:cNvPr>
            <p:cNvGrpSpPr/>
            <p:nvPr/>
          </p:nvGrpSpPr>
          <p:grpSpPr>
            <a:xfrm>
              <a:off x="3451426" y="1428118"/>
              <a:ext cx="2247626" cy="1025778"/>
              <a:chOff x="3451426" y="1428118"/>
              <a:chExt cx="2247626" cy="1025778"/>
            </a:xfrm>
          </p:grpSpPr>
          <p:sp>
            <p:nvSpPr>
              <p:cNvPr id="81" name="Right Brace 80">
                <a:extLst>
                  <a:ext uri="{FF2B5EF4-FFF2-40B4-BE49-F238E27FC236}">
                    <a16:creationId xmlns:a16="http://schemas.microsoft.com/office/drawing/2014/main" id="{5FD43360-994E-5C44-9FAB-C792CB565F34}"/>
                  </a:ext>
                </a:extLst>
              </p:cNvPr>
              <p:cNvSpPr/>
              <p:nvPr/>
            </p:nvSpPr>
            <p:spPr>
              <a:xfrm>
                <a:off x="3451426" y="1428118"/>
                <a:ext cx="308956" cy="102577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67"/>
              </a:p>
            </p:txBody>
          </p:sp>
          <p:cxnSp>
            <p:nvCxnSpPr>
              <p:cNvPr id="89" name="Elbow Connector 88">
                <a:extLst>
                  <a:ext uri="{FF2B5EF4-FFF2-40B4-BE49-F238E27FC236}">
                    <a16:creationId xmlns:a16="http://schemas.microsoft.com/office/drawing/2014/main" id="{0E412BEC-C6A3-8A44-8726-BCA55EC534E3}"/>
                  </a:ext>
                </a:extLst>
              </p:cNvPr>
              <p:cNvCxnSpPr>
                <a:endCxn id="57" idx="1"/>
              </p:cNvCxnSpPr>
              <p:nvPr/>
            </p:nvCxnSpPr>
            <p:spPr>
              <a:xfrm flipV="1">
                <a:off x="3760382" y="1428118"/>
                <a:ext cx="1938670" cy="507009"/>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00" name="Group 99">
            <a:extLst>
              <a:ext uri="{FF2B5EF4-FFF2-40B4-BE49-F238E27FC236}">
                <a16:creationId xmlns:a16="http://schemas.microsoft.com/office/drawing/2014/main" id="{3449D4CA-94E0-F740-8D23-3DBA84065EEE}"/>
              </a:ext>
            </a:extLst>
          </p:cNvPr>
          <p:cNvGrpSpPr/>
          <p:nvPr/>
        </p:nvGrpSpPr>
        <p:grpSpPr>
          <a:xfrm>
            <a:off x="-20546" y="1814623"/>
            <a:ext cx="3536378" cy="4274952"/>
            <a:chOff x="-15410" y="1360967"/>
            <a:chExt cx="2652284" cy="3206214"/>
          </a:xfrm>
        </p:grpSpPr>
        <p:grpSp>
          <p:nvGrpSpPr>
            <p:cNvPr id="55" name="Group 54">
              <a:extLst>
                <a:ext uri="{FF2B5EF4-FFF2-40B4-BE49-F238E27FC236}">
                  <a16:creationId xmlns:a16="http://schemas.microsoft.com/office/drawing/2014/main" id="{BAEB7BF8-74B4-F54C-A86C-159EE6B0BAF2}"/>
                </a:ext>
              </a:extLst>
            </p:cNvPr>
            <p:cNvGrpSpPr/>
            <p:nvPr/>
          </p:nvGrpSpPr>
          <p:grpSpPr>
            <a:xfrm>
              <a:off x="1025855" y="1360967"/>
              <a:ext cx="1611019" cy="3206214"/>
              <a:chOff x="1025855" y="1360967"/>
              <a:chExt cx="1611019" cy="3206214"/>
            </a:xfrm>
          </p:grpSpPr>
          <p:sp>
            <p:nvSpPr>
              <p:cNvPr id="4" name="Rectangle 3">
                <a:extLst>
                  <a:ext uri="{FF2B5EF4-FFF2-40B4-BE49-F238E27FC236}">
                    <a16:creationId xmlns:a16="http://schemas.microsoft.com/office/drawing/2014/main" id="{8E4BABF2-6249-0E48-BA33-9208DBCEFF8C}"/>
                  </a:ext>
                </a:extLst>
              </p:cNvPr>
              <p:cNvSpPr/>
              <p:nvPr/>
            </p:nvSpPr>
            <p:spPr>
              <a:xfrm>
                <a:off x="1307805" y="1360967"/>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67" dirty="0" err="1">
                    <a:solidFill>
                      <a:schemeClr val="tx1"/>
                    </a:solidFill>
                  </a:rPr>
                  <a:t>prev</a:t>
                </a:r>
                <a:r>
                  <a:rPr lang="en-US" sz="2667" dirty="0">
                    <a:solidFill>
                      <a:schemeClr val="tx1"/>
                    </a:solidFill>
                  </a:rPr>
                  <a:t> hash</a:t>
                </a:r>
              </a:p>
            </p:txBody>
          </p:sp>
          <p:sp>
            <p:nvSpPr>
              <p:cNvPr id="5" name="Rectangle 4">
                <a:extLst>
                  <a:ext uri="{FF2B5EF4-FFF2-40B4-BE49-F238E27FC236}">
                    <a16:creationId xmlns:a16="http://schemas.microsoft.com/office/drawing/2014/main" id="{7BE18BC1-9957-C349-AEC8-BCBC6972DBD2}"/>
                  </a:ext>
                </a:extLst>
              </p:cNvPr>
              <p:cNvSpPr/>
              <p:nvPr/>
            </p:nvSpPr>
            <p:spPr>
              <a:xfrm>
                <a:off x="1307805" y="1648047"/>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6" name="Rectangle 5">
                <a:extLst>
                  <a:ext uri="{FF2B5EF4-FFF2-40B4-BE49-F238E27FC236}">
                    <a16:creationId xmlns:a16="http://schemas.microsoft.com/office/drawing/2014/main" id="{62AB156F-0C94-934A-B2A7-7BEBD5767E4D}"/>
                  </a:ext>
                </a:extLst>
              </p:cNvPr>
              <p:cNvSpPr/>
              <p:nvPr/>
            </p:nvSpPr>
            <p:spPr>
              <a:xfrm>
                <a:off x="1307805" y="1940444"/>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7" name="Rectangle 6">
                <a:extLst>
                  <a:ext uri="{FF2B5EF4-FFF2-40B4-BE49-F238E27FC236}">
                    <a16:creationId xmlns:a16="http://schemas.microsoft.com/office/drawing/2014/main" id="{3A66902E-B5E9-6D42-9B18-601A0F9DF095}"/>
                  </a:ext>
                </a:extLst>
              </p:cNvPr>
              <p:cNvSpPr/>
              <p:nvPr/>
            </p:nvSpPr>
            <p:spPr>
              <a:xfrm>
                <a:off x="1307804" y="2216892"/>
                <a:ext cx="1329069" cy="287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9" name="Triangle 8">
                <a:extLst>
                  <a:ext uri="{FF2B5EF4-FFF2-40B4-BE49-F238E27FC236}">
                    <a16:creationId xmlns:a16="http://schemas.microsoft.com/office/drawing/2014/main" id="{D1E6992F-5D31-1645-B007-902F2AFCE328}"/>
                  </a:ext>
                </a:extLst>
              </p:cNvPr>
              <p:cNvSpPr/>
              <p:nvPr/>
            </p:nvSpPr>
            <p:spPr>
              <a:xfrm>
                <a:off x="1640959" y="3007430"/>
                <a:ext cx="946298" cy="1212112"/>
              </a:xfrm>
              <a:prstGeom prst="triangl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11" name="TextBox 10">
                <a:extLst>
                  <a:ext uri="{FF2B5EF4-FFF2-40B4-BE49-F238E27FC236}">
                    <a16:creationId xmlns:a16="http://schemas.microsoft.com/office/drawing/2014/main" id="{08A052A7-7006-6C42-9AC3-93B2EF3BFCF9}"/>
                  </a:ext>
                </a:extLst>
              </p:cNvPr>
              <p:cNvSpPr txBox="1"/>
              <p:nvPr/>
            </p:nvSpPr>
            <p:spPr>
              <a:xfrm>
                <a:off x="1957432" y="4251661"/>
                <a:ext cx="423434" cy="315520"/>
              </a:xfrm>
              <a:prstGeom prst="rect">
                <a:avLst/>
              </a:prstGeom>
              <a:noFill/>
            </p:spPr>
            <p:txBody>
              <a:bodyPr wrap="none" rtlCol="0">
                <a:spAutoFit/>
              </a:bodyPr>
              <a:lstStyle/>
              <a:p>
                <a:pPr algn="ctr">
                  <a:lnSpc>
                    <a:spcPct val="80000"/>
                  </a:lnSpc>
                </a:pPr>
                <a:r>
                  <a:rPr lang="en-US" sz="2667" dirty="0">
                    <a:latin typeface="+mn-lt"/>
                  </a:rPr>
                  <a:t>Tx</a:t>
                </a:r>
              </a:p>
            </p:txBody>
          </p:sp>
          <p:sp>
            <p:nvSpPr>
              <p:cNvPr id="15" name="Rectangle 14">
                <a:extLst>
                  <a:ext uri="{FF2B5EF4-FFF2-40B4-BE49-F238E27FC236}">
                    <a16:creationId xmlns:a16="http://schemas.microsoft.com/office/drawing/2014/main" id="{A0B44CEF-AFD4-E241-9D27-995DFC255A75}"/>
                  </a:ext>
                </a:extLst>
              </p:cNvPr>
              <p:cNvSpPr/>
              <p:nvPr/>
            </p:nvSpPr>
            <p:spPr>
              <a:xfrm>
                <a:off x="1805149" y="3972848"/>
                <a:ext cx="159488" cy="1807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16" name="Rectangle 15">
                <a:extLst>
                  <a:ext uri="{FF2B5EF4-FFF2-40B4-BE49-F238E27FC236}">
                    <a16:creationId xmlns:a16="http://schemas.microsoft.com/office/drawing/2014/main" id="{DAEA02F3-0B32-0041-81DC-478146C20AAE}"/>
                  </a:ext>
                </a:extLst>
              </p:cNvPr>
              <p:cNvSpPr/>
              <p:nvPr/>
            </p:nvSpPr>
            <p:spPr>
              <a:xfrm>
                <a:off x="2037295" y="3972848"/>
                <a:ext cx="159488" cy="1807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20" name="Rectangle 19">
                <a:extLst>
                  <a:ext uri="{FF2B5EF4-FFF2-40B4-BE49-F238E27FC236}">
                    <a16:creationId xmlns:a16="http://schemas.microsoft.com/office/drawing/2014/main" id="{D08A7A52-F822-C041-9BEE-BCEA5CA8E31C}"/>
                  </a:ext>
                </a:extLst>
              </p:cNvPr>
              <p:cNvSpPr/>
              <p:nvPr/>
            </p:nvSpPr>
            <p:spPr>
              <a:xfrm>
                <a:off x="2269440" y="3972848"/>
                <a:ext cx="159488" cy="1807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sp>
            <p:nvSpPr>
              <p:cNvPr id="30" name="Freeform 29">
                <a:extLst>
                  <a:ext uri="{FF2B5EF4-FFF2-40B4-BE49-F238E27FC236}">
                    <a16:creationId xmlns:a16="http://schemas.microsoft.com/office/drawing/2014/main" id="{3DB885C2-A3EF-7B47-9755-40668F7DE31C}"/>
                  </a:ext>
                </a:extLst>
              </p:cNvPr>
              <p:cNvSpPr/>
              <p:nvPr/>
            </p:nvSpPr>
            <p:spPr>
              <a:xfrm>
                <a:off x="1025855" y="2051556"/>
                <a:ext cx="1090024" cy="957458"/>
              </a:xfrm>
              <a:custGeom>
                <a:avLst/>
                <a:gdLst>
                  <a:gd name="connsiteX0" fmla="*/ 1090024 w 1090024"/>
                  <a:gd name="connsiteY0" fmla="*/ 957458 h 957458"/>
                  <a:gd name="connsiteX1" fmla="*/ 377643 w 1090024"/>
                  <a:gd name="connsiteY1" fmla="*/ 819235 h 957458"/>
                  <a:gd name="connsiteX2" fmla="*/ 37401 w 1090024"/>
                  <a:gd name="connsiteY2" fmla="*/ 468360 h 957458"/>
                  <a:gd name="connsiteX3" fmla="*/ 37401 w 1090024"/>
                  <a:gd name="connsiteY3" fmla="*/ 74956 h 957458"/>
                  <a:gd name="connsiteX4" fmla="*/ 292582 w 1090024"/>
                  <a:gd name="connsiteY4" fmla="*/ 528 h 95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024" h="957458">
                    <a:moveTo>
                      <a:pt x="1090024" y="957458"/>
                    </a:moveTo>
                    <a:cubicBezTo>
                      <a:pt x="821552" y="929104"/>
                      <a:pt x="553080" y="900751"/>
                      <a:pt x="377643" y="819235"/>
                    </a:cubicBezTo>
                    <a:cubicBezTo>
                      <a:pt x="202206" y="737719"/>
                      <a:pt x="94108" y="592406"/>
                      <a:pt x="37401" y="468360"/>
                    </a:cubicBezTo>
                    <a:cubicBezTo>
                      <a:pt x="-19306" y="344314"/>
                      <a:pt x="-5129" y="152928"/>
                      <a:pt x="37401" y="74956"/>
                    </a:cubicBezTo>
                    <a:cubicBezTo>
                      <a:pt x="79931" y="-3016"/>
                      <a:pt x="186256" y="-1244"/>
                      <a:pt x="292582" y="528"/>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a:p>
            </p:txBody>
          </p:sp>
        </p:grpSp>
        <p:cxnSp>
          <p:nvCxnSpPr>
            <p:cNvPr id="90" name="Elbow Connector 89">
              <a:extLst>
                <a:ext uri="{FF2B5EF4-FFF2-40B4-BE49-F238E27FC236}">
                  <a16:creationId xmlns:a16="http://schemas.microsoft.com/office/drawing/2014/main" id="{D0B83382-92C4-EF45-B83D-C1741ACAB58F}"/>
                </a:ext>
              </a:extLst>
            </p:cNvPr>
            <p:cNvCxnSpPr>
              <a:cxnSpLocks/>
            </p:cNvCxnSpPr>
            <p:nvPr/>
          </p:nvCxnSpPr>
          <p:spPr>
            <a:xfrm flipV="1">
              <a:off x="329916" y="1484481"/>
              <a:ext cx="995607" cy="507366"/>
            </a:xfrm>
            <a:prstGeom prst="bentConnector3">
              <a:avLst>
                <a:gd name="adj1" fmla="val 3398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EEF0EC5B-38CA-EC4A-BD11-52C59C66C0BC}"/>
                </a:ext>
              </a:extLst>
            </p:cNvPr>
            <p:cNvSpPr txBox="1"/>
            <p:nvPr/>
          </p:nvSpPr>
          <p:spPr>
            <a:xfrm>
              <a:off x="-15410" y="1678838"/>
              <a:ext cx="317636" cy="284742"/>
            </a:xfrm>
            <a:prstGeom prst="rect">
              <a:avLst/>
            </a:prstGeom>
            <a:noFill/>
          </p:spPr>
          <p:txBody>
            <a:bodyPr wrap="none" rtlCol="0">
              <a:spAutoFit/>
            </a:bodyPr>
            <a:lstStyle/>
            <a:p>
              <a:pPr algn="l"/>
              <a:r>
                <a:rPr lang="en-US" sz="1867" dirty="0">
                  <a:latin typeface="+mn-lt"/>
                </a:rPr>
                <a:t>…</a:t>
              </a:r>
            </a:p>
          </p:txBody>
        </p:sp>
      </p:grpSp>
    </p:spTree>
    <p:extLst>
      <p:ext uri="{BB962C8B-B14F-4D97-AF65-F5344CB8AC3E}">
        <p14:creationId xmlns:p14="http://schemas.microsoft.com/office/powerpoint/2010/main" val="146894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4202-1A1D-FB41-BFD1-292EF872AB8A}"/>
              </a:ext>
            </a:extLst>
          </p:cNvPr>
          <p:cNvSpPr>
            <a:spLocks noGrp="1"/>
          </p:cNvSpPr>
          <p:nvPr>
            <p:ph type="title"/>
          </p:nvPr>
        </p:nvSpPr>
        <p:spPr/>
        <p:txBody>
          <a:bodyPr>
            <a:normAutofit/>
          </a:bodyPr>
          <a:lstStyle/>
          <a:p>
            <a:r>
              <a:rPr lang="en-US" dirty="0"/>
              <a:t>EVM mechanics:  execution environment</a:t>
            </a:r>
          </a:p>
        </p:txBody>
      </p:sp>
      <p:sp>
        <p:nvSpPr>
          <p:cNvPr id="3" name="Content Placeholder 2">
            <a:extLst>
              <a:ext uri="{FF2B5EF4-FFF2-40B4-BE49-F238E27FC236}">
                <a16:creationId xmlns:a16="http://schemas.microsoft.com/office/drawing/2014/main" id="{47C20A53-8A80-884A-B0A5-3CF9CE5EE9CE}"/>
              </a:ext>
            </a:extLst>
          </p:cNvPr>
          <p:cNvSpPr>
            <a:spLocks noGrp="1"/>
          </p:cNvSpPr>
          <p:nvPr>
            <p:ph type="body" idx="1"/>
          </p:nvPr>
        </p:nvSpPr>
        <p:spPr/>
        <p:txBody>
          <a:bodyPr>
            <a:normAutofit/>
          </a:bodyPr>
          <a:lstStyle/>
          <a:p>
            <a:pPr marL="0" indent="0">
              <a:buNone/>
            </a:pPr>
            <a:r>
              <a:rPr lang="en-US" sz="3200" dirty="0"/>
              <a:t>Write code in Solidity (or another front-end language)</a:t>
            </a:r>
          </a:p>
          <a:p>
            <a:pPr marL="0" indent="0">
              <a:spcBef>
                <a:spcPts val="3168"/>
              </a:spcBef>
              <a:buNone/>
            </a:pPr>
            <a:r>
              <a:rPr lang="en-US" sz="3200" dirty="0"/>
              <a:t>⇒   compile to EVM </a:t>
            </a:r>
            <a:r>
              <a:rPr lang="en-US" sz="3200" dirty="0" smtClean="0"/>
              <a:t>bytecode</a:t>
            </a:r>
            <a:endParaRPr lang="en-US" sz="3200" dirty="0"/>
          </a:p>
          <a:p>
            <a:pPr marL="0" indent="0">
              <a:spcBef>
                <a:spcPts val="3168"/>
              </a:spcBef>
              <a:buNone/>
            </a:pPr>
            <a:r>
              <a:rPr lang="en-US" sz="3200" dirty="0"/>
              <a:t>⇒   miners use the EVM to execute contract bytecode</a:t>
            </a:r>
            <a:br>
              <a:rPr lang="en-US" sz="3200" dirty="0"/>
            </a:br>
            <a:r>
              <a:rPr lang="en-US" sz="3200" dirty="0"/>
              <a:t>			in response to a Tx</a:t>
            </a:r>
          </a:p>
        </p:txBody>
      </p:sp>
    </p:spTree>
    <p:extLst>
      <p:ext uri="{BB962C8B-B14F-4D97-AF65-F5344CB8AC3E}">
        <p14:creationId xmlns:p14="http://schemas.microsoft.com/office/powerpoint/2010/main" val="308382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AA47-94FD-B54E-9D42-24B6FEF2682E}"/>
              </a:ext>
            </a:extLst>
          </p:cNvPr>
          <p:cNvSpPr>
            <a:spLocks noGrp="1"/>
          </p:cNvSpPr>
          <p:nvPr>
            <p:ph type="title"/>
          </p:nvPr>
        </p:nvSpPr>
        <p:spPr>
          <a:xfrm>
            <a:off x="838200" y="356160"/>
            <a:ext cx="10515600" cy="1325563"/>
          </a:xfrm>
        </p:spPr>
        <p:txBody>
          <a:bodyPr>
            <a:normAutofit/>
          </a:bodyPr>
          <a:lstStyle/>
          <a:p>
            <a:r>
              <a:rPr lang="en-US" dirty="0"/>
              <a:t>The EVM</a:t>
            </a:r>
          </a:p>
        </p:txBody>
      </p:sp>
      <p:sp>
        <p:nvSpPr>
          <p:cNvPr id="3" name="Content Placeholder 2">
            <a:extLst>
              <a:ext uri="{FF2B5EF4-FFF2-40B4-BE49-F238E27FC236}">
                <a16:creationId xmlns:a16="http://schemas.microsoft.com/office/drawing/2014/main" id="{EE193CE0-1664-2245-A2F9-59A1FBF4A1F4}"/>
              </a:ext>
            </a:extLst>
          </p:cNvPr>
          <p:cNvSpPr>
            <a:spLocks noGrp="1"/>
          </p:cNvSpPr>
          <p:nvPr>
            <p:ph type="body" idx="1"/>
          </p:nvPr>
        </p:nvSpPr>
        <p:spPr>
          <a:xfrm>
            <a:off x="382769" y="1600201"/>
            <a:ext cx="11582401" cy="5091240"/>
          </a:xfrm>
        </p:spPr>
        <p:txBody>
          <a:bodyPr>
            <a:normAutofit/>
          </a:bodyPr>
          <a:lstStyle/>
          <a:p>
            <a:pPr marL="0" indent="0">
              <a:buNone/>
            </a:pPr>
            <a:r>
              <a:rPr lang="en-US" sz="3200" dirty="0"/>
              <a:t>Stack machine </a:t>
            </a:r>
            <a:r>
              <a:rPr lang="en-US" sz="3200" dirty="0" smtClean="0"/>
              <a:t>(similar to </a:t>
            </a:r>
            <a:r>
              <a:rPr lang="en-US" sz="3200" dirty="0"/>
              <a:t>Bitcoin</a:t>
            </a:r>
            <a:r>
              <a:rPr lang="en-US" sz="3200" dirty="0" smtClean="0"/>
              <a:t>)</a:t>
            </a:r>
            <a:endParaRPr lang="en-US" sz="3200" dirty="0"/>
          </a:p>
          <a:p>
            <a:r>
              <a:rPr lang="en-US" sz="3200" dirty="0"/>
              <a:t>max stack depth = 1024    </a:t>
            </a:r>
          </a:p>
          <a:p>
            <a:r>
              <a:rPr lang="en-US" sz="3200" dirty="0" smtClean="0"/>
              <a:t>miner </a:t>
            </a:r>
            <a:r>
              <a:rPr lang="en-US" sz="3200" dirty="0"/>
              <a:t>keeps gas</a:t>
            </a:r>
          </a:p>
          <a:p>
            <a:r>
              <a:rPr lang="en-US" sz="3200" dirty="0"/>
              <a:t>contract can create or call another contract</a:t>
            </a:r>
          </a:p>
          <a:p>
            <a:endParaRPr lang="en-US" sz="3200" dirty="0"/>
          </a:p>
          <a:p>
            <a:pPr marL="0" indent="0">
              <a:buNone/>
            </a:pPr>
            <a:r>
              <a:rPr lang="en-US" sz="3200" dirty="0"/>
              <a:t>In addition:  two types of </a:t>
            </a:r>
            <a:r>
              <a:rPr lang="en-US" sz="3200" dirty="0" smtClean="0"/>
              <a:t>storages</a:t>
            </a:r>
            <a:endParaRPr lang="en-US" sz="3200" dirty="0"/>
          </a:p>
          <a:p>
            <a:r>
              <a:rPr lang="en-US" sz="3200" b="1" dirty="0"/>
              <a:t>Persistent storage </a:t>
            </a:r>
            <a:r>
              <a:rPr lang="en-US" sz="3200" dirty="0"/>
              <a:t>(on </a:t>
            </a:r>
            <a:r>
              <a:rPr lang="en-US" sz="3200" dirty="0" err="1"/>
              <a:t>blockchain</a:t>
            </a:r>
            <a:r>
              <a:rPr lang="en-US" sz="3200" dirty="0" smtClean="0"/>
              <a:t>):  global variables </a:t>
            </a:r>
            <a:endParaRPr lang="en-US" sz="3200" dirty="0"/>
          </a:p>
          <a:p>
            <a:r>
              <a:rPr lang="en-US" sz="3200" b="1" dirty="0"/>
              <a:t>Volatile memory </a:t>
            </a:r>
            <a:r>
              <a:rPr lang="en-US" sz="3200" dirty="0"/>
              <a:t>(for single </a:t>
            </a:r>
            <a:r>
              <a:rPr lang="en-US" sz="3200" dirty="0" err="1"/>
              <a:t>Tx</a:t>
            </a:r>
            <a:r>
              <a:rPr lang="en-US" sz="3200" dirty="0" smtClean="0"/>
              <a:t>):  temporary variables </a:t>
            </a:r>
            <a:endParaRPr lang="en-US" sz="3200" dirty="0"/>
          </a:p>
          <a:p>
            <a:endParaRPr lang="en-US" sz="3200" dirty="0"/>
          </a:p>
        </p:txBody>
      </p:sp>
    </p:spTree>
    <p:extLst>
      <p:ext uri="{BB962C8B-B14F-4D97-AF65-F5344CB8AC3E}">
        <p14:creationId xmlns:p14="http://schemas.microsoft.com/office/powerpoint/2010/main" val="299576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582"/>
            <a:ext cx="10515600" cy="921064"/>
          </a:xfrm>
        </p:spPr>
        <p:txBody>
          <a:bodyPr/>
          <a:lstStyle/>
          <a:p>
            <a:pPr algn="ctr"/>
            <a:r>
              <a:rPr lang="en-CA" dirty="0" smtClean="0">
                <a:latin typeface="Calibri" panose="020F0502020204030204" pitchFamily="34" charset="0"/>
              </a:rPr>
              <a:t>Smart contract</a:t>
            </a:r>
            <a:endParaRPr lang="en-US" dirty="0"/>
          </a:p>
        </p:txBody>
      </p:sp>
      <p:sp>
        <p:nvSpPr>
          <p:cNvPr id="6" name="Rectangle 5"/>
          <p:cNvSpPr/>
          <p:nvPr/>
        </p:nvSpPr>
        <p:spPr>
          <a:xfrm>
            <a:off x="1268891" y="1231039"/>
            <a:ext cx="10316857" cy="526297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rPr>
              <a:t>smart </a:t>
            </a:r>
            <a:r>
              <a:rPr lang="en-US" sz="2800" dirty="0">
                <a:latin typeface="Calibri" panose="020F0502020204030204" pitchFamily="34" charset="0"/>
              </a:rPr>
              <a:t>contract is </a:t>
            </a:r>
            <a:r>
              <a:rPr lang="en-US" sz="2800" dirty="0" smtClean="0">
                <a:latin typeface="Calibri" panose="020F0502020204030204" pitchFamily="34" charset="0"/>
              </a:rPr>
              <a:t>a user-defined program </a:t>
            </a:r>
            <a:r>
              <a:rPr lang="en-CA" sz="2800" dirty="0" smtClean="0">
                <a:latin typeface="Calibri" panose="020F0502020204030204" pitchFamily="34" charset="0"/>
              </a:rPr>
              <a:t>running </a:t>
            </a:r>
            <a:r>
              <a:rPr lang="en-CA" sz="2800" dirty="0">
                <a:latin typeface="Calibri" panose="020F0502020204030204" pitchFamily="34" charset="0"/>
              </a:rPr>
              <a:t>on BKC</a:t>
            </a:r>
            <a:r>
              <a:rPr lang="en-CA" sz="2800" dirty="0" smtClean="0">
                <a:latin typeface="Calibri" panose="020F0502020204030204" pitchFamily="34" charset="0"/>
              </a:rPr>
              <a:t>.</a:t>
            </a:r>
            <a:endParaRPr lang="en-US" sz="2400" dirty="0">
              <a:latin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smart contract has its account (identified by an address), CA,  described by the following. </a:t>
            </a:r>
          </a:p>
          <a:p>
            <a:pPr lvl="8"/>
            <a:r>
              <a:rPr lang="en-US" sz="2800" dirty="0" smtClean="0">
                <a:latin typeface="Calibri" panose="020F0502020204030204" pitchFamily="34" charset="0"/>
                <a:cs typeface="Calibri" panose="020F0502020204030204" pitchFamily="34" charset="0"/>
              </a:rPr>
              <a:t>      1. </a:t>
            </a:r>
            <a:r>
              <a:rPr lang="en-US" sz="2800" b="1" dirty="0" smtClean="0">
                <a:latin typeface="Calibri" panose="020F0502020204030204" pitchFamily="34" charset="0"/>
                <a:cs typeface="Calibri" panose="020F0502020204030204" pitchFamily="34" charset="0"/>
              </a:rPr>
              <a:t>Nonce</a:t>
            </a:r>
            <a:r>
              <a:rPr lang="en-US" sz="2800" dirty="0" smtClean="0">
                <a:latin typeface="Calibri" panose="020F0502020204030204" pitchFamily="34" charset="0"/>
                <a:cs typeface="Calibri" panose="020F0502020204030204" pitchFamily="34" charset="0"/>
              </a:rPr>
              <a:t>:   it will increase every time this account sends a </a:t>
            </a:r>
          </a:p>
          <a:p>
            <a:pPr lvl="8"/>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transaction; </a:t>
            </a:r>
          </a:p>
          <a:p>
            <a:pPr lvl="8"/>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2. </a:t>
            </a:r>
            <a:r>
              <a:rPr lang="en-US" sz="2800" b="1" dirty="0" smtClean="0">
                <a:latin typeface="Calibri" panose="020F0502020204030204" pitchFamily="34" charset="0"/>
                <a:cs typeface="Calibri" panose="020F0502020204030204" pitchFamily="34" charset="0"/>
              </a:rPr>
              <a:t>Balance</a:t>
            </a:r>
            <a:r>
              <a:rPr lang="en-US" sz="2800" dirty="0" smtClean="0">
                <a:latin typeface="Calibri" panose="020F0502020204030204" pitchFamily="34" charset="0"/>
                <a:cs typeface="Calibri" panose="020F0502020204030204" pitchFamily="34" charset="0"/>
              </a:rPr>
              <a:t>:   The amount of Ether it has now; it can receive or</a:t>
            </a:r>
          </a:p>
          <a:p>
            <a:pPr lvl="8"/>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send Ether. </a:t>
            </a:r>
          </a:p>
          <a:p>
            <a:pPr lvl="8"/>
            <a:r>
              <a:rPr lang="en-US" sz="2800" dirty="0" smtClean="0">
                <a:latin typeface="Calibri" panose="020F0502020204030204" pitchFamily="34" charset="0"/>
                <a:cs typeface="Calibri" panose="020F0502020204030204" pitchFamily="34" charset="0"/>
              </a:rPr>
              <a:t>      3. </a:t>
            </a:r>
            <a:r>
              <a:rPr lang="en-US" sz="2800" b="1" dirty="0" smtClean="0">
                <a:latin typeface="Calibri" panose="020F0502020204030204" pitchFamily="34" charset="0"/>
                <a:cs typeface="Calibri" panose="020F0502020204030204" pitchFamily="34" charset="0"/>
              </a:rPr>
              <a:t>code</a:t>
            </a:r>
            <a:r>
              <a:rPr lang="en-US" sz="2800" dirty="0" smtClean="0">
                <a:latin typeface="Calibri" panose="020F0502020204030204" pitchFamily="34" charset="0"/>
                <a:cs typeface="Calibri" panose="020F0502020204030204" pitchFamily="34" charset="0"/>
              </a:rPr>
              <a:t>:  the program of this smart contract</a:t>
            </a:r>
          </a:p>
          <a:p>
            <a:pPr lvl="8"/>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4. </a:t>
            </a:r>
            <a:r>
              <a:rPr lang="en-US" sz="2800" b="1" dirty="0" smtClean="0">
                <a:latin typeface="Calibri" panose="020F0502020204030204" pitchFamily="34" charset="0"/>
                <a:cs typeface="Calibri" panose="020F0502020204030204" pitchFamily="34" charset="0"/>
              </a:rPr>
              <a:t>Data</a:t>
            </a:r>
            <a:r>
              <a:rPr lang="en-US" sz="2800" dirty="0" smtClean="0">
                <a:latin typeface="Calibri" panose="020F0502020204030204" pitchFamily="34" charset="0"/>
                <a:cs typeface="Calibri" panose="020F0502020204030204" pitchFamily="34" charset="0"/>
              </a:rPr>
              <a:t>:  the storage variables in this smart contract </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Smart contract </a:t>
            </a:r>
            <a:r>
              <a:rPr lang="en-US" sz="2800" b="1" i="1" dirty="0" smtClean="0">
                <a:latin typeface="Calibri" panose="020F0502020204030204" pitchFamily="34" charset="0"/>
                <a:cs typeface="Calibri" panose="020F0502020204030204" pitchFamily="34" charset="0"/>
              </a:rPr>
              <a:t>address</a:t>
            </a:r>
            <a:r>
              <a:rPr lang="en-US" sz="2800" dirty="0" smtClean="0">
                <a:latin typeface="Calibri" panose="020F0502020204030204" pitchFamily="34" charset="0"/>
                <a:cs typeface="Calibri" panose="020F0502020204030204" pitchFamily="34" charset="0"/>
              </a:rPr>
              <a:t> is determined by </a:t>
            </a:r>
            <a:r>
              <a:rPr lang="en-US" sz="2800" b="1" dirty="0" smtClean="0">
                <a:latin typeface="Calibri" panose="020F0502020204030204" pitchFamily="34" charset="0"/>
                <a:cs typeface="Calibri" panose="020F0502020204030204" pitchFamily="34" charset="0"/>
              </a:rPr>
              <a:t>sender address</a:t>
            </a:r>
            <a:r>
              <a:rPr lang="en-US" sz="2800" dirty="0" smtClean="0">
                <a:latin typeface="Calibri" panose="020F0502020204030204" pitchFamily="34" charset="0"/>
                <a:cs typeface="Calibri" panose="020F0502020204030204" pitchFamily="34" charset="0"/>
              </a:rPr>
              <a:t> (who sends SC to </a:t>
            </a:r>
            <a:r>
              <a:rPr lang="en-US" sz="2800" dirty="0" err="1" smtClean="0">
                <a:latin typeface="Calibri" panose="020F0502020204030204" pitchFamily="34" charset="0"/>
                <a:cs typeface="Calibri" panose="020F0502020204030204" pitchFamily="34" charset="0"/>
              </a:rPr>
              <a:t>blockchain</a:t>
            </a:r>
            <a:r>
              <a:rPr lang="en-US" sz="2800" dirty="0" smtClean="0">
                <a:latin typeface="Calibri" panose="020F0502020204030204" pitchFamily="34" charset="0"/>
                <a:cs typeface="Calibri" panose="020F0502020204030204" pitchFamily="34" charset="0"/>
              </a:rPr>
              <a:t>) and </a:t>
            </a:r>
            <a:r>
              <a:rPr lang="en-US" sz="2800" b="1" dirty="0" smtClean="0">
                <a:latin typeface="Calibri" panose="020F0502020204030204" pitchFamily="34" charset="0"/>
                <a:cs typeface="Calibri" panose="020F0502020204030204" pitchFamily="34" charset="0"/>
              </a:rPr>
              <a:t>sender nonce </a:t>
            </a:r>
            <a:r>
              <a:rPr lang="en-US" sz="2800" dirty="0" smtClean="0">
                <a:latin typeface="Calibri" panose="020F0502020204030204" pitchFamily="34" charset="0"/>
                <a:cs typeface="Calibri" panose="020F0502020204030204" pitchFamily="34" charset="0"/>
              </a:rPr>
              <a:t>(which increases after each </a:t>
            </a:r>
            <a:r>
              <a:rPr lang="en-US" sz="2800" dirty="0" err="1" smtClean="0">
                <a:latin typeface="Calibri" panose="020F0502020204030204" pitchFamily="34" charset="0"/>
                <a:cs typeface="Calibri" panose="020F0502020204030204" pitchFamily="34" charset="0"/>
              </a:rPr>
              <a:t>tx</a:t>
            </a:r>
            <a:r>
              <a:rPr lang="en-US" sz="2800" dirty="0" smtClean="0">
                <a:latin typeface="Calibri" panose="020F0502020204030204" pitchFamily="34" charset="0"/>
                <a:cs typeface="Calibri" panose="020F0502020204030204" pitchFamily="34" charset="0"/>
              </a:rPr>
              <a:t> of this sender).  </a:t>
            </a:r>
            <a:endParaRPr lang="en-C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396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547"/>
            <a:ext cx="10515600" cy="921064"/>
          </a:xfrm>
        </p:spPr>
        <p:txBody>
          <a:bodyPr/>
          <a:lstStyle/>
          <a:p>
            <a:pPr algn="ctr"/>
            <a:r>
              <a:rPr lang="en-CA" dirty="0" smtClean="0">
                <a:latin typeface="Calibri" panose="020F0502020204030204" pitchFamily="34" charset="0"/>
              </a:rPr>
              <a:t>EOA vs CA</a:t>
            </a:r>
            <a:endParaRPr lang="en-US" dirty="0"/>
          </a:p>
        </p:txBody>
      </p:sp>
      <p:sp>
        <p:nvSpPr>
          <p:cNvPr id="6" name="Rectangle 5"/>
          <p:cNvSpPr/>
          <p:nvPr/>
        </p:nvSpPr>
        <p:spPr>
          <a:xfrm>
            <a:off x="1268891" y="1231039"/>
            <a:ext cx="10316857" cy="3108543"/>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rPr>
              <a:t>So </a:t>
            </a:r>
            <a:r>
              <a:rPr lang="en-US" sz="2800" dirty="0" err="1" smtClean="0">
                <a:latin typeface="Calibri" panose="020F0502020204030204" pitchFamily="34" charset="0"/>
              </a:rPr>
              <a:t>Ethereum</a:t>
            </a:r>
            <a:r>
              <a:rPr lang="en-US" sz="2800" dirty="0" smtClean="0">
                <a:latin typeface="Calibri" panose="020F0502020204030204" pitchFamily="34" charset="0"/>
              </a:rPr>
              <a:t> has two accounts: EOA and CA</a:t>
            </a:r>
            <a:endParaRPr lang="en-US" sz="2800" dirty="0">
              <a:latin typeface="Calibri" panose="020F0502020204030204" pitchFamily="34" charset="0"/>
            </a:endParaRP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CA has its address but </a:t>
            </a:r>
            <a:r>
              <a:rPr lang="en-US" sz="2800" b="1" dirty="0" smtClean="0">
                <a:latin typeface="Calibri" panose="020F0502020204030204" pitchFamily="34" charset="0"/>
                <a:cs typeface="Calibri" panose="020F0502020204030204" pitchFamily="34" charset="0"/>
              </a:rPr>
              <a:t>no</a:t>
            </a:r>
            <a:r>
              <a:rPr lang="en-US" sz="2800" dirty="0" smtClean="0">
                <a:latin typeface="Calibri" panose="020F0502020204030204" pitchFamily="34" charset="0"/>
                <a:cs typeface="Calibri" panose="020F0502020204030204" pitchFamily="34" charset="0"/>
              </a:rPr>
              <a:t> private key; it has a state (nonce, balance, code, Storage Data) </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EOA has its address with a private key; it has state (nonce, balance)</a:t>
            </a:r>
            <a:endParaRPr lang="en-C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187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547"/>
            <a:ext cx="10515600" cy="921064"/>
          </a:xfrm>
        </p:spPr>
        <p:txBody>
          <a:bodyPr/>
          <a:lstStyle/>
          <a:p>
            <a:pPr algn="ctr"/>
            <a:r>
              <a:rPr lang="en-CA" dirty="0" err="1"/>
              <a:t>Ethereum</a:t>
            </a:r>
            <a:r>
              <a:rPr lang="en-CA" dirty="0"/>
              <a:t> transactions</a:t>
            </a:r>
            <a:endParaRPr lang="en-US" dirty="0"/>
          </a:p>
        </p:txBody>
      </p:sp>
      <p:sp>
        <p:nvSpPr>
          <p:cNvPr id="6" name="Rectangle 5"/>
          <p:cNvSpPr/>
          <p:nvPr/>
        </p:nvSpPr>
        <p:spPr>
          <a:xfrm>
            <a:off x="414784" y="899441"/>
            <a:ext cx="9080911" cy="3970318"/>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rPr>
              <a:t>Two transactions:</a:t>
            </a:r>
          </a:p>
          <a:p>
            <a:pPr lvl="4"/>
            <a:r>
              <a:rPr lang="en-US" sz="2800" dirty="0" smtClean="0">
                <a:latin typeface="Calibri" panose="020F0502020204030204" pitchFamily="34" charset="0"/>
              </a:rPr>
              <a:t>       - from EOA to EOA to transfer Ether only</a:t>
            </a:r>
          </a:p>
          <a:p>
            <a:pPr lvl="4"/>
            <a:r>
              <a:rPr lang="en-US" sz="2800" dirty="0">
                <a:latin typeface="Calibri" panose="020F0502020204030204" pitchFamily="34" charset="0"/>
              </a:rPr>
              <a:t> </a:t>
            </a:r>
            <a:r>
              <a:rPr lang="en-US" sz="2800" dirty="0" smtClean="0">
                <a:latin typeface="Calibri" panose="020F0502020204030204" pitchFamily="34" charset="0"/>
              </a:rPr>
              <a:t>      - from EOA or CA, to CA, to deploy/execute CA;  this </a:t>
            </a:r>
            <a:r>
              <a:rPr lang="en-US" sz="2800" dirty="0" err="1" smtClean="0">
                <a:latin typeface="Calibri" panose="020F0502020204030204" pitchFamily="34" charset="0"/>
              </a:rPr>
              <a:t>tx</a:t>
            </a:r>
            <a:r>
              <a:rPr lang="en-US" sz="2800" dirty="0" smtClean="0">
                <a:latin typeface="Calibri" panose="020F0502020204030204" pitchFamily="34" charset="0"/>
              </a:rPr>
              <a:t> </a:t>
            </a:r>
            <a:r>
              <a:rPr lang="en-US" sz="2800" dirty="0" err="1" smtClean="0">
                <a:latin typeface="Calibri" panose="020F0502020204030204" pitchFamily="34" charset="0"/>
              </a:rPr>
              <a:t>inf</a:t>
            </a:r>
            <a:r>
              <a:rPr lang="en-US" sz="2800" dirty="0" smtClean="0">
                <a:latin typeface="Calibri" panose="020F0502020204030204" pitchFamily="34" charset="0"/>
              </a:rPr>
              <a:t> </a:t>
            </a:r>
          </a:p>
          <a:p>
            <a:pPr lvl="4"/>
            <a:r>
              <a:rPr lang="en-US" sz="2800" dirty="0">
                <a:latin typeface="Calibri" panose="020F0502020204030204" pitchFamily="34" charset="0"/>
              </a:rPr>
              <a:t> </a:t>
            </a:r>
            <a:r>
              <a:rPr lang="en-US" sz="2800" dirty="0" smtClean="0">
                <a:latin typeface="Calibri" panose="020F0502020204030204" pitchFamily="34" charset="0"/>
              </a:rPr>
              <a:t>        is called a </a:t>
            </a:r>
            <a:r>
              <a:rPr lang="en-US" sz="2800" b="1" dirty="0" smtClean="0">
                <a:latin typeface="Calibri" panose="020F0502020204030204" pitchFamily="34" charset="0"/>
              </a:rPr>
              <a:t>message</a:t>
            </a:r>
            <a:r>
              <a:rPr lang="en-US" sz="2800" dirty="0" smtClean="0">
                <a:latin typeface="Calibri" panose="020F0502020204030204" pitchFamily="34" charset="0"/>
              </a:rPr>
              <a:t>. </a:t>
            </a: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Two types of </a:t>
            </a:r>
            <a:r>
              <a:rPr lang="en-US" sz="2800" b="1" dirty="0" smtClean="0">
                <a:latin typeface="Calibri" panose="020F0502020204030204" pitchFamily="34" charset="0"/>
                <a:cs typeface="Calibri" panose="020F0502020204030204" pitchFamily="34" charset="0"/>
              </a:rPr>
              <a:t>Messages</a:t>
            </a:r>
            <a:r>
              <a:rPr lang="en-US" sz="2800" dirty="0" smtClean="0">
                <a:latin typeface="Calibri" panose="020F0502020204030204" pitchFamily="34" charset="0"/>
                <a:cs typeface="Calibri" panose="020F0502020204030204" pitchFamily="34" charset="0"/>
              </a:rPr>
              <a:t>: </a:t>
            </a:r>
          </a:p>
          <a:p>
            <a:r>
              <a:rPr lang="en-US" sz="2800" dirty="0" smtClean="0">
                <a:latin typeface="Calibri" panose="020F0502020204030204" pitchFamily="34" charset="0"/>
                <a:cs typeface="Calibri" panose="020F0502020204030204" pitchFamily="34" charset="0"/>
              </a:rPr>
              <a:t>       1.  Given a smart contract C, </a:t>
            </a:r>
            <a:r>
              <a:rPr lang="en-US" sz="2800" dirty="0" err="1" smtClean="0">
                <a:latin typeface="Calibri" panose="020F0502020204030204" pitchFamily="34" charset="0"/>
                <a:cs typeface="Calibri" panose="020F0502020204030204" pitchFamily="34" charset="0"/>
              </a:rPr>
              <a:t>tx</a:t>
            </a:r>
            <a:r>
              <a:rPr lang="en-US" sz="2800" dirty="0" smtClean="0">
                <a:latin typeface="Calibri" panose="020F0502020204030204" pitchFamily="34" charset="0"/>
                <a:cs typeface="Calibri" panose="020F0502020204030204" pitchFamily="34" charset="0"/>
              </a:rPr>
              <a:t> encodes C to deploy it to </a:t>
            </a:r>
          </a:p>
          <a:p>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blockchain</a:t>
            </a:r>
            <a:r>
              <a:rPr lang="en-US" sz="2800" dirty="0" smtClean="0">
                <a:latin typeface="Calibri" panose="020F0502020204030204" pitchFamily="34" charset="0"/>
                <a:cs typeface="Calibri" panose="020F0502020204030204" pitchFamily="34" charset="0"/>
              </a:rPr>
              <a:t> at address of CA. </a:t>
            </a:r>
          </a:p>
          <a:p>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2. </a:t>
            </a:r>
            <a:r>
              <a:rPr lang="en-US" sz="2800" dirty="0" err="1" smtClean="0">
                <a:latin typeface="Calibri" panose="020F0502020204030204" pitchFamily="34" charset="0"/>
                <a:cs typeface="Calibri" panose="020F0502020204030204" pitchFamily="34" charset="0"/>
              </a:rPr>
              <a:t>tx</a:t>
            </a:r>
            <a:r>
              <a:rPr lang="en-US" sz="2800" dirty="0" smtClean="0">
                <a:latin typeface="Calibri" panose="020F0502020204030204" pitchFamily="34" charset="0"/>
                <a:cs typeface="Calibri" panose="020F0502020204030204" pitchFamily="34" charset="0"/>
              </a:rPr>
              <a:t> encodes data (CA address, function name, </a:t>
            </a:r>
            <a:r>
              <a:rPr lang="en-US" sz="2800" dirty="0" err="1" smtClean="0">
                <a:latin typeface="Calibri" panose="020F0502020204030204" pitchFamily="34" charset="0"/>
                <a:cs typeface="Calibri" panose="020F0502020204030204" pitchFamily="34" charset="0"/>
              </a:rPr>
              <a:t>args</a:t>
            </a:r>
            <a:r>
              <a:rPr lang="en-US" sz="2800" dirty="0" smtClean="0">
                <a:latin typeface="Calibri" panose="020F0502020204030204" pitchFamily="34" charset="0"/>
                <a:cs typeface="Calibri" panose="020F0502020204030204" pitchFamily="34" charset="0"/>
              </a:rPr>
              <a:t>) to </a:t>
            </a:r>
          </a:p>
          <a:p>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execute the </a:t>
            </a:r>
            <a:r>
              <a:rPr lang="en-US" sz="2800" b="1" dirty="0" smtClean="0">
                <a:latin typeface="Calibri" panose="020F0502020204030204" pitchFamily="34" charset="0"/>
                <a:cs typeface="Calibri" panose="020F0502020204030204" pitchFamily="34" charset="0"/>
              </a:rPr>
              <a:t>deployed</a:t>
            </a:r>
            <a:r>
              <a:rPr lang="en-US" sz="2800" dirty="0" smtClean="0">
                <a:latin typeface="Calibri" panose="020F0502020204030204" pitchFamily="34" charset="0"/>
                <a:cs typeface="Calibri" panose="020F0502020204030204" pitchFamily="34" charset="0"/>
              </a:rPr>
              <a:t> contract on the </a:t>
            </a:r>
            <a:r>
              <a:rPr lang="en-US" sz="2800" dirty="0" err="1" smtClean="0">
                <a:latin typeface="Calibri" panose="020F0502020204030204" pitchFamily="34" charset="0"/>
                <a:cs typeface="Calibri" panose="020F0502020204030204" pitchFamily="34" charset="0"/>
              </a:rPr>
              <a:t>blockchain</a:t>
            </a:r>
            <a:r>
              <a:rPr lang="en-US" sz="2800"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3"/>
          <a:stretch>
            <a:fillRect/>
          </a:stretch>
        </p:blipFill>
        <p:spPr>
          <a:xfrm>
            <a:off x="5787081" y="3405036"/>
            <a:ext cx="1885950" cy="590550"/>
          </a:xfrm>
          <a:prstGeom prst="rect">
            <a:avLst/>
          </a:prstGeom>
        </p:spPr>
      </p:pic>
      <p:sp>
        <p:nvSpPr>
          <p:cNvPr id="13" name="TextBox 12"/>
          <p:cNvSpPr txBox="1"/>
          <p:nvPr/>
        </p:nvSpPr>
        <p:spPr>
          <a:xfrm>
            <a:off x="10279936" y="1969477"/>
            <a:ext cx="1771408" cy="307777"/>
          </a:xfrm>
          <a:prstGeom prst="rect">
            <a:avLst/>
          </a:prstGeom>
          <a:noFill/>
        </p:spPr>
        <p:txBody>
          <a:bodyPr wrap="square" rtlCol="0">
            <a:spAutoFit/>
          </a:bodyPr>
          <a:lstStyle/>
          <a:p>
            <a:r>
              <a:rPr lang="en-CA" dirty="0" smtClean="0"/>
              <a:t>Contract address</a:t>
            </a:r>
            <a:endParaRPr lang="en-CA" dirty="0"/>
          </a:p>
        </p:txBody>
      </p:sp>
      <p:sp>
        <p:nvSpPr>
          <p:cNvPr id="14" name="TextBox 13"/>
          <p:cNvSpPr txBox="1"/>
          <p:nvPr/>
        </p:nvSpPr>
        <p:spPr>
          <a:xfrm>
            <a:off x="6712299" y="4973935"/>
            <a:ext cx="1899140" cy="307777"/>
          </a:xfrm>
          <a:prstGeom prst="rect">
            <a:avLst/>
          </a:prstGeom>
          <a:noFill/>
        </p:spPr>
        <p:txBody>
          <a:bodyPr wrap="square" rtlCol="0">
            <a:spAutoFit/>
          </a:bodyPr>
          <a:lstStyle/>
          <a:p>
            <a:r>
              <a:rPr lang="en-CA" dirty="0" smtClean="0"/>
              <a:t>function names </a:t>
            </a:r>
            <a:endParaRPr lang="en-CA" dirty="0"/>
          </a:p>
        </p:txBody>
      </p:sp>
      <p:cxnSp>
        <p:nvCxnSpPr>
          <p:cNvPr id="16" name="Straight Arrow Connector 15"/>
          <p:cNvCxnSpPr/>
          <p:nvPr/>
        </p:nvCxnSpPr>
        <p:spPr>
          <a:xfrm flipV="1">
            <a:off x="8239648" y="4833258"/>
            <a:ext cx="1202832" cy="2945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340132" y="5127823"/>
            <a:ext cx="1102348" cy="1538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54270" y="5554101"/>
            <a:ext cx="1611276" cy="307777"/>
          </a:xfrm>
          <a:prstGeom prst="rect">
            <a:avLst/>
          </a:prstGeom>
          <a:noFill/>
        </p:spPr>
        <p:txBody>
          <a:bodyPr wrap="square" rtlCol="0">
            <a:spAutoFit/>
          </a:bodyPr>
          <a:lstStyle/>
          <a:p>
            <a:r>
              <a:rPr lang="en-CA" dirty="0" err="1" smtClean="0"/>
              <a:t>arg</a:t>
            </a:r>
            <a:r>
              <a:rPr lang="en-CA" dirty="0" smtClean="0"/>
              <a:t> value</a:t>
            </a:r>
            <a:endParaRPr lang="en-CA" dirty="0"/>
          </a:p>
        </p:txBody>
      </p:sp>
      <p:pic>
        <p:nvPicPr>
          <p:cNvPr id="22" name="Picture 21"/>
          <p:cNvPicPr>
            <a:picLocks noChangeAspect="1"/>
          </p:cNvPicPr>
          <p:nvPr/>
        </p:nvPicPr>
        <p:blipFill>
          <a:blip r:embed="rId4"/>
          <a:stretch>
            <a:fillRect/>
          </a:stretch>
        </p:blipFill>
        <p:spPr>
          <a:xfrm>
            <a:off x="9520817" y="3247737"/>
            <a:ext cx="2671183" cy="3629025"/>
          </a:xfrm>
          <a:prstGeom prst="rect">
            <a:avLst/>
          </a:prstGeom>
        </p:spPr>
      </p:pic>
      <p:cxnSp>
        <p:nvCxnSpPr>
          <p:cNvPr id="12" name="Straight Arrow Connector 11"/>
          <p:cNvCxnSpPr/>
          <p:nvPr/>
        </p:nvCxnSpPr>
        <p:spPr>
          <a:xfrm flipH="1">
            <a:off x="10856408" y="2219884"/>
            <a:ext cx="291404" cy="17757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782257" y="5362100"/>
            <a:ext cx="1647930" cy="3734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521002" y="6531429"/>
            <a:ext cx="2954216" cy="1406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995327" y="6312037"/>
            <a:ext cx="1899140" cy="307777"/>
          </a:xfrm>
          <a:prstGeom prst="rect">
            <a:avLst/>
          </a:prstGeom>
          <a:noFill/>
        </p:spPr>
        <p:txBody>
          <a:bodyPr wrap="square" rtlCol="0">
            <a:spAutoFit/>
          </a:bodyPr>
          <a:lstStyle/>
          <a:p>
            <a:r>
              <a:rPr lang="en-CA" dirty="0" smtClean="0"/>
              <a:t>send </a:t>
            </a:r>
            <a:r>
              <a:rPr lang="en-CA" dirty="0" err="1" smtClean="0"/>
              <a:t>tx</a:t>
            </a:r>
            <a:r>
              <a:rPr lang="en-CA" dirty="0" smtClean="0"/>
              <a:t> </a:t>
            </a:r>
            <a:endParaRPr lang="en-CA" dirty="0"/>
          </a:p>
        </p:txBody>
      </p:sp>
    </p:spTree>
    <p:extLst>
      <p:ext uri="{BB962C8B-B14F-4D97-AF65-F5344CB8AC3E}">
        <p14:creationId xmlns:p14="http://schemas.microsoft.com/office/powerpoint/2010/main" val="2123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1"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Smart contract life cycle</a:t>
            </a:r>
            <a:r>
              <a:rPr lang="en-US" dirty="0" smtClean="0"/>
              <a:t> </a:t>
            </a:r>
            <a:endParaRPr lang="en-US" dirty="0"/>
          </a:p>
        </p:txBody>
      </p:sp>
      <p:sp>
        <p:nvSpPr>
          <p:cNvPr id="4" name="Rectangle 3"/>
          <p:cNvSpPr/>
          <p:nvPr/>
        </p:nvSpPr>
        <p:spPr>
          <a:xfrm>
            <a:off x="897102" y="1391812"/>
            <a:ext cx="11130775" cy="5262979"/>
          </a:xfrm>
          <a:prstGeom prst="rect">
            <a:avLst/>
          </a:prstGeom>
        </p:spPr>
        <p:txBody>
          <a:bodyPr wrap="square">
            <a:spAutoFit/>
          </a:bodyPr>
          <a:lstStyle/>
          <a:p>
            <a:pPr marL="457200" indent="-457200">
              <a:buFont typeface="Arial" panose="020B0604020202020204" pitchFamily="34" charset="0"/>
              <a:buChar char="•"/>
            </a:pPr>
            <a:r>
              <a:rPr lang="en-CA" sz="2800" dirty="0"/>
              <a:t>Develop </a:t>
            </a:r>
            <a:r>
              <a:rPr lang="en-CA" sz="2800" dirty="0" smtClean="0"/>
              <a:t>code: </a:t>
            </a:r>
            <a:r>
              <a:rPr lang="en-US" sz="2800" dirty="0" smtClean="0"/>
              <a:t>  </a:t>
            </a:r>
          </a:p>
          <a:p>
            <a:r>
              <a:rPr lang="en-US" sz="2800" dirty="0"/>
              <a:t> </a:t>
            </a:r>
            <a:r>
              <a:rPr lang="en-US" sz="2800" dirty="0" smtClean="0"/>
              <a:t>    You write </a:t>
            </a:r>
            <a:r>
              <a:rPr lang="en-US" sz="2800" dirty="0"/>
              <a:t>the source code of a </a:t>
            </a:r>
            <a:r>
              <a:rPr lang="en-US" sz="2800" dirty="0" smtClean="0"/>
              <a:t>smart </a:t>
            </a:r>
            <a:r>
              <a:rPr lang="en-CA" sz="2800" dirty="0" smtClean="0"/>
              <a:t>contract</a:t>
            </a:r>
            <a:endParaRPr lang="en-CA" sz="2800" dirty="0"/>
          </a:p>
          <a:p>
            <a:endParaRPr lang="en-CA" sz="2800" dirty="0" smtClean="0"/>
          </a:p>
          <a:p>
            <a:r>
              <a:rPr lang="en-CA" sz="2800" dirty="0" smtClean="0"/>
              <a:t>•  Compile code:  </a:t>
            </a:r>
          </a:p>
          <a:p>
            <a:r>
              <a:rPr lang="en-CA" sz="2800" dirty="0"/>
              <a:t> </a:t>
            </a:r>
            <a:r>
              <a:rPr lang="en-CA" sz="2800" dirty="0" smtClean="0"/>
              <a:t>    </a:t>
            </a:r>
            <a:r>
              <a:rPr lang="en-US" sz="2800" dirty="0" smtClean="0"/>
              <a:t>You compile </a:t>
            </a:r>
            <a:r>
              <a:rPr lang="en-US" sz="2800" dirty="0"/>
              <a:t>the source code to bytecode.</a:t>
            </a:r>
          </a:p>
          <a:p>
            <a:endParaRPr lang="en-CA" sz="2800" dirty="0" smtClean="0"/>
          </a:p>
          <a:p>
            <a:pPr marL="457200" indent="-457200">
              <a:buFont typeface="Arial" panose="020B0604020202020204" pitchFamily="34" charset="0"/>
              <a:buChar char="•"/>
            </a:pPr>
            <a:r>
              <a:rPr lang="en-CA" sz="2800" dirty="0" smtClean="0"/>
              <a:t>Deploy </a:t>
            </a:r>
            <a:r>
              <a:rPr lang="en-CA" sz="2800" dirty="0"/>
              <a:t>code</a:t>
            </a:r>
          </a:p>
          <a:p>
            <a:r>
              <a:rPr lang="en-US" sz="2800" dirty="0" smtClean="0"/>
              <a:t>     You </a:t>
            </a:r>
            <a:r>
              <a:rPr lang="en-US" sz="2800" dirty="0"/>
              <a:t>sends </a:t>
            </a:r>
            <a:r>
              <a:rPr lang="en-US" sz="2800" dirty="0" err="1" smtClean="0"/>
              <a:t>tx</a:t>
            </a:r>
            <a:r>
              <a:rPr lang="en-US" sz="2800" dirty="0" smtClean="0"/>
              <a:t> encoding your smart contract to </a:t>
            </a:r>
            <a:r>
              <a:rPr lang="en-US" sz="2800" dirty="0" err="1" smtClean="0"/>
              <a:t>blockchain</a:t>
            </a:r>
            <a:endParaRPr lang="en-US" sz="2800" dirty="0"/>
          </a:p>
          <a:p>
            <a:r>
              <a:rPr lang="en-CA" sz="2800" dirty="0" smtClean="0"/>
              <a:t> </a:t>
            </a:r>
          </a:p>
          <a:p>
            <a:pPr marL="457200" indent="-457200">
              <a:buFont typeface="Arial" panose="020B0604020202020204" pitchFamily="34" charset="0"/>
              <a:buChar char="•"/>
            </a:pPr>
            <a:r>
              <a:rPr lang="en-CA" sz="2800" dirty="0" smtClean="0"/>
              <a:t>Execute </a:t>
            </a:r>
            <a:r>
              <a:rPr lang="en-CA" sz="2800" dirty="0"/>
              <a:t>code</a:t>
            </a:r>
          </a:p>
          <a:p>
            <a:r>
              <a:rPr lang="en-US" sz="2800" dirty="0"/>
              <a:t> </a:t>
            </a:r>
            <a:r>
              <a:rPr lang="en-US" sz="2800" dirty="0" smtClean="0"/>
              <a:t>    Someone (including you) sends </a:t>
            </a:r>
            <a:r>
              <a:rPr lang="en-US" sz="2800" dirty="0" err="1" smtClean="0"/>
              <a:t>tx</a:t>
            </a:r>
            <a:r>
              <a:rPr lang="en-US" sz="2800" dirty="0" smtClean="0"/>
              <a:t> </a:t>
            </a:r>
            <a:r>
              <a:rPr lang="en-US" sz="2800" dirty="0"/>
              <a:t>encoding </a:t>
            </a:r>
            <a:r>
              <a:rPr lang="en-US" sz="2800" dirty="0" smtClean="0"/>
              <a:t>the function (to be </a:t>
            </a:r>
          </a:p>
          <a:p>
            <a:r>
              <a:rPr lang="en-US" sz="2800" dirty="0"/>
              <a:t> </a:t>
            </a:r>
            <a:r>
              <a:rPr lang="en-US" sz="2800" dirty="0" smtClean="0"/>
              <a:t>    invoked) and its </a:t>
            </a:r>
            <a:r>
              <a:rPr lang="en-US" sz="2800" dirty="0" err="1" smtClean="0"/>
              <a:t>arg</a:t>
            </a:r>
            <a:r>
              <a:rPr lang="en-US" sz="2800" dirty="0" smtClean="0"/>
              <a:t> values.</a:t>
            </a:r>
            <a:endParaRPr lang="en-CA"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0865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smtClean="0"/>
              <a:t>outline</a:t>
            </a:r>
            <a:endParaRPr b="1" dirty="0"/>
          </a:p>
        </p:txBody>
      </p:sp>
      <p:sp>
        <p:nvSpPr>
          <p:cNvPr id="95" name="Google Shape;95;p14"/>
          <p:cNvSpPr txBox="1">
            <a:spLocks noGrp="1"/>
          </p:cNvSpPr>
          <p:nvPr>
            <p:ph type="body" idx="1"/>
          </p:nvPr>
        </p:nvSpPr>
        <p:spPr>
          <a:prstGeom prst="rect">
            <a:avLst/>
          </a:prstGeom>
        </p:spPr>
        <p:txBody>
          <a:bodyPr spcFirstLastPara="1" wrap="square" lIns="91425" tIns="45700" rIns="91425" bIns="45700" anchor="t" anchorCtr="0">
            <a:noAutofit/>
          </a:bodyPr>
          <a:lstStyle/>
          <a:p>
            <a:r>
              <a:rPr lang="en-CA" dirty="0" err="1" smtClean="0"/>
              <a:t>Ethereum</a:t>
            </a:r>
            <a:r>
              <a:rPr lang="en-CA" dirty="0" smtClean="0"/>
              <a:t> </a:t>
            </a:r>
            <a:r>
              <a:rPr lang="en-CA" dirty="0"/>
              <a:t>&amp; smart contracts</a:t>
            </a:r>
          </a:p>
          <a:p>
            <a:r>
              <a:rPr lang="en-CA" b="1" dirty="0" smtClean="0"/>
              <a:t>Solidity </a:t>
            </a:r>
            <a:r>
              <a:rPr lang="en-CA" b="1" dirty="0"/>
              <a:t>tutorial</a:t>
            </a:r>
          </a:p>
          <a:p>
            <a:r>
              <a:rPr lang="en-CA" dirty="0" smtClean="0"/>
              <a:t>Smart-contract </a:t>
            </a:r>
            <a:r>
              <a:rPr lang="en-CA" dirty="0"/>
              <a:t>programming</a:t>
            </a:r>
          </a:p>
          <a:p>
            <a:r>
              <a:rPr lang="en-CA" dirty="0" err="1" smtClean="0"/>
              <a:t>Ethereum</a:t>
            </a:r>
            <a:r>
              <a:rPr lang="en-CA" dirty="0" smtClean="0"/>
              <a:t> </a:t>
            </a:r>
            <a:r>
              <a:rPr lang="en-CA" dirty="0"/>
              <a:t>virtual machine (EVM)</a:t>
            </a:r>
            <a:endParaRPr dirty="0"/>
          </a:p>
        </p:txBody>
      </p:sp>
    </p:spTree>
    <p:extLst>
      <p:ext uri="{BB962C8B-B14F-4D97-AF65-F5344CB8AC3E}">
        <p14:creationId xmlns:p14="http://schemas.microsoft.com/office/powerpoint/2010/main" val="54944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37"/>
            <a:ext cx="10959548" cy="1314588"/>
          </a:xfrm>
        </p:spPr>
        <p:txBody>
          <a:bodyPr/>
          <a:lstStyle/>
          <a:p>
            <a:pPr algn="ctr"/>
            <a:r>
              <a:rPr lang="en-CA" dirty="0" smtClean="0"/>
              <a:t>Solidity</a:t>
            </a:r>
            <a:endParaRPr lang="en-US" sz="3600" b="1" dirty="0"/>
          </a:p>
        </p:txBody>
      </p:sp>
      <p:sp>
        <p:nvSpPr>
          <p:cNvPr id="4" name="Rectangle 3"/>
          <p:cNvSpPr/>
          <p:nvPr/>
        </p:nvSpPr>
        <p:spPr>
          <a:xfrm>
            <a:off x="897102" y="1311427"/>
            <a:ext cx="11130775" cy="4462760"/>
          </a:xfrm>
          <a:prstGeom prst="rect">
            <a:avLst/>
          </a:prstGeom>
        </p:spPr>
        <p:txBody>
          <a:bodyPr wrap="square">
            <a:spAutoFit/>
          </a:bodyPr>
          <a:lstStyle/>
          <a:p>
            <a:pPr marL="457200" indent="-457200">
              <a:buFont typeface="Arial" panose="020B0604020202020204" pitchFamily="34" charset="0"/>
              <a:buChar char="•"/>
            </a:pPr>
            <a:r>
              <a:rPr lang="en-CA" sz="2800" b="1" dirty="0" smtClean="0"/>
              <a:t>Solidity</a:t>
            </a:r>
            <a:r>
              <a:rPr lang="en-CA" sz="2800" dirty="0" smtClean="0"/>
              <a:t>: </a:t>
            </a:r>
            <a:r>
              <a:rPr lang="en-US" sz="2800" dirty="0" smtClean="0"/>
              <a:t>  </a:t>
            </a:r>
            <a:r>
              <a:rPr lang="en-CA" sz="2800" dirty="0" smtClean="0"/>
              <a:t>A programming language for smart contract. The program runs on </a:t>
            </a:r>
            <a:r>
              <a:rPr lang="en-CA" sz="2800" dirty="0" err="1" smtClean="0"/>
              <a:t>blockchain</a:t>
            </a:r>
            <a:r>
              <a:rPr lang="en-CA" sz="2800" dirty="0" smtClean="0"/>
              <a:t> </a:t>
            </a:r>
            <a:endParaRPr lang="en-CA" sz="2800" dirty="0"/>
          </a:p>
          <a:p>
            <a:endParaRPr lang="en-CA" sz="2800" dirty="0" smtClean="0"/>
          </a:p>
          <a:p>
            <a:r>
              <a:rPr lang="en-CA" sz="2800" dirty="0" smtClean="0"/>
              <a:t>•   </a:t>
            </a:r>
            <a:r>
              <a:rPr lang="en-CA" sz="2800" b="1" dirty="0" smtClean="0"/>
              <a:t>Online Development Platform</a:t>
            </a:r>
            <a:r>
              <a:rPr lang="en-CA" sz="2800" dirty="0" smtClean="0"/>
              <a:t>:  </a:t>
            </a:r>
            <a:r>
              <a:rPr lang="en-CA" sz="2800" i="1" dirty="0" smtClean="0"/>
              <a:t>https</a:t>
            </a:r>
            <a:r>
              <a:rPr lang="en-CA" sz="2800" i="1" dirty="0"/>
              <a:t>://remix.ethereum.org</a:t>
            </a:r>
            <a:r>
              <a:rPr lang="en-CA" sz="2800" i="1" dirty="0" smtClean="0"/>
              <a:t>/</a:t>
            </a:r>
            <a:endParaRPr lang="en-US" sz="2800" i="1" dirty="0"/>
          </a:p>
          <a:p>
            <a:endParaRPr lang="en-CA" sz="2800" dirty="0" smtClean="0"/>
          </a:p>
          <a:p>
            <a:pPr marL="457200" indent="-457200">
              <a:buFont typeface="Arial" panose="020B0604020202020204" pitchFamily="34" charset="0"/>
              <a:buChar char="•"/>
            </a:pPr>
            <a:r>
              <a:rPr lang="en-CA" sz="2800" dirty="0" smtClean="0"/>
              <a:t>Reference Book: </a:t>
            </a:r>
          </a:p>
          <a:p>
            <a:endParaRPr lang="en-CA" dirty="0" smtClean="0"/>
          </a:p>
          <a:p>
            <a:r>
              <a:rPr lang="en-CA" sz="1800" dirty="0"/>
              <a:t> </a:t>
            </a:r>
            <a:r>
              <a:rPr lang="en-CA" sz="1800" dirty="0" smtClean="0"/>
              <a:t>        Andreas </a:t>
            </a:r>
            <a:r>
              <a:rPr lang="en-CA" sz="1800" dirty="0"/>
              <a:t>M. </a:t>
            </a:r>
            <a:r>
              <a:rPr lang="en-CA" sz="1800" dirty="0" smtClean="0"/>
              <a:t>Antonopoulos and  Dr. Gavin Wood,  </a:t>
            </a:r>
            <a:r>
              <a:rPr lang="en-CA" sz="1800" i="1" dirty="0" smtClean="0"/>
              <a:t>Mastering </a:t>
            </a:r>
            <a:r>
              <a:rPr lang="en-CA" sz="1800" i="1" dirty="0" err="1" smtClean="0"/>
              <a:t>Ethereum</a:t>
            </a:r>
            <a:r>
              <a:rPr lang="en-CA" sz="1800" dirty="0" smtClean="0"/>
              <a:t>,  O’Reilly Media </a:t>
            </a:r>
            <a:r>
              <a:rPr lang="en-CA" sz="1800" dirty="0" err="1" smtClean="0"/>
              <a:t>Inc</a:t>
            </a:r>
            <a:r>
              <a:rPr lang="en-CA" sz="1800" dirty="0" smtClean="0"/>
              <a:t>,  2018. </a:t>
            </a:r>
            <a:endParaRPr lang="en-US" sz="2800" dirty="0"/>
          </a:p>
          <a:p>
            <a:endParaRPr lang="en-CA" sz="2800" dirty="0" smtClean="0"/>
          </a:p>
          <a:p>
            <a:pPr marL="457200" indent="-457200">
              <a:buFont typeface="Arial" panose="020B0604020202020204" pitchFamily="34" charset="0"/>
              <a:buChar char="•"/>
            </a:pPr>
            <a:r>
              <a:rPr lang="en-CA" sz="2800" dirty="0" smtClean="0"/>
              <a:t>Online documentation (current version: </a:t>
            </a:r>
            <a:r>
              <a:rPr lang="en-CA" sz="2800" b="1" dirty="0" smtClean="0"/>
              <a:t>0.8.19</a:t>
            </a:r>
            <a:r>
              <a:rPr lang="en-CA" sz="2800" dirty="0" smtClean="0"/>
              <a:t>): </a:t>
            </a:r>
            <a:endParaRPr lang="en-CA" sz="2800" dirty="0"/>
          </a:p>
          <a:p>
            <a:r>
              <a:rPr lang="en-US" sz="2800" dirty="0"/>
              <a:t> </a:t>
            </a:r>
            <a:r>
              <a:rPr lang="en-US" sz="2800" dirty="0" smtClean="0"/>
              <a:t>    </a:t>
            </a:r>
            <a:r>
              <a:rPr lang="en-US" sz="2800" i="1" dirty="0"/>
              <a:t>https://docs.soliditylang.org/</a:t>
            </a:r>
            <a:endParaRPr lang="en-CA" sz="4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311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6633</TotalTime>
  <Words>2230</Words>
  <Application>Microsoft Office PowerPoint</Application>
  <PresentationFormat>Widescreen</PresentationFormat>
  <Paragraphs>293</Paragraphs>
  <Slides>35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Symbol</vt:lpstr>
      <vt:lpstr>Office Theme</vt:lpstr>
      <vt:lpstr>Smart Contract</vt:lpstr>
      <vt:lpstr>Overview</vt:lpstr>
      <vt:lpstr>Two Types of Accounts (address) on Ethereum</vt:lpstr>
      <vt:lpstr>Smart contract</vt:lpstr>
      <vt:lpstr>EOA vs CA</vt:lpstr>
      <vt:lpstr>Ethereum transactions</vt:lpstr>
      <vt:lpstr>Smart contract life cycle </vt:lpstr>
      <vt:lpstr>outline</vt:lpstr>
      <vt:lpstr>Solidity</vt:lpstr>
      <vt:lpstr>The first solidity program: Storage.sol</vt:lpstr>
      <vt:lpstr>Interpretation</vt:lpstr>
      <vt:lpstr>Interpretation (cont) </vt:lpstr>
      <vt:lpstr>Compile and Deploy a smart contract</vt:lpstr>
      <vt:lpstr>Deploy a contract on Ethereum Testnet</vt:lpstr>
      <vt:lpstr>Deploy a contract on Ethereum Testnet</vt:lpstr>
      <vt:lpstr>Gas, Gas price and tx fee </vt:lpstr>
      <vt:lpstr>Gas</vt:lpstr>
      <vt:lpstr>Gas for some Ethereum Opcodes</vt:lpstr>
      <vt:lpstr>How to Estimate Gas (fee)</vt:lpstr>
      <vt:lpstr> Gas limit and Execution Fail</vt:lpstr>
      <vt:lpstr>Gas Price</vt:lpstr>
      <vt:lpstr>outline</vt:lpstr>
      <vt:lpstr>A simple Faucet contract (to be explained) </vt:lpstr>
      <vt:lpstr>Address object: address   </vt:lpstr>
      <vt:lpstr>Transaction/Message: msg object  </vt:lpstr>
      <vt:lpstr>require  statement  </vt:lpstr>
      <vt:lpstr>payable  keyword  </vt:lpstr>
      <vt:lpstr>contract constructor   </vt:lpstr>
      <vt:lpstr>function modifier   </vt:lpstr>
      <vt:lpstr>Events   </vt:lpstr>
      <vt:lpstr>Contract Transactions</vt:lpstr>
      <vt:lpstr>Create New Block by Miner</vt:lpstr>
      <vt:lpstr>The Ethereum blockchain: abstractly</vt:lpstr>
      <vt:lpstr>EVM mechanics:  execution environment</vt:lpstr>
      <vt:lpstr>The EVM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One-Way Hash Functions</dc:title>
  <cp:lastModifiedBy>Angela Jiang</cp:lastModifiedBy>
  <cp:revision>1139</cp:revision>
  <dcterms:modified xsi:type="dcterms:W3CDTF">2023-07-25T14:36:31Z</dcterms:modified>
</cp:coreProperties>
</file>