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8"/>
  </p:notesMasterIdLst>
  <p:handoutMasterIdLst>
    <p:handoutMasterId r:id="rId17"/>
  </p:handoutMasterIdLst>
  <p:sldIdLst>
    <p:sldId id="13475" r:id="rId4"/>
    <p:sldId id="13902" r:id="rId5"/>
    <p:sldId id="13926" r:id="rId6"/>
    <p:sldId id="13906" r:id="rId7"/>
    <p:sldId id="13927" r:id="rId9"/>
    <p:sldId id="13916" r:id="rId10"/>
    <p:sldId id="13928" r:id="rId11"/>
    <p:sldId id="13931" r:id="rId12"/>
    <p:sldId id="13942" r:id="rId13"/>
    <p:sldId id="13946" r:id="rId14"/>
    <p:sldId id="13917" r:id="rId15"/>
    <p:sldId id="13941" r:id="rId16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杨玉森" initials="l" lastIdx="0" clrIdx="0"/>
  <p:cmAuthor id="1" name="Administrator" initials="A" lastIdx="1" clrIdx="0"/>
  <p:cmAuthor id="2" name="admin" initials="a" lastIdx="5" clrIdx="1"/>
  <p:cmAuthor id="3" name="zhang zhe" initials="zz" lastIdx="1" clrIdx="2"/>
  <p:cmAuthor id="5" name="宋洁然" initials="宋" lastIdx="2" clrIdx="1"/>
  <p:cmAuthor id="75" name="作者" initials="A" lastIdx="0" clrIdx="24"/>
  <p:cmAuthor id="6" name="ming qiu" initials="m" lastIdx="17" clrIdx="1"/>
  <p:cmAuthor id="7" name="1206988966@qq.com" initials="1" lastIdx="1" clrIdx="2"/>
  <p:cmAuthor id="76" name="陈驹洲" initials="A" lastIdx="1" clrIdx="25"/>
  <p:cmAuthor id="8" name="姜伟光" initials="姜" lastIdx="1" clrIdx="0"/>
  <p:cmAuthor id="11" name="a" initials="a" lastIdx="3" clrIdx="1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FFF"/>
    <a:srgbClr val="0070C0"/>
    <a:srgbClr val="0251D9"/>
    <a:srgbClr val="299CE5"/>
    <a:srgbClr val="E5B371"/>
    <a:srgbClr val="66FF99"/>
    <a:srgbClr val="FFA7A7"/>
    <a:srgbClr val="75EF31"/>
    <a:srgbClr val="E79419"/>
    <a:srgbClr val="FBB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5244" autoAdjust="0"/>
  </p:normalViewPr>
  <p:slideViewPr>
    <p:cSldViewPr snapToGrid="0" showGuides="1">
      <p:cViewPr varScale="1">
        <p:scale>
          <a:sx n="164" d="100"/>
          <a:sy n="164" d="100"/>
        </p:scale>
        <p:origin x="-228" y="-96"/>
      </p:cViewPr>
      <p:guideLst>
        <p:guide orient="horz" pos="2176"/>
        <p:guide pos="384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26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E3433-F814-4C9F-89D0-97EEF41437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5760C-24EC-4CA8-9C0D-07BFFE5B22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3095-ACA7-4578-ACBD-CD618763BB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798D-FF6F-49FF-8DFE-3472B545C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3095-ACA7-4578-ACBD-CD618763BB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798D-FF6F-49FF-8DFE-3472B545C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3095-ACA7-4578-ACBD-CD618763BB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798D-FF6F-49FF-8DFE-3472B545C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70"/>
          <a:stretch>
            <a:fillRect/>
          </a:stretch>
        </p:blipFill>
        <p:spPr>
          <a:xfrm>
            <a:off x="0" y="689467"/>
            <a:ext cx="12192000" cy="61685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页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3095-ACA7-4578-ACBD-CD618763BB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798D-FF6F-49FF-8DFE-3472B545C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7316654" y="1125538"/>
            <a:ext cx="1811382" cy="1689294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99000">
                <a:schemeClr val="tx1">
                  <a:lumMod val="10000"/>
                  <a:lumOff val="9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点击替换图片</a:t>
            </a:r>
            <a:endParaRPr lang="zh-CN" alt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8621215" y="4478369"/>
            <a:ext cx="2551610" cy="2379631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99000">
                <a:schemeClr val="tx1">
                  <a:lumMod val="10000"/>
                  <a:lumOff val="9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点击替换图片</a:t>
            </a:r>
            <a:endParaRPr lang="zh-CN" alt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2179130"/>
            <a:ext cx="1811382" cy="1689294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889000" dist="431800" dir="5400000" sx="92000" sy="92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rgbClr val="0251D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点击替换图片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眉页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6446506"/>
            <a:ext cx="12192000" cy="411493"/>
          </a:xfrm>
          <a:prstGeom prst="rect">
            <a:avLst/>
          </a:prstGeom>
          <a:solidFill>
            <a:srgbClr val="0251D9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1000"/>
              </a:spcBef>
            </a:pPr>
            <a:endParaRPr lang="zh-CN" altLang="en-US" sz="1400" b="1" dirty="0">
              <a:solidFill>
                <a:srgbClr val="48A1FA"/>
              </a:solidFill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78425" y="6489369"/>
            <a:ext cx="4379350" cy="289366"/>
          </a:xfrm>
          <a:prstGeom prst="rect">
            <a:avLst/>
          </a:prstGeom>
          <a:noFill/>
        </p:spPr>
        <p:txBody>
          <a:bodyPr wrap="square" lIns="0" tIns="36000" rIns="216000" bIns="3600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Copyright © 2018 Shenzhen Yelink Technology Co.,Ltd</a:t>
            </a:r>
            <a:endParaRPr lang="en-US" altLang="zh-CN" sz="1200" b="0" i="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页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559496" y="2132856"/>
            <a:ext cx="2952328" cy="2952328"/>
          </a:xfrm>
          <a:prstGeom prst="ellipse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2377027" y="2485071"/>
            <a:ext cx="1317265" cy="1317262"/>
          </a:xfrm>
          <a:custGeom>
            <a:avLst/>
            <a:gdLst>
              <a:gd name="connsiteX0" fmla="*/ 409575 w 819150"/>
              <a:gd name="connsiteY0" fmla="*/ 0 h 819148"/>
              <a:gd name="connsiteX1" fmla="*/ 819150 w 819150"/>
              <a:gd name="connsiteY1" fmla="*/ 409574 h 819148"/>
              <a:gd name="connsiteX2" fmla="*/ 409575 w 819150"/>
              <a:gd name="connsiteY2" fmla="*/ 819148 h 819148"/>
              <a:gd name="connsiteX3" fmla="*/ 0 w 819150"/>
              <a:gd name="connsiteY3" fmla="*/ 409574 h 819148"/>
              <a:gd name="connsiteX4" fmla="*/ 409575 w 819150"/>
              <a:gd name="connsiteY4" fmla="*/ 0 h 81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150" h="819148">
                <a:moveTo>
                  <a:pt x="409575" y="0"/>
                </a:moveTo>
                <a:cubicBezTo>
                  <a:pt x="635777" y="0"/>
                  <a:pt x="819150" y="183373"/>
                  <a:pt x="819150" y="409574"/>
                </a:cubicBezTo>
                <a:cubicBezTo>
                  <a:pt x="819150" y="635775"/>
                  <a:pt x="635777" y="819148"/>
                  <a:pt x="409575" y="819148"/>
                </a:cubicBezTo>
                <a:cubicBezTo>
                  <a:pt x="183373" y="819148"/>
                  <a:pt x="0" y="635775"/>
                  <a:pt x="0" y="409574"/>
                </a:cubicBezTo>
                <a:cubicBezTo>
                  <a:pt x="0" y="183373"/>
                  <a:pt x="183373" y="0"/>
                  <a:pt x="409575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lnSpc>
                <a:spcPts val="1000"/>
              </a:lnSpc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图标</a:t>
            </a:r>
            <a:r>
              <a:rPr lang="en-US" altLang="zh-CN" dirty="0"/>
              <a:t>/</a:t>
            </a:r>
            <a:r>
              <a:rPr lang="zh-CN" altLang="en-US" dirty="0"/>
              <a:t>图片</a:t>
            </a:r>
            <a:endParaRPr lang="en-US" altLang="zh-CN" dirty="0"/>
          </a:p>
          <a:p>
            <a:r>
              <a:rPr lang="zh-CN" altLang="en-US" dirty="0"/>
              <a:t>点击替换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accel="50000" decel="50000" autoRev="1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3095-ACA7-4578-ACBD-CD618763BB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798D-FF6F-49FF-8DFE-3472B545C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70"/>
          <a:stretch>
            <a:fillRect/>
          </a:stretch>
        </p:blipFill>
        <p:spPr>
          <a:xfrm>
            <a:off x="0" y="689467"/>
            <a:ext cx="12192000" cy="61685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433" y="808569"/>
            <a:ext cx="11521019" cy="65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8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71719" y="14819"/>
            <a:ext cx="1367367" cy="87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35362" y="122217"/>
            <a:ext cx="10314711" cy="658087"/>
          </a:xfrm>
        </p:spPr>
        <p:txBody>
          <a:bodyPr anchor="ctr">
            <a:noAutofit/>
          </a:bodyPr>
          <a:lstStyle>
            <a:lvl1pPr algn="l" defTabSz="913765" rtl="0" eaLnBrk="1" latinLnBrk="0" hangingPunct="1">
              <a:spcBef>
                <a:spcPct val="0"/>
              </a:spcBef>
              <a:buNone/>
              <a:defRPr lang="zh-CN" altLang="en-US" sz="2400" b="1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object 2"/>
          <p:cNvSpPr/>
          <p:nvPr userDrawn="1"/>
        </p:nvSpPr>
        <p:spPr>
          <a:xfrm>
            <a:off x="810701" y="6512181"/>
            <a:ext cx="11168785" cy="2357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70B3095-ACA7-4578-ACBD-CD618763BB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EE798D-FF6F-49FF-8DFE-3472B545C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E6C48-8B96-4162-8BA1-27A7F56ECE7D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3095-ACA7-4578-ACBD-CD618763BB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798D-FF6F-49FF-8DFE-3472B545C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3095-ACA7-4578-ACBD-CD618763BB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798D-FF6F-49FF-8DFE-3472B545C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3095-ACA7-4578-ACBD-CD618763BB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798D-FF6F-49FF-8DFE-3472B545C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3095-ACA7-4578-ACBD-CD618763BB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798D-FF6F-49FF-8DFE-3472B545C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3095-ACA7-4578-ACBD-CD618763BB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798D-FF6F-49FF-8DFE-3472B545C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3095-ACA7-4578-ACBD-CD618763BB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798D-FF6F-49FF-8DFE-3472B545C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3095-ACA7-4578-ACBD-CD618763BB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798D-FF6F-49FF-8DFE-3472B545C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12" Type="http://schemas.openxmlformats.org/officeDocument/2006/relationships/image" Target="../media/image6.png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B3095-ACA7-4578-ACBD-CD618763BB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E798D-FF6F-49FF-8DFE-3472B545CB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 bwMode="auto">
          <a:xfrm>
            <a:off x="1" y="123825"/>
            <a:ext cx="10292315" cy="593725"/>
            <a:chOff x="5051650" y="4213038"/>
            <a:chExt cx="9431655" cy="595093"/>
          </a:xfrm>
        </p:grpSpPr>
        <p:sp>
          <p:nvSpPr>
            <p:cNvPr id="16" name="平行四边形 15"/>
            <p:cNvSpPr>
              <a:spLocks noChangeArrowheads="1"/>
            </p:cNvSpPr>
            <p:nvPr/>
          </p:nvSpPr>
          <p:spPr bwMode="auto">
            <a:xfrm>
              <a:off x="5051651" y="4213038"/>
              <a:ext cx="273321" cy="454100"/>
            </a:xfrm>
            <a:prstGeom prst="parallelogram">
              <a:avLst>
                <a:gd name="adj" fmla="val 77259"/>
              </a:avLst>
            </a:prstGeom>
            <a:solidFill>
              <a:srgbClr val="9AB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5051650" y="4298777"/>
              <a:ext cx="9431655" cy="509354"/>
            </a:xfrm>
            <a:prstGeom prst="rect">
              <a:avLst/>
            </a:prstGeom>
            <a:solidFill>
              <a:srgbClr val="0251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18" name="平行四边形 17"/>
            <p:cNvSpPr>
              <a:spLocks noChangeArrowheads="1"/>
            </p:cNvSpPr>
            <p:nvPr/>
          </p:nvSpPr>
          <p:spPr bwMode="auto">
            <a:xfrm flipH="1">
              <a:off x="5286350" y="4213038"/>
              <a:ext cx="345814" cy="595093"/>
            </a:xfrm>
            <a:prstGeom prst="parallelogram">
              <a:avLst>
                <a:gd name="adj" fmla="val 77259"/>
              </a:avLst>
            </a:prstGeom>
            <a:solidFill>
              <a:srgbClr val="9AB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 b="1" dirty="0">
                <a:latin typeface="微软雅黑" panose="020B0503020204020204" pitchFamily="34" charset="-122"/>
              </a:endParaRPr>
            </a:p>
          </p:txBody>
        </p:sp>
      </p:grpSp>
      <p:pic>
        <p:nvPicPr>
          <p:cNvPr id="9" name="图片 8" descr="新logo（ppt）_画板 1 副本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10372090" y="209550"/>
            <a:ext cx="1652905" cy="50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i="0" kern="1200" spc="-100" baseline="0">
          <a:solidFill>
            <a:schemeClr val="tx1"/>
          </a:solidFill>
          <a:latin typeface="+mj-lt"/>
          <a:ea typeface="Montserrat" charset="0"/>
          <a:cs typeface="Montserrat" charset="0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8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9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20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tags" Target="../tags/tag4.xml"/><Relationship Id="rId3" Type="http://schemas.openxmlformats.org/officeDocument/2006/relationships/image" Target="../media/image9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tags" Target="../tags/tag7.xml"/><Relationship Id="rId3" Type="http://schemas.openxmlformats.org/officeDocument/2006/relationships/image" Target="../media/image11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14.png"/><Relationship Id="rId3" Type="http://schemas.openxmlformats.org/officeDocument/2006/relationships/tags" Target="../tags/tag9.xml"/><Relationship Id="rId2" Type="http://schemas.openxmlformats.org/officeDocument/2006/relationships/image" Target="../media/image13.png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5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6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7.jpe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8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8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0" y="1544933"/>
            <a:ext cx="6314518" cy="3741440"/>
          </a:xfrm>
          <a:custGeom>
            <a:avLst/>
            <a:gdLst>
              <a:gd name="connsiteX0" fmla="*/ 0 w 7135591"/>
              <a:gd name="connsiteY0" fmla="*/ 3741440 h 3741440"/>
              <a:gd name="connsiteX1" fmla="*/ 1011573 w 7135591"/>
              <a:gd name="connsiteY1" fmla="*/ 0 h 3741440"/>
              <a:gd name="connsiteX2" fmla="*/ 7135591 w 7135591"/>
              <a:gd name="connsiteY2" fmla="*/ 0 h 3741440"/>
              <a:gd name="connsiteX3" fmla="*/ 6124018 w 7135591"/>
              <a:gd name="connsiteY3" fmla="*/ 3741440 h 3741440"/>
              <a:gd name="connsiteX4" fmla="*/ 0 w 7135591"/>
              <a:gd name="connsiteY4" fmla="*/ 3741440 h 3741440"/>
              <a:gd name="connsiteX0-1" fmla="*/ 0 w 6306916"/>
              <a:gd name="connsiteY0-2" fmla="*/ 3741440 h 3741440"/>
              <a:gd name="connsiteX1-3" fmla="*/ 182898 w 6306916"/>
              <a:gd name="connsiteY1-4" fmla="*/ 0 h 3741440"/>
              <a:gd name="connsiteX2-5" fmla="*/ 6306916 w 6306916"/>
              <a:gd name="connsiteY2-6" fmla="*/ 0 h 3741440"/>
              <a:gd name="connsiteX3-7" fmla="*/ 5295343 w 6306916"/>
              <a:gd name="connsiteY3-8" fmla="*/ 3741440 h 3741440"/>
              <a:gd name="connsiteX4-9" fmla="*/ 0 w 6306916"/>
              <a:gd name="connsiteY4-10" fmla="*/ 3741440 h 3741440"/>
              <a:gd name="connsiteX0-11" fmla="*/ 0 w 6306916"/>
              <a:gd name="connsiteY0-12" fmla="*/ 3741440 h 3741440"/>
              <a:gd name="connsiteX1-13" fmla="*/ 11448 w 6306916"/>
              <a:gd name="connsiteY1-14" fmla="*/ 9525 h 3741440"/>
              <a:gd name="connsiteX2-15" fmla="*/ 6306916 w 6306916"/>
              <a:gd name="connsiteY2-16" fmla="*/ 0 h 3741440"/>
              <a:gd name="connsiteX3-17" fmla="*/ 5295343 w 6306916"/>
              <a:gd name="connsiteY3-18" fmla="*/ 3741440 h 3741440"/>
              <a:gd name="connsiteX4-19" fmla="*/ 0 w 6306916"/>
              <a:gd name="connsiteY4-20" fmla="*/ 3741440 h 3741440"/>
              <a:gd name="connsiteX0-21" fmla="*/ 7602 w 6314518"/>
              <a:gd name="connsiteY0-22" fmla="*/ 3741440 h 3741440"/>
              <a:gd name="connsiteX1-23" fmla="*/ 0 w 6314518"/>
              <a:gd name="connsiteY1-24" fmla="*/ 0 h 3741440"/>
              <a:gd name="connsiteX2-25" fmla="*/ 6314518 w 6314518"/>
              <a:gd name="connsiteY2-26" fmla="*/ 0 h 3741440"/>
              <a:gd name="connsiteX3-27" fmla="*/ 5302945 w 6314518"/>
              <a:gd name="connsiteY3-28" fmla="*/ 3741440 h 3741440"/>
              <a:gd name="connsiteX4-29" fmla="*/ 7602 w 6314518"/>
              <a:gd name="connsiteY4-30" fmla="*/ 3741440 h 37414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14518" h="3741440">
                <a:moveTo>
                  <a:pt x="7602" y="3741440"/>
                </a:moveTo>
                <a:lnTo>
                  <a:pt x="0" y="0"/>
                </a:lnTo>
                <a:lnTo>
                  <a:pt x="6314518" y="0"/>
                </a:lnTo>
                <a:lnTo>
                  <a:pt x="5302945" y="3741440"/>
                </a:lnTo>
                <a:lnTo>
                  <a:pt x="7602" y="3741440"/>
                </a:lnTo>
                <a:close/>
              </a:path>
            </a:pathLst>
          </a:cu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黑体简体" panose="03000509000000000000" pitchFamily="2" charset="-122"/>
              <a:ea typeface="方正黑体简体" panose="03000509000000000000" pitchFamily="2" charset="-122"/>
              <a:cs typeface="+mn-ea"/>
              <a:sym typeface="+mn-lt"/>
            </a:endParaRPr>
          </a:p>
        </p:txBody>
      </p:sp>
      <p:sp>
        <p:nvSpPr>
          <p:cNvPr id="16" name="任意多边形 16"/>
          <p:cNvSpPr/>
          <p:nvPr/>
        </p:nvSpPr>
        <p:spPr>
          <a:xfrm>
            <a:off x="5226341" y="2334338"/>
            <a:ext cx="6965659" cy="2162629"/>
          </a:xfrm>
          <a:custGeom>
            <a:avLst/>
            <a:gdLst>
              <a:gd name="connsiteX0" fmla="*/ 690203 w 6865257"/>
              <a:gd name="connsiteY0" fmla="*/ 0 h 2162629"/>
              <a:gd name="connsiteX1" fmla="*/ 6865257 w 6865257"/>
              <a:gd name="connsiteY1" fmla="*/ 0 h 2162629"/>
              <a:gd name="connsiteX2" fmla="*/ 6865257 w 6865257"/>
              <a:gd name="connsiteY2" fmla="*/ 2162629 h 2162629"/>
              <a:gd name="connsiteX3" fmla="*/ 0 w 6865257"/>
              <a:gd name="connsiteY3" fmla="*/ 2162629 h 216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5257" h="2162629">
                <a:moveTo>
                  <a:pt x="690203" y="0"/>
                </a:moveTo>
                <a:lnTo>
                  <a:pt x="6865257" y="0"/>
                </a:lnTo>
                <a:lnTo>
                  <a:pt x="6865257" y="2162629"/>
                </a:lnTo>
                <a:lnTo>
                  <a:pt x="0" y="2162629"/>
                </a:lnTo>
                <a:close/>
              </a:path>
            </a:pathLst>
          </a:custGeom>
          <a:solidFill>
            <a:srgbClr val="1941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2.19.3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QMS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版本需求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设计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任意多边形 14"/>
          <p:cNvSpPr/>
          <p:nvPr/>
        </p:nvSpPr>
        <p:spPr>
          <a:xfrm>
            <a:off x="3353395" y="2334340"/>
            <a:ext cx="8737601" cy="2162629"/>
          </a:xfrm>
          <a:custGeom>
            <a:avLst/>
            <a:gdLst>
              <a:gd name="connsiteX0" fmla="*/ 690203 w 8737601"/>
              <a:gd name="connsiteY0" fmla="*/ 0 h 2162629"/>
              <a:gd name="connsiteX1" fmla="*/ 8737601 w 8737601"/>
              <a:gd name="connsiteY1" fmla="*/ 0 h 2162629"/>
              <a:gd name="connsiteX2" fmla="*/ 8737601 w 8737601"/>
              <a:gd name="connsiteY2" fmla="*/ 5658 h 2162629"/>
              <a:gd name="connsiteX3" fmla="*/ 2613346 w 8737601"/>
              <a:gd name="connsiteY3" fmla="*/ 5658 h 2162629"/>
              <a:gd name="connsiteX4" fmla="*/ 1924949 w 8737601"/>
              <a:gd name="connsiteY4" fmla="*/ 2162629 h 2162629"/>
              <a:gd name="connsiteX5" fmla="*/ 0 w 8737601"/>
              <a:gd name="connsiteY5" fmla="*/ 2162629 h 216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37601" h="2162629">
                <a:moveTo>
                  <a:pt x="690203" y="0"/>
                </a:moveTo>
                <a:lnTo>
                  <a:pt x="8737601" y="0"/>
                </a:lnTo>
                <a:lnTo>
                  <a:pt x="8737601" y="5658"/>
                </a:lnTo>
                <a:lnTo>
                  <a:pt x="2613346" y="5658"/>
                </a:lnTo>
                <a:lnTo>
                  <a:pt x="1924949" y="2162629"/>
                </a:lnTo>
                <a:lnTo>
                  <a:pt x="0" y="2162629"/>
                </a:lnTo>
                <a:close/>
              </a:path>
            </a:pathLst>
          </a:custGeom>
          <a:solidFill>
            <a:srgbClr val="1941B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6" name="图片 5" descr="新logo（ppt）_画板 1 副本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2930" y="488950"/>
            <a:ext cx="2266315" cy="4419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30680" y="5504815"/>
            <a:ext cx="92208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数字化时代价值创造者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80640" y="5900420"/>
            <a:ext cx="7465695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1000" normalizeH="0" baseline="0" noProof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www.yelinked.com</a:t>
            </a:r>
            <a:endParaRPr kumimoji="0" lang="en-US" altLang="zh-CN" sz="1400" b="1" i="0" u="none" strike="noStrike" kern="1200" cap="none" spc="1000" normalizeH="0" baseline="0" noProof="1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67105" y="297815"/>
            <a:ext cx="4986020" cy="471170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2000" b="1" dirty="0" smtClean="0">
                <a:solidFill>
                  <a:srgbClr val="FEFFFF"/>
                </a:solidFill>
              </a:rPr>
              <a:t>4. </a:t>
            </a:r>
            <a:r>
              <a:rPr lang="zh-CN" altLang="en-US" sz="2000" b="1" dirty="0" smtClean="0">
                <a:solidFill>
                  <a:srgbClr val="FEFFFF"/>
                </a:solidFill>
              </a:rPr>
              <a:t>业务</a:t>
            </a:r>
            <a:r>
              <a:rPr lang="zh-CN" altLang="en-US" sz="2000" b="1" dirty="0" smtClean="0">
                <a:solidFill>
                  <a:srgbClr val="FEFFFF"/>
                </a:solidFill>
              </a:rPr>
              <a:t>配置</a:t>
            </a:r>
            <a:endParaRPr lang="zh-CN" altLang="en-US" sz="2000" b="1" dirty="0" smtClean="0">
              <a:solidFill>
                <a:srgbClr val="FE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9000" y="796290"/>
            <a:ext cx="4437380" cy="385445"/>
          </a:xfrm>
          <a:prstGeom prst="rect">
            <a:avLst/>
          </a:prstGeom>
          <a:noFill/>
        </p:spPr>
        <p:txBody>
          <a:bodyPr wrap="square" lIns="0" tIns="36000" rIns="216000" bIns="36000" rtlCol="0">
            <a:noAutofit/>
          </a:bodyPr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1400" b="1" dirty="0" smtClean="0"/>
              <a:t>4.3. </a:t>
            </a:r>
            <a:r>
              <a:rPr lang="zh-CN" altLang="en-US" sz="1400" b="1" dirty="0" smtClean="0"/>
              <a:t>是否必须生成生产巡检单？？？？</a:t>
            </a:r>
            <a:endParaRPr lang="en-US" sz="1400" b="1" dirty="0" smtClean="0"/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zh-CN" altLang="en-US" sz="1400" b="1" dirty="0" smtClean="0"/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altLang="zh-CN" sz="1400" b="1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6515100" y="1303655"/>
            <a:ext cx="5140325" cy="5097780"/>
          </a:xfrm>
          <a:prstGeom prst="rect">
            <a:avLst/>
          </a:prstGeom>
          <a:noFill/>
        </p:spPr>
        <p:txBody>
          <a:bodyPr wrap="square" lIns="0" tIns="36000" rIns="216000" bIns="36000" rtlCol="0">
            <a:noAutofit/>
          </a:bodyPr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sym typeface="+mn-ea"/>
              </a:rPr>
              <a:t> 1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 sz="1400" b="1" dirty="0" smtClean="0">
                <a:sym typeface="+mn-ea"/>
              </a:rPr>
              <a:t>业务配置，添加</a:t>
            </a:r>
            <a:r>
              <a:rPr lang="zh-CN" altLang="en-US" sz="1400" b="1" dirty="0" smtClean="0">
                <a:sym typeface="+mn-ea"/>
              </a:rPr>
              <a:t>必须生成首检单</a:t>
            </a:r>
            <a:r>
              <a:rPr lang="zh-CN" altLang="en-US" sz="1400" b="1" dirty="0" smtClean="0">
                <a:sym typeface="+mn-ea"/>
              </a:rPr>
              <a:t>，值为：</a:t>
            </a:r>
            <a:r>
              <a:rPr lang="zh-CN" altLang="en-US" sz="1400" b="1" dirty="0" smtClean="0">
                <a:sym typeface="+mn-ea"/>
              </a:rPr>
              <a:t>开启</a:t>
            </a:r>
            <a:r>
              <a:rPr lang="en-US" altLang="zh-CN" sz="1400" b="1" dirty="0" smtClean="0">
                <a:sym typeface="+mn-ea"/>
              </a:rPr>
              <a:t>/</a:t>
            </a:r>
            <a:r>
              <a:rPr lang="zh-CN" altLang="en-US" sz="1400" b="1" dirty="0" smtClean="0">
                <a:sym typeface="+mn-ea"/>
              </a:rPr>
              <a:t>关闭</a:t>
            </a:r>
            <a:endParaRPr lang="zh-CN" altLang="en-US" sz="1400" b="1" dirty="0" smtClean="0">
              <a:sym typeface="+mn-ea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sym typeface="+mn-ea"/>
              </a:rPr>
              <a:t> 2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、在开启状态条件下：在工单状态切换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成投产时，添加对工单是否有首检单进行判定，若不存在首检单，则抛出错误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信息。</a:t>
            </a:r>
            <a:endParaRPr lang="zh-CN" altLang="en-US" sz="1400" b="1" dirty="0" smtClean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 3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、？？？前端在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工单切换投产的时候，先调用是否已经生成首检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单</a:t>
            </a:r>
            <a:endParaRPr lang="zh-CN" altLang="en-US" sz="1400" b="1" dirty="0" smtClean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 4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、？？？现有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功能：必须要有合格的首检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单</a:t>
            </a:r>
            <a:endParaRPr lang="zh-CN" altLang="en-US" sz="1400" b="1" dirty="0" smtClean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 5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、？？？前端直接调用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接口</a:t>
            </a:r>
            <a:endParaRPr lang="zh-CN" altLang="en-US" sz="1400" b="1" dirty="0" smtClean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已实现的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逻辑：工单切换成投产时，服务端有对首检单进行判断，判断的逻辑是必须要有首检单，若没有将抛出错误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信息；</a:t>
            </a:r>
            <a:endParaRPr lang="zh-CN" altLang="en-US" sz="1400" b="1" dirty="0" smtClean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7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、现逻辑：为实现松耦合，现设计是将服务端判断首检的逻辑修改成前端先调用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QMS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的首检单逻辑，结果为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true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时，再调用投产状态切换的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接口。</a:t>
            </a:r>
            <a:endParaRPr lang="zh-CN" altLang="en-US" sz="1400" b="1" dirty="0" smtClean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8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、本次业务配置，是修改在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QMS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还是在工单模块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下？？？</a:t>
            </a:r>
            <a:endParaRPr lang="zh-CN" altLang="en-US" sz="1400" b="1" dirty="0" smtClean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 descr="截屏2023-08-15 11.55.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99135" y="1303655"/>
            <a:ext cx="5253990" cy="38195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67105" y="297815"/>
            <a:ext cx="4986020" cy="471170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2000" b="1" dirty="0" smtClean="0">
                <a:solidFill>
                  <a:srgbClr val="FEFFFF"/>
                </a:solidFill>
              </a:rPr>
              <a:t>5. </a:t>
            </a:r>
            <a:r>
              <a:rPr lang="zh-CN" altLang="en-US" sz="2000" b="1" dirty="0" smtClean="0">
                <a:solidFill>
                  <a:srgbClr val="FEFFFF"/>
                </a:solidFill>
              </a:rPr>
              <a:t>生产</a:t>
            </a:r>
            <a:r>
              <a:rPr lang="zh-CN" altLang="en-US" sz="2000" b="1" dirty="0" smtClean="0">
                <a:solidFill>
                  <a:srgbClr val="FEFFFF"/>
                </a:solidFill>
              </a:rPr>
              <a:t>工单</a:t>
            </a:r>
            <a:endParaRPr lang="zh-CN" altLang="en-US" sz="2000" b="1" dirty="0" smtClean="0">
              <a:solidFill>
                <a:srgbClr val="FE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6710" y="983615"/>
            <a:ext cx="6412865" cy="476250"/>
          </a:xfrm>
          <a:prstGeom prst="rect">
            <a:avLst/>
          </a:prstGeom>
          <a:noFill/>
        </p:spPr>
        <p:txBody>
          <a:bodyPr wrap="square" lIns="0" tIns="36000" rIns="216000" bIns="36000" rtlCol="0">
            <a:noAutofit/>
          </a:bodyPr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1400" b="1" strike="sngStrike" dirty="0" smtClean="0">
                <a:sym typeface="+mn-ea"/>
              </a:rPr>
              <a:t>5.1</a:t>
            </a:r>
            <a:r>
              <a:rPr lang="zh-CN" altLang="en-US" sz="1400" b="1" strike="sngStrike" dirty="0" smtClean="0">
                <a:sym typeface="+mn-ea"/>
              </a:rPr>
              <a:t>分页列表页面，添加（？？？需要重新对接需求，可能不包含</a:t>
            </a:r>
            <a:r>
              <a:rPr lang="en-US" altLang="zh-CN" sz="1400" b="1" strike="sngStrike" dirty="0" smtClean="0">
                <a:sym typeface="+mn-ea"/>
              </a:rPr>
              <a:t>QMS</a:t>
            </a:r>
            <a:r>
              <a:rPr lang="zh-CN" altLang="en-US" sz="1400" b="1" strike="sngStrike" dirty="0" smtClean="0">
                <a:sym typeface="+mn-ea"/>
              </a:rPr>
              <a:t>）</a:t>
            </a:r>
            <a:endParaRPr lang="zh-CN" altLang="en-US" sz="1400" b="1" strike="sngStrike" dirty="0" smtClean="0"/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zh-CN" altLang="en-US" sz="1400" b="1" dirty="0" smtClean="0"/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altLang="zh-CN" sz="1400" b="1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889000" y="4958080"/>
            <a:ext cx="10271125" cy="2306955"/>
          </a:xfrm>
          <a:prstGeom prst="rect">
            <a:avLst/>
          </a:prstGeom>
          <a:noFill/>
        </p:spPr>
        <p:txBody>
          <a:bodyPr wrap="square" lIns="0" tIns="36000" rIns="216000" bIns="36000" rtlCol="0">
            <a:noAutofit/>
          </a:bodyPr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1400" b="1" dirty="0" smtClean="0"/>
              <a:t>需求设计：</a:t>
            </a:r>
            <a:endParaRPr lang="zh-CN" altLang="en-US" sz="1400" b="1" dirty="0" smtClean="0"/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/>
              <a:t>1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</a:t>
            </a:r>
            <a:r>
              <a:rPr lang="en-US" altLang="zh-CN" sz="1400" b="1" dirty="0" smtClean="0">
                <a:ea typeface="宋体" panose="02010600030101010101" pitchFamily="2" charset="-122"/>
              </a:rPr>
              <a:t>Web</a:t>
            </a:r>
            <a:r>
              <a:rPr lang="zh-CN" altLang="en-US" sz="1400" b="1" dirty="0" smtClean="0">
                <a:ea typeface="宋体" panose="02010600030101010101" pitchFamily="2" charset="-122"/>
              </a:rPr>
              <a:t>端的分页列表添加展示的</a:t>
            </a:r>
            <a:r>
              <a:rPr lang="zh-CN" altLang="en-US" sz="1400" b="1" dirty="0" smtClean="0">
                <a:ea typeface="宋体" panose="02010600030101010101" pitchFamily="2" charset="-122"/>
              </a:rPr>
              <a:t>字段：首检单号（输入筛选）、首检结果（下拉筛选）、送检单号（输入筛选）、送检结果（下拉筛选）；</a:t>
            </a:r>
            <a:endParaRPr lang="zh-CN" altLang="en-US" sz="1400" b="1" dirty="0" smtClean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</a:rPr>
              <a:t>2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、服务端对分页接口改造，使之能展示新增字段，以及支持新增字段的查询</a:t>
            </a:r>
            <a:r>
              <a:rPr lang="zh-CN" altLang="en-US" sz="1400" b="1" dirty="0" smtClean="0">
                <a:ea typeface="宋体" panose="02010600030101010101" pitchFamily="2" charset="-122"/>
              </a:rPr>
              <a:t>功能；</a:t>
            </a:r>
            <a:endParaRPr lang="zh-CN" altLang="en-US" sz="1400" b="1" dirty="0" smtClean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</a:rPr>
              <a:t>3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、若工单对应的首检单和送检单存在多个，则只显示最后一个</a:t>
            </a:r>
            <a:r>
              <a:rPr lang="zh-CN" altLang="en-US" sz="1400" b="1" dirty="0" smtClean="0">
                <a:ea typeface="宋体" panose="02010600030101010101" pitchFamily="2" charset="-122"/>
              </a:rPr>
              <a:t>单据。</a:t>
            </a:r>
            <a:endParaRPr lang="zh-CN" altLang="en-US" sz="1400" b="1" dirty="0" smtClean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89000" y="1317625"/>
            <a:ext cx="9253855" cy="35788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67105" y="297815"/>
            <a:ext cx="4986020" cy="471170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2000" b="1" dirty="0" smtClean="0">
                <a:solidFill>
                  <a:srgbClr val="FEFFFF"/>
                </a:solidFill>
              </a:rPr>
              <a:t>6. P</a:t>
            </a:r>
            <a:r>
              <a:rPr lang="en-US" altLang="zh-CN" sz="2000" b="1" dirty="0" smtClean="0">
                <a:solidFill>
                  <a:srgbClr val="FEFFFF"/>
                </a:solidFill>
              </a:rPr>
              <a:t>AD-</a:t>
            </a:r>
            <a:r>
              <a:rPr lang="zh-CN" altLang="en-US" sz="2000" b="1" dirty="0" smtClean="0">
                <a:solidFill>
                  <a:srgbClr val="FEFFFF"/>
                </a:solidFill>
              </a:rPr>
              <a:t>送检单</a:t>
            </a:r>
            <a:r>
              <a:rPr lang="en-US" altLang="zh-CN" sz="2000" b="1" dirty="0" smtClean="0">
                <a:solidFill>
                  <a:srgbClr val="FEFFFF"/>
                </a:solidFill>
              </a:rPr>
              <a:t>-</a:t>
            </a:r>
            <a:r>
              <a:rPr lang="zh-CN" altLang="en-US" sz="2000" b="1" dirty="0" smtClean="0">
                <a:solidFill>
                  <a:srgbClr val="FEFFFF"/>
                </a:solidFill>
              </a:rPr>
              <a:t>检验</a:t>
            </a:r>
            <a:endParaRPr lang="zh-CN" altLang="en-US" sz="2000" b="1" dirty="0" smtClean="0">
              <a:solidFill>
                <a:srgbClr val="FE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9000" y="983615"/>
            <a:ext cx="5443855" cy="1454785"/>
          </a:xfrm>
          <a:prstGeom prst="rect">
            <a:avLst/>
          </a:prstGeom>
          <a:noFill/>
        </p:spPr>
        <p:txBody>
          <a:bodyPr wrap="square" lIns="0" tIns="36000" rIns="216000" bIns="36000" rtlCol="0">
            <a:noAutofit/>
          </a:bodyPr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1400" b="1" dirty="0" smtClean="0">
                <a:sym typeface="+mn-ea"/>
              </a:rPr>
              <a:t>6.1 </a:t>
            </a:r>
            <a:r>
              <a:rPr lang="zh-CN" altLang="en-US" sz="1400" b="1" dirty="0" smtClean="0">
                <a:sym typeface="+mn-ea"/>
              </a:rPr>
              <a:t>检验</a:t>
            </a:r>
            <a:endParaRPr lang="zh-CN" altLang="en-US" sz="1400" b="1" dirty="0" smtClean="0"/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zh-CN" altLang="en-US" sz="1400" b="1" dirty="0" smtClean="0"/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altLang="zh-CN" sz="1400" b="1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889000" y="4599305"/>
            <a:ext cx="10271125" cy="2676525"/>
          </a:xfrm>
          <a:prstGeom prst="rect">
            <a:avLst/>
          </a:prstGeom>
          <a:noFill/>
        </p:spPr>
        <p:txBody>
          <a:bodyPr wrap="square" lIns="0" tIns="36000" rIns="216000" bIns="36000" rtlCol="0">
            <a:noAutofit/>
          </a:bodyPr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1400" b="1" dirty="0" smtClean="0"/>
              <a:t>需求设计：</a:t>
            </a:r>
            <a:endParaRPr lang="zh-CN" altLang="en-US" sz="1400" b="1" dirty="0" smtClean="0"/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</a:rPr>
              <a:t>1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、原功能：在</a:t>
            </a:r>
            <a:r>
              <a:rPr lang="en-US" altLang="zh-CN" sz="1400" b="1" dirty="0" smtClean="0">
                <a:ea typeface="宋体" panose="02010600030101010101" pitchFamily="2" charset="-122"/>
              </a:rPr>
              <a:t>PAD</a:t>
            </a:r>
            <a:r>
              <a:rPr lang="zh-CN" altLang="en-US" sz="1400" b="1" dirty="0" smtClean="0">
                <a:ea typeface="宋体" panose="02010600030101010101" pitchFamily="2" charset="-122"/>
              </a:rPr>
              <a:t>的产品项目列表页面进行下拉选择，手动填写，由于每行的空间太大，导致</a:t>
            </a:r>
            <a:r>
              <a:rPr lang="zh-CN" altLang="en-US" sz="1400" b="1" dirty="0" smtClean="0">
                <a:ea typeface="宋体" panose="02010600030101010101" pitchFamily="2" charset="-122"/>
              </a:rPr>
              <a:t>用户操作</a:t>
            </a:r>
            <a:r>
              <a:rPr lang="zh-CN" altLang="en-US" sz="1400" b="1" dirty="0" smtClean="0">
                <a:ea typeface="宋体" panose="02010600030101010101" pitchFamily="2" charset="-122"/>
              </a:rPr>
              <a:t>不便；</a:t>
            </a:r>
            <a:endParaRPr lang="zh-CN" altLang="en-US" sz="1400" b="1" dirty="0" smtClean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</a:rPr>
              <a:t>2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、新需求实现：点击检查项目组的检查结果时，弹出弹出框。检查项目的每个项目都带有</a:t>
            </a:r>
            <a:r>
              <a:rPr lang="en-US" altLang="zh-CN" sz="1400" b="1" dirty="0" smtClean="0">
                <a:ea typeface="宋体" panose="02010600030101010101" pitchFamily="2" charset="-122"/>
              </a:rPr>
              <a:t>index</a:t>
            </a:r>
            <a:r>
              <a:rPr lang="zh-CN" altLang="en-US" sz="1400" b="1" dirty="0" smtClean="0">
                <a:ea typeface="宋体" panose="02010600030101010101" pitchFamily="2" charset="-122"/>
              </a:rPr>
              <a:t>，通过</a:t>
            </a:r>
            <a:r>
              <a:rPr lang="en-US" altLang="zh-CN" sz="1400" b="1" dirty="0" smtClean="0">
                <a:ea typeface="宋体" panose="02010600030101010101" pitchFamily="2" charset="-122"/>
              </a:rPr>
              <a:t>index</a:t>
            </a:r>
            <a:r>
              <a:rPr lang="zh-CN" altLang="en-US" sz="1400" b="1" dirty="0" smtClean="0">
                <a:ea typeface="宋体" panose="02010600030101010101" pitchFamily="2" charset="-122"/>
              </a:rPr>
              <a:t>到项目列表中去获取项目的信息。当</a:t>
            </a:r>
            <a:r>
              <a:rPr lang="en-US" altLang="zh-CN" sz="1400" b="1" dirty="0" smtClean="0">
                <a:ea typeface="宋体" panose="02010600030101010101" pitchFamily="2" charset="-122"/>
              </a:rPr>
              <a:t>index==0</a:t>
            </a:r>
            <a:r>
              <a:rPr lang="zh-CN" altLang="en-US" sz="1400" b="1" dirty="0" smtClean="0">
                <a:ea typeface="宋体" panose="02010600030101010101" pitchFamily="2" charset="-122"/>
              </a:rPr>
              <a:t>时，无上一个；当</a:t>
            </a:r>
            <a:r>
              <a:rPr lang="en-US" altLang="zh-CN" sz="1400" b="1" dirty="0" smtClean="0">
                <a:ea typeface="宋体" panose="02010600030101010101" pitchFamily="2" charset="-122"/>
              </a:rPr>
              <a:t>index==</a:t>
            </a:r>
            <a:r>
              <a:rPr lang="zh-CN" altLang="en-US" sz="1400" b="1" dirty="0" smtClean="0">
                <a:ea typeface="宋体" panose="02010600030101010101" pitchFamily="2" charset="-122"/>
              </a:rPr>
              <a:t>（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列表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size-1</a:t>
            </a:r>
            <a:r>
              <a:rPr lang="zh-CN" altLang="en-US" sz="1400" b="1" dirty="0" smtClean="0">
                <a:ea typeface="宋体" panose="02010600030101010101" pitchFamily="2" charset="-122"/>
              </a:rPr>
              <a:t>）时，无下一个。根据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“</a:t>
            </a:r>
            <a:r>
              <a:rPr lang="zh-CN" altLang="en-US" sz="1400" b="1" dirty="0" smtClean="0">
                <a:ea typeface="宋体" panose="02010600030101010101" pitchFamily="2" charset="-122"/>
              </a:rPr>
              <a:t>输入方式（input_mode）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”</a:t>
            </a:r>
            <a:r>
              <a:rPr lang="zh-CN" altLang="en-US" sz="1400" b="1" dirty="0" smtClean="0">
                <a:ea typeface="宋体" panose="02010600030101010101" pitchFamily="2" charset="-122"/>
              </a:rPr>
              <a:t>来判断检测结果是显示：输入框、单选框、</a:t>
            </a:r>
            <a:r>
              <a:rPr lang="zh-CN" altLang="en-US" sz="1400" b="1" dirty="0" smtClean="0">
                <a:ea typeface="宋体" panose="02010600030101010101" pitchFamily="2" charset="-122"/>
              </a:rPr>
              <a:t>多选框。</a:t>
            </a:r>
            <a:endParaRPr lang="zh-CN" altLang="en-US" sz="1400" b="1" dirty="0" smtClean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</a:rPr>
              <a:t>3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、【确定】按钮：保存并关闭弹窗；【上一步】【</a:t>
            </a:r>
            <a:r>
              <a:rPr lang="zh-CN" altLang="en-US" sz="1400" b="1" dirty="0" smtClean="0">
                <a:ea typeface="宋体" panose="02010600030101010101" pitchFamily="2" charset="-122"/>
              </a:rPr>
              <a:t>下一步】：保存并刷新数据。</a:t>
            </a:r>
            <a:endParaRPr lang="zh-CN" altLang="en-US" sz="1400" b="1" dirty="0" smtClean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</a:rPr>
              <a:t>4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、原模式保留，加个检测按钮，点击按钮</a:t>
            </a:r>
            <a:r>
              <a:rPr lang="zh-CN" altLang="en-US" sz="1400" b="1" dirty="0" smtClean="0">
                <a:ea typeface="宋体" panose="02010600030101010101" pitchFamily="2" charset="-122"/>
              </a:rPr>
              <a:t>弹框</a:t>
            </a:r>
            <a:endParaRPr lang="zh-CN" altLang="en-US" sz="1400" b="1" dirty="0" smtClean="0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89000" y="1372870"/>
            <a:ext cx="9548495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67105" y="297815"/>
            <a:ext cx="5621655" cy="471170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2000" b="1" dirty="0" smtClean="0">
                <a:solidFill>
                  <a:srgbClr val="FEFFFF"/>
                </a:solidFill>
              </a:rPr>
              <a:t>1. </a:t>
            </a:r>
            <a:r>
              <a:rPr lang="zh-CN" altLang="en-US" sz="2000" b="1" dirty="0" smtClean="0">
                <a:solidFill>
                  <a:srgbClr val="FEFFFF"/>
                </a:solidFill>
              </a:rPr>
              <a:t>产品检验项目</a:t>
            </a:r>
            <a:endParaRPr lang="zh-CN" altLang="en-US" sz="2000" b="1" dirty="0" smtClean="0">
              <a:solidFill>
                <a:srgbClr val="FE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5165" y="989965"/>
            <a:ext cx="6214110" cy="350520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/>
              <a:t>1.1. </a:t>
            </a:r>
            <a:r>
              <a:rPr lang="zh-CN" altLang="en-US" sz="1400" b="1" dirty="0" smtClean="0"/>
              <a:t>页面样式、文本及</a:t>
            </a:r>
            <a:r>
              <a:rPr lang="zh-CN" altLang="en-US" sz="1400" b="1" dirty="0" smtClean="0"/>
              <a:t>交互修改</a:t>
            </a:r>
            <a:endParaRPr lang="zh-CN" altLang="en-US" sz="1400" b="1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67055" y="4717415"/>
            <a:ext cx="10811510" cy="1847215"/>
          </a:xfrm>
          <a:prstGeom prst="rect">
            <a:avLst/>
          </a:prstGeom>
          <a:noFill/>
        </p:spPr>
        <p:txBody>
          <a:bodyPr wrap="square" lIns="0" tIns="36000" rIns="216000" bIns="36000" rtlCol="0">
            <a:noAutofit/>
          </a:bodyPr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1400" b="1" dirty="0" smtClean="0"/>
              <a:t>需求设计：</a:t>
            </a:r>
            <a:r>
              <a:rPr lang="en-US" altLang="zh-CN" sz="1400" b="1" dirty="0" smtClean="0"/>
              <a:t>1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、编辑页面的字段</a:t>
            </a:r>
            <a:r>
              <a:rPr lang="zh-CN" altLang="en-US" sz="1400" b="1" dirty="0" smtClean="0">
                <a:ea typeface="宋体" panose="02010600030101010101" pitchFamily="2" charset="-122"/>
              </a:rPr>
              <a:t>对齐</a:t>
            </a:r>
            <a:endParaRPr lang="zh-CN" altLang="en-US" sz="1400" b="1" dirty="0" smtClean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1400" b="1" dirty="0" smtClean="0">
                <a:ea typeface="宋体" panose="02010600030101010101" pitchFamily="2" charset="-122"/>
              </a:rPr>
              <a:t> 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          2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、字段【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是否需要出现在检验报告中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】：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文本修改成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是否生成检验报告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；将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必填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修改成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非必填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；默认值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否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”</a:t>
            </a:r>
            <a:endParaRPr lang="en-US" altLang="zh-CN" sz="1400" b="1" dirty="0" smtClean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</a:rPr>
              <a:t>            3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、字段【参考值】修改为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“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非必填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”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</a:rPr>
              <a:t>            4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、在字段【可选值】的标签添加</a:t>
            </a:r>
            <a:r>
              <a:rPr lang="en-US" altLang="zh-CN" sz="1400" b="1" dirty="0" smtClean="0">
                <a:ea typeface="宋体" panose="02010600030101010101" pitchFamily="2" charset="-122"/>
              </a:rPr>
              <a:t>ICON</a:t>
            </a:r>
            <a:r>
              <a:rPr lang="zh-CN" altLang="en-US" sz="1400" b="1" dirty="0" smtClean="0">
                <a:ea typeface="宋体" panose="02010600030101010101" pitchFamily="2" charset="-122"/>
              </a:rPr>
              <a:t>图标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“</a:t>
            </a:r>
            <a:r>
              <a:rPr lang="zh-CN" altLang="en-US" sz="1400" b="1" dirty="0" smtClean="0">
                <a:ea typeface="宋体" panose="02010600030101010101" pitchFamily="2" charset="-122"/>
              </a:rPr>
              <a:t>？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”</a:t>
            </a:r>
            <a:r>
              <a:rPr lang="zh-CN" altLang="en-US" sz="1400" b="1" dirty="0" smtClean="0">
                <a:ea typeface="宋体" panose="02010600030101010101" pitchFamily="2" charset="-122"/>
              </a:rPr>
              <a:t>，当鼠标移动到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“</a:t>
            </a:r>
            <a:r>
              <a:rPr lang="zh-CN" altLang="en-US" sz="1400" b="1" dirty="0" smtClean="0">
                <a:ea typeface="宋体" panose="02010600030101010101" pitchFamily="2" charset="-122"/>
              </a:rPr>
              <a:t>？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”</a:t>
            </a:r>
            <a:r>
              <a:rPr lang="zh-CN" altLang="en-US" sz="1400" b="1" dirty="0" smtClean="0">
                <a:ea typeface="宋体" panose="02010600030101010101" pitchFamily="2" charset="-122"/>
              </a:rPr>
              <a:t>时，显示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“*多选值用英文字符逗号分割“,””</a:t>
            </a:r>
            <a:r>
              <a:rPr lang="zh-CN" altLang="en-US" sz="1400" b="1" dirty="0" smtClean="0">
                <a:ea typeface="宋体" panose="02010600030101010101" pitchFamily="2" charset="-122"/>
              </a:rPr>
              <a:t>的提示</a:t>
            </a:r>
            <a:r>
              <a:rPr lang="zh-CN" altLang="en-US" sz="1400" b="1" dirty="0" smtClean="0">
                <a:ea typeface="宋体" panose="02010600030101010101" pitchFamily="2" charset="-122"/>
              </a:rPr>
              <a:t>信息</a:t>
            </a:r>
            <a:endParaRPr lang="zh-CN" altLang="en-US" sz="1400" b="1" dirty="0" smtClean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</a:rPr>
              <a:t>                   </a:t>
            </a:r>
            <a:endParaRPr lang="zh-CN" altLang="en-US" sz="1400" b="1" dirty="0" smtClean="0"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67055" y="1405890"/>
            <a:ext cx="4800600" cy="26746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405120" y="1405890"/>
            <a:ext cx="6229985" cy="23691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67105" y="297815"/>
            <a:ext cx="5621655" cy="471170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2000" b="1" dirty="0" smtClean="0">
                <a:solidFill>
                  <a:srgbClr val="FEFFFF"/>
                </a:solidFill>
              </a:rPr>
              <a:t>1. </a:t>
            </a:r>
            <a:r>
              <a:rPr lang="zh-CN" altLang="en-US" sz="2000" b="1" dirty="0" smtClean="0">
                <a:solidFill>
                  <a:srgbClr val="FEFFFF"/>
                </a:solidFill>
              </a:rPr>
              <a:t>产品检验项目</a:t>
            </a:r>
            <a:endParaRPr lang="zh-CN" altLang="en-US" sz="2000" b="1" dirty="0" smtClean="0">
              <a:solidFill>
                <a:srgbClr val="FE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5165" y="989965"/>
            <a:ext cx="6214110" cy="350520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/>
              <a:t>1.2. </a:t>
            </a:r>
            <a:r>
              <a:rPr lang="zh-CN" altLang="en-US" sz="1400" b="1" dirty="0" smtClean="0"/>
              <a:t>状态变动</a:t>
            </a:r>
            <a:r>
              <a:rPr lang="zh-CN" altLang="en-US" sz="1400" b="1" dirty="0" smtClean="0"/>
              <a:t>交互</a:t>
            </a:r>
            <a:endParaRPr lang="zh-CN" altLang="en-US" sz="1400" b="1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67055" y="4652010"/>
            <a:ext cx="10811510" cy="1912620"/>
          </a:xfrm>
          <a:prstGeom prst="rect">
            <a:avLst/>
          </a:prstGeom>
          <a:noFill/>
        </p:spPr>
        <p:txBody>
          <a:bodyPr wrap="square" lIns="0" tIns="36000" rIns="216000" bIns="36000" rtlCol="0">
            <a:noAutofit/>
          </a:bodyPr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1400" b="1" dirty="0" smtClean="0"/>
              <a:t>需求设计：</a:t>
            </a:r>
            <a:r>
              <a:rPr lang="en-US" altLang="zh-CN" sz="1400" b="1" dirty="0" smtClean="0"/>
              <a:t>1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、字段【状态】值等于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“</a:t>
            </a:r>
            <a:r>
              <a:rPr lang="zh-CN" altLang="en-US" sz="1400" b="1" dirty="0" smtClean="0">
                <a:ea typeface="宋体" panose="02010600030101010101" pitchFamily="2" charset="-122"/>
              </a:rPr>
              <a:t>生效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”</a:t>
            </a:r>
            <a:r>
              <a:rPr lang="zh-CN" altLang="en-US" sz="1400" b="1" dirty="0" smtClean="0">
                <a:ea typeface="宋体" panose="02010600030101010101" pitchFamily="2" charset="-122"/>
              </a:rPr>
              <a:t>时，非必填字段，允许编辑（为所有非必填字段添加同一个</a:t>
            </a:r>
            <a:r>
              <a:rPr lang="en-US" altLang="zh-CN" sz="1400" b="1" dirty="0" smtClean="0">
                <a:ea typeface="宋体" panose="02010600030101010101" pitchFamily="2" charset="-122"/>
              </a:rPr>
              <a:t>Disable</a:t>
            </a:r>
            <a:r>
              <a:rPr lang="zh-CN" altLang="en-US" sz="1400" b="1" dirty="0" smtClean="0">
                <a:ea typeface="宋体" panose="02010600030101010101" pitchFamily="2" charset="-122"/>
              </a:rPr>
              <a:t>的标识）（？？？？？？？需找产品确定，之前的的标准和现有标准发生变动该如何确认逻辑）（提示用户，会改变已有的标准，是否确认更改）（是否添加一个停用并复制的功能）（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√ </a:t>
            </a:r>
            <a:r>
              <a:rPr lang="zh-CN" altLang="en-US" sz="1400" b="1" dirty="0" smtClean="0">
                <a:ea typeface="宋体" panose="02010600030101010101" pitchFamily="2" charset="-122"/>
              </a:rPr>
              <a:t>关联所有的字段，不在只关联</a:t>
            </a:r>
            <a:r>
              <a:rPr lang="en-US" altLang="zh-CN" sz="1400" b="1" dirty="0" smtClean="0">
                <a:ea typeface="宋体" panose="02010600030101010101" pitchFamily="2" charset="-122"/>
              </a:rPr>
              <a:t>ID</a:t>
            </a:r>
            <a:r>
              <a:rPr lang="zh-CN" altLang="en-US" sz="1400" b="1" dirty="0" smtClean="0">
                <a:ea typeface="宋体" panose="02010600030101010101" pitchFamily="2" charset="-122"/>
              </a:rPr>
              <a:t>）（送检单（刷新按钮）</a:t>
            </a:r>
            <a:r>
              <a:rPr lang="en-US" altLang="zh-CN" sz="1400" b="1" dirty="0" smtClean="0">
                <a:ea typeface="宋体" panose="02010600030101010101" pitchFamily="2" charset="-122"/>
              </a:rPr>
              <a:t>-</a:t>
            </a:r>
            <a:r>
              <a:rPr lang="zh-CN" altLang="en-US" sz="1400" b="1" dirty="0" smtClean="0">
                <a:ea typeface="宋体" panose="02010600030101010101" pitchFamily="2" charset="-122"/>
              </a:rPr>
              <a:t>保存当时的检验项目）（涉及</a:t>
            </a:r>
            <a:r>
              <a:rPr lang="en-US" altLang="zh-CN" sz="1400" b="1" dirty="0" smtClean="0">
                <a:ea typeface="宋体" panose="02010600030101010101" pitchFamily="2" charset="-122"/>
              </a:rPr>
              <a:t>-</a:t>
            </a:r>
            <a:r>
              <a:rPr lang="zh-CN" altLang="en-US" sz="1400" b="1" dirty="0" smtClean="0">
                <a:ea typeface="宋体" panose="02010600030101010101" pitchFamily="2" charset="-122"/>
              </a:rPr>
              <a:t>来料</a:t>
            </a:r>
            <a:r>
              <a:rPr lang="zh-CN" altLang="en-US" sz="1400" b="1" dirty="0" smtClean="0">
                <a:ea typeface="宋体" panose="02010600030101010101" pitchFamily="2" charset="-122"/>
              </a:rPr>
              <a:t>检验）</a:t>
            </a:r>
            <a:endParaRPr lang="zh-CN" altLang="en-US" sz="1400" b="1" dirty="0" smtClean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1400" b="1" dirty="0" smtClean="0">
                <a:ea typeface="宋体" panose="02010600030101010101" pitchFamily="2" charset="-122"/>
              </a:rPr>
              <a:t> 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          2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、字段【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状态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】值除现有的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“</a:t>
            </a:r>
            <a:r>
              <a:rPr lang="zh-CN" altLang="en-US" sz="1400" b="1" dirty="0" smtClean="0">
                <a:ea typeface="宋体" panose="02010600030101010101" pitchFamily="2" charset="-122"/>
              </a:rPr>
              <a:t>创建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”“</a:t>
            </a:r>
            <a:r>
              <a:rPr lang="zh-CN" altLang="en-US" sz="1400" b="1" dirty="0" smtClean="0">
                <a:ea typeface="宋体" panose="02010600030101010101" pitchFamily="2" charset="-122"/>
              </a:rPr>
              <a:t>生效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”“</a:t>
            </a:r>
            <a:r>
              <a:rPr lang="zh-CN" altLang="en-US" sz="1400" b="1" dirty="0" smtClean="0">
                <a:ea typeface="宋体" panose="02010600030101010101" pitchFamily="2" charset="-122"/>
              </a:rPr>
              <a:t>废弃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”</a:t>
            </a:r>
            <a:r>
              <a:rPr lang="zh-CN" altLang="en-US" sz="1400" b="1" dirty="0" smtClean="0">
                <a:ea typeface="宋体" panose="02010600030101010101" pitchFamily="2" charset="-122"/>
              </a:rPr>
              <a:t>外，再添加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“</a:t>
            </a:r>
            <a:r>
              <a:rPr lang="zh-CN" altLang="en-US" sz="1400" b="1" dirty="0" smtClean="0">
                <a:ea typeface="宋体" panose="02010600030101010101" pitchFamily="2" charset="-122"/>
              </a:rPr>
              <a:t>停用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”</a:t>
            </a:r>
            <a:r>
              <a:rPr lang="zh-CN" altLang="en-US" sz="1400" b="1" dirty="0" smtClean="0">
                <a:ea typeface="宋体" panose="02010600030101010101" pitchFamily="2" charset="-122"/>
              </a:rPr>
              <a:t>（服务端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可在状态枚举中添加变量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“</a:t>
            </a:r>
            <a:r>
              <a:rPr lang="zh-CN" altLang="en-US" sz="1400" b="1" dirty="0" smtClean="0">
                <a:ea typeface="宋体" panose="02010600030101010101" pitchFamily="2" charset="-122"/>
              </a:rPr>
              <a:t>停用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”</a:t>
            </a:r>
            <a:r>
              <a:rPr lang="zh-CN" altLang="en-US" sz="1400" b="1" dirty="0" smtClean="0">
                <a:ea typeface="宋体" panose="02010600030101010101" pitchFamily="2" charset="-122"/>
              </a:rPr>
              <a:t>）</a:t>
            </a:r>
            <a:endParaRPr lang="zh-CN" altLang="en-US" sz="1400" b="1" dirty="0" smtClean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</a:rPr>
              <a:t>            3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、产品检验方案新增</a:t>
            </a:r>
            <a:r>
              <a:rPr lang="en-US" altLang="zh-CN" sz="1400" b="1" dirty="0" smtClean="0">
                <a:ea typeface="宋体" panose="02010600030101010101" pitchFamily="2" charset="-122"/>
              </a:rPr>
              <a:t>-</a:t>
            </a:r>
            <a:r>
              <a:rPr lang="zh-CN" altLang="en-US" sz="1400" b="1" dirty="0" smtClean="0">
                <a:ea typeface="宋体" panose="02010600030101010101" pitchFamily="2" charset="-122"/>
              </a:rPr>
              <a:t>检测项目，选择的检测项目，服务端只能返回状态为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“</a:t>
            </a:r>
            <a:r>
              <a:rPr lang="zh-CN" altLang="en-US" sz="1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生效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”</a:t>
            </a:r>
            <a:r>
              <a:rPr lang="zh-CN" altLang="en-US" sz="1400" b="1" dirty="0" smtClean="0">
                <a:ea typeface="宋体" panose="02010600030101010101" pitchFamily="2" charset="-122"/>
              </a:rPr>
              <a:t>的的项目列表（</a:t>
            </a:r>
            <a:r>
              <a:rPr lang="en-US" altLang="zh-CN" sz="1400" b="1" dirty="0" smtClean="0">
                <a:ea typeface="宋体" panose="02010600030101010101" pitchFamily="2" charset="-122"/>
              </a:rPr>
              <a:t>Web</a:t>
            </a:r>
            <a:r>
              <a:rPr lang="zh-CN" altLang="en-US" sz="1400" b="1" dirty="0" smtClean="0">
                <a:ea typeface="宋体" panose="02010600030101010101" pitchFamily="2" charset="-122"/>
              </a:rPr>
              <a:t>可传入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“</a:t>
            </a:r>
            <a:r>
              <a:rPr lang="zh-CN" altLang="en-US" sz="1400" b="1" dirty="0" smtClean="0">
                <a:ea typeface="宋体" panose="02010600030101010101" pitchFamily="2" charset="-122"/>
              </a:rPr>
              <a:t>生效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”</a:t>
            </a:r>
            <a:r>
              <a:rPr lang="zh-CN" altLang="en-US" sz="1400" b="1" dirty="0" smtClean="0">
                <a:ea typeface="宋体" panose="02010600030101010101" pitchFamily="2" charset="-122"/>
              </a:rPr>
              <a:t>状态的查询条件给</a:t>
            </a:r>
            <a:r>
              <a:rPr lang="zh-CN" altLang="en-US" sz="1400" b="1" dirty="0" smtClean="0">
                <a:ea typeface="宋体" panose="02010600030101010101" pitchFamily="2" charset="-122"/>
              </a:rPr>
              <a:t>接口）</a:t>
            </a:r>
            <a:endParaRPr lang="zh-CN" altLang="en-US" sz="1400" b="1" dirty="0" smtClean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1400" b="1" dirty="0" smtClean="0">
                <a:ea typeface="宋体" panose="02010600030101010101" pitchFamily="2" charset="-122"/>
              </a:rPr>
              <a:t> 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         4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“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生效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”</a:t>
            </a:r>
            <a:r>
              <a:rPr lang="zh-CN" altLang="en-US" sz="1400" b="1" dirty="0" smtClean="0">
                <a:ea typeface="宋体" panose="02010600030101010101" pitchFamily="2" charset="-122"/>
              </a:rPr>
              <a:t>可以直接转为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“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停用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1400" b="1" dirty="0" smtClean="0">
                <a:ea typeface="宋体" panose="02010600030101010101" pitchFamily="2" charset="-122"/>
              </a:rPr>
              <a:t>；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停用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也可直接转化成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生效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；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停用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不影响到已有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的方案。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</a:rPr>
              <a:t>                              </a:t>
            </a:r>
            <a:endParaRPr lang="zh-CN" altLang="en-US" sz="1400" b="1" dirty="0" smtClean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85165" y="1405890"/>
            <a:ext cx="4781550" cy="30626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602605" y="1561465"/>
            <a:ext cx="6224270" cy="3095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67105" y="297815"/>
            <a:ext cx="4986020" cy="471170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2000" b="1" dirty="0" smtClean="0">
                <a:solidFill>
                  <a:srgbClr val="FEFFFF"/>
                </a:solidFill>
              </a:rPr>
              <a:t>2. </a:t>
            </a:r>
            <a:r>
              <a:rPr lang="zh-CN" altLang="en-US" sz="2000" b="1" dirty="0" smtClean="0">
                <a:solidFill>
                  <a:srgbClr val="FEFFFF"/>
                </a:solidFill>
              </a:rPr>
              <a:t>产品检验</a:t>
            </a:r>
            <a:r>
              <a:rPr lang="zh-CN" altLang="en-US" sz="2000" b="1" dirty="0" smtClean="0">
                <a:solidFill>
                  <a:srgbClr val="FEFFFF"/>
                </a:solidFill>
              </a:rPr>
              <a:t>方案</a:t>
            </a:r>
            <a:endParaRPr lang="zh-CN" altLang="en-US" sz="2000" b="1" dirty="0" smtClean="0">
              <a:solidFill>
                <a:srgbClr val="FE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8980" y="993775"/>
            <a:ext cx="4064000" cy="350520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/>
              <a:t>2.1. </a:t>
            </a:r>
            <a:r>
              <a:rPr lang="zh-CN" altLang="en-US" sz="1400" b="1" dirty="0" smtClean="0"/>
              <a:t>通用</a:t>
            </a:r>
            <a:r>
              <a:rPr lang="zh-CN" altLang="en-US" sz="1400" b="1" dirty="0" smtClean="0"/>
              <a:t>物料</a:t>
            </a:r>
            <a:endParaRPr lang="zh-CN" altLang="en-US" sz="1400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570345" y="1056640"/>
            <a:ext cx="5527040" cy="3331210"/>
          </a:xfrm>
          <a:prstGeom prst="rect">
            <a:avLst/>
          </a:prstGeom>
          <a:noFill/>
        </p:spPr>
        <p:txBody>
          <a:bodyPr wrap="square" lIns="0" tIns="36000" rIns="216000" bIns="36000" rtlCol="0">
            <a:noAutofit/>
          </a:bodyPr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1400" b="1" dirty="0" smtClean="0"/>
              <a:t>需求设计：</a:t>
            </a:r>
            <a:endParaRPr lang="zh-CN" altLang="en-US" sz="1400" b="1" dirty="0" smtClean="0"/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/>
              <a:t>1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、将</a:t>
            </a:r>
            <a:r>
              <a:rPr lang="en-US" altLang="zh-CN" sz="1400" b="1" dirty="0" smtClean="0">
                <a:ea typeface="宋体" panose="02010600030101010101" pitchFamily="2" charset="-122"/>
              </a:rPr>
              <a:t>Tab</a:t>
            </a:r>
            <a:r>
              <a:rPr lang="zh-CN" altLang="en-US" sz="1400" b="1" dirty="0" smtClean="0">
                <a:ea typeface="宋体" panose="02010600030101010101" pitchFamily="2" charset="-122"/>
              </a:rPr>
              <a:t>标签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“</a:t>
            </a:r>
            <a:r>
              <a:rPr lang="zh-CN" altLang="en-US" sz="1400" b="1" dirty="0" smtClean="0">
                <a:ea typeface="宋体" panose="02010600030101010101" pitchFamily="2" charset="-122"/>
              </a:rPr>
              <a:t>关联物料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”</a:t>
            </a:r>
            <a:r>
              <a:rPr lang="zh-CN" altLang="en-US" sz="1400" b="1" dirty="0" smtClean="0">
                <a:ea typeface="宋体" panose="02010600030101010101" pitchFamily="2" charset="-122"/>
              </a:rPr>
              <a:t>前移置第一列；</a:t>
            </a:r>
            <a:endParaRPr lang="zh-CN" altLang="en-US" sz="1400" b="1" dirty="0" smtClean="0"/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/>
              <a:t>2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、（</a:t>
            </a:r>
            <a:r>
              <a:rPr lang="en-US" altLang="zh-CN" sz="1400" b="1" dirty="0" smtClean="0">
                <a:ea typeface="宋体" panose="02010600030101010101" pitchFamily="2" charset="-122"/>
              </a:rPr>
              <a:t>1</a:t>
            </a:r>
            <a:r>
              <a:rPr lang="zh-CN" altLang="en-US" sz="1400" b="1" dirty="0" smtClean="0">
                <a:ea typeface="宋体" panose="02010600030101010101" pitchFamily="2" charset="-122"/>
              </a:rPr>
              <a:t>）在【新增关联物料】侧添加单选【通用物料】，默认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“</a:t>
            </a:r>
            <a:r>
              <a:rPr lang="zh-CN" altLang="en-US" sz="1400" b="1" dirty="0" smtClean="0">
                <a:ea typeface="宋体" panose="02010600030101010101" pitchFamily="2" charset="-122"/>
              </a:rPr>
              <a:t>关闭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”</a:t>
            </a:r>
            <a:r>
              <a:rPr lang="zh-CN" altLang="en-US" sz="1400" b="1" dirty="0" smtClean="0">
                <a:ea typeface="宋体" panose="02010600030101010101" pitchFamily="2" charset="-122"/>
              </a:rPr>
              <a:t>；但选择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“</a:t>
            </a:r>
            <a:r>
              <a:rPr lang="zh-CN" altLang="en-US" sz="1400" b="1" dirty="0" smtClean="0">
                <a:ea typeface="宋体" panose="02010600030101010101" pitchFamily="2" charset="-122"/>
              </a:rPr>
              <a:t>开启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”</a:t>
            </a:r>
            <a:r>
              <a:rPr lang="zh-CN" altLang="en-US" sz="1400" b="1" dirty="0" smtClean="0">
                <a:ea typeface="宋体" panose="02010600030101010101" pitchFamily="2" charset="-122"/>
              </a:rPr>
              <a:t>后，【新增关联物料】将置灰且不能点击，并且将物料列表清空（是否清空可根据产品需要，防止误点击开启）；（</a:t>
            </a:r>
            <a:r>
              <a:rPr lang="en-US" altLang="zh-CN" sz="1400" b="1" dirty="0" smtClean="0">
                <a:ea typeface="宋体" panose="02010600030101010101" pitchFamily="2" charset="-122"/>
              </a:rPr>
              <a:t>2</a:t>
            </a:r>
            <a:r>
              <a:rPr lang="zh-CN" altLang="en-US" sz="1400" b="1" dirty="0" smtClean="0">
                <a:ea typeface="宋体" panose="02010600030101010101" pitchFamily="2" charset="-122"/>
              </a:rPr>
              <a:t>）添加</a:t>
            </a:r>
            <a:r>
              <a:rPr lang="zh-CN" altLang="en-US" sz="1400" b="1" dirty="0" smtClean="0">
                <a:ea typeface="宋体" panose="02010600030101010101" pitchFamily="2" charset="-122"/>
              </a:rPr>
              <a:t>备注：*开启后该方案默认关联所有物料；</a:t>
            </a:r>
            <a:endParaRPr lang="zh-CN" altLang="en-US" sz="1400" b="1" dirty="0" smtClean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</a:rPr>
              <a:t>3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、通用物料</a:t>
            </a:r>
            <a:r>
              <a:rPr lang="zh-CN" altLang="en-US" sz="1400" b="1" dirty="0" smtClean="0">
                <a:ea typeface="宋体" panose="02010600030101010101" pitchFamily="2" charset="-122"/>
              </a:rPr>
              <a:t>的服务端实现：将在检测方案表中新增一个字段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“</a:t>
            </a:r>
            <a:r>
              <a:rPr lang="zh-CN" altLang="en-US" sz="1400" b="1" dirty="0" smtClean="0">
                <a:ea typeface="宋体" panose="02010600030101010101" pitchFamily="2" charset="-122"/>
              </a:rPr>
              <a:t>通用物料（</a:t>
            </a:r>
            <a:r>
              <a:rPr lang="en-US" altLang="zh-CN" sz="1400" b="1" dirty="0" smtClean="0">
                <a:ea typeface="宋体" panose="02010600030101010101" pitchFamily="2" charset="-122"/>
              </a:rPr>
              <a:t>generalMaterial</a:t>
            </a:r>
            <a:r>
              <a:rPr lang="zh-CN" altLang="en-US" sz="1400" b="1" dirty="0" smtClean="0">
                <a:ea typeface="宋体" panose="02010600030101010101" pitchFamily="2" charset="-122"/>
              </a:rPr>
              <a:t>）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”</a:t>
            </a:r>
            <a:r>
              <a:rPr lang="zh-CN" altLang="en-US" sz="1400" b="1" dirty="0" smtClean="0">
                <a:ea typeface="宋体" panose="02010600030101010101" pitchFamily="2" charset="-122"/>
              </a:rPr>
              <a:t>，值为</a:t>
            </a:r>
            <a:r>
              <a:rPr lang="en-US" altLang="zh-CN" sz="1400" b="1" dirty="0" smtClean="0">
                <a:ea typeface="宋体" panose="02010600030101010101" pitchFamily="2" charset="-122"/>
              </a:rPr>
              <a:t>0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</a:t>
            </a:r>
            <a:r>
              <a:rPr lang="en-US" altLang="zh-CN" sz="1400" b="1" dirty="0" smtClean="0">
                <a:ea typeface="宋体" panose="02010600030101010101" pitchFamily="2" charset="-122"/>
              </a:rPr>
              <a:t>1</a:t>
            </a:r>
            <a:r>
              <a:rPr lang="zh-CN" altLang="en-US" sz="1400" b="1" dirty="0" smtClean="0">
                <a:ea typeface="宋体" panose="02010600030101010101" pitchFamily="2" charset="-122"/>
              </a:rPr>
              <a:t>，</a:t>
            </a:r>
            <a:r>
              <a:rPr lang="en-US" altLang="zh-CN" sz="1400" b="1" dirty="0" smtClean="0">
                <a:ea typeface="宋体" panose="02010600030101010101" pitchFamily="2" charset="-122"/>
              </a:rPr>
              <a:t>0</a:t>
            </a:r>
            <a:r>
              <a:rPr lang="zh-CN" altLang="en-US" sz="1400" b="1" dirty="0" smtClean="0">
                <a:ea typeface="宋体" panose="02010600030101010101" pitchFamily="2" charset="-122"/>
              </a:rPr>
              <a:t>代表非通用物料、</a:t>
            </a:r>
            <a:r>
              <a:rPr lang="en-US" altLang="zh-CN" sz="1400" b="1" dirty="0" smtClean="0">
                <a:ea typeface="宋体" panose="02010600030101010101" pitchFamily="2" charset="-122"/>
              </a:rPr>
              <a:t>1</a:t>
            </a:r>
            <a:r>
              <a:rPr lang="zh-CN" altLang="en-US" sz="1400" b="1" dirty="0" smtClean="0">
                <a:ea typeface="宋体" panose="02010600030101010101" pitchFamily="2" charset="-122"/>
              </a:rPr>
              <a:t>代表通用</a:t>
            </a:r>
            <a:r>
              <a:rPr lang="zh-CN" altLang="en-US" sz="1400" b="1" dirty="0" smtClean="0">
                <a:ea typeface="宋体" panose="02010600030101010101" pitchFamily="2" charset="-122"/>
              </a:rPr>
              <a:t>物料；</a:t>
            </a:r>
            <a:endParaRPr lang="zh-CN" altLang="en-US" sz="1400" b="1" dirty="0" smtClean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</a:rPr>
              <a:t>4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、在产品检验</a:t>
            </a:r>
            <a:r>
              <a:rPr lang="en-US" altLang="zh-CN" sz="1400" b="1" dirty="0" smtClean="0">
                <a:ea typeface="宋体" panose="02010600030101010101" pitchFamily="2" charset="-122"/>
              </a:rPr>
              <a:t>-</a:t>
            </a:r>
            <a:r>
              <a:rPr lang="zh-CN" altLang="en-US" sz="1400" b="1" dirty="0" smtClean="0">
                <a:ea typeface="宋体" panose="02010600030101010101" pitchFamily="2" charset="-122"/>
              </a:rPr>
              <a:t>新增送检单，根据物料编码获取方案列表时，除现有返回的列表外，还需返回通用物料的</a:t>
            </a:r>
            <a:r>
              <a:rPr lang="zh-CN" altLang="en-US" sz="1400" b="1" dirty="0" smtClean="0">
                <a:ea typeface="宋体" panose="02010600030101010101" pitchFamily="2" charset="-122"/>
              </a:rPr>
              <a:t>方案。</a:t>
            </a:r>
            <a:endParaRPr lang="zh-CN" altLang="en-US" sz="1400" b="1" dirty="0" smtClean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</a:rPr>
              <a:t>5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、？？？？？产品定义</a:t>
            </a:r>
            <a:r>
              <a:rPr lang="en-US" altLang="zh-CN" sz="1400" b="1" dirty="0" smtClean="0">
                <a:ea typeface="宋体" panose="02010600030101010101" pitchFamily="2" charset="-122"/>
              </a:rPr>
              <a:t>-</a:t>
            </a:r>
            <a:r>
              <a:rPr lang="zh-CN" altLang="en-US" sz="1400" b="1" dirty="0" smtClean="0">
                <a:ea typeface="宋体" panose="02010600030101010101" pitchFamily="2" charset="-122"/>
              </a:rPr>
              <a:t>物料，（</a:t>
            </a:r>
            <a:r>
              <a:rPr lang="en-US" altLang="zh-CN" sz="1400" b="1" dirty="0" smtClean="0">
                <a:ea typeface="宋体" panose="02010600030101010101" pitchFamily="2" charset="-122"/>
              </a:rPr>
              <a:t>1</a:t>
            </a:r>
            <a:r>
              <a:rPr lang="zh-CN" altLang="en-US" sz="1400" b="1" dirty="0" smtClean="0">
                <a:ea typeface="宋体" panose="02010600030101010101" pitchFamily="2" charset="-122"/>
              </a:rPr>
              <a:t>）有关联检测方案列表（</a:t>
            </a:r>
            <a:r>
              <a:rPr lang="en-US" altLang="zh-CN" sz="1400" b="1" dirty="0" smtClean="0">
                <a:ea typeface="宋体" panose="02010600030101010101" pitchFamily="2" charset="-122"/>
              </a:rPr>
              <a:t>2</a:t>
            </a:r>
            <a:r>
              <a:rPr lang="zh-CN" altLang="en-US" sz="1400" b="1" dirty="0" smtClean="0">
                <a:ea typeface="宋体" panose="02010600030101010101" pitchFamily="2" charset="-122"/>
              </a:rPr>
              <a:t>）新增检测</a:t>
            </a:r>
            <a:r>
              <a:rPr lang="zh-CN" altLang="en-US" sz="1400" b="1" dirty="0" smtClean="0">
                <a:ea typeface="宋体" panose="02010600030101010101" pitchFamily="2" charset="-122"/>
              </a:rPr>
              <a:t>方案</a:t>
            </a:r>
            <a:endParaRPr lang="zh-CN" altLang="en-US" sz="1400" b="1" dirty="0" smtClean="0">
              <a:ea typeface="宋体" panose="02010600030101010101" pitchFamily="2" charset="-122"/>
            </a:endParaRPr>
          </a:p>
        </p:txBody>
      </p:sp>
      <p:pic>
        <p:nvPicPr>
          <p:cNvPr id="8" name="图片 7" descr="微信截图_202308151747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" y="1463675"/>
            <a:ext cx="5798185" cy="50850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19405" y="5424805"/>
            <a:ext cx="11873230" cy="18599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67105" y="297815"/>
            <a:ext cx="4986020" cy="471170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2000" b="1" dirty="0" smtClean="0">
                <a:solidFill>
                  <a:srgbClr val="FEFFFF"/>
                </a:solidFill>
              </a:rPr>
              <a:t>2. </a:t>
            </a:r>
            <a:r>
              <a:rPr lang="zh-CN" altLang="en-US" sz="2000" b="1" dirty="0" smtClean="0">
                <a:solidFill>
                  <a:srgbClr val="FEFFFF"/>
                </a:solidFill>
              </a:rPr>
              <a:t>产品检验</a:t>
            </a:r>
            <a:r>
              <a:rPr lang="zh-CN" altLang="en-US" sz="2000" b="1" dirty="0" smtClean="0">
                <a:solidFill>
                  <a:srgbClr val="FEFFFF"/>
                </a:solidFill>
              </a:rPr>
              <a:t>方案</a:t>
            </a:r>
            <a:endParaRPr lang="zh-CN" altLang="en-US" sz="2000" b="1" dirty="0" smtClean="0">
              <a:solidFill>
                <a:srgbClr val="FE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8980" y="993775"/>
            <a:ext cx="4064000" cy="350520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/>
              <a:t>2.2. </a:t>
            </a:r>
            <a:r>
              <a:rPr lang="zh-CN" altLang="en-US" sz="1400" b="1" dirty="0" smtClean="0"/>
              <a:t>关联物料</a:t>
            </a:r>
            <a:r>
              <a:rPr lang="en-US" altLang="zh-CN" sz="1400" b="1" dirty="0" smtClean="0"/>
              <a:t>-</a:t>
            </a:r>
            <a:r>
              <a:rPr lang="zh-CN" altLang="en-US" sz="1400" b="1" dirty="0" smtClean="0"/>
              <a:t>筛选</a:t>
            </a:r>
            <a:r>
              <a:rPr lang="zh-CN" altLang="en-US" sz="1400" b="1" dirty="0" smtClean="0"/>
              <a:t>全选</a:t>
            </a:r>
            <a:endParaRPr lang="zh-CN" altLang="en-US" sz="1400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570345" y="1056640"/>
            <a:ext cx="5527040" cy="4173855"/>
          </a:xfrm>
          <a:prstGeom prst="rect">
            <a:avLst/>
          </a:prstGeom>
          <a:noFill/>
        </p:spPr>
        <p:txBody>
          <a:bodyPr wrap="square" lIns="0" tIns="36000" rIns="216000" bIns="36000" rtlCol="0">
            <a:noAutofit/>
          </a:bodyPr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1400" b="1" dirty="0" smtClean="0"/>
              <a:t>需求设计：</a:t>
            </a:r>
            <a:endParaRPr lang="zh-CN" altLang="en-US" sz="1400" b="1" dirty="0" smtClean="0"/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/>
              <a:t>1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、将当前物料弹框组件替换</a:t>
            </a:r>
            <a:r>
              <a:rPr lang="zh-CN" altLang="en-US" sz="1400" b="1" dirty="0" smtClean="0">
                <a:ea typeface="宋体" panose="02010600030101010101" pitchFamily="2" charset="-122"/>
              </a:rPr>
              <a:t>成左下角有单选框的</a:t>
            </a:r>
            <a:r>
              <a:rPr lang="zh-CN" altLang="en-US" sz="1400" b="1" dirty="0" smtClean="0">
                <a:ea typeface="宋体" panose="02010600030101010101" pitchFamily="2" charset="-122"/>
              </a:rPr>
              <a:t>组件；</a:t>
            </a:r>
            <a:endParaRPr lang="zh-CN" altLang="en-US" sz="1400" b="1" dirty="0" smtClean="0"/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/>
              <a:t>2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、由于筛选全选的方式，可能导致数据量颇大，因此在关联物料的</a:t>
            </a:r>
            <a:r>
              <a:rPr lang="en-US" altLang="zh-CN" sz="1400" b="1" dirty="0" smtClean="0">
                <a:ea typeface="宋体" panose="02010600030101010101" pitchFamily="2" charset="-122"/>
              </a:rPr>
              <a:t>Tab</a:t>
            </a:r>
            <a:r>
              <a:rPr lang="zh-CN" altLang="en-US" sz="1400" b="1" dirty="0" smtClean="0">
                <a:ea typeface="宋体" panose="02010600030101010101" pitchFamily="2" charset="-122"/>
              </a:rPr>
              <a:t>中的物料将采用分页的形式展示</a:t>
            </a:r>
            <a:r>
              <a:rPr lang="zh-CN" altLang="en-US" sz="1400" b="1" dirty="0" smtClean="0">
                <a:ea typeface="宋体" panose="02010600030101010101" pitchFamily="2" charset="-122"/>
              </a:rPr>
              <a:t>数据；</a:t>
            </a:r>
            <a:endParaRPr lang="zh-CN" altLang="en-US" sz="1400" b="1" dirty="0" smtClean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</a:rPr>
              <a:t>3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、使用筛选全选方式去获取物料数据，只需要传入查询条件</a:t>
            </a:r>
            <a:r>
              <a:rPr lang="zh-CN" altLang="en-US" sz="1400" b="1" dirty="0" smtClean="0">
                <a:ea typeface="宋体" panose="02010600030101010101" pitchFamily="2" charset="-122"/>
              </a:rPr>
              <a:t>即可；</a:t>
            </a:r>
            <a:endParaRPr lang="zh-CN" altLang="en-US" sz="1400" b="1" dirty="0" smtClean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</a:rPr>
              <a:t>4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使用筛选全选方式保存物料数据，需要传入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查询条件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+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排除的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IDS 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即可。</a:t>
            </a:r>
            <a:endParaRPr lang="zh-CN" altLang="en-US" sz="1400" b="1" dirty="0" smtClean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</a:rPr>
              <a:t>5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</a:t>
            </a:r>
            <a:r>
              <a:rPr lang="en-US" altLang="zh-CN" sz="1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ElementUI</a:t>
            </a:r>
            <a:r>
              <a:rPr lang="zh-CN" altLang="en-US" sz="1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对于全选款的样式只有三种：未选、未全选、全选；暂无法对全选和筛选全选的样式进行区分（</a:t>
            </a:r>
            <a:r>
              <a:rPr lang="en-US" altLang="zh-CN" sz="1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ElementUI</a:t>
            </a:r>
            <a:r>
              <a:rPr lang="zh-CN" altLang="en-US" sz="1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）</a:t>
            </a:r>
            <a:endParaRPr lang="zh-CN" altLang="en-US" sz="1400" b="1" dirty="0" smtClean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</a:rPr>
              <a:t>6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、为了不更改原先组件的功能，需要将原先的组件重新复制一个再进行改造，并针对新组件注释其功能和用处，便于下次其他人人员</a:t>
            </a:r>
            <a:r>
              <a:rPr lang="zh-CN" altLang="en-US" sz="1400" b="1" dirty="0" smtClean="0">
                <a:ea typeface="宋体" panose="02010600030101010101" pitchFamily="2" charset="-122"/>
              </a:rPr>
              <a:t>应用。</a:t>
            </a:r>
            <a:endParaRPr lang="zh-CN" altLang="en-US" sz="1400" b="1" dirty="0" smtClean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9220" y="1483360"/>
            <a:ext cx="5987415" cy="4297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67105" y="297815"/>
            <a:ext cx="4986020" cy="471170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2000" b="1" dirty="0" smtClean="0">
                <a:solidFill>
                  <a:srgbClr val="FEFFFF"/>
                </a:solidFill>
              </a:rPr>
              <a:t>3. </a:t>
            </a:r>
            <a:r>
              <a:rPr lang="zh-CN" altLang="en-US" sz="2000" b="1" dirty="0" smtClean="0">
                <a:solidFill>
                  <a:srgbClr val="FEFFFF"/>
                </a:solidFill>
              </a:rPr>
              <a:t>产品</a:t>
            </a:r>
            <a:r>
              <a:rPr lang="zh-CN" altLang="en-US" sz="2000" b="1" dirty="0" smtClean="0">
                <a:solidFill>
                  <a:srgbClr val="FEFFFF"/>
                </a:solidFill>
              </a:rPr>
              <a:t>检验</a:t>
            </a:r>
            <a:endParaRPr lang="zh-CN" altLang="en-US" sz="2000" b="1" dirty="0" smtClean="0">
              <a:solidFill>
                <a:srgbClr val="FE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8980" y="993775"/>
            <a:ext cx="6522720" cy="350520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strike="sngStrike" dirty="0" smtClean="0"/>
              <a:t>3.1. </a:t>
            </a:r>
            <a:r>
              <a:rPr lang="zh-CN" altLang="en-US" sz="1400" b="1" strike="sngStrike" dirty="0" smtClean="0"/>
              <a:t>修改关联单据编码样式及添加送检数量字段（？？？需求冲突，需再确</a:t>
            </a:r>
            <a:r>
              <a:rPr lang="zh-CN" altLang="en-US" sz="1400" b="1" strike="sngStrike" dirty="0" smtClean="0"/>
              <a:t>认）</a:t>
            </a:r>
            <a:endParaRPr lang="zh-CN" altLang="en-US" sz="1400" b="1" strike="sngStrike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688455" y="1344295"/>
            <a:ext cx="5158740" cy="4445635"/>
          </a:xfrm>
          <a:prstGeom prst="rect">
            <a:avLst/>
          </a:prstGeom>
          <a:noFill/>
        </p:spPr>
        <p:txBody>
          <a:bodyPr wrap="square" lIns="0" tIns="36000" rIns="216000" bIns="36000" rtlCol="0">
            <a:noAutofit/>
          </a:bodyPr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1400" b="1" dirty="0" smtClean="0"/>
              <a:t>需求设计：</a:t>
            </a:r>
            <a:endParaRPr lang="zh-CN" altLang="en-US" sz="1400" b="1" dirty="0" smtClean="0"/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/>
              <a:t>1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</a:t>
            </a:r>
            <a:r>
              <a:rPr lang="zh-CN" altLang="en-US" sz="1400" b="1" dirty="0" smtClean="0"/>
              <a:t>送检单-新增/编辑，字段【关联单据编码】由“下拉框”修改成“弹出框”；（求明做</a:t>
            </a:r>
            <a:r>
              <a:rPr lang="zh-CN" altLang="en-US" sz="1400" b="1" dirty="0" smtClean="0"/>
              <a:t>完？？）</a:t>
            </a:r>
            <a:endParaRPr lang="zh-CN" altLang="en-US" sz="1400" b="1" dirty="0" smtClean="0"/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/>
              <a:t>2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</a:t>
            </a:r>
            <a:r>
              <a:rPr lang="zh-CN" altLang="en-US" sz="1400" b="1" dirty="0" smtClean="0">
                <a:sym typeface="+mn-ea"/>
              </a:rPr>
              <a:t>送检单的【关联单据编码】查询条件是单据的状态为“生效/投产/挂起/完成”且“创建时间倒序”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；</a:t>
            </a:r>
            <a:r>
              <a:rPr lang="zh-CN" altLang="en-US" sz="1400" b="1" dirty="0" smtClean="0">
                <a:sym typeface="+mn-ea"/>
              </a:rPr>
              <a:t>（求明做完？？）</a:t>
            </a:r>
            <a:endParaRPr lang="zh-CN" altLang="en-US" sz="1400" b="1" dirty="0" smtClean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/>
              <a:t>3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、服务端在送检单表</a:t>
            </a:r>
            <a:r>
              <a:rPr lang="zh-CN" altLang="en-US" sz="1400" b="1" dirty="0" smtClean="0">
                <a:ea typeface="宋体" panose="02010600030101010101" pitchFamily="2" charset="-122"/>
              </a:rPr>
              <a:t>中添加字段【送检数量（</a:t>
            </a:r>
            <a:r>
              <a:rPr lang="en-US" altLang="zh-CN" sz="1400" b="1" dirty="0" smtClean="0">
                <a:ea typeface="宋体" panose="02010600030101010101" pitchFamily="2" charset="-122"/>
              </a:rPr>
              <a:t>inspectNum</a:t>
            </a:r>
            <a:r>
              <a:rPr lang="zh-CN" altLang="en-US" sz="1400" b="1" dirty="0" smtClean="0">
                <a:ea typeface="宋体" panose="02010600030101010101" pitchFamily="2" charset="-122"/>
              </a:rPr>
              <a:t>）】，目前【送检数量】暂无在其他业务中关联；</a:t>
            </a:r>
            <a:endParaRPr lang="zh-CN" altLang="en-US" sz="1400" b="1" dirty="0" smtClean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</a:rPr>
              <a:t>4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</a:t>
            </a:r>
            <a:r>
              <a:rPr lang="en-US" altLang="zh-CN" sz="1400" b="1" dirty="0" smtClean="0">
                <a:ea typeface="宋体" panose="02010600030101010101" pitchFamily="2" charset="-122"/>
              </a:rPr>
              <a:t>Web</a:t>
            </a:r>
            <a:r>
              <a:rPr lang="zh-CN" altLang="en-US" sz="1400" b="1" dirty="0" smtClean="0">
                <a:ea typeface="宋体" panose="02010600030101010101" pitchFamily="2" charset="-122"/>
              </a:rPr>
              <a:t>端在产品检验的新增/编辑/详情/分页列表</a:t>
            </a:r>
            <a:r>
              <a:rPr lang="zh-CN" altLang="en-US" sz="1400" b="1" dirty="0" smtClean="0">
                <a:ea typeface="宋体" panose="02010600030101010101" pitchFamily="2" charset="-122"/>
              </a:rPr>
              <a:t>页面，添加展示”送检数量“字段。</a:t>
            </a:r>
            <a:endParaRPr lang="zh-CN" altLang="en-US" sz="1400" b="1" dirty="0" smtClean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zh-CN" altLang="en-US" sz="1400" b="1" dirty="0" smtClean="0"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17855" y="1344295"/>
            <a:ext cx="5026025" cy="479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67105" y="297815"/>
            <a:ext cx="4986020" cy="471170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2000" b="1" dirty="0" smtClean="0">
                <a:solidFill>
                  <a:srgbClr val="FEFFFF"/>
                </a:solidFill>
              </a:rPr>
              <a:t>3. </a:t>
            </a:r>
            <a:r>
              <a:rPr lang="zh-CN" altLang="en-US" sz="2000" b="1" dirty="0" smtClean="0">
                <a:solidFill>
                  <a:srgbClr val="FEFFFF"/>
                </a:solidFill>
              </a:rPr>
              <a:t>产品</a:t>
            </a:r>
            <a:r>
              <a:rPr lang="zh-CN" altLang="en-US" sz="2000" b="1" dirty="0" smtClean="0">
                <a:solidFill>
                  <a:srgbClr val="FEFFFF"/>
                </a:solidFill>
              </a:rPr>
              <a:t>检验</a:t>
            </a:r>
            <a:endParaRPr lang="zh-CN" altLang="en-US" sz="2000" b="1" dirty="0" smtClean="0">
              <a:solidFill>
                <a:srgbClr val="FE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8980" y="993775"/>
            <a:ext cx="5468620" cy="350520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/>
              <a:t>3.2. PDA</a:t>
            </a:r>
            <a:r>
              <a:rPr lang="zh-CN" altLang="en-US" sz="1400" b="1" dirty="0" smtClean="0">
                <a:ea typeface="宋体" panose="02010600030101010101" pitchFamily="2" charset="-122"/>
              </a:rPr>
              <a:t>（小程序）的送检单</a:t>
            </a:r>
            <a:endParaRPr lang="zh-CN" altLang="en-US" sz="1400" b="1" dirty="0" smtClean="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88455" y="1344295"/>
            <a:ext cx="5158740" cy="4445635"/>
          </a:xfrm>
          <a:prstGeom prst="rect">
            <a:avLst/>
          </a:prstGeom>
          <a:noFill/>
        </p:spPr>
        <p:txBody>
          <a:bodyPr wrap="square" lIns="0" tIns="36000" rIns="216000" bIns="36000" rtlCol="0">
            <a:noAutofit/>
          </a:bodyPr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1400" b="1" dirty="0" smtClean="0"/>
              <a:t>需求设计：</a:t>
            </a:r>
            <a:endParaRPr lang="zh-CN" altLang="en-US" sz="1400" b="1" dirty="0" smtClean="0"/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/>
              <a:t>1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、送检单页面点击【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新增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】按钮，进入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“</a:t>
            </a:r>
            <a:r>
              <a:rPr lang="zh-CN" altLang="en-US" sz="1400" b="1" dirty="0" smtClean="0">
                <a:ea typeface="宋体" panose="02010600030101010101" pitchFamily="2" charset="-122"/>
              </a:rPr>
              <a:t>送检单新增页面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”</a:t>
            </a:r>
            <a:r>
              <a:rPr lang="zh-CN" altLang="en-US" sz="1400" b="1" dirty="0" smtClean="0">
                <a:ea typeface="宋体" panose="02010600030101010101" pitchFamily="2" charset="-122"/>
              </a:rPr>
              <a:t>（路由</a:t>
            </a:r>
            <a:r>
              <a:rPr lang="zh-CN" altLang="en-US" sz="1400" b="1" dirty="0" smtClean="0">
                <a:ea typeface="宋体" panose="02010600030101010101" pitchFamily="2" charset="-122"/>
              </a:rPr>
              <a:t>页面）</a:t>
            </a:r>
            <a:endParaRPr lang="zh-CN" altLang="en-US" sz="1400" b="1" dirty="0" smtClean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/>
              <a:t>2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</a:t>
            </a:r>
            <a:r>
              <a:rPr lang="zh-CN" altLang="en-US" sz="1400" b="1" dirty="0" smtClean="0"/>
              <a:t>送检单新增页面添加</a:t>
            </a:r>
            <a:r>
              <a:rPr lang="en-US" altLang="zh-CN" sz="1400" b="1" dirty="0" smtClean="0"/>
              <a:t>“</a:t>
            </a:r>
            <a:r>
              <a:rPr lang="zh-CN" altLang="en-US" sz="1400" b="1" dirty="0" smtClean="0">
                <a:sym typeface="+mn-ea"/>
              </a:rPr>
              <a:t>原单数量、抽样（原：</a:t>
            </a:r>
            <a:r>
              <a:rPr lang="zh-CN" altLang="en-US" sz="1400" b="1" dirty="0" smtClean="0">
                <a:sym typeface="+mn-ea"/>
              </a:rPr>
              <a:t>取样</a:t>
            </a:r>
            <a:r>
              <a:rPr lang="zh-CN" altLang="en-US" sz="1400" b="1" dirty="0" smtClean="0">
                <a:sym typeface="+mn-ea"/>
              </a:rPr>
              <a:t>）数量、备注</a:t>
            </a:r>
            <a:r>
              <a:rPr lang="en-US" altLang="zh-CN" sz="1400" b="1" dirty="0" smtClean="0"/>
              <a:t>”</a:t>
            </a:r>
            <a:r>
              <a:rPr lang="zh-CN" altLang="en-US" sz="1400" b="1" dirty="0" smtClean="0"/>
              <a:t>字段（？？？需求冲突）（</a:t>
            </a:r>
            <a:r>
              <a:rPr lang="en-US" altLang="zh-CN" sz="1400" b="1" dirty="0" smtClean="0"/>
              <a:t>wuzp</a:t>
            </a:r>
            <a:r>
              <a:rPr lang="zh-CN" altLang="en-US" sz="1400" b="1" dirty="0" smtClean="0"/>
              <a:t>小程序，</a:t>
            </a:r>
            <a:r>
              <a:rPr lang="en-US" altLang="zh-CN" sz="1400" b="1" dirty="0" smtClean="0"/>
              <a:t>web</a:t>
            </a:r>
            <a:r>
              <a:rPr lang="zh-CN" altLang="en-US" sz="1400" b="1" dirty="0" smtClean="0"/>
              <a:t>端</a:t>
            </a:r>
            <a:r>
              <a:rPr lang="en-US" altLang="zh-CN" sz="1400" b="1" dirty="0" smtClean="0"/>
              <a:t>xzm</a:t>
            </a:r>
            <a:r>
              <a:rPr lang="zh-CN" altLang="en-US" sz="1400" b="1" dirty="0" smtClean="0"/>
              <a:t>）；</a:t>
            </a:r>
            <a:endParaRPr lang="zh-CN" altLang="en-US" sz="1400" b="1" dirty="0" smtClean="0"/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/>
              <a:t>3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、关联单据编码由之前的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“</a:t>
            </a:r>
            <a:r>
              <a:rPr lang="zh-CN" altLang="en-US" sz="1400" b="1" dirty="0" smtClean="0">
                <a:ea typeface="宋体" panose="02010600030101010101" pitchFamily="2" charset="-122"/>
              </a:rPr>
              <a:t>手输</a:t>
            </a:r>
            <a:r>
              <a:rPr lang="en-US" altLang="zh-CN" sz="1400" b="1" dirty="0" smtClean="0">
                <a:ea typeface="宋体" panose="02010600030101010101" pitchFamily="2" charset="-122"/>
              </a:rPr>
              <a:t>+</a:t>
            </a:r>
            <a:r>
              <a:rPr lang="zh-CN" altLang="en-US" sz="1400" b="1" dirty="0" smtClean="0">
                <a:ea typeface="宋体" panose="02010600030101010101" pitchFamily="2" charset="-122"/>
              </a:rPr>
              <a:t>扫码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”</a:t>
            </a:r>
            <a:r>
              <a:rPr lang="zh-CN" altLang="en-US" sz="1400" b="1" dirty="0" smtClean="0">
                <a:ea typeface="宋体" panose="02010600030101010101" pitchFamily="2" charset="-122"/>
              </a:rPr>
              <a:t>的形式修改成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“</a:t>
            </a:r>
            <a:r>
              <a:rPr lang="zh-CN" altLang="en-US" sz="1400" b="1" dirty="0" smtClean="0">
                <a:ea typeface="宋体" panose="02010600030101010101" pitchFamily="2" charset="-122"/>
              </a:rPr>
              <a:t>分页弹框</a:t>
            </a:r>
            <a:r>
              <a:rPr lang="en-US" altLang="zh-CN" sz="1400" b="1" dirty="0" smtClean="0">
                <a:ea typeface="宋体" panose="02010600030101010101" pitchFamily="2" charset="-122"/>
              </a:rPr>
              <a:t>+</a:t>
            </a:r>
            <a:r>
              <a:rPr lang="zh-CN" altLang="en-US" sz="1400" b="1" dirty="0" smtClean="0">
                <a:ea typeface="宋体" panose="02010600030101010101" pitchFamily="2" charset="-122"/>
              </a:rPr>
              <a:t>扫码</a:t>
            </a:r>
            <a:r>
              <a:rPr lang="en-US" altLang="zh-CN" sz="1400" b="1" dirty="0" smtClean="0">
                <a:ea typeface="宋体" panose="02010600030101010101" pitchFamily="2" charset="-122"/>
              </a:rPr>
              <a:t>”</a:t>
            </a:r>
            <a:r>
              <a:rPr lang="zh-CN" altLang="en-US" sz="1400" b="1" dirty="0" smtClean="0">
                <a:ea typeface="宋体" panose="02010600030101010101" pitchFamily="2" charset="-122"/>
              </a:rPr>
              <a:t>的形式</a:t>
            </a:r>
            <a:endParaRPr lang="zh-CN" altLang="en-US" sz="1400" b="1" dirty="0" smtClean="0"/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</a:rPr>
              <a:t>4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、首检：工单</a:t>
            </a:r>
            <a:r>
              <a:rPr lang="en-US" altLang="zh-CN" sz="1400" b="1" dirty="0" smtClean="0">
                <a:ea typeface="宋体" panose="02010600030101010101" pitchFamily="2" charset="-122"/>
              </a:rPr>
              <a:t>-</a:t>
            </a:r>
            <a:r>
              <a:rPr lang="zh-CN" altLang="en-US" sz="1400" b="1" dirty="0" smtClean="0">
                <a:ea typeface="宋体" panose="02010600030101010101" pitchFamily="2" charset="-122"/>
              </a:rPr>
              <a:t>生效、投产、挂</a:t>
            </a:r>
            <a:r>
              <a:rPr lang="zh-CN" altLang="en-US" sz="1400" b="1" dirty="0" smtClean="0">
                <a:ea typeface="宋体" panose="02010600030101010101" pitchFamily="2" charset="-122"/>
              </a:rPr>
              <a:t>起</a:t>
            </a:r>
            <a:endParaRPr lang="zh-CN" altLang="en-US" sz="1400" b="1" dirty="0" smtClean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</a:rPr>
              <a:t>5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、生产巡检：工单</a:t>
            </a:r>
            <a:r>
              <a:rPr lang="en-US" altLang="zh-CN" sz="1400" b="1" dirty="0" smtClean="0">
                <a:ea typeface="宋体" panose="02010600030101010101" pitchFamily="2" charset="-122"/>
              </a:rPr>
              <a:t>-</a:t>
            </a:r>
            <a:r>
              <a:rPr lang="zh-CN" altLang="en-US" sz="1400" b="1" dirty="0" smtClean="0">
                <a:ea typeface="宋体" panose="02010600030101010101" pitchFamily="2" charset="-122"/>
              </a:rPr>
              <a:t>投产、挂</a:t>
            </a:r>
            <a:r>
              <a:rPr lang="zh-CN" altLang="en-US" sz="1400" b="1" dirty="0" smtClean="0">
                <a:ea typeface="宋体" panose="02010600030101010101" pitchFamily="2" charset="-122"/>
              </a:rPr>
              <a:t>起</a:t>
            </a:r>
            <a:endParaRPr lang="zh-CN" altLang="en-US" sz="1400" b="1" dirty="0" smtClean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</a:rPr>
              <a:t>6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、末检：工单</a:t>
            </a:r>
            <a:r>
              <a:rPr lang="en-US" altLang="zh-CN" sz="1400" b="1" dirty="0" smtClean="0">
                <a:ea typeface="宋体" panose="02010600030101010101" pitchFamily="2" charset="-122"/>
              </a:rPr>
              <a:t>-</a:t>
            </a:r>
            <a:r>
              <a:rPr lang="zh-CN" altLang="en-US" sz="1400" b="1" dirty="0" smtClean="0">
                <a:ea typeface="宋体" panose="02010600030101010101" pitchFamily="2" charset="-122"/>
              </a:rPr>
              <a:t>投产、挂起、</a:t>
            </a:r>
            <a:r>
              <a:rPr lang="zh-CN" altLang="en-US" sz="1400" b="1" dirty="0" smtClean="0">
                <a:ea typeface="宋体" panose="02010600030101010101" pitchFamily="2" charset="-122"/>
              </a:rPr>
              <a:t>完成</a:t>
            </a:r>
            <a:endParaRPr lang="zh-CN" altLang="en-US" sz="1400" b="1" dirty="0" smtClean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</a:rPr>
              <a:t>7</a:t>
            </a:r>
            <a:r>
              <a:rPr lang="zh-CN" altLang="en-US" sz="1400" b="1" dirty="0" smtClean="0">
                <a:ea typeface="宋体" panose="02010600030101010101" pitchFamily="2" charset="-122"/>
              </a:rPr>
              <a:t>、过程检验：工单</a:t>
            </a:r>
            <a:r>
              <a:rPr lang="en-US" altLang="zh-CN" sz="1400" b="1" dirty="0" smtClean="0">
                <a:ea typeface="宋体" panose="02010600030101010101" pitchFamily="2" charset="-122"/>
              </a:rPr>
              <a:t>-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投产、挂起、完成</a:t>
            </a:r>
            <a:endParaRPr lang="zh-CN" altLang="en-US" sz="1400" b="1" dirty="0" smtClean="0">
              <a:ea typeface="宋体" panose="02010600030101010101" pitchFamily="2" charset="-122"/>
            </a:endParaRPr>
          </a:p>
        </p:txBody>
      </p:sp>
      <p:pic>
        <p:nvPicPr>
          <p:cNvPr id="3" name="图片 2" descr="wecom-temp-85658-b6860ac7ef52024c628fc814d8686f1b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7695" y="1344295"/>
            <a:ext cx="3554730" cy="54108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67105" y="297815"/>
            <a:ext cx="4986020" cy="471170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2000" b="1" dirty="0" smtClean="0">
                <a:solidFill>
                  <a:srgbClr val="FEFFFF"/>
                </a:solidFill>
              </a:rPr>
              <a:t>4. </a:t>
            </a:r>
            <a:r>
              <a:rPr lang="zh-CN" altLang="en-US" sz="2000" b="1" dirty="0" smtClean="0">
                <a:solidFill>
                  <a:srgbClr val="FEFFFF"/>
                </a:solidFill>
              </a:rPr>
              <a:t>业务</a:t>
            </a:r>
            <a:r>
              <a:rPr lang="zh-CN" altLang="en-US" sz="2000" b="1" dirty="0" smtClean="0">
                <a:solidFill>
                  <a:srgbClr val="FEFFFF"/>
                </a:solidFill>
              </a:rPr>
              <a:t>配置</a:t>
            </a:r>
            <a:endParaRPr lang="zh-CN" altLang="en-US" sz="2000" b="1" dirty="0" smtClean="0">
              <a:solidFill>
                <a:srgbClr val="FE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9000" y="796290"/>
            <a:ext cx="4437380" cy="385445"/>
          </a:xfrm>
          <a:prstGeom prst="rect">
            <a:avLst/>
          </a:prstGeom>
          <a:noFill/>
        </p:spPr>
        <p:txBody>
          <a:bodyPr wrap="square" lIns="0" tIns="36000" rIns="216000" bIns="36000" rtlCol="0">
            <a:noAutofit/>
          </a:bodyPr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1400" b="1" dirty="0" smtClean="0"/>
              <a:t>4.1. 巡检单推送间隔设置</a:t>
            </a:r>
            <a:endParaRPr lang="en-US" sz="1400" b="1" dirty="0" smtClean="0"/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zh-CN" altLang="en-US" sz="1400" b="1" dirty="0" smtClean="0"/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altLang="zh-CN" sz="1400" b="1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6515100" y="699135"/>
            <a:ext cx="5140325" cy="3383915"/>
          </a:xfrm>
          <a:prstGeom prst="rect">
            <a:avLst/>
          </a:prstGeom>
          <a:noFill/>
        </p:spPr>
        <p:txBody>
          <a:bodyPr wrap="square" lIns="0" tIns="36000" rIns="216000" bIns="36000" rtlCol="0">
            <a:noAutofit/>
          </a:bodyPr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sym typeface="+mn-ea"/>
              </a:rPr>
              <a:t> 1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 sz="1400" b="1" dirty="0" smtClean="0">
                <a:sym typeface="+mn-ea"/>
              </a:rPr>
              <a:t>业务配置，添加</a:t>
            </a:r>
            <a:r>
              <a:rPr sz="1400" b="1" dirty="0" smtClean="0">
                <a:sym typeface="+mn-ea"/>
              </a:rPr>
              <a:t>巡检单推送间隔设置</a:t>
            </a:r>
            <a:r>
              <a:rPr lang="zh-CN" altLang="en-US" sz="1400" b="1" dirty="0" smtClean="0">
                <a:sym typeface="+mn-ea"/>
              </a:rPr>
              <a:t>，单位：</a:t>
            </a:r>
            <a:r>
              <a:rPr lang="zh-CN" altLang="en-US" sz="1400" b="1" dirty="0" smtClean="0">
                <a:sym typeface="+mn-ea"/>
              </a:rPr>
              <a:t>分钟；</a:t>
            </a:r>
            <a:endParaRPr lang="zh-CN" altLang="en-US" sz="1400" b="1" dirty="0" smtClean="0">
              <a:sym typeface="+mn-ea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sym typeface="+mn-ea"/>
              </a:rPr>
              <a:t> 2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、间隔推送任务生成的条件：工单投产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&amp;&amp;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存在送检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单</a:t>
            </a:r>
            <a:endParaRPr lang="zh-CN" altLang="en-US" sz="1400" b="1" dirty="0" smtClean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 3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、在工单状态切换成投产或者生成送检单时，判断是否符合条件，若符合条件，则使用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redisson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生成一条延时队列（若存在多条的送检单，则生成多条的延时队列），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延时任务内容包含：</a:t>
            </a:r>
            <a:endParaRPr lang="zh-CN" altLang="en-US" sz="1400" b="1" dirty="0" smtClean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）送检单是否存在？工单是否投产？若不符合条件，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结束；</a:t>
            </a:r>
            <a:endParaRPr lang="zh-CN" altLang="en-US" sz="1400" b="1" dirty="0" smtClean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往精制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APP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发送巡检推送信息，推送人是巡检单的巡检人；</a:t>
            </a:r>
            <a:endParaRPr lang="zh-CN" altLang="en-US" sz="1400" b="1" dirty="0" smtClean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）创建下一条延时队列。</a:t>
            </a:r>
            <a:endParaRPr lang="zh-CN" altLang="en-US" sz="1400" b="1" dirty="0" smtClean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、巡检推送信息的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内容模板：巡检单:XJ12345678已到达检验时间，请{送检人}进行巡检。</a:t>
            </a:r>
            <a:endParaRPr lang="zh-CN" altLang="en-US" sz="1400" b="1" dirty="0" smtClean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、？？？若在时间段内做过，是否就不需要推送消息？以及是否只通知一个送检人？如何确认时间段内做过，通过检测信息样次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?</a:t>
            </a:r>
            <a:endParaRPr lang="en-US" altLang="zh-CN" sz="1400" b="1" dirty="0" smtClean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、？？？工单同类型单据重复提示（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Web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已有，需要查看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PDA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是否也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有）</a:t>
            </a:r>
            <a:endParaRPr lang="zh-CN" altLang="en-US" sz="1400" b="1" dirty="0" smtClean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7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、送检单新增：（送检类型：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生产巡检（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新增））</a:t>
            </a:r>
            <a:endParaRPr lang="zh-CN" altLang="en-US" sz="1400" b="1" dirty="0" smtClean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8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、每次新建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生产巡检单，不是样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次</a:t>
            </a:r>
            <a:endParaRPr lang="zh-CN" altLang="en-US" sz="1400" b="1" dirty="0" smtClean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 descr="截屏2023-08-15 11.55.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99135" y="1303655"/>
            <a:ext cx="5253990" cy="3819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67105" y="297815"/>
            <a:ext cx="4986020" cy="471170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2000" b="1" dirty="0" smtClean="0">
                <a:solidFill>
                  <a:srgbClr val="FEFFFF"/>
                </a:solidFill>
              </a:rPr>
              <a:t>4. </a:t>
            </a:r>
            <a:r>
              <a:rPr lang="zh-CN" altLang="en-US" sz="2000" b="1" dirty="0" smtClean="0">
                <a:solidFill>
                  <a:srgbClr val="FEFFFF"/>
                </a:solidFill>
              </a:rPr>
              <a:t>业务</a:t>
            </a:r>
            <a:r>
              <a:rPr lang="zh-CN" altLang="en-US" sz="2000" b="1" dirty="0" smtClean="0">
                <a:solidFill>
                  <a:srgbClr val="FEFFFF"/>
                </a:solidFill>
              </a:rPr>
              <a:t>配置</a:t>
            </a:r>
            <a:endParaRPr lang="zh-CN" altLang="en-US" sz="2000" b="1" dirty="0" smtClean="0">
              <a:solidFill>
                <a:srgbClr val="FE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9000" y="796290"/>
            <a:ext cx="4437380" cy="385445"/>
          </a:xfrm>
          <a:prstGeom prst="rect">
            <a:avLst/>
          </a:prstGeom>
          <a:noFill/>
        </p:spPr>
        <p:txBody>
          <a:bodyPr wrap="square" lIns="0" tIns="36000" rIns="216000" bIns="36000" rtlCol="0">
            <a:noAutofit/>
          </a:bodyPr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1400" b="1" dirty="0" smtClean="0"/>
              <a:t>4.2. </a:t>
            </a:r>
            <a:r>
              <a:rPr lang="zh-CN" altLang="en-US" sz="1400" b="1" strike="sngStrike" dirty="0" smtClean="0"/>
              <a:t>必须生成首检单配置（在业务配置</a:t>
            </a:r>
            <a:r>
              <a:rPr lang="en-US" altLang="zh-CN" sz="1400" b="1" strike="sngStrike" dirty="0" smtClean="0"/>
              <a:t>-</a:t>
            </a:r>
            <a:r>
              <a:rPr lang="zh-CN" altLang="en-US" sz="1400" b="1" strike="sngStrike" dirty="0" smtClean="0"/>
              <a:t>工单配置）</a:t>
            </a:r>
            <a:endParaRPr lang="en-US" sz="1400" b="1" dirty="0" smtClean="0"/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zh-CN" altLang="en-US" sz="1400" b="1" dirty="0" smtClean="0"/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altLang="zh-CN" sz="1400" b="1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6515100" y="1303655"/>
            <a:ext cx="5140325" cy="5097780"/>
          </a:xfrm>
          <a:prstGeom prst="rect">
            <a:avLst/>
          </a:prstGeom>
          <a:noFill/>
        </p:spPr>
        <p:txBody>
          <a:bodyPr wrap="square" lIns="0" tIns="36000" rIns="216000" bIns="36000" rtlCol="0">
            <a:noAutofit/>
          </a:bodyPr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sym typeface="+mn-ea"/>
              </a:rPr>
              <a:t> 1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 sz="1400" b="1" dirty="0" smtClean="0">
                <a:sym typeface="+mn-ea"/>
              </a:rPr>
              <a:t>业务配置，添加</a:t>
            </a:r>
            <a:r>
              <a:rPr lang="zh-CN" altLang="en-US" sz="1400" b="1" dirty="0" smtClean="0">
                <a:sym typeface="+mn-ea"/>
              </a:rPr>
              <a:t>必须生成首检单</a:t>
            </a:r>
            <a:r>
              <a:rPr lang="zh-CN" altLang="en-US" sz="1400" b="1" dirty="0" smtClean="0">
                <a:sym typeface="+mn-ea"/>
              </a:rPr>
              <a:t>，值为：</a:t>
            </a:r>
            <a:r>
              <a:rPr lang="zh-CN" altLang="en-US" sz="1400" b="1" dirty="0" smtClean="0">
                <a:sym typeface="+mn-ea"/>
              </a:rPr>
              <a:t>开启</a:t>
            </a:r>
            <a:r>
              <a:rPr lang="en-US" altLang="zh-CN" sz="1400" b="1" dirty="0" smtClean="0">
                <a:sym typeface="+mn-ea"/>
              </a:rPr>
              <a:t>/</a:t>
            </a:r>
            <a:r>
              <a:rPr lang="zh-CN" altLang="en-US" sz="1400" b="1" dirty="0" smtClean="0">
                <a:sym typeface="+mn-ea"/>
              </a:rPr>
              <a:t>关闭</a:t>
            </a:r>
            <a:endParaRPr lang="zh-CN" altLang="en-US" sz="1400" b="1" dirty="0" smtClean="0">
              <a:sym typeface="+mn-ea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sym typeface="+mn-ea"/>
              </a:rPr>
              <a:t> 2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、在开启状态条件下：在工单状态切换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成投产时，添加对工单是否有首检单进行判定，若不存在首检单，则抛出错误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信息。</a:t>
            </a:r>
            <a:endParaRPr lang="zh-CN" altLang="en-US" sz="1400" b="1" dirty="0" smtClean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 3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、？？？前端在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工单切换投产的时候，先调用是否已经生成首检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单</a:t>
            </a:r>
            <a:endParaRPr lang="zh-CN" altLang="en-US" sz="1400" b="1" dirty="0" smtClean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 4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、？？？现有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功能：必须要有合格的首检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单</a:t>
            </a:r>
            <a:endParaRPr lang="zh-CN" altLang="en-US" sz="1400" b="1" dirty="0" smtClean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 5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、？？？前端直接调用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接口</a:t>
            </a:r>
            <a:endParaRPr lang="zh-CN" altLang="en-US" sz="1400" b="1" dirty="0" smtClean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已实现的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逻辑：工单切换成投产时，服务端有对首检单进行判断，判断的逻辑是必须要有首检单，若没有将抛出错误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信息；</a:t>
            </a:r>
            <a:endParaRPr lang="zh-CN" altLang="en-US" sz="1400" b="1" dirty="0" smtClean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7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、现逻辑：为实现松耦合，现设计是将服务端判断首检的逻辑修改成前端先调用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QMS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的首检单逻辑，结果为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true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时，再调用投产状态切换的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接口。</a:t>
            </a:r>
            <a:endParaRPr lang="zh-CN" altLang="en-US" sz="1400" b="1" dirty="0" smtClean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8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、本次业务配置，是修改在</a:t>
            </a:r>
            <a:r>
              <a:rPr lang="en-US" altLang="zh-CN" sz="1400" b="1" dirty="0" smtClean="0">
                <a:ea typeface="宋体" panose="02010600030101010101" pitchFamily="2" charset="-122"/>
                <a:sym typeface="+mn-ea"/>
              </a:rPr>
              <a:t>QMS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还是在工单模块</a:t>
            </a:r>
            <a:r>
              <a:rPr lang="zh-CN" altLang="en-US" sz="1400" b="1" dirty="0" smtClean="0">
                <a:ea typeface="宋体" panose="02010600030101010101" pitchFamily="2" charset="-122"/>
                <a:sym typeface="+mn-ea"/>
              </a:rPr>
              <a:t>下？？？</a:t>
            </a:r>
            <a:endParaRPr lang="zh-CN" altLang="en-US" sz="1400" b="1" dirty="0" smtClean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 descr="截屏2023-08-15 11.55.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99135" y="1303655"/>
            <a:ext cx="5253990" cy="38195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COMMONDATA" val="eyJoZGlkIjoiMzdhMzEwNjk1Njk3NGZmYTIwZDUzZTI4N2I2NWExMDkifQ=="/>
  <p:tag name="KSO_WPP_MARK_KEY" val="072b7b8e-c745-45ba-85e7-e93596d6002d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Voodoo Powerpoint Template">
  <a:themeElements>
    <a:clrScheme name="Voodoo Color">
      <a:dk1>
        <a:srgbClr val="222222"/>
      </a:dk1>
      <a:lt1>
        <a:srgbClr val="F0F0F0"/>
      </a:lt1>
      <a:dk2>
        <a:srgbClr val="222222"/>
      </a:dk2>
      <a:lt2>
        <a:srgbClr val="FEFFFF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5352F5"/>
      </a:hlink>
      <a:folHlink>
        <a:srgbClr val="BFBFBF"/>
      </a:folHlink>
    </a:clrScheme>
    <a:fontScheme name="Custom 4">
      <a:majorFont>
        <a:latin typeface="Montserrat 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>
          <a:outerShdw blurRad="38100" dist="12700" dir="5400000" algn="ctr" rotWithShape="0">
            <a:prstClr val="black">
              <a:alpha val="15000"/>
            </a:prstClr>
          </a:outerShdw>
        </a:effectLst>
      </a:spPr>
      <a:bodyPr wrap="square" lIns="0" tIns="0" rIns="0" bIns="0" rtlCol="0" anchor="t">
        <a:noAutofit/>
      </a:bodyPr>
      <a:lstStyle>
        <a:defPPr algn="ctr">
          <a:spcBef>
            <a:spcPts val="1000"/>
          </a:spcBef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36000" rIns="216000" bIns="36000" rtlCol="0">
        <a:spAutoFit/>
      </a:bodyPr>
      <a:lstStyle>
        <a:defPPr>
          <a:lnSpc>
            <a:spcPct val="130000"/>
          </a:lnSpc>
          <a:spcBef>
            <a:spcPts val="1000"/>
          </a:spcBef>
          <a:defRPr sz="1400" b="1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3317</Words>
  <Application>WPS 演示</Application>
  <PresentationFormat>自定义</PresentationFormat>
  <Paragraphs>144</Paragraphs>
  <Slides>12</Slides>
  <Notes>0</Notes>
  <HiddenSlides>4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Montserrat</vt:lpstr>
      <vt:lpstr>Segoe Print</vt:lpstr>
      <vt:lpstr>Calibri</vt:lpstr>
      <vt:lpstr>方正黑体简体</vt:lpstr>
      <vt:lpstr>等线</vt:lpstr>
      <vt:lpstr>Arial Unicode MS</vt:lpstr>
      <vt:lpstr>等线 Light</vt:lpstr>
      <vt:lpstr>Open Sans</vt:lpstr>
      <vt:lpstr>Montserrat Bold</vt:lpstr>
      <vt:lpstr>Office 主题​​</vt:lpstr>
      <vt:lpstr>3_Voodoo Powerpoint Template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段 永玉</dc:creator>
  <cp:lastModifiedBy>85458</cp:lastModifiedBy>
  <cp:revision>3130</cp:revision>
  <dcterms:created xsi:type="dcterms:W3CDTF">2020-11-17T03:16:00Z</dcterms:created>
  <dcterms:modified xsi:type="dcterms:W3CDTF">2023-08-17T03:39:37Z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0EE275D420C84A88BF45FD67D2894B82_13</vt:lpwstr>
  </property>
</Properties>
</file>