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58" r:id="rId4"/>
    <p:sldId id="259" r:id="rId5"/>
    <p:sldId id="260" r:id="rId6"/>
    <p:sldId id="261" r:id="rId7"/>
    <p:sldId id="284" r:id="rId8"/>
    <p:sldId id="262" r:id="rId9"/>
    <p:sldId id="267" r:id="rId10"/>
    <p:sldId id="285" r:id="rId11"/>
    <p:sldId id="265" r:id="rId12"/>
    <p:sldId id="263" r:id="rId13"/>
    <p:sldId id="264" r:id="rId14"/>
    <p:sldId id="266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6CA1-DE1F-4C94-8AD3-F8BBB888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74057-D5EF-4AE6-8ED4-E497027F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56DD-3D8E-4D46-9262-91E6F53F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9A810-3822-4178-81FF-886903B6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5B63-EF23-41D8-90B7-39F152E4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A3CF-2116-4A9D-8582-E477D2B6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29AB8-B76E-49DB-AEB9-11DDB8BC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4980-C5B8-4754-AC1D-A2B2779F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AF46-538C-4305-8E49-5F260C37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A3E7-75B1-4BAD-B737-3A2763AC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F0A1C-2B8D-4A33-ACCB-C52C5ACEB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6468-5421-4181-9F63-790000DBE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2CCF-AD37-41EB-8529-AFA47D46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E3E8B-43BA-422B-9AB5-487C2ACC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92886-B2EA-4C34-A635-950B3872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9097-01E0-4F66-BE1B-5B825745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4D82-9583-4770-A78A-39699944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A472-55AF-49AE-981A-1C068E6F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64B6-3EA5-432F-8164-463D53DA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071E-D3B9-4544-A4B1-C1212F98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7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6158-75F0-484B-99EB-BA3CFA7E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EA756-8F8F-4C7C-934D-A9E41E27E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5668-800C-47A5-9950-1774E8C4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A256-1897-4B70-AEA8-8A80CE8B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37B9-7A05-458B-A542-4B0CAE54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21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0568-0485-4453-ADF1-47378B44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B297-9110-4B1A-82AF-02F326BD1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AF7AB-DA55-47DE-89BE-CB7B5A69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2858-D7FB-4364-9613-9CC4A53E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F440D-BD96-4DF3-9119-A15A7C9E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1DFA-D837-4893-B192-EBC50363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6B09-F383-4F74-83E5-B166AE87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64E2-99B8-486C-A45F-786F0529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2ECBB-977C-41F9-80B9-CC818E2F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7C48F-7EF6-429E-A7F7-111AEDEDE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D914B-512C-4FDD-8DA9-F77AA59A7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04EBE-6800-484A-8360-3966F2C6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5D35F-06B4-4CCD-8D73-BEF03899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F6433-E2AC-49F1-B52E-E4552E99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8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8F78-EED3-4AA2-919D-5354C3F2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4BC16-396D-44E6-B649-A5F63E85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1B94-15F8-4EED-AF32-A5E24D1F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32A2A-95DA-4766-96DA-6D427D91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0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11C2D-5EC1-45DD-9995-ABC8C5C6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5C300-F4C9-4E4A-8593-A61E098A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CDBA-32FC-4519-9CB6-6575B4CD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9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2E1-C16A-4E47-AC79-71F19C01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40A8-0B93-4CD2-BAD8-9225730A5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48574-FE50-4F5A-87E8-3592D890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929FB-EC83-4D09-A142-9415F529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D3828-AE85-4470-BA4F-610B9034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9642E-AEA0-487E-8492-28971AF8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74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9AEA-F864-4B6C-94C3-7B216A46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C4381-BEDF-46C5-8AA8-2DF505DE8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B0885-53BC-4BFB-8A03-A7DC85AC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FCFD-87E3-40B8-BF0F-7ED0DA1E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CDD6C-970B-407C-BEB4-5CDDBBEF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6825-1E46-4FB9-9C61-F61FF4A3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8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0C934-C5F3-4917-A956-3AAB6524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3682-6B0B-4C69-B2CF-3B429830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A0BE-A3AD-4578-A1D7-63EA80DB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3B3E-8A13-4993-A76F-A960D9695EE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42AD-C396-4FED-BE8B-C8AE524D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5D82-4424-4922-B5A7-F4D900336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0AED-2B47-41CB-8AF8-B76178C0E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E386-779A-4EA2-819E-4F15135C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10515600" cy="5546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Day 1:- C Programming</a:t>
            </a:r>
          </a:p>
          <a:p>
            <a:pPr marL="0" indent="0">
              <a:buNone/>
            </a:pPr>
            <a:r>
              <a:rPr lang="en-US" b="1" i="1" dirty="0"/>
              <a:t>Today's Session  We cover</a:t>
            </a:r>
          </a:p>
          <a:p>
            <a:pPr marL="0" indent="0">
              <a:buNone/>
            </a:pPr>
            <a:r>
              <a:rPr lang="en-US" dirty="0"/>
              <a:t>--What is Programming Language</a:t>
            </a:r>
          </a:p>
          <a:p>
            <a:pPr marL="0" indent="0">
              <a:buNone/>
            </a:pPr>
            <a:r>
              <a:rPr lang="en-US" dirty="0"/>
              <a:t>--Define Computer Program</a:t>
            </a:r>
          </a:p>
          <a:p>
            <a:pPr marL="0" indent="0">
              <a:buNone/>
            </a:pPr>
            <a:r>
              <a:rPr lang="en-US" dirty="0"/>
              <a:t>--Number System</a:t>
            </a:r>
          </a:p>
          <a:p>
            <a:pPr marL="0" indent="0">
              <a:buNone/>
            </a:pPr>
            <a:r>
              <a:rPr lang="en-US" dirty="0"/>
              <a:t>--Types of Software</a:t>
            </a:r>
          </a:p>
          <a:p>
            <a:pPr marL="0" indent="0">
              <a:buNone/>
            </a:pPr>
            <a:r>
              <a:rPr lang="en-US" dirty="0"/>
              <a:t>--List the component of computer required to execute a program</a:t>
            </a:r>
          </a:p>
          <a:p>
            <a:pPr marL="0" indent="0">
              <a:buNone/>
            </a:pPr>
            <a:r>
              <a:rPr lang="en-US" dirty="0"/>
              <a:t>--Define an algorithms</a:t>
            </a:r>
          </a:p>
          <a:p>
            <a:pPr marL="0" indent="0">
              <a:buNone/>
            </a:pPr>
            <a:r>
              <a:rPr lang="en-US" dirty="0"/>
              <a:t>--Write algorithms for solution of a given problems.</a:t>
            </a:r>
          </a:p>
          <a:p>
            <a:pPr marL="0" indent="0">
              <a:buNone/>
            </a:pPr>
            <a:r>
              <a:rPr lang="en-US" dirty="0"/>
              <a:t>--Draw flowchart for solution of a given problems.</a:t>
            </a:r>
          </a:p>
          <a:p>
            <a:pPr marL="0" indent="0">
              <a:buNone/>
            </a:pPr>
            <a:r>
              <a:rPr lang="en-US" dirty="0"/>
              <a:t>--State different programming languages.</a:t>
            </a:r>
          </a:p>
          <a:p>
            <a:pPr marL="0" indent="0">
              <a:buNone/>
            </a:pPr>
            <a:r>
              <a:rPr lang="en-US" dirty="0"/>
              <a:t>--What is Translators</a:t>
            </a:r>
          </a:p>
          <a:p>
            <a:pPr marL="0" indent="0">
              <a:buNone/>
            </a:pPr>
            <a:r>
              <a:rPr lang="en-US" dirty="0"/>
              <a:t>--Program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3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82A4-B27C-4466-9196-E2A4CD1B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Software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D74519-93C8-4034-A7DB-FAC6A2EB4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3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3E1B-8950-4278-9720-7C7C8830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58"/>
            <a:ext cx="10515600" cy="1325563"/>
          </a:xfrm>
        </p:spPr>
        <p:txBody>
          <a:bodyPr/>
          <a:lstStyle/>
          <a:p>
            <a:r>
              <a:rPr lang="en-US" sz="3200" b="1" i="1" dirty="0"/>
              <a:t>Algorithm: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FFD2-6227-484C-BD3E-EC6F654C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----The word Algorithm means “a process or set of rules to be </a:t>
            </a:r>
          </a:p>
          <a:p>
            <a:r>
              <a:rPr lang="en-US" dirty="0"/>
              <a:t>followed in calculations or other problem-solving operations”. </a:t>
            </a:r>
          </a:p>
          <a:p>
            <a:r>
              <a:rPr lang="en-US" dirty="0"/>
              <a:t>-----Therefore Algorithm refers to a set of rules/instructions </a:t>
            </a:r>
          </a:p>
          <a:p>
            <a:r>
              <a:rPr lang="en-US" dirty="0"/>
              <a:t>that step-by-step define how a work is to be executed upon </a:t>
            </a:r>
          </a:p>
          <a:p>
            <a:r>
              <a:rPr lang="en-US" dirty="0"/>
              <a:t>In order to get the expected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8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D83-1281-4031-A6E9-AF06BBD6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Flowchart:-</a:t>
            </a:r>
            <a:endParaRPr lang="en-IN" sz="32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6A34-99EE-4C54-A69A-CBBD8ABD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flowchart is the graphical or pictorial representation of an algorithm with the help of different symbols, shapes, and arrows to demonstrate a process or a program. With algorithms, we can easily understand a program. The main purpose of using a flowchart is to analyze different methods. Several standard symbols are applied in a flowchart: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symbols above represent different parts of a flowchart. The process in a flowchart can be expressed through boxes and arrows with different sizes and colors. In a flowchart, we can easily highlight certain elements and the relationships between each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56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0B16C-B814-4DB3-A911-C8E9C917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21" y="1713389"/>
            <a:ext cx="7489988" cy="44635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91663-9AD4-4D97-9B91-74B0789B0ED1}"/>
              </a:ext>
            </a:extLst>
          </p:cNvPr>
          <p:cNvSpPr txBox="1"/>
          <p:nvPr/>
        </p:nvSpPr>
        <p:spPr>
          <a:xfrm>
            <a:off x="1580225" y="550416"/>
            <a:ext cx="3462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Flowchart &amp; Symbols:-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4273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3745-5A42-454E-87ED-41FC45CF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rgbClr val="1010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Difference between Algorithm and Flowchart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01010"/>
                </a:solidFill>
                <a:effectLst/>
                <a:latin typeface="Inter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502F74-AA14-43F2-AB06-5282061EC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741176"/>
              </p:ext>
            </p:extLst>
          </p:nvPr>
        </p:nvGraphicFramePr>
        <p:xfrm>
          <a:off x="2991775" y="1825625"/>
          <a:ext cx="6383044" cy="4351337"/>
        </p:xfrm>
        <a:graphic>
          <a:graphicData uri="http://schemas.openxmlformats.org/drawingml/2006/table">
            <a:tbl>
              <a:tblPr/>
              <a:tblGrid>
                <a:gridCol w="3191522">
                  <a:extLst>
                    <a:ext uri="{9D8B030D-6E8A-4147-A177-3AD203B41FA5}">
                      <a16:colId xmlns:a16="http://schemas.microsoft.com/office/drawing/2014/main" val="895949614"/>
                    </a:ext>
                  </a:extLst>
                </a:gridCol>
                <a:gridCol w="3191522">
                  <a:extLst>
                    <a:ext uri="{9D8B030D-6E8A-4147-A177-3AD203B41FA5}">
                      <a16:colId xmlns:a16="http://schemas.microsoft.com/office/drawing/2014/main" val="228689476"/>
                    </a:ext>
                  </a:extLst>
                </a:gridCol>
              </a:tblGrid>
              <a:tr h="390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>
                          <a:solidFill>
                            <a:srgbClr val="484848"/>
                          </a:solidFill>
                          <a:effectLst/>
                        </a:rPr>
                        <a:t>Algorithm</a:t>
                      </a:r>
                      <a:endParaRPr lang="en-IN" sz="160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>
                          <a:solidFill>
                            <a:srgbClr val="484848"/>
                          </a:solidFill>
                          <a:effectLst/>
                        </a:rPr>
                        <a:t>Flowchart</a:t>
                      </a:r>
                      <a:endParaRPr lang="en-IN" sz="1600">
                        <a:solidFill>
                          <a:srgbClr val="484848"/>
                        </a:solidFill>
                        <a:effectLst/>
                      </a:endParaRP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87668"/>
                  </a:ext>
                </a:extLst>
              </a:tr>
              <a:tr h="13946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484848"/>
                          </a:solidFill>
                          <a:effectLst/>
                        </a:rPr>
                        <a:t>Algorithm is the step-by-step instruction to solve a specific problem.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Flowchart is a pictorial representation to show the algorithm using geometrical diagrams and symbols.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14971"/>
                  </a:ext>
                </a:extLst>
              </a:tr>
              <a:tr h="641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Difficult to understand compared to flowcharts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Easier to understand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7069"/>
                  </a:ext>
                </a:extLst>
              </a:tr>
              <a:tr h="641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Complex representation of branching and looping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Easy representation of branching and looping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93857"/>
                  </a:ext>
                </a:extLst>
              </a:tr>
              <a:tr h="64154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Easy debugging of errors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Difficult debugging of errors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927722"/>
                  </a:ext>
                </a:extLst>
              </a:tr>
              <a:tr h="6415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Does not follow any rules to write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484848"/>
                          </a:solidFill>
                          <a:effectLst/>
                        </a:rPr>
                        <a:t>Has certain predefined rules of construction</a:t>
                      </a:r>
                    </a:p>
                  </a:txBody>
                  <a:tcPr marL="69733" marR="69733" marT="69733" marB="6973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0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3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E419-A5C1-42D8-9A98-62B851D8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A5F2-157B-410B-8378-52FCA73A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</a:t>
            </a:r>
            <a:r>
              <a:rPr lang="en-US" sz="4400" b="1" i="1" dirty="0"/>
              <a:t>Thank You</a:t>
            </a:r>
            <a:endParaRPr lang="en-IN" sz="4400" b="1" i="1" dirty="0"/>
          </a:p>
        </p:txBody>
      </p:sp>
    </p:spTree>
    <p:extLst>
      <p:ext uri="{BB962C8B-B14F-4D97-AF65-F5344CB8AC3E}">
        <p14:creationId xmlns:p14="http://schemas.microsoft.com/office/powerpoint/2010/main" val="12443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3E58-9E05-4863-A756-2BE1CE9B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C1DA-76A5-4297-B53C-C3F2070F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lnSpc>
                <a:spcPts val="2770"/>
              </a:lnSpc>
              <a:spcBef>
                <a:spcPts val="2595"/>
              </a:spcBef>
              <a:buNone/>
              <a:tabLst>
                <a:tab pos="399415" algn="l"/>
                <a:tab pos="400050" algn="l"/>
              </a:tabLst>
            </a:pPr>
            <a:endParaRPr lang="en-IN" sz="1100" dirty="0">
              <a:effectLst/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  <a:p>
            <a:pPr marL="342900" lvl="0" indent="-342900">
              <a:lnSpc>
                <a:spcPts val="2485"/>
              </a:lnSpc>
              <a:buSzPts val="1800"/>
              <a:buFont typeface="Arial" panose="020B0604020202020204" pitchFamily="34" charset="0"/>
              <a:buChar char="•"/>
              <a:tabLst>
                <a:tab pos="856615" algn="l"/>
                <a:tab pos="857250" algn="l"/>
              </a:tabLst>
            </a:pPr>
            <a:r>
              <a:rPr lang="en-IN" sz="1800" spc="-130" dirty="0">
                <a:effectLst/>
                <a:latin typeface="Arial Black" panose="020B0A04020102020204" pitchFamily="34" charset="0"/>
                <a:ea typeface="Arial" panose="020B0604020202020204" pitchFamily="34" charset="0"/>
                <a:cs typeface="Arial Black" panose="020B0A04020102020204" pitchFamily="34" charset="0"/>
              </a:rPr>
              <a:t> </a:t>
            </a:r>
            <a:endParaRPr lang="en-IN" sz="1100" spc="-130" dirty="0">
              <a:effectLst/>
              <a:latin typeface="Arial Black" panose="020B0A04020102020204" pitchFamily="34" charset="0"/>
              <a:ea typeface="Arial" panose="020B0604020202020204" pitchFamily="34" charset="0"/>
              <a:cs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5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3A7C-F8E6-4914-A77F-3BFE4FFE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/>
              <a:t>What is Programming Language</a:t>
            </a:r>
            <a:endParaRPr lang="en-IN" sz="32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78FF-1FD2-40ED-A19C-D2EA7C4C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Are Classified into two type:</a:t>
            </a:r>
          </a:p>
          <a:p>
            <a:pPr marL="0" indent="0">
              <a:buNone/>
            </a:pPr>
            <a:r>
              <a:rPr lang="en-US" b="1" dirty="0"/>
              <a:t>1)Low Level Language</a:t>
            </a:r>
          </a:p>
          <a:p>
            <a:pPr marL="0" indent="0">
              <a:buNone/>
            </a:pPr>
            <a:r>
              <a:rPr lang="en-US" b="1" dirty="0" err="1"/>
              <a:t>i.e.Machine</a:t>
            </a:r>
            <a:r>
              <a:rPr lang="en-US" b="1" dirty="0"/>
              <a:t> </a:t>
            </a:r>
            <a:r>
              <a:rPr lang="en-US" b="1"/>
              <a:t>Level Language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2)High Level Language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8458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42A-96C9-49B3-BBA9-FE834092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Define Computer Program</a:t>
            </a:r>
            <a:endParaRPr lang="en-IN" sz="32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C514-7567-46CD-BC14-13037E9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is a set of instructions</a:t>
            </a:r>
          </a:p>
          <a:p>
            <a:r>
              <a:rPr lang="en-US" dirty="0"/>
              <a:t>Given in a particular sequence</a:t>
            </a:r>
          </a:p>
          <a:p>
            <a:r>
              <a:rPr lang="en-US" dirty="0"/>
              <a:t>Having a predefined meaning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:-</a:t>
            </a:r>
          </a:p>
          <a:p>
            <a:r>
              <a:rPr lang="en-US" dirty="0"/>
              <a:t>An instruction is a combination of some words. Which have a predefined meaning.</a:t>
            </a:r>
          </a:p>
          <a:p>
            <a:r>
              <a:rPr lang="en-US" dirty="0"/>
              <a:t>Instructions are given in a particular sequence.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67142-21A7-401A-896D-FB69785503B1}"/>
              </a:ext>
            </a:extLst>
          </p:cNvPr>
          <p:cNvSpPr/>
          <p:nvPr/>
        </p:nvSpPr>
        <p:spPr>
          <a:xfrm>
            <a:off x="1828799" y="3379857"/>
            <a:ext cx="2494625" cy="124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C=</a:t>
            </a:r>
            <a:r>
              <a:rPr lang="en-US" sz="2800" dirty="0" err="1"/>
              <a:t>a+b</a:t>
            </a:r>
            <a:endParaRPr lang="en-US" sz="2800" dirty="0"/>
          </a:p>
          <a:p>
            <a:r>
              <a:rPr lang="en-US" sz="2800" dirty="0"/>
              <a:t>Display c</a:t>
            </a:r>
            <a:endParaRPr lang="en-IN" sz="2800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4329263-DA82-4E25-8F71-0A25C4E9B850}"/>
              </a:ext>
            </a:extLst>
          </p:cNvPr>
          <p:cNvSpPr/>
          <p:nvPr/>
        </p:nvSpPr>
        <p:spPr>
          <a:xfrm>
            <a:off x="5157926" y="3648722"/>
            <a:ext cx="1305018" cy="49715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BA8285-2CA4-4052-AAA5-008AFBF2424C}"/>
              </a:ext>
            </a:extLst>
          </p:cNvPr>
          <p:cNvCxnSpPr>
            <a:cxnSpLocks/>
          </p:cNvCxnSpPr>
          <p:nvPr/>
        </p:nvCxnSpPr>
        <p:spPr>
          <a:xfrm flipV="1">
            <a:off x="4124416" y="3897297"/>
            <a:ext cx="1033510" cy="2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4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72BC-9D08-4C0E-A9B4-9CB7B820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Programming Instructions</a:t>
            </a:r>
            <a:endParaRPr lang="en-IN" sz="3200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E2C478-2EE8-4ADF-8E8E-36A22323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4" y="2441359"/>
            <a:ext cx="6036816" cy="34889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E4948-E7FE-4090-9444-763FC29FCFB4}"/>
              </a:ext>
            </a:extLst>
          </p:cNvPr>
          <p:cNvSpPr txBox="1"/>
          <p:nvPr/>
        </p:nvSpPr>
        <p:spPr>
          <a:xfrm>
            <a:off x="2024109" y="1606858"/>
            <a:ext cx="786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Computer has two inseparable parts:-</a:t>
            </a:r>
          </a:p>
          <a:p>
            <a:r>
              <a:rPr lang="en-US" dirty="0"/>
              <a:t>Hardware and Software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70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0FE7-CDB6-4964-8E48-2964AA5E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Programming Instructions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9153-1C0D-4E1F-99C3-91540E16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instructions are the software</a:t>
            </a:r>
          </a:p>
          <a:p>
            <a:r>
              <a:rPr lang="en-US" dirty="0"/>
              <a:t> </a:t>
            </a:r>
            <a:r>
              <a:rPr lang="en-US" b="1" dirty="0"/>
              <a:t>The physical component of a computer that are used in the process are hardware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4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1238-7838-4238-B772-6AF7CEDC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Why Number System:-</a:t>
            </a:r>
            <a:endParaRPr lang="en-IN" sz="3200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8ACEE-7596-40B7-BCFC-BF4B9B63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951" y="2450236"/>
            <a:ext cx="2544192" cy="132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C=</a:t>
            </a:r>
            <a:r>
              <a:rPr lang="en-US" sz="2800" dirty="0" err="1"/>
              <a:t>a+b</a:t>
            </a:r>
            <a:endParaRPr lang="en-US" sz="2800" dirty="0"/>
          </a:p>
          <a:p>
            <a:r>
              <a:rPr lang="en-US" sz="2800" dirty="0"/>
              <a:t>Display c</a:t>
            </a:r>
            <a:endParaRPr lang="en-IN" sz="2800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1E6F808-C53D-41D9-A7EC-B4AEEB1A2B8D}"/>
              </a:ext>
            </a:extLst>
          </p:cNvPr>
          <p:cNvSpPr/>
          <p:nvPr/>
        </p:nvSpPr>
        <p:spPr>
          <a:xfrm>
            <a:off x="5805996" y="2281561"/>
            <a:ext cx="2130641" cy="70133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a,b</a:t>
            </a:r>
            <a:r>
              <a:rPr lang="en-US" dirty="0"/>
              <a:t> and c are numbers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B218D-000A-40C2-88A6-2060390BD3D0}"/>
              </a:ext>
            </a:extLst>
          </p:cNvPr>
          <p:cNvSpPr txBox="1"/>
          <p:nvPr/>
        </p:nvSpPr>
        <p:spPr>
          <a:xfrm>
            <a:off x="2405849" y="4332303"/>
            <a:ext cx="842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as well as output have to be understood by the computer and the user respectively</a:t>
            </a:r>
          </a:p>
          <a:p>
            <a:endParaRPr lang="en-US" dirty="0"/>
          </a:p>
          <a:p>
            <a:r>
              <a:rPr lang="en-US" dirty="0"/>
              <a:t>A number system plays an important role so that the same instructions can be manipulated by giving different numbers as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00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66D2-D093-4F37-8E5D-458B7C2F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Number System:-</a:t>
            </a:r>
            <a:endParaRPr lang="en-IN" sz="32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FDFE-0C44-4E73-A590-6CFD6D9B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 of counting things</a:t>
            </a:r>
          </a:p>
          <a:p>
            <a:r>
              <a:rPr lang="en-US" dirty="0"/>
              <a:t>Computer use different types of number systems.</a:t>
            </a:r>
          </a:p>
          <a:p>
            <a:r>
              <a:rPr lang="en-US" dirty="0"/>
              <a:t>1.Decimal(base 10)</a:t>
            </a:r>
          </a:p>
          <a:p>
            <a:r>
              <a:rPr lang="en-US" dirty="0"/>
              <a:t>2.Binary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(base 2) 0 1</a:t>
            </a:r>
            <a:endParaRPr lang="en-US" dirty="0"/>
          </a:p>
          <a:p>
            <a:r>
              <a:rPr lang="en-US" dirty="0"/>
              <a:t>3.Octal(base 8)</a:t>
            </a:r>
          </a:p>
          <a:p>
            <a:r>
              <a:rPr lang="en-US" dirty="0"/>
              <a:t>4.Hexadecimal(base 16)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6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94B-3405-4310-9E83-514B0118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Binary Number System:-</a:t>
            </a:r>
            <a:endParaRPr lang="en-IN" sz="3200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3BD34-F524-4B9A-93F0-E0B5FA290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91" y="1825625"/>
            <a:ext cx="8177617" cy="4351338"/>
          </a:xfrm>
        </p:spPr>
      </p:pic>
    </p:spTree>
    <p:extLst>
      <p:ext uri="{BB962C8B-B14F-4D97-AF65-F5344CB8AC3E}">
        <p14:creationId xmlns:p14="http://schemas.microsoft.com/office/powerpoint/2010/main" val="246452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547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Inter</vt:lpstr>
      <vt:lpstr>Roboto</vt:lpstr>
      <vt:lpstr>Office Theme</vt:lpstr>
      <vt:lpstr>PowerPoint Presentation</vt:lpstr>
      <vt:lpstr>PowerPoint Presentation</vt:lpstr>
      <vt:lpstr>What is Programming Language</vt:lpstr>
      <vt:lpstr>Define Computer Program</vt:lpstr>
      <vt:lpstr>Programming Instructions</vt:lpstr>
      <vt:lpstr>Programming Instructions</vt:lpstr>
      <vt:lpstr>Why Number System:-</vt:lpstr>
      <vt:lpstr>Number System:-</vt:lpstr>
      <vt:lpstr>Binary Number System:-</vt:lpstr>
      <vt:lpstr>Types of Software</vt:lpstr>
      <vt:lpstr>Algorithm: </vt:lpstr>
      <vt:lpstr>Flowchart:-</vt:lpstr>
      <vt:lpstr>PowerPoint Presentation</vt:lpstr>
      <vt:lpstr>Difference between Algorithm and Flowchart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11</cp:revision>
  <dcterms:created xsi:type="dcterms:W3CDTF">2021-11-15T16:02:56Z</dcterms:created>
  <dcterms:modified xsi:type="dcterms:W3CDTF">2022-08-19T12:23:13Z</dcterms:modified>
</cp:coreProperties>
</file>