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8" r:id="rId3"/>
    <p:sldId id="285" r:id="rId4"/>
    <p:sldId id="268" r:id="rId5"/>
    <p:sldId id="286" r:id="rId6"/>
    <p:sldId id="284" r:id="rId7"/>
    <p:sldId id="287" r:id="rId8"/>
    <p:sldId id="306" r:id="rId9"/>
    <p:sldId id="289" r:id="rId10"/>
    <p:sldId id="290" r:id="rId11"/>
    <p:sldId id="291" r:id="rId12"/>
    <p:sldId id="292" r:id="rId13"/>
    <p:sldId id="293" r:id="rId14"/>
    <p:sldId id="307" r:id="rId15"/>
    <p:sldId id="296" r:id="rId16"/>
    <p:sldId id="308" r:id="rId17"/>
    <p:sldId id="294" r:id="rId18"/>
    <p:sldId id="295" r:id="rId19"/>
    <p:sldId id="297" r:id="rId20"/>
    <p:sldId id="298" r:id="rId21"/>
    <p:sldId id="299" r:id="rId22"/>
    <p:sldId id="300" r:id="rId23"/>
    <p:sldId id="301" r:id="rId24"/>
    <p:sldId id="302" r:id="rId25"/>
    <p:sldId id="303" r:id="rId26"/>
    <p:sldId id="304" r:id="rId27"/>
    <p:sldId id="30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85" d="100"/>
          <a:sy n="85" d="100"/>
        </p:scale>
        <p:origin x="82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789E9-5D56-432E-A91C-96BA2AB6EA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2E185C-AD14-45FF-8165-0DC6A0E0B7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30579-42EF-428B-988B-3ECC7D4E0E70}"/>
              </a:ext>
            </a:extLst>
          </p:cNvPr>
          <p:cNvSpPr>
            <a:spLocks noGrp="1"/>
          </p:cNvSpPr>
          <p:nvPr>
            <p:ph type="dt" sz="half" idx="10"/>
          </p:nvPr>
        </p:nvSpPr>
        <p:spPr/>
        <p:txBody>
          <a:bodyPr/>
          <a:lstStyle/>
          <a:p>
            <a:fld id="{9F14EFF5-5CE4-451C-9C0F-E3708CFE4363}" type="datetimeFigureOut">
              <a:rPr lang="en-IN" smtClean="0"/>
              <a:t>31-08-2022</a:t>
            </a:fld>
            <a:endParaRPr lang="en-IN"/>
          </a:p>
        </p:txBody>
      </p:sp>
      <p:sp>
        <p:nvSpPr>
          <p:cNvPr id="5" name="Footer Placeholder 4">
            <a:extLst>
              <a:ext uri="{FF2B5EF4-FFF2-40B4-BE49-F238E27FC236}">
                <a16:creationId xmlns:a16="http://schemas.microsoft.com/office/drawing/2014/main" id="{FDE638AA-7E65-4769-9DD0-267B2E87FA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79C03B-7C5B-4D24-9306-C6C8124D7928}"/>
              </a:ext>
            </a:extLst>
          </p:cNvPr>
          <p:cNvSpPr>
            <a:spLocks noGrp="1"/>
          </p:cNvSpPr>
          <p:nvPr>
            <p:ph type="sldNum" sz="quarter" idx="12"/>
          </p:nvPr>
        </p:nvSpPr>
        <p:spPr/>
        <p:txBody>
          <a:bodyPr/>
          <a:lstStyle/>
          <a:p>
            <a:fld id="{AD18BB56-9C00-4DC5-90C2-F73C666F3AA4}" type="slidenum">
              <a:rPr lang="en-IN" smtClean="0"/>
              <a:t>‹#›</a:t>
            </a:fld>
            <a:endParaRPr lang="en-IN"/>
          </a:p>
        </p:txBody>
      </p:sp>
    </p:spTree>
    <p:extLst>
      <p:ext uri="{BB962C8B-B14F-4D97-AF65-F5344CB8AC3E}">
        <p14:creationId xmlns:p14="http://schemas.microsoft.com/office/powerpoint/2010/main" val="3722121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7281B-8B51-4A5F-AA19-CB7E56788EF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995183-FE54-441F-A0FD-A9978D686A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24FB78-60B0-41B2-BC4D-67779D561682}"/>
              </a:ext>
            </a:extLst>
          </p:cNvPr>
          <p:cNvSpPr>
            <a:spLocks noGrp="1"/>
          </p:cNvSpPr>
          <p:nvPr>
            <p:ph type="dt" sz="half" idx="10"/>
          </p:nvPr>
        </p:nvSpPr>
        <p:spPr/>
        <p:txBody>
          <a:bodyPr/>
          <a:lstStyle/>
          <a:p>
            <a:fld id="{9F14EFF5-5CE4-451C-9C0F-E3708CFE4363}" type="datetimeFigureOut">
              <a:rPr lang="en-IN" smtClean="0"/>
              <a:t>31-08-2022</a:t>
            </a:fld>
            <a:endParaRPr lang="en-IN"/>
          </a:p>
        </p:txBody>
      </p:sp>
      <p:sp>
        <p:nvSpPr>
          <p:cNvPr id="5" name="Footer Placeholder 4">
            <a:extLst>
              <a:ext uri="{FF2B5EF4-FFF2-40B4-BE49-F238E27FC236}">
                <a16:creationId xmlns:a16="http://schemas.microsoft.com/office/drawing/2014/main" id="{231B8AC3-881E-4F31-9D00-80A0BEF10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D66696-63AA-4D92-A51C-5C0F1F0DE0CF}"/>
              </a:ext>
            </a:extLst>
          </p:cNvPr>
          <p:cNvSpPr>
            <a:spLocks noGrp="1"/>
          </p:cNvSpPr>
          <p:nvPr>
            <p:ph type="sldNum" sz="quarter" idx="12"/>
          </p:nvPr>
        </p:nvSpPr>
        <p:spPr/>
        <p:txBody>
          <a:bodyPr/>
          <a:lstStyle/>
          <a:p>
            <a:fld id="{AD18BB56-9C00-4DC5-90C2-F73C666F3AA4}" type="slidenum">
              <a:rPr lang="en-IN" smtClean="0"/>
              <a:t>‹#›</a:t>
            </a:fld>
            <a:endParaRPr lang="en-IN"/>
          </a:p>
        </p:txBody>
      </p:sp>
    </p:spTree>
    <p:extLst>
      <p:ext uri="{BB962C8B-B14F-4D97-AF65-F5344CB8AC3E}">
        <p14:creationId xmlns:p14="http://schemas.microsoft.com/office/powerpoint/2010/main" val="27649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BF5BCC-13E0-4072-9C4B-55D639BBB3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E1504B-69B4-4A06-BBB1-399AC084FE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29FCF8-2C48-43EB-A166-D5772882379E}"/>
              </a:ext>
            </a:extLst>
          </p:cNvPr>
          <p:cNvSpPr>
            <a:spLocks noGrp="1"/>
          </p:cNvSpPr>
          <p:nvPr>
            <p:ph type="dt" sz="half" idx="10"/>
          </p:nvPr>
        </p:nvSpPr>
        <p:spPr/>
        <p:txBody>
          <a:bodyPr/>
          <a:lstStyle/>
          <a:p>
            <a:fld id="{9F14EFF5-5CE4-451C-9C0F-E3708CFE4363}" type="datetimeFigureOut">
              <a:rPr lang="en-IN" smtClean="0"/>
              <a:t>31-08-2022</a:t>
            </a:fld>
            <a:endParaRPr lang="en-IN"/>
          </a:p>
        </p:txBody>
      </p:sp>
      <p:sp>
        <p:nvSpPr>
          <p:cNvPr id="5" name="Footer Placeholder 4">
            <a:extLst>
              <a:ext uri="{FF2B5EF4-FFF2-40B4-BE49-F238E27FC236}">
                <a16:creationId xmlns:a16="http://schemas.microsoft.com/office/drawing/2014/main" id="{B23762B5-F460-4EE7-A483-DB5F3601FA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DDAC44-8490-47E9-BDBD-63A8DFB611BE}"/>
              </a:ext>
            </a:extLst>
          </p:cNvPr>
          <p:cNvSpPr>
            <a:spLocks noGrp="1"/>
          </p:cNvSpPr>
          <p:nvPr>
            <p:ph type="sldNum" sz="quarter" idx="12"/>
          </p:nvPr>
        </p:nvSpPr>
        <p:spPr/>
        <p:txBody>
          <a:bodyPr/>
          <a:lstStyle/>
          <a:p>
            <a:fld id="{AD18BB56-9C00-4DC5-90C2-F73C666F3AA4}" type="slidenum">
              <a:rPr lang="en-IN" smtClean="0"/>
              <a:t>‹#›</a:t>
            </a:fld>
            <a:endParaRPr lang="en-IN"/>
          </a:p>
        </p:txBody>
      </p:sp>
    </p:spTree>
    <p:extLst>
      <p:ext uri="{BB962C8B-B14F-4D97-AF65-F5344CB8AC3E}">
        <p14:creationId xmlns:p14="http://schemas.microsoft.com/office/powerpoint/2010/main" val="1474691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0FFA9-1ABE-4BC6-8C59-1DBE00CC43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B47AB8-393C-4FE1-9CF9-FE59B33F5C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F5A6B8-F005-45AA-9929-D0724A5BC6E9}"/>
              </a:ext>
            </a:extLst>
          </p:cNvPr>
          <p:cNvSpPr>
            <a:spLocks noGrp="1"/>
          </p:cNvSpPr>
          <p:nvPr>
            <p:ph type="dt" sz="half" idx="10"/>
          </p:nvPr>
        </p:nvSpPr>
        <p:spPr/>
        <p:txBody>
          <a:bodyPr/>
          <a:lstStyle/>
          <a:p>
            <a:fld id="{9F14EFF5-5CE4-451C-9C0F-E3708CFE4363}" type="datetimeFigureOut">
              <a:rPr lang="en-IN" smtClean="0"/>
              <a:t>31-08-2022</a:t>
            </a:fld>
            <a:endParaRPr lang="en-IN"/>
          </a:p>
        </p:txBody>
      </p:sp>
      <p:sp>
        <p:nvSpPr>
          <p:cNvPr id="5" name="Footer Placeholder 4">
            <a:extLst>
              <a:ext uri="{FF2B5EF4-FFF2-40B4-BE49-F238E27FC236}">
                <a16:creationId xmlns:a16="http://schemas.microsoft.com/office/drawing/2014/main" id="{5F4FCCA1-9C31-4929-9B5B-B6E4EA2F7F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F81807-E458-463D-872C-E749C2FF3814}"/>
              </a:ext>
            </a:extLst>
          </p:cNvPr>
          <p:cNvSpPr>
            <a:spLocks noGrp="1"/>
          </p:cNvSpPr>
          <p:nvPr>
            <p:ph type="sldNum" sz="quarter" idx="12"/>
          </p:nvPr>
        </p:nvSpPr>
        <p:spPr/>
        <p:txBody>
          <a:bodyPr/>
          <a:lstStyle/>
          <a:p>
            <a:fld id="{AD18BB56-9C00-4DC5-90C2-F73C666F3AA4}" type="slidenum">
              <a:rPr lang="en-IN" smtClean="0"/>
              <a:t>‹#›</a:t>
            </a:fld>
            <a:endParaRPr lang="en-IN"/>
          </a:p>
        </p:txBody>
      </p:sp>
    </p:spTree>
    <p:extLst>
      <p:ext uri="{BB962C8B-B14F-4D97-AF65-F5344CB8AC3E}">
        <p14:creationId xmlns:p14="http://schemas.microsoft.com/office/powerpoint/2010/main" val="197404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0CA0B-7126-4825-B8D4-D1C6587BAD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31AA70-6C5A-4A3B-860D-58F2C5EA5D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3D44A0-62F1-4AA3-873A-E5CF94E2CA71}"/>
              </a:ext>
            </a:extLst>
          </p:cNvPr>
          <p:cNvSpPr>
            <a:spLocks noGrp="1"/>
          </p:cNvSpPr>
          <p:nvPr>
            <p:ph type="dt" sz="half" idx="10"/>
          </p:nvPr>
        </p:nvSpPr>
        <p:spPr/>
        <p:txBody>
          <a:bodyPr/>
          <a:lstStyle/>
          <a:p>
            <a:fld id="{9F14EFF5-5CE4-451C-9C0F-E3708CFE4363}" type="datetimeFigureOut">
              <a:rPr lang="en-IN" smtClean="0"/>
              <a:t>31-08-2022</a:t>
            </a:fld>
            <a:endParaRPr lang="en-IN"/>
          </a:p>
        </p:txBody>
      </p:sp>
      <p:sp>
        <p:nvSpPr>
          <p:cNvPr id="5" name="Footer Placeholder 4">
            <a:extLst>
              <a:ext uri="{FF2B5EF4-FFF2-40B4-BE49-F238E27FC236}">
                <a16:creationId xmlns:a16="http://schemas.microsoft.com/office/drawing/2014/main" id="{2E4DAB6C-EF52-4DE5-8D2F-71D15E877C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F15A40-5A20-4ECE-8FBB-94FD7F8358EA}"/>
              </a:ext>
            </a:extLst>
          </p:cNvPr>
          <p:cNvSpPr>
            <a:spLocks noGrp="1"/>
          </p:cNvSpPr>
          <p:nvPr>
            <p:ph type="sldNum" sz="quarter" idx="12"/>
          </p:nvPr>
        </p:nvSpPr>
        <p:spPr/>
        <p:txBody>
          <a:bodyPr/>
          <a:lstStyle/>
          <a:p>
            <a:fld id="{AD18BB56-9C00-4DC5-90C2-F73C666F3AA4}" type="slidenum">
              <a:rPr lang="en-IN" smtClean="0"/>
              <a:t>‹#›</a:t>
            </a:fld>
            <a:endParaRPr lang="en-IN"/>
          </a:p>
        </p:txBody>
      </p:sp>
    </p:spTree>
    <p:extLst>
      <p:ext uri="{BB962C8B-B14F-4D97-AF65-F5344CB8AC3E}">
        <p14:creationId xmlns:p14="http://schemas.microsoft.com/office/powerpoint/2010/main" val="2325461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3A2D2-92FC-47E8-90B4-D35D843FA6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12AA8E-0523-491F-818C-E4C8083DF5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C810B9-D20F-4519-BB1B-9BC660C871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AE20AF-369E-4167-AAEC-1FD536FEE694}"/>
              </a:ext>
            </a:extLst>
          </p:cNvPr>
          <p:cNvSpPr>
            <a:spLocks noGrp="1"/>
          </p:cNvSpPr>
          <p:nvPr>
            <p:ph type="dt" sz="half" idx="10"/>
          </p:nvPr>
        </p:nvSpPr>
        <p:spPr/>
        <p:txBody>
          <a:bodyPr/>
          <a:lstStyle/>
          <a:p>
            <a:fld id="{9F14EFF5-5CE4-451C-9C0F-E3708CFE4363}" type="datetimeFigureOut">
              <a:rPr lang="en-IN" smtClean="0"/>
              <a:t>31-08-2022</a:t>
            </a:fld>
            <a:endParaRPr lang="en-IN"/>
          </a:p>
        </p:txBody>
      </p:sp>
      <p:sp>
        <p:nvSpPr>
          <p:cNvPr id="6" name="Footer Placeholder 5">
            <a:extLst>
              <a:ext uri="{FF2B5EF4-FFF2-40B4-BE49-F238E27FC236}">
                <a16:creationId xmlns:a16="http://schemas.microsoft.com/office/drawing/2014/main" id="{FED8A0FA-C1D8-4FBC-A4FA-5A96350469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E18EE1-2BAE-4DC2-97E2-4C2C026B8571}"/>
              </a:ext>
            </a:extLst>
          </p:cNvPr>
          <p:cNvSpPr>
            <a:spLocks noGrp="1"/>
          </p:cNvSpPr>
          <p:nvPr>
            <p:ph type="sldNum" sz="quarter" idx="12"/>
          </p:nvPr>
        </p:nvSpPr>
        <p:spPr/>
        <p:txBody>
          <a:bodyPr/>
          <a:lstStyle/>
          <a:p>
            <a:fld id="{AD18BB56-9C00-4DC5-90C2-F73C666F3AA4}" type="slidenum">
              <a:rPr lang="en-IN" smtClean="0"/>
              <a:t>‹#›</a:t>
            </a:fld>
            <a:endParaRPr lang="en-IN"/>
          </a:p>
        </p:txBody>
      </p:sp>
    </p:spTree>
    <p:extLst>
      <p:ext uri="{BB962C8B-B14F-4D97-AF65-F5344CB8AC3E}">
        <p14:creationId xmlns:p14="http://schemas.microsoft.com/office/powerpoint/2010/main" val="1947186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0452D-21A1-49EA-9AE3-A4DE8D64ED7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9A4661-3245-4F44-8D1D-281925D661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941E6-4B3A-4E6F-8CBC-5048DEA823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B20FFC-CE63-49C8-8129-CE5FEFE7F9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19A808-E521-4CE9-8D1F-16DE240FFD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D066B8-0508-4768-AE43-B69856F72848}"/>
              </a:ext>
            </a:extLst>
          </p:cNvPr>
          <p:cNvSpPr>
            <a:spLocks noGrp="1"/>
          </p:cNvSpPr>
          <p:nvPr>
            <p:ph type="dt" sz="half" idx="10"/>
          </p:nvPr>
        </p:nvSpPr>
        <p:spPr/>
        <p:txBody>
          <a:bodyPr/>
          <a:lstStyle/>
          <a:p>
            <a:fld id="{9F14EFF5-5CE4-451C-9C0F-E3708CFE4363}" type="datetimeFigureOut">
              <a:rPr lang="en-IN" smtClean="0"/>
              <a:t>31-08-2022</a:t>
            </a:fld>
            <a:endParaRPr lang="en-IN"/>
          </a:p>
        </p:txBody>
      </p:sp>
      <p:sp>
        <p:nvSpPr>
          <p:cNvPr id="8" name="Footer Placeholder 7">
            <a:extLst>
              <a:ext uri="{FF2B5EF4-FFF2-40B4-BE49-F238E27FC236}">
                <a16:creationId xmlns:a16="http://schemas.microsoft.com/office/drawing/2014/main" id="{B4457BE9-92D0-49F3-B6FE-0FED8CB22BD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A5C21C-E157-4D63-8284-6100A65352FF}"/>
              </a:ext>
            </a:extLst>
          </p:cNvPr>
          <p:cNvSpPr>
            <a:spLocks noGrp="1"/>
          </p:cNvSpPr>
          <p:nvPr>
            <p:ph type="sldNum" sz="quarter" idx="12"/>
          </p:nvPr>
        </p:nvSpPr>
        <p:spPr/>
        <p:txBody>
          <a:bodyPr/>
          <a:lstStyle/>
          <a:p>
            <a:fld id="{AD18BB56-9C00-4DC5-90C2-F73C666F3AA4}" type="slidenum">
              <a:rPr lang="en-IN" smtClean="0"/>
              <a:t>‹#›</a:t>
            </a:fld>
            <a:endParaRPr lang="en-IN"/>
          </a:p>
        </p:txBody>
      </p:sp>
    </p:spTree>
    <p:extLst>
      <p:ext uri="{BB962C8B-B14F-4D97-AF65-F5344CB8AC3E}">
        <p14:creationId xmlns:p14="http://schemas.microsoft.com/office/powerpoint/2010/main" val="175725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40AEA-2CC3-4197-8DA7-C95F4024AB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8C5EDC9-B0FF-4295-9D7C-4B9C6C7F00E8}"/>
              </a:ext>
            </a:extLst>
          </p:cNvPr>
          <p:cNvSpPr>
            <a:spLocks noGrp="1"/>
          </p:cNvSpPr>
          <p:nvPr>
            <p:ph type="dt" sz="half" idx="10"/>
          </p:nvPr>
        </p:nvSpPr>
        <p:spPr/>
        <p:txBody>
          <a:bodyPr/>
          <a:lstStyle/>
          <a:p>
            <a:fld id="{9F14EFF5-5CE4-451C-9C0F-E3708CFE4363}" type="datetimeFigureOut">
              <a:rPr lang="en-IN" smtClean="0"/>
              <a:t>31-08-2022</a:t>
            </a:fld>
            <a:endParaRPr lang="en-IN"/>
          </a:p>
        </p:txBody>
      </p:sp>
      <p:sp>
        <p:nvSpPr>
          <p:cNvPr id="4" name="Footer Placeholder 3">
            <a:extLst>
              <a:ext uri="{FF2B5EF4-FFF2-40B4-BE49-F238E27FC236}">
                <a16:creationId xmlns:a16="http://schemas.microsoft.com/office/drawing/2014/main" id="{5F58415B-43DF-4E06-9964-F0F039C885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0A9063-EDC2-4A78-970F-47FF3A77F9D0}"/>
              </a:ext>
            </a:extLst>
          </p:cNvPr>
          <p:cNvSpPr>
            <a:spLocks noGrp="1"/>
          </p:cNvSpPr>
          <p:nvPr>
            <p:ph type="sldNum" sz="quarter" idx="12"/>
          </p:nvPr>
        </p:nvSpPr>
        <p:spPr/>
        <p:txBody>
          <a:bodyPr/>
          <a:lstStyle/>
          <a:p>
            <a:fld id="{AD18BB56-9C00-4DC5-90C2-F73C666F3AA4}" type="slidenum">
              <a:rPr lang="en-IN" smtClean="0"/>
              <a:t>‹#›</a:t>
            </a:fld>
            <a:endParaRPr lang="en-IN"/>
          </a:p>
        </p:txBody>
      </p:sp>
    </p:spTree>
    <p:extLst>
      <p:ext uri="{BB962C8B-B14F-4D97-AF65-F5344CB8AC3E}">
        <p14:creationId xmlns:p14="http://schemas.microsoft.com/office/powerpoint/2010/main" val="243577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B40B32-B1B0-40C1-B656-7D4CD2644198}"/>
              </a:ext>
            </a:extLst>
          </p:cNvPr>
          <p:cNvSpPr>
            <a:spLocks noGrp="1"/>
          </p:cNvSpPr>
          <p:nvPr>
            <p:ph type="dt" sz="half" idx="10"/>
          </p:nvPr>
        </p:nvSpPr>
        <p:spPr/>
        <p:txBody>
          <a:bodyPr/>
          <a:lstStyle/>
          <a:p>
            <a:fld id="{9F14EFF5-5CE4-451C-9C0F-E3708CFE4363}" type="datetimeFigureOut">
              <a:rPr lang="en-IN" smtClean="0"/>
              <a:t>31-08-2022</a:t>
            </a:fld>
            <a:endParaRPr lang="en-IN"/>
          </a:p>
        </p:txBody>
      </p:sp>
      <p:sp>
        <p:nvSpPr>
          <p:cNvPr id="3" name="Footer Placeholder 2">
            <a:extLst>
              <a:ext uri="{FF2B5EF4-FFF2-40B4-BE49-F238E27FC236}">
                <a16:creationId xmlns:a16="http://schemas.microsoft.com/office/drawing/2014/main" id="{8820A4D3-EACD-435C-8CFC-FEEA7DB5B5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0DBE9F8-8064-4C6F-BE06-742B895D2800}"/>
              </a:ext>
            </a:extLst>
          </p:cNvPr>
          <p:cNvSpPr>
            <a:spLocks noGrp="1"/>
          </p:cNvSpPr>
          <p:nvPr>
            <p:ph type="sldNum" sz="quarter" idx="12"/>
          </p:nvPr>
        </p:nvSpPr>
        <p:spPr/>
        <p:txBody>
          <a:bodyPr/>
          <a:lstStyle/>
          <a:p>
            <a:fld id="{AD18BB56-9C00-4DC5-90C2-F73C666F3AA4}" type="slidenum">
              <a:rPr lang="en-IN" smtClean="0"/>
              <a:t>‹#›</a:t>
            </a:fld>
            <a:endParaRPr lang="en-IN"/>
          </a:p>
        </p:txBody>
      </p:sp>
    </p:spTree>
    <p:extLst>
      <p:ext uri="{BB962C8B-B14F-4D97-AF65-F5344CB8AC3E}">
        <p14:creationId xmlns:p14="http://schemas.microsoft.com/office/powerpoint/2010/main" val="3818755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5A3C-5596-4603-AA15-FA24ED0259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1439AA-F58C-432A-B14C-506D24B2DF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B155AA-E0CC-4192-B630-B8DC33962F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479436-FA6C-40BA-887A-385F2531AD46}"/>
              </a:ext>
            </a:extLst>
          </p:cNvPr>
          <p:cNvSpPr>
            <a:spLocks noGrp="1"/>
          </p:cNvSpPr>
          <p:nvPr>
            <p:ph type="dt" sz="half" idx="10"/>
          </p:nvPr>
        </p:nvSpPr>
        <p:spPr/>
        <p:txBody>
          <a:bodyPr/>
          <a:lstStyle/>
          <a:p>
            <a:fld id="{9F14EFF5-5CE4-451C-9C0F-E3708CFE4363}" type="datetimeFigureOut">
              <a:rPr lang="en-IN" smtClean="0"/>
              <a:t>31-08-2022</a:t>
            </a:fld>
            <a:endParaRPr lang="en-IN"/>
          </a:p>
        </p:txBody>
      </p:sp>
      <p:sp>
        <p:nvSpPr>
          <p:cNvPr id="6" name="Footer Placeholder 5">
            <a:extLst>
              <a:ext uri="{FF2B5EF4-FFF2-40B4-BE49-F238E27FC236}">
                <a16:creationId xmlns:a16="http://schemas.microsoft.com/office/drawing/2014/main" id="{259A5A41-7193-46A2-9FE6-31CDFC145A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F292EA-87FB-492E-A9B2-0590BB5DB455}"/>
              </a:ext>
            </a:extLst>
          </p:cNvPr>
          <p:cNvSpPr>
            <a:spLocks noGrp="1"/>
          </p:cNvSpPr>
          <p:nvPr>
            <p:ph type="sldNum" sz="quarter" idx="12"/>
          </p:nvPr>
        </p:nvSpPr>
        <p:spPr/>
        <p:txBody>
          <a:bodyPr/>
          <a:lstStyle/>
          <a:p>
            <a:fld id="{AD18BB56-9C00-4DC5-90C2-F73C666F3AA4}" type="slidenum">
              <a:rPr lang="en-IN" smtClean="0"/>
              <a:t>‹#›</a:t>
            </a:fld>
            <a:endParaRPr lang="en-IN"/>
          </a:p>
        </p:txBody>
      </p:sp>
    </p:spTree>
    <p:extLst>
      <p:ext uri="{BB962C8B-B14F-4D97-AF65-F5344CB8AC3E}">
        <p14:creationId xmlns:p14="http://schemas.microsoft.com/office/powerpoint/2010/main" val="1926344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DA73-5DA3-494F-B3EE-3A432154C6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C7F332-7531-473D-BD14-EBF29BF677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EECE07-EBF6-45AD-816A-33FB4ACC89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6BE2B4-3080-4245-8082-9057EEEA0E7C}"/>
              </a:ext>
            </a:extLst>
          </p:cNvPr>
          <p:cNvSpPr>
            <a:spLocks noGrp="1"/>
          </p:cNvSpPr>
          <p:nvPr>
            <p:ph type="dt" sz="half" idx="10"/>
          </p:nvPr>
        </p:nvSpPr>
        <p:spPr/>
        <p:txBody>
          <a:bodyPr/>
          <a:lstStyle/>
          <a:p>
            <a:fld id="{9F14EFF5-5CE4-451C-9C0F-E3708CFE4363}" type="datetimeFigureOut">
              <a:rPr lang="en-IN" smtClean="0"/>
              <a:t>31-08-2022</a:t>
            </a:fld>
            <a:endParaRPr lang="en-IN"/>
          </a:p>
        </p:txBody>
      </p:sp>
      <p:sp>
        <p:nvSpPr>
          <p:cNvPr id="6" name="Footer Placeholder 5">
            <a:extLst>
              <a:ext uri="{FF2B5EF4-FFF2-40B4-BE49-F238E27FC236}">
                <a16:creationId xmlns:a16="http://schemas.microsoft.com/office/drawing/2014/main" id="{4328A483-639A-448B-95E2-1D56BC2E1C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3A3C46-F8E8-412D-8C78-EB3E1A6FFFB8}"/>
              </a:ext>
            </a:extLst>
          </p:cNvPr>
          <p:cNvSpPr>
            <a:spLocks noGrp="1"/>
          </p:cNvSpPr>
          <p:nvPr>
            <p:ph type="sldNum" sz="quarter" idx="12"/>
          </p:nvPr>
        </p:nvSpPr>
        <p:spPr/>
        <p:txBody>
          <a:bodyPr/>
          <a:lstStyle/>
          <a:p>
            <a:fld id="{AD18BB56-9C00-4DC5-90C2-F73C666F3AA4}" type="slidenum">
              <a:rPr lang="en-IN" smtClean="0"/>
              <a:t>‹#›</a:t>
            </a:fld>
            <a:endParaRPr lang="en-IN"/>
          </a:p>
        </p:txBody>
      </p:sp>
    </p:spTree>
    <p:extLst>
      <p:ext uri="{BB962C8B-B14F-4D97-AF65-F5344CB8AC3E}">
        <p14:creationId xmlns:p14="http://schemas.microsoft.com/office/powerpoint/2010/main" val="143913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B530CF-3306-4337-80B5-F437A52AFC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8F6EB7-612E-4EAA-860E-97980C5CC0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0DD9B1-FC82-48C7-8DE5-01740A8E07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14EFF5-5CE4-451C-9C0F-E3708CFE4363}" type="datetimeFigureOut">
              <a:rPr lang="en-IN" smtClean="0"/>
              <a:t>31-08-2022</a:t>
            </a:fld>
            <a:endParaRPr lang="en-IN"/>
          </a:p>
        </p:txBody>
      </p:sp>
      <p:sp>
        <p:nvSpPr>
          <p:cNvPr id="5" name="Footer Placeholder 4">
            <a:extLst>
              <a:ext uri="{FF2B5EF4-FFF2-40B4-BE49-F238E27FC236}">
                <a16:creationId xmlns:a16="http://schemas.microsoft.com/office/drawing/2014/main" id="{8C697A97-147E-4805-9909-CDD0EB625D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9C92EC3-907F-4577-A909-44A915D5B6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18BB56-9C00-4DC5-90C2-F73C666F3AA4}" type="slidenum">
              <a:rPr lang="en-IN" smtClean="0"/>
              <a:t>‹#›</a:t>
            </a:fld>
            <a:endParaRPr lang="en-IN"/>
          </a:p>
        </p:txBody>
      </p:sp>
    </p:spTree>
    <p:extLst>
      <p:ext uri="{BB962C8B-B14F-4D97-AF65-F5344CB8AC3E}">
        <p14:creationId xmlns:p14="http://schemas.microsoft.com/office/powerpoint/2010/main" val="2563540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en.wikipedia.org/wiki/C_preprocessor"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cplusplus.com/reference/cstdio/printf/"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D22FAC-1725-4816-A3D8-0037EF83F4AB}"/>
              </a:ext>
            </a:extLst>
          </p:cNvPr>
          <p:cNvSpPr>
            <a:spLocks noGrp="1"/>
          </p:cNvSpPr>
          <p:nvPr>
            <p:ph idx="1"/>
          </p:nvPr>
        </p:nvSpPr>
        <p:spPr>
          <a:xfrm>
            <a:off x="838200" y="2876365"/>
            <a:ext cx="9539796" cy="3300598"/>
          </a:xfrm>
        </p:spPr>
        <p:txBody>
          <a:bodyPr/>
          <a:lstStyle/>
          <a:p>
            <a:pPr marL="0" indent="0">
              <a:buNone/>
            </a:pPr>
            <a:r>
              <a:rPr lang="en-US" dirty="0"/>
              <a:t>                                   </a:t>
            </a:r>
            <a:r>
              <a:rPr lang="en-US" b="1" i="1" u="sng" dirty="0"/>
              <a:t>DAY 2 C Programming</a:t>
            </a:r>
            <a:endParaRPr lang="en-IN" b="1" i="1" u="sng" dirty="0"/>
          </a:p>
        </p:txBody>
      </p:sp>
      <p:pic>
        <p:nvPicPr>
          <p:cNvPr id="4" name="Content Placeholder 4">
            <a:extLst>
              <a:ext uri="{FF2B5EF4-FFF2-40B4-BE49-F238E27FC236}">
                <a16:creationId xmlns:a16="http://schemas.microsoft.com/office/drawing/2014/main" id="{9FFFFF36-76AB-42C9-88F2-7BB7A38F9F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639" y="528115"/>
            <a:ext cx="1822880" cy="1822880"/>
          </a:xfrm>
          <a:prstGeom prst="rect">
            <a:avLst/>
          </a:prstGeom>
        </p:spPr>
      </p:pic>
      <p:pic>
        <p:nvPicPr>
          <p:cNvPr id="5" name="Picture 4">
            <a:extLst>
              <a:ext uri="{FF2B5EF4-FFF2-40B4-BE49-F238E27FC236}">
                <a16:creationId xmlns:a16="http://schemas.microsoft.com/office/drawing/2014/main" id="{6C8CFB78-6B15-401F-9321-F1B83937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3784" y="903249"/>
            <a:ext cx="3377778" cy="1295238"/>
          </a:xfrm>
          <a:prstGeom prst="rect">
            <a:avLst/>
          </a:prstGeom>
        </p:spPr>
      </p:pic>
      <p:sp>
        <p:nvSpPr>
          <p:cNvPr id="6" name="TextBox 5">
            <a:extLst>
              <a:ext uri="{FF2B5EF4-FFF2-40B4-BE49-F238E27FC236}">
                <a16:creationId xmlns:a16="http://schemas.microsoft.com/office/drawing/2014/main" id="{63FE7D78-21D5-4AF8-96A0-4609B4FFEBDD}"/>
              </a:ext>
            </a:extLst>
          </p:cNvPr>
          <p:cNvSpPr txBox="1"/>
          <p:nvPr/>
        </p:nvSpPr>
        <p:spPr>
          <a:xfrm>
            <a:off x="2965142" y="530387"/>
            <a:ext cx="4909351" cy="1200329"/>
          </a:xfrm>
          <a:prstGeom prst="rect">
            <a:avLst/>
          </a:prstGeom>
          <a:noFill/>
        </p:spPr>
        <p:txBody>
          <a:bodyPr wrap="square" rtlCol="0">
            <a:spAutoFit/>
          </a:bodyPr>
          <a:lstStyle/>
          <a:p>
            <a:r>
              <a:rPr lang="en-US" sz="1800" b="0" i="0" dirty="0">
                <a:solidFill>
                  <a:srgbClr val="006699"/>
                </a:solidFill>
                <a:effectLst/>
                <a:latin typeface="Verdana" panose="020B0604030504040204" pitchFamily="34" charset="0"/>
              </a:rPr>
              <a:t>Dr. D. Y. Patil </a:t>
            </a:r>
            <a:r>
              <a:rPr lang="en-US" sz="1800" b="0" i="0" dirty="0" err="1">
                <a:solidFill>
                  <a:srgbClr val="006699"/>
                </a:solidFill>
                <a:effectLst/>
                <a:latin typeface="Verdana" panose="020B0604030504040204" pitchFamily="34" charset="0"/>
              </a:rPr>
              <a:t>Pratishthan's</a:t>
            </a:r>
            <a:br>
              <a:rPr lang="en-US" sz="1800" dirty="0"/>
            </a:br>
            <a:r>
              <a:rPr lang="en-US" sz="1800" b="1" i="0" dirty="0">
                <a:solidFill>
                  <a:srgbClr val="006699"/>
                </a:solidFill>
                <a:effectLst/>
                <a:latin typeface="Verdana" panose="020B0604030504040204" pitchFamily="34" charset="0"/>
              </a:rPr>
              <a:t>Institute for Advanced Computing and Software Development</a:t>
            </a:r>
            <a:endParaRPr lang="en-IN" sz="1800" dirty="0"/>
          </a:p>
          <a:p>
            <a:endParaRPr lang="en-IN" dirty="0"/>
          </a:p>
        </p:txBody>
      </p:sp>
    </p:spTree>
    <p:extLst>
      <p:ext uri="{BB962C8B-B14F-4D97-AF65-F5344CB8AC3E}">
        <p14:creationId xmlns:p14="http://schemas.microsoft.com/office/powerpoint/2010/main" val="2965330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CAB2-3788-4368-9731-A0C8B1823582}"/>
              </a:ext>
            </a:extLst>
          </p:cNvPr>
          <p:cNvSpPr>
            <a:spLocks noGrp="1"/>
          </p:cNvSpPr>
          <p:nvPr>
            <p:ph type="title"/>
          </p:nvPr>
        </p:nvSpPr>
        <p:spPr/>
        <p:txBody>
          <a:bodyPr/>
          <a:lstStyle/>
          <a:p>
            <a:r>
              <a:rPr lang="en-IN" sz="3200" b="1" i="1" dirty="0">
                <a:solidFill>
                  <a:srgbClr val="610B38"/>
                </a:solidFill>
                <a:effectLst/>
              </a:rPr>
              <a:t>C Identifiers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C34FD68-4112-4500-85F8-1D57A32061B7}"/>
              </a:ext>
            </a:extLst>
          </p:cNvPr>
          <p:cNvSpPr>
            <a:spLocks noGrp="1"/>
          </p:cNvSpPr>
          <p:nvPr>
            <p:ph idx="1"/>
          </p:nvPr>
        </p:nvSpPr>
        <p:spPr/>
        <p:txBody>
          <a:bodyPr/>
          <a:lstStyle/>
          <a:p>
            <a:r>
              <a:rPr lang="en-US" b="0" i="0" dirty="0">
                <a:solidFill>
                  <a:srgbClr val="333333"/>
                </a:solidFill>
                <a:effectLst/>
                <a:latin typeface="inter-regular"/>
              </a:rPr>
              <a:t>C identifiers represent the name in the C program, for example, variables, functions, arrays, structures, unions, labels, etc. An identifier can be composed of letters such as uppercase, lowercase letters, underscore, digits, but the starting letter should be either an alphabet or an underscore</a:t>
            </a:r>
          </a:p>
          <a:p>
            <a:endParaRPr lang="en-IN" dirty="0"/>
          </a:p>
        </p:txBody>
      </p:sp>
    </p:spTree>
    <p:extLst>
      <p:ext uri="{BB962C8B-B14F-4D97-AF65-F5344CB8AC3E}">
        <p14:creationId xmlns:p14="http://schemas.microsoft.com/office/powerpoint/2010/main" val="2416364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3BEB4-6DF7-4493-91E2-6BA52E1F7AC5}"/>
              </a:ext>
            </a:extLst>
          </p:cNvPr>
          <p:cNvSpPr>
            <a:spLocks noGrp="1"/>
          </p:cNvSpPr>
          <p:nvPr>
            <p:ph type="title"/>
          </p:nvPr>
        </p:nvSpPr>
        <p:spPr/>
        <p:txBody>
          <a:bodyPr/>
          <a:lstStyle/>
          <a:p>
            <a:r>
              <a:rPr lang="en-US" sz="3200" b="1" i="1" dirty="0">
                <a:solidFill>
                  <a:srgbClr val="610B38"/>
                </a:solidFill>
                <a:effectLst/>
              </a:rPr>
              <a:t>Rules for constructing C identifiers:-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68A9A18-4FB9-4BD2-80A4-1770894D348A}"/>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0" i="0" dirty="0">
                <a:solidFill>
                  <a:srgbClr val="000000"/>
                </a:solidFill>
                <a:effectLst/>
                <a:latin typeface="inter-regular"/>
              </a:rPr>
              <a:t>The first character of an identifier should be either an alphabet or an underscore, and then it can be followed by any of the character, digit, or underscore. E.g.num1,_num1,NUM1,Num1</a:t>
            </a:r>
          </a:p>
          <a:p>
            <a:pPr algn="just">
              <a:buFont typeface="Arial" panose="020B0604020202020204" pitchFamily="34" charset="0"/>
              <a:buChar char="•"/>
            </a:pPr>
            <a:r>
              <a:rPr lang="en-US" b="0" i="0" dirty="0">
                <a:solidFill>
                  <a:srgbClr val="000000"/>
                </a:solidFill>
                <a:effectLst/>
                <a:latin typeface="inter-regular"/>
              </a:rPr>
              <a:t>It should not begin with any numerical digit.</a:t>
            </a:r>
          </a:p>
          <a:p>
            <a:pPr algn="just">
              <a:buFont typeface="Arial" panose="020B0604020202020204" pitchFamily="34" charset="0"/>
              <a:buChar char="•"/>
            </a:pPr>
            <a:r>
              <a:rPr lang="en-US" b="0" i="0" dirty="0">
                <a:solidFill>
                  <a:srgbClr val="000000"/>
                </a:solidFill>
                <a:effectLst/>
                <a:latin typeface="inter-regular"/>
              </a:rPr>
              <a:t>In identifiers, both uppercase and lowercase letters are distinct. Therefore, we can say that identifiers are case sensitive.</a:t>
            </a:r>
          </a:p>
          <a:p>
            <a:pPr algn="just">
              <a:buFont typeface="Arial" panose="020B0604020202020204" pitchFamily="34" charset="0"/>
              <a:buChar char="•"/>
            </a:pPr>
            <a:r>
              <a:rPr lang="en-US" b="0" i="0" dirty="0">
                <a:solidFill>
                  <a:srgbClr val="000000"/>
                </a:solidFill>
                <a:effectLst/>
                <a:latin typeface="inter-regular"/>
              </a:rPr>
              <a:t>Commas or blank spaces cannot be specified within an identifier.</a:t>
            </a:r>
          </a:p>
          <a:p>
            <a:pPr algn="just">
              <a:buFont typeface="Arial" panose="020B0604020202020204" pitchFamily="34" charset="0"/>
              <a:buChar char="•"/>
            </a:pPr>
            <a:r>
              <a:rPr lang="en-US" b="0" i="0" dirty="0">
                <a:solidFill>
                  <a:srgbClr val="000000"/>
                </a:solidFill>
                <a:effectLst/>
                <a:latin typeface="inter-regular"/>
              </a:rPr>
              <a:t>Keywords cannot be represented as an identifier.</a:t>
            </a:r>
          </a:p>
          <a:p>
            <a:pPr algn="just">
              <a:buFont typeface="Arial" panose="020B0604020202020204" pitchFamily="34" charset="0"/>
              <a:buChar char="•"/>
            </a:pPr>
            <a:r>
              <a:rPr lang="en-US" b="0" i="0" dirty="0">
                <a:solidFill>
                  <a:srgbClr val="000000"/>
                </a:solidFill>
                <a:effectLst/>
                <a:latin typeface="inter-regular"/>
              </a:rPr>
              <a:t>The length of the identifiers should not be more than 31 characters.</a:t>
            </a:r>
          </a:p>
          <a:p>
            <a:pPr algn="just">
              <a:buFont typeface="Arial" panose="020B0604020202020204" pitchFamily="34" charset="0"/>
              <a:buChar char="•"/>
            </a:pPr>
            <a:r>
              <a:rPr lang="en-US" b="0" i="0" dirty="0">
                <a:solidFill>
                  <a:srgbClr val="000000"/>
                </a:solidFill>
                <a:effectLst/>
                <a:latin typeface="inter-regular"/>
              </a:rPr>
              <a:t>Identifiers should be written in such a way that it is meaningful, short, and easy to read.</a:t>
            </a:r>
          </a:p>
          <a:p>
            <a:endParaRPr lang="en-IN" dirty="0"/>
          </a:p>
        </p:txBody>
      </p:sp>
    </p:spTree>
    <p:extLst>
      <p:ext uri="{BB962C8B-B14F-4D97-AF65-F5344CB8AC3E}">
        <p14:creationId xmlns:p14="http://schemas.microsoft.com/office/powerpoint/2010/main" val="603592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D3999-A53D-4F84-A36A-E668D8DEC1C9}"/>
              </a:ext>
            </a:extLst>
          </p:cNvPr>
          <p:cNvSpPr>
            <a:spLocks noGrp="1"/>
          </p:cNvSpPr>
          <p:nvPr>
            <p:ph type="title"/>
          </p:nvPr>
        </p:nvSpPr>
        <p:spPr/>
        <p:txBody>
          <a:bodyPr/>
          <a:lstStyle/>
          <a:p>
            <a:r>
              <a:rPr lang="en-US" b="0" i="0" dirty="0">
                <a:solidFill>
                  <a:srgbClr val="610B38"/>
                </a:solidFill>
                <a:effectLst/>
                <a:latin typeface="erdana"/>
              </a:rPr>
              <a:t>Variables in C</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A017270-0F9D-45EE-95E7-F1334ADC6526}"/>
              </a:ext>
            </a:extLst>
          </p:cNvPr>
          <p:cNvSpPr>
            <a:spLocks noGrp="1"/>
          </p:cNvSpPr>
          <p:nvPr>
            <p:ph idx="1"/>
          </p:nvPr>
        </p:nvSpPr>
        <p:spPr/>
        <p:txBody>
          <a:bodyPr/>
          <a:lstStyle/>
          <a:p>
            <a:pPr algn="just"/>
            <a:r>
              <a:rPr lang="en-US" b="0" i="0" dirty="0">
                <a:solidFill>
                  <a:srgbClr val="333333"/>
                </a:solidFill>
                <a:effectLst/>
                <a:latin typeface="inter-regular"/>
              </a:rPr>
              <a:t>A </a:t>
            </a:r>
            <a:r>
              <a:rPr lang="en-US" b="1" i="0" dirty="0">
                <a:solidFill>
                  <a:srgbClr val="333333"/>
                </a:solidFill>
                <a:effectLst/>
                <a:latin typeface="inter-bold"/>
              </a:rPr>
              <a:t>variable</a:t>
            </a:r>
            <a:r>
              <a:rPr lang="en-US" b="0" i="0" dirty="0">
                <a:solidFill>
                  <a:srgbClr val="333333"/>
                </a:solidFill>
                <a:effectLst/>
                <a:latin typeface="inter-regular"/>
              </a:rPr>
              <a:t> is a name of the memory location. It is used to store data. Its value can be changed, and it can be reused many times.</a:t>
            </a:r>
          </a:p>
          <a:p>
            <a:pPr algn="just"/>
            <a:r>
              <a:rPr lang="en-US" b="0" i="0" dirty="0">
                <a:solidFill>
                  <a:srgbClr val="333333"/>
                </a:solidFill>
                <a:effectLst/>
                <a:latin typeface="inter-regular"/>
              </a:rPr>
              <a:t>It is a way to represent memory location through symbol so that it can be easily identified.</a:t>
            </a:r>
          </a:p>
          <a:p>
            <a:pPr algn="just"/>
            <a:r>
              <a:rPr lang="en-US" b="0" i="0" dirty="0">
                <a:solidFill>
                  <a:srgbClr val="333333"/>
                </a:solidFill>
                <a:effectLst/>
                <a:latin typeface="inter-regular"/>
              </a:rPr>
              <a:t>Let's see the syntax to declare a variable:</a:t>
            </a:r>
          </a:p>
          <a:p>
            <a:pPr marL="0" indent="0" algn="just">
              <a:buNone/>
            </a:pPr>
            <a:r>
              <a:rPr lang="en-US" b="0" i="0" dirty="0">
                <a:solidFill>
                  <a:srgbClr val="000000"/>
                </a:solidFill>
                <a:effectLst/>
                <a:latin typeface="inter-regular"/>
              </a:rPr>
              <a:t>type </a:t>
            </a:r>
            <a:r>
              <a:rPr lang="en-US" b="0" i="0" dirty="0" err="1">
                <a:solidFill>
                  <a:srgbClr val="000000"/>
                </a:solidFill>
                <a:effectLst/>
                <a:latin typeface="inter-regular"/>
              </a:rPr>
              <a:t>variable_list</a:t>
            </a:r>
            <a:r>
              <a:rPr lang="en-US" b="0" i="0" dirty="0">
                <a:solidFill>
                  <a:srgbClr val="000000"/>
                </a:solidFill>
                <a:effectLst/>
                <a:latin typeface="inter-regular"/>
              </a:rPr>
              <a:t>;  </a:t>
            </a:r>
          </a:p>
          <a:p>
            <a:pPr marL="0" indent="0" algn="just">
              <a:buNone/>
            </a:pPr>
            <a:r>
              <a:rPr lang="en-US" dirty="0">
                <a:solidFill>
                  <a:srgbClr val="000000"/>
                </a:solidFill>
                <a:latin typeface="inter-regular"/>
              </a:rPr>
              <a:t>10+20</a:t>
            </a:r>
          </a:p>
          <a:p>
            <a:pPr marL="0" indent="0" algn="just">
              <a:buNone/>
            </a:pPr>
            <a:r>
              <a:rPr lang="en-US" dirty="0">
                <a:solidFill>
                  <a:srgbClr val="000000"/>
                </a:solidFill>
                <a:latin typeface="inter-regular"/>
              </a:rPr>
              <a:t>Num1=10</a:t>
            </a:r>
          </a:p>
          <a:p>
            <a:pPr marL="0" indent="0" algn="just">
              <a:buNone/>
            </a:pPr>
            <a:r>
              <a:rPr lang="en-US" b="0" i="0" dirty="0">
                <a:solidFill>
                  <a:srgbClr val="000000"/>
                </a:solidFill>
                <a:effectLst/>
                <a:latin typeface="inter-regular"/>
              </a:rPr>
              <a:t>Num2=20</a:t>
            </a:r>
          </a:p>
          <a:p>
            <a:endParaRPr lang="en-IN" dirty="0"/>
          </a:p>
        </p:txBody>
      </p:sp>
      <p:sp>
        <p:nvSpPr>
          <p:cNvPr id="4" name="Rectangle 3">
            <a:extLst>
              <a:ext uri="{FF2B5EF4-FFF2-40B4-BE49-F238E27FC236}">
                <a16:creationId xmlns:a16="http://schemas.microsoft.com/office/drawing/2014/main" id="{35B6C2C2-8838-4C1D-A4C5-FF4624701965}"/>
              </a:ext>
            </a:extLst>
          </p:cNvPr>
          <p:cNvSpPr/>
          <p:nvPr/>
        </p:nvSpPr>
        <p:spPr>
          <a:xfrm>
            <a:off x="4492100" y="4509856"/>
            <a:ext cx="5433135" cy="123399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buFont typeface="+mj-lt"/>
              <a:buAutoNum type="arabicPeriod"/>
            </a:pPr>
            <a:r>
              <a:rPr lang="en-US" b="1" i="0" dirty="0">
                <a:solidFill>
                  <a:srgbClr val="2E8B57"/>
                </a:solidFill>
                <a:effectLst/>
                <a:latin typeface="inter-regular"/>
              </a:rPr>
              <a:t>int</a:t>
            </a:r>
            <a:r>
              <a:rPr lang="en-US" b="0" i="0" dirty="0">
                <a:solidFill>
                  <a:srgbClr val="000000"/>
                </a:solidFill>
                <a:effectLst/>
                <a:latin typeface="inter-regular"/>
              </a:rPr>
              <a:t> a=10,b=20;</a:t>
            </a:r>
            <a:r>
              <a:rPr lang="en-US" b="0" i="0" dirty="0">
                <a:solidFill>
                  <a:srgbClr val="008200"/>
                </a:solidFill>
                <a:effectLst/>
                <a:latin typeface="inter-regular"/>
              </a:rPr>
              <a:t>//declaring 2 variable of integer type</a:t>
            </a:r>
            <a:r>
              <a:rPr lang="en-US" b="0" i="0" dirty="0">
                <a:solidFill>
                  <a:srgbClr val="000000"/>
                </a:solidFill>
                <a:effectLst/>
                <a:latin typeface="inter-regular"/>
              </a:rPr>
              <a:t>  </a:t>
            </a:r>
          </a:p>
          <a:p>
            <a:pPr algn="just">
              <a:buFont typeface="+mj-lt"/>
              <a:buAutoNum type="arabicPeriod"/>
            </a:pPr>
            <a:r>
              <a:rPr lang="en-US" b="1" i="0" dirty="0">
                <a:solidFill>
                  <a:srgbClr val="2E8B57"/>
                </a:solidFill>
                <a:effectLst/>
                <a:latin typeface="inter-regular"/>
              </a:rPr>
              <a:t>float</a:t>
            </a:r>
            <a:r>
              <a:rPr lang="en-US" b="0" i="0" dirty="0">
                <a:solidFill>
                  <a:srgbClr val="000000"/>
                </a:solidFill>
                <a:effectLst/>
                <a:latin typeface="inter-regular"/>
              </a:rPr>
              <a:t> f=20.8;  </a:t>
            </a:r>
          </a:p>
          <a:p>
            <a:pPr algn="just">
              <a:buFont typeface="+mj-lt"/>
              <a:buAutoNum type="arabicPeriod"/>
            </a:pPr>
            <a:r>
              <a:rPr lang="en-US" b="1" i="0" dirty="0">
                <a:solidFill>
                  <a:srgbClr val="2E8B57"/>
                </a:solidFill>
                <a:effectLst/>
                <a:latin typeface="inter-regular"/>
              </a:rPr>
              <a:t>char</a:t>
            </a:r>
            <a:r>
              <a:rPr lang="en-US" b="0" i="0" dirty="0">
                <a:solidFill>
                  <a:srgbClr val="000000"/>
                </a:solidFill>
                <a:effectLst/>
                <a:latin typeface="inter-regular"/>
              </a:rPr>
              <a:t> c=</a:t>
            </a:r>
            <a:r>
              <a:rPr lang="en-US" b="0" i="0" dirty="0">
                <a:solidFill>
                  <a:srgbClr val="0000FF"/>
                </a:solidFill>
                <a:effectLst/>
                <a:latin typeface="inter-regular"/>
              </a:rPr>
              <a:t>'A'</a:t>
            </a:r>
            <a:endParaRPr lang="en-US" b="0" i="0" dirty="0">
              <a:solidFill>
                <a:srgbClr val="000000"/>
              </a:solidFill>
              <a:effectLst/>
              <a:latin typeface="inter-regular"/>
            </a:endParaRPr>
          </a:p>
        </p:txBody>
      </p:sp>
    </p:spTree>
    <p:extLst>
      <p:ext uri="{BB962C8B-B14F-4D97-AF65-F5344CB8AC3E}">
        <p14:creationId xmlns:p14="http://schemas.microsoft.com/office/powerpoint/2010/main" val="815647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2386F-C1E8-4758-B165-EE2E5E98D8F4}"/>
              </a:ext>
            </a:extLst>
          </p:cNvPr>
          <p:cNvSpPr>
            <a:spLocks noGrp="1"/>
          </p:cNvSpPr>
          <p:nvPr>
            <p:ph type="title"/>
          </p:nvPr>
        </p:nvSpPr>
        <p:spPr/>
        <p:txBody>
          <a:bodyPr/>
          <a:lstStyle/>
          <a:p>
            <a:r>
              <a:rPr lang="en-US" sz="3200" b="1" i="1" dirty="0">
                <a:solidFill>
                  <a:srgbClr val="610B38"/>
                </a:solidFill>
                <a:effectLst/>
              </a:rPr>
              <a:t>Rules for defining variables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55491D5-2957-40A3-B9D9-EE893234F88F}"/>
              </a:ext>
            </a:extLst>
          </p:cNvPr>
          <p:cNvSpPr>
            <a:spLocks noGrp="1"/>
          </p:cNvSpPr>
          <p:nvPr>
            <p:ph idx="1"/>
          </p:nvPr>
        </p:nvSpPr>
        <p:spPr>
          <a:xfrm>
            <a:off x="838200" y="1243014"/>
            <a:ext cx="10515600" cy="5729286"/>
          </a:xfrm>
        </p:spPr>
        <p:txBody>
          <a:bodyPr/>
          <a:lstStyle/>
          <a:p>
            <a:pPr algn="just">
              <a:buFont typeface="Arial" panose="020B0604020202020204" pitchFamily="34" charset="0"/>
              <a:buChar char="•"/>
            </a:pPr>
            <a:r>
              <a:rPr lang="en-US" b="0" i="0" dirty="0">
                <a:solidFill>
                  <a:srgbClr val="000000"/>
                </a:solidFill>
                <a:effectLst/>
                <a:latin typeface="inter-regular"/>
              </a:rPr>
              <a:t>Must be declared first use.</a:t>
            </a:r>
          </a:p>
          <a:p>
            <a:pPr algn="just">
              <a:buFont typeface="Arial" panose="020B0604020202020204" pitchFamily="34" charset="0"/>
              <a:buChar char="•"/>
            </a:pPr>
            <a:r>
              <a:rPr lang="en-US" b="0" i="0" dirty="0">
                <a:solidFill>
                  <a:srgbClr val="000000"/>
                </a:solidFill>
                <a:effectLst/>
                <a:latin typeface="inter-regular"/>
              </a:rPr>
              <a:t>A variable can have alphabets, digits, and underscore.</a:t>
            </a:r>
          </a:p>
          <a:p>
            <a:pPr algn="just">
              <a:buFont typeface="Arial" panose="020B0604020202020204" pitchFamily="34" charset="0"/>
              <a:buChar char="•"/>
            </a:pPr>
            <a:r>
              <a:rPr lang="en-US" b="0" i="0" dirty="0">
                <a:solidFill>
                  <a:srgbClr val="000000"/>
                </a:solidFill>
                <a:effectLst/>
                <a:latin typeface="inter-regular"/>
              </a:rPr>
              <a:t>A variable name can start with the alphabet, and underscore only. It can't start with a digit.</a:t>
            </a:r>
          </a:p>
          <a:p>
            <a:pPr algn="just">
              <a:buFont typeface="Arial" panose="020B0604020202020204" pitchFamily="34" charset="0"/>
              <a:buChar char="•"/>
            </a:pPr>
            <a:r>
              <a:rPr lang="en-US" b="0" i="0" dirty="0">
                <a:solidFill>
                  <a:srgbClr val="000000"/>
                </a:solidFill>
                <a:effectLst/>
                <a:latin typeface="inter-regular"/>
              </a:rPr>
              <a:t>No whitespace is allowed within the variable name.</a:t>
            </a:r>
          </a:p>
          <a:p>
            <a:pPr algn="just">
              <a:buFont typeface="Arial" panose="020B0604020202020204" pitchFamily="34" charset="0"/>
              <a:buChar char="•"/>
            </a:pPr>
            <a:r>
              <a:rPr lang="en-US" b="0" i="0" dirty="0">
                <a:solidFill>
                  <a:srgbClr val="000000"/>
                </a:solidFill>
                <a:effectLst/>
                <a:latin typeface="inter-regular"/>
              </a:rPr>
              <a:t>A variable name must not be any reserved word or keyword, e.g. int, float, etc.</a:t>
            </a:r>
          </a:p>
          <a:p>
            <a:pPr algn="just">
              <a:buFont typeface="Arial" panose="020B0604020202020204" pitchFamily="34" charset="0"/>
              <a:buChar char="•"/>
            </a:pPr>
            <a:r>
              <a:rPr lang="en-US" dirty="0">
                <a:solidFill>
                  <a:srgbClr val="000000"/>
                </a:solidFill>
                <a:latin typeface="inter-regular"/>
              </a:rPr>
              <a:t>For local variables ,declaration statements must be placed at the beginning of the block</a:t>
            </a:r>
          </a:p>
          <a:p>
            <a:pPr algn="just">
              <a:buFont typeface="Arial" panose="020B0604020202020204" pitchFamily="34" charset="0"/>
              <a:buChar char="•"/>
            </a:pPr>
            <a:r>
              <a:rPr lang="en-US" b="0" i="0" dirty="0">
                <a:solidFill>
                  <a:srgbClr val="000000"/>
                </a:solidFill>
                <a:effectLst/>
                <a:latin typeface="inter-regular"/>
              </a:rPr>
              <a:t>For global variables, declaration statements must be placed before first function definition.</a:t>
            </a:r>
          </a:p>
          <a:p>
            <a:endParaRPr lang="en-IN" dirty="0"/>
          </a:p>
        </p:txBody>
      </p:sp>
    </p:spTree>
    <p:extLst>
      <p:ext uri="{BB962C8B-B14F-4D97-AF65-F5344CB8AC3E}">
        <p14:creationId xmlns:p14="http://schemas.microsoft.com/office/powerpoint/2010/main" val="2298952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0F052-E209-426D-A5A3-BC4AB2579C75}"/>
              </a:ext>
            </a:extLst>
          </p:cNvPr>
          <p:cNvSpPr>
            <a:spLocks noGrp="1"/>
          </p:cNvSpPr>
          <p:nvPr>
            <p:ph type="title"/>
          </p:nvPr>
        </p:nvSpPr>
        <p:spPr>
          <a:xfrm>
            <a:off x="838200" y="197223"/>
            <a:ext cx="10515600" cy="1325563"/>
          </a:xfrm>
        </p:spPr>
        <p:txBody>
          <a:bodyPr/>
          <a:lstStyle/>
          <a:p>
            <a:r>
              <a:rPr lang="en-IN" sz="4400" b="1" i="1" dirty="0">
                <a:solidFill>
                  <a:srgbClr val="273239"/>
                </a:solidFill>
                <a:effectLst/>
              </a:rPr>
              <a:t>Data Types in C:- </a:t>
            </a:r>
            <a:endParaRPr lang="en-IN" dirty="0"/>
          </a:p>
        </p:txBody>
      </p:sp>
      <p:pic>
        <p:nvPicPr>
          <p:cNvPr id="5" name="Content Placeholder 4">
            <a:extLst>
              <a:ext uri="{FF2B5EF4-FFF2-40B4-BE49-F238E27FC236}">
                <a16:creationId xmlns:a16="http://schemas.microsoft.com/office/drawing/2014/main" id="{6E40982F-9AF6-42ED-BC82-2C4AE3C91C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1270" y="1766047"/>
            <a:ext cx="9063317" cy="4894730"/>
          </a:xfrm>
        </p:spPr>
      </p:pic>
    </p:spTree>
    <p:extLst>
      <p:ext uri="{BB962C8B-B14F-4D97-AF65-F5344CB8AC3E}">
        <p14:creationId xmlns:p14="http://schemas.microsoft.com/office/powerpoint/2010/main" val="3640250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66D1D-B204-4D86-943F-C25CCC4442FC}"/>
              </a:ext>
            </a:extLst>
          </p:cNvPr>
          <p:cNvSpPr>
            <a:spLocks noGrp="1"/>
          </p:cNvSpPr>
          <p:nvPr>
            <p:ph type="title"/>
          </p:nvPr>
        </p:nvSpPr>
        <p:spPr/>
        <p:txBody>
          <a:bodyPr/>
          <a:lstStyle/>
          <a:p>
            <a:r>
              <a:rPr lang="en-IN" sz="3200" b="1" i="1" dirty="0">
                <a:solidFill>
                  <a:srgbClr val="273239"/>
                </a:solidFill>
                <a:effectLst/>
              </a:rPr>
              <a:t>Data Types in C</a:t>
            </a:r>
            <a:br>
              <a:rPr lang="en-IN" b="1" i="0" dirty="0">
                <a:solidFill>
                  <a:srgbClr val="273239"/>
                </a:solidFill>
                <a:effectLst/>
                <a:latin typeface="sofia-pro"/>
              </a:rPr>
            </a:br>
            <a:endParaRPr lang="en-IN" dirty="0"/>
          </a:p>
        </p:txBody>
      </p:sp>
      <p:sp>
        <p:nvSpPr>
          <p:cNvPr id="4" name="Content Placeholder 3">
            <a:extLst>
              <a:ext uri="{FF2B5EF4-FFF2-40B4-BE49-F238E27FC236}">
                <a16:creationId xmlns:a16="http://schemas.microsoft.com/office/drawing/2014/main" id="{27778564-22C6-4F25-80E4-E5AADCA0F881}"/>
              </a:ext>
            </a:extLst>
          </p:cNvPr>
          <p:cNvSpPr>
            <a:spLocks noGrp="1"/>
          </p:cNvSpPr>
          <p:nvPr>
            <p:ph idx="1"/>
          </p:nvPr>
        </p:nvSpPr>
        <p:spPr/>
        <p:txBody>
          <a:bodyPr>
            <a:normAutofit fontScale="70000" lnSpcReduction="20000"/>
          </a:bodyPr>
          <a:lstStyle/>
          <a:p>
            <a:pPr algn="l" fontAlgn="base"/>
            <a:r>
              <a:rPr lang="en-US" b="0" i="0" dirty="0">
                <a:solidFill>
                  <a:srgbClr val="273239"/>
                </a:solidFill>
                <a:effectLst/>
                <a:latin typeface="urw-din"/>
              </a:rPr>
              <a:t>Each variable in C has an associated data type. Each data type requires different amounts of memory and has some specific operations which can be performed over it. Let us briefly describe them one by one:</a:t>
            </a:r>
            <a:br>
              <a:rPr lang="en-US" b="0" i="0" dirty="0">
                <a:solidFill>
                  <a:srgbClr val="273239"/>
                </a:solidFill>
                <a:effectLst/>
                <a:latin typeface="urw-din"/>
              </a:rPr>
            </a:br>
            <a:r>
              <a:rPr lang="en-US" b="0" i="0" dirty="0">
                <a:solidFill>
                  <a:srgbClr val="273239"/>
                </a:solidFill>
                <a:effectLst/>
                <a:latin typeface="urw-din"/>
              </a:rPr>
              <a:t>Following are the examples of some very common data types used in C:</a:t>
            </a:r>
          </a:p>
          <a:p>
            <a:pPr algn="l" fontAlgn="base"/>
            <a:r>
              <a:rPr lang="en-US" b="0" i="0" dirty="0">
                <a:solidFill>
                  <a:srgbClr val="273239"/>
                </a:solidFill>
                <a:effectLst/>
                <a:latin typeface="urw-din"/>
              </a:rPr>
              <a:t>Basic data types(Primitive )</a:t>
            </a:r>
          </a:p>
          <a:p>
            <a:pPr algn="l" fontAlgn="base">
              <a:buFont typeface="Arial" panose="020B0604020202020204" pitchFamily="34" charset="0"/>
              <a:buChar char="•"/>
            </a:pPr>
            <a:r>
              <a:rPr lang="en-US" b="1" i="0" dirty="0">
                <a:solidFill>
                  <a:srgbClr val="273239"/>
                </a:solidFill>
                <a:effectLst/>
                <a:latin typeface="urw-din"/>
              </a:rPr>
              <a:t>char:</a:t>
            </a:r>
            <a:r>
              <a:rPr lang="en-US" b="0" i="0" dirty="0">
                <a:solidFill>
                  <a:srgbClr val="273239"/>
                </a:solidFill>
                <a:effectLst/>
                <a:latin typeface="urw-din"/>
              </a:rPr>
              <a:t> The most basic data type in C. It stores a single character and requires a single byte of memory in almost all compilers.</a:t>
            </a:r>
          </a:p>
          <a:p>
            <a:pPr algn="l" fontAlgn="base">
              <a:buFont typeface="Arial" panose="020B0604020202020204" pitchFamily="34" charset="0"/>
              <a:buChar char="•"/>
            </a:pPr>
            <a:r>
              <a:rPr lang="en-US" dirty="0">
                <a:solidFill>
                  <a:srgbClr val="273239"/>
                </a:solidFill>
                <a:latin typeface="urw-din"/>
              </a:rPr>
              <a:t>  char ch1=‘a’;  %c</a:t>
            </a:r>
            <a:endParaRPr lang="en-US" b="0" i="0" dirty="0">
              <a:solidFill>
                <a:srgbClr val="273239"/>
              </a:solidFill>
              <a:effectLst/>
              <a:latin typeface="urw-din"/>
            </a:endParaRPr>
          </a:p>
          <a:p>
            <a:pPr algn="l" fontAlgn="base">
              <a:buFont typeface="Arial" panose="020B0604020202020204" pitchFamily="34" charset="0"/>
              <a:buChar char="•"/>
            </a:pPr>
            <a:r>
              <a:rPr lang="en-US" b="1" i="0" dirty="0">
                <a:solidFill>
                  <a:srgbClr val="273239"/>
                </a:solidFill>
                <a:effectLst/>
                <a:latin typeface="urw-din"/>
              </a:rPr>
              <a:t>int: </a:t>
            </a:r>
            <a:r>
              <a:rPr lang="en-US" b="0" i="0" dirty="0">
                <a:solidFill>
                  <a:srgbClr val="273239"/>
                </a:solidFill>
                <a:effectLst/>
                <a:latin typeface="urw-din"/>
              </a:rPr>
              <a:t>As the name suggests, an int variable is used to store an integer.</a:t>
            </a:r>
          </a:p>
          <a:p>
            <a:pPr algn="l" fontAlgn="base">
              <a:buFont typeface="Arial" panose="020B0604020202020204" pitchFamily="34" charset="0"/>
              <a:buChar char="•"/>
            </a:pPr>
            <a:r>
              <a:rPr lang="en-US" dirty="0">
                <a:solidFill>
                  <a:srgbClr val="273239"/>
                </a:solidFill>
                <a:latin typeface="urw-din"/>
              </a:rPr>
              <a:t>   int num=10;  %d</a:t>
            </a:r>
            <a:endParaRPr lang="en-US" b="0" i="0" dirty="0">
              <a:solidFill>
                <a:srgbClr val="273239"/>
              </a:solidFill>
              <a:effectLst/>
              <a:latin typeface="urw-din"/>
            </a:endParaRPr>
          </a:p>
          <a:p>
            <a:pPr algn="l" fontAlgn="base">
              <a:buFont typeface="Arial" panose="020B0604020202020204" pitchFamily="34" charset="0"/>
              <a:buChar char="•"/>
            </a:pPr>
            <a:r>
              <a:rPr lang="en-US" b="1" i="0" dirty="0">
                <a:solidFill>
                  <a:srgbClr val="273239"/>
                </a:solidFill>
                <a:effectLst/>
                <a:latin typeface="urw-din"/>
              </a:rPr>
              <a:t>float:</a:t>
            </a:r>
            <a:r>
              <a:rPr lang="en-US" b="0" i="0" dirty="0">
                <a:solidFill>
                  <a:srgbClr val="273239"/>
                </a:solidFill>
                <a:effectLst/>
                <a:latin typeface="urw-din"/>
              </a:rPr>
              <a:t> It is used to store decimal numbers (numbers with floating point value) with single precision.</a:t>
            </a:r>
          </a:p>
          <a:p>
            <a:pPr algn="l" fontAlgn="base">
              <a:buFont typeface="Arial" panose="020B0604020202020204" pitchFamily="34" charset="0"/>
              <a:buChar char="•"/>
            </a:pPr>
            <a:r>
              <a:rPr lang="en-US" dirty="0">
                <a:solidFill>
                  <a:srgbClr val="273239"/>
                </a:solidFill>
                <a:latin typeface="urw-din"/>
              </a:rPr>
              <a:t>  float </a:t>
            </a:r>
            <a:r>
              <a:rPr lang="en-US" dirty="0" err="1">
                <a:solidFill>
                  <a:srgbClr val="273239"/>
                </a:solidFill>
                <a:latin typeface="urw-din"/>
              </a:rPr>
              <a:t>fnum</a:t>
            </a:r>
            <a:r>
              <a:rPr lang="en-US" dirty="0">
                <a:solidFill>
                  <a:srgbClr val="273239"/>
                </a:solidFill>
                <a:latin typeface="urw-din"/>
              </a:rPr>
              <a:t>=10.5; %f</a:t>
            </a:r>
            <a:endParaRPr lang="en-US" b="0" i="0" dirty="0">
              <a:solidFill>
                <a:srgbClr val="273239"/>
              </a:solidFill>
              <a:effectLst/>
              <a:latin typeface="urw-din"/>
            </a:endParaRPr>
          </a:p>
          <a:p>
            <a:pPr algn="l" fontAlgn="base">
              <a:buFont typeface="Arial" panose="020B0604020202020204" pitchFamily="34" charset="0"/>
              <a:buChar char="•"/>
            </a:pPr>
            <a:r>
              <a:rPr lang="en-US" b="1" i="0" dirty="0">
                <a:solidFill>
                  <a:srgbClr val="273239"/>
                </a:solidFill>
                <a:effectLst/>
                <a:latin typeface="urw-din"/>
              </a:rPr>
              <a:t>double:</a:t>
            </a:r>
            <a:r>
              <a:rPr lang="en-US" b="0" i="0" dirty="0">
                <a:solidFill>
                  <a:srgbClr val="273239"/>
                </a:solidFill>
                <a:effectLst/>
                <a:latin typeface="urw-din"/>
              </a:rPr>
              <a:t> It is used to store decimal numbers (numbers with floating point value) with double precision.  Double </a:t>
            </a:r>
            <a:r>
              <a:rPr lang="en-US" b="0" i="0" dirty="0" err="1">
                <a:solidFill>
                  <a:srgbClr val="273239"/>
                </a:solidFill>
                <a:effectLst/>
                <a:latin typeface="urw-din"/>
              </a:rPr>
              <a:t>dnum</a:t>
            </a:r>
            <a:r>
              <a:rPr lang="en-US" b="0" i="0" dirty="0">
                <a:solidFill>
                  <a:srgbClr val="273239"/>
                </a:solidFill>
                <a:effectLst/>
                <a:latin typeface="urw-din"/>
              </a:rPr>
              <a:t>=10.657; %</a:t>
            </a:r>
            <a:r>
              <a:rPr lang="en-US" b="0" i="0" dirty="0" err="1">
                <a:solidFill>
                  <a:srgbClr val="273239"/>
                </a:solidFill>
                <a:effectLst/>
                <a:latin typeface="urw-din"/>
              </a:rPr>
              <a:t>lf</a:t>
            </a:r>
            <a:endParaRPr lang="en-US" b="0" i="0" dirty="0">
              <a:solidFill>
                <a:srgbClr val="273239"/>
              </a:solidFill>
              <a:effectLst/>
              <a:latin typeface="urw-din"/>
            </a:endParaRPr>
          </a:p>
          <a:p>
            <a:endParaRPr lang="en-IN" dirty="0"/>
          </a:p>
        </p:txBody>
      </p:sp>
    </p:spTree>
    <p:extLst>
      <p:ext uri="{BB962C8B-B14F-4D97-AF65-F5344CB8AC3E}">
        <p14:creationId xmlns:p14="http://schemas.microsoft.com/office/powerpoint/2010/main" val="442930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6946-934B-45F1-BB2F-8F0C54CBB551}"/>
              </a:ext>
            </a:extLst>
          </p:cNvPr>
          <p:cNvSpPr>
            <a:spLocks noGrp="1"/>
          </p:cNvSpPr>
          <p:nvPr>
            <p:ph type="title"/>
          </p:nvPr>
        </p:nvSpPr>
        <p:spPr/>
        <p:txBody>
          <a:bodyPr/>
          <a:lstStyle/>
          <a:p>
            <a:r>
              <a:rPr lang="en-US" dirty="0"/>
              <a:t>Format Specifier</a:t>
            </a:r>
            <a:endParaRPr lang="en-IN" dirty="0"/>
          </a:p>
        </p:txBody>
      </p:sp>
      <p:sp>
        <p:nvSpPr>
          <p:cNvPr id="3" name="Content Placeholder 2">
            <a:extLst>
              <a:ext uri="{FF2B5EF4-FFF2-40B4-BE49-F238E27FC236}">
                <a16:creationId xmlns:a16="http://schemas.microsoft.com/office/drawing/2014/main" id="{3550A202-71F0-4ADB-88B2-9847000B078E}"/>
              </a:ext>
            </a:extLst>
          </p:cNvPr>
          <p:cNvSpPr>
            <a:spLocks noGrp="1"/>
          </p:cNvSpPr>
          <p:nvPr>
            <p:ph idx="1"/>
          </p:nvPr>
        </p:nvSpPr>
        <p:spPr/>
        <p:txBody>
          <a:bodyPr>
            <a:normAutofit lnSpcReduction="10000"/>
          </a:bodyPr>
          <a:lstStyle/>
          <a:p>
            <a:r>
              <a:rPr lang="en-US" dirty="0"/>
              <a:t>%c—Convert data into character</a:t>
            </a:r>
          </a:p>
          <a:p>
            <a:r>
              <a:rPr lang="en-US" dirty="0"/>
              <a:t>%d—Convert data into signed int.</a:t>
            </a:r>
          </a:p>
          <a:p>
            <a:r>
              <a:rPr lang="en-US" dirty="0"/>
              <a:t>%f—Convert data into float(6 precisions)</a:t>
            </a:r>
          </a:p>
          <a:p>
            <a:r>
              <a:rPr lang="en-US" dirty="0"/>
              <a:t>%s—Converts data into string</a:t>
            </a:r>
          </a:p>
          <a:p>
            <a:r>
              <a:rPr lang="en-US" dirty="0"/>
              <a:t>%</a:t>
            </a:r>
            <a:r>
              <a:rPr lang="en-US" dirty="0" err="1"/>
              <a:t>ld</a:t>
            </a:r>
            <a:r>
              <a:rPr lang="en-US" dirty="0"/>
              <a:t>—Converts data into long int</a:t>
            </a:r>
          </a:p>
          <a:p>
            <a:r>
              <a:rPr lang="en-US" dirty="0"/>
              <a:t>%u—converts data into unsigned</a:t>
            </a:r>
          </a:p>
          <a:p>
            <a:r>
              <a:rPr lang="en-US" dirty="0"/>
              <a:t>%x—converts data into hexadecimal format</a:t>
            </a:r>
          </a:p>
          <a:p>
            <a:r>
              <a:rPr lang="en-US" dirty="0"/>
              <a:t>%o—Converts data into octal format</a:t>
            </a:r>
          </a:p>
          <a:p>
            <a:r>
              <a:rPr lang="en-US" dirty="0"/>
              <a:t>%e—Converts data into exponential format</a:t>
            </a:r>
            <a:endParaRPr lang="en-IN" dirty="0"/>
          </a:p>
        </p:txBody>
      </p:sp>
    </p:spTree>
    <p:extLst>
      <p:ext uri="{BB962C8B-B14F-4D97-AF65-F5344CB8AC3E}">
        <p14:creationId xmlns:p14="http://schemas.microsoft.com/office/powerpoint/2010/main" val="1086942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A14C-2C3A-44B0-A288-FC0B0EBA5FE2}"/>
              </a:ext>
            </a:extLst>
          </p:cNvPr>
          <p:cNvSpPr>
            <a:spLocks noGrp="1"/>
          </p:cNvSpPr>
          <p:nvPr>
            <p:ph type="title"/>
          </p:nvPr>
        </p:nvSpPr>
        <p:spPr/>
        <p:txBody>
          <a:bodyPr>
            <a:normAutofit/>
          </a:bodyPr>
          <a:lstStyle/>
          <a:p>
            <a:r>
              <a:rPr lang="en-US" sz="3200" b="1" i="1" dirty="0"/>
              <a:t>Operators in C</a:t>
            </a:r>
            <a:endParaRPr lang="en-IN" sz="3200" b="1" i="1" dirty="0"/>
          </a:p>
        </p:txBody>
      </p:sp>
      <p:pic>
        <p:nvPicPr>
          <p:cNvPr id="5122" name="Picture 2" descr="Lightbox">
            <a:extLst>
              <a:ext uri="{FF2B5EF4-FFF2-40B4-BE49-F238E27FC236}">
                <a16:creationId xmlns:a16="http://schemas.microsoft.com/office/drawing/2014/main" id="{290D9268-8641-41A6-A44F-0EE572C416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0326" y="1429305"/>
            <a:ext cx="9099612" cy="4998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068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3F8BB-5831-4D85-AE78-1BED7ADEEB5B}"/>
              </a:ext>
            </a:extLst>
          </p:cNvPr>
          <p:cNvSpPr>
            <a:spLocks noGrp="1"/>
          </p:cNvSpPr>
          <p:nvPr>
            <p:ph type="title"/>
          </p:nvPr>
        </p:nvSpPr>
        <p:spPr/>
        <p:txBody>
          <a:bodyPr/>
          <a:lstStyle/>
          <a:p>
            <a:r>
              <a:rPr lang="en-US" sz="4400" b="1" i="1" dirty="0"/>
              <a:t>Operators in C</a:t>
            </a:r>
            <a:endParaRPr lang="en-IN" dirty="0"/>
          </a:p>
        </p:txBody>
      </p:sp>
      <p:sp>
        <p:nvSpPr>
          <p:cNvPr id="3" name="Content Placeholder 2">
            <a:extLst>
              <a:ext uri="{FF2B5EF4-FFF2-40B4-BE49-F238E27FC236}">
                <a16:creationId xmlns:a16="http://schemas.microsoft.com/office/drawing/2014/main" id="{29573949-9BEB-4393-BE03-41087821C386}"/>
              </a:ext>
            </a:extLst>
          </p:cNvPr>
          <p:cNvSpPr>
            <a:spLocks noGrp="1"/>
          </p:cNvSpPr>
          <p:nvPr>
            <p:ph idx="1"/>
          </p:nvPr>
        </p:nvSpPr>
        <p:spPr/>
        <p:txBody>
          <a:bodyPr/>
          <a:lstStyle/>
          <a:p>
            <a:pPr algn="l" fontAlgn="base">
              <a:buFont typeface="Arial" panose="020B0604020202020204" pitchFamily="34" charset="0"/>
              <a:buChar char="•"/>
            </a:pPr>
            <a:r>
              <a:rPr lang="en-IN" b="1" i="0" dirty="0">
                <a:solidFill>
                  <a:srgbClr val="273239"/>
                </a:solidFill>
                <a:effectLst/>
                <a:latin typeface="urw-din"/>
              </a:rPr>
              <a:t>Arithmetic Operator</a:t>
            </a:r>
            <a:r>
              <a:rPr lang="en-IN" b="0" i="0" dirty="0">
                <a:solidFill>
                  <a:srgbClr val="273239"/>
                </a:solidFill>
                <a:effectLst/>
                <a:latin typeface="urw-din"/>
              </a:rPr>
              <a:t>s (+, -, *, /, %, post-increment, pre-increment, post-decrement, pre-decrement)  +</a:t>
            </a:r>
          </a:p>
          <a:p>
            <a:pPr algn="l" fontAlgn="base">
              <a:buFont typeface="Arial" panose="020B0604020202020204" pitchFamily="34" charset="0"/>
              <a:buChar char="•"/>
            </a:pPr>
            <a:r>
              <a:rPr lang="en-IN" b="1" i="0" dirty="0">
                <a:solidFill>
                  <a:srgbClr val="273239"/>
                </a:solidFill>
                <a:effectLst/>
                <a:latin typeface="urw-din"/>
              </a:rPr>
              <a:t>Relational Operators</a:t>
            </a:r>
            <a:r>
              <a:rPr lang="en-IN" b="0" i="0" dirty="0">
                <a:solidFill>
                  <a:srgbClr val="273239"/>
                </a:solidFill>
                <a:effectLst/>
                <a:latin typeface="urw-din"/>
              </a:rPr>
              <a:t> (==, !=, &gt;, &lt;, &gt;= &amp; &lt;=) Logical Operators (&amp;&amp;, || and !)</a:t>
            </a:r>
          </a:p>
          <a:p>
            <a:pPr algn="l" fontAlgn="base">
              <a:buFont typeface="Arial" panose="020B0604020202020204" pitchFamily="34" charset="0"/>
              <a:buChar char="•"/>
            </a:pPr>
            <a:r>
              <a:rPr lang="en-IN" b="1" i="0" dirty="0">
                <a:solidFill>
                  <a:srgbClr val="273239"/>
                </a:solidFill>
                <a:effectLst/>
                <a:latin typeface="urw-din"/>
              </a:rPr>
              <a:t>Bitwise Operators </a:t>
            </a:r>
            <a:r>
              <a:rPr lang="en-IN" b="0" i="0" dirty="0">
                <a:solidFill>
                  <a:srgbClr val="273239"/>
                </a:solidFill>
                <a:effectLst/>
                <a:latin typeface="urw-din"/>
              </a:rPr>
              <a:t>(&amp;, |, ^, ~, &gt;&gt; and &lt;&lt;)</a:t>
            </a:r>
          </a:p>
          <a:p>
            <a:pPr algn="l" fontAlgn="base">
              <a:buFont typeface="Arial" panose="020B0604020202020204" pitchFamily="34" charset="0"/>
              <a:buChar char="•"/>
            </a:pPr>
            <a:r>
              <a:rPr lang="en-IN" b="1" i="0" dirty="0">
                <a:solidFill>
                  <a:srgbClr val="273239"/>
                </a:solidFill>
                <a:effectLst/>
                <a:latin typeface="urw-din"/>
              </a:rPr>
              <a:t>Assignment Operator</a:t>
            </a:r>
            <a:r>
              <a:rPr lang="en-IN" b="0" i="0" dirty="0">
                <a:solidFill>
                  <a:srgbClr val="273239"/>
                </a:solidFill>
                <a:effectLst/>
                <a:latin typeface="urw-din"/>
              </a:rPr>
              <a:t>s (=, +=, -=, *=, etc)</a:t>
            </a:r>
          </a:p>
          <a:p>
            <a:pPr algn="l" fontAlgn="base">
              <a:buFont typeface="Arial" panose="020B0604020202020204" pitchFamily="34" charset="0"/>
              <a:buChar char="•"/>
            </a:pPr>
            <a:r>
              <a:rPr lang="en-IN" b="1" i="0" dirty="0">
                <a:solidFill>
                  <a:srgbClr val="273239"/>
                </a:solidFill>
                <a:effectLst/>
                <a:latin typeface="urw-din"/>
              </a:rPr>
              <a:t>Other Operators</a:t>
            </a:r>
            <a:r>
              <a:rPr lang="en-IN" b="0" i="0" dirty="0">
                <a:solidFill>
                  <a:srgbClr val="273239"/>
                </a:solidFill>
                <a:effectLst/>
                <a:latin typeface="urw-din"/>
              </a:rPr>
              <a:t> (conditional, comma, </a:t>
            </a:r>
            <a:r>
              <a:rPr lang="en-IN" b="0" i="0" dirty="0" err="1">
                <a:solidFill>
                  <a:srgbClr val="273239"/>
                </a:solidFill>
                <a:effectLst/>
                <a:latin typeface="urw-din"/>
              </a:rPr>
              <a:t>sizeof</a:t>
            </a:r>
            <a:r>
              <a:rPr lang="en-IN" b="0" i="0" dirty="0">
                <a:solidFill>
                  <a:srgbClr val="273239"/>
                </a:solidFill>
                <a:effectLst/>
                <a:latin typeface="urw-din"/>
              </a:rPr>
              <a:t>, address, redirection)</a:t>
            </a:r>
          </a:p>
          <a:p>
            <a:endParaRPr lang="en-IN" dirty="0"/>
          </a:p>
        </p:txBody>
      </p:sp>
    </p:spTree>
    <p:extLst>
      <p:ext uri="{BB962C8B-B14F-4D97-AF65-F5344CB8AC3E}">
        <p14:creationId xmlns:p14="http://schemas.microsoft.com/office/powerpoint/2010/main" val="1520851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E1927-F0B5-44D9-827A-EB83E891507E}"/>
              </a:ext>
            </a:extLst>
          </p:cNvPr>
          <p:cNvSpPr>
            <a:spLocks noGrp="1"/>
          </p:cNvSpPr>
          <p:nvPr>
            <p:ph type="title"/>
          </p:nvPr>
        </p:nvSpPr>
        <p:spPr/>
        <p:txBody>
          <a:bodyPr/>
          <a:lstStyle/>
          <a:p>
            <a:r>
              <a:rPr lang="en-US" b="0" i="0" dirty="0">
                <a:solidFill>
                  <a:srgbClr val="610B38"/>
                </a:solidFill>
                <a:effectLst/>
                <a:latin typeface="erdana"/>
              </a:rPr>
              <a:t>Comments in C</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E033DE9E-1F04-467F-8945-12359D0A2D22}"/>
              </a:ext>
            </a:extLst>
          </p:cNvPr>
          <p:cNvSpPr>
            <a:spLocks noGrp="1"/>
          </p:cNvSpPr>
          <p:nvPr>
            <p:ph idx="1"/>
          </p:nvPr>
        </p:nvSpPr>
        <p:spPr/>
        <p:txBody>
          <a:bodyPr/>
          <a:lstStyle/>
          <a:p>
            <a:pPr algn="just"/>
            <a:r>
              <a:rPr lang="en-US" b="0" i="0" dirty="0">
                <a:solidFill>
                  <a:srgbClr val="333333"/>
                </a:solidFill>
                <a:effectLst/>
                <a:latin typeface="inter-regular"/>
              </a:rPr>
              <a:t>Comments in C language are used to provide information about lines of code. It is widely used for documenting code. There are 2 types of comments in the C language.</a:t>
            </a:r>
          </a:p>
          <a:p>
            <a:pPr algn="just">
              <a:buFont typeface="+mj-lt"/>
              <a:buAutoNum type="arabicPeriod"/>
            </a:pPr>
            <a:r>
              <a:rPr lang="en-US" b="0" i="0" dirty="0">
                <a:solidFill>
                  <a:srgbClr val="000000"/>
                </a:solidFill>
                <a:effectLst/>
                <a:latin typeface="inter-regular"/>
              </a:rPr>
              <a:t>Single Line Comments  \\</a:t>
            </a:r>
          </a:p>
          <a:p>
            <a:pPr algn="just">
              <a:buFont typeface="+mj-lt"/>
              <a:buAutoNum type="arabicPeriod"/>
            </a:pPr>
            <a:r>
              <a:rPr lang="en-US" b="0" i="0" dirty="0">
                <a:solidFill>
                  <a:srgbClr val="000000"/>
                </a:solidFill>
                <a:effectLst/>
                <a:latin typeface="inter-regular"/>
              </a:rPr>
              <a:t>Multi-Line Comments\*-----------</a:t>
            </a:r>
          </a:p>
          <a:p>
            <a:pPr marL="0" indent="0" algn="just">
              <a:buNone/>
            </a:pPr>
            <a:r>
              <a:rPr lang="en-US" b="0" i="0" dirty="0">
                <a:solidFill>
                  <a:srgbClr val="00B050"/>
                </a:solidFill>
                <a:effectLst/>
                <a:latin typeface="erdana"/>
              </a:rPr>
              <a:t>Single Line Comments</a:t>
            </a:r>
          </a:p>
          <a:p>
            <a:pPr algn="just"/>
            <a:r>
              <a:rPr lang="en-US" b="0" i="0" dirty="0">
                <a:solidFill>
                  <a:srgbClr val="333333"/>
                </a:solidFill>
                <a:effectLst/>
                <a:latin typeface="inter-regular"/>
              </a:rPr>
              <a:t>Single line comments are represented by double slash \\. Let's see an example of a single line comment in C.</a:t>
            </a:r>
          </a:p>
          <a:p>
            <a:endParaRPr lang="en-IN" dirty="0"/>
          </a:p>
        </p:txBody>
      </p:sp>
    </p:spTree>
    <p:extLst>
      <p:ext uri="{BB962C8B-B14F-4D97-AF65-F5344CB8AC3E}">
        <p14:creationId xmlns:p14="http://schemas.microsoft.com/office/powerpoint/2010/main" val="12532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09F3FA-F08B-42BA-812A-517B0DA5D0FE}"/>
              </a:ext>
            </a:extLst>
          </p:cNvPr>
          <p:cNvSpPr txBox="1"/>
          <p:nvPr/>
        </p:nvSpPr>
        <p:spPr>
          <a:xfrm>
            <a:off x="987641" y="966199"/>
            <a:ext cx="6094520" cy="5324535"/>
          </a:xfrm>
          <a:prstGeom prst="rect">
            <a:avLst/>
          </a:prstGeom>
          <a:noFill/>
        </p:spPr>
        <p:txBody>
          <a:bodyPr wrap="square">
            <a:spAutoFit/>
          </a:bodyPr>
          <a:lstStyle/>
          <a:p>
            <a:r>
              <a:rPr lang="en-IN" sz="2000" b="1" i="1" dirty="0"/>
              <a:t>Day2</a:t>
            </a:r>
          </a:p>
          <a:p>
            <a:r>
              <a:rPr lang="en-IN" sz="2000" b="1" i="1" dirty="0"/>
              <a:t>Today We discuss the following topics:-</a:t>
            </a:r>
          </a:p>
          <a:p>
            <a:r>
              <a:rPr lang="en-IN" sz="2000" b="1" i="1" dirty="0"/>
              <a:t>--Why not English Why C ?</a:t>
            </a:r>
          </a:p>
          <a:p>
            <a:r>
              <a:rPr lang="en-IN" sz="2000" b="1" i="1" dirty="0"/>
              <a:t>--History Of C</a:t>
            </a:r>
          </a:p>
          <a:p>
            <a:r>
              <a:rPr lang="en-IN" sz="2000" b="1" i="1" dirty="0"/>
              <a:t>--English Vs Programming Language</a:t>
            </a:r>
          </a:p>
          <a:p>
            <a:r>
              <a:rPr lang="en-IN" sz="2000" b="1" i="1" dirty="0"/>
              <a:t>--Built in Words(Keywords)</a:t>
            </a:r>
          </a:p>
          <a:p>
            <a:r>
              <a:rPr lang="en-IN" sz="2000" b="1" i="1" dirty="0"/>
              <a:t>--User defined words(Identifiers)</a:t>
            </a:r>
          </a:p>
          <a:p>
            <a:r>
              <a:rPr lang="en-IN" sz="2000" b="1" i="1" dirty="0"/>
              <a:t>--Variables</a:t>
            </a:r>
          </a:p>
          <a:p>
            <a:r>
              <a:rPr lang="en-IN" sz="2000" b="1" i="1" dirty="0"/>
              <a:t>--Data Types</a:t>
            </a:r>
          </a:p>
          <a:p>
            <a:r>
              <a:rPr lang="en-IN" sz="2000" b="1" i="1" dirty="0"/>
              <a:t>--Constant</a:t>
            </a:r>
          </a:p>
          <a:p>
            <a:r>
              <a:rPr lang="en-IN" sz="2000" b="1" i="1" dirty="0"/>
              <a:t>--Operators</a:t>
            </a:r>
          </a:p>
          <a:p>
            <a:r>
              <a:rPr lang="en-IN" sz="2000" b="1" i="1" dirty="0"/>
              <a:t>--Format Specifiers</a:t>
            </a:r>
          </a:p>
          <a:p>
            <a:r>
              <a:rPr lang="en-IN" sz="2000" b="1" i="1" dirty="0"/>
              <a:t>--Console I/O functions</a:t>
            </a:r>
          </a:p>
          <a:p>
            <a:r>
              <a:rPr lang="en-IN" sz="2000" b="1" i="1" dirty="0"/>
              <a:t>--Simple C program</a:t>
            </a:r>
          </a:p>
          <a:p>
            <a:r>
              <a:rPr lang="en-IN" sz="2000" b="1" i="1" dirty="0"/>
              <a:t>--Escape Sequences</a:t>
            </a:r>
          </a:p>
          <a:p>
            <a:r>
              <a:rPr lang="en-IN" sz="2000" b="1" i="1" dirty="0"/>
              <a:t>--</a:t>
            </a:r>
            <a:r>
              <a:rPr lang="en-IN" sz="2000" b="1" i="1" dirty="0" err="1"/>
              <a:t>Precendance,Associativity</a:t>
            </a:r>
            <a:r>
              <a:rPr lang="en-IN" sz="2000" b="1" i="1" dirty="0"/>
              <a:t> and Arity</a:t>
            </a:r>
          </a:p>
          <a:p>
            <a:r>
              <a:rPr lang="en-IN" sz="2000" b="1" i="1" dirty="0"/>
              <a:t>--Type Casting</a:t>
            </a:r>
          </a:p>
        </p:txBody>
      </p:sp>
    </p:spTree>
    <p:extLst>
      <p:ext uri="{BB962C8B-B14F-4D97-AF65-F5344CB8AC3E}">
        <p14:creationId xmlns:p14="http://schemas.microsoft.com/office/powerpoint/2010/main" val="2939395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8B909-9FF7-45FE-8D75-871C380A2DA9}"/>
              </a:ext>
            </a:extLst>
          </p:cNvPr>
          <p:cNvSpPr>
            <a:spLocks noGrp="1"/>
          </p:cNvSpPr>
          <p:nvPr>
            <p:ph type="title"/>
          </p:nvPr>
        </p:nvSpPr>
        <p:spPr/>
        <p:txBody>
          <a:bodyPr/>
          <a:lstStyle/>
          <a:p>
            <a:r>
              <a:rPr lang="en-US" sz="3200" b="1" i="1" dirty="0">
                <a:solidFill>
                  <a:srgbClr val="610B38"/>
                </a:solidFill>
                <a:effectLst/>
              </a:rPr>
              <a:t>Escape Sequence in C</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C4475E9-C1C1-4FFB-904F-4492D76DEFCD}"/>
              </a:ext>
            </a:extLst>
          </p:cNvPr>
          <p:cNvSpPr>
            <a:spLocks noGrp="1"/>
          </p:cNvSpPr>
          <p:nvPr>
            <p:ph idx="1"/>
          </p:nvPr>
        </p:nvSpPr>
        <p:spPr/>
        <p:txBody>
          <a:bodyPr/>
          <a:lstStyle/>
          <a:p>
            <a:pPr algn="just"/>
            <a:r>
              <a:rPr lang="en-US" b="0" i="0" dirty="0">
                <a:solidFill>
                  <a:srgbClr val="333333"/>
                </a:solidFill>
                <a:effectLst/>
                <a:latin typeface="inter-regular"/>
              </a:rPr>
              <a:t>An escape sequence in C language is a sequence of characters that doesn't represent itself when used inside string literal or character.</a:t>
            </a:r>
          </a:p>
          <a:p>
            <a:r>
              <a:rPr lang="en-IN" dirty="0"/>
              <a:t>Character Combination consisting of a backslash(\) followed by a letter.  Or combination of digits is called escape sequence.</a:t>
            </a:r>
          </a:p>
          <a:p>
            <a:r>
              <a:rPr lang="en-IN" b="1" dirty="0"/>
              <a:t>The backward slash is called the escape character</a:t>
            </a:r>
            <a:r>
              <a:rPr lang="en-IN" dirty="0"/>
              <a:t> because it makes Character </a:t>
            </a:r>
            <a:r>
              <a:rPr lang="en-IN" b="1" dirty="0"/>
              <a:t>following  it escape from its original meaning and gives special meaning to it.</a:t>
            </a:r>
          </a:p>
        </p:txBody>
      </p:sp>
    </p:spTree>
    <p:extLst>
      <p:ext uri="{BB962C8B-B14F-4D97-AF65-F5344CB8AC3E}">
        <p14:creationId xmlns:p14="http://schemas.microsoft.com/office/powerpoint/2010/main" val="3611832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8C6D1-6FF0-4E9D-BEA1-5209F645C57D}"/>
              </a:ext>
            </a:extLst>
          </p:cNvPr>
          <p:cNvSpPr>
            <a:spLocks noGrp="1"/>
          </p:cNvSpPr>
          <p:nvPr>
            <p:ph type="title"/>
          </p:nvPr>
        </p:nvSpPr>
        <p:spPr/>
        <p:txBody>
          <a:bodyPr>
            <a:normAutofit/>
          </a:bodyPr>
          <a:lstStyle/>
          <a:p>
            <a:r>
              <a:rPr lang="en-US" sz="3200" b="1" i="1" dirty="0">
                <a:solidFill>
                  <a:srgbClr val="610B38"/>
                </a:solidFill>
                <a:effectLst/>
              </a:rPr>
              <a:t>List of Escape Sequences in C</a:t>
            </a:r>
            <a:br>
              <a:rPr lang="en-US" sz="3200" b="1" i="1" dirty="0">
                <a:solidFill>
                  <a:srgbClr val="610B38"/>
                </a:solidFill>
                <a:effectLst/>
              </a:rPr>
            </a:br>
            <a:endParaRPr lang="en-IN" sz="3200" b="1" i="1" dirty="0"/>
          </a:p>
        </p:txBody>
      </p:sp>
      <p:graphicFrame>
        <p:nvGraphicFramePr>
          <p:cNvPr id="8" name="Content Placeholder 7">
            <a:extLst>
              <a:ext uri="{FF2B5EF4-FFF2-40B4-BE49-F238E27FC236}">
                <a16:creationId xmlns:a16="http://schemas.microsoft.com/office/drawing/2014/main" id="{AAD63FB9-961B-4537-BEA8-DFD9C90DF59B}"/>
              </a:ext>
            </a:extLst>
          </p:cNvPr>
          <p:cNvGraphicFramePr>
            <a:graphicFrameLocks noGrp="1"/>
          </p:cNvGraphicFramePr>
          <p:nvPr>
            <p:ph idx="1"/>
            <p:extLst>
              <p:ext uri="{D42A27DB-BD31-4B8C-83A1-F6EECF244321}">
                <p14:modId xmlns:p14="http://schemas.microsoft.com/office/powerpoint/2010/main" val="228122971"/>
              </p:ext>
            </p:extLst>
          </p:nvPr>
        </p:nvGraphicFramePr>
        <p:xfrm>
          <a:off x="1491449" y="1828800"/>
          <a:ext cx="7590406" cy="4348168"/>
        </p:xfrm>
        <a:graphic>
          <a:graphicData uri="http://schemas.openxmlformats.org/drawingml/2006/table">
            <a:tbl>
              <a:tblPr/>
              <a:tblGrid>
                <a:gridCol w="3795203">
                  <a:extLst>
                    <a:ext uri="{9D8B030D-6E8A-4147-A177-3AD203B41FA5}">
                      <a16:colId xmlns:a16="http://schemas.microsoft.com/office/drawing/2014/main" val="3552760618"/>
                    </a:ext>
                  </a:extLst>
                </a:gridCol>
                <a:gridCol w="3795203">
                  <a:extLst>
                    <a:ext uri="{9D8B030D-6E8A-4147-A177-3AD203B41FA5}">
                      <a16:colId xmlns:a16="http://schemas.microsoft.com/office/drawing/2014/main" val="393967196"/>
                    </a:ext>
                  </a:extLst>
                </a:gridCol>
              </a:tblGrid>
              <a:tr h="331078">
                <a:tc>
                  <a:txBody>
                    <a:bodyPr/>
                    <a:lstStyle/>
                    <a:p>
                      <a:pPr algn="l" fontAlgn="t"/>
                      <a:r>
                        <a:rPr lang="en-IN" sz="1300">
                          <a:solidFill>
                            <a:srgbClr val="000000"/>
                          </a:solidFill>
                          <a:effectLst/>
                          <a:latin typeface="times new roman" panose="02020603050405020304" pitchFamily="18" charset="0"/>
                        </a:rPr>
                        <a:t>Escape Sequence</a:t>
                      </a:r>
                    </a:p>
                  </a:txBody>
                  <a:tcPr marL="66264" marR="66264" marT="66264" marB="66264">
                    <a:lnL w="7620" cap="flat" cmpd="sng" algn="ctr">
                      <a:solidFill>
                        <a:srgbClr val="005882"/>
                      </a:solidFill>
                      <a:prstDash val="solid"/>
                      <a:round/>
                      <a:headEnd type="none" w="med" len="med"/>
                      <a:tailEnd type="none" w="med" len="med"/>
                    </a:lnL>
                    <a:lnR w="7620" cap="flat" cmpd="sng" algn="ctr">
                      <a:solidFill>
                        <a:srgbClr val="005882"/>
                      </a:solidFill>
                      <a:prstDash val="solid"/>
                      <a:round/>
                      <a:headEnd type="none" w="med" len="med"/>
                      <a:tailEnd type="none" w="med" len="med"/>
                    </a:lnR>
                    <a:lnT w="7620" cap="flat" cmpd="sng" algn="ctr">
                      <a:solidFill>
                        <a:srgbClr val="00588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300">
                          <a:solidFill>
                            <a:srgbClr val="000000"/>
                          </a:solidFill>
                          <a:effectLst/>
                          <a:latin typeface="times new roman" panose="02020603050405020304" pitchFamily="18" charset="0"/>
                        </a:rPr>
                        <a:t>Meaning</a:t>
                      </a:r>
                    </a:p>
                  </a:txBody>
                  <a:tcPr marL="66264" marR="66264" marT="66264" marB="66264">
                    <a:lnL w="7620" cap="flat" cmpd="sng" algn="ctr">
                      <a:solidFill>
                        <a:srgbClr val="005882"/>
                      </a:solidFill>
                      <a:prstDash val="solid"/>
                      <a:round/>
                      <a:headEnd type="none" w="med" len="med"/>
                      <a:tailEnd type="none" w="med" len="med"/>
                    </a:lnL>
                    <a:lnR w="7620" cap="flat" cmpd="sng" algn="ctr">
                      <a:solidFill>
                        <a:srgbClr val="005882"/>
                      </a:solidFill>
                      <a:prstDash val="solid"/>
                      <a:round/>
                      <a:headEnd type="none" w="med" len="med"/>
                      <a:tailEnd type="none" w="med" len="med"/>
                    </a:lnR>
                    <a:lnT w="7620" cap="flat" cmpd="sng" algn="ctr">
                      <a:solidFill>
                        <a:srgbClr val="00588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337824694"/>
                  </a:ext>
                </a:extLst>
              </a:tr>
              <a:tr h="286935">
                <a:tc>
                  <a:txBody>
                    <a:bodyPr/>
                    <a:lstStyle/>
                    <a:p>
                      <a:pPr algn="just" fontAlgn="t"/>
                      <a:r>
                        <a:rPr lang="en-IN" sz="1300">
                          <a:solidFill>
                            <a:srgbClr val="333333"/>
                          </a:solidFill>
                          <a:effectLst/>
                          <a:latin typeface="inter-regular"/>
                        </a:rPr>
                        <a:t>\a</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300">
                          <a:solidFill>
                            <a:srgbClr val="333333"/>
                          </a:solidFill>
                          <a:effectLst/>
                          <a:latin typeface="inter-regular"/>
                        </a:rPr>
                        <a:t>Alarm or Beep</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01342948"/>
                  </a:ext>
                </a:extLst>
              </a:tr>
              <a:tr h="286935">
                <a:tc>
                  <a:txBody>
                    <a:bodyPr/>
                    <a:lstStyle/>
                    <a:p>
                      <a:pPr algn="just" fontAlgn="t"/>
                      <a:r>
                        <a:rPr lang="en-IN" sz="1300">
                          <a:solidFill>
                            <a:srgbClr val="333333"/>
                          </a:solidFill>
                          <a:effectLst/>
                          <a:latin typeface="inter-regular"/>
                        </a:rPr>
                        <a:t>\b</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300">
                          <a:solidFill>
                            <a:srgbClr val="333333"/>
                          </a:solidFill>
                          <a:effectLst/>
                          <a:latin typeface="inter-regular"/>
                        </a:rPr>
                        <a:t>Backspace</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31110928"/>
                  </a:ext>
                </a:extLst>
              </a:tr>
              <a:tr h="286935">
                <a:tc>
                  <a:txBody>
                    <a:bodyPr/>
                    <a:lstStyle/>
                    <a:p>
                      <a:pPr algn="just" fontAlgn="t"/>
                      <a:r>
                        <a:rPr lang="en-IN" sz="1300">
                          <a:solidFill>
                            <a:srgbClr val="333333"/>
                          </a:solidFill>
                          <a:effectLst/>
                          <a:latin typeface="inter-regular"/>
                        </a:rPr>
                        <a:t>\f</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300">
                          <a:solidFill>
                            <a:srgbClr val="333333"/>
                          </a:solidFill>
                          <a:effectLst/>
                          <a:latin typeface="inter-regular"/>
                        </a:rPr>
                        <a:t>Form Feed</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65125443"/>
                  </a:ext>
                </a:extLst>
              </a:tr>
              <a:tr h="286935">
                <a:tc>
                  <a:txBody>
                    <a:bodyPr/>
                    <a:lstStyle/>
                    <a:p>
                      <a:pPr algn="just" fontAlgn="t"/>
                      <a:r>
                        <a:rPr lang="en-IN" sz="1300">
                          <a:solidFill>
                            <a:srgbClr val="333333"/>
                          </a:solidFill>
                          <a:effectLst/>
                          <a:latin typeface="inter-regular"/>
                        </a:rPr>
                        <a:t>\n</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300">
                          <a:solidFill>
                            <a:srgbClr val="333333"/>
                          </a:solidFill>
                          <a:effectLst/>
                          <a:latin typeface="inter-regular"/>
                        </a:rPr>
                        <a:t>New Line</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56611800"/>
                  </a:ext>
                </a:extLst>
              </a:tr>
              <a:tr h="286935">
                <a:tc>
                  <a:txBody>
                    <a:bodyPr/>
                    <a:lstStyle/>
                    <a:p>
                      <a:pPr algn="just" fontAlgn="t"/>
                      <a:r>
                        <a:rPr lang="en-IN" sz="1300">
                          <a:solidFill>
                            <a:srgbClr val="333333"/>
                          </a:solidFill>
                          <a:effectLst/>
                          <a:latin typeface="inter-regular"/>
                        </a:rPr>
                        <a:t>\r</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300">
                          <a:solidFill>
                            <a:srgbClr val="333333"/>
                          </a:solidFill>
                          <a:effectLst/>
                          <a:latin typeface="inter-regular"/>
                        </a:rPr>
                        <a:t>Carriage Return</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20128710"/>
                  </a:ext>
                </a:extLst>
              </a:tr>
              <a:tr h="286935">
                <a:tc>
                  <a:txBody>
                    <a:bodyPr/>
                    <a:lstStyle/>
                    <a:p>
                      <a:pPr algn="just" fontAlgn="t"/>
                      <a:r>
                        <a:rPr lang="en-IN" sz="1300">
                          <a:solidFill>
                            <a:srgbClr val="333333"/>
                          </a:solidFill>
                          <a:effectLst/>
                          <a:latin typeface="inter-regular"/>
                        </a:rPr>
                        <a:t>\t</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300">
                          <a:solidFill>
                            <a:srgbClr val="333333"/>
                          </a:solidFill>
                          <a:effectLst/>
                          <a:latin typeface="inter-regular"/>
                        </a:rPr>
                        <a:t>Tab (Horizontal)</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32426175"/>
                  </a:ext>
                </a:extLst>
              </a:tr>
              <a:tr h="286935">
                <a:tc>
                  <a:txBody>
                    <a:bodyPr/>
                    <a:lstStyle/>
                    <a:p>
                      <a:pPr algn="just" fontAlgn="t"/>
                      <a:r>
                        <a:rPr lang="en-IN" sz="1300">
                          <a:solidFill>
                            <a:srgbClr val="333333"/>
                          </a:solidFill>
                          <a:effectLst/>
                          <a:latin typeface="inter-regular"/>
                        </a:rPr>
                        <a:t>\v</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300">
                          <a:solidFill>
                            <a:srgbClr val="333333"/>
                          </a:solidFill>
                          <a:effectLst/>
                          <a:latin typeface="inter-regular"/>
                        </a:rPr>
                        <a:t>Vertical Tab</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76690826"/>
                  </a:ext>
                </a:extLst>
              </a:tr>
              <a:tr h="286935">
                <a:tc>
                  <a:txBody>
                    <a:bodyPr/>
                    <a:lstStyle/>
                    <a:p>
                      <a:pPr algn="just" fontAlgn="t"/>
                      <a:r>
                        <a:rPr lang="en-IN" sz="1300">
                          <a:solidFill>
                            <a:srgbClr val="333333"/>
                          </a:solidFill>
                          <a:effectLst/>
                          <a:latin typeface="inter-regular"/>
                        </a:rPr>
                        <a:t>\\</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300">
                          <a:solidFill>
                            <a:srgbClr val="333333"/>
                          </a:solidFill>
                          <a:effectLst/>
                          <a:latin typeface="inter-regular"/>
                        </a:rPr>
                        <a:t>Backslash</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61940059"/>
                  </a:ext>
                </a:extLst>
              </a:tr>
              <a:tr h="286935">
                <a:tc>
                  <a:txBody>
                    <a:bodyPr/>
                    <a:lstStyle/>
                    <a:p>
                      <a:pPr algn="just" fontAlgn="t"/>
                      <a:r>
                        <a:rPr lang="en-IN" sz="1300">
                          <a:solidFill>
                            <a:srgbClr val="333333"/>
                          </a:solidFill>
                          <a:effectLst/>
                          <a:latin typeface="inter-regular"/>
                        </a:rPr>
                        <a:t>\'</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300">
                          <a:solidFill>
                            <a:srgbClr val="333333"/>
                          </a:solidFill>
                          <a:effectLst/>
                          <a:latin typeface="inter-regular"/>
                        </a:rPr>
                        <a:t>Single Quote</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10426318"/>
                  </a:ext>
                </a:extLst>
              </a:tr>
              <a:tr h="286935">
                <a:tc>
                  <a:txBody>
                    <a:bodyPr/>
                    <a:lstStyle/>
                    <a:p>
                      <a:pPr algn="just" fontAlgn="t"/>
                      <a:r>
                        <a:rPr lang="en-IN" sz="1300">
                          <a:solidFill>
                            <a:srgbClr val="333333"/>
                          </a:solidFill>
                          <a:effectLst/>
                          <a:latin typeface="inter-regular"/>
                        </a:rPr>
                        <a:t>\"</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300">
                          <a:solidFill>
                            <a:srgbClr val="333333"/>
                          </a:solidFill>
                          <a:effectLst/>
                          <a:latin typeface="inter-regular"/>
                        </a:rPr>
                        <a:t>Double Quote</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87376807"/>
                  </a:ext>
                </a:extLst>
              </a:tr>
              <a:tr h="286935">
                <a:tc>
                  <a:txBody>
                    <a:bodyPr/>
                    <a:lstStyle/>
                    <a:p>
                      <a:pPr algn="just" fontAlgn="t"/>
                      <a:r>
                        <a:rPr lang="en-IN" sz="1300">
                          <a:solidFill>
                            <a:srgbClr val="333333"/>
                          </a:solidFill>
                          <a:effectLst/>
                          <a:latin typeface="inter-regular"/>
                        </a:rPr>
                        <a:t>\?</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300">
                          <a:solidFill>
                            <a:srgbClr val="333333"/>
                          </a:solidFill>
                          <a:effectLst/>
                          <a:latin typeface="inter-regular"/>
                        </a:rPr>
                        <a:t>Question Mark</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89317137"/>
                  </a:ext>
                </a:extLst>
              </a:tr>
              <a:tr h="286935">
                <a:tc>
                  <a:txBody>
                    <a:bodyPr/>
                    <a:lstStyle/>
                    <a:p>
                      <a:pPr algn="just" fontAlgn="t"/>
                      <a:r>
                        <a:rPr lang="en-IN" sz="1300">
                          <a:solidFill>
                            <a:srgbClr val="333333"/>
                          </a:solidFill>
                          <a:effectLst/>
                          <a:latin typeface="inter-regular"/>
                        </a:rPr>
                        <a:t>\nnn</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300">
                          <a:solidFill>
                            <a:srgbClr val="333333"/>
                          </a:solidFill>
                          <a:effectLst/>
                          <a:latin typeface="inter-regular"/>
                        </a:rPr>
                        <a:t>octal number</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78881882"/>
                  </a:ext>
                </a:extLst>
              </a:tr>
              <a:tr h="286935">
                <a:tc>
                  <a:txBody>
                    <a:bodyPr/>
                    <a:lstStyle/>
                    <a:p>
                      <a:pPr algn="just" fontAlgn="t"/>
                      <a:r>
                        <a:rPr lang="en-IN" sz="1300">
                          <a:solidFill>
                            <a:srgbClr val="333333"/>
                          </a:solidFill>
                          <a:effectLst/>
                          <a:latin typeface="inter-regular"/>
                        </a:rPr>
                        <a:t>\xhh</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300">
                          <a:solidFill>
                            <a:srgbClr val="333333"/>
                          </a:solidFill>
                          <a:effectLst/>
                          <a:latin typeface="inter-regular"/>
                        </a:rPr>
                        <a:t>hexadecimal number</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38722431"/>
                  </a:ext>
                </a:extLst>
              </a:tr>
              <a:tr h="286935">
                <a:tc>
                  <a:txBody>
                    <a:bodyPr/>
                    <a:lstStyle/>
                    <a:p>
                      <a:pPr algn="just" fontAlgn="t"/>
                      <a:r>
                        <a:rPr lang="en-IN" sz="1300">
                          <a:solidFill>
                            <a:srgbClr val="333333"/>
                          </a:solidFill>
                          <a:effectLst/>
                          <a:latin typeface="inter-regular"/>
                        </a:rPr>
                        <a:t>\0</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300" dirty="0">
                          <a:solidFill>
                            <a:srgbClr val="333333"/>
                          </a:solidFill>
                          <a:effectLst/>
                          <a:latin typeface="inter-regular"/>
                        </a:rPr>
                        <a:t>Null</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12134415"/>
                  </a:ext>
                </a:extLst>
              </a:tr>
            </a:tbl>
          </a:graphicData>
        </a:graphic>
      </p:graphicFrame>
    </p:spTree>
    <p:extLst>
      <p:ext uri="{BB962C8B-B14F-4D97-AF65-F5344CB8AC3E}">
        <p14:creationId xmlns:p14="http://schemas.microsoft.com/office/powerpoint/2010/main" val="2152903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5EA3F-2C3F-4B52-9B68-2F283E711A98}"/>
              </a:ext>
            </a:extLst>
          </p:cNvPr>
          <p:cNvSpPr>
            <a:spLocks noGrp="1"/>
          </p:cNvSpPr>
          <p:nvPr>
            <p:ph type="title"/>
          </p:nvPr>
        </p:nvSpPr>
        <p:spPr/>
        <p:txBody>
          <a:bodyPr>
            <a:normAutofit/>
          </a:bodyPr>
          <a:lstStyle/>
          <a:p>
            <a:r>
              <a:rPr lang="en-US" sz="3200" b="1" i="1" dirty="0"/>
              <a:t>Simple C Program:-</a:t>
            </a:r>
            <a:endParaRPr lang="en-IN" sz="3200" b="1" i="1" dirty="0"/>
          </a:p>
        </p:txBody>
      </p:sp>
      <p:sp>
        <p:nvSpPr>
          <p:cNvPr id="3" name="Content Placeholder 2">
            <a:extLst>
              <a:ext uri="{FF2B5EF4-FFF2-40B4-BE49-F238E27FC236}">
                <a16:creationId xmlns:a16="http://schemas.microsoft.com/office/drawing/2014/main" id="{BCD50D9B-3EBA-489D-8F9F-7912394D14A8}"/>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E71FF9A3-3BB1-40F0-A178-9124EE7BCD71}"/>
              </a:ext>
            </a:extLst>
          </p:cNvPr>
          <p:cNvSpPr/>
          <p:nvPr/>
        </p:nvSpPr>
        <p:spPr>
          <a:xfrm>
            <a:off x="1509204" y="2476870"/>
            <a:ext cx="5317724" cy="262779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a:ln w="0"/>
                <a:solidFill>
                  <a:schemeClr val="tx1"/>
                </a:solidFill>
                <a:effectLst>
                  <a:outerShdw blurRad="38100" dist="19050" dir="2700000" algn="tl" rotWithShape="0">
                    <a:schemeClr val="dk1">
                      <a:alpha val="40000"/>
                    </a:schemeClr>
                  </a:outerShdw>
                </a:effectLst>
              </a:rPr>
              <a:t>#include&lt;stdio.h&gt;</a:t>
            </a:r>
          </a:p>
          <a:p>
            <a:r>
              <a:rPr lang="en-US" dirty="0">
                <a:ln w="0"/>
                <a:solidFill>
                  <a:schemeClr val="tx1"/>
                </a:solidFill>
                <a:effectLst>
                  <a:outerShdw blurRad="38100" dist="19050" dir="2700000" algn="tl" rotWithShape="0">
                    <a:schemeClr val="dk1">
                      <a:alpha val="40000"/>
                    </a:schemeClr>
                  </a:outerShdw>
                </a:effectLst>
              </a:rPr>
              <a:t>int main()</a:t>
            </a:r>
          </a:p>
          <a:p>
            <a:r>
              <a:rPr lang="en-US" dirty="0">
                <a:ln w="0"/>
                <a:solidFill>
                  <a:schemeClr val="tx1"/>
                </a:solidFill>
                <a:effectLst>
                  <a:outerShdw blurRad="38100" dist="19050" dir="2700000" algn="tl" rotWithShape="0">
                    <a:schemeClr val="dk1">
                      <a:alpha val="40000"/>
                    </a:schemeClr>
                  </a:outerShdw>
                </a:effectLst>
              </a:rPr>
              <a:t>{ </a:t>
            </a:r>
          </a:p>
          <a:p>
            <a:r>
              <a:rPr lang="en-US" dirty="0" err="1">
                <a:ln w="0"/>
                <a:solidFill>
                  <a:schemeClr val="tx1"/>
                </a:solidFill>
                <a:effectLst>
                  <a:outerShdw blurRad="38100" dist="19050" dir="2700000" algn="tl" rotWithShape="0">
                    <a:schemeClr val="dk1">
                      <a:alpha val="40000"/>
                    </a:schemeClr>
                  </a:outerShdw>
                </a:effectLst>
              </a:rPr>
              <a:t>printf</a:t>
            </a:r>
            <a:r>
              <a:rPr lang="en-US" dirty="0">
                <a:ln w="0"/>
                <a:solidFill>
                  <a:schemeClr val="tx1"/>
                </a:solidFill>
                <a:effectLst>
                  <a:outerShdw blurRad="38100" dist="19050" dir="2700000" algn="tl" rotWithShape="0">
                    <a:schemeClr val="dk1">
                      <a:alpha val="40000"/>
                    </a:schemeClr>
                  </a:outerShdw>
                </a:effectLst>
              </a:rPr>
              <a:t>(“Hello World”);</a:t>
            </a:r>
          </a:p>
          <a:p>
            <a:r>
              <a:rPr lang="en-US" dirty="0">
                <a:ln w="0"/>
                <a:solidFill>
                  <a:schemeClr val="tx1"/>
                </a:solidFill>
                <a:effectLst>
                  <a:outerShdw blurRad="38100" dist="19050" dir="2700000" algn="tl" rotWithShape="0">
                    <a:schemeClr val="dk1">
                      <a:alpha val="40000"/>
                    </a:schemeClr>
                  </a:outerShdw>
                </a:effectLst>
              </a:rPr>
              <a:t>  return 0;</a:t>
            </a:r>
          </a:p>
          <a:p>
            <a:r>
              <a:rPr lang="en-US" dirty="0">
                <a:ln w="0"/>
                <a:solidFill>
                  <a:schemeClr val="tx1"/>
                </a:solidFill>
                <a:effectLst>
                  <a:outerShdw blurRad="38100" dist="19050" dir="2700000" algn="tl" rotWithShape="0">
                    <a:schemeClr val="dk1">
                      <a:alpha val="40000"/>
                    </a:schemeClr>
                  </a:outerShdw>
                </a:effectLst>
              </a:rPr>
              <a:t>}</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87161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38F4D-08ED-47D7-BD18-F9696DE0F9D6}"/>
              </a:ext>
            </a:extLst>
          </p:cNvPr>
          <p:cNvSpPr>
            <a:spLocks noGrp="1"/>
          </p:cNvSpPr>
          <p:nvPr>
            <p:ph type="title"/>
          </p:nvPr>
        </p:nvSpPr>
        <p:spPr/>
        <p:txBody>
          <a:bodyPr/>
          <a:lstStyle/>
          <a:p>
            <a:r>
              <a:rPr lang="en-US" b="1" i="1" dirty="0"/>
              <a:t>Simple C Program:-</a:t>
            </a:r>
            <a:endParaRPr lang="en-IN" b="1" i="1" dirty="0"/>
          </a:p>
        </p:txBody>
      </p:sp>
      <p:sp>
        <p:nvSpPr>
          <p:cNvPr id="3" name="Content Placeholder 2">
            <a:extLst>
              <a:ext uri="{FF2B5EF4-FFF2-40B4-BE49-F238E27FC236}">
                <a16:creationId xmlns:a16="http://schemas.microsoft.com/office/drawing/2014/main" id="{CC0E1104-1939-4693-A134-D45D5C772C1A}"/>
              </a:ext>
            </a:extLst>
          </p:cNvPr>
          <p:cNvSpPr>
            <a:spLocks noGrp="1"/>
          </p:cNvSpPr>
          <p:nvPr>
            <p:ph idx="1"/>
          </p:nvPr>
        </p:nvSpPr>
        <p:spPr/>
        <p:txBody>
          <a:bodyPr/>
          <a:lstStyle/>
          <a:p>
            <a:r>
              <a:rPr lang="en-US" b="1" i="1" dirty="0">
                <a:solidFill>
                  <a:srgbClr val="273239"/>
                </a:solidFill>
                <a:effectLst/>
                <a:latin typeface="urw-din"/>
              </a:rPr>
              <a:t>Line 1: [ #include &lt;</a:t>
            </a:r>
            <a:r>
              <a:rPr lang="en-US" b="1" i="1" dirty="0" err="1">
                <a:solidFill>
                  <a:srgbClr val="273239"/>
                </a:solidFill>
                <a:effectLst/>
                <a:latin typeface="urw-din"/>
              </a:rPr>
              <a:t>stdio.h</a:t>
            </a:r>
            <a:r>
              <a:rPr lang="en-US" b="1" i="1" dirty="0">
                <a:solidFill>
                  <a:srgbClr val="273239"/>
                </a:solidFill>
                <a:effectLst/>
                <a:latin typeface="urw-din"/>
              </a:rPr>
              <a:t>&gt; ]</a:t>
            </a:r>
            <a:r>
              <a:rPr lang="en-US" b="0" i="0" dirty="0">
                <a:solidFill>
                  <a:srgbClr val="273239"/>
                </a:solidFill>
                <a:effectLst/>
                <a:latin typeface="urw-din"/>
              </a:rPr>
              <a:t> In a C program, all lines that start with </a:t>
            </a:r>
            <a:r>
              <a:rPr lang="en-US" b="1" i="0" dirty="0">
                <a:solidFill>
                  <a:srgbClr val="273239"/>
                </a:solidFill>
                <a:effectLst/>
                <a:latin typeface="urw-din"/>
              </a:rPr>
              <a:t># </a:t>
            </a:r>
            <a:r>
              <a:rPr lang="en-US" b="0" i="0" dirty="0">
                <a:solidFill>
                  <a:srgbClr val="273239"/>
                </a:solidFill>
                <a:effectLst/>
                <a:latin typeface="urw-din"/>
              </a:rPr>
              <a:t>are processed by a </a:t>
            </a:r>
            <a:r>
              <a:rPr lang="en-US" b="0" i="0" u="sng" dirty="0">
                <a:effectLst/>
                <a:latin typeface="urw-din"/>
                <a:hlinkClick r:id="rId2"/>
              </a:rPr>
              <a:t>preprocessor </a:t>
            </a:r>
            <a:r>
              <a:rPr lang="en-US" b="0" i="0" dirty="0">
                <a:solidFill>
                  <a:srgbClr val="273239"/>
                </a:solidFill>
                <a:effectLst/>
                <a:latin typeface="urw-din"/>
              </a:rPr>
              <a:t>which is a program invoked by the compiler. In a very basic term, the </a:t>
            </a:r>
            <a:r>
              <a:rPr lang="en-US" b="0" i="0" u="sng" dirty="0">
                <a:effectLst/>
                <a:latin typeface="urw-din"/>
                <a:hlinkClick r:id="rId2"/>
              </a:rPr>
              <a:t>preprocessor </a:t>
            </a:r>
            <a:r>
              <a:rPr lang="en-US" b="0" i="0" dirty="0">
                <a:solidFill>
                  <a:srgbClr val="273239"/>
                </a:solidFill>
                <a:effectLst/>
                <a:latin typeface="urw-din"/>
              </a:rPr>
              <a:t>takes a C program and produces another C program. The produced program has no lines starting with #, all such lines are processed by the preprocessor. In the above example, the preprocessor copies the preprocessed code of </a:t>
            </a:r>
            <a:r>
              <a:rPr lang="en-US" b="0" i="0" dirty="0" err="1">
                <a:solidFill>
                  <a:srgbClr val="273239"/>
                </a:solidFill>
                <a:effectLst/>
                <a:latin typeface="urw-din"/>
              </a:rPr>
              <a:t>stdio.h</a:t>
            </a:r>
            <a:r>
              <a:rPr lang="en-US" b="0" i="0" dirty="0">
                <a:solidFill>
                  <a:srgbClr val="273239"/>
                </a:solidFill>
                <a:effectLst/>
                <a:latin typeface="urw-din"/>
              </a:rPr>
              <a:t> to our file. The .h files are called header files in C. These header files generally contain declarations of functions. We need </a:t>
            </a:r>
            <a:r>
              <a:rPr lang="en-US" b="0" i="0" dirty="0" err="1">
                <a:solidFill>
                  <a:srgbClr val="273239"/>
                </a:solidFill>
                <a:effectLst/>
                <a:latin typeface="urw-din"/>
              </a:rPr>
              <a:t>stdio.h</a:t>
            </a:r>
            <a:r>
              <a:rPr lang="en-US" b="0" i="0" dirty="0">
                <a:solidFill>
                  <a:srgbClr val="273239"/>
                </a:solidFill>
                <a:effectLst/>
                <a:latin typeface="urw-din"/>
              </a:rPr>
              <a:t> for the function </a:t>
            </a:r>
            <a:r>
              <a:rPr lang="en-US" b="0" i="0" dirty="0" err="1">
                <a:solidFill>
                  <a:srgbClr val="273239"/>
                </a:solidFill>
                <a:effectLst/>
                <a:latin typeface="urw-din"/>
              </a:rPr>
              <a:t>printf</a:t>
            </a:r>
            <a:r>
              <a:rPr lang="en-US" b="0" i="0" dirty="0">
                <a:solidFill>
                  <a:srgbClr val="273239"/>
                </a:solidFill>
                <a:effectLst/>
                <a:latin typeface="urw-din"/>
              </a:rPr>
              <a:t>() used in the program. </a:t>
            </a:r>
            <a:endParaRPr lang="en-IN" dirty="0"/>
          </a:p>
        </p:txBody>
      </p:sp>
    </p:spTree>
    <p:extLst>
      <p:ext uri="{BB962C8B-B14F-4D97-AF65-F5344CB8AC3E}">
        <p14:creationId xmlns:p14="http://schemas.microsoft.com/office/powerpoint/2010/main" val="3515994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AF3F8-6534-4FDB-A5E6-A7782EF14615}"/>
              </a:ext>
            </a:extLst>
          </p:cNvPr>
          <p:cNvSpPr>
            <a:spLocks noGrp="1"/>
          </p:cNvSpPr>
          <p:nvPr>
            <p:ph type="title"/>
          </p:nvPr>
        </p:nvSpPr>
        <p:spPr/>
        <p:txBody>
          <a:bodyPr/>
          <a:lstStyle/>
          <a:p>
            <a:r>
              <a:rPr lang="en-US" b="1" i="1" dirty="0"/>
              <a:t>Simple C Program:-</a:t>
            </a:r>
            <a:endParaRPr lang="en-IN" dirty="0"/>
          </a:p>
        </p:txBody>
      </p:sp>
      <p:sp>
        <p:nvSpPr>
          <p:cNvPr id="3" name="Content Placeholder 2">
            <a:extLst>
              <a:ext uri="{FF2B5EF4-FFF2-40B4-BE49-F238E27FC236}">
                <a16:creationId xmlns:a16="http://schemas.microsoft.com/office/drawing/2014/main" id="{5E5759C7-75C7-484E-A300-0AEDB5E0DB4E}"/>
              </a:ext>
            </a:extLst>
          </p:cNvPr>
          <p:cNvSpPr>
            <a:spLocks noGrp="1"/>
          </p:cNvSpPr>
          <p:nvPr>
            <p:ph idx="1"/>
          </p:nvPr>
        </p:nvSpPr>
        <p:spPr/>
        <p:txBody>
          <a:bodyPr>
            <a:normAutofit lnSpcReduction="10000"/>
          </a:bodyPr>
          <a:lstStyle/>
          <a:p>
            <a:r>
              <a:rPr lang="en-US" b="1" i="1" dirty="0">
                <a:solidFill>
                  <a:srgbClr val="273239"/>
                </a:solidFill>
                <a:effectLst/>
                <a:latin typeface="urw-din"/>
              </a:rPr>
              <a:t>Line 2: [</a:t>
            </a:r>
            <a:r>
              <a:rPr lang="en-US" dirty="0"/>
              <a:t>int main()</a:t>
            </a:r>
            <a:r>
              <a:rPr lang="en-US" b="1" i="1" dirty="0">
                <a:solidFill>
                  <a:srgbClr val="273239"/>
                </a:solidFill>
                <a:effectLst/>
                <a:latin typeface="urw-din"/>
              </a:rPr>
              <a:t> ]</a:t>
            </a:r>
            <a:r>
              <a:rPr lang="en-US" b="0" i="0" dirty="0">
                <a:solidFill>
                  <a:srgbClr val="273239"/>
                </a:solidFill>
                <a:effectLst/>
                <a:latin typeface="urw-din"/>
              </a:rPr>
              <a:t> </a:t>
            </a:r>
            <a:endParaRPr lang="en-US" dirty="0"/>
          </a:p>
          <a:p>
            <a:r>
              <a:rPr lang="en-US" dirty="0"/>
              <a:t>main() is called more or less at the beginning of the program's execution, and when main() ends, the runtime system shuts down the program. main() always returns an int, as shown below:</a:t>
            </a:r>
          </a:p>
          <a:p>
            <a:endParaRPr lang="en-IN" dirty="0"/>
          </a:p>
          <a:p>
            <a:r>
              <a:rPr lang="en-US" dirty="0"/>
              <a:t>main() has a special feature: There's an implicit return 0; at the end. </a:t>
            </a:r>
          </a:p>
          <a:p>
            <a:r>
              <a:rPr lang="en-US" dirty="0"/>
              <a:t>Thus if the flow of control simply falls off the end of main(), the value 0 is implicitly returned to the operating system. Most operating systems interpret a return value of 0 to mean "program completed successfully."</a:t>
            </a:r>
            <a:endParaRPr lang="en-IN" dirty="0"/>
          </a:p>
        </p:txBody>
      </p:sp>
    </p:spTree>
    <p:extLst>
      <p:ext uri="{BB962C8B-B14F-4D97-AF65-F5344CB8AC3E}">
        <p14:creationId xmlns:p14="http://schemas.microsoft.com/office/powerpoint/2010/main" val="1163744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4FA5-BB3E-47BE-911B-75FAA9D7C9F3}"/>
              </a:ext>
            </a:extLst>
          </p:cNvPr>
          <p:cNvSpPr>
            <a:spLocks noGrp="1"/>
          </p:cNvSpPr>
          <p:nvPr>
            <p:ph type="title"/>
          </p:nvPr>
        </p:nvSpPr>
        <p:spPr/>
        <p:txBody>
          <a:bodyPr/>
          <a:lstStyle/>
          <a:p>
            <a:r>
              <a:rPr lang="en-US" b="1" i="1" dirty="0"/>
              <a:t>Simple C Program:-</a:t>
            </a:r>
            <a:endParaRPr lang="en-IN" dirty="0"/>
          </a:p>
        </p:txBody>
      </p:sp>
      <p:sp>
        <p:nvSpPr>
          <p:cNvPr id="3" name="Content Placeholder 2">
            <a:extLst>
              <a:ext uri="{FF2B5EF4-FFF2-40B4-BE49-F238E27FC236}">
                <a16:creationId xmlns:a16="http://schemas.microsoft.com/office/drawing/2014/main" id="{0CD43B8B-2378-415D-B1CB-A5F33F8D2799}"/>
              </a:ext>
            </a:extLst>
          </p:cNvPr>
          <p:cNvSpPr>
            <a:spLocks noGrp="1"/>
          </p:cNvSpPr>
          <p:nvPr>
            <p:ph idx="1"/>
          </p:nvPr>
        </p:nvSpPr>
        <p:spPr/>
        <p:txBody>
          <a:bodyPr>
            <a:normAutofit lnSpcReduction="10000"/>
          </a:bodyPr>
          <a:lstStyle/>
          <a:p>
            <a:r>
              <a:rPr lang="en-US" b="1" i="1" dirty="0">
                <a:solidFill>
                  <a:srgbClr val="273239"/>
                </a:solidFill>
                <a:effectLst/>
                <a:latin typeface="urw-din"/>
              </a:rPr>
              <a:t>Line 3 and 6: [ { and } ]</a:t>
            </a:r>
            <a:r>
              <a:rPr lang="en-US" b="0" i="0" dirty="0">
                <a:solidFill>
                  <a:srgbClr val="273239"/>
                </a:solidFill>
                <a:effectLst/>
                <a:latin typeface="urw-din"/>
              </a:rPr>
              <a:t> In C language, a pair of curly brackets define scope and are mainly used in functions and control statements like if, else, loops. All functions must start and end with curly brackets. </a:t>
            </a:r>
          </a:p>
          <a:p>
            <a:r>
              <a:rPr lang="en-IN" b="1" i="1" dirty="0">
                <a:solidFill>
                  <a:srgbClr val="273239"/>
                </a:solidFill>
                <a:effectLst/>
                <a:latin typeface="urw-din"/>
              </a:rPr>
              <a:t>Line 4 :-</a:t>
            </a:r>
            <a:r>
              <a:rPr lang="en-US" b="0" i="0" u="sng" dirty="0" err="1">
                <a:effectLst/>
                <a:latin typeface="urw-din"/>
                <a:hlinkClick r:id="rId2"/>
              </a:rPr>
              <a:t>printf</a:t>
            </a:r>
            <a:r>
              <a:rPr lang="en-US" b="0" i="0" u="sng" dirty="0">
                <a:effectLst/>
                <a:latin typeface="urw-din"/>
                <a:hlinkClick r:id="rId2"/>
              </a:rPr>
              <a:t>()</a:t>
            </a:r>
            <a:r>
              <a:rPr lang="en-US" b="0" i="0" dirty="0">
                <a:solidFill>
                  <a:srgbClr val="273239"/>
                </a:solidFill>
                <a:effectLst/>
                <a:latin typeface="urw-din"/>
              </a:rPr>
              <a:t> is a standard library function to print something on standard output. The semicolon at the end of </a:t>
            </a:r>
            <a:r>
              <a:rPr lang="en-US" b="0" i="0" dirty="0" err="1">
                <a:solidFill>
                  <a:srgbClr val="273239"/>
                </a:solidFill>
                <a:effectLst/>
                <a:latin typeface="urw-din"/>
              </a:rPr>
              <a:t>printf</a:t>
            </a:r>
            <a:r>
              <a:rPr lang="en-US" b="0" i="0" dirty="0">
                <a:solidFill>
                  <a:srgbClr val="273239"/>
                </a:solidFill>
                <a:effectLst/>
                <a:latin typeface="urw-din"/>
              </a:rPr>
              <a:t> indicates line termination. In C, a semicolon is always used to indicate end of a statement</a:t>
            </a:r>
          </a:p>
          <a:p>
            <a:r>
              <a:rPr lang="en-US" b="1" i="1" dirty="0">
                <a:solidFill>
                  <a:srgbClr val="273239"/>
                </a:solidFill>
                <a:effectLst/>
                <a:latin typeface="urw-din"/>
              </a:rPr>
              <a:t>Line 5 [ return 0; ]</a:t>
            </a:r>
            <a:r>
              <a:rPr lang="en-US" b="0" i="0" dirty="0">
                <a:solidFill>
                  <a:srgbClr val="273239"/>
                </a:solidFill>
                <a:effectLst/>
                <a:latin typeface="urw-din"/>
              </a:rPr>
              <a:t> The return statement returns the value from main(). The returned value may be used by an operating system to know the termination status of your program. The value 0 typically means successful termination. . </a:t>
            </a:r>
            <a:endParaRPr lang="en-IN" dirty="0"/>
          </a:p>
        </p:txBody>
      </p:sp>
    </p:spTree>
    <p:extLst>
      <p:ext uri="{BB962C8B-B14F-4D97-AF65-F5344CB8AC3E}">
        <p14:creationId xmlns:p14="http://schemas.microsoft.com/office/powerpoint/2010/main" val="3688891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1E70A-BEED-4EF0-ABDC-9D1A90682120}"/>
              </a:ext>
            </a:extLst>
          </p:cNvPr>
          <p:cNvSpPr>
            <a:spLocks noGrp="1"/>
          </p:cNvSpPr>
          <p:nvPr>
            <p:ph type="title"/>
          </p:nvPr>
        </p:nvSpPr>
        <p:spPr/>
        <p:txBody>
          <a:bodyPr/>
          <a:lstStyle/>
          <a:p>
            <a:r>
              <a:rPr lang="en-US" b="1" i="0" dirty="0">
                <a:solidFill>
                  <a:srgbClr val="273239"/>
                </a:solidFill>
                <a:effectLst/>
                <a:latin typeface="sofia-pro"/>
              </a:rPr>
              <a:t>Operator Precedence and Associativity in C</a:t>
            </a:r>
            <a:br>
              <a:rPr lang="en-US" b="1" i="0" dirty="0">
                <a:solidFill>
                  <a:srgbClr val="273239"/>
                </a:solidFill>
                <a:effectLst/>
                <a:latin typeface="sofia-pro"/>
              </a:rPr>
            </a:br>
            <a:endParaRPr lang="en-IN" dirty="0"/>
          </a:p>
        </p:txBody>
      </p:sp>
      <p:sp>
        <p:nvSpPr>
          <p:cNvPr id="3" name="Content Placeholder 2">
            <a:extLst>
              <a:ext uri="{FF2B5EF4-FFF2-40B4-BE49-F238E27FC236}">
                <a16:creationId xmlns:a16="http://schemas.microsoft.com/office/drawing/2014/main" id="{3AC425B3-1934-4202-BF09-7CCA5F2DF5AE}"/>
              </a:ext>
            </a:extLst>
          </p:cNvPr>
          <p:cNvSpPr>
            <a:spLocks noGrp="1"/>
          </p:cNvSpPr>
          <p:nvPr>
            <p:ph idx="1"/>
          </p:nvPr>
        </p:nvSpPr>
        <p:spPr/>
        <p:txBody>
          <a:bodyPr/>
          <a:lstStyle/>
          <a:p>
            <a:r>
              <a:rPr lang="en-US" b="1" i="0" u="sng" dirty="0">
                <a:solidFill>
                  <a:srgbClr val="273239"/>
                </a:solidFill>
                <a:effectLst/>
                <a:latin typeface="urw-din"/>
              </a:rPr>
              <a:t>Operator precedence</a:t>
            </a:r>
            <a:r>
              <a:rPr lang="en-US" b="0" i="0" dirty="0">
                <a:solidFill>
                  <a:srgbClr val="273239"/>
                </a:solidFill>
                <a:effectLst/>
                <a:latin typeface="urw-din"/>
              </a:rPr>
              <a:t> determines which operator is performed first in an expression with more than one operators with different precedence.</a:t>
            </a:r>
          </a:p>
          <a:p>
            <a:r>
              <a:rPr lang="en-US" b="1" i="0" u="sng" dirty="0">
                <a:solidFill>
                  <a:srgbClr val="273239"/>
                </a:solidFill>
                <a:effectLst/>
                <a:latin typeface="urw-din"/>
              </a:rPr>
              <a:t>Operators Associativity</a:t>
            </a:r>
            <a:r>
              <a:rPr lang="en-US" b="0" i="0" dirty="0">
                <a:solidFill>
                  <a:srgbClr val="273239"/>
                </a:solidFill>
                <a:effectLst/>
                <a:latin typeface="urw-din"/>
              </a:rPr>
              <a:t> is used when two operators of same precedence appear in an expression. Associativity can be either </a:t>
            </a:r>
            <a:r>
              <a:rPr lang="en-US" b="1" i="0" dirty="0">
                <a:solidFill>
                  <a:srgbClr val="273239"/>
                </a:solidFill>
                <a:effectLst/>
                <a:latin typeface="urw-din"/>
              </a:rPr>
              <a:t>L</a:t>
            </a:r>
            <a:r>
              <a:rPr lang="en-US" b="0" i="0" dirty="0">
                <a:solidFill>
                  <a:srgbClr val="273239"/>
                </a:solidFill>
                <a:effectLst/>
                <a:latin typeface="urw-din"/>
              </a:rPr>
              <a:t>eft</a:t>
            </a:r>
            <a:r>
              <a:rPr lang="en-US" b="1" i="0" dirty="0">
                <a:solidFill>
                  <a:srgbClr val="273239"/>
                </a:solidFill>
                <a:effectLst/>
                <a:latin typeface="urw-din"/>
              </a:rPr>
              <a:t> t</a:t>
            </a:r>
            <a:r>
              <a:rPr lang="en-US" b="0" i="0" dirty="0">
                <a:solidFill>
                  <a:srgbClr val="273239"/>
                </a:solidFill>
                <a:effectLst/>
                <a:latin typeface="urw-din"/>
              </a:rPr>
              <a:t>o </a:t>
            </a:r>
            <a:r>
              <a:rPr lang="en-US" b="1" i="0" dirty="0">
                <a:solidFill>
                  <a:srgbClr val="273239"/>
                </a:solidFill>
                <a:effectLst/>
                <a:latin typeface="urw-din"/>
              </a:rPr>
              <a:t>R</a:t>
            </a:r>
            <a:r>
              <a:rPr lang="en-US" b="0" i="0" dirty="0">
                <a:solidFill>
                  <a:srgbClr val="273239"/>
                </a:solidFill>
                <a:effectLst/>
                <a:latin typeface="urw-din"/>
              </a:rPr>
              <a:t>ight or</a:t>
            </a:r>
            <a:r>
              <a:rPr lang="en-US" b="1" i="0" dirty="0">
                <a:solidFill>
                  <a:srgbClr val="273239"/>
                </a:solidFill>
                <a:effectLst/>
                <a:latin typeface="urw-din"/>
              </a:rPr>
              <a:t> R</a:t>
            </a:r>
            <a:r>
              <a:rPr lang="en-US" b="0" i="0" dirty="0">
                <a:solidFill>
                  <a:srgbClr val="273239"/>
                </a:solidFill>
                <a:effectLst/>
                <a:latin typeface="urw-din"/>
              </a:rPr>
              <a:t>ight</a:t>
            </a:r>
            <a:r>
              <a:rPr lang="en-US" b="1" i="0" dirty="0">
                <a:solidFill>
                  <a:srgbClr val="273239"/>
                </a:solidFill>
                <a:effectLst/>
                <a:latin typeface="urw-din"/>
              </a:rPr>
              <a:t> t</a:t>
            </a:r>
            <a:r>
              <a:rPr lang="en-US" b="0" i="0" dirty="0">
                <a:solidFill>
                  <a:srgbClr val="273239"/>
                </a:solidFill>
                <a:effectLst/>
                <a:latin typeface="urw-din"/>
              </a:rPr>
              <a:t>o </a:t>
            </a:r>
            <a:r>
              <a:rPr lang="en-US" b="1" i="0" dirty="0">
                <a:solidFill>
                  <a:srgbClr val="273239"/>
                </a:solidFill>
                <a:effectLst/>
                <a:latin typeface="urw-din"/>
              </a:rPr>
              <a:t>L</a:t>
            </a:r>
            <a:r>
              <a:rPr lang="en-US" b="0" i="0" dirty="0">
                <a:solidFill>
                  <a:srgbClr val="273239"/>
                </a:solidFill>
                <a:effectLst/>
                <a:latin typeface="urw-din"/>
              </a:rPr>
              <a:t>eft. </a:t>
            </a:r>
            <a:br>
              <a:rPr lang="en-US" dirty="0"/>
            </a:br>
            <a:r>
              <a:rPr lang="en-US" b="1" i="0" dirty="0">
                <a:solidFill>
                  <a:srgbClr val="273239"/>
                </a:solidFill>
                <a:effectLst/>
                <a:latin typeface="urw-din"/>
              </a:rPr>
              <a:t>For example:</a:t>
            </a:r>
            <a:r>
              <a:rPr lang="en-US" b="0" i="0" dirty="0">
                <a:solidFill>
                  <a:srgbClr val="273239"/>
                </a:solidFill>
                <a:effectLst/>
                <a:latin typeface="urw-din"/>
              </a:rPr>
              <a:t> ‘*’ and ‘/’ have same precedence and their associativity is </a:t>
            </a:r>
            <a:r>
              <a:rPr lang="en-US" b="1" i="0" dirty="0">
                <a:solidFill>
                  <a:srgbClr val="273239"/>
                </a:solidFill>
                <a:effectLst/>
                <a:latin typeface="urw-din"/>
              </a:rPr>
              <a:t>L</a:t>
            </a:r>
            <a:r>
              <a:rPr lang="en-US" b="0" i="0" dirty="0">
                <a:solidFill>
                  <a:srgbClr val="273239"/>
                </a:solidFill>
                <a:effectLst/>
                <a:latin typeface="urw-din"/>
              </a:rPr>
              <a:t>eft</a:t>
            </a:r>
            <a:r>
              <a:rPr lang="en-US" b="1" i="0" dirty="0">
                <a:solidFill>
                  <a:srgbClr val="273239"/>
                </a:solidFill>
                <a:effectLst/>
                <a:latin typeface="urw-din"/>
              </a:rPr>
              <a:t> t</a:t>
            </a:r>
            <a:r>
              <a:rPr lang="en-US" b="0" i="0" dirty="0">
                <a:solidFill>
                  <a:srgbClr val="273239"/>
                </a:solidFill>
                <a:effectLst/>
                <a:latin typeface="urw-din"/>
              </a:rPr>
              <a:t>o </a:t>
            </a:r>
            <a:r>
              <a:rPr lang="en-US" b="1" i="0" dirty="0">
                <a:solidFill>
                  <a:srgbClr val="273239"/>
                </a:solidFill>
                <a:effectLst/>
                <a:latin typeface="urw-din"/>
              </a:rPr>
              <a:t>R</a:t>
            </a:r>
            <a:r>
              <a:rPr lang="en-US" b="0" i="0" dirty="0">
                <a:solidFill>
                  <a:srgbClr val="273239"/>
                </a:solidFill>
                <a:effectLst/>
                <a:latin typeface="urw-din"/>
              </a:rPr>
              <a:t>ight, so the expression “100 / 10 * 10” is treated as “(100 / 10) * 10”.</a:t>
            </a:r>
            <a:endParaRPr lang="en-IN" dirty="0"/>
          </a:p>
        </p:txBody>
      </p:sp>
    </p:spTree>
    <p:extLst>
      <p:ext uri="{BB962C8B-B14F-4D97-AF65-F5344CB8AC3E}">
        <p14:creationId xmlns:p14="http://schemas.microsoft.com/office/powerpoint/2010/main" val="3043487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FFD3A-BC74-43D3-8D27-14240D654395}"/>
              </a:ext>
            </a:extLst>
          </p:cNvPr>
          <p:cNvSpPr>
            <a:spLocks noGrp="1"/>
          </p:cNvSpPr>
          <p:nvPr>
            <p:ph type="title"/>
          </p:nvPr>
        </p:nvSpPr>
        <p:spPr/>
        <p:txBody>
          <a:bodyPr/>
          <a:lstStyle/>
          <a:p>
            <a:r>
              <a:rPr lang="en-US" b="1" i="0" dirty="0">
                <a:solidFill>
                  <a:srgbClr val="273239"/>
                </a:solidFill>
                <a:effectLst/>
                <a:latin typeface="sofia-pro"/>
              </a:rPr>
              <a:t>Operator Precedence and Associativity in C</a:t>
            </a:r>
            <a:br>
              <a:rPr lang="en-US" b="1" i="0" dirty="0">
                <a:solidFill>
                  <a:srgbClr val="273239"/>
                </a:solidFill>
                <a:effectLst/>
                <a:latin typeface="sofia-pro"/>
              </a:rPr>
            </a:br>
            <a:endParaRPr lang="en-IN" dirty="0"/>
          </a:p>
        </p:txBody>
      </p:sp>
      <p:pic>
        <p:nvPicPr>
          <p:cNvPr id="7" name="Content Placeholder 6">
            <a:extLst>
              <a:ext uri="{FF2B5EF4-FFF2-40B4-BE49-F238E27FC236}">
                <a16:creationId xmlns:a16="http://schemas.microsoft.com/office/drawing/2014/main" id="{E53E56CB-D321-494C-9DE1-88AD5B2862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224" y="1201271"/>
            <a:ext cx="8588188" cy="4975692"/>
          </a:xfrm>
        </p:spPr>
      </p:pic>
    </p:spTree>
    <p:extLst>
      <p:ext uri="{BB962C8B-B14F-4D97-AF65-F5344CB8AC3E}">
        <p14:creationId xmlns:p14="http://schemas.microsoft.com/office/powerpoint/2010/main" val="2462459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DEA91-3A66-476D-BB3F-5321683EEC13}"/>
              </a:ext>
            </a:extLst>
          </p:cNvPr>
          <p:cNvSpPr>
            <a:spLocks noGrp="1"/>
          </p:cNvSpPr>
          <p:nvPr>
            <p:ph type="title"/>
          </p:nvPr>
        </p:nvSpPr>
        <p:spPr/>
        <p:txBody>
          <a:bodyPr/>
          <a:lstStyle/>
          <a:p>
            <a:r>
              <a:rPr lang="en-US" sz="4400" b="1" i="1" dirty="0"/>
              <a:t>Why not English why C?</a:t>
            </a:r>
            <a:endParaRPr lang="en-IN" dirty="0"/>
          </a:p>
        </p:txBody>
      </p:sp>
      <p:sp>
        <p:nvSpPr>
          <p:cNvPr id="3" name="Content Placeholder 2">
            <a:extLst>
              <a:ext uri="{FF2B5EF4-FFF2-40B4-BE49-F238E27FC236}">
                <a16:creationId xmlns:a16="http://schemas.microsoft.com/office/drawing/2014/main" id="{3E74C64C-6BB0-469B-A9EC-4C65875177B2}"/>
              </a:ext>
            </a:extLst>
          </p:cNvPr>
          <p:cNvSpPr>
            <a:spLocks noGrp="1"/>
          </p:cNvSpPr>
          <p:nvPr>
            <p:ph idx="1"/>
          </p:nvPr>
        </p:nvSpPr>
        <p:spPr/>
        <p:txBody>
          <a:bodyPr/>
          <a:lstStyle/>
          <a:p>
            <a:r>
              <a:rPr lang="en-US" dirty="0"/>
              <a:t>Natural Language are ambiguous by nature.</a:t>
            </a:r>
          </a:p>
          <a:p>
            <a:pPr marL="0" indent="0">
              <a:buNone/>
            </a:pPr>
            <a:r>
              <a:rPr lang="en-US" dirty="0"/>
              <a:t>--Bank-a financial institution or an edge of a river.</a:t>
            </a:r>
          </a:p>
          <a:p>
            <a:pPr marL="0" indent="0">
              <a:buNone/>
            </a:pPr>
            <a:r>
              <a:rPr lang="en-US" dirty="0"/>
              <a:t>--Good-can mean useful or pleasing</a:t>
            </a:r>
          </a:p>
          <a:p>
            <a:r>
              <a:rPr lang="en-US" dirty="0"/>
              <a:t>Programming language are distinct and clear</a:t>
            </a:r>
          </a:p>
          <a:p>
            <a:r>
              <a:rPr lang="en-US" dirty="0"/>
              <a:t>Each word in a programming language  has one &amp; only one meaning. No two words mean the same.</a:t>
            </a:r>
            <a:endParaRPr lang="en-IN" dirty="0"/>
          </a:p>
        </p:txBody>
      </p:sp>
    </p:spTree>
    <p:extLst>
      <p:ext uri="{BB962C8B-B14F-4D97-AF65-F5344CB8AC3E}">
        <p14:creationId xmlns:p14="http://schemas.microsoft.com/office/powerpoint/2010/main" val="2589874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3266-656F-4C0E-B90E-7494EB84DE47}"/>
              </a:ext>
            </a:extLst>
          </p:cNvPr>
          <p:cNvSpPr>
            <a:spLocks noGrp="1"/>
          </p:cNvSpPr>
          <p:nvPr>
            <p:ph type="title"/>
          </p:nvPr>
        </p:nvSpPr>
        <p:spPr/>
        <p:txBody>
          <a:bodyPr>
            <a:normAutofit/>
          </a:bodyPr>
          <a:lstStyle/>
          <a:p>
            <a:r>
              <a:rPr lang="en-US" sz="3200" b="1" i="1" dirty="0"/>
              <a:t>History Of C</a:t>
            </a:r>
            <a:endParaRPr lang="en-IN" sz="3200" b="1" i="1" dirty="0"/>
          </a:p>
        </p:txBody>
      </p:sp>
      <p:sp>
        <p:nvSpPr>
          <p:cNvPr id="3" name="Content Placeholder 2">
            <a:extLst>
              <a:ext uri="{FF2B5EF4-FFF2-40B4-BE49-F238E27FC236}">
                <a16:creationId xmlns:a16="http://schemas.microsoft.com/office/drawing/2014/main" id="{ED768068-3090-41A6-BD72-4269CF45E13A}"/>
              </a:ext>
            </a:extLst>
          </p:cNvPr>
          <p:cNvSpPr>
            <a:spLocks noGrp="1"/>
          </p:cNvSpPr>
          <p:nvPr>
            <p:ph idx="1"/>
          </p:nvPr>
        </p:nvSpPr>
        <p:spPr/>
        <p:txBody>
          <a:bodyPr/>
          <a:lstStyle/>
          <a:p>
            <a:pPr algn="just"/>
            <a:r>
              <a:rPr lang="en-US" b="1" i="0" dirty="0">
                <a:solidFill>
                  <a:srgbClr val="333333"/>
                </a:solidFill>
                <a:effectLst/>
                <a:latin typeface="inter-bold"/>
              </a:rPr>
              <a:t>C programming language</a:t>
            </a:r>
            <a:r>
              <a:rPr lang="en-US" b="0" i="0" dirty="0">
                <a:solidFill>
                  <a:srgbClr val="333333"/>
                </a:solidFill>
                <a:effectLst/>
                <a:latin typeface="inter-regular"/>
              </a:rPr>
              <a:t> was developed in 1972 by Dennis Ritchie at bell laboratories of AT&amp;T (American Telephone &amp; Telegraph), located in the U.S.A.</a:t>
            </a:r>
          </a:p>
          <a:p>
            <a:pPr algn="just"/>
            <a:r>
              <a:rPr lang="en-US" b="1" i="0" dirty="0">
                <a:solidFill>
                  <a:srgbClr val="333333"/>
                </a:solidFill>
                <a:effectLst/>
                <a:latin typeface="inter-bold"/>
              </a:rPr>
              <a:t>Dennis Ritchie</a:t>
            </a:r>
            <a:r>
              <a:rPr lang="en-US" b="0" i="0" dirty="0">
                <a:solidFill>
                  <a:srgbClr val="333333"/>
                </a:solidFill>
                <a:effectLst/>
                <a:latin typeface="inter-regular"/>
              </a:rPr>
              <a:t> is known as the </a:t>
            </a:r>
            <a:r>
              <a:rPr lang="en-US" b="1" i="0" dirty="0">
                <a:solidFill>
                  <a:srgbClr val="333333"/>
                </a:solidFill>
                <a:effectLst/>
                <a:latin typeface="inter-bold"/>
              </a:rPr>
              <a:t>founder of the c language</a:t>
            </a:r>
            <a:r>
              <a:rPr lang="en-US" b="0" i="0" dirty="0">
                <a:solidFill>
                  <a:srgbClr val="333333"/>
                </a:solidFill>
                <a:effectLst/>
                <a:latin typeface="inter-regular"/>
              </a:rPr>
              <a:t>.</a:t>
            </a:r>
          </a:p>
          <a:p>
            <a:pPr algn="just"/>
            <a:r>
              <a:rPr lang="en-US" b="0" i="0" dirty="0">
                <a:solidFill>
                  <a:srgbClr val="333333"/>
                </a:solidFill>
                <a:effectLst/>
                <a:latin typeface="inter-regular"/>
              </a:rPr>
              <a:t>It was developed to overcome the problems of previous languages such as B, BCPL, etc.</a:t>
            </a:r>
          </a:p>
          <a:p>
            <a:r>
              <a:rPr lang="en-US" b="0" i="0" dirty="0">
                <a:solidFill>
                  <a:srgbClr val="333333"/>
                </a:solidFill>
                <a:effectLst/>
                <a:latin typeface="inter-regular"/>
              </a:rPr>
              <a:t>Initially, C language was developed to be used in </a:t>
            </a:r>
            <a:r>
              <a:rPr lang="en-US" b="1" i="0" dirty="0">
                <a:solidFill>
                  <a:srgbClr val="333333"/>
                </a:solidFill>
                <a:effectLst/>
                <a:latin typeface="inter-bold"/>
              </a:rPr>
              <a:t>UNIX operating system</a:t>
            </a:r>
            <a:r>
              <a:rPr lang="en-US" b="0" i="0" dirty="0">
                <a:solidFill>
                  <a:srgbClr val="333333"/>
                </a:solidFill>
                <a:effectLst/>
                <a:latin typeface="inter-regular"/>
              </a:rPr>
              <a:t>. It inherits many features of previous languages such as B and BCPL</a:t>
            </a:r>
            <a:endParaRPr lang="en-IN" dirty="0"/>
          </a:p>
        </p:txBody>
      </p:sp>
      <p:pic>
        <p:nvPicPr>
          <p:cNvPr id="5" name="Picture 4">
            <a:extLst>
              <a:ext uri="{FF2B5EF4-FFF2-40B4-BE49-F238E27FC236}">
                <a16:creationId xmlns:a16="http://schemas.microsoft.com/office/drawing/2014/main" id="{A57F9FFD-22D1-45F8-95F8-3A0FE5507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3334" y="289718"/>
            <a:ext cx="1143000" cy="1476375"/>
          </a:xfrm>
          <a:prstGeom prst="rect">
            <a:avLst/>
          </a:prstGeom>
        </p:spPr>
      </p:pic>
    </p:spTree>
    <p:extLst>
      <p:ext uri="{BB962C8B-B14F-4D97-AF65-F5344CB8AC3E}">
        <p14:creationId xmlns:p14="http://schemas.microsoft.com/office/powerpoint/2010/main" val="882987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EEAA9-6D93-47DF-9485-C6FBBB42711C}"/>
              </a:ext>
            </a:extLst>
          </p:cNvPr>
          <p:cNvSpPr>
            <a:spLocks noGrp="1"/>
          </p:cNvSpPr>
          <p:nvPr>
            <p:ph type="title"/>
          </p:nvPr>
        </p:nvSpPr>
        <p:spPr/>
        <p:txBody>
          <a:bodyPr>
            <a:normAutofit/>
          </a:bodyPr>
          <a:lstStyle/>
          <a:p>
            <a:r>
              <a:rPr lang="en-US" sz="3200" b="1" i="1" dirty="0"/>
              <a:t>Before C Language:-</a:t>
            </a:r>
            <a:endParaRPr lang="en-IN" sz="3200" b="1" i="1" dirty="0"/>
          </a:p>
        </p:txBody>
      </p:sp>
      <p:graphicFrame>
        <p:nvGraphicFramePr>
          <p:cNvPr id="4" name="Content Placeholder 3">
            <a:extLst>
              <a:ext uri="{FF2B5EF4-FFF2-40B4-BE49-F238E27FC236}">
                <a16:creationId xmlns:a16="http://schemas.microsoft.com/office/drawing/2014/main" id="{132763CF-2430-42AC-AA70-7E89D33CD634}"/>
              </a:ext>
            </a:extLst>
          </p:cNvPr>
          <p:cNvGraphicFramePr>
            <a:graphicFrameLocks noGrp="1"/>
          </p:cNvGraphicFramePr>
          <p:nvPr>
            <p:ph idx="1"/>
            <p:extLst>
              <p:ext uri="{D42A27DB-BD31-4B8C-83A1-F6EECF244321}">
                <p14:modId xmlns:p14="http://schemas.microsoft.com/office/powerpoint/2010/main" val="3752142642"/>
              </p:ext>
            </p:extLst>
          </p:nvPr>
        </p:nvGraphicFramePr>
        <p:xfrm>
          <a:off x="2041864" y="1913414"/>
          <a:ext cx="7865616" cy="4175760"/>
        </p:xfrm>
        <a:graphic>
          <a:graphicData uri="http://schemas.openxmlformats.org/drawingml/2006/table">
            <a:tbl>
              <a:tblPr/>
              <a:tblGrid>
                <a:gridCol w="2621872">
                  <a:extLst>
                    <a:ext uri="{9D8B030D-6E8A-4147-A177-3AD203B41FA5}">
                      <a16:colId xmlns:a16="http://schemas.microsoft.com/office/drawing/2014/main" val="1344449033"/>
                    </a:ext>
                  </a:extLst>
                </a:gridCol>
                <a:gridCol w="2621872">
                  <a:extLst>
                    <a:ext uri="{9D8B030D-6E8A-4147-A177-3AD203B41FA5}">
                      <a16:colId xmlns:a16="http://schemas.microsoft.com/office/drawing/2014/main" val="2356800649"/>
                    </a:ext>
                  </a:extLst>
                </a:gridCol>
                <a:gridCol w="2621872">
                  <a:extLst>
                    <a:ext uri="{9D8B030D-6E8A-4147-A177-3AD203B41FA5}">
                      <a16:colId xmlns:a16="http://schemas.microsoft.com/office/drawing/2014/main" val="1234312080"/>
                    </a:ext>
                  </a:extLst>
                </a:gridCol>
              </a:tblGrid>
              <a:tr h="0">
                <a:tc>
                  <a:txBody>
                    <a:bodyPr/>
                    <a:lstStyle/>
                    <a:p>
                      <a:pPr algn="l" fontAlgn="t"/>
                      <a:r>
                        <a:rPr lang="en-IN">
                          <a:solidFill>
                            <a:srgbClr val="000000"/>
                          </a:solidFill>
                          <a:effectLst/>
                          <a:latin typeface="times new roman" panose="02020603050405020304" pitchFamily="18" charset="0"/>
                        </a:rPr>
                        <a:t>Language</a:t>
                      </a:r>
                    </a:p>
                  </a:txBody>
                  <a:tcPr marT="91440" marB="91440">
                    <a:lnL w="7620" cap="flat" cmpd="sng" algn="ctr">
                      <a:solidFill>
                        <a:srgbClr val="C07C20"/>
                      </a:solidFill>
                      <a:prstDash val="solid"/>
                      <a:round/>
                      <a:headEnd type="none" w="med" len="med"/>
                      <a:tailEnd type="none" w="med" len="med"/>
                    </a:lnL>
                    <a:lnR w="7620" cap="flat" cmpd="sng" algn="ctr">
                      <a:solidFill>
                        <a:srgbClr val="C07C20"/>
                      </a:solidFill>
                      <a:prstDash val="solid"/>
                      <a:round/>
                      <a:headEnd type="none" w="med" len="med"/>
                      <a:tailEnd type="none" w="med" len="med"/>
                    </a:lnR>
                    <a:lnT w="7620" cap="flat" cmpd="sng" algn="ctr">
                      <a:solidFill>
                        <a:srgbClr val="C07C2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Year</a:t>
                      </a:r>
                    </a:p>
                  </a:txBody>
                  <a:tcPr marT="91440" marB="91440">
                    <a:lnL w="7620" cap="flat" cmpd="sng" algn="ctr">
                      <a:solidFill>
                        <a:srgbClr val="C07C20"/>
                      </a:solidFill>
                      <a:prstDash val="solid"/>
                      <a:round/>
                      <a:headEnd type="none" w="med" len="med"/>
                      <a:tailEnd type="none" w="med" len="med"/>
                    </a:lnL>
                    <a:lnR w="7620" cap="flat" cmpd="sng" algn="ctr">
                      <a:solidFill>
                        <a:srgbClr val="C07C20"/>
                      </a:solidFill>
                      <a:prstDash val="solid"/>
                      <a:round/>
                      <a:headEnd type="none" w="med" len="med"/>
                      <a:tailEnd type="none" w="med" len="med"/>
                    </a:lnR>
                    <a:lnT w="7620" cap="flat" cmpd="sng" algn="ctr">
                      <a:solidFill>
                        <a:srgbClr val="C07C2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Developed By</a:t>
                      </a:r>
                    </a:p>
                  </a:txBody>
                  <a:tcPr marT="91440" marB="91440">
                    <a:lnL w="7620" cap="flat" cmpd="sng" algn="ctr">
                      <a:solidFill>
                        <a:srgbClr val="C07C20"/>
                      </a:solidFill>
                      <a:prstDash val="solid"/>
                      <a:round/>
                      <a:headEnd type="none" w="med" len="med"/>
                      <a:tailEnd type="none" w="med" len="med"/>
                    </a:lnL>
                    <a:lnR w="7620" cap="flat" cmpd="sng" algn="ctr">
                      <a:solidFill>
                        <a:srgbClr val="C07C20"/>
                      </a:solidFill>
                      <a:prstDash val="solid"/>
                      <a:round/>
                      <a:headEnd type="none" w="med" len="med"/>
                      <a:tailEnd type="none" w="med" len="med"/>
                    </a:lnR>
                    <a:lnT w="7620" cap="flat" cmpd="sng" algn="ctr">
                      <a:solidFill>
                        <a:srgbClr val="C07C2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945182488"/>
                  </a:ext>
                </a:extLst>
              </a:tr>
              <a:tr h="0">
                <a:tc>
                  <a:txBody>
                    <a:bodyPr/>
                    <a:lstStyle/>
                    <a:p>
                      <a:pPr algn="just" fontAlgn="t"/>
                      <a:r>
                        <a:rPr lang="en-IN">
                          <a:solidFill>
                            <a:srgbClr val="333333"/>
                          </a:solidFill>
                          <a:effectLst/>
                          <a:latin typeface="inter-regular"/>
                        </a:rPr>
                        <a:t>Algol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1960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International Group</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6512315"/>
                  </a:ext>
                </a:extLst>
              </a:tr>
              <a:tr h="0">
                <a:tc>
                  <a:txBody>
                    <a:bodyPr/>
                    <a:lstStyle/>
                    <a:p>
                      <a:pPr algn="just" fontAlgn="t"/>
                      <a:r>
                        <a:rPr lang="en-IN">
                          <a:solidFill>
                            <a:srgbClr val="333333"/>
                          </a:solidFill>
                          <a:effectLst/>
                          <a:latin typeface="inter-regular"/>
                        </a:rPr>
                        <a:t>BCPL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1967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Martin Richard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91949462"/>
                  </a:ext>
                </a:extLst>
              </a:tr>
              <a:tr h="0">
                <a:tc>
                  <a:txBody>
                    <a:bodyPr/>
                    <a:lstStyle/>
                    <a:p>
                      <a:pPr algn="just" fontAlgn="t"/>
                      <a:r>
                        <a:rPr lang="en-IN">
                          <a:solidFill>
                            <a:srgbClr val="333333"/>
                          </a:solidFill>
                          <a:effectLst/>
                          <a:latin typeface="inter-regular"/>
                        </a:rPr>
                        <a:t>B</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1970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Ken Thompson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75389116"/>
                  </a:ext>
                </a:extLst>
              </a:tr>
              <a:tr h="0">
                <a:tc>
                  <a:txBody>
                    <a:bodyPr/>
                    <a:lstStyle/>
                    <a:p>
                      <a:pPr algn="just" fontAlgn="t"/>
                      <a:r>
                        <a:rPr lang="en-IN">
                          <a:solidFill>
                            <a:srgbClr val="333333"/>
                          </a:solidFill>
                          <a:effectLst/>
                          <a:latin typeface="inter-regular"/>
                        </a:rPr>
                        <a:t>Traditional C</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1972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Dennis Ritchie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94120949"/>
                  </a:ext>
                </a:extLst>
              </a:tr>
              <a:tr h="0">
                <a:tc>
                  <a:txBody>
                    <a:bodyPr/>
                    <a:lstStyle/>
                    <a:p>
                      <a:pPr algn="just" fontAlgn="t"/>
                      <a:r>
                        <a:rPr lang="en-IN">
                          <a:solidFill>
                            <a:srgbClr val="333333"/>
                          </a:solidFill>
                          <a:effectLst/>
                          <a:latin typeface="inter-regular"/>
                        </a:rPr>
                        <a:t>K &amp; R C</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1978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Kernighan &amp; Dennis Ritchie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59912298"/>
                  </a:ext>
                </a:extLst>
              </a:tr>
              <a:tr h="0">
                <a:tc>
                  <a:txBody>
                    <a:bodyPr/>
                    <a:lstStyle/>
                    <a:p>
                      <a:pPr algn="just" fontAlgn="t"/>
                      <a:r>
                        <a:rPr lang="en-IN">
                          <a:solidFill>
                            <a:srgbClr val="333333"/>
                          </a:solidFill>
                          <a:effectLst/>
                          <a:latin typeface="inter-regular"/>
                        </a:rPr>
                        <a:t>ANSI C</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1989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ANSI Committee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96891648"/>
                  </a:ext>
                </a:extLst>
              </a:tr>
              <a:tr h="0">
                <a:tc>
                  <a:txBody>
                    <a:bodyPr/>
                    <a:lstStyle/>
                    <a:p>
                      <a:pPr algn="just" fontAlgn="t"/>
                      <a:r>
                        <a:rPr lang="en-IN">
                          <a:solidFill>
                            <a:srgbClr val="333333"/>
                          </a:solidFill>
                          <a:effectLst/>
                          <a:latin typeface="inter-regular"/>
                        </a:rPr>
                        <a:t>ANSI/ISO C</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1990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ISO Committee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06980694"/>
                  </a:ext>
                </a:extLst>
              </a:tr>
              <a:tr h="0">
                <a:tc>
                  <a:txBody>
                    <a:bodyPr/>
                    <a:lstStyle/>
                    <a:p>
                      <a:pPr algn="just" fontAlgn="t"/>
                      <a:r>
                        <a:rPr lang="en-IN">
                          <a:solidFill>
                            <a:srgbClr val="333333"/>
                          </a:solidFill>
                          <a:effectLst/>
                          <a:latin typeface="inter-regular"/>
                        </a:rPr>
                        <a:t>C99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1999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Standardization Committee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75681305"/>
                  </a:ext>
                </a:extLst>
              </a:tr>
            </a:tbl>
          </a:graphicData>
        </a:graphic>
      </p:graphicFrame>
    </p:spTree>
    <p:extLst>
      <p:ext uri="{BB962C8B-B14F-4D97-AF65-F5344CB8AC3E}">
        <p14:creationId xmlns:p14="http://schemas.microsoft.com/office/powerpoint/2010/main" val="35377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B749-3758-4A16-A9CE-4D60E68BB02F}"/>
              </a:ext>
            </a:extLst>
          </p:cNvPr>
          <p:cNvSpPr>
            <a:spLocks noGrp="1"/>
          </p:cNvSpPr>
          <p:nvPr>
            <p:ph type="title"/>
          </p:nvPr>
        </p:nvSpPr>
        <p:spPr/>
        <p:txBody>
          <a:bodyPr/>
          <a:lstStyle/>
          <a:p>
            <a:r>
              <a:rPr lang="en-US" dirty="0"/>
              <a:t> </a:t>
            </a:r>
            <a:r>
              <a:rPr lang="en-US" sz="3200" b="1" i="1" dirty="0"/>
              <a:t>English Vs C</a:t>
            </a:r>
            <a:endParaRPr lang="en-IN" sz="3200" b="1" i="1" dirty="0"/>
          </a:p>
        </p:txBody>
      </p:sp>
      <p:pic>
        <p:nvPicPr>
          <p:cNvPr id="5" name="Content Placeholder 4">
            <a:extLst>
              <a:ext uri="{FF2B5EF4-FFF2-40B4-BE49-F238E27FC236}">
                <a16:creationId xmlns:a16="http://schemas.microsoft.com/office/drawing/2014/main" id="{757DA40C-5203-4CEF-868F-5F23A5A215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0237" y="1690688"/>
            <a:ext cx="6356412" cy="3720306"/>
          </a:xfrm>
        </p:spPr>
      </p:pic>
    </p:spTree>
    <p:extLst>
      <p:ext uri="{BB962C8B-B14F-4D97-AF65-F5344CB8AC3E}">
        <p14:creationId xmlns:p14="http://schemas.microsoft.com/office/powerpoint/2010/main" val="3241408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0F56F-56BD-4EE8-A4B1-68D973A19AD7}"/>
              </a:ext>
            </a:extLst>
          </p:cNvPr>
          <p:cNvSpPr>
            <a:spLocks noGrp="1"/>
          </p:cNvSpPr>
          <p:nvPr>
            <p:ph type="title"/>
          </p:nvPr>
        </p:nvSpPr>
        <p:spPr/>
        <p:txBody>
          <a:bodyPr>
            <a:normAutofit/>
          </a:bodyPr>
          <a:lstStyle/>
          <a:p>
            <a:r>
              <a:rPr lang="en-US" sz="3200" b="1" i="1" dirty="0"/>
              <a:t>Features Of C:-</a:t>
            </a:r>
            <a:endParaRPr lang="en-IN" sz="3200" b="1" i="1" dirty="0"/>
          </a:p>
        </p:txBody>
      </p:sp>
      <p:pic>
        <p:nvPicPr>
          <p:cNvPr id="2054" name="Picture 6" descr="features of c">
            <a:extLst>
              <a:ext uri="{FF2B5EF4-FFF2-40B4-BE49-F238E27FC236}">
                <a16:creationId xmlns:a16="http://schemas.microsoft.com/office/drawing/2014/main" id="{92AFCDF8-0857-4B4B-9B41-2584FA62FF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23958" y="1455937"/>
            <a:ext cx="7735712" cy="417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220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E8C5D-D357-4C0A-812A-6C33C98D5CC8}"/>
              </a:ext>
            </a:extLst>
          </p:cNvPr>
          <p:cNvSpPr>
            <a:spLocks noGrp="1"/>
          </p:cNvSpPr>
          <p:nvPr>
            <p:ph type="title"/>
          </p:nvPr>
        </p:nvSpPr>
        <p:spPr/>
        <p:txBody>
          <a:bodyPr/>
          <a:lstStyle/>
          <a:p>
            <a:r>
              <a:rPr lang="en-US" dirty="0"/>
              <a:t>C Tokens</a:t>
            </a:r>
            <a:endParaRPr lang="en-IN" dirty="0"/>
          </a:p>
        </p:txBody>
      </p:sp>
      <p:sp>
        <p:nvSpPr>
          <p:cNvPr id="3" name="Content Placeholder 2">
            <a:extLst>
              <a:ext uri="{FF2B5EF4-FFF2-40B4-BE49-F238E27FC236}">
                <a16:creationId xmlns:a16="http://schemas.microsoft.com/office/drawing/2014/main" id="{D5C43F18-01B6-413A-9E15-3B0ADB48C574}"/>
              </a:ext>
            </a:extLst>
          </p:cNvPr>
          <p:cNvSpPr>
            <a:spLocks noGrp="1"/>
          </p:cNvSpPr>
          <p:nvPr>
            <p:ph idx="1"/>
          </p:nvPr>
        </p:nvSpPr>
        <p:spPr/>
        <p:txBody>
          <a:bodyPr/>
          <a:lstStyle/>
          <a:p>
            <a:r>
              <a:rPr lang="en-US" dirty="0"/>
              <a:t>Keyword</a:t>
            </a:r>
          </a:p>
          <a:p>
            <a:r>
              <a:rPr lang="en-US" dirty="0"/>
              <a:t>Identifiers</a:t>
            </a:r>
          </a:p>
          <a:p>
            <a:r>
              <a:rPr lang="en-US" dirty="0"/>
              <a:t>Variables</a:t>
            </a:r>
          </a:p>
          <a:p>
            <a:r>
              <a:rPr lang="en-US" dirty="0"/>
              <a:t>Data Types</a:t>
            </a:r>
          </a:p>
          <a:p>
            <a:r>
              <a:rPr lang="en-US" dirty="0"/>
              <a:t>Character set</a:t>
            </a:r>
          </a:p>
          <a:p>
            <a:r>
              <a:rPr lang="en-US" dirty="0"/>
              <a:t>Constant </a:t>
            </a:r>
          </a:p>
          <a:p>
            <a:r>
              <a:rPr lang="en-US" dirty="0"/>
              <a:t>Operators</a:t>
            </a:r>
            <a:endParaRPr lang="en-IN" dirty="0"/>
          </a:p>
        </p:txBody>
      </p:sp>
    </p:spTree>
    <p:extLst>
      <p:ext uri="{BB962C8B-B14F-4D97-AF65-F5344CB8AC3E}">
        <p14:creationId xmlns:p14="http://schemas.microsoft.com/office/powerpoint/2010/main" val="106222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90F5C-04AA-4078-9F57-FCEBE5458978}"/>
              </a:ext>
            </a:extLst>
          </p:cNvPr>
          <p:cNvSpPr>
            <a:spLocks noGrp="1"/>
          </p:cNvSpPr>
          <p:nvPr>
            <p:ph type="title"/>
          </p:nvPr>
        </p:nvSpPr>
        <p:spPr/>
        <p:txBody>
          <a:bodyPr>
            <a:normAutofit/>
          </a:bodyPr>
          <a:lstStyle/>
          <a:p>
            <a:r>
              <a:rPr lang="en-US" sz="3200" b="1" i="1" dirty="0">
                <a:solidFill>
                  <a:srgbClr val="610B38"/>
                </a:solidFill>
                <a:effectLst/>
              </a:rPr>
              <a:t>Keywords in C</a:t>
            </a:r>
            <a:br>
              <a:rPr lang="en-US" sz="3200" b="1" i="1" dirty="0">
                <a:solidFill>
                  <a:srgbClr val="610B38"/>
                </a:solidFill>
                <a:effectLst/>
              </a:rPr>
            </a:br>
            <a:endParaRPr lang="en-IN" sz="3200" b="1" i="1" dirty="0"/>
          </a:p>
        </p:txBody>
      </p:sp>
      <p:sp>
        <p:nvSpPr>
          <p:cNvPr id="3" name="Content Placeholder 2">
            <a:extLst>
              <a:ext uri="{FF2B5EF4-FFF2-40B4-BE49-F238E27FC236}">
                <a16:creationId xmlns:a16="http://schemas.microsoft.com/office/drawing/2014/main" id="{188752A9-2C6E-4AC9-9EB3-46820FAA4AAA}"/>
              </a:ext>
            </a:extLst>
          </p:cNvPr>
          <p:cNvSpPr>
            <a:spLocks noGrp="1"/>
          </p:cNvSpPr>
          <p:nvPr>
            <p:ph idx="1"/>
          </p:nvPr>
        </p:nvSpPr>
        <p:spPr>
          <a:xfrm>
            <a:off x="838200" y="1846555"/>
            <a:ext cx="10515600" cy="4330408"/>
          </a:xfrm>
        </p:spPr>
        <p:txBody>
          <a:bodyPr/>
          <a:lstStyle/>
          <a:p>
            <a:pPr algn="just"/>
            <a:r>
              <a:rPr lang="en-US" b="0" i="0" dirty="0">
                <a:solidFill>
                  <a:srgbClr val="333333"/>
                </a:solidFill>
                <a:effectLst/>
                <a:latin typeface="inter-regular"/>
              </a:rPr>
              <a:t>A keyword is a </a:t>
            </a:r>
            <a:r>
              <a:rPr lang="en-US" b="1" i="0" dirty="0">
                <a:solidFill>
                  <a:srgbClr val="333333"/>
                </a:solidFill>
                <a:effectLst/>
                <a:latin typeface="inter-bold"/>
              </a:rPr>
              <a:t>reserved word</a:t>
            </a:r>
            <a:r>
              <a:rPr lang="en-US" b="0" i="0" dirty="0">
                <a:solidFill>
                  <a:srgbClr val="333333"/>
                </a:solidFill>
                <a:effectLst/>
                <a:latin typeface="inter-regular"/>
              </a:rPr>
              <a:t>. You cannot use it as a variable name, constant name, etc. There are only 32 reserved words (keywords) in the C language.</a:t>
            </a:r>
          </a:p>
          <a:p>
            <a:pPr algn="just"/>
            <a:r>
              <a:rPr lang="en-US" b="0" i="0" dirty="0">
                <a:solidFill>
                  <a:srgbClr val="333333"/>
                </a:solidFill>
                <a:effectLst/>
                <a:latin typeface="inter-regular"/>
              </a:rPr>
              <a:t>A list of 32 keywords in the c language is given below:</a:t>
            </a:r>
          </a:p>
          <a:p>
            <a:endParaRPr lang="en-IN" dirty="0"/>
          </a:p>
        </p:txBody>
      </p:sp>
      <p:graphicFrame>
        <p:nvGraphicFramePr>
          <p:cNvPr id="6" name="Table 5">
            <a:extLst>
              <a:ext uri="{FF2B5EF4-FFF2-40B4-BE49-F238E27FC236}">
                <a16:creationId xmlns:a16="http://schemas.microsoft.com/office/drawing/2014/main" id="{D72767B6-C96A-44A8-B5BF-D01805FF1073}"/>
              </a:ext>
            </a:extLst>
          </p:cNvPr>
          <p:cNvGraphicFramePr>
            <a:graphicFrameLocks noGrp="1"/>
          </p:cNvGraphicFramePr>
          <p:nvPr>
            <p:extLst>
              <p:ext uri="{D42A27DB-BD31-4B8C-83A1-F6EECF244321}">
                <p14:modId xmlns:p14="http://schemas.microsoft.com/office/powerpoint/2010/main" val="1720672459"/>
              </p:ext>
            </p:extLst>
          </p:nvPr>
        </p:nvGraphicFramePr>
        <p:xfrm>
          <a:off x="1553592" y="4321351"/>
          <a:ext cx="8842160" cy="1990848"/>
        </p:xfrm>
        <a:graphic>
          <a:graphicData uri="http://schemas.openxmlformats.org/drawingml/2006/table">
            <a:tbl>
              <a:tblPr/>
              <a:tblGrid>
                <a:gridCol w="1105270">
                  <a:extLst>
                    <a:ext uri="{9D8B030D-6E8A-4147-A177-3AD203B41FA5}">
                      <a16:colId xmlns:a16="http://schemas.microsoft.com/office/drawing/2014/main" val="4151312239"/>
                    </a:ext>
                  </a:extLst>
                </a:gridCol>
                <a:gridCol w="1105270">
                  <a:extLst>
                    <a:ext uri="{9D8B030D-6E8A-4147-A177-3AD203B41FA5}">
                      <a16:colId xmlns:a16="http://schemas.microsoft.com/office/drawing/2014/main" val="2254156104"/>
                    </a:ext>
                  </a:extLst>
                </a:gridCol>
                <a:gridCol w="1105270">
                  <a:extLst>
                    <a:ext uri="{9D8B030D-6E8A-4147-A177-3AD203B41FA5}">
                      <a16:colId xmlns:a16="http://schemas.microsoft.com/office/drawing/2014/main" val="3661293611"/>
                    </a:ext>
                  </a:extLst>
                </a:gridCol>
                <a:gridCol w="1105270">
                  <a:extLst>
                    <a:ext uri="{9D8B030D-6E8A-4147-A177-3AD203B41FA5}">
                      <a16:colId xmlns:a16="http://schemas.microsoft.com/office/drawing/2014/main" val="1998934965"/>
                    </a:ext>
                  </a:extLst>
                </a:gridCol>
                <a:gridCol w="1105270">
                  <a:extLst>
                    <a:ext uri="{9D8B030D-6E8A-4147-A177-3AD203B41FA5}">
                      <a16:colId xmlns:a16="http://schemas.microsoft.com/office/drawing/2014/main" val="1593052062"/>
                    </a:ext>
                  </a:extLst>
                </a:gridCol>
                <a:gridCol w="1105270">
                  <a:extLst>
                    <a:ext uri="{9D8B030D-6E8A-4147-A177-3AD203B41FA5}">
                      <a16:colId xmlns:a16="http://schemas.microsoft.com/office/drawing/2014/main" val="3810362762"/>
                    </a:ext>
                  </a:extLst>
                </a:gridCol>
                <a:gridCol w="1105270">
                  <a:extLst>
                    <a:ext uri="{9D8B030D-6E8A-4147-A177-3AD203B41FA5}">
                      <a16:colId xmlns:a16="http://schemas.microsoft.com/office/drawing/2014/main" val="324639557"/>
                    </a:ext>
                  </a:extLst>
                </a:gridCol>
                <a:gridCol w="1105270">
                  <a:extLst>
                    <a:ext uri="{9D8B030D-6E8A-4147-A177-3AD203B41FA5}">
                      <a16:colId xmlns:a16="http://schemas.microsoft.com/office/drawing/2014/main" val="245278987"/>
                    </a:ext>
                  </a:extLst>
                </a:gridCol>
              </a:tblGrid>
              <a:tr h="531536">
                <a:tc>
                  <a:txBody>
                    <a:bodyPr/>
                    <a:lstStyle/>
                    <a:p>
                      <a:pPr algn="just" fontAlgn="t"/>
                      <a:r>
                        <a:rPr lang="en-IN">
                          <a:solidFill>
                            <a:srgbClr val="333333"/>
                          </a:solidFill>
                          <a:effectLst/>
                          <a:latin typeface="inter-regular"/>
                        </a:rPr>
                        <a:t>auto</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break</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case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char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const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continue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default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do</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0345291"/>
                  </a:ext>
                </a:extLst>
              </a:tr>
              <a:tr h="314089">
                <a:tc>
                  <a:txBody>
                    <a:bodyPr/>
                    <a:lstStyle/>
                    <a:p>
                      <a:pPr algn="just" fontAlgn="t"/>
                      <a:r>
                        <a:rPr lang="en-IN">
                          <a:solidFill>
                            <a:srgbClr val="333333"/>
                          </a:solidFill>
                          <a:effectLst/>
                          <a:latin typeface="inter-regular"/>
                        </a:rPr>
                        <a:t>double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else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err="1">
                          <a:solidFill>
                            <a:srgbClr val="333333"/>
                          </a:solidFill>
                          <a:effectLst/>
                          <a:latin typeface="inter-regular"/>
                        </a:rPr>
                        <a:t>enum</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extern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float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for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goto</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if</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63110857"/>
                  </a:ext>
                </a:extLst>
              </a:tr>
              <a:tr h="531536">
                <a:tc>
                  <a:txBody>
                    <a:bodyPr/>
                    <a:lstStyle/>
                    <a:p>
                      <a:pPr algn="just" fontAlgn="t"/>
                      <a:r>
                        <a:rPr lang="en-IN">
                          <a:solidFill>
                            <a:srgbClr val="333333"/>
                          </a:solidFill>
                          <a:effectLst/>
                          <a:latin typeface="inter-regular"/>
                        </a:rPr>
                        <a:t>int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long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register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return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short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signed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sizeof</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static</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81488098"/>
                  </a:ext>
                </a:extLst>
              </a:tr>
              <a:tr h="531536">
                <a:tc>
                  <a:txBody>
                    <a:bodyPr/>
                    <a:lstStyle/>
                    <a:p>
                      <a:pPr algn="just" fontAlgn="t"/>
                      <a:r>
                        <a:rPr lang="en-IN">
                          <a:solidFill>
                            <a:srgbClr val="333333"/>
                          </a:solidFill>
                          <a:effectLst/>
                          <a:latin typeface="inter-regular"/>
                        </a:rPr>
                        <a:t>struct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switch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typedef</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union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unsigned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void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volatile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while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95844187"/>
                  </a:ext>
                </a:extLst>
              </a:tr>
            </a:tbl>
          </a:graphicData>
        </a:graphic>
      </p:graphicFrame>
    </p:spTree>
    <p:extLst>
      <p:ext uri="{BB962C8B-B14F-4D97-AF65-F5344CB8AC3E}">
        <p14:creationId xmlns:p14="http://schemas.microsoft.com/office/powerpoint/2010/main" val="2250570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730</TotalTime>
  <Words>1818</Words>
  <Application>Microsoft Office PowerPoint</Application>
  <PresentationFormat>Widescreen</PresentationFormat>
  <Paragraphs>224</Paragraphs>
  <Slides>27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Calibri</vt:lpstr>
      <vt:lpstr>Calibri Light</vt:lpstr>
      <vt:lpstr>erdana</vt:lpstr>
      <vt:lpstr>inter-bold</vt:lpstr>
      <vt:lpstr>inter-regular</vt:lpstr>
      <vt:lpstr>sofia-pro</vt:lpstr>
      <vt:lpstr>times new roman</vt:lpstr>
      <vt:lpstr>urw-din</vt:lpstr>
      <vt:lpstr>Verdana</vt:lpstr>
      <vt:lpstr>Office Theme</vt:lpstr>
      <vt:lpstr>PowerPoint Presentation</vt:lpstr>
      <vt:lpstr>PowerPoint Presentation</vt:lpstr>
      <vt:lpstr>Why not English why C?</vt:lpstr>
      <vt:lpstr>History Of C</vt:lpstr>
      <vt:lpstr>Before C Language:-</vt:lpstr>
      <vt:lpstr> English Vs C</vt:lpstr>
      <vt:lpstr>Features Of C:-</vt:lpstr>
      <vt:lpstr>C Tokens</vt:lpstr>
      <vt:lpstr>Keywords in C </vt:lpstr>
      <vt:lpstr>C Identifiers </vt:lpstr>
      <vt:lpstr>Rules for constructing C identifiers:- </vt:lpstr>
      <vt:lpstr>Variables in C </vt:lpstr>
      <vt:lpstr>Rules for defining variables </vt:lpstr>
      <vt:lpstr>Data Types in C:- </vt:lpstr>
      <vt:lpstr>Data Types in C </vt:lpstr>
      <vt:lpstr>Format Specifier</vt:lpstr>
      <vt:lpstr>Operators in C</vt:lpstr>
      <vt:lpstr>Operators in C</vt:lpstr>
      <vt:lpstr>Comments in C </vt:lpstr>
      <vt:lpstr>Escape Sequence in C </vt:lpstr>
      <vt:lpstr>List of Escape Sequences in C </vt:lpstr>
      <vt:lpstr>Simple C Program:-</vt:lpstr>
      <vt:lpstr>Simple C Program:-</vt:lpstr>
      <vt:lpstr>Simple C Program:-</vt:lpstr>
      <vt:lpstr>Simple C Program:-</vt:lpstr>
      <vt:lpstr>Operator Precedence and Associativity in C </vt:lpstr>
      <vt:lpstr>Operator Precedence and Associativity in 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Manjiry Deshpande</dc:creator>
  <cp:lastModifiedBy>Manjiry Deshpande</cp:lastModifiedBy>
  <cp:revision>8</cp:revision>
  <dcterms:created xsi:type="dcterms:W3CDTF">2021-11-16T15:28:49Z</dcterms:created>
  <dcterms:modified xsi:type="dcterms:W3CDTF">2022-08-31T12:39:46Z</dcterms:modified>
</cp:coreProperties>
</file>