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8" r:id="rId3"/>
    <p:sldId id="290" r:id="rId4"/>
    <p:sldId id="289" r:id="rId5"/>
    <p:sldId id="291" r:id="rId6"/>
    <p:sldId id="292" r:id="rId7"/>
    <p:sldId id="293" r:id="rId8"/>
    <p:sldId id="294" r:id="rId9"/>
    <p:sldId id="295" r:id="rId10"/>
    <p:sldId id="296" r:id="rId11"/>
    <p:sldId id="297" r:id="rId12"/>
    <p:sldId id="301" r:id="rId13"/>
    <p:sldId id="298" r:id="rId14"/>
    <p:sldId id="299" r:id="rId15"/>
    <p:sldId id="300"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2" r:id="rId35"/>
    <p:sldId id="3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32A7-7701-4977-A111-3DF70BC8F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D9879-5220-4FAE-9D74-92CB93712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00E78E-2B87-477E-B42E-C828E6680F82}"/>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757753FD-2D2D-4289-914E-CC7377B7F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220AC-DE9D-4646-8FA9-5A0BB837CB28}"/>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72204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B947-056E-46EA-9975-5150B0CA42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4D8C0-10E9-422B-847C-A5C71674D4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B9A8A-09C7-4DC3-BADE-E4A358DF2CC5}"/>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A685C496-C15B-4EC8-84BB-245603649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67DC7-B609-4F2E-ACFE-6BBCFF96586E}"/>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250229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4DC44-91FB-4FB1-8E54-FF8900858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16F79-B6E6-4429-94D1-89FB08CA7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548F9-A624-4F85-AEC0-8FB9AF7A4371}"/>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2C76B7CC-420B-4A53-83FB-8DEC22618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864EF-01DF-4BBB-A837-1EA22D7B7A45}"/>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9880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7D4A-C6B7-4E6A-BB8E-34B966680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89E24-E5D5-48BD-AB5C-29BBAEAB2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5C2F6-71EF-45FC-9768-62B4BAD06B3D}"/>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8134448E-5070-4577-871E-95B0DFBE1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09BD9-253D-429C-BF74-BA0E44EEC91F}"/>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21110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EEBD-7078-4EA9-9AC1-533228AD9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1BE41F-D2E9-4EFD-9003-5C79B6A6D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5B9D0-CC19-4D7F-8D2F-F68771ABEA52}"/>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D0A187BF-0C16-49E9-B498-A45D943D7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EFC8B-F577-413F-878F-3C1FF3B482C4}"/>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6166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8CAE-C52C-4E20-99C7-D2E9C4CF70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E4413-8BFF-4E7E-9C4C-9B01AD6C0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F28AC9-E955-4E23-8872-2E7D7F52B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FE8BD5-AA77-443E-A595-689BFB8C344B}"/>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6" name="Footer Placeholder 5">
            <a:extLst>
              <a:ext uri="{FF2B5EF4-FFF2-40B4-BE49-F238E27FC236}">
                <a16:creationId xmlns:a16="http://schemas.microsoft.com/office/drawing/2014/main" id="{3E259E62-EB4D-4A9C-8D70-45856626A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EA48B-428E-4AEC-BA09-0CA35F923040}"/>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183281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6964-85E2-45DD-AE35-FE9FABA667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70AFEA-708A-4FBD-A6B4-81AC85DD1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865E52-2705-454E-9461-12228C65F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D69640-A970-4AA3-887D-B58EF4340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1B917-91E6-4A34-AB29-A1C17BD025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12E951-46F4-45FE-9622-C9578F6497EB}"/>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8" name="Footer Placeholder 7">
            <a:extLst>
              <a:ext uri="{FF2B5EF4-FFF2-40B4-BE49-F238E27FC236}">
                <a16:creationId xmlns:a16="http://schemas.microsoft.com/office/drawing/2014/main" id="{51D7BDE7-0BBB-46B5-AFCB-1BA4AFC6D6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81280E-A9E6-454D-89B6-3B4B5D97890A}"/>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34535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BA37-DA77-4876-B38A-3DB3DB993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0E3CD-D6EE-48C3-B319-037ED42DE9ED}"/>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4" name="Footer Placeholder 3">
            <a:extLst>
              <a:ext uri="{FF2B5EF4-FFF2-40B4-BE49-F238E27FC236}">
                <a16:creationId xmlns:a16="http://schemas.microsoft.com/office/drawing/2014/main" id="{F9E7171D-0A0E-4074-8B8B-6D1CA4415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2E9F43-8744-49D0-89FF-6E7DD5FD24CD}"/>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5072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65D03-E4BE-41D5-886D-E56FB6BF73D6}"/>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3" name="Footer Placeholder 2">
            <a:extLst>
              <a:ext uri="{FF2B5EF4-FFF2-40B4-BE49-F238E27FC236}">
                <a16:creationId xmlns:a16="http://schemas.microsoft.com/office/drawing/2014/main" id="{E357F353-7880-4CED-BDEC-785F749938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E7C54-A832-49AB-B557-77AA56B7A4FB}"/>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422894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B20D-56E2-45CF-8855-3381C0801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AED721-037D-4CED-A7ED-058808611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147E7C-FF59-47A6-B6B2-5D392EB6B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DFC45-F47D-48D8-A8A6-FAEB528C601F}"/>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6" name="Footer Placeholder 5">
            <a:extLst>
              <a:ext uri="{FF2B5EF4-FFF2-40B4-BE49-F238E27FC236}">
                <a16:creationId xmlns:a16="http://schemas.microsoft.com/office/drawing/2014/main" id="{43AE029B-E09A-4D1F-BB74-33B7C00AA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E3F9B-686A-4E1F-8C69-185F0324DE14}"/>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317402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72C-674B-406B-8901-7AF67C155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532041-5441-49BC-86DC-15D845DC9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B31DB6-705D-44A4-8D47-5BC7015E0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07F25-558E-4799-AA8D-9952A1C382ED}"/>
              </a:ext>
            </a:extLst>
          </p:cNvPr>
          <p:cNvSpPr>
            <a:spLocks noGrp="1"/>
          </p:cNvSpPr>
          <p:nvPr>
            <p:ph type="dt" sz="half" idx="10"/>
          </p:nvPr>
        </p:nvSpPr>
        <p:spPr/>
        <p:txBody>
          <a:bodyPr/>
          <a:lstStyle/>
          <a:p>
            <a:fld id="{95E36C6D-043B-446F-8ACF-4300E440DE6A}" type="datetimeFigureOut">
              <a:rPr lang="en-IN" smtClean="0"/>
              <a:t>17-06-2022</a:t>
            </a:fld>
            <a:endParaRPr lang="en-IN"/>
          </a:p>
        </p:txBody>
      </p:sp>
      <p:sp>
        <p:nvSpPr>
          <p:cNvPr id="6" name="Footer Placeholder 5">
            <a:extLst>
              <a:ext uri="{FF2B5EF4-FFF2-40B4-BE49-F238E27FC236}">
                <a16:creationId xmlns:a16="http://schemas.microsoft.com/office/drawing/2014/main" id="{6D029516-3A68-43D9-AD26-F87C823311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1FA2B-4CA2-4423-9888-D0DFCF06EE97}"/>
              </a:ext>
            </a:extLst>
          </p:cNvPr>
          <p:cNvSpPr>
            <a:spLocks noGrp="1"/>
          </p:cNvSpPr>
          <p:nvPr>
            <p:ph type="sldNum" sz="quarter" idx="12"/>
          </p:nvPr>
        </p:nvSpPr>
        <p:spPr/>
        <p:txBody>
          <a:bodyPr/>
          <a:lstStyle/>
          <a:p>
            <a:fld id="{03E6D72C-BC90-4C26-AFA2-9778FFE86FFB}" type="slidenum">
              <a:rPr lang="en-IN" smtClean="0"/>
              <a:t>‹#›</a:t>
            </a:fld>
            <a:endParaRPr lang="en-IN"/>
          </a:p>
        </p:txBody>
      </p:sp>
    </p:spTree>
    <p:extLst>
      <p:ext uri="{BB962C8B-B14F-4D97-AF65-F5344CB8AC3E}">
        <p14:creationId xmlns:p14="http://schemas.microsoft.com/office/powerpoint/2010/main" val="269959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ABCEA-F714-4A19-BDFB-CF500DE446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A4FD13-AF48-49A9-B6F9-664033866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40214-ED40-4965-8240-FC3852017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36C6D-043B-446F-8ACF-4300E440DE6A}" type="datetimeFigureOut">
              <a:rPr lang="en-IN" smtClean="0"/>
              <a:t>17-06-2022</a:t>
            </a:fld>
            <a:endParaRPr lang="en-IN"/>
          </a:p>
        </p:txBody>
      </p:sp>
      <p:sp>
        <p:nvSpPr>
          <p:cNvPr id="5" name="Footer Placeholder 4">
            <a:extLst>
              <a:ext uri="{FF2B5EF4-FFF2-40B4-BE49-F238E27FC236}">
                <a16:creationId xmlns:a16="http://schemas.microsoft.com/office/drawing/2014/main" id="{449718C3-986C-422C-9310-21E1C57C4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789F19-3908-4DA8-9E19-A889C669B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6D72C-BC90-4C26-AFA2-9778FFE86FFB}" type="slidenum">
              <a:rPr lang="en-IN" smtClean="0"/>
              <a:t>‹#›</a:t>
            </a:fld>
            <a:endParaRPr lang="en-IN"/>
          </a:p>
        </p:txBody>
      </p:sp>
    </p:spTree>
    <p:extLst>
      <p:ext uri="{BB962C8B-B14F-4D97-AF65-F5344CB8AC3E}">
        <p14:creationId xmlns:p14="http://schemas.microsoft.com/office/powerpoint/2010/main" val="157171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22FAC-1725-4816-A3D8-0037EF83F4AB}"/>
              </a:ext>
            </a:extLst>
          </p:cNvPr>
          <p:cNvSpPr>
            <a:spLocks noGrp="1"/>
          </p:cNvSpPr>
          <p:nvPr>
            <p:ph idx="1"/>
          </p:nvPr>
        </p:nvSpPr>
        <p:spPr>
          <a:xfrm>
            <a:off x="838200" y="2876365"/>
            <a:ext cx="9539796" cy="3300598"/>
          </a:xfrm>
        </p:spPr>
        <p:txBody>
          <a:bodyPr/>
          <a:lstStyle/>
          <a:p>
            <a:pPr marL="0" indent="0">
              <a:buNone/>
            </a:pPr>
            <a:r>
              <a:rPr lang="en-US"/>
              <a:t>                                   </a:t>
            </a:r>
            <a:r>
              <a:rPr lang="en-US" b="1" i="1" u="sng"/>
              <a:t> </a:t>
            </a:r>
            <a:r>
              <a:rPr lang="en-US" b="1" i="1" u="sng" dirty="0"/>
              <a:t>C Programming</a:t>
            </a:r>
            <a:endParaRPr lang="en-IN" b="1" i="1" u="sng" dirty="0"/>
          </a:p>
        </p:txBody>
      </p:sp>
      <p:pic>
        <p:nvPicPr>
          <p:cNvPr id="4" name="Content Placeholder 4">
            <a:extLst>
              <a:ext uri="{FF2B5EF4-FFF2-40B4-BE49-F238E27FC236}">
                <a16:creationId xmlns:a16="http://schemas.microsoft.com/office/drawing/2014/main" id="{9FFFFF36-76AB-42C9-88F2-7BB7A38F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9" y="528115"/>
            <a:ext cx="1822880" cy="1822880"/>
          </a:xfrm>
          <a:prstGeom prst="rect">
            <a:avLst/>
          </a:prstGeom>
        </p:spPr>
      </p:pic>
      <p:pic>
        <p:nvPicPr>
          <p:cNvPr id="5" name="Picture 4">
            <a:extLst>
              <a:ext uri="{FF2B5EF4-FFF2-40B4-BE49-F238E27FC236}">
                <a16:creationId xmlns:a16="http://schemas.microsoft.com/office/drawing/2014/main" id="{6C8CFB78-6B15-401F-9321-F1B83937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784" y="903249"/>
            <a:ext cx="3377778" cy="1295238"/>
          </a:xfrm>
          <a:prstGeom prst="rect">
            <a:avLst/>
          </a:prstGeom>
        </p:spPr>
      </p:pic>
      <p:sp>
        <p:nvSpPr>
          <p:cNvPr id="6" name="TextBox 5">
            <a:extLst>
              <a:ext uri="{FF2B5EF4-FFF2-40B4-BE49-F238E27FC236}">
                <a16:creationId xmlns:a16="http://schemas.microsoft.com/office/drawing/2014/main" id="{63FE7D78-21D5-4AF8-96A0-4609B4FFEBDD}"/>
              </a:ext>
            </a:extLst>
          </p:cNvPr>
          <p:cNvSpPr txBox="1"/>
          <p:nvPr/>
        </p:nvSpPr>
        <p:spPr>
          <a:xfrm>
            <a:off x="2965142" y="530387"/>
            <a:ext cx="4909351" cy="1200329"/>
          </a:xfrm>
          <a:prstGeom prst="rect">
            <a:avLst/>
          </a:prstGeom>
          <a:noFill/>
        </p:spPr>
        <p:txBody>
          <a:bodyPr wrap="square" rtlCol="0">
            <a:spAutoFit/>
          </a:bodyPr>
          <a:lstStyle/>
          <a:p>
            <a:r>
              <a:rPr lang="en-US" sz="1800" b="0" i="0" dirty="0">
                <a:solidFill>
                  <a:srgbClr val="006699"/>
                </a:solidFill>
                <a:effectLst/>
                <a:latin typeface="Verdana" panose="020B0604030504040204" pitchFamily="34" charset="0"/>
              </a:rPr>
              <a:t>Dr. D. Y. Patil </a:t>
            </a:r>
            <a:r>
              <a:rPr lang="en-US" sz="1800" b="0" i="0" dirty="0" err="1">
                <a:solidFill>
                  <a:srgbClr val="006699"/>
                </a:solidFill>
                <a:effectLst/>
                <a:latin typeface="Verdana" panose="020B0604030504040204" pitchFamily="34" charset="0"/>
              </a:rPr>
              <a:t>Pratishthan's</a:t>
            </a:r>
            <a:br>
              <a:rPr lang="en-US" sz="1800" dirty="0"/>
            </a:br>
            <a:r>
              <a:rPr lang="en-US" sz="1800" b="1" i="0" dirty="0">
                <a:solidFill>
                  <a:srgbClr val="006699"/>
                </a:solidFill>
                <a:effectLst/>
                <a:latin typeface="Verdana" panose="020B0604030504040204" pitchFamily="34" charset="0"/>
              </a:rPr>
              <a:t>Institute for Advanced Computing and Software Development</a:t>
            </a:r>
            <a:endParaRPr lang="en-IN" sz="1800" dirty="0"/>
          </a:p>
          <a:p>
            <a:endParaRPr lang="en-IN" dirty="0"/>
          </a:p>
        </p:txBody>
      </p:sp>
    </p:spTree>
    <p:extLst>
      <p:ext uri="{BB962C8B-B14F-4D97-AF65-F5344CB8AC3E}">
        <p14:creationId xmlns:p14="http://schemas.microsoft.com/office/powerpoint/2010/main" val="296533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B3D3-EC6C-4468-890C-A0ACB1A421AF}"/>
              </a:ext>
            </a:extLst>
          </p:cNvPr>
          <p:cNvSpPr>
            <a:spLocks noGrp="1"/>
          </p:cNvSpPr>
          <p:nvPr>
            <p:ph type="title"/>
          </p:nvPr>
        </p:nvSpPr>
        <p:spPr>
          <a:xfrm>
            <a:off x="838200" y="191239"/>
            <a:ext cx="10515600" cy="1325563"/>
          </a:xfrm>
        </p:spPr>
        <p:txBody>
          <a:bodyPr/>
          <a:lstStyle/>
          <a:p>
            <a:r>
              <a:rPr lang="en-US" dirty="0"/>
              <a:t>Syntax &amp; Flowchart:-</a:t>
            </a:r>
            <a:endParaRPr lang="en-IN" dirty="0"/>
          </a:p>
        </p:txBody>
      </p:sp>
      <p:sp>
        <p:nvSpPr>
          <p:cNvPr id="4" name="Rectangle 3">
            <a:extLst>
              <a:ext uri="{FF2B5EF4-FFF2-40B4-BE49-F238E27FC236}">
                <a16:creationId xmlns:a16="http://schemas.microsoft.com/office/drawing/2014/main" id="{74E936C2-34F6-471C-A050-96BC68EAB6A1}"/>
              </a:ext>
            </a:extLst>
          </p:cNvPr>
          <p:cNvSpPr/>
          <p:nvPr/>
        </p:nvSpPr>
        <p:spPr>
          <a:xfrm>
            <a:off x="838200" y="2026021"/>
            <a:ext cx="4332303" cy="44565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(condition1)</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condition1 is true</a:t>
            </a:r>
            <a:r>
              <a:rPr lang="en-US" b="0" i="0" dirty="0">
                <a:solidFill>
                  <a:srgbClr val="000000"/>
                </a:solidFill>
                <a:effectLst/>
                <a:latin typeface="inter-regular"/>
              </a:rPr>
              <a:t>  </a:t>
            </a:r>
          </a:p>
          <a:p>
            <a:pPr algn="just"/>
            <a:r>
              <a:rPr lang="en-US" b="0" i="0" dirty="0">
                <a:solidFill>
                  <a:srgbClr val="000000"/>
                </a:solidFill>
                <a:effectLst/>
                <a:latin typeface="inter-regular"/>
              </a:rPr>
              <a:t>}</a:t>
            </a: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(condition2){  </a:t>
            </a:r>
          </a:p>
          <a:p>
            <a:pPr algn="just"/>
            <a:r>
              <a:rPr lang="en-US" b="0" i="0" dirty="0">
                <a:solidFill>
                  <a:srgbClr val="008200"/>
                </a:solidFill>
                <a:effectLst/>
                <a:latin typeface="inter-regular"/>
              </a:rPr>
              <a:t>//code to be executed if condition2 is true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(condition3){  </a:t>
            </a:r>
          </a:p>
          <a:p>
            <a:pPr algn="just"/>
            <a:r>
              <a:rPr lang="en-US" b="0" i="0" dirty="0">
                <a:solidFill>
                  <a:srgbClr val="008200"/>
                </a:solidFill>
                <a:effectLst/>
                <a:latin typeface="inter-regular"/>
              </a:rPr>
              <a:t>//code to be executed if condition3 is true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all the conditions are false</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pic>
        <p:nvPicPr>
          <p:cNvPr id="4098" name="Picture 2" descr="if-else-if ladder statement in c">
            <a:extLst>
              <a:ext uri="{FF2B5EF4-FFF2-40B4-BE49-F238E27FC236}">
                <a16:creationId xmlns:a16="http://schemas.microsoft.com/office/drawing/2014/main" id="{377FB1A3-8FDE-49DF-A6C0-5D448468AD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3433" y="1958790"/>
            <a:ext cx="57541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51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0D5D-D3AA-47D1-9EC7-548844D2F55E}"/>
              </a:ext>
            </a:extLst>
          </p:cNvPr>
          <p:cNvSpPr>
            <a:spLocks noGrp="1"/>
          </p:cNvSpPr>
          <p:nvPr>
            <p:ph type="title"/>
          </p:nvPr>
        </p:nvSpPr>
        <p:spPr/>
        <p:txBody>
          <a:bodyPr/>
          <a:lstStyle/>
          <a:p>
            <a:r>
              <a:rPr lang="en-US" dirty="0"/>
              <a:t>Nested if—else</a:t>
            </a:r>
            <a:br>
              <a:rPr lang="en-US" dirty="0"/>
            </a:br>
            <a:endParaRPr lang="en-IN" dirty="0"/>
          </a:p>
        </p:txBody>
      </p:sp>
      <p:sp>
        <p:nvSpPr>
          <p:cNvPr id="4" name="Rectangle 3">
            <a:extLst>
              <a:ext uri="{FF2B5EF4-FFF2-40B4-BE49-F238E27FC236}">
                <a16:creationId xmlns:a16="http://schemas.microsoft.com/office/drawing/2014/main" id="{074DB723-A327-4AD8-B740-7D0ED2A99521}"/>
              </a:ext>
            </a:extLst>
          </p:cNvPr>
          <p:cNvSpPr/>
          <p:nvPr/>
        </p:nvSpPr>
        <p:spPr>
          <a:xfrm>
            <a:off x="1775534" y="1917577"/>
            <a:ext cx="4083728" cy="39416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if(Condition1)//outer</a:t>
            </a:r>
          </a:p>
          <a:p>
            <a:r>
              <a:rPr lang="en-US" dirty="0"/>
              <a:t>{</a:t>
            </a:r>
          </a:p>
          <a:p>
            <a:r>
              <a:rPr lang="en-US" dirty="0"/>
              <a:t>if(Condition2)//inner</a:t>
            </a:r>
          </a:p>
          <a:p>
            <a:r>
              <a:rPr lang="en-US" dirty="0"/>
              <a:t>{</a:t>
            </a:r>
          </a:p>
          <a:p>
            <a:r>
              <a:rPr lang="en-US" dirty="0"/>
              <a:t>Statements;</a:t>
            </a:r>
          </a:p>
          <a:p>
            <a:r>
              <a:rPr lang="en-US" dirty="0"/>
              <a:t>else{</a:t>
            </a:r>
          </a:p>
          <a:p>
            <a:r>
              <a:rPr lang="en-US" dirty="0"/>
              <a:t>Statements;</a:t>
            </a:r>
          </a:p>
          <a:p>
            <a:r>
              <a:rPr lang="en-US" dirty="0"/>
              <a:t>}</a:t>
            </a:r>
          </a:p>
          <a:p>
            <a:endParaRPr lang="en-US" dirty="0"/>
          </a:p>
          <a:p>
            <a:r>
              <a:rPr lang="en-US" dirty="0"/>
              <a:t>if(condition3)</a:t>
            </a:r>
          </a:p>
          <a:p>
            <a:r>
              <a:rPr lang="en-US" dirty="0"/>
              <a:t>{-----}</a:t>
            </a:r>
          </a:p>
          <a:p>
            <a:r>
              <a:rPr lang="en-US" dirty="0"/>
              <a:t>else{</a:t>
            </a:r>
          </a:p>
          <a:p>
            <a:r>
              <a:rPr lang="en-US" dirty="0"/>
              <a:t>--------}</a:t>
            </a:r>
          </a:p>
          <a:p>
            <a:r>
              <a:rPr lang="en-US" dirty="0"/>
              <a:t>}</a:t>
            </a:r>
          </a:p>
          <a:p>
            <a:pPr algn="ctr"/>
            <a:endParaRPr lang="en-IN" dirty="0"/>
          </a:p>
        </p:txBody>
      </p:sp>
    </p:spTree>
    <p:extLst>
      <p:ext uri="{BB962C8B-B14F-4D97-AF65-F5344CB8AC3E}">
        <p14:creationId xmlns:p14="http://schemas.microsoft.com/office/powerpoint/2010/main" val="349047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A897-F2A6-447D-8994-601231D93BFA}"/>
              </a:ext>
            </a:extLst>
          </p:cNvPr>
          <p:cNvSpPr>
            <a:spLocks noGrp="1"/>
          </p:cNvSpPr>
          <p:nvPr>
            <p:ph type="title"/>
          </p:nvPr>
        </p:nvSpPr>
        <p:spPr/>
        <p:txBody>
          <a:bodyPr/>
          <a:lstStyle/>
          <a:p>
            <a:r>
              <a:rPr lang="en-US" dirty="0"/>
              <a:t>Conditional Operator(Ternary Operator)</a:t>
            </a:r>
            <a:endParaRPr lang="en-IN" dirty="0"/>
          </a:p>
        </p:txBody>
      </p:sp>
      <p:sp>
        <p:nvSpPr>
          <p:cNvPr id="3" name="Content Placeholder 2">
            <a:extLst>
              <a:ext uri="{FF2B5EF4-FFF2-40B4-BE49-F238E27FC236}">
                <a16:creationId xmlns:a16="http://schemas.microsoft.com/office/drawing/2014/main" id="{5E97B4FC-33E5-4DCD-AC16-733EADEDDEFE}"/>
              </a:ext>
            </a:extLst>
          </p:cNvPr>
          <p:cNvSpPr>
            <a:spLocks noGrp="1"/>
          </p:cNvSpPr>
          <p:nvPr>
            <p:ph idx="1"/>
          </p:nvPr>
        </p:nvSpPr>
        <p:spPr/>
        <p:txBody>
          <a:bodyPr/>
          <a:lstStyle/>
          <a:p>
            <a:r>
              <a:rPr lang="en-US" dirty="0"/>
              <a:t> Syntax:-</a:t>
            </a:r>
          </a:p>
          <a:p>
            <a:r>
              <a:rPr lang="en-US" dirty="0"/>
              <a:t>Expression1 ?Expression 2 :Expression3</a:t>
            </a:r>
          </a:p>
          <a:p>
            <a:endParaRPr lang="en-US" dirty="0"/>
          </a:p>
          <a:p>
            <a:r>
              <a:rPr lang="en-US" dirty="0"/>
              <a:t>Max=(num1&gt;num2)? num1:num 2;</a:t>
            </a:r>
            <a:endParaRPr lang="en-IN" dirty="0"/>
          </a:p>
        </p:txBody>
      </p:sp>
    </p:spTree>
    <p:extLst>
      <p:ext uri="{BB962C8B-B14F-4D97-AF65-F5344CB8AC3E}">
        <p14:creationId xmlns:p14="http://schemas.microsoft.com/office/powerpoint/2010/main" val="58768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C872-13FE-48D0-BEF5-AAAE6A929053}"/>
              </a:ext>
            </a:extLst>
          </p:cNvPr>
          <p:cNvSpPr>
            <a:spLocks noGrp="1"/>
          </p:cNvSpPr>
          <p:nvPr>
            <p:ph type="title"/>
          </p:nvPr>
        </p:nvSpPr>
        <p:spPr/>
        <p:txBody>
          <a:bodyPr/>
          <a:lstStyle/>
          <a:p>
            <a:r>
              <a:rPr lang="en-US" b="0" i="0" dirty="0">
                <a:solidFill>
                  <a:srgbClr val="610B38"/>
                </a:solidFill>
                <a:effectLst/>
                <a:latin typeface="erdana"/>
              </a:rPr>
              <a:t>C Switch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EF134E-E414-4E3F-BEED-F3622C18AEC4}"/>
              </a:ext>
            </a:extLst>
          </p:cNvPr>
          <p:cNvSpPr>
            <a:spLocks noGrp="1"/>
          </p:cNvSpPr>
          <p:nvPr>
            <p:ph idx="1"/>
          </p:nvPr>
        </p:nvSpPr>
        <p:spPr/>
        <p:txBody>
          <a:bodyPr/>
          <a:lstStyle/>
          <a:p>
            <a:pPr algn="just"/>
            <a:r>
              <a:rPr lang="en-US" b="0" i="0" dirty="0">
                <a:solidFill>
                  <a:srgbClr val="333333"/>
                </a:solidFill>
                <a:effectLst/>
                <a:latin typeface="inter-regular"/>
              </a:rPr>
              <a:t>The switch statement in C is an alternate to if-else-if ladder statement which allows us to execute </a:t>
            </a:r>
            <a:r>
              <a:rPr lang="en-US" b="1" i="0" dirty="0">
                <a:solidFill>
                  <a:srgbClr val="333333"/>
                </a:solidFill>
                <a:effectLst/>
                <a:latin typeface="inter-regular"/>
              </a:rPr>
              <a:t>multiple operations for the different </a:t>
            </a:r>
            <a:r>
              <a:rPr lang="en-US" b="1" i="0" dirty="0" err="1">
                <a:solidFill>
                  <a:srgbClr val="333333"/>
                </a:solidFill>
                <a:effectLst/>
                <a:latin typeface="inter-regular"/>
              </a:rPr>
              <a:t>possibles</a:t>
            </a:r>
            <a:r>
              <a:rPr lang="en-US" b="1" i="0" dirty="0">
                <a:solidFill>
                  <a:srgbClr val="333333"/>
                </a:solidFill>
                <a:effectLst/>
                <a:latin typeface="inter-regular"/>
              </a:rPr>
              <a:t> values of a single variable called switch variable.</a:t>
            </a:r>
            <a:r>
              <a:rPr lang="en-US" b="0" i="0" dirty="0">
                <a:solidFill>
                  <a:srgbClr val="333333"/>
                </a:solidFill>
                <a:effectLst/>
                <a:latin typeface="inter-regular"/>
              </a:rPr>
              <a:t> Here, </a:t>
            </a:r>
            <a:r>
              <a:rPr lang="en-US" b="1" i="0" dirty="0">
                <a:solidFill>
                  <a:srgbClr val="333333"/>
                </a:solidFill>
                <a:effectLst/>
                <a:latin typeface="inter-regular"/>
              </a:rPr>
              <a:t>We can define various statements in the multiple cases for the different values of a single variable.</a:t>
            </a:r>
          </a:p>
          <a:p>
            <a:pPr algn="just"/>
            <a:r>
              <a:rPr lang="en-US" b="0" i="0" dirty="0">
                <a:solidFill>
                  <a:srgbClr val="333333"/>
                </a:solidFill>
                <a:effectLst/>
                <a:latin typeface="inter-regular"/>
              </a:rPr>
              <a:t>The Switch case statements is used for selective decision.</a:t>
            </a:r>
          </a:p>
          <a:p>
            <a:pPr algn="just"/>
            <a:r>
              <a:rPr lang="en-US" dirty="0">
                <a:solidFill>
                  <a:srgbClr val="333333"/>
                </a:solidFill>
                <a:latin typeface="inter-regular"/>
              </a:rPr>
              <a:t>The keyword </a:t>
            </a:r>
            <a:r>
              <a:rPr lang="en-US" b="1" dirty="0">
                <a:solidFill>
                  <a:srgbClr val="333333"/>
                </a:solidFill>
                <a:latin typeface="inter-regular"/>
              </a:rPr>
              <a:t>switch </a:t>
            </a:r>
            <a:r>
              <a:rPr lang="en-US" dirty="0">
                <a:solidFill>
                  <a:srgbClr val="333333"/>
                </a:solidFill>
                <a:latin typeface="inter-regular"/>
              </a:rPr>
              <a:t>is followed by an expressions which must yield an integer or character value.</a:t>
            </a:r>
            <a:endParaRPr lang="en-US" b="1"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54291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0569-270E-4620-8F4C-5DEB1A782A67}"/>
              </a:ext>
            </a:extLst>
          </p:cNvPr>
          <p:cNvSpPr>
            <a:spLocks noGrp="1"/>
          </p:cNvSpPr>
          <p:nvPr>
            <p:ph type="title"/>
          </p:nvPr>
        </p:nvSpPr>
        <p:spPr/>
        <p:txBody>
          <a:bodyPr/>
          <a:lstStyle/>
          <a:p>
            <a:r>
              <a:rPr lang="en-US" dirty="0"/>
              <a:t>Syntax of Switch &amp; Flowchart:-</a:t>
            </a:r>
            <a:endParaRPr lang="en-IN" dirty="0"/>
          </a:p>
        </p:txBody>
      </p:sp>
      <p:sp>
        <p:nvSpPr>
          <p:cNvPr id="4" name="Rectangle 3">
            <a:extLst>
              <a:ext uri="{FF2B5EF4-FFF2-40B4-BE49-F238E27FC236}">
                <a16:creationId xmlns:a16="http://schemas.microsoft.com/office/drawing/2014/main" id="{3B5A27C5-2B8C-4A57-AC49-2491A9FD2F56}"/>
              </a:ext>
            </a:extLst>
          </p:cNvPr>
          <p:cNvSpPr/>
          <p:nvPr/>
        </p:nvSpPr>
        <p:spPr>
          <a:xfrm>
            <a:off x="1162975" y="2059619"/>
            <a:ext cx="4128116" cy="38173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switch</a:t>
            </a:r>
            <a:r>
              <a:rPr lang="en-US" b="0" i="0" dirty="0">
                <a:solidFill>
                  <a:srgbClr val="000000"/>
                </a:solidFill>
                <a:effectLst/>
                <a:latin typeface="inter-regular"/>
              </a:rPr>
              <a:t>(expression){    </a:t>
            </a:r>
          </a:p>
          <a:p>
            <a:pPr algn="just"/>
            <a:r>
              <a:rPr lang="en-US" b="1" i="0" dirty="0">
                <a:solidFill>
                  <a:srgbClr val="006699"/>
                </a:solidFill>
                <a:effectLst/>
                <a:latin typeface="inter-regular"/>
              </a:rPr>
              <a:t>case</a:t>
            </a:r>
            <a:r>
              <a:rPr lang="en-US" b="0" i="0" dirty="0">
                <a:solidFill>
                  <a:srgbClr val="000000"/>
                </a:solidFill>
                <a:effectLst/>
                <a:latin typeface="inter-regular"/>
              </a:rPr>
              <a:t> value1:    </a:t>
            </a:r>
          </a:p>
          <a:p>
            <a:pPr algn="just"/>
            <a:r>
              <a:rPr lang="en-US" b="0" i="0" dirty="0">
                <a:solidFill>
                  <a:srgbClr val="000000"/>
                </a:solidFill>
                <a:effectLst/>
                <a:latin typeface="inter-regular"/>
              </a:rPr>
              <a:t> </a:t>
            </a: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1" i="0" dirty="0">
                <a:solidFill>
                  <a:srgbClr val="006699"/>
                </a:solidFill>
                <a:effectLst/>
                <a:latin typeface="inter-regular"/>
              </a:rPr>
              <a:t>case</a:t>
            </a:r>
            <a:r>
              <a:rPr lang="en-US" b="0" i="0" dirty="0">
                <a:solidFill>
                  <a:srgbClr val="000000"/>
                </a:solidFill>
                <a:effectLst/>
                <a:latin typeface="inter-regular"/>
              </a:rPr>
              <a:t> value2:    </a:t>
            </a:r>
          </a:p>
          <a:p>
            <a:pPr algn="just"/>
            <a:r>
              <a:rPr lang="en-US" b="0" i="0" dirty="0">
                <a:solidFill>
                  <a:srgbClr val="000000"/>
                </a:solidFill>
                <a:effectLst/>
                <a:latin typeface="inter-regular"/>
              </a:rPr>
              <a:t> </a:t>
            </a: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r>
              <a:rPr lang="en-US" b="0" i="0" dirty="0">
                <a:solidFill>
                  <a:srgbClr val="008200"/>
                </a:solidFill>
                <a:effectLst/>
                <a:latin typeface="inter-regular"/>
              </a:rPr>
              <a:t> </a:t>
            </a:r>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default</a:t>
            </a:r>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r>
              <a:rPr lang="en-US" b="1" i="0" dirty="0">
                <a:solidFill>
                  <a:srgbClr val="006699"/>
                </a:solidFill>
                <a:effectLst/>
                <a:latin typeface="inter-regular"/>
              </a:rPr>
              <a:t>if</a:t>
            </a:r>
            <a:r>
              <a:rPr lang="en-US" b="0" i="0" dirty="0">
                <a:solidFill>
                  <a:srgbClr val="000000"/>
                </a:solidFill>
                <a:effectLst/>
                <a:latin typeface="inter-regular"/>
              </a:rPr>
              <a:t> all cases are not matched;    </a:t>
            </a:r>
          </a:p>
          <a:p>
            <a:pPr algn="just"/>
            <a:r>
              <a:rPr lang="en-US" b="0" i="0" dirty="0">
                <a:solidFill>
                  <a:srgbClr val="000000"/>
                </a:solidFill>
                <a:effectLst/>
                <a:latin typeface="inter-regular"/>
              </a:rPr>
              <a:t>}    </a:t>
            </a:r>
          </a:p>
        </p:txBody>
      </p:sp>
      <p:pic>
        <p:nvPicPr>
          <p:cNvPr id="1026" name="Picture 2" descr="flow of switch statement in c">
            <a:extLst>
              <a:ext uri="{FF2B5EF4-FFF2-40B4-BE49-F238E27FC236}">
                <a16:creationId xmlns:a16="http://schemas.microsoft.com/office/drawing/2014/main" id="{6F7EBF94-47C3-4CD7-99CA-C2AE8FD9DD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4862" y="1525679"/>
            <a:ext cx="4467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4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8E96-7604-4BF6-8E57-F6E69A007761}"/>
              </a:ext>
            </a:extLst>
          </p:cNvPr>
          <p:cNvSpPr>
            <a:spLocks noGrp="1"/>
          </p:cNvSpPr>
          <p:nvPr>
            <p:ph type="title"/>
          </p:nvPr>
        </p:nvSpPr>
        <p:spPr/>
        <p:txBody>
          <a:bodyPr/>
          <a:lstStyle/>
          <a:p>
            <a:r>
              <a:rPr lang="en-US" b="0" i="0" dirty="0">
                <a:solidFill>
                  <a:srgbClr val="610B38"/>
                </a:solidFill>
                <a:effectLst/>
                <a:latin typeface="erdana"/>
              </a:rPr>
              <a:t>Rules for switch statement in C language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3EC8799-688B-4F82-A7DA-64F8F51F0DCF}"/>
              </a:ext>
            </a:extLst>
          </p:cNvPr>
          <p:cNvSpPr>
            <a:spLocks noGrp="1"/>
          </p:cNvSpPr>
          <p:nvPr>
            <p:ph idx="1"/>
          </p:nvPr>
        </p:nvSpPr>
        <p:spPr/>
        <p:txBody>
          <a:bodyPr/>
          <a:lstStyle/>
          <a:p>
            <a:pPr algn="just"/>
            <a:r>
              <a:rPr lang="en-US" b="0" i="0" dirty="0">
                <a:solidFill>
                  <a:srgbClr val="333333"/>
                </a:solidFill>
                <a:effectLst/>
                <a:latin typeface="inter-regular"/>
              </a:rPr>
              <a:t>1) The </a:t>
            </a:r>
            <a:r>
              <a:rPr lang="en-US" b="0" i="1" dirty="0">
                <a:solidFill>
                  <a:srgbClr val="333333"/>
                </a:solidFill>
                <a:effectLst/>
                <a:latin typeface="inter-regular"/>
              </a:rPr>
              <a:t>switch expression</a:t>
            </a:r>
            <a:r>
              <a:rPr lang="en-US" b="0" i="0" dirty="0">
                <a:solidFill>
                  <a:srgbClr val="333333"/>
                </a:solidFill>
                <a:effectLst/>
                <a:latin typeface="inter-regular"/>
              </a:rPr>
              <a:t> must be of an integer or character type.</a:t>
            </a:r>
          </a:p>
          <a:p>
            <a:pPr algn="just"/>
            <a:r>
              <a:rPr lang="en-US" b="0" i="0" dirty="0">
                <a:solidFill>
                  <a:srgbClr val="333333"/>
                </a:solidFill>
                <a:effectLst/>
                <a:latin typeface="inter-regular"/>
              </a:rPr>
              <a:t>2) The </a:t>
            </a:r>
            <a:r>
              <a:rPr lang="en-US" b="0" i="1" dirty="0">
                <a:solidFill>
                  <a:srgbClr val="333333"/>
                </a:solidFill>
                <a:effectLst/>
                <a:latin typeface="inter-regular"/>
              </a:rPr>
              <a:t>case value</a:t>
            </a:r>
            <a:r>
              <a:rPr lang="en-US" b="0" i="0" dirty="0">
                <a:solidFill>
                  <a:srgbClr val="333333"/>
                </a:solidFill>
                <a:effectLst/>
                <a:latin typeface="inter-regular"/>
              </a:rPr>
              <a:t> must be an integer or character constant.</a:t>
            </a:r>
          </a:p>
          <a:p>
            <a:pPr algn="just"/>
            <a:r>
              <a:rPr lang="en-US" b="0" i="0" dirty="0">
                <a:solidFill>
                  <a:srgbClr val="333333"/>
                </a:solidFill>
                <a:effectLst/>
                <a:latin typeface="inter-regular"/>
              </a:rPr>
              <a:t>3) The </a:t>
            </a:r>
            <a:r>
              <a:rPr lang="en-US" b="0" i="1" dirty="0">
                <a:solidFill>
                  <a:srgbClr val="333333"/>
                </a:solidFill>
                <a:effectLst/>
                <a:latin typeface="inter-regular"/>
              </a:rPr>
              <a:t>case value</a:t>
            </a:r>
            <a:r>
              <a:rPr lang="en-US" b="0" i="0" dirty="0">
                <a:solidFill>
                  <a:srgbClr val="333333"/>
                </a:solidFill>
                <a:effectLst/>
                <a:latin typeface="inter-regular"/>
              </a:rPr>
              <a:t> can be used only inside the switch statement.</a:t>
            </a:r>
          </a:p>
          <a:p>
            <a:pPr algn="just"/>
            <a:r>
              <a:rPr lang="en-US" b="0" i="0" dirty="0">
                <a:solidFill>
                  <a:srgbClr val="333333"/>
                </a:solidFill>
                <a:effectLst/>
                <a:latin typeface="inter-regular"/>
              </a:rPr>
              <a:t>4) The </a:t>
            </a:r>
            <a:r>
              <a:rPr lang="en-US" b="0" i="1" dirty="0">
                <a:solidFill>
                  <a:srgbClr val="333333"/>
                </a:solidFill>
                <a:effectLst/>
                <a:latin typeface="inter-regular"/>
              </a:rPr>
              <a:t>break statement</a:t>
            </a:r>
            <a:r>
              <a:rPr lang="en-US" b="0" i="0" dirty="0">
                <a:solidFill>
                  <a:srgbClr val="333333"/>
                </a:solidFill>
                <a:effectLst/>
                <a:latin typeface="inter-regular"/>
              </a:rPr>
              <a:t> in switch case is not must. It is optional. If there is no break statement found in the case, all the cases will be executed present after the matched case. It is known as </a:t>
            </a:r>
            <a:r>
              <a:rPr lang="en-US" b="0" i="1" dirty="0">
                <a:solidFill>
                  <a:srgbClr val="333333"/>
                </a:solidFill>
                <a:effectLst/>
                <a:latin typeface="inter-regular"/>
              </a:rPr>
              <a:t>fall through</a:t>
            </a:r>
            <a:r>
              <a:rPr lang="en-US" b="0" i="0" dirty="0">
                <a:solidFill>
                  <a:srgbClr val="333333"/>
                </a:solidFill>
                <a:effectLst/>
                <a:latin typeface="inter-regular"/>
              </a:rPr>
              <a:t> the state of C switch statement.</a:t>
            </a:r>
          </a:p>
          <a:p>
            <a:endParaRPr lang="en-IN" dirty="0"/>
          </a:p>
        </p:txBody>
      </p:sp>
    </p:spTree>
    <p:extLst>
      <p:ext uri="{BB962C8B-B14F-4D97-AF65-F5344CB8AC3E}">
        <p14:creationId xmlns:p14="http://schemas.microsoft.com/office/powerpoint/2010/main" val="106477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59AE-0307-4255-8E46-1D64A717B56F}"/>
              </a:ext>
            </a:extLst>
          </p:cNvPr>
          <p:cNvSpPr>
            <a:spLocks noGrp="1"/>
          </p:cNvSpPr>
          <p:nvPr>
            <p:ph type="title"/>
          </p:nvPr>
        </p:nvSpPr>
        <p:spPr/>
        <p:txBody>
          <a:bodyPr>
            <a:normAutofit/>
          </a:bodyPr>
          <a:lstStyle/>
          <a:p>
            <a:r>
              <a:rPr lang="en-US" sz="3200" b="1" i="1" dirty="0"/>
              <a:t>Example:-</a:t>
            </a:r>
            <a:endParaRPr lang="en-IN" sz="3200" b="1" i="1" dirty="0"/>
          </a:p>
        </p:txBody>
      </p:sp>
      <p:sp>
        <p:nvSpPr>
          <p:cNvPr id="3" name="Content Placeholder 2">
            <a:extLst>
              <a:ext uri="{FF2B5EF4-FFF2-40B4-BE49-F238E27FC236}">
                <a16:creationId xmlns:a16="http://schemas.microsoft.com/office/drawing/2014/main" id="{866355F0-5E14-43F9-8E5B-E8C044334779}"/>
              </a:ext>
            </a:extLst>
          </p:cNvPr>
          <p:cNvSpPr>
            <a:spLocks noGrp="1"/>
          </p:cNvSpPr>
          <p:nvPr>
            <p:ph idx="1"/>
          </p:nvPr>
        </p:nvSpPr>
        <p:spPr/>
        <p:txBody>
          <a:bodyPr/>
          <a:lstStyle/>
          <a:p>
            <a:pPr marL="0" indent="0" algn="just">
              <a:buNone/>
            </a:pPr>
            <a:r>
              <a:rPr lang="en-IN" b="1" i="0" dirty="0">
                <a:solidFill>
                  <a:srgbClr val="2E8B57"/>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x,y,z</a:t>
            </a:r>
            <a:r>
              <a:rPr lang="en-IN" b="0" i="0" dirty="0">
                <a:solidFill>
                  <a:srgbClr val="000000"/>
                </a:solidFill>
                <a:effectLst/>
                <a:latin typeface="inter-regular"/>
              </a:rPr>
              <a:t>;   case 1:2: 3 (invalid) case 1:</a:t>
            </a:r>
          </a:p>
          <a:p>
            <a:pPr marL="0" indent="0" algn="just">
              <a:buNone/>
            </a:pPr>
            <a:r>
              <a:rPr lang="en-IN" dirty="0">
                <a:solidFill>
                  <a:srgbClr val="000000"/>
                </a:solidFill>
                <a:latin typeface="inter-regular"/>
              </a:rPr>
              <a:t>                                                      case 1:2:3(not allowed)</a:t>
            </a:r>
            <a:endParaRPr lang="en-IN" b="0" i="0" dirty="0">
              <a:solidFill>
                <a:srgbClr val="000000"/>
              </a:solidFill>
              <a:effectLst/>
              <a:latin typeface="inter-regular"/>
            </a:endParaRPr>
          </a:p>
          <a:p>
            <a:pPr marL="0" indent="0" algn="just">
              <a:buNone/>
            </a:pPr>
            <a:r>
              <a:rPr lang="en-IN" b="1" i="0" dirty="0">
                <a:solidFill>
                  <a:srgbClr val="2E8B57"/>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2E8B57"/>
                </a:solidFill>
                <a:effectLst/>
                <a:latin typeface="inter-regular"/>
              </a:rPr>
              <a:t>float</a:t>
            </a:r>
            <a:r>
              <a:rPr lang="en-IN" b="0" i="0" dirty="0">
                <a:solidFill>
                  <a:srgbClr val="000000"/>
                </a:solidFill>
                <a:effectLst/>
                <a:latin typeface="inter-regular"/>
              </a:rPr>
              <a:t> f;  </a:t>
            </a:r>
          </a:p>
          <a:p>
            <a:endParaRPr lang="en-IN" dirty="0"/>
          </a:p>
        </p:txBody>
      </p:sp>
      <p:graphicFrame>
        <p:nvGraphicFramePr>
          <p:cNvPr id="4" name="Table 3">
            <a:extLst>
              <a:ext uri="{FF2B5EF4-FFF2-40B4-BE49-F238E27FC236}">
                <a16:creationId xmlns:a16="http://schemas.microsoft.com/office/drawing/2014/main" id="{270A3B74-A207-4004-B789-86E8405C55BD}"/>
              </a:ext>
            </a:extLst>
          </p:cNvPr>
          <p:cNvGraphicFramePr>
            <a:graphicFrameLocks noGrp="1"/>
          </p:cNvGraphicFramePr>
          <p:nvPr>
            <p:extLst>
              <p:ext uri="{D42A27DB-BD31-4B8C-83A1-F6EECF244321}">
                <p14:modId xmlns:p14="http://schemas.microsoft.com/office/powerpoint/2010/main" val="2773540621"/>
              </p:ext>
            </p:extLst>
          </p:nvPr>
        </p:nvGraphicFramePr>
        <p:xfrm>
          <a:off x="1874668" y="3606879"/>
          <a:ext cx="8442664" cy="2508843"/>
        </p:xfrm>
        <a:graphic>
          <a:graphicData uri="http://schemas.openxmlformats.org/drawingml/2006/table">
            <a:tbl>
              <a:tblPr/>
              <a:tblGrid>
                <a:gridCol w="2110666">
                  <a:extLst>
                    <a:ext uri="{9D8B030D-6E8A-4147-A177-3AD203B41FA5}">
                      <a16:colId xmlns:a16="http://schemas.microsoft.com/office/drawing/2014/main" val="1152070194"/>
                    </a:ext>
                  </a:extLst>
                </a:gridCol>
                <a:gridCol w="2110666">
                  <a:extLst>
                    <a:ext uri="{9D8B030D-6E8A-4147-A177-3AD203B41FA5}">
                      <a16:colId xmlns:a16="http://schemas.microsoft.com/office/drawing/2014/main" val="994846277"/>
                    </a:ext>
                  </a:extLst>
                </a:gridCol>
                <a:gridCol w="2110666">
                  <a:extLst>
                    <a:ext uri="{9D8B030D-6E8A-4147-A177-3AD203B41FA5}">
                      <a16:colId xmlns:a16="http://schemas.microsoft.com/office/drawing/2014/main" val="3116983906"/>
                    </a:ext>
                  </a:extLst>
                </a:gridCol>
                <a:gridCol w="2110666">
                  <a:extLst>
                    <a:ext uri="{9D8B030D-6E8A-4147-A177-3AD203B41FA5}">
                      <a16:colId xmlns:a16="http://schemas.microsoft.com/office/drawing/2014/main" val="1070440686"/>
                    </a:ext>
                  </a:extLst>
                </a:gridCol>
              </a:tblGrid>
              <a:tr h="0">
                <a:tc>
                  <a:txBody>
                    <a:bodyPr/>
                    <a:lstStyle/>
                    <a:p>
                      <a:pPr algn="l" fontAlgn="t"/>
                      <a:r>
                        <a:rPr lang="en-IN">
                          <a:solidFill>
                            <a:srgbClr val="000000"/>
                          </a:solidFill>
                          <a:effectLst/>
                          <a:latin typeface="times new roman" panose="02020603050405020304" pitchFamily="18" charset="0"/>
                        </a:rPr>
                        <a:t>Valid Switch</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Invalid Switch</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Valid Case</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Invalid Case</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83183879"/>
                  </a:ext>
                </a:extLst>
              </a:tr>
              <a:tr h="0">
                <a:tc>
                  <a:txBody>
                    <a:bodyPr/>
                    <a:lstStyle/>
                    <a:p>
                      <a:pPr algn="just" fontAlgn="t"/>
                      <a:r>
                        <a:rPr lang="en-IN">
                          <a:solidFill>
                            <a:srgbClr val="333333"/>
                          </a:solidFill>
                          <a:effectLst/>
                          <a:latin typeface="inter-regular"/>
                        </a:rPr>
                        <a:t>switch(x)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switch(f)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6292260"/>
                  </a:ext>
                </a:extLst>
              </a:tr>
              <a:tr h="862923">
                <a:tc>
                  <a:txBody>
                    <a:bodyPr/>
                    <a:lstStyle/>
                    <a:p>
                      <a:pPr algn="just" fontAlgn="t"/>
                      <a:r>
                        <a:rPr lang="en-IN">
                          <a:solidFill>
                            <a:srgbClr val="333333"/>
                          </a:solidFill>
                          <a:effectLst/>
                          <a:latin typeface="inter-regular"/>
                        </a:rPr>
                        <a:t>switch(x&gt;y)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switch(x+2.5)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7774189"/>
                  </a:ext>
                </a:extLst>
              </a:tr>
              <a:tr h="0">
                <a:tc>
                  <a:txBody>
                    <a:bodyPr/>
                    <a:lstStyle/>
                    <a:p>
                      <a:pPr algn="just" fontAlgn="t"/>
                      <a:r>
                        <a:rPr lang="en-IN">
                          <a:solidFill>
                            <a:srgbClr val="333333"/>
                          </a:solidFill>
                          <a:effectLst/>
                          <a:latin typeface="inter-regular"/>
                        </a:rPr>
                        <a:t>switch(a+b-2)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x+2;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69711044"/>
                  </a:ext>
                </a:extLst>
              </a:tr>
              <a:tr h="0">
                <a:tc>
                  <a:txBody>
                    <a:bodyPr/>
                    <a:lstStyle/>
                    <a:p>
                      <a:pPr algn="just" fontAlgn="t"/>
                      <a:r>
                        <a:rPr lang="en-IN">
                          <a:solidFill>
                            <a:srgbClr val="333333"/>
                          </a:solidFill>
                          <a:effectLst/>
                          <a:latin typeface="inter-regular"/>
                        </a:rPr>
                        <a:t>switch(func(x,y))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'x'&gt;'y';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case 1,2,3;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919876"/>
                  </a:ext>
                </a:extLst>
              </a:tr>
            </a:tbl>
          </a:graphicData>
        </a:graphic>
      </p:graphicFrame>
    </p:spTree>
    <p:extLst>
      <p:ext uri="{BB962C8B-B14F-4D97-AF65-F5344CB8AC3E}">
        <p14:creationId xmlns:p14="http://schemas.microsoft.com/office/powerpoint/2010/main" val="347229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1A1F-C917-4B18-AE8F-7D34F511C479}"/>
              </a:ext>
            </a:extLst>
          </p:cNvPr>
          <p:cNvSpPr>
            <a:spLocks noGrp="1"/>
          </p:cNvSpPr>
          <p:nvPr>
            <p:ph type="title"/>
          </p:nvPr>
        </p:nvSpPr>
        <p:spPr/>
        <p:txBody>
          <a:bodyPr/>
          <a:lstStyle/>
          <a:p>
            <a:r>
              <a:rPr lang="en-IN" b="0" i="0" dirty="0">
                <a:solidFill>
                  <a:srgbClr val="610B38"/>
                </a:solidFill>
                <a:effectLst/>
                <a:latin typeface="erdana"/>
              </a:rPr>
              <a:t>C Loops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DDFD149-E810-4C84-A33F-DFAA7ED600B3}"/>
              </a:ext>
            </a:extLst>
          </p:cNvPr>
          <p:cNvSpPr>
            <a:spLocks noGrp="1"/>
          </p:cNvSpPr>
          <p:nvPr>
            <p:ph idx="1"/>
          </p:nvPr>
        </p:nvSpPr>
        <p:spPr/>
        <p:txBody>
          <a:bodyPr>
            <a:normAutofit lnSpcReduction="10000"/>
          </a:bodyPr>
          <a:lstStyle/>
          <a:p>
            <a:r>
              <a:rPr lang="en-US" dirty="0"/>
              <a:t>Loops are used when a task needs to be repeated a number of times</a:t>
            </a:r>
          </a:p>
          <a:p>
            <a:r>
              <a:rPr lang="en-US" dirty="0"/>
              <a:t>For example</a:t>
            </a:r>
          </a:p>
          <a:p>
            <a:r>
              <a:rPr lang="en-US" dirty="0"/>
              <a:t>Printing numbers from 1 to 100;</a:t>
            </a:r>
          </a:p>
          <a:p>
            <a:r>
              <a:rPr lang="en-US" dirty="0"/>
              <a:t>Printing even numbers from 1 to 50</a:t>
            </a:r>
          </a:p>
          <a:p>
            <a:r>
              <a:rPr lang="en-US" dirty="0"/>
              <a:t>Printing details of all bank customers</a:t>
            </a:r>
          </a:p>
          <a:p>
            <a:r>
              <a:rPr lang="en-US" dirty="0"/>
              <a:t>Sequentially searching a record in a file</a:t>
            </a:r>
          </a:p>
          <a:p>
            <a:r>
              <a:rPr lang="en-US" dirty="0"/>
              <a:t>Loops can be categorized as</a:t>
            </a:r>
          </a:p>
          <a:p>
            <a:r>
              <a:rPr lang="en-US" dirty="0"/>
              <a:t>1 Pre tested loop</a:t>
            </a:r>
          </a:p>
          <a:p>
            <a:r>
              <a:rPr lang="en-US" dirty="0"/>
              <a:t>2 Post tested loop</a:t>
            </a:r>
          </a:p>
        </p:txBody>
      </p:sp>
    </p:spTree>
    <p:extLst>
      <p:ext uri="{BB962C8B-B14F-4D97-AF65-F5344CB8AC3E}">
        <p14:creationId xmlns:p14="http://schemas.microsoft.com/office/powerpoint/2010/main" val="250163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C420-2CAB-4B8E-8814-F5BC84CA69BB}"/>
              </a:ext>
            </a:extLst>
          </p:cNvPr>
          <p:cNvSpPr>
            <a:spLocks noGrp="1"/>
          </p:cNvSpPr>
          <p:nvPr>
            <p:ph type="title"/>
          </p:nvPr>
        </p:nvSpPr>
        <p:spPr/>
        <p:txBody>
          <a:bodyPr/>
          <a:lstStyle/>
          <a:p>
            <a:r>
              <a:rPr lang="en-IN" b="0" i="0" dirty="0">
                <a:solidFill>
                  <a:srgbClr val="610B4B"/>
                </a:solidFill>
                <a:effectLst/>
                <a:latin typeface="erdana"/>
              </a:rPr>
              <a:t>while loop in C</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D0109C5-F234-4DE8-A520-737B20154FBC}"/>
              </a:ext>
            </a:extLst>
          </p:cNvPr>
          <p:cNvSpPr>
            <a:spLocks noGrp="1"/>
          </p:cNvSpPr>
          <p:nvPr>
            <p:ph idx="1"/>
          </p:nvPr>
        </p:nvSpPr>
        <p:spPr/>
        <p:txBody>
          <a:bodyPr/>
          <a:lstStyle/>
          <a:p>
            <a:pPr algn="just"/>
            <a:r>
              <a:rPr lang="en-US" b="0" i="0" dirty="0">
                <a:solidFill>
                  <a:srgbClr val="333333"/>
                </a:solidFill>
                <a:effectLst/>
                <a:latin typeface="inter-regular"/>
              </a:rPr>
              <a:t>The while loop in c is to be used in the scenario where we don't know the number of iterations in advance. The block of statements is executed in the while loop until the condition specified in the while loop is satisfied. It is also called a pre-tested loop.</a:t>
            </a:r>
          </a:p>
          <a:p>
            <a:pPr algn="just"/>
            <a:r>
              <a:rPr lang="en-US" b="0" i="0" dirty="0">
                <a:solidFill>
                  <a:srgbClr val="333333"/>
                </a:solidFill>
                <a:effectLst/>
                <a:latin typeface="inter-regular"/>
              </a:rPr>
              <a:t>The syntax of while loop in c language is given below:</a:t>
            </a:r>
          </a:p>
          <a:p>
            <a:endParaRPr lang="en-IN" dirty="0"/>
          </a:p>
        </p:txBody>
      </p:sp>
      <p:sp>
        <p:nvSpPr>
          <p:cNvPr id="4" name="Rectangle 3">
            <a:extLst>
              <a:ext uri="{FF2B5EF4-FFF2-40B4-BE49-F238E27FC236}">
                <a16:creationId xmlns:a16="http://schemas.microsoft.com/office/drawing/2014/main" id="{467E9B8D-EA9A-40EF-A8FF-AB22D2195489}"/>
              </a:ext>
            </a:extLst>
          </p:cNvPr>
          <p:cNvSpPr/>
          <p:nvPr/>
        </p:nvSpPr>
        <p:spPr>
          <a:xfrm>
            <a:off x="941033" y="4101484"/>
            <a:ext cx="3986073" cy="18021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(condition)</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algn="ctr"/>
            <a:endParaRPr lang="en-IN" dirty="0"/>
          </a:p>
        </p:txBody>
      </p:sp>
      <p:pic>
        <p:nvPicPr>
          <p:cNvPr id="4098" name="Picture 2" descr="flowchart of c while loop">
            <a:extLst>
              <a:ext uri="{FF2B5EF4-FFF2-40B4-BE49-F238E27FC236}">
                <a16:creationId xmlns:a16="http://schemas.microsoft.com/office/drawing/2014/main" id="{9DB39B93-AE44-4265-8893-A6393F17C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01294"/>
            <a:ext cx="3622089" cy="275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4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902C-2CE7-4366-905D-2C06FF56E109}"/>
              </a:ext>
            </a:extLst>
          </p:cNvPr>
          <p:cNvSpPr>
            <a:spLocks noGrp="1"/>
          </p:cNvSpPr>
          <p:nvPr>
            <p:ph type="title"/>
          </p:nvPr>
        </p:nvSpPr>
        <p:spPr/>
        <p:txBody>
          <a:bodyPr/>
          <a:lstStyle/>
          <a:p>
            <a:r>
              <a:rPr lang="en-US" b="0" i="0" dirty="0">
                <a:solidFill>
                  <a:srgbClr val="610B38"/>
                </a:solidFill>
                <a:effectLst/>
                <a:latin typeface="erdana"/>
              </a:rPr>
              <a:t>Properties of while loop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5C140C-A657-4A9C-B26B-88FA3E2A2164}"/>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A conditional expression is used to check the condition. The statements defined inside the while loop will repeatedly execute until the given condition fails.</a:t>
            </a:r>
          </a:p>
          <a:p>
            <a:pPr algn="just">
              <a:buFont typeface="Arial" panose="020B0604020202020204" pitchFamily="34" charset="0"/>
              <a:buChar char="•"/>
            </a:pPr>
            <a:r>
              <a:rPr lang="en-US" b="0" i="0" dirty="0">
                <a:solidFill>
                  <a:srgbClr val="000000"/>
                </a:solidFill>
                <a:effectLst/>
                <a:latin typeface="inter-regular"/>
              </a:rPr>
              <a:t>The condition will be true if it returns 0. The condition will be false if it returns any non-zero number.</a:t>
            </a:r>
          </a:p>
          <a:p>
            <a:pPr algn="just">
              <a:buFont typeface="Arial" panose="020B0604020202020204" pitchFamily="34" charset="0"/>
              <a:buChar char="•"/>
            </a:pPr>
            <a:r>
              <a:rPr lang="en-US" b="0" i="0" dirty="0">
                <a:solidFill>
                  <a:srgbClr val="000000"/>
                </a:solidFill>
                <a:effectLst/>
                <a:latin typeface="inter-regular"/>
              </a:rPr>
              <a:t>In while loop, the condition expression is compulsory.</a:t>
            </a:r>
          </a:p>
          <a:p>
            <a:pPr algn="just">
              <a:buFont typeface="Arial" panose="020B0604020202020204" pitchFamily="34" charset="0"/>
              <a:buChar char="•"/>
            </a:pPr>
            <a:r>
              <a:rPr lang="en-US" b="0" i="0" dirty="0">
                <a:solidFill>
                  <a:srgbClr val="000000"/>
                </a:solidFill>
                <a:effectLst/>
                <a:latin typeface="inter-regular"/>
              </a:rPr>
              <a:t>Running a while loop without a body is possible.</a:t>
            </a:r>
          </a:p>
          <a:p>
            <a:pPr algn="just">
              <a:buFont typeface="Arial" panose="020B0604020202020204" pitchFamily="34" charset="0"/>
              <a:buChar char="•"/>
            </a:pPr>
            <a:r>
              <a:rPr lang="en-US" b="0" i="0" dirty="0">
                <a:solidFill>
                  <a:srgbClr val="000000"/>
                </a:solidFill>
                <a:effectLst/>
                <a:latin typeface="inter-regular"/>
              </a:rPr>
              <a:t>We can have more than one conditional expression in while loop.</a:t>
            </a:r>
          </a:p>
          <a:p>
            <a:pPr algn="just">
              <a:buFont typeface="Arial" panose="020B0604020202020204" pitchFamily="34" charset="0"/>
              <a:buChar char="•"/>
            </a:pPr>
            <a:r>
              <a:rPr lang="en-US" b="0" i="0" dirty="0">
                <a:solidFill>
                  <a:srgbClr val="000000"/>
                </a:solidFill>
                <a:effectLst/>
                <a:latin typeface="inter-regular"/>
              </a:rPr>
              <a:t>If the loop body contains only one statement, then the braces are optional.</a:t>
            </a:r>
          </a:p>
          <a:p>
            <a:endParaRPr lang="en-IN" dirty="0"/>
          </a:p>
        </p:txBody>
      </p:sp>
    </p:spTree>
    <p:extLst>
      <p:ext uri="{BB962C8B-B14F-4D97-AF65-F5344CB8AC3E}">
        <p14:creationId xmlns:p14="http://schemas.microsoft.com/office/powerpoint/2010/main" val="35192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9F3FA-F08B-42BA-812A-517B0DA5D0FE}"/>
              </a:ext>
            </a:extLst>
          </p:cNvPr>
          <p:cNvSpPr txBox="1"/>
          <p:nvPr/>
        </p:nvSpPr>
        <p:spPr>
          <a:xfrm>
            <a:off x="987641" y="966199"/>
            <a:ext cx="6094520" cy="2862322"/>
          </a:xfrm>
          <a:prstGeom prst="rect">
            <a:avLst/>
          </a:prstGeom>
          <a:noFill/>
        </p:spPr>
        <p:txBody>
          <a:bodyPr wrap="square">
            <a:spAutoFit/>
          </a:bodyPr>
          <a:lstStyle/>
          <a:p>
            <a:endParaRPr lang="en-IN" sz="2000" b="1" i="1" dirty="0"/>
          </a:p>
          <a:p>
            <a:r>
              <a:rPr lang="en-IN" sz="2000" b="1" i="1" dirty="0"/>
              <a:t>Today We discuss the following topics:-</a:t>
            </a:r>
          </a:p>
          <a:p>
            <a:r>
              <a:rPr lang="en-IN" sz="2000" b="1" i="1" dirty="0"/>
              <a:t>-- </a:t>
            </a:r>
            <a:r>
              <a:rPr lang="en-US" sz="2000" dirty="0"/>
              <a:t>C Control Statements</a:t>
            </a:r>
          </a:p>
          <a:p>
            <a:r>
              <a:rPr lang="en-US" sz="2000" dirty="0"/>
              <a:t>--Decision &amp; Selection Control Statements</a:t>
            </a:r>
          </a:p>
          <a:p>
            <a:r>
              <a:rPr lang="en-US" sz="2000" dirty="0"/>
              <a:t>--Looping Statements</a:t>
            </a:r>
          </a:p>
          <a:p>
            <a:r>
              <a:rPr lang="en-US" sz="2000" dirty="0"/>
              <a:t>--Break</a:t>
            </a:r>
          </a:p>
          <a:p>
            <a:r>
              <a:rPr lang="en-US" sz="2000" dirty="0"/>
              <a:t>--Continue</a:t>
            </a:r>
          </a:p>
          <a:p>
            <a:r>
              <a:rPr lang="en-US" sz="2000" dirty="0"/>
              <a:t>--Type Casting</a:t>
            </a:r>
          </a:p>
          <a:p>
            <a:endParaRPr lang="en-IN" sz="2000" b="1" i="1" dirty="0"/>
          </a:p>
        </p:txBody>
      </p:sp>
    </p:spTree>
    <p:extLst>
      <p:ext uri="{BB962C8B-B14F-4D97-AF65-F5344CB8AC3E}">
        <p14:creationId xmlns:p14="http://schemas.microsoft.com/office/powerpoint/2010/main" val="293939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6DF5-49EB-420A-97F8-124EF9C54B21}"/>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B3F1490-3F0F-4006-ABD7-82FB62C646FB}"/>
              </a:ext>
            </a:extLst>
          </p:cNvPr>
          <p:cNvSpPr>
            <a:spLocks noGrp="1"/>
          </p:cNvSpPr>
          <p:nvPr>
            <p:ph idx="1"/>
          </p:nvPr>
        </p:nvSpPr>
        <p:spPr/>
        <p:txBody>
          <a:bodyPr/>
          <a:lstStyle/>
          <a:p>
            <a:r>
              <a:rPr lang="en-US" b="0" i="0" dirty="0">
                <a:solidFill>
                  <a:srgbClr val="333333"/>
                </a:solidFill>
                <a:effectLst/>
                <a:latin typeface="inter-regular"/>
              </a:rPr>
              <a:t>The </a:t>
            </a:r>
            <a:r>
              <a:rPr lang="en-US" b="1" i="0" dirty="0">
                <a:solidFill>
                  <a:srgbClr val="333333"/>
                </a:solidFill>
                <a:effectLst/>
                <a:latin typeface="inter-bold"/>
              </a:rPr>
              <a:t>for loop in C language</a:t>
            </a:r>
            <a:r>
              <a:rPr lang="en-US" b="0" i="0" dirty="0">
                <a:solidFill>
                  <a:srgbClr val="333333"/>
                </a:solidFill>
                <a:effectLst/>
                <a:latin typeface="inter-regular"/>
              </a:rPr>
              <a:t> is used to iterate the statements or a part of the program several times. It is frequently used to traverse the data structures like the array and linked list.</a:t>
            </a:r>
          </a:p>
          <a:p>
            <a:r>
              <a:rPr lang="en-US" b="0" i="0" dirty="0">
                <a:solidFill>
                  <a:srgbClr val="333333"/>
                </a:solidFill>
                <a:effectLst/>
                <a:latin typeface="inter-regular"/>
              </a:rPr>
              <a:t>The for loop is used in the case where we need to execute some part of the code until the given condition is satisfied. The for loop is also called as a per-tested loop. It is better to use for loop if the number of iteration is known in advance.</a:t>
            </a:r>
            <a:endParaRPr lang="en-IN" dirty="0"/>
          </a:p>
        </p:txBody>
      </p:sp>
      <p:sp>
        <p:nvSpPr>
          <p:cNvPr id="4" name="Rectangle 3">
            <a:extLst>
              <a:ext uri="{FF2B5EF4-FFF2-40B4-BE49-F238E27FC236}">
                <a16:creationId xmlns:a16="http://schemas.microsoft.com/office/drawing/2014/main" id="{F121C369-7934-4BBF-BCD6-44D617F1801E}"/>
              </a:ext>
            </a:extLst>
          </p:cNvPr>
          <p:cNvSpPr/>
          <p:nvPr/>
        </p:nvSpPr>
        <p:spPr>
          <a:xfrm>
            <a:off x="1562470" y="4731674"/>
            <a:ext cx="4412202" cy="15802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for</a:t>
            </a:r>
            <a:r>
              <a:rPr lang="en-US" b="0" i="0" dirty="0">
                <a:solidFill>
                  <a:srgbClr val="000000"/>
                </a:solidFill>
                <a:effectLst/>
                <a:latin typeface="inter-regular"/>
              </a:rPr>
              <a:t>(Expression 1; Expression 2; Expression 3){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39373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9C9-57BB-4F6D-A25C-35E0CE0D2048}"/>
              </a:ext>
            </a:extLst>
          </p:cNvPr>
          <p:cNvSpPr>
            <a:spLocks noGrp="1"/>
          </p:cNvSpPr>
          <p:nvPr>
            <p:ph type="title"/>
          </p:nvPr>
        </p:nvSpPr>
        <p:spPr/>
        <p:txBody>
          <a:bodyPr/>
          <a:lstStyle/>
          <a:p>
            <a:r>
              <a:rPr lang="en-US" dirty="0"/>
              <a:t>Flowchart:-</a:t>
            </a:r>
            <a:endParaRPr lang="en-IN" dirty="0"/>
          </a:p>
        </p:txBody>
      </p:sp>
      <p:pic>
        <p:nvPicPr>
          <p:cNvPr id="5122" name="Picture 2" descr="for loop in c language flowchart">
            <a:extLst>
              <a:ext uri="{FF2B5EF4-FFF2-40B4-BE49-F238E27FC236}">
                <a16:creationId xmlns:a16="http://schemas.microsoft.com/office/drawing/2014/main" id="{27D03503-4417-4AF8-837C-6EC4281F0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0915" y="1253331"/>
            <a:ext cx="32279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8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712-8FEE-4B07-9765-152CB7231535}"/>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562860C-43FC-4573-93A9-E34295DD4C19}"/>
              </a:ext>
            </a:extLst>
          </p:cNvPr>
          <p:cNvSpPr>
            <a:spLocks noGrp="1"/>
          </p:cNvSpPr>
          <p:nvPr>
            <p:ph idx="1"/>
          </p:nvPr>
        </p:nvSpPr>
        <p:spPr/>
        <p:txBody>
          <a:bodyPr/>
          <a:lstStyle/>
          <a:p>
            <a:pPr algn="just"/>
            <a:r>
              <a:rPr lang="en-US" b="0" i="0" dirty="0">
                <a:solidFill>
                  <a:srgbClr val="610B4B"/>
                </a:solidFill>
                <a:effectLst/>
                <a:latin typeface="erdana"/>
              </a:rPr>
              <a:t>Properties of Expression 1 </a:t>
            </a:r>
            <a:r>
              <a:rPr lang="en-US" b="0" i="0" dirty="0" err="1">
                <a:solidFill>
                  <a:srgbClr val="610B4B"/>
                </a:solidFill>
                <a:effectLst/>
                <a:latin typeface="erdana"/>
              </a:rPr>
              <a:t>i</a:t>
            </a:r>
            <a:r>
              <a:rPr lang="en-US" b="0" i="0" dirty="0">
                <a:solidFill>
                  <a:srgbClr val="610B4B"/>
                </a:solidFill>
                <a:effectLst/>
                <a:latin typeface="erdana"/>
              </a:rPr>
              <a:t>=1</a:t>
            </a:r>
          </a:p>
          <a:p>
            <a:pPr algn="just">
              <a:buFont typeface="Arial" panose="020B0604020202020204" pitchFamily="34" charset="0"/>
              <a:buChar char="•"/>
            </a:pPr>
            <a:r>
              <a:rPr lang="en-US" b="0" i="0" dirty="0">
                <a:solidFill>
                  <a:srgbClr val="000000"/>
                </a:solidFill>
                <a:effectLst/>
                <a:latin typeface="inter-regular"/>
              </a:rPr>
              <a:t>The expression represents the initialization of the loop variable.</a:t>
            </a:r>
          </a:p>
          <a:p>
            <a:pPr algn="just">
              <a:buFont typeface="Arial" panose="020B0604020202020204" pitchFamily="34" charset="0"/>
              <a:buChar char="•"/>
            </a:pPr>
            <a:r>
              <a:rPr lang="en-US" b="0" i="0" dirty="0">
                <a:solidFill>
                  <a:srgbClr val="000000"/>
                </a:solidFill>
                <a:effectLst/>
                <a:latin typeface="inter-regular"/>
              </a:rPr>
              <a:t>We can initialize more than one variable in Expression 1.</a:t>
            </a:r>
          </a:p>
          <a:p>
            <a:pPr algn="just">
              <a:buFont typeface="Arial" panose="020B0604020202020204" pitchFamily="34" charset="0"/>
              <a:buChar char="•"/>
            </a:pPr>
            <a:r>
              <a:rPr lang="en-US" b="0" i="0" dirty="0">
                <a:solidFill>
                  <a:srgbClr val="000000"/>
                </a:solidFill>
                <a:effectLst/>
                <a:latin typeface="inter-regular"/>
              </a:rPr>
              <a:t>Expression 1 is optional.</a:t>
            </a:r>
          </a:p>
          <a:p>
            <a:pPr algn="just">
              <a:buFont typeface="Arial" panose="020B0604020202020204" pitchFamily="34" charset="0"/>
              <a:buChar char="•"/>
            </a:pPr>
            <a:r>
              <a:rPr lang="en-US" b="0" i="0" dirty="0">
                <a:solidFill>
                  <a:srgbClr val="000000"/>
                </a:solidFill>
                <a:effectLst/>
                <a:latin typeface="inter-regular"/>
              </a:rPr>
              <a:t>In C, we can not declare the variables in Expression 1. However, It can be an exception in some compilers.</a:t>
            </a:r>
          </a:p>
          <a:p>
            <a:endParaRPr lang="en-IN" dirty="0"/>
          </a:p>
        </p:txBody>
      </p:sp>
    </p:spTree>
    <p:extLst>
      <p:ext uri="{BB962C8B-B14F-4D97-AF65-F5344CB8AC3E}">
        <p14:creationId xmlns:p14="http://schemas.microsoft.com/office/powerpoint/2010/main" val="405280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45BA-F544-4C0C-8162-62B04FC2385F}"/>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4740D8D-619A-4FC7-9B43-630304FCDF02}"/>
              </a:ext>
            </a:extLst>
          </p:cNvPr>
          <p:cNvSpPr>
            <a:spLocks noGrp="1"/>
          </p:cNvSpPr>
          <p:nvPr>
            <p:ph idx="1"/>
          </p:nvPr>
        </p:nvSpPr>
        <p:spPr/>
        <p:txBody>
          <a:bodyPr>
            <a:normAutofit fontScale="92500" lnSpcReduction="20000"/>
          </a:bodyPr>
          <a:lstStyle/>
          <a:p>
            <a:pPr algn="just"/>
            <a:r>
              <a:rPr lang="en-US" b="0" i="0" dirty="0">
                <a:solidFill>
                  <a:srgbClr val="610B4B"/>
                </a:solidFill>
                <a:effectLst/>
                <a:latin typeface="erdana"/>
              </a:rPr>
              <a:t>Properties of Expression 2</a:t>
            </a:r>
          </a:p>
          <a:p>
            <a:pPr algn="just">
              <a:buFont typeface="Arial" panose="020B0604020202020204" pitchFamily="34" charset="0"/>
              <a:buChar char="•"/>
            </a:pPr>
            <a:r>
              <a:rPr lang="en-US" b="0" i="0" dirty="0">
                <a:solidFill>
                  <a:srgbClr val="000000"/>
                </a:solidFill>
                <a:effectLst/>
                <a:latin typeface="inter-regular"/>
              </a:rPr>
              <a:t>Expression 2 is a conditional expression. It checks for a specific condition to be satisfied. If it is not, the loop is terminated.</a:t>
            </a:r>
          </a:p>
          <a:p>
            <a:pPr algn="just">
              <a:buFont typeface="Arial" panose="020B0604020202020204" pitchFamily="34" charset="0"/>
              <a:buChar char="•"/>
            </a:pPr>
            <a:r>
              <a:rPr lang="en-US" b="0" i="0" dirty="0">
                <a:solidFill>
                  <a:srgbClr val="000000"/>
                </a:solidFill>
                <a:effectLst/>
                <a:latin typeface="inter-regular"/>
              </a:rPr>
              <a:t>Expression 2 can have more than one condition. However, the loop will iterate until the last condition becomes false. Other conditions will be treated as statements.</a:t>
            </a:r>
          </a:p>
          <a:p>
            <a:pPr algn="just">
              <a:buFont typeface="Arial" panose="020B0604020202020204" pitchFamily="34" charset="0"/>
              <a:buChar char="•"/>
            </a:pPr>
            <a:r>
              <a:rPr lang="en-US" b="0" i="0" dirty="0">
                <a:solidFill>
                  <a:srgbClr val="000000"/>
                </a:solidFill>
                <a:effectLst/>
                <a:latin typeface="inter-regular"/>
              </a:rPr>
              <a:t>Expression 2 is optional.</a:t>
            </a:r>
          </a:p>
          <a:p>
            <a:pPr algn="just">
              <a:buFont typeface="Arial" panose="020B0604020202020204" pitchFamily="34" charset="0"/>
              <a:buChar char="•"/>
            </a:pPr>
            <a:r>
              <a:rPr lang="en-US" b="0" i="0" dirty="0">
                <a:solidFill>
                  <a:srgbClr val="000000"/>
                </a:solidFill>
                <a:effectLst/>
                <a:latin typeface="inter-regular"/>
              </a:rPr>
              <a:t>Expression 2 can perform the task of expression 1 and expression 3. That is, we can initialize the variable as well as update the loop variable in expression 2 itself.</a:t>
            </a:r>
          </a:p>
          <a:p>
            <a:pPr algn="just">
              <a:buFont typeface="Arial" panose="020B0604020202020204" pitchFamily="34" charset="0"/>
              <a:buChar char="•"/>
            </a:pPr>
            <a:r>
              <a:rPr lang="en-US" b="0" i="0" dirty="0">
                <a:solidFill>
                  <a:srgbClr val="000000"/>
                </a:solidFill>
                <a:effectLst/>
                <a:latin typeface="inter-regular"/>
              </a:rPr>
              <a:t>We can pass zero or non-zero value in expression 2. However, in C, any non-zero value is true, and zero is false by default.</a:t>
            </a:r>
          </a:p>
          <a:p>
            <a:endParaRPr lang="en-IN" dirty="0"/>
          </a:p>
        </p:txBody>
      </p:sp>
    </p:spTree>
    <p:extLst>
      <p:ext uri="{BB962C8B-B14F-4D97-AF65-F5344CB8AC3E}">
        <p14:creationId xmlns:p14="http://schemas.microsoft.com/office/powerpoint/2010/main" val="3058990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847C-1C7E-49B5-A46F-8D2EB0687226}"/>
              </a:ext>
            </a:extLst>
          </p:cNvPr>
          <p:cNvSpPr>
            <a:spLocks noGrp="1"/>
          </p:cNvSpPr>
          <p:nvPr>
            <p:ph type="title"/>
          </p:nvPr>
        </p:nvSpPr>
        <p:spPr/>
        <p:txBody>
          <a:bodyPr/>
          <a:lstStyle/>
          <a:p>
            <a:r>
              <a:rPr lang="en-IN" b="0" i="0" dirty="0">
                <a:solidFill>
                  <a:srgbClr val="610B38"/>
                </a:solidFill>
                <a:effectLst/>
                <a:latin typeface="erdana"/>
              </a:rPr>
              <a:t>for loop in 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2B0A7A9-9BDE-4B6E-9B31-BFBBA382EC51}"/>
              </a:ext>
            </a:extLst>
          </p:cNvPr>
          <p:cNvSpPr>
            <a:spLocks noGrp="1"/>
          </p:cNvSpPr>
          <p:nvPr>
            <p:ph idx="1"/>
          </p:nvPr>
        </p:nvSpPr>
        <p:spPr/>
        <p:txBody>
          <a:bodyPr/>
          <a:lstStyle/>
          <a:p>
            <a:pPr algn="just"/>
            <a:r>
              <a:rPr lang="en-US" b="0" i="0" dirty="0">
                <a:solidFill>
                  <a:srgbClr val="610B4B"/>
                </a:solidFill>
                <a:effectLst/>
                <a:latin typeface="erdana"/>
              </a:rPr>
              <a:t>Properties of Expression 3</a:t>
            </a:r>
          </a:p>
          <a:p>
            <a:pPr algn="just">
              <a:buFont typeface="Arial" panose="020B0604020202020204" pitchFamily="34" charset="0"/>
              <a:buChar char="•"/>
            </a:pPr>
            <a:r>
              <a:rPr lang="en-US" b="0" i="0" dirty="0">
                <a:solidFill>
                  <a:srgbClr val="000000"/>
                </a:solidFill>
                <a:effectLst/>
                <a:latin typeface="inter-regular"/>
              </a:rPr>
              <a:t>Expression 3 is used to update the loop variable.</a:t>
            </a:r>
          </a:p>
          <a:p>
            <a:pPr algn="just">
              <a:buFont typeface="Arial" panose="020B0604020202020204" pitchFamily="34" charset="0"/>
              <a:buChar char="•"/>
            </a:pPr>
            <a:r>
              <a:rPr lang="en-US" b="0" i="0" dirty="0">
                <a:solidFill>
                  <a:srgbClr val="000000"/>
                </a:solidFill>
                <a:effectLst/>
                <a:latin typeface="inter-regular"/>
              </a:rPr>
              <a:t>We can update more than one variable at the same time.</a:t>
            </a:r>
          </a:p>
          <a:p>
            <a:pPr algn="just">
              <a:buFont typeface="Arial" panose="020B0604020202020204" pitchFamily="34" charset="0"/>
              <a:buChar char="•"/>
            </a:pPr>
            <a:r>
              <a:rPr lang="en-US" b="0" i="0" dirty="0">
                <a:solidFill>
                  <a:srgbClr val="000000"/>
                </a:solidFill>
                <a:effectLst/>
                <a:latin typeface="inter-regular"/>
              </a:rPr>
              <a:t>Expression 3 is optional.</a:t>
            </a:r>
          </a:p>
          <a:p>
            <a:pPr algn="just"/>
            <a:r>
              <a:rPr lang="en-US" b="0" i="0" dirty="0">
                <a:solidFill>
                  <a:srgbClr val="610B4B"/>
                </a:solidFill>
                <a:effectLst/>
                <a:latin typeface="erdana"/>
              </a:rPr>
              <a:t>Loop body</a:t>
            </a:r>
          </a:p>
          <a:p>
            <a:pPr algn="just"/>
            <a:r>
              <a:rPr lang="en-US" b="0" i="0" dirty="0">
                <a:solidFill>
                  <a:srgbClr val="333333"/>
                </a:solidFill>
                <a:effectLst/>
                <a:latin typeface="inter-regular"/>
              </a:rPr>
              <a:t>The braces {} are used to define the scope of the loop. However, if the loop contains only one statement, then we don't need to use braces. A loop without a body is possible. The braces work as a block separator, i.e., the value variable declared inside for loop is valid</a:t>
            </a:r>
          </a:p>
          <a:p>
            <a:endParaRPr lang="en-IN" dirty="0"/>
          </a:p>
        </p:txBody>
      </p:sp>
    </p:spTree>
    <p:extLst>
      <p:ext uri="{BB962C8B-B14F-4D97-AF65-F5344CB8AC3E}">
        <p14:creationId xmlns:p14="http://schemas.microsoft.com/office/powerpoint/2010/main" val="1252253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3BDB-32E6-40CD-86DE-1610229F8890}"/>
              </a:ext>
            </a:extLst>
          </p:cNvPr>
          <p:cNvSpPr>
            <a:spLocks noGrp="1"/>
          </p:cNvSpPr>
          <p:nvPr>
            <p:ph type="title"/>
          </p:nvPr>
        </p:nvSpPr>
        <p:spPr/>
        <p:txBody>
          <a:bodyPr/>
          <a:lstStyle/>
          <a:p>
            <a:r>
              <a:rPr lang="en-US" b="0" i="0" dirty="0">
                <a:solidFill>
                  <a:srgbClr val="610B38"/>
                </a:solidFill>
                <a:effectLst/>
                <a:latin typeface="erdana"/>
              </a:rPr>
              <a:t>do while loop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8DF1FC-05D2-4BF5-B974-9C3B031A695B}"/>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do while loop is a post tested loop. Using the do-while loop, we can repeat the execution of several parts of the statements. The do-while loop is mainly used in the case where we need to execute the loop at least once. The do-while loop is mostly used in menu-driven programs where the termination condition depends upon the end user.</a:t>
            </a:r>
          </a:p>
          <a:p>
            <a:pPr algn="just"/>
            <a:r>
              <a:rPr lang="en-US" b="0" i="0" dirty="0">
                <a:solidFill>
                  <a:srgbClr val="333333"/>
                </a:solidFill>
                <a:effectLst/>
                <a:latin typeface="inter-regular"/>
              </a:rPr>
              <a:t>Syntax:-</a:t>
            </a:r>
          </a:p>
          <a:p>
            <a:pPr marL="0" indent="0" algn="just">
              <a:buNone/>
            </a:pP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(condition);  </a:t>
            </a:r>
          </a:p>
          <a:p>
            <a:endParaRPr lang="en-IN" dirty="0"/>
          </a:p>
        </p:txBody>
      </p:sp>
    </p:spTree>
    <p:extLst>
      <p:ext uri="{BB962C8B-B14F-4D97-AF65-F5344CB8AC3E}">
        <p14:creationId xmlns:p14="http://schemas.microsoft.com/office/powerpoint/2010/main" val="3256121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9AF4-D2DD-4C73-9228-B7814C108868}"/>
              </a:ext>
            </a:extLst>
          </p:cNvPr>
          <p:cNvSpPr>
            <a:spLocks noGrp="1"/>
          </p:cNvSpPr>
          <p:nvPr>
            <p:ph type="title"/>
          </p:nvPr>
        </p:nvSpPr>
        <p:spPr/>
        <p:txBody>
          <a:bodyPr/>
          <a:lstStyle/>
          <a:p>
            <a:r>
              <a:rPr lang="en-US" b="0" i="0" dirty="0">
                <a:solidFill>
                  <a:srgbClr val="610B38"/>
                </a:solidFill>
                <a:effectLst/>
                <a:latin typeface="erdana"/>
              </a:rPr>
              <a:t>Nested Loops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9F9B9E9-F3FB-429A-9C60-A0E350D71D16}"/>
              </a:ext>
            </a:extLst>
          </p:cNvPr>
          <p:cNvSpPr>
            <a:spLocks noGrp="1"/>
          </p:cNvSpPr>
          <p:nvPr>
            <p:ph idx="1"/>
          </p:nvPr>
        </p:nvSpPr>
        <p:spPr/>
        <p:txBody>
          <a:bodyPr/>
          <a:lstStyle/>
          <a:p>
            <a:pPr algn="just"/>
            <a:r>
              <a:rPr lang="en-US" b="0" i="0" dirty="0">
                <a:solidFill>
                  <a:srgbClr val="333333"/>
                </a:solidFill>
                <a:effectLst/>
                <a:latin typeface="inter-regular"/>
              </a:rPr>
              <a:t>C supports nesting of loops in C. </a:t>
            </a:r>
            <a:r>
              <a:rPr lang="en-US" b="1" i="0" dirty="0">
                <a:solidFill>
                  <a:srgbClr val="333333"/>
                </a:solidFill>
                <a:effectLst/>
                <a:latin typeface="inter-bold"/>
              </a:rPr>
              <a:t>Nesting of loops</a:t>
            </a:r>
            <a:r>
              <a:rPr lang="en-US" b="0" i="0" dirty="0">
                <a:solidFill>
                  <a:srgbClr val="333333"/>
                </a:solidFill>
                <a:effectLst/>
                <a:latin typeface="inter-regular"/>
              </a:rPr>
              <a:t> is the feature in C that allows the looping of statements inside another loop. Let's observe an example of nesting loops in C.</a:t>
            </a:r>
          </a:p>
          <a:p>
            <a:pPr algn="just"/>
            <a:r>
              <a:rPr lang="en-US" b="0" i="0" dirty="0">
                <a:solidFill>
                  <a:srgbClr val="333333"/>
                </a:solidFill>
                <a:effectLst/>
                <a:latin typeface="inter-regular"/>
              </a:rPr>
              <a:t>Any number of loops can be defined inside another loop, i.e., there is no restriction for defining any number of loops. The nesting level can be defined at n times. You can define any type of loop inside another loop; for example, you can define '</a:t>
            </a:r>
            <a:r>
              <a:rPr lang="en-US" b="1" i="0" dirty="0">
                <a:solidFill>
                  <a:srgbClr val="333333"/>
                </a:solidFill>
                <a:effectLst/>
                <a:latin typeface="inter-bold"/>
              </a:rPr>
              <a:t>while</a:t>
            </a:r>
            <a:r>
              <a:rPr lang="en-US" b="0" i="0" dirty="0">
                <a:solidFill>
                  <a:srgbClr val="333333"/>
                </a:solidFill>
                <a:effectLst/>
                <a:latin typeface="inter-regular"/>
              </a:rPr>
              <a:t>' loop inside a '</a:t>
            </a:r>
            <a:r>
              <a:rPr lang="en-US" b="1" i="0" dirty="0">
                <a:solidFill>
                  <a:srgbClr val="333333"/>
                </a:solidFill>
                <a:effectLst/>
                <a:latin typeface="inter-bold"/>
              </a:rPr>
              <a:t>for</a:t>
            </a:r>
            <a:r>
              <a:rPr lang="en-US" b="0" i="0" dirty="0">
                <a:solidFill>
                  <a:srgbClr val="333333"/>
                </a:solidFill>
                <a:effectLst/>
                <a:latin typeface="inter-regular"/>
              </a:rPr>
              <a:t>' loop.</a:t>
            </a:r>
          </a:p>
          <a:p>
            <a:endParaRPr lang="en-IN" dirty="0"/>
          </a:p>
        </p:txBody>
      </p:sp>
    </p:spTree>
    <p:extLst>
      <p:ext uri="{BB962C8B-B14F-4D97-AF65-F5344CB8AC3E}">
        <p14:creationId xmlns:p14="http://schemas.microsoft.com/office/powerpoint/2010/main" val="2690616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4C3-2344-434E-A82B-901B779E7D4A}"/>
              </a:ext>
            </a:extLst>
          </p:cNvPr>
          <p:cNvSpPr>
            <a:spLocks noGrp="1"/>
          </p:cNvSpPr>
          <p:nvPr>
            <p:ph type="title"/>
          </p:nvPr>
        </p:nvSpPr>
        <p:spPr/>
        <p:txBody>
          <a:bodyPr/>
          <a:lstStyle/>
          <a:p>
            <a:r>
              <a:rPr lang="en-US" b="0" i="0" dirty="0">
                <a:solidFill>
                  <a:srgbClr val="610B38"/>
                </a:solidFill>
                <a:effectLst/>
                <a:latin typeface="erdana"/>
              </a:rPr>
              <a:t>Nested Loops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EAF49EE-ACA6-457F-A106-AE0C27C9FC97}"/>
              </a:ext>
            </a:extLst>
          </p:cNvPr>
          <p:cNvSpPr>
            <a:spLocks noGrp="1"/>
          </p:cNvSpPr>
          <p:nvPr>
            <p:ph idx="1"/>
          </p:nvPr>
        </p:nvSpPr>
        <p:spPr/>
        <p:txBody>
          <a:bodyPr/>
          <a:lstStyle/>
          <a:p>
            <a:pPr algn="just"/>
            <a:r>
              <a:rPr lang="en-US" b="0" i="0" dirty="0">
                <a:solidFill>
                  <a:srgbClr val="333333"/>
                </a:solidFill>
                <a:effectLst/>
                <a:latin typeface="inter-regular"/>
              </a:rPr>
              <a:t>C supports nesting of loops in C. </a:t>
            </a:r>
            <a:r>
              <a:rPr lang="en-US" b="1" i="0" dirty="0">
                <a:solidFill>
                  <a:srgbClr val="333333"/>
                </a:solidFill>
                <a:effectLst/>
                <a:latin typeface="inter-bold"/>
              </a:rPr>
              <a:t>Nesting of loops</a:t>
            </a:r>
            <a:r>
              <a:rPr lang="en-US" b="0" i="0" dirty="0">
                <a:solidFill>
                  <a:srgbClr val="333333"/>
                </a:solidFill>
                <a:effectLst/>
                <a:latin typeface="inter-regular"/>
              </a:rPr>
              <a:t> is the feature in C that allows the looping of statements inside another loop. Let's observe an example of nesting loops in C.</a:t>
            </a:r>
          </a:p>
          <a:p>
            <a:pPr algn="just"/>
            <a:r>
              <a:rPr lang="en-US" b="0" i="0" dirty="0">
                <a:solidFill>
                  <a:srgbClr val="333333"/>
                </a:solidFill>
                <a:effectLst/>
                <a:latin typeface="inter-regular"/>
              </a:rPr>
              <a:t>Any number of loops can be defined inside another loop, i.e., there is no restriction for defining any number of loops. The nesting level can be defined at n times. You can define any type of loop inside another loop; for example, you can define '</a:t>
            </a:r>
            <a:r>
              <a:rPr lang="en-US" b="1" i="0" dirty="0">
                <a:solidFill>
                  <a:srgbClr val="333333"/>
                </a:solidFill>
                <a:effectLst/>
                <a:latin typeface="inter-bold"/>
              </a:rPr>
              <a:t>while</a:t>
            </a:r>
            <a:r>
              <a:rPr lang="en-US" b="0" i="0" dirty="0">
                <a:solidFill>
                  <a:srgbClr val="333333"/>
                </a:solidFill>
                <a:effectLst/>
                <a:latin typeface="inter-regular"/>
              </a:rPr>
              <a:t>' loop inside a '</a:t>
            </a:r>
            <a:r>
              <a:rPr lang="en-US" b="1" i="0" dirty="0">
                <a:solidFill>
                  <a:srgbClr val="333333"/>
                </a:solidFill>
                <a:effectLst/>
                <a:latin typeface="inter-bold"/>
              </a:rPr>
              <a:t>for</a:t>
            </a:r>
            <a:r>
              <a:rPr lang="en-US" b="0" i="0" dirty="0">
                <a:solidFill>
                  <a:srgbClr val="333333"/>
                </a:solidFill>
                <a:effectLst/>
                <a:latin typeface="inter-regular"/>
              </a:rPr>
              <a:t>' loop.</a:t>
            </a:r>
          </a:p>
          <a:p>
            <a:endParaRPr lang="en-IN" dirty="0"/>
          </a:p>
        </p:txBody>
      </p:sp>
    </p:spTree>
    <p:extLst>
      <p:ext uri="{BB962C8B-B14F-4D97-AF65-F5344CB8AC3E}">
        <p14:creationId xmlns:p14="http://schemas.microsoft.com/office/powerpoint/2010/main" val="803228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4E6-ECC3-467E-9762-B2DDF8BBE304}"/>
              </a:ext>
            </a:extLst>
          </p:cNvPr>
          <p:cNvSpPr>
            <a:spLocks noGrp="1"/>
          </p:cNvSpPr>
          <p:nvPr>
            <p:ph type="title"/>
          </p:nvPr>
        </p:nvSpPr>
        <p:spPr/>
        <p:txBody>
          <a:bodyPr/>
          <a:lstStyle/>
          <a:p>
            <a:r>
              <a:rPr lang="en-IN" b="1" i="0" dirty="0">
                <a:solidFill>
                  <a:srgbClr val="333333"/>
                </a:solidFill>
                <a:effectLst/>
                <a:latin typeface="inter-bold"/>
              </a:rPr>
              <a:t>Syntax of Nested loop</a:t>
            </a:r>
            <a:br>
              <a:rPr lang="en-IN"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C20CF54A-6727-4033-8B99-AE176A72D1F4}"/>
              </a:ext>
            </a:extLst>
          </p:cNvPr>
          <p:cNvSpPr>
            <a:spLocks noGrp="1"/>
          </p:cNvSpPr>
          <p:nvPr>
            <p:ph idx="1"/>
          </p:nvPr>
        </p:nvSpPr>
        <p:spPr/>
        <p:txBody>
          <a:bodyPr>
            <a:normAutofit/>
          </a:bodyPr>
          <a:lstStyle/>
          <a:p>
            <a:pPr marL="0" indent="0" algn="just">
              <a:buNone/>
            </a:pPr>
            <a:r>
              <a:rPr lang="en-IN" b="0" i="0" dirty="0" err="1">
                <a:solidFill>
                  <a:srgbClr val="000000"/>
                </a:solidFill>
                <a:effectLst/>
                <a:latin typeface="inter-regular"/>
              </a:rPr>
              <a:t>Outer_loop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Inner_loop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inner loop statements.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 outer loop statements.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63151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BC2A-6AD6-4634-9CF4-C294D6E728D0}"/>
              </a:ext>
            </a:extLst>
          </p:cNvPr>
          <p:cNvSpPr>
            <a:spLocks noGrp="1"/>
          </p:cNvSpPr>
          <p:nvPr>
            <p:ph type="title"/>
          </p:nvPr>
        </p:nvSpPr>
        <p:spPr/>
        <p:txBody>
          <a:bodyPr/>
          <a:lstStyle/>
          <a:p>
            <a:r>
              <a:rPr lang="en-US" b="0" i="0" dirty="0">
                <a:solidFill>
                  <a:srgbClr val="610B38"/>
                </a:solidFill>
                <a:effectLst/>
                <a:latin typeface="erdana"/>
              </a:rPr>
              <a:t>Nested for loop</a:t>
            </a:r>
            <a:endParaRPr lang="en-IN" dirty="0"/>
          </a:p>
        </p:txBody>
      </p:sp>
      <p:sp>
        <p:nvSpPr>
          <p:cNvPr id="3" name="Content Placeholder 2">
            <a:extLst>
              <a:ext uri="{FF2B5EF4-FFF2-40B4-BE49-F238E27FC236}">
                <a16:creationId xmlns:a16="http://schemas.microsoft.com/office/drawing/2014/main" id="{9843EE7C-F2F8-4F83-8EDF-78F90DB67D77}"/>
              </a:ext>
            </a:extLst>
          </p:cNvPr>
          <p:cNvSpPr>
            <a:spLocks noGrp="1"/>
          </p:cNvSpPr>
          <p:nvPr>
            <p:ph idx="1"/>
          </p:nvPr>
        </p:nvSpPr>
        <p:spPr/>
        <p:txBody>
          <a:bodyPr/>
          <a:lstStyle/>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2E8B57"/>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=1;i&lt;=</a:t>
            </a:r>
            <a:r>
              <a:rPr lang="en-IN" b="0" i="0" dirty="0" err="1">
                <a:solidFill>
                  <a:srgbClr val="000000"/>
                </a:solidFill>
                <a:effectLst/>
                <a:latin typeface="inter-regular"/>
              </a:rPr>
              <a:t>n;i</a:t>
            </a:r>
            <a:r>
              <a:rPr lang="en-IN" b="0" i="0" dirty="0">
                <a:solidFill>
                  <a:srgbClr val="000000"/>
                </a:solidFill>
                <a:effectLst/>
                <a:latin typeface="inter-regular"/>
              </a:rPr>
              <a:t>++)  </a:t>
            </a:r>
            <a:r>
              <a:rPr lang="en-IN" b="0" i="0" dirty="0">
                <a:solidFill>
                  <a:srgbClr val="008200"/>
                </a:solidFill>
                <a:effectLst/>
                <a:latin typeface="inter-regular"/>
              </a:rPr>
              <a:t>// outer 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2E8B57"/>
                </a:solidFill>
                <a:effectLst/>
                <a:latin typeface="inter-regular"/>
              </a:rPr>
              <a:t>int</a:t>
            </a:r>
            <a:r>
              <a:rPr lang="en-IN" b="0" i="0" dirty="0">
                <a:solidFill>
                  <a:srgbClr val="000000"/>
                </a:solidFill>
                <a:effectLst/>
                <a:latin typeface="inter-regular"/>
              </a:rPr>
              <a:t> j=1;j&lt;=10;j++)  </a:t>
            </a:r>
            <a:r>
              <a:rPr lang="en-IN" b="0" i="0" dirty="0">
                <a:solidFill>
                  <a:srgbClr val="008200"/>
                </a:solidFill>
                <a:effectLst/>
                <a:latin typeface="inter-regular"/>
              </a:rPr>
              <a:t>// inner loop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"%d\t"</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*j)); </a:t>
            </a:r>
            <a:r>
              <a:rPr lang="en-IN" b="0" i="0" dirty="0">
                <a:solidFill>
                  <a:srgbClr val="008200"/>
                </a:solidFill>
                <a:effectLst/>
                <a:latin typeface="inter-regular"/>
              </a:rPr>
              <a:t>// printing the value.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"\n"</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34686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7120-31AC-4D2C-819E-09EC7C7BF271}"/>
              </a:ext>
            </a:extLst>
          </p:cNvPr>
          <p:cNvSpPr>
            <a:spLocks noGrp="1"/>
          </p:cNvSpPr>
          <p:nvPr>
            <p:ph type="title"/>
          </p:nvPr>
        </p:nvSpPr>
        <p:spPr/>
        <p:txBody>
          <a:bodyPr/>
          <a:lstStyle/>
          <a:p>
            <a:r>
              <a:rPr lang="en-US" dirty="0"/>
              <a:t>C Control Statements</a:t>
            </a:r>
            <a:endParaRPr lang="en-IN" dirty="0"/>
          </a:p>
        </p:txBody>
      </p:sp>
      <p:sp>
        <p:nvSpPr>
          <p:cNvPr id="3" name="Content Placeholder 2">
            <a:extLst>
              <a:ext uri="{FF2B5EF4-FFF2-40B4-BE49-F238E27FC236}">
                <a16:creationId xmlns:a16="http://schemas.microsoft.com/office/drawing/2014/main" id="{58CA383B-FA24-4142-A2C0-8DC680567510}"/>
              </a:ext>
            </a:extLst>
          </p:cNvPr>
          <p:cNvSpPr>
            <a:spLocks noGrp="1"/>
          </p:cNvSpPr>
          <p:nvPr>
            <p:ph idx="1"/>
          </p:nvPr>
        </p:nvSpPr>
        <p:spPr/>
        <p:txBody>
          <a:bodyPr/>
          <a:lstStyle/>
          <a:p>
            <a:r>
              <a:rPr lang="en-US" dirty="0"/>
              <a:t>Decision &amp; Selection Control Statements:-if –</a:t>
            </a:r>
            <a:r>
              <a:rPr lang="en-US" dirty="0" err="1"/>
              <a:t>else,switch</a:t>
            </a:r>
            <a:r>
              <a:rPr lang="en-US" dirty="0"/>
              <a:t> case, conditional operators</a:t>
            </a:r>
          </a:p>
          <a:p>
            <a:r>
              <a:rPr lang="en-US" dirty="0"/>
              <a:t>Looping :-</a:t>
            </a:r>
            <a:r>
              <a:rPr lang="en-US" dirty="0" err="1"/>
              <a:t>While,do</a:t>
            </a:r>
            <a:r>
              <a:rPr lang="en-US" dirty="0"/>
              <a:t>—</a:t>
            </a:r>
            <a:r>
              <a:rPr lang="en-US" dirty="0" err="1"/>
              <a:t>while,for</a:t>
            </a:r>
            <a:endParaRPr lang="en-US" dirty="0"/>
          </a:p>
          <a:p>
            <a:r>
              <a:rPr lang="en-US" dirty="0"/>
              <a:t>Branching :-</a:t>
            </a:r>
            <a:r>
              <a:rPr lang="en-US" dirty="0" err="1"/>
              <a:t>break,continue,return</a:t>
            </a:r>
            <a:r>
              <a:rPr lang="en-US" dirty="0"/>
              <a:t>, </a:t>
            </a:r>
            <a:r>
              <a:rPr lang="en-US" dirty="0" err="1"/>
              <a:t>goto</a:t>
            </a:r>
            <a:endParaRPr lang="en-US" dirty="0"/>
          </a:p>
          <a:p>
            <a:endParaRPr lang="en-IN" dirty="0"/>
          </a:p>
        </p:txBody>
      </p:sp>
    </p:spTree>
    <p:extLst>
      <p:ext uri="{BB962C8B-B14F-4D97-AF65-F5344CB8AC3E}">
        <p14:creationId xmlns:p14="http://schemas.microsoft.com/office/powerpoint/2010/main" val="3962155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2828-FF9F-46EA-8EB3-2AF2ED0AE83E}"/>
              </a:ext>
            </a:extLst>
          </p:cNvPr>
          <p:cNvSpPr>
            <a:spLocks noGrp="1"/>
          </p:cNvSpPr>
          <p:nvPr>
            <p:ph type="title"/>
          </p:nvPr>
        </p:nvSpPr>
        <p:spPr/>
        <p:txBody>
          <a:bodyPr/>
          <a:lstStyle/>
          <a:p>
            <a:r>
              <a:rPr lang="en-US" b="0" i="0" dirty="0">
                <a:solidFill>
                  <a:srgbClr val="610B38"/>
                </a:solidFill>
                <a:effectLst/>
                <a:latin typeface="erdana"/>
              </a:rPr>
              <a:t>Nested while loop</a:t>
            </a:r>
            <a:endParaRPr lang="en-IN" dirty="0"/>
          </a:p>
        </p:txBody>
      </p:sp>
      <p:sp>
        <p:nvSpPr>
          <p:cNvPr id="3" name="Content Placeholder 2">
            <a:extLst>
              <a:ext uri="{FF2B5EF4-FFF2-40B4-BE49-F238E27FC236}">
                <a16:creationId xmlns:a16="http://schemas.microsoft.com/office/drawing/2014/main" id="{E1E391AA-78DF-4F86-92BF-8282B8E75C8E}"/>
              </a:ext>
            </a:extLst>
          </p:cNvPr>
          <p:cNvSpPr>
            <a:spLocks noGrp="1"/>
          </p:cNvSpPr>
          <p:nvPr>
            <p:ph idx="1"/>
          </p:nvPr>
        </p:nvSpPr>
        <p:spPr/>
        <p:txBody>
          <a:bodyPr/>
          <a:lstStyle/>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inner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8200"/>
                </a:solidFill>
                <a:effectLst/>
                <a:latin typeface="inter-regular"/>
              </a:rPr>
              <a:t>// outer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563987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02B-A9FE-467F-8198-F45B24518B70}"/>
              </a:ext>
            </a:extLst>
          </p:cNvPr>
          <p:cNvSpPr>
            <a:spLocks noGrp="1"/>
          </p:cNvSpPr>
          <p:nvPr>
            <p:ph type="title"/>
          </p:nvPr>
        </p:nvSpPr>
        <p:spPr/>
        <p:txBody>
          <a:bodyPr/>
          <a:lstStyle/>
          <a:p>
            <a:r>
              <a:rPr lang="en-US" b="0" i="0" dirty="0">
                <a:solidFill>
                  <a:srgbClr val="610B38"/>
                </a:solidFill>
                <a:effectLst/>
                <a:latin typeface="erdana"/>
              </a:rPr>
              <a:t>Nested do while loop</a:t>
            </a:r>
            <a:endParaRPr lang="en-IN" dirty="0"/>
          </a:p>
        </p:txBody>
      </p:sp>
      <p:sp>
        <p:nvSpPr>
          <p:cNvPr id="3" name="Content Placeholder 2">
            <a:extLst>
              <a:ext uri="{FF2B5EF4-FFF2-40B4-BE49-F238E27FC236}">
                <a16:creationId xmlns:a16="http://schemas.microsoft.com/office/drawing/2014/main" id="{D254B05A-3AAF-4684-812F-E3DD8428547C}"/>
              </a:ext>
            </a:extLst>
          </p:cNvPr>
          <p:cNvSpPr>
            <a:spLocks noGrp="1"/>
          </p:cNvSpPr>
          <p:nvPr>
            <p:ph idx="1"/>
          </p:nvPr>
        </p:nvSpPr>
        <p:spPr/>
        <p:txBody>
          <a:bodyPr/>
          <a:lstStyle/>
          <a:p>
            <a:pPr marL="0" indent="0" algn="just">
              <a:buNone/>
            </a:pP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inner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(condition);  </a:t>
            </a:r>
          </a:p>
          <a:p>
            <a:pPr marL="0" indent="0" algn="just">
              <a:buNone/>
            </a:pPr>
            <a:r>
              <a:rPr lang="en-US" b="0" i="0" dirty="0">
                <a:solidFill>
                  <a:srgbClr val="008200"/>
                </a:solidFill>
                <a:effectLst/>
                <a:latin typeface="inter-regular"/>
              </a:rPr>
              <a:t>// outer loop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(condition);  </a:t>
            </a:r>
          </a:p>
          <a:p>
            <a:endParaRPr lang="en-IN" dirty="0"/>
          </a:p>
        </p:txBody>
      </p:sp>
    </p:spTree>
    <p:extLst>
      <p:ext uri="{BB962C8B-B14F-4D97-AF65-F5344CB8AC3E}">
        <p14:creationId xmlns:p14="http://schemas.microsoft.com/office/powerpoint/2010/main" val="2402307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A0AA-5B8E-4EF3-92FD-F030D6B0505A}"/>
              </a:ext>
            </a:extLst>
          </p:cNvPr>
          <p:cNvSpPr>
            <a:spLocks noGrp="1"/>
          </p:cNvSpPr>
          <p:nvPr>
            <p:ph type="title"/>
          </p:nvPr>
        </p:nvSpPr>
        <p:spPr/>
        <p:txBody>
          <a:bodyPr/>
          <a:lstStyle/>
          <a:p>
            <a:r>
              <a:rPr lang="en-US" b="0" i="0" dirty="0">
                <a:solidFill>
                  <a:srgbClr val="610B38"/>
                </a:solidFill>
                <a:effectLst/>
                <a:latin typeface="erdana"/>
              </a:rPr>
              <a:t>C break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5C4DCD6-DC24-46F3-822B-0A7FF94330B3}"/>
              </a:ext>
            </a:extLst>
          </p:cNvPr>
          <p:cNvSpPr>
            <a:spLocks noGrp="1"/>
          </p:cNvSpPr>
          <p:nvPr>
            <p:ph idx="1"/>
          </p:nvPr>
        </p:nvSpPr>
        <p:spPr/>
        <p:txBody>
          <a:bodyPr/>
          <a:lstStyle/>
          <a:p>
            <a:pPr algn="just"/>
            <a:r>
              <a:rPr lang="en-US" b="0" i="0" dirty="0">
                <a:solidFill>
                  <a:srgbClr val="333333"/>
                </a:solidFill>
                <a:effectLst/>
                <a:latin typeface="inter-regular"/>
              </a:rPr>
              <a:t>The break is a keyword in C which is used to bring the program control out of the loop. The break statement is used inside loops or switch statement. The break statement breaks the loop one by one, i.e., in the case of nested loops, it breaks the inner loop first and then proceeds to outer loops. The break statement in C can be used in the following two scenarios:</a:t>
            </a:r>
          </a:p>
          <a:p>
            <a:pPr algn="just">
              <a:buFont typeface="+mj-lt"/>
              <a:buAutoNum type="arabicPeriod"/>
            </a:pPr>
            <a:r>
              <a:rPr lang="en-US" b="0" i="0" dirty="0">
                <a:solidFill>
                  <a:srgbClr val="000000"/>
                </a:solidFill>
                <a:effectLst/>
                <a:latin typeface="inter-regular"/>
              </a:rPr>
              <a:t>With switch case  </a:t>
            </a:r>
          </a:p>
          <a:p>
            <a:pPr algn="just">
              <a:buFont typeface="+mj-lt"/>
              <a:buAutoNum type="arabicPeriod"/>
            </a:pPr>
            <a:r>
              <a:rPr lang="en-US" b="0" i="0" dirty="0">
                <a:solidFill>
                  <a:srgbClr val="000000"/>
                </a:solidFill>
                <a:effectLst/>
                <a:latin typeface="inter-regular"/>
              </a:rPr>
              <a:t>With loop</a:t>
            </a:r>
          </a:p>
          <a:p>
            <a:endParaRPr lang="en-IN" dirty="0"/>
          </a:p>
        </p:txBody>
      </p:sp>
    </p:spTree>
    <p:extLst>
      <p:ext uri="{BB962C8B-B14F-4D97-AF65-F5344CB8AC3E}">
        <p14:creationId xmlns:p14="http://schemas.microsoft.com/office/powerpoint/2010/main" val="1578982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448D-0158-4E3E-BC47-3A3125117A90}"/>
              </a:ext>
            </a:extLst>
          </p:cNvPr>
          <p:cNvSpPr>
            <a:spLocks noGrp="1"/>
          </p:cNvSpPr>
          <p:nvPr>
            <p:ph type="title"/>
          </p:nvPr>
        </p:nvSpPr>
        <p:spPr/>
        <p:txBody>
          <a:bodyPr/>
          <a:lstStyle/>
          <a:p>
            <a:r>
              <a:rPr lang="en-US" b="0" i="0" dirty="0">
                <a:solidFill>
                  <a:srgbClr val="610B38"/>
                </a:solidFill>
                <a:effectLst/>
                <a:latin typeface="erdana"/>
              </a:rPr>
              <a:t>C continue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F61DB08-DEA6-4350-A694-0C157EBA561A}"/>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a:t>
            </a:r>
            <a:r>
              <a:rPr lang="en-US" b="1" i="0" dirty="0">
                <a:solidFill>
                  <a:srgbClr val="333333"/>
                </a:solidFill>
                <a:effectLst/>
                <a:latin typeface="inter-bold"/>
              </a:rPr>
              <a:t>continue statement</a:t>
            </a:r>
            <a:r>
              <a:rPr lang="en-US" b="0" i="0" dirty="0">
                <a:solidFill>
                  <a:srgbClr val="333333"/>
                </a:solidFill>
                <a:effectLst/>
                <a:latin typeface="inter-regular"/>
              </a:rPr>
              <a:t> in C language is used to bring the program control to the beginning of the loop. The continue statement skips some lines of code inside the loop and continues with the next iteration. It is mainly used for a condition so that we can skip some code for a particular condition.</a:t>
            </a:r>
          </a:p>
          <a:p>
            <a:pPr algn="just"/>
            <a:r>
              <a:rPr lang="en-US" b="0" i="0" dirty="0">
                <a:solidFill>
                  <a:srgbClr val="610B4B"/>
                </a:solidFill>
                <a:effectLst/>
                <a:latin typeface="erdana"/>
              </a:rPr>
              <a:t>Syntax:</a:t>
            </a:r>
          </a:p>
          <a:p>
            <a:pPr algn="just"/>
            <a:endParaRPr lang="en-US" dirty="0">
              <a:solidFill>
                <a:srgbClr val="610B4B"/>
              </a:solidFill>
              <a:latin typeface="erdana"/>
            </a:endParaRPr>
          </a:p>
          <a:p>
            <a:pPr marL="0" indent="0" algn="just">
              <a:buNone/>
            </a:pPr>
            <a:r>
              <a:rPr lang="en-US" b="0" i="0" dirty="0">
                <a:solidFill>
                  <a:srgbClr val="008200"/>
                </a:solidFill>
                <a:effectLst/>
                <a:latin typeface="inter-regular"/>
              </a:rPr>
              <a:t>//loop statements</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continue</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//some lines of the code which is to be skipped</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146241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1D4C-C913-4A01-AB49-F5719331DE2D}"/>
              </a:ext>
            </a:extLst>
          </p:cNvPr>
          <p:cNvSpPr>
            <a:spLocks noGrp="1"/>
          </p:cNvSpPr>
          <p:nvPr>
            <p:ph type="title"/>
          </p:nvPr>
        </p:nvSpPr>
        <p:spPr/>
        <p:txBody>
          <a:bodyPr/>
          <a:lstStyle/>
          <a:p>
            <a:r>
              <a:rPr lang="en-US" b="0" i="0" dirty="0">
                <a:solidFill>
                  <a:srgbClr val="610B38"/>
                </a:solidFill>
                <a:effectLst/>
                <a:latin typeface="erdana"/>
              </a:rPr>
              <a:t>C </a:t>
            </a:r>
            <a:r>
              <a:rPr lang="en-US" b="0" i="0" dirty="0" err="1">
                <a:solidFill>
                  <a:srgbClr val="610B38"/>
                </a:solidFill>
                <a:effectLst/>
                <a:latin typeface="erdana"/>
              </a:rPr>
              <a:t>goto</a:t>
            </a:r>
            <a:r>
              <a:rPr lang="en-US" b="0" i="0" dirty="0">
                <a:solidFill>
                  <a:srgbClr val="610B38"/>
                </a:solidFill>
                <a:effectLst/>
                <a:latin typeface="erdana"/>
              </a:rPr>
              <a:t>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748132-B724-4633-A9C1-AC35071653C4}"/>
              </a:ext>
            </a:extLst>
          </p:cNvPr>
          <p:cNvSpPr>
            <a:spLocks noGrp="1"/>
          </p:cNvSpPr>
          <p:nvPr>
            <p:ph idx="1"/>
          </p:nvPr>
        </p:nvSpPr>
        <p:spPr/>
        <p:txBody>
          <a:bodyPr>
            <a:normAutofit fontScale="92500" lnSpcReduction="10000"/>
          </a:bodyPr>
          <a:lstStyle/>
          <a:p>
            <a:pPr algn="just"/>
            <a:r>
              <a:rPr lang="en-US" b="1" i="1" u="sng" dirty="0">
                <a:solidFill>
                  <a:srgbClr val="333333"/>
                </a:solidFill>
                <a:effectLst/>
                <a:latin typeface="inter-regular"/>
              </a:rPr>
              <a:t>The </a:t>
            </a:r>
            <a:r>
              <a:rPr lang="en-US" b="1" i="1" u="sng" dirty="0" err="1">
                <a:solidFill>
                  <a:srgbClr val="333333"/>
                </a:solidFill>
                <a:effectLst/>
                <a:latin typeface="inter-regular"/>
              </a:rPr>
              <a:t>goto</a:t>
            </a:r>
            <a:r>
              <a:rPr lang="en-US" b="1" i="1" u="sng" dirty="0">
                <a:solidFill>
                  <a:srgbClr val="333333"/>
                </a:solidFill>
                <a:effectLst/>
                <a:latin typeface="inter-regular"/>
              </a:rPr>
              <a:t> statement is known as jump statement </a:t>
            </a:r>
            <a:r>
              <a:rPr lang="en-US" b="0" i="0" dirty="0">
                <a:solidFill>
                  <a:srgbClr val="333333"/>
                </a:solidFill>
                <a:effectLst/>
                <a:latin typeface="inter-regular"/>
              </a:rPr>
              <a:t>in C. As the name suggests, </a:t>
            </a:r>
            <a:r>
              <a:rPr lang="en-US" b="0" i="0" dirty="0" err="1">
                <a:solidFill>
                  <a:srgbClr val="333333"/>
                </a:solidFill>
                <a:effectLst/>
                <a:latin typeface="inter-regular"/>
              </a:rPr>
              <a:t>goto</a:t>
            </a:r>
            <a:r>
              <a:rPr lang="en-US" b="0" i="0" dirty="0">
                <a:solidFill>
                  <a:srgbClr val="333333"/>
                </a:solidFill>
                <a:effectLst/>
                <a:latin typeface="inter-regular"/>
              </a:rPr>
              <a:t> is used </a:t>
            </a:r>
            <a:r>
              <a:rPr lang="en-US" b="1" i="1" u="sng" dirty="0">
                <a:solidFill>
                  <a:srgbClr val="333333"/>
                </a:solidFill>
                <a:effectLst/>
                <a:latin typeface="inter-regular"/>
              </a:rPr>
              <a:t>to transfer the program control to a predefined label.</a:t>
            </a:r>
            <a:r>
              <a:rPr lang="en-US" b="0" i="0" dirty="0">
                <a:solidFill>
                  <a:srgbClr val="333333"/>
                </a:solidFill>
                <a:effectLst/>
                <a:latin typeface="inter-regular"/>
              </a:rPr>
              <a:t> </a:t>
            </a:r>
            <a:r>
              <a:rPr lang="en-US" b="1" i="1" u="sng" dirty="0">
                <a:solidFill>
                  <a:srgbClr val="333333"/>
                </a:solidFill>
                <a:effectLst/>
                <a:latin typeface="inter-regular"/>
              </a:rPr>
              <a:t>The </a:t>
            </a:r>
            <a:r>
              <a:rPr lang="en-US" b="1" i="1" u="sng" dirty="0" err="1">
                <a:solidFill>
                  <a:srgbClr val="333333"/>
                </a:solidFill>
                <a:effectLst/>
                <a:latin typeface="inter-regular"/>
              </a:rPr>
              <a:t>goto</a:t>
            </a:r>
            <a:r>
              <a:rPr lang="en-US" b="1" i="1" u="sng" dirty="0">
                <a:solidFill>
                  <a:srgbClr val="333333"/>
                </a:solidFill>
                <a:effectLst/>
                <a:latin typeface="inter-regular"/>
              </a:rPr>
              <a:t> statement can be used to repeat some part of the code for a particular condition. It can also be used to break the multiple loops which can't be done by using a single break statement</a:t>
            </a:r>
            <a:r>
              <a:rPr lang="en-US" b="0" i="0" dirty="0">
                <a:solidFill>
                  <a:srgbClr val="333333"/>
                </a:solidFill>
                <a:effectLst/>
                <a:latin typeface="inter-regular"/>
              </a:rPr>
              <a:t>. However, using </a:t>
            </a:r>
            <a:r>
              <a:rPr lang="en-US" b="0" i="0" dirty="0" err="1">
                <a:solidFill>
                  <a:srgbClr val="333333"/>
                </a:solidFill>
                <a:effectLst/>
                <a:latin typeface="inter-regular"/>
              </a:rPr>
              <a:t>goto</a:t>
            </a:r>
            <a:r>
              <a:rPr lang="en-US" b="0" i="0" dirty="0">
                <a:solidFill>
                  <a:srgbClr val="333333"/>
                </a:solidFill>
                <a:effectLst/>
                <a:latin typeface="inter-regular"/>
              </a:rPr>
              <a:t> is avoided these days since it makes the program less readable and complicated.</a:t>
            </a:r>
          </a:p>
          <a:p>
            <a:pPr marL="0" indent="0" algn="just">
              <a:buNone/>
            </a:pPr>
            <a:r>
              <a:rPr lang="en-US" b="0" i="0" dirty="0">
                <a:solidFill>
                  <a:srgbClr val="333333"/>
                </a:solidFill>
                <a:effectLst/>
                <a:latin typeface="inter-regular"/>
              </a:rPr>
              <a:t>Syntax:</a:t>
            </a:r>
          </a:p>
          <a:p>
            <a:pPr marL="0" indent="0" algn="just">
              <a:buNone/>
            </a:pPr>
            <a:r>
              <a:rPr lang="en-US" b="0" i="0" dirty="0">
                <a:solidFill>
                  <a:srgbClr val="000000"/>
                </a:solidFill>
                <a:effectLst/>
                <a:latin typeface="inter-regular"/>
              </a:rPr>
              <a:t>label:   </a:t>
            </a:r>
          </a:p>
          <a:p>
            <a:pPr marL="0" indent="0" algn="just">
              <a:buNone/>
            </a:pPr>
            <a:r>
              <a:rPr lang="en-US" b="0" i="0" dirty="0">
                <a:solidFill>
                  <a:srgbClr val="008200"/>
                </a:solidFill>
                <a:effectLst/>
                <a:latin typeface="inter-regular"/>
              </a:rPr>
              <a:t>//some part of the code; </a:t>
            </a:r>
            <a:r>
              <a:rPr lang="en-US" b="0" i="0" dirty="0">
                <a:solidFill>
                  <a:srgbClr val="000000"/>
                </a:solidFill>
                <a:effectLst/>
                <a:latin typeface="inter-regular"/>
              </a:rPr>
              <a:t>  </a:t>
            </a:r>
          </a:p>
          <a:p>
            <a:pPr marL="0" indent="0" algn="just">
              <a:buNone/>
            </a:pPr>
            <a:r>
              <a:rPr lang="en-US" b="1" i="0" dirty="0" err="1">
                <a:solidFill>
                  <a:srgbClr val="006699"/>
                </a:solidFill>
                <a:effectLst/>
                <a:latin typeface="inter-regular"/>
              </a:rPr>
              <a:t>goto</a:t>
            </a:r>
            <a:r>
              <a:rPr lang="en-US" b="0" i="0" dirty="0">
                <a:solidFill>
                  <a:srgbClr val="000000"/>
                </a:solidFill>
                <a:effectLst/>
                <a:latin typeface="inter-regular"/>
              </a:rPr>
              <a:t> label;  </a:t>
            </a:r>
          </a:p>
          <a:p>
            <a:endParaRPr lang="en-IN" dirty="0"/>
          </a:p>
        </p:txBody>
      </p:sp>
    </p:spTree>
    <p:extLst>
      <p:ext uri="{BB962C8B-B14F-4D97-AF65-F5344CB8AC3E}">
        <p14:creationId xmlns:p14="http://schemas.microsoft.com/office/powerpoint/2010/main" val="237901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6B0-85EA-4F44-A056-32CFB03F54A9}"/>
              </a:ext>
            </a:extLst>
          </p:cNvPr>
          <p:cNvSpPr>
            <a:spLocks noGrp="1"/>
          </p:cNvSpPr>
          <p:nvPr>
            <p:ph type="title"/>
          </p:nvPr>
        </p:nvSpPr>
        <p:spPr/>
        <p:txBody>
          <a:bodyPr/>
          <a:lstStyle/>
          <a:p>
            <a:r>
              <a:rPr lang="en-US" b="0" i="0" dirty="0">
                <a:solidFill>
                  <a:srgbClr val="610B38"/>
                </a:solidFill>
                <a:effectLst/>
                <a:latin typeface="erdana"/>
              </a:rPr>
              <a:t>Type Casting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263F5A1-BED7-42AF-B30D-492E678ADBE9}"/>
              </a:ext>
            </a:extLst>
          </p:cNvPr>
          <p:cNvSpPr>
            <a:spLocks noGrp="1"/>
          </p:cNvSpPr>
          <p:nvPr>
            <p:ph idx="1"/>
          </p:nvPr>
        </p:nvSpPr>
        <p:spPr/>
        <p:txBody>
          <a:bodyPr/>
          <a:lstStyle/>
          <a:p>
            <a:pPr algn="just"/>
            <a:r>
              <a:rPr lang="en-US" b="0" i="0" dirty="0">
                <a:solidFill>
                  <a:srgbClr val="333333"/>
                </a:solidFill>
                <a:effectLst/>
                <a:latin typeface="inter-regular"/>
              </a:rPr>
              <a:t>Typecasting allows us to convert one data type into other. In C language, we use cast operator for typecasting which is denoted by (type).</a:t>
            </a:r>
          </a:p>
          <a:p>
            <a:pPr algn="just"/>
            <a:r>
              <a:rPr lang="en-US" b="0" i="0" dirty="0">
                <a:solidFill>
                  <a:srgbClr val="333333"/>
                </a:solidFill>
                <a:effectLst/>
                <a:latin typeface="inter-regular"/>
              </a:rPr>
              <a:t>Syntax:</a:t>
            </a:r>
          </a:p>
          <a:p>
            <a:pPr algn="just">
              <a:buFont typeface="+mj-lt"/>
              <a:buAutoNum type="arabicPeriod"/>
            </a:pPr>
            <a:r>
              <a:rPr lang="en-US" b="0" i="0" dirty="0">
                <a:solidFill>
                  <a:srgbClr val="000000"/>
                </a:solidFill>
                <a:effectLst/>
                <a:latin typeface="inter-regular"/>
              </a:rPr>
              <a:t>(type)value;      </a:t>
            </a:r>
          </a:p>
          <a:p>
            <a:endParaRPr lang="en-IN" dirty="0"/>
          </a:p>
        </p:txBody>
      </p:sp>
    </p:spTree>
    <p:extLst>
      <p:ext uri="{BB962C8B-B14F-4D97-AF65-F5344CB8AC3E}">
        <p14:creationId xmlns:p14="http://schemas.microsoft.com/office/powerpoint/2010/main" val="254837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105A-5285-4A80-A679-608284CDB73D}"/>
              </a:ext>
            </a:extLst>
          </p:cNvPr>
          <p:cNvSpPr>
            <a:spLocks noGrp="1"/>
          </p:cNvSpPr>
          <p:nvPr>
            <p:ph type="title"/>
          </p:nvPr>
        </p:nvSpPr>
        <p:spPr/>
        <p:txBody>
          <a:bodyPr/>
          <a:lstStyle/>
          <a:p>
            <a:r>
              <a:rPr lang="en-US" b="0" i="0" dirty="0">
                <a:solidFill>
                  <a:srgbClr val="610B38"/>
                </a:solidFill>
                <a:effectLst/>
                <a:latin typeface="erdana"/>
              </a:rPr>
              <a:t>C if else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BCF5D3-631F-4AC1-AC44-48EE1CE6AC78}"/>
              </a:ext>
            </a:extLst>
          </p:cNvPr>
          <p:cNvSpPr>
            <a:spLocks noGrp="1"/>
          </p:cNvSpPr>
          <p:nvPr>
            <p:ph idx="1"/>
          </p:nvPr>
        </p:nvSpPr>
        <p:spPr/>
        <p:txBody>
          <a:bodyPr/>
          <a:lstStyle/>
          <a:p>
            <a:pPr algn="just"/>
            <a:r>
              <a:rPr lang="en-US" b="0" i="0" dirty="0">
                <a:solidFill>
                  <a:srgbClr val="333333"/>
                </a:solidFill>
                <a:effectLst/>
                <a:latin typeface="inter-regular"/>
              </a:rPr>
              <a:t>The if-else statement in C is used to perform the operations based on some specific condition. The operations specified in if block are executed if and only if the given condition is true.</a:t>
            </a:r>
          </a:p>
          <a:p>
            <a:pPr algn="just"/>
            <a:r>
              <a:rPr lang="en-US" b="0" i="0" dirty="0">
                <a:solidFill>
                  <a:srgbClr val="333333"/>
                </a:solidFill>
                <a:effectLst/>
                <a:latin typeface="inter-regular"/>
              </a:rPr>
              <a:t>There are the following variants of if statement in C language.</a:t>
            </a:r>
          </a:p>
          <a:p>
            <a:pPr algn="just">
              <a:buFont typeface="Arial" panose="020B0604020202020204" pitchFamily="34" charset="0"/>
              <a:buChar char="•"/>
            </a:pPr>
            <a:r>
              <a:rPr lang="en-US" b="0" i="0" dirty="0">
                <a:solidFill>
                  <a:srgbClr val="000000"/>
                </a:solidFill>
                <a:effectLst/>
                <a:latin typeface="inter-regular"/>
              </a:rPr>
              <a:t>If statement</a:t>
            </a:r>
          </a:p>
          <a:p>
            <a:pPr algn="just">
              <a:buFont typeface="Arial" panose="020B0604020202020204" pitchFamily="34" charset="0"/>
              <a:buChar char="•"/>
            </a:pPr>
            <a:r>
              <a:rPr lang="en-US" b="0" i="0" dirty="0">
                <a:solidFill>
                  <a:srgbClr val="000000"/>
                </a:solidFill>
                <a:effectLst/>
                <a:latin typeface="inter-regular"/>
              </a:rPr>
              <a:t>If-else statement</a:t>
            </a:r>
          </a:p>
          <a:p>
            <a:pPr algn="just">
              <a:buFont typeface="Arial" panose="020B0604020202020204" pitchFamily="34" charset="0"/>
              <a:buChar char="•"/>
            </a:pPr>
            <a:r>
              <a:rPr lang="en-US" b="0" i="0" dirty="0">
                <a:solidFill>
                  <a:srgbClr val="000000"/>
                </a:solidFill>
                <a:effectLst/>
                <a:latin typeface="inter-regular"/>
              </a:rPr>
              <a:t>If else-if ladder</a:t>
            </a:r>
          </a:p>
          <a:p>
            <a:pPr algn="just">
              <a:buFont typeface="Arial" panose="020B0604020202020204" pitchFamily="34" charset="0"/>
              <a:buChar char="•"/>
            </a:pPr>
            <a:r>
              <a:rPr lang="en-US" b="0" i="0" dirty="0">
                <a:solidFill>
                  <a:srgbClr val="000000"/>
                </a:solidFill>
                <a:effectLst/>
                <a:latin typeface="inter-regular"/>
              </a:rPr>
              <a:t>Nested if</a:t>
            </a:r>
          </a:p>
          <a:p>
            <a:endParaRPr lang="en-IN" dirty="0"/>
          </a:p>
        </p:txBody>
      </p:sp>
    </p:spTree>
    <p:extLst>
      <p:ext uri="{BB962C8B-B14F-4D97-AF65-F5344CB8AC3E}">
        <p14:creationId xmlns:p14="http://schemas.microsoft.com/office/powerpoint/2010/main" val="272642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266F-5EE3-4813-AB8D-947823108F5A}"/>
              </a:ext>
            </a:extLst>
          </p:cNvPr>
          <p:cNvSpPr>
            <a:spLocks noGrp="1"/>
          </p:cNvSpPr>
          <p:nvPr>
            <p:ph type="title"/>
          </p:nvPr>
        </p:nvSpPr>
        <p:spPr/>
        <p:txBody>
          <a:bodyPr/>
          <a:lstStyle/>
          <a:p>
            <a:r>
              <a:rPr lang="en-US" b="0" i="0" dirty="0">
                <a:solidFill>
                  <a:srgbClr val="610B38"/>
                </a:solidFill>
                <a:effectLst/>
                <a:latin typeface="erdana"/>
              </a:rPr>
              <a:t>If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F75A282-27F7-4EF9-8649-8799D3FFC9C0}"/>
              </a:ext>
            </a:extLst>
          </p:cNvPr>
          <p:cNvSpPr>
            <a:spLocks noGrp="1"/>
          </p:cNvSpPr>
          <p:nvPr>
            <p:ph idx="1"/>
          </p:nvPr>
        </p:nvSpPr>
        <p:spPr/>
        <p:txBody>
          <a:bodyPr/>
          <a:lstStyle/>
          <a:p>
            <a:pPr algn="just"/>
            <a:r>
              <a:rPr lang="en-US" b="0" i="0" dirty="0">
                <a:solidFill>
                  <a:srgbClr val="333333"/>
                </a:solidFill>
                <a:effectLst/>
                <a:latin typeface="inter-regular"/>
              </a:rPr>
              <a:t>The if statement is used to check some given condition and perform some operations depending upon the correctness of that condition. It is mostly used in the scenario where we need to perform the different operations for the different conditions. The syntax of the if statement is given below.</a:t>
            </a:r>
          </a:p>
          <a:p>
            <a:endParaRPr lang="en-IN" dirty="0"/>
          </a:p>
        </p:txBody>
      </p:sp>
      <p:sp>
        <p:nvSpPr>
          <p:cNvPr id="4" name="Rectangle 3">
            <a:extLst>
              <a:ext uri="{FF2B5EF4-FFF2-40B4-BE49-F238E27FC236}">
                <a16:creationId xmlns:a16="http://schemas.microsoft.com/office/drawing/2014/main" id="{87634A78-3930-4958-B2D2-28DAFD54CEB9}"/>
              </a:ext>
            </a:extLst>
          </p:cNvPr>
          <p:cNvSpPr/>
          <p:nvPr/>
        </p:nvSpPr>
        <p:spPr>
          <a:xfrm>
            <a:off x="2183907" y="4172505"/>
            <a:ext cx="3195961" cy="16778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(expression){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544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4017-0C68-49F0-BECC-AB557DE4F3A2}"/>
              </a:ext>
            </a:extLst>
          </p:cNvPr>
          <p:cNvSpPr>
            <a:spLocks noGrp="1"/>
          </p:cNvSpPr>
          <p:nvPr>
            <p:ph type="title"/>
          </p:nvPr>
        </p:nvSpPr>
        <p:spPr/>
        <p:txBody>
          <a:bodyPr/>
          <a:lstStyle/>
          <a:p>
            <a:r>
              <a:rPr lang="en-US" b="1" i="0" dirty="0">
                <a:solidFill>
                  <a:srgbClr val="333333"/>
                </a:solidFill>
                <a:effectLst/>
                <a:latin typeface="inter-bold"/>
              </a:rPr>
              <a:t>Flowchart of if statement in C</a:t>
            </a:r>
            <a:endParaRPr lang="en-IN" dirty="0"/>
          </a:p>
        </p:txBody>
      </p:sp>
      <p:pic>
        <p:nvPicPr>
          <p:cNvPr id="2050" name="Picture 2" descr="if statement in c">
            <a:extLst>
              <a:ext uri="{FF2B5EF4-FFF2-40B4-BE49-F238E27FC236}">
                <a16:creationId xmlns:a16="http://schemas.microsoft.com/office/drawing/2014/main" id="{9268994F-237D-4A36-BEBF-70CD6E11AE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92" y="1825625"/>
            <a:ext cx="44571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9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3DBD-A072-4AB0-9C46-8207E45259EC}"/>
              </a:ext>
            </a:extLst>
          </p:cNvPr>
          <p:cNvSpPr>
            <a:spLocks noGrp="1"/>
          </p:cNvSpPr>
          <p:nvPr>
            <p:ph type="title"/>
          </p:nvPr>
        </p:nvSpPr>
        <p:spPr/>
        <p:txBody>
          <a:bodyPr/>
          <a:lstStyle/>
          <a:p>
            <a:r>
              <a:rPr lang="en-US" b="0" i="0" dirty="0">
                <a:solidFill>
                  <a:srgbClr val="610B38"/>
                </a:solidFill>
                <a:effectLst/>
                <a:latin typeface="erdana"/>
              </a:rPr>
              <a:t>If-else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D65221A-8F38-4C74-9FFC-67F671E12CE4}"/>
              </a:ext>
            </a:extLst>
          </p:cNvPr>
          <p:cNvSpPr>
            <a:spLocks noGrp="1"/>
          </p:cNvSpPr>
          <p:nvPr>
            <p:ph idx="1"/>
          </p:nvPr>
        </p:nvSpPr>
        <p:spPr/>
        <p:txBody>
          <a:bodyPr/>
          <a:lstStyle/>
          <a:p>
            <a:pPr algn="just"/>
            <a:r>
              <a:rPr lang="en-US" b="0" i="0" dirty="0">
                <a:solidFill>
                  <a:srgbClr val="333333"/>
                </a:solidFill>
                <a:effectLst/>
                <a:latin typeface="inter-regular"/>
              </a:rPr>
              <a:t>The if-else statement is used to perform two operations for a single condition. </a:t>
            </a:r>
            <a:r>
              <a:rPr lang="en-US" b="1" i="0" dirty="0">
                <a:solidFill>
                  <a:srgbClr val="333333"/>
                </a:solidFill>
                <a:effectLst/>
                <a:latin typeface="inter-regular"/>
              </a:rPr>
              <a:t>The if-else statement is an extension to the if statement using which, we can perform two different operations,</a:t>
            </a:r>
            <a:r>
              <a:rPr lang="en-US" b="0" i="0" dirty="0">
                <a:solidFill>
                  <a:srgbClr val="333333"/>
                </a:solidFill>
                <a:effectLst/>
                <a:latin typeface="inter-regular"/>
              </a:rPr>
              <a:t> i.e., </a:t>
            </a:r>
            <a:r>
              <a:rPr lang="en-US" b="1" i="0" dirty="0">
                <a:solidFill>
                  <a:srgbClr val="333333"/>
                </a:solidFill>
                <a:effectLst/>
                <a:latin typeface="inter-regular"/>
              </a:rPr>
              <a:t>one is for the correctness of that condition(</a:t>
            </a:r>
            <a:r>
              <a:rPr lang="en-US" b="1" i="0" dirty="0" err="1">
                <a:solidFill>
                  <a:srgbClr val="333333"/>
                </a:solidFill>
                <a:effectLst/>
                <a:latin typeface="inter-regular"/>
              </a:rPr>
              <a:t>i.e</a:t>
            </a:r>
            <a:r>
              <a:rPr lang="en-US" b="1" i="0" dirty="0">
                <a:solidFill>
                  <a:srgbClr val="333333"/>
                </a:solidFill>
                <a:effectLst/>
                <a:latin typeface="inter-regular"/>
              </a:rPr>
              <a:t> true part), and the other is for the incorrectness of the condition(</a:t>
            </a:r>
            <a:r>
              <a:rPr lang="en-US" b="1" i="0" dirty="0" err="1">
                <a:solidFill>
                  <a:srgbClr val="333333"/>
                </a:solidFill>
                <a:effectLst/>
                <a:latin typeface="inter-regular"/>
              </a:rPr>
              <a:t>i.e</a:t>
            </a:r>
            <a:r>
              <a:rPr lang="en-US" b="1" i="0" dirty="0">
                <a:solidFill>
                  <a:srgbClr val="333333"/>
                </a:solidFill>
                <a:effectLst/>
                <a:latin typeface="inter-regular"/>
              </a:rPr>
              <a:t> false part)</a:t>
            </a:r>
            <a:r>
              <a:rPr lang="en-US" b="0" i="0" dirty="0">
                <a:solidFill>
                  <a:srgbClr val="333333"/>
                </a:solidFill>
                <a:effectLst/>
                <a:latin typeface="inter-regular"/>
              </a:rPr>
              <a:t>. Here, we must notice that if and else block cannot be executed simultaneously Using if-else statement is always preferable since it always invokes an otherwise case with every if condition.  </a:t>
            </a:r>
          </a:p>
          <a:p>
            <a:endParaRPr lang="en-IN" dirty="0"/>
          </a:p>
        </p:txBody>
      </p:sp>
    </p:spTree>
    <p:extLst>
      <p:ext uri="{BB962C8B-B14F-4D97-AF65-F5344CB8AC3E}">
        <p14:creationId xmlns:p14="http://schemas.microsoft.com/office/powerpoint/2010/main" val="362158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C3CC-5224-43DA-A805-13F0C79CD709}"/>
              </a:ext>
            </a:extLst>
          </p:cNvPr>
          <p:cNvSpPr>
            <a:spLocks noGrp="1"/>
          </p:cNvSpPr>
          <p:nvPr>
            <p:ph type="title"/>
          </p:nvPr>
        </p:nvSpPr>
        <p:spPr/>
        <p:txBody>
          <a:bodyPr/>
          <a:lstStyle/>
          <a:p>
            <a:r>
              <a:rPr lang="en-US" dirty="0"/>
              <a:t>Syntax &amp; Flowchart of if---else</a:t>
            </a:r>
            <a:endParaRPr lang="en-IN" dirty="0"/>
          </a:p>
        </p:txBody>
      </p:sp>
      <p:sp>
        <p:nvSpPr>
          <p:cNvPr id="6" name="Rectangle: Top Corners One Rounded and One Snipped 5">
            <a:extLst>
              <a:ext uri="{FF2B5EF4-FFF2-40B4-BE49-F238E27FC236}">
                <a16:creationId xmlns:a16="http://schemas.microsoft.com/office/drawing/2014/main" id="{0C8527DF-841C-4785-8D8F-A0B178FD36CB}"/>
              </a:ext>
            </a:extLst>
          </p:cNvPr>
          <p:cNvSpPr/>
          <p:nvPr/>
        </p:nvSpPr>
        <p:spPr>
          <a:xfrm>
            <a:off x="2041863" y="2596211"/>
            <a:ext cx="3329127" cy="2535083"/>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(expression)</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a:t>
            </a:r>
            <a:r>
              <a:rPr lang="en-US" b="0" i="0" dirty="0" err="1">
                <a:solidFill>
                  <a:srgbClr val="008200"/>
                </a:solidFill>
                <a:effectLst/>
                <a:latin typeface="inter-regular"/>
              </a:rPr>
              <a:t>condiion</a:t>
            </a:r>
            <a:r>
              <a:rPr lang="en-US" b="0" i="0" dirty="0">
                <a:solidFill>
                  <a:srgbClr val="008200"/>
                </a:solidFill>
                <a:effectLst/>
                <a:latin typeface="inter-regular"/>
              </a:rPr>
              <a:t> is true</a:t>
            </a:r>
            <a:r>
              <a:rPr lang="en-US" b="0" i="0" dirty="0">
                <a:solidFill>
                  <a:srgbClr val="000000"/>
                </a:solidFill>
                <a:effectLst/>
                <a:latin typeface="inter-regular"/>
              </a:rPr>
              <a:t>  </a:t>
            </a:r>
          </a:p>
          <a:p>
            <a:pPr algn="just"/>
            <a:r>
              <a:rPr lang="en-US" b="0" i="0" dirty="0">
                <a:solidFill>
                  <a:srgbClr val="000000"/>
                </a:solidFill>
                <a:effectLst/>
                <a:latin typeface="inter-regular"/>
              </a:rPr>
              <a:t>}</a:t>
            </a:r>
          </a:p>
          <a:p>
            <a:pPr algn="just"/>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condition is false</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pic>
        <p:nvPicPr>
          <p:cNvPr id="3076" name="Picture 4" descr="if-else statement in c">
            <a:extLst>
              <a:ext uri="{FF2B5EF4-FFF2-40B4-BE49-F238E27FC236}">
                <a16:creationId xmlns:a16="http://schemas.microsoft.com/office/drawing/2014/main" id="{690A57F2-48C1-4F03-B9F5-3574C9483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6112" y="1759104"/>
            <a:ext cx="36474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8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F702-85EA-4F06-9042-55D3CB9A8FF3}"/>
              </a:ext>
            </a:extLst>
          </p:cNvPr>
          <p:cNvSpPr>
            <a:spLocks noGrp="1"/>
          </p:cNvSpPr>
          <p:nvPr>
            <p:ph type="title"/>
          </p:nvPr>
        </p:nvSpPr>
        <p:spPr/>
        <p:txBody>
          <a:bodyPr/>
          <a:lstStyle/>
          <a:p>
            <a:r>
              <a:rPr lang="en-US" b="0" i="0" dirty="0">
                <a:solidFill>
                  <a:srgbClr val="610B38"/>
                </a:solidFill>
                <a:effectLst/>
                <a:latin typeface="erdana"/>
              </a:rPr>
              <a:t>If else-if ladder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0980F3F-BA53-473B-B084-889E05E454A6}"/>
              </a:ext>
            </a:extLst>
          </p:cNvPr>
          <p:cNvSpPr>
            <a:spLocks noGrp="1"/>
          </p:cNvSpPr>
          <p:nvPr>
            <p:ph idx="1"/>
          </p:nvPr>
        </p:nvSpPr>
        <p:spPr/>
        <p:txBody>
          <a:bodyPr/>
          <a:lstStyle/>
          <a:p>
            <a:pPr algn="just"/>
            <a:r>
              <a:rPr lang="en-US" b="0" i="0" dirty="0">
                <a:solidFill>
                  <a:srgbClr val="333333"/>
                </a:solidFill>
                <a:effectLst/>
                <a:latin typeface="inter-regular"/>
              </a:rPr>
              <a:t>The if-else-if ladder statement is an extension to the if-else statement. </a:t>
            </a:r>
            <a:r>
              <a:rPr lang="en-US" b="1" i="0" u="sng" dirty="0">
                <a:solidFill>
                  <a:srgbClr val="333333"/>
                </a:solidFill>
                <a:effectLst/>
                <a:latin typeface="inter-regular"/>
              </a:rPr>
              <a:t>It is used in the scenario where there are multiple cases to be performed for different conditions. 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 </a:t>
            </a:r>
          </a:p>
          <a:p>
            <a:endParaRPr lang="en-IN" dirty="0"/>
          </a:p>
        </p:txBody>
      </p:sp>
    </p:spTree>
    <p:extLst>
      <p:ext uri="{BB962C8B-B14F-4D97-AF65-F5344CB8AC3E}">
        <p14:creationId xmlns:p14="http://schemas.microsoft.com/office/powerpoint/2010/main" val="1432186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2405</Words>
  <Application>Microsoft Office PowerPoint</Application>
  <PresentationFormat>Widescreen</PresentationFormat>
  <Paragraphs>237</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erdana</vt:lpstr>
      <vt:lpstr>inter-bold</vt:lpstr>
      <vt:lpstr>inter-regular</vt:lpstr>
      <vt:lpstr>times new roman</vt:lpstr>
      <vt:lpstr>Verdana</vt:lpstr>
      <vt:lpstr>Office Theme</vt:lpstr>
      <vt:lpstr>PowerPoint Presentation</vt:lpstr>
      <vt:lpstr>PowerPoint Presentation</vt:lpstr>
      <vt:lpstr>C Control Statements</vt:lpstr>
      <vt:lpstr>C if else Statement </vt:lpstr>
      <vt:lpstr>If Statement </vt:lpstr>
      <vt:lpstr>Flowchart of if statement in C</vt:lpstr>
      <vt:lpstr>If-else Statement </vt:lpstr>
      <vt:lpstr>Syntax &amp; Flowchart of if---else</vt:lpstr>
      <vt:lpstr>If else-if ladder Statement </vt:lpstr>
      <vt:lpstr>Syntax &amp; Flowchart:-</vt:lpstr>
      <vt:lpstr>Nested if—else </vt:lpstr>
      <vt:lpstr>Conditional Operator(Ternary Operator)</vt:lpstr>
      <vt:lpstr>C Switch Statement </vt:lpstr>
      <vt:lpstr>Syntax of Switch &amp; Flowchart:-</vt:lpstr>
      <vt:lpstr>Rules for switch statement in C language </vt:lpstr>
      <vt:lpstr>Example:-</vt:lpstr>
      <vt:lpstr>C Loops </vt:lpstr>
      <vt:lpstr>while loop in C </vt:lpstr>
      <vt:lpstr>Properties of while loop </vt:lpstr>
      <vt:lpstr>for loop in C </vt:lpstr>
      <vt:lpstr>Flowchart:-</vt:lpstr>
      <vt:lpstr>for loop in C </vt:lpstr>
      <vt:lpstr>for loop in C </vt:lpstr>
      <vt:lpstr>for loop in C </vt:lpstr>
      <vt:lpstr>do while loop in C </vt:lpstr>
      <vt:lpstr>Nested Loops in C </vt:lpstr>
      <vt:lpstr>Nested Loops in C </vt:lpstr>
      <vt:lpstr>Syntax of Nested loop </vt:lpstr>
      <vt:lpstr>Nested for loop</vt:lpstr>
      <vt:lpstr>Nested while loop</vt:lpstr>
      <vt:lpstr>Nested do while loop</vt:lpstr>
      <vt:lpstr>C break statement </vt:lpstr>
      <vt:lpstr>C continue statement </vt:lpstr>
      <vt:lpstr>C goto statement </vt:lpstr>
      <vt:lpstr>Type Casting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Manjiry Deshpande</cp:lastModifiedBy>
  <cp:revision>11</cp:revision>
  <dcterms:created xsi:type="dcterms:W3CDTF">2021-11-17T17:26:35Z</dcterms:created>
  <dcterms:modified xsi:type="dcterms:W3CDTF">2022-06-17T07:24:10Z</dcterms:modified>
</cp:coreProperties>
</file>