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88" r:id="rId3"/>
    <p:sldId id="289" r:id="rId4"/>
    <p:sldId id="290" r:id="rId5"/>
    <p:sldId id="291" r:id="rId6"/>
    <p:sldId id="292" r:id="rId7"/>
    <p:sldId id="293" r:id="rId8"/>
    <p:sldId id="294" r:id="rId9"/>
    <p:sldId id="300" r:id="rId10"/>
    <p:sldId id="301" r:id="rId11"/>
    <p:sldId id="295" r:id="rId12"/>
    <p:sldId id="296" r:id="rId13"/>
    <p:sldId id="297" r:id="rId14"/>
    <p:sldId id="298" r:id="rId15"/>
    <p:sldId id="299" r:id="rId16"/>
    <p:sldId id="30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D9549-FA81-49B4-894E-C228F122BF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CD9A09D-4A24-4E69-867C-4859E197DC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F499FE-63D8-4AAD-924A-B2CFB496834F}"/>
              </a:ext>
            </a:extLst>
          </p:cNvPr>
          <p:cNvSpPr>
            <a:spLocks noGrp="1"/>
          </p:cNvSpPr>
          <p:nvPr>
            <p:ph type="dt" sz="half" idx="10"/>
          </p:nvPr>
        </p:nvSpPr>
        <p:spPr/>
        <p:txBody>
          <a:bodyPr/>
          <a:lstStyle/>
          <a:p>
            <a:fld id="{9D65FBF2-CBA4-47C6-AF88-CD92EA294D1B}" type="datetimeFigureOut">
              <a:rPr lang="en-IN" smtClean="0"/>
              <a:t>30-04-2022</a:t>
            </a:fld>
            <a:endParaRPr lang="en-IN"/>
          </a:p>
        </p:txBody>
      </p:sp>
      <p:sp>
        <p:nvSpPr>
          <p:cNvPr id="5" name="Footer Placeholder 4">
            <a:extLst>
              <a:ext uri="{FF2B5EF4-FFF2-40B4-BE49-F238E27FC236}">
                <a16:creationId xmlns:a16="http://schemas.microsoft.com/office/drawing/2014/main" id="{4C051AB5-02E5-4215-A562-85941E90EE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C37CBC-60A3-44DE-92B9-D47F66C66A0E}"/>
              </a:ext>
            </a:extLst>
          </p:cNvPr>
          <p:cNvSpPr>
            <a:spLocks noGrp="1"/>
          </p:cNvSpPr>
          <p:nvPr>
            <p:ph type="sldNum" sz="quarter" idx="12"/>
          </p:nvPr>
        </p:nvSpPr>
        <p:spPr/>
        <p:txBody>
          <a:bodyPr/>
          <a:lstStyle/>
          <a:p>
            <a:fld id="{4E6FD534-368A-42A4-BCFA-DFFD74F902A8}" type="slidenum">
              <a:rPr lang="en-IN" smtClean="0"/>
              <a:t>‹#›</a:t>
            </a:fld>
            <a:endParaRPr lang="en-IN"/>
          </a:p>
        </p:txBody>
      </p:sp>
    </p:spTree>
    <p:extLst>
      <p:ext uri="{BB962C8B-B14F-4D97-AF65-F5344CB8AC3E}">
        <p14:creationId xmlns:p14="http://schemas.microsoft.com/office/powerpoint/2010/main" val="403275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D1FF8-B06E-42F0-9B20-41863BF93CC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E6FF58-FEED-43FE-9733-8AE77767B1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DE4D29-315A-405F-BC34-09659EAFF2CA}"/>
              </a:ext>
            </a:extLst>
          </p:cNvPr>
          <p:cNvSpPr>
            <a:spLocks noGrp="1"/>
          </p:cNvSpPr>
          <p:nvPr>
            <p:ph type="dt" sz="half" idx="10"/>
          </p:nvPr>
        </p:nvSpPr>
        <p:spPr/>
        <p:txBody>
          <a:bodyPr/>
          <a:lstStyle/>
          <a:p>
            <a:fld id="{9D65FBF2-CBA4-47C6-AF88-CD92EA294D1B}" type="datetimeFigureOut">
              <a:rPr lang="en-IN" smtClean="0"/>
              <a:t>30-04-2022</a:t>
            </a:fld>
            <a:endParaRPr lang="en-IN"/>
          </a:p>
        </p:txBody>
      </p:sp>
      <p:sp>
        <p:nvSpPr>
          <p:cNvPr id="5" name="Footer Placeholder 4">
            <a:extLst>
              <a:ext uri="{FF2B5EF4-FFF2-40B4-BE49-F238E27FC236}">
                <a16:creationId xmlns:a16="http://schemas.microsoft.com/office/drawing/2014/main" id="{C3818830-04F1-43DD-8C25-48E7C17F01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50A340-C027-4D90-8CEE-4D9C10C5CA89}"/>
              </a:ext>
            </a:extLst>
          </p:cNvPr>
          <p:cNvSpPr>
            <a:spLocks noGrp="1"/>
          </p:cNvSpPr>
          <p:nvPr>
            <p:ph type="sldNum" sz="quarter" idx="12"/>
          </p:nvPr>
        </p:nvSpPr>
        <p:spPr/>
        <p:txBody>
          <a:bodyPr/>
          <a:lstStyle/>
          <a:p>
            <a:fld id="{4E6FD534-368A-42A4-BCFA-DFFD74F902A8}" type="slidenum">
              <a:rPr lang="en-IN" smtClean="0"/>
              <a:t>‹#›</a:t>
            </a:fld>
            <a:endParaRPr lang="en-IN"/>
          </a:p>
        </p:txBody>
      </p:sp>
    </p:spTree>
    <p:extLst>
      <p:ext uri="{BB962C8B-B14F-4D97-AF65-F5344CB8AC3E}">
        <p14:creationId xmlns:p14="http://schemas.microsoft.com/office/powerpoint/2010/main" val="3458817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98991A-EF3D-43E1-A071-913D39ACF4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E3B4E0-11BF-4D1E-AB0D-2EF6564207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6558BA-6346-439A-AC0C-3118E230E21C}"/>
              </a:ext>
            </a:extLst>
          </p:cNvPr>
          <p:cNvSpPr>
            <a:spLocks noGrp="1"/>
          </p:cNvSpPr>
          <p:nvPr>
            <p:ph type="dt" sz="half" idx="10"/>
          </p:nvPr>
        </p:nvSpPr>
        <p:spPr/>
        <p:txBody>
          <a:bodyPr/>
          <a:lstStyle/>
          <a:p>
            <a:fld id="{9D65FBF2-CBA4-47C6-AF88-CD92EA294D1B}" type="datetimeFigureOut">
              <a:rPr lang="en-IN" smtClean="0"/>
              <a:t>30-04-2022</a:t>
            </a:fld>
            <a:endParaRPr lang="en-IN"/>
          </a:p>
        </p:txBody>
      </p:sp>
      <p:sp>
        <p:nvSpPr>
          <p:cNvPr id="5" name="Footer Placeholder 4">
            <a:extLst>
              <a:ext uri="{FF2B5EF4-FFF2-40B4-BE49-F238E27FC236}">
                <a16:creationId xmlns:a16="http://schemas.microsoft.com/office/drawing/2014/main" id="{CC86C908-2470-47C5-9AEB-27B5718342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320503-8519-4952-8033-B982B4F0778F}"/>
              </a:ext>
            </a:extLst>
          </p:cNvPr>
          <p:cNvSpPr>
            <a:spLocks noGrp="1"/>
          </p:cNvSpPr>
          <p:nvPr>
            <p:ph type="sldNum" sz="quarter" idx="12"/>
          </p:nvPr>
        </p:nvSpPr>
        <p:spPr/>
        <p:txBody>
          <a:bodyPr/>
          <a:lstStyle/>
          <a:p>
            <a:fld id="{4E6FD534-368A-42A4-BCFA-DFFD74F902A8}" type="slidenum">
              <a:rPr lang="en-IN" smtClean="0"/>
              <a:t>‹#›</a:t>
            </a:fld>
            <a:endParaRPr lang="en-IN"/>
          </a:p>
        </p:txBody>
      </p:sp>
    </p:spTree>
    <p:extLst>
      <p:ext uri="{BB962C8B-B14F-4D97-AF65-F5344CB8AC3E}">
        <p14:creationId xmlns:p14="http://schemas.microsoft.com/office/powerpoint/2010/main" val="812010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9A8BA-B7A7-4A1D-BBBF-47EA46DA5A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228B21-3EF0-4A95-9E8A-ED53B9C7B7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F916E5-15F4-469E-B557-B0AB8B10F52E}"/>
              </a:ext>
            </a:extLst>
          </p:cNvPr>
          <p:cNvSpPr>
            <a:spLocks noGrp="1"/>
          </p:cNvSpPr>
          <p:nvPr>
            <p:ph type="dt" sz="half" idx="10"/>
          </p:nvPr>
        </p:nvSpPr>
        <p:spPr/>
        <p:txBody>
          <a:bodyPr/>
          <a:lstStyle/>
          <a:p>
            <a:fld id="{9D65FBF2-CBA4-47C6-AF88-CD92EA294D1B}" type="datetimeFigureOut">
              <a:rPr lang="en-IN" smtClean="0"/>
              <a:t>30-04-2022</a:t>
            </a:fld>
            <a:endParaRPr lang="en-IN"/>
          </a:p>
        </p:txBody>
      </p:sp>
      <p:sp>
        <p:nvSpPr>
          <p:cNvPr id="5" name="Footer Placeholder 4">
            <a:extLst>
              <a:ext uri="{FF2B5EF4-FFF2-40B4-BE49-F238E27FC236}">
                <a16:creationId xmlns:a16="http://schemas.microsoft.com/office/drawing/2014/main" id="{6CECE496-74AC-4E0D-82DD-35D322A748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D9AFEB-0A17-4EAD-B8B4-1299B5F93914}"/>
              </a:ext>
            </a:extLst>
          </p:cNvPr>
          <p:cNvSpPr>
            <a:spLocks noGrp="1"/>
          </p:cNvSpPr>
          <p:nvPr>
            <p:ph type="sldNum" sz="quarter" idx="12"/>
          </p:nvPr>
        </p:nvSpPr>
        <p:spPr/>
        <p:txBody>
          <a:bodyPr/>
          <a:lstStyle/>
          <a:p>
            <a:fld id="{4E6FD534-368A-42A4-BCFA-DFFD74F902A8}" type="slidenum">
              <a:rPr lang="en-IN" smtClean="0"/>
              <a:t>‹#›</a:t>
            </a:fld>
            <a:endParaRPr lang="en-IN"/>
          </a:p>
        </p:txBody>
      </p:sp>
    </p:spTree>
    <p:extLst>
      <p:ext uri="{BB962C8B-B14F-4D97-AF65-F5344CB8AC3E}">
        <p14:creationId xmlns:p14="http://schemas.microsoft.com/office/powerpoint/2010/main" val="3501802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F9738-5114-445B-BEB1-7A61ECF382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D092287-CE7C-422F-8C24-62B5C5AE5B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3581F2-48D8-47CD-98CB-F2BDC8B503B1}"/>
              </a:ext>
            </a:extLst>
          </p:cNvPr>
          <p:cNvSpPr>
            <a:spLocks noGrp="1"/>
          </p:cNvSpPr>
          <p:nvPr>
            <p:ph type="dt" sz="half" idx="10"/>
          </p:nvPr>
        </p:nvSpPr>
        <p:spPr/>
        <p:txBody>
          <a:bodyPr/>
          <a:lstStyle/>
          <a:p>
            <a:fld id="{9D65FBF2-CBA4-47C6-AF88-CD92EA294D1B}" type="datetimeFigureOut">
              <a:rPr lang="en-IN" smtClean="0"/>
              <a:t>30-04-2022</a:t>
            </a:fld>
            <a:endParaRPr lang="en-IN"/>
          </a:p>
        </p:txBody>
      </p:sp>
      <p:sp>
        <p:nvSpPr>
          <p:cNvPr id="5" name="Footer Placeholder 4">
            <a:extLst>
              <a:ext uri="{FF2B5EF4-FFF2-40B4-BE49-F238E27FC236}">
                <a16:creationId xmlns:a16="http://schemas.microsoft.com/office/drawing/2014/main" id="{1CC2FD89-FD04-4D1D-8C6F-BC0D6ADBDF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C21B15-F1E5-4735-ACF6-6C5AA4E338F9}"/>
              </a:ext>
            </a:extLst>
          </p:cNvPr>
          <p:cNvSpPr>
            <a:spLocks noGrp="1"/>
          </p:cNvSpPr>
          <p:nvPr>
            <p:ph type="sldNum" sz="quarter" idx="12"/>
          </p:nvPr>
        </p:nvSpPr>
        <p:spPr/>
        <p:txBody>
          <a:bodyPr/>
          <a:lstStyle/>
          <a:p>
            <a:fld id="{4E6FD534-368A-42A4-BCFA-DFFD74F902A8}" type="slidenum">
              <a:rPr lang="en-IN" smtClean="0"/>
              <a:t>‹#›</a:t>
            </a:fld>
            <a:endParaRPr lang="en-IN"/>
          </a:p>
        </p:txBody>
      </p:sp>
    </p:spTree>
    <p:extLst>
      <p:ext uri="{BB962C8B-B14F-4D97-AF65-F5344CB8AC3E}">
        <p14:creationId xmlns:p14="http://schemas.microsoft.com/office/powerpoint/2010/main" val="813377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D250A-BCCE-469C-8E08-8351C31E0D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BAABE7-BF9D-4E3D-A14C-5A0972BEAB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6FA35D7-4C88-444F-95E4-88982891B5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CAF0418-981D-46ED-9CC1-ED3BCA374198}"/>
              </a:ext>
            </a:extLst>
          </p:cNvPr>
          <p:cNvSpPr>
            <a:spLocks noGrp="1"/>
          </p:cNvSpPr>
          <p:nvPr>
            <p:ph type="dt" sz="half" idx="10"/>
          </p:nvPr>
        </p:nvSpPr>
        <p:spPr/>
        <p:txBody>
          <a:bodyPr/>
          <a:lstStyle/>
          <a:p>
            <a:fld id="{9D65FBF2-CBA4-47C6-AF88-CD92EA294D1B}" type="datetimeFigureOut">
              <a:rPr lang="en-IN" smtClean="0"/>
              <a:t>30-04-2022</a:t>
            </a:fld>
            <a:endParaRPr lang="en-IN"/>
          </a:p>
        </p:txBody>
      </p:sp>
      <p:sp>
        <p:nvSpPr>
          <p:cNvPr id="6" name="Footer Placeholder 5">
            <a:extLst>
              <a:ext uri="{FF2B5EF4-FFF2-40B4-BE49-F238E27FC236}">
                <a16:creationId xmlns:a16="http://schemas.microsoft.com/office/drawing/2014/main" id="{209176B0-2181-45BE-BCD3-87EDAD288A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8ADB64-11A2-481D-A958-5D5DF70CA9CB}"/>
              </a:ext>
            </a:extLst>
          </p:cNvPr>
          <p:cNvSpPr>
            <a:spLocks noGrp="1"/>
          </p:cNvSpPr>
          <p:nvPr>
            <p:ph type="sldNum" sz="quarter" idx="12"/>
          </p:nvPr>
        </p:nvSpPr>
        <p:spPr/>
        <p:txBody>
          <a:bodyPr/>
          <a:lstStyle/>
          <a:p>
            <a:fld id="{4E6FD534-368A-42A4-BCFA-DFFD74F902A8}" type="slidenum">
              <a:rPr lang="en-IN" smtClean="0"/>
              <a:t>‹#›</a:t>
            </a:fld>
            <a:endParaRPr lang="en-IN"/>
          </a:p>
        </p:txBody>
      </p:sp>
    </p:spTree>
    <p:extLst>
      <p:ext uri="{BB962C8B-B14F-4D97-AF65-F5344CB8AC3E}">
        <p14:creationId xmlns:p14="http://schemas.microsoft.com/office/powerpoint/2010/main" val="124544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A3294-51AC-4F9C-824E-7944B814799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C95D10-A2CA-4252-A3DA-791AB08546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3CAED5-5753-454D-9C56-4A0099CAE4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10C7FA-04D3-47D4-9057-7FE100F622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FC2FE7-1391-4058-A719-2E2FFF12D9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B91AF38-466D-4EB2-B27E-AD2C54CAF652}"/>
              </a:ext>
            </a:extLst>
          </p:cNvPr>
          <p:cNvSpPr>
            <a:spLocks noGrp="1"/>
          </p:cNvSpPr>
          <p:nvPr>
            <p:ph type="dt" sz="half" idx="10"/>
          </p:nvPr>
        </p:nvSpPr>
        <p:spPr/>
        <p:txBody>
          <a:bodyPr/>
          <a:lstStyle/>
          <a:p>
            <a:fld id="{9D65FBF2-CBA4-47C6-AF88-CD92EA294D1B}" type="datetimeFigureOut">
              <a:rPr lang="en-IN" smtClean="0"/>
              <a:t>30-04-2022</a:t>
            </a:fld>
            <a:endParaRPr lang="en-IN"/>
          </a:p>
        </p:txBody>
      </p:sp>
      <p:sp>
        <p:nvSpPr>
          <p:cNvPr id="8" name="Footer Placeholder 7">
            <a:extLst>
              <a:ext uri="{FF2B5EF4-FFF2-40B4-BE49-F238E27FC236}">
                <a16:creationId xmlns:a16="http://schemas.microsoft.com/office/drawing/2014/main" id="{68225043-A9A1-4BD7-9795-1096B0405D4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D8037A6-4EAA-4B64-A691-3F82659B1FAE}"/>
              </a:ext>
            </a:extLst>
          </p:cNvPr>
          <p:cNvSpPr>
            <a:spLocks noGrp="1"/>
          </p:cNvSpPr>
          <p:nvPr>
            <p:ph type="sldNum" sz="quarter" idx="12"/>
          </p:nvPr>
        </p:nvSpPr>
        <p:spPr/>
        <p:txBody>
          <a:bodyPr/>
          <a:lstStyle/>
          <a:p>
            <a:fld id="{4E6FD534-368A-42A4-BCFA-DFFD74F902A8}" type="slidenum">
              <a:rPr lang="en-IN" smtClean="0"/>
              <a:t>‹#›</a:t>
            </a:fld>
            <a:endParaRPr lang="en-IN"/>
          </a:p>
        </p:txBody>
      </p:sp>
    </p:spTree>
    <p:extLst>
      <p:ext uri="{BB962C8B-B14F-4D97-AF65-F5344CB8AC3E}">
        <p14:creationId xmlns:p14="http://schemas.microsoft.com/office/powerpoint/2010/main" val="420441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81737-53E0-4BB4-A8E0-E18CD93AD1C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49A5B5-2046-4BF9-8E8C-A4A55138ECD6}"/>
              </a:ext>
            </a:extLst>
          </p:cNvPr>
          <p:cNvSpPr>
            <a:spLocks noGrp="1"/>
          </p:cNvSpPr>
          <p:nvPr>
            <p:ph type="dt" sz="half" idx="10"/>
          </p:nvPr>
        </p:nvSpPr>
        <p:spPr/>
        <p:txBody>
          <a:bodyPr/>
          <a:lstStyle/>
          <a:p>
            <a:fld id="{9D65FBF2-CBA4-47C6-AF88-CD92EA294D1B}" type="datetimeFigureOut">
              <a:rPr lang="en-IN" smtClean="0"/>
              <a:t>30-04-2022</a:t>
            </a:fld>
            <a:endParaRPr lang="en-IN"/>
          </a:p>
        </p:txBody>
      </p:sp>
      <p:sp>
        <p:nvSpPr>
          <p:cNvPr id="4" name="Footer Placeholder 3">
            <a:extLst>
              <a:ext uri="{FF2B5EF4-FFF2-40B4-BE49-F238E27FC236}">
                <a16:creationId xmlns:a16="http://schemas.microsoft.com/office/drawing/2014/main" id="{A9C2C334-D1A3-4C0D-9508-810BE7B1234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93DDDE6-35C0-4E10-AF37-5262E6257A19}"/>
              </a:ext>
            </a:extLst>
          </p:cNvPr>
          <p:cNvSpPr>
            <a:spLocks noGrp="1"/>
          </p:cNvSpPr>
          <p:nvPr>
            <p:ph type="sldNum" sz="quarter" idx="12"/>
          </p:nvPr>
        </p:nvSpPr>
        <p:spPr/>
        <p:txBody>
          <a:bodyPr/>
          <a:lstStyle/>
          <a:p>
            <a:fld id="{4E6FD534-368A-42A4-BCFA-DFFD74F902A8}" type="slidenum">
              <a:rPr lang="en-IN" smtClean="0"/>
              <a:t>‹#›</a:t>
            </a:fld>
            <a:endParaRPr lang="en-IN"/>
          </a:p>
        </p:txBody>
      </p:sp>
    </p:spTree>
    <p:extLst>
      <p:ext uri="{BB962C8B-B14F-4D97-AF65-F5344CB8AC3E}">
        <p14:creationId xmlns:p14="http://schemas.microsoft.com/office/powerpoint/2010/main" val="1500240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8D7B06-B75D-4653-AC01-BED8B755E604}"/>
              </a:ext>
            </a:extLst>
          </p:cNvPr>
          <p:cNvSpPr>
            <a:spLocks noGrp="1"/>
          </p:cNvSpPr>
          <p:nvPr>
            <p:ph type="dt" sz="half" idx="10"/>
          </p:nvPr>
        </p:nvSpPr>
        <p:spPr/>
        <p:txBody>
          <a:bodyPr/>
          <a:lstStyle/>
          <a:p>
            <a:fld id="{9D65FBF2-CBA4-47C6-AF88-CD92EA294D1B}" type="datetimeFigureOut">
              <a:rPr lang="en-IN" smtClean="0"/>
              <a:t>30-04-2022</a:t>
            </a:fld>
            <a:endParaRPr lang="en-IN"/>
          </a:p>
        </p:txBody>
      </p:sp>
      <p:sp>
        <p:nvSpPr>
          <p:cNvPr id="3" name="Footer Placeholder 2">
            <a:extLst>
              <a:ext uri="{FF2B5EF4-FFF2-40B4-BE49-F238E27FC236}">
                <a16:creationId xmlns:a16="http://schemas.microsoft.com/office/drawing/2014/main" id="{26E155E6-D0DE-4A37-A2E0-5DFA1D1AC98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EC047E2-E6C4-4C06-B339-61303ABF77A6}"/>
              </a:ext>
            </a:extLst>
          </p:cNvPr>
          <p:cNvSpPr>
            <a:spLocks noGrp="1"/>
          </p:cNvSpPr>
          <p:nvPr>
            <p:ph type="sldNum" sz="quarter" idx="12"/>
          </p:nvPr>
        </p:nvSpPr>
        <p:spPr/>
        <p:txBody>
          <a:bodyPr/>
          <a:lstStyle/>
          <a:p>
            <a:fld id="{4E6FD534-368A-42A4-BCFA-DFFD74F902A8}" type="slidenum">
              <a:rPr lang="en-IN" smtClean="0"/>
              <a:t>‹#›</a:t>
            </a:fld>
            <a:endParaRPr lang="en-IN"/>
          </a:p>
        </p:txBody>
      </p:sp>
    </p:spTree>
    <p:extLst>
      <p:ext uri="{BB962C8B-B14F-4D97-AF65-F5344CB8AC3E}">
        <p14:creationId xmlns:p14="http://schemas.microsoft.com/office/powerpoint/2010/main" val="1236446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01A81-901E-4D0E-9C4F-83C99116AE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417CCAA-9757-422C-939B-A82C77EAD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9C70638-6A08-4751-9FF5-29B016EC97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FDD3A2-2F7A-495D-8348-6DCAEFDEEF4D}"/>
              </a:ext>
            </a:extLst>
          </p:cNvPr>
          <p:cNvSpPr>
            <a:spLocks noGrp="1"/>
          </p:cNvSpPr>
          <p:nvPr>
            <p:ph type="dt" sz="half" idx="10"/>
          </p:nvPr>
        </p:nvSpPr>
        <p:spPr/>
        <p:txBody>
          <a:bodyPr/>
          <a:lstStyle/>
          <a:p>
            <a:fld id="{9D65FBF2-CBA4-47C6-AF88-CD92EA294D1B}" type="datetimeFigureOut">
              <a:rPr lang="en-IN" smtClean="0"/>
              <a:t>30-04-2022</a:t>
            </a:fld>
            <a:endParaRPr lang="en-IN"/>
          </a:p>
        </p:txBody>
      </p:sp>
      <p:sp>
        <p:nvSpPr>
          <p:cNvPr id="6" name="Footer Placeholder 5">
            <a:extLst>
              <a:ext uri="{FF2B5EF4-FFF2-40B4-BE49-F238E27FC236}">
                <a16:creationId xmlns:a16="http://schemas.microsoft.com/office/drawing/2014/main" id="{7D0BD07F-29A8-4B3F-B83E-DAD0902F4E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0CE4B1-53D5-4E25-B16D-C0816FEC7F15}"/>
              </a:ext>
            </a:extLst>
          </p:cNvPr>
          <p:cNvSpPr>
            <a:spLocks noGrp="1"/>
          </p:cNvSpPr>
          <p:nvPr>
            <p:ph type="sldNum" sz="quarter" idx="12"/>
          </p:nvPr>
        </p:nvSpPr>
        <p:spPr/>
        <p:txBody>
          <a:bodyPr/>
          <a:lstStyle/>
          <a:p>
            <a:fld id="{4E6FD534-368A-42A4-BCFA-DFFD74F902A8}" type="slidenum">
              <a:rPr lang="en-IN" smtClean="0"/>
              <a:t>‹#›</a:t>
            </a:fld>
            <a:endParaRPr lang="en-IN"/>
          </a:p>
        </p:txBody>
      </p:sp>
    </p:spTree>
    <p:extLst>
      <p:ext uri="{BB962C8B-B14F-4D97-AF65-F5344CB8AC3E}">
        <p14:creationId xmlns:p14="http://schemas.microsoft.com/office/powerpoint/2010/main" val="31272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19BB-9C84-4B3D-9CDF-C2032FF3D3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61045FC-E242-4D72-81D2-2A545ADF1C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99FAF48-28F4-41E0-B8F3-8C40F0B51A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71D8BE-B1A8-4E7C-90CC-A16406610FC6}"/>
              </a:ext>
            </a:extLst>
          </p:cNvPr>
          <p:cNvSpPr>
            <a:spLocks noGrp="1"/>
          </p:cNvSpPr>
          <p:nvPr>
            <p:ph type="dt" sz="half" idx="10"/>
          </p:nvPr>
        </p:nvSpPr>
        <p:spPr/>
        <p:txBody>
          <a:bodyPr/>
          <a:lstStyle/>
          <a:p>
            <a:fld id="{9D65FBF2-CBA4-47C6-AF88-CD92EA294D1B}" type="datetimeFigureOut">
              <a:rPr lang="en-IN" smtClean="0"/>
              <a:t>30-04-2022</a:t>
            </a:fld>
            <a:endParaRPr lang="en-IN"/>
          </a:p>
        </p:txBody>
      </p:sp>
      <p:sp>
        <p:nvSpPr>
          <p:cNvPr id="6" name="Footer Placeholder 5">
            <a:extLst>
              <a:ext uri="{FF2B5EF4-FFF2-40B4-BE49-F238E27FC236}">
                <a16:creationId xmlns:a16="http://schemas.microsoft.com/office/drawing/2014/main" id="{BCD12ADF-D5E0-4DAC-B0D2-1F9E510B8F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B1F970-05CC-4BB5-ABDF-1A26BC4063B5}"/>
              </a:ext>
            </a:extLst>
          </p:cNvPr>
          <p:cNvSpPr>
            <a:spLocks noGrp="1"/>
          </p:cNvSpPr>
          <p:nvPr>
            <p:ph type="sldNum" sz="quarter" idx="12"/>
          </p:nvPr>
        </p:nvSpPr>
        <p:spPr/>
        <p:txBody>
          <a:bodyPr/>
          <a:lstStyle/>
          <a:p>
            <a:fld id="{4E6FD534-368A-42A4-BCFA-DFFD74F902A8}" type="slidenum">
              <a:rPr lang="en-IN" smtClean="0"/>
              <a:t>‹#›</a:t>
            </a:fld>
            <a:endParaRPr lang="en-IN"/>
          </a:p>
        </p:txBody>
      </p:sp>
    </p:spTree>
    <p:extLst>
      <p:ext uri="{BB962C8B-B14F-4D97-AF65-F5344CB8AC3E}">
        <p14:creationId xmlns:p14="http://schemas.microsoft.com/office/powerpoint/2010/main" val="370833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3B69CF-649E-429F-8494-1440F5A408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8D7829-2BBB-4C09-892A-FE40D17972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9C3277-029C-4B0E-B733-B6FFADA8AF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5FBF2-CBA4-47C6-AF88-CD92EA294D1B}" type="datetimeFigureOut">
              <a:rPr lang="en-IN" smtClean="0"/>
              <a:t>30-04-2022</a:t>
            </a:fld>
            <a:endParaRPr lang="en-IN"/>
          </a:p>
        </p:txBody>
      </p:sp>
      <p:sp>
        <p:nvSpPr>
          <p:cNvPr id="5" name="Footer Placeholder 4">
            <a:extLst>
              <a:ext uri="{FF2B5EF4-FFF2-40B4-BE49-F238E27FC236}">
                <a16:creationId xmlns:a16="http://schemas.microsoft.com/office/drawing/2014/main" id="{545A673D-4684-46E3-8472-B6ACB90BEE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2F1A0F2-B684-42D0-A036-371E8A8BD4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6FD534-368A-42A4-BCFA-DFFD74F902A8}" type="slidenum">
              <a:rPr lang="en-IN" smtClean="0"/>
              <a:t>‹#›</a:t>
            </a:fld>
            <a:endParaRPr lang="en-IN"/>
          </a:p>
        </p:txBody>
      </p:sp>
    </p:spTree>
    <p:extLst>
      <p:ext uri="{BB962C8B-B14F-4D97-AF65-F5344CB8AC3E}">
        <p14:creationId xmlns:p14="http://schemas.microsoft.com/office/powerpoint/2010/main" val="4133558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D22FAC-1725-4816-A3D8-0037EF83F4AB}"/>
              </a:ext>
            </a:extLst>
          </p:cNvPr>
          <p:cNvSpPr>
            <a:spLocks noGrp="1"/>
          </p:cNvSpPr>
          <p:nvPr>
            <p:ph idx="1"/>
          </p:nvPr>
        </p:nvSpPr>
        <p:spPr>
          <a:xfrm>
            <a:off x="838200" y="2876365"/>
            <a:ext cx="9539796" cy="3300598"/>
          </a:xfrm>
        </p:spPr>
        <p:txBody>
          <a:bodyPr/>
          <a:lstStyle/>
          <a:p>
            <a:pPr marL="0" indent="0">
              <a:buNone/>
            </a:pPr>
            <a:r>
              <a:rPr lang="en-US" dirty="0"/>
              <a:t>                                   </a:t>
            </a:r>
            <a:r>
              <a:rPr lang="en-US" b="1" i="1" u="sng"/>
              <a:t>DAY 5C </a:t>
            </a:r>
            <a:r>
              <a:rPr lang="en-US" b="1" i="1" u="sng" dirty="0"/>
              <a:t>Programming</a:t>
            </a:r>
            <a:endParaRPr lang="en-IN" b="1" i="1" u="sng" dirty="0"/>
          </a:p>
        </p:txBody>
      </p:sp>
      <p:pic>
        <p:nvPicPr>
          <p:cNvPr id="4" name="Content Placeholder 4">
            <a:extLst>
              <a:ext uri="{FF2B5EF4-FFF2-40B4-BE49-F238E27FC236}">
                <a16:creationId xmlns:a16="http://schemas.microsoft.com/office/drawing/2014/main" id="{9FFFFF36-76AB-42C9-88F2-7BB7A38F9F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639" y="528115"/>
            <a:ext cx="1822880" cy="1822880"/>
          </a:xfrm>
          <a:prstGeom prst="rect">
            <a:avLst/>
          </a:prstGeom>
        </p:spPr>
      </p:pic>
      <p:pic>
        <p:nvPicPr>
          <p:cNvPr id="5" name="Picture 4">
            <a:extLst>
              <a:ext uri="{FF2B5EF4-FFF2-40B4-BE49-F238E27FC236}">
                <a16:creationId xmlns:a16="http://schemas.microsoft.com/office/drawing/2014/main" id="{6C8CFB78-6B15-401F-9321-F1B83937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3784" y="903249"/>
            <a:ext cx="3377778" cy="1295238"/>
          </a:xfrm>
          <a:prstGeom prst="rect">
            <a:avLst/>
          </a:prstGeom>
        </p:spPr>
      </p:pic>
      <p:sp>
        <p:nvSpPr>
          <p:cNvPr id="6" name="TextBox 5">
            <a:extLst>
              <a:ext uri="{FF2B5EF4-FFF2-40B4-BE49-F238E27FC236}">
                <a16:creationId xmlns:a16="http://schemas.microsoft.com/office/drawing/2014/main" id="{63FE7D78-21D5-4AF8-96A0-4609B4FFEBDD}"/>
              </a:ext>
            </a:extLst>
          </p:cNvPr>
          <p:cNvSpPr txBox="1"/>
          <p:nvPr/>
        </p:nvSpPr>
        <p:spPr>
          <a:xfrm>
            <a:off x="2965142" y="530387"/>
            <a:ext cx="4909351" cy="1200329"/>
          </a:xfrm>
          <a:prstGeom prst="rect">
            <a:avLst/>
          </a:prstGeom>
          <a:noFill/>
        </p:spPr>
        <p:txBody>
          <a:bodyPr wrap="square" rtlCol="0">
            <a:spAutoFit/>
          </a:bodyPr>
          <a:lstStyle/>
          <a:p>
            <a:r>
              <a:rPr lang="en-US" sz="1800" b="0" i="0" dirty="0">
                <a:solidFill>
                  <a:srgbClr val="006699"/>
                </a:solidFill>
                <a:effectLst/>
                <a:latin typeface="Verdana" panose="020B0604030504040204" pitchFamily="34" charset="0"/>
              </a:rPr>
              <a:t>Dr. D. Y. Patil </a:t>
            </a:r>
            <a:r>
              <a:rPr lang="en-US" sz="1800" b="0" i="0" dirty="0" err="1">
                <a:solidFill>
                  <a:srgbClr val="006699"/>
                </a:solidFill>
                <a:effectLst/>
                <a:latin typeface="Verdana" panose="020B0604030504040204" pitchFamily="34" charset="0"/>
              </a:rPr>
              <a:t>Pratishthan's</a:t>
            </a:r>
            <a:br>
              <a:rPr lang="en-US" sz="1800" dirty="0"/>
            </a:br>
            <a:r>
              <a:rPr lang="en-US" sz="1800" b="1" i="0" dirty="0">
                <a:solidFill>
                  <a:srgbClr val="006699"/>
                </a:solidFill>
                <a:effectLst/>
                <a:latin typeface="Verdana" panose="020B0604030504040204" pitchFamily="34" charset="0"/>
              </a:rPr>
              <a:t>Institute for Advanced Computing and Software Development</a:t>
            </a:r>
            <a:endParaRPr lang="en-IN" sz="1800" dirty="0"/>
          </a:p>
          <a:p>
            <a:endParaRPr lang="en-IN" dirty="0"/>
          </a:p>
        </p:txBody>
      </p:sp>
    </p:spTree>
    <p:extLst>
      <p:ext uri="{BB962C8B-B14F-4D97-AF65-F5344CB8AC3E}">
        <p14:creationId xmlns:p14="http://schemas.microsoft.com/office/powerpoint/2010/main" val="2965330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BA71B-DA95-48E8-BBC8-DFC4E68ED677}"/>
              </a:ext>
            </a:extLst>
          </p:cNvPr>
          <p:cNvSpPr>
            <a:spLocks noGrp="1"/>
          </p:cNvSpPr>
          <p:nvPr>
            <p:ph type="title"/>
          </p:nvPr>
        </p:nvSpPr>
        <p:spPr/>
        <p:txBody>
          <a:bodyPr/>
          <a:lstStyle/>
          <a:p>
            <a:r>
              <a:rPr lang="en-US" dirty="0"/>
              <a:t>Types Of Error</a:t>
            </a:r>
            <a:endParaRPr lang="en-IN" dirty="0"/>
          </a:p>
        </p:txBody>
      </p:sp>
      <p:sp>
        <p:nvSpPr>
          <p:cNvPr id="3" name="Content Placeholder 2">
            <a:extLst>
              <a:ext uri="{FF2B5EF4-FFF2-40B4-BE49-F238E27FC236}">
                <a16:creationId xmlns:a16="http://schemas.microsoft.com/office/drawing/2014/main" id="{654E0580-D9FC-4168-A247-5339A39E95CF}"/>
              </a:ext>
            </a:extLst>
          </p:cNvPr>
          <p:cNvSpPr>
            <a:spLocks noGrp="1"/>
          </p:cNvSpPr>
          <p:nvPr>
            <p:ph idx="1"/>
          </p:nvPr>
        </p:nvSpPr>
        <p:spPr/>
        <p:txBody>
          <a:bodyPr>
            <a:normAutofit fontScale="85000" lnSpcReduction="20000"/>
          </a:bodyPr>
          <a:lstStyle/>
          <a:p>
            <a:r>
              <a:rPr lang="en-US" b="1" i="1" u="sng" dirty="0">
                <a:solidFill>
                  <a:srgbClr val="00B050"/>
                </a:solidFill>
              </a:rPr>
              <a:t>Syntax Error:-</a:t>
            </a:r>
          </a:p>
          <a:p>
            <a:pPr marL="0" indent="0">
              <a:buNone/>
            </a:pPr>
            <a:r>
              <a:rPr lang="en-US" dirty="0">
                <a:solidFill>
                  <a:srgbClr val="00B050"/>
                </a:solidFill>
              </a:rPr>
              <a:t>Statement missing</a:t>
            </a:r>
          </a:p>
          <a:p>
            <a:pPr marL="0" indent="0">
              <a:buNone/>
            </a:pPr>
            <a:r>
              <a:rPr lang="en-US" dirty="0">
                <a:solidFill>
                  <a:srgbClr val="00B050"/>
                </a:solidFill>
              </a:rPr>
              <a:t>Unknown symbol</a:t>
            </a:r>
          </a:p>
          <a:p>
            <a:pPr marL="0" indent="0">
              <a:buNone/>
            </a:pPr>
            <a:r>
              <a:rPr lang="en-US" b="1" i="1" u="sng" dirty="0">
                <a:solidFill>
                  <a:srgbClr val="00B050"/>
                </a:solidFill>
              </a:rPr>
              <a:t>Logical Errors:-</a:t>
            </a:r>
          </a:p>
          <a:p>
            <a:pPr marL="0" indent="0">
              <a:buNone/>
            </a:pPr>
            <a:r>
              <a:rPr lang="en-US" dirty="0">
                <a:solidFill>
                  <a:srgbClr val="00B050"/>
                </a:solidFill>
              </a:rPr>
              <a:t>Counter not incremented in the while loop</a:t>
            </a:r>
          </a:p>
          <a:p>
            <a:pPr marL="0" indent="0">
              <a:buNone/>
            </a:pPr>
            <a:r>
              <a:rPr lang="en-US" dirty="0">
                <a:solidFill>
                  <a:srgbClr val="00B050"/>
                </a:solidFill>
              </a:rPr>
              <a:t>Wrong Expression</a:t>
            </a:r>
          </a:p>
          <a:p>
            <a:pPr marL="0" indent="0">
              <a:buNone/>
            </a:pPr>
            <a:r>
              <a:rPr lang="en-US" b="1" i="1" u="sng" dirty="0">
                <a:solidFill>
                  <a:srgbClr val="00B050"/>
                </a:solidFill>
              </a:rPr>
              <a:t>Runtime Errors:-</a:t>
            </a:r>
          </a:p>
          <a:p>
            <a:pPr marL="0" indent="0">
              <a:buNone/>
            </a:pPr>
            <a:r>
              <a:rPr lang="en-US" dirty="0">
                <a:solidFill>
                  <a:srgbClr val="00B050"/>
                </a:solidFill>
              </a:rPr>
              <a:t>Division by zero</a:t>
            </a:r>
          </a:p>
          <a:p>
            <a:pPr marL="0" indent="0">
              <a:buNone/>
            </a:pPr>
            <a:r>
              <a:rPr lang="en-US" dirty="0">
                <a:solidFill>
                  <a:srgbClr val="00B050"/>
                </a:solidFill>
              </a:rPr>
              <a:t>DMA failed</a:t>
            </a:r>
          </a:p>
          <a:p>
            <a:pPr marL="0" indent="0">
              <a:buNone/>
            </a:pPr>
            <a:r>
              <a:rPr lang="en-US" b="1" i="1" u="sng" dirty="0">
                <a:solidFill>
                  <a:srgbClr val="00B050"/>
                </a:solidFill>
              </a:rPr>
              <a:t>Linker Errors:-</a:t>
            </a:r>
          </a:p>
          <a:p>
            <a:pPr marL="0" indent="0">
              <a:buNone/>
            </a:pPr>
            <a:r>
              <a:rPr lang="en-US" dirty="0">
                <a:solidFill>
                  <a:srgbClr val="00B050"/>
                </a:solidFill>
              </a:rPr>
              <a:t>Function definition missing</a:t>
            </a:r>
          </a:p>
          <a:p>
            <a:pPr marL="0" indent="0">
              <a:buNone/>
            </a:pPr>
            <a:endParaRPr lang="en-US" dirty="0">
              <a:solidFill>
                <a:srgbClr val="00B050"/>
              </a:solidFill>
            </a:endParaRPr>
          </a:p>
          <a:p>
            <a:endParaRPr lang="en-IN" dirty="0"/>
          </a:p>
        </p:txBody>
      </p:sp>
    </p:spTree>
    <p:extLst>
      <p:ext uri="{BB962C8B-B14F-4D97-AF65-F5344CB8AC3E}">
        <p14:creationId xmlns:p14="http://schemas.microsoft.com/office/powerpoint/2010/main" val="1807296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ABB8E-58A2-4102-9F34-C8875C9353B2}"/>
              </a:ext>
            </a:extLst>
          </p:cNvPr>
          <p:cNvSpPr>
            <a:spLocks noGrp="1"/>
          </p:cNvSpPr>
          <p:nvPr>
            <p:ph type="title"/>
          </p:nvPr>
        </p:nvSpPr>
        <p:spPr/>
        <p:txBody>
          <a:bodyPr/>
          <a:lstStyle/>
          <a:p>
            <a:r>
              <a:rPr lang="en-IN" b="0" i="0" dirty="0">
                <a:solidFill>
                  <a:srgbClr val="610B38"/>
                </a:solidFill>
                <a:effectLst/>
                <a:latin typeface="erdana"/>
              </a:rPr>
              <a:t>C Pointers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394FEBEB-40BE-41EB-B10C-8F0DA48F3B92}"/>
              </a:ext>
            </a:extLst>
          </p:cNvPr>
          <p:cNvSpPr>
            <a:spLocks noGrp="1"/>
          </p:cNvSpPr>
          <p:nvPr>
            <p:ph idx="1"/>
          </p:nvPr>
        </p:nvSpPr>
        <p:spPr/>
        <p:txBody>
          <a:bodyPr>
            <a:normAutofit fontScale="92500" lnSpcReduction="20000"/>
          </a:bodyPr>
          <a:lstStyle/>
          <a:p>
            <a:r>
              <a:rPr lang="en-US" b="0" i="0" dirty="0">
                <a:solidFill>
                  <a:srgbClr val="333333"/>
                </a:solidFill>
                <a:effectLst/>
                <a:latin typeface="inter-regular"/>
              </a:rPr>
              <a:t>The pointer in C language is a variable which stores the address of another variable. This variable can be of type int, char, array, function, or any other pointer. The size of the pointer depends on the architecture. However, in 32-bit architecture the size of a pointer is 2 byte.</a:t>
            </a:r>
          </a:p>
          <a:p>
            <a:pPr marL="0" indent="0" algn="just">
              <a:buNone/>
            </a:pPr>
            <a:r>
              <a:rPr lang="en-US" b="1" i="0" dirty="0">
                <a:solidFill>
                  <a:srgbClr val="2E8B57"/>
                </a:solidFill>
                <a:effectLst/>
                <a:latin typeface="inter-regular"/>
              </a:rPr>
              <a:t>int</a:t>
            </a:r>
            <a:r>
              <a:rPr lang="en-US" b="0" i="0" dirty="0">
                <a:solidFill>
                  <a:srgbClr val="000000"/>
                </a:solidFill>
                <a:effectLst/>
                <a:latin typeface="inter-regular"/>
              </a:rPr>
              <a:t> n = 10;   </a:t>
            </a:r>
          </a:p>
          <a:p>
            <a:pPr marL="0" indent="0" algn="just">
              <a:buNone/>
            </a:pPr>
            <a:r>
              <a:rPr lang="en-US" b="1" i="0" dirty="0">
                <a:solidFill>
                  <a:srgbClr val="2E8B57"/>
                </a:solidFill>
                <a:effectLst/>
                <a:latin typeface="inter-regular"/>
              </a:rPr>
              <a:t>int</a:t>
            </a:r>
            <a:r>
              <a:rPr lang="en-US" b="0" i="0" dirty="0">
                <a:solidFill>
                  <a:srgbClr val="000000"/>
                </a:solidFill>
                <a:effectLst/>
                <a:latin typeface="inter-regular"/>
              </a:rPr>
              <a:t>* p = &amp;n; </a:t>
            </a:r>
            <a:r>
              <a:rPr lang="en-US" b="0" i="0" dirty="0">
                <a:solidFill>
                  <a:srgbClr val="008200"/>
                </a:solidFill>
                <a:effectLst/>
                <a:latin typeface="inter-regular"/>
              </a:rPr>
              <a:t>// Variable p of type pointer is pointing to the address of the variable n of type integer</a:t>
            </a:r>
          </a:p>
          <a:p>
            <a:pPr algn="just"/>
            <a:r>
              <a:rPr lang="en-US" b="0" i="0" dirty="0">
                <a:solidFill>
                  <a:srgbClr val="610B38"/>
                </a:solidFill>
                <a:effectLst/>
                <a:highlight>
                  <a:srgbClr val="C0C0C0"/>
                </a:highlight>
                <a:latin typeface="erdana"/>
              </a:rPr>
              <a:t>Declaring a pointer</a:t>
            </a:r>
          </a:p>
          <a:p>
            <a:pPr algn="just"/>
            <a:r>
              <a:rPr lang="en-US" b="0" i="0" dirty="0">
                <a:solidFill>
                  <a:srgbClr val="333333"/>
                </a:solidFill>
                <a:effectLst/>
                <a:highlight>
                  <a:srgbClr val="C0C0C0"/>
                </a:highlight>
                <a:latin typeface="inter-regular"/>
              </a:rPr>
              <a:t>The pointer in c language can be declared using * (asterisk symbol). It is also known as indirection pointer used to dereference a pointer.</a:t>
            </a:r>
          </a:p>
          <a:p>
            <a:pPr marL="0" indent="0" algn="just">
              <a:buNone/>
            </a:pPr>
            <a:r>
              <a:rPr lang="en-US" b="1" i="0" dirty="0">
                <a:solidFill>
                  <a:srgbClr val="2E8B57"/>
                </a:solidFill>
                <a:effectLst/>
                <a:highlight>
                  <a:srgbClr val="C0C0C0"/>
                </a:highlight>
                <a:latin typeface="inter-regular"/>
              </a:rPr>
              <a:t>int</a:t>
            </a:r>
            <a:r>
              <a:rPr lang="en-US" b="0" i="0" dirty="0">
                <a:solidFill>
                  <a:srgbClr val="000000"/>
                </a:solidFill>
                <a:effectLst/>
                <a:highlight>
                  <a:srgbClr val="C0C0C0"/>
                </a:highlight>
                <a:latin typeface="inter-regular"/>
              </a:rPr>
              <a:t> *a;</a:t>
            </a:r>
            <a:r>
              <a:rPr lang="en-US" b="0" i="0" dirty="0">
                <a:solidFill>
                  <a:srgbClr val="008200"/>
                </a:solidFill>
                <a:effectLst/>
                <a:highlight>
                  <a:srgbClr val="C0C0C0"/>
                </a:highlight>
                <a:latin typeface="inter-regular"/>
              </a:rPr>
              <a:t>//pointer to int</a:t>
            </a:r>
            <a:r>
              <a:rPr lang="en-US" b="0" i="0" dirty="0">
                <a:solidFill>
                  <a:srgbClr val="000000"/>
                </a:solidFill>
                <a:effectLst/>
                <a:highlight>
                  <a:srgbClr val="C0C0C0"/>
                </a:highlight>
                <a:latin typeface="inter-regular"/>
              </a:rPr>
              <a:t>  </a:t>
            </a:r>
          </a:p>
          <a:p>
            <a:pPr marL="0" indent="0" algn="just">
              <a:buNone/>
            </a:pPr>
            <a:r>
              <a:rPr lang="en-US" b="1" i="0" dirty="0">
                <a:solidFill>
                  <a:srgbClr val="2E8B57"/>
                </a:solidFill>
                <a:effectLst/>
                <a:highlight>
                  <a:srgbClr val="C0C0C0"/>
                </a:highlight>
                <a:latin typeface="inter-regular"/>
              </a:rPr>
              <a:t>char</a:t>
            </a:r>
            <a:r>
              <a:rPr lang="en-US" b="0" i="0" dirty="0">
                <a:solidFill>
                  <a:srgbClr val="000000"/>
                </a:solidFill>
                <a:effectLst/>
                <a:highlight>
                  <a:srgbClr val="C0C0C0"/>
                </a:highlight>
                <a:latin typeface="inter-regular"/>
              </a:rPr>
              <a:t> *c;</a:t>
            </a:r>
            <a:r>
              <a:rPr lang="en-US" b="0" i="0" dirty="0">
                <a:solidFill>
                  <a:srgbClr val="008200"/>
                </a:solidFill>
                <a:effectLst/>
                <a:highlight>
                  <a:srgbClr val="C0C0C0"/>
                </a:highlight>
                <a:latin typeface="inter-regular"/>
              </a:rPr>
              <a:t>//pointer to char</a:t>
            </a:r>
            <a:r>
              <a:rPr lang="en-US" b="0" i="0" dirty="0">
                <a:solidFill>
                  <a:srgbClr val="000000"/>
                </a:solidFill>
                <a:effectLst/>
                <a:highlight>
                  <a:srgbClr val="C0C0C0"/>
                </a:highlight>
                <a:latin typeface="inter-regular"/>
              </a:rPr>
              <a:t> </a:t>
            </a:r>
          </a:p>
          <a:p>
            <a:pPr marL="0" indent="0" algn="just">
              <a:buNone/>
            </a:pP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29747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26718-1A65-4BFF-AF41-E8E4F08613A3}"/>
              </a:ext>
            </a:extLst>
          </p:cNvPr>
          <p:cNvSpPr>
            <a:spLocks noGrp="1"/>
          </p:cNvSpPr>
          <p:nvPr>
            <p:ph type="title"/>
          </p:nvPr>
        </p:nvSpPr>
        <p:spPr/>
        <p:txBody>
          <a:bodyPr/>
          <a:lstStyle/>
          <a:p>
            <a:r>
              <a:rPr lang="en-US" b="0" i="0" dirty="0">
                <a:solidFill>
                  <a:srgbClr val="610B38"/>
                </a:solidFill>
                <a:effectLst/>
                <a:latin typeface="erdana"/>
              </a:rPr>
              <a:t>Call by value and Call by Address in C</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02DCE935-9625-4B82-B1FA-3CE3B587BE95}"/>
              </a:ext>
            </a:extLst>
          </p:cNvPr>
          <p:cNvSpPr>
            <a:spLocks noGrp="1"/>
          </p:cNvSpPr>
          <p:nvPr>
            <p:ph idx="1"/>
          </p:nvPr>
        </p:nvSpPr>
        <p:spPr/>
        <p:txBody>
          <a:bodyPr/>
          <a:lstStyle/>
          <a:p>
            <a:pPr algn="just"/>
            <a:r>
              <a:rPr lang="en-US" b="0" i="0" dirty="0">
                <a:solidFill>
                  <a:srgbClr val="333333"/>
                </a:solidFill>
                <a:effectLst/>
                <a:latin typeface="inter-regular"/>
              </a:rPr>
              <a:t>There are two methods to pass the data into the function in C language, i.e., </a:t>
            </a:r>
            <a:r>
              <a:rPr lang="en-US" b="0" i="1" dirty="0">
                <a:solidFill>
                  <a:srgbClr val="333333"/>
                </a:solidFill>
                <a:effectLst/>
                <a:latin typeface="inter-regular"/>
              </a:rPr>
              <a:t>call by value</a:t>
            </a:r>
            <a:r>
              <a:rPr lang="en-US" b="0" i="0" dirty="0">
                <a:solidFill>
                  <a:srgbClr val="333333"/>
                </a:solidFill>
                <a:effectLst/>
                <a:latin typeface="inter-regular"/>
              </a:rPr>
              <a:t> and </a:t>
            </a:r>
            <a:r>
              <a:rPr lang="en-US" b="0" i="1" dirty="0">
                <a:solidFill>
                  <a:srgbClr val="333333"/>
                </a:solidFill>
                <a:effectLst/>
                <a:latin typeface="inter-regular"/>
              </a:rPr>
              <a:t>call by Address</a:t>
            </a:r>
            <a:r>
              <a:rPr lang="en-US" b="0" i="0" dirty="0">
                <a:solidFill>
                  <a:srgbClr val="333333"/>
                </a:solidFill>
                <a:effectLst/>
                <a:latin typeface="inter-regular"/>
              </a:rPr>
              <a:t>.</a:t>
            </a:r>
          </a:p>
          <a:p>
            <a:endParaRPr lang="en-IN" dirty="0"/>
          </a:p>
        </p:txBody>
      </p:sp>
      <p:pic>
        <p:nvPicPr>
          <p:cNvPr id="3076" name="Picture 4" descr="call by value and call by reference in c">
            <a:extLst>
              <a:ext uri="{FF2B5EF4-FFF2-40B4-BE49-F238E27FC236}">
                <a16:creationId xmlns:a16="http://schemas.microsoft.com/office/drawing/2014/main" id="{83941F82-142D-4F77-AD97-F3DB83D479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010" y="2826904"/>
            <a:ext cx="5132078" cy="4251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000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E2891-2F82-433A-968F-45D6B70D8DF2}"/>
              </a:ext>
            </a:extLst>
          </p:cNvPr>
          <p:cNvSpPr>
            <a:spLocks noGrp="1"/>
          </p:cNvSpPr>
          <p:nvPr>
            <p:ph type="title"/>
          </p:nvPr>
        </p:nvSpPr>
        <p:spPr/>
        <p:txBody>
          <a:bodyPr/>
          <a:lstStyle/>
          <a:p>
            <a:r>
              <a:rPr lang="en-US" b="0" i="0" dirty="0">
                <a:solidFill>
                  <a:srgbClr val="610B38"/>
                </a:solidFill>
                <a:effectLst/>
                <a:latin typeface="erdana"/>
              </a:rPr>
              <a:t>Call by value in C</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CFD26FD2-E6F7-47E7-A5B0-5F783E6588BC}"/>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US" b="0" i="0" dirty="0">
                <a:solidFill>
                  <a:srgbClr val="000000"/>
                </a:solidFill>
                <a:effectLst/>
                <a:latin typeface="inter-regular"/>
              </a:rPr>
              <a:t>In call by value method, the value of the actual parameters is copied into the formal parameters. In other words, we can say that the value of the variable is used in the function call in the call by value method.</a:t>
            </a:r>
          </a:p>
          <a:p>
            <a:pPr algn="just">
              <a:buFont typeface="Arial" panose="020B0604020202020204" pitchFamily="34" charset="0"/>
              <a:buChar char="•"/>
            </a:pPr>
            <a:r>
              <a:rPr lang="en-US" b="0" i="0" dirty="0">
                <a:solidFill>
                  <a:srgbClr val="000000"/>
                </a:solidFill>
                <a:effectLst/>
                <a:latin typeface="inter-regular"/>
              </a:rPr>
              <a:t>In call by value method, we can not modify the value of the actual parameter by the formal parameter.</a:t>
            </a:r>
          </a:p>
          <a:p>
            <a:pPr algn="just">
              <a:buFont typeface="Arial" panose="020B0604020202020204" pitchFamily="34" charset="0"/>
              <a:buChar char="•"/>
            </a:pPr>
            <a:r>
              <a:rPr lang="en-US" b="0" i="0" dirty="0">
                <a:solidFill>
                  <a:srgbClr val="000000"/>
                </a:solidFill>
                <a:effectLst/>
                <a:latin typeface="inter-regular"/>
              </a:rPr>
              <a:t>In call by value, different memory is allocated for actual and formal parameters since the value of the actual parameter is copied into the formal parameter.</a:t>
            </a:r>
          </a:p>
          <a:p>
            <a:pPr algn="just">
              <a:buFont typeface="Arial" panose="020B0604020202020204" pitchFamily="34" charset="0"/>
              <a:buChar char="•"/>
            </a:pPr>
            <a:r>
              <a:rPr lang="en-US" b="0" i="0" dirty="0">
                <a:solidFill>
                  <a:srgbClr val="000000"/>
                </a:solidFill>
                <a:effectLst/>
                <a:latin typeface="inter-regular"/>
              </a:rPr>
              <a:t>The actual parameter is the argument which is used in the function call whereas formal parameter is the argument which is used in the function definition.</a:t>
            </a:r>
          </a:p>
          <a:p>
            <a:endParaRPr lang="en-IN" dirty="0"/>
          </a:p>
        </p:txBody>
      </p:sp>
    </p:spTree>
    <p:extLst>
      <p:ext uri="{BB962C8B-B14F-4D97-AF65-F5344CB8AC3E}">
        <p14:creationId xmlns:p14="http://schemas.microsoft.com/office/powerpoint/2010/main" val="2469847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153C-438F-46B5-927C-124912F69348}"/>
              </a:ext>
            </a:extLst>
          </p:cNvPr>
          <p:cNvSpPr>
            <a:spLocks noGrp="1"/>
          </p:cNvSpPr>
          <p:nvPr>
            <p:ph type="title"/>
          </p:nvPr>
        </p:nvSpPr>
        <p:spPr/>
        <p:txBody>
          <a:bodyPr/>
          <a:lstStyle/>
          <a:p>
            <a:r>
              <a:rPr lang="en-US" b="0" i="0" dirty="0">
                <a:solidFill>
                  <a:srgbClr val="610B38"/>
                </a:solidFill>
                <a:effectLst/>
                <a:latin typeface="erdana"/>
              </a:rPr>
              <a:t>Call by Address in C</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9EEB0A1-349D-44CE-8ED0-6D3B71D4950E}"/>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In call by address, the address of the variable is passed into the function call as the actual parameter.</a:t>
            </a:r>
          </a:p>
          <a:p>
            <a:pPr algn="just">
              <a:buFont typeface="Arial" panose="020B0604020202020204" pitchFamily="34" charset="0"/>
              <a:buChar char="•"/>
            </a:pPr>
            <a:r>
              <a:rPr lang="en-US" b="0" i="0" dirty="0">
                <a:solidFill>
                  <a:srgbClr val="000000"/>
                </a:solidFill>
                <a:effectLst/>
                <a:latin typeface="inter-regular"/>
              </a:rPr>
              <a:t>The value of the actual parameters can be modified by changing the formal parameters since the address of the actual parameters is passed.</a:t>
            </a:r>
          </a:p>
          <a:p>
            <a:pPr algn="just">
              <a:buFont typeface="Arial" panose="020B0604020202020204" pitchFamily="34" charset="0"/>
              <a:buChar char="•"/>
            </a:pPr>
            <a:r>
              <a:rPr lang="en-US" b="0" i="0" dirty="0">
                <a:solidFill>
                  <a:srgbClr val="000000"/>
                </a:solidFill>
                <a:effectLst/>
                <a:latin typeface="inter-regular"/>
              </a:rPr>
              <a:t>In call by address, the memory allocation is similar for both formal parameters and actual parameters. All the operations in the function are performed on the value stored at the address of the actual parameters, and the modified value gets stored at the same address.</a:t>
            </a:r>
          </a:p>
          <a:p>
            <a:endParaRPr lang="en-IN" dirty="0"/>
          </a:p>
        </p:txBody>
      </p:sp>
    </p:spTree>
    <p:extLst>
      <p:ext uri="{BB962C8B-B14F-4D97-AF65-F5344CB8AC3E}">
        <p14:creationId xmlns:p14="http://schemas.microsoft.com/office/powerpoint/2010/main" val="421752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A006E-9A24-4667-AFDD-C958F338CE87}"/>
              </a:ext>
            </a:extLst>
          </p:cNvPr>
          <p:cNvSpPr>
            <a:spLocks noGrp="1"/>
          </p:cNvSpPr>
          <p:nvPr>
            <p:ph type="title"/>
          </p:nvPr>
        </p:nvSpPr>
        <p:spPr/>
        <p:txBody>
          <a:bodyPr/>
          <a:lstStyle/>
          <a:p>
            <a:r>
              <a:rPr lang="en-US" b="0" i="0" dirty="0">
                <a:solidFill>
                  <a:srgbClr val="610B38"/>
                </a:solidFill>
                <a:effectLst/>
                <a:latin typeface="erdana"/>
              </a:rPr>
              <a:t>Recursion in C</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506B7FCD-1414-47E3-80F9-965881C618B7}"/>
              </a:ext>
            </a:extLst>
          </p:cNvPr>
          <p:cNvSpPr>
            <a:spLocks noGrp="1"/>
          </p:cNvSpPr>
          <p:nvPr>
            <p:ph idx="1"/>
          </p:nvPr>
        </p:nvSpPr>
        <p:spPr>
          <a:xfrm>
            <a:off x="838200" y="1509204"/>
            <a:ext cx="10515600" cy="4667759"/>
          </a:xfrm>
        </p:spPr>
        <p:txBody>
          <a:bodyPr>
            <a:normAutofit fontScale="92500" lnSpcReduction="20000"/>
          </a:bodyPr>
          <a:lstStyle/>
          <a:p>
            <a:pPr algn="just"/>
            <a:r>
              <a:rPr lang="en-US" b="1" i="1" u="sng" dirty="0">
                <a:solidFill>
                  <a:srgbClr val="333333"/>
                </a:solidFill>
                <a:effectLst/>
                <a:latin typeface="inter-regular"/>
              </a:rPr>
              <a:t>Recursion is the process which comes into existence when a function calls a copy of itself to work on a smaller problem. Any function which calls itself is called recursive function, and such function calls are called recursive calls.</a:t>
            </a:r>
            <a:r>
              <a:rPr lang="en-US" b="0" i="0" dirty="0">
                <a:solidFill>
                  <a:srgbClr val="333333"/>
                </a:solidFill>
                <a:effectLst/>
                <a:latin typeface="inter-regular"/>
              </a:rPr>
              <a:t> </a:t>
            </a:r>
            <a:r>
              <a:rPr lang="en-US" b="0" i="0" dirty="0">
                <a:solidFill>
                  <a:schemeClr val="accent2">
                    <a:lumMod val="75000"/>
                  </a:schemeClr>
                </a:solidFill>
                <a:effectLst/>
                <a:latin typeface="inter-regular"/>
              </a:rPr>
              <a:t>Recursion involves several numbers of recursive calls. However, it is important to impose a termination condition of recursion</a:t>
            </a:r>
            <a:r>
              <a:rPr lang="en-US" b="0" i="0" dirty="0">
                <a:solidFill>
                  <a:srgbClr val="333333"/>
                </a:solidFill>
                <a:effectLst/>
                <a:latin typeface="inter-regular"/>
              </a:rPr>
              <a:t>. Recursion code is shorter than iterative code however it is difficult to understand.</a:t>
            </a:r>
          </a:p>
          <a:p>
            <a:pPr algn="just"/>
            <a:r>
              <a:rPr lang="en-US" b="1" i="1" u="sng" dirty="0">
                <a:solidFill>
                  <a:srgbClr val="333333"/>
                </a:solidFill>
                <a:effectLst/>
                <a:latin typeface="inter-regular"/>
              </a:rPr>
              <a:t>Recursion cannot be applied to all the problem, but it is more useful for the tasks that can be defined in terms of similar subtasks</a:t>
            </a:r>
            <a:r>
              <a:rPr lang="en-US" b="0" i="0" dirty="0">
                <a:solidFill>
                  <a:srgbClr val="333333"/>
                </a:solidFill>
                <a:effectLst/>
                <a:latin typeface="inter-regular"/>
              </a:rPr>
              <a:t>. For Example, recursion may be applied to </a:t>
            </a:r>
            <a:r>
              <a:rPr lang="en-US" b="0" i="0" dirty="0">
                <a:solidFill>
                  <a:schemeClr val="accent2">
                    <a:lumMod val="75000"/>
                  </a:schemeClr>
                </a:solidFill>
                <a:effectLst/>
                <a:latin typeface="inter-regular"/>
              </a:rPr>
              <a:t>sorting, searching, and traversal problems</a:t>
            </a:r>
            <a:r>
              <a:rPr lang="en-US" b="0" i="0" dirty="0">
                <a:solidFill>
                  <a:srgbClr val="333333"/>
                </a:solidFill>
                <a:effectLst/>
                <a:latin typeface="inter-regular"/>
              </a:rPr>
              <a:t>.</a:t>
            </a:r>
          </a:p>
          <a:p>
            <a:pPr algn="just"/>
            <a:r>
              <a:rPr lang="en-US" b="0" i="0" dirty="0">
                <a:solidFill>
                  <a:srgbClr val="333333"/>
                </a:solidFill>
                <a:effectLst/>
                <a:latin typeface="inter-regular"/>
              </a:rPr>
              <a:t>Generally, iterative solutions are more efficient than recursion since function call is always overhead. Any problem that can be solved recursively, can also be solved iteratively. However, some problems are best suited to be solved by the recursion, for example, tower of Hanoi, Fibonacci series, factorial finding, etc.</a:t>
            </a:r>
          </a:p>
          <a:p>
            <a:endParaRPr lang="en-IN" dirty="0"/>
          </a:p>
        </p:txBody>
      </p:sp>
    </p:spTree>
    <p:extLst>
      <p:ext uri="{BB962C8B-B14F-4D97-AF65-F5344CB8AC3E}">
        <p14:creationId xmlns:p14="http://schemas.microsoft.com/office/powerpoint/2010/main" val="3947869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71B5F-40D0-402D-9E92-DDCE120D39F1}"/>
              </a:ext>
            </a:extLst>
          </p:cNvPr>
          <p:cNvSpPr>
            <a:spLocks noGrp="1"/>
          </p:cNvSpPr>
          <p:nvPr>
            <p:ph type="title"/>
          </p:nvPr>
        </p:nvSpPr>
        <p:spPr/>
        <p:txBody>
          <a:bodyPr/>
          <a:lstStyle/>
          <a:p>
            <a:r>
              <a:rPr lang="en-US" b="0" i="0" dirty="0">
                <a:solidFill>
                  <a:srgbClr val="610B38"/>
                </a:solidFill>
                <a:effectLst/>
                <a:latin typeface="erdana"/>
              </a:rPr>
              <a:t>Recursion in C</a:t>
            </a:r>
            <a:endParaRPr lang="en-IN" dirty="0"/>
          </a:p>
        </p:txBody>
      </p:sp>
      <p:pic>
        <p:nvPicPr>
          <p:cNvPr id="4098" name="Picture 2" descr="c recursion program">
            <a:extLst>
              <a:ext uri="{FF2B5EF4-FFF2-40B4-BE49-F238E27FC236}">
                <a16:creationId xmlns:a16="http://schemas.microsoft.com/office/drawing/2014/main" id="{79E3E17C-D351-4CA6-A87B-A248FC4765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5546" y="1977786"/>
            <a:ext cx="5873688" cy="3748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39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09F3FA-F08B-42BA-812A-517B0DA5D0FE}"/>
              </a:ext>
            </a:extLst>
          </p:cNvPr>
          <p:cNvSpPr txBox="1"/>
          <p:nvPr/>
        </p:nvSpPr>
        <p:spPr>
          <a:xfrm>
            <a:off x="987641" y="966199"/>
            <a:ext cx="6094520" cy="3170099"/>
          </a:xfrm>
          <a:prstGeom prst="rect">
            <a:avLst/>
          </a:prstGeom>
          <a:noFill/>
        </p:spPr>
        <p:txBody>
          <a:bodyPr wrap="square">
            <a:spAutoFit/>
          </a:bodyPr>
          <a:lstStyle/>
          <a:p>
            <a:r>
              <a:rPr lang="en-IN" sz="2000" b="1" i="1" dirty="0"/>
              <a:t>Day 4</a:t>
            </a:r>
          </a:p>
          <a:p>
            <a:r>
              <a:rPr lang="en-IN" sz="2000" b="1" i="1" dirty="0"/>
              <a:t>Today We discuss the following topics:-</a:t>
            </a:r>
          </a:p>
          <a:p>
            <a:endParaRPr lang="en-US" sz="2000" dirty="0"/>
          </a:p>
          <a:p>
            <a:endParaRPr lang="en-US" sz="2000" dirty="0"/>
          </a:p>
          <a:p>
            <a:r>
              <a:rPr lang="en-US" sz="2000" dirty="0"/>
              <a:t>--</a:t>
            </a:r>
          </a:p>
          <a:p>
            <a:r>
              <a:rPr lang="en-US" sz="2000" dirty="0"/>
              <a:t>--</a:t>
            </a:r>
          </a:p>
          <a:p>
            <a:r>
              <a:rPr lang="en-US" sz="2000" dirty="0"/>
              <a:t>--</a:t>
            </a:r>
          </a:p>
          <a:p>
            <a:r>
              <a:rPr lang="en-US" sz="2000" dirty="0"/>
              <a:t>--Type Casting</a:t>
            </a:r>
          </a:p>
          <a:p>
            <a:endParaRPr lang="en-US" sz="2000" dirty="0"/>
          </a:p>
          <a:p>
            <a:endParaRPr lang="en-IN" sz="2000" b="1" i="1" dirty="0"/>
          </a:p>
        </p:txBody>
      </p:sp>
    </p:spTree>
    <p:extLst>
      <p:ext uri="{BB962C8B-B14F-4D97-AF65-F5344CB8AC3E}">
        <p14:creationId xmlns:p14="http://schemas.microsoft.com/office/powerpoint/2010/main" val="2939395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F32D9-0C1B-4823-9727-334C397B02DB}"/>
              </a:ext>
            </a:extLst>
          </p:cNvPr>
          <p:cNvSpPr>
            <a:spLocks noGrp="1"/>
          </p:cNvSpPr>
          <p:nvPr>
            <p:ph type="title"/>
          </p:nvPr>
        </p:nvSpPr>
        <p:spPr/>
        <p:txBody>
          <a:bodyPr/>
          <a:lstStyle/>
          <a:p>
            <a:r>
              <a:rPr lang="en-US" b="0" i="0" dirty="0">
                <a:solidFill>
                  <a:srgbClr val="610B38"/>
                </a:solidFill>
                <a:effectLst/>
                <a:latin typeface="erdana"/>
              </a:rPr>
              <a:t>C Functions</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362860ED-E6AB-4FBA-BCB1-ABF5D85CD1DC}"/>
              </a:ext>
            </a:extLst>
          </p:cNvPr>
          <p:cNvSpPr>
            <a:spLocks noGrp="1"/>
          </p:cNvSpPr>
          <p:nvPr>
            <p:ph idx="1"/>
          </p:nvPr>
        </p:nvSpPr>
        <p:spPr/>
        <p:txBody>
          <a:bodyPr/>
          <a:lstStyle/>
          <a:p>
            <a:pPr algn="just"/>
            <a:r>
              <a:rPr lang="en-US" b="0" i="0" dirty="0">
                <a:solidFill>
                  <a:srgbClr val="333333"/>
                </a:solidFill>
                <a:effectLst/>
                <a:latin typeface="inter-regular"/>
              </a:rPr>
              <a:t>In c, </a:t>
            </a:r>
            <a:r>
              <a:rPr lang="en-US" b="1" i="0" dirty="0">
                <a:solidFill>
                  <a:srgbClr val="333333"/>
                </a:solidFill>
                <a:effectLst/>
                <a:latin typeface="inter-regular"/>
              </a:rPr>
              <a:t>we can divide a large program into the basic building blocks known as function</a:t>
            </a:r>
            <a:r>
              <a:rPr lang="en-US" b="0" i="0" dirty="0">
                <a:solidFill>
                  <a:srgbClr val="333333"/>
                </a:solidFill>
                <a:effectLst/>
                <a:latin typeface="inter-regular"/>
              </a:rPr>
              <a:t>. </a:t>
            </a:r>
            <a:r>
              <a:rPr lang="en-US" b="1" i="1" u="sng" dirty="0">
                <a:solidFill>
                  <a:srgbClr val="333333"/>
                </a:solidFill>
                <a:effectLst/>
                <a:latin typeface="inter-regular"/>
              </a:rPr>
              <a:t>The function contains the set of programming statements enclosed by {}. </a:t>
            </a:r>
            <a:r>
              <a:rPr lang="en-US" b="0" i="0" dirty="0">
                <a:solidFill>
                  <a:srgbClr val="C00000"/>
                </a:solidFill>
                <a:effectLst/>
                <a:latin typeface="inter-regular"/>
              </a:rPr>
              <a:t>A function can be called multiple times to provide reusability and modularity to the C program.</a:t>
            </a:r>
            <a:r>
              <a:rPr lang="en-US" b="0" i="0" dirty="0">
                <a:solidFill>
                  <a:srgbClr val="333333"/>
                </a:solidFill>
                <a:effectLst/>
                <a:latin typeface="inter-regular"/>
              </a:rPr>
              <a:t> In other words, we can say that the collection of functions creates a program. </a:t>
            </a:r>
            <a:r>
              <a:rPr lang="en-US" b="1" i="1" u="sng" dirty="0">
                <a:solidFill>
                  <a:srgbClr val="333333"/>
                </a:solidFill>
                <a:effectLst/>
                <a:latin typeface="inter-regular"/>
              </a:rPr>
              <a:t>The function is also known as procedure or subroutine in other programming languages.</a:t>
            </a:r>
          </a:p>
          <a:p>
            <a:endParaRPr lang="en-IN" dirty="0"/>
          </a:p>
        </p:txBody>
      </p:sp>
    </p:spTree>
    <p:extLst>
      <p:ext uri="{BB962C8B-B14F-4D97-AF65-F5344CB8AC3E}">
        <p14:creationId xmlns:p14="http://schemas.microsoft.com/office/powerpoint/2010/main" val="417874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9AEB0-2E0D-456C-9DED-C49E6CCC2F43}"/>
              </a:ext>
            </a:extLst>
          </p:cNvPr>
          <p:cNvSpPr>
            <a:spLocks noGrp="1"/>
          </p:cNvSpPr>
          <p:nvPr>
            <p:ph type="title"/>
          </p:nvPr>
        </p:nvSpPr>
        <p:spPr/>
        <p:txBody>
          <a:bodyPr>
            <a:normAutofit fontScale="90000"/>
          </a:bodyPr>
          <a:lstStyle/>
          <a:p>
            <a:r>
              <a:rPr lang="en-US" dirty="0">
                <a:solidFill>
                  <a:srgbClr val="610B38"/>
                </a:solidFill>
                <a:latin typeface="erdana"/>
              </a:rPr>
              <a:t>Three program elements involved in using a Function:-</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5E08F303-D0EC-4879-9D15-818CA5CEFF6A}"/>
              </a:ext>
            </a:extLst>
          </p:cNvPr>
          <p:cNvSpPr>
            <a:spLocks noGrp="1"/>
          </p:cNvSpPr>
          <p:nvPr>
            <p:ph idx="1"/>
          </p:nvPr>
        </p:nvSpPr>
        <p:spPr/>
        <p:txBody>
          <a:bodyPr>
            <a:normAutofit fontScale="85000" lnSpcReduction="20000"/>
          </a:bodyPr>
          <a:lstStyle/>
          <a:p>
            <a:pPr algn="just"/>
            <a:r>
              <a:rPr lang="en-US" b="0" i="0" dirty="0">
                <a:solidFill>
                  <a:srgbClr val="333333"/>
                </a:solidFill>
                <a:effectLst/>
                <a:latin typeface="inter-regular"/>
              </a:rPr>
              <a:t>There are three aspects of a C function.</a:t>
            </a:r>
          </a:p>
          <a:p>
            <a:pPr algn="just">
              <a:buFont typeface="Arial" panose="020B0604020202020204" pitchFamily="34" charset="0"/>
              <a:buChar char="•"/>
            </a:pPr>
            <a:r>
              <a:rPr lang="en-US" b="1" i="1" u="sng" dirty="0">
                <a:solidFill>
                  <a:srgbClr val="000000"/>
                </a:solidFill>
                <a:effectLst/>
                <a:latin typeface="inter-bold"/>
              </a:rPr>
              <a:t>Function declaration</a:t>
            </a:r>
            <a:r>
              <a:rPr lang="en-US" b="0" i="1" u="sng" dirty="0">
                <a:solidFill>
                  <a:srgbClr val="000000"/>
                </a:solidFill>
                <a:effectLst/>
                <a:latin typeface="inter-regular"/>
              </a:rPr>
              <a:t> /</a:t>
            </a:r>
            <a:r>
              <a:rPr lang="en-US" b="1" dirty="0">
                <a:solidFill>
                  <a:srgbClr val="000000"/>
                </a:solidFill>
                <a:effectLst/>
                <a:latin typeface="inter-regular"/>
              </a:rPr>
              <a:t>Function prototype:-A </a:t>
            </a:r>
            <a:r>
              <a:rPr lang="en-US" b="0" i="0" dirty="0">
                <a:solidFill>
                  <a:srgbClr val="000000"/>
                </a:solidFill>
                <a:effectLst/>
                <a:latin typeface="inter-regular"/>
              </a:rPr>
              <a:t>function must be declared globally in a c program to tell the compiler about the function name, function parameters, and return type.</a:t>
            </a:r>
          </a:p>
          <a:p>
            <a:pPr algn="just">
              <a:buFont typeface="Arial" panose="020B0604020202020204" pitchFamily="34" charset="0"/>
              <a:buChar char="•"/>
            </a:pPr>
            <a:br>
              <a:rPr lang="en-US" b="0" i="0" dirty="0">
                <a:solidFill>
                  <a:srgbClr val="333333"/>
                </a:solidFill>
                <a:effectLst/>
                <a:latin typeface="inter-regular"/>
              </a:rPr>
            </a:br>
            <a:r>
              <a:rPr lang="en-US" b="1" i="1" u="sng" dirty="0">
                <a:solidFill>
                  <a:srgbClr val="000000"/>
                </a:solidFill>
                <a:effectLst/>
                <a:latin typeface="inter-bold"/>
              </a:rPr>
              <a:t>Function call</a:t>
            </a:r>
            <a:r>
              <a:rPr lang="en-US" b="1" i="1" u="sng" dirty="0">
                <a:solidFill>
                  <a:srgbClr val="000000"/>
                </a:solidFill>
                <a:effectLst/>
                <a:latin typeface="inter-regular"/>
              </a:rPr>
              <a:t> :-</a:t>
            </a:r>
            <a:r>
              <a:rPr lang="en-US" b="0" i="0" dirty="0">
                <a:solidFill>
                  <a:srgbClr val="000000"/>
                </a:solidFill>
                <a:effectLst/>
                <a:latin typeface="inter-regular"/>
              </a:rPr>
              <a:t>Function can be called from anywhere in the program. The parameter list must not differ in function calling and function declaration. We must pass the same number of functions as it is declared in the function declaration.</a:t>
            </a:r>
          </a:p>
          <a:p>
            <a:pPr algn="just">
              <a:buFont typeface="Arial" panose="020B0604020202020204" pitchFamily="34" charset="0"/>
              <a:buChar char="•"/>
            </a:pPr>
            <a:br>
              <a:rPr lang="en-US" b="0" i="0" dirty="0">
                <a:solidFill>
                  <a:srgbClr val="333333"/>
                </a:solidFill>
                <a:effectLst/>
                <a:latin typeface="inter-regular"/>
              </a:rPr>
            </a:br>
            <a:r>
              <a:rPr lang="en-US" b="1" i="1" u="sng" dirty="0">
                <a:solidFill>
                  <a:srgbClr val="000000"/>
                </a:solidFill>
                <a:effectLst/>
                <a:latin typeface="inter-bold"/>
              </a:rPr>
              <a:t>Function definition</a:t>
            </a:r>
            <a:r>
              <a:rPr lang="en-US" b="1" i="1" u="sng" dirty="0">
                <a:solidFill>
                  <a:srgbClr val="000000"/>
                </a:solidFill>
                <a:effectLst/>
                <a:latin typeface="inter-regular"/>
              </a:rPr>
              <a:t> :-</a:t>
            </a:r>
            <a:r>
              <a:rPr lang="en-US" b="0" i="0" dirty="0">
                <a:solidFill>
                  <a:srgbClr val="000000"/>
                </a:solidFill>
                <a:effectLst/>
                <a:latin typeface="inter-regular"/>
              </a:rPr>
              <a:t>It contains the actual statements which are to be executed. It is the most important aspect to which the control comes when the function is called. Here, we must notice that </a:t>
            </a:r>
            <a:r>
              <a:rPr lang="en-US" b="1" i="1" dirty="0">
                <a:solidFill>
                  <a:srgbClr val="000000"/>
                </a:solidFill>
                <a:effectLst/>
                <a:latin typeface="inter-regular"/>
              </a:rPr>
              <a:t>only one value can be returned from the function.</a:t>
            </a:r>
          </a:p>
          <a:p>
            <a:endParaRPr lang="en-IN" dirty="0"/>
          </a:p>
        </p:txBody>
      </p:sp>
    </p:spTree>
    <p:extLst>
      <p:ext uri="{BB962C8B-B14F-4D97-AF65-F5344CB8AC3E}">
        <p14:creationId xmlns:p14="http://schemas.microsoft.com/office/powerpoint/2010/main" val="2942613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3F42-E910-4331-BB68-85D4BA3C7A5C}"/>
              </a:ext>
            </a:extLst>
          </p:cNvPr>
          <p:cNvSpPr>
            <a:spLocks noGrp="1"/>
          </p:cNvSpPr>
          <p:nvPr>
            <p:ph type="title"/>
          </p:nvPr>
        </p:nvSpPr>
        <p:spPr/>
        <p:txBody>
          <a:bodyPr/>
          <a:lstStyle/>
          <a:p>
            <a:r>
              <a:rPr lang="en-US" dirty="0"/>
              <a:t>Syntax:-</a:t>
            </a:r>
            <a:endParaRPr lang="en-IN" dirty="0"/>
          </a:p>
        </p:txBody>
      </p:sp>
      <p:graphicFrame>
        <p:nvGraphicFramePr>
          <p:cNvPr id="4" name="Content Placeholder 3">
            <a:extLst>
              <a:ext uri="{FF2B5EF4-FFF2-40B4-BE49-F238E27FC236}">
                <a16:creationId xmlns:a16="http://schemas.microsoft.com/office/drawing/2014/main" id="{DA07522B-361D-45AD-95AC-DB00FF796699}"/>
              </a:ext>
            </a:extLst>
          </p:cNvPr>
          <p:cNvGraphicFramePr>
            <a:graphicFrameLocks noGrp="1"/>
          </p:cNvGraphicFramePr>
          <p:nvPr>
            <p:ph idx="1"/>
            <p:extLst>
              <p:ext uri="{D42A27DB-BD31-4B8C-83A1-F6EECF244321}">
                <p14:modId xmlns:p14="http://schemas.microsoft.com/office/powerpoint/2010/main" val="2011854203"/>
              </p:ext>
            </p:extLst>
          </p:nvPr>
        </p:nvGraphicFramePr>
        <p:xfrm>
          <a:off x="1447060" y="2355373"/>
          <a:ext cx="5397624" cy="3566160"/>
        </p:xfrm>
        <a:graphic>
          <a:graphicData uri="http://schemas.openxmlformats.org/drawingml/2006/table">
            <a:tbl>
              <a:tblPr/>
              <a:tblGrid>
                <a:gridCol w="1799208">
                  <a:extLst>
                    <a:ext uri="{9D8B030D-6E8A-4147-A177-3AD203B41FA5}">
                      <a16:colId xmlns:a16="http://schemas.microsoft.com/office/drawing/2014/main" val="4285204729"/>
                    </a:ext>
                  </a:extLst>
                </a:gridCol>
                <a:gridCol w="1799208">
                  <a:extLst>
                    <a:ext uri="{9D8B030D-6E8A-4147-A177-3AD203B41FA5}">
                      <a16:colId xmlns:a16="http://schemas.microsoft.com/office/drawing/2014/main" val="104924173"/>
                    </a:ext>
                  </a:extLst>
                </a:gridCol>
                <a:gridCol w="1799208">
                  <a:extLst>
                    <a:ext uri="{9D8B030D-6E8A-4147-A177-3AD203B41FA5}">
                      <a16:colId xmlns:a16="http://schemas.microsoft.com/office/drawing/2014/main" val="2171970387"/>
                    </a:ext>
                  </a:extLst>
                </a:gridCol>
              </a:tblGrid>
              <a:tr h="342256">
                <a:tc>
                  <a:txBody>
                    <a:bodyPr/>
                    <a:lstStyle/>
                    <a:p>
                      <a:pPr algn="l" fontAlgn="t"/>
                      <a:r>
                        <a:rPr lang="en-IN">
                          <a:solidFill>
                            <a:srgbClr val="000000"/>
                          </a:solidFill>
                          <a:effectLst/>
                          <a:latin typeface="times new roman" panose="02020603050405020304" pitchFamily="18" charset="0"/>
                        </a:rPr>
                        <a:t>C function aspects</a:t>
                      </a:r>
                    </a:p>
                  </a:txBody>
                  <a:tcPr marT="91440" marB="91440">
                    <a:lnL w="7620" cap="flat" cmpd="sng" algn="ctr">
                      <a:solidFill>
                        <a:srgbClr val="601123"/>
                      </a:solidFill>
                      <a:prstDash val="solid"/>
                      <a:round/>
                      <a:headEnd type="none" w="med" len="med"/>
                      <a:tailEnd type="none" w="med" len="med"/>
                    </a:lnL>
                    <a:lnR w="7620" cap="flat" cmpd="sng" algn="ctr">
                      <a:solidFill>
                        <a:srgbClr val="601123"/>
                      </a:solidFill>
                      <a:prstDash val="solid"/>
                      <a:round/>
                      <a:headEnd type="none" w="med" len="med"/>
                      <a:tailEnd type="none" w="med" len="med"/>
                    </a:lnR>
                    <a:lnT w="7620" cap="flat" cmpd="sng" algn="ctr">
                      <a:solidFill>
                        <a:srgbClr val="60112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panose="02020603050405020304" pitchFamily="18" charset="0"/>
                        </a:rPr>
                        <a:t>Syntax</a:t>
                      </a:r>
                    </a:p>
                  </a:txBody>
                  <a:tcPr marT="91440" marB="91440">
                    <a:lnL w="7620" cap="flat" cmpd="sng" algn="ctr">
                      <a:solidFill>
                        <a:srgbClr val="601123"/>
                      </a:solidFill>
                      <a:prstDash val="solid"/>
                      <a:round/>
                      <a:headEnd type="none" w="med" len="med"/>
                      <a:tailEnd type="none" w="med" len="med"/>
                    </a:lnL>
                    <a:lnR w="7620" cap="flat" cmpd="sng" algn="ctr">
                      <a:solidFill>
                        <a:srgbClr val="601123"/>
                      </a:solidFill>
                      <a:prstDash val="solid"/>
                      <a:round/>
                      <a:headEnd type="none" w="med" len="med"/>
                      <a:tailEnd type="none" w="med" len="med"/>
                    </a:lnR>
                    <a:lnT w="7620" cap="flat" cmpd="sng" algn="ctr">
                      <a:solidFill>
                        <a:srgbClr val="60112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endParaRPr lang="en-IN"/>
                    </a:p>
                  </a:txBody>
                  <a:tcPr>
                    <a:lnL w="7620" cap="flat" cmpd="sng" algn="ctr">
                      <a:solidFill>
                        <a:srgbClr val="601123"/>
                      </a:solidFill>
                      <a:prstDash val="solid"/>
                      <a:round/>
                      <a:headEnd type="none" w="med" len="med"/>
                      <a:tailEnd type="none" w="med" len="med"/>
                    </a:lnL>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239598157"/>
                  </a:ext>
                </a:extLst>
              </a:tr>
              <a:tr h="501975">
                <a:tc>
                  <a:txBody>
                    <a:bodyPr/>
                    <a:lstStyle/>
                    <a:p>
                      <a:pPr algn="just" fontAlgn="t"/>
                      <a:r>
                        <a:rPr lang="en-IN">
                          <a:solidFill>
                            <a:srgbClr val="333333"/>
                          </a:solidFill>
                          <a:effectLst/>
                          <a:latin typeface="inter-regular"/>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Function declaration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return_type function_name (argument list);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37584182"/>
                  </a:ext>
                </a:extLst>
              </a:tr>
              <a:tr h="501975">
                <a:tc>
                  <a:txBody>
                    <a:bodyPr/>
                    <a:lstStyle/>
                    <a:p>
                      <a:pPr algn="just" fontAlgn="t"/>
                      <a:r>
                        <a:rPr lang="en-IN">
                          <a:solidFill>
                            <a:srgbClr val="333333"/>
                          </a:solidFill>
                          <a:effectLst/>
                          <a:latin typeface="inter-regular"/>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Function call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function_name (argument_list)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58564524"/>
                  </a:ext>
                </a:extLst>
              </a:tr>
              <a:tr h="707328">
                <a:tc>
                  <a:txBody>
                    <a:bodyPr/>
                    <a:lstStyle/>
                    <a:p>
                      <a:pPr algn="just" fontAlgn="t"/>
                      <a:r>
                        <a:rPr lang="en-IN">
                          <a:solidFill>
                            <a:srgbClr val="333333"/>
                          </a:solidFill>
                          <a:effectLst/>
                          <a:latin typeface="inter-regular"/>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Function definition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err="1">
                          <a:solidFill>
                            <a:srgbClr val="333333"/>
                          </a:solidFill>
                          <a:effectLst/>
                          <a:latin typeface="inter-regular"/>
                        </a:rPr>
                        <a:t>return_type</a:t>
                      </a:r>
                      <a:r>
                        <a:rPr lang="en-US" dirty="0">
                          <a:solidFill>
                            <a:srgbClr val="333333"/>
                          </a:solidFill>
                          <a:effectLst/>
                          <a:latin typeface="inter-regular"/>
                        </a:rPr>
                        <a:t> </a:t>
                      </a:r>
                      <a:r>
                        <a:rPr lang="en-US" dirty="0" err="1">
                          <a:solidFill>
                            <a:srgbClr val="333333"/>
                          </a:solidFill>
                          <a:effectLst/>
                          <a:latin typeface="inter-regular"/>
                        </a:rPr>
                        <a:t>function_name</a:t>
                      </a:r>
                      <a:r>
                        <a:rPr lang="en-US" dirty="0">
                          <a:solidFill>
                            <a:srgbClr val="333333"/>
                          </a:solidFill>
                          <a:effectLst/>
                          <a:latin typeface="inter-regular"/>
                        </a:rPr>
                        <a:t> (argument list) {function body;}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70461420"/>
                  </a:ext>
                </a:extLst>
              </a:tr>
            </a:tbl>
          </a:graphicData>
        </a:graphic>
      </p:graphicFrame>
      <p:sp>
        <p:nvSpPr>
          <p:cNvPr id="5" name="Rectangle 4">
            <a:extLst>
              <a:ext uri="{FF2B5EF4-FFF2-40B4-BE49-F238E27FC236}">
                <a16:creationId xmlns:a16="http://schemas.microsoft.com/office/drawing/2014/main" id="{340A2394-B7E3-435F-95C6-2BB6FD8984D0}"/>
              </a:ext>
            </a:extLst>
          </p:cNvPr>
          <p:cNvSpPr/>
          <p:nvPr/>
        </p:nvSpPr>
        <p:spPr>
          <a:xfrm>
            <a:off x="7031115" y="2325950"/>
            <a:ext cx="4199137" cy="27520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just"/>
            <a:r>
              <a:rPr lang="en-US" b="0" i="0" dirty="0" err="1">
                <a:solidFill>
                  <a:srgbClr val="000000"/>
                </a:solidFill>
                <a:effectLst/>
                <a:latin typeface="inter-regular"/>
              </a:rPr>
              <a:t>return_type</a:t>
            </a:r>
            <a:r>
              <a:rPr lang="en-US" b="0" i="0" dirty="0">
                <a:solidFill>
                  <a:srgbClr val="000000"/>
                </a:solidFill>
                <a:effectLst/>
                <a:latin typeface="inter-regular"/>
              </a:rPr>
              <a:t> </a:t>
            </a:r>
            <a:r>
              <a:rPr lang="en-US" b="0" i="0" dirty="0" err="1">
                <a:solidFill>
                  <a:srgbClr val="000000"/>
                </a:solidFill>
                <a:effectLst/>
                <a:latin typeface="inter-regular"/>
              </a:rPr>
              <a:t>function_name</a:t>
            </a:r>
            <a:r>
              <a:rPr lang="en-US" b="0" i="0" dirty="0">
                <a:solidFill>
                  <a:srgbClr val="000000"/>
                </a:solidFill>
                <a:effectLst/>
                <a:latin typeface="inter-regular"/>
              </a:rPr>
              <a:t>(</a:t>
            </a:r>
            <a:r>
              <a:rPr lang="en-US" b="0" i="0" dirty="0" err="1">
                <a:solidFill>
                  <a:srgbClr val="000000"/>
                </a:solidFill>
                <a:effectLst/>
                <a:latin typeface="inter-regular"/>
              </a:rPr>
              <a:t>data_type</a:t>
            </a:r>
            <a:r>
              <a:rPr lang="en-US" b="0" i="0" dirty="0">
                <a:solidFill>
                  <a:srgbClr val="000000"/>
                </a:solidFill>
                <a:effectLst/>
                <a:latin typeface="inter-regular"/>
              </a:rPr>
              <a:t> parameter...)</a:t>
            </a:r>
          </a:p>
          <a:p>
            <a:pPr algn="just"/>
            <a:r>
              <a:rPr lang="en-US" b="0" i="0" dirty="0">
                <a:solidFill>
                  <a:srgbClr val="000000"/>
                </a:solidFill>
                <a:effectLst/>
                <a:latin typeface="inter-regular"/>
              </a:rPr>
              <a:t>{  </a:t>
            </a:r>
          </a:p>
          <a:p>
            <a:pPr algn="just"/>
            <a:r>
              <a:rPr lang="en-US" b="0" i="0" dirty="0">
                <a:solidFill>
                  <a:srgbClr val="008200"/>
                </a:solidFill>
                <a:effectLst/>
                <a:latin typeface="inter-regular"/>
              </a:rPr>
              <a:t>//code to be executed</a:t>
            </a:r>
            <a:r>
              <a:rPr lang="en-US" b="0" i="0" dirty="0">
                <a:solidFill>
                  <a:srgbClr val="000000"/>
                </a:solidFill>
                <a:effectLst/>
                <a:latin typeface="inter-regular"/>
              </a:rPr>
              <a:t>  </a:t>
            </a:r>
          </a:p>
          <a:p>
            <a:pPr algn="just"/>
            <a:r>
              <a:rPr lang="en-US" b="0" i="0" dirty="0">
                <a:solidFill>
                  <a:srgbClr val="000000"/>
                </a:solidFill>
                <a:effectLst/>
                <a:latin typeface="inter-regular"/>
              </a:rPr>
              <a:t>}  </a:t>
            </a:r>
          </a:p>
        </p:txBody>
      </p:sp>
    </p:spTree>
    <p:extLst>
      <p:ext uri="{BB962C8B-B14F-4D97-AF65-F5344CB8AC3E}">
        <p14:creationId xmlns:p14="http://schemas.microsoft.com/office/powerpoint/2010/main" val="3482453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1519E-2325-4B78-B4A7-54883B775D0B}"/>
              </a:ext>
            </a:extLst>
          </p:cNvPr>
          <p:cNvSpPr>
            <a:spLocks noGrp="1"/>
          </p:cNvSpPr>
          <p:nvPr>
            <p:ph type="title"/>
          </p:nvPr>
        </p:nvSpPr>
        <p:spPr/>
        <p:txBody>
          <a:bodyPr/>
          <a:lstStyle/>
          <a:p>
            <a:r>
              <a:rPr lang="en-US" b="0" i="0" dirty="0">
                <a:solidFill>
                  <a:srgbClr val="610B38"/>
                </a:solidFill>
                <a:effectLst/>
                <a:latin typeface="erdana"/>
              </a:rPr>
              <a:t>Types of Functions</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41619B9A-16F1-4864-AD0E-598E7296126D}"/>
              </a:ext>
            </a:extLst>
          </p:cNvPr>
          <p:cNvSpPr>
            <a:spLocks noGrp="1"/>
          </p:cNvSpPr>
          <p:nvPr>
            <p:ph idx="1"/>
          </p:nvPr>
        </p:nvSpPr>
        <p:spPr/>
        <p:txBody>
          <a:bodyPr/>
          <a:lstStyle/>
          <a:p>
            <a:pPr algn="just"/>
            <a:r>
              <a:rPr lang="en-US" b="0" i="0" dirty="0">
                <a:solidFill>
                  <a:srgbClr val="333333"/>
                </a:solidFill>
                <a:effectLst/>
                <a:latin typeface="inter-regular"/>
              </a:rPr>
              <a:t>There are two types of functions in C programming:</a:t>
            </a:r>
          </a:p>
          <a:p>
            <a:pPr algn="just">
              <a:buFont typeface="+mj-lt"/>
              <a:buAutoNum type="arabicPeriod"/>
            </a:pPr>
            <a:r>
              <a:rPr lang="en-US" b="1" i="0" dirty="0">
                <a:solidFill>
                  <a:srgbClr val="000000"/>
                </a:solidFill>
                <a:effectLst/>
                <a:latin typeface="inter-bold"/>
              </a:rPr>
              <a:t>Library Functions</a:t>
            </a:r>
            <a:r>
              <a:rPr lang="en-US" b="0" i="0" dirty="0">
                <a:solidFill>
                  <a:srgbClr val="000000"/>
                </a:solidFill>
                <a:effectLst/>
                <a:latin typeface="inter-regular"/>
              </a:rPr>
              <a:t>: are the functions which are declared in the C header files such as </a:t>
            </a:r>
            <a:r>
              <a:rPr lang="en-US" b="0" i="0" dirty="0" err="1">
                <a:solidFill>
                  <a:srgbClr val="000000"/>
                </a:solidFill>
                <a:effectLst/>
                <a:latin typeface="inter-regular"/>
              </a:rPr>
              <a:t>scanf</a:t>
            </a:r>
            <a:r>
              <a:rPr lang="en-US" b="0" i="0" dirty="0">
                <a:solidFill>
                  <a:srgbClr val="000000"/>
                </a:solidFill>
                <a:effectLst/>
                <a:latin typeface="inter-regular"/>
              </a:rPr>
              <a:t>(), </a:t>
            </a:r>
            <a:r>
              <a:rPr lang="en-US" b="0" i="0" dirty="0" err="1">
                <a:solidFill>
                  <a:srgbClr val="000000"/>
                </a:solidFill>
                <a:effectLst/>
                <a:latin typeface="inter-regular"/>
              </a:rPr>
              <a:t>printf</a:t>
            </a:r>
            <a:r>
              <a:rPr lang="en-US" b="0" i="0" dirty="0">
                <a:solidFill>
                  <a:srgbClr val="000000"/>
                </a:solidFill>
                <a:effectLst/>
                <a:latin typeface="inter-regular"/>
              </a:rPr>
              <a:t>(), gets(), puts(), ceil(), floor() etc.</a:t>
            </a:r>
          </a:p>
          <a:p>
            <a:pPr algn="just">
              <a:buFont typeface="+mj-lt"/>
              <a:buAutoNum type="arabicPeriod"/>
            </a:pPr>
            <a:r>
              <a:rPr lang="en-US" b="1" i="0" dirty="0">
                <a:solidFill>
                  <a:srgbClr val="000000"/>
                </a:solidFill>
                <a:effectLst/>
                <a:latin typeface="inter-bold"/>
              </a:rPr>
              <a:t>User-defined functions</a:t>
            </a:r>
            <a:r>
              <a:rPr lang="en-US" b="0" i="0" dirty="0">
                <a:solidFill>
                  <a:srgbClr val="000000"/>
                </a:solidFill>
                <a:effectLst/>
                <a:latin typeface="inter-regular"/>
              </a:rPr>
              <a:t>: are the functions which are created by the C programmer, so that he/she can use it many times. It reduces the complexity of a big program and optimizes the code</a:t>
            </a:r>
          </a:p>
          <a:p>
            <a:endParaRPr lang="en-IN" dirty="0"/>
          </a:p>
        </p:txBody>
      </p:sp>
      <p:pic>
        <p:nvPicPr>
          <p:cNvPr id="2050" name="Picture 2" descr="C Function">
            <a:extLst>
              <a:ext uri="{FF2B5EF4-FFF2-40B4-BE49-F238E27FC236}">
                <a16:creationId xmlns:a16="http://schemas.microsoft.com/office/drawing/2014/main" id="{AF49D72E-8C80-4BA7-AA8F-A697E6C0EF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8088" y="4518734"/>
            <a:ext cx="3412873" cy="2220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858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B4D65-D889-4F62-9349-8B606C16D20D}"/>
              </a:ext>
            </a:extLst>
          </p:cNvPr>
          <p:cNvSpPr>
            <a:spLocks noGrp="1"/>
          </p:cNvSpPr>
          <p:nvPr>
            <p:ph type="title"/>
          </p:nvPr>
        </p:nvSpPr>
        <p:spPr/>
        <p:txBody>
          <a:bodyPr/>
          <a:lstStyle/>
          <a:p>
            <a:r>
              <a:rPr lang="en-US" b="0" i="0" dirty="0">
                <a:solidFill>
                  <a:srgbClr val="610B38"/>
                </a:solidFill>
                <a:effectLst/>
                <a:latin typeface="erdana"/>
              </a:rPr>
              <a:t>Return Value</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07E0A2FB-1278-426A-B5EA-D65345603E6F}"/>
              </a:ext>
            </a:extLst>
          </p:cNvPr>
          <p:cNvSpPr>
            <a:spLocks noGrp="1"/>
          </p:cNvSpPr>
          <p:nvPr>
            <p:ph idx="1"/>
          </p:nvPr>
        </p:nvSpPr>
        <p:spPr>
          <a:xfrm>
            <a:off x="838200" y="1154097"/>
            <a:ext cx="10515600" cy="5022866"/>
          </a:xfrm>
        </p:spPr>
        <p:txBody>
          <a:bodyPr>
            <a:normAutofit/>
          </a:bodyPr>
          <a:lstStyle/>
          <a:p>
            <a:pPr algn="just"/>
            <a:r>
              <a:rPr lang="en-US" b="0" i="0" dirty="0">
                <a:solidFill>
                  <a:srgbClr val="333333"/>
                </a:solidFill>
                <a:effectLst/>
                <a:latin typeface="inter-regular"/>
              </a:rPr>
              <a:t>A C function may or may not return a value from the function. If you don't have to return any value from the function, use void for the return type.</a:t>
            </a:r>
          </a:p>
          <a:p>
            <a:endParaRPr lang="en-US" b="0" i="0" dirty="0">
              <a:solidFill>
                <a:srgbClr val="333333"/>
              </a:solidFill>
              <a:effectLst/>
              <a:latin typeface="inter-regular"/>
            </a:endParaRPr>
          </a:p>
          <a:p>
            <a:endParaRPr lang="en-US" dirty="0">
              <a:solidFill>
                <a:srgbClr val="333333"/>
              </a:solidFill>
              <a:latin typeface="inter-regular"/>
            </a:endParaRPr>
          </a:p>
          <a:p>
            <a:endParaRPr lang="en-US" b="0" i="0" dirty="0">
              <a:solidFill>
                <a:srgbClr val="333333"/>
              </a:solidFill>
              <a:effectLst/>
              <a:latin typeface="inter-regular"/>
            </a:endParaRPr>
          </a:p>
          <a:p>
            <a:endParaRPr lang="en-US" b="0" i="0" dirty="0">
              <a:solidFill>
                <a:srgbClr val="333333"/>
              </a:solidFill>
              <a:effectLst/>
              <a:latin typeface="inter-regular"/>
            </a:endParaRPr>
          </a:p>
          <a:p>
            <a:r>
              <a:rPr lang="en-US" sz="2400" b="0" i="0" dirty="0">
                <a:solidFill>
                  <a:srgbClr val="333333"/>
                </a:solidFill>
                <a:effectLst/>
                <a:latin typeface="inter-regular"/>
              </a:rPr>
              <a:t>If you want to return any value from the function, you need </a:t>
            </a:r>
          </a:p>
          <a:p>
            <a:pPr marL="0" indent="0">
              <a:buNone/>
            </a:pPr>
            <a:r>
              <a:rPr lang="en-US" sz="2400" b="0" i="0" dirty="0">
                <a:solidFill>
                  <a:srgbClr val="333333"/>
                </a:solidFill>
                <a:effectLst/>
                <a:latin typeface="inter-regular"/>
              </a:rPr>
              <a:t>to use any data type such as int, long, char, etc. The return</a:t>
            </a:r>
          </a:p>
          <a:p>
            <a:pPr marL="0" indent="0">
              <a:buNone/>
            </a:pPr>
            <a:r>
              <a:rPr lang="en-US" sz="2400" b="0" i="0" dirty="0">
                <a:solidFill>
                  <a:srgbClr val="333333"/>
                </a:solidFill>
                <a:effectLst/>
                <a:latin typeface="inter-regular"/>
              </a:rPr>
              <a:t> type depends on the value to be returned from the function</a:t>
            </a:r>
            <a:r>
              <a:rPr lang="en-US" b="0" i="0" dirty="0">
                <a:solidFill>
                  <a:srgbClr val="333333"/>
                </a:solidFill>
                <a:effectLst/>
                <a:latin typeface="inter-regular"/>
              </a:rPr>
              <a:t>.</a:t>
            </a:r>
            <a:endParaRPr lang="en-IN" dirty="0"/>
          </a:p>
        </p:txBody>
      </p:sp>
      <p:sp>
        <p:nvSpPr>
          <p:cNvPr id="4" name="Rectangle: Diagonal Corners Snipped 3">
            <a:extLst>
              <a:ext uri="{FF2B5EF4-FFF2-40B4-BE49-F238E27FC236}">
                <a16:creationId xmlns:a16="http://schemas.microsoft.com/office/drawing/2014/main" id="{1CCF5DD9-6309-4A22-B563-735C43F46FFF}"/>
              </a:ext>
            </a:extLst>
          </p:cNvPr>
          <p:cNvSpPr/>
          <p:nvPr/>
        </p:nvSpPr>
        <p:spPr>
          <a:xfrm>
            <a:off x="8735629" y="2867489"/>
            <a:ext cx="2104006" cy="3160450"/>
          </a:xfrm>
          <a:prstGeom prst="snip2DiagRect">
            <a:avLst>
              <a:gd name="adj1" fmla="val 8425"/>
              <a:gd name="adj2"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r>
              <a:rPr lang="en-IN" b="1" i="0" dirty="0">
                <a:solidFill>
                  <a:srgbClr val="333333"/>
                </a:solidFill>
                <a:effectLst/>
                <a:latin typeface="inter-bold"/>
              </a:rPr>
              <a:t>with return value:</a:t>
            </a:r>
          </a:p>
          <a:p>
            <a:r>
              <a:rPr lang="en-IN" b="1" i="0" dirty="0">
                <a:solidFill>
                  <a:srgbClr val="2E8B57"/>
                </a:solidFill>
                <a:effectLst/>
                <a:latin typeface="inter-regular"/>
              </a:rPr>
              <a:t>int</a:t>
            </a:r>
            <a:r>
              <a:rPr lang="en-IN" b="0" i="0" dirty="0">
                <a:solidFill>
                  <a:srgbClr val="000000"/>
                </a:solidFill>
                <a:effectLst/>
                <a:latin typeface="inter-regular"/>
              </a:rPr>
              <a:t> get(){  </a:t>
            </a:r>
          </a:p>
          <a:p>
            <a:r>
              <a:rPr lang="en-IN" b="1" i="0" dirty="0">
                <a:solidFill>
                  <a:srgbClr val="006699"/>
                </a:solidFill>
                <a:effectLst/>
                <a:latin typeface="inter-regular"/>
              </a:rPr>
              <a:t>return</a:t>
            </a:r>
            <a:r>
              <a:rPr lang="en-IN" b="0" i="0" dirty="0">
                <a:solidFill>
                  <a:srgbClr val="000000"/>
                </a:solidFill>
                <a:effectLst/>
                <a:latin typeface="inter-regular"/>
              </a:rPr>
              <a:t> 10;  </a:t>
            </a:r>
          </a:p>
          <a:p>
            <a:r>
              <a:rPr lang="en-IN" b="0" i="0" dirty="0">
                <a:solidFill>
                  <a:srgbClr val="000000"/>
                </a:solidFill>
                <a:effectLst/>
                <a:latin typeface="inter-regular"/>
              </a:rPr>
              <a:t>}  </a:t>
            </a:r>
          </a:p>
          <a:p>
            <a:endParaRPr lang="en-IN" dirty="0">
              <a:solidFill>
                <a:srgbClr val="000000"/>
              </a:solidFill>
              <a:latin typeface="inter-regular"/>
            </a:endParaRPr>
          </a:p>
          <a:p>
            <a:r>
              <a:rPr lang="en-IN" b="0" i="0" dirty="0">
                <a:solidFill>
                  <a:srgbClr val="000000"/>
                </a:solidFill>
                <a:effectLst/>
                <a:latin typeface="inter-regular"/>
              </a:rPr>
              <a:t>OR</a:t>
            </a:r>
          </a:p>
          <a:p>
            <a:r>
              <a:rPr lang="en-IN" b="1" i="0" dirty="0">
                <a:solidFill>
                  <a:srgbClr val="2E8B57"/>
                </a:solidFill>
                <a:effectLst/>
                <a:latin typeface="inter-regular"/>
              </a:rPr>
              <a:t>float</a:t>
            </a:r>
            <a:r>
              <a:rPr lang="en-IN" b="0" i="0" dirty="0">
                <a:solidFill>
                  <a:srgbClr val="000000"/>
                </a:solidFill>
                <a:effectLst/>
                <a:latin typeface="inter-regular"/>
              </a:rPr>
              <a:t> get(){  </a:t>
            </a:r>
          </a:p>
          <a:p>
            <a:r>
              <a:rPr lang="en-IN" b="1" i="0" dirty="0">
                <a:solidFill>
                  <a:srgbClr val="006699"/>
                </a:solidFill>
                <a:effectLst/>
                <a:latin typeface="inter-regular"/>
              </a:rPr>
              <a:t>return</a:t>
            </a:r>
            <a:r>
              <a:rPr lang="en-IN" b="0" i="0" dirty="0">
                <a:solidFill>
                  <a:srgbClr val="000000"/>
                </a:solidFill>
                <a:effectLst/>
                <a:latin typeface="inter-regular"/>
              </a:rPr>
              <a:t> 10.2;  </a:t>
            </a:r>
          </a:p>
          <a:p>
            <a:r>
              <a:rPr lang="en-IN" b="0" i="0" dirty="0">
                <a:solidFill>
                  <a:srgbClr val="000000"/>
                </a:solidFill>
                <a:effectLst/>
                <a:latin typeface="inter-regular"/>
              </a:rPr>
              <a:t>}  </a:t>
            </a:r>
          </a:p>
          <a:p>
            <a:pPr algn="just"/>
            <a:endParaRPr lang="en-IN" b="0" i="0" dirty="0">
              <a:solidFill>
                <a:srgbClr val="000000"/>
              </a:solidFill>
              <a:effectLst/>
              <a:latin typeface="inter-regular"/>
            </a:endParaRPr>
          </a:p>
          <a:p>
            <a:pPr algn="ctr"/>
            <a:endParaRPr lang="en-IN" dirty="0"/>
          </a:p>
        </p:txBody>
      </p:sp>
      <p:sp>
        <p:nvSpPr>
          <p:cNvPr id="6" name="Rectangle: Diagonal Corners Snipped 5">
            <a:extLst>
              <a:ext uri="{FF2B5EF4-FFF2-40B4-BE49-F238E27FC236}">
                <a16:creationId xmlns:a16="http://schemas.microsoft.com/office/drawing/2014/main" id="{9C8D8987-B4BE-4BD2-A450-B9E51C28D09D}"/>
              </a:ext>
            </a:extLst>
          </p:cNvPr>
          <p:cNvSpPr/>
          <p:nvPr/>
        </p:nvSpPr>
        <p:spPr>
          <a:xfrm>
            <a:off x="1071610" y="2479660"/>
            <a:ext cx="3169328" cy="1722268"/>
          </a:xfrm>
          <a:prstGeom prst="snip2Diag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IN" b="1" i="0" dirty="0">
                <a:solidFill>
                  <a:srgbClr val="333333"/>
                </a:solidFill>
                <a:effectLst/>
                <a:latin typeface="inter-bold"/>
              </a:rPr>
              <a:t>Example without return value:</a:t>
            </a:r>
          </a:p>
          <a:p>
            <a:pPr marL="0" indent="0" algn="just">
              <a:buNone/>
            </a:pPr>
            <a:r>
              <a:rPr lang="en-IN" b="1" i="0" dirty="0">
                <a:solidFill>
                  <a:srgbClr val="006699"/>
                </a:solidFill>
                <a:effectLst/>
                <a:latin typeface="inter-regular"/>
              </a:rPr>
              <a:t>void</a:t>
            </a:r>
            <a:r>
              <a:rPr lang="en-IN" b="0" i="0" dirty="0">
                <a:solidFill>
                  <a:srgbClr val="000000"/>
                </a:solidFill>
                <a:effectLst/>
                <a:latin typeface="inter-regular"/>
              </a:rPr>
              <a:t> hello(){  </a:t>
            </a:r>
          </a:p>
          <a:p>
            <a:pPr marL="0" indent="0" algn="just">
              <a:buNone/>
            </a:pPr>
            <a:r>
              <a:rPr lang="en-IN" b="0" i="0" dirty="0" err="1">
                <a:solidFill>
                  <a:srgbClr val="000000"/>
                </a:solidFill>
                <a:effectLst/>
                <a:latin typeface="inter-regular"/>
              </a:rPr>
              <a:t>printf</a:t>
            </a:r>
            <a:r>
              <a:rPr lang="en-IN" b="0" i="0" dirty="0">
                <a:solidFill>
                  <a:srgbClr val="000000"/>
                </a:solidFill>
                <a:effectLst/>
                <a:latin typeface="inter-regular"/>
              </a:rPr>
              <a:t>(</a:t>
            </a:r>
            <a:r>
              <a:rPr lang="en-IN" b="0" i="0" dirty="0">
                <a:solidFill>
                  <a:srgbClr val="0000FF"/>
                </a:solidFill>
                <a:effectLst/>
                <a:latin typeface="inter-regular"/>
              </a:rPr>
              <a:t>"hello c"</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p:txBody>
      </p:sp>
    </p:spTree>
    <p:extLst>
      <p:ext uri="{BB962C8B-B14F-4D97-AF65-F5344CB8AC3E}">
        <p14:creationId xmlns:p14="http://schemas.microsoft.com/office/powerpoint/2010/main" val="1207067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C97D5-ADF9-42BF-92A1-9F5348AC2936}"/>
              </a:ext>
            </a:extLst>
          </p:cNvPr>
          <p:cNvSpPr>
            <a:spLocks noGrp="1"/>
          </p:cNvSpPr>
          <p:nvPr>
            <p:ph type="title"/>
          </p:nvPr>
        </p:nvSpPr>
        <p:spPr/>
        <p:txBody>
          <a:bodyPr/>
          <a:lstStyle/>
          <a:p>
            <a:r>
              <a:rPr lang="en-US" b="0" i="0" dirty="0">
                <a:solidFill>
                  <a:srgbClr val="610B38"/>
                </a:solidFill>
                <a:effectLst/>
                <a:latin typeface="erdana"/>
              </a:rPr>
              <a:t>Different aspects of function calling</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F97F8008-8956-4423-970C-4230F5E45AAF}"/>
              </a:ext>
            </a:extLst>
          </p:cNvPr>
          <p:cNvSpPr>
            <a:spLocks noGrp="1"/>
          </p:cNvSpPr>
          <p:nvPr>
            <p:ph idx="1"/>
          </p:nvPr>
        </p:nvSpPr>
        <p:spPr/>
        <p:txBody>
          <a:bodyPr/>
          <a:lstStyle/>
          <a:p>
            <a:pPr algn="just"/>
            <a:r>
              <a:rPr lang="en-US" b="0" i="0" dirty="0">
                <a:solidFill>
                  <a:srgbClr val="333333"/>
                </a:solidFill>
                <a:effectLst/>
                <a:latin typeface="inter-regular"/>
              </a:rPr>
              <a:t>A function may or may not accept any argument. It may or may not return any value. Based on these facts, There are four different aspects of function calls.</a:t>
            </a:r>
          </a:p>
          <a:p>
            <a:pPr algn="just">
              <a:buFont typeface="Arial" panose="020B0604020202020204" pitchFamily="34" charset="0"/>
              <a:buChar char="•"/>
            </a:pPr>
            <a:r>
              <a:rPr lang="en-US" b="0" i="0" dirty="0">
                <a:solidFill>
                  <a:srgbClr val="000000"/>
                </a:solidFill>
                <a:effectLst/>
                <a:latin typeface="inter-regular"/>
              </a:rPr>
              <a:t>function without arguments and without return value</a:t>
            </a:r>
          </a:p>
          <a:p>
            <a:pPr algn="just">
              <a:buFont typeface="Arial" panose="020B0604020202020204" pitchFamily="34" charset="0"/>
              <a:buChar char="•"/>
            </a:pPr>
            <a:r>
              <a:rPr lang="en-US" b="0" i="0" dirty="0">
                <a:solidFill>
                  <a:srgbClr val="000000"/>
                </a:solidFill>
                <a:effectLst/>
                <a:latin typeface="inter-regular"/>
              </a:rPr>
              <a:t>function without arguments and with return value</a:t>
            </a:r>
          </a:p>
          <a:p>
            <a:pPr algn="just">
              <a:buFont typeface="Arial" panose="020B0604020202020204" pitchFamily="34" charset="0"/>
              <a:buChar char="•"/>
            </a:pPr>
            <a:r>
              <a:rPr lang="en-US" b="0" i="0" dirty="0">
                <a:solidFill>
                  <a:srgbClr val="000000"/>
                </a:solidFill>
                <a:effectLst/>
                <a:latin typeface="inter-regular"/>
              </a:rPr>
              <a:t>function with arguments and without return value</a:t>
            </a:r>
          </a:p>
          <a:p>
            <a:pPr algn="just">
              <a:buFont typeface="Arial" panose="020B0604020202020204" pitchFamily="34" charset="0"/>
              <a:buChar char="•"/>
            </a:pPr>
            <a:r>
              <a:rPr lang="en-US" b="0" i="0" dirty="0">
                <a:solidFill>
                  <a:srgbClr val="000000"/>
                </a:solidFill>
                <a:effectLst/>
                <a:latin typeface="inter-regular"/>
              </a:rPr>
              <a:t>function with arguments and with return value</a:t>
            </a:r>
          </a:p>
          <a:p>
            <a:endParaRPr lang="en-IN" dirty="0"/>
          </a:p>
        </p:txBody>
      </p:sp>
    </p:spTree>
    <p:extLst>
      <p:ext uri="{BB962C8B-B14F-4D97-AF65-F5344CB8AC3E}">
        <p14:creationId xmlns:p14="http://schemas.microsoft.com/office/powerpoint/2010/main" val="2446107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A61B67C-B69C-4EB1-A841-2DE3597EEC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3289" y="816746"/>
            <a:ext cx="7253057" cy="5676129"/>
          </a:xfrm>
        </p:spPr>
      </p:pic>
    </p:spTree>
    <p:extLst>
      <p:ext uri="{BB962C8B-B14F-4D97-AF65-F5344CB8AC3E}">
        <p14:creationId xmlns:p14="http://schemas.microsoft.com/office/powerpoint/2010/main" val="2318506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570</TotalTime>
  <Words>1205</Words>
  <Application>Microsoft Office PowerPoint</Application>
  <PresentationFormat>Widescreen</PresentationFormat>
  <Paragraphs>101</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Calibri Light</vt:lpstr>
      <vt:lpstr>erdana</vt:lpstr>
      <vt:lpstr>inter-bold</vt:lpstr>
      <vt:lpstr>inter-regular</vt:lpstr>
      <vt:lpstr>times new roman</vt:lpstr>
      <vt:lpstr>Verdana</vt:lpstr>
      <vt:lpstr>Office Theme</vt:lpstr>
      <vt:lpstr>PowerPoint Presentation</vt:lpstr>
      <vt:lpstr>PowerPoint Presentation</vt:lpstr>
      <vt:lpstr>C Functions </vt:lpstr>
      <vt:lpstr>Three program elements involved in using a Function:- </vt:lpstr>
      <vt:lpstr>Syntax:-</vt:lpstr>
      <vt:lpstr>Types of Functions </vt:lpstr>
      <vt:lpstr>Return Value </vt:lpstr>
      <vt:lpstr>Different aspects of function calling </vt:lpstr>
      <vt:lpstr>PowerPoint Presentation</vt:lpstr>
      <vt:lpstr>Types Of Error</vt:lpstr>
      <vt:lpstr>C Pointers </vt:lpstr>
      <vt:lpstr>Call by value and Call by Address in C </vt:lpstr>
      <vt:lpstr>Call by value in C </vt:lpstr>
      <vt:lpstr>Call by Address in C </vt:lpstr>
      <vt:lpstr>Recursion in C </vt:lpstr>
      <vt:lpstr>Recursion in 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Manjiry Deshpande</dc:creator>
  <cp:lastModifiedBy>Manjiry Deshpande</cp:lastModifiedBy>
  <cp:revision>8</cp:revision>
  <dcterms:created xsi:type="dcterms:W3CDTF">2021-11-18T09:09:04Z</dcterms:created>
  <dcterms:modified xsi:type="dcterms:W3CDTF">2022-04-30T04:29:03Z</dcterms:modified>
</cp:coreProperties>
</file>