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7" r:id="rId3"/>
    <p:sldId id="284" r:id="rId4"/>
    <p:sldId id="285" r:id="rId5"/>
    <p:sldId id="286" r:id="rId6"/>
    <p:sldId id="289" r:id="rId7"/>
    <p:sldId id="288" r:id="rId8"/>
    <p:sldId id="290" r:id="rId9"/>
    <p:sldId id="291" r:id="rId10"/>
    <p:sldId id="292" r:id="rId11"/>
    <p:sldId id="293" r:id="rId12"/>
    <p:sldId id="294" r:id="rId13"/>
    <p:sldId id="295" r:id="rId14"/>
    <p:sldId id="29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D691D-467B-44EB-9C12-577860989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E2DADF-0DE1-42B2-998D-2B0B835A1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4196E-0371-4FC5-98CD-E34BEEC21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7050-C629-417B-BB82-3B952A1D5D9C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EFCB2-6799-4428-981B-85AB6F5C1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C00F8-929F-4DC8-9817-F88DC52BD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3C381-6141-401C-9C14-65F3F88A4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193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063F8-1EB4-4F11-8447-5C4D34165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693BE7-CB71-4A76-B961-94DBD0732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597AE-9FF7-44EB-9793-C4C31EB54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7050-C629-417B-BB82-3B952A1D5D9C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10419-D31D-4AC4-8914-32EF41311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2956C-DB43-4E62-AE9B-52D54EE59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3C381-6141-401C-9C14-65F3F88A4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620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2A46B0-604E-44A7-BA47-4004FCD03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AD0703-E8A3-4E2D-A46E-28E34A3EF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9490E-1EF7-47A7-9B95-F20E9F58B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7050-C629-417B-BB82-3B952A1D5D9C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FDC72-176F-4849-96F8-B0DBBE5D4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849F9-B560-44C4-B54C-5CBBEE65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3C381-6141-401C-9C14-65F3F88A4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54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923CF-BF81-4895-BF3C-719BBBF61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C72FA-1E62-4C47-9920-A4F1BF7ED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5359E-7CDD-48F9-9FF6-02379B5C0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7050-C629-417B-BB82-3B952A1D5D9C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87817-E39A-4182-90D0-D7929F1AA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5BDB6-5379-4738-95BC-F0F7C636D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3C381-6141-401C-9C14-65F3F88A4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35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BEA09-CD1A-4151-B949-95B8867C7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F59CF-282E-45D5-8448-EC3A83301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43B16-BE31-487E-9227-CD008712B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7050-C629-417B-BB82-3B952A1D5D9C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47CCB-C4D6-42D3-8DF9-B6ACD52B7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96119-3AEC-4700-89D5-F330FDA2D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3C381-6141-401C-9C14-65F3F88A4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314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7DC88-DC73-4CA7-B1E9-928F1C4D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8CAF3-1CE9-4466-AE98-FA571E2BC5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D363E-0CDA-444F-9D40-93B411513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70D1B-9C7E-408C-8A63-7BE8BD2A3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7050-C629-417B-BB82-3B952A1D5D9C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C7920-9C7E-438F-942A-8F43505BF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2FDB1-DD69-466C-B4A6-7DE745282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3C381-6141-401C-9C14-65F3F88A4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351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37453-2630-4957-9F1F-B63211DDC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B0CAE-A6FC-436A-B39B-D0E90D918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760E2-5B77-40C9-8F1D-4778DE2ED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7DB41B-F67A-4198-AF70-AF2EA2D1CB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BF94F1-7162-4B12-9709-E8FD3EADE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08BEE8-CFBA-4062-AC56-D6BBD056F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7050-C629-417B-BB82-3B952A1D5D9C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B8C54B-7BD6-404D-838C-EB5C78406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080ABA-E3B5-441C-A5CE-FE0172C8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3C381-6141-401C-9C14-65F3F88A4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619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C7FA9-712E-4C1B-90DE-8F0BFF96F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EA1AA4-C3C9-4F30-8C26-966119EB7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7050-C629-417B-BB82-3B952A1D5D9C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71771-DF6A-48F4-92DE-4273897AF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3BAD59-D2C8-44C9-AA80-665FB656B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3C381-6141-401C-9C14-65F3F88A4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067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73AEF0-112C-42CB-AB53-CD0CE5720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7050-C629-417B-BB82-3B952A1D5D9C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47EA6F-E97D-4F82-A182-DDF805C4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6846F6-6E00-4569-B699-E9C9FF368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3C381-6141-401C-9C14-65F3F88A4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53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10F8F-1D9B-4AB9-A6CE-60323EFAA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0EE06-EAF0-4C61-88F1-FC6A9337C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D922A-BC29-4393-B006-5F0C2E10A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F327B-7135-4771-8B19-24ADC7303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7050-C629-417B-BB82-3B952A1D5D9C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A59C2-287B-4C28-9D1A-DCE222DC6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9D1EB8-AFD7-4FAB-BC94-9853C9075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3C381-6141-401C-9C14-65F3F88A4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600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2040-DB1E-4AE1-BE1C-4579B78D5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23EBE0-DE31-4514-946F-A6D4AA98B5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EB94BA-90A6-4215-B641-9AF5EB63A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36954-83E4-4F5E-80C6-AD8A58522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7050-C629-417B-BB82-3B952A1D5D9C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E0E00-1060-4E7B-9686-858FD28D9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CF0DC-FAB5-4089-AA79-75884C099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3C381-6141-401C-9C14-65F3F88A4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692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5919F2-1F06-4223-893D-75BF184E8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8BA8D-3113-4BE9-9184-CDD36D388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E6C5D-DBEA-4AD4-AFCA-E0A0B0BDF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27050-C629-417B-BB82-3B952A1D5D9C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110C-B613-4746-868B-6BA85EC00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6C52A-5D5B-47AB-B9DF-1E68F0BB6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3C381-6141-401C-9C14-65F3F88A4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14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22FAC-1725-4816-A3D8-0037EF83F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76365"/>
            <a:ext cx="9539796" cy="330059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    </a:t>
            </a:r>
            <a:r>
              <a:rPr lang="en-US" b="1" i="1" u="sng"/>
              <a:t>DAY 12C </a:t>
            </a:r>
            <a:r>
              <a:rPr lang="en-US" b="1" i="1" u="sng" dirty="0"/>
              <a:t>Programming</a:t>
            </a:r>
            <a:endParaRPr lang="en-IN" b="1" i="1" u="sng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FFFFF36-76AB-42C9-88F2-7BB7A38F9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39" y="528115"/>
            <a:ext cx="1822880" cy="18228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8CFB78-6B15-401F-9321-F1B839370D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784" y="903249"/>
            <a:ext cx="3377778" cy="12952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FE7D78-21D5-4AF8-96A0-4609B4FFEBDD}"/>
              </a:ext>
            </a:extLst>
          </p:cNvPr>
          <p:cNvSpPr txBox="1"/>
          <p:nvPr/>
        </p:nvSpPr>
        <p:spPr>
          <a:xfrm>
            <a:off x="2965142" y="530387"/>
            <a:ext cx="4909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Dr. D. Y. Patil </a:t>
            </a:r>
            <a:r>
              <a:rPr lang="en-US" sz="1800" b="0" i="0" dirty="0" err="1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Pratishthan's</a:t>
            </a:r>
            <a:br>
              <a:rPr lang="en-US" sz="1800" dirty="0"/>
            </a:br>
            <a:r>
              <a:rPr lang="en-US" sz="18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Institute for Advanced Computing and Software Development</a:t>
            </a: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5330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CF8F2-79DD-4EDE-ACA6-08B8E9B4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C #ifndef</a:t>
            </a: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6F25B-78DD-4346-819C-EB47C49DE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The #ifndef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inter-regular"/>
              </a:rPr>
              <a:t>preprocessor</a:t>
            </a:r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 directive checks if macro is not defined by #define. If yes, it executes the code otherwise #else code is executed, if present.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Syntax with #else:</a:t>
            </a:r>
          </a:p>
          <a:p>
            <a:pPr marL="0" indent="0" algn="just">
              <a:buNone/>
            </a:pP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#ifndef MACRO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IN" b="0" i="0" dirty="0">
                <a:solidFill>
                  <a:srgbClr val="008200"/>
                </a:solidFill>
                <a:effectLst/>
                <a:latin typeface="inter-regular"/>
              </a:rPr>
              <a:t>//successful code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#else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IN" b="0" i="0" dirty="0">
                <a:solidFill>
                  <a:srgbClr val="008200"/>
                </a:solidFill>
                <a:effectLst/>
                <a:latin typeface="inter-regular"/>
              </a:rPr>
              <a:t>//else code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#endif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6F5C39-228E-4C91-98B7-DF4806BA7540}"/>
              </a:ext>
            </a:extLst>
          </p:cNvPr>
          <p:cNvSpPr/>
          <p:nvPr/>
        </p:nvSpPr>
        <p:spPr>
          <a:xfrm>
            <a:off x="5212080" y="3037840"/>
            <a:ext cx="3718560" cy="1828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nter-regular"/>
              </a:rPr>
              <a:t>Syntax:</a:t>
            </a:r>
          </a:p>
          <a:p>
            <a:pPr algn="just"/>
            <a:r>
              <a:rPr lang="en-IN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nter-regular"/>
              </a:rPr>
              <a:t>#ifndef MACRO  </a:t>
            </a:r>
          </a:p>
          <a:p>
            <a:pPr algn="just"/>
            <a:r>
              <a:rPr lang="en-IN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nter-regular"/>
              </a:rPr>
              <a:t>//code  </a:t>
            </a:r>
          </a:p>
          <a:p>
            <a:pPr algn="just"/>
            <a:r>
              <a:rPr lang="en-IN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nter-regular"/>
              </a:rPr>
              <a:t>#endif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7976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8E52C-B9CB-4ED8-9A72-80DE4A813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C #error</a:t>
            </a: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F1DB7-8E8F-40D4-96C6-F23478D8E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The #error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inter-regular"/>
              </a:rPr>
              <a:t>preprocessor</a:t>
            </a:r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 directive indicates error. The compiler gives fatal error if #error directive is found and skips further compilation process.</a:t>
            </a:r>
          </a:p>
          <a:p>
            <a:pPr algn="just"/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C #error example</a:t>
            </a:r>
          </a:p>
          <a:p>
            <a:pPr algn="just"/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Let's see a simple example to use </a:t>
            </a:r>
          </a:p>
          <a:p>
            <a:pPr algn="just"/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#error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inter-regular"/>
              </a:rPr>
              <a:t>preprocessor</a:t>
            </a:r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 directive.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12BCC3-B219-4649-A1E6-0D0FB6E52381}"/>
              </a:ext>
            </a:extLst>
          </p:cNvPr>
          <p:cNvSpPr/>
          <p:nvPr/>
        </p:nvSpPr>
        <p:spPr>
          <a:xfrm>
            <a:off x="6878320" y="2603500"/>
            <a:ext cx="4368800" cy="34417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buFont typeface="+mj-lt"/>
              <a:buAutoNum type="arabicPeriod"/>
            </a:pPr>
            <a:r>
              <a:rPr lang="en-IN" b="0" i="0">
                <a:solidFill>
                  <a:srgbClr val="0000FF"/>
                </a:solidFill>
                <a:effectLst/>
                <a:latin typeface="inter-regular"/>
              </a:rPr>
              <a:t>#include&lt;stdio.h&gt;</a:t>
            </a:r>
            <a:r>
              <a:rPr lang="en-IN" b="0" i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IN" b="0" i="0">
                <a:solidFill>
                  <a:srgbClr val="0000FF"/>
                </a:solidFill>
                <a:effectLst/>
                <a:latin typeface="inter-regular"/>
              </a:rPr>
              <a:t>#ifndef __MATH_H</a:t>
            </a:r>
            <a:r>
              <a:rPr lang="en-IN" b="0" i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IN" b="0" i="0">
                <a:solidFill>
                  <a:srgbClr val="0000FF"/>
                </a:solidFill>
                <a:effectLst/>
                <a:latin typeface="inter-regular"/>
              </a:rPr>
              <a:t>#error First include then compile</a:t>
            </a:r>
            <a:r>
              <a:rPr lang="en-IN" b="0" i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IN" b="0" i="0">
                <a:solidFill>
                  <a:srgbClr val="0000FF"/>
                </a:solidFill>
                <a:effectLst/>
                <a:latin typeface="inter-regular"/>
              </a:rPr>
              <a:t>#else</a:t>
            </a:r>
            <a:r>
              <a:rPr lang="en-IN" b="0" i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IN" b="1" i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b="0" i="0">
                <a:solidFill>
                  <a:srgbClr val="000000"/>
                </a:solidFill>
                <a:effectLst/>
                <a:latin typeface="inter-regular"/>
              </a:rPr>
              <a:t> main(){  </a:t>
            </a:r>
          </a:p>
          <a:p>
            <a:pPr algn="just">
              <a:buFont typeface="+mj-lt"/>
              <a:buAutoNum type="arabicPeriod"/>
            </a:pPr>
            <a:r>
              <a:rPr lang="en-IN" b="0" i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IN" b="1" i="0">
                <a:solidFill>
                  <a:srgbClr val="2E8B57"/>
                </a:solidFill>
                <a:effectLst/>
                <a:latin typeface="inter-regular"/>
              </a:rPr>
              <a:t>float</a:t>
            </a:r>
            <a:r>
              <a:rPr lang="en-IN" b="0" i="0">
                <a:solidFill>
                  <a:srgbClr val="000000"/>
                </a:solidFill>
                <a:effectLst/>
                <a:latin typeface="inter-regular"/>
              </a:rPr>
              <a:t> a;  </a:t>
            </a:r>
          </a:p>
          <a:p>
            <a:pPr algn="just">
              <a:buFont typeface="+mj-lt"/>
              <a:buAutoNum type="arabicPeriod"/>
            </a:pPr>
            <a:r>
              <a:rPr lang="en-IN" b="0" i="0">
                <a:solidFill>
                  <a:srgbClr val="000000"/>
                </a:solidFill>
                <a:effectLst/>
                <a:latin typeface="inter-regular"/>
              </a:rPr>
              <a:t>    a=sqrt(7);  </a:t>
            </a:r>
          </a:p>
          <a:p>
            <a:pPr algn="just">
              <a:buFont typeface="+mj-lt"/>
              <a:buAutoNum type="arabicPeriod"/>
            </a:pPr>
            <a:r>
              <a:rPr lang="en-IN" b="0" i="0">
                <a:solidFill>
                  <a:srgbClr val="000000"/>
                </a:solidFill>
                <a:effectLst/>
                <a:latin typeface="inter-regular"/>
              </a:rPr>
              <a:t>    printf(</a:t>
            </a:r>
            <a:r>
              <a:rPr lang="en-IN" b="0" i="0">
                <a:solidFill>
                  <a:srgbClr val="0000FF"/>
                </a:solidFill>
                <a:effectLst/>
                <a:latin typeface="inter-regular"/>
              </a:rPr>
              <a:t>"%f"</a:t>
            </a:r>
            <a:r>
              <a:rPr lang="en-IN" b="0" i="0">
                <a:solidFill>
                  <a:srgbClr val="000000"/>
                </a:solidFill>
                <a:effectLst/>
                <a:latin typeface="inter-regular"/>
              </a:rPr>
              <a:t>,a);  </a:t>
            </a:r>
          </a:p>
          <a:p>
            <a:pPr algn="just">
              <a:buFont typeface="+mj-lt"/>
              <a:buAutoNum type="arabicPeriod"/>
            </a:pPr>
            <a:r>
              <a:rPr lang="en-IN" b="0" i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algn="just">
              <a:buFont typeface="+mj-lt"/>
              <a:buAutoNum type="arabicPeriod"/>
            </a:pPr>
            <a:r>
              <a:rPr lang="en-IN" b="0" i="0">
                <a:solidFill>
                  <a:srgbClr val="0000FF"/>
                </a:solidFill>
                <a:effectLst/>
                <a:latin typeface="inter-regular"/>
              </a:rPr>
              <a:t>#endif</a:t>
            </a:r>
            <a:r>
              <a:rPr lang="en-IN" b="0" i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endParaRPr lang="en-IN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86606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9D0B5-C7FD-4617-A795-58B390E03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C #if--#elif---#else--#endif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BA889-1D08-4F39-99D8-C9933299D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#if preprocessor directive evaluates the expression or condition. If condition is true, it executes the code otherwise #elseif or #else or #endif code is executed.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Syntax: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#if expression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8200"/>
                </a:solidFill>
                <a:effectLst/>
                <a:latin typeface="inter-regular"/>
              </a:rPr>
              <a:t>//code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#endif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Syntax with #else: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#if expression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8200"/>
                </a:solidFill>
                <a:effectLst/>
                <a:latin typeface="inter-regular"/>
              </a:rPr>
              <a:t>//if code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#else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8200"/>
                </a:solidFill>
                <a:effectLst/>
                <a:latin typeface="inter-regular"/>
              </a:rPr>
              <a:t>//else code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#endif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473999-6629-45B7-9EC4-64A9F09F0A8B}"/>
              </a:ext>
            </a:extLst>
          </p:cNvPr>
          <p:cNvSpPr/>
          <p:nvPr/>
        </p:nvSpPr>
        <p:spPr>
          <a:xfrm>
            <a:off x="5466080" y="2743200"/>
            <a:ext cx="5303520" cy="282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1" i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nter-regular"/>
              </a:rPr>
              <a:t>Syntax with #elif and #else:</a:t>
            </a:r>
          </a:p>
          <a:p>
            <a:pPr algn="just"/>
            <a:r>
              <a:rPr lang="en-US" b="1" i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nter-regular"/>
              </a:rPr>
              <a:t>#if expression  </a:t>
            </a:r>
          </a:p>
          <a:p>
            <a:pPr algn="just"/>
            <a:r>
              <a:rPr lang="en-US" b="1" i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nter-regular"/>
              </a:rPr>
              <a:t>//if code  </a:t>
            </a:r>
          </a:p>
          <a:p>
            <a:pPr algn="just"/>
            <a:r>
              <a:rPr lang="en-US" b="1" i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nter-regular"/>
              </a:rPr>
              <a:t>#elif expression  </a:t>
            </a:r>
          </a:p>
          <a:p>
            <a:pPr algn="just"/>
            <a:r>
              <a:rPr lang="en-US" b="1" i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nter-regular"/>
              </a:rPr>
              <a:t>//</a:t>
            </a:r>
            <a:r>
              <a:rPr lang="en-US" b="1" i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nter-regular"/>
              </a:rPr>
              <a:t>elif</a:t>
            </a:r>
            <a:r>
              <a:rPr lang="en-US" b="1" i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nter-regular"/>
              </a:rPr>
              <a:t> code  </a:t>
            </a:r>
          </a:p>
          <a:p>
            <a:pPr algn="just"/>
            <a:r>
              <a:rPr lang="en-US" b="1" i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nter-regular"/>
              </a:rPr>
              <a:t>#else  </a:t>
            </a:r>
          </a:p>
          <a:p>
            <a:pPr algn="just"/>
            <a:r>
              <a:rPr lang="en-US" b="1" i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nter-regular"/>
              </a:rPr>
              <a:t>//else code  </a:t>
            </a:r>
          </a:p>
          <a:p>
            <a:pPr algn="just"/>
            <a:r>
              <a:rPr lang="en-US" b="1" i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nter-regular"/>
              </a:rPr>
              <a:t>#endif  </a:t>
            </a:r>
          </a:p>
        </p:txBody>
      </p:sp>
    </p:spTree>
    <p:extLst>
      <p:ext uri="{BB962C8B-B14F-4D97-AF65-F5344CB8AC3E}">
        <p14:creationId xmlns:p14="http://schemas.microsoft.com/office/powerpoint/2010/main" val="2711381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5C630-22AD-407F-9240-5DC821A7A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C #pragma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7DCF0-8F2E-425C-9F3C-47A11F16F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#pragma preprocessor directive is used to provide additional information to the compiler. The #pragma directive is used by the compiler to offer machine or operating-system feature.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Different compilers can provide different usage of #pragma directive.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turbo C++ compiler supports following #pragma directives.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5286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90DE1-FF3B-4CC4-A997-B891C8067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C #error</a:t>
            </a: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The #error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DD372-2986-4BDF-8B0F-30BEC558D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b="0" i="0" dirty="0" err="1">
                <a:solidFill>
                  <a:srgbClr val="333333"/>
                </a:solidFill>
                <a:effectLst/>
                <a:latin typeface="inter-regular"/>
              </a:rPr>
              <a:t>preprocessor</a:t>
            </a:r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 directive indicates error. The compiler gives fatal error if #error directive is found and skips further compilation process.</a:t>
            </a:r>
          </a:p>
          <a:p>
            <a:pPr algn="just"/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C #error example</a:t>
            </a:r>
          </a:p>
          <a:p>
            <a:pPr algn="just"/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Let's see a simple example to use </a:t>
            </a:r>
          </a:p>
          <a:p>
            <a:pPr algn="just"/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#error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inter-regular"/>
              </a:rPr>
              <a:t>preprocessor</a:t>
            </a:r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 directive.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3D60FA-3B63-4EDE-B25B-7A7BFEABD38D}"/>
              </a:ext>
            </a:extLst>
          </p:cNvPr>
          <p:cNvSpPr/>
          <p:nvPr/>
        </p:nvSpPr>
        <p:spPr>
          <a:xfrm>
            <a:off x="6350000" y="3429000"/>
            <a:ext cx="5557520" cy="3355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buFont typeface="+mj-lt"/>
              <a:buAutoNum type="arabicPeriod"/>
            </a:pPr>
            <a:r>
              <a:rPr lang="en-IN" b="1" i="0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inter-regular"/>
              </a:rPr>
              <a:t>#include&lt;stdio.h&gt;  </a:t>
            </a:r>
          </a:p>
          <a:p>
            <a:pPr algn="just">
              <a:buFont typeface="+mj-lt"/>
              <a:buAutoNum type="arabicPeriod"/>
            </a:pPr>
            <a:r>
              <a:rPr lang="en-IN" b="1" i="0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inter-regular"/>
              </a:rPr>
              <a:t>#ifndef __MATH_H  </a:t>
            </a:r>
          </a:p>
          <a:p>
            <a:pPr algn="just">
              <a:buFont typeface="+mj-lt"/>
              <a:buAutoNum type="arabicPeriod"/>
            </a:pPr>
            <a:r>
              <a:rPr lang="en-IN" b="1" i="0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inter-regular"/>
              </a:rPr>
              <a:t>#error First include then compile  </a:t>
            </a:r>
          </a:p>
          <a:p>
            <a:pPr algn="just">
              <a:buFont typeface="+mj-lt"/>
              <a:buAutoNum type="arabicPeriod"/>
            </a:pPr>
            <a:r>
              <a:rPr lang="en-IN" b="1" i="0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inter-regular"/>
              </a:rPr>
              <a:t>#else  </a:t>
            </a:r>
          </a:p>
          <a:p>
            <a:pPr algn="just">
              <a:buFont typeface="+mj-lt"/>
              <a:buAutoNum type="arabicPeriod"/>
            </a:pPr>
            <a:r>
              <a:rPr lang="en-IN" b="1" i="0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inter-regular"/>
              </a:rPr>
              <a:t>void main(){  </a:t>
            </a:r>
          </a:p>
          <a:p>
            <a:pPr algn="just">
              <a:buFont typeface="+mj-lt"/>
              <a:buAutoNum type="arabicPeriod"/>
            </a:pPr>
            <a:r>
              <a:rPr lang="en-IN" b="1" i="0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inter-regular"/>
              </a:rPr>
              <a:t>    float a;  </a:t>
            </a:r>
          </a:p>
          <a:p>
            <a:pPr algn="just">
              <a:buFont typeface="+mj-lt"/>
              <a:buAutoNum type="arabicPeriod"/>
            </a:pPr>
            <a:r>
              <a:rPr lang="en-IN" b="1" i="0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inter-regular"/>
              </a:rPr>
              <a:t>    a=sqrt(7);  </a:t>
            </a:r>
          </a:p>
          <a:p>
            <a:pPr algn="just">
              <a:buFont typeface="+mj-lt"/>
              <a:buAutoNum type="arabicPeriod"/>
            </a:pPr>
            <a:r>
              <a:rPr lang="en-IN" b="1" i="0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inter-regular"/>
              </a:rPr>
              <a:t>    printf("%f",a);  </a:t>
            </a:r>
          </a:p>
          <a:p>
            <a:pPr algn="just">
              <a:buFont typeface="+mj-lt"/>
              <a:buAutoNum type="arabicPeriod"/>
            </a:pPr>
            <a:r>
              <a:rPr lang="en-IN" b="1" i="0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inter-regular"/>
              </a:rPr>
              <a:t>}  </a:t>
            </a:r>
          </a:p>
          <a:p>
            <a:pPr algn="just">
              <a:buFont typeface="+mj-lt"/>
              <a:buAutoNum type="arabicPeriod"/>
            </a:pPr>
            <a:r>
              <a:rPr lang="en-IN" b="1" i="0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inter-regular"/>
              </a:rPr>
              <a:t>#endif  </a:t>
            </a:r>
            <a:endParaRPr lang="en-IN" b="1" i="0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90327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0847D-7D0B-43E0-8079-C5CA968CF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50E80-46BC-4C83-90F3-399CBD7AA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‘C’ preprocessor is a tool that processes the source code before it is compiled.(Text Substitution tool)</a:t>
            </a:r>
          </a:p>
          <a:p>
            <a:r>
              <a:rPr lang="en-US" dirty="0"/>
              <a:t>The command of a preprocessor are called preprocessor directives</a:t>
            </a:r>
          </a:p>
          <a:p>
            <a:r>
              <a:rPr lang="en-US" dirty="0"/>
              <a:t>Each preprocessor  directives begins with a # semicolon.</a:t>
            </a:r>
          </a:p>
          <a:p>
            <a:r>
              <a:rPr lang="en-US" dirty="0"/>
              <a:t>Preprocessor directives are not terminated with a semicolon(;)</a:t>
            </a:r>
          </a:p>
          <a:p>
            <a:r>
              <a:rPr lang="en-US" dirty="0"/>
              <a:t>Can appear anywhere in a source file.</a:t>
            </a:r>
          </a:p>
          <a:p>
            <a:r>
              <a:rPr lang="en-US" dirty="0"/>
              <a:t>Categorized as</a:t>
            </a:r>
          </a:p>
          <a:p>
            <a:r>
              <a:rPr lang="en-US" dirty="0"/>
              <a:t>File inclusion</a:t>
            </a:r>
          </a:p>
          <a:p>
            <a:r>
              <a:rPr lang="en-US" dirty="0"/>
              <a:t>Macro</a:t>
            </a:r>
          </a:p>
          <a:p>
            <a:r>
              <a:rPr lang="en-IN" dirty="0"/>
              <a:t>Conditional Compilation</a:t>
            </a:r>
          </a:p>
          <a:p>
            <a:r>
              <a:rPr lang="en-IN" dirty="0"/>
              <a:t>Miscellaneous directives</a:t>
            </a:r>
          </a:p>
        </p:txBody>
      </p:sp>
    </p:spTree>
    <p:extLst>
      <p:ext uri="{BB962C8B-B14F-4D97-AF65-F5344CB8AC3E}">
        <p14:creationId xmlns:p14="http://schemas.microsoft.com/office/powerpoint/2010/main" val="3492832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F562F-0EC6-4700-9283-A62BECCF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4F8B0-24EC-4B8D-89C7-475449FE6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as #include command to the preprocessor to include header files.</a:t>
            </a:r>
          </a:p>
          <a:p>
            <a:r>
              <a:rPr lang="en-US" dirty="0"/>
              <a:t>This is generally used to read header </a:t>
            </a:r>
            <a:r>
              <a:rPr lang="en-US" dirty="0" err="1"/>
              <a:t>files.The</a:t>
            </a:r>
            <a:r>
              <a:rPr lang="en-US" dirty="0"/>
              <a:t> entire contents of the included  file are added to the source code file.</a:t>
            </a:r>
          </a:p>
          <a:p>
            <a:r>
              <a:rPr lang="en-US" dirty="0"/>
              <a:t>This is a temporary file with </a:t>
            </a:r>
            <a:r>
              <a:rPr lang="en-US" dirty="0" err="1"/>
              <a:t>a’I</a:t>
            </a:r>
            <a:r>
              <a:rPr lang="en-US" dirty="0"/>
              <a:t>’ extension.</a:t>
            </a:r>
          </a:p>
          <a:p>
            <a:r>
              <a:rPr lang="en-US" dirty="0"/>
              <a:t>The compiles requires information like function </a:t>
            </a:r>
            <a:r>
              <a:rPr lang="en-US" dirty="0" err="1"/>
              <a:t>declarations,structure</a:t>
            </a:r>
            <a:r>
              <a:rPr lang="en-US" dirty="0"/>
              <a:t> </a:t>
            </a:r>
            <a:r>
              <a:rPr lang="en-US" dirty="0" err="1"/>
              <a:t>declarations,macro</a:t>
            </a:r>
            <a:r>
              <a:rPr lang="en-US" dirty="0"/>
              <a:t> definitions </a:t>
            </a:r>
            <a:r>
              <a:rPr lang="en-US" dirty="0" err="1"/>
              <a:t>etc,before</a:t>
            </a:r>
            <a:r>
              <a:rPr lang="en-US" dirty="0"/>
              <a:t> it starts compiling the code.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0138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633AF-BE60-4C9C-AE3C-189EB1ABC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#include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261E5-5815-4A5F-B061-FEEEC5E67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#include &lt;filename&gt;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tells the compiler to look for the directory where system header files are held. In UNIX, it is \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usr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\include directory.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#include "filename"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tells the compiler to look in the current directory from where program is running.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5569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A95E-64AA-4704-BFE1-061C1E934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macro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D88E8-6E31-46ED-BD7B-69A3D84D3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Allows constant to be named using the #define notation .</a:t>
            </a:r>
          </a:p>
          <a:p>
            <a:pPr marL="0" indent="0">
              <a:buNone/>
            </a:pPr>
            <a:r>
              <a:rPr lang="en-US" dirty="0"/>
              <a:t>Based on text replacement</a:t>
            </a:r>
          </a:p>
          <a:p>
            <a:pPr marL="0" indent="0">
              <a:buNone/>
            </a:pPr>
            <a:r>
              <a:rPr lang="en-IN" dirty="0"/>
              <a:t>There are two types of macros:</a:t>
            </a:r>
          </a:p>
          <a:p>
            <a:pPr marL="0" indent="0">
              <a:buNone/>
            </a:pPr>
            <a:r>
              <a:rPr lang="en-IN" dirty="0"/>
              <a:t>1.Simple macro</a:t>
            </a:r>
          </a:p>
          <a:p>
            <a:pPr marL="0" indent="0">
              <a:buNone/>
            </a:pPr>
            <a:r>
              <a:rPr lang="en-IN" dirty="0"/>
              <a:t>2.Macro with arguments(function macro)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68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6DA3D-1F57-4744-83F7-F1D957148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Syntax:</a:t>
            </a:r>
            <a:b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09284-85E3-4DE1-9365-9C225E3AD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#define token value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Let's see an example of #define to define a constant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#include &lt;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inter-regular"/>
              </a:rPr>
              <a:t>stdio.h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#define PI 3.14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main() {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printf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"%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inter-regular"/>
              </a:rPr>
              <a:t>f"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,PI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0433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5E2A4-BE64-49B7-AD3B-1D7BBB9C9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Macro with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A30BF-7C3D-4E6C-A64B-E9CBBFBDB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#include &lt;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inter-regular"/>
              </a:rPr>
              <a:t>stdio.h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#define MIN(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inter-regular"/>
              </a:rPr>
              <a:t>a,b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) ((a)&lt;(b)?(a):(b))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main() {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printf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"Minimum between 10 and 20 is: %d\n"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 MIN(10,20));  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1538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821FA-557A-43D0-8A59-336448BB4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C #undef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43929-D239-4EE2-B832-46A722068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#undef preprocessor directive is used to undefine the constant or macro defined by #define.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#include &lt;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inter-regular"/>
              </a:rPr>
              <a:t>stdio.h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#define PI 3.14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#undef PI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main() {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printf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"%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inter-regular"/>
              </a:rPr>
              <a:t>f"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,PI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7754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5B1B9-43F5-4ACB-A952-3FCDAF3DC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C #ifdef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7118A-81C5-4384-90DD-2164A7A40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#ifdef preprocessor directive checks if macro is defined by #define. If yes, it executes the code otherwise #else code is executed, if present.</a:t>
            </a:r>
          </a:p>
          <a:p>
            <a:pPr algn="just"/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Syntax with #else:</a:t>
            </a:r>
          </a:p>
          <a:p>
            <a:pPr marL="0" indent="0" algn="just">
              <a:buNone/>
            </a:pP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#ifdef MACRO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                   </a:t>
            </a:r>
          </a:p>
          <a:p>
            <a:pPr marL="0" indent="0" algn="just">
              <a:buNone/>
            </a:pPr>
            <a:r>
              <a:rPr lang="en-IN" b="0" i="0" dirty="0">
                <a:solidFill>
                  <a:srgbClr val="008200"/>
                </a:solidFill>
                <a:effectLst/>
                <a:latin typeface="inter-regular"/>
              </a:rPr>
              <a:t>//successful code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#else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IN" b="0" i="0" dirty="0">
                <a:solidFill>
                  <a:srgbClr val="008200"/>
                </a:solidFill>
                <a:effectLst/>
                <a:latin typeface="inter-regular"/>
              </a:rPr>
              <a:t>//else code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#endif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E55B01-905D-46E8-8D3D-3925D8BD483F}"/>
              </a:ext>
            </a:extLst>
          </p:cNvPr>
          <p:cNvSpPr/>
          <p:nvPr/>
        </p:nvSpPr>
        <p:spPr>
          <a:xfrm>
            <a:off x="5445760" y="2926080"/>
            <a:ext cx="3484880" cy="22961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Syntax:</a:t>
            </a:r>
          </a:p>
          <a:p>
            <a:pPr algn="just"/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#ifdef MACRO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b="0" i="0" dirty="0">
                <a:solidFill>
                  <a:srgbClr val="008200"/>
                </a:solidFill>
                <a:effectLst/>
                <a:latin typeface="inter-regular"/>
              </a:rPr>
              <a:t>//code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#endif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8780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875</Words>
  <Application>Microsoft Office PowerPoint</Application>
  <PresentationFormat>Widescreen</PresentationFormat>
  <Paragraphs>129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erdana</vt:lpstr>
      <vt:lpstr>inter-bold</vt:lpstr>
      <vt:lpstr>inter-regular</vt:lpstr>
      <vt:lpstr>Verdana</vt:lpstr>
      <vt:lpstr>Office Theme</vt:lpstr>
      <vt:lpstr>PowerPoint Presentation</vt:lpstr>
      <vt:lpstr>Preprocessor</vt:lpstr>
      <vt:lpstr>File Inclusion</vt:lpstr>
      <vt:lpstr>About #include</vt:lpstr>
      <vt:lpstr>Simple macro</vt:lpstr>
      <vt:lpstr>Syntax: </vt:lpstr>
      <vt:lpstr>Macro with arguments</vt:lpstr>
      <vt:lpstr>C #undef </vt:lpstr>
      <vt:lpstr>C #ifdef </vt:lpstr>
      <vt:lpstr>C #ifndef </vt:lpstr>
      <vt:lpstr>C #error </vt:lpstr>
      <vt:lpstr>C #if--#elif---#else--#endif </vt:lpstr>
      <vt:lpstr>C #pragma </vt:lpstr>
      <vt:lpstr>C #error The #error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Manjiry Deshpande</dc:creator>
  <cp:lastModifiedBy>Manjiry Deshpande</cp:lastModifiedBy>
  <cp:revision>5</cp:revision>
  <dcterms:created xsi:type="dcterms:W3CDTF">2021-11-25T17:22:06Z</dcterms:created>
  <dcterms:modified xsi:type="dcterms:W3CDTF">2022-05-10T04:11:57Z</dcterms:modified>
</cp:coreProperties>
</file>