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21"/>
  </p:notesMasterIdLst>
  <p:handoutMasterIdLst>
    <p:handoutMasterId r:id="rId22"/>
  </p:handoutMasterIdLst>
  <p:sldIdLst>
    <p:sldId id="261" r:id="rId5"/>
    <p:sldId id="273" r:id="rId6"/>
    <p:sldId id="319" r:id="rId7"/>
    <p:sldId id="280" r:id="rId8"/>
    <p:sldId id="286" r:id="rId9"/>
    <p:sldId id="321" r:id="rId10"/>
    <p:sldId id="328" r:id="rId11"/>
    <p:sldId id="332" r:id="rId12"/>
    <p:sldId id="322" r:id="rId13"/>
    <p:sldId id="329" r:id="rId14"/>
    <p:sldId id="323" r:id="rId15"/>
    <p:sldId id="324" r:id="rId16"/>
    <p:sldId id="330" r:id="rId17"/>
    <p:sldId id="327" r:id="rId18"/>
    <p:sldId id="313" r:id="rId19"/>
    <p:sldId id="33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57" autoAdjust="0"/>
    <p:restoredTop sz="95034" autoAdjust="0"/>
  </p:normalViewPr>
  <p:slideViewPr>
    <p:cSldViewPr>
      <p:cViewPr varScale="1">
        <p:scale>
          <a:sx n="94" d="100"/>
          <a:sy n="94" d="100"/>
        </p:scale>
        <p:origin x="153" y="51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3/5/2025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3/5/2025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78F48-57B0-6610-CE96-ECC6839C7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F9DFE7-1E4E-0F30-666C-6D96E62CFA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265448-EED9-F4C6-0010-7FD2DBA48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94288-297E-4AF8-54D5-FCDE9C13EB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2542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3411C-3C1C-8883-F78F-C27698232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413E88-977D-2B54-E291-DFEE8F1E60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ED9E7-8DBF-607D-2978-02DF87D78D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1D8F2-38D3-B9E8-8AA0-618E284B50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9355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194AC-4C95-6150-36E9-6279E936E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E55E67-54AD-CCE7-3591-865C8F5151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294C09-A3B4-CBAE-B4B2-F1C14EA1C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8B71D-2DD8-5B00-663B-4B01DEE57F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4776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E6259-C6DD-1611-1B2C-B566854A3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B8AFF3-2E15-82A5-67F1-A8EE1A0F18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8039DF-6BCF-9EAD-F92E-2372DA671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B5194-43AB-54AB-466B-C0F7904C03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3255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2CB1E-DDEB-3F43-FDCB-8043F0346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B31FA0-A8AA-A2DB-F65D-65AFAD7A1A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915372-A5CE-919D-D567-15EC61675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C3866-0145-AD69-D8DA-5313995CB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3920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97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3FD03-3972-A255-4A4A-0241CE3BD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AA7DCE-8EF2-F6D1-F008-3972899758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489E34-0496-C818-1B3B-73031A9AC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F3FC9-7C36-E895-DC41-83891EE914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29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C8478-208C-41B3-1B03-750C7BE7D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811B5B-82F8-77E0-F495-CCBBFB33D2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E3278A-B808-01CF-6627-A4F8101773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55357-B10A-F4D6-297F-430560BF09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4081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07E58-A65A-9036-3DFC-7A6F83990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18A60-CB3E-8B9E-255A-028CE1574E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92C909-1D7F-33C6-D106-E065611A2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C419E-F0D2-6ECD-C48C-E1CF56BF60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7658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E1A8C-D9A5-5951-4506-30F13E77F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575F33-5FE3-8403-D046-C58F0662AE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9C9BE-B603-BA20-A28B-88CC296CC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7F5DF-A7F9-0793-AD60-A1E8527F10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5058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185DA-E729-9995-F214-B03D15D85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F59B95-EE2F-6DC4-613E-CCCB0558A7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4371A-7229-22EB-1F58-48E170089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B3C84-60FC-EFAB-8E58-E8FC8EC85A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10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Programming data on computer monitor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02" b="7802"/>
          <a:stretch/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project 1: </a:t>
            </a:r>
            <a:br>
              <a:rPr lang="en-US" dirty="0"/>
            </a:br>
            <a:r>
              <a:rPr lang="en-US" dirty="0"/>
              <a:t>EDA &amp; DATA CLEANING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5705" y="3789040"/>
            <a:ext cx="4700589" cy="1463040"/>
          </a:xfrm>
        </p:spPr>
        <p:txBody>
          <a:bodyPr/>
          <a:lstStyle/>
          <a:p>
            <a:r>
              <a:rPr lang="en-US" dirty="0"/>
              <a:t>Team Members: Manjot Kaur, </a:t>
            </a:r>
            <a:r>
              <a:rPr lang="en-US" dirty="0" err="1"/>
              <a:t>Waryam</a:t>
            </a:r>
            <a:r>
              <a:rPr lang="en-US" dirty="0"/>
              <a:t> Kaur, </a:t>
            </a:r>
          </a:p>
          <a:p>
            <a:r>
              <a:rPr lang="en-US" dirty="0"/>
              <a:t>Course Name: CMPT 3510</a:t>
            </a:r>
          </a:p>
          <a:p>
            <a:r>
              <a:rPr lang="en-US" dirty="0"/>
              <a:t>Instructor Name: Mohammad </a:t>
            </a:r>
            <a:r>
              <a:rPr lang="en-US" dirty="0" err="1"/>
              <a:t>Ajallooeian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5370C-2C9A-0DE2-7708-FF3321D7F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329E0D-5B69-2983-9C20-D5AB64D0A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BEB1B7EE-A000-CBD1-9E08-56F46FAEE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E0646B27-28F4-6C98-F1C2-A1C7943F92F4}"/>
              </a:ext>
            </a:extLst>
          </p:cNvPr>
          <p:cNvSpPr txBox="1">
            <a:spLocks/>
          </p:cNvSpPr>
          <p:nvPr/>
        </p:nvSpPr>
        <p:spPr>
          <a:xfrm>
            <a:off x="407368" y="777518"/>
            <a:ext cx="10805160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Total Emissions by Province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DE0F4-7876-A1C8-B953-5F59F8F895A6}"/>
              </a:ext>
            </a:extLst>
          </p:cNvPr>
          <p:cNvSpPr txBox="1"/>
          <p:nvPr/>
        </p:nvSpPr>
        <p:spPr>
          <a:xfrm>
            <a:off x="479376" y="1941790"/>
            <a:ext cx="51125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the Graph Shows: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Ontario has the highest number of employees (~4M), followed by Quebec (~1.5M) and Alberta (~1M).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Smaller provinces have significantly fewer industrial employees.</a:t>
            </a:r>
          </a:p>
          <a:p>
            <a:r>
              <a:rPr lang="en-US" b="1" dirty="0"/>
              <a:t>Insights Related to the 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Coal-heavy provinces (AB, QC, ON) will see the biggest reductions post-2030.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Alberta, as the most coal-dependent, will experience the most drastic emissions drop.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Smaller provinces will not be significantly affected by the coal phase-out.</a:t>
            </a:r>
            <a:endParaRPr lang="en-CA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1B34188-B5DF-99B2-538F-DDA4360E7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945" y="2204864"/>
            <a:ext cx="5501056" cy="313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10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FBC2B-CBEA-DD5F-30B2-96DBC8EAD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82044A3-6923-9318-9ADC-ACBD751F7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8BCDECF6-44C2-825B-770C-75E2198EE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BD5DD447-4D0C-863D-931D-A60B4B3288A6}"/>
              </a:ext>
            </a:extLst>
          </p:cNvPr>
          <p:cNvSpPr txBox="1">
            <a:spLocks/>
          </p:cNvSpPr>
          <p:nvPr/>
        </p:nvSpPr>
        <p:spPr>
          <a:xfrm>
            <a:off x="479376" y="836712"/>
            <a:ext cx="10805160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Top 10 Substances by Emissions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A5670-7423-FAA8-D185-3F4759F5EFB9}"/>
              </a:ext>
            </a:extLst>
          </p:cNvPr>
          <p:cNvSpPr txBox="1"/>
          <p:nvPr/>
        </p:nvSpPr>
        <p:spPr>
          <a:xfrm>
            <a:off x="479376" y="1700808"/>
            <a:ext cx="4320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 </a:t>
            </a:r>
            <a:r>
              <a:rPr lang="en-CA" b="1" dirty="0"/>
              <a:t>Findings: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SO₂ highest emission, primarily from coal.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 &amp; NOx also major pollutants (linked to fossil fuels).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PM10 &amp; PM2.5 lower but still present.</a:t>
            </a:r>
          </a:p>
          <a:p>
            <a:r>
              <a:rPr lang="en-CA" b="1" dirty="0"/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SO₂ will see the biggest reduction after 2030 since it’s primarily from coal.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NOx and CO may persist if coal is replaced with natural gas.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Air quality improvements will depend on how emissions are managed beyond coal.</a:t>
            </a:r>
            <a:endParaRPr lang="en-C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D31BBE-FFE1-4329-63E5-3672ABCE4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2132856"/>
            <a:ext cx="6621686" cy="27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172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4EC43-8CFA-26B5-FFBF-47552F2B5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C553033-94D2-95AD-51B5-DF09CFA8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C065B3A8-D455-6301-7307-72D9BE08A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E88553DB-78E7-9EA1-E8CF-BF2CE44CF42E}"/>
              </a:ext>
            </a:extLst>
          </p:cNvPr>
          <p:cNvSpPr txBox="1">
            <a:spLocks/>
          </p:cNvSpPr>
          <p:nvPr/>
        </p:nvSpPr>
        <p:spPr>
          <a:xfrm>
            <a:off x="472578" y="978199"/>
            <a:ext cx="10805160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Top 10 Industries by Total Emissions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D92293-FCF4-DB65-8C00-73B58F2F15A2}"/>
              </a:ext>
            </a:extLst>
          </p:cNvPr>
          <p:cNvSpPr txBox="1"/>
          <p:nvPr/>
        </p:nvSpPr>
        <p:spPr>
          <a:xfrm>
            <a:off x="486994" y="2010456"/>
            <a:ext cx="42806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Findings: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Fossil-fuel electricity generation is the top-emitting industry.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Oil &amp; gas extraction and metal refining are also major contributors.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Mining and aluminum production contribute significantly to pollution.</a:t>
            </a:r>
          </a:p>
          <a:p>
            <a:r>
              <a:rPr lang="en-US" b="1" dirty="0"/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coal is removed, electricity sector emissions will decline sharply.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Oil &amp; gas may replace electricity as the top emitter post-2030.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industries (metal refining, mining) will continue polluting.</a:t>
            </a:r>
          </a:p>
          <a:p>
            <a:endParaRPr lang="en-CA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A62C69-F8EF-D21F-9090-5528F669D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6" y="2852936"/>
            <a:ext cx="6392632" cy="24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731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4FD50-6891-865C-92CC-86B229F57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D0A9394-8CE1-5BE6-0EF2-1231B2B59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8D6BEC2A-3E09-240E-9FED-35ABA00F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D5BB21D5-C928-5970-C766-F911EACEBFD6}"/>
              </a:ext>
            </a:extLst>
          </p:cNvPr>
          <p:cNvSpPr txBox="1">
            <a:spLocks/>
          </p:cNvSpPr>
          <p:nvPr/>
        </p:nvSpPr>
        <p:spPr>
          <a:xfrm>
            <a:off x="472578" y="978199"/>
            <a:ext cx="10805160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Top 10 NAICS Industry Codes by Facility 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0EB52F-C1C3-2A4D-A626-543B835E62F8}"/>
              </a:ext>
            </a:extLst>
          </p:cNvPr>
          <p:cNvSpPr txBox="1"/>
          <p:nvPr/>
        </p:nvSpPr>
        <p:spPr>
          <a:xfrm>
            <a:off x="486994" y="2010456"/>
            <a:ext cx="42806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Findings: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Oil &amp; gas extraction (NAICS code 211113) is the most common polluting industry.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Electricity generation (221112) is a major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Forestry, mining, and manufacturing also contribute.</a:t>
            </a:r>
          </a:p>
          <a:p>
            <a:r>
              <a:rPr lang="en-US" b="1" dirty="0"/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Oil &amp; gas will dominate emissions after coal plants shut 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Natural gas plants may still be a significant contributor.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Industrial emissions will remain unless stricter regulations are imposed.</a:t>
            </a:r>
            <a:endParaRPr lang="en-CA" dirty="0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FF4FA057-3F4B-E2C3-293B-FABAA78DB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933" y="2060848"/>
            <a:ext cx="5544616" cy="410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11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4524C-C4C4-8766-F039-13D0FDB26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C989528-B93C-C617-804A-220A6E9A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3CFE3115-763F-4EC1-C079-D8A56828E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2A563E7A-A76B-C9D1-62C0-FE61624FCFB2}"/>
              </a:ext>
            </a:extLst>
          </p:cNvPr>
          <p:cNvSpPr txBox="1">
            <a:spLocks/>
          </p:cNvSpPr>
          <p:nvPr/>
        </p:nvSpPr>
        <p:spPr>
          <a:xfrm>
            <a:off x="519210" y="1052736"/>
            <a:ext cx="10805160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Chemical Disposal Analysis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39DD75-367C-A301-DF30-A257F19E06C8}"/>
              </a:ext>
            </a:extLst>
          </p:cNvPr>
          <p:cNvSpPr txBox="1"/>
          <p:nvPr/>
        </p:nvSpPr>
        <p:spPr>
          <a:xfrm>
            <a:off x="663105" y="2153847"/>
            <a:ext cx="42806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Findings: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Lead, Zinc, Manganese dominate disposal.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Heavy metal waste is a long-term pollution issue.</a:t>
            </a:r>
          </a:p>
          <a:p>
            <a:r>
              <a:rPr lang="en-CA" b="1" dirty="0"/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Coal phase-out reduces air pollution but doesn’t solve waste disposal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Industrial waste management remains critical.</a:t>
            </a:r>
          </a:p>
          <a:p>
            <a:r>
              <a:rPr lang="en-CA" b="1" dirty="0"/>
              <a:t>Future Impact:</a:t>
            </a:r>
            <a:endParaRPr lang="en-CA" dirty="0"/>
          </a:p>
          <a:p>
            <a:r>
              <a:rPr lang="en-CA" dirty="0"/>
              <a:t>Policies needed for both air emissions &amp; industrial waste treatment.</a:t>
            </a:r>
          </a:p>
          <a:p>
            <a:endParaRPr lang="en-CA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7614BCF-743D-7088-55F6-95EAB615E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2153847"/>
            <a:ext cx="5396563" cy="342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40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dirty="0"/>
              <a:t>SUMMARY &amp; NEXT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0" y="1999951"/>
            <a:ext cx="7203543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Data cleaned &amp; outliers handled for better accuracy.</a:t>
            </a:r>
          </a:p>
          <a:p>
            <a:r>
              <a:rPr lang="en-CA" dirty="0"/>
              <a:t>Trends analyzed: Coal shutdowns already reducing emissions.</a:t>
            </a:r>
          </a:p>
          <a:p>
            <a:r>
              <a:rPr lang="en-CA" dirty="0"/>
              <a:t>Industries &amp; pollutants identified: SO₂, CO, NOx are key focus areas.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/>
              <a:t>Next Steps:</a:t>
            </a:r>
            <a:endParaRPr lang="en-US" b="1" dirty="0"/>
          </a:p>
          <a:p>
            <a:r>
              <a:rPr lang="en-US" dirty="0"/>
              <a:t>Feature engineering for predictive models.</a:t>
            </a:r>
            <a:endParaRPr lang="en-US" b="1" dirty="0"/>
          </a:p>
          <a:p>
            <a:r>
              <a:rPr lang="en-US" dirty="0"/>
              <a:t>Building ML models for pollution forecasting.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0734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C523662-5CA4-60CF-8324-C272E8EEDF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0"/>
            <a:ext cx="12192000" cy="57231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A8F31-0F25-963C-0C2A-1B07723A7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1484784"/>
            <a:ext cx="14329591" cy="5544616"/>
          </a:xfrm>
        </p:spPr>
        <p:txBody>
          <a:bodyPr anchor="t">
            <a:normAutofit/>
          </a:bodyPr>
          <a:lstStyle/>
          <a:p>
            <a:r>
              <a:rPr lang="en-CA" sz="20000" dirty="0"/>
              <a:t>THANK YOU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34BDE6F-AB59-42B7-B61E-42EE06A497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0" y="633984"/>
            <a:ext cx="304800" cy="149961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75030F-E23B-3AE1-B7FE-7AF3FD88B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noProof="0" smtClean="0"/>
              <a:pPr>
                <a:spcAft>
                  <a:spcPts val="600"/>
                </a:spcAft>
              </a:pPr>
              <a:t>16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0607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880409"/>
            <a:ext cx="10805160" cy="707886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980657"/>
            <a:ext cx="10288693" cy="366064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Objective: </a:t>
            </a:r>
            <a:r>
              <a:rPr lang="en-US" dirty="0"/>
              <a:t>To analyze emissions data from coal power plants and prepare a time series dataset that allows classification and forecasting of emissions trends post-2030.</a:t>
            </a:r>
          </a:p>
          <a:p>
            <a:r>
              <a:rPr lang="en-US" b="1" dirty="0"/>
              <a:t>Phase 1 Goals</a:t>
            </a:r>
          </a:p>
          <a:p>
            <a:pPr>
              <a:buFont typeface="+mj-lt"/>
              <a:buAutoNum type="arabicPeriod"/>
            </a:pPr>
            <a:r>
              <a:rPr lang="en-US" dirty="0"/>
              <a:t>Transform the dataset into a time series format compatible with ML.</a:t>
            </a:r>
          </a:p>
          <a:p>
            <a:pPr>
              <a:buFont typeface="+mj-lt"/>
              <a:buAutoNum type="arabicPeriod"/>
            </a:pPr>
            <a:r>
              <a:rPr lang="en-US" dirty="0"/>
              <a:t>Develop a preliminary classification model to categorize emissions into Low, Medium, and High.</a:t>
            </a:r>
          </a:p>
          <a:p>
            <a:pPr>
              <a:buFont typeface="+mj-lt"/>
              <a:buAutoNum type="arabicPeriod"/>
            </a:pPr>
            <a:r>
              <a:rPr lang="en-US" dirty="0"/>
              <a:t>Document the approach for data transformation, feature engineering, and classification.</a:t>
            </a:r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757130"/>
          </a:xfrm>
        </p:spPr>
        <p:txBody>
          <a:bodyPr/>
          <a:lstStyle/>
          <a:p>
            <a:r>
              <a:rPr lang="en-US" dirty="0"/>
              <a:t>Predicting Emissions from the Fossil Fuel Electricity Generation Sector Post-Coal Phase-Out (2030)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 descr="Circuit board background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45867" b="45867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42111-1EF9-A8C9-E9D6-FD2428B1C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E7F315A-BA98-23E6-903A-BA9B56F90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CB3E0A81-F32F-51E9-071E-B5688D143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ED40A2DD-26C9-C91C-1C52-FF0B8B25515C}"/>
              </a:ext>
            </a:extLst>
          </p:cNvPr>
          <p:cNvSpPr txBox="1">
            <a:spLocks/>
          </p:cNvSpPr>
          <p:nvPr/>
        </p:nvSpPr>
        <p:spPr>
          <a:xfrm>
            <a:off x="486994" y="1302570"/>
            <a:ext cx="10805160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 STATEMENT: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94A41-E233-25F5-1FE8-2520E9CA6E97}"/>
              </a:ext>
            </a:extLst>
          </p:cNvPr>
          <p:cNvSpPr txBox="1"/>
          <p:nvPr/>
        </p:nvSpPr>
        <p:spPr>
          <a:xfrm>
            <a:off x="519210" y="2492896"/>
            <a:ext cx="979308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Why This Matters?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Coal-fired power plants are the largest contributors to SO₂, NOx, and CO₂ emissions.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Canada is committed to eliminating coal power by 2030.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shift will impact pollution levels, health, and regulatory policies.</a:t>
            </a:r>
          </a:p>
          <a:p>
            <a:r>
              <a:rPr lang="en-US" sz="2000" b="1" dirty="0"/>
              <a:t>Key Research Question: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How will emissions change after coal plants shut down?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What patterns do we observe in current emissions?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What will be the expected emissions from remaining fossil fuel plants?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941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Dataset OVERVIEW</a:t>
            </a:r>
            <a:br>
              <a:rPr lang="en-CA" dirty="0"/>
            </a:br>
            <a:br>
              <a:rPr lang="en-CA" dirty="0"/>
            </a:br>
            <a:r>
              <a:rPr lang="en-US" sz="2000" b="1" dirty="0"/>
              <a:t>Data Source: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NPRI dataset (filtered for electricity generation).</a:t>
            </a:r>
            <a:br>
              <a:rPr lang="en-CA" dirty="0"/>
            </a:br>
            <a:br>
              <a:rPr lang="en-US" cap="none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589731" y="2492896"/>
            <a:ext cx="3688080" cy="3581400"/>
          </a:xfrm>
        </p:spPr>
        <p:txBody>
          <a:bodyPr>
            <a:normAutofit/>
          </a:bodyPr>
          <a:lstStyle/>
          <a:p>
            <a:r>
              <a:rPr lang="en-US" sz="2400" b="1" dirty="0"/>
              <a:t>Key Columns:</a:t>
            </a:r>
          </a:p>
          <a:p>
            <a:r>
              <a:rPr lang="en-US" sz="1800" dirty="0" err="1"/>
              <a:t>Company_Name</a:t>
            </a:r>
            <a:r>
              <a:rPr lang="en-US" sz="1800" dirty="0"/>
              <a:t>, </a:t>
            </a:r>
            <a:r>
              <a:rPr lang="en-US" sz="1800" dirty="0" err="1"/>
              <a:t>Facility_Name</a:t>
            </a:r>
            <a:r>
              <a:rPr lang="en-US" sz="1800" dirty="0"/>
              <a:t>, </a:t>
            </a:r>
            <a:r>
              <a:rPr lang="en-US" sz="1800" dirty="0" err="1"/>
              <a:t>NAICS_Code</a:t>
            </a:r>
            <a:r>
              <a:rPr lang="en-US" sz="1800" dirty="0"/>
              <a:t>: Identifies industries.</a:t>
            </a:r>
          </a:p>
          <a:p>
            <a:r>
              <a:rPr lang="en-US" sz="1800" dirty="0"/>
              <a:t>PROVINCE: Location of pollution release.</a:t>
            </a:r>
          </a:p>
          <a:p>
            <a:r>
              <a:rPr lang="en-US" sz="1800" dirty="0" err="1"/>
              <a:t>CAS_Number</a:t>
            </a:r>
            <a:r>
              <a:rPr lang="en-US" sz="1800" dirty="0"/>
              <a:t>, </a:t>
            </a:r>
            <a:r>
              <a:rPr lang="en-US" sz="1800" dirty="0" err="1"/>
              <a:t>Substance_Name</a:t>
            </a:r>
            <a:r>
              <a:rPr lang="en-US" sz="1800" dirty="0"/>
              <a:t>: Chemical substances involved.</a:t>
            </a:r>
          </a:p>
          <a:p>
            <a:r>
              <a:rPr lang="en-US" sz="1800" dirty="0" err="1"/>
              <a:t>Comment_Type_Name</a:t>
            </a:r>
            <a:r>
              <a:rPr lang="en-US" sz="1800" dirty="0"/>
              <a:t>: Type of data provided.</a:t>
            </a:r>
          </a:p>
          <a:p>
            <a:r>
              <a:rPr lang="en-US" sz="1800" dirty="0"/>
              <a:t>Comment: Description of changes or observations.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0"/>
            <a:ext cx="9963150" cy="1499616"/>
          </a:xfrm>
        </p:spPr>
        <p:txBody>
          <a:bodyPr/>
          <a:lstStyle/>
          <a:p>
            <a:r>
              <a:rPr lang="en-US" dirty="0"/>
              <a:t>DATA CLEANING PROCESS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3B918-0956-9C3E-F4F7-96BD73039A5E}"/>
              </a:ext>
            </a:extLst>
          </p:cNvPr>
          <p:cNvSpPr txBox="1"/>
          <p:nvPr/>
        </p:nvSpPr>
        <p:spPr>
          <a:xfrm>
            <a:off x="911424" y="1867886"/>
            <a:ext cx="447214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Handling Missing Values</a:t>
            </a:r>
          </a:p>
          <a:p>
            <a:r>
              <a:rPr lang="en-US" dirty="0">
                <a:solidFill>
                  <a:schemeClr val="bg1"/>
                </a:solidFill>
              </a:rPr>
              <a:t>Used a custom function to detect missing values.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Applied Imputation Strategies:</a:t>
            </a:r>
          </a:p>
          <a:p>
            <a:r>
              <a:rPr lang="en-US" dirty="0">
                <a:solidFill>
                  <a:schemeClr val="bg1"/>
                </a:solidFill>
              </a:rPr>
              <a:t>Numerical Values: Filled using median imputation to avoid skewing data.</a:t>
            </a:r>
          </a:p>
          <a:p>
            <a:r>
              <a:rPr lang="en-US" dirty="0">
                <a:solidFill>
                  <a:schemeClr val="bg1"/>
                </a:solidFill>
              </a:rPr>
              <a:t>Categorical Values: Replaced missing entries with the most frequent category (mode).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Why this approach?</a:t>
            </a:r>
          </a:p>
          <a:p>
            <a:r>
              <a:rPr lang="en-US" dirty="0">
                <a:solidFill>
                  <a:schemeClr val="bg1"/>
                </a:solidFill>
              </a:rPr>
              <a:t>Prevents information loss while maintaining dataset integrity.</a:t>
            </a:r>
          </a:p>
          <a:p>
            <a:r>
              <a:rPr lang="en-US" dirty="0">
                <a:solidFill>
                  <a:schemeClr val="bg1"/>
                </a:solidFill>
              </a:rPr>
              <a:t>Ensures dataset remains ML-compatible.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8EF970-52C8-005B-6DF6-997CAB0C5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1224215"/>
            <a:ext cx="5357274" cy="2101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03C6CB-BEF4-8BE0-90E6-2AD726BA3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944" y="3642978"/>
            <a:ext cx="5208251" cy="24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9ABCD-9DFC-BD61-C9B1-4748CF0FD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746A439-1C63-8985-FB0E-C5417A572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9820CA9-098B-C24B-4162-9EEA18DF7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9735F307-27EA-85FA-0C8E-7F8E11DB7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679" y="-134970"/>
            <a:ext cx="9963150" cy="1499616"/>
          </a:xfrm>
        </p:spPr>
        <p:txBody>
          <a:bodyPr/>
          <a:lstStyle/>
          <a:p>
            <a:r>
              <a:rPr lang="en-US" dirty="0"/>
              <a:t>DATA CLEANING PROCESS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17C9863-F8E2-E33A-A15D-11B079A77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CEE4E7-A408-0D65-CE65-94EBC5E0185C}"/>
              </a:ext>
            </a:extLst>
          </p:cNvPr>
          <p:cNvSpPr txBox="1"/>
          <p:nvPr/>
        </p:nvSpPr>
        <p:spPr>
          <a:xfrm>
            <a:off x="679633" y="1052736"/>
            <a:ext cx="525088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Outlier Detection Method Used: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Interquartile Range (IQR)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Boxplot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Findings: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few facilities had abnormally high pollutant releases.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Possible reasons: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Errors in reporting, actual environmental violations.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Action Taken: Capped Outliers</a:t>
            </a:r>
          </a:p>
          <a:p>
            <a:r>
              <a:rPr lang="en-US" b="1" dirty="0">
                <a:solidFill>
                  <a:schemeClr val="bg1"/>
                </a:solidFill>
              </a:rPr>
              <a:t>Method Used: </a:t>
            </a:r>
            <a:r>
              <a:rPr lang="en-US" dirty="0">
                <a:solidFill>
                  <a:schemeClr val="bg1"/>
                </a:solidFill>
              </a:rPr>
              <a:t>Capped outliers using 1st and 99th percentile instead of removing them.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Why?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Preserves Data Integrity (No loss of useful information)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Prevents Skewed ML Models (Avoids bias from extreme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Maintains Realistic Industry Trends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09DC6B-7425-6CE5-80EA-7FD00B137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2342508"/>
            <a:ext cx="4167102" cy="15114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5E18E0-A911-7873-E71F-142F3F7D0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882" y="730605"/>
            <a:ext cx="4299521" cy="1392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6E2C69-CEC2-736E-66DD-512EF2805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3882" y="3991853"/>
            <a:ext cx="4327163" cy="246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7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006E9-1AFF-A476-447D-1F89B87F2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1EB49BB-A6EE-DBC3-FE4F-16EB71CE2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B34DB5E-F984-C06E-3558-B35033D6D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15362CB-5983-2778-C382-7DB70FCFDC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766545" y="-152921"/>
            <a:ext cx="9963150" cy="1499616"/>
          </a:xfrm>
        </p:spPr>
        <p:txBody>
          <a:bodyPr/>
          <a:lstStyle/>
          <a:p>
            <a:r>
              <a:rPr lang="en-US" dirty="0"/>
              <a:t>BOXPLOT ANLYSIS OF OUTLIERS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3C06557-14D6-EED7-3A7A-0169B3663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3" name="Picture 5">
            <a:extLst>
              <a:ext uri="{FF2B5EF4-FFF2-40B4-BE49-F238E27FC236}">
                <a16:creationId xmlns:a16="http://schemas.microsoft.com/office/drawing/2014/main" id="{2A00F673-9F98-8039-B4B1-793963544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9" y="3645024"/>
            <a:ext cx="5373627" cy="237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B189E5-BE2A-180A-3DCF-91570A237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960" y="1515234"/>
            <a:ext cx="4893681" cy="17750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8A29E6-8F33-B641-1ABF-0862CB445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1243" y="1465544"/>
            <a:ext cx="4817422" cy="1789156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30937F5-F38E-4207-5354-794968301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41" y="3587303"/>
            <a:ext cx="4572720" cy="257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82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4E683-D59D-2C8C-BB78-71992CA3C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7032F8-85CA-5E4F-B84E-B1C2D8F3A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ABC90F0-2E71-A1DF-DA70-C2B4EF370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E9BA25B8-5AE5-59A5-2C46-B0C588BE48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766545" y="-152921"/>
            <a:ext cx="9963150" cy="1499616"/>
          </a:xfrm>
        </p:spPr>
        <p:txBody>
          <a:bodyPr/>
          <a:lstStyle/>
          <a:p>
            <a:r>
              <a:rPr lang="en-US" dirty="0"/>
              <a:t>DATA Cleaning Process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D0A2046-5942-AC10-7005-F5BB41BE6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6B1701-97F1-5701-98FF-303ADD5B6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92" y="5061246"/>
            <a:ext cx="8178298" cy="11462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DD779C-DDB8-F413-C27C-C8DF44BC8A4F}"/>
              </a:ext>
            </a:extLst>
          </p:cNvPr>
          <p:cNvSpPr txBox="1"/>
          <p:nvPr/>
        </p:nvSpPr>
        <p:spPr>
          <a:xfrm>
            <a:off x="983432" y="1346695"/>
            <a:ext cx="7056784" cy="714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6FF33BB-A4E0-2970-8C7A-6B03DB1AE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5854E5-679B-CE27-BAAA-00D408ACA519}"/>
              </a:ext>
            </a:extLst>
          </p:cNvPr>
          <p:cNvSpPr txBox="1"/>
          <p:nvPr/>
        </p:nvSpPr>
        <p:spPr>
          <a:xfrm>
            <a:off x="697682" y="1200017"/>
            <a:ext cx="63685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Handling Duplicate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Duplicates can distort analysis by over-representing certain data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They inflate emission counts, leading to incorrect conclusions.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Keeping only unique records improves data accuracy and reliability.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A66283-0473-8602-778E-F77D8D76B16E}"/>
              </a:ext>
            </a:extLst>
          </p:cNvPr>
          <p:cNvSpPr txBox="1"/>
          <p:nvPr/>
        </p:nvSpPr>
        <p:spPr>
          <a:xfrm>
            <a:off x="744398" y="3200065"/>
            <a:ext cx="63685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Solution: Using </a:t>
            </a:r>
            <a:r>
              <a:rPr lang="en-US" dirty="0" err="1">
                <a:solidFill>
                  <a:schemeClr val="bg1"/>
                </a:solidFill>
              </a:rPr>
              <a:t>drop_duplicates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function removes repeated rows while keeping the first occurrence.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inplace</a:t>
            </a:r>
            <a:r>
              <a:rPr lang="en-US" dirty="0">
                <a:solidFill>
                  <a:schemeClr val="bg1"/>
                </a:solidFill>
              </a:rPr>
              <a:t>=True ensures the dataset is modified directly without creating a copy.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371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DD100-6DC4-9CF3-DC92-F0EF3A5AE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A6EFD89-5B4F-1CD3-DB64-211AB7082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8897C14D-87B0-B2CA-5435-4041C3B2D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84558396-9A38-0FDD-A3DD-EA9D6462E044}"/>
              </a:ext>
            </a:extLst>
          </p:cNvPr>
          <p:cNvSpPr txBox="1">
            <a:spLocks/>
          </p:cNvSpPr>
          <p:nvPr/>
        </p:nvSpPr>
        <p:spPr>
          <a:xfrm>
            <a:off x="407368" y="777518"/>
            <a:ext cx="10805160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Emissions Over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F60C8-820E-F3B2-FA9E-CAB989E985A4}"/>
              </a:ext>
            </a:extLst>
          </p:cNvPr>
          <p:cNvSpPr txBox="1"/>
          <p:nvPr/>
        </p:nvSpPr>
        <p:spPr>
          <a:xfrm>
            <a:off x="479376" y="1941790"/>
            <a:ext cx="51125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Findings: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Peak emissions (~5M tonnes) in early 2000s.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Sharp decline post-2010 (early coal phase-out).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Steady decline since 2015, slower reduction.</a:t>
            </a:r>
          </a:p>
          <a:p>
            <a:r>
              <a:rPr lang="en-CA" b="1" dirty="0"/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Emissions will continue dropping post-2030 if the trend persists.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SO₂ will significantly reduce, linked to coal shutdown.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CO₂ &amp; NOx reduction depends on energy transition (gas vs. renewables).</a:t>
            </a:r>
          </a:p>
          <a:p>
            <a:r>
              <a:rPr lang="en-CA" b="1" dirty="0"/>
              <a:t>Future Impact: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Renewables → Faster decline in emissions.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Natural gas replaces coal → CO₂ may stay high.</a:t>
            </a:r>
          </a:p>
          <a:p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504EFD-685C-2B8B-3CE2-1E4403683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2060848"/>
            <a:ext cx="6320645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983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102708-c307-4f5f-ac47-ed6940f11e0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D4BEFF1069F94B990934CB6EE208F8" ma:contentTypeVersion="10" ma:contentTypeDescription="Create a new document." ma:contentTypeScope="" ma:versionID="dc2973282d65c9ab5af5f983ce4429b7">
  <xsd:schema xmlns:xsd="http://www.w3.org/2001/XMLSchema" xmlns:xs="http://www.w3.org/2001/XMLSchema" xmlns:p="http://schemas.microsoft.com/office/2006/metadata/properties" xmlns:ns3="c8102708-c307-4f5f-ac47-ed6940f11e0f" targetNamespace="http://schemas.microsoft.com/office/2006/metadata/properties" ma:root="true" ma:fieldsID="21e1ae980fa1859d132ed2df74eb2537" ns3:_="">
    <xsd:import namespace="c8102708-c307-4f5f-ac47-ed6940f11e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102708-c307-4f5f-ac47-ed6940f11e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c8102708-c307-4f5f-ac47-ed6940f11e0f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2D0CF4D-732B-42E7-9692-FC94729556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102708-c307-4f5f-ac47-ed6940f11e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440</TotalTime>
  <Words>1043</Words>
  <Application>Microsoft Office PowerPoint</Application>
  <PresentationFormat>Widescreen</PresentationFormat>
  <Paragraphs>152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Tw Cen MT</vt:lpstr>
      <vt:lpstr>Tw Cen MT Condensed</vt:lpstr>
      <vt:lpstr>Wingdings 3</vt:lpstr>
      <vt:lpstr>ModernClassicBlock-3</vt:lpstr>
      <vt:lpstr>Data project 1:  EDA &amp; DATA CLEANING </vt:lpstr>
      <vt:lpstr>PROJECT OVERVIEW</vt:lpstr>
      <vt:lpstr>PowerPoint Presentation</vt:lpstr>
      <vt:lpstr>Dataset OVERVIEW  Data Source:  NPRI dataset (filtered for electricity generation).  </vt:lpstr>
      <vt:lpstr>DATA CLEANING PROCESS</vt:lpstr>
      <vt:lpstr>DATA CLEANING PROCESS</vt:lpstr>
      <vt:lpstr>BOXPLOT ANLYSIS OF OUTLIERS</vt:lpstr>
      <vt:lpstr>DATA Cleaning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&amp; 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Manjot Kaur</dc:creator>
  <cp:lastModifiedBy>Manjot Kaur</cp:lastModifiedBy>
  <cp:revision>8</cp:revision>
  <dcterms:created xsi:type="dcterms:W3CDTF">2025-03-05T05:31:56Z</dcterms:created>
  <dcterms:modified xsi:type="dcterms:W3CDTF">2025-03-06T06:46:37Z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0x010100AED4BEFF1069F94B990934CB6EE208F8</vt:lpwstr>
  </property>
  <property fmtid="{D5CDD505-2E9C-101B-9397-08002B2CF9AE}" pid="3" name="MSIP_Label_724e6ac5-0e84-491c-8838-b11844917f54_Enabled">
    <vt:lpwstr>true</vt:lpwstr>
  </property>
  <property fmtid="{D5CDD505-2E9C-101B-9397-08002B2CF9AE}" pid="4" name="MSIP_Label_724e6ac5-0e84-491c-8838-b11844917f54_SetDate">
    <vt:lpwstr>2025-03-05T05:36:06Z</vt:lpwstr>
  </property>
  <property fmtid="{D5CDD505-2E9C-101B-9397-08002B2CF9AE}" pid="5" name="MSIP_Label_724e6ac5-0e84-491c-8838-b11844917f54_Method">
    <vt:lpwstr>Standard</vt:lpwstr>
  </property>
  <property fmtid="{D5CDD505-2E9C-101B-9397-08002B2CF9AE}" pid="6" name="MSIP_Label_724e6ac5-0e84-491c-8838-b11844917f54_Name">
    <vt:lpwstr>Protected</vt:lpwstr>
  </property>
  <property fmtid="{D5CDD505-2E9C-101B-9397-08002B2CF9AE}" pid="7" name="MSIP_Label_724e6ac5-0e84-491c-8838-b11844917f54_SiteId">
    <vt:lpwstr>2ba011f1-f50a-44f3-a200-db3ea74e29b7</vt:lpwstr>
  </property>
  <property fmtid="{D5CDD505-2E9C-101B-9397-08002B2CF9AE}" pid="8" name="MSIP_Label_724e6ac5-0e84-491c-8838-b11844917f54_ActionId">
    <vt:lpwstr>150c5569-2bd2-460a-b7bb-12d70724e484</vt:lpwstr>
  </property>
  <property fmtid="{D5CDD505-2E9C-101B-9397-08002B2CF9AE}" pid="9" name="MSIP_Label_724e6ac5-0e84-491c-8838-b11844917f54_ContentBits">
    <vt:lpwstr>0</vt:lpwstr>
  </property>
  <property fmtid="{D5CDD505-2E9C-101B-9397-08002B2CF9AE}" pid="10" name="MSIP_Label_724e6ac5-0e84-491c-8838-b11844917f54_Tag">
    <vt:lpwstr>10, 3, 0, 1</vt:lpwstr>
  </property>
</Properties>
</file>