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this is our CSE 111 Project. My name is Alan Triano, and my name is Manjot Singh. We have devised a project that will track the entities involved in a Formula 1 race weekend.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911f156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911f156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our project’s main goal was to have a database that tracks the actions of employers and employees, the events, and the standings of a Formula 1 race weekend.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Spectators signed into the database will be able to view the race weekend’s results, and the overall standings of each driver and team.</a:t>
            </a:r>
            <a:endParaRPr/>
          </a:p>
          <a:p>
            <a:pPr indent="0" lvl="0" marL="0" rtl="0" algn="l">
              <a:spcBef>
                <a:spcPts val="0"/>
              </a:spcBef>
              <a:spcAft>
                <a:spcPts val="0"/>
              </a:spcAft>
              <a:buNone/>
            </a:pPr>
            <a:r>
              <a:rPr lang="en"/>
              <a:t>Employers will be able to view the Employees they’ve employed and assign them tasks to do over the weekend</a:t>
            </a:r>
            <a:endParaRPr/>
          </a:p>
          <a:p>
            <a:pPr indent="0" lvl="0" marL="0" rtl="0" algn="l">
              <a:spcBef>
                <a:spcPts val="0"/>
              </a:spcBef>
              <a:spcAft>
                <a:spcPts val="0"/>
              </a:spcAft>
              <a:buNone/>
            </a:pPr>
            <a:r>
              <a:rPr lang="en"/>
              <a:t>Employees, including the marshals and stewards at the event will be able to view the tasks assigned to them by their Employers.</a:t>
            </a:r>
            <a:endParaRPr/>
          </a:p>
          <a:p>
            <a:pPr indent="0" lvl="0" marL="0" rtl="0" algn="l">
              <a:spcBef>
                <a:spcPts val="0"/>
              </a:spcBef>
              <a:spcAft>
                <a:spcPts val="0"/>
              </a:spcAft>
              <a:buNone/>
            </a:pPr>
            <a:r>
              <a:rPr lang="en"/>
              <a:t>Teams, as a subclass of employers will be able to view and assign tasks to employees, will be able to view their team’s own standings, their drivers, and their driver’s standings and finishing positions</a:t>
            </a:r>
            <a:endParaRPr/>
          </a:p>
          <a:p>
            <a:pPr indent="0" lvl="0" marL="0" rtl="0" algn="l">
              <a:spcBef>
                <a:spcPts val="0"/>
              </a:spcBef>
              <a:spcAft>
                <a:spcPts val="0"/>
              </a:spcAft>
              <a:buNone/>
            </a:pPr>
            <a:r>
              <a:rPr lang="en"/>
              <a:t>Stewards, in addition to being managed by the governing body (itself an employer) can update the results of the weekend and manage them.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911f156d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911f156d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both have </a:t>
            </a:r>
            <a:r>
              <a:rPr lang="en"/>
              <a:t>experience</a:t>
            </a:r>
            <a:r>
              <a:rPr lang="en"/>
              <a:t> with Android S</a:t>
            </a:r>
            <a:r>
              <a:rPr lang="en"/>
              <a:t>tudio</a:t>
            </a:r>
            <a:r>
              <a:rPr lang="en"/>
              <a:t> so we will be using that as our </a:t>
            </a:r>
            <a:r>
              <a:rPr lang="en"/>
              <a:t>approach</a:t>
            </a:r>
            <a:r>
              <a:rPr lang="en"/>
              <a:t> instead of going for a web based application. We will also be using Java but may </a:t>
            </a:r>
            <a:r>
              <a:rPr lang="en"/>
              <a:t>experiment</a:t>
            </a:r>
            <a:r>
              <a:rPr lang="en"/>
              <a:t> with Kotlin if needed, as both are supported by Android Studio. The database </a:t>
            </a:r>
            <a:r>
              <a:rPr lang="en"/>
              <a:t>language</a:t>
            </a:r>
            <a:r>
              <a:rPr lang="en"/>
              <a:t> and setup will all be done in SQLite3.</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6e39630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6e39630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7 different entities. </a:t>
            </a:r>
            <a:endParaRPr/>
          </a:p>
          <a:p>
            <a:pPr indent="-298450" lvl="0" marL="457200" rtl="0" algn="l">
              <a:spcBef>
                <a:spcPts val="0"/>
              </a:spcBef>
              <a:spcAft>
                <a:spcPts val="0"/>
              </a:spcAft>
              <a:buSzPts val="1100"/>
              <a:buChar char="●"/>
            </a:pPr>
            <a:r>
              <a:rPr lang="en"/>
              <a:t>Spectator is the general viewer who has access to the </a:t>
            </a:r>
            <a:r>
              <a:rPr lang="en"/>
              <a:t>schedule</a:t>
            </a:r>
            <a:r>
              <a:rPr lang="en"/>
              <a:t> of the races and the results after they have completed, from both drivers and teams.</a:t>
            </a:r>
            <a:endParaRPr/>
          </a:p>
          <a:p>
            <a:pPr indent="-298450" lvl="0" marL="457200" rtl="0" algn="l">
              <a:spcBef>
                <a:spcPts val="0"/>
              </a:spcBef>
              <a:spcAft>
                <a:spcPts val="0"/>
              </a:spcAft>
              <a:buSzPts val="1100"/>
              <a:buChar char="●"/>
            </a:pPr>
            <a:r>
              <a:rPr lang="en"/>
              <a:t>Employees, the ones who operate on the track and off the track doing </a:t>
            </a:r>
            <a:r>
              <a:rPr lang="en"/>
              <a:t>miscellaneous</a:t>
            </a:r>
            <a:r>
              <a:rPr lang="en"/>
              <a:t> activities, Drivers, the ones driving the vehicle in the races, and Marshals, the volunteers that manage the race and clear the racetrack of debris who all get assigned tasks from multiple employers. </a:t>
            </a:r>
            <a:endParaRPr/>
          </a:p>
          <a:p>
            <a:pPr indent="-298450" lvl="0" marL="457200" rtl="0" algn="l">
              <a:spcBef>
                <a:spcPts val="0"/>
              </a:spcBef>
              <a:spcAft>
                <a:spcPts val="0"/>
              </a:spcAft>
              <a:buSzPts val="1100"/>
              <a:buChar char="●"/>
            </a:pPr>
            <a:r>
              <a:rPr lang="en"/>
              <a:t>The employers are in charge of managing </a:t>
            </a:r>
            <a:r>
              <a:rPr lang="en"/>
              <a:t>security</a:t>
            </a:r>
            <a:r>
              <a:rPr lang="en"/>
              <a:t>, food distribution, ordering of marshals and stewards, to run their specific events.</a:t>
            </a:r>
            <a:endParaRPr/>
          </a:p>
          <a:p>
            <a:pPr indent="-298450" lvl="0" marL="457200" rtl="0" algn="l">
              <a:spcBef>
                <a:spcPts val="0"/>
              </a:spcBef>
              <a:spcAft>
                <a:spcPts val="0"/>
              </a:spcAft>
              <a:buSzPts val="1100"/>
              <a:buChar char="●"/>
            </a:pPr>
            <a:r>
              <a:rPr lang="en"/>
              <a:t>Events are its own entity in which many employers run as part of the race weekend (be that the actual race, concerts, VIP events, press conferences, etcetera.)</a:t>
            </a:r>
            <a:endParaRPr/>
          </a:p>
          <a:p>
            <a:pPr indent="-298450" lvl="0" marL="457200" rtl="0" algn="l">
              <a:spcBef>
                <a:spcPts val="0"/>
              </a:spcBef>
              <a:spcAft>
                <a:spcPts val="0"/>
              </a:spcAft>
              <a:buSzPts val="1100"/>
              <a:buChar char="●"/>
            </a:pPr>
            <a:r>
              <a:rPr lang="en"/>
              <a:t>The team manages the drivers and their specific </a:t>
            </a:r>
            <a:r>
              <a:rPr lang="en"/>
              <a:t>employees, but also have their own standings, as the sum of their drivers’ placements are also tracked.</a:t>
            </a:r>
            <a:endParaRPr/>
          </a:p>
          <a:p>
            <a:pPr indent="-298450" lvl="0" marL="457200" rtl="0" algn="l">
              <a:spcBef>
                <a:spcPts val="0"/>
              </a:spcBef>
              <a:spcAft>
                <a:spcPts val="0"/>
              </a:spcAft>
              <a:buSzPts val="1100"/>
              <a:buChar char="●"/>
            </a:pPr>
            <a:r>
              <a:rPr lang="en"/>
              <a:t>Lastly, the steward referees the race, assigns points/penalties as needed and also updates final standings/results that are stored in drivers/teams relations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6e39630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6e39630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we have our UML Use Case Diagram represented as an Entity Relation Diagram</a:t>
            </a:r>
            <a:endParaRPr/>
          </a:p>
          <a:p>
            <a:pPr indent="-298450" lvl="0" marL="457200" rtl="0" algn="l">
              <a:spcBef>
                <a:spcPts val="0"/>
              </a:spcBef>
              <a:spcAft>
                <a:spcPts val="0"/>
              </a:spcAft>
              <a:buSzPts val="1100"/>
              <a:buChar char="●"/>
            </a:pPr>
            <a:r>
              <a:rPr lang="en"/>
              <a:t>Spectators have multiple options. They can both view the drivers and team standings separately in the View Standings and View Team Standings. They also have a relationship to Events which allows them to view and register for Events.</a:t>
            </a:r>
            <a:endParaRPr/>
          </a:p>
          <a:p>
            <a:pPr indent="-298450" lvl="0" marL="457200" rtl="0" algn="l">
              <a:spcBef>
                <a:spcPts val="0"/>
              </a:spcBef>
              <a:spcAft>
                <a:spcPts val="0"/>
              </a:spcAft>
              <a:buSzPts val="1100"/>
              <a:buChar char="●"/>
            </a:pPr>
            <a:r>
              <a:rPr lang="en"/>
              <a:t>Events is a separate entity describing the list of side events that occur during the weekend. They are both attended by Spectators in a Many-Many relationship, and run by Employers in a Many/Many relationship</a:t>
            </a:r>
            <a:endParaRPr/>
          </a:p>
          <a:p>
            <a:pPr indent="-298450" lvl="0" marL="457200" rtl="0" algn="l">
              <a:spcBef>
                <a:spcPts val="0"/>
              </a:spcBef>
              <a:spcAft>
                <a:spcPts val="0"/>
              </a:spcAft>
              <a:buSzPts val="1100"/>
              <a:buChar char="●"/>
            </a:pPr>
            <a:r>
              <a:rPr lang="en"/>
              <a:t>Employers are the organizations involved in the event with their own roles. They employ employees in a many to one relation (all employees can be employed for 1 company). Connected to that is another relation Task, which serves to track the tasks done by their employees, and it is also many-one (all employes can do tasks for 1 company). Team is a subtype of Employers which directly competes in the race, and has its own attributes tracking their position in the championship.</a:t>
            </a:r>
            <a:endParaRPr/>
          </a:p>
          <a:p>
            <a:pPr indent="-298450" lvl="0" marL="457200" rtl="0" algn="l">
              <a:spcBef>
                <a:spcPts val="0"/>
              </a:spcBef>
              <a:spcAft>
                <a:spcPts val="0"/>
              </a:spcAft>
              <a:buSzPts val="1100"/>
              <a:buChar char="●"/>
            </a:pPr>
            <a:r>
              <a:rPr lang="en"/>
              <a:t>Employee is an entity which is employed by an Employer in a many-one relationship, tracking their ID, name, and role. They are the people employed to handle the events being run (or teams that compete). From Employee, we have two separate subtypes, Steward and Marshal which have more to do with the running of our main event. Marshals are the volunteers on track who handle incident cleanups as well as the waving of flags (which will be tracked in the Task relation). We’ll also have (in addition to Employee’s attributes) their physical location on track. Stewards are like the referees, and manage the enforcement of rules during the race (and be tasked to do certain things like attend a meeting). In addition to Employee’s attributes, we’ll track their number of </a:t>
            </a:r>
            <a:r>
              <a:rPr lang="en"/>
              <a:t>penalties. They will have a separate many-many relationship of View and Update Standings which will log the views and updates each steward makes to the standings in accordance with rule enforcement.</a:t>
            </a:r>
            <a:endParaRPr/>
          </a:p>
          <a:p>
            <a:pPr indent="-298450" lvl="0" marL="457200" rtl="0" algn="l">
              <a:spcBef>
                <a:spcPts val="0"/>
              </a:spcBef>
              <a:spcAft>
                <a:spcPts val="0"/>
              </a:spcAft>
              <a:buSzPts val="1100"/>
              <a:buChar char="●"/>
            </a:pPr>
            <a:r>
              <a:rPr lang="en"/>
              <a:t>Driver is its own entity. It’s somewhat similar to Team in that we track their position, points, and wins in their standings (Team and Driver Championships are kept separate). They have a relation drivesFor with team which is many to one (all drivers drive for 1 team).</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6e39630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6e39630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is our Entity-Relation Diagram mapped to a Relational Schema. Our schema is very similar to our Entity-Relation diagram with some changes. We are using a tracker representing our view and update requests for Spectator and Steward towards the Teams and Drivers (whenever they access the standings/results, and in the case of Steward, modify them). This is to represent our many-many relationship on our Entity-Relation Diagram. We are using the tracker entity to track accesses to the driver and team standings, as well as track each time a steward updates the team and driver standings.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Formula 1 Tracker-</a:t>
            </a:r>
            <a:br>
              <a:rPr lang="en"/>
            </a:br>
            <a:r>
              <a:rPr lang="en"/>
              <a:t>CSE 111 Team 24</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Manjot Singh, Alan Triano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66" name="Google Shape;66;p14"/>
          <p:cNvSpPr txBox="1"/>
          <p:nvPr>
            <p:ph idx="1" type="body"/>
          </p:nvPr>
        </p:nvSpPr>
        <p:spPr>
          <a:xfrm>
            <a:off x="311700" y="1152475"/>
            <a:ext cx="8520600" cy="378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Big Idea:</a:t>
            </a:r>
            <a:r>
              <a:rPr lang="en"/>
              <a:t> Have a database to track the actions of employers and employees, the events, and the standings of a Formula 1 race weekend, depending on who’s signed in.</a:t>
            </a:r>
            <a:endParaRPr/>
          </a:p>
          <a:p>
            <a:pPr indent="-342900" lvl="0" marL="457200" rtl="0" algn="l">
              <a:spcBef>
                <a:spcPts val="1200"/>
              </a:spcBef>
              <a:spcAft>
                <a:spcPts val="0"/>
              </a:spcAft>
              <a:buSzPts val="1800"/>
              <a:buChar char="●"/>
            </a:pPr>
            <a:r>
              <a:rPr lang="en"/>
              <a:t>Spectators will be able to view the race weekend’s results, and the overall standings of each driver and team.</a:t>
            </a:r>
            <a:endParaRPr/>
          </a:p>
          <a:p>
            <a:pPr indent="-342900" lvl="0" marL="457200" rtl="0" algn="l">
              <a:spcBef>
                <a:spcPts val="0"/>
              </a:spcBef>
              <a:spcAft>
                <a:spcPts val="0"/>
              </a:spcAft>
              <a:buSzPts val="1800"/>
              <a:buChar char="●"/>
            </a:pPr>
            <a:r>
              <a:rPr lang="en"/>
              <a:t>Employers will be able to view their Employees and assign them tasks to do over the weekend.</a:t>
            </a:r>
            <a:endParaRPr/>
          </a:p>
          <a:p>
            <a:pPr indent="-342900" lvl="0" marL="457200" rtl="0" algn="l">
              <a:spcBef>
                <a:spcPts val="0"/>
              </a:spcBef>
              <a:spcAft>
                <a:spcPts val="0"/>
              </a:spcAft>
              <a:buSzPts val="1800"/>
              <a:buChar char="●"/>
            </a:pPr>
            <a:r>
              <a:rPr lang="en"/>
              <a:t>Employees </a:t>
            </a:r>
            <a:r>
              <a:rPr lang="en"/>
              <a:t>(including Marshals and Stewards)</a:t>
            </a:r>
            <a:r>
              <a:rPr lang="en"/>
              <a:t> will be able to view the tasks assigned to them by their Employers</a:t>
            </a:r>
            <a:endParaRPr/>
          </a:p>
          <a:p>
            <a:pPr indent="-342900" lvl="0" marL="457200" rtl="0" algn="l">
              <a:spcBef>
                <a:spcPts val="0"/>
              </a:spcBef>
              <a:spcAft>
                <a:spcPts val="0"/>
              </a:spcAft>
              <a:buSzPts val="1800"/>
              <a:buChar char="●"/>
            </a:pPr>
            <a:r>
              <a:rPr lang="en"/>
              <a:t>Teams, in addition to viewing Employees will also be able to view their team’s own standings, their drivers and their driver’s standings and finishing positions for the weekend</a:t>
            </a:r>
            <a:endParaRPr/>
          </a:p>
          <a:p>
            <a:pPr indent="-342900" lvl="0" marL="457200" rtl="0" algn="l">
              <a:spcBef>
                <a:spcPts val="0"/>
              </a:spcBef>
              <a:spcAft>
                <a:spcPts val="0"/>
              </a:spcAft>
              <a:buSzPts val="1800"/>
              <a:buChar char="●"/>
            </a:pPr>
            <a:r>
              <a:rPr lang="en"/>
              <a:t>Stewards will update the results of the weekend and manage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Implementation Approach	</a:t>
            </a:r>
            <a:endParaRPr b="1"/>
          </a:p>
        </p:txBody>
      </p:sp>
      <p:sp>
        <p:nvSpPr>
          <p:cNvPr id="72" name="Google Shape;72;p15"/>
          <p:cNvSpPr txBox="1"/>
          <p:nvPr>
            <p:ph idx="1" type="body"/>
          </p:nvPr>
        </p:nvSpPr>
        <p:spPr>
          <a:xfrm>
            <a:off x="311700" y="1229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t>
            </a:r>
            <a:endParaRPr/>
          </a:p>
          <a:p>
            <a:pPr indent="-317500" lvl="1" marL="914400" rtl="0" algn="l">
              <a:spcBef>
                <a:spcPts val="0"/>
              </a:spcBef>
              <a:spcAft>
                <a:spcPts val="0"/>
              </a:spcAft>
              <a:buSzPts val="1400"/>
              <a:buChar char="○"/>
            </a:pPr>
            <a:r>
              <a:rPr lang="en"/>
              <a:t>Android Studio</a:t>
            </a:r>
            <a:endParaRPr/>
          </a:p>
          <a:p>
            <a:pPr indent="-342900" lvl="0" marL="457200" rtl="0" algn="l">
              <a:spcBef>
                <a:spcPts val="0"/>
              </a:spcBef>
              <a:spcAft>
                <a:spcPts val="0"/>
              </a:spcAft>
              <a:buSzPts val="1800"/>
              <a:buChar char="●"/>
            </a:pPr>
            <a:r>
              <a:rPr lang="en"/>
              <a:t>Database</a:t>
            </a:r>
            <a:endParaRPr/>
          </a:p>
          <a:p>
            <a:pPr indent="-317500" lvl="1" marL="914400" rtl="0" algn="l">
              <a:spcBef>
                <a:spcPts val="0"/>
              </a:spcBef>
              <a:spcAft>
                <a:spcPts val="0"/>
              </a:spcAft>
              <a:buSzPts val="1400"/>
              <a:buChar char="○"/>
            </a:pPr>
            <a:r>
              <a:rPr lang="en"/>
              <a:t>SQLite3</a:t>
            </a:r>
            <a:endParaRPr/>
          </a:p>
          <a:p>
            <a:pPr indent="-342900" lvl="0" marL="457200" rtl="0" algn="l">
              <a:spcBef>
                <a:spcPts val="0"/>
              </a:spcBef>
              <a:spcAft>
                <a:spcPts val="0"/>
              </a:spcAft>
              <a:buSzPts val="1800"/>
              <a:buChar char="●"/>
            </a:pPr>
            <a:r>
              <a:rPr lang="en"/>
              <a:t>Language</a:t>
            </a:r>
            <a:endParaRPr/>
          </a:p>
          <a:p>
            <a:pPr indent="-317500" lvl="1" marL="914400" rtl="0" algn="l">
              <a:spcBef>
                <a:spcPts val="0"/>
              </a:spcBef>
              <a:spcAft>
                <a:spcPts val="0"/>
              </a:spcAft>
              <a:buSzPts val="1400"/>
              <a:buChar char="○"/>
            </a:pPr>
            <a:r>
              <a:rPr lang="en"/>
              <a:t>Java</a:t>
            </a:r>
            <a:endParaRPr/>
          </a:p>
        </p:txBody>
      </p:sp>
      <p:pic>
        <p:nvPicPr>
          <p:cNvPr id="73" name="Google Shape;73;p15"/>
          <p:cNvPicPr preferRelativeResize="0"/>
          <p:nvPr/>
        </p:nvPicPr>
        <p:blipFill>
          <a:blip r:embed="rId3">
            <a:alphaModFix/>
          </a:blip>
          <a:stretch>
            <a:fillRect/>
          </a:stretch>
        </p:blipFill>
        <p:spPr>
          <a:xfrm>
            <a:off x="5472900" y="117250"/>
            <a:ext cx="2196100" cy="2191800"/>
          </a:xfrm>
          <a:prstGeom prst="rect">
            <a:avLst/>
          </a:prstGeom>
          <a:noFill/>
          <a:ln>
            <a:noFill/>
          </a:ln>
        </p:spPr>
      </p:pic>
      <p:pic>
        <p:nvPicPr>
          <p:cNvPr id="74" name="Google Shape;74;p15"/>
          <p:cNvPicPr preferRelativeResize="0"/>
          <p:nvPr/>
        </p:nvPicPr>
        <p:blipFill>
          <a:blip r:embed="rId4">
            <a:alphaModFix/>
          </a:blip>
          <a:stretch>
            <a:fillRect/>
          </a:stretch>
        </p:blipFill>
        <p:spPr>
          <a:xfrm>
            <a:off x="3734856" y="3572219"/>
            <a:ext cx="2940951" cy="1394525"/>
          </a:xfrm>
          <a:prstGeom prst="rect">
            <a:avLst/>
          </a:prstGeom>
          <a:noFill/>
          <a:ln>
            <a:noFill/>
          </a:ln>
        </p:spPr>
      </p:pic>
      <p:pic>
        <p:nvPicPr>
          <p:cNvPr id="75" name="Google Shape;75;p15"/>
          <p:cNvPicPr preferRelativeResize="0"/>
          <p:nvPr/>
        </p:nvPicPr>
        <p:blipFill>
          <a:blip r:embed="rId5">
            <a:alphaModFix/>
          </a:blip>
          <a:stretch>
            <a:fillRect/>
          </a:stretch>
        </p:blipFill>
        <p:spPr>
          <a:xfrm>
            <a:off x="7448401" y="2009225"/>
            <a:ext cx="1617400" cy="29575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a:t>
            </a:r>
            <a:endParaRPr/>
          </a:p>
        </p:txBody>
      </p:sp>
      <p:pic>
        <p:nvPicPr>
          <p:cNvPr id="81" name="Google Shape;81;p16"/>
          <p:cNvPicPr preferRelativeResize="0"/>
          <p:nvPr/>
        </p:nvPicPr>
        <p:blipFill>
          <a:blip r:embed="rId3">
            <a:alphaModFix/>
          </a:blip>
          <a:stretch>
            <a:fillRect/>
          </a:stretch>
        </p:blipFill>
        <p:spPr>
          <a:xfrm>
            <a:off x="950425" y="1017725"/>
            <a:ext cx="7243150" cy="3879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Entity/Relationship Diagram</a:t>
            </a:r>
            <a:endParaRPr/>
          </a:p>
        </p:txBody>
      </p:sp>
      <p:pic>
        <p:nvPicPr>
          <p:cNvPr id="87" name="Google Shape;87;p17"/>
          <p:cNvPicPr preferRelativeResize="0"/>
          <p:nvPr/>
        </p:nvPicPr>
        <p:blipFill>
          <a:blip r:embed="rId3">
            <a:alphaModFix/>
          </a:blip>
          <a:stretch>
            <a:fillRect/>
          </a:stretch>
        </p:blipFill>
        <p:spPr>
          <a:xfrm>
            <a:off x="1123650" y="572700"/>
            <a:ext cx="6896700" cy="426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4100" y="49700"/>
            <a:ext cx="289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Schema</a:t>
            </a:r>
            <a:endParaRPr/>
          </a:p>
        </p:txBody>
      </p:sp>
      <p:pic>
        <p:nvPicPr>
          <p:cNvPr id="93" name="Google Shape;93;p18"/>
          <p:cNvPicPr preferRelativeResize="0"/>
          <p:nvPr/>
        </p:nvPicPr>
        <p:blipFill>
          <a:blip r:embed="rId3">
            <a:alphaModFix/>
          </a:blip>
          <a:stretch>
            <a:fillRect/>
          </a:stretch>
        </p:blipFill>
        <p:spPr>
          <a:xfrm>
            <a:off x="3412975" y="43350"/>
            <a:ext cx="5731036" cy="505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