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9.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1.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2.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810" r:id="rId2"/>
    <p:sldMasterId id="2147483918" r:id="rId3"/>
    <p:sldMasterId id="2147483870" r:id="rId4"/>
    <p:sldMasterId id="2147483822" r:id="rId5"/>
    <p:sldMasterId id="2147483894" r:id="rId6"/>
    <p:sldMasterId id="2147483834" r:id="rId7"/>
    <p:sldMasterId id="2147483882" r:id="rId8"/>
    <p:sldMasterId id="2147483930" r:id="rId9"/>
    <p:sldMasterId id="2147483978" r:id="rId10"/>
    <p:sldMasterId id="2147483942" r:id="rId11"/>
    <p:sldMasterId id="2147483858" r:id="rId12"/>
    <p:sldMasterId id="2147483846" r:id="rId13"/>
  </p:sldMasterIdLst>
  <p:notesMasterIdLst>
    <p:notesMasterId r:id="rId49"/>
  </p:notesMasterIdLst>
  <p:handoutMasterIdLst>
    <p:handoutMasterId r:id="rId50"/>
  </p:handoutMasterIdLst>
  <p:sldIdLst>
    <p:sldId id="265" r:id="rId14"/>
    <p:sldId id="275" r:id="rId15"/>
    <p:sldId id="289" r:id="rId16"/>
    <p:sldId id="299" r:id="rId17"/>
    <p:sldId id="278" r:id="rId18"/>
    <p:sldId id="300" r:id="rId19"/>
    <p:sldId id="280" r:id="rId20"/>
    <p:sldId id="301" r:id="rId21"/>
    <p:sldId id="298" r:id="rId22"/>
    <p:sldId id="303" r:id="rId23"/>
    <p:sldId id="321" r:id="rId24"/>
    <p:sldId id="319" r:id="rId25"/>
    <p:sldId id="318" r:id="rId26"/>
    <p:sldId id="316" r:id="rId27"/>
    <p:sldId id="313" r:id="rId28"/>
    <p:sldId id="329" r:id="rId29"/>
    <p:sldId id="323" r:id="rId30"/>
    <p:sldId id="326" r:id="rId31"/>
    <p:sldId id="327" r:id="rId32"/>
    <p:sldId id="325" r:id="rId33"/>
    <p:sldId id="330" r:id="rId34"/>
    <p:sldId id="302" r:id="rId35"/>
    <p:sldId id="304" r:id="rId36"/>
    <p:sldId id="305" r:id="rId37"/>
    <p:sldId id="306" r:id="rId38"/>
    <p:sldId id="292" r:id="rId39"/>
    <p:sldId id="307" r:id="rId40"/>
    <p:sldId id="308" r:id="rId41"/>
    <p:sldId id="309" r:id="rId42"/>
    <p:sldId id="310" r:id="rId43"/>
    <p:sldId id="311" r:id="rId44"/>
    <p:sldId id="312" r:id="rId45"/>
    <p:sldId id="286" r:id="rId46"/>
    <p:sldId id="261" r:id="rId47"/>
    <p:sldId id="320" r:id="rId48"/>
  </p:sldIdLst>
  <p:sldSz cx="9144000" cy="5143500" type="screen16x9"/>
  <p:notesSz cx="6805613" cy="9944100"/>
  <p:defaultTextStyle>
    <a:defPPr>
      <a:defRPr lang="en-US"/>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1">
          <p15:clr>
            <a:srgbClr val="A4A3A4"/>
          </p15:clr>
        </p15:guide>
        <p15:guide id="2" orient="horz" pos="2783">
          <p15:clr>
            <a:srgbClr val="A4A3A4"/>
          </p15:clr>
        </p15:guide>
        <p15:guide id="3" pos="53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AND Aurelie" initials="DA" lastIdx="7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73BAD"/>
    <a:srgbClr val="2B94D7"/>
    <a:srgbClr val="000000"/>
    <a:srgbClr val="00B2A9"/>
    <a:srgbClr val="DAB12D"/>
    <a:srgbClr val="F66C4B"/>
    <a:srgbClr val="3BEA71"/>
    <a:srgbClr val="DDDDDD"/>
    <a:srgbClr val="43C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39" autoAdjust="0"/>
  </p:normalViewPr>
  <p:slideViewPr>
    <p:cSldViewPr snapToGrid="0">
      <p:cViewPr varScale="1">
        <p:scale>
          <a:sx n="97" d="100"/>
          <a:sy n="97" d="100"/>
        </p:scale>
        <p:origin x="90" y="126"/>
      </p:cViewPr>
      <p:guideLst>
        <p:guide orient="horz" pos="771"/>
        <p:guide orient="horz" pos="2783"/>
        <p:guide pos="53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8" Type="http://schemas.openxmlformats.org/officeDocument/2006/relationships/slideMaster" Target="slideMasters/slideMaster8.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sz="quarter" idx="1"/>
          </p:nvPr>
        </p:nvSpPr>
        <p:spPr>
          <a:xfrm>
            <a:off x="3854940" y="1"/>
            <a:ext cx="2949099" cy="497205"/>
          </a:xfrm>
          <a:prstGeom prst="rect">
            <a:avLst/>
          </a:prstGeom>
        </p:spPr>
        <p:txBody>
          <a:bodyPr vert="horz" lIns="94064" tIns="47032" rIns="94064" bIns="47032" rtlCol="0"/>
          <a:lstStyle>
            <a:lvl1pPr algn="r">
              <a:defRPr sz="1200"/>
            </a:lvl1pPr>
          </a:lstStyle>
          <a:p>
            <a:fld id="{CD4DA60F-0BB5-4A3D-B6FA-FDF2FC2558E5}" type="datetimeFigureOut">
              <a:rPr lang="en-US" smtClean="0"/>
              <a:pPr/>
              <a:t>4/22/2020</a:t>
            </a:fld>
            <a:endParaRPr lang="en-US"/>
          </a:p>
        </p:txBody>
      </p:sp>
      <p:sp>
        <p:nvSpPr>
          <p:cNvPr id="4" name="Footer Placeholder 3"/>
          <p:cNvSpPr>
            <a:spLocks noGrp="1"/>
          </p:cNvSpPr>
          <p:nvPr>
            <p:ph type="ftr" sz="quarter" idx="2"/>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5" name="Slide Number Placeholder 4"/>
          <p:cNvSpPr>
            <a:spLocks noGrp="1"/>
          </p:cNvSpPr>
          <p:nvPr>
            <p:ph type="sldNum" sz="quarter" idx="3"/>
          </p:nvPr>
        </p:nvSpPr>
        <p:spPr>
          <a:xfrm>
            <a:off x="3854940" y="9445170"/>
            <a:ext cx="2949099" cy="497205"/>
          </a:xfrm>
          <a:prstGeom prst="rect">
            <a:avLst/>
          </a:prstGeom>
        </p:spPr>
        <p:txBody>
          <a:bodyPr vert="horz" lIns="94064" tIns="47032" rIns="94064" bIns="47032" rtlCol="0" anchor="b"/>
          <a:lstStyle>
            <a:lvl1pPr algn="r">
              <a:defRPr sz="1200"/>
            </a:lvl1pPr>
          </a:lstStyle>
          <a:p>
            <a:fld id="{44425933-59C9-4582-A8D9-570D66460C9E}" type="slidenum">
              <a:rPr lang="en-US" smtClean="0"/>
              <a:pPr/>
              <a:t>‹#›</a:t>
            </a:fld>
            <a:endParaRPr lang="en-US"/>
          </a:p>
        </p:txBody>
      </p:sp>
    </p:spTree>
    <p:extLst>
      <p:ext uri="{BB962C8B-B14F-4D97-AF65-F5344CB8AC3E}">
        <p14:creationId xmlns:p14="http://schemas.microsoft.com/office/powerpoint/2010/main" val="1856736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7205"/>
          </a:xfrm>
          <a:prstGeom prst="rect">
            <a:avLst/>
          </a:prstGeom>
        </p:spPr>
        <p:txBody>
          <a:bodyPr vert="horz" lIns="94064" tIns="47032" rIns="94064" bIns="47032" rtlCol="0"/>
          <a:lstStyle>
            <a:lvl1pPr algn="l">
              <a:defRPr sz="1200"/>
            </a:lvl1pPr>
          </a:lstStyle>
          <a:p>
            <a:endParaRPr lang="en-US"/>
          </a:p>
        </p:txBody>
      </p:sp>
      <p:sp>
        <p:nvSpPr>
          <p:cNvPr id="3" name="Date Placeholder 2"/>
          <p:cNvSpPr>
            <a:spLocks noGrp="1"/>
          </p:cNvSpPr>
          <p:nvPr>
            <p:ph type="dt" idx="1"/>
          </p:nvPr>
        </p:nvSpPr>
        <p:spPr>
          <a:xfrm>
            <a:off x="3854940" y="1"/>
            <a:ext cx="2949099" cy="497205"/>
          </a:xfrm>
          <a:prstGeom prst="rect">
            <a:avLst/>
          </a:prstGeom>
        </p:spPr>
        <p:txBody>
          <a:bodyPr vert="horz" lIns="94064" tIns="47032" rIns="94064" bIns="47032" rtlCol="0"/>
          <a:lstStyle>
            <a:lvl1pPr algn="r">
              <a:defRPr sz="1200"/>
            </a:lvl1pPr>
          </a:lstStyle>
          <a:p>
            <a:fld id="{C2262F3B-5CC7-4D5E-B602-F5E0CB55D9B3}" type="datetimeFigureOut">
              <a:rPr lang="en-US" smtClean="0"/>
              <a:pPr/>
              <a:t>4/22/2020</a:t>
            </a:fld>
            <a:endParaRPr lang="en-US"/>
          </a:p>
        </p:txBody>
      </p:sp>
      <p:sp>
        <p:nvSpPr>
          <p:cNvPr id="4" name="Slide Image Placeholder 3"/>
          <p:cNvSpPr>
            <a:spLocks noGrp="1" noRot="1" noChangeAspect="1"/>
          </p:cNvSpPr>
          <p:nvPr>
            <p:ph type="sldImg" idx="2"/>
          </p:nvPr>
        </p:nvSpPr>
        <p:spPr>
          <a:xfrm>
            <a:off x="88900" y="744538"/>
            <a:ext cx="6627813" cy="3729037"/>
          </a:xfrm>
          <a:prstGeom prst="rect">
            <a:avLst/>
          </a:prstGeom>
          <a:noFill/>
          <a:ln w="12700">
            <a:solidFill>
              <a:prstClr val="black"/>
            </a:solidFill>
          </a:ln>
        </p:spPr>
        <p:txBody>
          <a:bodyPr vert="horz" lIns="94064" tIns="47032" rIns="94064" bIns="47032" rtlCol="0" anchor="ctr"/>
          <a:lstStyle/>
          <a:p>
            <a:endParaRPr lang="en-US"/>
          </a:p>
        </p:txBody>
      </p:sp>
      <p:sp>
        <p:nvSpPr>
          <p:cNvPr id="5" name="Notes Placeholder 4"/>
          <p:cNvSpPr>
            <a:spLocks noGrp="1"/>
          </p:cNvSpPr>
          <p:nvPr>
            <p:ph type="body" sz="quarter" idx="3"/>
          </p:nvPr>
        </p:nvSpPr>
        <p:spPr>
          <a:xfrm>
            <a:off x="680562" y="4723449"/>
            <a:ext cx="5444490" cy="4474845"/>
          </a:xfrm>
          <a:prstGeom prst="rect">
            <a:avLst/>
          </a:prstGeom>
        </p:spPr>
        <p:txBody>
          <a:bodyPr vert="horz" lIns="94064" tIns="47032" rIns="94064" bIns="470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5170"/>
            <a:ext cx="2949099" cy="497205"/>
          </a:xfrm>
          <a:prstGeom prst="rect">
            <a:avLst/>
          </a:prstGeom>
        </p:spPr>
        <p:txBody>
          <a:bodyPr vert="horz" lIns="94064" tIns="47032" rIns="94064" bIns="47032"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5170"/>
            <a:ext cx="2949099" cy="497205"/>
          </a:xfrm>
          <a:prstGeom prst="rect">
            <a:avLst/>
          </a:prstGeom>
        </p:spPr>
        <p:txBody>
          <a:bodyPr vert="horz" lIns="94064" tIns="47032" rIns="94064" bIns="47032" rtlCol="0" anchor="b"/>
          <a:lstStyle>
            <a:lvl1pPr algn="r">
              <a:defRPr sz="1200"/>
            </a:lvl1pPr>
          </a:lstStyle>
          <a:p>
            <a:fld id="{830233AA-EDD9-4D1C-B66A-95A21E602A8F}" type="slidenum">
              <a:rPr lang="en-US" smtClean="0"/>
              <a:pPr/>
              <a:t>‹#›</a:t>
            </a:fld>
            <a:endParaRPr lang="en-US"/>
          </a:p>
        </p:txBody>
      </p:sp>
    </p:spTree>
    <p:extLst>
      <p:ext uri="{BB962C8B-B14F-4D97-AF65-F5344CB8AC3E}">
        <p14:creationId xmlns:p14="http://schemas.microsoft.com/office/powerpoint/2010/main" val="685792123"/>
      </p:ext>
    </p:extLst>
  </p:cSld>
  <p:clrMap bg1="lt1" tx1="dk1" bg2="lt2" tx2="dk2" accent1="accent1" accent2="accent2" accent3="accent3" accent4="accent4" accent5="accent5" accent6="accent6" hlink="hlink" folHlink="folHlink"/>
  <p:notesStyle>
    <a:lvl1pPr marL="0" algn="l" defTabSz="879152" rtl="0" eaLnBrk="1" latinLnBrk="0" hangingPunct="1">
      <a:defRPr sz="1200" kern="1200">
        <a:solidFill>
          <a:schemeClr val="tx1"/>
        </a:solidFill>
        <a:latin typeface="+mn-lt"/>
        <a:ea typeface="+mn-ea"/>
        <a:cs typeface="+mn-cs"/>
      </a:defRPr>
    </a:lvl1pPr>
    <a:lvl2pPr marL="439576" algn="l" defTabSz="879152" rtl="0" eaLnBrk="1" latinLnBrk="0" hangingPunct="1">
      <a:defRPr sz="1200" kern="1200">
        <a:solidFill>
          <a:schemeClr val="tx1"/>
        </a:solidFill>
        <a:latin typeface="+mn-lt"/>
        <a:ea typeface="+mn-ea"/>
        <a:cs typeface="+mn-cs"/>
      </a:defRPr>
    </a:lvl2pPr>
    <a:lvl3pPr marL="879152" algn="l" defTabSz="879152" rtl="0" eaLnBrk="1" latinLnBrk="0" hangingPunct="1">
      <a:defRPr sz="1200" kern="1200">
        <a:solidFill>
          <a:schemeClr val="tx1"/>
        </a:solidFill>
        <a:latin typeface="+mn-lt"/>
        <a:ea typeface="+mn-ea"/>
        <a:cs typeface="+mn-cs"/>
      </a:defRPr>
    </a:lvl3pPr>
    <a:lvl4pPr marL="1318728" algn="l" defTabSz="879152" rtl="0" eaLnBrk="1" latinLnBrk="0" hangingPunct="1">
      <a:defRPr sz="1200" kern="1200">
        <a:solidFill>
          <a:schemeClr val="tx1"/>
        </a:solidFill>
        <a:latin typeface="+mn-lt"/>
        <a:ea typeface="+mn-ea"/>
        <a:cs typeface="+mn-cs"/>
      </a:defRPr>
    </a:lvl4pPr>
    <a:lvl5pPr marL="1758303" algn="l" defTabSz="879152" rtl="0" eaLnBrk="1" latinLnBrk="0" hangingPunct="1">
      <a:defRPr sz="1200" kern="1200">
        <a:solidFill>
          <a:schemeClr val="tx1"/>
        </a:solidFill>
        <a:latin typeface="+mn-lt"/>
        <a:ea typeface="+mn-ea"/>
        <a:cs typeface="+mn-cs"/>
      </a:defRPr>
    </a:lvl5pPr>
    <a:lvl6pPr marL="2197879" algn="l" defTabSz="879152" rtl="0" eaLnBrk="1" latinLnBrk="0" hangingPunct="1">
      <a:defRPr sz="1200" kern="1200">
        <a:solidFill>
          <a:schemeClr val="tx1"/>
        </a:solidFill>
        <a:latin typeface="+mn-lt"/>
        <a:ea typeface="+mn-ea"/>
        <a:cs typeface="+mn-cs"/>
      </a:defRPr>
    </a:lvl6pPr>
    <a:lvl7pPr marL="2637455" algn="l" defTabSz="879152" rtl="0" eaLnBrk="1" latinLnBrk="0" hangingPunct="1">
      <a:defRPr sz="1200" kern="1200">
        <a:solidFill>
          <a:schemeClr val="tx1"/>
        </a:solidFill>
        <a:latin typeface="+mn-lt"/>
        <a:ea typeface="+mn-ea"/>
        <a:cs typeface="+mn-cs"/>
      </a:defRPr>
    </a:lvl7pPr>
    <a:lvl8pPr marL="3077031" algn="l" defTabSz="879152" rtl="0" eaLnBrk="1" latinLnBrk="0" hangingPunct="1">
      <a:defRPr sz="1200" kern="1200">
        <a:solidFill>
          <a:schemeClr val="tx1"/>
        </a:solidFill>
        <a:latin typeface="+mn-lt"/>
        <a:ea typeface="+mn-ea"/>
        <a:cs typeface="+mn-cs"/>
      </a:defRPr>
    </a:lvl8pPr>
    <a:lvl9pPr marL="3516607" algn="l" defTabSz="87915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30233AA-EDD9-4D1C-B66A-95A21E602A8F}" type="slidenum">
              <a:rPr lang="en-US" smtClean="0"/>
              <a:pPr/>
              <a:t>1</a:t>
            </a:fld>
            <a:endParaRPr lang="en-US"/>
          </a:p>
        </p:txBody>
      </p:sp>
    </p:spTree>
    <p:extLst>
      <p:ext uri="{BB962C8B-B14F-4D97-AF65-F5344CB8AC3E}">
        <p14:creationId xmlns:p14="http://schemas.microsoft.com/office/powerpoint/2010/main" val="66178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0233AA-EDD9-4D1C-B66A-95A21E602A8F}" type="slidenum">
              <a:rPr lang="en-US" smtClean="0"/>
              <a:pPr/>
              <a:t>4</a:t>
            </a:fld>
            <a:endParaRPr lang="en-US"/>
          </a:p>
        </p:txBody>
      </p:sp>
    </p:spTree>
    <p:extLst>
      <p:ext uri="{BB962C8B-B14F-4D97-AF65-F5344CB8AC3E}">
        <p14:creationId xmlns:p14="http://schemas.microsoft.com/office/powerpoint/2010/main" val="237951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0233AA-EDD9-4D1C-B66A-95A21E602A8F}" type="slidenum">
              <a:rPr lang="en-US" smtClean="0"/>
              <a:pPr/>
              <a:t>6</a:t>
            </a:fld>
            <a:endParaRPr lang="en-US"/>
          </a:p>
        </p:txBody>
      </p:sp>
    </p:spTree>
    <p:extLst>
      <p:ext uri="{BB962C8B-B14F-4D97-AF65-F5344CB8AC3E}">
        <p14:creationId xmlns:p14="http://schemas.microsoft.com/office/powerpoint/2010/main" val="8739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0233AA-EDD9-4D1C-B66A-95A21E602A8F}" type="slidenum">
              <a:rPr lang="en-US" smtClean="0"/>
              <a:pPr/>
              <a:t>9</a:t>
            </a:fld>
            <a:endParaRPr lang="en-US"/>
          </a:p>
        </p:txBody>
      </p:sp>
    </p:spTree>
    <p:extLst>
      <p:ext uri="{BB962C8B-B14F-4D97-AF65-F5344CB8AC3E}">
        <p14:creationId xmlns:p14="http://schemas.microsoft.com/office/powerpoint/2010/main" val="47793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30233AA-EDD9-4D1C-B66A-95A21E602A8F}" type="slidenum">
              <a:rPr lang="en-US" smtClean="0"/>
              <a:pPr/>
              <a:t>33</a:t>
            </a:fld>
            <a:endParaRPr lang="en-US"/>
          </a:p>
        </p:txBody>
      </p:sp>
    </p:spTree>
    <p:extLst>
      <p:ext uri="{BB962C8B-B14F-4D97-AF65-F5344CB8AC3E}">
        <p14:creationId xmlns:p14="http://schemas.microsoft.com/office/powerpoint/2010/main" val="3309359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84C1FC2-848D-C542-A00D-A36CB3C272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spTree>
    <p:extLst>
      <p:ext uri="{BB962C8B-B14F-4D97-AF65-F5344CB8AC3E}">
        <p14:creationId xmlns:p14="http://schemas.microsoft.com/office/powerpoint/2010/main" val="122788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smtClean="0"/>
              <a:t>Click to edit Master title style</a:t>
            </a:r>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ubtitles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2382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91184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2890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17653979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29510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3827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CFB036E-C141-3548-A7C5-153CECBDD1FC}"/>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796623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12C36F95-A804-1841-90E1-30C3F06B1D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17386478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C7DABA4D-CA15-6948-AE00-4E225748150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57392207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92817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3496501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344854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46196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847229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2052353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0820801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108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F9994BD-F745-8D46-AA0E-EC80CC481180}"/>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629036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6F2ECD21-5E7E-4848-8310-92E021AE21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7280658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06EDE10E-82E7-5E49-847D-FF960B1521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412537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479749F-2517-8043-BD7B-EFFF043DB564}"/>
              </a:ext>
            </a:extLst>
          </p:cNvPr>
          <p:cNvSpPr/>
          <p:nvPr userDrawn="1"/>
        </p:nvSpPr>
        <p:spPr>
          <a:xfrm>
            <a:off x="6998400" y="4636800"/>
            <a:ext cx="17424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30068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99306338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0932379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9066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94646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97584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74596451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241663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770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955B11B4-CE99-3745-8002-EA3C16BB7F06}"/>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515263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7B6907A7-C80A-9B40-B23A-38F295A344C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3642009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_Corp Template_2015">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4495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584BCF5B-4AF9-D949-AE20-B561E57D608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246143840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82770042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64484083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8840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86408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128275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22653645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1929126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56241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34F9B6A6-6F85-D54B-9ADA-D7597564D8E5}"/>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9340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Corp Template_2015">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a:xfrm>
            <a:off x="719572" y="361747"/>
            <a:ext cx="7920880" cy="374073"/>
          </a:xfrm>
        </p:spPr>
        <p:txBody>
          <a:bodyPr/>
          <a:lstStyle/>
          <a:p>
            <a:r>
              <a:rPr lang="en-US"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599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60D2F680-6888-254B-B1EA-E03A478262E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10951455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64C82189-E670-064B-B5EA-0BA1D9C642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06425412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7403740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8378541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765361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220565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13363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92934107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29279222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68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noProof="0" dirty="0"/>
              <a:t>Click to add title</a:t>
            </a:r>
            <a:endParaRPr lang="en-US" dirty="0"/>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36910530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2" name="Rectangle 1">
            <a:extLst>
              <a:ext uri="{FF2B5EF4-FFF2-40B4-BE49-F238E27FC236}">
                <a16:creationId xmlns:a16="http://schemas.microsoft.com/office/drawing/2014/main" id="{F7DE7EFD-0292-3B4E-8116-3996808602EB}"/>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4316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hasCustomPrompt="1"/>
          </p:nvPr>
        </p:nvSpPr>
        <p:spPr>
          <a:xfrm>
            <a:off x="719572" y="361747"/>
            <a:ext cx="7920880" cy="374073"/>
          </a:xfrm>
        </p:spPr>
        <p:txBody>
          <a:bodyPr/>
          <a:lstStyle>
            <a:lvl1pPr>
              <a:defRPr/>
            </a:lvl1pPr>
          </a:lstStyle>
          <a:p>
            <a:pPr lvl="0"/>
            <a:r>
              <a:rPr lang="en-US" noProof="0" dirty="0"/>
              <a:t>Click to add title</a:t>
            </a:r>
            <a:endParaRPr lang="en-US" dirty="0"/>
          </a:p>
        </p:txBody>
      </p:sp>
      <p:sp>
        <p:nvSpPr>
          <p:cNvPr id="7" name="Content Placeholder 6"/>
          <p:cNvSpPr>
            <a:spLocks noGrp="1"/>
          </p:cNvSpPr>
          <p:nvPr>
            <p:ph sz="quarter" idx="15" hasCustomPrompt="1"/>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3161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19572" y="361747"/>
            <a:ext cx="7920880" cy="374073"/>
          </a:xfrm>
        </p:spPr>
        <p:txBody>
          <a:bodyPr/>
          <a:lstStyle>
            <a:lvl1pPr algn="l">
              <a:defRPr baseline="0"/>
            </a:lvl1pPr>
          </a:lstStyle>
          <a:p>
            <a:r>
              <a:rPr lang="en-US" noProof="0" dirty="0"/>
              <a:t>Click to add title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hasCustomPrompt="1"/>
          </p:nvPr>
        </p:nvSpPr>
        <p:spPr>
          <a:xfrm>
            <a:off x="719139" y="1276349"/>
            <a:ext cx="3840480" cy="3287713"/>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8" name="Content Placeholder 6"/>
          <p:cNvSpPr>
            <a:spLocks noGrp="1"/>
          </p:cNvSpPr>
          <p:nvPr>
            <p:ph sz="quarter" idx="16" hasCustomPrompt="1"/>
          </p:nvPr>
        </p:nvSpPr>
        <p:spPr>
          <a:xfrm>
            <a:off x="4812983" y="1275606"/>
            <a:ext cx="3840480" cy="3291840"/>
          </a:xfrm>
        </p:spPr>
        <p:txBody>
          <a:bodyPr/>
          <a:lstStyle>
            <a:lvl1pPr>
              <a:defRPr/>
            </a:lvl1pPr>
            <a:lvl2pPr>
              <a:defRPr/>
            </a:lvl2pPr>
            <a:lvl3pPr>
              <a:defRPr/>
            </a:lvl3pPr>
            <a:lvl4pPr>
              <a:defRPr spc="0" baseline="0"/>
            </a:lvl4pPr>
            <a:lvl5pP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197248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55798" y="842963"/>
            <a:ext cx="7848650" cy="396549"/>
          </a:xfrm>
        </p:spPr>
        <p:txBody>
          <a:bodyPr>
            <a:spAutoFit/>
          </a:bodyPr>
          <a:lstStyle>
            <a:lvl1pPr>
              <a:buFont typeface="Arial" pitchFamily="34" charset="0"/>
              <a:buNone/>
              <a:defRPr baseline="0"/>
            </a:lvl1pPr>
          </a:lstStyle>
          <a:p>
            <a:pPr lvl="0"/>
            <a:r>
              <a:rPr lang="en-US" dirty="0" smtClean="0"/>
              <a:t>Click to add subtitle</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5"/>
          </p:nvPr>
        </p:nvSpPr>
        <p:spPr>
          <a:xfrm>
            <a:off x="863600" y="1276350"/>
            <a:ext cx="7777163"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044497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C07D26DF-ABBE-634D-BF20-3C40665F8F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38661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10" name="Image 9">
            <a:extLst>
              <a:ext uri="{FF2B5EF4-FFF2-40B4-BE49-F238E27FC236}">
                <a16:creationId xmlns:a16="http://schemas.microsoft.com/office/drawing/2014/main" id="{C0ADA7B8-9B00-FB48-A222-1CBB95324DA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322220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10" name="Image 9">
            <a:extLst>
              <a:ext uri="{FF2B5EF4-FFF2-40B4-BE49-F238E27FC236}">
                <a16:creationId xmlns:a16="http://schemas.microsoft.com/office/drawing/2014/main" id="{90AF28A7-E75C-0044-BD95-C9F242478F1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4101205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55331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411753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4925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4447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572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640589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14896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9130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AA3BC353-253C-4D45-9AAE-9A9A25F850AE}"/>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6495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rgbClr val="005386"/>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smtClean="0"/>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03C98825-FFD9-7B41-8B89-9E7BDB4C13A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1971859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05D1CD94-9709-F84D-93E4-3CE70E429B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6047447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07675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225101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5556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545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0473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3574646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229064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9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24C93EDF-DF75-6A45-86FB-6993B6DDD292}"/>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77742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432B9EB8-61CE-5C47-B65E-656AD07B78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0555504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D000BBB5-C698-7945-9C69-222E3267CC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762797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54754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6763307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981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72808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75765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4792455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42981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smtClean="0"/>
              <a:t>Click to edit Master title style</a:t>
            </a:r>
            <a:endParaRPr lang="en-US" dirty="0"/>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smtClean="0"/>
              <a:t>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7451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FC4AF048-18D0-494B-B95D-95522BA9EB3F}"/>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68523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453A46C4-F802-1E4F-9B6A-14CC991083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5601876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049C6C0B-346E-5141-A58F-EC688447A52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42553447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94968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9078757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45271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666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64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05530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1288323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118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80AAAE52-46AE-E747-944E-25DB2EFE7B7B}"/>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6917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2C6168F6-9E78-6A4A-BAC3-AE411C55B2F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3486074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3045EC20-5A9E-BE43-898D-C011BF04065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6127736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0199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29370490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2810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6522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77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2">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smtClean="0"/>
              <a:t>Edit Master text styles</a:t>
            </a:r>
          </a:p>
        </p:txBody>
      </p:sp>
    </p:spTree>
    <p:extLst>
      <p:ext uri="{BB962C8B-B14F-4D97-AF65-F5344CB8AC3E}">
        <p14:creationId xmlns:p14="http://schemas.microsoft.com/office/powerpoint/2010/main" val="2718049584"/>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5910644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732325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631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06F63F6B-4F3F-1B42-B530-776A984CA50F}"/>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571920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1252F4DA-4998-944E-8C65-941EB08EAE6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6391999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B440B5A2-9055-7A4F-9E28-456183F4E0E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8262350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389830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12083816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65119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11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smtClean="0"/>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smtClean="0"/>
              <a:t>Edit Master text styles</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smtClean="0"/>
              <a:t>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444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27610522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39529506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2570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B99D87FF-BA41-6E45-9B6A-D9AB5ECDA4D4}"/>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466946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3BE8EAEF-F8AE-C84F-B896-8410B96AC55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2335572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5C8788E7-D26D-3648-A6E9-3115D79F97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31004570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5513355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39470753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719572" y="842963"/>
            <a:ext cx="7926407" cy="396549"/>
          </a:xfrm>
        </p:spPr>
        <p:txBody>
          <a:bodyPr wrap="square">
            <a:spAutoFit/>
          </a:bodyPr>
          <a:lstStyle>
            <a:lvl1pPr>
              <a:buFont typeface="Arial" pitchFamily="34" charset="0"/>
              <a:buNone/>
              <a:defRPr baseline="0"/>
            </a:lvl1pPr>
          </a:lstStyle>
          <a:p>
            <a:pPr lvl="0"/>
            <a:r>
              <a:rPr lang="en-US" dirty="0"/>
              <a:t>Click to add subtitle</a:t>
            </a:r>
          </a:p>
        </p:txBody>
      </p:sp>
      <p:sp>
        <p:nvSpPr>
          <p:cNvPr id="5" name="Title 4"/>
          <p:cNvSpPr>
            <a:spLocks noGrp="1"/>
          </p:cNvSpPr>
          <p:nvPr>
            <p:ph type="title"/>
          </p:nvPr>
        </p:nvSpPr>
        <p:spPr>
          <a:xfrm>
            <a:off x="719572" y="361747"/>
            <a:ext cx="7920880" cy="374073"/>
          </a:xfrm>
        </p:spPr>
        <p:txBody>
          <a:bodyPr/>
          <a:lstStyle/>
          <a:p>
            <a:r>
              <a:rPr lang="en-US" dirty="0"/>
              <a:t>Click to edit Master title style</a:t>
            </a:r>
          </a:p>
        </p:txBody>
      </p:sp>
      <p:sp>
        <p:nvSpPr>
          <p:cNvPr id="7" name="Content Placeholder 6"/>
          <p:cNvSpPr>
            <a:spLocks noGrp="1"/>
          </p:cNvSpPr>
          <p:nvPr>
            <p:ph sz="quarter" idx="15"/>
          </p:nvPr>
        </p:nvSpPr>
        <p:spPr>
          <a:xfrm>
            <a:off x="719571" y="1276350"/>
            <a:ext cx="7950899" cy="3167608"/>
          </a:xfrm>
        </p:spPr>
        <p:txBody>
          <a:bodyPr/>
          <a:lstStyle>
            <a:lvl1pPr marL="252000" indent="-252000">
              <a:spcBef>
                <a:spcPts val="800"/>
              </a:spcBef>
              <a:defRPr/>
            </a:lvl1pPr>
            <a:lvl2pPr>
              <a:spcBef>
                <a:spcPts val="600"/>
              </a:spcBef>
              <a:defRPr/>
            </a:lvl2pPr>
            <a:lvl3pPr>
              <a:spcBef>
                <a:spcPts val="400"/>
              </a:spcBef>
              <a:defRPr/>
            </a:lvl3pPr>
            <a:lvl4pPr>
              <a:spcBef>
                <a:spcPts val="400"/>
              </a:spcBef>
              <a:defRPr spc="0" baseline="0"/>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82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ub hea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Content Placeholder 6"/>
          <p:cNvSpPr>
            <a:spLocks noGrp="1"/>
          </p:cNvSpPr>
          <p:nvPr>
            <p:ph sz="quarter" idx="15"/>
          </p:nvPr>
        </p:nvSpPr>
        <p:spPr>
          <a:xfrm>
            <a:off x="719138" y="879561"/>
            <a:ext cx="7921625" cy="3684501"/>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19412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re 1"/>
          <p:cNvSpPr>
            <a:spLocks noGrp="1"/>
          </p:cNvSpPr>
          <p:nvPr>
            <p:ph type="title"/>
          </p:nvPr>
        </p:nvSpPr>
        <p:spPr>
          <a:xfrm>
            <a:off x="719572" y="361747"/>
            <a:ext cx="7920880" cy="374073"/>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719139" y="842963"/>
            <a:ext cx="7934324" cy="396549"/>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719139" y="1276349"/>
            <a:ext cx="3840480" cy="3287713"/>
          </a:xfrm>
        </p:spPr>
        <p:txBody>
          <a:bodyPr/>
          <a:lstStyle>
            <a:lvl4pPr>
              <a:defRPr spc="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6"/>
          </p:nvPr>
        </p:nvSpPr>
        <p:spPr>
          <a:xfrm>
            <a:off x="4812983" y="1275606"/>
            <a:ext cx="3840480" cy="3291840"/>
          </a:xfrm>
        </p:spPr>
        <p:txBody>
          <a:bodyPr/>
          <a:lstStyle>
            <a:lvl4pPr>
              <a:defRPr spc="0" baseline="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98602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5" name="Text Placeholder 7"/>
          <p:cNvSpPr>
            <a:spLocks noGrp="1"/>
          </p:cNvSpPr>
          <p:nvPr>
            <p:ph type="body" sz="quarter" idx="14" hasCustomPrompt="1"/>
          </p:nvPr>
        </p:nvSpPr>
        <p:spPr>
          <a:xfrm>
            <a:off x="719137" y="842963"/>
            <a:ext cx="7934325" cy="396549"/>
          </a:xfrm>
        </p:spPr>
        <p:txBody>
          <a:bodyPr wrap="square">
            <a:spAutoFit/>
          </a:bodyPr>
          <a:lstStyle>
            <a:lvl1pPr>
              <a:buFont typeface="Arial" pitchFamily="34" charset="0"/>
              <a:buNone/>
              <a:defRPr/>
            </a:lvl1pPr>
          </a:lstStyle>
          <a:p>
            <a:pPr lvl="0"/>
            <a:r>
              <a:rPr lang="en-US" dirty="0"/>
              <a:t>Click to add subtitle</a:t>
            </a:r>
          </a:p>
        </p:txBody>
      </p:sp>
    </p:spTree>
    <p:extLst>
      <p:ext uri="{BB962C8B-B14F-4D97-AF65-F5344CB8AC3E}">
        <p14:creationId xmlns:p14="http://schemas.microsoft.com/office/powerpoint/2010/main" val="18895419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1137518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8156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9975" y="41011"/>
            <a:ext cx="4464050" cy="4451853"/>
          </a:xfrm>
          <a:prstGeom prst="rect">
            <a:avLst/>
          </a:prstGeom>
        </p:spPr>
      </p:pic>
      <p:sp>
        <p:nvSpPr>
          <p:cNvPr id="3" name="Rectangle 2">
            <a:extLst>
              <a:ext uri="{FF2B5EF4-FFF2-40B4-BE49-F238E27FC236}">
                <a16:creationId xmlns:a16="http://schemas.microsoft.com/office/drawing/2014/main" id="{BAA155D9-EF84-BD49-9AC3-E5FB690B73E9}"/>
              </a:ext>
            </a:extLst>
          </p:cNvPr>
          <p:cNvSpPr/>
          <p:nvPr userDrawn="1"/>
        </p:nvSpPr>
        <p:spPr>
          <a:xfrm>
            <a:off x="172800" y="4636800"/>
            <a:ext cx="8568000" cy="40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025142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sp>
        <p:nvSpPr>
          <p:cNvPr id="12"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tx1"/>
                </a:solidFill>
                <a:effectLst/>
                <a:latin typeface="+mj-lt"/>
                <a:ea typeface="+mj-ea"/>
                <a:cs typeface="3ds Light"/>
              </a:defRPr>
            </a:lvl1pPr>
          </a:lstStyle>
          <a:p>
            <a:r>
              <a:rPr lang="en-US" noProof="0" dirty="0"/>
              <a:t>Click to edit title</a:t>
            </a:r>
          </a:p>
        </p:txBody>
      </p:sp>
      <p:sp>
        <p:nvSpPr>
          <p:cNvPr id="9" name="Text Placeholder 14"/>
          <p:cNvSpPr>
            <a:spLocks noGrp="1"/>
          </p:cNvSpPr>
          <p:nvPr>
            <p:ph type="body" sz="quarter" idx="11" hasCustomPrompt="1"/>
          </p:nvPr>
        </p:nvSpPr>
        <p:spPr>
          <a:xfrm>
            <a:off x="4572000" y="1491630"/>
            <a:ext cx="4032250" cy="431800"/>
          </a:xfrm>
        </p:spPr>
        <p:txBody>
          <a:bodyPr anchor="ctr">
            <a:noAutofit/>
          </a:bodyPr>
          <a:lstStyle>
            <a:lvl1pPr algn="r">
              <a:lnSpc>
                <a:spcPct val="100000"/>
              </a:lnSpc>
              <a:spcBef>
                <a:spcPts val="0"/>
              </a:spcBef>
              <a:buFont typeface="Arial" pitchFamily="34" charset="0"/>
              <a:buNone/>
              <a:defRPr sz="2000" kern="900" spc="0" baseline="0">
                <a:solidFill>
                  <a:schemeClr val="tx1"/>
                </a:solidFill>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3" name="TextBox 12"/>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chemeClr val="accent4"/>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3074618D-9D02-3849-82B7-547E2C8BFE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7" y="4667002"/>
            <a:ext cx="2874885" cy="347382"/>
          </a:xfrm>
          <a:prstGeom prst="rect">
            <a:avLst/>
          </a:prstGeom>
        </p:spPr>
      </p:pic>
    </p:spTree>
    <p:extLst>
      <p:ext uri="{BB962C8B-B14F-4D97-AF65-F5344CB8AC3E}">
        <p14:creationId xmlns:p14="http://schemas.microsoft.com/office/powerpoint/2010/main" val="97329634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5386"/>
        </a:solidFill>
        <a:effectLst/>
      </p:bgPr>
    </p:bg>
    <p:spTree>
      <p:nvGrpSpPr>
        <p:cNvPr id="1" name=""/>
        <p:cNvGrpSpPr/>
        <p:nvPr/>
      </p:nvGrpSpPr>
      <p:grpSpPr>
        <a:xfrm>
          <a:off x="0" y="0"/>
          <a:ext cx="0" cy="0"/>
          <a:chOff x="0" y="0"/>
          <a:chExt cx="0" cy="0"/>
        </a:xfrm>
      </p:grpSpPr>
      <p:sp>
        <p:nvSpPr>
          <p:cNvPr id="9" name="Titre 1"/>
          <p:cNvSpPr>
            <a:spLocks noGrp="1"/>
          </p:cNvSpPr>
          <p:nvPr>
            <p:ph type="title" hasCustomPrompt="1"/>
          </p:nvPr>
        </p:nvSpPr>
        <p:spPr>
          <a:xfrm>
            <a:off x="3851920" y="891336"/>
            <a:ext cx="4752528" cy="374073"/>
          </a:xfrm>
        </p:spPr>
        <p:txBody>
          <a:bodyPr>
            <a:noAutofit/>
          </a:bodyPr>
          <a:lstStyle>
            <a:lvl1pPr algn="r">
              <a:defRPr lang="en-US" sz="3200" b="0" i="0" kern="1200" spc="0" baseline="0" noProof="0" dirty="0" smtClean="0">
                <a:solidFill>
                  <a:schemeClr val="bg1"/>
                </a:solidFill>
                <a:effectLst/>
                <a:latin typeface="+mj-lt"/>
                <a:ea typeface="+mj-ea"/>
                <a:cs typeface="3ds Light"/>
              </a:defRPr>
            </a:lvl1pPr>
          </a:lstStyle>
          <a:p>
            <a:r>
              <a:rPr lang="en-US" noProof="0" dirty="0"/>
              <a:t>Click to edit title</a:t>
            </a:r>
          </a:p>
        </p:txBody>
      </p:sp>
      <p:sp>
        <p:nvSpPr>
          <p:cNvPr id="15" name="Text Placeholder 14"/>
          <p:cNvSpPr>
            <a:spLocks noGrp="1"/>
          </p:cNvSpPr>
          <p:nvPr>
            <p:ph type="body" sz="quarter" idx="11" hasCustomPrompt="1"/>
          </p:nvPr>
        </p:nvSpPr>
        <p:spPr>
          <a:xfrm>
            <a:off x="4572000" y="1491630"/>
            <a:ext cx="4032250" cy="431800"/>
          </a:xfrm>
        </p:spPr>
        <p:txBody>
          <a:bodyPr anchor="ctr">
            <a:normAutofit/>
          </a:bodyPr>
          <a:lstStyle>
            <a:lvl1pPr algn="r">
              <a:lnSpc>
                <a:spcPct val="100000"/>
              </a:lnSpc>
              <a:spcBef>
                <a:spcPts val="0"/>
              </a:spcBef>
              <a:buFont typeface="Arial" pitchFamily="34" charset="0"/>
              <a:buNone/>
              <a:defRPr sz="2000" baseline="0">
                <a:solidFill>
                  <a:schemeClr val="bg1"/>
                </a:solidFill>
                <a:latin typeface="+mj-lt"/>
              </a:defRPr>
            </a:lvl1pPr>
            <a:lvl2pPr>
              <a:buFont typeface="Arial" pitchFamily="34" charset="0"/>
              <a:buNone/>
              <a:defRPr>
                <a:solidFill>
                  <a:schemeClr val="bg1"/>
                </a:solidFill>
              </a:defRPr>
            </a:lvl2pPr>
            <a:lvl3pPr>
              <a:buFont typeface="Arial" pitchFamily="34" charset="0"/>
              <a:buNone/>
              <a:defRPr>
                <a:solidFill>
                  <a:schemeClr val="bg1"/>
                </a:solidFill>
              </a:defRPr>
            </a:lvl3pPr>
            <a:lvl4pPr>
              <a:buFont typeface="Arial" pitchFamily="34" charset="0"/>
              <a:buNone/>
              <a:defRPr>
                <a:solidFill>
                  <a:schemeClr val="bg1"/>
                </a:solidFill>
              </a:defRPr>
            </a:lvl4pPr>
            <a:lvl5pPr>
              <a:buNone/>
              <a:defRPr>
                <a:solidFill>
                  <a:schemeClr val="bg1"/>
                </a:solidFill>
              </a:defRPr>
            </a:lvl5pPr>
          </a:lstStyle>
          <a:p>
            <a:pPr lvl="0"/>
            <a:r>
              <a:rPr lang="en-US" dirty="0"/>
              <a:t>Click to add subtitle</a:t>
            </a:r>
          </a:p>
        </p:txBody>
      </p:sp>
      <p:sp>
        <p:nvSpPr>
          <p:cNvPr id="14" name="TextBox 13"/>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b="0" cap="none" spc="0" baseline="0" dirty="0">
                <a:ln>
                  <a:noFill/>
                </a:ln>
                <a:solidFill>
                  <a:schemeClr val="bg1"/>
                </a:solidFill>
                <a:effectLst/>
                <a:latin typeface="Arial Narrow" pitchFamily="34" charset="0"/>
                <a:cs typeface="Arial" pitchFamily="34" charset="0"/>
              </a:rPr>
              <a:t> </a:t>
            </a:r>
            <a:r>
              <a:rPr lang="en-US" sz="600" b="0" cap="none" spc="0" dirty="0">
                <a:ln>
                  <a:noFill/>
                </a:ln>
                <a:solidFill>
                  <a:schemeClr val="bg1"/>
                </a:solidFill>
                <a:effectLst/>
                <a:latin typeface="Arial Narrow" pitchFamily="34" charset="0"/>
                <a:cs typeface="Arial" pitchFamily="34" charset="0"/>
              </a:rPr>
              <a:t>© Dassault </a:t>
            </a:r>
            <a:r>
              <a:rPr lang="en-US" sz="600" b="0" cap="none" spc="0" dirty="0" err="1">
                <a:ln>
                  <a:noFill/>
                </a:ln>
                <a:solidFill>
                  <a:schemeClr val="bg1"/>
                </a:solidFill>
                <a:effectLst/>
                <a:latin typeface="Arial Narrow" pitchFamily="34" charset="0"/>
                <a:cs typeface="Arial" pitchFamily="34" charset="0"/>
              </a:rPr>
              <a:t>Systèmes</a:t>
            </a:r>
            <a:r>
              <a:rPr lang="en-US" sz="600" b="0" cap="none" spc="0" dirty="0">
                <a:ln>
                  <a:noFill/>
                </a:ln>
                <a:solidFill>
                  <a:schemeClr val="bg1"/>
                </a:solidFill>
                <a:effectLst/>
                <a:latin typeface="Arial Narrow" pitchFamily="34" charset="0"/>
                <a:cs typeface="Arial" pitchFamily="34" charset="0"/>
              </a:rPr>
              <a:t> | </a:t>
            </a:r>
            <a:r>
              <a:rPr lang="en-US" sz="600" b="0" cap="none" spc="0" noProof="0" dirty="0">
                <a:ln>
                  <a:noFill/>
                </a:ln>
                <a:solidFill>
                  <a:schemeClr val="bg1"/>
                </a:solidFill>
                <a:effectLst/>
                <a:latin typeface="Arial Narrow" pitchFamily="34" charset="0"/>
                <a:cs typeface="Arial" pitchFamily="34" charset="0"/>
              </a:rPr>
              <a:t>Confidential</a:t>
            </a:r>
            <a:r>
              <a:rPr lang="en-US" sz="600" b="0" cap="none" spc="0" dirty="0">
                <a:ln>
                  <a:noFill/>
                </a:ln>
                <a:solidFill>
                  <a:schemeClr val="bg1"/>
                </a:solidFill>
                <a:effectLst/>
                <a:latin typeface="Arial Narrow" pitchFamily="34" charset="0"/>
                <a:cs typeface="Arial" pitchFamily="34" charset="0"/>
              </a:rPr>
              <a:t> Information | </a:t>
            </a:r>
            <a:fld id="{7932CEB9-7706-4840-A8AE-48D24CB336EF}" type="datetimeFigureOut">
              <a:rPr lang="en-US" sz="600" b="0" cap="none" spc="0" smtClean="0">
                <a:ln>
                  <a:noFill/>
                </a:ln>
                <a:solidFill>
                  <a:schemeClr val="bg1"/>
                </a:solidFill>
                <a:effectLst/>
                <a:latin typeface="Arial Narrow" pitchFamily="34" charset="0"/>
                <a:cs typeface="Arial" pitchFamily="34" charset="0"/>
              </a:rPr>
              <a:pPr marL="0" marR="0" indent="0" algn="ctr" defTabSz="914400" rtl="0" eaLnBrk="1" fontAlgn="auto" latinLnBrk="0" hangingPunct="1">
                <a:lnSpc>
                  <a:spcPct val="100000"/>
                </a:lnSpc>
                <a:spcBef>
                  <a:spcPts val="0"/>
                </a:spcBef>
                <a:spcAft>
                  <a:spcPts val="0"/>
                </a:spcAft>
                <a:buClrTx/>
                <a:buSzTx/>
                <a:buFontTx/>
                <a:buNone/>
                <a:tabLst/>
                <a:defRPr/>
              </a:pPr>
              <a:t>4/22/2020</a:t>
            </a:fld>
            <a:r>
              <a:rPr lang="en-US" sz="600" b="0" cap="none" spc="0" dirty="0">
                <a:ln>
                  <a:noFill/>
                </a:ln>
                <a:solidFill>
                  <a:schemeClr val="bg1"/>
                </a:solidFill>
                <a:effectLst/>
                <a:latin typeface="Arial Narrow" pitchFamily="34" charset="0"/>
                <a:cs typeface="Arial" pitchFamily="34" charset="0"/>
              </a:rPr>
              <a:t> | ref.: 3DS_Document_2019</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786" y="903515"/>
            <a:ext cx="2919743" cy="3450051"/>
          </a:xfrm>
          <a:prstGeom prst="rect">
            <a:avLst/>
          </a:prstGeom>
        </p:spPr>
      </p:pic>
      <p:pic>
        <p:nvPicPr>
          <p:cNvPr id="8" name="Image 7">
            <a:extLst>
              <a:ext uri="{FF2B5EF4-FFF2-40B4-BE49-F238E27FC236}">
                <a16:creationId xmlns:a16="http://schemas.microsoft.com/office/drawing/2014/main" id="{BE88E383-CC5F-2A47-9FB2-20444800E0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94362" y="4667002"/>
            <a:ext cx="2874885" cy="347382"/>
          </a:xfrm>
          <a:prstGeom prst="rect">
            <a:avLst/>
          </a:prstGeom>
        </p:spPr>
      </p:pic>
    </p:spTree>
    <p:extLst>
      <p:ext uri="{BB962C8B-B14F-4D97-AF65-F5344CB8AC3E}">
        <p14:creationId xmlns:p14="http://schemas.microsoft.com/office/powerpoint/2010/main" val="72276318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4" name="Espace réservé du texte 5"/>
          <p:cNvSpPr>
            <a:spLocks noGrp="1"/>
          </p:cNvSpPr>
          <p:nvPr>
            <p:ph type="body" sz="quarter" idx="11" hasCustomPrompt="1"/>
          </p:nvPr>
        </p:nvSpPr>
        <p:spPr>
          <a:xfrm>
            <a:off x="729343" y="1131670"/>
            <a:ext cx="7924119" cy="360000"/>
          </a:xfrm>
          <a:solidFill>
            <a:schemeClr val="tx1"/>
          </a:solidFill>
        </p:spPr>
        <p:txBody>
          <a:bodyPr lIns="288000" tIns="36000" rIns="72000" bIns="36000" anchor="ctr"/>
          <a:lstStyle>
            <a:lvl1pPr marL="0" indent="0">
              <a:spcBef>
                <a:spcPts val="0"/>
              </a:spcBef>
              <a:buNone/>
              <a:defRPr baseline="0">
                <a:solidFill>
                  <a:schemeClr val="bg1"/>
                </a:solidFill>
              </a:defRPr>
            </a:lvl1pPr>
          </a:lstStyle>
          <a:p>
            <a:pPr lvl="0"/>
            <a:r>
              <a:rPr lang="en-US" noProof="0"/>
              <a:t>First item</a:t>
            </a:r>
          </a:p>
        </p:txBody>
      </p:sp>
      <p:sp>
        <p:nvSpPr>
          <p:cNvPr id="6" name="Espace réservé du texte 5"/>
          <p:cNvSpPr>
            <a:spLocks noGrp="1"/>
          </p:cNvSpPr>
          <p:nvPr>
            <p:ph type="body" sz="quarter" idx="13" hasCustomPrompt="1"/>
          </p:nvPr>
        </p:nvSpPr>
        <p:spPr>
          <a:xfrm>
            <a:off x="729343" y="1668708"/>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Second item</a:t>
            </a:r>
          </a:p>
        </p:txBody>
      </p:sp>
      <p:sp>
        <p:nvSpPr>
          <p:cNvPr id="8" name="Espace réservé du texte 5"/>
          <p:cNvSpPr>
            <a:spLocks noGrp="1"/>
          </p:cNvSpPr>
          <p:nvPr>
            <p:ph type="body" sz="quarter" idx="15" hasCustomPrompt="1"/>
          </p:nvPr>
        </p:nvSpPr>
        <p:spPr>
          <a:xfrm>
            <a:off x="729343" y="221175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Third item</a:t>
            </a:r>
          </a:p>
        </p:txBody>
      </p:sp>
      <p:sp>
        <p:nvSpPr>
          <p:cNvPr id="10" name="Espace réservé du texte 5"/>
          <p:cNvSpPr>
            <a:spLocks noGrp="1"/>
          </p:cNvSpPr>
          <p:nvPr>
            <p:ph type="body" sz="quarter" idx="17" hasCustomPrompt="1"/>
          </p:nvPr>
        </p:nvSpPr>
        <p:spPr>
          <a:xfrm>
            <a:off x="729343" y="275181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Fourth item</a:t>
            </a:r>
          </a:p>
        </p:txBody>
      </p:sp>
      <p:sp>
        <p:nvSpPr>
          <p:cNvPr id="12" name="Espace réservé du texte 5"/>
          <p:cNvSpPr>
            <a:spLocks noGrp="1"/>
          </p:cNvSpPr>
          <p:nvPr>
            <p:ph type="body" sz="quarter" idx="19" hasCustomPrompt="1"/>
          </p:nvPr>
        </p:nvSpPr>
        <p:spPr>
          <a:xfrm>
            <a:off x="729343" y="329187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Fifth item</a:t>
            </a:r>
          </a:p>
        </p:txBody>
      </p:sp>
      <p:sp>
        <p:nvSpPr>
          <p:cNvPr id="14" name="Espace réservé du texte 5"/>
          <p:cNvSpPr>
            <a:spLocks noGrp="1"/>
          </p:cNvSpPr>
          <p:nvPr>
            <p:ph type="body" sz="quarter" idx="21" hasCustomPrompt="1"/>
          </p:nvPr>
        </p:nvSpPr>
        <p:spPr>
          <a:xfrm>
            <a:off x="729343" y="3831930"/>
            <a:ext cx="7924119" cy="360000"/>
          </a:xfrm>
          <a:noFill/>
        </p:spPr>
        <p:txBody>
          <a:bodyPr lIns="288000" tIns="36000" rIns="72000" bIns="36000" anchor="ctr"/>
          <a:lstStyle>
            <a:lvl1pPr marL="0" indent="0">
              <a:spcBef>
                <a:spcPts val="0"/>
              </a:spcBef>
              <a:buNone/>
              <a:defRPr baseline="0">
                <a:solidFill>
                  <a:schemeClr val="tx1"/>
                </a:solidFill>
              </a:defRPr>
            </a:lvl1pPr>
          </a:lstStyle>
          <a:p>
            <a:pPr lvl="0"/>
            <a:r>
              <a:rPr lang="en-US" noProof="0"/>
              <a:t>Sixth item</a:t>
            </a:r>
          </a:p>
        </p:txBody>
      </p:sp>
      <p:sp>
        <p:nvSpPr>
          <p:cNvPr id="16" name="Title 15"/>
          <p:cNvSpPr>
            <a:spLocks noGrp="1"/>
          </p:cNvSpPr>
          <p:nvPr>
            <p:ph type="title"/>
          </p:nvPr>
        </p:nvSpPr>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05548615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Text Placeholder 16"/>
          <p:cNvSpPr>
            <a:spLocks noGrp="1"/>
          </p:cNvSpPr>
          <p:nvPr>
            <p:ph type="body" sz="quarter" idx="11" hasCustomPrompt="1"/>
          </p:nvPr>
        </p:nvSpPr>
        <p:spPr>
          <a:xfrm>
            <a:off x="1367644" y="879562"/>
            <a:ext cx="7272808" cy="648072"/>
          </a:xfrm>
        </p:spPr>
        <p:txBody>
          <a:bodyPr anchor="ctr">
            <a:noAutofit/>
          </a:bodyPr>
          <a:lstStyle>
            <a:lvl1pPr algn="r">
              <a:lnSpc>
                <a:spcPct val="100000"/>
              </a:lnSpc>
              <a:spcBef>
                <a:spcPts val="0"/>
              </a:spcBef>
              <a:buFont typeface="Arial" pitchFamily="34" charset="0"/>
              <a:buNone/>
              <a:defRPr sz="3200" baseline="0"/>
            </a:lvl1pPr>
            <a:lvl2pPr>
              <a:buFont typeface="Arial" pitchFamily="34" charset="0"/>
              <a:buNone/>
              <a:defRPr/>
            </a:lvl2pPr>
            <a:lvl3pPr>
              <a:buFont typeface="Arial" pitchFamily="34" charset="0"/>
              <a:buNone/>
              <a:defRPr/>
            </a:lvl3pPr>
            <a:lvl4pPr>
              <a:buFont typeface="Arial" pitchFamily="34" charset="0"/>
              <a:buNone/>
              <a:defRPr/>
            </a:lvl4pPr>
            <a:lvl5pPr>
              <a:buNone/>
              <a:defRPr/>
            </a:lvl5pPr>
          </a:lstStyle>
          <a:p>
            <a:pPr lvl="0"/>
            <a:r>
              <a:rPr lang="en-US" dirty="0"/>
              <a:t>Click to edit Master title style</a:t>
            </a:r>
          </a:p>
        </p:txBody>
      </p:sp>
      <p:sp>
        <p:nvSpPr>
          <p:cNvPr id="23" name="Text Placeholder 20"/>
          <p:cNvSpPr>
            <a:spLocks noGrp="1"/>
          </p:cNvSpPr>
          <p:nvPr>
            <p:ph type="body" sz="quarter" idx="12" hasCustomPrompt="1"/>
          </p:nvPr>
        </p:nvSpPr>
        <p:spPr>
          <a:xfrm>
            <a:off x="1368425" y="1707654"/>
            <a:ext cx="7272338" cy="468313"/>
          </a:xfrm>
        </p:spPr>
        <p:txBody>
          <a:bodyPr vert="horz" lIns="87916" tIns="43957" rIns="87916" bIns="43957" rtlCol="0" anchor="ctr">
            <a:noAutofit/>
          </a:bodyPr>
          <a:lstStyle>
            <a:lvl1pPr algn="r">
              <a:lnSpc>
                <a:spcPct val="100000"/>
              </a:lnSpc>
              <a:buFont typeface="Arial" pitchFamily="34" charset="0"/>
              <a:buNone/>
              <a:defRPr lang="en-US" sz="2000" b="0" i="0" kern="900" spc="0" baseline="0" dirty="0" smtClean="0">
                <a:solidFill>
                  <a:schemeClr val="tx1"/>
                </a:solidFill>
                <a:latin typeface="+mj-lt"/>
                <a:ea typeface="+mn-ea"/>
                <a:cs typeface="3ds Light"/>
              </a:defRPr>
            </a:lvl1pPr>
          </a:lstStyle>
          <a:p>
            <a:pPr marL="187200" lvl="0" indent="-259200" algn="r" defTabSz="879152" rtl="0" eaLnBrk="1" latinLnBrk="0" hangingPunct="1">
              <a:lnSpc>
                <a:spcPts val="2000"/>
              </a:lnSpc>
              <a:spcBef>
                <a:spcPts val="0"/>
              </a:spcBef>
              <a:buSzPct val="100000"/>
            </a:pPr>
            <a:r>
              <a:rPr lang="en-US" dirty="0"/>
              <a:t>Click to add subtitle</a:t>
            </a:r>
          </a:p>
        </p:txBody>
      </p:sp>
    </p:spTree>
    <p:extLst>
      <p:ext uri="{BB962C8B-B14F-4D97-AF65-F5344CB8AC3E}">
        <p14:creationId xmlns:p14="http://schemas.microsoft.com/office/powerpoint/2010/main" val="404440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image" Target="../media/image15.png"/><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theme" Target="../theme/theme10.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16.png"/><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theme" Target="../theme/theme11.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image" Target="../media/image17.png"/><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theme" Target="../theme/theme12.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7.xml"/><Relationship Id="rId13" Type="http://schemas.openxmlformats.org/officeDocument/2006/relationships/image" Target="../media/image18.png"/><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3.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7.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8.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9.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0.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2.pn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13.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image" Target="../media/image14.png"/><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9.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fr-FR"/>
              <a:t>Modifier les styles du texte du masque
Deuxième niveau
Troisième niveau
Quatrième niveau
Cinquième niveau</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7" name="Image 6">
            <a:extLst>
              <a:ext uri="{FF2B5EF4-FFF2-40B4-BE49-F238E27FC236}">
                <a16:creationId xmlns:a16="http://schemas.microsoft.com/office/drawing/2014/main" id="{1E765A2C-D32C-3747-A310-22105D21BE90}"/>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8" name="ZoneTexte 7">
            <a:extLst>
              <a:ext uri="{FF2B5EF4-FFF2-40B4-BE49-F238E27FC236}">
                <a16:creationId xmlns:a16="http://schemas.microsoft.com/office/drawing/2014/main" id="{AAF2348A-92C6-FB47-9431-C4C90377C57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cSld>
  <p:clrMap bg1="lt1" tx1="dk1" bg2="lt2" tx2="dk2" accent1="accent1" accent2="accent2" accent3="accent3" accent4="accent4" accent5="accent5" accent6="accent6" hlink="hlink" folHlink="folHlink"/>
  <p:sldLayoutIdLst>
    <p:sldLayoutId id="2147483687" r:id="rId1"/>
    <p:sldLayoutId id="2147483959" r:id="rId2"/>
    <p:sldLayoutId id="2147483774" r:id="rId3"/>
    <p:sldLayoutId id="2147483663" r:id="rId4"/>
    <p:sldLayoutId id="2147483662" r:id="rId5"/>
    <p:sldLayoutId id="2147483699" r:id="rId6"/>
    <p:sldLayoutId id="2147483992" r:id="rId7"/>
    <p:sldLayoutId id="2147483664" r:id="rId8"/>
    <p:sldLayoutId id="2147483666" r:id="rId9"/>
    <p:sldLayoutId id="2147483765" r:id="rId10"/>
    <p:sldLayoutId id="2147483667" r:id="rId11"/>
    <p:sldLayoutId id="2147483696" r:id="rId12"/>
    <p:sldLayoutId id="2147483990" r:id="rId13"/>
    <p:sldLayoutId id="2147483991" r:id="rId14"/>
    <p:sldLayoutId id="2147483993" r:id="rId15"/>
    <p:sldLayoutId id="2147483994" r:id="rId16"/>
    <p:sldLayoutId id="2147483995" r:id="rId17"/>
    <p:sldLayoutId id="2147483996" r:id="rId18"/>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453" userDrawn="1">
          <p15:clr>
            <a:srgbClr val="F26B43"/>
          </p15:clr>
        </p15:guide>
        <p15:guide id="4" pos="5451" userDrawn="1">
          <p15:clr>
            <a:srgbClr val="F26B43"/>
          </p15:clr>
        </p15:guide>
        <p15:guide id="5" orient="horz" pos="226" userDrawn="1">
          <p15:clr>
            <a:srgbClr val="F26B43"/>
          </p15:clr>
        </p15:guide>
        <p15:guide id="6" orient="horz" pos="2875"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9878" y="4644462"/>
            <a:ext cx="1721653" cy="348983"/>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4F50273E-0D94-7B4A-AC26-C634FC058825}"/>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7908066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00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2" name="Picture 11" descr="3DS_2014_3DExcite_black_RGB.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94720" y="4708181"/>
            <a:ext cx="1088547" cy="230711"/>
          </a:xfrm>
          <a:prstGeom prst="rect">
            <a:avLst/>
          </a:prstGeom>
        </p:spPr>
      </p:pic>
      <p:pic>
        <p:nvPicPr>
          <p:cNvPr id="10" name="Image 9">
            <a:extLst>
              <a:ext uri="{FF2B5EF4-FFF2-40B4-BE49-F238E27FC236}">
                <a16:creationId xmlns:a16="http://schemas.microsoft.com/office/drawing/2014/main" id="{FB431E80-B172-4242-8C79-300A212A29B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D433C667-5434-F843-8310-12827D1F69A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8170975"/>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descr="SIMULIA_Logotype_RGB_Tea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361" y="4713514"/>
            <a:ext cx="1160106"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baseline="0" dirty="0">
                <a:ln>
                  <a:noFill/>
                </a:ln>
                <a:solidFill>
                  <a:srgbClr val="00B2A9"/>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BA2FFBFB-5A44-BD4C-87E7-124C064871F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4AA545BE-4027-894B-B1FE-D9C4DCA0A809}"/>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120182259"/>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Picture 9" descr="DELMIA_Logotype_RGB_Yellow.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190" y="4713514"/>
            <a:ext cx="1026367" cy="228600"/>
          </a:xfrm>
          <a:prstGeom prst="rect">
            <a:avLst/>
          </a:prstGeom>
        </p:spPr>
      </p:pic>
      <p:pic>
        <p:nvPicPr>
          <p:cNvPr id="11" name="Image 10">
            <a:extLst>
              <a:ext uri="{FF2B5EF4-FFF2-40B4-BE49-F238E27FC236}">
                <a16:creationId xmlns:a16="http://schemas.microsoft.com/office/drawing/2014/main" id="{1AA96E8D-51E5-E046-9A1E-590A68ECB52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E1B387CB-053E-9C49-BEFB-599ECD3FAFCA}"/>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1689316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userDrawn="1"/>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86091" y="4714677"/>
            <a:ext cx="885510" cy="231619"/>
          </a:xfrm>
          <a:prstGeom prst="rect">
            <a:avLst/>
          </a:prstGeom>
        </p:spPr>
      </p:pic>
      <p:pic>
        <p:nvPicPr>
          <p:cNvPr id="10" name="Image 9">
            <a:extLst>
              <a:ext uri="{FF2B5EF4-FFF2-40B4-BE49-F238E27FC236}">
                <a16:creationId xmlns:a16="http://schemas.microsoft.com/office/drawing/2014/main" id="{8DE2072F-9850-1043-8653-F58D4491B1C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5" name="ZoneTexte 4">
            <a:extLst>
              <a:ext uri="{FF2B5EF4-FFF2-40B4-BE49-F238E27FC236}">
                <a16:creationId xmlns:a16="http://schemas.microsoft.com/office/drawing/2014/main" id="{C92D0F85-84C6-0A4B-8CA8-9F95E7FC336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206114030"/>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486932" y="4713591"/>
            <a:ext cx="854733" cy="228446"/>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128F492E-F07C-AA4E-9A1D-B76AC35A712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E440BE60-77E1-024A-BE26-9F0CEC6A0A9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9211029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C79316"/>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1" name="Picture 10" descr="GEOVIA_Logotype_RGB_Copper.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6974" y="4713514"/>
            <a:ext cx="992155" cy="228600"/>
          </a:xfrm>
          <a:prstGeom prst="rect">
            <a:avLst/>
          </a:prstGeom>
        </p:spPr>
      </p:pic>
      <p:pic>
        <p:nvPicPr>
          <p:cNvPr id="10" name="Image 9">
            <a:extLst>
              <a:ext uri="{FF2B5EF4-FFF2-40B4-BE49-F238E27FC236}">
                <a16:creationId xmlns:a16="http://schemas.microsoft.com/office/drawing/2014/main" id="{E7D2EF3C-259D-5D4A-BE09-AA83A730C86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073B6227-DAAA-7E46-AF30-7E47A7D69A01}"/>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18415307"/>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DA291C"/>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Picture 9" descr="SolidWorks_Logotype_RGB_Red.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5969" y="4713514"/>
            <a:ext cx="1228531" cy="228600"/>
          </a:xfrm>
          <a:prstGeom prst="rect">
            <a:avLst/>
          </a:prstGeom>
        </p:spPr>
      </p:pic>
      <p:pic>
        <p:nvPicPr>
          <p:cNvPr id="11" name="Image 10">
            <a:extLst>
              <a:ext uri="{FF2B5EF4-FFF2-40B4-BE49-F238E27FC236}">
                <a16:creationId xmlns:a16="http://schemas.microsoft.com/office/drawing/2014/main" id="{4B3F6671-EDFF-DB42-8FBC-B6D4E50190C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DC5E626D-7E50-BD45-BB33-485F335FB086}"/>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06421525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baseline="0" dirty="0">
                <a:ln>
                  <a:noFill/>
                </a:ln>
                <a:solidFill>
                  <a:srgbClr val="84BD0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1" name="Picture 10" descr="3DVIA_Logotype_RGB_Green.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302" y="4705350"/>
            <a:ext cx="772382" cy="238030"/>
          </a:xfrm>
          <a:prstGeom prst="rect">
            <a:avLst/>
          </a:prstGeom>
        </p:spPr>
      </p:pic>
      <p:pic>
        <p:nvPicPr>
          <p:cNvPr id="10" name="Image 9">
            <a:extLst>
              <a:ext uri="{FF2B5EF4-FFF2-40B4-BE49-F238E27FC236}">
                <a16:creationId xmlns:a16="http://schemas.microsoft.com/office/drawing/2014/main" id="{E1431BD7-7DEE-484D-8007-4E5A1647807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9EEC4432-0BC0-E64A-80B9-C49B62254708}"/>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78304268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3DS_Document_20109</a:t>
            </a:r>
          </a:p>
        </p:txBody>
      </p:sp>
      <p:pic>
        <p:nvPicPr>
          <p:cNvPr id="12" name="Picture 11" descr="ENOVIA_Logotype_RGB_Orang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7136" y="4713514"/>
            <a:ext cx="1066800" cy="228600"/>
          </a:xfrm>
          <a:prstGeom prst="rect">
            <a:avLst/>
          </a:prstGeom>
        </p:spPr>
      </p:pic>
      <p:pic>
        <p:nvPicPr>
          <p:cNvPr id="10" name="Image 9">
            <a:extLst>
              <a:ext uri="{FF2B5EF4-FFF2-40B4-BE49-F238E27FC236}">
                <a16:creationId xmlns:a16="http://schemas.microsoft.com/office/drawing/2014/main" id="{0B9E4140-339B-874C-8071-DFB75335465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1345CCAF-B0B6-4F4B-9AC2-164AE0B21E4B}"/>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2823668112"/>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descr="EXALEAD_Logotype_RGB_Blue.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306" y="4713514"/>
            <a:ext cx="1166327"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0077C8"/>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0" name="Image 9">
            <a:extLst>
              <a:ext uri="{FF2B5EF4-FFF2-40B4-BE49-F238E27FC236}">
                <a16:creationId xmlns:a16="http://schemas.microsoft.com/office/drawing/2014/main" id="{6960B19E-D3D0-CE49-ADF1-DCB37D64423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99034096-DFD9-E84B-8F07-575FC18CB4AE}"/>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319542327"/>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NETVIBES_Logotype_RGB_Green.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8696" y="4713514"/>
            <a:ext cx="1021702" cy="228600"/>
          </a:xfrm>
          <a:prstGeom prst="rect">
            <a:avLst/>
          </a:prstGeom>
        </p:spPr>
      </p:pic>
      <p:sp>
        <p:nvSpPr>
          <p:cNvPr id="2" name="Espace réservé du titre 1"/>
          <p:cNvSpPr>
            <a:spLocks noGrp="1"/>
          </p:cNvSpPr>
          <p:nvPr>
            <p:ph type="title"/>
          </p:nvPr>
        </p:nvSpPr>
        <p:spPr>
          <a:xfrm>
            <a:off x="719572" y="361747"/>
            <a:ext cx="7920880" cy="374073"/>
          </a:xfrm>
          <a:prstGeom prst="rect">
            <a:avLst/>
          </a:prstGeom>
        </p:spPr>
        <p:txBody>
          <a:bodyPr vert="horz" lIns="87916" tIns="43957" rIns="87916" bIns="43957" rtlCol="0" anchor="ctr">
            <a:noAutofit/>
          </a:bodyPr>
          <a:lstStyle/>
          <a:p>
            <a:r>
              <a:rPr lang="en-US" noProof="0" dirty="0"/>
              <a:t>Main Title</a:t>
            </a:r>
          </a:p>
        </p:txBody>
      </p:sp>
      <p:sp>
        <p:nvSpPr>
          <p:cNvPr id="3" name="Espace réservé du texte 2"/>
          <p:cNvSpPr>
            <a:spLocks noGrp="1"/>
          </p:cNvSpPr>
          <p:nvPr>
            <p:ph type="body" idx="1"/>
          </p:nvPr>
        </p:nvSpPr>
        <p:spPr>
          <a:xfrm>
            <a:off x="719138" y="1306871"/>
            <a:ext cx="7921314" cy="3257192"/>
          </a:xfrm>
          <a:prstGeom prst="rect">
            <a:avLst/>
          </a:prstGeom>
        </p:spPr>
        <p:txBody>
          <a:bodyPr vert="horz" lIns="87916" tIns="43957" rIns="87916" bIns="4395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noProof="0" dirty="0"/>
          </a:p>
        </p:txBody>
      </p:sp>
      <p:sp>
        <p:nvSpPr>
          <p:cNvPr id="6" name="TextBox 5"/>
          <p:cNvSpPr txBox="1"/>
          <p:nvPr/>
        </p:nvSpPr>
        <p:spPr>
          <a:xfrm rot="16200000">
            <a:off x="-2430000" y="2488561"/>
            <a:ext cx="5158228" cy="181106"/>
          </a:xfrm>
          <a:prstGeom prst="rect">
            <a:avLst/>
          </a:prstGeom>
          <a:noFill/>
        </p:spPr>
        <p:txBody>
          <a:bodyPr wrap="square" lIns="87916" tIns="43957" rIns="87916" bIns="43957"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b="1" i="0" cap="none" spc="0" dirty="0">
                <a:ln>
                  <a:noFill/>
                </a:ln>
                <a:solidFill>
                  <a:srgbClr val="B78B20"/>
                </a:solidFill>
                <a:effectLst/>
                <a:latin typeface="Arial Narrow" pitchFamily="34" charset="0"/>
                <a:cs typeface="Arial" pitchFamily="34" charset="0"/>
              </a:rPr>
              <a:t> </a:t>
            </a:r>
            <a:r>
              <a:rPr lang="en-US" sz="600" b="0" cap="none" spc="0" dirty="0">
                <a:ln>
                  <a:noFill/>
                </a:ln>
                <a:solidFill>
                  <a:srgbClr val="005386"/>
                </a:solidFill>
                <a:effectLst/>
                <a:latin typeface="Arial Narrow" pitchFamily="34" charset="0"/>
                <a:cs typeface="Arial" pitchFamily="34" charset="0"/>
              </a:rPr>
              <a:t>© Dassault </a:t>
            </a:r>
            <a:r>
              <a:rPr lang="en-US" sz="600" b="0" cap="none" spc="0" dirty="0" err="1">
                <a:ln>
                  <a:noFill/>
                </a:ln>
                <a:solidFill>
                  <a:srgbClr val="005386"/>
                </a:solidFill>
                <a:effectLst/>
                <a:latin typeface="Arial Narrow" pitchFamily="34" charset="0"/>
                <a:cs typeface="Arial" pitchFamily="34" charset="0"/>
              </a:rPr>
              <a:t>Systèmes</a:t>
            </a:r>
            <a:r>
              <a:rPr lang="en-US" sz="600" b="0" cap="none" spc="0" dirty="0">
                <a:ln>
                  <a:noFill/>
                </a:ln>
                <a:solidFill>
                  <a:srgbClr val="005386"/>
                </a:solidFill>
                <a:effectLst/>
                <a:latin typeface="Arial Narrow" pitchFamily="34" charset="0"/>
                <a:cs typeface="Arial" pitchFamily="34" charset="0"/>
              </a:rPr>
              <a:t> | </a:t>
            </a:r>
            <a:r>
              <a:rPr lang="en-US" sz="600" b="0" cap="none" spc="0" noProof="0" dirty="0">
                <a:ln>
                  <a:noFill/>
                </a:ln>
                <a:solidFill>
                  <a:srgbClr val="005386"/>
                </a:solidFill>
                <a:effectLst/>
                <a:latin typeface="Arial Narrow" pitchFamily="34" charset="0"/>
                <a:cs typeface="Arial" pitchFamily="34" charset="0"/>
              </a:rPr>
              <a:t>Confidential</a:t>
            </a:r>
            <a:r>
              <a:rPr lang="en-US" sz="600" b="0" cap="none" spc="0" dirty="0">
                <a:ln>
                  <a:noFill/>
                </a:ln>
                <a:solidFill>
                  <a:srgbClr val="005386"/>
                </a:solidFill>
                <a:effectLst/>
                <a:latin typeface="Arial Narrow" pitchFamily="34" charset="0"/>
                <a:cs typeface="Arial" pitchFamily="34" charset="0"/>
              </a:rPr>
              <a:t> Information | </a:t>
            </a:r>
            <a:fld id="{7932CEB9-7706-4840-A8AE-48D24CB336EF}" type="datetimeFigureOut">
              <a:rPr lang="en-US" sz="600" b="0" cap="none" spc="0" smtClean="0">
                <a:ln>
                  <a:noFill/>
                </a:ln>
                <a:solidFill>
                  <a:srgbClr val="005386"/>
                </a:solidFill>
                <a:effectLst/>
                <a:latin typeface="Arial Narrow" pitchFamily="34" charset="0"/>
                <a:cs typeface="Arial" pitchFamily="34" charset="0"/>
              </a:rPr>
              <a:pPr algn="ctr"/>
              <a:t>4/22/2020</a:t>
            </a:fld>
            <a:r>
              <a:rPr lang="en-US" sz="600" b="0" cap="none" spc="0" dirty="0">
                <a:ln>
                  <a:noFill/>
                </a:ln>
                <a:solidFill>
                  <a:srgbClr val="005386"/>
                </a:solidFill>
                <a:effectLst/>
                <a:latin typeface="Arial Narrow" pitchFamily="34" charset="0"/>
                <a:cs typeface="Arial" pitchFamily="34" charset="0"/>
              </a:rPr>
              <a:t> | ref.: 3DS_Document_2019</a:t>
            </a:r>
          </a:p>
        </p:txBody>
      </p:sp>
      <p:pic>
        <p:nvPicPr>
          <p:cNvPr id="11" name="Image 10">
            <a:extLst>
              <a:ext uri="{FF2B5EF4-FFF2-40B4-BE49-F238E27FC236}">
                <a16:creationId xmlns:a16="http://schemas.microsoft.com/office/drawing/2014/main" id="{DBE3322D-8FEA-B842-80C5-94A0B856D8D1}"/>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28384" y="4697368"/>
            <a:ext cx="912068" cy="286650"/>
          </a:xfrm>
          <a:prstGeom prst="rect">
            <a:avLst/>
          </a:prstGeom>
        </p:spPr>
      </p:pic>
      <p:sp>
        <p:nvSpPr>
          <p:cNvPr id="7" name="ZoneTexte 6">
            <a:extLst>
              <a:ext uri="{FF2B5EF4-FFF2-40B4-BE49-F238E27FC236}">
                <a16:creationId xmlns:a16="http://schemas.microsoft.com/office/drawing/2014/main" id="{25FC045E-20D3-A64B-A488-0B9DD831DE80}"/>
              </a:ext>
            </a:extLst>
          </p:cNvPr>
          <p:cNvSpPr txBox="1"/>
          <p:nvPr userDrawn="1"/>
        </p:nvSpPr>
        <p:spPr>
          <a:xfrm>
            <a:off x="62451" y="4780040"/>
            <a:ext cx="354434" cy="215444"/>
          </a:xfrm>
          <a:prstGeom prst="rect">
            <a:avLst/>
          </a:prstGeom>
          <a:noFill/>
        </p:spPr>
        <p:txBody>
          <a:bodyPr wrap="square" rtlCol="0">
            <a:spAutoFit/>
          </a:bodyPr>
          <a:lstStyle/>
          <a:p>
            <a:fld id="{984FB007-5C84-F347-A76E-037DFFA5CC99}" type="slidenum">
              <a:rPr lang="fr-FR" sz="800" smtClean="0"/>
              <a:t>‹#›</a:t>
            </a:fld>
            <a:endParaRPr lang="fr-FR" sz="800" dirty="0"/>
          </a:p>
        </p:txBody>
      </p:sp>
    </p:spTree>
    <p:extLst>
      <p:ext uri="{BB962C8B-B14F-4D97-AF65-F5344CB8AC3E}">
        <p14:creationId xmlns:p14="http://schemas.microsoft.com/office/powerpoint/2010/main" val="16727365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ftr="0" dt="0"/>
  <p:txStyles>
    <p:titleStyle>
      <a:lvl1pPr algn="l" defTabSz="879152" rtl="0" eaLnBrk="1" latinLnBrk="0" hangingPunct="1">
        <a:spcBef>
          <a:spcPct val="0"/>
        </a:spcBef>
        <a:buNone/>
        <a:defRPr lang="en-US" sz="3200" b="0" i="0" kern="1200" spc="0" baseline="0" noProof="0" dirty="0">
          <a:solidFill>
            <a:schemeClr val="tx1"/>
          </a:solidFill>
          <a:effectLst/>
          <a:latin typeface="+mj-lt"/>
          <a:ea typeface="+mj-ea"/>
          <a:cs typeface="3ds Condensed"/>
        </a:defRPr>
      </a:lvl1pPr>
    </p:titleStyle>
    <p:body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7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879152" rtl="0" eaLnBrk="1" latinLnBrk="0" hangingPunct="1">
        <a:defRPr sz="1700" kern="1200">
          <a:solidFill>
            <a:schemeClr val="tx1"/>
          </a:solidFill>
          <a:latin typeface="+mn-lt"/>
          <a:ea typeface="+mn-ea"/>
          <a:cs typeface="+mn-cs"/>
        </a:defRPr>
      </a:lvl1pPr>
      <a:lvl2pPr marL="439576" algn="l" defTabSz="879152" rtl="0" eaLnBrk="1" latinLnBrk="0" hangingPunct="1">
        <a:defRPr sz="1700" kern="1200">
          <a:solidFill>
            <a:schemeClr val="tx1"/>
          </a:solidFill>
          <a:latin typeface="+mn-lt"/>
          <a:ea typeface="+mn-ea"/>
          <a:cs typeface="+mn-cs"/>
        </a:defRPr>
      </a:lvl2pPr>
      <a:lvl3pPr marL="879152" algn="l" defTabSz="879152" rtl="0" eaLnBrk="1" latinLnBrk="0" hangingPunct="1">
        <a:defRPr sz="1700" kern="1200">
          <a:solidFill>
            <a:schemeClr val="tx1"/>
          </a:solidFill>
          <a:latin typeface="+mn-lt"/>
          <a:ea typeface="+mn-ea"/>
          <a:cs typeface="+mn-cs"/>
        </a:defRPr>
      </a:lvl3pPr>
      <a:lvl4pPr marL="1318728" algn="l" defTabSz="879152" rtl="0" eaLnBrk="1" latinLnBrk="0" hangingPunct="1">
        <a:defRPr sz="1700" kern="1200">
          <a:solidFill>
            <a:schemeClr val="tx1"/>
          </a:solidFill>
          <a:latin typeface="+mn-lt"/>
          <a:ea typeface="+mn-ea"/>
          <a:cs typeface="+mn-cs"/>
        </a:defRPr>
      </a:lvl4pPr>
      <a:lvl5pPr marL="1758303" algn="l" defTabSz="879152" rtl="0" eaLnBrk="1" latinLnBrk="0" hangingPunct="1">
        <a:defRPr sz="1700" kern="1200">
          <a:solidFill>
            <a:schemeClr val="tx1"/>
          </a:solidFill>
          <a:latin typeface="+mn-lt"/>
          <a:ea typeface="+mn-ea"/>
          <a:cs typeface="+mn-cs"/>
        </a:defRPr>
      </a:lvl5pPr>
      <a:lvl6pPr marL="2197879" algn="l" defTabSz="879152" rtl="0" eaLnBrk="1" latinLnBrk="0" hangingPunct="1">
        <a:defRPr sz="1700" kern="1200">
          <a:solidFill>
            <a:schemeClr val="tx1"/>
          </a:solidFill>
          <a:latin typeface="+mn-lt"/>
          <a:ea typeface="+mn-ea"/>
          <a:cs typeface="+mn-cs"/>
        </a:defRPr>
      </a:lvl6pPr>
      <a:lvl7pPr marL="2637455" algn="l" defTabSz="879152" rtl="0" eaLnBrk="1" latinLnBrk="0" hangingPunct="1">
        <a:defRPr sz="1700" kern="1200">
          <a:solidFill>
            <a:schemeClr val="tx1"/>
          </a:solidFill>
          <a:latin typeface="+mn-lt"/>
          <a:ea typeface="+mn-ea"/>
          <a:cs typeface="+mn-cs"/>
        </a:defRPr>
      </a:lvl7pPr>
      <a:lvl8pPr marL="3077031" algn="l" defTabSz="879152" rtl="0" eaLnBrk="1" latinLnBrk="0" hangingPunct="1">
        <a:defRPr sz="1700" kern="1200">
          <a:solidFill>
            <a:schemeClr val="tx1"/>
          </a:solidFill>
          <a:latin typeface="+mn-lt"/>
          <a:ea typeface="+mn-ea"/>
          <a:cs typeface="+mn-cs"/>
        </a:defRPr>
      </a:lvl8pPr>
      <a:lvl9pPr marL="3516607" algn="l" defTabSz="879152" rtl="0" eaLnBrk="1" latinLnBrk="0" hangingPunct="1">
        <a:defRPr sz="1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pos="453">
          <p15:clr>
            <a:srgbClr val="F26B43"/>
          </p15:clr>
        </p15:guide>
        <p15:guide id="4" pos="5451">
          <p15:clr>
            <a:srgbClr val="F26B43"/>
          </p15:clr>
        </p15:guide>
        <p15:guide id="5" orient="horz" pos="226">
          <p15:clr>
            <a:srgbClr val="F26B43"/>
          </p15:clr>
        </p15:guide>
        <p15:guide id="6" orient="horz" pos="287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sxdev-online.dsone.3ds.com/doconline/DSInternalExaDoc.htm?show=ProDsxDevDVO/opsug0009.htm" TargetMode="Externa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sxdev-online.dsone.3ds.com/doconline/DSInternalExaDoc.htm?show=ProDsxDevDVO/opstc3300.htm" TargetMode="External"/><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33.xml"/><Relationship Id="rId3" Type="http://schemas.openxmlformats.org/officeDocument/2006/relationships/hyperlink" Target="https://eu1-215dsi0708-ifwe.3dexperience.3ds.com/#app:MAP-EVLNUOYNA/content:type=process&amp;PNid=26019353" TargetMode="External"/><Relationship Id="rId7" Type="http://schemas.openxmlformats.org/officeDocument/2006/relationships/slide" Target="slide7.xml"/><Relationship Id="rId12" Type="http://schemas.openxmlformats.org/officeDocument/2006/relationships/slide" Target="slide23.xml"/><Relationship Id="rId2" Type="http://schemas.openxmlformats.org/officeDocument/2006/relationships/slide" Target="slide4.xml"/><Relationship Id="rId1" Type="http://schemas.openxmlformats.org/officeDocument/2006/relationships/slideLayout" Target="../slideLayouts/slideLayout14.xml"/><Relationship Id="rId6" Type="http://schemas.openxmlformats.org/officeDocument/2006/relationships/slide" Target="slide6.xml"/><Relationship Id="rId11" Type="http://schemas.openxmlformats.org/officeDocument/2006/relationships/slide" Target="slide22.xml"/><Relationship Id="rId5" Type="http://schemas.openxmlformats.org/officeDocument/2006/relationships/hyperlink" Target="htthttps://eu1-215dsi0708-ifwe.3dexperience.3ds.com/#app:MAP-EVLNUOYNA/content:type=process&amp;PNid=26019354" TargetMode="External"/><Relationship Id="rId15" Type="http://schemas.openxmlformats.org/officeDocument/2006/relationships/image" Target="../media/image20.png"/><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19.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dsxdev-online.dsone.3ds.com/doconline/DSInternalExaDoc.htm?show=CAARwsServiceGuides/CAARwsServiceRoleLicensing.htm" TargetMode="External"/><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eu1-215dsi0708-ifwe.3dexperience.3ds.com/#app:MAP-EVLNUOYNA/content:type=document&amp;PNid=7282552"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eu1-215dsi0708-ifwe.3dexperience.3ds.com/#app:MAP-EVLNUOYNA/content:type=deliverable&amp;PNid=72820614" TargetMode="External"/><Relationship Id="rId13" Type="http://schemas.openxmlformats.org/officeDocument/2006/relationships/hyperlink" Target="https://eu1-215dsi0708-ifwe.3dexperience.3ds.com/#app:MAP-EVLNUOYNA/content:type=deliverable&amp;PNid=72820619" TargetMode="External"/><Relationship Id="rId18" Type="http://schemas.openxmlformats.org/officeDocument/2006/relationships/hyperlink" Target="https://eu1-215dsi0708-ifwe.3dexperience.3ds.com/#app:MAP-EVLNUOYNA/content:type=process&amp;PNid=26019308" TargetMode="External"/><Relationship Id="rId3" Type="http://schemas.openxmlformats.org/officeDocument/2006/relationships/hyperlink" Target="https://eu1-215dsi0708-ifwe.3dexperience.3ds.com/#app:MAP-EVLNUOYNA/content:type=deliverable&amp;PNid=72820608" TargetMode="External"/><Relationship Id="rId7" Type="http://schemas.openxmlformats.org/officeDocument/2006/relationships/hyperlink" Target="https://eu1-215dsi0708-ifwe.3dexperience.3ds.com/#app:MAP-EVLNUOYNA/content:type=deliverable&amp;PNid=72820613" TargetMode="External"/><Relationship Id="rId12" Type="http://schemas.openxmlformats.org/officeDocument/2006/relationships/hyperlink" Target="https://eu1-215dsi0708-ifwe.3dexperience.3ds.com/#app:MAP-EVLNUOYNA/content:type=deliverable&amp;PNid=72820618" TargetMode="External"/><Relationship Id="rId17" Type="http://schemas.openxmlformats.org/officeDocument/2006/relationships/hyperlink" Target="https://eu1-215dsi0708-ifwe.3dexperience.3ds.com/#app:MAP-EVLNUOYNA/content:type=deliverable&amp;PNid=72820633" TargetMode="External"/><Relationship Id="rId2" Type="http://schemas.openxmlformats.org/officeDocument/2006/relationships/notesSlide" Target="../notesSlides/notesSlide3.xml"/><Relationship Id="rId16" Type="http://schemas.openxmlformats.org/officeDocument/2006/relationships/hyperlink" Target="https://eu1-215dsi0708-ifwe.3dexperience.3ds.com/#app:MAP-EVLNUOYNA/content:type=deliverable&amp;PNid=72820622" TargetMode="External"/><Relationship Id="rId20"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hyperlink" Target="https://eu1-215dsi0708-ifwe.3dexperience.3ds.com/#app:MAP-EVLNUOYNA/content:type=deliverable&amp;PNid=72820612" TargetMode="External"/><Relationship Id="rId11" Type="http://schemas.openxmlformats.org/officeDocument/2006/relationships/hyperlink" Target="https://eu1-215dsi0708-ifwe.3dexperience.3ds.com/#app:MAP-EVLNUOYNA/content:type=deliverable&amp;PNid=72820617" TargetMode="External"/><Relationship Id="rId5" Type="http://schemas.openxmlformats.org/officeDocument/2006/relationships/hyperlink" Target="https://eu1-215dsi0708-ifwe.3dexperience.3ds.com/#app:MAP-EVLNUOYNA/content:type=deliverable&amp;PNid=72820611" TargetMode="External"/><Relationship Id="rId15" Type="http://schemas.openxmlformats.org/officeDocument/2006/relationships/hyperlink" Target="https://eu1-215dsi0708-ifwe.3dexperience.3ds.com/#app:MAP-EVLNUOYNA/content:type=deliverable&amp;PNid=72820621" TargetMode="External"/><Relationship Id="rId10" Type="http://schemas.openxmlformats.org/officeDocument/2006/relationships/hyperlink" Target="https://eu1-215dsi0708-ifwe.3dexperience.3ds.com/#app:MAP-EVLNUOYNA/content:type=deliverable&amp;PNid=72820616" TargetMode="External"/><Relationship Id="rId19" Type="http://schemas.openxmlformats.org/officeDocument/2006/relationships/hyperlink" Target="https://dsxdev-online.dsone.3ds.com/doconline/DSInternalExaDoc.htm?show=ProDsxDevQM/qmgtc0400.htm" TargetMode="External"/><Relationship Id="rId4" Type="http://schemas.openxmlformats.org/officeDocument/2006/relationships/hyperlink" Target="https://eu1-215dsi0708-ifwe.3dexperience.3ds.com/#app:MAP-EVLNUOYNA/content:type=deliverable&amp;PNid=72820610" TargetMode="External"/><Relationship Id="rId9" Type="http://schemas.openxmlformats.org/officeDocument/2006/relationships/hyperlink" Target="https://eu1-215dsi0708-ifwe.3dexperience.3ds.com/#app:MAP-EVLNUOYNA/content:type=deliverable&amp;PNid=72820615" TargetMode="External"/><Relationship Id="rId14" Type="http://schemas.openxmlformats.org/officeDocument/2006/relationships/hyperlink" Target="https://eu1-215dsi0708-ifwe.3dexperience.3ds.com/#app:MAP-EVLNUOYNA/content:type=deliverable&amp;PNid=7282062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Service Version in Continuous Delivery</a:t>
            </a:r>
            <a:endParaRPr lang="en-US" sz="2400" dirty="0"/>
          </a:p>
        </p:txBody>
      </p:sp>
      <p:sp>
        <p:nvSpPr>
          <p:cNvPr id="3" name="Text Placeholder 2"/>
          <p:cNvSpPr>
            <a:spLocks noGrp="1"/>
          </p:cNvSpPr>
          <p:nvPr>
            <p:ph type="body" sz="quarter" idx="11"/>
          </p:nvPr>
        </p:nvSpPr>
        <p:spPr/>
        <p:txBody>
          <a:bodyPr/>
          <a:lstStyle/>
          <a:p>
            <a:r>
              <a:rPr lang="en-US" dirty="0" smtClean="0"/>
              <a:t>QA Activities</a:t>
            </a:r>
          </a:p>
          <a:p>
            <a:r>
              <a:rPr lang="en-US" dirty="0" smtClean="0"/>
              <a:t>As of March 13 2019</a:t>
            </a:r>
            <a:endParaRPr lang="fr-FR" dirty="0"/>
          </a:p>
        </p:txBody>
      </p:sp>
      <p:graphicFrame>
        <p:nvGraphicFramePr>
          <p:cNvPr id="4" name="Table 3"/>
          <p:cNvGraphicFramePr>
            <a:graphicFrameLocks noGrp="1"/>
          </p:cNvGraphicFramePr>
          <p:nvPr>
            <p:extLst>
              <p:ext uri="{D42A27DB-BD31-4B8C-83A1-F6EECF244321}">
                <p14:modId xmlns:p14="http://schemas.microsoft.com/office/powerpoint/2010/main" val="3031770659"/>
              </p:ext>
            </p:extLst>
          </p:nvPr>
        </p:nvGraphicFramePr>
        <p:xfrm>
          <a:off x="4480560" y="3383280"/>
          <a:ext cx="4343400" cy="919185"/>
        </p:xfrm>
        <a:graphic>
          <a:graphicData uri="http://schemas.openxmlformats.org/drawingml/2006/table">
            <a:tbl>
              <a:tblPr firstRow="1" bandRow="1">
                <a:tableStyleId>{7E9639D4-E3E2-4D34-9284-5A2195B3D0D7}</a:tableStyleId>
              </a:tblPr>
              <a:tblGrid>
                <a:gridCol w="141732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tblGrid>
              <a:tr h="338459">
                <a:tc gridSpan="5">
                  <a:txBody>
                    <a:bodyPr/>
                    <a:lstStyle/>
                    <a:p>
                      <a:r>
                        <a:rPr lang="en-US" sz="1050" noProof="0" dirty="0" smtClean="0"/>
                        <a:t>Document Identity Card</a:t>
                      </a:r>
                      <a:endParaRPr lang="en-US" sz="1050" noProof="0" dirty="0"/>
                    </a:p>
                  </a:txBody>
                  <a:tcPr marT="34290" marB="34290" anchor="ctr"/>
                </a:tc>
                <a:tc hMerge="1">
                  <a:txBody>
                    <a:bodyPr/>
                    <a:lstStyle/>
                    <a:p>
                      <a:endParaRPr lang="en-US" sz="1050" noProof="0" dirty="0"/>
                    </a:p>
                  </a:txBody>
                  <a:tcPr marT="34290" marB="34290" anchor="ctr"/>
                </a:tc>
                <a:tc hMerge="1">
                  <a:txBody>
                    <a:bodyPr/>
                    <a:lstStyle/>
                    <a:p>
                      <a:endParaRPr lang="en-US" sz="1000" dirty="0"/>
                    </a:p>
                  </a:txBody>
                  <a:tcPr marT="34290" marB="34290" anchor="ctr"/>
                </a:tc>
                <a:tc hMerge="1">
                  <a:txBody>
                    <a:bodyPr/>
                    <a:lstStyle/>
                    <a:p>
                      <a:endParaRPr lang="en-US" sz="500" dirty="0"/>
                    </a:p>
                  </a:txBody>
                  <a:tcPr marT="34290" marB="34290" anchor="ctr"/>
                </a:tc>
                <a:tc hMerge="1">
                  <a:txBody>
                    <a:bodyPr/>
                    <a:lstStyle/>
                    <a:p>
                      <a:endParaRPr lang="en-US" sz="1100" dirty="0"/>
                    </a:p>
                  </a:txBody>
                  <a:tcPr marT="34290" marB="34290" anchor="ctr"/>
                </a:tc>
                <a:extLst>
                  <a:ext uri="{0D108BD9-81ED-4DB2-BD59-A6C34878D82A}">
                    <a16:rowId xmlns:a16="http://schemas.microsoft.com/office/drawing/2014/main" val="10000"/>
                  </a:ext>
                </a:extLst>
              </a:tr>
              <a:tr h="292395">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000" baseline="0" noProof="0" dirty="0" smtClean="0"/>
                        <a:t>UUID</a:t>
                      </a:r>
                      <a:endParaRPr lang="en-US" sz="1000" noProof="0" dirty="0" smtClean="0"/>
                    </a:p>
                  </a:txBody>
                  <a:tcPr marT="34290" marB="34290" anchor="ctr"/>
                </a:tc>
                <a:tc>
                  <a:txBody>
                    <a:bodyPr/>
                    <a:lstStyle/>
                    <a:p>
                      <a:r>
                        <a:rPr lang="en-US" sz="1000" noProof="0" dirty="0" smtClean="0"/>
                        <a:t> Owner</a:t>
                      </a:r>
                      <a:endParaRPr lang="en-US" sz="1000" noProof="0" dirty="0"/>
                    </a:p>
                  </a:txBody>
                  <a:tcPr marT="34290" marB="34290" anchor="ctr"/>
                </a:tc>
                <a:tc>
                  <a:txBody>
                    <a:bodyPr/>
                    <a:lstStyle/>
                    <a:p>
                      <a:r>
                        <a:rPr lang="en-US" sz="1000" dirty="0" smtClean="0"/>
                        <a:t>Author</a:t>
                      </a:r>
                      <a:endParaRPr lang="en-US" sz="1000" dirty="0"/>
                    </a:p>
                  </a:txBody>
                  <a:tcPr marT="34290" marB="34290" anchor="ctr"/>
                </a:tc>
                <a:tc>
                  <a:txBody>
                    <a:bodyPr/>
                    <a:lstStyle/>
                    <a:p>
                      <a:r>
                        <a:rPr lang="en-US" sz="1000" baseline="0" dirty="0" smtClean="0"/>
                        <a:t>Version </a:t>
                      </a:r>
                      <a:r>
                        <a:rPr lang="en-US" sz="1000" baseline="0" noProof="0" dirty="0" err="1" smtClean="0"/>
                        <a:t>Major.Minor</a:t>
                      </a:r>
                      <a:endParaRPr lang="en-US" sz="500" noProof="0" dirty="0"/>
                    </a:p>
                  </a:txBody>
                  <a:tcPr marT="34290" marB="34290" anchor="ctr"/>
                </a:tc>
                <a:tc>
                  <a:txBody>
                    <a:bodyPr/>
                    <a:lstStyle/>
                    <a:p>
                      <a:r>
                        <a:rPr lang="en-US" sz="1000" dirty="0" smtClean="0"/>
                        <a:t>Modification Date</a:t>
                      </a:r>
                      <a:r>
                        <a:rPr lang="en-US" sz="1100" dirty="0" smtClean="0"/>
                        <a:t> </a:t>
                      </a:r>
                      <a:r>
                        <a:rPr lang="en-US" sz="700" dirty="0" smtClean="0"/>
                        <a:t>(YYYY/MM/DD)</a:t>
                      </a:r>
                      <a:endParaRPr lang="en-US" sz="1200" dirty="0"/>
                    </a:p>
                  </a:txBody>
                  <a:tcPr marT="34290" marB="34290" anchor="ctr"/>
                </a:tc>
                <a:extLst>
                  <a:ext uri="{0D108BD9-81ED-4DB2-BD59-A6C34878D82A}">
                    <a16:rowId xmlns:a16="http://schemas.microsoft.com/office/drawing/2014/main" val="10001"/>
                  </a:ext>
                </a:extLst>
              </a:tr>
              <a:tr h="207346">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fr-FR" sz="800" kern="1200" noProof="0" dirty="0" smtClean="0"/>
                        <a:t>3DS_D_SVDev_R_BP</a:t>
                      </a:r>
                      <a:endParaRPr lang="fr-FR" sz="800" kern="1200" noProof="0" dirty="0" smtClean="0">
                        <a:solidFill>
                          <a:schemeClr val="dk1"/>
                        </a:solidFill>
                        <a:latin typeface="+mn-lt"/>
                        <a:ea typeface="+mn-ea"/>
                        <a:cs typeface="+mn-cs"/>
                      </a:endParaRPr>
                    </a:p>
                  </a:txBody>
                  <a:tcPr marT="34290" marB="34290" anchor="ctr"/>
                </a:tc>
                <a:tc>
                  <a:txBody>
                    <a:bodyPr/>
                    <a:lstStyle/>
                    <a:p>
                      <a:r>
                        <a:rPr lang="en-US" sz="800" dirty="0" smtClean="0"/>
                        <a:t>ARL</a:t>
                      </a:r>
                      <a:endParaRPr lang="en-US" sz="800" dirty="0"/>
                    </a:p>
                  </a:txBody>
                  <a:tcPr marT="34290" marB="34290" anchor="ctr"/>
                </a:tc>
                <a:tc>
                  <a:txBody>
                    <a:bodyPr/>
                    <a:lstStyle/>
                    <a:p>
                      <a:r>
                        <a:rPr lang="fr-FR" sz="800" dirty="0" smtClean="0"/>
                        <a:t>ADD1</a:t>
                      </a:r>
                      <a:endParaRPr lang="en-US" sz="800" dirty="0"/>
                    </a:p>
                  </a:txBody>
                  <a:tcPr marT="34290" marB="34290" anchor="ctr"/>
                </a:tc>
                <a:tc>
                  <a:txBody>
                    <a:bodyPr/>
                    <a:lstStyle/>
                    <a:p>
                      <a:r>
                        <a:rPr lang="en-US" sz="800" dirty="0" smtClean="0"/>
                        <a:t>V0.15</a:t>
                      </a:r>
                      <a:endParaRPr lang="en-US" sz="800" dirty="0"/>
                    </a:p>
                  </a:txBody>
                  <a:tcPr marT="34290" marB="34290" anchor="ctr"/>
                </a:tc>
                <a:tc>
                  <a:txBody>
                    <a:bodyPr/>
                    <a:lstStyle/>
                    <a:p>
                      <a:r>
                        <a:rPr lang="fr-FR" sz="800" dirty="0" smtClean="0"/>
                        <a:t>2020/03/30</a:t>
                      </a:r>
                      <a:endParaRPr lang="en-US" sz="800" dirty="0"/>
                    </a:p>
                  </a:txBody>
                  <a:tcPr marT="34290" marB="3429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939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Recommendations</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p:txBody>
          <a:bodyPr>
            <a:normAutofit fontScale="70000" lnSpcReduction="20000"/>
          </a:bodyPr>
          <a:lstStyle/>
          <a:p>
            <a:pPr lvl="1"/>
            <a:r>
              <a:rPr lang="en-US" dirty="0" smtClean="0"/>
              <a:t>Establish Strategy for defining how many stages / Sandbox are required</a:t>
            </a:r>
          </a:p>
          <a:p>
            <a:pPr lvl="2"/>
            <a:r>
              <a:rPr lang="en-US" dirty="0" smtClean="0"/>
              <a:t>Following aspects should be considered:</a:t>
            </a:r>
          </a:p>
          <a:p>
            <a:pPr lvl="3"/>
            <a:r>
              <a:rPr lang="en-US" dirty="0" smtClean="0"/>
              <a:t>Different type of testing are needed? (with / without data, …)</a:t>
            </a:r>
          </a:p>
          <a:p>
            <a:pPr lvl="3"/>
            <a:r>
              <a:rPr lang="en-US" dirty="0" smtClean="0"/>
              <a:t>Multiple QA members to test the Service version? (same team? Different team)</a:t>
            </a:r>
          </a:p>
          <a:p>
            <a:pPr lvl="2"/>
            <a:r>
              <a:rPr lang="en-US" dirty="0" smtClean="0"/>
              <a:t>In order to ensure stability of the environment and that QA tests are efficient, it’s necessary to define precisely </a:t>
            </a:r>
          </a:p>
          <a:p>
            <a:pPr lvl="3"/>
            <a:r>
              <a:rPr lang="en-US" dirty="0"/>
              <a:t>how many stage / sandbox are needed ?  </a:t>
            </a:r>
          </a:p>
          <a:p>
            <a:pPr lvl="3"/>
            <a:r>
              <a:rPr lang="en-US" dirty="0"/>
              <a:t>what will be the usage of each of those ?</a:t>
            </a:r>
          </a:p>
          <a:p>
            <a:pPr lvl="3"/>
            <a:r>
              <a:rPr lang="en-US" dirty="0"/>
              <a:t>What is the lifecycle of the sandbox (periodicity of the renewal) ?</a:t>
            </a:r>
          </a:p>
          <a:p>
            <a:pPr lvl="1"/>
            <a:r>
              <a:rPr lang="en-US" dirty="0" smtClean="0"/>
              <a:t>Define what will be the different parameters of the sandbox, that will support with the defined strategy</a:t>
            </a:r>
          </a:p>
          <a:p>
            <a:pPr lvl="2"/>
            <a:r>
              <a:rPr lang="en-US" dirty="0"/>
              <a:t>Reference Cluster</a:t>
            </a:r>
          </a:p>
          <a:p>
            <a:pPr lvl="2"/>
            <a:r>
              <a:rPr lang="en-US" dirty="0" smtClean="0"/>
              <a:t>List of Services to be added to the sandbox </a:t>
            </a:r>
            <a:r>
              <a:rPr lang="en-US" dirty="0"/>
              <a:t>(Continuous Delivery and/or Global Factory Services)</a:t>
            </a:r>
          </a:p>
          <a:p>
            <a:pPr lvl="2"/>
            <a:r>
              <a:rPr lang="en-US" dirty="0" smtClean="0"/>
              <a:t>Exact Version / Iteration / Package of each Service</a:t>
            </a:r>
          </a:p>
          <a:p>
            <a:pPr lvl="2"/>
            <a:r>
              <a:rPr lang="en-US" i="1" dirty="0"/>
              <a:t>This define should be done with the Service Manager, who can provide recommendations based on his knowledge of the Service Version Development </a:t>
            </a:r>
            <a:r>
              <a:rPr lang="en-US" i="1" dirty="0" smtClean="0"/>
              <a:t>plan</a:t>
            </a:r>
          </a:p>
          <a:p>
            <a:pPr lvl="1"/>
            <a:r>
              <a:rPr lang="en-US" dirty="0" smtClean="0"/>
              <a:t>If QA tests requires some existing </a:t>
            </a:r>
            <a:r>
              <a:rPr lang="en-US" dirty="0"/>
              <a:t>data, the Service must provide export/import </a:t>
            </a:r>
            <a:r>
              <a:rPr lang="en-US" dirty="0" smtClean="0"/>
              <a:t>capability</a:t>
            </a:r>
          </a:p>
          <a:p>
            <a:pPr lvl="2"/>
            <a:r>
              <a:rPr lang="en-US" dirty="0" smtClean="0"/>
              <a:t>Service manager needs to provide support to QA to execute the batch that will perform Export / Import </a:t>
            </a:r>
          </a:p>
          <a:p>
            <a:pPr lvl="1"/>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37023" y="710198"/>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4054775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QA Environment</a:t>
            </a:r>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37022" y="716592"/>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6" name="Rectangle 5"/>
          <p:cNvSpPr/>
          <p:nvPr/>
        </p:nvSpPr>
        <p:spPr>
          <a:xfrm>
            <a:off x="3565014" y="1925053"/>
            <a:ext cx="4725372" cy="971392"/>
          </a:xfrm>
          <a:prstGeom prst="rect">
            <a:avLst/>
          </a:prstGeom>
          <a:solidFill>
            <a:srgbClr val="DDDDDD"/>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8" name="TextBox 7"/>
          <p:cNvSpPr txBox="1"/>
          <p:nvPr/>
        </p:nvSpPr>
        <p:spPr>
          <a:xfrm>
            <a:off x="3565014" y="1920980"/>
            <a:ext cx="2577129" cy="246221"/>
          </a:xfrm>
          <a:prstGeom prst="rect">
            <a:avLst/>
          </a:prstGeom>
          <a:noFill/>
        </p:spPr>
        <p:txBody>
          <a:bodyPr wrap="square" rtlCol="0">
            <a:spAutoFit/>
          </a:bodyPr>
          <a:lstStyle/>
          <a:p>
            <a:r>
              <a:rPr lang="en-US" sz="1000" dirty="0" smtClean="0"/>
              <a:t>Reference Cluster on Production Level (2020xGA)</a:t>
            </a:r>
            <a:endParaRPr lang="en-US" sz="1000" dirty="0"/>
          </a:p>
        </p:txBody>
      </p:sp>
      <p:sp>
        <p:nvSpPr>
          <p:cNvPr id="11" name="Rectangle 10"/>
          <p:cNvSpPr/>
          <p:nvPr/>
        </p:nvSpPr>
        <p:spPr>
          <a:xfrm>
            <a:off x="3698671" y="2290371"/>
            <a:ext cx="1279116" cy="482904"/>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A</a:t>
            </a:r>
          </a:p>
          <a:p>
            <a:pPr algn="ctr"/>
            <a:r>
              <a:rPr lang="en-US" sz="1100" dirty="0" smtClean="0">
                <a:solidFill>
                  <a:srgbClr val="2B94D7"/>
                </a:solidFill>
              </a:rPr>
              <a:t>1.0.0</a:t>
            </a:r>
            <a:endParaRPr lang="en-US" sz="1100" dirty="0">
              <a:solidFill>
                <a:srgbClr val="2B94D7"/>
              </a:solidFill>
            </a:endParaRPr>
          </a:p>
        </p:txBody>
      </p:sp>
      <p:sp>
        <p:nvSpPr>
          <p:cNvPr id="12" name="Rectangle 11"/>
          <p:cNvSpPr/>
          <p:nvPr/>
        </p:nvSpPr>
        <p:spPr>
          <a:xfrm>
            <a:off x="5248793" y="2313265"/>
            <a:ext cx="1285301" cy="460010"/>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973BAD"/>
                </a:solidFill>
              </a:rPr>
              <a:t>Service B</a:t>
            </a:r>
          </a:p>
          <a:p>
            <a:pPr algn="ctr"/>
            <a:r>
              <a:rPr lang="en-US" sz="1100" dirty="0" smtClean="0">
                <a:solidFill>
                  <a:srgbClr val="973BAD"/>
                </a:solidFill>
              </a:rPr>
              <a:t>R2020xGA</a:t>
            </a:r>
            <a:endParaRPr lang="en-US" sz="1100" dirty="0">
              <a:solidFill>
                <a:srgbClr val="973BAD"/>
              </a:solidFill>
            </a:endParaRPr>
          </a:p>
        </p:txBody>
      </p:sp>
      <p:sp>
        <p:nvSpPr>
          <p:cNvPr id="13" name="Rectangle 12"/>
          <p:cNvSpPr/>
          <p:nvPr/>
        </p:nvSpPr>
        <p:spPr>
          <a:xfrm>
            <a:off x="7339882" y="2341660"/>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rgbClr val="973BAD"/>
              </a:solidFill>
            </a:endParaRPr>
          </a:p>
        </p:txBody>
      </p:sp>
      <p:sp>
        <p:nvSpPr>
          <p:cNvPr id="14" name="Rectangle 13"/>
          <p:cNvSpPr/>
          <p:nvPr/>
        </p:nvSpPr>
        <p:spPr>
          <a:xfrm>
            <a:off x="7283350" y="2290371"/>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rgbClr val="973BAD"/>
              </a:solidFill>
            </a:endParaRPr>
          </a:p>
        </p:txBody>
      </p:sp>
      <p:sp>
        <p:nvSpPr>
          <p:cNvPr id="15" name="Rectangle 14"/>
          <p:cNvSpPr/>
          <p:nvPr/>
        </p:nvSpPr>
        <p:spPr>
          <a:xfrm>
            <a:off x="7230347" y="2236324"/>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973BAD"/>
                </a:solidFill>
              </a:rPr>
              <a:t>Service x</a:t>
            </a:r>
          </a:p>
        </p:txBody>
      </p:sp>
      <p:sp>
        <p:nvSpPr>
          <p:cNvPr id="16" name="Rectangle 15"/>
          <p:cNvSpPr/>
          <p:nvPr/>
        </p:nvSpPr>
        <p:spPr>
          <a:xfrm>
            <a:off x="3682328" y="1323493"/>
            <a:ext cx="1279116" cy="487312"/>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A </a:t>
            </a:r>
            <a:r>
              <a:rPr lang="en-US" sz="1100" dirty="0">
                <a:solidFill>
                  <a:srgbClr val="2B94D7"/>
                </a:solidFill>
              </a:rPr>
              <a:t>w</a:t>
            </a:r>
            <a:r>
              <a:rPr lang="en-US" sz="1100" dirty="0" smtClean="0">
                <a:solidFill>
                  <a:srgbClr val="2B94D7"/>
                </a:solidFill>
              </a:rPr>
              <a:t>ith fix</a:t>
            </a:r>
          </a:p>
          <a:p>
            <a:pPr algn="ctr"/>
            <a:r>
              <a:rPr lang="en-US" sz="1100" dirty="0" smtClean="0">
                <a:solidFill>
                  <a:srgbClr val="2B94D7"/>
                </a:solidFill>
              </a:rPr>
              <a:t>1.0.1</a:t>
            </a:r>
            <a:endParaRPr lang="en-US" sz="1100" dirty="0">
              <a:solidFill>
                <a:srgbClr val="2B94D7"/>
              </a:solidFill>
            </a:endParaRPr>
          </a:p>
        </p:txBody>
      </p:sp>
      <p:sp>
        <p:nvSpPr>
          <p:cNvPr id="22" name="Rectangle 21"/>
          <p:cNvSpPr/>
          <p:nvPr/>
        </p:nvSpPr>
        <p:spPr>
          <a:xfrm>
            <a:off x="5248793" y="1319787"/>
            <a:ext cx="1279116" cy="487312"/>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solidFill>
                  <a:srgbClr val="973BAD"/>
                </a:solidFill>
              </a:rPr>
              <a:t>Service B </a:t>
            </a:r>
            <a:r>
              <a:rPr lang="en-US" sz="1100" dirty="0" smtClean="0">
                <a:solidFill>
                  <a:srgbClr val="973BAD"/>
                </a:solidFill>
              </a:rPr>
              <a:t>With </a:t>
            </a:r>
            <a:r>
              <a:rPr lang="en-US" sz="1100" dirty="0">
                <a:solidFill>
                  <a:srgbClr val="973BAD"/>
                </a:solidFill>
              </a:rPr>
              <a:t>fix</a:t>
            </a:r>
          </a:p>
          <a:p>
            <a:pPr algn="ctr"/>
            <a:r>
              <a:rPr lang="en-US" sz="1100" dirty="0" smtClean="0">
                <a:solidFill>
                  <a:srgbClr val="973BAD"/>
                </a:solidFill>
              </a:rPr>
              <a:t>R2020xFD1</a:t>
            </a:r>
            <a:endParaRPr lang="en-US" sz="1100" dirty="0">
              <a:solidFill>
                <a:srgbClr val="973BAD"/>
              </a:solidFill>
            </a:endParaRPr>
          </a:p>
        </p:txBody>
      </p:sp>
      <p:sp>
        <p:nvSpPr>
          <p:cNvPr id="24" name="Rectangle 23"/>
          <p:cNvSpPr/>
          <p:nvPr/>
        </p:nvSpPr>
        <p:spPr>
          <a:xfrm>
            <a:off x="226141" y="4223781"/>
            <a:ext cx="1585396" cy="16560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Local</a:t>
            </a:r>
            <a:r>
              <a:rPr lang="en-US" sz="700" dirty="0" smtClean="0">
                <a:solidFill>
                  <a:srgbClr val="2B94D7"/>
                </a:solidFill>
              </a:rPr>
              <a:t> </a:t>
            </a:r>
            <a:r>
              <a:rPr lang="en-US" sz="1100" dirty="0" smtClean="0">
                <a:solidFill>
                  <a:srgbClr val="2B94D7"/>
                </a:solidFill>
              </a:rPr>
              <a:t>Factory</a:t>
            </a:r>
            <a:endParaRPr lang="en-US" sz="1100" dirty="0">
              <a:solidFill>
                <a:srgbClr val="2B94D7"/>
              </a:solidFill>
            </a:endParaRPr>
          </a:p>
        </p:txBody>
      </p:sp>
      <p:sp>
        <p:nvSpPr>
          <p:cNvPr id="25" name="Rectangle 24"/>
          <p:cNvSpPr/>
          <p:nvPr/>
        </p:nvSpPr>
        <p:spPr>
          <a:xfrm>
            <a:off x="226140" y="4668947"/>
            <a:ext cx="1585397" cy="163464"/>
          </a:xfrm>
          <a:prstGeom prst="rect">
            <a:avLst/>
          </a:prstGeom>
          <a:ln>
            <a:solidFill>
              <a:srgbClr val="DAB12D"/>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DAB12D"/>
                </a:solidFill>
              </a:rPr>
              <a:t>Reference Cluster</a:t>
            </a:r>
            <a:endParaRPr lang="en-US" sz="1100" dirty="0">
              <a:solidFill>
                <a:srgbClr val="DAB12D"/>
              </a:solidFill>
            </a:endParaRPr>
          </a:p>
        </p:txBody>
      </p:sp>
      <p:sp>
        <p:nvSpPr>
          <p:cNvPr id="26" name="Rectangle 25"/>
          <p:cNvSpPr/>
          <p:nvPr/>
        </p:nvSpPr>
        <p:spPr>
          <a:xfrm>
            <a:off x="226140" y="4444225"/>
            <a:ext cx="1585397" cy="166516"/>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Global Factory</a:t>
            </a:r>
            <a:endParaRPr lang="en-US" sz="1100" dirty="0">
              <a:solidFill>
                <a:srgbClr val="973BAD"/>
              </a:solidFill>
            </a:endParaRPr>
          </a:p>
        </p:txBody>
      </p:sp>
      <p:sp>
        <p:nvSpPr>
          <p:cNvPr id="27" name="Rectangle 26"/>
          <p:cNvSpPr/>
          <p:nvPr/>
        </p:nvSpPr>
        <p:spPr>
          <a:xfrm>
            <a:off x="0" y="4172125"/>
            <a:ext cx="1891430" cy="967738"/>
          </a:xfrm>
          <a:prstGeom prst="rect">
            <a:avLst/>
          </a:prstGeom>
          <a:noFill/>
          <a:ln w="1270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sz="1000" b="1" dirty="0" smtClean="0">
                <a:solidFill>
                  <a:sysClr val="windowText" lastClr="000000"/>
                </a:solidFill>
              </a:rPr>
              <a:t>Legend</a:t>
            </a:r>
            <a:endParaRPr lang="en-US" sz="1000" b="1" dirty="0">
              <a:solidFill>
                <a:sysClr val="windowText" lastClr="000000"/>
              </a:solidFill>
            </a:endParaRPr>
          </a:p>
        </p:txBody>
      </p:sp>
      <p:sp>
        <p:nvSpPr>
          <p:cNvPr id="28" name="Rectangle 27"/>
          <p:cNvSpPr/>
          <p:nvPr/>
        </p:nvSpPr>
        <p:spPr>
          <a:xfrm>
            <a:off x="226140" y="4892443"/>
            <a:ext cx="1585397" cy="163464"/>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QA Environment</a:t>
            </a:r>
            <a:endParaRPr lang="en-US" sz="1100" dirty="0">
              <a:solidFill>
                <a:srgbClr val="F66C4B"/>
              </a:solidFill>
            </a:endParaRPr>
          </a:p>
        </p:txBody>
      </p:sp>
      <p:sp>
        <p:nvSpPr>
          <p:cNvPr id="29" name="Rectangle 28"/>
          <p:cNvSpPr/>
          <p:nvPr/>
        </p:nvSpPr>
        <p:spPr>
          <a:xfrm>
            <a:off x="1942379" y="2402919"/>
            <a:ext cx="961748" cy="257808"/>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QA Sandbox</a:t>
            </a:r>
            <a:endParaRPr lang="en-US" sz="1100" dirty="0">
              <a:solidFill>
                <a:srgbClr val="F66C4B"/>
              </a:solidFill>
            </a:endParaRPr>
          </a:p>
        </p:txBody>
      </p:sp>
      <p:cxnSp>
        <p:nvCxnSpPr>
          <p:cNvPr id="36" name="Elbow Connector 35"/>
          <p:cNvCxnSpPr>
            <a:endCxn id="22" idx="3"/>
          </p:cNvCxnSpPr>
          <p:nvPr/>
        </p:nvCxnSpPr>
        <p:spPr>
          <a:xfrm flipV="1">
            <a:off x="2948637" y="1563443"/>
            <a:ext cx="3579272" cy="968380"/>
          </a:xfrm>
          <a:prstGeom prst="bentConnector3">
            <a:avLst>
              <a:gd name="adj1" fmla="val 10922"/>
            </a:avLst>
          </a:prstGeom>
          <a:ln w="28575"/>
        </p:spPr>
        <p:style>
          <a:lnRef idx="1">
            <a:schemeClr val="accent4"/>
          </a:lnRef>
          <a:fillRef idx="0">
            <a:schemeClr val="accent4"/>
          </a:fillRef>
          <a:effectRef idx="0">
            <a:schemeClr val="accent4"/>
          </a:effectRef>
          <a:fontRef idx="minor">
            <a:schemeClr val="tx1"/>
          </a:fontRef>
        </p:style>
      </p:cxnSp>
      <p:cxnSp>
        <p:nvCxnSpPr>
          <p:cNvPr id="39" name="Elbow Connector 38"/>
          <p:cNvCxnSpPr>
            <a:stCxn id="22" idx="3"/>
          </p:cNvCxnSpPr>
          <p:nvPr/>
        </p:nvCxnSpPr>
        <p:spPr>
          <a:xfrm>
            <a:off x="6527909" y="1563443"/>
            <a:ext cx="2378854" cy="952350"/>
          </a:xfrm>
          <a:prstGeom prst="bentConnector3">
            <a:avLst>
              <a:gd name="adj1" fmla="val 50000"/>
            </a:avLst>
          </a:prstGeom>
          <a:ln w="28575"/>
        </p:spPr>
        <p:style>
          <a:lnRef idx="1">
            <a:schemeClr val="accent4"/>
          </a:lnRef>
          <a:fillRef idx="0">
            <a:schemeClr val="accent4"/>
          </a:fillRef>
          <a:effectRef idx="0">
            <a:schemeClr val="accent4"/>
          </a:effectRef>
          <a:fontRef idx="minor">
            <a:schemeClr val="tx1"/>
          </a:fontRef>
        </p:style>
      </p:cxnSp>
      <p:sp>
        <p:nvSpPr>
          <p:cNvPr id="41" name="Rectangle 40"/>
          <p:cNvSpPr/>
          <p:nvPr/>
        </p:nvSpPr>
        <p:spPr>
          <a:xfrm>
            <a:off x="3576398" y="3660510"/>
            <a:ext cx="4725372" cy="971392"/>
          </a:xfrm>
          <a:prstGeom prst="rect">
            <a:avLst/>
          </a:prstGeom>
          <a:solidFill>
            <a:srgbClr val="DDDDDD"/>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42" name="TextBox 41"/>
          <p:cNvSpPr txBox="1"/>
          <p:nvPr/>
        </p:nvSpPr>
        <p:spPr>
          <a:xfrm>
            <a:off x="3576398" y="3656437"/>
            <a:ext cx="2577129" cy="246221"/>
          </a:xfrm>
          <a:prstGeom prst="rect">
            <a:avLst/>
          </a:prstGeom>
          <a:noFill/>
        </p:spPr>
        <p:txBody>
          <a:bodyPr wrap="square" rtlCol="0">
            <a:spAutoFit/>
          </a:bodyPr>
          <a:lstStyle/>
          <a:p>
            <a:r>
              <a:rPr lang="en-US" sz="1000" dirty="0" smtClean="0"/>
              <a:t>Reference Cluster </a:t>
            </a:r>
            <a:r>
              <a:rPr lang="en-US" sz="1000" smtClean="0"/>
              <a:t>on Switch </a:t>
            </a:r>
            <a:r>
              <a:rPr lang="en-US" sz="1000" dirty="0" smtClean="0"/>
              <a:t>Level (2020xFD1)</a:t>
            </a:r>
            <a:endParaRPr lang="en-US" sz="1000" dirty="0"/>
          </a:p>
        </p:txBody>
      </p:sp>
      <p:sp>
        <p:nvSpPr>
          <p:cNvPr id="43" name="Rectangle 42"/>
          <p:cNvSpPr/>
          <p:nvPr/>
        </p:nvSpPr>
        <p:spPr>
          <a:xfrm>
            <a:off x="3710055" y="4025828"/>
            <a:ext cx="1279116" cy="482904"/>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A</a:t>
            </a:r>
          </a:p>
          <a:p>
            <a:pPr algn="ctr"/>
            <a:r>
              <a:rPr lang="en-US" sz="1100" dirty="0" smtClean="0">
                <a:solidFill>
                  <a:srgbClr val="2B94D7"/>
                </a:solidFill>
              </a:rPr>
              <a:t>1.0.0</a:t>
            </a:r>
            <a:endParaRPr lang="en-US" sz="1100" dirty="0">
              <a:solidFill>
                <a:srgbClr val="2B94D7"/>
              </a:solidFill>
            </a:endParaRPr>
          </a:p>
        </p:txBody>
      </p:sp>
      <p:sp>
        <p:nvSpPr>
          <p:cNvPr id="44" name="Rectangle 43"/>
          <p:cNvSpPr/>
          <p:nvPr/>
        </p:nvSpPr>
        <p:spPr>
          <a:xfrm>
            <a:off x="5260177" y="4048722"/>
            <a:ext cx="1285301" cy="460010"/>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973BAD"/>
                </a:solidFill>
              </a:rPr>
              <a:t>Service B With fix </a:t>
            </a:r>
          </a:p>
          <a:p>
            <a:pPr algn="ctr"/>
            <a:r>
              <a:rPr lang="en-US" sz="1100" dirty="0" smtClean="0">
                <a:solidFill>
                  <a:srgbClr val="973BAD"/>
                </a:solidFill>
              </a:rPr>
              <a:t>R2020xFD1</a:t>
            </a:r>
            <a:endParaRPr lang="en-US" sz="1100" dirty="0">
              <a:solidFill>
                <a:srgbClr val="973BAD"/>
              </a:solidFill>
            </a:endParaRPr>
          </a:p>
        </p:txBody>
      </p:sp>
      <p:sp>
        <p:nvSpPr>
          <p:cNvPr id="45" name="Rectangle 44"/>
          <p:cNvSpPr/>
          <p:nvPr/>
        </p:nvSpPr>
        <p:spPr>
          <a:xfrm>
            <a:off x="7351266" y="4077117"/>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rgbClr val="973BAD"/>
              </a:solidFill>
            </a:endParaRPr>
          </a:p>
        </p:txBody>
      </p:sp>
      <p:sp>
        <p:nvSpPr>
          <p:cNvPr id="46" name="Rectangle 45"/>
          <p:cNvSpPr/>
          <p:nvPr/>
        </p:nvSpPr>
        <p:spPr>
          <a:xfrm>
            <a:off x="7294734" y="4025828"/>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solidFill>
                <a:srgbClr val="973BAD"/>
              </a:solidFill>
            </a:endParaRPr>
          </a:p>
        </p:txBody>
      </p:sp>
      <p:sp>
        <p:nvSpPr>
          <p:cNvPr id="47" name="Rectangle 46"/>
          <p:cNvSpPr/>
          <p:nvPr/>
        </p:nvSpPr>
        <p:spPr>
          <a:xfrm>
            <a:off x="7241731" y="3971781"/>
            <a:ext cx="698842" cy="348266"/>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973BAD"/>
                </a:solidFill>
              </a:rPr>
              <a:t>Service x</a:t>
            </a:r>
          </a:p>
        </p:txBody>
      </p:sp>
      <p:sp>
        <p:nvSpPr>
          <p:cNvPr id="48" name="Rectangle 47"/>
          <p:cNvSpPr/>
          <p:nvPr/>
        </p:nvSpPr>
        <p:spPr>
          <a:xfrm>
            <a:off x="3693712" y="3058950"/>
            <a:ext cx="1279116" cy="487312"/>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A </a:t>
            </a:r>
            <a:r>
              <a:rPr lang="en-US" sz="1100" dirty="0">
                <a:solidFill>
                  <a:srgbClr val="2B94D7"/>
                </a:solidFill>
              </a:rPr>
              <a:t>w</a:t>
            </a:r>
            <a:r>
              <a:rPr lang="en-US" sz="1100" dirty="0" smtClean="0">
                <a:solidFill>
                  <a:srgbClr val="2B94D7"/>
                </a:solidFill>
              </a:rPr>
              <a:t>ith fix</a:t>
            </a:r>
          </a:p>
          <a:p>
            <a:pPr algn="ctr"/>
            <a:r>
              <a:rPr lang="en-US" sz="1100" dirty="0" smtClean="0">
                <a:solidFill>
                  <a:srgbClr val="2B94D7"/>
                </a:solidFill>
              </a:rPr>
              <a:t>1.0.1</a:t>
            </a:r>
            <a:endParaRPr lang="en-US" sz="1100" dirty="0">
              <a:solidFill>
                <a:srgbClr val="2B94D7"/>
              </a:solidFill>
            </a:endParaRPr>
          </a:p>
        </p:txBody>
      </p:sp>
      <p:sp>
        <p:nvSpPr>
          <p:cNvPr id="50" name="Rectangle 49"/>
          <p:cNvSpPr/>
          <p:nvPr/>
        </p:nvSpPr>
        <p:spPr>
          <a:xfrm>
            <a:off x="1953763" y="4138376"/>
            <a:ext cx="961748" cy="257808"/>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QA Sandbox</a:t>
            </a:r>
            <a:endParaRPr lang="en-US" sz="1100" dirty="0">
              <a:solidFill>
                <a:srgbClr val="F66C4B"/>
              </a:solidFill>
            </a:endParaRPr>
          </a:p>
        </p:txBody>
      </p:sp>
      <p:cxnSp>
        <p:nvCxnSpPr>
          <p:cNvPr id="51" name="Elbow Connector 50"/>
          <p:cNvCxnSpPr>
            <a:endCxn id="48" idx="3"/>
          </p:cNvCxnSpPr>
          <p:nvPr/>
        </p:nvCxnSpPr>
        <p:spPr>
          <a:xfrm flipV="1">
            <a:off x="2960021" y="3302606"/>
            <a:ext cx="2012807" cy="964674"/>
          </a:xfrm>
          <a:prstGeom prst="bentConnector3">
            <a:avLst>
              <a:gd name="adj1" fmla="val 15336"/>
            </a:avLst>
          </a:prstGeom>
          <a:ln w="28575"/>
        </p:spPr>
        <p:style>
          <a:lnRef idx="1">
            <a:schemeClr val="accent4"/>
          </a:lnRef>
          <a:fillRef idx="0">
            <a:schemeClr val="accent4"/>
          </a:fillRef>
          <a:effectRef idx="0">
            <a:schemeClr val="accent4"/>
          </a:effectRef>
          <a:fontRef idx="minor">
            <a:schemeClr val="tx1"/>
          </a:fontRef>
        </p:style>
      </p:cxnSp>
      <p:cxnSp>
        <p:nvCxnSpPr>
          <p:cNvPr id="52" name="Elbow Connector 51"/>
          <p:cNvCxnSpPr>
            <a:stCxn id="48" idx="3"/>
          </p:cNvCxnSpPr>
          <p:nvPr/>
        </p:nvCxnSpPr>
        <p:spPr>
          <a:xfrm>
            <a:off x="4972828" y="3302606"/>
            <a:ext cx="3933935" cy="948644"/>
          </a:xfrm>
          <a:prstGeom prst="bentConnector3">
            <a:avLst>
              <a:gd name="adj1" fmla="val 4217"/>
            </a:avLst>
          </a:prstGeom>
          <a:ln w="28575"/>
        </p:spPr>
        <p:style>
          <a:lnRef idx="1">
            <a:schemeClr val="accent4"/>
          </a:lnRef>
          <a:fillRef idx="0">
            <a:schemeClr val="accent4"/>
          </a:fillRef>
          <a:effectRef idx="0">
            <a:schemeClr val="accent4"/>
          </a:effectRef>
          <a:fontRef idx="minor">
            <a:schemeClr val="tx1"/>
          </a:fontRef>
        </p:style>
      </p:cxnSp>
      <p:sp>
        <p:nvSpPr>
          <p:cNvPr id="9" name="Text Placeholder 8"/>
          <p:cNvSpPr>
            <a:spLocks noGrp="1"/>
          </p:cNvSpPr>
          <p:nvPr>
            <p:ph type="body" sz="quarter" idx="14"/>
          </p:nvPr>
        </p:nvSpPr>
        <p:spPr>
          <a:xfrm>
            <a:off x="719572" y="842963"/>
            <a:ext cx="7926407" cy="365771"/>
          </a:xfrm>
          <a:solidFill>
            <a:srgbClr val="FFFFFF">
              <a:alpha val="69020"/>
            </a:srgbClr>
          </a:solidFill>
        </p:spPr>
        <p:txBody>
          <a:bodyPr/>
          <a:lstStyle/>
          <a:p>
            <a:r>
              <a:rPr lang="fr-FR" sz="1800" dirty="0" smtClean="0"/>
              <a:t>Possible </a:t>
            </a:r>
            <a:r>
              <a:rPr lang="fr-FR" sz="1800" dirty="0" err="1" smtClean="0"/>
              <a:t>strategies</a:t>
            </a:r>
            <a:r>
              <a:rPr lang="fr-FR" sz="1800" dirty="0" smtClean="0"/>
              <a:t>, i</a:t>
            </a:r>
            <a:r>
              <a:rPr lang="en-US" sz="1800" dirty="0" smtClean="0"/>
              <a:t>f </a:t>
            </a:r>
            <a:r>
              <a:rPr lang="en-US" sz="1800" dirty="0"/>
              <a:t>an IR/Function Validation requires a change authored in Global Factory</a:t>
            </a:r>
            <a:endParaRPr lang="fr-FR" sz="1800" dirty="0"/>
          </a:p>
        </p:txBody>
      </p:sp>
    </p:spTree>
    <p:extLst>
      <p:ext uri="{BB962C8B-B14F-4D97-AF65-F5344CB8AC3E}">
        <p14:creationId xmlns:p14="http://schemas.microsoft.com/office/powerpoint/2010/main" val="142761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US" dirty="0"/>
              <a:t>Service Manager </a:t>
            </a:r>
            <a:r>
              <a:rPr lang="en-US" dirty="0" smtClean="0"/>
              <a:t>preparation (1/2)</a:t>
            </a:r>
            <a:endParaRPr lang="fr-FR"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19571" y="1276350"/>
            <a:ext cx="8255095" cy="710283"/>
          </a:xfrm>
        </p:spPr>
        <p:txBody>
          <a:bodyPr>
            <a:normAutofit fontScale="70000" lnSpcReduction="20000"/>
          </a:bodyPr>
          <a:lstStyle/>
          <a:p>
            <a:r>
              <a:rPr lang="en-US" b="1" dirty="0" smtClean="0"/>
              <a:t>Protect the deployable package</a:t>
            </a:r>
            <a:r>
              <a:rPr lang="en-US" dirty="0" smtClean="0"/>
              <a:t/>
            </a:r>
            <a:br>
              <a:rPr lang="en-US" dirty="0" smtClean="0"/>
            </a:br>
            <a:r>
              <a:rPr lang="en-US" dirty="0" smtClean="0"/>
              <a:t>In order to ensure that the package to deploy won’t be deleted until the end of the QA Validation, the Service manager must protect the deployable package for each region to be deployed (based on </a:t>
            </a:r>
            <a:r>
              <a:rPr lang="en-US" dirty="0" err="1" smtClean="0"/>
              <a:t>regionId</a:t>
            </a:r>
            <a:r>
              <a:rPr lang="en-US" dirty="0" smtClean="0"/>
              <a:t> tag).</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37023" y="710198"/>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7" name="Content Placeholder 2"/>
          <p:cNvSpPr txBox="1">
            <a:spLocks/>
          </p:cNvSpPr>
          <p:nvPr/>
        </p:nvSpPr>
        <p:spPr>
          <a:xfrm>
            <a:off x="719571" y="1865629"/>
            <a:ext cx="3537506" cy="3126318"/>
          </a:xfrm>
          <a:prstGeom prst="rect">
            <a:avLst/>
          </a:prstGeom>
        </p:spPr>
        <p:txBody>
          <a:bodyPr vert="horz" lIns="87916" tIns="43957" rIns="87916" bIns="43957" rtlCol="0">
            <a:normAutofit fontScale="92500" lnSpcReduction="20000"/>
          </a:bodyPr>
          <a:lstStyle>
            <a:lvl1pPr marL="252000" indent="-2520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4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t>How:</a:t>
            </a:r>
            <a:endParaRPr lang="en-US" dirty="0"/>
          </a:p>
          <a:p>
            <a:pPr lvl="2"/>
            <a:r>
              <a:rPr lang="en-US" dirty="0"/>
              <a:t>In Continuous Delivery / Service Lifecycle, </a:t>
            </a:r>
            <a:endParaRPr lang="en-US" dirty="0" smtClean="0"/>
          </a:p>
          <a:p>
            <a:pPr marL="1020762" lvl="3" indent="-342900">
              <a:buSzPct val="100000"/>
              <a:buFont typeface="+mj-lt"/>
              <a:buAutoNum type="arabicPeriod"/>
            </a:pPr>
            <a:r>
              <a:rPr lang="en-US" dirty="0"/>
              <a:t>On History Tab</a:t>
            </a:r>
          </a:p>
          <a:p>
            <a:pPr marL="1020762" lvl="3" indent="-342900">
              <a:buSzPct val="100000"/>
              <a:buFont typeface="+mj-lt"/>
              <a:buAutoNum type="arabicPeriod"/>
            </a:pPr>
            <a:r>
              <a:rPr lang="en-US" dirty="0"/>
              <a:t>Open an Iteration</a:t>
            </a:r>
          </a:p>
          <a:p>
            <a:pPr marL="1020762" lvl="3" indent="-342900">
              <a:buSzPct val="100000"/>
              <a:buFont typeface="+mj-lt"/>
              <a:buAutoNum type="arabicPeriod"/>
            </a:pPr>
            <a:r>
              <a:rPr lang="en-US" dirty="0"/>
              <a:t>In Packages Section, identify the right Package </a:t>
            </a:r>
          </a:p>
          <a:p>
            <a:pPr marL="1165225" lvl="4" indent="-182563">
              <a:buFont typeface="+mj-lt"/>
              <a:buAutoNum type="alphaLcParenR"/>
            </a:pPr>
            <a:r>
              <a:rPr lang="en-US" dirty="0"/>
              <a:t>Type=deployable, </a:t>
            </a:r>
          </a:p>
          <a:p>
            <a:pPr marL="1165225" lvl="4" indent="-182563">
              <a:buFont typeface="+mj-lt"/>
              <a:buAutoNum type="alphaLcParenR"/>
            </a:pPr>
            <a:r>
              <a:rPr lang="en-US" dirty="0" err="1"/>
              <a:t>regionId</a:t>
            </a:r>
            <a:r>
              <a:rPr lang="en-US" dirty="0"/>
              <a:t>=region to be deployed</a:t>
            </a:r>
          </a:p>
          <a:p>
            <a:pPr marL="1020762" lvl="3" indent="-342900">
              <a:buSzPct val="100000"/>
              <a:buFont typeface="+mj-lt"/>
              <a:buAutoNum type="arabicPeriod"/>
            </a:pPr>
            <a:r>
              <a:rPr lang="en-US" dirty="0"/>
              <a:t>Delete existing </a:t>
            </a:r>
            <a:r>
              <a:rPr lang="en-US" i="1" dirty="0" err="1" smtClean="0"/>
              <a:t>doNotDelete</a:t>
            </a:r>
            <a:r>
              <a:rPr lang="en-US" dirty="0" smtClean="0"/>
              <a:t> </a:t>
            </a:r>
            <a:r>
              <a:rPr lang="en-US" dirty="0"/>
              <a:t>tag with value set to </a:t>
            </a:r>
            <a:r>
              <a:rPr lang="en-US" i="1" dirty="0" smtClean="0"/>
              <a:t>false</a:t>
            </a:r>
            <a:endParaRPr lang="en-US" i="1" dirty="0"/>
          </a:p>
          <a:p>
            <a:pPr marL="1020762" lvl="3" indent="-342900">
              <a:buSzPct val="100000"/>
              <a:buFont typeface="+mj-lt"/>
              <a:buAutoNum type="arabicPeriod"/>
            </a:pPr>
            <a:r>
              <a:rPr lang="en-US" dirty="0"/>
              <a:t>Add </a:t>
            </a:r>
            <a:r>
              <a:rPr lang="en-US" i="1" dirty="0" err="1" smtClean="0"/>
              <a:t>doNotDelete</a:t>
            </a:r>
            <a:r>
              <a:rPr lang="en-US" dirty="0" smtClean="0"/>
              <a:t> </a:t>
            </a:r>
            <a:r>
              <a:rPr lang="en-US" dirty="0"/>
              <a:t>tag and set </a:t>
            </a:r>
            <a:r>
              <a:rPr lang="en-US" dirty="0" smtClean="0"/>
              <a:t>its </a:t>
            </a:r>
            <a:r>
              <a:rPr lang="en-US" dirty="0"/>
              <a:t>value to </a:t>
            </a:r>
            <a:r>
              <a:rPr lang="en-US" i="1" dirty="0" smtClean="0"/>
              <a:t>true</a:t>
            </a:r>
            <a:endParaRPr lang="en-US" i="1" dirty="0"/>
          </a:p>
          <a:p>
            <a:pPr lvl="2"/>
            <a:r>
              <a:rPr lang="en-US" dirty="0" smtClean="0"/>
              <a:t>Warning: tag name and value are case sensitive</a:t>
            </a:r>
          </a:p>
        </p:txBody>
      </p:sp>
      <p:pic>
        <p:nvPicPr>
          <p:cNvPr id="8" name="Picture 7"/>
          <p:cNvPicPr>
            <a:picLocks noChangeAspect="1"/>
          </p:cNvPicPr>
          <p:nvPr/>
        </p:nvPicPr>
        <p:blipFill>
          <a:blip r:embed="rId3"/>
          <a:stretch>
            <a:fillRect/>
          </a:stretch>
        </p:blipFill>
        <p:spPr>
          <a:xfrm>
            <a:off x="4274820" y="1986633"/>
            <a:ext cx="4682103" cy="2387385"/>
          </a:xfrm>
          <a:prstGeom prst="rect">
            <a:avLst/>
          </a:prstGeom>
        </p:spPr>
      </p:pic>
      <p:pic>
        <p:nvPicPr>
          <p:cNvPr id="10" name="Picture 9"/>
          <p:cNvPicPr>
            <a:picLocks noChangeAspect="1"/>
          </p:cNvPicPr>
          <p:nvPr/>
        </p:nvPicPr>
        <p:blipFill>
          <a:blip r:embed="rId4"/>
          <a:stretch>
            <a:fillRect/>
          </a:stretch>
        </p:blipFill>
        <p:spPr>
          <a:xfrm>
            <a:off x="4274820" y="3945278"/>
            <a:ext cx="2371608" cy="1139023"/>
          </a:xfrm>
          <a:prstGeom prst="rect">
            <a:avLst/>
          </a:prstGeom>
        </p:spPr>
      </p:pic>
      <p:grpSp>
        <p:nvGrpSpPr>
          <p:cNvPr id="11" name="Group 10"/>
          <p:cNvGrpSpPr/>
          <p:nvPr/>
        </p:nvGrpSpPr>
        <p:grpSpPr>
          <a:xfrm>
            <a:off x="-41322" y="0"/>
            <a:ext cx="982376" cy="946150"/>
            <a:chOff x="-36226" y="0"/>
            <a:chExt cx="982376" cy="946150"/>
          </a:xfrm>
        </p:grpSpPr>
        <p:sp>
          <p:nvSpPr>
            <p:cNvPr id="12" name="Right Triangle 11"/>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Tree>
    <p:extLst>
      <p:ext uri="{BB962C8B-B14F-4D97-AF65-F5344CB8AC3E}">
        <p14:creationId xmlns:p14="http://schemas.microsoft.com/office/powerpoint/2010/main" val="103778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719572" y="842963"/>
            <a:ext cx="7926407" cy="806918"/>
          </a:xfrm>
        </p:spPr>
        <p:txBody>
          <a:bodyPr/>
          <a:lstStyle/>
          <a:p>
            <a:r>
              <a:rPr lang="en-US" dirty="0"/>
              <a:t>Service Manager preparation </a:t>
            </a:r>
            <a:r>
              <a:rPr lang="en-US" dirty="0" smtClean="0"/>
              <a:t>(2/2</a:t>
            </a:r>
            <a:r>
              <a:rPr lang="en-US" dirty="0"/>
              <a:t>)</a:t>
            </a:r>
            <a:endParaRPr lang="fr-FR" dirty="0"/>
          </a:p>
          <a:p>
            <a:endParaRPr lang="fr-FR"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537130" y="1276350"/>
            <a:ext cx="8383065" cy="3167608"/>
          </a:xfrm>
        </p:spPr>
        <p:txBody>
          <a:bodyPr>
            <a:noAutofit/>
          </a:bodyPr>
          <a:lstStyle/>
          <a:p>
            <a:r>
              <a:rPr lang="en-US" sz="1600" b="1" dirty="0" smtClean="0"/>
              <a:t>Unprotect previously protected package</a:t>
            </a:r>
            <a:r>
              <a:rPr lang="en-US" sz="1600" dirty="0" smtClean="0"/>
              <a:t/>
            </a:r>
            <a:br>
              <a:rPr lang="en-US" sz="1600" dirty="0" smtClean="0"/>
            </a:br>
            <a:r>
              <a:rPr lang="en-US" sz="1600" dirty="0" smtClean="0"/>
              <a:t>In order to avoid quota error, the service manager must check that no packages are uselessly protected  (at least each time he wants to protect a new package).</a:t>
            </a:r>
          </a:p>
          <a:p>
            <a:pPr lvl="1"/>
            <a:r>
              <a:rPr lang="en-US" sz="1400" dirty="0" smtClean="0"/>
              <a:t>Identify all the packages currently protected by the </a:t>
            </a:r>
            <a:r>
              <a:rPr lang="en-US" sz="1400" i="1" dirty="0" err="1" smtClean="0"/>
              <a:t>doNotDelete</a:t>
            </a:r>
            <a:r>
              <a:rPr lang="en-US" sz="1400" dirty="0" smtClean="0"/>
              <a:t> tag</a:t>
            </a:r>
            <a:br>
              <a:rPr lang="en-US" sz="1400" dirty="0" smtClean="0"/>
            </a:br>
            <a:r>
              <a:rPr lang="en-US" sz="1400" dirty="0" smtClean="0"/>
              <a:t>The following command enable to retrieve all the packages of the service (in this case </a:t>
            </a:r>
            <a:r>
              <a:rPr lang="en-US" sz="1400" dirty="0" err="1" smtClean="0"/>
              <a:t>ServiceLCMngt</a:t>
            </a:r>
            <a:r>
              <a:rPr lang="en-US" sz="1400" dirty="0" smtClean="0"/>
              <a:t>) which have a :</a:t>
            </a:r>
          </a:p>
          <a:p>
            <a:pPr lvl="2"/>
            <a:r>
              <a:rPr lang="en-US" sz="1200" i="1" dirty="0" err="1" smtClean="0"/>
              <a:t>doNotDelete</a:t>
            </a:r>
            <a:r>
              <a:rPr lang="en-US" sz="1200" dirty="0" smtClean="0"/>
              <a:t> tag with value set to </a:t>
            </a:r>
            <a:r>
              <a:rPr lang="en-US" sz="1200" i="1" dirty="0" smtClean="0"/>
              <a:t>true</a:t>
            </a:r>
          </a:p>
          <a:p>
            <a:pPr lvl="2"/>
            <a:r>
              <a:rPr lang="en-US" sz="1200" i="1" dirty="0" smtClean="0"/>
              <a:t>status</a:t>
            </a:r>
            <a:r>
              <a:rPr lang="en-US" sz="1200" dirty="0" smtClean="0"/>
              <a:t>=</a:t>
            </a:r>
            <a:r>
              <a:rPr lang="en-US" sz="1200" i="1" dirty="0" smtClean="0"/>
              <a:t>INWORK</a:t>
            </a:r>
          </a:p>
          <a:p>
            <a:pPr marL="469900" lvl="2" indent="0">
              <a:lnSpc>
                <a:spcPct val="110000"/>
              </a:lnSpc>
              <a:buNone/>
            </a:pPr>
            <a:r>
              <a:rPr lang="fr-FR" sz="1200" dirty="0" err="1">
                <a:latin typeface="Courier New" panose="02070309020205020404" pitchFamily="49" charset="0"/>
                <a:cs typeface="Courier New" panose="02070309020205020404" pitchFamily="49" charset="0"/>
              </a:rPr>
              <a:t>dsslm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list_package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TcomponentName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ServiceLCMngt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TdoNotDelete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 </a:t>
            </a:r>
            <a:r>
              <a:rPr lang="fr-FR" sz="1200" dirty="0" smtClean="0">
                <a:latin typeface="Courier New" panose="02070309020205020404" pitchFamily="49" charset="0"/>
                <a:cs typeface="Courier New" panose="02070309020205020404" pitchFamily="49" charset="0"/>
              </a:rPr>
              <a:t>-</a:t>
            </a:r>
            <a:r>
              <a:rPr lang="fr-FR" sz="1200" dirty="0" err="1" smtClean="0">
                <a:latin typeface="Courier New" panose="02070309020205020404" pitchFamily="49" charset="0"/>
                <a:cs typeface="Courier New" panose="02070309020205020404" pitchFamily="49" charset="0"/>
              </a:rPr>
              <a:t>Tstatus</a:t>
            </a:r>
            <a:r>
              <a:rPr lang="fr-FR" sz="1200" dirty="0" smtClean="0">
                <a:latin typeface="Courier New" panose="02070309020205020404" pitchFamily="49" charset="0"/>
                <a:cs typeface="Courier New" panose="02070309020205020404" pitchFamily="49" charset="0"/>
              </a:rPr>
              <a:t>=INWORK </a:t>
            </a:r>
            <a:endParaRPr lang="en-US" sz="1200" b="1" i="1" dirty="0">
              <a:solidFill>
                <a:srgbClr val="FFC000"/>
              </a:solidFill>
              <a:latin typeface="Courier New" panose="02070309020205020404" pitchFamily="49" charset="0"/>
              <a:cs typeface="Courier New" panose="02070309020205020404" pitchFamily="49" charset="0"/>
            </a:endParaRPr>
          </a:p>
          <a:p>
            <a:pPr lvl="1"/>
            <a:r>
              <a:rPr lang="en-US" sz="1400" dirty="0" smtClean="0"/>
              <a:t>Change </a:t>
            </a:r>
            <a:r>
              <a:rPr lang="en-US" sz="1400" i="1" dirty="0" err="1" smtClean="0"/>
              <a:t>doNotDelete</a:t>
            </a:r>
            <a:r>
              <a:rPr lang="en-US" sz="1400" dirty="0" smtClean="0"/>
              <a:t> tag value to </a:t>
            </a:r>
            <a:r>
              <a:rPr lang="en-US" sz="1400" i="1" dirty="0" smtClean="0"/>
              <a:t>false</a:t>
            </a:r>
            <a:r>
              <a:rPr lang="en-US" sz="1400" dirty="0" smtClean="0"/>
              <a:t>  for all the iteration that shouldn’t be protected anymore</a:t>
            </a:r>
            <a:r>
              <a:rPr lang="en-US" sz="1400" dirty="0"/>
              <a:t> </a:t>
            </a:r>
            <a:r>
              <a:rPr lang="en-US" sz="1400" dirty="0" smtClean="0"/>
              <a:t>(following the same steps as previous slide for setting </a:t>
            </a:r>
            <a:r>
              <a:rPr lang="en-US" sz="1400" i="1" dirty="0" err="1" smtClean="0"/>
              <a:t>doNotDelete</a:t>
            </a:r>
            <a:r>
              <a:rPr lang="en-US" sz="1400" dirty="0" smtClean="0"/>
              <a:t> tag value to </a:t>
            </a:r>
            <a:r>
              <a:rPr lang="en-US" sz="1400" i="1" dirty="0" smtClean="0"/>
              <a:t>true</a:t>
            </a:r>
            <a:r>
              <a:rPr lang="en-US" sz="1400" dirty="0" smtClean="0"/>
              <a:t>)</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37023" y="710198"/>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6" name="TextBox 5"/>
          <p:cNvSpPr txBox="1"/>
          <p:nvPr/>
        </p:nvSpPr>
        <p:spPr>
          <a:xfrm>
            <a:off x="388961" y="4338466"/>
            <a:ext cx="8531234"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sz="1600" dirty="0"/>
              <a:t> Never </a:t>
            </a:r>
            <a:r>
              <a:rPr lang="fr-FR" sz="1600" dirty="0" err="1"/>
              <a:t>remove</a:t>
            </a:r>
            <a:r>
              <a:rPr lang="fr-FR" sz="1600" dirty="0"/>
              <a:t> or change the tag "</a:t>
            </a:r>
            <a:r>
              <a:rPr lang="fr-FR" sz="1600" dirty="0" err="1"/>
              <a:t>doNotDelete</a:t>
            </a:r>
            <a:r>
              <a:rPr lang="fr-FR" sz="1600" dirty="0"/>
              <a:t> = </a:t>
            </a:r>
            <a:r>
              <a:rPr lang="fr-FR" sz="1600" dirty="0" err="1"/>
              <a:t>true</a:t>
            </a:r>
            <a:r>
              <a:rPr lang="fr-FR" sz="1600" dirty="0"/>
              <a:t>" for a package </a:t>
            </a:r>
            <a:r>
              <a:rPr lang="fr-FR" sz="1600" dirty="0" err="1"/>
              <a:t>which</a:t>
            </a:r>
            <a:r>
              <a:rPr lang="fr-FR" sz="1600" dirty="0"/>
              <a:t> has the tag : "</a:t>
            </a:r>
            <a:r>
              <a:rPr lang="fr-FR" sz="1600" dirty="0" err="1"/>
              <a:t>status</a:t>
            </a:r>
            <a:r>
              <a:rPr lang="fr-FR" sz="1600" dirty="0"/>
              <a:t> = RELEASED" </a:t>
            </a:r>
          </a:p>
        </p:txBody>
      </p:sp>
      <p:grpSp>
        <p:nvGrpSpPr>
          <p:cNvPr id="8" name="Group 7"/>
          <p:cNvGrpSpPr/>
          <p:nvPr/>
        </p:nvGrpSpPr>
        <p:grpSpPr>
          <a:xfrm>
            <a:off x="-41322" y="0"/>
            <a:ext cx="982376" cy="946150"/>
            <a:chOff x="-36226" y="0"/>
            <a:chExt cx="982376" cy="946150"/>
          </a:xfrm>
        </p:grpSpPr>
        <p:sp>
          <p:nvSpPr>
            <p:cNvPr id="9" name="Right Triangle 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Tree>
    <p:extLst>
      <p:ext uri="{BB962C8B-B14F-4D97-AF65-F5344CB8AC3E}">
        <p14:creationId xmlns:p14="http://schemas.microsoft.com/office/powerpoint/2010/main" val="3678135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a:t>How to create a new stage</a:t>
            </a:r>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p:txBody>
          <a:bodyPr>
            <a:normAutofit fontScale="70000" lnSpcReduction="20000"/>
          </a:bodyPr>
          <a:lstStyle/>
          <a:p>
            <a:r>
              <a:rPr lang="en-US" dirty="0" smtClean="0"/>
              <a:t>In Continuous Delivery / Pipeline :</a:t>
            </a:r>
          </a:p>
          <a:p>
            <a:pPr lvl="1"/>
            <a:r>
              <a:rPr lang="en-US" dirty="0" smtClean="0"/>
              <a:t>Create a New Stage dedicated to QA tests</a:t>
            </a:r>
          </a:p>
          <a:p>
            <a:pPr lvl="2"/>
            <a:r>
              <a:rPr lang="en-US" dirty="0" smtClean="0"/>
              <a:t>The Parent Stage is the Integration stage of the Service pipeline to be tested</a:t>
            </a:r>
          </a:p>
          <a:p>
            <a:pPr lvl="2"/>
            <a:r>
              <a:rPr lang="en-US" dirty="0" smtClean="0"/>
              <a:t>The type for QA stage is similar to dev: Development</a:t>
            </a:r>
          </a:p>
          <a:p>
            <a:pPr lvl="2"/>
            <a:r>
              <a:rPr lang="en-US" dirty="0" smtClean="0"/>
              <a:t>More information are available in the Pipeline Service documentation </a:t>
            </a:r>
            <a:r>
              <a:rPr lang="en-US" dirty="0" smtClean="0">
                <a:hlinkClick r:id="rId2"/>
              </a:rPr>
              <a:t>here</a:t>
            </a:r>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r>
              <a:rPr lang="en-US" dirty="0"/>
              <a:t>T</a:t>
            </a:r>
            <a:r>
              <a:rPr lang="en-US" dirty="0" smtClean="0"/>
              <a:t>he factory associated to the stage should be deleted in order to avoid consuming resources uselessly, except if </a:t>
            </a:r>
            <a:r>
              <a:rPr lang="en-US" dirty="0"/>
              <a:t>the stage is used to deliver automated test </a:t>
            </a:r>
            <a:r>
              <a:rPr lang="en-US" sz="1900" dirty="0"/>
              <a:t>or to execute migration test,</a:t>
            </a:r>
          </a:p>
          <a:p>
            <a:pPr marL="469900" lvl="2" indent="0">
              <a:buNone/>
            </a:pPr>
            <a:endParaRPr lang="en-US" dirty="0" smtClean="0"/>
          </a:p>
        </p:txBody>
      </p:sp>
      <p:pic>
        <p:nvPicPr>
          <p:cNvPr id="4" name="Content Placeholder 4"/>
          <p:cNvPicPr>
            <a:picLocks noChangeAspect="1"/>
          </p:cNvPicPr>
          <p:nvPr/>
        </p:nvPicPr>
        <p:blipFill rotWithShape="1">
          <a:blip r:embed="rId3"/>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8789" y="2569311"/>
            <a:ext cx="2993720" cy="140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1726" y="2601370"/>
            <a:ext cx="3027906" cy="1141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609609" y="3172274"/>
            <a:ext cx="1216070" cy="324951"/>
          </a:xfrm>
          <a:prstGeom prst="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0" name="Group 9"/>
          <p:cNvGrpSpPr/>
          <p:nvPr/>
        </p:nvGrpSpPr>
        <p:grpSpPr>
          <a:xfrm>
            <a:off x="-41322" y="0"/>
            <a:ext cx="982376" cy="946150"/>
            <a:chOff x="-36226" y="0"/>
            <a:chExt cx="982376" cy="946150"/>
          </a:xfrm>
        </p:grpSpPr>
        <p:sp>
          <p:nvSpPr>
            <p:cNvPr id="11" name="Right Triangle 10"/>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Tree>
    <p:extLst>
      <p:ext uri="{BB962C8B-B14F-4D97-AF65-F5344CB8AC3E}">
        <p14:creationId xmlns:p14="http://schemas.microsoft.com/office/powerpoint/2010/main" val="93873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How to create a sandbox</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19571" y="1276350"/>
            <a:ext cx="6494029" cy="3167608"/>
          </a:xfrm>
        </p:spPr>
        <p:txBody>
          <a:bodyPr>
            <a:noAutofit/>
          </a:bodyPr>
          <a:lstStyle/>
          <a:p>
            <a:r>
              <a:rPr lang="en-US" sz="1000" dirty="0" smtClean="0"/>
              <a:t>In the newly created QA Stage:</a:t>
            </a:r>
          </a:p>
          <a:p>
            <a:pPr lvl="1"/>
            <a:r>
              <a:rPr lang="en-US" sz="1000" dirty="0" smtClean="0"/>
              <a:t>Create a sandbox for QA Tests</a:t>
            </a:r>
          </a:p>
          <a:p>
            <a:pPr marL="812800" lvl="2" indent="-342900">
              <a:buSzPct val="100000"/>
              <a:buFont typeface="+mj-lt"/>
              <a:buAutoNum type="arabicPeriod"/>
            </a:pPr>
            <a:r>
              <a:rPr lang="en-US" sz="1000" dirty="0" smtClean="0"/>
              <a:t>Select Sandbox tab</a:t>
            </a:r>
          </a:p>
          <a:p>
            <a:pPr marL="812800" lvl="2" indent="-342900">
              <a:buSzPct val="100000"/>
              <a:buFont typeface="+mj-lt"/>
              <a:buAutoNum type="arabicPeriod"/>
            </a:pPr>
            <a:r>
              <a:rPr lang="en-US" sz="1000" dirty="0" smtClean="0"/>
              <a:t>Click on the “+” button to create a sandbox</a:t>
            </a:r>
          </a:p>
          <a:p>
            <a:pPr marL="812800" lvl="2" indent="-342900">
              <a:buSzPct val="100000"/>
              <a:buFont typeface="+mj-lt"/>
              <a:buAutoNum type="arabicPeriod"/>
            </a:pPr>
            <a:r>
              <a:rPr lang="en-US" sz="1000" dirty="0" smtClean="0"/>
              <a:t>Select Targeted Cluster</a:t>
            </a:r>
          </a:p>
          <a:p>
            <a:pPr lvl="3"/>
            <a:r>
              <a:rPr lang="en-US" sz="1000" dirty="0" err="1" smtClean="0"/>
              <a:t>LastDEVOPSRef</a:t>
            </a:r>
            <a:r>
              <a:rPr lang="en-US" sz="1000" dirty="0" smtClean="0"/>
              <a:t> for the production</a:t>
            </a:r>
          </a:p>
          <a:p>
            <a:pPr marL="812800" lvl="2" indent="-342900">
              <a:buSzPct val="100000"/>
              <a:buFont typeface="+mj-lt"/>
              <a:buAutoNum type="arabicPeriod"/>
            </a:pPr>
            <a:r>
              <a:rPr lang="en-US" sz="1000" dirty="0" smtClean="0"/>
              <a:t>Create the sandbox</a:t>
            </a:r>
          </a:p>
          <a:p>
            <a:pPr lvl="1"/>
            <a:r>
              <a:rPr lang="en-US" sz="1000" dirty="0" smtClean="0"/>
              <a:t>More information on Sandboxes can be found </a:t>
            </a:r>
            <a:r>
              <a:rPr lang="en-US" sz="1000" dirty="0" smtClean="0">
                <a:hlinkClick r:id="rId2"/>
              </a:rPr>
              <a:t>here</a:t>
            </a:r>
            <a:endParaRPr lang="en-US" sz="1000" dirty="0" smtClean="0"/>
          </a:p>
          <a:p>
            <a:r>
              <a:rPr lang="en-US" sz="1000" dirty="0" smtClean="0"/>
              <a:t>In order to avoid consuming resources, don’t forget to delete useless </a:t>
            </a:r>
            <a:br>
              <a:rPr lang="en-US" sz="1000" dirty="0" smtClean="0"/>
            </a:br>
            <a:r>
              <a:rPr lang="en-US" sz="1000" dirty="0" smtClean="0"/>
              <a:t>sandbox as soon as the test are finished.</a:t>
            </a:r>
          </a:p>
          <a:p>
            <a:r>
              <a:rPr lang="en-US" sz="1000" dirty="0" smtClean="0"/>
              <a:t>When a ref Cluster is destroyed, all the sandbox based  on it are </a:t>
            </a:r>
            <a:br>
              <a:rPr lang="en-US" sz="1000" dirty="0" smtClean="0"/>
            </a:br>
            <a:r>
              <a:rPr lang="en-US" sz="1000" dirty="0" smtClean="0"/>
              <a:t>destroyed.</a:t>
            </a:r>
          </a:p>
        </p:txBody>
      </p:sp>
      <p:pic>
        <p:nvPicPr>
          <p:cNvPr id="4" name="Content Placeholder 4"/>
          <p:cNvPicPr>
            <a:picLocks noChangeAspect="1"/>
          </p:cNvPicPr>
          <p:nvPr/>
        </p:nvPicPr>
        <p:blipFill rotWithShape="1">
          <a:blip r:embed="rId3"/>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pic>
        <p:nvPicPr>
          <p:cNvPr id="7" name="Picture 6"/>
          <p:cNvPicPr>
            <a:picLocks noChangeAspect="1"/>
          </p:cNvPicPr>
          <p:nvPr/>
        </p:nvPicPr>
        <p:blipFill>
          <a:blip r:embed="rId4"/>
          <a:stretch>
            <a:fillRect/>
          </a:stretch>
        </p:blipFill>
        <p:spPr>
          <a:xfrm>
            <a:off x="5804747" y="1273567"/>
            <a:ext cx="3187271" cy="1576425"/>
          </a:xfrm>
          <a:prstGeom prst="rect">
            <a:avLst/>
          </a:prstGeom>
        </p:spPr>
      </p:pic>
      <p:pic>
        <p:nvPicPr>
          <p:cNvPr id="9" name="Picture 8"/>
          <p:cNvPicPr>
            <a:picLocks noChangeAspect="1"/>
          </p:cNvPicPr>
          <p:nvPr/>
        </p:nvPicPr>
        <p:blipFill>
          <a:blip r:embed="rId5"/>
          <a:stretch>
            <a:fillRect/>
          </a:stretch>
        </p:blipFill>
        <p:spPr>
          <a:xfrm>
            <a:off x="4443307" y="2987039"/>
            <a:ext cx="4088125" cy="1956638"/>
          </a:xfrm>
          <a:prstGeom prst="rect">
            <a:avLst/>
          </a:prstGeom>
        </p:spPr>
      </p:pic>
    </p:spTree>
    <p:extLst>
      <p:ext uri="{BB962C8B-B14F-4D97-AF65-F5344CB8AC3E}">
        <p14:creationId xmlns:p14="http://schemas.microsoft.com/office/powerpoint/2010/main" val="2738961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How to deploy a Continuous Delivery Service</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36568" y="1239513"/>
            <a:ext cx="4878525" cy="1517234"/>
          </a:xfrm>
        </p:spPr>
        <p:txBody>
          <a:bodyPr>
            <a:normAutofit fontScale="70000" lnSpcReduction="20000"/>
          </a:bodyPr>
          <a:lstStyle/>
          <a:p>
            <a:pPr marL="0" indent="0">
              <a:buNone/>
            </a:pPr>
            <a:r>
              <a:rPr lang="en-US" dirty="0" smtClean="0"/>
              <a:t>In order to deploy a Continuous Delivery Service, when you create your sandbox, you need to :</a:t>
            </a:r>
          </a:p>
          <a:p>
            <a:pPr marL="457200" indent="-457200">
              <a:buSzPct val="100000"/>
              <a:buFont typeface="+mj-lt"/>
              <a:buAutoNum type="arabicPeriod"/>
            </a:pPr>
            <a:r>
              <a:rPr lang="en-US" dirty="0" smtClean="0"/>
              <a:t>Select </a:t>
            </a:r>
            <a:r>
              <a:rPr lang="en-US" i="1" dirty="0" smtClean="0"/>
              <a:t>Continuous Delivery </a:t>
            </a:r>
            <a:r>
              <a:rPr lang="en-US" dirty="0" smtClean="0"/>
              <a:t>in the </a:t>
            </a:r>
            <a:r>
              <a:rPr lang="en-US" i="1" dirty="0" smtClean="0"/>
              <a:t>From</a:t>
            </a:r>
            <a:r>
              <a:rPr lang="en-US" dirty="0" smtClean="0"/>
              <a:t> field</a:t>
            </a:r>
            <a:endParaRPr lang="en-US" i="1" dirty="0" smtClean="0"/>
          </a:p>
          <a:p>
            <a:pPr marL="457200" indent="-457200">
              <a:buSzPct val="100000"/>
              <a:buFont typeface="+mj-lt"/>
              <a:buAutoNum type="arabicPeriod"/>
            </a:pPr>
            <a:r>
              <a:rPr lang="en-US" dirty="0" smtClean="0"/>
              <a:t>Select the right service in the </a:t>
            </a:r>
            <a:r>
              <a:rPr lang="en-US" i="1" dirty="0" smtClean="0"/>
              <a:t>Service</a:t>
            </a:r>
            <a:r>
              <a:rPr lang="en-US" dirty="0" smtClean="0"/>
              <a:t> Field</a:t>
            </a:r>
          </a:p>
          <a:p>
            <a:pPr marL="457200" indent="-457200">
              <a:buSzPct val="100000"/>
              <a:buFont typeface="+mj-lt"/>
              <a:buAutoNum type="arabicPeriod"/>
            </a:pPr>
            <a:r>
              <a:rPr lang="en-US" dirty="0" smtClean="0"/>
              <a:t>Select in the </a:t>
            </a:r>
            <a:r>
              <a:rPr lang="en-US" i="1" dirty="0" smtClean="0"/>
              <a:t>Service Version or Iteration </a:t>
            </a:r>
            <a:r>
              <a:rPr lang="en-US" dirty="0" smtClean="0"/>
              <a:t>field the build that you want to deploy</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pic>
        <p:nvPicPr>
          <p:cNvPr id="7" name="Picture 6"/>
          <p:cNvPicPr>
            <a:picLocks noChangeAspect="1"/>
          </p:cNvPicPr>
          <p:nvPr/>
        </p:nvPicPr>
        <p:blipFill>
          <a:blip r:embed="rId3"/>
          <a:stretch>
            <a:fillRect/>
          </a:stretch>
        </p:blipFill>
        <p:spPr>
          <a:xfrm>
            <a:off x="3679965" y="2485813"/>
            <a:ext cx="5250963" cy="2576407"/>
          </a:xfrm>
          <a:prstGeom prst="rect">
            <a:avLst/>
          </a:prstGeom>
        </p:spPr>
      </p:pic>
    </p:spTree>
    <p:extLst>
      <p:ext uri="{BB962C8B-B14F-4D97-AF65-F5344CB8AC3E}">
        <p14:creationId xmlns:p14="http://schemas.microsoft.com/office/powerpoint/2010/main" val="397856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How to deploy a Global Factory Service</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36569" y="1239512"/>
            <a:ext cx="2981992" cy="3197021"/>
          </a:xfrm>
        </p:spPr>
        <p:txBody>
          <a:bodyPr>
            <a:normAutofit fontScale="55000" lnSpcReduction="20000"/>
          </a:bodyPr>
          <a:lstStyle/>
          <a:p>
            <a:pPr marL="0" indent="0">
              <a:buNone/>
            </a:pPr>
            <a:r>
              <a:rPr lang="en-US" dirty="0" smtClean="0"/>
              <a:t>In order to deploy a specific Global Factory Service, when you create your sandbox, you need to :</a:t>
            </a:r>
          </a:p>
          <a:p>
            <a:pPr marL="457200" indent="-457200">
              <a:buSzPct val="100000"/>
              <a:buFont typeface="+mj-lt"/>
              <a:buAutoNum type="arabicPeriod"/>
            </a:pPr>
            <a:r>
              <a:rPr lang="en-US" dirty="0" smtClean="0"/>
              <a:t>Select </a:t>
            </a:r>
            <a:r>
              <a:rPr lang="en-US" i="1" dirty="0" smtClean="0"/>
              <a:t>Global Factory</a:t>
            </a:r>
            <a:r>
              <a:rPr lang="en-US" dirty="0" smtClean="0"/>
              <a:t> in the </a:t>
            </a:r>
            <a:r>
              <a:rPr lang="en-US" i="1" dirty="0" smtClean="0"/>
              <a:t>From</a:t>
            </a:r>
            <a:r>
              <a:rPr lang="en-US" dirty="0" smtClean="0"/>
              <a:t> field</a:t>
            </a:r>
            <a:endParaRPr lang="en-US" i="1" dirty="0" smtClean="0"/>
          </a:p>
          <a:p>
            <a:pPr marL="457200" indent="-457200">
              <a:buSzPct val="100000"/>
              <a:buFont typeface="+mj-lt"/>
              <a:buAutoNum type="arabicPeriod"/>
            </a:pPr>
            <a:r>
              <a:rPr lang="en-US" dirty="0" smtClean="0"/>
              <a:t>Type in the </a:t>
            </a:r>
            <a:r>
              <a:rPr lang="en-US" i="1" dirty="0" smtClean="0"/>
              <a:t>Service  </a:t>
            </a:r>
            <a:r>
              <a:rPr lang="en-US" dirty="0" smtClean="0"/>
              <a:t>field the name of the service name that identify the service in the the Service Controller (define in the </a:t>
            </a:r>
            <a:r>
              <a:rPr lang="en-US" dirty="0" err="1" smtClean="0"/>
              <a:t>PodDef</a:t>
            </a:r>
            <a:r>
              <a:rPr lang="en-US" dirty="0" smtClean="0"/>
              <a:t>) </a:t>
            </a:r>
          </a:p>
          <a:p>
            <a:pPr marL="457200" indent="-457200">
              <a:buSzPct val="100000"/>
              <a:buFont typeface="+mj-lt"/>
              <a:buAutoNum type="arabicPeriod"/>
            </a:pPr>
            <a:r>
              <a:rPr lang="en-US" dirty="0" smtClean="0"/>
              <a:t>Select in the </a:t>
            </a:r>
            <a:r>
              <a:rPr lang="en-US" i="1" dirty="0" smtClean="0"/>
              <a:t>Service Version or Iteration </a:t>
            </a:r>
            <a:r>
              <a:rPr lang="en-US" dirty="0" smtClean="0"/>
              <a:t>field the build that you want to deploy</a:t>
            </a:r>
          </a:p>
          <a:p>
            <a:r>
              <a:rPr lang="en-US" dirty="0"/>
              <a:t>As of February </a:t>
            </a:r>
            <a:r>
              <a:rPr lang="en-US" dirty="0" smtClean="0"/>
              <a:t>2020 : </a:t>
            </a:r>
          </a:p>
          <a:p>
            <a:pPr lvl="1"/>
            <a:r>
              <a:rPr lang="en-US" dirty="0" smtClean="0"/>
              <a:t>the service list doesn’t display the list of Global Factory Service, so you need to type the exact service name as known by the Service Controller</a:t>
            </a:r>
          </a:p>
          <a:p>
            <a:pPr lvl="1"/>
            <a:r>
              <a:rPr lang="en-US" dirty="0" smtClean="0"/>
              <a:t>The service version list display all the build, for the service, known by the service controller. However, the package aren’t necessary still available in the cloud. </a:t>
            </a:r>
            <a:endParaRPr lang="fr-FR"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pic>
        <p:nvPicPr>
          <p:cNvPr id="8" name="Picture 7"/>
          <p:cNvPicPr>
            <a:picLocks noChangeAspect="1"/>
          </p:cNvPicPr>
          <p:nvPr/>
        </p:nvPicPr>
        <p:blipFill>
          <a:blip r:embed="rId3"/>
          <a:stretch>
            <a:fillRect/>
          </a:stretch>
        </p:blipFill>
        <p:spPr>
          <a:xfrm>
            <a:off x="4163417" y="1281460"/>
            <a:ext cx="4765717" cy="2478173"/>
          </a:xfrm>
          <a:prstGeom prst="rect">
            <a:avLst/>
          </a:prstGeom>
        </p:spPr>
      </p:pic>
    </p:spTree>
    <p:extLst>
      <p:ext uri="{BB962C8B-B14F-4D97-AF65-F5344CB8AC3E}">
        <p14:creationId xmlns:p14="http://schemas.microsoft.com/office/powerpoint/2010/main" val="3033230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QA Environment</a:t>
            </a:r>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pic>
        <p:nvPicPr>
          <p:cNvPr id="7" name="Picture 6"/>
          <p:cNvPicPr>
            <a:picLocks noChangeAspect="1"/>
          </p:cNvPicPr>
          <p:nvPr/>
        </p:nvPicPr>
        <p:blipFill>
          <a:blip r:embed="rId3"/>
          <a:stretch>
            <a:fillRect/>
          </a:stretch>
        </p:blipFill>
        <p:spPr>
          <a:xfrm>
            <a:off x="4612950" y="1220369"/>
            <a:ext cx="4121969" cy="1905256"/>
          </a:xfrm>
          <a:prstGeom prst="rect">
            <a:avLst/>
          </a:prstGeom>
        </p:spPr>
      </p:pic>
      <p:sp>
        <p:nvSpPr>
          <p:cNvPr id="6" name="Text Placeholder 5"/>
          <p:cNvSpPr>
            <a:spLocks noGrp="1"/>
          </p:cNvSpPr>
          <p:nvPr>
            <p:ph type="body" sz="quarter" idx="14"/>
          </p:nvPr>
        </p:nvSpPr>
        <p:spPr>
          <a:xfrm>
            <a:off x="719572" y="842963"/>
            <a:ext cx="7926407" cy="396549"/>
          </a:xfrm>
          <a:solidFill>
            <a:srgbClr val="FFFFFF">
              <a:alpha val="69804"/>
            </a:srgbClr>
          </a:solidFill>
        </p:spPr>
        <p:txBody>
          <a:bodyPr/>
          <a:lstStyle/>
          <a:p>
            <a:r>
              <a:rPr lang="en-US" dirty="0" smtClean="0"/>
              <a:t>How to prepare QA Environment for </a:t>
            </a:r>
            <a:r>
              <a:rPr lang="en-US" dirty="0">
                <a:solidFill>
                  <a:schemeClr val="tx1">
                    <a:lumMod val="60000"/>
                    <a:lumOff val="40000"/>
                  </a:schemeClr>
                </a:solidFill>
              </a:rPr>
              <a:t>service upgrade </a:t>
            </a:r>
            <a:r>
              <a:rPr lang="en-US" dirty="0" smtClean="0"/>
              <a:t>test 1/2</a:t>
            </a:r>
            <a:endParaRPr lang="en-US" dirty="0"/>
          </a:p>
        </p:txBody>
      </p:sp>
      <p:pic>
        <p:nvPicPr>
          <p:cNvPr id="9" name="Picture 8"/>
          <p:cNvPicPr>
            <a:picLocks noChangeAspect="1"/>
          </p:cNvPicPr>
          <p:nvPr/>
        </p:nvPicPr>
        <p:blipFill>
          <a:blip r:embed="rId4"/>
          <a:stretch>
            <a:fillRect/>
          </a:stretch>
        </p:blipFill>
        <p:spPr>
          <a:xfrm>
            <a:off x="3091917" y="3365921"/>
            <a:ext cx="2330237" cy="1498570"/>
          </a:xfrm>
          <a:prstGeom prst="rect">
            <a:avLst/>
          </a:prstGeom>
        </p:spPr>
      </p:pic>
      <p:pic>
        <p:nvPicPr>
          <p:cNvPr id="11" name="Picture 10"/>
          <p:cNvPicPr>
            <a:picLocks noChangeAspect="1"/>
          </p:cNvPicPr>
          <p:nvPr/>
        </p:nvPicPr>
        <p:blipFill>
          <a:blip r:embed="rId5"/>
          <a:stretch>
            <a:fillRect/>
          </a:stretch>
        </p:blipFill>
        <p:spPr>
          <a:xfrm>
            <a:off x="5527818" y="3133429"/>
            <a:ext cx="3534761" cy="1752188"/>
          </a:xfrm>
          <a:prstGeom prst="rect">
            <a:avLst/>
          </a:prstGeom>
        </p:spPr>
      </p:pic>
      <p:sp>
        <p:nvSpPr>
          <p:cNvPr id="3" name="Content Placeholder 2"/>
          <p:cNvSpPr>
            <a:spLocks noGrp="1"/>
          </p:cNvSpPr>
          <p:nvPr>
            <p:ph sz="quarter" idx="15"/>
          </p:nvPr>
        </p:nvSpPr>
        <p:spPr>
          <a:xfrm>
            <a:off x="736569" y="1239511"/>
            <a:ext cx="3970898" cy="3561089"/>
          </a:xfrm>
        </p:spPr>
        <p:txBody>
          <a:bodyPr>
            <a:normAutofit fontScale="55000" lnSpcReduction="20000"/>
          </a:bodyPr>
          <a:lstStyle/>
          <a:p>
            <a:pPr marL="0" indent="0">
              <a:buNone/>
            </a:pPr>
            <a:r>
              <a:rPr lang="en-US" dirty="0" smtClean="0"/>
              <a:t>Service upgrade test on Cloud Environment consist in:</a:t>
            </a:r>
          </a:p>
          <a:p>
            <a:pPr marL="342900" indent="-342900">
              <a:buFont typeface="+mj-lt"/>
              <a:buAutoNum type="arabicPeriod"/>
            </a:pPr>
            <a:r>
              <a:rPr lang="en-US" sz="1800" dirty="0" smtClean="0"/>
              <a:t>Use the factory to upgrade the service</a:t>
            </a:r>
          </a:p>
          <a:p>
            <a:pPr marL="342900" indent="-342900">
              <a:buFont typeface="+mj-lt"/>
              <a:buAutoNum type="arabicPeriod"/>
            </a:pPr>
            <a:r>
              <a:rPr lang="en-US" sz="1800" dirty="0" smtClean="0"/>
              <a:t>Execute non-regression test</a:t>
            </a:r>
          </a:p>
          <a:p>
            <a:pPr marL="0" indent="0">
              <a:buNone/>
            </a:pPr>
            <a:r>
              <a:rPr lang="en-US" sz="1800" b="1" u="sng" dirty="0" smtClean="0"/>
              <a:t>Prerequisite: </a:t>
            </a:r>
          </a:p>
          <a:p>
            <a:r>
              <a:rPr lang="en-US" sz="1800" dirty="0" smtClean="0"/>
              <a:t>The Service manager has set the tag </a:t>
            </a:r>
            <a:r>
              <a:rPr lang="en-US" sz="1800" i="1" dirty="0" err="1" smtClean="0"/>
              <a:t>ReferenceClusterDeployment</a:t>
            </a:r>
            <a:r>
              <a:rPr lang="en-US" sz="1800" i="1" dirty="0" smtClean="0"/>
              <a:t>=PROD</a:t>
            </a:r>
            <a:r>
              <a:rPr lang="en-US" sz="1800" dirty="0" smtClean="0"/>
              <a:t> on the iteration that is related to the service version deployed in production</a:t>
            </a:r>
          </a:p>
          <a:p>
            <a:r>
              <a:rPr lang="en-US" sz="1800" b="1" u="sng" dirty="0" smtClean="0"/>
              <a:t>Optional: </a:t>
            </a:r>
            <a:r>
              <a:rPr lang="en-US" sz="1800" dirty="0" smtClean="0"/>
              <a:t>In Pipeline/Sandbox tab, create a sandbox based on the service version/iteration that you want to upgrade (automatically done by the factory if you want to test the upgrade from the service version in production: iteration tag </a:t>
            </a:r>
            <a:r>
              <a:rPr lang="en-US" sz="1800" dirty="0" err="1" smtClean="0"/>
              <a:t>R</a:t>
            </a:r>
            <a:r>
              <a:rPr lang="en-US" sz="1800" i="1" dirty="0" err="1" smtClean="0"/>
              <a:t>eferenceClusterDeployment</a:t>
            </a:r>
            <a:r>
              <a:rPr lang="en-US" sz="1800" i="1" dirty="0" smtClean="0"/>
              <a:t>=PROD</a:t>
            </a:r>
            <a:r>
              <a:rPr lang="en-US" sz="1800" dirty="0" smtClean="0"/>
              <a:t>)</a:t>
            </a:r>
          </a:p>
          <a:p>
            <a:r>
              <a:rPr lang="en-US" sz="1800" dirty="0" smtClean="0"/>
              <a:t>Service Upgrade test need a factory and a branch in the QA Stage. If there is no branch associated to the stage: </a:t>
            </a:r>
          </a:p>
          <a:p>
            <a:pPr marL="342900" indent="-342900">
              <a:buFont typeface="+mj-lt"/>
              <a:buAutoNum type="arabicPeriod"/>
            </a:pPr>
            <a:r>
              <a:rPr lang="en-US" sz="1800" dirty="0" smtClean="0"/>
              <a:t>In Pipeline, select Change Request tab</a:t>
            </a:r>
          </a:p>
          <a:p>
            <a:pPr marL="342900" indent="-342900">
              <a:buFont typeface="+mj-lt"/>
              <a:buAutoNum type="arabicPeriod"/>
            </a:pPr>
            <a:r>
              <a:rPr lang="en-US" sz="1800" dirty="0" smtClean="0"/>
              <a:t>Click on “select” a change request</a:t>
            </a:r>
          </a:p>
          <a:p>
            <a:pPr marL="342900" indent="-342900">
              <a:buFont typeface="+mj-lt"/>
              <a:buAutoNum type="arabicPeriod"/>
            </a:pPr>
            <a:r>
              <a:rPr lang="en-US" sz="1800" dirty="0" smtClean="0"/>
              <a:t>Select a change request</a:t>
            </a:r>
            <a:br>
              <a:rPr lang="en-US" sz="1800" dirty="0" smtClean="0"/>
            </a:br>
            <a:r>
              <a:rPr lang="en-US" sz="1800" b="1" u="sng" dirty="0" smtClean="0"/>
              <a:t>tips</a:t>
            </a:r>
            <a:r>
              <a:rPr lang="en-US" sz="1800" dirty="0" smtClean="0"/>
              <a:t>: you can ask you service manager to add</a:t>
            </a:r>
            <a:br>
              <a:rPr lang="en-US" sz="1800" dirty="0" smtClean="0"/>
            </a:br>
            <a:r>
              <a:rPr lang="en-US" sz="1800" dirty="0" smtClean="0"/>
              <a:t> a task attached to the Service Version Project</a:t>
            </a:r>
            <a:br>
              <a:rPr lang="en-US" sz="1800" dirty="0" smtClean="0"/>
            </a:br>
            <a:r>
              <a:rPr lang="en-US" sz="1800" dirty="0" smtClean="0"/>
              <a:t> for “Upgrade Test”</a:t>
            </a:r>
          </a:p>
          <a:p>
            <a:pPr marL="342900" indent="-342900">
              <a:buFont typeface="+mj-lt"/>
              <a:buAutoNum type="arabicPeriod"/>
            </a:pPr>
            <a:r>
              <a:rPr lang="en-US" sz="1800" dirty="0" smtClean="0"/>
              <a:t>Create the branch by clicking on “Select” button</a:t>
            </a:r>
          </a:p>
        </p:txBody>
      </p:sp>
    </p:spTree>
    <p:extLst>
      <p:ext uri="{BB962C8B-B14F-4D97-AF65-F5344CB8AC3E}">
        <p14:creationId xmlns:p14="http://schemas.microsoft.com/office/powerpoint/2010/main" val="646967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36569" y="1239512"/>
            <a:ext cx="2959131" cy="3700788"/>
          </a:xfrm>
        </p:spPr>
        <p:txBody>
          <a:bodyPr>
            <a:noAutofit/>
          </a:bodyPr>
          <a:lstStyle/>
          <a:p>
            <a:pPr marL="342900" indent="-342900">
              <a:buFont typeface="+mj-lt"/>
              <a:buAutoNum type="arabicPeriod"/>
            </a:pPr>
            <a:r>
              <a:rPr lang="en-US" sz="1200" dirty="0"/>
              <a:t>In Pipeline, select </a:t>
            </a:r>
            <a:r>
              <a:rPr lang="en-US" sz="1200" dirty="0" smtClean="0"/>
              <a:t>Factory tab</a:t>
            </a:r>
          </a:p>
          <a:p>
            <a:pPr marL="342900" indent="-342900">
              <a:buFont typeface="+mj-lt"/>
              <a:buAutoNum type="arabicPeriod"/>
            </a:pPr>
            <a:r>
              <a:rPr lang="en-US" sz="1200" dirty="0" smtClean="0"/>
              <a:t>Select Build, Upgrade and Validate Service</a:t>
            </a:r>
          </a:p>
          <a:p>
            <a:pPr marL="342900" indent="-342900">
              <a:buFont typeface="+mj-lt"/>
              <a:buAutoNum type="arabicPeriod"/>
            </a:pPr>
            <a:r>
              <a:rPr lang="en-US" sz="1200" dirty="0" smtClean="0"/>
              <a:t>Click on execute</a:t>
            </a:r>
          </a:p>
          <a:p>
            <a:pPr marL="0" indent="0">
              <a:buNone/>
            </a:pPr>
            <a:r>
              <a:rPr lang="en-US" sz="1200" dirty="0" smtClean="0"/>
              <a:t>The Factory will</a:t>
            </a:r>
          </a:p>
          <a:p>
            <a:r>
              <a:rPr lang="en-US" sz="1200" dirty="0" smtClean="0"/>
              <a:t>create a Sandbox on production level (</a:t>
            </a:r>
            <a:r>
              <a:rPr lang="en-US" sz="1200" dirty="0"/>
              <a:t>tag </a:t>
            </a:r>
            <a:r>
              <a:rPr lang="en-US" sz="1200" i="1" dirty="0" err="1" smtClean="0"/>
              <a:t>ReferenceClusterDeployment</a:t>
            </a:r>
            <a:r>
              <a:rPr lang="en-US" sz="1200" i="1" dirty="0" smtClean="0"/>
              <a:t>=PROD</a:t>
            </a:r>
            <a:r>
              <a:rPr lang="en-US" sz="1200" dirty="0" smtClean="0"/>
              <a:t>), if </a:t>
            </a:r>
            <a:r>
              <a:rPr lang="en-US" sz="1200" dirty="0"/>
              <a:t>there is no Sandbox in the </a:t>
            </a:r>
            <a:r>
              <a:rPr lang="en-US" sz="1200" dirty="0" smtClean="0"/>
              <a:t>Stage</a:t>
            </a:r>
            <a:endParaRPr lang="en-US" sz="1200" dirty="0"/>
          </a:p>
          <a:p>
            <a:r>
              <a:rPr lang="en-US" sz="1200" dirty="0" smtClean="0"/>
              <a:t>Upgrade the sandbox associated to the stage according to the level of code associated to the current stage.</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
        <p:nvSpPr>
          <p:cNvPr id="6" name="Text Placeholder 5"/>
          <p:cNvSpPr>
            <a:spLocks noGrp="1"/>
          </p:cNvSpPr>
          <p:nvPr>
            <p:ph type="body" sz="quarter" idx="14"/>
          </p:nvPr>
        </p:nvSpPr>
        <p:spPr>
          <a:xfrm>
            <a:off x="719572" y="842963"/>
            <a:ext cx="7926407" cy="396549"/>
          </a:xfrm>
          <a:solidFill>
            <a:srgbClr val="FFFFFF">
              <a:alpha val="69804"/>
            </a:srgbClr>
          </a:solidFill>
        </p:spPr>
        <p:txBody>
          <a:bodyPr/>
          <a:lstStyle/>
          <a:p>
            <a:r>
              <a:rPr lang="en-US" dirty="0" smtClean="0"/>
              <a:t>How to prepare QA Environment for </a:t>
            </a:r>
            <a:r>
              <a:rPr lang="en-US" dirty="0">
                <a:solidFill>
                  <a:schemeClr val="tx1">
                    <a:lumMod val="60000"/>
                    <a:lumOff val="40000"/>
                  </a:schemeClr>
                </a:solidFill>
              </a:rPr>
              <a:t>service upgrade </a:t>
            </a:r>
            <a:r>
              <a:rPr lang="en-US" dirty="0" smtClean="0"/>
              <a:t>test 2/2</a:t>
            </a:r>
            <a:endParaRPr lang="en-US" dirty="0"/>
          </a:p>
        </p:txBody>
      </p:sp>
      <p:pic>
        <p:nvPicPr>
          <p:cNvPr id="8" name="Picture 7"/>
          <p:cNvPicPr>
            <a:picLocks noChangeAspect="1"/>
          </p:cNvPicPr>
          <p:nvPr/>
        </p:nvPicPr>
        <p:blipFill rotWithShape="1">
          <a:blip r:embed="rId3"/>
          <a:srcRect t="12133" r="1035" b="33650"/>
          <a:stretch/>
        </p:blipFill>
        <p:spPr>
          <a:xfrm>
            <a:off x="3903236" y="1390800"/>
            <a:ext cx="5240764" cy="1441654"/>
          </a:xfrm>
          <a:prstGeom prst="rect">
            <a:avLst/>
          </a:prstGeom>
        </p:spPr>
      </p:pic>
      <p:pic>
        <p:nvPicPr>
          <p:cNvPr id="9" name="Picture 8"/>
          <p:cNvPicPr>
            <a:picLocks noChangeAspect="1"/>
          </p:cNvPicPr>
          <p:nvPr/>
        </p:nvPicPr>
        <p:blipFill>
          <a:blip r:embed="rId4"/>
          <a:stretch>
            <a:fillRect/>
          </a:stretch>
        </p:blipFill>
        <p:spPr>
          <a:xfrm>
            <a:off x="3782869" y="3010688"/>
            <a:ext cx="5279710" cy="2027475"/>
          </a:xfrm>
          <a:prstGeom prst="rect">
            <a:avLst/>
          </a:prstGeom>
        </p:spPr>
      </p:pic>
    </p:spTree>
    <p:extLst>
      <p:ext uri="{BB962C8B-B14F-4D97-AF65-F5344CB8AC3E}">
        <p14:creationId xmlns:p14="http://schemas.microsoft.com/office/powerpoint/2010/main" val="3842715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66263" y="4539228"/>
            <a:ext cx="8677737" cy="607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4"/>
          </p:nvPr>
        </p:nvSpPr>
        <p:spPr>
          <a:xfrm>
            <a:off x="719572" y="612000"/>
            <a:ext cx="7926407" cy="396549"/>
          </a:xfrm>
        </p:spPr>
        <p:txBody>
          <a:bodyPr/>
          <a:lstStyle/>
          <a:p>
            <a:r>
              <a:rPr lang="en-US" b="1" dirty="0" smtClean="0"/>
              <a:t>Test </a:t>
            </a:r>
            <a:r>
              <a:rPr lang="en-US" b="1" dirty="0"/>
              <a:t>a Service in Continuous Delivery context</a:t>
            </a:r>
            <a:endParaRPr lang="en-US" dirty="0"/>
          </a:p>
        </p:txBody>
      </p:sp>
      <p:sp>
        <p:nvSpPr>
          <p:cNvPr id="3" name="Title 2"/>
          <p:cNvSpPr>
            <a:spLocks noGrp="1"/>
          </p:cNvSpPr>
          <p:nvPr>
            <p:ph type="title"/>
          </p:nvPr>
        </p:nvSpPr>
        <p:spPr>
          <a:xfrm>
            <a:off x="719572" y="180000"/>
            <a:ext cx="7920880" cy="374073"/>
          </a:xfrm>
        </p:spPr>
        <p:txBody>
          <a:bodyPr/>
          <a:lstStyle/>
          <a:p>
            <a:r>
              <a:rPr lang="en-US" dirty="0" smtClean="0"/>
              <a:t>Continuous Delivery</a:t>
            </a:r>
            <a:endParaRPr lang="en-US" dirty="0"/>
          </a:p>
        </p:txBody>
      </p:sp>
      <p:graphicFrame>
        <p:nvGraphicFramePr>
          <p:cNvPr id="14" name="Content Placeholder 8"/>
          <p:cNvGraphicFramePr>
            <a:graphicFrameLocks noGrp="1"/>
          </p:cNvGraphicFramePr>
          <p:nvPr>
            <p:ph sz="quarter" idx="15"/>
            <p:extLst>
              <p:ext uri="{D42A27DB-BD31-4B8C-83A1-F6EECF244321}">
                <p14:modId xmlns:p14="http://schemas.microsoft.com/office/powerpoint/2010/main" val="2040588260"/>
              </p:ext>
            </p:extLst>
          </p:nvPr>
        </p:nvGraphicFramePr>
        <p:xfrm>
          <a:off x="727200" y="998220"/>
          <a:ext cx="8416801" cy="2849880"/>
        </p:xfrm>
        <a:graphic>
          <a:graphicData uri="http://schemas.openxmlformats.org/drawingml/2006/table">
            <a:tbl>
              <a:tblPr firstRow="1" bandRow="1">
                <a:solidFill>
                  <a:schemeClr val="bg1"/>
                </a:solidFill>
                <a:tableStyleId>{9D7B26C5-4107-4FEC-AEDC-1716B250A1EF}</a:tableStyleId>
              </a:tblPr>
              <a:tblGrid>
                <a:gridCol w="2601385">
                  <a:extLst>
                    <a:ext uri="{9D8B030D-6E8A-4147-A177-3AD203B41FA5}">
                      <a16:colId xmlns:a16="http://schemas.microsoft.com/office/drawing/2014/main" val="4026070380"/>
                    </a:ext>
                  </a:extLst>
                </a:gridCol>
                <a:gridCol w="2907708">
                  <a:extLst>
                    <a:ext uri="{9D8B030D-6E8A-4147-A177-3AD203B41FA5}">
                      <a16:colId xmlns:a16="http://schemas.microsoft.com/office/drawing/2014/main" val="485966715"/>
                    </a:ext>
                  </a:extLst>
                </a:gridCol>
                <a:gridCol w="2907708">
                  <a:extLst>
                    <a:ext uri="{9D8B030D-6E8A-4147-A177-3AD203B41FA5}">
                      <a16:colId xmlns:a16="http://schemas.microsoft.com/office/drawing/2014/main" val="20002"/>
                    </a:ext>
                  </a:extLst>
                </a:gridCol>
              </a:tblGrid>
              <a:tr h="25200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851610045"/>
                  </a:ext>
                </a:extLst>
              </a:tr>
              <a:tr h="243208">
                <a:tc>
                  <a:txBody>
                    <a:bodyPr/>
                    <a:lstStyle/>
                    <a:p>
                      <a:pPr marL="0" indent="0">
                        <a:buFont typeface="+mj-lt"/>
                        <a:buNone/>
                      </a:pPr>
                      <a:r>
                        <a:rPr lang="en-US" sz="1100" b="0" dirty="0" smtClean="0">
                          <a:hlinkClick r:id="rId2" action="ppaction://hlinksldjump"/>
                        </a:rPr>
                        <a:t>1. </a:t>
                      </a:r>
                      <a:r>
                        <a:rPr lang="en-US" sz="1100" dirty="0" smtClean="0">
                          <a:hlinkClick r:id="rId2" action="ppaction://hlinksldjump"/>
                        </a:rPr>
                        <a:t>Prepare Validation </a:t>
                      </a:r>
                      <a:r>
                        <a:rPr lang="en-US" sz="1100" baseline="0" dirty="0" smtClean="0">
                          <a:hlinkClick r:id="rId2" action="ppaction://hlinksldjump"/>
                        </a:rPr>
                        <a:t>Plan</a:t>
                      </a:r>
                      <a:endParaRPr lang="en-US" sz="1100" b="1" dirty="0" smtClean="0"/>
                    </a:p>
                  </a:txBody>
                  <a:tcPr/>
                </a:tc>
                <a:tc>
                  <a:txBody>
                    <a:bodyPr/>
                    <a:lstStyle/>
                    <a:p>
                      <a:r>
                        <a:rPr lang="en-US" sz="1100" b="1" dirty="0" smtClean="0"/>
                        <a:t>QA</a:t>
                      </a:r>
                      <a:endParaRPr lang="en-US" sz="1100" b="1" dirty="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3"/>
                        </a:rPr>
                        <a:t>Service</a:t>
                      </a:r>
                      <a:r>
                        <a:rPr lang="en-US" sz="1100" b="1" baseline="0" dirty="0" smtClean="0">
                          <a:hlinkClick r:id="rId3"/>
                        </a:rPr>
                        <a:t> Version Define &amp; Plan</a:t>
                      </a:r>
                      <a:endParaRPr lang="en-US" sz="1100" b="1" baseline="0" dirty="0" smtClean="0"/>
                    </a:p>
                  </a:txBody>
                  <a:tcPr/>
                </a:tc>
                <a:extLst>
                  <a:ext uri="{0D108BD9-81ED-4DB2-BD59-A6C34878D82A}">
                    <a16:rowId xmlns:a16="http://schemas.microsoft.com/office/drawing/2014/main" val="4239652930"/>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b="0" dirty="0" smtClean="0">
                          <a:hlinkClick r:id="rId4" action="ppaction://hlinksldjump"/>
                        </a:rPr>
                        <a:t>2. </a:t>
                      </a:r>
                      <a:r>
                        <a:rPr lang="en-US" sz="1100" dirty="0" smtClean="0">
                          <a:hlinkClick r:id="rId4" action="ppaction://hlinksldjump"/>
                        </a:rPr>
                        <a:t>Review PES</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endParaRPr lang="en-US" sz="1100" b="1" dirty="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10002"/>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6" action="ppaction://hlinksldjump"/>
                        </a:rPr>
                        <a:t>3. Define</a:t>
                      </a:r>
                      <a:r>
                        <a:rPr lang="en-US" sz="1100" baseline="0" dirty="0" smtClean="0">
                          <a:hlinkClick r:id="rId6" action="ppaction://hlinksldjump"/>
                        </a:rPr>
                        <a:t> Scenario</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10003"/>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7" action="ppaction://hlinksldjump"/>
                        </a:rPr>
                        <a:t>4. Automate Scenario Replay</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1128615751"/>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8" action="ppaction://hlinksldjump"/>
                        </a:rPr>
                        <a:t>5. Prepare</a:t>
                      </a:r>
                      <a:r>
                        <a:rPr lang="en-US" sz="1100" baseline="0" dirty="0" smtClean="0">
                          <a:hlinkClick r:id="rId8" action="ppaction://hlinksldjump"/>
                        </a:rPr>
                        <a:t> QA Environment</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1548160815"/>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9" action="ppaction://hlinksldjump"/>
                        </a:rPr>
                        <a:t>6. Replay</a:t>
                      </a:r>
                      <a:r>
                        <a:rPr lang="en-US" sz="1100" baseline="0" dirty="0" smtClean="0">
                          <a:hlinkClick r:id="rId9" action="ppaction://hlinksldjump"/>
                        </a:rPr>
                        <a:t> Scenario</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3121522277"/>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10" action="ppaction://hlinksldjump"/>
                        </a:rPr>
                        <a:t>7. Assess Function Quality</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3207577007"/>
                  </a:ext>
                </a:extLst>
              </a:tr>
              <a:tr h="243208">
                <a:tc>
                  <a:txBody>
                    <a:bodyPr/>
                    <a:lstStyle/>
                    <a:p>
                      <a:pPr marL="0" marR="0" lvl="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11" action="ppaction://hlinksldjump"/>
                        </a:rPr>
                        <a:t>8. Submit IR</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p>
                  </a:txBody>
                  <a:tcPr/>
                </a:tc>
                <a:extLst>
                  <a:ext uri="{0D108BD9-81ED-4DB2-BD59-A6C34878D82A}">
                    <a16:rowId xmlns:a16="http://schemas.microsoft.com/office/drawing/2014/main" val="3487976454"/>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12" action="ppaction://hlinksldjump"/>
                        </a:rPr>
                        <a:t>9. </a:t>
                      </a:r>
                      <a:r>
                        <a:rPr lang="en-US" sz="1100" baseline="0" dirty="0" smtClean="0">
                          <a:hlinkClick r:id="rId12" action="ppaction://hlinksldjump"/>
                        </a:rPr>
                        <a:t>Validate IR Closure</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349992493"/>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100" dirty="0" smtClean="0">
                          <a:hlinkClick r:id="rId13" action="ppaction://hlinksldjump"/>
                        </a:rPr>
                        <a:t>10. Assess</a:t>
                      </a:r>
                      <a:r>
                        <a:rPr lang="en-US" sz="1100" baseline="0" dirty="0" smtClean="0">
                          <a:hlinkClick r:id="rId13" action="ppaction://hlinksldjump"/>
                        </a:rPr>
                        <a:t> Service Version Quality</a:t>
                      </a:r>
                      <a:endParaRPr lang="en-US" sz="1100" dirty="0" smtClean="0"/>
                    </a:p>
                  </a:txBody>
                  <a:tcPr/>
                </a:tc>
                <a:tc>
                  <a:txBody>
                    <a:bodyPr/>
                    <a:lstStyle/>
                    <a:p>
                      <a:pPr marL="0" marR="0" indent="0" algn="l" defTabSz="879152" rtl="0" eaLnBrk="1" fontAlgn="auto" latinLnBrk="0" hangingPunct="1">
                        <a:lnSpc>
                          <a:spcPct val="100000"/>
                        </a:lnSpc>
                        <a:spcBef>
                          <a:spcPts val="0"/>
                        </a:spcBef>
                        <a:spcAft>
                          <a:spcPts val="0"/>
                        </a:spcAft>
                        <a:buClrTx/>
                        <a:buSzTx/>
                        <a:buFontTx/>
                        <a:buNone/>
                        <a:tabLst/>
                        <a:defRPr/>
                      </a:pPr>
                      <a:r>
                        <a:rPr lang="en-US" sz="1100" b="1" dirty="0" smtClean="0"/>
                        <a:t>QA</a:t>
                      </a:r>
                    </a:p>
                  </a:txBody>
                  <a:tcPr/>
                </a:tc>
                <a:tc>
                  <a:txBody>
                    <a:bodyPr/>
                    <a:lstStyle/>
                    <a:p>
                      <a:pPr marL="0" marR="0" lvl="0" indent="0" algn="l" defTabSz="879152" rtl="0" eaLnBrk="1" fontAlgn="auto" latinLnBrk="0" hangingPunct="1">
                        <a:lnSpc>
                          <a:spcPct val="100000"/>
                        </a:lnSpc>
                        <a:spcBef>
                          <a:spcPts val="0"/>
                        </a:spcBef>
                        <a:spcAft>
                          <a:spcPts val="0"/>
                        </a:spcAft>
                        <a:buClrTx/>
                        <a:buSzTx/>
                        <a:buFontTx/>
                        <a:buNone/>
                        <a:tabLst/>
                        <a:defRPr/>
                      </a:pPr>
                      <a:r>
                        <a:rPr lang="en-US" sz="1100" b="1" dirty="0" smtClean="0">
                          <a:hlinkClick r:id="rId5"/>
                        </a:rPr>
                        <a:t>Service Version Development</a:t>
                      </a:r>
                      <a:endParaRPr lang="en-US" sz="1100" b="1" dirty="0" smtClean="0"/>
                    </a:p>
                  </a:txBody>
                  <a:tcPr/>
                </a:tc>
                <a:extLst>
                  <a:ext uri="{0D108BD9-81ED-4DB2-BD59-A6C34878D82A}">
                    <a16:rowId xmlns:a16="http://schemas.microsoft.com/office/drawing/2014/main" val="165113923"/>
                  </a:ext>
                </a:extLst>
              </a:tr>
            </a:tbl>
          </a:graphicData>
        </a:graphic>
      </p:graphicFrame>
      <p:grpSp>
        <p:nvGrpSpPr>
          <p:cNvPr id="15" name="Group 14"/>
          <p:cNvGrpSpPr/>
          <p:nvPr/>
        </p:nvGrpSpPr>
        <p:grpSpPr>
          <a:xfrm>
            <a:off x="3371839" y="1012566"/>
            <a:ext cx="868680" cy="228600"/>
            <a:chOff x="381000" y="2190750"/>
            <a:chExt cx="868680" cy="228600"/>
          </a:xfrm>
        </p:grpSpPr>
        <p:sp>
          <p:nvSpPr>
            <p:cNvPr id="16" name="Rounded Rectangle 15"/>
            <p:cNvSpPr/>
            <p:nvPr/>
          </p:nvSpPr>
          <p:spPr>
            <a:xfrm>
              <a:off x="609600" y="2195322"/>
              <a:ext cx="640080" cy="219456"/>
            </a:xfrm>
            <a:prstGeom prst="roundRect">
              <a:avLst/>
            </a:prstGeom>
          </p:spPr>
          <p:style>
            <a:lnRef idx="0">
              <a:schemeClr val="lt1">
                <a:hueOff val="0"/>
                <a:satOff val="0"/>
                <a:lumOff val="0"/>
                <a:alphaOff val="0"/>
              </a:schemeClr>
            </a:lnRef>
            <a:fillRef idx="3">
              <a:schemeClr val="accent1">
                <a:shade val="80000"/>
                <a:hueOff val="176630"/>
                <a:satOff val="-8549"/>
                <a:lumOff val="26949"/>
                <a:alphaOff val="0"/>
              </a:schemeClr>
            </a:fillRef>
            <a:effectRef idx="2">
              <a:schemeClr val="accent1">
                <a:shade val="80000"/>
                <a:hueOff val="176630"/>
                <a:satOff val="-8549"/>
                <a:lumOff val="26949"/>
                <a:alphaOff val="0"/>
              </a:schemeClr>
            </a:effectRef>
            <a:fontRef idx="minor">
              <a:schemeClr val="lt1"/>
            </a:fontRef>
          </p:style>
          <p:txBody>
            <a:bodyPr anchor="ctr"/>
            <a:lstStyle/>
            <a:p>
              <a:pPr algn="ctr"/>
              <a:r>
                <a:rPr lang="en-US" sz="1200" dirty="0" smtClean="0"/>
                <a:t>WHO</a:t>
              </a:r>
              <a:endParaRPr lang="en-US" sz="1200" dirty="0"/>
            </a:p>
          </p:txBody>
        </p:sp>
        <p:pic>
          <p:nvPicPr>
            <p:cNvPr id="17" name="Picture 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1000" y="2190750"/>
              <a:ext cx="228600" cy="228600"/>
            </a:xfrm>
            <a:prstGeom prst="rect">
              <a:avLst/>
            </a:prstGeom>
          </p:spPr>
        </p:pic>
      </p:grpSp>
      <p:grpSp>
        <p:nvGrpSpPr>
          <p:cNvPr id="18" name="Group 17"/>
          <p:cNvGrpSpPr/>
          <p:nvPr/>
        </p:nvGrpSpPr>
        <p:grpSpPr>
          <a:xfrm>
            <a:off x="725444" y="1017138"/>
            <a:ext cx="863982" cy="228600"/>
            <a:chOff x="803985" y="1697421"/>
            <a:chExt cx="863982" cy="228600"/>
          </a:xfrm>
        </p:grpSpPr>
        <p:sp>
          <p:nvSpPr>
            <p:cNvPr id="19" name="Rounded Rectangle 18"/>
            <p:cNvSpPr/>
            <p:nvPr/>
          </p:nvSpPr>
          <p:spPr>
            <a:xfrm>
              <a:off x="1027887" y="1701993"/>
              <a:ext cx="640080" cy="219456"/>
            </a:xfrm>
            <a:prstGeom prst="roundRect">
              <a:avLst/>
            </a:prstGeom>
          </p:spPr>
          <p:style>
            <a:lnRef idx="0">
              <a:schemeClr val="lt1">
                <a:hueOff val="0"/>
                <a:satOff val="0"/>
                <a:lumOff val="0"/>
                <a:alphaOff val="0"/>
              </a:schemeClr>
            </a:lnRef>
            <a:fillRef idx="3">
              <a:schemeClr val="accent1">
                <a:shade val="80000"/>
                <a:hueOff val="88315"/>
                <a:satOff val="-4275"/>
                <a:lumOff val="13475"/>
                <a:alphaOff val="0"/>
              </a:schemeClr>
            </a:fillRef>
            <a:effectRef idx="2">
              <a:schemeClr val="accent1">
                <a:shade val="80000"/>
                <a:hueOff val="88315"/>
                <a:satOff val="-4275"/>
                <a:lumOff val="13475"/>
                <a:alphaOff val="0"/>
              </a:schemeClr>
            </a:effectRef>
            <a:fontRef idx="minor">
              <a:schemeClr val="lt1"/>
            </a:fontRef>
          </p:style>
          <p:txBody>
            <a:bodyPr rIns="36576" anchor="ctr"/>
            <a:lstStyle/>
            <a:p>
              <a:pPr algn="ctr"/>
              <a:r>
                <a:rPr lang="en-US" sz="1200" dirty="0" smtClean="0"/>
                <a:t>WHAT</a:t>
              </a:r>
              <a:endParaRPr lang="en-US" sz="1200" dirty="0"/>
            </a:p>
          </p:txBody>
        </p:sp>
        <p:pic>
          <p:nvPicPr>
            <p:cNvPr id="20"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3985" y="1697421"/>
              <a:ext cx="228600" cy="228600"/>
            </a:xfrm>
            <a:prstGeom prst="rect">
              <a:avLst/>
            </a:prstGeom>
            <a:ln>
              <a:noFill/>
            </a:ln>
          </p:spPr>
        </p:pic>
      </p:grpSp>
      <p:cxnSp>
        <p:nvCxnSpPr>
          <p:cNvPr id="8" name="Straight Arrow Connector 7"/>
          <p:cNvCxnSpPr/>
          <p:nvPr/>
        </p:nvCxnSpPr>
        <p:spPr>
          <a:xfrm>
            <a:off x="8997949" y="252910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254738" y="1017138"/>
            <a:ext cx="825511" cy="219456"/>
          </a:xfrm>
          <a:prstGeom prst="roundRect">
            <a:avLst/>
          </a:prstGeom>
        </p:spPr>
        <p:style>
          <a:lnRef idx="0">
            <a:schemeClr val="lt1">
              <a:hueOff val="0"/>
              <a:satOff val="0"/>
              <a:lumOff val="0"/>
              <a:alphaOff val="0"/>
            </a:schemeClr>
          </a:lnRef>
          <a:fillRef idx="3">
            <a:schemeClr val="accent1">
              <a:shade val="80000"/>
              <a:hueOff val="176630"/>
              <a:satOff val="-8549"/>
              <a:lumOff val="26949"/>
              <a:alphaOff val="0"/>
            </a:schemeClr>
          </a:fillRef>
          <a:effectRef idx="2">
            <a:schemeClr val="accent1">
              <a:shade val="80000"/>
              <a:hueOff val="176630"/>
              <a:satOff val="-8549"/>
              <a:lumOff val="26949"/>
              <a:alphaOff val="0"/>
            </a:schemeClr>
          </a:effectRef>
          <a:fontRef idx="minor">
            <a:schemeClr val="lt1"/>
          </a:fontRef>
        </p:style>
        <p:txBody>
          <a:bodyPr anchor="ctr"/>
          <a:lstStyle/>
          <a:p>
            <a:pPr algn="ctr"/>
            <a:r>
              <a:rPr lang="en-US" sz="1200" dirty="0" smtClean="0"/>
              <a:t>WHERE</a:t>
            </a:r>
            <a:endParaRPr lang="en-US" sz="1200" dirty="0"/>
          </a:p>
        </p:txBody>
      </p:sp>
    </p:spTree>
    <p:extLst>
      <p:ext uri="{BB962C8B-B14F-4D97-AF65-F5344CB8AC3E}">
        <p14:creationId xmlns:p14="http://schemas.microsoft.com/office/powerpoint/2010/main" val="2837965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How to prepare QA Environment for </a:t>
            </a:r>
            <a:r>
              <a:rPr lang="en-US" dirty="0" smtClean="0">
                <a:solidFill>
                  <a:schemeClr val="tx1">
                    <a:lumMod val="60000"/>
                    <a:lumOff val="40000"/>
                  </a:schemeClr>
                </a:solidFill>
              </a:rPr>
              <a:t>data migration </a:t>
            </a:r>
            <a:r>
              <a:rPr lang="en-US" dirty="0" smtClean="0"/>
              <a:t>test</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36569" y="1239512"/>
            <a:ext cx="4980124" cy="3515368"/>
          </a:xfrm>
        </p:spPr>
        <p:txBody>
          <a:bodyPr>
            <a:normAutofit/>
          </a:bodyPr>
          <a:lstStyle/>
          <a:p>
            <a:pPr marL="0" indent="0">
              <a:buNone/>
            </a:pPr>
            <a:r>
              <a:rPr lang="fr-FR" dirty="0" smtClean="0"/>
              <a:t>Migration test on Cloud </a:t>
            </a:r>
            <a:r>
              <a:rPr lang="fr-FR" dirty="0" err="1" smtClean="0"/>
              <a:t>Environment</a:t>
            </a:r>
            <a:r>
              <a:rPr lang="fr-FR" dirty="0" smtClean="0"/>
              <a:t> </a:t>
            </a:r>
            <a:r>
              <a:rPr lang="fr-FR" dirty="0" err="1" smtClean="0"/>
              <a:t>consist</a:t>
            </a:r>
            <a:r>
              <a:rPr lang="fr-FR" dirty="0" smtClean="0"/>
              <a:t> in:</a:t>
            </a:r>
          </a:p>
          <a:p>
            <a:pPr marL="342900" indent="-342900">
              <a:buFont typeface="+mj-lt"/>
              <a:buAutoNum type="arabicPeriod"/>
            </a:pPr>
            <a:r>
              <a:rPr lang="fr-FR" sz="1800" dirty="0" err="1" smtClean="0"/>
              <a:t>Populating</a:t>
            </a:r>
            <a:r>
              <a:rPr lang="fr-FR" sz="1800" dirty="0" smtClean="0"/>
              <a:t> a </a:t>
            </a:r>
            <a:r>
              <a:rPr lang="fr-FR" sz="1800" dirty="0" err="1" smtClean="0"/>
              <a:t>sandbox</a:t>
            </a:r>
            <a:r>
              <a:rPr lang="fr-FR" sz="1800" dirty="0" smtClean="0"/>
              <a:t> </a:t>
            </a:r>
            <a:r>
              <a:rPr lang="fr-FR" sz="1800" dirty="0" err="1" smtClean="0"/>
              <a:t>with</a:t>
            </a:r>
            <a:r>
              <a:rPr lang="fr-FR" sz="1800" dirty="0" smtClean="0"/>
              <a:t> data</a:t>
            </a:r>
          </a:p>
          <a:p>
            <a:pPr marL="342900" indent="-342900">
              <a:buFont typeface="+mj-lt"/>
              <a:buAutoNum type="arabicPeriod"/>
            </a:pPr>
            <a:r>
              <a:rPr lang="fr-FR" sz="1800" dirty="0" err="1" smtClean="0"/>
              <a:t>Upgrading</a:t>
            </a:r>
            <a:r>
              <a:rPr lang="fr-FR" sz="1800" dirty="0" smtClean="0"/>
              <a:t> the </a:t>
            </a:r>
            <a:r>
              <a:rPr lang="fr-FR" sz="1800" dirty="0" err="1" smtClean="0"/>
              <a:t>sandbox</a:t>
            </a:r>
            <a:endParaRPr lang="fr-FR" sz="1800" dirty="0" smtClean="0"/>
          </a:p>
          <a:p>
            <a:pPr marL="342900" indent="-342900">
              <a:buFont typeface="+mj-lt"/>
              <a:buAutoNum type="arabicPeriod"/>
            </a:pPr>
            <a:r>
              <a:rPr lang="fr-FR" sz="1800" dirty="0" err="1" smtClean="0"/>
              <a:t>Checking</a:t>
            </a:r>
            <a:r>
              <a:rPr lang="fr-FR" sz="1800" dirty="0" smtClean="0"/>
              <a:t> </a:t>
            </a:r>
            <a:r>
              <a:rPr lang="fr-FR" sz="1800" dirty="0" err="1" smtClean="0"/>
              <a:t>migrated</a:t>
            </a:r>
            <a:r>
              <a:rPr lang="fr-FR" sz="1800" dirty="0" smtClean="0"/>
              <a:t> data</a:t>
            </a:r>
          </a:p>
          <a:p>
            <a:pPr marL="342900" indent="-342900">
              <a:buFont typeface="+mj-lt"/>
              <a:buAutoNum type="arabicPeriod"/>
            </a:pPr>
            <a:r>
              <a:rPr lang="fr-FR" sz="1800" dirty="0" err="1" smtClean="0"/>
              <a:t>Execute</a:t>
            </a:r>
            <a:r>
              <a:rPr lang="fr-FR" sz="1800" dirty="0" smtClean="0"/>
              <a:t> non-</a:t>
            </a:r>
            <a:r>
              <a:rPr lang="fr-FR" sz="1800" dirty="0" err="1" smtClean="0"/>
              <a:t>regression</a:t>
            </a:r>
            <a:r>
              <a:rPr lang="fr-FR" sz="1800" dirty="0" smtClean="0"/>
              <a:t> test</a:t>
            </a:r>
          </a:p>
          <a:p>
            <a:pPr marL="0" indent="0">
              <a:buNone/>
            </a:pPr>
            <a:r>
              <a:rPr lang="fr-FR" sz="1800" dirty="0" smtClean="0"/>
              <a:t>The </a:t>
            </a:r>
            <a:r>
              <a:rPr lang="fr-FR" sz="1800" dirty="0" err="1" smtClean="0"/>
              <a:t>step</a:t>
            </a:r>
            <a:r>
              <a:rPr lang="fr-FR" sz="1800" dirty="0" smtClean="0"/>
              <a:t>-by-</a:t>
            </a:r>
            <a:r>
              <a:rPr lang="fr-FR" sz="1800" dirty="0" err="1" smtClean="0"/>
              <a:t>step</a:t>
            </a:r>
            <a:r>
              <a:rPr lang="fr-FR" sz="1800" dirty="0" smtClean="0"/>
              <a:t> </a:t>
            </a:r>
            <a:r>
              <a:rPr lang="fr-FR" sz="1800" dirty="0" err="1" smtClean="0"/>
              <a:t>is</a:t>
            </a:r>
            <a:r>
              <a:rPr lang="fr-FR" sz="1800" dirty="0" smtClean="0"/>
              <a:t> the </a:t>
            </a:r>
            <a:r>
              <a:rPr lang="fr-FR" sz="1800" dirty="0" err="1" smtClean="0"/>
              <a:t>same</a:t>
            </a:r>
            <a:r>
              <a:rPr lang="fr-FR" sz="1800" dirty="0" smtClean="0"/>
              <a:t> </a:t>
            </a:r>
            <a:r>
              <a:rPr lang="fr-FR" sz="1800" dirty="0" err="1" smtClean="0"/>
              <a:t>than</a:t>
            </a:r>
            <a:r>
              <a:rPr lang="fr-FR" sz="1800" dirty="0" smtClean="0"/>
              <a:t> for Service Upgrade Test (</a:t>
            </a:r>
            <a:r>
              <a:rPr lang="fr-FR" sz="1800" dirty="0" err="1" smtClean="0"/>
              <a:t>see</a:t>
            </a:r>
            <a:r>
              <a:rPr lang="fr-FR" sz="1800" dirty="0" smtClean="0"/>
              <a:t> </a:t>
            </a:r>
            <a:r>
              <a:rPr lang="fr-FR" sz="1800" dirty="0" err="1" smtClean="0"/>
              <a:t>previous</a:t>
            </a:r>
            <a:r>
              <a:rPr lang="fr-FR" sz="1800" dirty="0" smtClean="0"/>
              <a:t> slide) </a:t>
            </a:r>
            <a:r>
              <a:rPr lang="fr-FR" sz="1800" dirty="0" err="1" smtClean="0"/>
              <a:t>except</a:t>
            </a:r>
            <a:r>
              <a:rPr lang="fr-FR" sz="1800" dirty="0" smtClean="0"/>
              <a:t> </a:t>
            </a:r>
            <a:r>
              <a:rPr lang="fr-FR" sz="1800" dirty="0" err="1" smtClean="0"/>
              <a:t>that</a:t>
            </a:r>
            <a:r>
              <a:rPr lang="fr-FR" sz="1800" dirty="0"/>
              <a:t> </a:t>
            </a:r>
            <a:r>
              <a:rPr lang="fr-FR" sz="1800" dirty="0" err="1" smtClean="0"/>
              <a:t>you</a:t>
            </a:r>
            <a:r>
              <a:rPr lang="fr-FR" sz="1800" dirty="0" smtClean="0"/>
              <a:t> must </a:t>
            </a:r>
            <a:r>
              <a:rPr lang="fr-FR" sz="1800" dirty="0" err="1" smtClean="0"/>
              <a:t>create</a:t>
            </a:r>
            <a:r>
              <a:rPr lang="fr-FR" sz="1800" dirty="0" smtClean="0"/>
              <a:t> </a:t>
            </a:r>
            <a:r>
              <a:rPr lang="fr-FR" sz="1800" dirty="0" err="1" smtClean="0"/>
              <a:t>your</a:t>
            </a:r>
            <a:r>
              <a:rPr lang="fr-FR" sz="1800" dirty="0" smtClean="0"/>
              <a:t> </a:t>
            </a:r>
            <a:r>
              <a:rPr lang="fr-FR" sz="1800" dirty="0" err="1" smtClean="0"/>
              <a:t>sandbox</a:t>
            </a:r>
            <a:r>
              <a:rPr lang="fr-FR" sz="1800" dirty="0" smtClean="0"/>
              <a:t> and </a:t>
            </a:r>
            <a:r>
              <a:rPr lang="fr-FR" sz="1800" dirty="0" err="1" smtClean="0"/>
              <a:t>populate</a:t>
            </a:r>
            <a:r>
              <a:rPr lang="fr-FR" sz="1800" dirty="0" smtClean="0"/>
              <a:t> data </a:t>
            </a:r>
            <a:r>
              <a:rPr lang="fr-FR" sz="1800" dirty="0" err="1" smtClean="0"/>
              <a:t>before</a:t>
            </a:r>
            <a:r>
              <a:rPr lang="fr-FR" sz="1800" dirty="0" smtClean="0"/>
              <a:t> </a:t>
            </a:r>
            <a:r>
              <a:rPr lang="fr-FR" sz="1800" dirty="0" err="1" smtClean="0"/>
              <a:t>executing</a:t>
            </a:r>
            <a:r>
              <a:rPr lang="fr-FR" sz="1800" dirty="0" smtClean="0"/>
              <a:t> the </a:t>
            </a:r>
            <a:r>
              <a:rPr lang="fr-FR" sz="1800" i="1" dirty="0" err="1" smtClean="0"/>
              <a:t>Buid</a:t>
            </a:r>
            <a:r>
              <a:rPr lang="fr-FR" sz="1800" i="1" dirty="0" smtClean="0"/>
              <a:t>, Upgrade and </a:t>
            </a:r>
            <a:r>
              <a:rPr lang="fr-FR" sz="1800" i="1" dirty="0" err="1" smtClean="0"/>
              <a:t>Validate</a:t>
            </a:r>
            <a:r>
              <a:rPr lang="fr-FR" sz="1800" i="1" dirty="0" smtClean="0"/>
              <a:t> Service </a:t>
            </a:r>
            <a:r>
              <a:rPr lang="fr-FR" sz="1800" dirty="0" smtClean="0"/>
              <a:t>graph in the </a:t>
            </a:r>
            <a:r>
              <a:rPr lang="fr-FR" sz="1800" dirty="0" err="1" smtClean="0"/>
              <a:t>Factory</a:t>
            </a:r>
            <a:r>
              <a:rPr lang="fr-FR" sz="1800" dirty="0" smtClean="0"/>
              <a:t>.</a:t>
            </a:r>
            <a:endParaRPr lang="fr-FR" sz="1800"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Tree>
    <p:extLst>
      <p:ext uri="{BB962C8B-B14F-4D97-AF65-F5344CB8AC3E}">
        <p14:creationId xmlns:p14="http://schemas.microsoft.com/office/powerpoint/2010/main" val="1250123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719572" y="842963"/>
            <a:ext cx="7926407" cy="396549"/>
          </a:xfrm>
        </p:spPr>
        <p:txBody>
          <a:bodyPr/>
          <a:lstStyle/>
          <a:p>
            <a:r>
              <a:rPr lang="en-US" dirty="0" smtClean="0"/>
              <a:t>How to prepare QA Environment for </a:t>
            </a:r>
            <a:r>
              <a:rPr lang="en-US" dirty="0" smtClean="0">
                <a:solidFill>
                  <a:schemeClr val="tx1">
                    <a:lumMod val="60000"/>
                    <a:lumOff val="40000"/>
                  </a:schemeClr>
                </a:solidFill>
              </a:rPr>
              <a:t>Licensing </a:t>
            </a:r>
            <a:r>
              <a:rPr lang="en-US" dirty="0" smtClean="0"/>
              <a:t>test</a:t>
            </a:r>
            <a:endParaRPr lang="en-US" dirty="0"/>
          </a:p>
        </p:txBody>
      </p:sp>
      <p:sp>
        <p:nvSpPr>
          <p:cNvPr id="2" name="Title 1"/>
          <p:cNvSpPr>
            <a:spLocks noGrp="1"/>
          </p:cNvSpPr>
          <p:nvPr>
            <p:ph type="title"/>
          </p:nvPr>
        </p:nvSpPr>
        <p:spPr/>
        <p:txBody>
          <a:bodyPr/>
          <a:lstStyle/>
          <a:p>
            <a:r>
              <a:rPr lang="en-US" dirty="0"/>
              <a:t>Prepare </a:t>
            </a:r>
            <a:r>
              <a:rPr lang="en-US" dirty="0" smtClean="0"/>
              <a:t>QA Environment</a:t>
            </a:r>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24235" y="704724"/>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grpSp>
        <p:nvGrpSpPr>
          <p:cNvPr id="18" name="Group 17"/>
          <p:cNvGrpSpPr/>
          <p:nvPr/>
        </p:nvGrpSpPr>
        <p:grpSpPr>
          <a:xfrm>
            <a:off x="-41322" y="0"/>
            <a:ext cx="982376" cy="946150"/>
            <a:chOff x="-36226" y="0"/>
            <a:chExt cx="982376" cy="946150"/>
          </a:xfrm>
        </p:grpSpPr>
        <p:sp>
          <p:nvSpPr>
            <p:cNvPr id="19" name="Right Triangle 18"/>
            <p:cNvSpPr/>
            <p:nvPr/>
          </p:nvSpPr>
          <p:spPr>
            <a:xfrm rot="5400000">
              <a:off x="0" y="0"/>
              <a:ext cx="946150" cy="946150"/>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rot="18900000">
              <a:off x="-36226" y="207232"/>
              <a:ext cx="783869" cy="307777"/>
            </a:xfrm>
            <a:prstGeom prst="rect">
              <a:avLst/>
            </a:prstGeom>
            <a:noFill/>
          </p:spPr>
          <p:txBody>
            <a:bodyPr wrap="none" rtlCol="0">
              <a:spAutoFit/>
            </a:bodyPr>
            <a:lstStyle/>
            <a:p>
              <a:r>
                <a:rPr lang="fr-FR" sz="1400" dirty="0" smtClean="0">
                  <a:solidFill>
                    <a:schemeClr val="bg1"/>
                  </a:solidFill>
                </a:rPr>
                <a:t>HOW TO</a:t>
              </a:r>
              <a:endParaRPr lang="en-US" sz="1400" dirty="0">
                <a:solidFill>
                  <a:schemeClr val="bg1"/>
                </a:solidFill>
              </a:endParaRPr>
            </a:p>
          </p:txBody>
        </p:sp>
      </p:grpSp>
      <p:sp>
        <p:nvSpPr>
          <p:cNvPr id="7" name="Rectangle 6"/>
          <p:cNvSpPr/>
          <p:nvPr/>
        </p:nvSpPr>
        <p:spPr>
          <a:xfrm>
            <a:off x="467979" y="1307897"/>
            <a:ext cx="4246262" cy="2921203"/>
          </a:xfrm>
          <a:prstGeom prst="rect">
            <a:avLst/>
          </a:prstGeom>
        </p:spPr>
        <p:txBody>
          <a:bodyPr wrap="square">
            <a:normAutofit lnSpcReduction="10000"/>
          </a:bodyPr>
          <a:lstStyle/>
          <a:p>
            <a:r>
              <a:rPr lang="en-US" dirty="0"/>
              <a:t>In order to deploy </a:t>
            </a:r>
            <a:r>
              <a:rPr lang="en-US" dirty="0" smtClean="0"/>
              <a:t>a sandbox with specific licenses, </a:t>
            </a:r>
            <a:r>
              <a:rPr lang="en-US" dirty="0"/>
              <a:t>when you create your sandbox, you need to :</a:t>
            </a:r>
          </a:p>
          <a:p>
            <a:pPr marL="457200" indent="-457200">
              <a:buSzPct val="100000"/>
              <a:buFont typeface="+mj-lt"/>
              <a:buAutoNum type="arabicPeriod"/>
            </a:pPr>
            <a:r>
              <a:rPr lang="en-US" dirty="0" smtClean="0"/>
              <a:t>Click on </a:t>
            </a:r>
            <a:r>
              <a:rPr lang="en-US" i="1" dirty="0" smtClean="0"/>
              <a:t>More Parameters </a:t>
            </a:r>
          </a:p>
          <a:p>
            <a:pPr marL="457200" indent="-457200">
              <a:buSzPct val="100000"/>
              <a:buFont typeface="+mj-lt"/>
              <a:buAutoNum type="arabicPeriod"/>
            </a:pPr>
            <a:r>
              <a:rPr lang="en-US" dirty="0" smtClean="0"/>
              <a:t>In the </a:t>
            </a:r>
            <a:r>
              <a:rPr lang="en-US" i="1" dirty="0" smtClean="0"/>
              <a:t>Roles Where Accessed (WA) </a:t>
            </a:r>
            <a:r>
              <a:rPr lang="en-US" dirty="0" smtClean="0"/>
              <a:t>field add:</a:t>
            </a:r>
          </a:p>
          <a:p>
            <a:pPr marL="896776" lvl="1" indent="-457200">
              <a:buSzPct val="100000"/>
              <a:buFont typeface="Arial" panose="020B0604020202020204" pitchFamily="34" charset="0"/>
              <a:buChar char="•"/>
            </a:pPr>
            <a:r>
              <a:rPr lang="en-US" dirty="0" err="1" smtClean="0"/>
              <a:t>InternalDS</a:t>
            </a:r>
            <a:endParaRPr lang="en-US" dirty="0" smtClean="0"/>
          </a:p>
          <a:p>
            <a:pPr marL="896776" lvl="1" indent="-457200">
              <a:buSzPct val="100000"/>
              <a:buFont typeface="Arial" panose="020B0604020202020204" pitchFamily="34" charset="0"/>
              <a:buChar char="•"/>
            </a:pPr>
            <a:r>
              <a:rPr lang="en-US" dirty="0" smtClean="0"/>
              <a:t>IFW</a:t>
            </a:r>
          </a:p>
          <a:p>
            <a:pPr marL="896776" lvl="1" indent="-457200">
              <a:buSzPct val="100000"/>
              <a:buFont typeface="Arial" panose="020B0604020202020204" pitchFamily="34" charset="0"/>
              <a:buChar char="•"/>
            </a:pPr>
            <a:r>
              <a:rPr lang="en-US" dirty="0" smtClean="0"/>
              <a:t>Any additional license you need	</a:t>
            </a:r>
          </a:p>
          <a:p>
            <a:pPr marL="457200" indent="-457200">
              <a:buSzPct val="100000"/>
              <a:buFont typeface="+mj-lt"/>
              <a:buAutoNum type="arabicPeriod"/>
            </a:pPr>
            <a:r>
              <a:rPr lang="en-US" dirty="0" smtClean="0"/>
              <a:t>In </a:t>
            </a:r>
            <a:r>
              <a:rPr lang="en-US" dirty="0"/>
              <a:t>the </a:t>
            </a:r>
            <a:r>
              <a:rPr lang="en-US" i="1" dirty="0"/>
              <a:t>Roles Where </a:t>
            </a:r>
            <a:r>
              <a:rPr lang="en-US" i="1" dirty="0" smtClean="0"/>
              <a:t>Used (WU) </a:t>
            </a:r>
            <a:r>
              <a:rPr lang="en-US" dirty="0"/>
              <a:t>field add:</a:t>
            </a:r>
          </a:p>
          <a:p>
            <a:pPr marL="896776" lvl="1" indent="-457200">
              <a:buSzPct val="100000"/>
              <a:buFont typeface="Arial" panose="020B0604020202020204" pitchFamily="34" charset="0"/>
              <a:buChar char="•"/>
            </a:pPr>
            <a:r>
              <a:rPr lang="en-US" dirty="0" err="1"/>
              <a:t>InternalDS</a:t>
            </a:r>
            <a:endParaRPr lang="en-US" dirty="0"/>
          </a:p>
          <a:p>
            <a:pPr marL="896776" lvl="1" indent="-457200">
              <a:buSzPct val="100000"/>
              <a:buFont typeface="Arial" panose="020B0604020202020204" pitchFamily="34" charset="0"/>
              <a:buChar char="•"/>
            </a:pPr>
            <a:r>
              <a:rPr lang="en-US" dirty="0" smtClean="0"/>
              <a:t>Any </a:t>
            </a:r>
            <a:r>
              <a:rPr lang="en-US" dirty="0"/>
              <a:t>additional license you </a:t>
            </a:r>
            <a:r>
              <a:rPr lang="en-US" dirty="0" smtClean="0"/>
              <a:t>need</a:t>
            </a:r>
          </a:p>
          <a:p>
            <a:pPr lvl="1">
              <a:buSzPct val="100000"/>
            </a:pPr>
            <a:endParaRPr lang="en-US" dirty="0" smtClean="0"/>
          </a:p>
          <a:p>
            <a:pPr>
              <a:buSzPct val="100000"/>
            </a:pPr>
            <a:r>
              <a:rPr lang="en-US" dirty="0" smtClean="0"/>
              <a:t>You can find </a:t>
            </a:r>
            <a:r>
              <a:rPr lang="en-US" dirty="0" smtClean="0">
                <a:hlinkClick r:id="rId3"/>
              </a:rPr>
              <a:t>here</a:t>
            </a:r>
            <a:r>
              <a:rPr lang="en-US" dirty="0" smtClean="0"/>
              <a:t> definition of </a:t>
            </a:r>
            <a:r>
              <a:rPr lang="en-US" i="1" dirty="0" smtClean="0"/>
              <a:t>WA</a:t>
            </a:r>
            <a:r>
              <a:rPr lang="en-US" dirty="0" smtClean="0"/>
              <a:t> and </a:t>
            </a:r>
            <a:r>
              <a:rPr lang="en-US" i="1" dirty="0" smtClean="0"/>
              <a:t>WU Roles</a:t>
            </a:r>
          </a:p>
          <a:p>
            <a:pPr>
              <a:buSzPct val="100000"/>
            </a:pPr>
            <a:endParaRPr lang="en-US" i="1" dirty="0" smtClean="0"/>
          </a:p>
        </p:txBody>
      </p:sp>
      <p:pic>
        <p:nvPicPr>
          <p:cNvPr id="11" name="Picture 10"/>
          <p:cNvPicPr>
            <a:picLocks noChangeAspect="1"/>
          </p:cNvPicPr>
          <p:nvPr/>
        </p:nvPicPr>
        <p:blipFill>
          <a:blip r:embed="rId4"/>
          <a:stretch>
            <a:fillRect/>
          </a:stretch>
        </p:blipFill>
        <p:spPr>
          <a:xfrm>
            <a:off x="4776811" y="1304484"/>
            <a:ext cx="4080814" cy="2773288"/>
          </a:xfrm>
          <a:prstGeom prst="rect">
            <a:avLst/>
          </a:prstGeom>
        </p:spPr>
      </p:pic>
      <p:sp>
        <p:nvSpPr>
          <p:cNvPr id="15" name="TextBox 14"/>
          <p:cNvSpPr txBox="1"/>
          <p:nvPr/>
        </p:nvSpPr>
        <p:spPr>
          <a:xfrm>
            <a:off x="388961" y="4338466"/>
            <a:ext cx="8531234" cy="58477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buSzPct val="100000"/>
            </a:pPr>
            <a:r>
              <a:rPr lang="en-US" sz="1600" dirty="0"/>
              <a:t>By default, there is 10 licenses assigned by roles that expire after 30 days</a:t>
            </a:r>
            <a:r>
              <a:rPr lang="en-US" sz="1600" dirty="0" smtClean="0"/>
              <a:t>.</a:t>
            </a:r>
          </a:p>
          <a:p>
            <a:pPr>
              <a:buSzPct val="100000"/>
            </a:pPr>
            <a:r>
              <a:rPr lang="en-US" sz="1600" dirty="0" smtClean="0"/>
              <a:t>If the added role have prerequisite roles, each prerequisite have to be added also.</a:t>
            </a:r>
            <a:endParaRPr lang="en-US" sz="1600" dirty="0"/>
          </a:p>
        </p:txBody>
      </p:sp>
    </p:spTree>
    <p:extLst>
      <p:ext uri="{BB962C8B-B14F-4D97-AF65-F5344CB8AC3E}">
        <p14:creationId xmlns:p14="http://schemas.microsoft.com/office/powerpoint/2010/main" val="3587685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Replay Scenario</a:t>
            </a:r>
          </a:p>
        </p:txBody>
      </p:sp>
      <p:sp>
        <p:nvSpPr>
          <p:cNvPr id="3" name="Content Placeholder 2"/>
          <p:cNvSpPr>
            <a:spLocks noGrp="1"/>
          </p:cNvSpPr>
          <p:nvPr>
            <p:ph sz="quarter" idx="15"/>
          </p:nvPr>
        </p:nvSpPr>
        <p:spPr/>
        <p:txBody>
          <a:bodyPr>
            <a:normAutofit fontScale="92500" lnSpcReduction="10000"/>
          </a:bodyPr>
          <a:lstStyle/>
          <a:p>
            <a:r>
              <a:rPr lang="en-US" dirty="0" smtClean="0"/>
              <a:t>What:</a:t>
            </a:r>
          </a:p>
          <a:p>
            <a:pPr lvl="1"/>
            <a:r>
              <a:rPr lang="en-US" dirty="0" smtClean="0"/>
              <a:t>Plan</a:t>
            </a:r>
            <a:r>
              <a:rPr lang="en-US" dirty="0"/>
              <a:t>, execute, assess result of one particular scenario replay in a particular </a:t>
            </a:r>
            <a:r>
              <a:rPr lang="en-US" dirty="0" smtClean="0"/>
              <a:t>context</a:t>
            </a:r>
          </a:p>
          <a:p>
            <a:r>
              <a:rPr lang="en-US" dirty="0" smtClean="0"/>
              <a:t>How:</a:t>
            </a:r>
          </a:p>
          <a:p>
            <a:pPr lvl="1"/>
            <a:r>
              <a:rPr lang="en-US" dirty="0" smtClean="0"/>
              <a:t>Scenario replay is to be performed on the sandbox created in the “Prepare QA Environment” Step.</a:t>
            </a:r>
          </a:p>
          <a:p>
            <a:pPr lvl="1"/>
            <a:r>
              <a:rPr lang="en-US" dirty="0" smtClean="0"/>
              <a:t>In Continuous Delivery / Pipeline </a:t>
            </a:r>
          </a:p>
          <a:p>
            <a:pPr lvl="2"/>
            <a:r>
              <a:rPr lang="en-US" dirty="0" smtClean="0"/>
              <a:t>select the QA Stage and go to the Sandbox tab</a:t>
            </a:r>
          </a:p>
          <a:p>
            <a:pPr lvl="2"/>
            <a:r>
              <a:rPr lang="en-US" dirty="0" smtClean="0"/>
              <a:t>Launch 3DEXPERIENCE</a:t>
            </a:r>
            <a:endParaRPr lang="en-US" dirty="0"/>
          </a:p>
          <a:p>
            <a:r>
              <a:rPr lang="en-US" dirty="0" smtClean="0"/>
              <a:t>Advices – specific cases, not testable in a sandbox as of February 2020:</a:t>
            </a:r>
          </a:p>
          <a:p>
            <a:pPr lvl="1"/>
            <a:r>
              <a:rPr lang="en-US" dirty="0" smtClean="0"/>
              <a:t>Packaging, Documentation tests</a:t>
            </a:r>
          </a:p>
          <a:p>
            <a:pPr lvl="1"/>
            <a:r>
              <a:rPr lang="en-US" dirty="0" smtClean="0"/>
              <a:t>Multi-tenant</a:t>
            </a:r>
          </a:p>
          <a:p>
            <a:pPr lvl="1"/>
            <a:r>
              <a:rPr lang="en-US" dirty="0"/>
              <a:t>Different environment type (VPC, Academia, etc</a:t>
            </a:r>
            <a:r>
              <a:rPr lang="en-US" dirty="0" smtClean="0"/>
              <a:t>.)</a:t>
            </a:r>
          </a:p>
          <a:p>
            <a:pPr lvl="2"/>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4838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115960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Function Quality</a:t>
            </a:r>
          </a:p>
        </p:txBody>
      </p:sp>
      <p:sp>
        <p:nvSpPr>
          <p:cNvPr id="3" name="Content Placeholder 2"/>
          <p:cNvSpPr>
            <a:spLocks noGrp="1"/>
          </p:cNvSpPr>
          <p:nvPr>
            <p:ph sz="quarter" idx="15"/>
          </p:nvPr>
        </p:nvSpPr>
        <p:spPr/>
        <p:txBody>
          <a:bodyPr>
            <a:normAutofit/>
          </a:bodyPr>
          <a:lstStyle/>
          <a:p>
            <a:r>
              <a:rPr lang="en-US" dirty="0"/>
              <a:t>What:</a:t>
            </a:r>
          </a:p>
          <a:p>
            <a:pPr lvl="1"/>
            <a:r>
              <a:rPr lang="en-US" dirty="0" smtClean="0"/>
              <a:t>Provide a GO/NO-GO assessment of each function developed in the Service Version:</a:t>
            </a:r>
          </a:p>
          <a:p>
            <a:pPr lvl="2"/>
            <a:r>
              <a:rPr lang="en-US" dirty="0" smtClean="0"/>
              <a:t>All Functions </a:t>
            </a:r>
            <a:r>
              <a:rPr lang="en-US" dirty="0"/>
              <a:t>associated to the Service Version Project </a:t>
            </a:r>
            <a:r>
              <a:rPr lang="en-US" dirty="0" smtClean="0"/>
              <a:t>that have a QA task (similar to on-premises process)</a:t>
            </a:r>
            <a:endParaRPr lang="en-US" dirty="0"/>
          </a:p>
          <a:p>
            <a:pPr lvl="1"/>
            <a:r>
              <a:rPr lang="en-US" dirty="0"/>
              <a:t>GO/NO GO Criteria: </a:t>
            </a:r>
            <a:endParaRPr lang="en-US" dirty="0" smtClean="0"/>
          </a:p>
          <a:p>
            <a:pPr lvl="2"/>
            <a:r>
              <a:rPr lang="en-US" dirty="0" smtClean="0"/>
              <a:t>The </a:t>
            </a:r>
            <a:r>
              <a:rPr lang="en-US" dirty="0"/>
              <a:t>function Quality Assessment must be set to « GO » if there is no Opened IR associated to the </a:t>
            </a:r>
            <a:r>
              <a:rPr lang="en-US" dirty="0" smtClean="0"/>
              <a:t>Function (no IR reported on the function, or all reported IR fixed and validated)</a:t>
            </a:r>
          </a:p>
          <a:p>
            <a:r>
              <a:rPr lang="en-US" dirty="0" smtClean="0"/>
              <a:t>How:</a:t>
            </a:r>
          </a:p>
          <a:p>
            <a:pPr lvl="1"/>
            <a:r>
              <a:rPr lang="en-US" dirty="0" smtClean="0"/>
              <a:t>List of Functions to validate is accessible </a:t>
            </a:r>
          </a:p>
          <a:p>
            <a:pPr lvl="2"/>
            <a:r>
              <a:rPr lang="en-US" dirty="0" smtClean="0"/>
              <a:t>In Service Lifecycle Management / Plan &amp; Execute tab =&gt; Validation task on Functions</a:t>
            </a:r>
          </a:p>
          <a:p>
            <a:pPr lvl="2"/>
            <a:r>
              <a:rPr lang="en-US" dirty="0" smtClean="0"/>
              <a:t>In </a:t>
            </a:r>
            <a:r>
              <a:rPr lang="en-US" dirty="0" err="1" smtClean="0"/>
              <a:t>DSxRD</a:t>
            </a:r>
            <a:r>
              <a:rPr lang="en-US" dirty="0" smtClean="0"/>
              <a:t> through the Project of the Service Versions</a:t>
            </a:r>
            <a:endParaRPr lang="en-US" dirty="0"/>
          </a:p>
          <a:p>
            <a:pPr lvl="2"/>
            <a:endParaRPr lang="en-US" dirty="0" smtClean="0"/>
          </a:p>
          <a:p>
            <a:pPr lvl="2"/>
            <a:endParaRPr lang="en-US" dirty="0"/>
          </a:p>
          <a:p>
            <a:pPr lvl="2"/>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4838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22597065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IR</a:t>
            </a:r>
          </a:p>
        </p:txBody>
      </p:sp>
      <p:sp>
        <p:nvSpPr>
          <p:cNvPr id="3" name="Content Placeholder 2"/>
          <p:cNvSpPr>
            <a:spLocks noGrp="1"/>
          </p:cNvSpPr>
          <p:nvPr>
            <p:ph sz="quarter" idx="15"/>
          </p:nvPr>
        </p:nvSpPr>
        <p:spPr>
          <a:xfrm>
            <a:off x="719138" y="879561"/>
            <a:ext cx="7921625" cy="3935426"/>
          </a:xfrm>
        </p:spPr>
        <p:txBody>
          <a:bodyPr>
            <a:normAutofit fontScale="70000" lnSpcReduction="20000"/>
          </a:bodyPr>
          <a:lstStyle/>
          <a:p>
            <a:r>
              <a:rPr lang="en-US" dirty="0"/>
              <a:t>What:</a:t>
            </a:r>
          </a:p>
          <a:p>
            <a:pPr lvl="1"/>
            <a:r>
              <a:rPr lang="en-US" dirty="0"/>
              <a:t>Report an issue </a:t>
            </a:r>
            <a:r>
              <a:rPr lang="en-US" dirty="0" smtClean="0"/>
              <a:t>related </a:t>
            </a:r>
            <a:r>
              <a:rPr lang="en-US" dirty="0"/>
              <a:t>to the service, during Service Version validation</a:t>
            </a:r>
          </a:p>
          <a:p>
            <a:r>
              <a:rPr lang="en-US" dirty="0"/>
              <a:t>How:</a:t>
            </a:r>
          </a:p>
          <a:p>
            <a:pPr lvl="1"/>
            <a:r>
              <a:rPr lang="en-US" dirty="0"/>
              <a:t>Create new Incident Report Family with</a:t>
            </a:r>
          </a:p>
          <a:p>
            <a:pPr lvl="2"/>
            <a:r>
              <a:rPr lang="en-US" dirty="0"/>
              <a:t>Detection information:</a:t>
            </a:r>
          </a:p>
          <a:p>
            <a:pPr lvl="3"/>
            <a:r>
              <a:rPr lang="en-US" dirty="0"/>
              <a:t>Detected Version: </a:t>
            </a:r>
            <a:r>
              <a:rPr lang="en-US" dirty="0" smtClean="0"/>
              <a:t>“3DEXPERIENCE”</a:t>
            </a:r>
            <a:endParaRPr lang="en-US" dirty="0"/>
          </a:p>
          <a:p>
            <a:pPr lvl="3"/>
            <a:r>
              <a:rPr lang="en-US" dirty="0"/>
              <a:t>Detected Release or Service: </a:t>
            </a:r>
            <a:r>
              <a:rPr lang="en-US" dirty="0" smtClean="0"/>
              <a:t>[Name of the tested service]</a:t>
            </a:r>
            <a:endParaRPr lang="en-US" dirty="0"/>
          </a:p>
          <a:p>
            <a:pPr lvl="3"/>
            <a:r>
              <a:rPr lang="en-US" dirty="0"/>
              <a:t>Detection Level: </a:t>
            </a:r>
            <a:r>
              <a:rPr lang="en-US" dirty="0" smtClean="0"/>
              <a:t>[service </a:t>
            </a:r>
            <a:r>
              <a:rPr lang="en-US" dirty="0"/>
              <a:t>version </a:t>
            </a:r>
            <a:r>
              <a:rPr lang="en-US" dirty="0" smtClean="0"/>
              <a:t>tested]</a:t>
            </a:r>
            <a:endParaRPr lang="en-US" dirty="0"/>
          </a:p>
          <a:p>
            <a:pPr lvl="3"/>
            <a:r>
              <a:rPr lang="en-US" dirty="0"/>
              <a:t>Detected Environment: </a:t>
            </a:r>
            <a:r>
              <a:rPr lang="en-US" dirty="0" smtClean="0"/>
              <a:t>“Cloud”</a:t>
            </a:r>
            <a:endParaRPr lang="en-US" dirty="0"/>
          </a:p>
          <a:p>
            <a:pPr lvl="2"/>
            <a:r>
              <a:rPr lang="en-US" dirty="0"/>
              <a:t>Target Information:</a:t>
            </a:r>
          </a:p>
          <a:p>
            <a:pPr lvl="3"/>
            <a:r>
              <a:rPr lang="en-US" dirty="0"/>
              <a:t>Targeted Version: </a:t>
            </a:r>
            <a:r>
              <a:rPr lang="en-US" dirty="0" smtClean="0"/>
              <a:t>“3DEXPERIENCE”</a:t>
            </a:r>
            <a:endParaRPr lang="en-US" dirty="0"/>
          </a:p>
          <a:p>
            <a:pPr lvl="3"/>
            <a:r>
              <a:rPr lang="en-US" dirty="0"/>
              <a:t>Targeted Level or Service: [Name of the tested service]</a:t>
            </a:r>
            <a:endParaRPr lang="en-US" dirty="0" smtClean="0"/>
          </a:p>
          <a:p>
            <a:pPr lvl="2"/>
            <a:r>
              <a:rPr lang="en-US" dirty="0" smtClean="0"/>
              <a:t>Associated document:</a:t>
            </a:r>
          </a:p>
          <a:p>
            <a:pPr lvl="3"/>
            <a:r>
              <a:rPr lang="en-US" dirty="0" smtClean="0"/>
              <a:t>To communicate information about the sandbox environment </a:t>
            </a:r>
          </a:p>
          <a:p>
            <a:pPr lvl="4"/>
            <a:r>
              <a:rPr lang="en-US" dirty="0" smtClean="0"/>
              <a:t>On the Sandbox tab, select “I”, then “more”</a:t>
            </a:r>
          </a:p>
          <a:p>
            <a:pPr lvl="4"/>
            <a:r>
              <a:rPr lang="en-US" dirty="0" smtClean="0"/>
              <a:t>Copy/paste the displayed information (Sandbox Raw Information) into a text file</a:t>
            </a:r>
          </a:p>
          <a:p>
            <a:pPr lvl="4"/>
            <a:r>
              <a:rPr lang="en-US" dirty="0" smtClean="0"/>
              <a:t>Associate this file to the IR</a:t>
            </a:r>
          </a:p>
          <a:p>
            <a:pPr lvl="3"/>
            <a:endParaRPr lang="en-US" dirty="0"/>
          </a:p>
          <a:p>
            <a:pPr lvl="1"/>
            <a:r>
              <a:rPr lang="en-US" dirty="0"/>
              <a:t>For </a:t>
            </a:r>
            <a:r>
              <a:rPr lang="en-US" dirty="0" smtClean="0"/>
              <a:t>issues which are </a:t>
            </a:r>
            <a:r>
              <a:rPr lang="en-US" b="1" dirty="0" smtClean="0"/>
              <a:t>not related to new functions </a:t>
            </a:r>
            <a:r>
              <a:rPr lang="en-US" dirty="0"/>
              <a:t>(Regression IR</a:t>
            </a:r>
            <a:r>
              <a:rPr lang="en-US" dirty="0" smtClean="0"/>
              <a:t>), associate </a:t>
            </a:r>
            <a:r>
              <a:rPr lang="en-US" dirty="0"/>
              <a:t>the newly created </a:t>
            </a:r>
            <a:r>
              <a:rPr lang="en-US" dirty="0" smtClean="0"/>
              <a:t>IR </a:t>
            </a:r>
            <a:r>
              <a:rPr lang="en-US" dirty="0"/>
              <a:t>to the Service Version </a:t>
            </a:r>
            <a:r>
              <a:rPr lang="en-US" dirty="0" smtClean="0"/>
              <a:t>Project;: this can be done either by Dev or QA</a:t>
            </a:r>
            <a:endParaRPr lang="en-US" dirty="0"/>
          </a:p>
          <a:p>
            <a:pPr lvl="2"/>
            <a:endParaRPr lang="en-US" dirty="0" smtClean="0"/>
          </a:p>
          <a:p>
            <a:pPr lvl="2"/>
            <a:endParaRPr lang="en-US" dirty="0"/>
          </a:p>
          <a:p>
            <a:pPr lvl="2"/>
            <a:endParaRPr lang="en-US" dirty="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4838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370"/>
          <a:stretch/>
        </p:blipFill>
        <p:spPr bwMode="auto">
          <a:xfrm>
            <a:off x="4793021" y="2651044"/>
            <a:ext cx="2538625" cy="111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7260" y="3035599"/>
            <a:ext cx="1825234" cy="1067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7066057" y="2755989"/>
            <a:ext cx="127649" cy="140677"/>
          </a:xfrm>
          <a:prstGeom prst="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9" name="Rectangle 8"/>
          <p:cNvSpPr/>
          <p:nvPr/>
        </p:nvSpPr>
        <p:spPr>
          <a:xfrm>
            <a:off x="6304057" y="3623635"/>
            <a:ext cx="192659" cy="70338"/>
          </a:xfrm>
          <a:prstGeom prst="rect">
            <a:avLst/>
          </a:prstGeom>
          <a:no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2863083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Validate IR Closure</a:t>
            </a:r>
          </a:p>
        </p:txBody>
      </p:sp>
      <p:sp>
        <p:nvSpPr>
          <p:cNvPr id="3" name="Content Placeholder 2"/>
          <p:cNvSpPr>
            <a:spLocks noGrp="1"/>
          </p:cNvSpPr>
          <p:nvPr>
            <p:ph sz="quarter" idx="15"/>
          </p:nvPr>
        </p:nvSpPr>
        <p:spPr>
          <a:xfrm>
            <a:off x="719138" y="879561"/>
            <a:ext cx="8092353" cy="3890666"/>
          </a:xfrm>
        </p:spPr>
        <p:txBody>
          <a:bodyPr>
            <a:normAutofit/>
          </a:bodyPr>
          <a:lstStyle/>
          <a:p>
            <a:r>
              <a:rPr lang="en-US" dirty="0"/>
              <a:t>What:</a:t>
            </a:r>
          </a:p>
          <a:p>
            <a:pPr lvl="1"/>
            <a:r>
              <a:rPr lang="en-US" dirty="0"/>
              <a:t>IR that I own (submitted by me)</a:t>
            </a:r>
          </a:p>
          <a:p>
            <a:pPr lvl="1"/>
            <a:r>
              <a:rPr lang="en-US" dirty="0"/>
              <a:t>IR in Final Validation</a:t>
            </a:r>
          </a:p>
          <a:p>
            <a:pPr lvl="1"/>
            <a:r>
              <a:rPr lang="en-US" dirty="0"/>
              <a:t>IR associated to the Service Version Project</a:t>
            </a:r>
          </a:p>
          <a:p>
            <a:pPr lvl="2"/>
            <a:r>
              <a:rPr lang="en-US" dirty="0"/>
              <a:t>Selected during the Service Version define</a:t>
            </a:r>
          </a:p>
          <a:p>
            <a:pPr lvl="2"/>
            <a:r>
              <a:rPr lang="en-US" dirty="0"/>
              <a:t>Found during the Service Version Scenario Replay</a:t>
            </a:r>
          </a:p>
          <a:p>
            <a:pPr lvl="1"/>
            <a:r>
              <a:rPr lang="en-US" dirty="0"/>
              <a:t>IR Associated to Functions of the Service </a:t>
            </a:r>
            <a:r>
              <a:rPr lang="en-US" dirty="0" smtClean="0"/>
              <a:t>Version</a:t>
            </a:r>
          </a:p>
          <a:p>
            <a:r>
              <a:rPr lang="en-US" dirty="0" smtClean="0"/>
              <a:t>How:</a:t>
            </a:r>
          </a:p>
          <a:p>
            <a:pPr lvl="1"/>
            <a:r>
              <a:rPr lang="en-US" dirty="0" smtClean="0"/>
              <a:t>List of IR to be validated can be retrieved from Service Lifecycle Management / Plan &amp; Execute tab, or directly in the project in </a:t>
            </a:r>
            <a:r>
              <a:rPr lang="en-US" dirty="0" err="1" smtClean="0"/>
              <a:t>DSxRD</a:t>
            </a:r>
            <a:endParaRPr lang="en-US" dirty="0" smtClean="0"/>
          </a:p>
          <a:p>
            <a:pPr lvl="1"/>
            <a:r>
              <a:rPr lang="en-US" dirty="0" smtClean="0"/>
              <a:t>See detailed slides “IR In Continuous Delivery” for more information</a:t>
            </a:r>
            <a:r>
              <a:rPr lang="en-US" dirty="0"/>
              <a:t> </a:t>
            </a:r>
            <a:r>
              <a:rPr lang="en-US" dirty="0" smtClean="0"/>
              <a:t>on IR Management</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4838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26007280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63100" y="361526"/>
            <a:ext cx="7920880" cy="374073"/>
          </a:xfrm>
        </p:spPr>
        <p:txBody>
          <a:bodyPr/>
          <a:lstStyle/>
          <a:p>
            <a:r>
              <a:rPr lang="fr-FR" dirty="0" err="1" smtClean="0"/>
              <a:t>Validate</a:t>
            </a:r>
            <a:r>
              <a:rPr lang="fr-FR" dirty="0" smtClean="0"/>
              <a:t> IR – validation </a:t>
            </a:r>
            <a:r>
              <a:rPr lang="fr-FR" dirty="0" err="1" smtClean="0"/>
              <a:t>environment</a:t>
            </a:r>
            <a:endParaRPr lang="en-US" dirty="0"/>
          </a:p>
        </p:txBody>
      </p:sp>
      <p:pic>
        <p:nvPicPr>
          <p:cNvPr id="5" name="Content Placeholder 2"/>
          <p:cNvPicPr>
            <a:picLocks noGrp="1" noChangeAspect="1"/>
          </p:cNvPicPr>
          <p:nvPr>
            <p:ph sz="quarter" idx="15"/>
          </p:nvPr>
        </p:nvPicPr>
        <p:blipFill>
          <a:blip r:embed="rId2"/>
          <a:stretch>
            <a:fillRect/>
          </a:stretch>
        </p:blipFill>
        <p:spPr>
          <a:xfrm>
            <a:off x="1708510" y="1208289"/>
            <a:ext cx="5412538" cy="3355774"/>
          </a:xfrm>
          <a:prstGeom prst="rect">
            <a:avLst/>
          </a:prstGeom>
        </p:spPr>
      </p:pic>
      <p:pic>
        <p:nvPicPr>
          <p:cNvPr id="4" name="Content Placeholder 4"/>
          <p:cNvPicPr>
            <a:picLocks noChangeAspect="1"/>
          </p:cNvPicPr>
          <p:nvPr/>
        </p:nvPicPr>
        <p:blipFill rotWithShape="1">
          <a:blip r:embed="rId3"/>
          <a:srcRect l="11239" t="37235" r="21739" b="16644"/>
          <a:stretch/>
        </p:blipFill>
        <p:spPr>
          <a:xfrm>
            <a:off x="6075123" y="68895"/>
            <a:ext cx="2987456" cy="1143670"/>
          </a:xfrm>
          <a:prstGeom prst="rect">
            <a:avLst/>
          </a:prstGeom>
          <a:noFill/>
          <a:ln>
            <a:solidFill>
              <a:schemeClr val="accent1"/>
            </a:solidFill>
          </a:ln>
        </p:spPr>
      </p:pic>
      <p:sp>
        <p:nvSpPr>
          <p:cNvPr id="7" name="Rectangle 6"/>
          <p:cNvSpPr/>
          <p:nvPr/>
        </p:nvSpPr>
        <p:spPr>
          <a:xfrm>
            <a:off x="824838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2106037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fr-FR" dirty="0" smtClean="0"/>
              <a:t>IR in </a:t>
            </a:r>
            <a:r>
              <a:rPr lang="fr-FR" dirty="0" err="1" smtClean="0"/>
              <a:t>Continuous</a:t>
            </a:r>
            <a:r>
              <a:rPr lang="fr-FR" dirty="0" smtClean="0"/>
              <a:t> Delivery</a:t>
            </a:r>
            <a:endParaRPr lang="fr-FR" dirty="0"/>
          </a:p>
        </p:txBody>
      </p:sp>
      <p:sp>
        <p:nvSpPr>
          <p:cNvPr id="5" name="Text Placeholder 4"/>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682235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fr-FR" dirty="0" smtClean="0"/>
              <a:t>Nominal use case</a:t>
            </a:r>
            <a:endParaRPr lang="fr-FR" dirty="0"/>
          </a:p>
        </p:txBody>
      </p:sp>
      <p:sp>
        <p:nvSpPr>
          <p:cNvPr id="4" name="Title 3"/>
          <p:cNvSpPr>
            <a:spLocks noGrp="1"/>
          </p:cNvSpPr>
          <p:nvPr>
            <p:ph type="title"/>
          </p:nvPr>
        </p:nvSpPr>
        <p:spPr/>
        <p:txBody>
          <a:bodyPr/>
          <a:lstStyle/>
          <a:p>
            <a:r>
              <a:rPr lang="fr-FR" dirty="0" smtClean="0"/>
              <a:t>IR in </a:t>
            </a:r>
            <a:r>
              <a:rPr lang="fr-FR" dirty="0" err="1" smtClean="0"/>
              <a:t>Continuous</a:t>
            </a:r>
            <a:r>
              <a:rPr lang="fr-FR" dirty="0" smtClean="0"/>
              <a:t> Delivery</a:t>
            </a:r>
            <a:endParaRPr lang="fr-FR" dirty="0"/>
          </a:p>
        </p:txBody>
      </p:sp>
      <p:pic>
        <p:nvPicPr>
          <p:cNvPr id="8" name="Picture 7"/>
          <p:cNvPicPr>
            <a:picLocks noChangeAspect="1"/>
          </p:cNvPicPr>
          <p:nvPr/>
        </p:nvPicPr>
        <p:blipFill>
          <a:blip r:embed="rId2"/>
          <a:stretch>
            <a:fillRect/>
          </a:stretch>
        </p:blipFill>
        <p:spPr>
          <a:xfrm>
            <a:off x="1704645" y="1239512"/>
            <a:ext cx="5849094" cy="3241973"/>
          </a:xfrm>
          <a:prstGeom prst="rect">
            <a:avLst/>
          </a:prstGeom>
        </p:spPr>
      </p:pic>
    </p:spTree>
    <p:extLst>
      <p:ext uri="{BB962C8B-B14F-4D97-AF65-F5344CB8AC3E}">
        <p14:creationId xmlns:p14="http://schemas.microsoft.com/office/powerpoint/2010/main" val="204559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Analyze and Fix </a:t>
            </a:r>
            <a:r>
              <a:rPr lang="en-US" sz="2000" dirty="0" smtClean="0"/>
              <a:t>IR</a:t>
            </a:r>
            <a:endParaRPr lang="fr-FR" sz="2000" dirty="0"/>
          </a:p>
        </p:txBody>
      </p:sp>
      <p:sp>
        <p:nvSpPr>
          <p:cNvPr id="4" name="Text Placeholder 3"/>
          <p:cNvSpPr>
            <a:spLocks noGrp="1"/>
          </p:cNvSpPr>
          <p:nvPr>
            <p:ph type="body" sz="quarter" idx="14"/>
          </p:nvPr>
        </p:nvSpPr>
        <p:spPr>
          <a:xfrm>
            <a:off x="719139" y="842963"/>
            <a:ext cx="7934324" cy="365771"/>
          </a:xfrm>
        </p:spPr>
        <p:txBody>
          <a:bodyPr/>
          <a:lstStyle/>
          <a:p>
            <a:r>
              <a:rPr lang="fr-FR" sz="1800" dirty="0" err="1"/>
              <a:t>External</a:t>
            </a:r>
            <a:r>
              <a:rPr lang="fr-FR" sz="1800" dirty="0"/>
              <a:t> </a:t>
            </a:r>
            <a:r>
              <a:rPr lang="fr-FR" sz="1800" dirty="0" smtClean="0"/>
              <a:t>IRF </a:t>
            </a:r>
            <a:r>
              <a:rPr lang="fr-FR" sz="1800" dirty="0"/>
              <a:t>or </a:t>
            </a:r>
            <a:r>
              <a:rPr lang="fr-FR" sz="1800" dirty="0" err="1"/>
              <a:t>Internal</a:t>
            </a:r>
            <a:r>
              <a:rPr lang="fr-FR" sz="1800" dirty="0"/>
              <a:t> </a:t>
            </a:r>
            <a:r>
              <a:rPr lang="fr-FR" sz="1800" dirty="0" smtClean="0"/>
              <a:t>IRF </a:t>
            </a:r>
            <a:r>
              <a:rPr lang="fr-FR" sz="1800" dirty="0" err="1" smtClean="0"/>
              <a:t>created</a:t>
            </a:r>
            <a:r>
              <a:rPr lang="fr-FR" sz="1800" dirty="0" smtClean="0"/>
              <a:t> on 3DEXPERIENCE Regular program (19x, 20x…)</a:t>
            </a:r>
            <a:endParaRPr lang="fr-FR" sz="1800" dirty="0"/>
          </a:p>
        </p:txBody>
      </p:sp>
      <p:sp>
        <p:nvSpPr>
          <p:cNvPr id="7" name="Content Placeholder 6"/>
          <p:cNvSpPr>
            <a:spLocks noGrp="1"/>
          </p:cNvSpPr>
          <p:nvPr>
            <p:ph sz="quarter" idx="16"/>
          </p:nvPr>
        </p:nvSpPr>
        <p:spPr/>
        <p:txBody>
          <a:bodyPr vert="horz" lIns="87916" tIns="43957" rIns="87916" bIns="43957" rtlCol="0">
            <a:normAutofit/>
          </a:bodyPr>
          <a:lstStyle/>
          <a:p>
            <a:r>
              <a:rPr lang="fr-FR" dirty="0" smtClean="0"/>
              <a:t>The « Service » </a:t>
            </a:r>
            <a:r>
              <a:rPr lang="fr-FR" dirty="0"/>
              <a:t>IR </a:t>
            </a:r>
            <a:r>
              <a:rPr lang="fr-FR" dirty="0" err="1" smtClean="0"/>
              <a:t>should</a:t>
            </a:r>
            <a:r>
              <a:rPr lang="fr-FR" dirty="0" smtClean="0"/>
              <a:t> </a:t>
            </a:r>
            <a:r>
              <a:rPr lang="fr-FR" dirty="0" err="1" smtClean="0"/>
              <a:t>be</a:t>
            </a:r>
            <a:r>
              <a:rPr lang="fr-FR" dirty="0" smtClean="0"/>
              <a:t> </a:t>
            </a:r>
            <a:r>
              <a:rPr lang="fr-FR" dirty="0" err="1" smtClean="0"/>
              <a:t>closed</a:t>
            </a:r>
            <a:r>
              <a:rPr lang="fr-FR" dirty="0" smtClean="0"/>
              <a:t> as UR, if the issue </a:t>
            </a:r>
            <a:r>
              <a:rPr lang="fr-FR" dirty="0" err="1" smtClean="0"/>
              <a:t>is</a:t>
            </a:r>
            <a:r>
              <a:rPr lang="fr-FR" dirty="0" smtClean="0"/>
              <a:t> </a:t>
            </a:r>
            <a:r>
              <a:rPr lang="fr-FR" dirty="0" err="1" smtClean="0"/>
              <a:t>only</a:t>
            </a:r>
            <a:r>
              <a:rPr lang="fr-FR" dirty="0" smtClean="0"/>
              <a:t> </a:t>
            </a:r>
            <a:r>
              <a:rPr lang="fr-FR" dirty="0" err="1" smtClean="0"/>
              <a:t>valid</a:t>
            </a:r>
            <a:r>
              <a:rPr lang="fr-FR" dirty="0" smtClean="0"/>
              <a:t> On </a:t>
            </a:r>
            <a:r>
              <a:rPr lang="fr-FR" dirty="0" err="1" smtClean="0"/>
              <a:t>Premises</a:t>
            </a:r>
            <a:endParaRPr lang="fr-FR" dirty="0"/>
          </a:p>
        </p:txBody>
      </p:sp>
      <p:pic>
        <p:nvPicPr>
          <p:cNvPr id="10" name="Content Placeholder 9"/>
          <p:cNvPicPr>
            <a:picLocks noGrp="1" noChangeAspect="1"/>
          </p:cNvPicPr>
          <p:nvPr>
            <p:ph sz="quarter" idx="15"/>
          </p:nvPr>
        </p:nvPicPr>
        <p:blipFill>
          <a:blip r:embed="rId2"/>
          <a:stretch>
            <a:fillRect/>
          </a:stretch>
        </p:blipFill>
        <p:spPr>
          <a:xfrm>
            <a:off x="719138" y="1495806"/>
            <a:ext cx="3840162" cy="2848801"/>
          </a:xfrm>
          <a:prstGeom prst="rect">
            <a:avLst/>
          </a:prstGeom>
        </p:spPr>
      </p:pic>
      <p:sp>
        <p:nvSpPr>
          <p:cNvPr id="9" name="TextBox 8"/>
          <p:cNvSpPr txBox="1"/>
          <p:nvPr/>
        </p:nvSpPr>
        <p:spPr>
          <a:xfrm>
            <a:off x="421169" y="4708597"/>
            <a:ext cx="7253018"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dirty="0"/>
              <a:t>“IR(Regular)” stands for IRs submitted on a regular program of 3DEXPERIENCE (18x, 19x, 20x …)</a:t>
            </a:r>
          </a:p>
          <a:p>
            <a:r>
              <a:rPr lang="en-US" sz="1000" dirty="0"/>
              <a:t>“IR(Service)” stands for IRs submitted on a Service that has its own Release Program (managed in Continuous Delivery Mode)</a:t>
            </a:r>
          </a:p>
        </p:txBody>
      </p:sp>
    </p:spTree>
    <p:extLst>
      <p:ext uri="{BB962C8B-B14F-4D97-AF65-F5344CB8AC3E}">
        <p14:creationId xmlns:p14="http://schemas.microsoft.com/office/powerpoint/2010/main" val="2633553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Activities in Service Version Process</a:t>
            </a:r>
            <a:endParaRPr lang="en-US" dirty="0"/>
          </a:p>
        </p:txBody>
      </p:sp>
      <p:pic>
        <p:nvPicPr>
          <p:cNvPr id="5" name="Content Placeholder 4"/>
          <p:cNvPicPr>
            <a:picLocks noGrp="1" noChangeAspect="1"/>
          </p:cNvPicPr>
          <p:nvPr>
            <p:ph sz="quarter" idx="15"/>
          </p:nvPr>
        </p:nvPicPr>
        <p:blipFill>
          <a:blip r:embed="rId2"/>
          <a:stretch>
            <a:fillRect/>
          </a:stretch>
        </p:blipFill>
        <p:spPr>
          <a:xfrm>
            <a:off x="424652" y="1018823"/>
            <a:ext cx="6419707" cy="3571433"/>
          </a:xfrm>
          <a:prstGeom prst="rect">
            <a:avLst/>
          </a:prstGeom>
          <a:noFill/>
          <a:ln>
            <a:solidFill>
              <a:schemeClr val="accent1"/>
            </a:solidFill>
          </a:ln>
        </p:spPr>
      </p:pic>
      <p:sp>
        <p:nvSpPr>
          <p:cNvPr id="6" name="Oval 5"/>
          <p:cNvSpPr/>
          <p:nvPr/>
        </p:nvSpPr>
        <p:spPr>
          <a:xfrm>
            <a:off x="2466635" y="3167607"/>
            <a:ext cx="142689" cy="135745"/>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1</a:t>
            </a:r>
          </a:p>
        </p:txBody>
      </p:sp>
      <p:graphicFrame>
        <p:nvGraphicFramePr>
          <p:cNvPr id="7" name="Table 6"/>
          <p:cNvGraphicFramePr>
            <a:graphicFrameLocks noGrp="1"/>
          </p:cNvGraphicFramePr>
          <p:nvPr>
            <p:extLst>
              <p:ext uri="{D42A27DB-BD31-4B8C-83A1-F6EECF244321}">
                <p14:modId xmlns:p14="http://schemas.microsoft.com/office/powerpoint/2010/main" val="2267579854"/>
              </p:ext>
            </p:extLst>
          </p:nvPr>
        </p:nvGraphicFramePr>
        <p:xfrm>
          <a:off x="7033256" y="1425316"/>
          <a:ext cx="1990582" cy="2910840"/>
        </p:xfrm>
        <a:graphic>
          <a:graphicData uri="http://schemas.openxmlformats.org/drawingml/2006/table">
            <a:tbl>
              <a:tblPr bandRow="1"/>
              <a:tblGrid>
                <a:gridCol w="1990582">
                  <a:extLst>
                    <a:ext uri="{9D8B030D-6E8A-4147-A177-3AD203B41FA5}">
                      <a16:colId xmlns:a16="http://schemas.microsoft.com/office/drawing/2014/main" val="3789775995"/>
                    </a:ext>
                  </a:extLst>
                </a:gridCol>
              </a:tblGrid>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Prepare Validation Plan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479619589"/>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Review PES</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40686369"/>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Define Scenario</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15795149"/>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Automate Scenario Replay </a:t>
                      </a:r>
                      <a:r>
                        <a:rPr lang="en-US" sz="1100" kern="1200" dirty="0" smtClean="0">
                          <a:solidFill>
                            <a:schemeClr val="tx1"/>
                          </a:solidFill>
                          <a:latin typeface="+mn-lt"/>
                          <a:ea typeface="+mn-ea"/>
                          <a:cs typeface="+mn-cs"/>
                        </a:rPr>
                        <a:t>(to</a:t>
                      </a:r>
                      <a:r>
                        <a:rPr lang="en-US" sz="1100" kern="1200" baseline="0" dirty="0" smtClean="0">
                          <a:solidFill>
                            <a:schemeClr val="tx1"/>
                          </a:solidFill>
                          <a:latin typeface="+mn-lt"/>
                          <a:ea typeface="+mn-ea"/>
                          <a:cs typeface="+mn-cs"/>
                        </a:rPr>
                        <a:t> be defined)</a:t>
                      </a:r>
                      <a:endParaRPr lang="en-US" sz="1100" kern="1200" dirty="0" smtClean="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44356720"/>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Prepare QA Environment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82317578"/>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Replay Scenario</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55960529"/>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Assess Function Quality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40873900"/>
                  </a:ext>
                </a:extLst>
              </a:tr>
              <a:tr h="243208">
                <a:tc>
                  <a:txBody>
                    <a:bodyPr/>
                    <a:lstStyle/>
                    <a:p>
                      <a:pPr marL="0" marR="0" lvl="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Submit IR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90451659"/>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Validate IR Closure</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64659293"/>
                  </a:ext>
                </a:extLst>
              </a:tr>
              <a:tr h="243208">
                <a:tc>
                  <a:txBody>
                    <a:bodyPr/>
                    <a:lstStyle/>
                    <a:p>
                      <a:pPr marL="0" marR="0" indent="0" algn="l" defTabSz="879152"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Assess Service Version Quality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217861971"/>
                  </a:ext>
                </a:extLst>
              </a:tr>
            </a:tbl>
          </a:graphicData>
        </a:graphic>
      </p:graphicFrame>
      <p:sp>
        <p:nvSpPr>
          <p:cNvPr id="8" name="Oval 7"/>
          <p:cNvSpPr/>
          <p:nvPr/>
        </p:nvSpPr>
        <p:spPr>
          <a:xfrm>
            <a:off x="3152650" y="2990299"/>
            <a:ext cx="142689" cy="13574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2</a:t>
            </a:r>
          </a:p>
        </p:txBody>
      </p:sp>
      <p:sp>
        <p:nvSpPr>
          <p:cNvPr id="9" name="Oval 8"/>
          <p:cNvSpPr/>
          <p:nvPr/>
        </p:nvSpPr>
        <p:spPr>
          <a:xfrm>
            <a:off x="3324308" y="2991618"/>
            <a:ext cx="142689" cy="13574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3</a:t>
            </a:r>
          </a:p>
        </p:txBody>
      </p:sp>
      <p:sp>
        <p:nvSpPr>
          <p:cNvPr id="11" name="Oval 10"/>
          <p:cNvSpPr/>
          <p:nvPr/>
        </p:nvSpPr>
        <p:spPr>
          <a:xfrm>
            <a:off x="4281061" y="3169351"/>
            <a:ext cx="142689" cy="135745"/>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5</a:t>
            </a:r>
          </a:p>
        </p:txBody>
      </p:sp>
      <p:sp>
        <p:nvSpPr>
          <p:cNvPr id="12" name="Oval 11"/>
          <p:cNvSpPr/>
          <p:nvPr/>
        </p:nvSpPr>
        <p:spPr>
          <a:xfrm>
            <a:off x="4449318" y="3167608"/>
            <a:ext cx="142689" cy="13574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6</a:t>
            </a:r>
          </a:p>
        </p:txBody>
      </p:sp>
      <p:sp>
        <p:nvSpPr>
          <p:cNvPr id="13" name="Oval 12"/>
          <p:cNvSpPr/>
          <p:nvPr/>
        </p:nvSpPr>
        <p:spPr>
          <a:xfrm>
            <a:off x="4313619" y="3582753"/>
            <a:ext cx="142689" cy="135745"/>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7</a:t>
            </a:r>
          </a:p>
        </p:txBody>
      </p:sp>
      <p:sp>
        <p:nvSpPr>
          <p:cNvPr id="14" name="Oval 13"/>
          <p:cNvSpPr/>
          <p:nvPr/>
        </p:nvSpPr>
        <p:spPr>
          <a:xfrm>
            <a:off x="4479809" y="3582753"/>
            <a:ext cx="142689" cy="135745"/>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8</a:t>
            </a:r>
          </a:p>
        </p:txBody>
      </p:sp>
      <p:sp>
        <p:nvSpPr>
          <p:cNvPr id="15" name="Oval 14"/>
          <p:cNvSpPr/>
          <p:nvPr/>
        </p:nvSpPr>
        <p:spPr>
          <a:xfrm>
            <a:off x="4645602" y="3582752"/>
            <a:ext cx="142689" cy="135745"/>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9</a:t>
            </a:r>
          </a:p>
        </p:txBody>
      </p:sp>
      <p:sp>
        <p:nvSpPr>
          <p:cNvPr id="16" name="Oval 15"/>
          <p:cNvSpPr/>
          <p:nvPr/>
        </p:nvSpPr>
        <p:spPr>
          <a:xfrm>
            <a:off x="6895923" y="1527026"/>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accent1"/>
                </a:solidFill>
              </a:rPr>
              <a:t>1</a:t>
            </a:r>
            <a:endParaRPr lang="en-US" sz="700" b="1" dirty="0">
              <a:solidFill>
                <a:schemeClr val="accent1"/>
              </a:solidFill>
            </a:endParaRPr>
          </a:p>
        </p:txBody>
      </p:sp>
      <p:sp>
        <p:nvSpPr>
          <p:cNvPr id="17" name="Oval 16"/>
          <p:cNvSpPr/>
          <p:nvPr/>
        </p:nvSpPr>
        <p:spPr>
          <a:xfrm>
            <a:off x="6895923" y="1800197"/>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2</a:t>
            </a:r>
          </a:p>
        </p:txBody>
      </p:sp>
      <p:sp>
        <p:nvSpPr>
          <p:cNvPr id="18" name="Oval 17"/>
          <p:cNvSpPr/>
          <p:nvPr/>
        </p:nvSpPr>
        <p:spPr>
          <a:xfrm>
            <a:off x="6895923" y="2073368"/>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3</a:t>
            </a:r>
          </a:p>
        </p:txBody>
      </p:sp>
      <p:sp>
        <p:nvSpPr>
          <p:cNvPr id="19" name="Oval 18"/>
          <p:cNvSpPr/>
          <p:nvPr/>
        </p:nvSpPr>
        <p:spPr>
          <a:xfrm>
            <a:off x="6907955" y="2334507"/>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4</a:t>
            </a:r>
          </a:p>
        </p:txBody>
      </p:sp>
      <p:sp>
        <p:nvSpPr>
          <p:cNvPr id="20" name="Oval 19"/>
          <p:cNvSpPr/>
          <p:nvPr/>
        </p:nvSpPr>
        <p:spPr>
          <a:xfrm>
            <a:off x="6907955" y="2794174"/>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5</a:t>
            </a:r>
          </a:p>
        </p:txBody>
      </p:sp>
      <p:sp>
        <p:nvSpPr>
          <p:cNvPr id="21" name="Oval 20"/>
          <p:cNvSpPr/>
          <p:nvPr/>
        </p:nvSpPr>
        <p:spPr>
          <a:xfrm>
            <a:off x="6907955" y="3067345"/>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6</a:t>
            </a:r>
          </a:p>
        </p:txBody>
      </p:sp>
      <p:sp>
        <p:nvSpPr>
          <p:cNvPr id="22" name="Oval 21"/>
          <p:cNvSpPr/>
          <p:nvPr/>
        </p:nvSpPr>
        <p:spPr>
          <a:xfrm>
            <a:off x="6907955" y="3340516"/>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7</a:t>
            </a:r>
          </a:p>
        </p:txBody>
      </p:sp>
      <p:sp>
        <p:nvSpPr>
          <p:cNvPr id="23" name="Oval 22"/>
          <p:cNvSpPr/>
          <p:nvPr/>
        </p:nvSpPr>
        <p:spPr>
          <a:xfrm>
            <a:off x="6907955" y="3613687"/>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8</a:t>
            </a:r>
          </a:p>
        </p:txBody>
      </p:sp>
      <p:sp>
        <p:nvSpPr>
          <p:cNvPr id="24" name="Oval 23"/>
          <p:cNvSpPr/>
          <p:nvPr/>
        </p:nvSpPr>
        <p:spPr>
          <a:xfrm>
            <a:off x="6907955" y="3886858"/>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9</a:t>
            </a:r>
          </a:p>
        </p:txBody>
      </p:sp>
      <p:sp>
        <p:nvSpPr>
          <p:cNvPr id="26" name="Oval 25"/>
          <p:cNvSpPr/>
          <p:nvPr/>
        </p:nvSpPr>
        <p:spPr>
          <a:xfrm>
            <a:off x="4844768" y="3582818"/>
            <a:ext cx="132817" cy="129838"/>
          </a:xfrm>
          <a:prstGeom prst="ellipse">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10</a:t>
            </a:r>
          </a:p>
        </p:txBody>
      </p:sp>
      <p:sp>
        <p:nvSpPr>
          <p:cNvPr id="32" name="Oval 31"/>
          <p:cNvSpPr/>
          <p:nvPr/>
        </p:nvSpPr>
        <p:spPr>
          <a:xfrm>
            <a:off x="6919987" y="4144290"/>
            <a:ext cx="132817" cy="129838"/>
          </a:xfrm>
          <a:prstGeom prst="ellipse">
            <a:avLst/>
          </a:prstGeom>
          <a:noFill/>
          <a:ln>
            <a:solidFill>
              <a:schemeClr val="accent1"/>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r>
              <a:rPr lang="en-US" sz="700" b="1" dirty="0">
                <a:solidFill>
                  <a:schemeClr val="accent1"/>
                </a:solidFill>
              </a:rPr>
              <a:t>10</a:t>
            </a:r>
          </a:p>
        </p:txBody>
      </p:sp>
      <p:sp>
        <p:nvSpPr>
          <p:cNvPr id="35" name="Oval 34"/>
          <p:cNvSpPr/>
          <p:nvPr/>
        </p:nvSpPr>
        <p:spPr>
          <a:xfrm>
            <a:off x="3960213" y="3608329"/>
            <a:ext cx="133200" cy="12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accent1"/>
                </a:solidFill>
              </a:rPr>
              <a:t>4</a:t>
            </a:r>
          </a:p>
        </p:txBody>
      </p:sp>
    </p:spTree>
    <p:extLst>
      <p:ext uri="{BB962C8B-B14F-4D97-AF65-F5344CB8AC3E}">
        <p14:creationId xmlns:p14="http://schemas.microsoft.com/office/powerpoint/2010/main" val="334283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Analyze and Fix </a:t>
            </a:r>
            <a:r>
              <a:rPr lang="en-US" sz="2000" dirty="0" smtClean="0"/>
              <a:t>IR</a:t>
            </a:r>
            <a:endParaRPr lang="fr-FR" sz="2000" dirty="0"/>
          </a:p>
        </p:txBody>
      </p:sp>
      <p:sp>
        <p:nvSpPr>
          <p:cNvPr id="4" name="Text Placeholder 3"/>
          <p:cNvSpPr>
            <a:spLocks noGrp="1"/>
          </p:cNvSpPr>
          <p:nvPr>
            <p:ph type="body" sz="quarter" idx="14"/>
          </p:nvPr>
        </p:nvSpPr>
        <p:spPr>
          <a:xfrm>
            <a:off x="719139" y="842963"/>
            <a:ext cx="7934324" cy="365771"/>
          </a:xfrm>
        </p:spPr>
        <p:txBody>
          <a:bodyPr/>
          <a:lstStyle/>
          <a:p>
            <a:r>
              <a:rPr lang="fr-FR" sz="1800" dirty="0"/>
              <a:t>IR </a:t>
            </a:r>
            <a:r>
              <a:rPr lang="fr-FR" sz="1800" dirty="0" err="1"/>
              <a:t>Opened</a:t>
            </a:r>
            <a:r>
              <a:rPr lang="fr-FR" sz="1800" dirty="0"/>
              <a:t> on </a:t>
            </a:r>
            <a:r>
              <a:rPr lang="fr-FR" sz="1800" dirty="0" smtClean="0"/>
              <a:t>a Service </a:t>
            </a:r>
            <a:r>
              <a:rPr lang="fr-FR" sz="1800" dirty="0" err="1"/>
              <a:t>before</a:t>
            </a:r>
            <a:r>
              <a:rPr lang="fr-FR" sz="1800" dirty="0"/>
              <a:t> </a:t>
            </a:r>
            <a:r>
              <a:rPr lang="fr-FR" sz="1800" dirty="0" err="1"/>
              <a:t>migrating</a:t>
            </a:r>
            <a:r>
              <a:rPr lang="fr-FR" sz="1800" dirty="0"/>
              <a:t> to </a:t>
            </a:r>
            <a:r>
              <a:rPr lang="fr-FR" sz="1800" dirty="0" err="1"/>
              <a:t>Continuous</a:t>
            </a:r>
            <a:r>
              <a:rPr lang="fr-FR" sz="1800" dirty="0"/>
              <a:t> Delivery</a:t>
            </a:r>
          </a:p>
        </p:txBody>
      </p:sp>
      <p:sp>
        <p:nvSpPr>
          <p:cNvPr id="7" name="Content Placeholder 6"/>
          <p:cNvSpPr>
            <a:spLocks noGrp="1"/>
          </p:cNvSpPr>
          <p:nvPr>
            <p:ph sz="quarter" idx="16"/>
          </p:nvPr>
        </p:nvSpPr>
        <p:spPr/>
        <p:txBody>
          <a:bodyPr vert="horz" lIns="87916" tIns="43957" rIns="87916" bIns="43957" rtlCol="0">
            <a:normAutofit/>
          </a:bodyPr>
          <a:lstStyle/>
          <a:p>
            <a:r>
              <a:rPr lang="fr-FR" dirty="0"/>
              <a:t>The « Service » IR </a:t>
            </a:r>
            <a:r>
              <a:rPr lang="fr-FR" dirty="0" err="1"/>
              <a:t>should</a:t>
            </a:r>
            <a:r>
              <a:rPr lang="fr-FR" dirty="0"/>
              <a:t> </a:t>
            </a:r>
            <a:r>
              <a:rPr lang="fr-FR" dirty="0" err="1"/>
              <a:t>be</a:t>
            </a:r>
            <a:r>
              <a:rPr lang="fr-FR" dirty="0"/>
              <a:t> </a:t>
            </a:r>
            <a:r>
              <a:rPr lang="fr-FR" dirty="0" err="1"/>
              <a:t>closed</a:t>
            </a:r>
            <a:r>
              <a:rPr lang="fr-FR" dirty="0"/>
              <a:t> as UR, if the issue </a:t>
            </a:r>
            <a:r>
              <a:rPr lang="fr-FR" dirty="0" err="1"/>
              <a:t>is</a:t>
            </a:r>
            <a:r>
              <a:rPr lang="fr-FR" dirty="0"/>
              <a:t> </a:t>
            </a:r>
            <a:r>
              <a:rPr lang="fr-FR" dirty="0" err="1"/>
              <a:t>only</a:t>
            </a:r>
            <a:r>
              <a:rPr lang="fr-FR" dirty="0"/>
              <a:t> </a:t>
            </a:r>
            <a:r>
              <a:rPr lang="fr-FR" dirty="0" err="1"/>
              <a:t>valid</a:t>
            </a:r>
            <a:r>
              <a:rPr lang="fr-FR" dirty="0"/>
              <a:t> On </a:t>
            </a:r>
            <a:r>
              <a:rPr lang="fr-FR" dirty="0" err="1"/>
              <a:t>Premises</a:t>
            </a:r>
            <a:endParaRPr lang="fr-FR" dirty="0"/>
          </a:p>
        </p:txBody>
      </p:sp>
      <p:pic>
        <p:nvPicPr>
          <p:cNvPr id="6" name="Content Placeholder 5"/>
          <p:cNvPicPr>
            <a:picLocks noGrp="1" noChangeAspect="1"/>
          </p:cNvPicPr>
          <p:nvPr>
            <p:ph sz="quarter" idx="15"/>
          </p:nvPr>
        </p:nvPicPr>
        <p:blipFill>
          <a:blip r:embed="rId2"/>
          <a:stretch>
            <a:fillRect/>
          </a:stretch>
        </p:blipFill>
        <p:spPr>
          <a:xfrm>
            <a:off x="719138" y="1478931"/>
            <a:ext cx="3840162" cy="2882551"/>
          </a:xfrm>
          <a:prstGeom prst="rect">
            <a:avLst/>
          </a:prstGeom>
        </p:spPr>
      </p:pic>
      <p:sp>
        <p:nvSpPr>
          <p:cNvPr id="10" name="TextBox 9"/>
          <p:cNvSpPr txBox="1"/>
          <p:nvPr/>
        </p:nvSpPr>
        <p:spPr>
          <a:xfrm>
            <a:off x="421169" y="4708597"/>
            <a:ext cx="7253018"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dirty="0"/>
              <a:t>“IR(Regular)” stands for IRs submitted on a regular program of 3DEXPERIENCE (18x, 19x, 20x …)</a:t>
            </a:r>
          </a:p>
          <a:p>
            <a:r>
              <a:rPr lang="en-US" sz="1000" dirty="0"/>
              <a:t>“IR(Service)” stands for IRs submitted on a Service that has its own Release Program (managed in Continuous Delivery Mode)</a:t>
            </a:r>
          </a:p>
        </p:txBody>
      </p:sp>
    </p:spTree>
    <p:extLst>
      <p:ext uri="{BB962C8B-B14F-4D97-AF65-F5344CB8AC3E}">
        <p14:creationId xmlns:p14="http://schemas.microsoft.com/office/powerpoint/2010/main" val="3911511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4"/>
          </p:nvPr>
        </p:nvSpPr>
        <p:spPr>
          <a:xfrm>
            <a:off x="719572" y="842963"/>
            <a:ext cx="7926407" cy="334994"/>
          </a:xfrm>
        </p:spPr>
        <p:txBody>
          <a:bodyPr/>
          <a:lstStyle/>
          <a:p>
            <a:r>
              <a:rPr lang="fr-FR" sz="1600" dirty="0" smtClean="0"/>
              <a:t>Issue </a:t>
            </a:r>
            <a:r>
              <a:rPr lang="fr-FR" sz="1600" dirty="0" err="1" smtClean="0"/>
              <a:t>detected</a:t>
            </a:r>
            <a:r>
              <a:rPr lang="fr-FR" sz="1600" dirty="0" smtClean="0"/>
              <a:t> on Service A </a:t>
            </a:r>
            <a:r>
              <a:rPr lang="fr-FR" sz="1600" dirty="0" err="1" smtClean="0"/>
              <a:t>that</a:t>
            </a:r>
            <a:r>
              <a:rPr lang="fr-FR" sz="1600" dirty="0" smtClean="0"/>
              <a:t> </a:t>
            </a:r>
            <a:r>
              <a:rPr lang="fr-FR" sz="1600" dirty="0" err="1" smtClean="0"/>
              <a:t>requires</a:t>
            </a:r>
            <a:r>
              <a:rPr lang="fr-FR" sz="1600" dirty="0" smtClean="0"/>
              <a:t> a correction </a:t>
            </a:r>
            <a:r>
              <a:rPr lang="fr-FR" sz="1600" b="1" u="sng" dirty="0" err="1" smtClean="0"/>
              <a:t>only</a:t>
            </a:r>
            <a:r>
              <a:rPr lang="fr-FR" sz="1600" dirty="0" smtClean="0"/>
              <a:t> in Service B </a:t>
            </a:r>
            <a:r>
              <a:rPr lang="fr-FR" sz="1600" dirty="0" smtClean="0">
                <a:solidFill>
                  <a:schemeClr val="bg1">
                    <a:lumMod val="65000"/>
                  </a:schemeClr>
                </a:solidFill>
              </a:rPr>
              <a:t>(ex: </a:t>
            </a:r>
            <a:r>
              <a:rPr lang="fr-FR" sz="1600" dirty="0" err="1" smtClean="0">
                <a:solidFill>
                  <a:schemeClr val="bg1">
                    <a:lumMod val="65000"/>
                  </a:schemeClr>
                </a:solidFill>
              </a:rPr>
              <a:t>runtime</a:t>
            </a:r>
            <a:r>
              <a:rPr lang="fr-FR" sz="1600" dirty="0" smtClean="0">
                <a:solidFill>
                  <a:schemeClr val="bg1">
                    <a:lumMod val="65000"/>
                  </a:schemeClr>
                </a:solidFill>
              </a:rPr>
              <a:t> </a:t>
            </a:r>
            <a:r>
              <a:rPr lang="fr-FR" sz="1600" dirty="0" err="1" smtClean="0">
                <a:solidFill>
                  <a:schemeClr val="bg1">
                    <a:lumMod val="65000"/>
                  </a:schemeClr>
                </a:solidFill>
              </a:rPr>
              <a:t>pre-requisite</a:t>
            </a:r>
            <a:r>
              <a:rPr lang="fr-FR" sz="1600" dirty="0" smtClean="0">
                <a:solidFill>
                  <a:schemeClr val="bg1">
                    <a:lumMod val="65000"/>
                  </a:schemeClr>
                </a:solidFill>
              </a:rPr>
              <a:t>)</a:t>
            </a:r>
            <a:endParaRPr lang="fr-FR" sz="1600" dirty="0">
              <a:solidFill>
                <a:schemeClr val="bg1">
                  <a:lumMod val="65000"/>
                </a:schemeClr>
              </a:solidFill>
            </a:endParaRPr>
          </a:p>
        </p:txBody>
      </p:sp>
      <p:sp>
        <p:nvSpPr>
          <p:cNvPr id="2" name="Title 1"/>
          <p:cNvSpPr>
            <a:spLocks noGrp="1"/>
          </p:cNvSpPr>
          <p:nvPr>
            <p:ph type="title"/>
          </p:nvPr>
        </p:nvSpPr>
        <p:spPr/>
        <p:txBody>
          <a:bodyPr/>
          <a:lstStyle/>
          <a:p>
            <a:r>
              <a:rPr lang="en-US" sz="2000" dirty="0" smtClean="0"/>
              <a:t>Analyze and Fix IR</a:t>
            </a:r>
            <a:endParaRPr lang="fr-FR" sz="2000" dirty="0"/>
          </a:p>
        </p:txBody>
      </p:sp>
      <p:sp>
        <p:nvSpPr>
          <p:cNvPr id="3" name="Content Placeholder 2"/>
          <p:cNvSpPr>
            <a:spLocks noGrp="1"/>
          </p:cNvSpPr>
          <p:nvPr>
            <p:ph sz="quarter" idx="15"/>
          </p:nvPr>
        </p:nvSpPr>
        <p:spPr>
          <a:xfrm>
            <a:off x="593342" y="1080682"/>
            <a:ext cx="3309935" cy="734762"/>
          </a:xfrm>
        </p:spPr>
        <p:txBody>
          <a:bodyPr>
            <a:noAutofit/>
          </a:bodyPr>
          <a:lstStyle/>
          <a:p>
            <a:r>
              <a:rPr lang="fr-FR" sz="1200" dirty="0" err="1" smtClean="0"/>
              <a:t>Both</a:t>
            </a:r>
            <a:r>
              <a:rPr lang="fr-FR" sz="1200" dirty="0" smtClean="0"/>
              <a:t> Service in Global </a:t>
            </a:r>
            <a:r>
              <a:rPr lang="fr-FR" sz="1200" dirty="0" err="1" smtClean="0"/>
              <a:t>Factory</a:t>
            </a:r>
            <a:r>
              <a:rPr lang="fr-FR" sz="1200" dirty="0" smtClean="0"/>
              <a:t/>
            </a:r>
            <a:br>
              <a:rPr lang="fr-FR" sz="1200" dirty="0" smtClean="0"/>
            </a:br>
            <a:r>
              <a:rPr lang="fr-FR" sz="1200" i="1" dirty="0" smtClean="0"/>
              <a:t>Validation </a:t>
            </a:r>
            <a:r>
              <a:rPr lang="fr-FR" sz="1200" i="1" dirty="0" err="1" smtClean="0"/>
              <a:t>Environment:QAL</a:t>
            </a:r>
            <a:endParaRPr lang="fr-FR" sz="1200" i="1" dirty="0" smtClean="0"/>
          </a:p>
        </p:txBody>
      </p:sp>
      <p:sp>
        <p:nvSpPr>
          <p:cNvPr id="22" name="Content Placeholder 2"/>
          <p:cNvSpPr txBox="1">
            <a:spLocks/>
          </p:cNvSpPr>
          <p:nvPr/>
        </p:nvSpPr>
        <p:spPr>
          <a:xfrm>
            <a:off x="593341" y="2885504"/>
            <a:ext cx="3435733" cy="908849"/>
          </a:xfrm>
          <a:prstGeom prst="rect">
            <a:avLst/>
          </a:prstGeom>
        </p:spPr>
        <p:txBody>
          <a:bodyPr vert="horz" lIns="87916" tIns="43957" rIns="87916" bIns="43957" rtlCol="0">
            <a:normAutofit/>
          </a:bodyPr>
          <a:lst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200" dirty="0" smtClean="0"/>
              <a:t>Service A in </a:t>
            </a:r>
            <a:r>
              <a:rPr lang="fr-FR" sz="1200" dirty="0" err="1" smtClean="0"/>
              <a:t>Continuous</a:t>
            </a:r>
            <a:r>
              <a:rPr lang="fr-FR" sz="1200" dirty="0" smtClean="0"/>
              <a:t> Delivery and Service B in Global </a:t>
            </a:r>
            <a:r>
              <a:rPr lang="fr-FR" sz="1200" dirty="0" err="1" smtClean="0"/>
              <a:t>Factory</a:t>
            </a:r>
            <a:r>
              <a:rPr lang="fr-FR" sz="1200" dirty="0" smtClean="0"/>
              <a:t/>
            </a:r>
            <a:br>
              <a:rPr lang="fr-FR" sz="1200" dirty="0" smtClean="0"/>
            </a:br>
            <a:r>
              <a:rPr lang="fr-FR" sz="1200" i="1" dirty="0" smtClean="0"/>
              <a:t>Validation </a:t>
            </a:r>
            <a:r>
              <a:rPr lang="fr-FR" sz="1200" i="1" dirty="0" err="1" smtClean="0"/>
              <a:t>Environment</a:t>
            </a:r>
            <a:r>
              <a:rPr lang="fr-FR" sz="1200" i="1" dirty="0" smtClean="0"/>
              <a:t> : </a:t>
            </a:r>
            <a:r>
              <a:rPr lang="fr-FR" sz="1200" i="1" dirty="0" err="1" smtClean="0"/>
              <a:t>Sandbox</a:t>
            </a:r>
            <a:r>
              <a:rPr lang="fr-FR" sz="1200" i="1" dirty="0" smtClean="0"/>
              <a:t> </a:t>
            </a:r>
            <a:r>
              <a:rPr lang="fr-FR" sz="1200" i="1" dirty="0" err="1" smtClean="0"/>
              <a:t>based</a:t>
            </a:r>
            <a:r>
              <a:rPr lang="fr-FR" sz="1200" i="1" dirty="0" smtClean="0"/>
              <a:t> on the Switch Reference Cluster</a:t>
            </a:r>
            <a:endParaRPr lang="fr-FR" sz="1200" i="1" dirty="0" smtClean="0">
              <a:solidFill>
                <a:srgbClr val="FFC000"/>
              </a:solidFill>
            </a:endParaRPr>
          </a:p>
          <a:p>
            <a:endParaRPr lang="fr-FR" sz="1200" dirty="0"/>
          </a:p>
        </p:txBody>
      </p:sp>
      <p:sp>
        <p:nvSpPr>
          <p:cNvPr id="10" name="Content Placeholder 2"/>
          <p:cNvSpPr txBox="1">
            <a:spLocks/>
          </p:cNvSpPr>
          <p:nvPr/>
        </p:nvSpPr>
        <p:spPr>
          <a:xfrm>
            <a:off x="593340" y="3691237"/>
            <a:ext cx="3405123" cy="679871"/>
          </a:xfrm>
          <a:prstGeom prst="rect">
            <a:avLst/>
          </a:prstGeom>
        </p:spPr>
        <p:txBody>
          <a:bodyPr vert="horz" lIns="87916" tIns="43957" rIns="87916" bIns="43957" rtlCol="0">
            <a:normAutofit/>
          </a:bodyPr>
          <a:lst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200" dirty="0" smtClean="0"/>
              <a:t>Service A in Global </a:t>
            </a:r>
            <a:r>
              <a:rPr lang="fr-FR" sz="1200" dirty="0" err="1" smtClean="0"/>
              <a:t>Factory</a:t>
            </a:r>
            <a:r>
              <a:rPr lang="fr-FR" sz="1200" dirty="0" smtClean="0"/>
              <a:t> and Service B in </a:t>
            </a:r>
            <a:r>
              <a:rPr lang="fr-FR" sz="1200" dirty="0" err="1" smtClean="0"/>
              <a:t>Continuous</a:t>
            </a:r>
            <a:r>
              <a:rPr lang="fr-FR" sz="1200" dirty="0" smtClean="0"/>
              <a:t> Delivery</a:t>
            </a:r>
            <a:br>
              <a:rPr lang="fr-FR" sz="1200" dirty="0" smtClean="0"/>
            </a:br>
            <a:r>
              <a:rPr lang="fr-FR" sz="1200" i="1" dirty="0" smtClean="0"/>
              <a:t>Validation </a:t>
            </a:r>
            <a:r>
              <a:rPr lang="fr-FR" sz="1200" i="1" dirty="0" err="1" smtClean="0"/>
              <a:t>Environment</a:t>
            </a:r>
            <a:r>
              <a:rPr lang="fr-FR" sz="1200" i="1" dirty="0" smtClean="0"/>
              <a:t>: </a:t>
            </a:r>
            <a:r>
              <a:rPr lang="fr-FR" sz="1200" i="1" dirty="0" err="1" smtClean="0"/>
              <a:t>Sandbox</a:t>
            </a:r>
            <a:endParaRPr lang="fr-FR" sz="1200" i="1" dirty="0" smtClean="0">
              <a:solidFill>
                <a:srgbClr val="FFC000"/>
              </a:solidFill>
            </a:endParaRPr>
          </a:p>
          <a:p>
            <a:endParaRPr lang="fr-FR" sz="1200" dirty="0"/>
          </a:p>
        </p:txBody>
      </p:sp>
      <p:sp>
        <p:nvSpPr>
          <p:cNvPr id="15" name="Content Placeholder 2"/>
          <p:cNvSpPr txBox="1">
            <a:spLocks/>
          </p:cNvSpPr>
          <p:nvPr/>
        </p:nvSpPr>
        <p:spPr>
          <a:xfrm>
            <a:off x="593341" y="1976730"/>
            <a:ext cx="3309936" cy="866125"/>
          </a:xfrm>
          <a:prstGeom prst="rect">
            <a:avLst/>
          </a:prstGeom>
        </p:spPr>
        <p:txBody>
          <a:bodyPr vert="horz" lIns="87916" tIns="43957" rIns="87916" bIns="43957" rtlCol="0">
            <a:noAutofit/>
          </a:bodyPr>
          <a:lstStyle>
            <a:lvl1pPr marL="252000" marR="0" indent="-252000" algn="l" defTabSz="879152" rtl="0" eaLnBrk="1" fontAlgn="auto" latinLnBrk="0" hangingPunct="1">
              <a:lnSpc>
                <a:spcPct val="100000"/>
              </a:lnSpc>
              <a:spcBef>
                <a:spcPts val="800"/>
              </a:spcBef>
              <a:spcAft>
                <a:spcPts val="0"/>
              </a:spcAft>
              <a:buClr>
                <a:schemeClr val="tx1"/>
              </a:buClr>
              <a:buSzPct val="80000"/>
              <a:buFont typeface="Wingdings 3" panose="05040102010807070707" pitchFamily="18" charset="2"/>
              <a:buChar char="u"/>
              <a:tabLst/>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4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200" dirty="0" err="1" smtClean="0"/>
              <a:t>Both</a:t>
            </a:r>
            <a:r>
              <a:rPr lang="fr-FR" sz="1200" dirty="0" smtClean="0"/>
              <a:t> Service in </a:t>
            </a:r>
            <a:r>
              <a:rPr lang="fr-FR" sz="1200" dirty="0" err="1" smtClean="0"/>
              <a:t>Continuous</a:t>
            </a:r>
            <a:r>
              <a:rPr lang="fr-FR" sz="1200" dirty="0" smtClean="0"/>
              <a:t> Delivery</a:t>
            </a:r>
            <a:br>
              <a:rPr lang="fr-FR" sz="1200" dirty="0" smtClean="0"/>
            </a:br>
            <a:r>
              <a:rPr lang="fr-FR" sz="1200" i="1" dirty="0" smtClean="0"/>
              <a:t>Validation </a:t>
            </a:r>
            <a:r>
              <a:rPr lang="fr-FR" sz="1200" i="1" dirty="0" err="1" smtClean="0"/>
              <a:t>Environment</a:t>
            </a:r>
            <a:r>
              <a:rPr lang="fr-FR" sz="1200" i="1" dirty="0" smtClean="0"/>
              <a:t>: </a:t>
            </a:r>
            <a:r>
              <a:rPr lang="fr-FR" sz="1200" i="1" dirty="0" err="1" smtClean="0"/>
              <a:t>Sandbox</a:t>
            </a:r>
            <a:endParaRPr lang="fr-FR" sz="1200" i="1" dirty="0" smtClean="0"/>
          </a:p>
        </p:txBody>
      </p:sp>
      <p:pic>
        <p:nvPicPr>
          <p:cNvPr id="24" name="Picture 23"/>
          <p:cNvPicPr>
            <a:picLocks noChangeAspect="1"/>
          </p:cNvPicPr>
          <p:nvPr/>
        </p:nvPicPr>
        <p:blipFill rotWithShape="1">
          <a:blip r:embed="rId2"/>
          <a:srcRect t="7770" b="8740"/>
          <a:stretch/>
        </p:blipFill>
        <p:spPr>
          <a:xfrm>
            <a:off x="8323335" y="30480"/>
            <a:ext cx="763115" cy="495996"/>
          </a:xfrm>
          <a:prstGeom prst="rect">
            <a:avLst/>
          </a:prstGeom>
        </p:spPr>
      </p:pic>
      <p:sp>
        <p:nvSpPr>
          <p:cNvPr id="26" name="Rectangle 25"/>
          <p:cNvSpPr/>
          <p:nvPr/>
        </p:nvSpPr>
        <p:spPr>
          <a:xfrm>
            <a:off x="8183880" y="2"/>
            <a:ext cx="953374" cy="550068"/>
          </a:xfrm>
          <a:prstGeom prst="rect">
            <a:avLst/>
          </a:prstGeom>
          <a:noFill/>
          <a:ln w="1270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sz="1000" b="1" dirty="0" smtClean="0">
                <a:solidFill>
                  <a:sysClr val="windowText" lastClr="000000"/>
                </a:solidFill>
              </a:rPr>
              <a:t>Legend</a:t>
            </a:r>
            <a:endParaRPr lang="en-US" sz="1000" b="1" dirty="0">
              <a:solidFill>
                <a:sysClr val="windowText" lastClr="000000"/>
              </a:solidFill>
            </a:endParaRPr>
          </a:p>
        </p:txBody>
      </p:sp>
      <p:pic>
        <p:nvPicPr>
          <p:cNvPr id="4" name="Picture 3"/>
          <p:cNvPicPr>
            <a:picLocks noChangeAspect="1"/>
          </p:cNvPicPr>
          <p:nvPr/>
        </p:nvPicPr>
        <p:blipFill>
          <a:blip r:embed="rId3"/>
          <a:stretch>
            <a:fillRect/>
          </a:stretch>
        </p:blipFill>
        <p:spPr>
          <a:xfrm>
            <a:off x="4447308" y="1080682"/>
            <a:ext cx="4092955" cy="864709"/>
          </a:xfrm>
          <a:prstGeom prst="rect">
            <a:avLst/>
          </a:prstGeom>
        </p:spPr>
      </p:pic>
      <p:pic>
        <p:nvPicPr>
          <p:cNvPr id="5" name="Picture 4"/>
          <p:cNvPicPr>
            <a:picLocks noChangeAspect="1"/>
          </p:cNvPicPr>
          <p:nvPr/>
        </p:nvPicPr>
        <p:blipFill>
          <a:blip r:embed="rId4"/>
          <a:stretch>
            <a:fillRect/>
          </a:stretch>
        </p:blipFill>
        <p:spPr>
          <a:xfrm>
            <a:off x="4122561" y="1976730"/>
            <a:ext cx="4417702" cy="862800"/>
          </a:xfrm>
          <a:prstGeom prst="rect">
            <a:avLst/>
          </a:prstGeom>
        </p:spPr>
      </p:pic>
      <p:pic>
        <p:nvPicPr>
          <p:cNvPr id="6" name="Picture 5"/>
          <p:cNvPicPr>
            <a:picLocks noChangeAspect="1"/>
          </p:cNvPicPr>
          <p:nvPr/>
        </p:nvPicPr>
        <p:blipFill>
          <a:blip r:embed="rId5"/>
          <a:stretch>
            <a:fillRect/>
          </a:stretch>
        </p:blipFill>
        <p:spPr>
          <a:xfrm>
            <a:off x="3797301" y="2885504"/>
            <a:ext cx="4742962" cy="746923"/>
          </a:xfrm>
          <a:prstGeom prst="rect">
            <a:avLst/>
          </a:prstGeom>
        </p:spPr>
      </p:pic>
      <p:pic>
        <p:nvPicPr>
          <p:cNvPr id="11" name="Picture 10"/>
          <p:cNvPicPr>
            <a:picLocks noChangeAspect="1"/>
          </p:cNvPicPr>
          <p:nvPr/>
        </p:nvPicPr>
        <p:blipFill>
          <a:blip r:embed="rId6"/>
          <a:stretch>
            <a:fillRect/>
          </a:stretch>
        </p:blipFill>
        <p:spPr>
          <a:xfrm>
            <a:off x="3800805" y="3691237"/>
            <a:ext cx="4739458" cy="814029"/>
          </a:xfrm>
          <a:prstGeom prst="rect">
            <a:avLst/>
          </a:prstGeom>
        </p:spPr>
      </p:pic>
      <p:sp>
        <p:nvSpPr>
          <p:cNvPr id="17" name="TextBox 16"/>
          <p:cNvSpPr txBox="1"/>
          <p:nvPr/>
        </p:nvSpPr>
        <p:spPr>
          <a:xfrm>
            <a:off x="421169" y="4708597"/>
            <a:ext cx="7253018"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dirty="0"/>
              <a:t>“IR(Regular)” stands for IRs submitted on a regular program of 3DEXPERIENCE (18x, 19x, 20x …)</a:t>
            </a:r>
          </a:p>
          <a:p>
            <a:r>
              <a:rPr lang="en-US" sz="1000" dirty="0"/>
              <a:t>“IR(Service)” stands for IRs submitted on a Service that has its own Release Program (managed in Continuous Delivery Mode)</a:t>
            </a:r>
          </a:p>
        </p:txBody>
      </p:sp>
    </p:spTree>
    <p:extLst>
      <p:ext uri="{BB962C8B-B14F-4D97-AF65-F5344CB8AC3E}">
        <p14:creationId xmlns:p14="http://schemas.microsoft.com/office/powerpoint/2010/main" val="1865779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4"/>
          </p:nvPr>
        </p:nvSpPr>
        <p:spPr>
          <a:xfrm>
            <a:off x="719572" y="842963"/>
            <a:ext cx="7926407" cy="334994"/>
          </a:xfrm>
        </p:spPr>
        <p:txBody>
          <a:bodyPr/>
          <a:lstStyle/>
          <a:p>
            <a:r>
              <a:rPr lang="fr-FR" sz="1600" dirty="0" smtClean="0"/>
              <a:t>Issue </a:t>
            </a:r>
            <a:r>
              <a:rPr lang="fr-FR" sz="1600" dirty="0" err="1" smtClean="0"/>
              <a:t>detected</a:t>
            </a:r>
            <a:r>
              <a:rPr lang="fr-FR" sz="1600" dirty="0" smtClean="0"/>
              <a:t> on Service A </a:t>
            </a:r>
            <a:r>
              <a:rPr lang="fr-FR" sz="1600" dirty="0" err="1" smtClean="0"/>
              <a:t>that</a:t>
            </a:r>
            <a:r>
              <a:rPr lang="fr-FR" sz="1600" dirty="0" smtClean="0"/>
              <a:t> </a:t>
            </a:r>
            <a:r>
              <a:rPr lang="fr-FR" sz="1600" dirty="0" err="1" smtClean="0"/>
              <a:t>requires</a:t>
            </a:r>
            <a:r>
              <a:rPr lang="fr-FR" sz="1600" dirty="0" smtClean="0"/>
              <a:t> </a:t>
            </a:r>
            <a:r>
              <a:rPr lang="fr-FR" sz="1600" b="1" u="sng" dirty="0" err="1" smtClean="0"/>
              <a:t>also</a:t>
            </a:r>
            <a:r>
              <a:rPr lang="fr-FR" sz="1600" dirty="0" smtClean="0"/>
              <a:t> a correction in Service B </a:t>
            </a:r>
            <a:r>
              <a:rPr lang="fr-FR" sz="1600" dirty="0" smtClean="0">
                <a:solidFill>
                  <a:schemeClr val="bg1">
                    <a:lumMod val="65000"/>
                  </a:schemeClr>
                </a:solidFill>
              </a:rPr>
              <a:t>(ex: </a:t>
            </a:r>
            <a:r>
              <a:rPr lang="fr-FR" sz="1600" dirty="0" err="1" smtClean="0">
                <a:solidFill>
                  <a:schemeClr val="bg1">
                    <a:lumMod val="65000"/>
                  </a:schemeClr>
                </a:solidFill>
              </a:rPr>
              <a:t>buildtime</a:t>
            </a:r>
            <a:r>
              <a:rPr lang="fr-FR" sz="1600" dirty="0" smtClean="0">
                <a:solidFill>
                  <a:schemeClr val="bg1">
                    <a:lumMod val="65000"/>
                  </a:schemeClr>
                </a:solidFill>
              </a:rPr>
              <a:t> </a:t>
            </a:r>
            <a:r>
              <a:rPr lang="fr-FR" sz="1600" dirty="0" err="1" smtClean="0">
                <a:solidFill>
                  <a:schemeClr val="bg1">
                    <a:lumMod val="65000"/>
                  </a:schemeClr>
                </a:solidFill>
              </a:rPr>
              <a:t>pre-requisite</a:t>
            </a:r>
            <a:r>
              <a:rPr lang="fr-FR" sz="1600" dirty="0" smtClean="0">
                <a:solidFill>
                  <a:schemeClr val="bg1">
                    <a:lumMod val="65000"/>
                  </a:schemeClr>
                </a:solidFill>
              </a:rPr>
              <a:t>)</a:t>
            </a:r>
            <a:endParaRPr lang="fr-FR" sz="1600" dirty="0">
              <a:solidFill>
                <a:schemeClr val="bg1">
                  <a:lumMod val="65000"/>
                </a:schemeClr>
              </a:solidFill>
            </a:endParaRPr>
          </a:p>
        </p:txBody>
      </p:sp>
      <p:sp>
        <p:nvSpPr>
          <p:cNvPr id="2" name="Title 1"/>
          <p:cNvSpPr>
            <a:spLocks noGrp="1"/>
          </p:cNvSpPr>
          <p:nvPr>
            <p:ph type="title"/>
          </p:nvPr>
        </p:nvSpPr>
        <p:spPr/>
        <p:txBody>
          <a:bodyPr/>
          <a:lstStyle/>
          <a:p>
            <a:r>
              <a:rPr lang="en-US" sz="2000" dirty="0"/>
              <a:t>Analyze and Fix </a:t>
            </a:r>
            <a:r>
              <a:rPr lang="en-US" sz="2000" dirty="0" smtClean="0"/>
              <a:t>IR</a:t>
            </a:r>
            <a:endParaRPr lang="fr-FR" sz="2000" dirty="0"/>
          </a:p>
        </p:txBody>
      </p:sp>
      <p:sp>
        <p:nvSpPr>
          <p:cNvPr id="3" name="Content Placeholder 2"/>
          <p:cNvSpPr>
            <a:spLocks noGrp="1"/>
          </p:cNvSpPr>
          <p:nvPr>
            <p:ph sz="quarter" idx="15"/>
          </p:nvPr>
        </p:nvSpPr>
        <p:spPr>
          <a:xfrm>
            <a:off x="719571" y="1276350"/>
            <a:ext cx="4408416" cy="1030622"/>
          </a:xfrm>
        </p:spPr>
        <p:txBody>
          <a:bodyPr>
            <a:normAutofit/>
          </a:bodyPr>
          <a:lstStyle/>
          <a:p>
            <a:r>
              <a:rPr lang="fr-FR" sz="1200" dirty="0" err="1" smtClean="0"/>
              <a:t>Both</a:t>
            </a:r>
            <a:r>
              <a:rPr lang="fr-FR" sz="1200" dirty="0" smtClean="0"/>
              <a:t> Service in Global </a:t>
            </a:r>
            <a:r>
              <a:rPr lang="fr-FR" sz="1200" dirty="0" err="1" smtClean="0"/>
              <a:t>Factory</a:t>
            </a:r>
            <a:r>
              <a:rPr lang="fr-FR" sz="1200" dirty="0" smtClean="0"/>
              <a:t/>
            </a:r>
            <a:br>
              <a:rPr lang="fr-FR" sz="1200" dirty="0" smtClean="0"/>
            </a:br>
            <a:r>
              <a:rPr lang="fr-FR" sz="1200" i="1" dirty="0"/>
              <a:t>Validation </a:t>
            </a:r>
            <a:r>
              <a:rPr lang="fr-FR" sz="1200" i="1" dirty="0" err="1" smtClean="0"/>
              <a:t>Environment:QAL</a:t>
            </a:r>
            <a:endParaRPr lang="fr-FR" sz="1200" i="1" dirty="0"/>
          </a:p>
        </p:txBody>
      </p:sp>
      <p:sp>
        <p:nvSpPr>
          <p:cNvPr id="22" name="Content Placeholder 2"/>
          <p:cNvSpPr txBox="1">
            <a:spLocks/>
          </p:cNvSpPr>
          <p:nvPr/>
        </p:nvSpPr>
        <p:spPr>
          <a:xfrm>
            <a:off x="719139" y="2423391"/>
            <a:ext cx="3494721" cy="2224110"/>
          </a:xfrm>
          <a:prstGeom prst="rect">
            <a:avLst/>
          </a:prstGeom>
        </p:spPr>
        <p:txBody>
          <a:bodyPr vert="horz" lIns="87916" tIns="43957" rIns="87916" bIns="43957" rtlCol="0">
            <a:noAutofit/>
          </a:bodyPr>
          <a:lst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200" dirty="0" smtClean="0"/>
              <a:t>Service A and B in </a:t>
            </a:r>
            <a:r>
              <a:rPr lang="fr-FR" sz="1200" dirty="0" err="1" smtClean="0"/>
              <a:t>Continuous</a:t>
            </a:r>
            <a:r>
              <a:rPr lang="fr-FR" sz="1200" dirty="0" smtClean="0"/>
              <a:t> Delivery or in </a:t>
            </a:r>
            <a:r>
              <a:rPr lang="fr-FR" sz="1200" dirty="0" err="1" smtClean="0"/>
              <a:t>different</a:t>
            </a:r>
            <a:r>
              <a:rPr lang="fr-FR" sz="1200" dirty="0" smtClean="0"/>
              <a:t> mode</a:t>
            </a:r>
          </a:p>
          <a:p>
            <a:pPr lvl="1"/>
            <a:r>
              <a:rPr lang="fr-FR" sz="1200" dirty="0"/>
              <a:t>If Service A and Service B in CD</a:t>
            </a:r>
            <a:br>
              <a:rPr lang="fr-FR" sz="1200" dirty="0"/>
            </a:br>
            <a:r>
              <a:rPr lang="fr-FR" sz="1200" i="1" dirty="0"/>
              <a:t>Validation </a:t>
            </a:r>
            <a:r>
              <a:rPr lang="fr-FR" sz="1200" i="1" dirty="0" err="1" smtClean="0"/>
              <a:t>Environment</a:t>
            </a:r>
            <a:r>
              <a:rPr lang="fr-FR" sz="1200" i="1" dirty="0" smtClean="0"/>
              <a:t>: </a:t>
            </a:r>
            <a:r>
              <a:rPr lang="fr-FR" sz="1200" i="1" dirty="0" err="1" smtClean="0"/>
              <a:t>Sandbox</a:t>
            </a:r>
            <a:endParaRPr lang="fr-FR" sz="1200" i="1" dirty="0"/>
          </a:p>
          <a:p>
            <a:pPr lvl="1"/>
            <a:r>
              <a:rPr lang="fr-FR" sz="1200" dirty="0" smtClean="0"/>
              <a:t>If Service A in CD and Service B on Global </a:t>
            </a:r>
            <a:r>
              <a:rPr lang="fr-FR" sz="1200" dirty="0" err="1" smtClean="0"/>
              <a:t>Factory</a:t>
            </a:r>
            <a:r>
              <a:rPr lang="fr-FR" sz="1200" dirty="0" smtClean="0"/>
              <a:t/>
            </a:r>
            <a:br>
              <a:rPr lang="fr-FR" sz="1200" dirty="0" smtClean="0"/>
            </a:br>
            <a:r>
              <a:rPr lang="fr-FR" sz="1200" i="1" dirty="0" smtClean="0"/>
              <a:t>Validation </a:t>
            </a:r>
            <a:r>
              <a:rPr lang="fr-FR" sz="1200" i="1" dirty="0" err="1" smtClean="0"/>
              <a:t>Environment</a:t>
            </a:r>
            <a:r>
              <a:rPr lang="fr-FR" sz="1200" i="1" dirty="0" smtClean="0"/>
              <a:t>: </a:t>
            </a:r>
            <a:r>
              <a:rPr lang="en-US" sz="1200" i="1" dirty="0"/>
              <a:t>Sandbox based on the Switch Reference Cluster</a:t>
            </a:r>
          </a:p>
          <a:p>
            <a:pPr lvl="1"/>
            <a:r>
              <a:rPr lang="fr-FR" sz="1200" dirty="0" smtClean="0"/>
              <a:t>If </a:t>
            </a:r>
            <a:r>
              <a:rPr lang="fr-FR" sz="1200" dirty="0"/>
              <a:t>Service A in </a:t>
            </a:r>
            <a:r>
              <a:rPr lang="fr-FR" sz="1200" dirty="0" smtClean="0"/>
              <a:t>Global </a:t>
            </a:r>
            <a:r>
              <a:rPr lang="fr-FR" sz="1200" dirty="0" err="1" smtClean="0"/>
              <a:t>Factory</a:t>
            </a:r>
            <a:r>
              <a:rPr lang="fr-FR" sz="1200" dirty="0" smtClean="0"/>
              <a:t> </a:t>
            </a:r>
            <a:r>
              <a:rPr lang="fr-FR" sz="1200" dirty="0"/>
              <a:t>and Service B on </a:t>
            </a:r>
            <a:r>
              <a:rPr lang="fr-FR" sz="1200" dirty="0" err="1" smtClean="0"/>
              <a:t>Continuous</a:t>
            </a:r>
            <a:r>
              <a:rPr lang="fr-FR" sz="1200" dirty="0" smtClean="0"/>
              <a:t> Delivery</a:t>
            </a:r>
          </a:p>
          <a:p>
            <a:pPr marL="439576" lvl="1" indent="0">
              <a:spcBef>
                <a:spcPts val="0"/>
              </a:spcBef>
              <a:buClrTx/>
              <a:buSzTx/>
              <a:buNone/>
            </a:pPr>
            <a:r>
              <a:rPr lang="fr-FR" sz="1200" i="1" kern="1200" dirty="0">
                <a:solidFill>
                  <a:srgbClr val="005386"/>
                </a:solidFill>
                <a:cs typeface="+mn-cs"/>
              </a:rPr>
              <a:t>Validation </a:t>
            </a:r>
            <a:r>
              <a:rPr lang="fr-FR" sz="1200" i="1" kern="1200" dirty="0" err="1">
                <a:solidFill>
                  <a:srgbClr val="005386"/>
                </a:solidFill>
                <a:cs typeface="+mn-cs"/>
              </a:rPr>
              <a:t>Environment</a:t>
            </a:r>
            <a:r>
              <a:rPr lang="fr-FR" sz="1200" i="1" kern="1200" dirty="0">
                <a:solidFill>
                  <a:srgbClr val="005386"/>
                </a:solidFill>
                <a:cs typeface="+mn-cs"/>
              </a:rPr>
              <a:t>: </a:t>
            </a:r>
            <a:r>
              <a:rPr lang="en-US" sz="1200" i="1" kern="1200" dirty="0">
                <a:solidFill>
                  <a:srgbClr val="005386"/>
                </a:solidFill>
                <a:cs typeface="+mn-cs"/>
              </a:rPr>
              <a:t>Sandbox based on the Switch Reference </a:t>
            </a:r>
            <a:r>
              <a:rPr lang="en-US" sz="1200" i="1" kern="1200" dirty="0" smtClean="0">
                <a:solidFill>
                  <a:srgbClr val="005386"/>
                </a:solidFill>
                <a:cs typeface="+mn-cs"/>
              </a:rPr>
              <a:t>Cluster</a:t>
            </a:r>
            <a:endParaRPr lang="fr-FR" sz="1200" i="1" dirty="0">
              <a:solidFill>
                <a:srgbClr val="FFC000"/>
              </a:solidFill>
            </a:endParaRPr>
          </a:p>
          <a:p>
            <a:pPr lvl="1"/>
            <a:endParaRPr lang="fr-FR" sz="1200" dirty="0" smtClean="0"/>
          </a:p>
          <a:p>
            <a:pPr lvl="2"/>
            <a:endParaRPr lang="fr-FR" sz="1200" dirty="0"/>
          </a:p>
          <a:p>
            <a:pPr marL="223837" lvl="1" indent="0">
              <a:buNone/>
            </a:pPr>
            <a:endParaRPr lang="fr-FR" sz="1200" i="1" dirty="0">
              <a:solidFill>
                <a:srgbClr val="FFC000"/>
              </a:solidFill>
            </a:endParaRPr>
          </a:p>
          <a:p>
            <a:endParaRPr lang="fr-FR" sz="1200" dirty="0"/>
          </a:p>
        </p:txBody>
      </p:sp>
      <p:sp>
        <p:nvSpPr>
          <p:cNvPr id="10" name="Content Placeholder 2"/>
          <p:cNvSpPr txBox="1">
            <a:spLocks/>
          </p:cNvSpPr>
          <p:nvPr/>
        </p:nvSpPr>
        <p:spPr>
          <a:xfrm>
            <a:off x="612396" y="3640823"/>
            <a:ext cx="4067616" cy="1474796"/>
          </a:xfrm>
          <a:prstGeom prst="rect">
            <a:avLst/>
          </a:prstGeom>
        </p:spPr>
        <p:txBody>
          <a:bodyPr vert="horz" lIns="87916" tIns="43957" rIns="87916" bIns="43957" rtlCol="0">
            <a:noAutofit/>
          </a:bodyPr>
          <a:lst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fr-FR" sz="1200" i="1" dirty="0" smtClean="0">
              <a:solidFill>
                <a:srgbClr val="FFC000"/>
              </a:solidFill>
            </a:endParaRPr>
          </a:p>
          <a:p>
            <a:endParaRPr lang="fr-FR" sz="1200" dirty="0"/>
          </a:p>
        </p:txBody>
      </p:sp>
      <p:sp>
        <p:nvSpPr>
          <p:cNvPr id="14" name="Content Placeholder 2"/>
          <p:cNvSpPr txBox="1">
            <a:spLocks/>
          </p:cNvSpPr>
          <p:nvPr/>
        </p:nvSpPr>
        <p:spPr>
          <a:xfrm>
            <a:off x="764796" y="3793223"/>
            <a:ext cx="4067616" cy="1474796"/>
          </a:xfrm>
          <a:prstGeom prst="rect">
            <a:avLst/>
          </a:prstGeom>
        </p:spPr>
        <p:txBody>
          <a:bodyPr vert="horz" lIns="87916" tIns="43957" rIns="87916" bIns="43957" rtlCol="0">
            <a:noAutofit/>
          </a:bodyPr>
          <a:lstStyle>
            <a:lvl1pPr marL="228600" indent="-228600" algn="l" defTabSz="879152" rtl="0" eaLnBrk="1" latinLnBrk="0" hangingPunct="1">
              <a:lnSpc>
                <a:spcPct val="100000"/>
              </a:lnSpc>
              <a:spcBef>
                <a:spcPts val="800"/>
              </a:spcBef>
              <a:buClr>
                <a:schemeClr val="tx1"/>
              </a:buClr>
              <a:buSzPct val="80000"/>
              <a:buFont typeface="Wingdings 3" panose="05040102010807070707" pitchFamily="18" charset="2"/>
              <a:buChar char="u"/>
              <a:defRPr sz="2000" b="0" i="0" kern="900" spc="0">
                <a:solidFill>
                  <a:schemeClr val="tx1"/>
                </a:solidFill>
                <a:latin typeface="+mn-lt"/>
                <a:ea typeface="+mn-ea"/>
                <a:cs typeface="3ds Light"/>
              </a:defRPr>
            </a:lvl1pPr>
            <a:lvl2pPr marL="400050" marR="0" indent="-176213" algn="l" defTabSz="879152" rtl="0" eaLnBrk="1" fontAlgn="auto" latinLnBrk="0" hangingPunct="1">
              <a:lnSpc>
                <a:spcPct val="100000"/>
              </a:lnSpc>
              <a:spcBef>
                <a:spcPts val="600"/>
              </a:spcBef>
              <a:spcAft>
                <a:spcPts val="0"/>
              </a:spcAft>
              <a:buClr>
                <a:schemeClr val="tx1"/>
              </a:buClr>
              <a:buSzPct val="75000"/>
              <a:buFont typeface="Wingdings 3" panose="05040102010807070707" pitchFamily="18" charset="2"/>
              <a:buChar char="w"/>
              <a:tabLst/>
              <a:defRPr sz="1800" b="0" i="0" kern="900" spc="0" baseline="0">
                <a:solidFill>
                  <a:schemeClr val="tx1"/>
                </a:solidFill>
                <a:latin typeface="+mn-lt"/>
                <a:ea typeface="+mn-ea"/>
                <a:cs typeface="3ds Light"/>
              </a:defRPr>
            </a:lvl2pPr>
            <a:lvl3pPr marL="628650" marR="0" indent="-158750" algn="l" defTabSz="879152" rtl="0" eaLnBrk="1" fontAlgn="auto" latinLnBrk="0" hangingPunct="1">
              <a:lnSpc>
                <a:spcPct val="100000"/>
              </a:lnSpc>
              <a:spcBef>
                <a:spcPts val="400"/>
              </a:spcBef>
              <a:spcAft>
                <a:spcPts val="0"/>
              </a:spcAft>
              <a:buClr>
                <a:schemeClr val="tx1"/>
              </a:buClr>
              <a:buSzPct val="60000"/>
              <a:buFont typeface="Wingdings 3" panose="05040102010807070707" pitchFamily="18" charset="2"/>
              <a:buChar char="u"/>
              <a:tabLst/>
              <a:defRPr sz="1600" b="0" i="0" kern="900" spc="0">
                <a:solidFill>
                  <a:schemeClr val="tx1"/>
                </a:solidFill>
                <a:latin typeface="+mn-lt"/>
                <a:ea typeface="+mn-ea"/>
                <a:cs typeface="3ds Light"/>
              </a:defRPr>
            </a:lvl3pPr>
            <a:lvl4pPr marL="857250" indent="-179388" algn="l" defTabSz="879152" rtl="0" eaLnBrk="1" latinLnBrk="0" hangingPunct="1">
              <a:lnSpc>
                <a:spcPct val="100000"/>
              </a:lnSpc>
              <a:spcBef>
                <a:spcPts val="400"/>
              </a:spcBef>
              <a:buClr>
                <a:schemeClr val="tx1"/>
              </a:buClr>
              <a:buSzPct val="60000"/>
              <a:buFont typeface="Wingdings 3" panose="05040102010807070707" pitchFamily="18" charset="2"/>
              <a:buChar char="w"/>
              <a:defRPr sz="1400" b="0" i="0" kern="900" spc="0" baseline="0">
                <a:solidFill>
                  <a:schemeClr val="tx1"/>
                </a:solidFill>
                <a:latin typeface="+mn-lt"/>
                <a:ea typeface="+mn-ea"/>
                <a:cs typeface="3ds Light"/>
              </a:defRPr>
            </a:lvl4pPr>
            <a:lvl5pPr marL="914400" indent="0" algn="l" defTabSz="1028700" rtl="0" eaLnBrk="1" latinLnBrk="0" hangingPunct="1">
              <a:lnSpc>
                <a:spcPct val="100000"/>
              </a:lnSpc>
              <a:spcBef>
                <a:spcPts val="300"/>
              </a:spcBef>
              <a:buFont typeface="Arial"/>
              <a:buNone/>
              <a:defRPr sz="1200" b="0" i="0" kern="1200" baseline="0">
                <a:solidFill>
                  <a:schemeClr val="tx1"/>
                </a:solidFill>
                <a:latin typeface="+mn-lt"/>
                <a:ea typeface="+mn-ea"/>
                <a:cs typeface="3ds Light"/>
              </a:defRPr>
            </a:lvl5pPr>
            <a:lvl6pPr marL="2417668"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857243"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96819"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36395" indent="-219788" algn="l" defTabSz="87915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fr-FR" sz="1200" i="1" dirty="0" smtClean="0">
              <a:solidFill>
                <a:srgbClr val="FFC000"/>
              </a:solidFill>
            </a:endParaRPr>
          </a:p>
          <a:p>
            <a:pPr lvl="2"/>
            <a:endParaRPr lang="fr-FR" sz="800" dirty="0"/>
          </a:p>
        </p:txBody>
      </p:sp>
      <p:pic>
        <p:nvPicPr>
          <p:cNvPr id="18" name="Picture 17"/>
          <p:cNvPicPr>
            <a:picLocks noChangeAspect="1"/>
          </p:cNvPicPr>
          <p:nvPr/>
        </p:nvPicPr>
        <p:blipFill>
          <a:blip r:embed="rId2"/>
          <a:stretch>
            <a:fillRect/>
          </a:stretch>
        </p:blipFill>
        <p:spPr>
          <a:xfrm>
            <a:off x="4259517" y="2306972"/>
            <a:ext cx="4511594" cy="1826878"/>
          </a:xfrm>
          <a:prstGeom prst="rect">
            <a:avLst/>
          </a:prstGeom>
        </p:spPr>
      </p:pic>
      <p:pic>
        <p:nvPicPr>
          <p:cNvPr id="4" name="Picture 3"/>
          <p:cNvPicPr>
            <a:picLocks noChangeAspect="1"/>
          </p:cNvPicPr>
          <p:nvPr/>
        </p:nvPicPr>
        <p:blipFill>
          <a:blip r:embed="rId3"/>
          <a:stretch>
            <a:fillRect/>
          </a:stretch>
        </p:blipFill>
        <p:spPr>
          <a:xfrm>
            <a:off x="4259517" y="1063582"/>
            <a:ext cx="4511594" cy="1085536"/>
          </a:xfrm>
          <a:prstGeom prst="rect">
            <a:avLst/>
          </a:prstGeom>
        </p:spPr>
      </p:pic>
      <p:sp>
        <p:nvSpPr>
          <p:cNvPr id="15" name="TextBox 14"/>
          <p:cNvSpPr txBox="1"/>
          <p:nvPr/>
        </p:nvSpPr>
        <p:spPr>
          <a:xfrm>
            <a:off x="421169" y="4708597"/>
            <a:ext cx="7253018"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dirty="0"/>
              <a:t>“IR(Regular)” stands for IRs submitted on a regular program of 3DEXPERIENCE (18x, 19x, 20x …)</a:t>
            </a:r>
          </a:p>
          <a:p>
            <a:r>
              <a:rPr lang="en-US" sz="1000" dirty="0"/>
              <a:t>“IR(Service)” stands for IRs submitted on a Service that has its own Release Program (managed in Continuous Delivery Mode)</a:t>
            </a:r>
          </a:p>
        </p:txBody>
      </p:sp>
    </p:spTree>
    <p:extLst>
      <p:ext uri="{BB962C8B-B14F-4D97-AF65-F5344CB8AC3E}">
        <p14:creationId xmlns:p14="http://schemas.microsoft.com/office/powerpoint/2010/main" val="3582177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 Service Version Quality</a:t>
            </a:r>
            <a:endParaRPr lang="fr-FR" dirty="0"/>
          </a:p>
        </p:txBody>
      </p:sp>
      <p:sp>
        <p:nvSpPr>
          <p:cNvPr id="3" name="Content Placeholder 2"/>
          <p:cNvSpPr>
            <a:spLocks noGrp="1"/>
          </p:cNvSpPr>
          <p:nvPr>
            <p:ph sz="quarter" idx="15"/>
          </p:nvPr>
        </p:nvSpPr>
        <p:spPr/>
        <p:txBody>
          <a:bodyPr>
            <a:normAutofit/>
          </a:bodyPr>
          <a:lstStyle/>
          <a:p>
            <a:r>
              <a:rPr lang="fr-FR" sz="1800" dirty="0" err="1" smtClean="0"/>
              <a:t>What</a:t>
            </a:r>
            <a:r>
              <a:rPr lang="fr-FR" sz="1800" dirty="0" smtClean="0"/>
              <a:t>:</a:t>
            </a:r>
          </a:p>
          <a:p>
            <a:pPr lvl="1"/>
            <a:r>
              <a:rPr lang="fr-FR" sz="1600" dirty="0" err="1" smtClean="0"/>
              <a:t>Provide</a:t>
            </a:r>
            <a:r>
              <a:rPr lang="fr-FR" sz="1600" dirty="0" smtClean="0"/>
              <a:t> Service Version QA </a:t>
            </a:r>
            <a:r>
              <a:rPr lang="fr-FR" sz="1600" dirty="0" err="1" smtClean="0"/>
              <a:t>assessment</a:t>
            </a:r>
            <a:r>
              <a:rPr lang="fr-FR" sz="1600" dirty="0" smtClean="0"/>
              <a:t> </a:t>
            </a:r>
            <a:r>
              <a:rPr lang="fr-FR" sz="1600" dirty="0" err="1" smtClean="0"/>
              <a:t>based</a:t>
            </a:r>
            <a:r>
              <a:rPr lang="fr-FR" sz="1600" dirty="0" smtClean="0"/>
              <a:t> on:</a:t>
            </a:r>
          </a:p>
          <a:p>
            <a:pPr lvl="2"/>
            <a:r>
              <a:rPr lang="fr-FR" sz="1400" dirty="0" err="1" smtClean="0"/>
              <a:t>Replay</a:t>
            </a:r>
            <a:r>
              <a:rPr lang="fr-FR" sz="1400" dirty="0" smtClean="0"/>
              <a:t> of scenarii </a:t>
            </a:r>
            <a:r>
              <a:rPr lang="fr-FR" sz="1400" dirty="0" err="1" smtClean="0"/>
              <a:t>identified</a:t>
            </a:r>
            <a:r>
              <a:rPr lang="fr-FR" sz="1400" dirty="0" smtClean="0"/>
              <a:t> </a:t>
            </a:r>
            <a:r>
              <a:rPr lang="fr-FR" sz="1400" dirty="0" err="1" smtClean="0"/>
              <a:t>during</a:t>
            </a:r>
            <a:r>
              <a:rPr lang="fr-FR" sz="1400" dirty="0" smtClean="0"/>
              <a:t> </a:t>
            </a:r>
            <a:r>
              <a:rPr lang="fr-FR" sz="1400" dirty="0" err="1" smtClean="0"/>
              <a:t>Industrialization</a:t>
            </a:r>
            <a:r>
              <a:rPr lang="fr-FR" sz="1400" dirty="0" smtClean="0"/>
              <a:t> Plan</a:t>
            </a:r>
          </a:p>
          <a:p>
            <a:pPr lvl="2"/>
            <a:r>
              <a:rPr lang="fr-FR" sz="1400" dirty="0" err="1" smtClean="0"/>
              <a:t>Functions</a:t>
            </a:r>
            <a:r>
              <a:rPr lang="fr-FR" sz="1400" dirty="0" smtClean="0"/>
              <a:t> </a:t>
            </a:r>
            <a:r>
              <a:rPr lang="fr-FR" sz="1400" dirty="0" err="1" smtClean="0"/>
              <a:t>Quality</a:t>
            </a:r>
            <a:r>
              <a:rPr lang="fr-FR" sz="1400" dirty="0" smtClean="0"/>
              <a:t> </a:t>
            </a:r>
            <a:r>
              <a:rPr lang="fr-FR" sz="1400" dirty="0" err="1" smtClean="0"/>
              <a:t>Assessment</a:t>
            </a:r>
            <a:endParaRPr lang="fr-FR" sz="1400" dirty="0" smtClean="0"/>
          </a:p>
          <a:p>
            <a:pPr lvl="2"/>
            <a:r>
              <a:rPr lang="fr-FR" sz="1400" dirty="0" smtClean="0"/>
              <a:t>IR </a:t>
            </a:r>
            <a:r>
              <a:rPr lang="fr-FR" sz="1400" dirty="0" err="1" smtClean="0"/>
              <a:t>Reported</a:t>
            </a:r>
            <a:r>
              <a:rPr lang="fr-FR" sz="1400" dirty="0" smtClean="0"/>
              <a:t> on the Service </a:t>
            </a:r>
            <a:br>
              <a:rPr lang="fr-FR" sz="1400" dirty="0" smtClean="0"/>
            </a:br>
            <a:r>
              <a:rPr lang="fr-FR" sz="1400" dirty="0" smtClean="0"/>
              <a:t>Version</a:t>
            </a:r>
          </a:p>
          <a:p>
            <a:pPr lvl="1"/>
            <a:r>
              <a:rPr lang="fr-FR" sz="1600" dirty="0" err="1"/>
              <a:t>Assess</a:t>
            </a:r>
            <a:r>
              <a:rPr lang="fr-FR" sz="1600" dirty="0"/>
              <a:t> the Service Version </a:t>
            </a:r>
            <a:br>
              <a:rPr lang="fr-FR" sz="1600" dirty="0"/>
            </a:br>
            <a:r>
              <a:rPr lang="fr-FR" sz="1600" dirty="0" err="1"/>
              <a:t>quality</a:t>
            </a:r>
            <a:r>
              <a:rPr lang="fr-FR" sz="1600" dirty="0"/>
              <a:t> </a:t>
            </a:r>
            <a:r>
              <a:rPr lang="fr-FR" sz="1600" dirty="0" err="1"/>
              <a:t>is</a:t>
            </a:r>
            <a:r>
              <a:rPr lang="fr-FR" sz="1600" dirty="0"/>
              <a:t> </a:t>
            </a:r>
            <a:r>
              <a:rPr lang="fr-FR" sz="1600" dirty="0" err="1"/>
              <a:t>compliant</a:t>
            </a:r>
            <a:r>
              <a:rPr lang="fr-FR" sz="1600" dirty="0"/>
              <a:t> </a:t>
            </a:r>
            <a:r>
              <a:rPr lang="fr-FR" sz="1600" dirty="0" err="1"/>
              <a:t>with</a:t>
            </a:r>
            <a:r>
              <a:rPr lang="fr-FR" sz="1600" dirty="0"/>
              <a:t> the </a:t>
            </a:r>
            <a:br>
              <a:rPr lang="fr-FR" sz="1600" dirty="0"/>
            </a:br>
            <a:r>
              <a:rPr lang="fr-FR" sz="1600" dirty="0" err="1"/>
              <a:t>expected</a:t>
            </a:r>
            <a:r>
              <a:rPr lang="fr-FR" sz="1600" dirty="0"/>
              <a:t> </a:t>
            </a:r>
            <a:r>
              <a:rPr lang="fr-FR" sz="1600" dirty="0" err="1"/>
              <a:t>criteria</a:t>
            </a:r>
            <a:r>
              <a:rPr lang="fr-FR" sz="1600" dirty="0"/>
              <a:t/>
            </a:r>
            <a:br>
              <a:rPr lang="fr-FR" sz="1600" dirty="0"/>
            </a:br>
            <a:r>
              <a:rPr lang="fr-FR" sz="1600" dirty="0"/>
              <a:t>(</a:t>
            </a:r>
            <a:r>
              <a:rPr lang="fr-FR" sz="1600" dirty="0" err="1"/>
              <a:t>see</a:t>
            </a:r>
            <a:r>
              <a:rPr lang="fr-FR" sz="1600" dirty="0"/>
              <a:t> </a:t>
            </a:r>
            <a:r>
              <a:rPr lang="fr-FR" sz="1600" dirty="0">
                <a:hlinkClick r:id="rId3"/>
              </a:rPr>
              <a:t>Release </a:t>
            </a:r>
            <a:r>
              <a:rPr lang="fr-FR" sz="1600" dirty="0" err="1">
                <a:hlinkClick r:id="rId3"/>
              </a:rPr>
              <a:t>Contract</a:t>
            </a:r>
            <a:r>
              <a:rPr lang="fr-FR" sz="1600" dirty="0">
                <a:hlinkClick r:id="rId3"/>
              </a:rPr>
              <a:t> </a:t>
            </a:r>
            <a:r>
              <a:rPr lang="fr-FR" sz="1600" dirty="0" err="1">
                <a:hlinkClick r:id="rId3"/>
              </a:rPr>
              <a:t>Assessment</a:t>
            </a:r>
            <a:r>
              <a:rPr lang="fr-FR" sz="1600" dirty="0"/>
              <a:t>)</a:t>
            </a:r>
          </a:p>
          <a:p>
            <a:endParaRPr lang="fr-FR" sz="1600" dirty="0"/>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392" b="9366"/>
          <a:stretch/>
        </p:blipFill>
        <p:spPr bwMode="auto">
          <a:xfrm>
            <a:off x="4176011" y="2484517"/>
            <a:ext cx="4813358" cy="2304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Content Placeholder 4"/>
          <p:cNvPicPr>
            <a:picLocks noChangeAspect="1"/>
          </p:cNvPicPr>
          <p:nvPr/>
        </p:nvPicPr>
        <p:blipFill rotWithShape="1">
          <a:blip r:embed="rId5"/>
          <a:srcRect l="11239" t="37235" r="21739" b="16644"/>
          <a:stretch/>
        </p:blipFill>
        <p:spPr>
          <a:xfrm>
            <a:off x="6075123" y="68895"/>
            <a:ext cx="2987456" cy="1143670"/>
          </a:xfrm>
          <a:prstGeom prst="rect">
            <a:avLst/>
          </a:prstGeom>
          <a:noFill/>
          <a:ln>
            <a:solidFill>
              <a:schemeClr val="accent1"/>
            </a:solidFill>
          </a:ln>
        </p:spPr>
      </p:pic>
      <p:sp>
        <p:nvSpPr>
          <p:cNvPr id="7" name="Rectangle 6"/>
          <p:cNvSpPr/>
          <p:nvPr/>
        </p:nvSpPr>
        <p:spPr>
          <a:xfrm>
            <a:off x="8624169" y="707721"/>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1002915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923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QA Activities in Continuous Delivery Life trace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95057588"/>
              </p:ext>
            </p:extLst>
          </p:nvPr>
        </p:nvGraphicFramePr>
        <p:xfrm>
          <a:off x="457200" y="895350"/>
          <a:ext cx="8534400" cy="3459220"/>
        </p:xfrm>
        <a:graphic>
          <a:graphicData uri="http://schemas.openxmlformats.org/drawingml/2006/table">
            <a:tbl>
              <a:tblPr firstRow="1" bandRow="1">
                <a:tableStyleId>{7E9639D4-E3E2-4D34-9284-5A2195B3D0D7}</a:tableStyleId>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4114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525576">
                <a:tc>
                  <a:txBody>
                    <a:bodyPr/>
                    <a:lstStyle/>
                    <a:p>
                      <a:r>
                        <a:rPr lang="en-US" sz="1100" dirty="0" smtClean="0"/>
                        <a:t>Contributor</a:t>
                      </a:r>
                      <a:endParaRPr lang="en-US" sz="1100" dirty="0"/>
                    </a:p>
                  </a:txBody>
                  <a:tcPr marT="34290" marB="34290" anchor="ctr"/>
                </a:tc>
                <a:tc>
                  <a:txBody>
                    <a:bodyPr/>
                    <a:lstStyle/>
                    <a:p>
                      <a:pPr marL="0" algn="l" defTabSz="879152" rtl="0" eaLnBrk="1" latinLnBrk="0" hangingPunct="1"/>
                      <a:r>
                        <a:rPr lang="en-US" sz="1100" kern="1200" dirty="0" smtClean="0"/>
                        <a:t>Activity</a:t>
                      </a:r>
                      <a:endParaRPr lang="en-US" sz="1100" b="1" kern="1200" dirty="0">
                        <a:solidFill>
                          <a:schemeClr val="lt1"/>
                        </a:solidFill>
                        <a:latin typeface="+mn-lt"/>
                        <a:ea typeface="+mn-ea"/>
                        <a:cs typeface="+mn-cs"/>
                      </a:endParaRPr>
                    </a:p>
                  </a:txBody>
                  <a:tcPr marT="34290" marB="34290" anchor="ctr"/>
                </a:tc>
                <a:tc>
                  <a:txBody>
                    <a:bodyPr/>
                    <a:lstStyle/>
                    <a:p>
                      <a:r>
                        <a:rPr lang="en-US" sz="1100" baseline="0" dirty="0" smtClean="0"/>
                        <a:t>Change ID </a:t>
                      </a:r>
                      <a:r>
                        <a:rPr lang="en-US" sz="600" baseline="0" dirty="0" smtClean="0"/>
                        <a:t>major[minor]</a:t>
                      </a:r>
                      <a:endParaRPr lang="en-US" sz="700" dirty="0"/>
                    </a:p>
                  </a:txBody>
                  <a:tcPr marT="34290" marB="34290" anchor="ctr"/>
                </a:tc>
                <a:tc>
                  <a:txBody>
                    <a:bodyPr/>
                    <a:lstStyle/>
                    <a:p>
                      <a:r>
                        <a:rPr lang="en-US" sz="1100" dirty="0" smtClean="0"/>
                        <a:t>Date</a:t>
                      </a:r>
                      <a:r>
                        <a:rPr lang="en-US" sz="1400" dirty="0" smtClean="0"/>
                        <a:t> </a:t>
                      </a:r>
                      <a:r>
                        <a:rPr lang="en-US" sz="600" dirty="0" smtClean="0"/>
                        <a:t>(YYYY/MM/DD)</a:t>
                      </a:r>
                      <a:endParaRPr lang="en-US" sz="1400" dirty="0"/>
                    </a:p>
                  </a:txBody>
                  <a:tcPr marT="34290" marB="34290" anchor="ctr"/>
                </a:tc>
                <a:tc>
                  <a:txBody>
                    <a:bodyPr/>
                    <a:lstStyle/>
                    <a:p>
                      <a:r>
                        <a:rPr lang="en-US" sz="1100" dirty="0" smtClean="0"/>
                        <a:t>Change</a:t>
                      </a:r>
                      <a:r>
                        <a:rPr lang="en-US" sz="1100" baseline="0" dirty="0" smtClean="0"/>
                        <a:t> comments (Specify </a:t>
                      </a:r>
                      <a:r>
                        <a:rPr lang="en-US" sz="1100" u="sng" baseline="0" dirty="0" smtClean="0"/>
                        <a:t>list of Reviewers</a:t>
                      </a:r>
                      <a:r>
                        <a:rPr lang="en-US" sz="1100" baseline="0" dirty="0" smtClean="0"/>
                        <a:t> for major changes)</a:t>
                      </a:r>
                      <a:endParaRPr lang="en-US" sz="1100" dirty="0"/>
                    </a:p>
                  </a:txBody>
                  <a:tcPr marT="34290" marB="34290" anchor="ctr"/>
                </a:tc>
                <a:tc>
                  <a:txBody>
                    <a:bodyPr/>
                    <a:lstStyle/>
                    <a:p>
                      <a:r>
                        <a:rPr lang="en-US" sz="1100" dirty="0" smtClean="0"/>
                        <a:t>Maturity</a:t>
                      </a:r>
                      <a:endParaRPr lang="en-US" sz="1100" dirty="0"/>
                    </a:p>
                  </a:txBody>
                  <a:tcPr marT="34290" marB="34290" anchor="ctr"/>
                </a:tc>
                <a:extLst>
                  <a:ext uri="{0D108BD9-81ED-4DB2-BD59-A6C34878D82A}">
                    <a16:rowId xmlns:a16="http://schemas.microsoft.com/office/drawing/2014/main" val="10000"/>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V0R10</a:t>
                      </a:r>
                      <a:endParaRPr lang="en-US" sz="800" dirty="0"/>
                    </a:p>
                  </a:txBody>
                  <a:tcPr marT="34290" marB="34290" anchor="ctr"/>
                </a:tc>
                <a:tc>
                  <a:txBody>
                    <a:bodyPr/>
                    <a:lstStyle/>
                    <a:p>
                      <a:r>
                        <a:rPr lang="en-US" sz="800" dirty="0" smtClean="0"/>
                        <a:t>2019/12/10</a:t>
                      </a:r>
                      <a:endParaRPr lang="en-US" sz="800" dirty="0"/>
                    </a:p>
                  </a:txBody>
                  <a:tcPr marT="34290" marB="34290" anchor="ctr"/>
                </a:tc>
                <a:tc>
                  <a:txBody>
                    <a:bodyPr/>
                    <a:lstStyle/>
                    <a:p>
                      <a:r>
                        <a:rPr lang="en-US" sz="800" dirty="0" smtClean="0"/>
                        <a:t>Update</a:t>
                      </a:r>
                      <a:r>
                        <a:rPr lang="en-US" sz="800" baseline="0" dirty="0" smtClean="0"/>
                        <a:t> of the process with addition in “Prepare QA Environment” of  a section on protect/unprotect deployable package</a:t>
                      </a:r>
                      <a:endParaRPr lang="en-US" sz="800" dirty="0"/>
                    </a:p>
                  </a:txBody>
                  <a:tcPr marT="34290" marB="34290" anchor="ctr"/>
                </a:tc>
                <a:tc>
                  <a:txBody>
                    <a:bodyPr/>
                    <a:lstStyle/>
                    <a:p>
                      <a:r>
                        <a:rPr lang="en-US" sz="800" dirty="0" smtClean="0"/>
                        <a:t>Proposed</a:t>
                      </a:r>
                      <a:endParaRPr lang="en-US" sz="800" dirty="0"/>
                    </a:p>
                  </a:txBody>
                  <a:tcPr marT="34290" marB="34290" anchor="ctr"/>
                </a:tc>
                <a:extLst>
                  <a:ext uri="{0D108BD9-81ED-4DB2-BD59-A6C34878D82A}">
                    <a16:rowId xmlns:a16="http://schemas.microsoft.com/office/drawing/2014/main" val="10001"/>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V0R11</a:t>
                      </a:r>
                      <a:endParaRPr lang="en-US" sz="800" dirty="0"/>
                    </a:p>
                  </a:txBody>
                  <a:tcPr marT="34290" marB="34290" anchor="ctr"/>
                </a:tc>
                <a:tc>
                  <a:txBody>
                    <a:bodyPr/>
                    <a:lstStyle/>
                    <a:p>
                      <a:r>
                        <a:rPr lang="en-US" sz="800" dirty="0" smtClean="0"/>
                        <a:t>2019/12/10</a:t>
                      </a:r>
                      <a:endParaRPr lang="en-US" sz="800" dirty="0"/>
                    </a:p>
                  </a:txBody>
                  <a:tcPr marT="34290" marB="34290" anchor="ctr"/>
                </a:tc>
                <a:tc>
                  <a:txBody>
                    <a:bodyPr/>
                    <a:lstStyle/>
                    <a:p>
                      <a:r>
                        <a:rPr lang="en-US" sz="800" dirty="0" smtClean="0"/>
                        <a:t>Update after YGD review: </a:t>
                      </a:r>
                    </a:p>
                    <a:p>
                      <a:pPr marL="171450" indent="-171450">
                        <a:buFont typeface="Arial" panose="020B0604020202020204" pitchFamily="34" charset="0"/>
                        <a:buChar char="•"/>
                      </a:pPr>
                      <a:r>
                        <a:rPr lang="en-US" sz="800" dirty="0" smtClean="0"/>
                        <a:t>slide 12 in</a:t>
                      </a:r>
                      <a:r>
                        <a:rPr lang="en-US" sz="800" baseline="0" dirty="0" smtClean="0"/>
                        <a:t> order to add a warning to not change the </a:t>
                      </a:r>
                      <a:r>
                        <a:rPr lang="en-US" sz="800" baseline="0" dirty="0" err="1" smtClean="0"/>
                        <a:t>doNotDelete</a:t>
                      </a:r>
                      <a:r>
                        <a:rPr lang="en-US" sz="800" baseline="0" dirty="0" smtClean="0"/>
                        <a:t> tag for a package with status “Released”</a:t>
                      </a:r>
                    </a:p>
                    <a:p>
                      <a:pPr marL="171450" indent="-171450">
                        <a:buFont typeface="Arial" panose="020B0604020202020204" pitchFamily="34" charset="0"/>
                        <a:buChar char="•"/>
                      </a:pPr>
                      <a:r>
                        <a:rPr lang="en-US" sz="800" dirty="0" smtClean="0"/>
                        <a:t>slide 13 recommendation on deletion of the factory in the newly created QA Stage</a:t>
                      </a:r>
                    </a:p>
                    <a:p>
                      <a:pPr marL="171450" indent="-171450">
                        <a:buFont typeface="Arial" panose="020B0604020202020204" pitchFamily="34" charset="0"/>
                        <a:buChar char="•"/>
                      </a:pPr>
                      <a:r>
                        <a:rPr lang="en-US" sz="800" dirty="0" smtClean="0"/>
                        <a:t>Slide 14:</a:t>
                      </a:r>
                      <a:r>
                        <a:rPr lang="en-US" sz="800" baseline="0" dirty="0" smtClean="0"/>
                        <a:t> recommendation on deletion of the useless sandbox</a:t>
                      </a:r>
                    </a:p>
                    <a:p>
                      <a:pPr marL="171450" indent="-171450">
                        <a:buFont typeface="Arial" panose="020B0604020202020204" pitchFamily="34" charset="0"/>
                        <a:buChar char="•"/>
                      </a:pPr>
                      <a:r>
                        <a:rPr lang="en-US" sz="800" baseline="0" dirty="0" smtClean="0"/>
                        <a:t>Slide 14: Ref cluster destruction imply the destruction of all the sandbox based on it.</a:t>
                      </a:r>
                      <a:endParaRPr lang="en-US" sz="800" dirty="0" smtClean="0"/>
                    </a:p>
                  </a:txBody>
                  <a:tcPr marT="34290" marB="34290" anchor="ctr"/>
                </a:tc>
                <a:tc>
                  <a:txBody>
                    <a:bodyPr/>
                    <a:lstStyle/>
                    <a:p>
                      <a:r>
                        <a:rPr lang="en-US" sz="800" dirty="0" smtClean="0"/>
                        <a:t>Proposed</a:t>
                      </a:r>
                      <a:endParaRPr lang="en-US" sz="800" dirty="0"/>
                    </a:p>
                  </a:txBody>
                  <a:tcPr marT="34290" marB="34290" anchor="ctr"/>
                </a:tc>
                <a:extLst>
                  <a:ext uri="{0D108BD9-81ED-4DB2-BD59-A6C34878D82A}">
                    <a16:rowId xmlns:a16="http://schemas.microsoft.com/office/drawing/2014/main" val="451432337"/>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V0R12</a:t>
                      </a:r>
                      <a:endParaRPr lang="en-US" sz="800" dirty="0"/>
                    </a:p>
                  </a:txBody>
                  <a:tcPr marT="34290" marB="34290" anchor="ctr"/>
                </a:tc>
                <a:tc>
                  <a:txBody>
                    <a:bodyPr/>
                    <a:lstStyle/>
                    <a:p>
                      <a:r>
                        <a:rPr lang="en-US" sz="800" dirty="0" smtClean="0"/>
                        <a:t>2019/12/13</a:t>
                      </a:r>
                      <a:endParaRPr lang="en-US" sz="800" dirty="0"/>
                    </a:p>
                  </a:txBody>
                  <a:tcPr marT="34290" marB="34290" anchor="ctr"/>
                </a:tc>
                <a:tc>
                  <a:txBody>
                    <a:bodyPr/>
                    <a:lstStyle/>
                    <a:p>
                      <a:pPr marL="0" indent="0">
                        <a:buFont typeface="Arial" panose="020B0604020202020204" pitchFamily="34" charset="0"/>
                        <a:buNone/>
                      </a:pPr>
                      <a:r>
                        <a:rPr lang="en-US" sz="800" dirty="0" smtClean="0"/>
                        <a:t>Update after LFH</a:t>
                      </a:r>
                      <a:r>
                        <a:rPr lang="en-US" sz="800" baseline="0" dirty="0" smtClean="0"/>
                        <a:t> review:</a:t>
                      </a:r>
                    </a:p>
                    <a:p>
                      <a:pPr marL="171450" indent="-171450">
                        <a:buFont typeface="Arial" panose="020B0604020202020204" pitchFamily="34" charset="0"/>
                        <a:buChar char="•"/>
                      </a:pPr>
                      <a:r>
                        <a:rPr lang="en-US" sz="800" baseline="0" dirty="0" smtClean="0"/>
                        <a:t>Slide 8: add of the name of the production level and Global Factory Switch Level</a:t>
                      </a:r>
                    </a:p>
                    <a:p>
                      <a:pPr marL="171450" indent="-171450">
                        <a:buFont typeface="Arial" panose="020B0604020202020204" pitchFamily="34" charset="0"/>
                        <a:buChar char="•"/>
                      </a:pPr>
                      <a:r>
                        <a:rPr lang="en-US" sz="800" baseline="0" dirty="0" smtClean="0"/>
                        <a:t>Slide 13: delete the factory of the stage, only if the stage won’t be used to delivered automated tests</a:t>
                      </a:r>
                      <a:endParaRPr lang="en-US" sz="800" dirty="0" smtClean="0"/>
                    </a:p>
                  </a:txBody>
                  <a:tcPr marT="34290" marB="34290" anchor="ctr"/>
                </a:tc>
                <a:tc>
                  <a:txBody>
                    <a:bodyPr/>
                    <a:lstStyle/>
                    <a:p>
                      <a:r>
                        <a:rPr lang="en-US" sz="800" dirty="0" smtClean="0"/>
                        <a:t>Proposed</a:t>
                      </a:r>
                      <a:endParaRPr lang="en-US" sz="800" dirty="0"/>
                    </a:p>
                  </a:txBody>
                  <a:tcPr marT="34290" marB="34290" anchor="ctr"/>
                </a:tc>
                <a:extLst>
                  <a:ext uri="{0D108BD9-81ED-4DB2-BD59-A6C34878D82A}">
                    <a16:rowId xmlns:a16="http://schemas.microsoft.com/office/drawing/2014/main" val="4060647161"/>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V0R13</a:t>
                      </a:r>
                      <a:endParaRPr lang="en-US" sz="800" dirty="0"/>
                    </a:p>
                  </a:txBody>
                  <a:tcPr marT="34290" marB="34290" anchor="ctr"/>
                </a:tc>
                <a:tc>
                  <a:txBody>
                    <a:bodyPr/>
                    <a:lstStyle/>
                    <a:p>
                      <a:r>
                        <a:rPr lang="en-US" sz="800" dirty="0" smtClean="0"/>
                        <a:t>2020/02/12</a:t>
                      </a:r>
                      <a:endParaRPr lang="en-US" sz="800" dirty="0"/>
                    </a:p>
                  </a:txBody>
                  <a:tcPr marT="34290" marB="34290" anchor="ctr"/>
                </a:tc>
                <a:tc>
                  <a:txBody>
                    <a:bodyPr/>
                    <a:lstStyle/>
                    <a:p>
                      <a:pPr marL="0" indent="0">
                        <a:buFont typeface="Arial" panose="020B0604020202020204" pitchFamily="34" charset="0"/>
                        <a:buNone/>
                      </a:pPr>
                      <a:r>
                        <a:rPr lang="en-US" sz="800" dirty="0" smtClean="0"/>
                        <a:t>Add of slide :</a:t>
                      </a:r>
                    </a:p>
                    <a:p>
                      <a:pPr marL="171450" indent="-171450">
                        <a:buFont typeface="Arial" panose="020B0604020202020204" pitchFamily="34" charset="0"/>
                        <a:buChar char="•"/>
                      </a:pPr>
                      <a:r>
                        <a:rPr lang="en-US" sz="800" dirty="0" smtClean="0"/>
                        <a:t>How to prepare QA environment</a:t>
                      </a:r>
                      <a:r>
                        <a:rPr lang="en-US" sz="800" baseline="0" dirty="0" smtClean="0"/>
                        <a:t> for Service Upgrade Test</a:t>
                      </a:r>
                    </a:p>
                    <a:p>
                      <a:pPr marL="171450" indent="-171450">
                        <a:buFont typeface="Arial" panose="020B0604020202020204" pitchFamily="34" charset="0"/>
                        <a:buChar char="•"/>
                      </a:pPr>
                      <a:r>
                        <a:rPr lang="en-US" sz="800" baseline="0" dirty="0" smtClean="0"/>
                        <a:t>How to prepare QA environment for Data Migration Test</a:t>
                      </a:r>
                      <a:endParaRPr lang="en-US" sz="800" dirty="0" smtClean="0"/>
                    </a:p>
                  </a:txBody>
                  <a:tcPr marT="34290" marB="34290" anchor="ctr"/>
                </a:tc>
                <a:tc>
                  <a:txBody>
                    <a:bodyPr/>
                    <a:lstStyle/>
                    <a:p>
                      <a:r>
                        <a:rPr lang="en-US" sz="800" dirty="0" smtClean="0"/>
                        <a:t>Proposed</a:t>
                      </a:r>
                      <a:endParaRPr lang="en-US" sz="800" dirty="0"/>
                    </a:p>
                  </a:txBody>
                  <a:tcPr marT="34290" marB="34290" anchor="ctr"/>
                </a:tc>
                <a:extLst>
                  <a:ext uri="{0D108BD9-81ED-4DB2-BD59-A6C34878D82A}">
                    <a16:rowId xmlns:a16="http://schemas.microsoft.com/office/drawing/2014/main" val="635149962"/>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V0R14</a:t>
                      </a:r>
                      <a:endParaRPr lang="en-US" sz="800" dirty="0"/>
                    </a:p>
                  </a:txBody>
                  <a:tcPr marT="34290" marB="34290" anchor="ctr"/>
                </a:tc>
                <a:tc>
                  <a:txBody>
                    <a:bodyPr/>
                    <a:lstStyle/>
                    <a:p>
                      <a:r>
                        <a:rPr lang="en-US" sz="800" dirty="0" smtClean="0"/>
                        <a:t>2020/03/19</a:t>
                      </a:r>
                      <a:endParaRPr lang="en-US" sz="800" dirty="0"/>
                    </a:p>
                  </a:txBody>
                  <a:tcPr marT="34290" marB="34290" anchor="ctr"/>
                </a:tc>
                <a:tc>
                  <a:txBody>
                    <a:bodyPr/>
                    <a:lstStyle/>
                    <a:p>
                      <a:pPr marL="0" indent="0">
                        <a:buFont typeface="Arial" panose="020B0604020202020204" pitchFamily="34" charset="0"/>
                        <a:buNone/>
                      </a:pPr>
                      <a:r>
                        <a:rPr lang="en-US" sz="800" dirty="0" smtClean="0"/>
                        <a:t>Add of Slide :</a:t>
                      </a:r>
                    </a:p>
                    <a:p>
                      <a:pPr marL="171450" indent="-171450">
                        <a:buFont typeface="Arial" panose="020B0604020202020204" pitchFamily="34" charset="0"/>
                        <a:buChar char="•"/>
                      </a:pPr>
                      <a:r>
                        <a:rPr lang="en-US" sz="800" dirty="0" smtClean="0"/>
                        <a:t>How to deploy</a:t>
                      </a:r>
                      <a:r>
                        <a:rPr lang="en-US" sz="800" baseline="0" dirty="0" smtClean="0"/>
                        <a:t> a Continuous Delivery Service</a:t>
                      </a:r>
                    </a:p>
                    <a:p>
                      <a:pPr marL="171450" indent="-171450">
                        <a:buFont typeface="Arial" panose="020B0604020202020204" pitchFamily="34" charset="0"/>
                        <a:buChar char="•"/>
                      </a:pPr>
                      <a:r>
                        <a:rPr lang="en-US" sz="800" baseline="0" dirty="0" smtClean="0"/>
                        <a:t>How to deploy a Global Factory Service</a:t>
                      </a:r>
                    </a:p>
                    <a:p>
                      <a:pPr marL="171450" indent="-171450">
                        <a:buFont typeface="Arial" panose="020B0604020202020204" pitchFamily="34" charset="0"/>
                        <a:buChar char="•"/>
                      </a:pPr>
                      <a:r>
                        <a:rPr lang="en-US" sz="800" dirty="0" smtClean="0"/>
                        <a:t>How to prepare QA environment</a:t>
                      </a:r>
                      <a:r>
                        <a:rPr lang="en-US" sz="800" baseline="0" dirty="0" smtClean="0"/>
                        <a:t> for Licensing test</a:t>
                      </a:r>
                      <a:endParaRPr lang="en-US" sz="800" dirty="0" smtClean="0"/>
                    </a:p>
                  </a:txBody>
                  <a:tcPr marT="34290" marB="34290" anchor="ctr"/>
                </a:tc>
                <a:tc>
                  <a:txBody>
                    <a:bodyPr/>
                    <a:lstStyle/>
                    <a:p>
                      <a:r>
                        <a:rPr lang="en-US" sz="800" dirty="0" smtClean="0"/>
                        <a:t>Proposed</a:t>
                      </a:r>
                      <a:endParaRPr lang="en-US" sz="800" dirty="0"/>
                    </a:p>
                  </a:txBody>
                  <a:tcPr marT="34290" marB="34290" anchor="ctr"/>
                </a:tc>
                <a:extLst>
                  <a:ext uri="{0D108BD9-81ED-4DB2-BD59-A6C34878D82A}">
                    <a16:rowId xmlns:a16="http://schemas.microsoft.com/office/drawing/2014/main" val="3890296135"/>
                  </a:ext>
                </a:extLst>
              </a:tr>
              <a:tr h="354302">
                <a:tc>
                  <a:txBody>
                    <a:bodyPr/>
                    <a:lstStyle/>
                    <a:p>
                      <a:r>
                        <a:rPr lang="en-US" sz="800" dirty="0" smtClean="0"/>
                        <a:t>ADD1</a:t>
                      </a:r>
                      <a:endParaRPr lang="en-US" sz="800" dirty="0"/>
                    </a:p>
                  </a:txBody>
                  <a:tcPr marT="34290" marB="34290" anchor="ctr"/>
                </a:tc>
                <a:tc>
                  <a:txBody>
                    <a:bodyPr/>
                    <a:lstStyle/>
                    <a:p>
                      <a:r>
                        <a:rPr lang="en-US" sz="800" dirty="0" smtClean="0"/>
                        <a:t>Update</a:t>
                      </a:r>
                      <a:endParaRPr lang="en-US" sz="800" dirty="0"/>
                    </a:p>
                  </a:txBody>
                  <a:tcPr marT="34290" marB="34290" anchor="ctr"/>
                </a:tc>
                <a:tc>
                  <a:txBody>
                    <a:bodyPr/>
                    <a:lstStyle/>
                    <a:p>
                      <a:r>
                        <a:rPr lang="en-US" sz="800" dirty="0" smtClean="0"/>
                        <a:t>V0R15</a:t>
                      </a:r>
                      <a:endParaRPr lang="en-US" sz="800" dirty="0"/>
                    </a:p>
                  </a:txBody>
                  <a:tcPr marT="34290" marB="34290" anchor="ctr"/>
                </a:tc>
                <a:tc>
                  <a:txBody>
                    <a:bodyPr/>
                    <a:lstStyle/>
                    <a:p>
                      <a:r>
                        <a:rPr lang="en-US" sz="800" dirty="0" smtClean="0"/>
                        <a:t>2020/03/30</a:t>
                      </a:r>
                      <a:endParaRPr lang="en-US" sz="800" dirty="0"/>
                    </a:p>
                  </a:txBody>
                  <a:tcPr marT="34290" marB="34290" anchor="ctr"/>
                </a:tc>
                <a:tc>
                  <a:txBody>
                    <a:bodyPr/>
                    <a:lstStyle/>
                    <a:p>
                      <a:pPr marL="0" indent="0">
                        <a:buFont typeface="Arial" panose="020B0604020202020204" pitchFamily="34" charset="0"/>
                        <a:buNone/>
                      </a:pPr>
                      <a:r>
                        <a:rPr lang="en-US" sz="800" dirty="0" smtClean="0"/>
                        <a:t>Delete</a:t>
                      </a:r>
                      <a:r>
                        <a:rPr lang="en-US" sz="800" baseline="0" dirty="0" smtClean="0"/>
                        <a:t> a useless box in slide 15</a:t>
                      </a:r>
                      <a:endParaRPr lang="en-US" sz="800" dirty="0" smtClean="0"/>
                    </a:p>
                  </a:txBody>
                  <a:tcPr marT="34290" marB="34290" anchor="ctr"/>
                </a:tc>
                <a:tc>
                  <a:txBody>
                    <a:bodyPr/>
                    <a:lstStyle/>
                    <a:p>
                      <a:r>
                        <a:rPr lang="en-US" sz="800" smtClean="0"/>
                        <a:t>Proposed</a:t>
                      </a:r>
                      <a:endParaRPr lang="en-US" sz="800" dirty="0"/>
                    </a:p>
                  </a:txBody>
                  <a:tcPr marT="34290" marB="34290" anchor="ctr"/>
                </a:tc>
                <a:extLst>
                  <a:ext uri="{0D108BD9-81ED-4DB2-BD59-A6C34878D82A}">
                    <a16:rowId xmlns:a16="http://schemas.microsoft.com/office/drawing/2014/main" val="1088904300"/>
                  </a:ext>
                </a:extLst>
              </a:tr>
            </a:tbl>
          </a:graphicData>
        </a:graphic>
      </p:graphicFrame>
    </p:spTree>
    <p:extLst>
      <p:ext uri="{BB962C8B-B14F-4D97-AF65-F5344CB8AC3E}">
        <p14:creationId xmlns:p14="http://schemas.microsoft.com/office/powerpoint/2010/main" val="4018345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Validation Plan</a:t>
            </a:r>
            <a:endParaRPr lang="en-US" dirty="0"/>
          </a:p>
        </p:txBody>
      </p:sp>
      <p:sp>
        <p:nvSpPr>
          <p:cNvPr id="3" name="Content Placeholder 2"/>
          <p:cNvSpPr>
            <a:spLocks noGrp="1"/>
          </p:cNvSpPr>
          <p:nvPr>
            <p:ph sz="quarter" idx="15"/>
          </p:nvPr>
        </p:nvSpPr>
        <p:spPr/>
        <p:txBody>
          <a:bodyPr>
            <a:normAutofit fontScale="85000" lnSpcReduction="20000"/>
          </a:bodyPr>
          <a:lstStyle/>
          <a:p>
            <a:r>
              <a:rPr lang="en-US" dirty="0" smtClean="0"/>
              <a:t>What:</a:t>
            </a:r>
          </a:p>
          <a:p>
            <a:pPr lvl="1"/>
            <a:r>
              <a:rPr lang="en-US" dirty="0" smtClean="0"/>
              <a:t>Define </a:t>
            </a:r>
            <a:r>
              <a:rPr lang="en-US" dirty="0"/>
              <a:t>the best test strategy based on all factors that could influence the Service Version </a:t>
            </a:r>
            <a:r>
              <a:rPr lang="en-US" dirty="0" smtClean="0"/>
              <a:t>quality: such as functional </a:t>
            </a:r>
            <a:r>
              <a:rPr lang="en-US" dirty="0"/>
              <a:t>content, available resources, previous Service Version tests, </a:t>
            </a:r>
            <a:r>
              <a:rPr lang="en-US" dirty="0" smtClean="0"/>
              <a:t>…</a:t>
            </a:r>
          </a:p>
          <a:p>
            <a:pPr lvl="2"/>
            <a:r>
              <a:rPr lang="en-US" dirty="0" smtClean="0"/>
              <a:t>Identify list of QA scenario to be defined or updated</a:t>
            </a:r>
          </a:p>
          <a:p>
            <a:pPr lvl="2"/>
            <a:r>
              <a:rPr lang="en-US" dirty="0" smtClean="0"/>
              <a:t>Identify list of QA scenario that will contribute to Service Version QA Assessment</a:t>
            </a:r>
          </a:p>
          <a:p>
            <a:pPr lvl="2"/>
            <a:r>
              <a:rPr lang="en-US" dirty="0" smtClean="0"/>
              <a:t>Identify list of QA Automated </a:t>
            </a:r>
            <a:r>
              <a:rPr lang="en-US" dirty="0" err="1" smtClean="0"/>
              <a:t>Scenarii</a:t>
            </a:r>
            <a:r>
              <a:rPr lang="en-US" dirty="0" smtClean="0"/>
              <a:t> impacted (to be replayed / validated)</a:t>
            </a:r>
          </a:p>
          <a:p>
            <a:pPr lvl="1"/>
            <a:r>
              <a:rPr lang="en-US" dirty="0" smtClean="0"/>
              <a:t>Estimate </a:t>
            </a:r>
            <a:r>
              <a:rPr lang="en-US" dirty="0"/>
              <a:t>QA Affordability for the targeted </a:t>
            </a:r>
            <a:r>
              <a:rPr lang="en-US" dirty="0" smtClean="0"/>
              <a:t>content</a:t>
            </a:r>
          </a:p>
          <a:p>
            <a:pPr lvl="2"/>
            <a:r>
              <a:rPr lang="en-US" dirty="0" smtClean="0"/>
              <a:t>Is it affordable to test / validate / converge the Service Version Content in the defined time-frame?</a:t>
            </a:r>
          </a:p>
          <a:p>
            <a:pPr lvl="2"/>
            <a:r>
              <a:rPr lang="en-US" dirty="0" smtClean="0"/>
              <a:t>If not affordable, </a:t>
            </a:r>
          </a:p>
          <a:p>
            <a:pPr lvl="3"/>
            <a:r>
              <a:rPr lang="en-US" dirty="0" smtClean="0"/>
              <a:t>Provide a risk assessment (list of scenario that will not be replayed while not putting at stake the Service Version)</a:t>
            </a:r>
          </a:p>
          <a:p>
            <a:pPr lvl="3"/>
            <a:r>
              <a:rPr lang="en-US" dirty="0" smtClean="0"/>
              <a:t>re-work plan with Service Manager (move content to another Version, update Service Version schedule …)</a:t>
            </a:r>
            <a:endParaRPr lang="en-US" dirty="0"/>
          </a:p>
          <a:p>
            <a:r>
              <a:rPr lang="en-US" dirty="0" smtClean="0"/>
              <a:t>Deliverables</a:t>
            </a:r>
          </a:p>
          <a:p>
            <a:pPr lvl="1"/>
            <a:r>
              <a:rPr lang="en-US" dirty="0" smtClean="0"/>
              <a:t>List of scenarios …defined / updated / Automated / Not Replayed</a:t>
            </a:r>
          </a:p>
          <a:p>
            <a:pPr lvl="1"/>
            <a:r>
              <a:rPr lang="en-US" dirty="0" smtClean="0"/>
              <a:t>Service Manager sign-off</a:t>
            </a:r>
          </a:p>
          <a:p>
            <a:pPr lvl="1"/>
            <a:r>
              <a:rPr lang="en-US" dirty="0" smtClean="0"/>
              <a:t>QA Affordability and risk assessment</a:t>
            </a:r>
            <a:endParaRPr lang="en-US" dirty="0"/>
          </a:p>
        </p:txBody>
      </p:sp>
      <p:pic>
        <p:nvPicPr>
          <p:cNvPr id="4" name="Content Placeholder 4"/>
          <p:cNvPicPr>
            <a:picLocks noChangeAspect="1"/>
          </p:cNvPicPr>
          <p:nvPr/>
        </p:nvPicPr>
        <p:blipFill rotWithShape="1">
          <a:blip r:embed="rId3"/>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6747093" y="707808"/>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141749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PES</a:t>
            </a:r>
            <a:endParaRPr lang="fr-FR" dirty="0"/>
          </a:p>
        </p:txBody>
      </p:sp>
      <p:sp>
        <p:nvSpPr>
          <p:cNvPr id="3" name="Content Placeholder 2"/>
          <p:cNvSpPr>
            <a:spLocks noGrp="1"/>
          </p:cNvSpPr>
          <p:nvPr>
            <p:ph sz="quarter" idx="15"/>
          </p:nvPr>
        </p:nvSpPr>
        <p:spPr/>
        <p:txBody>
          <a:bodyPr/>
          <a:lstStyle/>
          <a:p>
            <a:r>
              <a:rPr lang="fr-FR" i="1" dirty="0" err="1" smtClean="0"/>
              <a:t>Why</a:t>
            </a:r>
            <a:r>
              <a:rPr lang="fr-FR" i="1" dirty="0" smtClean="0"/>
              <a:t>:</a:t>
            </a:r>
          </a:p>
          <a:p>
            <a:pPr lvl="1"/>
            <a:r>
              <a:rPr lang="fr-FR" dirty="0" err="1" smtClean="0"/>
              <a:t>Ensure</a:t>
            </a:r>
            <a:r>
              <a:rPr lang="fr-FR" dirty="0" smtClean="0"/>
              <a:t> </a:t>
            </a:r>
            <a:r>
              <a:rPr lang="fr-FR" dirty="0" err="1" smtClean="0"/>
              <a:t>that</a:t>
            </a:r>
            <a:r>
              <a:rPr lang="fr-FR" dirty="0" smtClean="0"/>
              <a:t> PES </a:t>
            </a:r>
            <a:r>
              <a:rPr lang="fr-FR" dirty="0" err="1" smtClean="0"/>
              <a:t>contains</a:t>
            </a:r>
            <a:r>
              <a:rPr lang="fr-FR" dirty="0" smtClean="0"/>
              <a:t> all the </a:t>
            </a:r>
            <a:r>
              <a:rPr lang="fr-FR" dirty="0" err="1" smtClean="0"/>
              <a:t>necessary</a:t>
            </a:r>
            <a:r>
              <a:rPr lang="fr-FR" dirty="0" smtClean="0"/>
              <a:t> information on « </a:t>
            </a:r>
            <a:r>
              <a:rPr lang="fr-FR" dirty="0" err="1" smtClean="0"/>
              <a:t>what</a:t>
            </a:r>
            <a:r>
              <a:rPr lang="fr-FR" dirty="0" smtClean="0"/>
              <a:t> » the </a:t>
            </a:r>
            <a:r>
              <a:rPr lang="fr-FR" dirty="0" err="1" smtClean="0"/>
              <a:t>function</a:t>
            </a:r>
            <a:r>
              <a:rPr lang="fr-FR" dirty="0" smtClean="0"/>
              <a:t> </a:t>
            </a:r>
            <a:r>
              <a:rPr lang="fr-FR" dirty="0" err="1" smtClean="0"/>
              <a:t>will</a:t>
            </a:r>
            <a:r>
              <a:rPr lang="fr-FR" dirty="0" smtClean="0"/>
              <a:t> do and not do </a:t>
            </a:r>
            <a:r>
              <a:rPr lang="fr-FR" dirty="0" err="1" smtClean="0"/>
              <a:t>with</a:t>
            </a:r>
            <a:r>
              <a:rPr lang="fr-FR" dirty="0" smtClean="0"/>
              <a:t> respect to a Customer </a:t>
            </a:r>
            <a:r>
              <a:rPr lang="fr-FR" dirty="0" err="1" smtClean="0"/>
              <a:t>Requirement</a:t>
            </a:r>
            <a:r>
              <a:rPr lang="fr-FR" dirty="0" smtClean="0"/>
              <a:t>.</a:t>
            </a:r>
          </a:p>
          <a:p>
            <a:pPr lvl="1"/>
            <a:r>
              <a:rPr lang="fr-FR" dirty="0" smtClean="0"/>
              <a:t>Start scenario </a:t>
            </a:r>
            <a:r>
              <a:rPr lang="fr-FR" dirty="0" err="1" smtClean="0"/>
              <a:t>definition</a:t>
            </a:r>
            <a:r>
              <a:rPr lang="fr-FR" dirty="0" smtClean="0"/>
              <a:t> to </a:t>
            </a:r>
            <a:r>
              <a:rPr lang="fr-FR" dirty="0" err="1" smtClean="0"/>
              <a:t>integrate</a:t>
            </a:r>
            <a:r>
              <a:rPr lang="fr-FR" dirty="0" smtClean="0"/>
              <a:t> the new </a:t>
            </a:r>
            <a:r>
              <a:rPr lang="en-US" dirty="0" smtClean="0"/>
              <a:t>functionality in validation steps</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7418539" y="549916"/>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64642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Scenario</a:t>
            </a:r>
            <a:endParaRPr lang="en-US" dirty="0"/>
          </a:p>
        </p:txBody>
      </p:sp>
      <p:sp>
        <p:nvSpPr>
          <p:cNvPr id="3" name="Content Placeholder 2"/>
          <p:cNvSpPr>
            <a:spLocks noGrp="1"/>
          </p:cNvSpPr>
          <p:nvPr>
            <p:ph sz="quarter" idx="15"/>
          </p:nvPr>
        </p:nvSpPr>
        <p:spPr/>
        <p:txBody>
          <a:bodyPr>
            <a:normAutofit/>
          </a:bodyPr>
          <a:lstStyle/>
          <a:p>
            <a:r>
              <a:rPr lang="en-US" dirty="0" smtClean="0"/>
              <a:t>What:</a:t>
            </a:r>
          </a:p>
          <a:p>
            <a:pPr lvl="1"/>
            <a:r>
              <a:rPr lang="en-US" dirty="0" smtClean="0"/>
              <a:t>Define </a:t>
            </a:r>
            <a:r>
              <a:rPr lang="en-US" dirty="0"/>
              <a:t>or update the </a:t>
            </a:r>
            <a:r>
              <a:rPr lang="en-US" dirty="0" smtClean="0"/>
              <a:t>steps </a:t>
            </a:r>
            <a:r>
              <a:rPr lang="en-US" dirty="0"/>
              <a:t>to perform in order to test a particular aspect of a </a:t>
            </a:r>
            <a:r>
              <a:rPr lang="en-US" dirty="0" smtClean="0"/>
              <a:t>Service in </a:t>
            </a:r>
            <a:r>
              <a:rPr lang="en-US" dirty="0"/>
              <a:t>a particular scope</a:t>
            </a:r>
          </a:p>
          <a:p>
            <a:pPr lvl="1"/>
            <a:r>
              <a:rPr lang="en-US" dirty="0"/>
              <a:t>Different </a:t>
            </a:r>
            <a:r>
              <a:rPr lang="en-US" dirty="0" smtClean="0"/>
              <a:t>Type of Scenario:</a:t>
            </a:r>
            <a:r>
              <a:rPr lang="en-US" dirty="0"/>
              <a:t/>
            </a:r>
            <a:br>
              <a:rPr lang="en-US" dirty="0"/>
            </a:br>
            <a:r>
              <a:rPr lang="en-US" i="1" dirty="0" err="1">
                <a:hlinkClick r:id="rId3"/>
              </a:rPr>
              <a:t>Redwire</a:t>
            </a:r>
            <a:r>
              <a:rPr lang="en-US" i="1" dirty="0"/>
              <a:t>, </a:t>
            </a:r>
            <a:r>
              <a:rPr lang="en-US" i="1" dirty="0">
                <a:hlinkClick r:id="rId4"/>
              </a:rPr>
              <a:t>Non regression tests scenarios</a:t>
            </a:r>
            <a:r>
              <a:rPr lang="en-US" i="1" dirty="0"/>
              <a:t>, </a:t>
            </a:r>
            <a:r>
              <a:rPr lang="en-US" i="1" dirty="0">
                <a:hlinkClick r:id="rId5"/>
              </a:rPr>
              <a:t>Smoke tests scenario</a:t>
            </a:r>
            <a:r>
              <a:rPr lang="en-US" i="1" dirty="0"/>
              <a:t>, </a:t>
            </a:r>
            <a:r>
              <a:rPr lang="en-US" i="1" dirty="0">
                <a:hlinkClick r:id="rId6"/>
              </a:rPr>
              <a:t>Function certification</a:t>
            </a:r>
            <a:r>
              <a:rPr lang="en-US" i="1" dirty="0"/>
              <a:t>, </a:t>
            </a:r>
            <a:r>
              <a:rPr lang="en-US" i="1" dirty="0">
                <a:hlinkClick r:id="rId7"/>
              </a:rPr>
              <a:t>Best Practice</a:t>
            </a:r>
            <a:r>
              <a:rPr lang="en-US" i="1" dirty="0"/>
              <a:t>, </a:t>
            </a:r>
            <a:r>
              <a:rPr lang="en-US" i="1" dirty="0">
                <a:hlinkClick r:id="rId8"/>
              </a:rPr>
              <a:t>Licensing</a:t>
            </a:r>
            <a:r>
              <a:rPr lang="en-US" i="1" dirty="0"/>
              <a:t>, </a:t>
            </a:r>
            <a:r>
              <a:rPr lang="en-US" i="1" dirty="0">
                <a:hlinkClick r:id="rId9"/>
              </a:rPr>
              <a:t>Packaging</a:t>
            </a:r>
            <a:r>
              <a:rPr lang="en-US" i="1" dirty="0"/>
              <a:t>, </a:t>
            </a:r>
            <a:r>
              <a:rPr lang="en-US" i="1" dirty="0">
                <a:hlinkClick r:id="rId10"/>
              </a:rPr>
              <a:t>PCS</a:t>
            </a:r>
            <a:r>
              <a:rPr lang="en-US" i="1" dirty="0"/>
              <a:t>, </a:t>
            </a:r>
            <a:r>
              <a:rPr lang="en-US" i="1" dirty="0">
                <a:hlinkClick r:id="rId11"/>
              </a:rPr>
              <a:t>Security</a:t>
            </a:r>
            <a:r>
              <a:rPr lang="en-US" i="1" dirty="0"/>
              <a:t>, </a:t>
            </a:r>
            <a:r>
              <a:rPr lang="en-US" i="1" dirty="0">
                <a:hlinkClick r:id="rId12"/>
              </a:rPr>
              <a:t>CAA</a:t>
            </a:r>
            <a:r>
              <a:rPr lang="en-US" i="1" dirty="0"/>
              <a:t>, </a:t>
            </a:r>
            <a:r>
              <a:rPr lang="en-US" i="1" dirty="0">
                <a:hlinkClick r:id="rId13"/>
              </a:rPr>
              <a:t>Customization</a:t>
            </a:r>
            <a:r>
              <a:rPr lang="en-US" i="1" dirty="0"/>
              <a:t>, </a:t>
            </a:r>
            <a:r>
              <a:rPr lang="en-US" i="1" dirty="0">
                <a:hlinkClick r:id="rId14"/>
              </a:rPr>
              <a:t>Migration</a:t>
            </a:r>
            <a:r>
              <a:rPr lang="en-US" i="1" dirty="0"/>
              <a:t>, </a:t>
            </a:r>
            <a:r>
              <a:rPr lang="en-US" i="1" dirty="0">
                <a:hlinkClick r:id="rId15"/>
              </a:rPr>
              <a:t>Documentation</a:t>
            </a:r>
            <a:r>
              <a:rPr lang="en-US" i="1" dirty="0"/>
              <a:t>, </a:t>
            </a:r>
            <a:r>
              <a:rPr lang="en-US" i="1" dirty="0">
                <a:hlinkClick r:id="rId16"/>
              </a:rPr>
              <a:t>Guided free tests</a:t>
            </a:r>
            <a:r>
              <a:rPr lang="en-US" i="1" dirty="0"/>
              <a:t>, </a:t>
            </a:r>
            <a:r>
              <a:rPr lang="en-US" i="1" dirty="0">
                <a:hlinkClick r:id="rId17"/>
              </a:rPr>
              <a:t>TVT/NLS</a:t>
            </a:r>
            <a:endParaRPr lang="en-US" i="1" dirty="0"/>
          </a:p>
          <a:p>
            <a:r>
              <a:rPr lang="en-US" dirty="0" smtClean="0"/>
              <a:t>How: </a:t>
            </a:r>
          </a:p>
          <a:p>
            <a:pPr lvl="1"/>
            <a:r>
              <a:rPr lang="en-US" dirty="0" smtClean="0"/>
              <a:t>Scenario Definition Detailed Process available </a:t>
            </a:r>
            <a:r>
              <a:rPr lang="en-US" dirty="0" smtClean="0">
                <a:hlinkClick r:id="rId18"/>
              </a:rPr>
              <a:t>here</a:t>
            </a:r>
            <a:endParaRPr lang="en-US" dirty="0" smtClean="0"/>
          </a:p>
          <a:p>
            <a:pPr lvl="1"/>
            <a:r>
              <a:rPr lang="en-US" dirty="0" smtClean="0"/>
              <a:t>Through </a:t>
            </a:r>
            <a:r>
              <a:rPr lang="en-US" dirty="0" err="1" smtClean="0"/>
              <a:t>DSxRD</a:t>
            </a:r>
            <a:r>
              <a:rPr lang="en-US" dirty="0" smtClean="0"/>
              <a:t> / Software Quality / Scenario Application. Detailed documentation available </a:t>
            </a:r>
            <a:r>
              <a:rPr lang="en-US" dirty="0" smtClean="0">
                <a:hlinkClick r:id="rId19"/>
              </a:rPr>
              <a:t>here</a:t>
            </a:r>
            <a:endParaRPr lang="en-US" dirty="0"/>
          </a:p>
        </p:txBody>
      </p:sp>
      <p:pic>
        <p:nvPicPr>
          <p:cNvPr id="4" name="Content Placeholder 4"/>
          <p:cNvPicPr>
            <a:picLocks noChangeAspect="1"/>
          </p:cNvPicPr>
          <p:nvPr/>
        </p:nvPicPr>
        <p:blipFill rotWithShape="1">
          <a:blip r:embed="rId20"/>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7427934" y="554277"/>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1069696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Scenario Replay</a:t>
            </a:r>
            <a:endParaRPr lang="fr-FR" dirty="0"/>
          </a:p>
        </p:txBody>
      </p:sp>
      <p:sp>
        <p:nvSpPr>
          <p:cNvPr id="3" name="Content Placeholder 2"/>
          <p:cNvSpPr>
            <a:spLocks noGrp="1"/>
          </p:cNvSpPr>
          <p:nvPr>
            <p:ph sz="quarter" idx="15"/>
          </p:nvPr>
        </p:nvSpPr>
        <p:spPr/>
        <p:txBody>
          <a:bodyPr/>
          <a:lstStyle/>
          <a:p>
            <a:r>
              <a:rPr lang="fr-FR" i="1" dirty="0" smtClean="0"/>
              <a:t>Objective:</a:t>
            </a:r>
            <a:r>
              <a:rPr lang="fr-FR" dirty="0" smtClean="0"/>
              <a:t/>
            </a:r>
            <a:br>
              <a:rPr lang="fr-FR" dirty="0" smtClean="0"/>
            </a:br>
            <a:r>
              <a:rPr lang="fr-FR" dirty="0" err="1" smtClean="0"/>
              <a:t>Enable</a:t>
            </a:r>
            <a:r>
              <a:rPr lang="fr-FR" dirty="0" smtClean="0"/>
              <a:t> </a:t>
            </a:r>
            <a:r>
              <a:rPr lang="fr-FR" dirty="0" err="1" smtClean="0"/>
              <a:t>automatic</a:t>
            </a:r>
            <a:r>
              <a:rPr lang="fr-FR" dirty="0" smtClean="0"/>
              <a:t> </a:t>
            </a:r>
            <a:r>
              <a:rPr lang="fr-FR" dirty="0" err="1" smtClean="0"/>
              <a:t>replay</a:t>
            </a:r>
            <a:r>
              <a:rPr lang="fr-FR" dirty="0" smtClean="0"/>
              <a:t> of scenario </a:t>
            </a:r>
            <a:r>
              <a:rPr lang="fr-FR" dirty="0" err="1" smtClean="0"/>
              <a:t>when</a:t>
            </a:r>
            <a:r>
              <a:rPr lang="fr-FR" dirty="0" smtClean="0"/>
              <a:t> </a:t>
            </a:r>
            <a:r>
              <a:rPr lang="fr-FR" dirty="0" err="1" smtClean="0"/>
              <a:t>needed</a:t>
            </a:r>
            <a:r>
              <a:rPr lang="fr-FR" dirty="0" smtClean="0"/>
              <a:t> (and more </a:t>
            </a:r>
            <a:r>
              <a:rPr lang="fr-FR" dirty="0" err="1" smtClean="0"/>
              <a:t>frequently</a:t>
            </a:r>
            <a:r>
              <a:rPr lang="fr-FR" dirty="0" smtClean="0"/>
              <a:t> </a:t>
            </a:r>
            <a:r>
              <a:rPr lang="fr-FR" dirty="0" err="1" smtClean="0"/>
              <a:t>than</a:t>
            </a:r>
            <a:r>
              <a:rPr lang="fr-FR" dirty="0" smtClean="0"/>
              <a:t> possible </a:t>
            </a:r>
            <a:r>
              <a:rPr lang="fr-FR" dirty="0" err="1" smtClean="0"/>
              <a:t>manually</a:t>
            </a:r>
            <a:r>
              <a:rPr lang="fr-FR" dirty="0" smtClean="0"/>
              <a:t>) in </a:t>
            </a:r>
            <a:r>
              <a:rPr lang="fr-FR" dirty="0" err="1" smtClean="0"/>
              <a:t>order</a:t>
            </a:r>
            <a:r>
              <a:rPr lang="fr-FR" dirty="0" smtClean="0"/>
              <a:t> to </a:t>
            </a:r>
            <a:r>
              <a:rPr lang="fr-FR" dirty="0" err="1" smtClean="0"/>
              <a:t>increase</a:t>
            </a:r>
            <a:r>
              <a:rPr lang="fr-FR" dirty="0" smtClean="0"/>
              <a:t> service version </a:t>
            </a:r>
            <a:r>
              <a:rPr lang="fr-FR" dirty="0" err="1" smtClean="0"/>
              <a:t>quality</a:t>
            </a:r>
            <a:r>
              <a:rPr lang="fr-FR" dirty="0" smtClean="0"/>
              <a:t>, and team </a:t>
            </a:r>
            <a:r>
              <a:rPr lang="fr-FR" dirty="0" err="1" smtClean="0"/>
              <a:t>efficiency</a:t>
            </a:r>
            <a:endParaRPr lang="fr-FR" dirty="0" smtClean="0"/>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Tree>
    <p:extLst>
      <p:ext uri="{BB962C8B-B14F-4D97-AF65-F5344CB8AC3E}">
        <p14:creationId xmlns:p14="http://schemas.microsoft.com/office/powerpoint/2010/main" val="946030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a:t>
            </a:r>
            <a:r>
              <a:rPr lang="en-US" dirty="0" smtClean="0"/>
              <a:t>QA Environment</a:t>
            </a:r>
            <a:endParaRPr lang="en-US" dirty="0"/>
          </a:p>
        </p:txBody>
      </p:sp>
      <p:sp>
        <p:nvSpPr>
          <p:cNvPr id="3" name="Content Placeholder 2"/>
          <p:cNvSpPr>
            <a:spLocks noGrp="1"/>
          </p:cNvSpPr>
          <p:nvPr>
            <p:ph sz="quarter" idx="15"/>
          </p:nvPr>
        </p:nvSpPr>
        <p:spPr>
          <a:xfrm>
            <a:off x="719138" y="998951"/>
            <a:ext cx="7921625" cy="3565111"/>
          </a:xfrm>
        </p:spPr>
        <p:txBody>
          <a:bodyPr>
            <a:normAutofit/>
          </a:bodyPr>
          <a:lstStyle/>
          <a:p>
            <a:r>
              <a:rPr lang="en-US" dirty="0" smtClean="0"/>
              <a:t>What:</a:t>
            </a:r>
          </a:p>
          <a:p>
            <a:pPr lvl="1"/>
            <a:r>
              <a:rPr lang="en-US" dirty="0" smtClean="0"/>
              <a:t>QA Environment for Service Version Validation </a:t>
            </a:r>
            <a:r>
              <a:rPr lang="en-US" dirty="0"/>
              <a:t>is a Sandbox </a:t>
            </a:r>
            <a:r>
              <a:rPr lang="en-US" dirty="0" smtClean="0"/>
              <a:t>on a dedicated “Dev Stage for QA”, </a:t>
            </a:r>
            <a:r>
              <a:rPr lang="en-US" dirty="0"/>
              <a:t>based on Reference Cluster that </a:t>
            </a:r>
            <a:r>
              <a:rPr lang="en-US" dirty="0" smtClean="0"/>
              <a:t>corresponds </a:t>
            </a:r>
            <a:r>
              <a:rPr lang="en-US" dirty="0"/>
              <a:t>to</a:t>
            </a:r>
          </a:p>
          <a:p>
            <a:pPr lvl="2"/>
            <a:r>
              <a:rPr lang="en-US" dirty="0"/>
              <a:t>Production </a:t>
            </a:r>
            <a:r>
              <a:rPr lang="en-US" dirty="0" smtClean="0"/>
              <a:t>Level </a:t>
            </a:r>
            <a:r>
              <a:rPr lang="en-US" dirty="0"/>
              <a:t>(</a:t>
            </a:r>
            <a:r>
              <a:rPr lang="en-US" dirty="0" err="1"/>
              <a:t>LastDevOpsRef</a:t>
            </a:r>
            <a:r>
              <a:rPr lang="en-US" dirty="0"/>
              <a:t>)</a:t>
            </a:r>
          </a:p>
          <a:p>
            <a:pPr lvl="2"/>
            <a:r>
              <a:rPr lang="en-US" dirty="0" smtClean="0"/>
              <a:t>Or Global </a:t>
            </a:r>
            <a:r>
              <a:rPr lang="en-US" dirty="0"/>
              <a:t>Factory </a:t>
            </a:r>
            <a:r>
              <a:rPr lang="en-US" dirty="0" smtClean="0"/>
              <a:t>switch Level </a:t>
            </a:r>
            <a:r>
              <a:rPr lang="en-US" dirty="0"/>
              <a:t>(</a:t>
            </a:r>
            <a:r>
              <a:rPr lang="en-US" dirty="0" err="1"/>
              <a:t>LastSwitchDevOpsRef</a:t>
            </a:r>
            <a:r>
              <a:rPr lang="en-US" dirty="0"/>
              <a:t> or </a:t>
            </a:r>
            <a:r>
              <a:rPr lang="en-US" dirty="0" err="1"/>
              <a:t>LastDevOpsRef</a:t>
            </a:r>
            <a:r>
              <a:rPr lang="en-US" i="1" dirty="0" err="1"/>
              <a:t>Level</a:t>
            </a:r>
            <a:r>
              <a:rPr lang="en-US" dirty="0" smtClean="0"/>
              <a:t>)</a:t>
            </a:r>
          </a:p>
        </p:txBody>
      </p:sp>
      <p:pic>
        <p:nvPicPr>
          <p:cNvPr id="4" name="Content Placeholder 4"/>
          <p:cNvPicPr>
            <a:picLocks noChangeAspect="1"/>
          </p:cNvPicPr>
          <p:nvPr/>
        </p:nvPicPr>
        <p:blipFill rotWithShape="1">
          <a:blip r:embed="rId2"/>
          <a:srcRect l="11239" t="37235" r="21739" b="16644"/>
          <a:stretch/>
        </p:blipFill>
        <p:spPr>
          <a:xfrm>
            <a:off x="6075123" y="68895"/>
            <a:ext cx="2987456" cy="1143670"/>
          </a:xfrm>
          <a:prstGeom prst="rect">
            <a:avLst/>
          </a:prstGeom>
          <a:noFill/>
          <a:ln>
            <a:solidFill>
              <a:schemeClr val="accent1"/>
            </a:solidFill>
          </a:ln>
        </p:spPr>
      </p:pic>
      <p:sp>
        <p:nvSpPr>
          <p:cNvPr id="5" name="Rectangle 4"/>
          <p:cNvSpPr/>
          <p:nvPr/>
        </p:nvSpPr>
        <p:spPr>
          <a:xfrm>
            <a:off x="8237022" y="716592"/>
            <a:ext cx="363254" cy="256783"/>
          </a:xfrm>
          <a:prstGeom prst="rect">
            <a:avLst/>
          </a:prstGeom>
          <a:noFill/>
          <a:ln>
            <a:solidFill>
              <a:schemeClr val="tx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Tree>
    <p:extLst>
      <p:ext uri="{BB962C8B-B14F-4D97-AF65-F5344CB8AC3E}">
        <p14:creationId xmlns:p14="http://schemas.microsoft.com/office/powerpoint/2010/main" val="2136460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08" y="218285"/>
            <a:ext cx="7920880" cy="374073"/>
          </a:xfrm>
        </p:spPr>
        <p:txBody>
          <a:bodyPr/>
          <a:lstStyle/>
          <a:p>
            <a:r>
              <a:rPr lang="en-US" dirty="0" smtClean="0"/>
              <a:t>Environments to perform Service Version QA tests</a:t>
            </a:r>
            <a:endParaRPr lang="en-US" dirty="0"/>
          </a:p>
        </p:txBody>
      </p:sp>
      <p:sp>
        <p:nvSpPr>
          <p:cNvPr id="10" name="Rectangle 9"/>
          <p:cNvSpPr/>
          <p:nvPr/>
        </p:nvSpPr>
        <p:spPr>
          <a:xfrm>
            <a:off x="226141" y="4223781"/>
            <a:ext cx="1585396" cy="16560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Local</a:t>
            </a:r>
            <a:r>
              <a:rPr lang="en-US" sz="700" dirty="0" smtClean="0">
                <a:solidFill>
                  <a:srgbClr val="2B94D7"/>
                </a:solidFill>
              </a:rPr>
              <a:t> </a:t>
            </a:r>
            <a:r>
              <a:rPr lang="en-US" sz="1100" dirty="0" smtClean="0">
                <a:solidFill>
                  <a:srgbClr val="2B94D7"/>
                </a:solidFill>
              </a:rPr>
              <a:t>Factory</a:t>
            </a:r>
            <a:endParaRPr lang="en-US" sz="1100" dirty="0">
              <a:solidFill>
                <a:srgbClr val="2B94D7"/>
              </a:solidFill>
            </a:endParaRPr>
          </a:p>
        </p:txBody>
      </p:sp>
      <p:sp>
        <p:nvSpPr>
          <p:cNvPr id="17" name="Rectangle 16"/>
          <p:cNvSpPr/>
          <p:nvPr/>
        </p:nvSpPr>
        <p:spPr>
          <a:xfrm>
            <a:off x="226140" y="4668947"/>
            <a:ext cx="1585397" cy="163464"/>
          </a:xfrm>
          <a:prstGeom prst="rect">
            <a:avLst/>
          </a:prstGeom>
          <a:ln>
            <a:solidFill>
              <a:srgbClr val="DAB12D"/>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DAB12D"/>
                </a:solidFill>
              </a:rPr>
              <a:t>Reference Cluster</a:t>
            </a:r>
            <a:endParaRPr lang="en-US" sz="1100" dirty="0">
              <a:solidFill>
                <a:srgbClr val="DAB12D"/>
              </a:solidFill>
            </a:endParaRPr>
          </a:p>
        </p:txBody>
      </p:sp>
      <p:sp>
        <p:nvSpPr>
          <p:cNvPr id="36" name="Rectangle 35"/>
          <p:cNvSpPr/>
          <p:nvPr/>
        </p:nvSpPr>
        <p:spPr>
          <a:xfrm>
            <a:off x="226140" y="4444225"/>
            <a:ext cx="1585397" cy="166516"/>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Global Factory</a:t>
            </a:r>
            <a:endParaRPr lang="en-US" sz="1100" dirty="0">
              <a:solidFill>
                <a:srgbClr val="973BAD"/>
              </a:solidFill>
            </a:endParaRPr>
          </a:p>
        </p:txBody>
      </p:sp>
      <p:sp>
        <p:nvSpPr>
          <p:cNvPr id="97" name="Rectangle 96"/>
          <p:cNvSpPr/>
          <p:nvPr/>
        </p:nvSpPr>
        <p:spPr>
          <a:xfrm>
            <a:off x="0" y="4172125"/>
            <a:ext cx="1891430" cy="967738"/>
          </a:xfrm>
          <a:prstGeom prst="rect">
            <a:avLst/>
          </a:prstGeom>
          <a:noFill/>
          <a:ln w="12700">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t"/>
          <a:lstStyle/>
          <a:p>
            <a:pPr algn="ctr"/>
            <a:r>
              <a:rPr lang="en-US" sz="1000" b="1" dirty="0" smtClean="0">
                <a:solidFill>
                  <a:sysClr val="windowText" lastClr="000000"/>
                </a:solidFill>
              </a:rPr>
              <a:t>Legend</a:t>
            </a:r>
            <a:endParaRPr lang="en-US" sz="1000" b="1" dirty="0">
              <a:solidFill>
                <a:sysClr val="windowText" lastClr="000000"/>
              </a:solidFill>
            </a:endParaRPr>
          </a:p>
        </p:txBody>
      </p:sp>
      <p:sp>
        <p:nvSpPr>
          <p:cNvPr id="109" name="Rectangle 108"/>
          <p:cNvSpPr/>
          <p:nvPr/>
        </p:nvSpPr>
        <p:spPr>
          <a:xfrm>
            <a:off x="226140" y="4892443"/>
            <a:ext cx="1585397" cy="163464"/>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QA Environment</a:t>
            </a:r>
            <a:endParaRPr lang="en-US" sz="1100" dirty="0">
              <a:solidFill>
                <a:srgbClr val="F66C4B"/>
              </a:solidFill>
            </a:endParaRPr>
          </a:p>
        </p:txBody>
      </p:sp>
      <p:sp>
        <p:nvSpPr>
          <p:cNvPr id="42" name="Rectangle 41"/>
          <p:cNvSpPr/>
          <p:nvPr/>
        </p:nvSpPr>
        <p:spPr>
          <a:xfrm>
            <a:off x="382818" y="1879674"/>
            <a:ext cx="4451714" cy="1813558"/>
          </a:xfrm>
          <a:prstGeom prst="rect">
            <a:avLst/>
          </a:prstGeom>
          <a:solidFill>
            <a:srgbClr val="DDDDDD"/>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smtClean="0"/>
          </a:p>
        </p:txBody>
      </p:sp>
      <p:sp>
        <p:nvSpPr>
          <p:cNvPr id="49" name="Rectangle 48"/>
          <p:cNvSpPr/>
          <p:nvPr/>
        </p:nvSpPr>
        <p:spPr>
          <a:xfrm>
            <a:off x="555996" y="3277476"/>
            <a:ext cx="1008000" cy="26035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Dev 1 Stage</a:t>
            </a:r>
            <a:endParaRPr lang="en-US" sz="1100" dirty="0">
              <a:solidFill>
                <a:srgbClr val="2B94D7"/>
              </a:solidFill>
            </a:endParaRPr>
          </a:p>
        </p:txBody>
      </p:sp>
      <p:sp>
        <p:nvSpPr>
          <p:cNvPr id="50" name="Rectangle 49"/>
          <p:cNvSpPr/>
          <p:nvPr/>
        </p:nvSpPr>
        <p:spPr>
          <a:xfrm>
            <a:off x="1685148" y="3277476"/>
            <a:ext cx="1008000" cy="26035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Dev 2 Stage</a:t>
            </a:r>
            <a:endParaRPr lang="en-US" sz="1100" dirty="0">
              <a:solidFill>
                <a:srgbClr val="2B94D7"/>
              </a:solidFill>
            </a:endParaRPr>
          </a:p>
        </p:txBody>
      </p:sp>
      <p:sp>
        <p:nvSpPr>
          <p:cNvPr id="51" name="Rectangle 50"/>
          <p:cNvSpPr/>
          <p:nvPr/>
        </p:nvSpPr>
        <p:spPr>
          <a:xfrm>
            <a:off x="1709532" y="2795456"/>
            <a:ext cx="1008000" cy="26035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INT Stage</a:t>
            </a:r>
          </a:p>
        </p:txBody>
      </p:sp>
      <p:cxnSp>
        <p:nvCxnSpPr>
          <p:cNvPr id="52" name="Straight Arrow Connector 51"/>
          <p:cNvCxnSpPr>
            <a:stCxn id="49" idx="0"/>
            <a:endCxn id="51" idx="2"/>
          </p:cNvCxnSpPr>
          <p:nvPr/>
        </p:nvCxnSpPr>
        <p:spPr>
          <a:xfrm flipV="1">
            <a:off x="1059996" y="3055806"/>
            <a:ext cx="1153536" cy="22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0"/>
            <a:endCxn id="51" idx="2"/>
          </p:cNvCxnSpPr>
          <p:nvPr/>
        </p:nvCxnSpPr>
        <p:spPr>
          <a:xfrm flipV="1">
            <a:off x="2189148" y="3055806"/>
            <a:ext cx="24384" cy="22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682198" y="1146385"/>
            <a:ext cx="1260000" cy="360000"/>
          </a:xfrm>
          <a:prstGeom prst="rect">
            <a:avLst/>
          </a:prstGeom>
          <a:ln>
            <a:solidFill>
              <a:srgbClr val="DAB12D"/>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DAB12D"/>
                </a:solidFill>
              </a:rPr>
              <a:t>Production Reference Cluster</a:t>
            </a:r>
            <a:endParaRPr lang="en-US" sz="1100" dirty="0">
              <a:solidFill>
                <a:srgbClr val="DAB12D"/>
              </a:solidFill>
            </a:endParaRPr>
          </a:p>
        </p:txBody>
      </p:sp>
      <p:sp>
        <p:nvSpPr>
          <p:cNvPr id="58" name="Rectangle 57"/>
          <p:cNvSpPr/>
          <p:nvPr/>
        </p:nvSpPr>
        <p:spPr>
          <a:xfrm>
            <a:off x="4079231" y="1146385"/>
            <a:ext cx="1260000" cy="360000"/>
          </a:xfrm>
          <a:prstGeom prst="rect">
            <a:avLst/>
          </a:prstGeom>
          <a:ln>
            <a:solidFill>
              <a:srgbClr val="DAB12D"/>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DAB12D"/>
                </a:solidFill>
              </a:rPr>
              <a:t>Switch</a:t>
            </a:r>
          </a:p>
          <a:p>
            <a:pPr algn="ctr"/>
            <a:r>
              <a:rPr lang="en-US" sz="1100" dirty="0" smtClean="0">
                <a:solidFill>
                  <a:srgbClr val="DAB12D"/>
                </a:solidFill>
              </a:rPr>
              <a:t>Reference Cluster</a:t>
            </a:r>
          </a:p>
        </p:txBody>
      </p:sp>
      <p:cxnSp>
        <p:nvCxnSpPr>
          <p:cNvPr id="59" name="Straight Arrow Connector 58"/>
          <p:cNvCxnSpPr>
            <a:stCxn id="76" idx="0"/>
            <a:endCxn id="57" idx="2"/>
          </p:cNvCxnSpPr>
          <p:nvPr/>
        </p:nvCxnSpPr>
        <p:spPr>
          <a:xfrm flipH="1" flipV="1">
            <a:off x="3312198" y="1506385"/>
            <a:ext cx="688419" cy="1481461"/>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6" idx="0"/>
            <a:endCxn id="58" idx="2"/>
          </p:cNvCxnSpPr>
          <p:nvPr/>
        </p:nvCxnSpPr>
        <p:spPr>
          <a:xfrm flipV="1">
            <a:off x="4000617" y="1506385"/>
            <a:ext cx="708614" cy="1481461"/>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115389" y="2795456"/>
            <a:ext cx="901700" cy="260350"/>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PRJ 1</a:t>
            </a:r>
            <a:endParaRPr lang="en-US" sz="1100" dirty="0">
              <a:solidFill>
                <a:srgbClr val="973BAD"/>
              </a:solidFill>
            </a:endParaRPr>
          </a:p>
        </p:txBody>
      </p:sp>
      <p:sp>
        <p:nvSpPr>
          <p:cNvPr id="63" name="Rectangle 62"/>
          <p:cNvSpPr/>
          <p:nvPr/>
        </p:nvSpPr>
        <p:spPr>
          <a:xfrm>
            <a:off x="7138672" y="2795456"/>
            <a:ext cx="901700" cy="260350"/>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PRJ 2</a:t>
            </a:r>
            <a:endParaRPr lang="en-US" sz="1100" dirty="0">
              <a:solidFill>
                <a:srgbClr val="973BAD"/>
              </a:solidFill>
            </a:endParaRPr>
          </a:p>
        </p:txBody>
      </p:sp>
      <p:sp>
        <p:nvSpPr>
          <p:cNvPr id="64" name="Rectangle 63"/>
          <p:cNvSpPr/>
          <p:nvPr/>
        </p:nvSpPr>
        <p:spPr>
          <a:xfrm>
            <a:off x="6658694" y="3277353"/>
            <a:ext cx="901700" cy="260350"/>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Dev 1</a:t>
            </a:r>
            <a:endParaRPr lang="en-US" sz="1100" dirty="0">
              <a:solidFill>
                <a:srgbClr val="973BAD"/>
              </a:solidFill>
            </a:endParaRPr>
          </a:p>
        </p:txBody>
      </p:sp>
      <p:sp>
        <p:nvSpPr>
          <p:cNvPr id="65" name="Rectangle 64"/>
          <p:cNvSpPr/>
          <p:nvPr/>
        </p:nvSpPr>
        <p:spPr>
          <a:xfrm>
            <a:off x="7655644" y="3277353"/>
            <a:ext cx="901700" cy="260350"/>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Dev 2</a:t>
            </a:r>
            <a:endParaRPr lang="en-US" sz="1100" dirty="0">
              <a:solidFill>
                <a:srgbClr val="973BAD"/>
              </a:solidFill>
            </a:endParaRPr>
          </a:p>
        </p:txBody>
      </p:sp>
      <p:cxnSp>
        <p:nvCxnSpPr>
          <p:cNvPr id="66" name="Straight Arrow Connector 65"/>
          <p:cNvCxnSpPr>
            <a:stCxn id="64" idx="0"/>
            <a:endCxn id="63" idx="2"/>
          </p:cNvCxnSpPr>
          <p:nvPr/>
        </p:nvCxnSpPr>
        <p:spPr>
          <a:xfrm flipV="1">
            <a:off x="7109544" y="3055806"/>
            <a:ext cx="479978" cy="22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0"/>
            <a:endCxn id="63" idx="2"/>
          </p:cNvCxnSpPr>
          <p:nvPr/>
        </p:nvCxnSpPr>
        <p:spPr>
          <a:xfrm flipH="1" flipV="1">
            <a:off x="7589522" y="3055806"/>
            <a:ext cx="516972" cy="22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581449" y="2309187"/>
            <a:ext cx="901700" cy="260350"/>
          </a:xfrm>
          <a:prstGeom prst="rect">
            <a:avLst/>
          </a:prstGeom>
          <a:ln>
            <a:solidFill>
              <a:srgbClr val="973BAD"/>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973BAD"/>
                </a:solidFill>
              </a:rPr>
              <a:t>BSF</a:t>
            </a:r>
          </a:p>
        </p:txBody>
      </p:sp>
      <p:cxnSp>
        <p:nvCxnSpPr>
          <p:cNvPr id="70" name="Straight Arrow Connector 69"/>
          <p:cNvCxnSpPr>
            <a:stCxn id="62" idx="0"/>
            <a:endCxn id="69" idx="2"/>
          </p:cNvCxnSpPr>
          <p:nvPr/>
        </p:nvCxnSpPr>
        <p:spPr>
          <a:xfrm flipV="1">
            <a:off x="6566239" y="2569537"/>
            <a:ext cx="466060" cy="225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69" idx="2"/>
          </p:cNvCxnSpPr>
          <p:nvPr/>
        </p:nvCxnSpPr>
        <p:spPr>
          <a:xfrm flipH="1" flipV="1">
            <a:off x="7032299" y="2569537"/>
            <a:ext cx="557223" cy="225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363480" y="2009519"/>
            <a:ext cx="1260000" cy="360000"/>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E4ALL + Download (On-Premises)</a:t>
            </a:r>
            <a:endParaRPr lang="en-US" sz="1100" dirty="0">
              <a:solidFill>
                <a:srgbClr val="F66C4B"/>
              </a:solidFill>
            </a:endParaRPr>
          </a:p>
        </p:txBody>
      </p:sp>
      <p:sp>
        <p:nvSpPr>
          <p:cNvPr id="73" name="Rectangle 72"/>
          <p:cNvSpPr/>
          <p:nvPr/>
        </p:nvSpPr>
        <p:spPr>
          <a:xfrm>
            <a:off x="5441981" y="2036027"/>
            <a:ext cx="1260000" cy="360000"/>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QAL </a:t>
            </a:r>
          </a:p>
          <a:p>
            <a:pPr algn="ctr"/>
            <a:r>
              <a:rPr lang="en-US" sz="1100" dirty="0" smtClean="0">
                <a:solidFill>
                  <a:srgbClr val="F66C4B"/>
                </a:solidFill>
              </a:rPr>
              <a:t>(Cloud)</a:t>
            </a:r>
            <a:endParaRPr lang="en-US" sz="1100" dirty="0">
              <a:solidFill>
                <a:srgbClr val="F66C4B"/>
              </a:solidFill>
            </a:endParaRPr>
          </a:p>
        </p:txBody>
      </p:sp>
      <p:sp>
        <p:nvSpPr>
          <p:cNvPr id="74" name="Rectangle 73"/>
          <p:cNvSpPr/>
          <p:nvPr/>
        </p:nvSpPr>
        <p:spPr>
          <a:xfrm>
            <a:off x="2808594" y="3277476"/>
            <a:ext cx="1008000" cy="260350"/>
          </a:xfrm>
          <a:prstGeom prst="rect">
            <a:avLst/>
          </a:prstGeom>
          <a:ln>
            <a:solidFill>
              <a:srgbClr val="2B94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2B94D7"/>
                </a:solidFill>
              </a:rPr>
              <a:t>QA Stage</a:t>
            </a:r>
            <a:endParaRPr lang="en-US" sz="1100" dirty="0">
              <a:solidFill>
                <a:srgbClr val="2B94D7"/>
              </a:solidFill>
            </a:endParaRPr>
          </a:p>
        </p:txBody>
      </p:sp>
      <p:cxnSp>
        <p:nvCxnSpPr>
          <p:cNvPr id="75" name="Straight Arrow Connector 74"/>
          <p:cNvCxnSpPr>
            <a:stCxn id="74" idx="0"/>
            <a:endCxn id="51" idx="2"/>
          </p:cNvCxnSpPr>
          <p:nvPr/>
        </p:nvCxnSpPr>
        <p:spPr>
          <a:xfrm flipH="1" flipV="1">
            <a:off x="2213532" y="3055806"/>
            <a:ext cx="1099062" cy="22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370617" y="2987846"/>
            <a:ext cx="1260000" cy="360000"/>
          </a:xfrm>
          <a:prstGeom prst="rect">
            <a:avLst/>
          </a:prstGeom>
          <a:ln>
            <a:solidFill>
              <a:srgbClr val="F66C4B"/>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rgbClr val="F66C4B"/>
                </a:solidFill>
              </a:rPr>
              <a:t>Sandbox</a:t>
            </a:r>
          </a:p>
        </p:txBody>
      </p:sp>
      <p:sp>
        <p:nvSpPr>
          <p:cNvPr id="77" name="TextBox 76"/>
          <p:cNvSpPr txBox="1"/>
          <p:nvPr/>
        </p:nvSpPr>
        <p:spPr>
          <a:xfrm>
            <a:off x="3687750" y="2564624"/>
            <a:ext cx="637314" cy="230832"/>
          </a:xfrm>
          <a:prstGeom prst="rect">
            <a:avLst/>
          </a:prstGeom>
          <a:solidFill>
            <a:schemeClr val="bg1"/>
          </a:solidFill>
        </p:spPr>
        <p:txBody>
          <a:bodyPr wrap="square" rtlCol="0">
            <a:spAutoFit/>
          </a:bodyPr>
          <a:lstStyle/>
          <a:p>
            <a:r>
              <a:rPr lang="en-US" sz="900" dirty="0" smtClean="0"/>
              <a:t>Based On</a:t>
            </a:r>
            <a:endParaRPr lang="en-US" sz="900" dirty="0"/>
          </a:p>
        </p:txBody>
      </p:sp>
      <p:cxnSp>
        <p:nvCxnSpPr>
          <p:cNvPr id="80" name="Curved Connector 79"/>
          <p:cNvCxnSpPr>
            <a:stCxn id="88" idx="0"/>
            <a:endCxn id="76" idx="3"/>
          </p:cNvCxnSpPr>
          <p:nvPr/>
        </p:nvCxnSpPr>
        <p:spPr>
          <a:xfrm rot="16200000" flipV="1">
            <a:off x="4110685" y="3687778"/>
            <a:ext cx="1488148" cy="4482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46" idx="1"/>
            <a:endCxn id="73" idx="0"/>
          </p:cNvCxnSpPr>
          <p:nvPr/>
        </p:nvCxnSpPr>
        <p:spPr>
          <a:xfrm rot="10800000" flipV="1">
            <a:off x="6071982" y="1417433"/>
            <a:ext cx="320799" cy="6185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388015" y="3913844"/>
            <a:ext cx="912446" cy="517516"/>
          </a:xfrm>
          <a:prstGeom prst="rect">
            <a:avLst/>
          </a:prstGeom>
          <a:solidFill>
            <a:schemeClr val="bg1"/>
          </a:solidFill>
        </p:spPr>
        <p:txBody>
          <a:bodyPr wrap="square" rtlCol="0">
            <a:spAutoFit/>
          </a:bodyPr>
          <a:lstStyle>
            <a:defPPr>
              <a:defRPr lang="en-US"/>
            </a:defPPr>
            <a:lvl1pPr>
              <a:defRPr sz="900"/>
            </a:lvl1pPr>
          </a:lstStyle>
          <a:p>
            <a:r>
              <a:rPr lang="en-US" dirty="0" smtClean="0"/>
              <a:t>L</a:t>
            </a:r>
            <a:r>
              <a:rPr lang="en-US" b="1" dirty="0" smtClean="0"/>
              <a:t>oca</a:t>
            </a:r>
            <a:r>
              <a:rPr lang="en-US" dirty="0" smtClean="0"/>
              <a:t>l Factory Service </a:t>
            </a:r>
          </a:p>
          <a:p>
            <a:r>
              <a:rPr lang="en-US" dirty="0" smtClean="0"/>
              <a:t>Deployment</a:t>
            </a:r>
            <a:endParaRPr lang="en-US" dirty="0"/>
          </a:p>
        </p:txBody>
      </p:sp>
      <p:sp>
        <p:nvSpPr>
          <p:cNvPr id="86" name="TextBox 85"/>
          <p:cNvSpPr txBox="1"/>
          <p:nvPr/>
        </p:nvSpPr>
        <p:spPr>
          <a:xfrm>
            <a:off x="382818" y="1870002"/>
            <a:ext cx="746919" cy="276999"/>
          </a:xfrm>
          <a:prstGeom prst="rect">
            <a:avLst/>
          </a:prstGeom>
          <a:noFill/>
        </p:spPr>
        <p:txBody>
          <a:bodyPr wrap="square" rtlCol="0">
            <a:spAutoFit/>
          </a:bodyPr>
          <a:lstStyle/>
          <a:p>
            <a:r>
              <a:rPr lang="en-US" sz="1200" dirty="0" smtClean="0"/>
              <a:t>Service A</a:t>
            </a:r>
            <a:endParaRPr lang="en-US" sz="1200" dirty="0"/>
          </a:p>
        </p:txBody>
      </p:sp>
      <p:sp>
        <p:nvSpPr>
          <p:cNvPr id="87" name="Rectangle 86"/>
          <p:cNvSpPr/>
          <p:nvPr/>
        </p:nvSpPr>
        <p:spPr>
          <a:xfrm>
            <a:off x="4584672" y="4566905"/>
            <a:ext cx="812978" cy="309562"/>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B</a:t>
            </a:r>
            <a:endParaRPr lang="en-US" sz="1100" dirty="0">
              <a:solidFill>
                <a:srgbClr val="2B94D7"/>
              </a:solidFill>
            </a:endParaRPr>
          </a:p>
        </p:txBody>
      </p:sp>
      <p:sp>
        <p:nvSpPr>
          <p:cNvPr id="88" name="Rectangle 87"/>
          <p:cNvSpPr/>
          <p:nvPr/>
        </p:nvSpPr>
        <p:spPr>
          <a:xfrm>
            <a:off x="4672411" y="4655994"/>
            <a:ext cx="812978" cy="309562"/>
          </a:xfrm>
          <a:prstGeom prst="rect">
            <a:avLst/>
          </a:prstGeom>
          <a:solidFill>
            <a:srgbClr val="DDDDDD"/>
          </a:solidFill>
          <a:ln>
            <a:solidFill>
              <a:srgbClr val="2B94D7"/>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2B94D7"/>
                </a:solidFill>
              </a:rPr>
              <a:t>Service B</a:t>
            </a:r>
            <a:endParaRPr lang="en-US" sz="1100" dirty="0">
              <a:solidFill>
                <a:srgbClr val="2B94D7"/>
              </a:solidFill>
            </a:endParaRPr>
          </a:p>
        </p:txBody>
      </p:sp>
      <p:cxnSp>
        <p:nvCxnSpPr>
          <p:cNvPr id="89" name="Curved Connector 88"/>
          <p:cNvCxnSpPr>
            <a:stCxn id="42" idx="3"/>
            <a:endCxn id="73" idx="2"/>
          </p:cNvCxnSpPr>
          <p:nvPr/>
        </p:nvCxnSpPr>
        <p:spPr>
          <a:xfrm flipV="1">
            <a:off x="4834532" y="2396027"/>
            <a:ext cx="1237449" cy="39042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991161" y="2525161"/>
            <a:ext cx="867305" cy="507831"/>
          </a:xfrm>
          <a:prstGeom prst="rect">
            <a:avLst/>
          </a:prstGeom>
          <a:solidFill>
            <a:schemeClr val="bg1"/>
          </a:solidFill>
        </p:spPr>
        <p:txBody>
          <a:bodyPr wrap="square" rtlCol="0">
            <a:spAutoFit/>
          </a:bodyPr>
          <a:lstStyle>
            <a:defPPr>
              <a:defRPr lang="en-US"/>
            </a:defPPr>
            <a:lvl1pPr>
              <a:defRPr sz="900"/>
            </a:lvl1pPr>
          </a:lstStyle>
          <a:p>
            <a:r>
              <a:rPr lang="en-US" dirty="0" smtClean="0"/>
              <a:t>Service Version Released</a:t>
            </a:r>
          </a:p>
          <a:p>
            <a:r>
              <a:rPr lang="en-US" dirty="0" smtClean="0"/>
              <a:t>Deployment</a:t>
            </a:r>
            <a:endParaRPr lang="en-US" dirty="0"/>
          </a:p>
        </p:txBody>
      </p:sp>
      <p:cxnSp>
        <p:nvCxnSpPr>
          <p:cNvPr id="43" name="Curved Connector 42"/>
          <p:cNvCxnSpPr>
            <a:stCxn id="46" idx="1"/>
          </p:cNvCxnSpPr>
          <p:nvPr/>
        </p:nvCxnSpPr>
        <p:spPr>
          <a:xfrm rot="10800000" flipV="1">
            <a:off x="4632812" y="1417434"/>
            <a:ext cx="1759969" cy="178403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392780" y="1262653"/>
            <a:ext cx="812978" cy="309562"/>
          </a:xfrm>
          <a:prstGeom prst="rect">
            <a:avLst/>
          </a:prstGeom>
          <a:solidFill>
            <a:srgbClr val="DDDDDD"/>
          </a:solidFill>
          <a:ln>
            <a:solidFill>
              <a:srgbClr val="973BAD"/>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rgbClr val="973BAD"/>
                </a:solidFill>
              </a:rPr>
              <a:t>Service C</a:t>
            </a:r>
            <a:endParaRPr lang="en-US" sz="1100" dirty="0">
              <a:solidFill>
                <a:srgbClr val="973BAD"/>
              </a:solidFill>
            </a:endParaRPr>
          </a:p>
        </p:txBody>
      </p:sp>
      <p:cxnSp>
        <p:nvCxnSpPr>
          <p:cNvPr id="53" name="Straight Arrow Connector 52"/>
          <p:cNvCxnSpPr>
            <a:stCxn id="69" idx="0"/>
            <a:endCxn id="46" idx="2"/>
          </p:cNvCxnSpPr>
          <p:nvPr/>
        </p:nvCxnSpPr>
        <p:spPr>
          <a:xfrm flipH="1" flipV="1">
            <a:off x="6799269" y="1572215"/>
            <a:ext cx="233030" cy="736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112818" y="1521292"/>
            <a:ext cx="1144865" cy="369332"/>
          </a:xfrm>
          <a:prstGeom prst="rect">
            <a:avLst/>
          </a:prstGeom>
          <a:solidFill>
            <a:schemeClr val="bg1"/>
          </a:solidFill>
        </p:spPr>
        <p:txBody>
          <a:bodyPr wrap="square" rtlCol="0">
            <a:spAutoFit/>
          </a:bodyPr>
          <a:lstStyle>
            <a:defPPr>
              <a:defRPr lang="en-US"/>
            </a:defPPr>
            <a:lvl1pPr>
              <a:defRPr sz="900"/>
            </a:lvl1pPr>
          </a:lstStyle>
          <a:p>
            <a:r>
              <a:rPr lang="en-US" dirty="0" smtClean="0"/>
              <a:t>Global Factory Service</a:t>
            </a:r>
          </a:p>
          <a:p>
            <a:r>
              <a:rPr lang="en-US" dirty="0" smtClean="0"/>
              <a:t> Deployment</a:t>
            </a:r>
            <a:endParaRPr lang="en-US" dirty="0"/>
          </a:p>
        </p:txBody>
      </p:sp>
    </p:spTree>
    <p:extLst>
      <p:ext uri="{BB962C8B-B14F-4D97-AF65-F5344CB8AC3E}">
        <p14:creationId xmlns:p14="http://schemas.microsoft.com/office/powerpoint/2010/main" val="2749980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100" dirty="0" smtClean="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Présentation2" id="{62836F6B-A082-684D-81E7-17006512DA17}" vid="{5C811B45-3FE1-564F-B24C-0CA813700884}"/>
    </a:ext>
  </a:extLst>
</a:theme>
</file>

<file path=ppt/theme/theme10.xml><?xml version="1.0" encoding="utf-8"?>
<a:theme xmlns:a="http://schemas.openxmlformats.org/drawingml/2006/main" name="CENTRICPLM">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BEB6CB0B-C917-D649-B1BC-98B03DEBF92E}"/>
    </a:ext>
  </a:extLst>
</a:theme>
</file>

<file path=ppt/theme/theme11.xml><?xml version="1.0" encoding="utf-8"?>
<a:theme xmlns:a="http://schemas.openxmlformats.org/drawingml/2006/main" name="3DEXCITE">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6212F135-8FB7-AE4D-98C1-ADC45C5DA95E}"/>
    </a:ext>
  </a:extLst>
</a:theme>
</file>

<file path=ppt/theme/theme12.xml><?xml version="1.0" encoding="utf-8"?>
<a:theme xmlns:a="http://schemas.openxmlformats.org/drawingml/2006/main" name="SIMUL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6F4F1DE3-8522-2B4B-9A16-91897D105A21}"/>
    </a:ext>
  </a:extLst>
</a:theme>
</file>

<file path=ppt/theme/theme13.xml><?xml version="1.0" encoding="utf-8"?>
<a:theme xmlns:a="http://schemas.openxmlformats.org/drawingml/2006/main" name="DELM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E07A75CC-8A45-A541-A58B-1163CFFC89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T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23BA934D-0DE4-9849-843B-E1D654A11D8D}"/>
    </a:ext>
  </a:extLst>
</a:theme>
</file>

<file path=ppt/theme/theme3.xml><?xml version="1.0" encoding="utf-8"?>
<a:theme xmlns:a="http://schemas.openxmlformats.org/drawingml/2006/main" name="BI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28408197-4641-3F4F-9DF2-36D1CE89547F}"/>
    </a:ext>
  </a:extLst>
</a:theme>
</file>

<file path=ppt/theme/theme4.xml><?xml version="1.0" encoding="utf-8"?>
<a:theme xmlns:a="http://schemas.openxmlformats.org/drawingml/2006/main" name="GE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50346085-C263-4A46-A806-3C366FF11549}"/>
    </a:ext>
  </a:extLst>
</a:theme>
</file>

<file path=ppt/theme/theme5.xml><?xml version="1.0" encoding="utf-8"?>
<a:theme xmlns:a="http://schemas.openxmlformats.org/drawingml/2006/main" name="SOLIDWORK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DE59F974-240C-ED40-8463-9329AAC3A182}"/>
    </a:ext>
  </a:extLst>
</a:theme>
</file>

<file path=ppt/theme/theme6.xml><?xml version="1.0" encoding="utf-8"?>
<a:theme xmlns:a="http://schemas.openxmlformats.org/drawingml/2006/main" name="3D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712B11B9-3226-BA44-B3E8-02D1FEBA42B8}"/>
    </a:ext>
  </a:extLst>
</a:theme>
</file>

<file path=ppt/theme/theme7.xml><?xml version="1.0" encoding="utf-8"?>
<a:theme xmlns:a="http://schemas.openxmlformats.org/drawingml/2006/main" name="ENOVIA">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32BBD456-B7E6-7F49-A8ED-129C870DB55A}"/>
    </a:ext>
  </a:extLst>
</a:theme>
</file>

<file path=ppt/theme/theme8.xml><?xml version="1.0" encoding="utf-8"?>
<a:theme xmlns:a="http://schemas.openxmlformats.org/drawingml/2006/main" name="EXALEAD">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C7621BD0-6D30-F145-AC19-679A7FFB94FC}"/>
    </a:ext>
  </a:extLst>
</a:theme>
</file>

<file path=ppt/theme/theme9.xml><?xml version="1.0" encoding="utf-8"?>
<a:theme xmlns:a="http://schemas.openxmlformats.org/drawingml/2006/main" name="NETVIBES">
  <a:themeElements>
    <a:clrScheme name="3DS">
      <a:dk1>
        <a:srgbClr val="005386"/>
      </a:dk1>
      <a:lt1>
        <a:srgbClr val="FFFFFF"/>
      </a:lt1>
      <a:dk2>
        <a:srgbClr val="001871"/>
      </a:dk2>
      <a:lt2>
        <a:srgbClr val="DA291C"/>
      </a:lt2>
      <a:accent1>
        <a:srgbClr val="0B3F77"/>
      </a:accent1>
      <a:accent2>
        <a:srgbClr val="00B2A9"/>
      </a:accent2>
      <a:accent3>
        <a:srgbClr val="E1CD00"/>
      </a:accent3>
      <a:accent4>
        <a:srgbClr val="E87722"/>
      </a:accent4>
      <a:accent5>
        <a:srgbClr val="84BD00"/>
      </a:accent5>
      <a:accent6>
        <a:srgbClr val="0077C8"/>
      </a:accent6>
      <a:hlink>
        <a:srgbClr val="0000FF"/>
      </a:hlink>
      <a:folHlink>
        <a:srgbClr val="800080"/>
      </a:folHlink>
    </a:clrScheme>
    <a:fontScheme name="3DS PPT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2" id="{62836F6B-A082-684D-81E7-17006512DA17}" vid="{5DDB1066-ED23-FB40-B47E-344411209F44}"/>
    </a:ext>
  </a:extLst>
</a:theme>
</file>

<file path=docProps/app.xml><?xml version="1.0" encoding="utf-8"?>
<Properties xmlns="http://schemas.openxmlformats.org/officeDocument/2006/extended-properties" xmlns:vt="http://schemas.openxmlformats.org/officeDocument/2006/docPropsVTypes">
  <Template>blank</Template>
  <TotalTime>52409</TotalTime>
  <Words>2616</Words>
  <Application>Microsoft Office PowerPoint</Application>
  <PresentationFormat>On-screen Show (16:9)</PresentationFormat>
  <Paragraphs>464</Paragraphs>
  <Slides>35</Slides>
  <Notes>5</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35</vt:i4>
      </vt:variant>
    </vt:vector>
  </HeadingPairs>
  <TitlesOfParts>
    <vt:vector size="55" baseType="lpstr">
      <vt:lpstr>3ds Condensed</vt:lpstr>
      <vt:lpstr>3ds Light</vt:lpstr>
      <vt:lpstr>Arial</vt:lpstr>
      <vt:lpstr>Arial Narrow</vt:lpstr>
      <vt:lpstr>Calibri</vt:lpstr>
      <vt:lpstr>Courier New</vt:lpstr>
      <vt:lpstr>Wingdings 3</vt:lpstr>
      <vt:lpstr>CORPORATE</vt:lpstr>
      <vt:lpstr>CATIA</vt:lpstr>
      <vt:lpstr>BIOVIA</vt:lpstr>
      <vt:lpstr>GEOVIA</vt:lpstr>
      <vt:lpstr>SOLIDWORKS</vt:lpstr>
      <vt:lpstr>3DVIA</vt:lpstr>
      <vt:lpstr>ENOVIA</vt:lpstr>
      <vt:lpstr>EXALEAD</vt:lpstr>
      <vt:lpstr>NETVIBES</vt:lpstr>
      <vt:lpstr>CENTRICPLM</vt:lpstr>
      <vt:lpstr>3DEXCITE</vt:lpstr>
      <vt:lpstr>SIMULIA</vt:lpstr>
      <vt:lpstr>DELMIA</vt:lpstr>
      <vt:lpstr>Service Version in Continuous Delivery</vt:lpstr>
      <vt:lpstr>Continuous Delivery</vt:lpstr>
      <vt:lpstr>QA Activities in Service Version Process</vt:lpstr>
      <vt:lpstr>Prepare Validation Plan</vt:lpstr>
      <vt:lpstr>Review PES</vt:lpstr>
      <vt:lpstr>Define Scenario</vt:lpstr>
      <vt:lpstr>Automate Scenario Replay</vt:lpstr>
      <vt:lpstr>Prepare QA Environment</vt:lpstr>
      <vt:lpstr>Environments to perform Service Version QA tests</vt:lpstr>
      <vt:lpstr>Prepare QA Environment</vt:lpstr>
      <vt:lpstr>Prepare QA Environment</vt:lpstr>
      <vt:lpstr>Prepare QA Environment</vt:lpstr>
      <vt:lpstr>Prepare QA Environment</vt:lpstr>
      <vt:lpstr>Prepare QA Environment</vt:lpstr>
      <vt:lpstr>Prepare QA Environment</vt:lpstr>
      <vt:lpstr>Prepare QA Environment</vt:lpstr>
      <vt:lpstr>Prepare QA Environment</vt:lpstr>
      <vt:lpstr>Prepare QA Environment</vt:lpstr>
      <vt:lpstr>Prepare QA Environment</vt:lpstr>
      <vt:lpstr>Prepare QA Environment</vt:lpstr>
      <vt:lpstr>Prepare QA Environment</vt:lpstr>
      <vt:lpstr>Replay Scenario</vt:lpstr>
      <vt:lpstr>Assess Function Quality</vt:lpstr>
      <vt:lpstr>Submit IR</vt:lpstr>
      <vt:lpstr>Validate IR Closure</vt:lpstr>
      <vt:lpstr>Validate IR – validation environment</vt:lpstr>
      <vt:lpstr>PowerPoint Presentation</vt:lpstr>
      <vt:lpstr>IR in Continuous Delivery</vt:lpstr>
      <vt:lpstr>Analyze and Fix IR</vt:lpstr>
      <vt:lpstr>Analyze and Fix IR</vt:lpstr>
      <vt:lpstr>Analyze and Fix IR</vt:lpstr>
      <vt:lpstr>Analyze and Fix IR</vt:lpstr>
      <vt:lpstr>Assess Service Version Quality</vt:lpstr>
      <vt:lpstr>PowerPoint Presentation</vt:lpstr>
      <vt:lpstr>QA Activities in Continuous Delivery Life trace</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DURAND Aurelie</dc:creator>
  <cp:lastModifiedBy>MORLEY Sean</cp:lastModifiedBy>
  <cp:revision>260</cp:revision>
  <cp:lastPrinted>2019-08-19T08:51:19Z</cp:lastPrinted>
  <dcterms:created xsi:type="dcterms:W3CDTF">2019-07-22T15:50:37Z</dcterms:created>
  <dcterms:modified xsi:type="dcterms:W3CDTF">2020-04-23T03:34:27Z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1.0</vt:lpwstr>
  </property>
</Properties>
</file>