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1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2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810" r:id="rId2"/>
    <p:sldMasterId id="2147483918" r:id="rId3"/>
    <p:sldMasterId id="2147483870" r:id="rId4"/>
    <p:sldMasterId id="2147483822" r:id="rId5"/>
    <p:sldMasterId id="2147483894" r:id="rId6"/>
    <p:sldMasterId id="2147483834" r:id="rId7"/>
    <p:sldMasterId id="2147483882" r:id="rId8"/>
    <p:sldMasterId id="2147483930" r:id="rId9"/>
    <p:sldMasterId id="2147483978" r:id="rId10"/>
    <p:sldMasterId id="2147483942" r:id="rId11"/>
    <p:sldMasterId id="2147483858" r:id="rId12"/>
    <p:sldMasterId id="2147483846" r:id="rId13"/>
  </p:sldMasterIdLst>
  <p:notesMasterIdLst>
    <p:notesMasterId r:id="rId29"/>
  </p:notesMasterIdLst>
  <p:handoutMasterIdLst>
    <p:handoutMasterId r:id="rId30"/>
  </p:handoutMasterIdLst>
  <p:sldIdLst>
    <p:sldId id="276" r:id="rId14"/>
    <p:sldId id="282" r:id="rId15"/>
    <p:sldId id="290" r:id="rId16"/>
    <p:sldId id="269" r:id="rId17"/>
    <p:sldId id="283" r:id="rId18"/>
    <p:sldId id="284" r:id="rId19"/>
    <p:sldId id="285" r:id="rId20"/>
    <p:sldId id="286" r:id="rId21"/>
    <p:sldId id="287" r:id="rId22"/>
    <p:sldId id="288" r:id="rId23"/>
    <p:sldId id="291" r:id="rId24"/>
    <p:sldId id="292" r:id="rId25"/>
    <p:sldId id="289" r:id="rId26"/>
    <p:sldId id="277" r:id="rId27"/>
    <p:sldId id="268" r:id="rId28"/>
  </p:sldIdLst>
  <p:sldSz cx="9144000" cy="5143500" type="screen16x9"/>
  <p:notesSz cx="6805613" cy="9944100"/>
  <p:defaultTextStyle>
    <a:defPPr>
      <a:defRPr lang="en-US"/>
    </a:defPPr>
    <a:lvl1pPr marL="0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83">
          <p15:clr>
            <a:srgbClr val="A4A3A4"/>
          </p15:clr>
        </p15:guide>
        <p15:guide id="3" pos="53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1C4"/>
    <a:srgbClr val="000000"/>
    <a:srgbClr val="783B0D"/>
    <a:srgbClr val="A6A6A6"/>
    <a:srgbClr val="E0E7EE"/>
    <a:srgbClr val="FFFFFF"/>
    <a:srgbClr val="C8C0C3"/>
    <a:srgbClr val="8E8E8E"/>
    <a:srgbClr val="FAFAFA"/>
    <a:srgbClr val="68A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791" autoAdjust="0"/>
  </p:normalViewPr>
  <p:slideViewPr>
    <p:cSldViewPr snapToGrid="0">
      <p:cViewPr varScale="1">
        <p:scale>
          <a:sx n="146" d="100"/>
          <a:sy n="146" d="100"/>
        </p:scale>
        <p:origin x="582" y="63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D4DA60F-0BB5-4A3D-B6FA-FDF2FC2558E5}" type="datetimeFigureOut">
              <a:rPr lang="en-US" smtClean="0"/>
              <a:pPr/>
              <a:t>01/17/2020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44425933-59C9-4582-A8D9-570D66460C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3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2262F3B-5CC7-4D5E-B602-F5E0CB55D9B3}" type="datetimeFigureOut">
              <a:rPr lang="en-US" smtClean="0"/>
              <a:pPr/>
              <a:t>01/17/2020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830233AA-EDD9-4D1C-B66A-95A21E602A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9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update with info on frequency</a:t>
            </a:r>
            <a:r>
              <a:rPr lang="en-US" baseline="0" dirty="0" smtClean="0"/>
              <a:t> of this refresh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5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update with info on frequency</a:t>
            </a:r>
            <a:r>
              <a:rPr lang="en-US" baseline="0" dirty="0" smtClean="0"/>
              <a:t> of this refresh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9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update with info on frequency</a:t>
            </a:r>
            <a:r>
              <a:rPr lang="en-US" baseline="0" dirty="0" smtClean="0"/>
              <a:t> of this refresh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41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update with info on frequency</a:t>
            </a:r>
            <a:r>
              <a:rPr lang="en-US" baseline="0" dirty="0" smtClean="0"/>
              <a:t> of this refresh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5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84C1FC2-848D-C542-A00D-A36CB3C272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</p:spTree>
    <p:extLst>
      <p:ext uri="{BB962C8B-B14F-4D97-AF65-F5344CB8AC3E}">
        <p14:creationId xmlns:p14="http://schemas.microsoft.com/office/powerpoint/2010/main" val="122788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38273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FB036E-C141-3548-A7C5-153CECBDD1FC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66230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2C36F95-A804-1841-90E1-30C3F06B1D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6478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7DABA4D-CA15-6948-AE00-4E22574815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2207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7744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4965018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344854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46196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47229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0523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79749F-2517-8043-BD7B-EFFF043DB564}"/>
              </a:ext>
            </a:extLst>
          </p:cNvPr>
          <p:cNvSpPr/>
          <p:nvPr userDrawn="1"/>
        </p:nvSpPr>
        <p:spPr>
          <a:xfrm>
            <a:off x="6998400" y="4636800"/>
            <a:ext cx="17424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300683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0801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1087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9994BD-F745-8D46-AA0E-EC80CC481180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629036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2ECD21-5E7E-4848-8310-92E021AE21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658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6EDE10E-82E7-5E49-847D-FF960B1521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7973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6338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9323796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90664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94646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6975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_Corp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err="1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3DS_Document_2015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2079" y="4719511"/>
            <a:ext cx="2580927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6584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4596451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6630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77707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5B11B4-CE99-3745-8002-EA3C16BB7F06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152634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B6907A7-C80A-9B40-B23A-38F295A344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0950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84BCF5B-4AF9-D949-AE20-B561E57D60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3840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0042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4484083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38840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8640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 Cover_Corp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7498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128275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653645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9126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56241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F9B6A6-6F85-D54B-9ADA-D7597564D8E5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0466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0D2F680-6888-254B-B1EA-E03A478262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4553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4C82189-E670-064B-B5EA-0BA1D9C642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5412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3740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3785417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7653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07D26DF-ABBE-634D-BF20-3C40665F8F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459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220565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913363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934107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9222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56881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DE7EFD-0292-3B4E-8116-3996808602EB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3166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0AF28A7-E75C-0044-BD95-C9F242478F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05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53319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753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4925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444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0ADA7B8-9B00-FB48-A222-1CBB95324D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20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723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40589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14896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9130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3BC353-253C-4D45-9AAE-9A9A25F850AE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4956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3C98825-FFD9-7B41-8B89-9E7BDB4C13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598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5D1CD94-9709-F84D-93E4-3CE70E429B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447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75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251013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5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rgbClr val="005386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7545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4733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746465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40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4950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C93EDF-DF75-6A45-86FB-6993B6DDD292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7742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32B9EB8-61CE-5C47-B65E-656AD07B78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504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000BBB5-C698-7945-9C69-222E3267CC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974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541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7633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981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72808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75765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4792455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191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7451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AF048-18D0-494B-B95D-95522BA9EB3F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68523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53A46C4-F802-1E4F-9B6A-14CC991083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876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49C6C0B-346E-5141-A58F-EC688447A5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447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078757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45271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5666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12649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553073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323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3118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AAAE52-46AE-E747-944E-25DB2EFE7B7B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69178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C6168F6-9E78-6A4A-BAC3-AE411C55B2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0747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045EC20-5A9E-BE43-898D-C011BF0406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7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pc="0" baseline="0"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99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3704907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52810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6522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77889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910644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3252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56312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F63F6B-4F3F-1B42-B530-776A984CA50F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71920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252F4DA-4998-944E-8C65-941EB08EA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9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pc="0" baseline="0"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pc="0" baseline="0"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440B5A2-9055-7A4F-9E28-456183F4E0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350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303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083816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651191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1152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4445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6105220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506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2570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9D87FF-BA41-6E45-9B6A-D9AB5ECDA4D4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669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BE8EAEF-F8AE-C84F-B896-8410B96AC5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72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C8788E7-D26D-3648-A6E9-3115D79F97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5706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3551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4707532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282991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194129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986024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895419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5189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8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A155D9-EF84-BD49-9AC3-E5FB690B73E9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251422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074618D-9D02-3849-82B7-547E2C8BFE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9634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E88E383-CC5F-2A47-9FB2-20444800E0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6318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8615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4440412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s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23822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911843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2890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7653979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5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image" Target="../media/image17.png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image" Target="../media/image18.png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image" Target="../media/image19.png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765A2C-D32C-3747-A310-22105D21BE90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AF2348A-92C6-FB47-9431-C4C90377C576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959" r:id="rId2"/>
    <p:sldLayoutId id="2147483774" r:id="rId3"/>
    <p:sldLayoutId id="2147483663" r:id="rId4"/>
    <p:sldLayoutId id="2147483662" r:id="rId5"/>
    <p:sldLayoutId id="2147483699" r:id="rId6"/>
    <p:sldLayoutId id="2147483664" r:id="rId7"/>
    <p:sldLayoutId id="2147483666" r:id="rId8"/>
    <p:sldLayoutId id="2147483765" r:id="rId9"/>
    <p:sldLayoutId id="2147483667" r:id="rId10"/>
    <p:sldLayoutId id="2147483696" r:id="rId11"/>
    <p:sldLayoutId id="2147483990" r:id="rId12"/>
    <p:sldLayoutId id="2147483991" r:id="rId13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marR="0" indent="-228600" algn="l" defTabSz="879152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1"/>
        </a:buClr>
        <a:buSzPct val="80000"/>
        <a:buFont typeface="Wingdings 3" panose="05040102010807070707" pitchFamily="18" charset="2"/>
        <a:buChar char="u"/>
        <a:tabLst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pos="453" userDrawn="1">
          <p15:clr>
            <a:srgbClr val="F26B43"/>
          </p15:clr>
        </p15:guide>
        <p15:guide id="4" pos="5451" userDrawn="1">
          <p15:clr>
            <a:srgbClr val="F26B43"/>
          </p15:clr>
        </p15:guide>
        <p15:guide id="5" orient="horz" pos="226" userDrawn="1">
          <p15:clr>
            <a:srgbClr val="F26B43"/>
          </p15:clr>
        </p15:guide>
        <p15:guide id="6" orient="horz" pos="2875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878" y="4644462"/>
            <a:ext cx="1721653" cy="348983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B431E80-B172-4242-8C79-300A212A29B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F50273E-0D94-7B4A-AC26-C634FC058825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17908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2" name="Picture 11" descr="3DS_2014_3DExcite_black_RGB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720" y="4708181"/>
            <a:ext cx="1088547" cy="2307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B431E80-B172-4242-8C79-300A212A29B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433C667-5434-F843-8310-12827D1F69A6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6817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IMULIA_Logotype_RGB_Teal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361" y="4713514"/>
            <a:ext cx="1160106" cy="2286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baseline="0" dirty="0">
                <a:ln>
                  <a:noFill/>
                </a:ln>
                <a:solidFill>
                  <a:srgbClr val="00B2A9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2FFBFB-5A44-BD4C-87E7-124C064871F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AA545BE-4027-894B-B1FE-D9C4DCA0A809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12018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Picture 9" descr="DELMIA_Logotype_RGB_Yellow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190" y="4713514"/>
            <a:ext cx="1026367" cy="228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AA96E8D-51E5-E046-9A1E-590A68ECB526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1B387CB-053E-9C49-BEFB-599ECD3FAFCA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168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091" y="4714677"/>
            <a:ext cx="885510" cy="2316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DE2072F-9850-1043-8653-F58D4491B1C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92D0F85-84C6-0A4B-8CA8-9F95E7FC336B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20611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6932" y="4713591"/>
            <a:ext cx="854733" cy="228446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0077C8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28F492E-F07C-AA4E-9A1D-B76AC35A7126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440BE60-77E1-024A-BE26-9F0CEC6A0A98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9211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baseline="0" dirty="0">
                <a:ln>
                  <a:noFill/>
                </a:ln>
                <a:solidFill>
                  <a:srgbClr val="C7931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1" name="Picture 10" descr="GEOVIA_Logotype_RGB_Copper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974" y="4713514"/>
            <a:ext cx="992155" cy="2286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7D2EF3C-259D-5D4A-BE09-AA83A730C86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73B6227-DAAA-7E46-AF30-7E47A7D69A01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81841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baseline="0" dirty="0">
                <a:ln>
                  <a:noFill/>
                </a:ln>
                <a:solidFill>
                  <a:srgbClr val="DA291C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Picture 9" descr="SolidWorks_Logotype_RGB_Red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969" y="4713514"/>
            <a:ext cx="1228531" cy="228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B3F6671-EDFF-DB42-8FBC-B6D4E50190C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C5E626D-7E50-BD45-BB33-485F335FB086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06421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baseline="0" dirty="0">
                <a:ln>
                  <a:noFill/>
                </a:ln>
                <a:solidFill>
                  <a:srgbClr val="84BD0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1" name="Picture 10" descr="3DVIA_Logotype_RGB_Green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302" y="4705350"/>
            <a:ext cx="772382" cy="23803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1431BD7-7DEE-484D-8007-4E5A1647807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EC4432-0BC0-E64A-80B9-C49B62254708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78304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3DS_Document_20109</a:t>
            </a:r>
          </a:p>
        </p:txBody>
      </p:sp>
      <p:pic>
        <p:nvPicPr>
          <p:cNvPr id="12" name="Picture 11" descr="ENOVIA_Logotype_RGB_Orange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136" y="4713514"/>
            <a:ext cx="1066800" cy="2286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B9E4140-339B-874C-8071-DFB75335465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45CCAF-B0B6-4F4B-9AC2-164AE0B21E4B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82366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XALEAD_Logotype_RGB_Blue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306" y="4713514"/>
            <a:ext cx="1166327" cy="2286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0077C8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960B19E-D3D0-CE49-ADF1-DCB37D64423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9034096-DFD9-E84B-8F07-575FC18CB4AE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1954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ETVIBES_Logotype_RGB_Green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696" y="4713514"/>
            <a:ext cx="1021702" cy="2286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B78B2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01/17/2020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BE3322D-8FEA-B842-80C5-94A0B856D8D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5FC045E-20D3-A64B-A488-0B9DD831DE80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6727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sxdev-online.dsone.3ds.com/doconline/DSInternalExaDoc.htm?show=ProDsxDevDVO/opstc0000.htm" TargetMode="External"/><Relationship Id="rId2" Type="http://schemas.openxmlformats.org/officeDocument/2006/relationships/hyperlink" Target="https://eu1-215dsi0708-ifwe.3dexperience.3ds.com/#app:MAP-EVLNUOYNA/content:type=document&amp;PNid=7282558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sext001-eu1-215dsi0708-3dswym.3dexperience.3ds.com/#community:3TrdH6GpRv2cX6a-dV701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0" y="891336"/>
            <a:ext cx="5009208" cy="384877"/>
          </a:xfrm>
        </p:spPr>
        <p:txBody>
          <a:bodyPr/>
          <a:lstStyle/>
          <a:p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Continuous Delivery  </a:t>
            </a:r>
            <a:br>
              <a:rPr lang="en-GB" dirty="0" smtClean="0"/>
            </a:br>
            <a:r>
              <a:rPr lang="en-GB" dirty="0" smtClean="0"/>
              <a:t>Overall Workflow and QA Steps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80766" y="2832055"/>
            <a:ext cx="1738058" cy="35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12/05/2019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0766" y="2476067"/>
            <a:ext cx="1738058" cy="35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Senthil Desappan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0568" y="223010"/>
            <a:ext cx="7920880" cy="374073"/>
          </a:xfrm>
        </p:spPr>
        <p:txBody>
          <a:bodyPr/>
          <a:lstStyle/>
          <a:p>
            <a:r>
              <a:rPr lang="en-US" dirty="0"/>
              <a:t>4. QA </a:t>
            </a:r>
            <a:r>
              <a:rPr lang="en-US" dirty="0" smtClean="0"/>
              <a:t>Stage &amp; Validations				(2/2)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30386" y="693798"/>
            <a:ext cx="7882094" cy="4040762"/>
          </a:xfrm>
        </p:spPr>
        <p:txBody>
          <a:bodyPr>
            <a:normAutofit/>
          </a:bodyPr>
          <a:lstStyle/>
          <a:p>
            <a:pPr marL="1062450" lvl="3" indent="-457200">
              <a:buFont typeface="+mj-lt"/>
              <a:buAutoNum type="arabicPeriod" startAt="5"/>
            </a:pPr>
            <a:r>
              <a:rPr lang="en-US" dirty="0" smtClean="0"/>
              <a:t>Go to  Factory tab ensure the correct Change Request is selected in the drop down and Click Execute</a:t>
            </a:r>
          </a:p>
          <a:p>
            <a:pPr marL="1062450" lvl="3" indent="-457200">
              <a:buFont typeface="+mj-lt"/>
              <a:buAutoNum type="arabicPeriod" startAt="5"/>
            </a:pPr>
            <a:endParaRPr lang="en-US" dirty="0"/>
          </a:p>
          <a:p>
            <a:pPr marL="1062450" lvl="3" indent="-457200">
              <a:buFont typeface="+mj-lt"/>
              <a:buAutoNum type="arabicPeriod" startAt="5"/>
            </a:pPr>
            <a:endParaRPr lang="en-US" dirty="0" smtClean="0"/>
          </a:p>
          <a:p>
            <a:pPr marL="1062450" lvl="3" indent="-457200">
              <a:buFont typeface="+mj-lt"/>
              <a:buAutoNum type="arabicPeriod" startAt="5"/>
            </a:pPr>
            <a:endParaRPr lang="en-US" dirty="0"/>
          </a:p>
          <a:p>
            <a:pPr marL="1062450" lvl="3" indent="-457200">
              <a:buFont typeface="+mj-lt"/>
              <a:buAutoNum type="arabicPeriod" startAt="5"/>
            </a:pPr>
            <a:r>
              <a:rPr lang="en-US" dirty="0" smtClean="0"/>
              <a:t>Robot will run and when completes three green dot’s will show up for Build, Deploy and Test. This may take up to 2 hours</a:t>
            </a:r>
          </a:p>
          <a:p>
            <a:pPr marL="1062450" lvl="3" indent="-457200">
              <a:buFont typeface="+mj-lt"/>
              <a:buAutoNum type="arabicPeriod" startAt="5"/>
            </a:pPr>
            <a:endParaRPr lang="en-US" dirty="0" smtClean="0"/>
          </a:p>
          <a:p>
            <a:pPr marL="1062450" lvl="3" indent="-457200">
              <a:buFont typeface="+mj-lt"/>
              <a:buAutoNum type="arabicPeriod" startAt="5"/>
            </a:pPr>
            <a:endParaRPr lang="en-US" dirty="0"/>
          </a:p>
          <a:p>
            <a:pPr marL="1062450" lvl="3" indent="-457200">
              <a:buFont typeface="+mj-lt"/>
              <a:buAutoNum type="arabicPeriod" startAt="5"/>
            </a:pPr>
            <a:endParaRPr lang="en-US" dirty="0" smtClean="0"/>
          </a:p>
          <a:p>
            <a:pPr marL="1062450" lvl="3" indent="-457200">
              <a:buFont typeface="+mj-lt"/>
              <a:buAutoNum type="arabicPeriod" startAt="5"/>
            </a:pPr>
            <a:endParaRPr lang="en-US" dirty="0"/>
          </a:p>
          <a:p>
            <a:pPr marL="1062450" lvl="3" indent="-457200">
              <a:buFont typeface="+mj-lt"/>
              <a:buAutoNum type="arabicPeriod" startAt="5"/>
            </a:pPr>
            <a:endParaRPr lang="en-US" dirty="0" smtClean="0"/>
          </a:p>
          <a:p>
            <a:pPr marL="1062450" lvl="3" indent="-457200">
              <a:buFont typeface="+mj-lt"/>
              <a:buAutoNum type="arabicPeriod" startAt="5"/>
            </a:pPr>
            <a:r>
              <a:rPr lang="en-US" dirty="0" smtClean="0"/>
              <a:t>Once the Robot completes, go to </a:t>
            </a:r>
            <a:r>
              <a:rPr lang="en-US" dirty="0" smtClean="0"/>
              <a:t>the Sandbox </a:t>
            </a:r>
            <a:r>
              <a:rPr lang="en-US" dirty="0" smtClean="0"/>
              <a:t>tab and launch the sandbox testing env</a:t>
            </a:r>
          </a:p>
          <a:p>
            <a:pPr marL="1062450" lvl="3" indent="-457200">
              <a:buFont typeface="+mj-lt"/>
              <a:buAutoNum type="arabicPeriod" startAt="5"/>
            </a:pPr>
            <a:r>
              <a:rPr lang="en-US" u="sng" dirty="0"/>
              <a:t>Do not click </a:t>
            </a:r>
            <a:r>
              <a:rPr lang="en-US" dirty="0"/>
              <a:t>“Commit to Next Stage” in QA stage. This will push the code from QA to Integration stage which should not </a:t>
            </a:r>
            <a:r>
              <a:rPr lang="en-US" dirty="0" smtClean="0"/>
              <a:t>happen.</a:t>
            </a:r>
            <a:endParaRPr lang="en-US" dirty="0"/>
          </a:p>
          <a:p>
            <a:pPr marL="1062450" lvl="3" indent="-457200">
              <a:buFont typeface="+mj-lt"/>
              <a:buAutoNum type="arabicPeriod" startAt="5"/>
            </a:pPr>
            <a:endParaRPr lang="en-US" dirty="0" smtClean="0"/>
          </a:p>
          <a:p>
            <a:pPr marL="1062450" lvl="3" indent="-457200">
              <a:buFont typeface="+mj-lt"/>
              <a:buAutoNum type="arabicPeriod" startAt="5"/>
            </a:pPr>
            <a:endParaRPr lang="en-US" dirty="0"/>
          </a:p>
          <a:p>
            <a:pPr marL="833850" lvl="2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6718" y="943311"/>
            <a:ext cx="5564730" cy="8170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6718" y="2355182"/>
            <a:ext cx="5202536" cy="114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7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0568" y="223010"/>
            <a:ext cx="7920880" cy="374073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QA Stage – Sandbox with Previous Package 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30386" y="693798"/>
            <a:ext cx="7882094" cy="404076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400" dirty="0" smtClean="0"/>
              <a:t>Alternatively </a:t>
            </a:r>
            <a:r>
              <a:rPr lang="en-US" sz="1400" dirty="0" smtClean="0"/>
              <a:t>a sandbox </a:t>
            </a:r>
            <a:r>
              <a:rPr lang="en-US" sz="1400" dirty="0" smtClean="0"/>
              <a:t>of QA Stage can also be created using Package </a:t>
            </a:r>
            <a:r>
              <a:rPr lang="en-US" sz="1400" dirty="0" smtClean="0"/>
              <a:t>ID </a:t>
            </a:r>
            <a:r>
              <a:rPr lang="en-US" sz="1400" dirty="0" smtClean="0"/>
              <a:t>of Integration stage. This can save considerable amount of time as the complete Build, Deploy and Test steps are not needed to run again. </a:t>
            </a:r>
            <a:endParaRPr lang="en-US" sz="1400" dirty="0"/>
          </a:p>
          <a:p>
            <a:pPr marL="605250" lvl="3" indent="0">
              <a:buNone/>
            </a:pPr>
            <a:r>
              <a:rPr lang="en-US" sz="1200" dirty="0" smtClean="0"/>
              <a:t>Following are the steps to achieve the same </a:t>
            </a:r>
          </a:p>
          <a:p>
            <a:pPr marL="719550" lvl="2" indent="-342900">
              <a:buSzPct val="80000"/>
              <a:buFont typeface="+mj-lt"/>
              <a:buAutoNum type="arabicPeriod"/>
            </a:pPr>
            <a:r>
              <a:rPr lang="en-US" sz="1400" dirty="0" smtClean="0"/>
              <a:t> </a:t>
            </a:r>
            <a:r>
              <a:rPr lang="en-US" sz="1200" dirty="0" smtClean="0"/>
              <a:t>Find Package ID</a:t>
            </a:r>
          </a:p>
          <a:p>
            <a:pPr marL="891000" lvl="4" indent="-228600">
              <a:buFont typeface="+mj-lt"/>
              <a:buAutoNum type="alphaLcParenR"/>
            </a:pPr>
            <a:r>
              <a:rPr lang="en-US" sz="1000" dirty="0" smtClean="0"/>
              <a:t>Navigate </a:t>
            </a:r>
            <a:r>
              <a:rPr lang="en-US" sz="1000" dirty="0"/>
              <a:t>to the service </a:t>
            </a:r>
            <a:r>
              <a:rPr lang="en-US" sz="1000" dirty="0" smtClean="0"/>
              <a:t>History</a:t>
            </a:r>
          </a:p>
          <a:p>
            <a:pPr marL="891000" lvl="4" indent="-228600">
              <a:buFont typeface="+mj-lt"/>
              <a:buAutoNum type="alphaLcParenR"/>
            </a:pPr>
            <a:r>
              <a:rPr lang="en-US" sz="1000" dirty="0" smtClean="0"/>
              <a:t>Identify </a:t>
            </a:r>
            <a:r>
              <a:rPr lang="en-US" sz="1000" dirty="0"/>
              <a:t>the specific change, based on the timeline plus Source Code history</a:t>
            </a:r>
          </a:p>
          <a:p>
            <a:pPr marL="1005300" lvl="4" indent="-342900">
              <a:buAutoNum type="alphaLcParenR"/>
            </a:pPr>
            <a:endParaRPr lang="en-US" dirty="0" smtClean="0"/>
          </a:p>
          <a:p>
            <a:pPr marL="1062450" lvl="3" indent="-457200">
              <a:buFont typeface="+mj-lt"/>
              <a:buAutoNum type="arabicPeriod"/>
            </a:pPr>
            <a:endParaRPr lang="en-US" dirty="0"/>
          </a:p>
          <a:p>
            <a:pPr marL="1062450" lvl="3" indent="-457200">
              <a:buFont typeface="+mj-lt"/>
              <a:buAutoNum type="arabicPeriod"/>
            </a:pPr>
            <a:endParaRPr lang="en-US" dirty="0" smtClean="0"/>
          </a:p>
          <a:p>
            <a:pPr marL="1062450" lvl="3" indent="-457200">
              <a:buFont typeface="+mj-lt"/>
              <a:buAutoNum type="arabicPeriod"/>
            </a:pPr>
            <a:endParaRPr lang="en-US" dirty="0"/>
          </a:p>
          <a:p>
            <a:pPr marL="1062450" lvl="3" indent="-457200">
              <a:buFont typeface="+mj-lt"/>
              <a:buAutoNum type="arabicPeriod"/>
            </a:pPr>
            <a:endParaRPr lang="en-US" dirty="0"/>
          </a:p>
          <a:p>
            <a:pPr marL="833850" lvl="2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04" y="2047319"/>
            <a:ext cx="3391270" cy="1680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6236"/>
          <a:stretch/>
        </p:blipFill>
        <p:spPr>
          <a:xfrm>
            <a:off x="4573190" y="2038932"/>
            <a:ext cx="4511402" cy="1742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0330" y="3773693"/>
            <a:ext cx="4461356" cy="130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2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0568" y="223010"/>
            <a:ext cx="7920880" cy="374073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QA Stage – Sandbox with Previous Package 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30386" y="693798"/>
            <a:ext cx="7882094" cy="4040762"/>
          </a:xfrm>
        </p:spPr>
        <p:txBody>
          <a:bodyPr>
            <a:normAutofit/>
          </a:bodyPr>
          <a:lstStyle/>
          <a:p>
            <a:pPr marL="719550" lvl="2" indent="-342900">
              <a:buSzPct val="80000"/>
              <a:buFont typeface="+mj-lt"/>
              <a:buAutoNum type="arabicPeriod" startAt="2"/>
            </a:pPr>
            <a:r>
              <a:rPr lang="en-US" sz="1200" dirty="0" smtClean="0"/>
              <a:t>Creating the </a:t>
            </a:r>
            <a:r>
              <a:rPr lang="en-US" sz="1200" dirty="0" smtClean="0"/>
              <a:t>sandbox</a:t>
            </a:r>
            <a:endParaRPr lang="en-US" sz="1200" dirty="0" smtClean="0"/>
          </a:p>
          <a:p>
            <a:pPr marL="891000" lvl="4" indent="-228600">
              <a:buFont typeface="+mj-lt"/>
              <a:buAutoNum type="alphaLcParenR"/>
            </a:pPr>
            <a:r>
              <a:rPr lang="en-US" sz="1000" dirty="0" smtClean="0"/>
              <a:t>Navigate </a:t>
            </a:r>
            <a:r>
              <a:rPr lang="en-US" sz="1000" dirty="0"/>
              <a:t>to </a:t>
            </a:r>
            <a:r>
              <a:rPr lang="en-US" sz="1000" dirty="0" smtClean="0"/>
              <a:t>the QA DEV stage </a:t>
            </a:r>
            <a:r>
              <a:rPr lang="en-US" sz="1000" dirty="0" smtClean="0"/>
              <a:t>and </a:t>
            </a:r>
            <a:r>
              <a:rPr lang="en-US" sz="1000" dirty="0" smtClean="0"/>
              <a:t>click </a:t>
            </a:r>
            <a:r>
              <a:rPr lang="en-US" sz="1000" dirty="0"/>
              <a:t>plus (+) </a:t>
            </a:r>
            <a:r>
              <a:rPr lang="en-US" sz="1000" dirty="0" smtClean="0"/>
              <a:t>icon to </a:t>
            </a:r>
            <a:r>
              <a:rPr lang="en-US" sz="1000" dirty="0"/>
              <a:t>add a new </a:t>
            </a:r>
            <a:r>
              <a:rPr lang="en-US" sz="1000" dirty="0" smtClean="0"/>
              <a:t>sandbox</a:t>
            </a:r>
            <a:endParaRPr lang="en-US" sz="1000" dirty="0"/>
          </a:p>
          <a:p>
            <a:pPr marL="891000" lvl="4" indent="-228600">
              <a:buFont typeface="+mj-lt"/>
              <a:buAutoNum type="alphaLcParenR"/>
            </a:pPr>
            <a:r>
              <a:rPr lang="en-US" sz="1000" dirty="0" smtClean="0"/>
              <a:t>Choose </a:t>
            </a:r>
            <a:r>
              <a:rPr lang="en-US" sz="1000" dirty="0"/>
              <a:t>the service (3DSupplyNetwork) and enter the Package </a:t>
            </a:r>
            <a:r>
              <a:rPr lang="en-US" sz="1000" dirty="0" smtClean="0"/>
              <a:t>ID </a:t>
            </a:r>
            <a:r>
              <a:rPr lang="en-US" sz="1000" dirty="0" smtClean="0"/>
              <a:t>from the previous slide. </a:t>
            </a:r>
            <a:r>
              <a:rPr lang="en-US" sz="1000" dirty="0"/>
              <a:t>Click Create. </a:t>
            </a:r>
            <a:endParaRPr lang="en-US" sz="1000" dirty="0" smtClean="0"/>
          </a:p>
          <a:p>
            <a:pPr marL="891000" lvl="4" indent="-228600">
              <a:buFont typeface="+mj-lt"/>
              <a:buAutoNum type="alphaLcParenR"/>
            </a:pPr>
            <a:r>
              <a:rPr lang="en-US" sz="1000" dirty="0" smtClean="0"/>
              <a:t>This </a:t>
            </a:r>
            <a:r>
              <a:rPr lang="en-US" sz="1000" dirty="0"/>
              <a:t>will delete any existing </a:t>
            </a:r>
            <a:r>
              <a:rPr lang="en-US" sz="1000" dirty="0" smtClean="0"/>
              <a:t>sandbox and create </a:t>
            </a:r>
            <a:r>
              <a:rPr lang="en-US" sz="1000" dirty="0" smtClean="0"/>
              <a:t>a new </a:t>
            </a:r>
            <a:r>
              <a:rPr lang="en-US" sz="1000" dirty="0" smtClean="0"/>
              <a:t>sandbox.</a:t>
            </a:r>
            <a:endParaRPr lang="en-US" sz="1000" dirty="0"/>
          </a:p>
          <a:p>
            <a:pPr marL="1005300" lvl="4" indent="-342900">
              <a:buAutoNum type="alphaLcParenR"/>
            </a:pPr>
            <a:endParaRPr lang="en-US" dirty="0" smtClean="0"/>
          </a:p>
          <a:p>
            <a:pPr marL="1062450" lvl="3" indent="-457200">
              <a:buFont typeface="+mj-lt"/>
              <a:buAutoNum type="arabicPeriod"/>
            </a:pPr>
            <a:endParaRPr lang="en-US" dirty="0"/>
          </a:p>
          <a:p>
            <a:pPr marL="1062450" lvl="3" indent="-457200">
              <a:buFont typeface="+mj-lt"/>
              <a:buAutoNum type="arabicPeriod"/>
            </a:pPr>
            <a:endParaRPr lang="en-US" dirty="0" smtClean="0"/>
          </a:p>
          <a:p>
            <a:pPr marL="1062450" lvl="3" indent="-457200">
              <a:buFont typeface="+mj-lt"/>
              <a:buAutoNum type="arabicPeriod"/>
            </a:pPr>
            <a:endParaRPr lang="en-US" dirty="0"/>
          </a:p>
          <a:p>
            <a:pPr marL="1062450" lvl="3" indent="-457200">
              <a:buFont typeface="+mj-lt"/>
              <a:buAutoNum type="arabicPeriod"/>
            </a:pPr>
            <a:endParaRPr lang="en-US" dirty="0"/>
          </a:p>
          <a:p>
            <a:pPr marL="833850" lvl="2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77" y="1615823"/>
            <a:ext cx="6271479" cy="30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WW Ops </a:t>
            </a:r>
            <a:r>
              <a:rPr lang="en-US" dirty="0" smtClean="0"/>
              <a:t>documentation for  </a:t>
            </a:r>
            <a:r>
              <a:rPr lang="en-US" dirty="0"/>
              <a:t>QA process in </a:t>
            </a:r>
            <a:r>
              <a:rPr lang="en-US" dirty="0" smtClean="0"/>
              <a:t>Continuous Delivery</a:t>
            </a:r>
          </a:p>
          <a:p>
            <a:pPr marL="376650" lvl="2" indent="0">
              <a:buNone/>
            </a:pPr>
            <a:r>
              <a:rPr lang="en-US" sz="1000" u="sng" dirty="0" smtClean="0">
                <a:hlinkClick r:id="rId2"/>
              </a:rPr>
              <a:t>https</a:t>
            </a:r>
            <a:r>
              <a:rPr lang="en-US" sz="1000" u="sng" dirty="0">
                <a:hlinkClick r:id="rId2"/>
              </a:rPr>
              <a:t>://eu1-215dsi0708-ifwe.3dexperience.3ds.com/#app:MAP-EVLNUOYNA/content:type=document&amp;PNid=7282558</a:t>
            </a:r>
            <a:endParaRPr lang="en-US" sz="1000" dirty="0"/>
          </a:p>
          <a:p>
            <a:r>
              <a:rPr lang="en-US" dirty="0" smtClean="0"/>
              <a:t>DSDOC for Continuous Delivery</a:t>
            </a:r>
          </a:p>
          <a:p>
            <a:pPr marL="376650" lvl="2" indent="0">
              <a:buNone/>
            </a:pPr>
            <a:r>
              <a:rPr lang="en-US" sz="1000" dirty="0">
                <a:hlinkClick r:id="rId3"/>
              </a:rPr>
              <a:t>https://dsxdev-online.dsone.3ds.com/doconline/DSInternalExaDoc.htm?show=ProDsxDevDVO/opstc0000.htm</a:t>
            </a:r>
            <a:endParaRPr lang="en-US" sz="1000" dirty="0"/>
          </a:p>
          <a:p>
            <a:r>
              <a:rPr lang="en-US" dirty="0" smtClean="0"/>
              <a:t>Swym community “3DEXPERIENCE Service Continuous Delivery</a:t>
            </a:r>
          </a:p>
          <a:p>
            <a:pPr marL="376650" lvl="2" indent="0">
              <a:buNone/>
            </a:pPr>
            <a:r>
              <a:rPr lang="en-US" sz="1000" dirty="0">
                <a:hlinkClick r:id="rId4"/>
              </a:rPr>
              <a:t>https://dsext001-eu1-215dsi0708-3dswym.3dexperience.3ds.com/#community:3TrdH6GpRv2cX6a-dV701g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0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7520" y="306371"/>
            <a:ext cx="6885812" cy="374073"/>
          </a:xfrm>
        </p:spPr>
        <p:txBody>
          <a:bodyPr/>
          <a:lstStyle/>
          <a:p>
            <a:r>
              <a:rPr lang="en-US" dirty="0" smtClean="0"/>
              <a:t>Continuous Delivery Workflow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5567" y="901788"/>
            <a:ext cx="1468256" cy="738664"/>
          </a:xfrm>
          <a:prstGeom prst="rect">
            <a:avLst/>
          </a:prstGeom>
          <a:solidFill>
            <a:srgbClr val="D1ED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Creation and availability of  new Service Version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2653823" y="1271120"/>
            <a:ext cx="254571" cy="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08394" y="903641"/>
            <a:ext cx="2034866" cy="738664"/>
          </a:xfrm>
          <a:prstGeom prst="rect">
            <a:avLst/>
          </a:prstGeom>
          <a:solidFill>
            <a:srgbClr val="D1ED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In </a:t>
            </a:r>
            <a:r>
              <a:rPr lang="en-US" dirty="0" err="1"/>
              <a:t>DSxDEV</a:t>
            </a:r>
            <a:r>
              <a:rPr lang="en-US" dirty="0"/>
              <a:t>, Link the Service, Program, Project. Add Functions to the Project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5567" y="2310536"/>
            <a:ext cx="166483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/>
              <a:t>DEV </a:t>
            </a:r>
            <a:r>
              <a:rPr lang="en-US" sz="1200" dirty="0" smtClean="0"/>
              <a:t>Stage: </a:t>
            </a:r>
            <a:r>
              <a:rPr lang="en-US" sz="1200" dirty="0"/>
              <a:t>Each developer to create a stage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653" y="762836"/>
            <a:ext cx="646331" cy="11829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500" dirty="0" smtClean="0"/>
              <a:t>SERVICE LIFECYCLE</a:t>
            </a:r>
            <a:endParaRPr 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653" y="2296015"/>
            <a:ext cx="415498" cy="2544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500" dirty="0" smtClean="0"/>
              <a:t>PIPELINE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16" idx="1"/>
          </p:cNvCxnSpPr>
          <p:nvPr/>
        </p:nvCxnSpPr>
        <p:spPr>
          <a:xfrm flipV="1">
            <a:off x="2850406" y="2633701"/>
            <a:ext cx="3190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69462" y="2310535"/>
            <a:ext cx="166483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 smtClean="0"/>
              <a:t>Change Request - (Tasks</a:t>
            </a:r>
            <a:r>
              <a:rPr lang="en-US" sz="1200" dirty="0"/>
              <a:t>, IRs) to the </a:t>
            </a:r>
            <a:r>
              <a:rPr lang="en-US" sz="1200" dirty="0" smtClean="0"/>
              <a:t>stage</a:t>
            </a:r>
          </a:p>
          <a:p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153357" y="2310535"/>
            <a:ext cx="166483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/>
              <a:t>Execute the Build, Deploy and Validate, to create a sandbox</a:t>
            </a:r>
          </a:p>
        </p:txBody>
      </p:sp>
      <p:cxnSp>
        <p:nvCxnSpPr>
          <p:cNvPr id="18" name="Straight Arrow Connector 17"/>
          <p:cNvCxnSpPr>
            <a:stCxn id="16" idx="3"/>
            <a:endCxn id="17" idx="1"/>
          </p:cNvCxnSpPr>
          <p:nvPr/>
        </p:nvCxnSpPr>
        <p:spPr>
          <a:xfrm>
            <a:off x="4834301" y="2633701"/>
            <a:ext cx="319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37251" y="2302751"/>
            <a:ext cx="166483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 smtClean="0"/>
              <a:t>Validate </a:t>
            </a:r>
            <a:r>
              <a:rPr lang="en-US" sz="1200" dirty="0"/>
              <a:t>the Promotion using Sandbox in the DEV </a:t>
            </a:r>
            <a:r>
              <a:rPr lang="en-US" sz="1200" dirty="0" smtClean="0"/>
              <a:t>stage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17" idx="3"/>
            <a:endCxn id="22" idx="1"/>
          </p:cNvCxnSpPr>
          <p:nvPr/>
        </p:nvCxnSpPr>
        <p:spPr>
          <a:xfrm flipV="1">
            <a:off x="6818196" y="2625917"/>
            <a:ext cx="319055" cy="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2" idx="3"/>
            <a:endCxn id="26" idx="1"/>
          </p:cNvCxnSpPr>
          <p:nvPr/>
        </p:nvCxnSpPr>
        <p:spPr>
          <a:xfrm flipH="1">
            <a:off x="1191252" y="2625917"/>
            <a:ext cx="7610838" cy="979005"/>
          </a:xfrm>
          <a:prstGeom prst="bentConnector5">
            <a:avLst>
              <a:gd name="adj1" fmla="val -3004"/>
              <a:gd name="adj2" fmla="val 50000"/>
              <a:gd name="adj3" fmla="val 103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91252" y="3281756"/>
            <a:ext cx="165915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Commit the code to Next </a:t>
            </a:r>
            <a:r>
              <a:rPr lang="en-US" sz="1200" dirty="0" smtClean="0"/>
              <a:t>Stage</a:t>
            </a:r>
          </a:p>
          <a:p>
            <a:endParaRPr lang="en-US" sz="1200" dirty="0"/>
          </a:p>
        </p:txBody>
      </p:sp>
      <p:cxnSp>
        <p:nvCxnSpPr>
          <p:cNvPr id="29" name="Straight Arrow Connector 28"/>
          <p:cNvCxnSpPr>
            <a:stCxn id="26" idx="3"/>
            <a:endCxn id="30" idx="1"/>
          </p:cNvCxnSpPr>
          <p:nvPr/>
        </p:nvCxnSpPr>
        <p:spPr>
          <a:xfrm>
            <a:off x="2850405" y="3604922"/>
            <a:ext cx="251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02052" y="3281756"/>
            <a:ext cx="169876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 smtClean="0"/>
              <a:t>Integration stage: Owner  </a:t>
            </a:r>
            <a:r>
              <a:rPr lang="en-US" sz="1200" dirty="0"/>
              <a:t>reviews and selects CR to process from </a:t>
            </a:r>
            <a:r>
              <a:rPr lang="en-US" sz="1200" dirty="0" smtClean="0"/>
              <a:t>Pending</a:t>
            </a:r>
            <a:endParaRPr lang="en-US" sz="1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61257" y="2098951"/>
            <a:ext cx="8752114" cy="29076"/>
          </a:xfrm>
          <a:prstGeom prst="line">
            <a:avLst/>
          </a:prstGeom>
          <a:ln w="349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35" idx="1"/>
          </p:cNvCxnSpPr>
          <p:nvPr/>
        </p:nvCxnSpPr>
        <p:spPr>
          <a:xfrm>
            <a:off x="4943260" y="1272973"/>
            <a:ext cx="378924" cy="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22184" y="911020"/>
            <a:ext cx="2806499" cy="738664"/>
          </a:xfrm>
          <a:prstGeom prst="rect">
            <a:avLst/>
          </a:prstGeom>
          <a:solidFill>
            <a:srgbClr val="D1ED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In </a:t>
            </a:r>
            <a:r>
              <a:rPr lang="en-US" dirty="0" err="1"/>
              <a:t>DSxDEV</a:t>
            </a:r>
            <a:r>
              <a:rPr lang="en-US" dirty="0"/>
              <a:t>, Under the Function create Tasks for each JIRA Story and for Story Bug.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69560" y="20978"/>
            <a:ext cx="1709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To be added</a:t>
            </a:r>
          </a:p>
          <a:p>
            <a:pPr marL="171450" indent="-171450">
              <a:buFontTx/>
              <a:buChar char="-"/>
            </a:pPr>
            <a:r>
              <a:rPr lang="en-US" sz="800" dirty="0" smtClean="0"/>
              <a:t>Code Review process</a:t>
            </a:r>
          </a:p>
          <a:p>
            <a:pPr marL="171450" indent="-171450">
              <a:buFontTx/>
              <a:buChar char="-"/>
            </a:pPr>
            <a:r>
              <a:rPr lang="en-US" sz="800" dirty="0" smtClean="0"/>
              <a:t>ODT, adding QA test cases</a:t>
            </a:r>
          </a:p>
          <a:p>
            <a:pPr marL="171450" indent="-171450">
              <a:buFontTx/>
              <a:buChar char="-"/>
            </a:pPr>
            <a:r>
              <a:rPr lang="en-US" sz="800" dirty="0" smtClean="0"/>
              <a:t>Iterations</a:t>
            </a:r>
          </a:p>
          <a:p>
            <a:pPr marL="171450" indent="-171450">
              <a:buFontTx/>
              <a:buChar char="-"/>
            </a:pPr>
            <a:r>
              <a:rPr lang="en-US" sz="800" dirty="0" smtClean="0"/>
              <a:t>Merge Conflicts</a:t>
            </a:r>
          </a:p>
          <a:p>
            <a:pPr marL="171450" indent="-171450">
              <a:buFontTx/>
              <a:buChar char="-"/>
            </a:pPr>
            <a:endParaRPr 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5153357" y="3281756"/>
            <a:ext cx="16648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Builds </a:t>
            </a:r>
            <a:r>
              <a:rPr lang="en-US" sz="1200" dirty="0"/>
              <a:t>and </a:t>
            </a:r>
            <a:r>
              <a:rPr lang="en-US" sz="1200" dirty="0" smtClean="0"/>
              <a:t>Generates Integration Sandbox</a:t>
            </a:r>
          </a:p>
          <a:p>
            <a:endParaRPr lang="en-US" sz="1200" dirty="0"/>
          </a:p>
        </p:txBody>
      </p:sp>
      <p:cxnSp>
        <p:nvCxnSpPr>
          <p:cNvPr id="43" name="Straight Arrow Connector 42"/>
          <p:cNvCxnSpPr>
            <a:stCxn id="30" idx="3"/>
            <a:endCxn id="42" idx="1"/>
          </p:cNvCxnSpPr>
          <p:nvPr/>
        </p:nvCxnSpPr>
        <p:spPr>
          <a:xfrm>
            <a:off x="4800819" y="3604922"/>
            <a:ext cx="352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37252" y="3281756"/>
            <a:ext cx="166483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QA </a:t>
            </a:r>
            <a:r>
              <a:rPr lang="en-US" sz="1200" dirty="0"/>
              <a:t>l</a:t>
            </a:r>
            <a:r>
              <a:rPr lang="en-US" sz="1200" dirty="0" smtClean="0"/>
              <a:t>aunches Sandbox and does testing in this Integration stage</a:t>
            </a:r>
          </a:p>
        </p:txBody>
      </p:sp>
      <p:cxnSp>
        <p:nvCxnSpPr>
          <p:cNvPr id="45" name="Straight Arrow Connector 44"/>
          <p:cNvCxnSpPr>
            <a:stCxn id="42" idx="3"/>
            <a:endCxn id="44" idx="1"/>
          </p:cNvCxnSpPr>
          <p:nvPr/>
        </p:nvCxnSpPr>
        <p:spPr>
          <a:xfrm>
            <a:off x="6818196" y="3604922"/>
            <a:ext cx="319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5" idx="2"/>
            <a:endCxn id="16" idx="0"/>
          </p:cNvCxnSpPr>
          <p:nvPr/>
        </p:nvCxnSpPr>
        <p:spPr>
          <a:xfrm rot="5400000">
            <a:off x="5033233" y="618333"/>
            <a:ext cx="660851" cy="272355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shade val="95000"/>
                <a:satMod val="105000"/>
                <a:alpha val="49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91252" y="4284761"/>
            <a:ext cx="179258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Integration stage, if build fails, then work item can be removed and rebuilt</a:t>
            </a:r>
            <a:endParaRPr lang="en-US" sz="1200" dirty="0"/>
          </a:p>
        </p:txBody>
      </p:sp>
      <p:cxnSp>
        <p:nvCxnSpPr>
          <p:cNvPr id="86" name="Straight Arrow Connector 85"/>
          <p:cNvCxnSpPr>
            <a:stCxn id="85" idx="3"/>
            <a:endCxn id="87" idx="1"/>
          </p:cNvCxnSpPr>
          <p:nvPr/>
        </p:nvCxnSpPr>
        <p:spPr>
          <a:xfrm>
            <a:off x="2983832" y="4607927"/>
            <a:ext cx="260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244493" y="4284761"/>
            <a:ext cx="1698767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22" name="Elbow Connector 121"/>
          <p:cNvCxnSpPr>
            <a:stCxn id="44" idx="3"/>
            <a:endCxn id="85" idx="1"/>
          </p:cNvCxnSpPr>
          <p:nvPr/>
        </p:nvCxnSpPr>
        <p:spPr>
          <a:xfrm flipH="1">
            <a:off x="1191252" y="3604922"/>
            <a:ext cx="7610839" cy="1003005"/>
          </a:xfrm>
          <a:prstGeom prst="bentConnector5">
            <a:avLst>
              <a:gd name="adj1" fmla="val -3004"/>
              <a:gd name="adj2" fmla="val 50000"/>
              <a:gd name="adj3" fmla="val 103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20368433">
            <a:off x="1601994" y="1400699"/>
            <a:ext cx="5552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</a:rPr>
              <a:t>OLD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3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Continuous Delivery?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719199" y="926974"/>
            <a:ext cx="7921625" cy="3684501"/>
          </a:xfrm>
        </p:spPr>
        <p:txBody>
          <a:bodyPr>
            <a:normAutofit/>
          </a:bodyPr>
          <a:lstStyle/>
          <a:p>
            <a:r>
              <a:rPr lang="en-US" dirty="0"/>
              <a:t>Continuous </a:t>
            </a:r>
            <a:r>
              <a:rPr lang="en-US" dirty="0" smtClean="0"/>
              <a:t>Delivery </a:t>
            </a:r>
            <a:r>
              <a:rPr lang="en-US" dirty="0"/>
              <a:t>is a way of delivering components, products, or piece of software independently and in short cycles. Compared to the classical release pipeline, its main differentiators are to include </a:t>
            </a:r>
            <a:r>
              <a:rPr lang="en-US" dirty="0" smtClean="0"/>
              <a:t>fewer </a:t>
            </a:r>
            <a:r>
              <a:rPr lang="en-US" dirty="0"/>
              <a:t>stages from development to production, and to allow for services with independent life cycles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Continuous </a:t>
            </a:r>
            <a:r>
              <a:rPr lang="en-US" dirty="0" smtClean="0"/>
              <a:t>Delivery </a:t>
            </a:r>
            <a:r>
              <a:rPr lang="en-US" dirty="0"/>
              <a:t>enables </a:t>
            </a:r>
            <a:r>
              <a:rPr lang="en-US" dirty="0" smtClean="0"/>
              <a:t>one </a:t>
            </a:r>
            <a:r>
              <a:rPr lang="en-US" dirty="0"/>
              <a:t>to declare, develop, build, deploy, test, push to production, and operate </a:t>
            </a:r>
            <a:r>
              <a:rPr lang="en-US" dirty="0" smtClean="0"/>
              <a:t>services </a:t>
            </a:r>
            <a:r>
              <a:rPr lang="en-US" dirty="0"/>
              <a:t>using a </a:t>
            </a:r>
            <a:r>
              <a:rPr lang="en-US" dirty="0" smtClean="0"/>
              <a:t>Git repository.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Continuous </a:t>
            </a:r>
            <a:r>
              <a:rPr lang="en-US" dirty="0" smtClean="0"/>
              <a:t>Delivery </a:t>
            </a:r>
            <a:r>
              <a:rPr lang="en-US" dirty="0"/>
              <a:t>uses software pipelines made up of linked stages, usually a set of development stages, an integration stage, and a production </a:t>
            </a:r>
            <a:r>
              <a:rPr lang="en-US" dirty="0" smtClean="0"/>
              <a:t>stage.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11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 Tool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19572" y="828006"/>
            <a:ext cx="7921625" cy="3684501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Continuous Delivery tool is a Dashboard in our platform with four tabs. </a:t>
            </a:r>
            <a:r>
              <a:rPr lang="en-US" sz="1400" i="1" dirty="0" smtClean="0"/>
              <a:t>Service Lifecycle</a:t>
            </a:r>
            <a:r>
              <a:rPr lang="en-US" sz="1400" dirty="0" smtClean="0"/>
              <a:t> and the </a:t>
            </a:r>
            <a:r>
              <a:rPr lang="en-US" sz="1400" i="1" dirty="0" smtClean="0"/>
              <a:t>Pipeline</a:t>
            </a:r>
            <a:r>
              <a:rPr lang="en-US" sz="1400" dirty="0" smtClean="0"/>
              <a:t> tabs are mainly used to do our work</a:t>
            </a:r>
            <a:endParaRPr lang="en-US" sz="1400" dirty="0"/>
          </a:p>
        </p:txBody>
      </p:sp>
      <p:pic>
        <p:nvPicPr>
          <p:cNvPr id="1031" name="Picture 7" descr="C:\Users\szo\AppData\Local\Temp\SNAGHTMLf5e96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579" y="1293962"/>
            <a:ext cx="5364691" cy="53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7184" y="2060223"/>
            <a:ext cx="4106015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Service Lifecycle Management (SLM) is dedicated to help </a:t>
            </a:r>
            <a:r>
              <a:rPr lang="en-US" sz="1000" dirty="0" smtClean="0"/>
              <a:t>create </a:t>
            </a:r>
            <a:r>
              <a:rPr lang="en-US" sz="1000" dirty="0" smtClean="0"/>
              <a:t>Service Versions</a:t>
            </a:r>
            <a:r>
              <a:rPr lang="en-US" sz="1000" dirty="0"/>
              <a:t>, manage </a:t>
            </a:r>
            <a:r>
              <a:rPr lang="en-US" sz="1000" dirty="0" smtClean="0"/>
              <a:t>their content in </a:t>
            </a:r>
            <a:r>
              <a:rPr lang="en-US" sz="1000" dirty="0"/>
              <a:t>terms of DSxR&amp;D requirements and incident </a:t>
            </a:r>
            <a:r>
              <a:rPr lang="en-US" sz="1000" dirty="0" smtClean="0"/>
              <a:t>reports.</a:t>
            </a:r>
            <a:endParaRPr lang="en-US" sz="1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099592" y="1795563"/>
            <a:ext cx="539954" cy="264085"/>
          </a:xfrm>
          <a:prstGeom prst="straightConnector1">
            <a:avLst/>
          </a:prstGeom>
          <a:ln>
            <a:solidFill>
              <a:srgbClr val="783B0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31998" y="1988448"/>
            <a:ext cx="3609175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Pipeline </a:t>
            </a:r>
            <a:r>
              <a:rPr lang="en-US" sz="1000" dirty="0" smtClean="0"/>
              <a:t>is </a:t>
            </a:r>
            <a:r>
              <a:rPr lang="en-US" sz="1000" dirty="0" smtClean="0"/>
              <a:t>a connected </a:t>
            </a:r>
            <a:r>
              <a:rPr lang="en-US" sz="1000" dirty="0"/>
              <a:t>set of stages to automate continuous delivery </a:t>
            </a:r>
            <a:r>
              <a:rPr lang="en-US" sz="1000" dirty="0" smtClean="0"/>
              <a:t>of </a:t>
            </a:r>
            <a:r>
              <a:rPr lang="en-US" sz="1000" dirty="0"/>
              <a:t>a </a:t>
            </a:r>
            <a:r>
              <a:rPr lang="en-US" sz="1000" dirty="0" smtClean="0"/>
              <a:t>service.</a:t>
            </a:r>
          </a:p>
          <a:p>
            <a:r>
              <a:rPr lang="en-US" sz="1000" dirty="0"/>
              <a:t>It executes and automates all steps and operations necessary to deliver software modifications identified by work </a:t>
            </a:r>
            <a:r>
              <a:rPr lang="en-US" sz="1000" dirty="0" smtClean="0"/>
              <a:t>items.</a:t>
            </a:r>
            <a:endParaRPr lang="en-US" sz="1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05120" y="1800286"/>
            <a:ext cx="405698" cy="170621"/>
          </a:xfrm>
          <a:prstGeom prst="straightConnector1">
            <a:avLst/>
          </a:prstGeom>
          <a:ln>
            <a:solidFill>
              <a:srgbClr val="783B0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80" y="2885389"/>
            <a:ext cx="2294934" cy="95105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23" idx="0"/>
          </p:cNvCxnSpPr>
          <p:nvPr/>
        </p:nvCxnSpPr>
        <p:spPr>
          <a:xfrm flipH="1">
            <a:off x="2568847" y="2638659"/>
            <a:ext cx="354235" cy="246730"/>
          </a:xfrm>
          <a:prstGeom prst="straightConnector1">
            <a:avLst/>
          </a:prstGeom>
          <a:ln>
            <a:solidFill>
              <a:srgbClr val="783B0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3410" y="4070790"/>
            <a:ext cx="4106015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Plan &amp; Execution tab provides details of ER’s, Function’s, related Tasks and IR’s which are linked to the </a:t>
            </a:r>
            <a:r>
              <a:rPr lang="en-US" sz="1000" dirty="0" smtClean="0"/>
              <a:t>Service Version object.</a:t>
            </a:r>
            <a:endParaRPr lang="en-US" sz="1000" dirty="0"/>
          </a:p>
        </p:txBody>
      </p:sp>
      <p:cxnSp>
        <p:nvCxnSpPr>
          <p:cNvPr id="29" name="Straight Arrow Connector 28"/>
          <p:cNvCxnSpPr>
            <a:stCxn id="23" idx="2"/>
          </p:cNvCxnSpPr>
          <p:nvPr/>
        </p:nvCxnSpPr>
        <p:spPr>
          <a:xfrm flipH="1">
            <a:off x="2071520" y="3836443"/>
            <a:ext cx="497327" cy="234347"/>
          </a:xfrm>
          <a:prstGeom prst="straightConnector1">
            <a:avLst/>
          </a:prstGeom>
          <a:ln>
            <a:solidFill>
              <a:srgbClr val="783B0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576" y="2930593"/>
            <a:ext cx="2691010" cy="935584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6185748" y="2699579"/>
            <a:ext cx="346510" cy="211224"/>
          </a:xfrm>
          <a:prstGeom prst="straightConnector1">
            <a:avLst/>
          </a:prstGeom>
          <a:ln>
            <a:solidFill>
              <a:srgbClr val="783B0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11604" y="4090713"/>
            <a:ext cx="3783333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 smtClean="0"/>
              <a:t>A </a:t>
            </a:r>
            <a:r>
              <a:rPr lang="en-US" sz="1000" dirty="0" smtClean="0"/>
              <a:t>stage </a:t>
            </a:r>
            <a:r>
              <a:rPr lang="en-US" sz="1000" dirty="0" smtClean="0"/>
              <a:t>is </a:t>
            </a:r>
            <a:r>
              <a:rPr lang="en-US" sz="1000" dirty="0" smtClean="0"/>
              <a:t>a </a:t>
            </a:r>
            <a:r>
              <a:rPr lang="en-US" sz="1000" dirty="0"/>
              <a:t>working environment to serve Continuous Delivery activities required to manage changes on a component or service from development to production. </a:t>
            </a:r>
            <a:endParaRPr lang="en-US" sz="10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Three </a:t>
            </a:r>
            <a:r>
              <a:rPr lang="en-US" sz="1000" dirty="0"/>
              <a:t>kinds of stages exist: development, integration, and production</a:t>
            </a:r>
            <a:r>
              <a:rPr lang="en-US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QA stage is a type of development stage and </a:t>
            </a:r>
            <a:r>
              <a:rPr lang="en-US" sz="1000" dirty="0" smtClean="0"/>
              <a:t>pulls </a:t>
            </a:r>
            <a:r>
              <a:rPr lang="en-US" sz="1000" dirty="0" smtClean="0"/>
              <a:t>the code from </a:t>
            </a:r>
            <a:r>
              <a:rPr lang="en-US" sz="1000" dirty="0" smtClean="0"/>
              <a:t>integration </a:t>
            </a:r>
            <a:r>
              <a:rPr lang="en-US" sz="1000" dirty="0" smtClean="0"/>
              <a:t>stage (explained in later slides)</a:t>
            </a:r>
            <a:endParaRPr lang="en-US" sz="10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971933" y="3866177"/>
            <a:ext cx="262676" cy="204973"/>
          </a:xfrm>
          <a:prstGeom prst="straightConnector1">
            <a:avLst/>
          </a:prstGeom>
          <a:ln>
            <a:solidFill>
              <a:srgbClr val="783B0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4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4529" y="172561"/>
            <a:ext cx="7920880" cy="374073"/>
          </a:xfrm>
        </p:spPr>
        <p:txBody>
          <a:bodyPr/>
          <a:lstStyle/>
          <a:p>
            <a:r>
              <a:rPr lang="en-US" dirty="0" smtClean="0"/>
              <a:t>Overall Workflow Diagram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3212" y="4000988"/>
            <a:ext cx="2320688" cy="63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9E9E9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68AAD3"/>
                </a:solidFill>
              </a:rPr>
              <a:t>              N-1 Reference  Stage</a:t>
            </a:r>
          </a:p>
          <a:p>
            <a:r>
              <a:rPr lang="en-US" sz="1000" dirty="0" smtClean="0">
                <a:solidFill>
                  <a:srgbClr val="68AAD3"/>
                </a:solidFill>
              </a:rPr>
              <a:t>                     3DSupplyNetwork_1.0.0_</a:t>
            </a:r>
            <a:r>
              <a:rPr lang="en-US" sz="1000" dirty="0">
                <a:solidFill>
                  <a:srgbClr val="68AAD3"/>
                </a:solidFill>
              </a:rPr>
              <a:t> Sprint </a:t>
            </a:r>
            <a:r>
              <a:rPr lang="en-US" sz="1000" dirty="0" smtClean="0">
                <a:solidFill>
                  <a:srgbClr val="68AAD3"/>
                </a:solidFill>
              </a:rPr>
              <a:t>x                   </a:t>
            </a:r>
            <a:r>
              <a:rPr lang="en-US" sz="800" dirty="0" smtClean="0">
                <a:solidFill>
                  <a:srgbClr val="8E8E8E"/>
                </a:solidFill>
              </a:rPr>
              <a:t>Owner: DEV Lead</a:t>
            </a:r>
            <a:endParaRPr lang="en-US" sz="800" dirty="0">
              <a:solidFill>
                <a:srgbClr val="8E8E8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8545" y="2123770"/>
            <a:ext cx="2301765" cy="600164"/>
          </a:xfrm>
          <a:prstGeom prst="rect">
            <a:avLst/>
          </a:prstGeom>
          <a:noFill/>
          <a:ln>
            <a:solidFill>
              <a:srgbClr val="E9E9E9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68AAD3"/>
                </a:solidFill>
              </a:rPr>
              <a:t>             INTEGRATION Stage</a:t>
            </a:r>
          </a:p>
          <a:p>
            <a:r>
              <a:rPr lang="en-US" sz="1000" dirty="0" smtClean="0">
                <a:solidFill>
                  <a:srgbClr val="68AAD3"/>
                </a:solidFill>
              </a:rPr>
              <a:t>                    3DSupplyNetwork_1.0.0</a:t>
            </a:r>
            <a:endParaRPr lang="en-US" sz="1000" dirty="0">
              <a:solidFill>
                <a:srgbClr val="68AAD3"/>
              </a:solidFill>
            </a:endParaRPr>
          </a:p>
          <a:p>
            <a:r>
              <a:rPr lang="en-US" sz="800" dirty="0" smtClean="0">
                <a:solidFill>
                  <a:srgbClr val="8E8E8E"/>
                </a:solidFill>
              </a:rPr>
              <a:t>                        Owner: Dev Lead / Release Manager</a:t>
            </a:r>
            <a:endParaRPr lang="en-US" sz="800" dirty="0">
              <a:solidFill>
                <a:srgbClr val="8E8E8E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3193478" y="1015299"/>
            <a:ext cx="249711" cy="1469347"/>
          </a:xfrm>
          <a:prstGeom prst="rightBrac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>
            <a:off x="3443189" y="1749973"/>
            <a:ext cx="2301763" cy="51737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93478" y="2605796"/>
            <a:ext cx="2551474" cy="75666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20440" y="1095947"/>
            <a:ext cx="250750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Each Dev continuously commits  the code to Integration stage</a:t>
            </a:r>
            <a:endParaRPr lang="en-US" sz="1000" dirty="0"/>
          </a:p>
        </p:txBody>
      </p:sp>
      <p:cxnSp>
        <p:nvCxnSpPr>
          <p:cNvPr id="25" name="Straight Arrow Connector 24"/>
          <p:cNvCxnSpPr>
            <a:endCxn id="23" idx="1"/>
          </p:cNvCxnSpPr>
          <p:nvPr/>
        </p:nvCxnSpPr>
        <p:spPr>
          <a:xfrm>
            <a:off x="3314700" y="1146798"/>
            <a:ext cx="205740" cy="149204"/>
          </a:xfrm>
          <a:prstGeom prst="straightConnector1">
            <a:avLst/>
          </a:prstGeom>
          <a:ln>
            <a:solidFill>
              <a:srgbClr val="783B0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1" idx="2"/>
            <a:endCxn id="10" idx="3"/>
          </p:cNvCxnSpPr>
          <p:nvPr/>
        </p:nvCxnSpPr>
        <p:spPr>
          <a:xfrm rot="5400000">
            <a:off x="4285402" y="1702432"/>
            <a:ext cx="1592525" cy="3635528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50457" y="3262433"/>
            <a:ext cx="2507508" cy="5539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QA Stage will be </a:t>
            </a:r>
            <a:r>
              <a:rPr lang="en-US" dirty="0" smtClean="0"/>
              <a:t>a replica </a:t>
            </a:r>
            <a:r>
              <a:rPr lang="en-US" dirty="0"/>
              <a:t>of Integration stage. This dedicated stage will provide more control and flexibility </a:t>
            </a:r>
            <a:r>
              <a:rPr lang="en-US" dirty="0" smtClean="0"/>
              <a:t>for QA team to </a:t>
            </a:r>
            <a:r>
              <a:rPr lang="en-US" dirty="0" smtClean="0"/>
              <a:t>test.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30" idx="1"/>
          </p:cNvCxnSpPr>
          <p:nvPr/>
        </p:nvCxnSpPr>
        <p:spPr>
          <a:xfrm>
            <a:off x="3417570" y="3299911"/>
            <a:ext cx="332887" cy="239521"/>
          </a:xfrm>
          <a:prstGeom prst="straightConnector1">
            <a:avLst/>
          </a:prstGeom>
          <a:ln>
            <a:solidFill>
              <a:srgbClr val="783B0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50457" y="4434963"/>
            <a:ext cx="2709919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This stage will be built at the end of each sprint providing the </a:t>
            </a:r>
            <a:r>
              <a:rPr lang="en-US" dirty="0" smtClean="0"/>
              <a:t>reference stack of previous </a:t>
            </a:r>
            <a:r>
              <a:rPr lang="en-US" dirty="0" smtClean="0"/>
              <a:t>sprint.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417570" y="4309605"/>
            <a:ext cx="319642" cy="322325"/>
          </a:xfrm>
          <a:prstGeom prst="straightConnector1">
            <a:avLst/>
          </a:prstGeom>
          <a:ln>
            <a:solidFill>
              <a:srgbClr val="783B0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3" idx="1"/>
          </p:cNvCxnSpPr>
          <p:nvPr/>
        </p:nvCxnSpPr>
        <p:spPr>
          <a:xfrm>
            <a:off x="3194916" y="1749972"/>
            <a:ext cx="248273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5199" y="1393428"/>
            <a:ext cx="2507508" cy="5539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Integration stage will have the latest and greatest code. Owner of the stage will process the CR and runs the robot.</a:t>
            </a:r>
            <a:endParaRPr lang="en-US" sz="1000" dirty="0"/>
          </a:p>
        </p:txBody>
      </p:sp>
      <p:cxnSp>
        <p:nvCxnSpPr>
          <p:cNvPr id="45" name="Straight Arrow Connector 44"/>
          <p:cNvCxnSpPr>
            <a:stCxn id="11" idx="0"/>
            <a:endCxn id="44" idx="2"/>
          </p:cNvCxnSpPr>
          <p:nvPr/>
        </p:nvCxnSpPr>
        <p:spPr>
          <a:xfrm flipV="1">
            <a:off x="6899428" y="1947426"/>
            <a:ext cx="459525" cy="176344"/>
          </a:xfrm>
          <a:prstGeom prst="straightConnector1">
            <a:avLst/>
          </a:prstGeom>
          <a:ln>
            <a:solidFill>
              <a:srgbClr val="783B0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891715" y="746914"/>
            <a:ext cx="2301765" cy="600164"/>
            <a:chOff x="891715" y="746914"/>
            <a:chExt cx="2301765" cy="600164"/>
          </a:xfrm>
        </p:grpSpPr>
        <p:sp>
          <p:nvSpPr>
            <p:cNvPr id="5" name="TextBox 4"/>
            <p:cNvSpPr txBox="1"/>
            <p:nvPr/>
          </p:nvSpPr>
          <p:spPr>
            <a:xfrm>
              <a:off x="891715" y="746914"/>
              <a:ext cx="2301765" cy="600164"/>
            </a:xfrm>
            <a:prstGeom prst="rect">
              <a:avLst/>
            </a:prstGeom>
            <a:noFill/>
            <a:ln>
              <a:solidFill>
                <a:srgbClr val="E9E9E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68AAD3"/>
                  </a:solidFill>
                </a:rPr>
                <a:t>                DEV Stage</a:t>
              </a:r>
            </a:p>
            <a:p>
              <a:r>
                <a:rPr lang="en-US" sz="1000" dirty="0" smtClean="0">
                  <a:solidFill>
                    <a:srgbClr val="68AAD3"/>
                  </a:solidFill>
                </a:rPr>
                <a:t>                        3DSupplyNetwork_1.0.0_ABC</a:t>
              </a:r>
              <a:endParaRPr lang="en-US" sz="1000" dirty="0">
                <a:solidFill>
                  <a:srgbClr val="68AAD3"/>
                </a:solidFill>
              </a:endParaRPr>
            </a:p>
            <a:p>
              <a:r>
                <a:rPr lang="en-US" sz="800" dirty="0" smtClean="0">
                  <a:solidFill>
                    <a:srgbClr val="8E8E8E"/>
                  </a:solidFill>
                </a:rPr>
                <a:t>                             Owner: Developer</a:t>
              </a:r>
              <a:endParaRPr lang="en-US" sz="800" dirty="0">
                <a:solidFill>
                  <a:srgbClr val="8E8E8E"/>
                </a:solidFill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212" y="781374"/>
              <a:ext cx="522001" cy="539400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888119" y="1449890"/>
            <a:ext cx="2301765" cy="600164"/>
            <a:chOff x="891715" y="746914"/>
            <a:chExt cx="2301765" cy="600164"/>
          </a:xfrm>
        </p:grpSpPr>
        <p:sp>
          <p:nvSpPr>
            <p:cNvPr id="55" name="TextBox 54"/>
            <p:cNvSpPr txBox="1"/>
            <p:nvPr/>
          </p:nvSpPr>
          <p:spPr>
            <a:xfrm>
              <a:off x="891715" y="746914"/>
              <a:ext cx="2301765" cy="600164"/>
            </a:xfrm>
            <a:prstGeom prst="rect">
              <a:avLst/>
            </a:prstGeom>
            <a:noFill/>
            <a:ln>
              <a:solidFill>
                <a:srgbClr val="E9E9E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68AAD3"/>
                  </a:solidFill>
                </a:rPr>
                <a:t>                DEV Stage</a:t>
              </a:r>
            </a:p>
            <a:p>
              <a:r>
                <a:rPr lang="en-US" sz="1000" dirty="0" smtClean="0">
                  <a:solidFill>
                    <a:srgbClr val="68AAD3"/>
                  </a:solidFill>
                </a:rPr>
                <a:t>                        3DSupplyNetwork_1.0.0_XYZ</a:t>
              </a:r>
              <a:endParaRPr lang="en-US" sz="1000" dirty="0">
                <a:solidFill>
                  <a:srgbClr val="68AAD3"/>
                </a:solidFill>
              </a:endParaRPr>
            </a:p>
            <a:p>
              <a:r>
                <a:rPr lang="en-US" sz="800" dirty="0" smtClean="0">
                  <a:solidFill>
                    <a:srgbClr val="8E8E8E"/>
                  </a:solidFill>
                </a:rPr>
                <a:t>                             Owner: Developer</a:t>
              </a:r>
              <a:endParaRPr lang="en-US" sz="800" dirty="0">
                <a:solidFill>
                  <a:srgbClr val="8E8E8E"/>
                </a:solidFill>
              </a:endParaRP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212" y="781374"/>
              <a:ext cx="522001" cy="539400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888119" y="2219277"/>
            <a:ext cx="2301765" cy="600164"/>
            <a:chOff x="891715" y="746914"/>
            <a:chExt cx="2301765" cy="600164"/>
          </a:xfrm>
        </p:grpSpPr>
        <p:sp>
          <p:nvSpPr>
            <p:cNvPr id="58" name="TextBox 57"/>
            <p:cNvSpPr txBox="1"/>
            <p:nvPr/>
          </p:nvSpPr>
          <p:spPr>
            <a:xfrm>
              <a:off x="891715" y="746914"/>
              <a:ext cx="2301765" cy="600164"/>
            </a:xfrm>
            <a:prstGeom prst="rect">
              <a:avLst/>
            </a:prstGeom>
            <a:noFill/>
            <a:ln>
              <a:solidFill>
                <a:srgbClr val="E9E9E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68AAD3"/>
                  </a:solidFill>
                </a:rPr>
                <a:t>                DEV Stage</a:t>
              </a:r>
            </a:p>
            <a:p>
              <a:r>
                <a:rPr lang="en-US" sz="1000" dirty="0" smtClean="0">
                  <a:solidFill>
                    <a:srgbClr val="68AAD3"/>
                  </a:solidFill>
                </a:rPr>
                <a:t>                        3DSupplyNetwork_1.0.0_ABC</a:t>
              </a:r>
              <a:endParaRPr lang="en-US" sz="1000" dirty="0">
                <a:solidFill>
                  <a:srgbClr val="68AAD3"/>
                </a:solidFill>
              </a:endParaRPr>
            </a:p>
            <a:p>
              <a:r>
                <a:rPr lang="en-US" sz="800" dirty="0" smtClean="0">
                  <a:solidFill>
                    <a:srgbClr val="8E8E8E"/>
                  </a:solidFill>
                </a:rPr>
                <a:t>                             Owner: Developer</a:t>
              </a:r>
              <a:endParaRPr lang="en-US" sz="800" dirty="0">
                <a:solidFill>
                  <a:srgbClr val="8E8E8E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212" y="781374"/>
              <a:ext cx="522001" cy="5394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886844" y="3081560"/>
            <a:ext cx="2301765" cy="600164"/>
            <a:chOff x="891715" y="746914"/>
            <a:chExt cx="2301765" cy="600164"/>
          </a:xfrm>
        </p:grpSpPr>
        <p:sp>
          <p:nvSpPr>
            <p:cNvPr id="61" name="TextBox 60"/>
            <p:cNvSpPr txBox="1"/>
            <p:nvPr/>
          </p:nvSpPr>
          <p:spPr>
            <a:xfrm>
              <a:off x="891715" y="746914"/>
              <a:ext cx="2301765" cy="600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9E9E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68AAD3"/>
                  </a:solidFill>
                </a:rPr>
                <a:t>                QA Stage</a:t>
              </a:r>
            </a:p>
            <a:p>
              <a:r>
                <a:rPr lang="en-US" sz="1000" dirty="0" smtClean="0">
                  <a:solidFill>
                    <a:srgbClr val="68AAD3"/>
                  </a:solidFill>
                </a:rPr>
                <a:t>                        3DSupplyNetwork_1.0.0_QA</a:t>
              </a:r>
              <a:endParaRPr lang="en-US" sz="1000" dirty="0">
                <a:solidFill>
                  <a:srgbClr val="68AAD3"/>
                </a:solidFill>
              </a:endParaRPr>
            </a:p>
            <a:p>
              <a:r>
                <a:rPr lang="en-US" sz="800" dirty="0" smtClean="0">
                  <a:solidFill>
                    <a:srgbClr val="8E8E8E"/>
                  </a:solidFill>
                </a:rPr>
                <a:t>                             Owner: QA</a:t>
              </a:r>
              <a:endParaRPr lang="en-US" sz="800" dirty="0">
                <a:solidFill>
                  <a:srgbClr val="8E8E8E"/>
                </a:solidFill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212" y="781374"/>
              <a:ext cx="522001" cy="539400"/>
            </a:xfrm>
            <a:prstGeom prst="rect">
              <a:avLst/>
            </a:prstGeom>
          </p:spPr>
        </p:pic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43" y="4045580"/>
            <a:ext cx="522001" cy="5394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188" y="2154152"/>
            <a:ext cx="522001" cy="53940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704851" y="622300"/>
            <a:ext cx="2712719" cy="2305050"/>
          </a:xfrm>
          <a:prstGeom prst="rect">
            <a:avLst/>
          </a:prstGeom>
          <a:noFill/>
          <a:ln w="3175">
            <a:solidFill>
              <a:srgbClr val="C9C1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4529" y="172561"/>
            <a:ext cx="7920880" cy="374073"/>
          </a:xfrm>
        </p:spPr>
        <p:txBody>
          <a:bodyPr/>
          <a:lstStyle/>
          <a:p>
            <a:r>
              <a:rPr lang="en-US" dirty="0" smtClean="0"/>
              <a:t>QA Workflow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014" y="39472"/>
            <a:ext cx="2197654" cy="1175650"/>
          </a:xfrm>
          <a:prstGeom prst="rect">
            <a:avLst/>
          </a:prstGeom>
          <a:effectLst>
            <a:outerShdw blurRad="50800" dist="38100" dir="10800000" sx="102000" sy="102000" algn="r" rotWithShape="0">
              <a:schemeClr val="tx2">
                <a:alpha val="40000"/>
              </a:schemeClr>
            </a:outerShdw>
          </a:effectLst>
        </p:spPr>
      </p:pic>
      <p:sp>
        <p:nvSpPr>
          <p:cNvPr id="36" name="TextBox 35"/>
          <p:cNvSpPr txBox="1"/>
          <p:nvPr/>
        </p:nvSpPr>
        <p:spPr>
          <a:xfrm>
            <a:off x="1884617" y="1962483"/>
            <a:ext cx="2976850" cy="7848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 dirty="0" smtClean="0"/>
              <a:t>In DSxDEV, Functions and Tasks to be created by DEV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Create QA task in above Function and that task will be used for code refresh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All these functions and tasks will be listed in this ‘Plan &amp; Execution’ tab</a:t>
            </a:r>
            <a:endParaRPr lang="en-US" sz="9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070536" y="1711391"/>
            <a:ext cx="154367" cy="2254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99193" y="4337113"/>
            <a:ext cx="2936857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/>
            <a:r>
              <a:rPr lang="en-US" sz="900" dirty="0"/>
              <a:t>Pending - Change </a:t>
            </a:r>
            <a:r>
              <a:rPr lang="en-US" sz="900" dirty="0" smtClean="0"/>
              <a:t>Requests that are pushed </a:t>
            </a:r>
            <a:r>
              <a:rPr lang="en-US" sz="900" dirty="0"/>
              <a:t>up from Dev stage but not yet integrated</a:t>
            </a:r>
          </a:p>
          <a:p>
            <a:pPr lvl="0"/>
            <a:r>
              <a:rPr lang="en-US" sz="900" dirty="0"/>
              <a:t>Processing - Change Requests </a:t>
            </a:r>
            <a:r>
              <a:rPr lang="en-US" sz="900" dirty="0" smtClean="0"/>
              <a:t>that </a:t>
            </a:r>
            <a:r>
              <a:rPr lang="en-US" sz="900" dirty="0"/>
              <a:t>are deployed in Integrated stage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210738" y="4026961"/>
            <a:ext cx="161227" cy="2979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19721" y="4330709"/>
            <a:ext cx="2709919" cy="7848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marL="171450" indent="-171450">
              <a:buFontTx/>
              <a:buChar char="-"/>
            </a:pPr>
            <a:r>
              <a:rPr lang="en-US" sz="900" dirty="0" smtClean="0"/>
              <a:t>QA team member to be added as members for DEV stages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Change Request tab and the Factory tab provides info on which tasks are promoted to Integration stage those which are in-work</a:t>
            </a:r>
            <a:endParaRPr lang="en-US" sz="9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506971" y="1943862"/>
            <a:ext cx="846666" cy="4624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943415" y="3430463"/>
            <a:ext cx="2301765" cy="573860"/>
            <a:chOff x="891715" y="746914"/>
            <a:chExt cx="2301765" cy="573860"/>
          </a:xfrm>
        </p:grpSpPr>
        <p:sp>
          <p:nvSpPr>
            <p:cNvPr id="46" name="TextBox 45"/>
            <p:cNvSpPr txBox="1"/>
            <p:nvPr/>
          </p:nvSpPr>
          <p:spPr>
            <a:xfrm>
              <a:off x="891715" y="746914"/>
              <a:ext cx="2301765" cy="553998"/>
            </a:xfrm>
            <a:prstGeom prst="rect">
              <a:avLst/>
            </a:prstGeom>
            <a:noFill/>
            <a:ln>
              <a:solidFill>
                <a:srgbClr val="E9E9E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68AAD3"/>
                  </a:solidFill>
                </a:rPr>
                <a:t>                DEV Stage</a:t>
              </a:r>
            </a:p>
            <a:p>
              <a:r>
                <a:rPr lang="en-US" sz="900" dirty="0" smtClean="0">
                  <a:solidFill>
                    <a:srgbClr val="68AAD3"/>
                  </a:solidFill>
                </a:rPr>
                <a:t>                        3DSupplyNetwork_1.0.0_ABC</a:t>
              </a:r>
              <a:endParaRPr lang="en-US" sz="900" dirty="0">
                <a:solidFill>
                  <a:srgbClr val="68AAD3"/>
                </a:solidFill>
              </a:endParaRPr>
            </a:p>
            <a:p>
              <a:r>
                <a:rPr lang="en-US" sz="700" dirty="0" smtClean="0">
                  <a:solidFill>
                    <a:srgbClr val="8E8E8E"/>
                  </a:solidFill>
                </a:rPr>
                <a:t>                             Owner: Developer</a:t>
              </a:r>
              <a:endParaRPr lang="en-US" sz="700" dirty="0">
                <a:solidFill>
                  <a:srgbClr val="8E8E8E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212" y="781374"/>
              <a:ext cx="522001" cy="5394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5349148" y="1352400"/>
            <a:ext cx="2301765" cy="573860"/>
            <a:chOff x="891715" y="746914"/>
            <a:chExt cx="2301765" cy="573860"/>
          </a:xfrm>
        </p:grpSpPr>
        <p:sp>
          <p:nvSpPr>
            <p:cNvPr id="49" name="TextBox 48"/>
            <p:cNvSpPr txBox="1"/>
            <p:nvPr/>
          </p:nvSpPr>
          <p:spPr>
            <a:xfrm>
              <a:off x="891715" y="746914"/>
              <a:ext cx="2301765" cy="553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9E9E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68AAD3"/>
                  </a:solidFill>
                </a:rPr>
                <a:t>                QA Stage</a:t>
              </a:r>
            </a:p>
            <a:p>
              <a:r>
                <a:rPr lang="en-US" sz="900" dirty="0" smtClean="0">
                  <a:solidFill>
                    <a:srgbClr val="68AAD3"/>
                  </a:solidFill>
                </a:rPr>
                <a:t>                        3DSupplyNetwork_1.0.0_QA</a:t>
              </a:r>
              <a:endParaRPr lang="en-US" sz="900" dirty="0">
                <a:solidFill>
                  <a:srgbClr val="68AAD3"/>
                </a:solidFill>
              </a:endParaRPr>
            </a:p>
            <a:p>
              <a:r>
                <a:rPr lang="en-US" sz="700" dirty="0" smtClean="0">
                  <a:solidFill>
                    <a:srgbClr val="8E8E8E"/>
                  </a:solidFill>
                </a:rPr>
                <a:t>                             Owner: QA</a:t>
              </a:r>
              <a:endParaRPr lang="en-US" sz="700" dirty="0">
                <a:solidFill>
                  <a:srgbClr val="8E8E8E"/>
                </a:solidFill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212" y="781374"/>
              <a:ext cx="522001" cy="539400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4147473" y="3426797"/>
            <a:ext cx="2301765" cy="600164"/>
            <a:chOff x="4754034" y="2501954"/>
            <a:chExt cx="2301765" cy="600164"/>
          </a:xfrm>
        </p:grpSpPr>
        <p:sp>
          <p:nvSpPr>
            <p:cNvPr id="64" name="TextBox 63"/>
            <p:cNvSpPr txBox="1"/>
            <p:nvPr/>
          </p:nvSpPr>
          <p:spPr>
            <a:xfrm>
              <a:off x="4754034" y="2501954"/>
              <a:ext cx="2301765" cy="553998"/>
            </a:xfrm>
            <a:prstGeom prst="rect">
              <a:avLst/>
            </a:prstGeom>
            <a:noFill/>
            <a:ln>
              <a:solidFill>
                <a:srgbClr val="E9E9E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68AAD3"/>
                  </a:solidFill>
                </a:rPr>
                <a:t>             INTEGRATION Stage</a:t>
              </a:r>
            </a:p>
            <a:p>
              <a:r>
                <a:rPr lang="en-US" sz="900" dirty="0" smtClean="0">
                  <a:solidFill>
                    <a:srgbClr val="68AAD3"/>
                  </a:solidFill>
                </a:rPr>
                <a:t>                    3DSupplyNetwork_1.0.0</a:t>
              </a:r>
              <a:endParaRPr lang="en-US" sz="900" dirty="0">
                <a:solidFill>
                  <a:srgbClr val="68AAD3"/>
                </a:solidFill>
              </a:endParaRPr>
            </a:p>
            <a:p>
              <a:r>
                <a:rPr lang="en-US" sz="700" dirty="0" smtClean="0">
                  <a:solidFill>
                    <a:srgbClr val="8E8E8E"/>
                  </a:solidFill>
                </a:rPr>
                <a:t>                        Owner: Dev Lead / Release Manager</a:t>
              </a:r>
              <a:endParaRPr lang="en-US" sz="700" dirty="0">
                <a:solidFill>
                  <a:srgbClr val="8E8E8E"/>
                </a:solidFill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0663" y="2562718"/>
              <a:ext cx="522001" cy="539400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482612" y="1350126"/>
            <a:ext cx="1652694" cy="307777"/>
            <a:chOff x="636694" y="668517"/>
            <a:chExt cx="1652694" cy="307777"/>
          </a:xfrm>
        </p:grpSpPr>
        <p:sp>
          <p:nvSpPr>
            <p:cNvPr id="69" name="TextBox 68"/>
            <p:cNvSpPr txBox="1"/>
            <p:nvPr/>
          </p:nvSpPr>
          <p:spPr>
            <a:xfrm>
              <a:off x="636694" y="668517"/>
              <a:ext cx="1652694" cy="307777"/>
            </a:xfrm>
            <a:prstGeom prst="rect">
              <a:avLst/>
            </a:prstGeom>
            <a:solidFill>
              <a:srgbClr val="368EC4"/>
            </a:solidFill>
            <a:ln>
              <a:solidFill>
                <a:srgbClr val="E9E9E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en-US" sz="1400" dirty="0" smtClean="0">
                  <a:solidFill>
                    <a:schemeClr val="bg1"/>
                  </a:solidFill>
                </a:rPr>
                <a:t>   Plan &amp; Execution</a:t>
              </a: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796" y="704606"/>
              <a:ext cx="219048" cy="238095"/>
            </a:xfrm>
            <a:prstGeom prst="rect">
              <a:avLst/>
            </a:prstGeom>
          </p:spPr>
        </p:pic>
      </p:grpSp>
      <p:cxnSp>
        <p:nvCxnSpPr>
          <p:cNvPr id="71" name="Straight Arrow Connector 70"/>
          <p:cNvCxnSpPr>
            <a:stCxn id="69" idx="2"/>
            <a:endCxn id="46" idx="0"/>
          </p:cNvCxnSpPr>
          <p:nvPr/>
        </p:nvCxnSpPr>
        <p:spPr>
          <a:xfrm>
            <a:off x="1308959" y="1657903"/>
            <a:ext cx="785339" cy="177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6" idx="3"/>
            <a:endCxn id="64" idx="1"/>
          </p:cNvCxnSpPr>
          <p:nvPr/>
        </p:nvCxnSpPr>
        <p:spPr>
          <a:xfrm flipV="1">
            <a:off x="3245180" y="3703796"/>
            <a:ext cx="902293" cy="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0"/>
            <a:endCxn id="49" idx="2"/>
          </p:cNvCxnSpPr>
          <p:nvPr/>
        </p:nvCxnSpPr>
        <p:spPr>
          <a:xfrm flipV="1">
            <a:off x="5298356" y="1906398"/>
            <a:ext cx="1201675" cy="152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87158" y="2431694"/>
            <a:ext cx="2927510" cy="8002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marL="171450" lvl="0" indent="-171450">
              <a:buFontTx/>
              <a:buChar char="-"/>
            </a:pPr>
            <a:r>
              <a:rPr lang="en-US" sz="900" dirty="0" smtClean="0"/>
              <a:t>Create a new Change Request using the QA task</a:t>
            </a:r>
          </a:p>
          <a:p>
            <a:pPr marL="171450" lvl="0" indent="-171450">
              <a:buFontTx/>
              <a:buChar char="-"/>
            </a:pPr>
            <a:r>
              <a:rPr lang="en-US" sz="900" dirty="0" smtClean="0"/>
              <a:t>Select the Change request as active</a:t>
            </a:r>
          </a:p>
          <a:p>
            <a:pPr marL="171450" lvl="0" indent="-171450">
              <a:buFontTx/>
              <a:buChar char="-"/>
            </a:pPr>
            <a:r>
              <a:rPr lang="en-US" sz="900" dirty="0" smtClean="0"/>
              <a:t>In Factory tab, select the Change request and Execute the robot</a:t>
            </a:r>
          </a:p>
          <a:p>
            <a:pPr marL="171450" lvl="0" indent="-171450">
              <a:buFontTx/>
              <a:buChar char="-"/>
            </a:pPr>
            <a:r>
              <a:rPr lang="en-US" sz="900" dirty="0" smtClean="0"/>
              <a:t>Launch Sandbox once the Robot completes</a:t>
            </a:r>
            <a:endParaRPr lang="en-US" sz="9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453226" y="4045375"/>
            <a:ext cx="161227" cy="2271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12-Point Star 13"/>
          <p:cNvSpPr/>
          <p:nvPr/>
        </p:nvSpPr>
        <p:spPr>
          <a:xfrm>
            <a:off x="513714" y="1054100"/>
            <a:ext cx="349886" cy="257926"/>
          </a:xfrm>
          <a:prstGeom prst="star1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12-Point Star 75"/>
          <p:cNvSpPr/>
          <p:nvPr/>
        </p:nvSpPr>
        <p:spPr>
          <a:xfrm>
            <a:off x="1003411" y="3042318"/>
            <a:ext cx="349886" cy="257926"/>
          </a:xfrm>
          <a:prstGeom prst="star1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7" name="12-Point Star 76"/>
          <p:cNvSpPr/>
          <p:nvPr/>
        </p:nvSpPr>
        <p:spPr>
          <a:xfrm>
            <a:off x="4221351" y="3095074"/>
            <a:ext cx="349886" cy="257926"/>
          </a:xfrm>
          <a:prstGeom prst="star1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8" name="12-Point Star 77"/>
          <p:cNvSpPr/>
          <p:nvPr/>
        </p:nvSpPr>
        <p:spPr>
          <a:xfrm>
            <a:off x="5444871" y="968737"/>
            <a:ext cx="349886" cy="257926"/>
          </a:xfrm>
          <a:prstGeom prst="star1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0568" y="223010"/>
            <a:ext cx="7920880" cy="374073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Planning &amp; Execution </a:t>
            </a:r>
            <a:r>
              <a:rPr lang="en-US" dirty="0"/>
              <a:t>– Functions and Tasks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334892" y="780657"/>
            <a:ext cx="4754215" cy="3365018"/>
          </a:xfrm>
        </p:spPr>
        <p:txBody>
          <a:bodyPr>
            <a:normAutofit/>
          </a:bodyPr>
          <a:lstStyle/>
          <a:p>
            <a:pPr marL="83385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Ensure all functions and </a:t>
            </a:r>
            <a:r>
              <a:rPr lang="en-US" dirty="0" smtClean="0"/>
              <a:t>tasks </a:t>
            </a:r>
            <a:r>
              <a:rPr lang="en-US" dirty="0" smtClean="0"/>
              <a:t>related to current sprint are listed in the “Plan &amp; Execution” tab</a:t>
            </a:r>
          </a:p>
          <a:p>
            <a:pPr marL="83385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If you using </a:t>
            </a:r>
            <a:r>
              <a:rPr lang="en-US" dirty="0" smtClean="0"/>
              <a:t>JIRA, </a:t>
            </a:r>
            <a:r>
              <a:rPr lang="en-US" dirty="0" smtClean="0"/>
              <a:t>then for </a:t>
            </a:r>
            <a:r>
              <a:rPr lang="en-US" dirty="0"/>
              <a:t>each </a:t>
            </a:r>
            <a:r>
              <a:rPr lang="en-US" dirty="0" smtClean="0"/>
              <a:t>story </a:t>
            </a:r>
            <a:r>
              <a:rPr lang="en-US" dirty="0"/>
              <a:t>there should be corresponding </a:t>
            </a:r>
            <a:r>
              <a:rPr lang="en-US" dirty="0" smtClean="0"/>
              <a:t>tasks </a:t>
            </a:r>
            <a:r>
              <a:rPr lang="en-US" dirty="0"/>
              <a:t>in </a:t>
            </a:r>
            <a:r>
              <a:rPr lang="en-US" dirty="0" smtClean="0"/>
              <a:t>DSxDEV</a:t>
            </a:r>
            <a:endParaRPr lang="en-US" dirty="0"/>
          </a:p>
          <a:p>
            <a:pPr marL="83385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DEV will use this task to promote the code through pipeline and QA will know what is promoted using </a:t>
            </a:r>
            <a:r>
              <a:rPr lang="en-US" dirty="0" smtClean="0"/>
              <a:t>task </a:t>
            </a:r>
            <a:r>
              <a:rPr lang="en-US" dirty="0" smtClean="0"/>
              <a:t>ID</a:t>
            </a:r>
            <a:endParaRPr lang="en-US" dirty="0" smtClean="0"/>
          </a:p>
          <a:p>
            <a:pPr marL="83385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Create a new </a:t>
            </a:r>
            <a:r>
              <a:rPr lang="en-US" dirty="0" smtClean="0"/>
              <a:t>task </a:t>
            </a:r>
            <a:r>
              <a:rPr lang="en-US" dirty="0" smtClean="0"/>
              <a:t>which will be used to retrieve the code from Integration to QA </a:t>
            </a:r>
            <a:r>
              <a:rPr lang="en-US" dirty="0" smtClean="0"/>
              <a:t>stage </a:t>
            </a:r>
            <a:endParaRPr lang="en-US" dirty="0"/>
          </a:p>
          <a:p>
            <a:pPr marL="833850" lvl="2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107" y="597083"/>
            <a:ext cx="3857978" cy="454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0568" y="223010"/>
            <a:ext cx="7920880" cy="374073"/>
          </a:xfrm>
        </p:spPr>
        <p:txBody>
          <a:bodyPr/>
          <a:lstStyle/>
          <a:p>
            <a:r>
              <a:rPr lang="en-US" dirty="0"/>
              <a:t>2. Access to DEV stages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30385" y="693797"/>
            <a:ext cx="7801063" cy="4225044"/>
          </a:xfrm>
        </p:spPr>
        <p:txBody>
          <a:bodyPr>
            <a:normAutofit/>
          </a:bodyPr>
          <a:lstStyle/>
          <a:p>
            <a:pPr marL="833850" lvl="2" indent="-457200">
              <a:buFont typeface="Wingdings" panose="05000000000000000000" pitchFamily="2" charset="2"/>
              <a:buChar char="Ø"/>
            </a:pPr>
            <a:r>
              <a:rPr lang="en-US" sz="1200" u="sng" dirty="0" smtClean="0"/>
              <a:t>This is not mandatory but good to have </a:t>
            </a:r>
            <a:r>
              <a:rPr lang="en-US" sz="1200" dirty="0" smtClean="0"/>
              <a:t> - check if QA team has access to all DEV stages. </a:t>
            </a:r>
          </a:p>
          <a:p>
            <a:pPr marL="833850" lvl="2" indent="-4572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833850" lvl="2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833850" lvl="2" indent="-4572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833850" lvl="2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376650" lvl="2" indent="0">
              <a:buNone/>
            </a:pPr>
            <a:endParaRPr lang="en-US" dirty="0"/>
          </a:p>
          <a:p>
            <a:pPr marL="833850" lvl="2" indent="-457200">
              <a:buFont typeface="Wingdings" panose="05000000000000000000" pitchFamily="2" charset="2"/>
              <a:buChar char="Ø"/>
            </a:pPr>
            <a:r>
              <a:rPr lang="en-US" sz="1200" dirty="0" smtClean="0"/>
              <a:t>For each DEV </a:t>
            </a:r>
            <a:r>
              <a:rPr lang="en-US" sz="1200" dirty="0"/>
              <a:t>s</a:t>
            </a:r>
            <a:r>
              <a:rPr lang="en-US" sz="1200" dirty="0" smtClean="0"/>
              <a:t>tage</a:t>
            </a:r>
            <a:r>
              <a:rPr lang="en-US" sz="1200" dirty="0" smtClean="0"/>
              <a:t>, from </a:t>
            </a:r>
            <a:r>
              <a:rPr lang="en-US" sz="1200" dirty="0" smtClean="0"/>
              <a:t>Change Requests </a:t>
            </a:r>
            <a:r>
              <a:rPr lang="en-US" sz="1200" dirty="0" smtClean="0"/>
              <a:t>tab you can check and understand </a:t>
            </a:r>
            <a:r>
              <a:rPr lang="en-US" sz="1200" dirty="0"/>
              <a:t>which story/tasks are </a:t>
            </a:r>
            <a:r>
              <a:rPr lang="en-US" sz="1200" dirty="0" smtClean="0"/>
              <a:t>promoted. Description column may provide more detail.</a:t>
            </a:r>
          </a:p>
          <a:p>
            <a:pPr marL="833850" lvl="2" indent="-457200">
              <a:buFont typeface="Wingdings" panose="05000000000000000000" pitchFamily="2" charset="2"/>
              <a:buChar char="Ø"/>
            </a:pPr>
            <a:r>
              <a:rPr lang="en-US" sz="1200" dirty="0" smtClean="0"/>
              <a:t>Factory tab provides info on which change requests are deployed and </a:t>
            </a:r>
            <a:r>
              <a:rPr lang="en-US" sz="1200" dirty="0" smtClean="0"/>
              <a:t>pushed </a:t>
            </a:r>
            <a:r>
              <a:rPr lang="en-US" sz="1200" dirty="0" smtClean="0"/>
              <a:t>to Integration </a:t>
            </a:r>
            <a:r>
              <a:rPr lang="en-US" sz="1200" dirty="0" smtClean="0"/>
              <a:t>stage</a:t>
            </a:r>
            <a:r>
              <a:rPr lang="en-US" sz="1200" dirty="0" smtClean="0"/>
              <a:t>.</a:t>
            </a:r>
            <a:endParaRPr lang="en-US" sz="1200" dirty="0"/>
          </a:p>
          <a:p>
            <a:pPr marL="833850" lvl="2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0906" y="964061"/>
            <a:ext cx="6020772" cy="12458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5337" y="3182784"/>
            <a:ext cx="2703411" cy="10966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6915" y="3182784"/>
            <a:ext cx="3441766" cy="114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4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0568" y="223010"/>
            <a:ext cx="7920880" cy="374073"/>
          </a:xfrm>
        </p:spPr>
        <p:txBody>
          <a:bodyPr/>
          <a:lstStyle/>
          <a:p>
            <a:r>
              <a:rPr lang="en-US" dirty="0"/>
              <a:t>3. Integration Stage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30385" y="693797"/>
            <a:ext cx="7801063" cy="4275494"/>
          </a:xfrm>
        </p:spPr>
        <p:txBody>
          <a:bodyPr>
            <a:normAutofit/>
          </a:bodyPr>
          <a:lstStyle/>
          <a:p>
            <a:pPr marL="833850" lvl="2" indent="-457200">
              <a:buFont typeface="Wingdings" panose="05000000000000000000" pitchFamily="2" charset="2"/>
              <a:buChar char="Ø"/>
            </a:pPr>
            <a:r>
              <a:rPr lang="en-US" dirty="0" smtClean="0"/>
              <a:t>Change </a:t>
            </a:r>
            <a:r>
              <a:rPr lang="en-US" dirty="0" smtClean="0"/>
              <a:t>Requests </a:t>
            </a:r>
            <a:r>
              <a:rPr lang="en-US" dirty="0" smtClean="0"/>
              <a:t>tab of this stage has two sections. Pending and Processing.</a:t>
            </a:r>
          </a:p>
          <a:p>
            <a:pPr marL="1062450" lvl="3" indent="-457200">
              <a:buFont typeface="Wingdings" panose="05000000000000000000" pitchFamily="2" charset="2"/>
              <a:buChar char="Ø"/>
            </a:pPr>
            <a:r>
              <a:rPr lang="en-US" dirty="0" smtClean="0"/>
              <a:t>Pending - Change Requests in the sections are those pushed up from Dev stage but not yet integrated</a:t>
            </a:r>
          </a:p>
          <a:p>
            <a:pPr marL="1062450" lvl="3" indent="-457200">
              <a:buFont typeface="Wingdings" panose="05000000000000000000" pitchFamily="2" charset="2"/>
              <a:buChar char="Ø"/>
            </a:pPr>
            <a:r>
              <a:rPr lang="en-US" dirty="0" smtClean="0"/>
              <a:t>Processing - Change Requests in this section (with status as integrated) are those which are deployed in Integrated stage</a:t>
            </a:r>
          </a:p>
          <a:p>
            <a:pPr marL="833850" lvl="2" indent="-4572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833850" lvl="2" indent="-4572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833850" lvl="2" indent="-4572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833850" lvl="2" indent="-4572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833850" lvl="2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833850" lvl="2" indent="-4572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833850" lvl="2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833850" lvl="2" indent="-4572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833850" lvl="2" indent="-4572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833850" lvl="2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26" name="Picture 2" descr="C:\Users\szo\AppData\Local\Temp\SNAGHTML5643967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5479" y="2240838"/>
            <a:ext cx="6588540" cy="19501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5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0568" y="223010"/>
            <a:ext cx="7920880" cy="374073"/>
          </a:xfrm>
        </p:spPr>
        <p:txBody>
          <a:bodyPr/>
          <a:lstStyle/>
          <a:p>
            <a:r>
              <a:rPr lang="en-US" dirty="0"/>
              <a:t>4. QA </a:t>
            </a:r>
            <a:r>
              <a:rPr lang="en-US" dirty="0" smtClean="0"/>
              <a:t>Stage &amp; Validations				(1/2)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30386" y="693798"/>
            <a:ext cx="7245168" cy="2591269"/>
          </a:xfrm>
        </p:spPr>
        <p:txBody>
          <a:bodyPr>
            <a:normAutofit/>
          </a:bodyPr>
          <a:lstStyle/>
          <a:p>
            <a:pPr marL="833850" lvl="2" indent="-457200">
              <a:buFont typeface="Wingdings" panose="05000000000000000000" pitchFamily="2" charset="2"/>
              <a:buChar char="Ø"/>
            </a:pPr>
            <a:r>
              <a:rPr lang="en-US" dirty="0" smtClean="0"/>
              <a:t>QA builds this env based on the status in Integration stage and does the testing from this sandbox.</a:t>
            </a:r>
          </a:p>
          <a:p>
            <a:pPr marL="833850" lvl="2" indent="-457200">
              <a:buFont typeface="Wingdings" panose="05000000000000000000" pitchFamily="2" charset="2"/>
              <a:buChar char="Ø"/>
            </a:pPr>
            <a:r>
              <a:rPr lang="en-US" dirty="0" smtClean="0"/>
              <a:t>Following are the steps to be followed by QA responsible to pull the latest code</a:t>
            </a:r>
          </a:p>
          <a:p>
            <a:pPr marL="1062450" lvl="3" indent="-457200">
              <a:buFont typeface="+mj-lt"/>
              <a:buAutoNum type="arabicPeriod"/>
            </a:pPr>
            <a:r>
              <a:rPr lang="en-US" dirty="0" smtClean="0"/>
              <a:t>Check the status of the Integration stage and ensure the status of the factory is green and the quick test on the sandbox in that stage is OK</a:t>
            </a:r>
          </a:p>
          <a:p>
            <a:pPr marL="1062450" lvl="3" indent="-457200">
              <a:buFont typeface="+mj-lt"/>
              <a:buAutoNum type="arabicPeriod"/>
            </a:pPr>
            <a:r>
              <a:rPr lang="en-US" dirty="0" smtClean="0"/>
              <a:t>In the change request tab, click “Select a change request”, select the QA task which was created in </a:t>
            </a:r>
            <a:r>
              <a:rPr lang="en-US" dirty="0" smtClean="0"/>
              <a:t>slide 5.</a:t>
            </a:r>
            <a:endParaRPr lang="en-US" dirty="0" smtClean="0"/>
          </a:p>
          <a:p>
            <a:pPr marL="1062450" lvl="3" indent="-457200">
              <a:buFont typeface="+mj-lt"/>
              <a:buAutoNum type="arabicPeriod"/>
            </a:pPr>
            <a:r>
              <a:rPr lang="en-US" dirty="0" smtClean="0"/>
              <a:t>Complete the creation of change request by providing a branch name. Enter the name similar to “Updated_with</a:t>
            </a:r>
            <a:r>
              <a:rPr lang="en-US" dirty="0"/>
              <a:t>_</a:t>
            </a:r>
            <a:r>
              <a:rPr lang="en-US" dirty="0" smtClean="0"/>
              <a:t>dec_11 code” for easy identification</a:t>
            </a:r>
            <a:r>
              <a:rPr lang="en-US" dirty="0" smtClean="0"/>
              <a:t>.</a:t>
            </a:r>
            <a:endParaRPr lang="en-US" dirty="0" smtClean="0"/>
          </a:p>
          <a:p>
            <a:pPr marL="1062450" lvl="3" indent="-457200">
              <a:buFont typeface="+mj-lt"/>
              <a:buAutoNum type="arabicPeriod"/>
            </a:pPr>
            <a:r>
              <a:rPr lang="en-US" dirty="0" smtClean="0"/>
              <a:t>Make sure to mark newly created Change </a:t>
            </a:r>
            <a:r>
              <a:rPr lang="en-US" dirty="0" smtClean="0"/>
              <a:t>Request </a:t>
            </a:r>
            <a:r>
              <a:rPr lang="en-US" dirty="0" smtClean="0"/>
              <a:t>as Active if not already.</a:t>
            </a:r>
          </a:p>
          <a:p>
            <a:pPr marL="1062450" lvl="3" indent="-457200">
              <a:buFont typeface="+mj-lt"/>
              <a:buAutoNum type="arabicPeriod"/>
            </a:pPr>
            <a:endParaRPr lang="en-US" dirty="0"/>
          </a:p>
          <a:p>
            <a:pPr marL="833850" lvl="2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256" y="3303008"/>
            <a:ext cx="3493127" cy="1346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796" y="3428301"/>
            <a:ext cx="2957045" cy="1199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01345" y="2547257"/>
            <a:ext cx="1642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DEV stage branch is always created from the INT stage branch</a:t>
            </a:r>
            <a:endParaRPr lang="en-US" sz="1000" dirty="0"/>
          </a:p>
        </p:txBody>
      </p:sp>
      <p:sp>
        <p:nvSpPr>
          <p:cNvPr id="5" name="Left Arrow 4"/>
          <p:cNvSpPr/>
          <p:nvPr/>
        </p:nvSpPr>
        <p:spPr>
          <a:xfrm>
            <a:off x="7099663" y="2756263"/>
            <a:ext cx="303711" cy="6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3FD10E86-5894-1C4A-AF56-BE169E51C6A7}"/>
    </a:ext>
  </a:extLst>
</a:theme>
</file>

<file path=ppt/theme/theme10.xml><?xml version="1.0" encoding="utf-8"?>
<a:theme xmlns:a="http://schemas.openxmlformats.org/drawingml/2006/main" name="CENTRICPLM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FCC40DCF-AC0A-3E43-AF1A-E50D640607E9}"/>
    </a:ext>
  </a:extLst>
</a:theme>
</file>

<file path=ppt/theme/theme11.xml><?xml version="1.0" encoding="utf-8"?>
<a:theme xmlns:a="http://schemas.openxmlformats.org/drawingml/2006/main" name="3DEXCI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988875FA-DB62-4646-B600-E1A3F7FE5467}"/>
    </a:ext>
  </a:extLst>
</a:theme>
</file>

<file path=ppt/theme/theme12.xml><?xml version="1.0" encoding="utf-8"?>
<a:theme xmlns:a="http://schemas.openxmlformats.org/drawingml/2006/main" name="SIMUL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C18B9A26-E340-124F-B600-0DCA82E29C36}"/>
    </a:ext>
  </a:extLst>
</a:theme>
</file>

<file path=ppt/theme/theme13.xml><?xml version="1.0" encoding="utf-8"?>
<a:theme xmlns:a="http://schemas.openxmlformats.org/drawingml/2006/main" name="DELM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B05C42C8-BCEA-9345-8591-7FFD6C915F71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T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6CE22FE4-0797-1D48-B016-F96665A6C3D9}"/>
    </a:ext>
  </a:extLst>
</a:theme>
</file>

<file path=ppt/theme/theme3.xml><?xml version="1.0" encoding="utf-8"?>
<a:theme xmlns:a="http://schemas.openxmlformats.org/drawingml/2006/main" name="BIOV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A12876CE-4F0B-254E-8526-89DD65153E17}"/>
    </a:ext>
  </a:extLst>
</a:theme>
</file>

<file path=ppt/theme/theme4.xml><?xml version="1.0" encoding="utf-8"?>
<a:theme xmlns:a="http://schemas.openxmlformats.org/drawingml/2006/main" name="GEOV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DFAB3A57-3E4B-F147-BE6C-2DA3021E3748}"/>
    </a:ext>
  </a:extLst>
</a:theme>
</file>

<file path=ppt/theme/theme5.xml><?xml version="1.0" encoding="utf-8"?>
<a:theme xmlns:a="http://schemas.openxmlformats.org/drawingml/2006/main" name="SOLIDWORKS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9CDFF2D2-BB63-3E4B-AC84-03DEE39C44CE}"/>
    </a:ext>
  </a:extLst>
</a:theme>
</file>

<file path=ppt/theme/theme6.xml><?xml version="1.0" encoding="utf-8"?>
<a:theme xmlns:a="http://schemas.openxmlformats.org/drawingml/2006/main" name="3DV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9645F325-F4DE-D44B-8BA6-86D0F3EF70A8}"/>
    </a:ext>
  </a:extLst>
</a:theme>
</file>

<file path=ppt/theme/theme7.xml><?xml version="1.0" encoding="utf-8"?>
<a:theme xmlns:a="http://schemas.openxmlformats.org/drawingml/2006/main" name="ENOV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2F98432D-42C7-774D-B2DF-F56C62642F36}"/>
    </a:ext>
  </a:extLst>
</a:theme>
</file>

<file path=ppt/theme/theme8.xml><?xml version="1.0" encoding="utf-8"?>
<a:theme xmlns:a="http://schemas.openxmlformats.org/drawingml/2006/main" name="EXALEAD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0AB76672-E104-CB44-946D-50211EA6E065}"/>
    </a:ext>
  </a:extLst>
</a:theme>
</file>

<file path=ppt/theme/theme9.xml><?xml version="1.0" encoding="utf-8"?>
<a:theme xmlns:a="http://schemas.openxmlformats.org/drawingml/2006/main" name="NETVIBES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812B4339-D218-644A-953C-43DB143358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8155</TotalTime>
  <Words>1413</Words>
  <Application>Microsoft Office PowerPoint</Application>
  <PresentationFormat>On-screen Show (16:9)</PresentationFormat>
  <Paragraphs>170</Paragraphs>
  <Slides>15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15</vt:i4>
      </vt:variant>
    </vt:vector>
  </HeadingPairs>
  <TitlesOfParts>
    <vt:vector size="35" baseType="lpstr">
      <vt:lpstr>3ds Condensed</vt:lpstr>
      <vt:lpstr>3ds Light</vt:lpstr>
      <vt:lpstr>Arial</vt:lpstr>
      <vt:lpstr>Arial Narrow</vt:lpstr>
      <vt:lpstr>Calibri</vt:lpstr>
      <vt:lpstr>Wingdings</vt:lpstr>
      <vt:lpstr>Wingdings 3</vt:lpstr>
      <vt:lpstr>CORPORATE</vt:lpstr>
      <vt:lpstr>CATIA</vt:lpstr>
      <vt:lpstr>BIOVIA</vt:lpstr>
      <vt:lpstr>GEOVIA</vt:lpstr>
      <vt:lpstr>SOLIDWORKS</vt:lpstr>
      <vt:lpstr>3DVIA</vt:lpstr>
      <vt:lpstr>ENOVIA</vt:lpstr>
      <vt:lpstr>EXALEAD</vt:lpstr>
      <vt:lpstr>NETVIBES</vt:lpstr>
      <vt:lpstr>CENTRICPLM</vt:lpstr>
      <vt:lpstr>3DEXCITE</vt:lpstr>
      <vt:lpstr>SIMULIA</vt:lpstr>
      <vt:lpstr>DELMIA</vt:lpstr>
      <vt:lpstr>  Continuous Delivery   Overall Workflow and QA Steps</vt:lpstr>
      <vt:lpstr>What is Continuous Delivery?</vt:lpstr>
      <vt:lpstr>Continuous Delivery Tool </vt:lpstr>
      <vt:lpstr>Overall Workflow Diagram</vt:lpstr>
      <vt:lpstr>QA Workflow</vt:lpstr>
      <vt:lpstr>1. Planning &amp; Execution – Functions and Tasks</vt:lpstr>
      <vt:lpstr>2. Access to DEV stages</vt:lpstr>
      <vt:lpstr>3. Integration Stage</vt:lpstr>
      <vt:lpstr>4. QA Stage &amp; Validations    (1/2)</vt:lpstr>
      <vt:lpstr>4. QA Stage &amp; Validations    (2/2)</vt:lpstr>
      <vt:lpstr>5. QA Stage – Sandbox with Previous Package id</vt:lpstr>
      <vt:lpstr>5. QA Stage – Sandbox with Previous Package id</vt:lpstr>
      <vt:lpstr>References</vt:lpstr>
      <vt:lpstr>PowerPoint Presentation</vt:lpstr>
      <vt:lpstr>Continuous Delivery Workflow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 Workflow</dc:title>
  <dc:creator>DESAPPAN Senthil</dc:creator>
  <cp:lastModifiedBy>SKOSKIEWICZ Przemek</cp:lastModifiedBy>
  <cp:revision>85</cp:revision>
  <cp:lastPrinted>2013-06-27T08:50:33Z</cp:lastPrinted>
  <dcterms:created xsi:type="dcterms:W3CDTF">2019-11-06T16:23:14Z</dcterms:created>
  <dcterms:modified xsi:type="dcterms:W3CDTF">2020-01-17T22:20:20Z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