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h5uTzyKcbgL4isl/Aleo7WbQuf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a59827019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fa598270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a5982701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a598270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/>
          <p:nvPr/>
        </p:nvSpPr>
        <p:spPr>
          <a:xfrm>
            <a:off x="0" y="-2381"/>
            <a:ext cx="9144000" cy="3902869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9"/>
          <p:cNvSpPr txBox="1"/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4573588" y="0"/>
            <a:ext cx="4570412" cy="514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3647017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0" y="0"/>
            <a:ext cx="9144000" cy="360045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07500" y="4025504"/>
            <a:ext cx="7921064" cy="3702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855663" y="1714939"/>
            <a:ext cx="3671336" cy="1877979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 rot="5400000">
            <a:off x="3190833" y="-945032"/>
            <a:ext cx="2755798" cy="7922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5752239" y="334567"/>
            <a:ext cx="3391762" cy="406122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4"/>
          <p:cNvSpPr txBox="1"/>
          <p:nvPr>
            <p:ph type="title"/>
          </p:nvPr>
        </p:nvSpPr>
        <p:spPr>
          <a:xfrm rot="5400000">
            <a:off x="5147653" y="1429631"/>
            <a:ext cx="3851099" cy="187109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 rot="5400000">
            <a:off x="1056218" y="-114150"/>
            <a:ext cx="4061222" cy="49586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1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473773" y="811092"/>
            <a:ext cx="4749312" cy="242939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150"/>
              <a:buFont typeface="Century Gothic"/>
              <a:buNone/>
              <a:defRPr b="1" sz="31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639892" y="3332760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70"/>
              </a:spcBef>
              <a:spcAft>
                <a:spcPts val="0"/>
              </a:spcAft>
              <a:buSzPts val="1350"/>
              <a:buFont typeface="Century Gothic"/>
              <a:buNone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0" y="1"/>
            <a:ext cx="9144000" cy="3902869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4"/>
          <p:cNvSpPr txBox="1"/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05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5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614034" y="1666716"/>
            <a:ext cx="3889405" cy="272907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4640562" y="1666715"/>
            <a:ext cx="3895937" cy="27290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6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3" type="body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b="0" sz="15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/>
          <p:nvPr/>
        </p:nvSpPr>
        <p:spPr>
          <a:xfrm>
            <a:off x="0" y="0"/>
            <a:ext cx="9144000" cy="1639491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7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804864" y="334566"/>
            <a:ext cx="2660650" cy="13609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9"/>
          <p:cNvSpPr txBox="1"/>
          <p:nvPr>
            <p:ph type="title"/>
          </p:nvPr>
        </p:nvSpPr>
        <p:spPr>
          <a:xfrm>
            <a:off x="804864" y="334566"/>
            <a:ext cx="2660650" cy="12137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Century Gothic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3641725" y="334567"/>
            <a:ext cx="4689475" cy="4061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450"/>
              </a:spcBef>
              <a:spcAft>
                <a:spcPts val="45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2" type="body"/>
          </p:nvPr>
        </p:nvSpPr>
        <p:spPr>
          <a:xfrm>
            <a:off x="804864" y="1695554"/>
            <a:ext cx="2660650" cy="2700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  <a:defRPr b="1" i="0" sz="3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14325" lvl="0" marL="457200" marR="0" rtl="0" algn="l"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🞆"/>
              <a:defRPr b="0" i="0" sz="13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🞆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900"/>
              <a:buFont typeface="Noto Sans Symbols"/>
              <a:buChar char="🞆"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0" type="dt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12" type="sldNum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entury Gothic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6.jpg"/><Relationship Id="rId5" Type="http://schemas.openxmlformats.org/officeDocument/2006/relationships/image" Target="../media/image8.png"/><Relationship Id="rId6" Type="http://schemas.openxmlformats.org/officeDocument/2006/relationships/image" Target="../media/image18.jpg"/><Relationship Id="rId7" Type="http://schemas.openxmlformats.org/officeDocument/2006/relationships/image" Target="../media/image11.jp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98854" y="479322"/>
            <a:ext cx="4568313" cy="28358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Century Gothic"/>
              <a:buNone/>
            </a:pPr>
            <a:r>
              <a:rPr lang="en-US" sz="5000"/>
              <a:t>COSMOCLOUD HACKATHON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Century Gothic"/>
              <a:buNone/>
            </a:pPr>
            <a:r>
              <a:rPr lang="en-US" sz="2800"/>
              <a:t>Theme( EdTech)</a:t>
            </a:r>
            <a:br>
              <a:rPr lang="en-US" sz="2800"/>
            </a:br>
            <a:endParaRPr sz="2800"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2800">
                <a:solidFill>
                  <a:schemeClr val="lt1"/>
                </a:solidFill>
              </a:rPr>
              <a:t>QuizSphere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607500" y="3960635"/>
            <a:ext cx="3721152" cy="5892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200"/>
              <a:buNone/>
            </a:pPr>
            <a:r>
              <a:rPr lang="en-US" sz="1200"/>
              <a:t>“Empowering Cloud Certification Success with Generative AI”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823370" y="4783520"/>
            <a:ext cx="2419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Team: COSM40D0</a:t>
            </a:r>
            <a:endParaRPr/>
          </a:p>
        </p:txBody>
      </p:sp>
      <p:pic>
        <p:nvPicPr>
          <p:cNvPr descr="A futuristic logo for 'QuizSphere' with a globe surrounded by AI circuits and cloud elements. The text below reads 'QuizSphere' in bold, followed by the subtitle 'Personalized, AI-Driven Certification Quizzes' with the correct spelling of 'certification'. Keep the rest of the design as is, including AI-related visual elements like neural networks and circuitry, and using a modern, sleek color scheme of purples, silvers, and greys." id="131" name="Google Shape;131;p1"/>
          <p:cNvPicPr preferRelativeResize="0"/>
          <p:nvPr/>
        </p:nvPicPr>
        <p:blipFill rotWithShape="1">
          <a:blip r:embed="rId3">
            <a:alphaModFix/>
          </a:blip>
          <a:srcRect b="17593" l="0" r="0" t="0"/>
          <a:stretch/>
        </p:blipFill>
        <p:spPr>
          <a:xfrm>
            <a:off x="5389418" y="396200"/>
            <a:ext cx="3542144" cy="29189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"/>
          <p:cNvSpPr/>
          <p:nvPr/>
        </p:nvSpPr>
        <p:spPr>
          <a:xfrm>
            <a:off x="5389418" y="3315148"/>
            <a:ext cx="3542144" cy="370161"/>
          </a:xfrm>
          <a:prstGeom prst="rect">
            <a:avLst/>
          </a:prstGeom>
          <a:solidFill>
            <a:srgbClr val="CEC0DF"/>
          </a:solidFill>
          <a:ln cap="rnd" cmpd="sng" w="15875">
            <a:solidFill>
              <a:srgbClr val="382A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Personalized Certification &amp; Quizzes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"/>
          <p:cNvSpPr/>
          <p:nvPr/>
        </p:nvSpPr>
        <p:spPr>
          <a:xfrm flipH="1">
            <a:off x="5666246" y="0"/>
            <a:ext cx="3477754" cy="51435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2"/>
          <p:cNvSpPr txBox="1"/>
          <p:nvPr>
            <p:ph type="title"/>
          </p:nvPr>
        </p:nvSpPr>
        <p:spPr>
          <a:xfrm>
            <a:off x="6179073" y="1289957"/>
            <a:ext cx="2452098" cy="30261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300"/>
              <a:buFont typeface="Century Gothic"/>
              <a:buNone/>
            </a:pPr>
            <a:r>
              <a:rPr lang="en-US" sz="3300"/>
              <a:t>PROBLEM TO SOLVE</a:t>
            </a:r>
            <a:endParaRPr/>
          </a:p>
        </p:txBody>
      </p:sp>
      <p:grpSp>
        <p:nvGrpSpPr>
          <p:cNvPr id="140" name="Google Shape;140;p2"/>
          <p:cNvGrpSpPr/>
          <p:nvPr/>
        </p:nvGrpSpPr>
        <p:grpSpPr>
          <a:xfrm>
            <a:off x="684994" y="725089"/>
            <a:ext cx="4296258" cy="3674862"/>
            <a:chOff x="0" y="1189"/>
            <a:chExt cx="4296258" cy="3674862"/>
          </a:xfrm>
        </p:grpSpPr>
        <p:sp>
          <p:nvSpPr>
            <p:cNvPr id="141" name="Google Shape;141;p2"/>
            <p:cNvSpPr/>
            <p:nvPr/>
          </p:nvSpPr>
          <p:spPr>
            <a:xfrm>
              <a:off x="0" y="1189"/>
              <a:ext cx="4296258" cy="50687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3330" y="115237"/>
              <a:ext cx="278782" cy="27878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85443" y="1189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 txBox="1"/>
            <p:nvPr/>
          </p:nvSpPr>
          <p:spPr>
            <a:xfrm>
              <a:off x="585443" y="1189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53625" spcFirstLastPara="1" rIns="53625" wrap="square" tIns="53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IT professionals face tight deadlines for completing cloud certifications (AWS/Azure).</a:t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0" y="634786"/>
              <a:ext cx="4296258" cy="50687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3330" y="748834"/>
              <a:ext cx="278782" cy="27878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85443" y="634786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585443" y="634786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53625" spcFirstLastPara="1" rIns="53625" wrap="square" tIns="53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Exams cover vast, complex topics, making preparation overwhelming.</a:t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0" y="1268383"/>
              <a:ext cx="4296258" cy="50687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53330" y="1382431"/>
              <a:ext cx="278782" cy="27878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85443" y="1268383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585443" y="1268383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53625" spcFirstLastPara="1" rIns="53625" wrap="square" tIns="53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Resources currently available lack customization and adaptability to individual learning needs.</a:t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0" y="1901980"/>
              <a:ext cx="4296258" cy="50687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3330" y="2016028"/>
              <a:ext cx="278782" cy="27878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85443" y="1901980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585443" y="1901980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53625" spcFirstLastPara="1" rIns="53625" wrap="square" tIns="53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Limited availability of real exam-like questions for effective practice.</a:t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0" y="2535577"/>
              <a:ext cx="4296258" cy="50687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3330" y="2649625"/>
              <a:ext cx="278782" cy="27878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85443" y="2535577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585443" y="2535577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53625" spcFirstLastPara="1" rIns="53625" wrap="square" tIns="53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High costs and limited chances for exam retakes increase pressure on professionals.</a:t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0" y="3169174"/>
              <a:ext cx="4296258" cy="50687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53330" y="3283222"/>
              <a:ext cx="278782" cy="27878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85443" y="3169174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585443" y="3169174"/>
              <a:ext cx="3710814" cy="50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53625" spcFirstLastPara="1" rIns="53625" wrap="square" tIns="53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targeted solutions to help users focus on key topics and efficiently manage study time.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607500" y="335391"/>
            <a:ext cx="7928998" cy="72783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/>
              <a:t>The Solution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614034" y="1809750"/>
            <a:ext cx="5399415" cy="27241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257175" lvl="0" marL="257175" rtl="0" algn="l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SzPts val="1100"/>
              <a:buChar char="🞆"/>
            </a:pPr>
            <a:r>
              <a:rPr b="1" lang="en-US" sz="1100">
                <a:solidFill>
                  <a:srgbClr val="B5A0CF"/>
                </a:solidFill>
              </a:rPr>
              <a:t>QuizSphere</a:t>
            </a:r>
            <a:r>
              <a:rPr b="1" lang="en-US" sz="1100"/>
              <a:t>:</a:t>
            </a:r>
            <a:r>
              <a:rPr lang="en-US" sz="1100"/>
              <a:t> A web app using generative AI to create personalized, dynamic quizzes for cloud certification topics (AWS/Azure).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SzPts val="1100"/>
              <a:buChar char="🞆"/>
            </a:pPr>
            <a:r>
              <a:rPr lang="en-US" sz="1100"/>
              <a:t>Provides </a:t>
            </a:r>
            <a:r>
              <a:rPr b="1" lang="en-US" sz="1100">
                <a:solidFill>
                  <a:srgbClr val="B5A0CF"/>
                </a:solidFill>
              </a:rPr>
              <a:t>customized study plans</a:t>
            </a:r>
            <a:r>
              <a:rPr lang="en-US" sz="1100">
                <a:solidFill>
                  <a:srgbClr val="B5A0CF"/>
                </a:solidFill>
              </a:rPr>
              <a:t> </a:t>
            </a:r>
            <a:r>
              <a:rPr lang="en-US" sz="1100"/>
              <a:t>tailored to individual strengths, weaknesses, and time constraints.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SzPts val="1100"/>
              <a:buChar char="🞆"/>
            </a:pPr>
            <a:r>
              <a:rPr b="1" lang="en-US" sz="1100">
                <a:solidFill>
                  <a:srgbClr val="B5A0CF"/>
                </a:solidFill>
              </a:rPr>
              <a:t>Adaptive quizzes</a:t>
            </a:r>
            <a:r>
              <a:rPr b="1" lang="en-US" sz="1100"/>
              <a:t>:</a:t>
            </a:r>
            <a:r>
              <a:rPr lang="en-US" sz="1100"/>
              <a:t> AI-generated quizzes evolve based on user performance and selected certification areas.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SzPts val="1100"/>
              <a:buChar char="🞆"/>
            </a:pPr>
            <a:r>
              <a:rPr b="1" lang="en-US" sz="1100">
                <a:solidFill>
                  <a:srgbClr val="B5A0CF"/>
                </a:solidFill>
              </a:rPr>
              <a:t>Real-time study plan updates </a:t>
            </a:r>
            <a:r>
              <a:rPr lang="en-US" sz="1100">
                <a:solidFill>
                  <a:srgbClr val="B5A0CF"/>
                </a:solidFill>
              </a:rPr>
              <a:t> </a:t>
            </a:r>
            <a:r>
              <a:rPr lang="en-US" sz="1100"/>
              <a:t>based on quiz results and progress.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SzPts val="1100"/>
              <a:buChar char="🞆"/>
            </a:pPr>
            <a:r>
              <a:rPr b="1" lang="en-US" sz="1100">
                <a:solidFill>
                  <a:srgbClr val="B5A0CF"/>
                </a:solidFill>
              </a:rPr>
              <a:t>User-centric design </a:t>
            </a:r>
            <a:r>
              <a:rPr lang="en-US" sz="1100">
                <a:solidFill>
                  <a:srgbClr val="B5A0CF"/>
                </a:solidFill>
              </a:rPr>
              <a:t>: </a:t>
            </a:r>
            <a:r>
              <a:rPr lang="en-US" sz="1100"/>
              <a:t>Focuses on efficient preparation for cloud certifications, benefiting both students and IT professionals.</a:t>
            </a:r>
            <a:endParaRPr/>
          </a:p>
          <a:p>
            <a:pPr indent="-257175" lvl="0" marL="257175" rtl="0" algn="l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SzPts val="1100"/>
              <a:buChar char="🞆"/>
            </a:pPr>
            <a:r>
              <a:rPr lang="en-US" sz="1100"/>
              <a:t>Tracks user’s  </a:t>
            </a:r>
            <a:r>
              <a:rPr b="1" lang="en-US" sz="1100">
                <a:solidFill>
                  <a:srgbClr val="B5A0CF"/>
                </a:solidFill>
              </a:rPr>
              <a:t>certification path and performance</a:t>
            </a:r>
            <a:r>
              <a:rPr lang="en-US" sz="1100">
                <a:solidFill>
                  <a:srgbClr val="B5A0CF"/>
                </a:solidFill>
              </a:rPr>
              <a:t> </a:t>
            </a:r>
            <a:r>
              <a:rPr lang="en-US" sz="1100"/>
              <a:t>to continuously refine content delivery.</a:t>
            </a:r>
            <a:endParaRPr/>
          </a:p>
          <a:p>
            <a:pPr indent="-187325" lvl="0" marL="257175" rtl="0" algn="l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87325" lvl="0" marL="257175" rtl="0" algn="l">
              <a:lnSpc>
                <a:spcPct val="90000"/>
              </a:lnSpc>
              <a:spcBef>
                <a:spcPts val="67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pic>
        <p:nvPicPr>
          <p:cNvPr descr="Mountain scene"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9603" y="2110978"/>
            <a:ext cx="2184797" cy="2184797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/>
              <a:t>How CosmoCloud Is Used?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607500" y="147240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300"/>
              <a:buChar char="🞆"/>
            </a:pPr>
            <a:r>
              <a:rPr b="1" lang="en-US"/>
              <a:t>MongoDB Backend </a:t>
            </a:r>
            <a:r>
              <a:rPr lang="en-US"/>
              <a:t>: We will use CosmoCloud to manage the backend, including storing and processing user data such as profiles, certification preferences, learning goals, and quiz results.</a:t>
            </a:r>
            <a:endParaRPr/>
          </a:p>
          <a:p>
            <a:pPr indent="-257175" lvl="0" marL="257175" rtl="0" algn="l">
              <a:spcBef>
                <a:spcPts val="710"/>
              </a:spcBef>
              <a:spcAft>
                <a:spcPts val="0"/>
              </a:spcAft>
              <a:buSzPts val="1300"/>
              <a:buChar char="🞆"/>
            </a:pPr>
            <a:r>
              <a:rPr b="1" lang="en-US"/>
              <a:t>MongoDB</a:t>
            </a:r>
            <a:r>
              <a:rPr b="1" lang="en-US"/>
              <a:t> Vector Search </a:t>
            </a:r>
            <a:r>
              <a:rPr lang="en-US"/>
              <a:t>: This feature will enable efficient querying of vector embeddings for certifications, allowing quick, relevant question generation.</a:t>
            </a:r>
            <a:endParaRPr/>
          </a:p>
          <a:p>
            <a:pPr indent="-257175" lvl="0" marL="257175" rtl="0" algn="l">
              <a:spcBef>
                <a:spcPts val="710"/>
              </a:spcBef>
              <a:spcAft>
                <a:spcPts val="0"/>
              </a:spcAft>
              <a:buSzPts val="1300"/>
              <a:buChar char="🞆"/>
            </a:pPr>
            <a:r>
              <a:rPr b="1" lang="en-US"/>
              <a:t>Real-Time Progress Tracking</a:t>
            </a:r>
            <a:r>
              <a:rPr lang="en-US"/>
              <a:t>: By using CosmoCloud, we will track quiz performance and study progress to refine quiz content and study recommendations for users.</a:t>
            </a:r>
            <a:endParaRPr/>
          </a:p>
          <a:p>
            <a:pPr indent="-171450" lvl="0" marL="257175" rtl="0" algn="l">
              <a:spcBef>
                <a:spcPts val="72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/>
              <a:t>Use of GenAI</a:t>
            </a:r>
            <a:endParaRPr/>
          </a:p>
        </p:txBody>
      </p:sp>
      <p:sp>
        <p:nvSpPr>
          <p:cNvPr id="183" name="Google Shape;183;p5"/>
          <p:cNvSpPr txBox="1"/>
          <p:nvPr>
            <p:ph idx="1" type="body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/>
              <a:t>AI is used in several aspects of the project:</a:t>
            </a:r>
            <a:endParaRPr/>
          </a:p>
          <a:p>
            <a:pPr indent="-257175" lvl="0" marL="257175" rtl="0" algn="l">
              <a:spcBef>
                <a:spcPts val="710"/>
              </a:spcBef>
              <a:spcAft>
                <a:spcPts val="0"/>
              </a:spcAft>
              <a:buSzPts val="1300"/>
              <a:buChar char="🞆"/>
            </a:pPr>
            <a:r>
              <a:rPr b="1" lang="en-US"/>
              <a:t>Dynamic Quiz Generation</a:t>
            </a:r>
            <a:r>
              <a:rPr lang="en-US"/>
              <a:t>: AI generates questions based on the user’s selected certification topics and adapts to their performance.</a:t>
            </a:r>
            <a:endParaRPr/>
          </a:p>
          <a:p>
            <a:pPr indent="-257175" lvl="0" marL="257175" rtl="0" algn="l">
              <a:spcBef>
                <a:spcPts val="710"/>
              </a:spcBef>
              <a:spcAft>
                <a:spcPts val="0"/>
              </a:spcAft>
              <a:buSzPts val="1300"/>
              <a:buChar char="🞆"/>
            </a:pPr>
            <a:r>
              <a:rPr b="1" lang="en-US"/>
              <a:t>Personalized Study Plans</a:t>
            </a:r>
            <a:r>
              <a:rPr lang="en-US"/>
              <a:t>: AI customizes study plans based on individual progress and goals, making real-time adjustments using performance analytics.</a:t>
            </a:r>
            <a:endParaRPr/>
          </a:p>
          <a:p>
            <a:pPr indent="-257175" lvl="0" marL="257175" rtl="0" algn="l">
              <a:spcBef>
                <a:spcPts val="710"/>
              </a:spcBef>
              <a:spcAft>
                <a:spcPts val="0"/>
              </a:spcAft>
              <a:buSzPts val="1300"/>
              <a:buChar char="🞆"/>
            </a:pPr>
            <a:r>
              <a:rPr b="1" lang="en-US"/>
              <a:t>Contextual Question Generation</a:t>
            </a:r>
            <a:r>
              <a:rPr lang="en-US"/>
              <a:t>: AI will generate questions and explanations that are contextually relevant, ensuring they reflect real exam patterns and topics.</a:t>
            </a:r>
            <a:endParaRPr/>
          </a:p>
          <a:p>
            <a:pPr indent="-171450" lvl="0" marL="257175" rtl="0" algn="l">
              <a:spcBef>
                <a:spcPts val="72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6"/>
          <p:cNvSpPr/>
          <p:nvPr/>
        </p:nvSpPr>
        <p:spPr>
          <a:xfrm rot="-5400000">
            <a:off x="-592228" y="592228"/>
            <a:ext cx="5143500" cy="3959043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6"/>
          <p:cNvSpPr txBox="1"/>
          <p:nvPr>
            <p:ph type="title"/>
          </p:nvPr>
        </p:nvSpPr>
        <p:spPr>
          <a:xfrm>
            <a:off x="338636" y="1301142"/>
            <a:ext cx="2824112" cy="2541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/>
              <a:t>TOOL SET</a:t>
            </a:r>
            <a:endParaRPr/>
          </a:p>
        </p:txBody>
      </p:sp>
      <p:grpSp>
        <p:nvGrpSpPr>
          <p:cNvPr id="191" name="Google Shape;191;p6"/>
          <p:cNvGrpSpPr/>
          <p:nvPr/>
        </p:nvGrpSpPr>
        <p:grpSpPr>
          <a:xfrm>
            <a:off x="4173485" y="358472"/>
            <a:ext cx="3688510" cy="4742369"/>
            <a:chOff x="812447" y="1311"/>
            <a:chExt cx="3688510" cy="4742369"/>
          </a:xfrm>
        </p:grpSpPr>
        <p:sp>
          <p:nvSpPr>
            <p:cNvPr id="192" name="Google Shape;192;p6"/>
            <p:cNvSpPr/>
            <p:nvPr/>
          </p:nvSpPr>
          <p:spPr>
            <a:xfrm>
              <a:off x="812447" y="1311"/>
              <a:ext cx="1756433" cy="105385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812447" y="1311"/>
              <a:ext cx="1756433" cy="1053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744524" y="1311"/>
              <a:ext cx="1756433" cy="105385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 txBox="1"/>
            <p:nvPr/>
          </p:nvSpPr>
          <p:spPr>
            <a:xfrm>
              <a:off x="2744524" y="1311"/>
              <a:ext cx="1756433" cy="1053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b="0" i="0" lang="en-US" sz="2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b="0" i="0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812447" y="1230814"/>
              <a:ext cx="1756433" cy="105385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812447" y="1230814"/>
              <a:ext cx="1756433" cy="1053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lang="en-US" sz="2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CLOUD</a:t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744524" y="1230814"/>
              <a:ext cx="1756433" cy="105385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2744524" y="1230814"/>
              <a:ext cx="1756433" cy="1053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812447" y="2460318"/>
              <a:ext cx="1756433" cy="105385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812447" y="2460318"/>
              <a:ext cx="1756433" cy="1053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744524" y="2460318"/>
              <a:ext cx="1756433" cy="105385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2744524" y="2460318"/>
              <a:ext cx="1756433" cy="1053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778485" y="3689821"/>
              <a:ext cx="1756433" cy="1053859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1778485" y="3689821"/>
              <a:ext cx="1756433" cy="10538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descr="File:Streamlit-logo-primary-colormark ..." id="206" name="Google Shape;2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5705" y="567647"/>
            <a:ext cx="1253765" cy="73349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Python Programming Language: Everything ..." id="207" name="Google Shape;20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1185" y="567647"/>
            <a:ext cx="1253765" cy="70210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osmocloud | LinkedIn" id="208" name="Google Shape;208;p6"/>
          <p:cNvPicPr preferRelativeResize="0"/>
          <p:nvPr/>
        </p:nvPicPr>
        <p:blipFill rotWithShape="1">
          <a:blip r:embed="rId6">
            <a:alphaModFix/>
          </a:blip>
          <a:srcRect b="12707" l="0" r="0" t="15197"/>
          <a:stretch/>
        </p:blipFill>
        <p:spPr>
          <a:xfrm>
            <a:off x="4474582" y="1746343"/>
            <a:ext cx="1144888" cy="82540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ntroduction to MongoDB and Studio 3T ..." id="209" name="Google Shape;20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38764" y="1894624"/>
            <a:ext cx="1623811" cy="44080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ntence_transformers" id="210" name="Google Shape;210;p6"/>
          <p:cNvPicPr preferRelativeResize="0"/>
          <p:nvPr/>
        </p:nvPicPr>
        <p:blipFill rotWithShape="1">
          <a:blip r:embed="rId8">
            <a:alphaModFix/>
          </a:blip>
          <a:srcRect b="0" l="0" r="0" t="24131"/>
          <a:stretch/>
        </p:blipFill>
        <p:spPr>
          <a:xfrm>
            <a:off x="4474580" y="2905995"/>
            <a:ext cx="1144889" cy="868617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9">
            <a:alphaModFix/>
          </a:blip>
          <a:srcRect b="0" l="9369" r="9369" t="0"/>
          <a:stretch/>
        </p:blipFill>
        <p:spPr>
          <a:xfrm>
            <a:off x="6523786" y="2930708"/>
            <a:ext cx="855161" cy="855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tting Up AWS S3 for Open edX - Blog" id="212" name="Google Shape;212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90857" y="4123619"/>
            <a:ext cx="1253766" cy="93911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a59827019_0_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2fa59827019_0_7"/>
          <p:cNvSpPr/>
          <p:nvPr/>
        </p:nvSpPr>
        <p:spPr>
          <a:xfrm rot="-5400000">
            <a:off x="-1651126" y="1517067"/>
            <a:ext cx="5109210" cy="2083707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2fa59827019_0_7"/>
          <p:cNvSpPr txBox="1"/>
          <p:nvPr>
            <p:ph type="title"/>
          </p:nvPr>
        </p:nvSpPr>
        <p:spPr>
          <a:xfrm>
            <a:off x="-11" y="1758216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/>
              <a:t>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/>
              <a:t>DIAGRAM</a:t>
            </a:r>
            <a:endParaRPr/>
          </a:p>
        </p:txBody>
      </p:sp>
      <p:pic>
        <p:nvPicPr>
          <p:cNvPr id="220" name="Google Shape;220;g2fa59827019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050" y="650425"/>
            <a:ext cx="7007874" cy="37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a59827019_0_38"/>
          <p:cNvSpPr txBox="1"/>
          <p:nvPr>
            <p:ph type="title"/>
          </p:nvPr>
        </p:nvSpPr>
        <p:spPr>
          <a:xfrm>
            <a:off x="607500" y="335391"/>
            <a:ext cx="7929000" cy="72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 Structure -MongoDB and Cosmocloud</a:t>
            </a:r>
            <a:endParaRPr/>
          </a:p>
        </p:txBody>
      </p:sp>
      <p:sp>
        <p:nvSpPr>
          <p:cNvPr id="226" name="Google Shape;226;g2fa59827019_0_38"/>
          <p:cNvSpPr txBox="1"/>
          <p:nvPr>
            <p:ph idx="1" type="body"/>
          </p:nvPr>
        </p:nvSpPr>
        <p:spPr>
          <a:xfrm>
            <a:off x="614034" y="1666716"/>
            <a:ext cx="7915800" cy="272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User Collection (user_data): Stores user information, including username, email, password, and certification path.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Quiz Collection (quiz_data): Records attempted questions, answers, and scores for each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Study Plan Collection (study_plan): Contains weaker topics, resource links, and proficiency levels to guide study efforts.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Certification Vectors Collection (cert_vectors): Holds certification type, chunk index, text, and vector embeddings for personalized content delivery.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User ID Reference: Each collection utilizes a user_id as a foreign key to associate data with the logged-in user.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/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2000"/>
              <a:buFont typeface="Century Gothic"/>
              <a:buNone/>
            </a:pPr>
            <a:r>
              <a:rPr lang="en-US" sz="12000"/>
              <a:t>Q&amp;A</a:t>
            </a:r>
            <a:endParaRPr/>
          </a:p>
        </p:txBody>
      </p:sp>
      <p:sp>
        <p:nvSpPr>
          <p:cNvPr id="232" name="Google Shape;232;p7"/>
          <p:cNvSpPr txBox="1"/>
          <p:nvPr>
            <p:ph idx="1" type="body"/>
          </p:nvPr>
        </p:nvSpPr>
        <p:spPr>
          <a:xfrm>
            <a:off x="639892" y="3679692"/>
            <a:ext cx="4418727" cy="53493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US" sz="3000"/>
              <a:t>THANKYOU</a:t>
            </a:r>
            <a:endParaRPr/>
          </a:p>
        </p:txBody>
      </p:sp>
      <p:sp>
        <p:nvSpPr>
          <p:cNvPr id="233" name="Google Shape;233;p7"/>
          <p:cNvSpPr txBox="1"/>
          <p:nvPr>
            <p:ph idx="2" type="body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50"/>
              <a:buFont typeface="Century Gothic"/>
              <a:buNone/>
            </a:pPr>
            <a:r>
              <a:t/>
            </a:r>
            <a:endParaRPr/>
          </a:p>
        </p:txBody>
      </p:sp>
      <p:cxnSp>
        <p:nvCxnSpPr>
          <p:cNvPr id="234" name="Google Shape;234;p7"/>
          <p:cNvCxnSpPr/>
          <p:nvPr/>
        </p:nvCxnSpPr>
        <p:spPr>
          <a:xfrm>
            <a:off x="638239" y="3470563"/>
            <a:ext cx="442038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descr="A futuristic logo for 'QuizSphere' with a globe surrounded by AI circuits and cloud elements. The text below reads 'QuizSphere' in bold, followed by the subtitle 'Personalized, AI-Driven Certification Quizzes' with the correct spelling of 'certification'. Keep the rest of the design as is, including AI-related visual elements like neural networks and circuitry, and using a modern, sleek color scheme of purples, silvers, and greys." id="235" name="Google Shape;235;p7"/>
          <p:cNvPicPr preferRelativeResize="0"/>
          <p:nvPr/>
        </p:nvPicPr>
        <p:blipFill rotWithShape="1">
          <a:blip r:embed="rId3">
            <a:alphaModFix/>
          </a:blip>
          <a:srcRect b="17593" l="0" r="0" t="0"/>
          <a:stretch/>
        </p:blipFill>
        <p:spPr>
          <a:xfrm>
            <a:off x="5439295" y="578582"/>
            <a:ext cx="3542144" cy="291894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7"/>
          <p:cNvSpPr/>
          <p:nvPr/>
        </p:nvSpPr>
        <p:spPr>
          <a:xfrm>
            <a:off x="5439295" y="3497530"/>
            <a:ext cx="3542144" cy="370161"/>
          </a:xfrm>
          <a:prstGeom prst="rect">
            <a:avLst/>
          </a:prstGeom>
          <a:solidFill>
            <a:srgbClr val="CEC0DF"/>
          </a:solidFill>
          <a:ln cap="rnd" cmpd="sng" w="15875">
            <a:solidFill>
              <a:srgbClr val="382A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Personalized Certification &amp; Quizzes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