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6" r:id="rId1"/>
  </p:sldMasterIdLst>
  <p:sldIdLst>
    <p:sldId id="256" r:id="rId2"/>
    <p:sldId id="260" r:id="rId3"/>
    <p:sldId id="261" r:id="rId4"/>
    <p:sldId id="273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4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C70BB3-2994-41C1-836B-7A0C9960FC54}" v="654" dt="2024-11-26T06:00:14.005"/>
    <p1510:client id="{F640ACEF-E68F-DAEF-A352-B9C8E55813BE}" v="131" dt="2024-11-27T10:52:05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viewProps" Target="viewProps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presProps" Target="presProps.xml" Id="rId1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tableStyles" Target="tableStyle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9.xml" Id="rId10" /><Relationship Type="http://schemas.openxmlformats.org/officeDocument/2006/relationships/theme" Target="theme/theme1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microsoft.com/office/2015/10/relationships/revisionInfo" Target="revisionInfo.xml" Id="rId2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5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127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57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8738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49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4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7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3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7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6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5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2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3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9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0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  <p:sldLayoutId id="2147484238" r:id="rId12"/>
    <p:sldLayoutId id="2147484239" r:id="rId13"/>
    <p:sldLayoutId id="2147484240" r:id="rId14"/>
    <p:sldLayoutId id="2147484241" r:id="rId15"/>
    <p:sldLayoutId id="21474842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terfall_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enscourses.com/tc1019fall2016/syndicated/software-lifecycle-waterfall-method/" TargetMode="Externa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7" y="840571"/>
            <a:ext cx="9976345" cy="1277360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accent6"/>
                </a:solidFill>
                <a:ea typeface="+mj-lt"/>
                <a:cs typeface="+mj-lt"/>
              </a:rPr>
              <a:t>Agile, Waterfall, &amp;  Scrum Methodologies</a:t>
            </a:r>
            <a:endParaRPr lang="en-US" sz="400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0126" y="2638013"/>
            <a:ext cx="3943350" cy="19274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A Comparative Overview for Software Development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What is Scrum?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090" y="2041613"/>
            <a:ext cx="9981840" cy="4112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Definition:</a:t>
            </a:r>
            <a:r>
              <a:rPr lang="en-US" sz="2400">
                <a:ea typeface="+mn-lt"/>
                <a:cs typeface="+mn-lt"/>
              </a:rPr>
              <a:t> Scrum is an Agile framework used to manage and complete complex projects.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Key Characteristics: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Structured roles, events, and artifacts.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Focuses on teamwork, accountability, and delivering value in iterations.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Ideal for:</a:t>
            </a:r>
            <a:r>
              <a:rPr lang="en-US" sz="2400">
                <a:ea typeface="+mn-lt"/>
                <a:cs typeface="+mn-lt"/>
              </a:rPr>
              <a:t> Teams working on complex projects that require continuous feedback and incremental development.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/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206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Scrum Framework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3416" y="1940625"/>
            <a:ext cx="9981840" cy="41128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b="1">
                <a:ea typeface="+mn-lt"/>
                <a:cs typeface="+mn-lt"/>
              </a:rPr>
              <a:t>Roles: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Product Owner:</a:t>
            </a:r>
            <a:r>
              <a:rPr lang="en-US" sz="2400">
                <a:ea typeface="+mn-lt"/>
                <a:cs typeface="+mn-lt"/>
              </a:rPr>
              <a:t> Manages the product backlog, prioritizes work.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Scrum Master:</a:t>
            </a:r>
            <a:r>
              <a:rPr lang="en-US" sz="2400">
                <a:ea typeface="+mn-lt"/>
                <a:cs typeface="+mn-lt"/>
              </a:rPr>
              <a:t> Ensures Scrum practices are followed and removes obstacles.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Development Team:</a:t>
            </a:r>
            <a:r>
              <a:rPr lang="en-US" sz="2400">
                <a:ea typeface="+mn-lt"/>
                <a:cs typeface="+mn-lt"/>
              </a:rPr>
              <a:t> Responsible for delivering the product increment.</a:t>
            </a:r>
            <a:endParaRPr lang="en-US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Artifacts: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Product Backlog:</a:t>
            </a:r>
            <a:r>
              <a:rPr lang="en-US" sz="2400">
                <a:ea typeface="+mn-lt"/>
                <a:cs typeface="+mn-lt"/>
              </a:rPr>
              <a:t> A prioritized list of features and tasks.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Sprint Backlog:</a:t>
            </a:r>
            <a:r>
              <a:rPr lang="en-US" sz="2400">
                <a:ea typeface="+mn-lt"/>
                <a:cs typeface="+mn-lt"/>
              </a:rPr>
              <a:t> The work selected for the current sprint.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Increment:</a:t>
            </a:r>
            <a:r>
              <a:rPr lang="en-US" sz="2400">
                <a:ea typeface="+mn-lt"/>
                <a:cs typeface="+mn-lt"/>
              </a:rPr>
              <a:t> The working product delivered at the end of the sprint.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/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7618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7844" y="702860"/>
            <a:ext cx="3018955" cy="802215"/>
          </a:xfrm>
        </p:spPr>
        <p:txBody>
          <a:bodyPr anchor="b"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  Scrum Events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1926"/>
            <a:ext cx="9440710" cy="362690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/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endParaRPr lang="en-US" sz="2400"/>
          </a:p>
        </p:txBody>
      </p:sp>
      <p:pic>
        <p:nvPicPr>
          <p:cNvPr id="4" name="Picture 3" descr="Scrum process illustration as agile method Stock Photo - Alamy">
            <a:extLst>
              <a:ext uri="{FF2B5EF4-FFF2-40B4-BE49-F238E27FC236}">
                <a16:creationId xmlns:a16="http://schemas.microsoft.com/office/drawing/2014/main" id="{FFAAE9C3-3EA4-E3BC-9DF2-09714E1864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43" t="-614" r="1238" b="10429"/>
          <a:stretch/>
        </p:blipFill>
        <p:spPr>
          <a:xfrm>
            <a:off x="3310836" y="1879216"/>
            <a:ext cx="6366041" cy="32531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9059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Scrum Events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090" y="2041613"/>
            <a:ext cx="9981840" cy="4112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b="1">
                <a:ea typeface="+mn-lt"/>
                <a:cs typeface="+mn-lt"/>
              </a:rPr>
              <a:t>Key Scrum Events: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Sprint:</a:t>
            </a:r>
            <a:r>
              <a:rPr lang="en-US" sz="2400">
                <a:ea typeface="+mn-lt"/>
                <a:cs typeface="+mn-lt"/>
              </a:rPr>
              <a:t> A time-boxed iteration where work is completed (usually 1-4 weeks).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Sprint Planning:</a:t>
            </a:r>
            <a:r>
              <a:rPr lang="en-US" sz="2400">
                <a:ea typeface="+mn-lt"/>
                <a:cs typeface="+mn-lt"/>
              </a:rPr>
              <a:t> Planning the work for the sprint.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Daily Scrum (Standup):</a:t>
            </a:r>
            <a:r>
              <a:rPr lang="en-US" sz="2400">
                <a:ea typeface="+mn-lt"/>
                <a:cs typeface="+mn-lt"/>
              </a:rPr>
              <a:t> Daily meetings to track progress.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Sprint Review:</a:t>
            </a:r>
            <a:r>
              <a:rPr lang="en-US" sz="2400">
                <a:ea typeface="+mn-lt"/>
                <a:cs typeface="+mn-lt"/>
              </a:rPr>
              <a:t> Review of completed work with stakeholders.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Sprint Retrospective:</a:t>
            </a:r>
            <a:r>
              <a:rPr lang="en-US" sz="2400">
                <a:ea typeface="+mn-lt"/>
                <a:cs typeface="+mn-lt"/>
              </a:rPr>
              <a:t> Reflecting on the process for continuous improvement.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/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8671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285917"/>
            <a:ext cx="9976345" cy="744706"/>
          </a:xfrm>
        </p:spPr>
        <p:txBody>
          <a:bodyPr anchor="b">
            <a:normAutofit/>
          </a:bodyPr>
          <a:lstStyle/>
          <a:p>
            <a:r>
              <a:rPr lang="en-US" sz="2800" u="sng">
                <a:ea typeface="+mj-lt"/>
                <a:cs typeface="+mj-lt"/>
              </a:rPr>
              <a:t>Comparison: Waterfall vs Agile vs Scrum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9329" y="1874454"/>
            <a:ext cx="9981840" cy="411281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/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endParaRPr lang="en-US" sz="24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8E5CBB-DB9B-78B5-EFAE-674C5AD82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274810"/>
              </p:ext>
            </p:extLst>
          </p:nvPr>
        </p:nvGraphicFramePr>
        <p:xfrm>
          <a:off x="716096" y="1064963"/>
          <a:ext cx="10178678" cy="5419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146">
                  <a:extLst>
                    <a:ext uri="{9D8B030D-6E8A-4147-A177-3AD203B41FA5}">
                      <a16:colId xmlns:a16="http://schemas.microsoft.com/office/drawing/2014/main" val="169418948"/>
                    </a:ext>
                  </a:extLst>
                </a:gridCol>
                <a:gridCol w="1662194">
                  <a:extLst>
                    <a:ext uri="{9D8B030D-6E8A-4147-A177-3AD203B41FA5}">
                      <a16:colId xmlns:a16="http://schemas.microsoft.com/office/drawing/2014/main" val="2493615235"/>
                    </a:ext>
                  </a:extLst>
                </a:gridCol>
                <a:gridCol w="2544669">
                  <a:extLst>
                    <a:ext uri="{9D8B030D-6E8A-4147-A177-3AD203B41FA5}">
                      <a16:colId xmlns:a16="http://schemas.microsoft.com/office/drawing/2014/main" val="3147339768"/>
                    </a:ext>
                  </a:extLst>
                </a:gridCol>
                <a:gridCol w="2544669">
                  <a:extLst>
                    <a:ext uri="{9D8B030D-6E8A-4147-A177-3AD203B41FA5}">
                      <a16:colId xmlns:a16="http://schemas.microsoft.com/office/drawing/2014/main" val="2551671063"/>
                    </a:ext>
                  </a:extLst>
                </a:gridCol>
              </a:tblGrid>
              <a:tr h="8458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i="0" u="none" strike="noStrike" baseline="0" noProof="0">
                          <a:solidFill>
                            <a:schemeClr val="tx1"/>
                          </a:solidFill>
                          <a:latin typeface="Neue Haas Grotesk Text Pro"/>
                        </a:rPr>
                        <a:t>Aspect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Waterfall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Agile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Scrum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76562"/>
                  </a:ext>
                </a:extLst>
              </a:tr>
              <a:tr h="5247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>
                          <a:latin typeface="Neue Haas Grotesk Text Pro"/>
                        </a:rPr>
                        <a:t>Approach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Linear, sequential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Iterative, flexible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Agile, with structure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42713"/>
                  </a:ext>
                </a:extLst>
              </a:tr>
              <a:tr h="5247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>
                          <a:latin typeface="Neue Haas Grotesk Text Pro"/>
                        </a:rPr>
                        <a:t>Scope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Fixed, predefined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Evolving, flexible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Evolving, flexible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672329"/>
                  </a:ext>
                </a:extLst>
              </a:tr>
              <a:tr h="9163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>
                          <a:latin typeface="Neue Haas Grotesk Text Pro"/>
                        </a:rPr>
                        <a:t>Phases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Defined, one after the other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Short cycles (sprints)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Cycles of sprints, with roles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407805"/>
                  </a:ext>
                </a:extLst>
              </a:tr>
              <a:tr h="9163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>
                          <a:latin typeface="Neue Haas Grotesk Text Pro"/>
                        </a:rPr>
                        <a:t>Customer Feedback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After project completion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Continuous feedback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After each sprint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15053"/>
                  </a:ext>
                </a:extLst>
              </a:tr>
              <a:tr h="9163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>
                          <a:latin typeface="Neue Haas Grotesk Text Pro"/>
                        </a:rPr>
                        <a:t>Best For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Well-defined, simple projects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Dynamic, changing projects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Complex projects with a need for teamwork and feedback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873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FDA852-1841-D569-E1A4-F10AB2350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9135" y="1717577"/>
            <a:ext cx="5505482" cy="2021510"/>
          </a:xfrm>
        </p:spPr>
        <p:txBody>
          <a:bodyPr>
            <a:normAutofit/>
          </a:bodyPr>
          <a:lstStyle/>
          <a:p>
            <a:r>
              <a:rPr lang="en-US" sz="9600"/>
              <a:t>Thankyou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9329" y="1874454"/>
            <a:ext cx="9981840" cy="411281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/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6847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44476" y="693679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 sz="4000" b="0">
                <a:ea typeface="+mj-lt"/>
                <a:cs typeface="+mj-lt"/>
              </a:rPr>
              <a:t>                          </a:t>
            </a:r>
            <a:r>
              <a:rPr lang="en-US" sz="4000" u="sng">
                <a:solidFill>
                  <a:schemeClr val="accent3">
                    <a:lumMod val="76000"/>
                  </a:schemeClr>
                </a:solidFill>
                <a:ea typeface="+mj-lt"/>
                <a:cs typeface="+mj-lt"/>
              </a:rPr>
              <a:t>Introduction:</a:t>
            </a:r>
            <a:endParaRPr lang="en-US" u="sng">
              <a:solidFill>
                <a:schemeClr val="accent3">
                  <a:lumMod val="76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65392" y="2427202"/>
            <a:ext cx="10753020" cy="41036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Purpose:</a:t>
            </a:r>
            <a:r>
              <a:rPr lang="en-US" sz="2800">
                <a:ea typeface="+mn-lt"/>
                <a:cs typeface="+mn-lt"/>
              </a:rPr>
              <a:t> Understand the core concepts of Agile, Waterfall, and Scrum.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Why it matters:</a:t>
            </a:r>
            <a:r>
              <a:rPr lang="en-US" sz="2800">
                <a:ea typeface="+mn-lt"/>
                <a:cs typeface="+mn-lt"/>
              </a:rPr>
              <a:t> These methodologies guide project management, software development, and team collaboration</a:t>
            </a:r>
            <a:endParaRPr lang="en-US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8930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332" y="280547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 sz="4000" b="0">
                <a:ea typeface="+mj-lt"/>
                <a:cs typeface="+mj-lt"/>
              </a:rPr>
              <a:t>                   </a:t>
            </a:r>
            <a:r>
              <a:rPr lang="en-US" sz="4000">
                <a:solidFill>
                  <a:schemeClr val="accent6">
                    <a:lumMod val="76000"/>
                  </a:schemeClr>
                </a:solidFill>
                <a:ea typeface="+mj-lt"/>
                <a:cs typeface="+mj-lt"/>
              </a:rPr>
              <a:t>What is Waterfall?</a:t>
            </a:r>
            <a:endParaRPr lang="en-US" sz="4000" u="sng">
              <a:solidFill>
                <a:schemeClr val="accent6">
                  <a:lumMod val="76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415" y="1380600"/>
            <a:ext cx="9265743" cy="410363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Definition:</a:t>
            </a:r>
            <a:r>
              <a:rPr lang="en-US" sz="2800">
                <a:ea typeface="+mn-lt"/>
                <a:cs typeface="+mn-lt"/>
              </a:rPr>
              <a:t> Waterfall is a traditional, linear project management methodology.</a:t>
            </a:r>
            <a:endParaRPr lang="en-US" sz="2800"/>
          </a:p>
          <a:p>
            <a:pPr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Key Characteristics:</a:t>
            </a:r>
            <a:endParaRPr lang="en-US"/>
          </a:p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Sequential, step-by-step process.</a:t>
            </a:r>
            <a:endParaRPr lang="en-US"/>
          </a:p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Each phase must be completed before moving to the next.</a:t>
            </a:r>
            <a:endParaRPr lang="en-US"/>
          </a:p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Fixed scope and requirements.</a:t>
            </a:r>
            <a:endParaRPr lang="en-US"/>
          </a:p>
          <a:p>
            <a:pPr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Ideal for:</a:t>
            </a:r>
            <a:r>
              <a:rPr lang="en-US" sz="2800">
                <a:ea typeface="+mn-lt"/>
                <a:cs typeface="+mn-lt"/>
              </a:rPr>
              <a:t> Well-defined projects with little to no changes after requirements are set.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6006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software components&#10;&#10;Description automatically generated">
            <a:extLst>
              <a:ext uri="{FF2B5EF4-FFF2-40B4-BE49-F238E27FC236}">
                <a16:creationId xmlns:a16="http://schemas.microsoft.com/office/drawing/2014/main" id="{0FBD780E-DF1A-18B1-6B1A-226D0D261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29125" y="2176462"/>
            <a:ext cx="3333750" cy="2505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A960C0-2D87-0A6E-17CB-D8EF6A71A631}"/>
              </a:ext>
            </a:extLst>
          </p:cNvPr>
          <p:cNvSpPr txBox="1"/>
          <p:nvPr/>
        </p:nvSpPr>
        <p:spPr>
          <a:xfrm>
            <a:off x="4429125" y="4681538"/>
            <a:ext cx="333375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  <p:pic>
        <p:nvPicPr>
          <p:cNvPr id="11" name="Picture 10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824545FD-5973-1863-16D5-83DDC1E76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24000" y="855239"/>
            <a:ext cx="9144000" cy="51475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AD53C5-70A0-14B9-E513-0396C38AA448}"/>
              </a:ext>
            </a:extLst>
          </p:cNvPr>
          <p:cNvSpPr txBox="1"/>
          <p:nvPr/>
        </p:nvSpPr>
        <p:spPr>
          <a:xfrm>
            <a:off x="4330700" y="241300"/>
            <a:ext cx="26924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281019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17223" y="620233"/>
            <a:ext cx="10398658" cy="802215"/>
          </a:xfrm>
        </p:spPr>
        <p:txBody>
          <a:bodyPr anchor="b">
            <a:normAutofit fontScale="90000"/>
          </a:bodyPr>
          <a:lstStyle/>
          <a:p>
            <a:r>
              <a:rPr lang="en-US"/>
              <a:t>                         </a:t>
            </a:r>
            <a:r>
              <a:rPr lang="en-US">
                <a:solidFill>
                  <a:schemeClr val="accent1">
                    <a:lumMod val="76000"/>
                  </a:schemeClr>
                </a:solidFill>
                <a:latin typeface="Century Gothic"/>
              </a:rPr>
              <a:t>Waterfall Phases</a:t>
            </a:r>
            <a:endParaRPr lang="en-US" sz="4000" b="0" u="sng">
              <a:solidFill>
                <a:schemeClr val="accent1">
                  <a:lumMod val="76000"/>
                </a:schemeClr>
              </a:solidFill>
              <a:latin typeface="Century Gothic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077" y="2004889"/>
            <a:ext cx="9862491" cy="41036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"/>
              <a:buChar char="•"/>
            </a:pPr>
            <a:r>
              <a:rPr lang="en-US" sz="2400" b="1"/>
              <a:t>Requirements Gathering:</a:t>
            </a:r>
            <a:r>
              <a:rPr lang="en-US" sz="2400"/>
              <a:t> Define all project requirements upfront.</a:t>
            </a:r>
          </a:p>
          <a:p>
            <a:pPr>
              <a:buFont typeface=""/>
              <a:buChar char="•"/>
            </a:pPr>
            <a:r>
              <a:rPr lang="en-US" sz="2400" b="1"/>
              <a:t>System Design:</a:t>
            </a:r>
            <a:r>
              <a:rPr lang="en-US" sz="2400"/>
              <a:t> Plan the architecture and design.</a:t>
            </a:r>
          </a:p>
          <a:p>
            <a:pPr>
              <a:buFont typeface=""/>
              <a:buChar char="•"/>
            </a:pPr>
            <a:r>
              <a:rPr lang="en-US" sz="2400" b="1"/>
              <a:t>Implementation:</a:t>
            </a:r>
            <a:r>
              <a:rPr lang="en-US" sz="2400"/>
              <a:t> Code and develop the solution.</a:t>
            </a:r>
          </a:p>
          <a:p>
            <a:pPr>
              <a:buFont typeface=""/>
              <a:buChar char="•"/>
            </a:pPr>
            <a:r>
              <a:rPr lang="en-US" sz="2400" b="1"/>
              <a:t>Verification (Testing):</a:t>
            </a:r>
            <a:r>
              <a:rPr lang="en-US" sz="2400"/>
              <a:t> Test the system for bugs and ensure it meets requirements.</a:t>
            </a:r>
          </a:p>
          <a:p>
            <a:pPr>
              <a:buFont typeface=""/>
              <a:buChar char="•"/>
            </a:pPr>
            <a:r>
              <a:rPr lang="en-US" sz="2400" b="1"/>
              <a:t>Deployment:</a:t>
            </a:r>
            <a:r>
              <a:rPr lang="en-US" sz="2400"/>
              <a:t> Deploy the system for use.</a:t>
            </a:r>
          </a:p>
          <a:p>
            <a:pPr>
              <a:buFont typeface=""/>
              <a:buChar char="•"/>
            </a:pPr>
            <a:r>
              <a:rPr lang="en-US" sz="2400" b="1"/>
              <a:t>Maintenance:</a:t>
            </a:r>
            <a:r>
              <a:rPr lang="en-US" sz="2400"/>
              <a:t> Fix issues and make improvements post-launch</a:t>
            </a:r>
          </a:p>
        </p:txBody>
      </p:sp>
    </p:spTree>
    <p:extLst>
      <p:ext uri="{BB962C8B-B14F-4D97-AF65-F5344CB8AC3E}">
        <p14:creationId xmlns:p14="http://schemas.microsoft.com/office/powerpoint/2010/main" val="30415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83" y="629414"/>
            <a:ext cx="9085815" cy="802215"/>
          </a:xfrm>
        </p:spPr>
        <p:txBody>
          <a:bodyPr anchor="b">
            <a:normAutofit fontScale="90000"/>
          </a:bodyPr>
          <a:lstStyle/>
          <a:p>
            <a:r>
              <a:rPr lang="en-US"/>
              <a:t>     </a:t>
            </a:r>
            <a:r>
              <a:rPr lang="en-US">
                <a:ea typeface="+mj-lt"/>
                <a:cs typeface="+mj-lt"/>
              </a:rPr>
              <a:t>         </a:t>
            </a:r>
            <a:r>
              <a:rPr lang="en-US" b="0">
                <a:ea typeface="+mj-lt"/>
                <a:cs typeface="+mj-lt"/>
              </a:rPr>
              <a:t> </a:t>
            </a:r>
            <a:r>
              <a:rPr lang="en-US" sz="4000">
                <a:solidFill>
                  <a:schemeClr val="accent6"/>
                </a:solidFill>
                <a:ea typeface="+mj-lt"/>
                <a:cs typeface="+mj-lt"/>
              </a:rPr>
              <a:t>Pros and Cons of Waterfall</a:t>
            </a:r>
            <a:endParaRPr lang="en-US" sz="4000" u="sng">
              <a:solidFill>
                <a:schemeClr val="accent6"/>
              </a:solidFill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319" y="1646841"/>
            <a:ext cx="8329310" cy="4103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Pros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 Clear structure with defined stages.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Easier to manage due to predictable timelines.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Well-suited for small, fixed-scope projects.</a:t>
            </a:r>
            <a:endParaRPr lang="en-US"/>
          </a:p>
          <a:p>
            <a:r>
              <a:rPr lang="en-US" sz="2400" b="1">
                <a:ea typeface="+mn-lt"/>
                <a:cs typeface="+mn-lt"/>
              </a:rPr>
              <a:t>Cons: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Inflexible to changes once the project is underway.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Delayed testing until later in the process.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Can lead to scope creep if not tightly controlled.</a:t>
            </a:r>
            <a:endParaRPr lang="en-US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7126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9113" y="344812"/>
            <a:ext cx="3880347" cy="701227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accent3"/>
                </a:solidFill>
                <a:ea typeface="+mj-lt"/>
                <a:cs typeface="+mj-lt"/>
              </a:rPr>
              <a:t>What is Agile?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9151" y="1371420"/>
            <a:ext cx="9981840" cy="4112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Definition:</a:t>
            </a:r>
            <a:r>
              <a:rPr lang="en-US" sz="2400">
                <a:ea typeface="+mn-lt"/>
                <a:cs typeface="+mn-lt"/>
              </a:rPr>
              <a:t> Agile is an iterative, flexible approach to project management and software development.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Key Characteristics:</a:t>
            </a:r>
            <a:endParaRPr lang="en-US"/>
          </a:p>
          <a:p>
            <a:pPr marL="742950" lvl="1" indent="-285750" algn="l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Focuses on continuous improvement and rapid delivery.</a:t>
            </a:r>
            <a:endParaRPr lang="en-US"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Emphasizes collaboration with stakeholders.</a:t>
            </a:r>
            <a:endParaRPr lang="en-US"/>
          </a:p>
          <a:p>
            <a:pPr marL="742950" lvl="1" indent="-285750" algn="l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Work is divided into small, manageable cycles (sprints).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Ideal for:</a:t>
            </a:r>
            <a:r>
              <a:rPr lang="en-US" sz="2400">
                <a:ea typeface="+mn-lt"/>
                <a:cs typeface="+mn-lt"/>
              </a:rPr>
              <a:t> Projects that require frequent changes and evolving requirements.</a:t>
            </a:r>
            <a:endParaRPr lang="en-US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341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21464" y="510065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accent2"/>
                </a:solidFill>
                <a:ea typeface="+mj-lt"/>
                <a:cs typeface="+mj-lt"/>
              </a:rPr>
              <a:t>Agile Principles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7681" y="2243588"/>
            <a:ext cx="10532683" cy="41036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Iterative development:</a:t>
            </a:r>
            <a:r>
              <a:rPr lang="en-US" sz="2400">
                <a:ea typeface="+mn-lt"/>
                <a:cs typeface="+mn-lt"/>
              </a:rPr>
              <a:t> Work is done in short sprints (usually 1-4 weeks).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Customer collaboration:</a:t>
            </a:r>
            <a:r>
              <a:rPr lang="en-US" sz="2400">
                <a:ea typeface="+mn-lt"/>
                <a:cs typeface="+mn-lt"/>
              </a:rPr>
              <a:t> Regular feedback to ensure alignment with customer needs.</a:t>
            </a:r>
            <a:endParaRPr lang="en-US"/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Responding to change:</a:t>
            </a:r>
            <a:r>
              <a:rPr lang="en-US" sz="2400">
                <a:ea typeface="+mn-lt"/>
                <a:cs typeface="+mn-lt"/>
              </a:rPr>
              <a:t> Embraces changes in requirements, even late in development.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Simplicity:</a:t>
            </a:r>
            <a:r>
              <a:rPr lang="en-US" sz="2400">
                <a:ea typeface="+mn-lt"/>
                <a:cs typeface="+mn-lt"/>
              </a:rPr>
              <a:t> Focus on delivering the most valuable features </a:t>
            </a:r>
            <a:r>
              <a:rPr lang="en-US" sz="2400" err="1">
                <a:ea typeface="+mn-lt"/>
                <a:cs typeface="+mn-lt"/>
              </a:rPr>
              <a:t>quickl</a:t>
            </a:r>
            <a:endParaRPr lang="en-US" err="1"/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7158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2343" y="776306"/>
            <a:ext cx="3926248" cy="444167"/>
          </a:xfrm>
        </p:spPr>
        <p:txBody>
          <a:bodyPr anchor="b">
            <a:normAutofit fontScale="90000"/>
          </a:bodyPr>
          <a:lstStyle/>
          <a:p>
            <a:r>
              <a:rPr lang="en-US" sz="2900">
                <a:solidFill>
                  <a:srgbClr val="0070C0"/>
                </a:solidFill>
                <a:ea typeface="+mj-lt"/>
                <a:cs typeface="+mj-lt"/>
              </a:rPr>
              <a:t>Agile Proc</a:t>
            </a:r>
            <a:r>
              <a:rPr lang="en-US" sz="2800">
                <a:solidFill>
                  <a:srgbClr val="0070C0"/>
                </a:solidFill>
                <a:ea typeface="+mj-lt"/>
                <a:cs typeface="+mj-lt"/>
              </a:rPr>
              <a:t>ess Overview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1215348"/>
            <a:ext cx="6924659" cy="4112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Stages:</a:t>
            </a: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Sprint Planning:</a:t>
            </a:r>
            <a:r>
              <a:rPr lang="en-US" sz="2400">
                <a:ea typeface="+mn-lt"/>
                <a:cs typeface="+mn-lt"/>
              </a:rPr>
              <a:t> Define the work to be done in the sprint.</a:t>
            </a:r>
            <a:endParaRPr lang="en-US"/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Daily Standups:</a:t>
            </a:r>
            <a:r>
              <a:rPr lang="en-US" sz="2400">
                <a:ea typeface="+mn-lt"/>
                <a:cs typeface="+mn-lt"/>
              </a:rPr>
              <a:t> Short meetings for team members to share progress and challenges.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Sprint Review:</a:t>
            </a:r>
            <a:r>
              <a:rPr lang="en-US" sz="2400">
                <a:ea typeface="+mn-lt"/>
                <a:cs typeface="+mn-lt"/>
              </a:rPr>
              <a:t> Showcase completed work to stakeholders at the end of the sprint.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Sprint Retrospective:</a:t>
            </a:r>
            <a:r>
              <a:rPr lang="en-US" sz="2400">
                <a:ea typeface="+mn-lt"/>
                <a:cs typeface="+mn-lt"/>
              </a:rPr>
              <a:t> Reflect on what went well, what didn’t, and how to improve.</a:t>
            </a:r>
            <a:endParaRPr lang="en-US"/>
          </a:p>
          <a:p>
            <a:pPr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756233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Agile, Waterfall, &amp;  Scrum Methodologies</vt:lpstr>
      <vt:lpstr>                          Introduction:</vt:lpstr>
      <vt:lpstr>                   What is Waterfall?</vt:lpstr>
      <vt:lpstr>PowerPoint Presentation</vt:lpstr>
      <vt:lpstr>                         Waterfall Phases</vt:lpstr>
      <vt:lpstr>               Pros and Cons of Waterfall</vt:lpstr>
      <vt:lpstr>What is Agile?</vt:lpstr>
      <vt:lpstr>Agile Principles</vt:lpstr>
      <vt:lpstr>Agile Process Overview</vt:lpstr>
      <vt:lpstr>What is Scrum?</vt:lpstr>
      <vt:lpstr>Scrum Framework</vt:lpstr>
      <vt:lpstr>  Scrum Events</vt:lpstr>
      <vt:lpstr>Scrum Events</vt:lpstr>
      <vt:lpstr>Comparison: Waterfall vs Agile vs Scrum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2024-11-25T12:51:03Z</dcterms:created>
  <dcterms:modified xsi:type="dcterms:W3CDTF">2024-11-27T10:52:43Z</dcterms:modified>
</cp:coreProperties>
</file>