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23" r:id="rId3"/>
    <p:sldId id="333" r:id="rId4"/>
    <p:sldId id="358" r:id="rId5"/>
    <p:sldId id="344" r:id="rId6"/>
    <p:sldId id="346" r:id="rId7"/>
    <p:sldId id="359" r:id="rId8"/>
    <p:sldId id="350" r:id="rId9"/>
    <p:sldId id="360" r:id="rId10"/>
    <p:sldId id="349" r:id="rId11"/>
    <p:sldId id="361" r:id="rId12"/>
    <p:sldId id="354" r:id="rId13"/>
    <p:sldId id="355" r:id="rId14"/>
    <p:sldId id="351" r:id="rId15"/>
    <p:sldId id="356" r:id="rId16"/>
    <p:sldId id="32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9F8E2-6337-C5B1-367F-F3F8F866C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2B6B69-6769-2F3F-00B8-160DEA7E9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EA747-65B3-627C-F4F6-05AECE1AA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CEDB-5B04-4C88-AFD2-7D375A44DF4E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32BC8-0991-3E18-1F73-768793B3C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50452-4C6E-B2AA-8B9F-30843345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2A19E-E49A-4107-9037-A4F521A01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80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59155-7AD9-1588-D8F7-A7A7DF471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78443-A2CE-26E0-2364-4A0EE6B90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02C3B-C068-5E21-E7ED-DED3ED648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CEDB-5B04-4C88-AFD2-7D375A44DF4E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D8457-C0EE-691F-ADB5-EBA1F392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3B331-91E6-83F2-ED38-21FE60C3F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2A19E-E49A-4107-9037-A4F521A01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344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FEEDD3-A335-377A-D44B-3609632CD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526A27-D41B-790D-0BA1-6E970477E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FFC91-7F9D-7B01-17BC-C47845342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CEDB-5B04-4C88-AFD2-7D375A44DF4E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2CC67-0294-45C8-5F33-F126FF88E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CEDE8-4EE4-5093-0D2C-EC0ABD3A0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2A19E-E49A-4107-9037-A4F521A01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70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D5F1B-E7C2-CCDF-4AD1-AC3E80602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9DFD0-DBDE-727A-FD99-28E43CE15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2801E-C903-218A-86D3-C8F159ED3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CEDB-5B04-4C88-AFD2-7D375A44DF4E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01E2D-6C20-8472-CF8D-AF019EE7F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6F007-8C4A-670D-800B-0054CA526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2A19E-E49A-4107-9037-A4F521A01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415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A878C-FFBF-7AE1-179A-DE3C606CA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5A8F8-59DE-5101-DF6D-00AF06B96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7E9D4-9926-0C29-CBFA-3EE1C3A78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CEDB-5B04-4C88-AFD2-7D375A44DF4E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A100F-1241-8789-474E-D464384C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EB5F8-FB16-6084-4F7A-82B52B1B8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2A19E-E49A-4107-9037-A4F521A01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500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48737-CE76-B383-B214-CC9B4A67D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ED0A6-9D22-DA2B-7995-429BA7A6CA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D1CA6-982A-0407-1BAE-CEA604E0B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A57AE-DEBC-03D6-8BDA-7BC4FAD4B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CEDB-5B04-4C88-AFD2-7D375A44DF4E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04D5A-4763-F42B-0EBF-5B71F1FF2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2CD67-0D93-09B8-B750-B19E14E7F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2A19E-E49A-4107-9037-A4F521A01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461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9DE53-FF61-F725-4DF7-6B3611852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54ECC-BEF3-2D40-629F-ACE79F649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E5020-B396-41A3-B2E0-43162EFD8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4B974C-CE13-36A4-C1A4-4419812A3C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4C4D7E-1C36-FF5F-B259-245CEB3A19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59F296-D0A0-7D8F-E66E-9597F2C3D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CEDB-5B04-4C88-AFD2-7D375A44DF4E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9ABECE-8C50-3BE8-748B-F8AF73A22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E00A85-F972-8375-E3B6-A007C180D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2A19E-E49A-4107-9037-A4F521A01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043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406A3-95E7-1A5B-6CDB-B8225683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FDDBDE-700C-BC3C-5CBF-ABCF60FB0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CEDB-5B04-4C88-AFD2-7D375A44DF4E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EBE9FA-C91F-6EBA-23BB-BD051673B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673756-D65D-B515-B6D3-2BD883AA2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2A19E-E49A-4107-9037-A4F521A01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860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5C3F82-3D9F-F039-F496-6D27AC121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CEDB-5B04-4C88-AFD2-7D375A44DF4E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8A531E-5421-A314-5306-22A9A5899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12D19-8AEA-E0C7-7904-A3538C123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2A19E-E49A-4107-9037-A4F521A01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577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AB4F8-D8C1-912C-0901-D5A45C1A1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F79C7-49CC-3682-576F-5E18E88F1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E1353-D882-994B-89B4-7FC235452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E4DA9-31FD-3F3E-31E9-D198EBDAA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CEDB-5B04-4C88-AFD2-7D375A44DF4E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CB53E-0830-AB21-D0F0-46CB4198B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96A59-D94A-3AF3-4964-B1B4EA272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2A19E-E49A-4107-9037-A4F521A01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41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CA524-FF37-E602-0407-B65616DC3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69EED0-598A-CEBF-F2DB-517125F76C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CFF998-2376-D26F-53AD-C41F66591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E8F87-A596-97A7-3ADF-B1A93B57A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CEDB-5B04-4C88-AFD2-7D375A44DF4E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A7A33-6C08-8B27-85D9-16F37A1A5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8B0AA-CF1A-1DF1-3EB6-7BE8256D0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2A19E-E49A-4107-9037-A4F521A01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38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12B749-8C85-137D-D5B4-4066B9F3B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A93A1-DE83-7985-A705-C6FAD0BAD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D775B-4343-26B9-9085-538E23B42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6CEDB-5B04-4C88-AFD2-7D375A44DF4E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DC744-16B3-C872-9BC7-4A41FE58B4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666F4-AFE9-E367-2AE2-759C13EBE7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2A19E-E49A-4107-9037-A4F521A01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0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304170"/>
            <a:ext cx="12191999" cy="1201330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BIN-CONNECT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6939" cy="1406769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TextBox 27"/>
          <p:cNvSpPr txBox="1"/>
          <p:nvPr/>
        </p:nvSpPr>
        <p:spPr>
          <a:xfrm>
            <a:off x="1209823" y="0"/>
            <a:ext cx="9777046" cy="1323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4000" b="1" dirty="0">
                <a:solidFill>
                  <a:schemeClr val="bg1"/>
                </a:solidFill>
                <a:latin typeface="Cambria" panose="02040503050406030204" pitchFamily="18" charset="0"/>
              </a:rPr>
              <a:t>Bangalore Institute of Technology</a:t>
            </a:r>
          </a:p>
          <a:p>
            <a:pPr algn="ctr"/>
            <a:r>
              <a:rPr lang="en-IN" sz="1600" dirty="0">
                <a:solidFill>
                  <a:schemeClr val="bg1"/>
                </a:solidFill>
                <a:latin typeface="Cambria" panose="02040503050406030204" pitchFamily="18" charset="0"/>
              </a:rPr>
              <a:t>K.R. Road, V V Puram, Bangalore-560004</a:t>
            </a:r>
          </a:p>
          <a:p>
            <a:pPr algn="ctr"/>
            <a:r>
              <a:rPr lang="en-IN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Department of  Electronics and Communication Engineering</a:t>
            </a:r>
            <a:endParaRPr lang="en-IN" sz="2800" b="1" i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18436" name="Picture 4" descr="352397-vtu-logo - Kollege Tim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89115" y="1"/>
            <a:ext cx="1602885" cy="1406768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590372" y="2167802"/>
            <a:ext cx="6733309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MINI-PROJECT  PRESENTATION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8E25C5-A206-AC46-B12C-E10B1599D933}"/>
              </a:ext>
            </a:extLst>
          </p:cNvPr>
          <p:cNvSpPr txBox="1"/>
          <p:nvPr/>
        </p:nvSpPr>
        <p:spPr>
          <a:xfrm>
            <a:off x="1035796" y="5139034"/>
            <a:ext cx="3571044" cy="1323439"/>
          </a:xfrm>
          <a:prstGeom prst="rect">
            <a:avLst/>
          </a:prstGeom>
          <a:solidFill>
            <a:srgbClr val="CCECFF">
              <a:alpha val="49804"/>
            </a:srgbClr>
          </a:solidFill>
          <a:ln>
            <a:solidFill>
              <a:srgbClr val="FFC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 algn="just"/>
            <a:r>
              <a:rPr lang="en-IN" dirty="0"/>
              <a:t>Dr </a:t>
            </a:r>
            <a:r>
              <a:rPr lang="en-IN" sz="2000" dirty="0"/>
              <a:t> </a:t>
            </a:r>
            <a:r>
              <a:rPr lang="en-IN" sz="2000" dirty="0" err="1"/>
              <a:t>VijayaLakshmi</a:t>
            </a:r>
            <a:r>
              <a:rPr lang="en-IN" sz="2000" dirty="0"/>
              <a:t> D</a:t>
            </a:r>
            <a:endParaRPr lang="en-US" sz="20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Ass</a:t>
            </a:r>
            <a:r>
              <a:rPr lang="en-US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ociate</a:t>
            </a:r>
            <a:r>
              <a:rPr lang="en-US" sz="200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Professor</a:t>
            </a:r>
            <a:endParaRPr lang="en-US" sz="2000" dirty="0">
              <a:effectLst/>
              <a:cs typeface="Times New Roman" panose="02020603050405020304" pitchFamily="18" charset="0"/>
            </a:endParaRPr>
          </a:p>
          <a:p>
            <a:pPr algn="just"/>
            <a:r>
              <a:rPr lang="en-US" sz="2000" b="0" i="0" u="none" strike="noStrike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Dept. of ECE</a:t>
            </a:r>
            <a:endParaRPr lang="en-US" sz="2000" dirty="0">
              <a:effectLst/>
              <a:cs typeface="Times New Roman" panose="02020603050405020304" pitchFamily="18" charset="0"/>
            </a:endParaRPr>
          </a:p>
          <a:p>
            <a:pPr algn="just" rtl="0"/>
            <a:r>
              <a:rPr lang="en-US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BIT.</a:t>
            </a:r>
            <a:endParaRPr lang="en-US" sz="2000" dirty="0">
              <a:effectLst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35795" y="4769702"/>
            <a:ext cx="3571045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8E25C5-A206-AC46-B12C-E10B1599D933}"/>
              </a:ext>
            </a:extLst>
          </p:cNvPr>
          <p:cNvSpPr txBox="1"/>
          <p:nvPr/>
        </p:nvSpPr>
        <p:spPr>
          <a:xfrm>
            <a:off x="7082560" y="5150757"/>
            <a:ext cx="4073644" cy="1323439"/>
          </a:xfrm>
          <a:prstGeom prst="rect">
            <a:avLst/>
          </a:prstGeom>
          <a:solidFill>
            <a:srgbClr val="CCECFF">
              <a:alpha val="49804"/>
            </a:srgbClr>
          </a:solidFill>
          <a:ln>
            <a:solidFill>
              <a:srgbClr val="FFC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just"/>
            <a:r>
              <a:rPr lang="en-US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Manju L                           1BI23EC083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Manya V </a:t>
            </a:r>
            <a:r>
              <a:rPr lang="en-US" sz="20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Bethur</a:t>
            </a:r>
            <a:r>
              <a:rPr lang="en-US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            1BI23EC085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Niriksha V Shetty          1BI23EC100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Pragathi P                       1BI24EC410 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082557" y="4781425"/>
            <a:ext cx="407364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34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D599B-B139-78F3-155D-99E765CAA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A25CF5E-29AF-0B6A-CF7D-4BE5DE82D0E4}"/>
              </a:ext>
            </a:extLst>
          </p:cNvPr>
          <p:cNvSpPr txBox="1">
            <a:spLocks/>
          </p:cNvSpPr>
          <p:nvPr/>
        </p:nvSpPr>
        <p:spPr>
          <a:xfrm>
            <a:off x="3140" y="6575217"/>
            <a:ext cx="7990508" cy="2827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Bangalore Institute of Technology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B3D9326-4E5E-E7DD-F9A7-136EF5C7F2B5}"/>
              </a:ext>
            </a:extLst>
          </p:cNvPr>
          <p:cNvSpPr txBox="1">
            <a:spLocks/>
          </p:cNvSpPr>
          <p:nvPr/>
        </p:nvSpPr>
        <p:spPr>
          <a:xfrm>
            <a:off x="8008661" y="6575217"/>
            <a:ext cx="4183339" cy="2827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b="1" dirty="0">
                <a:solidFill>
                  <a:schemeClr val="bg1"/>
                </a:solidFill>
                <a:latin typeface="Cambria" panose="02040503050406030204" pitchFamily="18" charset="0"/>
              </a:rPr>
              <a:t> Dept. of ECE, BIT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44BCCB-9E6C-47F5-4C7B-2EB48441A5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380" y="5907332"/>
            <a:ext cx="609823" cy="63334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CDAE811-DC8F-F48B-B1E8-603D9B078F3C}"/>
              </a:ext>
            </a:extLst>
          </p:cNvPr>
          <p:cNvSpPr txBox="1">
            <a:spLocks/>
          </p:cNvSpPr>
          <p:nvPr/>
        </p:nvSpPr>
        <p:spPr>
          <a:xfrm>
            <a:off x="3140" y="-45262"/>
            <a:ext cx="12191999" cy="464024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METHODOLOGY </a:t>
            </a:r>
            <a:endParaRPr lang="en-IN" sz="28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B599FE-DF79-4EDC-B960-46FA00E2641C}"/>
              </a:ext>
            </a:extLst>
          </p:cNvPr>
          <p:cNvSpPr txBox="1"/>
          <p:nvPr/>
        </p:nvSpPr>
        <p:spPr>
          <a:xfrm>
            <a:off x="4892843" y="1957324"/>
            <a:ext cx="1111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Da</a:t>
            </a:r>
            <a:r>
              <a:rPr lang="en-IN" sz="1400" dirty="0"/>
              <a:t>tabas</a:t>
            </a:r>
            <a:r>
              <a:rPr lang="en-IN" sz="1600" dirty="0"/>
              <a:t>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AC966A8-D67C-1389-6CA8-0810BB7B8F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908" y="1077850"/>
            <a:ext cx="8909059" cy="447348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6784CFB-D810-E4E5-0459-5DED647595A8}"/>
              </a:ext>
            </a:extLst>
          </p:cNvPr>
          <p:cNvSpPr/>
          <p:nvPr/>
        </p:nvSpPr>
        <p:spPr>
          <a:xfrm>
            <a:off x="9456819" y="4128547"/>
            <a:ext cx="818148" cy="282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3E05BB-C068-640D-2EF7-ADEB703ADB08}"/>
              </a:ext>
            </a:extLst>
          </p:cNvPr>
          <p:cNvSpPr txBox="1"/>
          <p:nvPr/>
        </p:nvSpPr>
        <p:spPr>
          <a:xfrm>
            <a:off x="9324629" y="4345212"/>
            <a:ext cx="120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Dashboard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0A02FF3-E935-E60F-3D1D-9864E0A66D43}"/>
              </a:ext>
            </a:extLst>
          </p:cNvPr>
          <p:cNvCxnSpPr/>
          <p:nvPr/>
        </p:nvCxnSpPr>
        <p:spPr>
          <a:xfrm>
            <a:off x="9865893" y="3801938"/>
            <a:ext cx="0" cy="46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6B228C9-6C69-FA99-264E-1D69EDA0E712}"/>
              </a:ext>
            </a:extLst>
          </p:cNvPr>
          <p:cNvSpPr txBox="1"/>
          <p:nvPr/>
        </p:nvSpPr>
        <p:spPr>
          <a:xfrm>
            <a:off x="10376294" y="2996050"/>
            <a:ext cx="1202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Database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761B9FB-BA30-2DC4-842F-9B5CCC07BE0A}"/>
              </a:ext>
            </a:extLst>
          </p:cNvPr>
          <p:cNvCxnSpPr/>
          <p:nvPr/>
        </p:nvCxnSpPr>
        <p:spPr>
          <a:xfrm rot="16200000" flipH="1">
            <a:off x="10124573" y="2268823"/>
            <a:ext cx="907181" cy="6063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E431BFD-766B-A39A-ABAD-8723581123A7}"/>
              </a:ext>
            </a:extLst>
          </p:cNvPr>
          <p:cNvSpPr txBox="1"/>
          <p:nvPr/>
        </p:nvSpPr>
        <p:spPr>
          <a:xfrm>
            <a:off x="4728446" y="5213321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SMART BIN - AUTOMATION</a:t>
            </a:r>
          </a:p>
        </p:txBody>
      </p:sp>
    </p:spTree>
    <p:extLst>
      <p:ext uri="{BB962C8B-B14F-4D97-AF65-F5344CB8AC3E}">
        <p14:creationId xmlns:p14="http://schemas.microsoft.com/office/powerpoint/2010/main" val="3112850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F027CF-0557-389B-7DC4-D7305675D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8F5109E-1548-A491-3835-A7B1DFEA71A6}"/>
              </a:ext>
            </a:extLst>
          </p:cNvPr>
          <p:cNvSpPr txBox="1">
            <a:spLocks/>
          </p:cNvSpPr>
          <p:nvPr/>
        </p:nvSpPr>
        <p:spPr>
          <a:xfrm>
            <a:off x="3140" y="6575217"/>
            <a:ext cx="7990508" cy="2827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Bangalore Institute of Technology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FCE0719-0C33-A64B-8C12-E4CB0B4D1B66}"/>
              </a:ext>
            </a:extLst>
          </p:cNvPr>
          <p:cNvSpPr txBox="1">
            <a:spLocks/>
          </p:cNvSpPr>
          <p:nvPr/>
        </p:nvSpPr>
        <p:spPr>
          <a:xfrm>
            <a:off x="8008661" y="6575217"/>
            <a:ext cx="4183339" cy="2827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b="1" dirty="0">
                <a:solidFill>
                  <a:schemeClr val="bg1"/>
                </a:solidFill>
                <a:latin typeface="Cambria" panose="02040503050406030204" pitchFamily="18" charset="0"/>
              </a:rPr>
              <a:t> Dept. of ECE, BIT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4563E3-92A1-5793-380F-EB98AC7226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380" y="5907332"/>
            <a:ext cx="609823" cy="63334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F8735E4-F86B-66C2-C0C4-A522A988CE5E}"/>
              </a:ext>
            </a:extLst>
          </p:cNvPr>
          <p:cNvSpPr txBox="1">
            <a:spLocks/>
          </p:cNvSpPr>
          <p:nvPr/>
        </p:nvSpPr>
        <p:spPr>
          <a:xfrm>
            <a:off x="1" y="-36453"/>
            <a:ext cx="12191999" cy="464024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METHODOLOGY </a:t>
            </a:r>
            <a:endParaRPr lang="en-IN" sz="28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AutoShape 2" descr="Output image">
            <a:extLst>
              <a:ext uri="{FF2B5EF4-FFF2-40B4-BE49-F238E27FC236}">
                <a16:creationId xmlns:a16="http://schemas.microsoft.com/office/drawing/2014/main" id="{E90D8C57-E0FC-6000-415C-76F6EB959B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876938B-B450-FE05-17C0-8530ED13DABA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9689767" y="3412573"/>
            <a:ext cx="43140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1BC07D6A-5732-B696-46E7-C9C60CC1A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54" y="625400"/>
            <a:ext cx="11695049" cy="5232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2400" b="1" dirty="0">
                <a:latin typeface="Arial" panose="020B0604020202020204" pitchFamily="34" charset="0"/>
              </a:rPr>
              <a:t>Our methodology has two parts: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altLang="en-US" sz="2400" b="1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2400" b="1" dirty="0">
                <a:latin typeface="Arial" panose="020B0604020202020204" pitchFamily="34" charset="0"/>
              </a:rPr>
              <a:t>Part 2 – User Interaction (3 Modes):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altLang="en-US" sz="2400" b="1" dirty="0"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IN" altLang="en-US" sz="2400" dirty="0">
                <a:latin typeface="Arial" panose="020B0604020202020204" pitchFamily="34" charset="0"/>
              </a:rPr>
              <a:t>Voice Input: Using Natural Language Processing, users can speak and register a complaint.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IN" altLang="en-US" sz="2400" dirty="0"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IN" altLang="en-US" sz="2400" dirty="0">
                <a:latin typeface="Arial" panose="020B0604020202020204" pitchFamily="34" charset="0"/>
              </a:rPr>
              <a:t>Image Input: Users upload a photo of the bin; our ML model detects if the bin is full.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IN" altLang="en-US" sz="2400" dirty="0"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IN" altLang="en-US" sz="2400" dirty="0">
                <a:latin typeface="Arial" panose="020B0604020202020204" pitchFamily="34" charset="0"/>
              </a:rPr>
              <a:t>Manual Input: Users can type and raise a complaint manually.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altLang="en-US" sz="2400" dirty="0"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IN" altLang="en-US" sz="2400" dirty="0">
                <a:latin typeface="Arial" panose="020B0604020202020204" pitchFamily="34" charset="0"/>
              </a:rPr>
              <a:t>All three channels integrate into the same dashboard for authorities.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altLang="en-US" sz="2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49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DA7E9-6589-D051-E7DD-5101BF9224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BFF4D79-70C2-93C2-BCBB-60DA7F1C3878}"/>
              </a:ext>
            </a:extLst>
          </p:cNvPr>
          <p:cNvSpPr txBox="1">
            <a:spLocks/>
          </p:cNvSpPr>
          <p:nvPr/>
        </p:nvSpPr>
        <p:spPr>
          <a:xfrm>
            <a:off x="3140" y="6575217"/>
            <a:ext cx="7990508" cy="2827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Bangalore Institute of Technology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3F00E09-9348-AD4C-8ADE-844F8735EE95}"/>
              </a:ext>
            </a:extLst>
          </p:cNvPr>
          <p:cNvSpPr/>
          <p:nvPr/>
        </p:nvSpPr>
        <p:spPr>
          <a:xfrm>
            <a:off x="6141757" y="994182"/>
            <a:ext cx="2268710" cy="39973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C63803F-856F-CDFD-A227-7D1A74253F26}"/>
              </a:ext>
            </a:extLst>
          </p:cNvPr>
          <p:cNvSpPr/>
          <p:nvPr/>
        </p:nvSpPr>
        <p:spPr>
          <a:xfrm>
            <a:off x="6141758" y="2789514"/>
            <a:ext cx="1866904" cy="22020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26" name="Picture 2" descr="Generated image">
            <a:extLst>
              <a:ext uri="{FF2B5EF4-FFF2-40B4-BE49-F238E27FC236}">
                <a16:creationId xmlns:a16="http://schemas.microsoft.com/office/drawing/2014/main" id="{4268CD5D-FD5B-E778-82D0-F1BDCC211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112" y="0"/>
            <a:ext cx="3873312" cy="258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7C6E413-B4B8-2A8F-3B60-200114354028}"/>
              </a:ext>
            </a:extLst>
          </p:cNvPr>
          <p:cNvSpPr txBox="1">
            <a:spLocks/>
          </p:cNvSpPr>
          <p:nvPr/>
        </p:nvSpPr>
        <p:spPr>
          <a:xfrm>
            <a:off x="8008661" y="6575217"/>
            <a:ext cx="4183339" cy="2827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b="1" dirty="0">
                <a:solidFill>
                  <a:schemeClr val="bg1"/>
                </a:solidFill>
                <a:latin typeface="Cambria" panose="02040503050406030204" pitchFamily="18" charset="0"/>
              </a:rPr>
              <a:t> Dept. of ECE, BIT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67BCE6-0968-9A83-E97C-F94F1F1809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380" y="5907332"/>
            <a:ext cx="609823" cy="63334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228D2AE-9F34-712E-D5F1-611BE015A65C}"/>
              </a:ext>
            </a:extLst>
          </p:cNvPr>
          <p:cNvSpPr txBox="1">
            <a:spLocks/>
          </p:cNvSpPr>
          <p:nvPr/>
        </p:nvSpPr>
        <p:spPr>
          <a:xfrm>
            <a:off x="3140" y="-45262"/>
            <a:ext cx="12191999" cy="464024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METHODOLOGY </a:t>
            </a:r>
            <a:endParaRPr lang="en-IN" sz="28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47AEBAA-E734-27AE-F677-7C96691E2D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952" y="3572514"/>
            <a:ext cx="3776472" cy="2334818"/>
          </a:xfrm>
          <a:prstGeom prst="rect">
            <a:avLst/>
          </a:prstGeom>
        </p:spPr>
      </p:pic>
      <p:pic>
        <p:nvPicPr>
          <p:cNvPr id="1028" name="Picture 4" descr="Generated image">
            <a:extLst>
              <a:ext uri="{FF2B5EF4-FFF2-40B4-BE49-F238E27FC236}">
                <a16:creationId xmlns:a16="http://schemas.microsoft.com/office/drawing/2014/main" id="{9138D1F6-25E4-E4B4-E889-05391F69E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970" y="1825472"/>
            <a:ext cx="3503596" cy="2334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D18B5E3-66AD-42C4-64F9-9DE3C2BD2A22}"/>
              </a:ext>
            </a:extLst>
          </p:cNvPr>
          <p:cNvCxnSpPr/>
          <p:nvPr/>
        </p:nvCxnSpPr>
        <p:spPr>
          <a:xfrm>
            <a:off x="6141757" y="1578543"/>
            <a:ext cx="11343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7732A1A-956D-9146-18D0-CF01BB947E3A}"/>
              </a:ext>
            </a:extLst>
          </p:cNvPr>
          <p:cNvCxnSpPr/>
          <p:nvPr/>
        </p:nvCxnSpPr>
        <p:spPr>
          <a:xfrm>
            <a:off x="6141757" y="3359217"/>
            <a:ext cx="13192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A1FC0EF-0A76-9117-0EB2-5B5C2421FC7D}"/>
              </a:ext>
            </a:extLst>
          </p:cNvPr>
          <p:cNvCxnSpPr/>
          <p:nvPr/>
        </p:nvCxnSpPr>
        <p:spPr>
          <a:xfrm>
            <a:off x="6141757" y="4446872"/>
            <a:ext cx="11343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2DC3BD1-9FB9-153F-7E5B-F0090D1CF4C0}"/>
              </a:ext>
            </a:extLst>
          </p:cNvPr>
          <p:cNvSpPr txBox="1"/>
          <p:nvPr/>
        </p:nvSpPr>
        <p:spPr>
          <a:xfrm>
            <a:off x="6141757" y="2925980"/>
            <a:ext cx="1134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   </a:t>
            </a:r>
            <a:r>
              <a:rPr lang="en-IN" sz="2000" b="1" dirty="0"/>
              <a:t>Photo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7E504D-936B-17C4-CB2B-CBBFD20FBA8A}"/>
              </a:ext>
            </a:extLst>
          </p:cNvPr>
          <p:cNvSpPr txBox="1"/>
          <p:nvPr/>
        </p:nvSpPr>
        <p:spPr>
          <a:xfrm>
            <a:off x="6244524" y="4540395"/>
            <a:ext cx="1134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Manual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D62BA3-7EA9-B7C8-FCC6-DF5FE1CEEB71}"/>
              </a:ext>
            </a:extLst>
          </p:cNvPr>
          <p:cNvSpPr txBox="1"/>
          <p:nvPr/>
        </p:nvSpPr>
        <p:spPr>
          <a:xfrm>
            <a:off x="6326615" y="1101362"/>
            <a:ext cx="1134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Voice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DA4D4C6-55E2-23C0-0E97-B9D0F9711157}"/>
              </a:ext>
            </a:extLst>
          </p:cNvPr>
          <p:cNvCxnSpPr/>
          <p:nvPr/>
        </p:nvCxnSpPr>
        <p:spPr>
          <a:xfrm>
            <a:off x="3320715" y="3126035"/>
            <a:ext cx="270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0793113-D18D-2803-FAD2-2B24D6F39952}"/>
              </a:ext>
            </a:extLst>
          </p:cNvPr>
          <p:cNvSpPr txBox="1"/>
          <p:nvPr/>
        </p:nvSpPr>
        <p:spPr>
          <a:xfrm>
            <a:off x="600210" y="3429000"/>
            <a:ext cx="2664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USER </a:t>
            </a:r>
          </a:p>
          <a:p>
            <a:pPr algn="ctr"/>
            <a:r>
              <a:rPr lang="en-IN" sz="2400" b="1" dirty="0"/>
              <a:t>INTERACTION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B02D54-DD80-C4B3-3F8F-3A9AC1D0EC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31" y="1101362"/>
            <a:ext cx="1973178" cy="241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653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494F6C-781D-60E9-D19F-71D121992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1B3CD-843F-2728-F3D3-BBA984B4AFAF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1999" cy="464024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COMPONENTS </a:t>
            </a:r>
            <a:endParaRPr lang="en-IN" sz="28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B17ADC4-3992-8144-C921-2F38E826E7C2}"/>
              </a:ext>
            </a:extLst>
          </p:cNvPr>
          <p:cNvSpPr txBox="1">
            <a:spLocks/>
          </p:cNvSpPr>
          <p:nvPr/>
        </p:nvSpPr>
        <p:spPr>
          <a:xfrm>
            <a:off x="3140" y="6575217"/>
            <a:ext cx="7990508" cy="2827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Bangalore Institute of Technology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3C831CC-A424-C4D5-8FFB-14D898232F8D}"/>
              </a:ext>
            </a:extLst>
          </p:cNvPr>
          <p:cNvSpPr txBox="1">
            <a:spLocks/>
          </p:cNvSpPr>
          <p:nvPr/>
        </p:nvSpPr>
        <p:spPr>
          <a:xfrm>
            <a:off x="8008661" y="6575217"/>
            <a:ext cx="4183339" cy="2827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b="1" dirty="0">
                <a:solidFill>
                  <a:schemeClr val="bg1"/>
                </a:solidFill>
                <a:latin typeface="Cambria" panose="02040503050406030204" pitchFamily="18" charset="0"/>
              </a:rPr>
              <a:t> Dept. of ECE, BIT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3C0DAD-8B47-7AD7-C845-B117106A8E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380" y="5907332"/>
            <a:ext cx="609823" cy="6333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A77545-6539-E966-E0A9-0D582F02D447}"/>
              </a:ext>
            </a:extLst>
          </p:cNvPr>
          <p:cNvSpPr txBox="1"/>
          <p:nvPr/>
        </p:nvSpPr>
        <p:spPr>
          <a:xfrm>
            <a:off x="257306" y="1012954"/>
            <a:ext cx="1181919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IN" sz="2800" dirty="0"/>
          </a:p>
          <a:p>
            <a:r>
              <a:rPr lang="en-IN" sz="3200" b="1" dirty="0"/>
              <a:t>HARDWARE COMPONENTS                       SOFTWARE COMPONENTS</a:t>
            </a:r>
          </a:p>
          <a:p>
            <a:r>
              <a:rPr lang="en-IN" sz="2800" b="1" dirty="0"/>
              <a:t>                                                                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dirty="0"/>
              <a:t>Ultrasonic Sensor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dirty="0"/>
              <a:t> Arduino UNO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dirty="0"/>
              <a:t>GPS Module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dirty="0"/>
              <a:t>Wi-Fi Module (ESP8266 )</a:t>
            </a:r>
          </a:p>
          <a:p>
            <a:r>
              <a:rPr lang="en-IN" sz="2800" b="1" dirty="0"/>
              <a:t>		</a:t>
            </a:r>
          </a:p>
          <a:p>
            <a:pPr marL="457200" indent="-457200">
              <a:buAutoNum type="arabicPeriod"/>
            </a:pPr>
            <a:endParaRPr lang="en-IN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E738D7-7468-1792-C714-79E350224A90}"/>
              </a:ext>
            </a:extLst>
          </p:cNvPr>
          <p:cNvSpPr txBox="1"/>
          <p:nvPr/>
        </p:nvSpPr>
        <p:spPr>
          <a:xfrm>
            <a:off x="6843561" y="2256135"/>
            <a:ext cx="500513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800" dirty="0"/>
              <a:t> Arduino IDE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dirty="0"/>
              <a:t>Google Maps API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dirty="0"/>
              <a:t>Web Dashboard</a:t>
            </a:r>
          </a:p>
          <a:p>
            <a:pPr marL="457200" indent="-457200">
              <a:buFont typeface="+mj-lt"/>
              <a:buAutoNum type="arabicPeriod"/>
            </a:pPr>
            <a:r>
              <a:rPr lang="sv-SE" sz="2800" dirty="0"/>
              <a:t>Backend Server (Node.js/PHP)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dirty="0"/>
              <a:t>Database (MySQL)</a:t>
            </a:r>
            <a:endParaRPr lang="en-IN" sz="2800" b="1" dirty="0"/>
          </a:p>
          <a:p>
            <a:endParaRPr lang="en-IN" sz="2800" b="1" dirty="0"/>
          </a:p>
          <a:p>
            <a:endParaRPr lang="en-IN" sz="2800" dirty="0"/>
          </a:p>
          <a:p>
            <a:pPr marL="457200" indent="-457200">
              <a:buFont typeface="+mj-lt"/>
              <a:buAutoNum type="arabicPeriod"/>
            </a:pPr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839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D1826-F02F-B9B7-9697-8C790DBC9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4C138-6F69-861E-DFFA-D41C40D458B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464024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EXPECTED RESULT </a:t>
            </a:r>
            <a:endParaRPr lang="en-IN" sz="28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BA54526-197C-0424-3D0D-F1F67E089657}"/>
              </a:ext>
            </a:extLst>
          </p:cNvPr>
          <p:cNvSpPr txBox="1">
            <a:spLocks/>
          </p:cNvSpPr>
          <p:nvPr/>
        </p:nvSpPr>
        <p:spPr>
          <a:xfrm>
            <a:off x="3140" y="6575217"/>
            <a:ext cx="7990508" cy="2827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Bangalore Institute of Technology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E52326-CDE1-63ED-5A68-EEF5E7F52294}"/>
              </a:ext>
            </a:extLst>
          </p:cNvPr>
          <p:cNvSpPr txBox="1">
            <a:spLocks/>
          </p:cNvSpPr>
          <p:nvPr/>
        </p:nvSpPr>
        <p:spPr>
          <a:xfrm>
            <a:off x="8008661" y="6575217"/>
            <a:ext cx="4183339" cy="2827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b="1" dirty="0">
                <a:solidFill>
                  <a:schemeClr val="bg1"/>
                </a:solidFill>
                <a:latin typeface="Cambria" panose="02040503050406030204" pitchFamily="18" charset="0"/>
              </a:rPr>
              <a:t> Dept. of ECE, BIT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4E78B8-CC89-DC9C-0C2D-0CB30CD038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380" y="5907332"/>
            <a:ext cx="609823" cy="6333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89A40B-1A78-436B-11EB-E239404FA655}"/>
              </a:ext>
            </a:extLst>
          </p:cNvPr>
          <p:cNvSpPr txBox="1"/>
          <p:nvPr/>
        </p:nvSpPr>
        <p:spPr>
          <a:xfrm>
            <a:off x="725805" y="338745"/>
            <a:ext cx="10497252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IN" sz="2800" dirty="0"/>
          </a:p>
          <a:p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 Accurate detection of waste bin fill levels in real time.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Automatic location tracking of waste bins through GPS.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Instant generation and logging of complaints on the dashboard.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 Improved communication between waste management authorities and users.</a:t>
            </a:r>
          </a:p>
          <a:p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 Reduction in overflowing waste bins and improved public hygiene. Timely detection of full bins. </a:t>
            </a:r>
          </a:p>
        </p:txBody>
      </p:sp>
    </p:spTree>
    <p:extLst>
      <p:ext uri="{BB962C8B-B14F-4D97-AF65-F5344CB8AC3E}">
        <p14:creationId xmlns:p14="http://schemas.microsoft.com/office/powerpoint/2010/main" val="268261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3FD07-7DB4-FEEC-8383-F9AD48E4D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2422EB3-0A11-BE35-0FCF-DDB73E9CA240}"/>
              </a:ext>
            </a:extLst>
          </p:cNvPr>
          <p:cNvSpPr txBox="1">
            <a:spLocks/>
          </p:cNvSpPr>
          <p:nvPr/>
        </p:nvSpPr>
        <p:spPr>
          <a:xfrm>
            <a:off x="3140" y="6575217"/>
            <a:ext cx="7990508" cy="2827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Bangalore Institute of Technology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33AFDC3-73C2-517B-9603-D9EF00D6E952}"/>
              </a:ext>
            </a:extLst>
          </p:cNvPr>
          <p:cNvSpPr txBox="1">
            <a:spLocks/>
          </p:cNvSpPr>
          <p:nvPr/>
        </p:nvSpPr>
        <p:spPr>
          <a:xfrm>
            <a:off x="8008661" y="6575217"/>
            <a:ext cx="4183339" cy="2827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b="1" dirty="0">
                <a:solidFill>
                  <a:schemeClr val="bg1"/>
                </a:solidFill>
                <a:latin typeface="Cambria" panose="02040503050406030204" pitchFamily="18" charset="0"/>
              </a:rPr>
              <a:t> Dept. of ECE, BIT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DEE27C-D942-B6A2-D089-9DE53CD756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380" y="5907332"/>
            <a:ext cx="609823" cy="63334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A6BCFDD-EAA7-EA91-FB94-A99976539F6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464024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CONCLUSION </a:t>
            </a:r>
            <a:endParaRPr lang="en-IN" sz="28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DB397F-C33F-73F5-1221-36E10585EB5A}"/>
              </a:ext>
            </a:extLst>
          </p:cNvPr>
          <p:cNvSpPr txBox="1"/>
          <p:nvPr/>
        </p:nvSpPr>
        <p:spPr>
          <a:xfrm>
            <a:off x="413175" y="780960"/>
            <a:ext cx="10800256" cy="575971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The proposed smart waste bin monitoring system integrates IoT technology to automate waste level detection, location tracking, and complaint generation.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By eliminating manual monitoring, the system ensures timely waste collection and improves cleanliness in public areas.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The use of GPS and online dashboards enables transparency and accessibility of waste status information.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The solution is cost-effective, scalable, and adaptable for urban smart city initiatives.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Ultimately, it bridges the gap between citizens, municipal authorities, and waste management systems for more efficient service delivery. </a:t>
            </a:r>
          </a:p>
          <a:p>
            <a:pPr algn="just">
              <a:lnSpc>
                <a:spcPct val="150000"/>
              </a:lnSpc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9688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140" y="6575217"/>
            <a:ext cx="7990508" cy="2827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Bangalore Institute of Technology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008661" y="6575217"/>
            <a:ext cx="4183339" cy="2827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b="1" dirty="0">
                <a:solidFill>
                  <a:schemeClr val="bg1"/>
                </a:solidFill>
                <a:latin typeface="Cambria" panose="02040503050406030204" pitchFamily="18" charset="0"/>
              </a:rPr>
              <a:t> Dept. of ECE, BIT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380" y="5907332"/>
            <a:ext cx="609823" cy="63334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2191999" cy="464024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/>
                </a:solidFill>
                <a:latin typeface="Cambria" panose="02040503050406030204" pitchFamily="18" charset="0"/>
              </a:rPr>
              <a:t>END</a:t>
            </a:r>
            <a:endParaRPr lang="en-IN" sz="28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E67C99-C76F-A6DE-9647-22EBC1129E15}"/>
              </a:ext>
            </a:extLst>
          </p:cNvPr>
          <p:cNvSpPr txBox="1"/>
          <p:nvPr/>
        </p:nvSpPr>
        <p:spPr>
          <a:xfrm>
            <a:off x="3439427" y="1851104"/>
            <a:ext cx="6522719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sz="8800" b="1" dirty="0"/>
              <a:t>THANK YOU!</a:t>
            </a:r>
            <a:endParaRPr lang="en-IN" sz="8800" b="1" dirty="0"/>
          </a:p>
        </p:txBody>
      </p:sp>
      <p:pic>
        <p:nvPicPr>
          <p:cNvPr id="2" name="Picture 1" descr="Smart Dustbin Royalty-Free Images ...">
            <a:extLst>
              <a:ext uri="{FF2B5EF4-FFF2-40B4-BE49-F238E27FC236}">
                <a16:creationId xmlns:a16="http://schemas.microsoft.com/office/drawing/2014/main" id="{C41505DC-611A-3935-8286-9CA07711B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003" y="3297654"/>
            <a:ext cx="2878049" cy="241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8AF55CC-80E2-07EE-60AC-B1D3747BC9F6}"/>
              </a:ext>
            </a:extLst>
          </p:cNvPr>
          <p:cNvSpPr/>
          <p:nvPr/>
        </p:nvSpPr>
        <p:spPr>
          <a:xfrm>
            <a:off x="5775158" y="5601903"/>
            <a:ext cx="1915427" cy="112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7717DA-DD63-8D60-B845-B2C4C00F5EBE}"/>
              </a:ext>
            </a:extLst>
          </p:cNvPr>
          <p:cNvSpPr/>
          <p:nvPr/>
        </p:nvSpPr>
        <p:spPr>
          <a:xfrm>
            <a:off x="5322771" y="5534526"/>
            <a:ext cx="577515" cy="1801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48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140" y="6575217"/>
            <a:ext cx="7990508" cy="2827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Bangalore Institute of Technology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008661" y="6575217"/>
            <a:ext cx="4183339" cy="2827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b="1" dirty="0">
                <a:solidFill>
                  <a:schemeClr val="bg1"/>
                </a:solidFill>
                <a:latin typeface="Cambria" panose="02040503050406030204" pitchFamily="18" charset="0"/>
              </a:rPr>
              <a:t> Dept. of ECE, BIT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380" y="5907332"/>
            <a:ext cx="609823" cy="63334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2191999" cy="492370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ABSTRACT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1A001A-94AF-E180-46DA-99FB350F87CC}"/>
              </a:ext>
            </a:extLst>
          </p:cNvPr>
          <p:cNvSpPr txBox="1"/>
          <p:nvPr/>
        </p:nvSpPr>
        <p:spPr>
          <a:xfrm>
            <a:off x="449178" y="492370"/>
            <a:ext cx="11533025" cy="652486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IN" sz="2600" dirty="0"/>
              <a:t>We propose a smart waste management system using an ultrasonic sensor and GPS sensor interfaced with an </a:t>
            </a:r>
            <a:r>
              <a:rPr lang="en-IN" sz="2600" b="1" dirty="0"/>
              <a:t>Arduino</a:t>
            </a:r>
            <a:r>
              <a:rPr lang="en-IN" sz="2600" dirty="0"/>
              <a:t> to detect bin fill levels. 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endParaRPr lang="en-IN" sz="2600" dirty="0"/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IN" sz="2600" dirty="0"/>
              <a:t> When a bin crosses the threshold, it automatically logs a complaint with GPS-based location on a municipal dashboard. 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endParaRPr lang="en-IN" sz="2600" dirty="0"/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IN" sz="2600" dirty="0"/>
              <a:t>An Citizens can also report via three modes: </a:t>
            </a:r>
            <a:r>
              <a:rPr lang="en-IN" sz="2600" b="1" dirty="0"/>
              <a:t>voice input</a:t>
            </a:r>
            <a:r>
              <a:rPr lang="en-IN" sz="2600" dirty="0"/>
              <a:t> (speech-to-text with location extraction), </a:t>
            </a:r>
            <a:r>
              <a:rPr lang="en-IN" sz="2600" b="1" dirty="0"/>
              <a:t>photo upload</a:t>
            </a:r>
            <a:r>
              <a:rPr lang="en-IN" sz="2600" dirty="0"/>
              <a:t> (GPS metadata + user-selected status), or </a:t>
            </a:r>
            <a:r>
              <a:rPr lang="en-IN" sz="2600" b="1" dirty="0"/>
              <a:t>manual input</a:t>
            </a:r>
            <a:r>
              <a:rPr lang="en-IN" sz="2600" dirty="0"/>
              <a:t> (location + status).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endParaRPr lang="en-IN" sz="2600" dirty="0"/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IN" sz="2600" dirty="0"/>
              <a:t> Each report is stored with </a:t>
            </a:r>
            <a:r>
              <a:rPr lang="en-IN" sz="2600" b="1" dirty="0"/>
              <a:t>User ID, Location, Status, and Mode</a:t>
            </a:r>
            <a:r>
              <a:rPr lang="en-IN" sz="2600" dirty="0"/>
              <a:t>, giving authorities a clear dashboard to manage waste collection.</a:t>
            </a:r>
          </a:p>
          <a:p>
            <a:pPr lvl="0"/>
            <a:r>
              <a:rPr lang="en-IN" sz="2600" dirty="0"/>
              <a:t> 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IN" sz="2600" dirty="0"/>
              <a:t>This </a:t>
            </a:r>
            <a:r>
              <a:rPr lang="en-IN" sz="2600" b="1" dirty="0"/>
              <a:t>hybrid, approach</a:t>
            </a:r>
            <a:r>
              <a:rPr lang="en-IN" sz="2600" dirty="0"/>
              <a:t> ensures faster response, reliable data, and active community engagement.</a:t>
            </a:r>
          </a:p>
          <a:p>
            <a:pPr algn="just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7391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E2E99-6A68-BD58-0E3D-FD2B2D2A9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55781C6-06DC-F891-AA55-390B282EA513}"/>
              </a:ext>
            </a:extLst>
          </p:cNvPr>
          <p:cNvSpPr txBox="1">
            <a:spLocks/>
          </p:cNvSpPr>
          <p:nvPr/>
        </p:nvSpPr>
        <p:spPr>
          <a:xfrm>
            <a:off x="3140" y="6575217"/>
            <a:ext cx="7990508" cy="2827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Bangalore Institute of Technology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081CBE1-3887-D69E-26DA-761432AB5AE8}"/>
              </a:ext>
            </a:extLst>
          </p:cNvPr>
          <p:cNvSpPr txBox="1">
            <a:spLocks/>
          </p:cNvSpPr>
          <p:nvPr/>
        </p:nvSpPr>
        <p:spPr>
          <a:xfrm>
            <a:off x="8008661" y="6575217"/>
            <a:ext cx="4183339" cy="2827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b="1" dirty="0">
                <a:solidFill>
                  <a:schemeClr val="bg1"/>
                </a:solidFill>
                <a:latin typeface="Cambria" panose="02040503050406030204" pitchFamily="18" charset="0"/>
              </a:rPr>
              <a:t> Dept. of ECE, BIT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0E868B-C761-4828-1E12-2DA0AF95E4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380" y="5907332"/>
            <a:ext cx="609823" cy="63334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BC8D742-46FB-FBB7-9FA6-E5559757D97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464024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000" b="1" dirty="0">
                <a:solidFill>
                  <a:schemeClr val="bg1"/>
                </a:solidFill>
                <a:latin typeface="Cambria" panose="02040503050406030204" pitchFamily="18" charset="0"/>
              </a:rPr>
              <a:t>  </a:t>
            </a:r>
            <a:r>
              <a:rPr lang="en-IN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INTRODUCTION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C73D4B-07F5-F79C-EEC6-96C66990DFAA}"/>
              </a:ext>
            </a:extLst>
          </p:cNvPr>
          <p:cNvSpPr txBox="1"/>
          <p:nvPr/>
        </p:nvSpPr>
        <p:spPr>
          <a:xfrm>
            <a:off x="209797" y="870825"/>
            <a:ext cx="11772406" cy="5093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500" dirty="0"/>
              <a:t>This introduction presents an approach to improve urban cleanliness through the implementation of a </a:t>
            </a:r>
            <a:r>
              <a:rPr lang="en-IN" sz="2500" b="1" dirty="0"/>
              <a:t>Smart Waste Management System</a:t>
            </a:r>
            <a:r>
              <a:rPr lang="en-IN" sz="2500" dirty="0"/>
              <a:t> using </a:t>
            </a:r>
            <a:r>
              <a:rPr lang="en-IN" sz="2500" dirty="0" err="1"/>
              <a:t>arduino</a:t>
            </a:r>
            <a:r>
              <a:rPr lang="en-IN" sz="2500" dirty="0"/>
              <a:t>, ultrasonic sensors, and machine learning.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5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500" dirty="0"/>
              <a:t>The system continually monitors bin fill levels with the ultrasonic sensor and sends real-time data with GPS location to a municipal dashboard.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5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500" dirty="0"/>
              <a:t>It combines </a:t>
            </a:r>
            <a:r>
              <a:rPr lang="en-IN" sz="2500" b="1" dirty="0"/>
              <a:t>automated detection</a:t>
            </a:r>
            <a:r>
              <a:rPr lang="en-IN" sz="2500" dirty="0"/>
              <a:t> with </a:t>
            </a:r>
            <a:r>
              <a:rPr lang="en-IN" sz="2500" b="1" dirty="0"/>
              <a:t>citizen participation</a:t>
            </a:r>
            <a:r>
              <a:rPr lang="en-IN" sz="2500" dirty="0"/>
              <a:t>, where users can report issues via voice, photo, or manual input.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5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500" dirty="0"/>
              <a:t>By incorporating ML for photo analysis, the system ensures accurate detection of bin status, enabling timely waste collection, reducing overflow, and enhancing community engagement.</a:t>
            </a:r>
          </a:p>
        </p:txBody>
      </p:sp>
    </p:spTree>
    <p:extLst>
      <p:ext uri="{BB962C8B-B14F-4D97-AF65-F5344CB8AC3E}">
        <p14:creationId xmlns:p14="http://schemas.microsoft.com/office/powerpoint/2010/main" val="91412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335A4-774D-B964-CB98-ABD61E67B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0905339-C738-77CF-816F-B01553185062}"/>
              </a:ext>
            </a:extLst>
          </p:cNvPr>
          <p:cNvSpPr txBox="1">
            <a:spLocks/>
          </p:cNvSpPr>
          <p:nvPr/>
        </p:nvSpPr>
        <p:spPr>
          <a:xfrm>
            <a:off x="3140" y="6575217"/>
            <a:ext cx="7990508" cy="2827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Bangalore Institute of Technology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120F3D7-934E-B2DC-0396-E740A515B8BF}"/>
              </a:ext>
            </a:extLst>
          </p:cNvPr>
          <p:cNvSpPr txBox="1">
            <a:spLocks/>
          </p:cNvSpPr>
          <p:nvPr/>
        </p:nvSpPr>
        <p:spPr>
          <a:xfrm>
            <a:off x="8008661" y="6575217"/>
            <a:ext cx="4183339" cy="2827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b="1" dirty="0">
                <a:solidFill>
                  <a:schemeClr val="bg1"/>
                </a:solidFill>
                <a:latin typeface="Cambria" panose="02040503050406030204" pitchFamily="18" charset="0"/>
              </a:rPr>
              <a:t> Dept. of ECE, BIT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FDB806-9797-2117-53F7-FA353D9301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380" y="5907332"/>
            <a:ext cx="609823" cy="63334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44C7EE6-9D21-633C-4C66-D7621FC6A10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464024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000" b="1" dirty="0">
                <a:solidFill>
                  <a:schemeClr val="bg1"/>
                </a:solidFill>
                <a:latin typeface="Cambria" panose="02040503050406030204" pitchFamily="18" charset="0"/>
              </a:rPr>
              <a:t>  </a:t>
            </a:r>
            <a:r>
              <a:rPr lang="en-IN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OVERCOMING DRAWBACKS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99615B-A2C6-7A99-A030-B8D9BC4EABEE}"/>
              </a:ext>
            </a:extLst>
          </p:cNvPr>
          <p:cNvSpPr txBox="1"/>
          <p:nvPr/>
        </p:nvSpPr>
        <p:spPr>
          <a:xfrm>
            <a:off x="317635" y="576772"/>
            <a:ext cx="11482938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Existing works in smart waste management have shown some progress:</a:t>
            </a:r>
          </a:p>
          <a:p>
            <a:endParaRPr lang="en-I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/>
              <a:t>Some projects used ultrasonic sensors to measure fill level.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/>
              <a:t>Others connected bins via Arduino to send alerts.</a:t>
            </a:r>
          </a:p>
          <a:p>
            <a:endParaRPr lang="en-IN" sz="2400" dirty="0"/>
          </a:p>
          <a:p>
            <a:r>
              <a:rPr lang="en-IN" sz="2400" b="1" dirty="0"/>
              <a:t>But their limitations are :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/>
              <a:t>Manual complaint registration is still required.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/>
              <a:t>No AI-based auto-complaint generation.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/>
              <a:t>Lack of user interaction flexibility.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/>
              <a:t>No integration of voice or image recognition.</a:t>
            </a:r>
          </a:p>
          <a:p>
            <a:endParaRPr lang="en-IN" sz="2600" dirty="0"/>
          </a:p>
          <a:p>
            <a:r>
              <a:rPr lang="en-IN" sz="2600" b="1" dirty="0"/>
              <a:t>Our project overcomes these by: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/>
              <a:t>Introducing AI that automatically raises complaints.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/>
              <a:t>Allowing user interaction via NLP voice, ML image detection, and manual writing.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/>
              <a:t>Providing a real-time centralized dashboard for both citizens and authorities.</a:t>
            </a:r>
          </a:p>
        </p:txBody>
      </p:sp>
    </p:spTree>
    <p:extLst>
      <p:ext uri="{BB962C8B-B14F-4D97-AF65-F5344CB8AC3E}">
        <p14:creationId xmlns:p14="http://schemas.microsoft.com/office/powerpoint/2010/main" val="93901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6D96D-B355-6FC5-2E29-410C799CC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1DD6D8B-B69B-EBD6-B6CF-D77FBB747C64}"/>
              </a:ext>
            </a:extLst>
          </p:cNvPr>
          <p:cNvSpPr txBox="1">
            <a:spLocks/>
          </p:cNvSpPr>
          <p:nvPr/>
        </p:nvSpPr>
        <p:spPr>
          <a:xfrm>
            <a:off x="3140" y="6575217"/>
            <a:ext cx="7990508" cy="2827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Bangalore Institute of Technology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C539194-AADA-9456-646D-A0A24F9BFDCF}"/>
              </a:ext>
            </a:extLst>
          </p:cNvPr>
          <p:cNvSpPr txBox="1">
            <a:spLocks/>
          </p:cNvSpPr>
          <p:nvPr/>
        </p:nvSpPr>
        <p:spPr>
          <a:xfrm>
            <a:off x="8008661" y="6575217"/>
            <a:ext cx="4183339" cy="2827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b="1" dirty="0">
                <a:solidFill>
                  <a:schemeClr val="bg1"/>
                </a:solidFill>
                <a:latin typeface="Cambria" panose="02040503050406030204" pitchFamily="18" charset="0"/>
              </a:rPr>
              <a:t> Dept. of ECE, BIT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873AB6-DDEB-AB5B-1C84-242F3BE6E1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380" y="5907332"/>
            <a:ext cx="609823" cy="63334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4367874-5EBE-2BBE-F39D-3BC994A4B5B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464024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APPLICATIONS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84788B-1E80-1EC7-81E7-88909E6E2B2B}"/>
              </a:ext>
            </a:extLst>
          </p:cNvPr>
          <p:cNvSpPr txBox="1"/>
          <p:nvPr/>
        </p:nvSpPr>
        <p:spPr>
          <a:xfrm>
            <a:off x="134754" y="672556"/>
            <a:ext cx="1232033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IN" sz="2800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Smart Cities:</a:t>
            </a:r>
            <a:r>
              <a:rPr lang="en-IN" sz="2800" dirty="0"/>
              <a:t> Enhances municipal waste collection efficiency.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Urban Cleanliness:</a:t>
            </a:r>
            <a:r>
              <a:rPr lang="en-IN" sz="2800" dirty="0"/>
              <a:t> Prevents overflowing bins and reduces health risks.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Community Engagement:</a:t>
            </a:r>
            <a:r>
              <a:rPr lang="en-IN" sz="2800" dirty="0"/>
              <a:t> Citizens actively participate in reporting issues.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Resource Optimization:</a:t>
            </a:r>
            <a:r>
              <a:rPr lang="en-IN" sz="2800" dirty="0"/>
              <a:t> Ensures trucks are deployed only where needed.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Data-Driven Planning:</a:t>
            </a:r>
            <a:r>
              <a:rPr lang="en-IN" sz="2800" dirty="0"/>
              <a:t> Historical data helps improve waste collection strategies</a:t>
            </a:r>
          </a:p>
        </p:txBody>
      </p:sp>
    </p:spTree>
    <p:extLst>
      <p:ext uri="{BB962C8B-B14F-4D97-AF65-F5344CB8AC3E}">
        <p14:creationId xmlns:p14="http://schemas.microsoft.com/office/powerpoint/2010/main" val="421161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5E04C-AF56-E744-120C-CDE90B47C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D516228-B455-A1F7-C836-DF3363EFD0CC}"/>
              </a:ext>
            </a:extLst>
          </p:cNvPr>
          <p:cNvSpPr txBox="1">
            <a:spLocks/>
          </p:cNvSpPr>
          <p:nvPr/>
        </p:nvSpPr>
        <p:spPr>
          <a:xfrm>
            <a:off x="3140" y="6575217"/>
            <a:ext cx="7990508" cy="2827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Bangalore Institute of Technology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1D509F3-D669-997E-FE00-9840BF2D75ED}"/>
              </a:ext>
            </a:extLst>
          </p:cNvPr>
          <p:cNvSpPr txBox="1">
            <a:spLocks/>
          </p:cNvSpPr>
          <p:nvPr/>
        </p:nvSpPr>
        <p:spPr>
          <a:xfrm>
            <a:off x="8008661" y="6575217"/>
            <a:ext cx="4183339" cy="2827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b="1" dirty="0">
                <a:solidFill>
                  <a:schemeClr val="bg1"/>
                </a:solidFill>
                <a:latin typeface="Cambria" panose="02040503050406030204" pitchFamily="18" charset="0"/>
              </a:rPr>
              <a:t> Dept. of ECE, BIT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8953F6-8941-6ECD-E47C-97637BBF4D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380" y="5907332"/>
            <a:ext cx="609823" cy="63334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98EE38D-FEC4-1699-7B31-BC546CBD8AE4}"/>
              </a:ext>
            </a:extLst>
          </p:cNvPr>
          <p:cNvSpPr txBox="1">
            <a:spLocks/>
          </p:cNvSpPr>
          <p:nvPr/>
        </p:nvSpPr>
        <p:spPr>
          <a:xfrm>
            <a:off x="1" y="-24885"/>
            <a:ext cx="12191999" cy="464024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000" b="1" dirty="0">
                <a:solidFill>
                  <a:schemeClr val="bg1"/>
                </a:solidFill>
                <a:latin typeface="Cambria" panose="02040503050406030204" pitchFamily="18" charset="0"/>
              </a:rPr>
              <a:t>  </a:t>
            </a:r>
            <a:r>
              <a:rPr lang="en-IN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LITERATURE SURVEY</a:t>
            </a:r>
            <a:endParaRPr lang="en-IN" sz="28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B47B25C-8E78-B0A3-3224-1450BF55C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761439"/>
              </p:ext>
            </p:extLst>
          </p:nvPr>
        </p:nvGraphicFramePr>
        <p:xfrm>
          <a:off x="209797" y="511617"/>
          <a:ext cx="11772406" cy="6029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0627">
                  <a:extLst>
                    <a:ext uri="{9D8B030D-6E8A-4147-A177-3AD203B41FA5}">
                      <a16:colId xmlns:a16="http://schemas.microsoft.com/office/drawing/2014/main" val="63918286"/>
                    </a:ext>
                  </a:extLst>
                </a:gridCol>
                <a:gridCol w="2319168">
                  <a:extLst>
                    <a:ext uri="{9D8B030D-6E8A-4147-A177-3AD203B41FA5}">
                      <a16:colId xmlns:a16="http://schemas.microsoft.com/office/drawing/2014/main" val="335803063"/>
                    </a:ext>
                  </a:extLst>
                </a:gridCol>
                <a:gridCol w="3628724">
                  <a:extLst>
                    <a:ext uri="{9D8B030D-6E8A-4147-A177-3AD203B41FA5}">
                      <a16:colId xmlns:a16="http://schemas.microsoft.com/office/drawing/2014/main" val="715816828"/>
                    </a:ext>
                  </a:extLst>
                </a:gridCol>
                <a:gridCol w="5003887">
                  <a:extLst>
                    <a:ext uri="{9D8B030D-6E8A-4147-A177-3AD203B41FA5}">
                      <a16:colId xmlns:a16="http://schemas.microsoft.com/office/drawing/2014/main" val="961746640"/>
                    </a:ext>
                  </a:extLst>
                </a:gridCol>
              </a:tblGrid>
              <a:tr h="8741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00" dirty="0"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dirty="0">
                          <a:effectLst/>
                          <a:latin typeface="+mn-lt"/>
                        </a:rPr>
                        <a:t>SL.NO</a:t>
                      </a:r>
                      <a:endParaRPr lang="en-IN" sz="1800" b="1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kern="100" dirty="0">
                          <a:effectLst/>
                          <a:latin typeface="+mn-lt"/>
                        </a:rPr>
                        <a:t>TITLE</a:t>
                      </a:r>
                      <a:endParaRPr lang="en-IN" sz="2000" b="1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kern="100" dirty="0">
                          <a:effectLst/>
                          <a:latin typeface="+mn-lt"/>
                        </a:rPr>
                        <a:t>AUTHOR and PUBLICATION</a:t>
                      </a:r>
                      <a:endParaRPr lang="en-IN" sz="2000" b="1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kern="100" dirty="0">
                          <a:effectLst/>
                          <a:latin typeface="+mn-lt"/>
                        </a:rPr>
                        <a:t>ABOUT</a:t>
                      </a:r>
                      <a:endParaRPr lang="en-IN" sz="2000" b="1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85781469"/>
                  </a:ext>
                </a:extLst>
              </a:tr>
              <a:tr h="1660853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    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Innovative Waste Management: A Smart Complaint System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Published in </a:t>
                      </a:r>
                      <a:r>
                        <a:rPr lang="en-IN" b="1" dirty="0"/>
                        <a:t>IRJMETS 2025</a:t>
                      </a:r>
                      <a:r>
                        <a:rPr lang="en-IN" dirty="0"/>
                        <a:t> (International Research Journal of Modernization in Engineering, Technology and Science)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Describes a smart waste complaint system where citizens can report issues via an automated platform. Features end-to-end complaint tracking and an authority dashboard, promoting efficient resolution and cleaner, more sustainable cities through digital solutions.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70741"/>
                  </a:ext>
                </a:extLst>
              </a:tr>
              <a:tr h="1136373">
                <a:tc>
                  <a:txBody>
                    <a:bodyPr/>
                    <a:lstStyle/>
                    <a:p>
                      <a:r>
                        <a:rPr lang="en-IN" dirty="0"/>
                        <a:t>     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    </a:t>
                      </a:r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IN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Web-GIS based Framework for Solid Waste Complaint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Yadvendra</a:t>
                      </a:r>
                      <a:r>
                        <a:rPr lang="en-IN" dirty="0"/>
                        <a:t> Pratap Singh; A.K. Singh; R.P. Singh. Published as a ResearchGate article (original publication year: 2021)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Uses Web-GIS to track waste complaints with maps, location tagging, and automated authority reports.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2946"/>
                  </a:ext>
                </a:extLst>
              </a:tr>
              <a:tr h="2188948">
                <a:tc>
                  <a:txBody>
                    <a:bodyPr/>
                    <a:lstStyle/>
                    <a:p>
                      <a:r>
                        <a:rPr lang="en-IN" dirty="0"/>
                        <a:t> </a:t>
                      </a:r>
                    </a:p>
                    <a:p>
                      <a:r>
                        <a:rPr lang="en-IN" b="0" dirty="0">
                          <a:solidFill>
                            <a:schemeClr val="dk1"/>
                          </a:solidFill>
                        </a:rPr>
                        <a:t>    </a:t>
                      </a:r>
                    </a:p>
                    <a:p>
                      <a:r>
                        <a:rPr lang="en-IN" b="0" dirty="0">
                          <a:solidFill>
                            <a:schemeClr val="dk1"/>
                          </a:solidFill>
                        </a:rPr>
                        <a:t>    </a:t>
                      </a:r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IN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Menaka Pushpa Arthur, S. Shoba, Aru Pandey. Accepted: 19 Dec 2023 / Published Online: 15 Feb 2024.  The Author(s)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Survey of Smart Dustbin Systems (SDS): </a:t>
                      </a:r>
                      <a:r>
                        <a:rPr lang="en-IN" dirty="0"/>
                        <a:t>Reviews IoT- and AI-based waste management, using deep learning for waste classification and monitoring. Compares datasets, notes system limitations, and highlights applications in universities, malls, and high-rises to reduce overflow, </a:t>
                      </a:r>
                      <a:r>
                        <a:rPr lang="en-IN" dirty="0" err="1"/>
                        <a:t>labor</a:t>
                      </a:r>
                      <a:r>
                        <a:rPr lang="en-IN" dirty="0"/>
                        <a:t> costs, and health risks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1626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018DE34-43A3-CC74-5B05-686F223B5264}"/>
              </a:ext>
            </a:extLst>
          </p:cNvPr>
          <p:cNvSpPr txBox="1"/>
          <p:nvPr/>
        </p:nvSpPr>
        <p:spPr>
          <a:xfrm>
            <a:off x="1049155" y="4746677"/>
            <a:ext cx="23004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Survey of Smart Dustbin Systems Using the IoT and Deep Learning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9210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295723-0126-8862-5268-263BB9C7D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7EC93FC-20C9-D943-07F7-ABBB9520DEC4}"/>
              </a:ext>
            </a:extLst>
          </p:cNvPr>
          <p:cNvSpPr txBox="1">
            <a:spLocks/>
          </p:cNvSpPr>
          <p:nvPr/>
        </p:nvSpPr>
        <p:spPr>
          <a:xfrm>
            <a:off x="3140" y="6575217"/>
            <a:ext cx="7990508" cy="2827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Bangalore Institute of Technology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E968410-17E4-791A-5075-A12C390D70EB}"/>
              </a:ext>
            </a:extLst>
          </p:cNvPr>
          <p:cNvSpPr txBox="1">
            <a:spLocks/>
          </p:cNvSpPr>
          <p:nvPr/>
        </p:nvSpPr>
        <p:spPr>
          <a:xfrm>
            <a:off x="8008661" y="6575217"/>
            <a:ext cx="4183339" cy="2827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b="1" dirty="0">
                <a:solidFill>
                  <a:schemeClr val="bg1"/>
                </a:solidFill>
                <a:latin typeface="Cambria" panose="02040503050406030204" pitchFamily="18" charset="0"/>
              </a:rPr>
              <a:t> Dept. of ECE, BIT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8CBBFA-8689-A5D6-D0DF-A776B309D9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380" y="5907332"/>
            <a:ext cx="609823" cy="63334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CD89C8E-E7AB-5717-C60C-B5373F69F04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464024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OBJECTIVES </a:t>
            </a:r>
            <a:endParaRPr lang="en-IN" sz="28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EF2B9C-23E9-B7F3-8297-0227AC422241}"/>
              </a:ext>
            </a:extLst>
          </p:cNvPr>
          <p:cNvSpPr txBox="1"/>
          <p:nvPr/>
        </p:nvSpPr>
        <p:spPr>
          <a:xfrm>
            <a:off x="164878" y="464024"/>
            <a:ext cx="11302738" cy="563231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just"/>
            <a:endParaRPr lang="en-IN" sz="2400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800" dirty="0"/>
              <a:t>To automate complaint generation whenever a bin is filled, using IoT sensors and AI.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IN" sz="2800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800" dirty="0"/>
              <a:t>To provide location-based bin data with GPS integration.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IN" sz="2800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800" dirty="0"/>
              <a:t>To create a centralized dashboard for authorities to view complaints and take action.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IN" sz="2800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800" dirty="0"/>
              <a:t>To allow user participation through three modes – voice (NLP), image detection (ML), and manual writing.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IN" sz="2800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800" dirty="0"/>
              <a:t>To ensure scalability and efficiency in urban waste management.</a:t>
            </a:r>
          </a:p>
        </p:txBody>
      </p:sp>
    </p:spTree>
    <p:extLst>
      <p:ext uri="{BB962C8B-B14F-4D97-AF65-F5344CB8AC3E}">
        <p14:creationId xmlns:p14="http://schemas.microsoft.com/office/powerpoint/2010/main" val="328411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1A4C6-0147-1429-3CEA-19A74E88AE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0990A9-5511-09F7-07B4-0184F13BE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220" y="365021"/>
            <a:ext cx="5139891" cy="624087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65BF6C9-A793-B764-E249-B41005E05493}"/>
              </a:ext>
            </a:extLst>
          </p:cNvPr>
          <p:cNvSpPr txBox="1">
            <a:spLocks/>
          </p:cNvSpPr>
          <p:nvPr/>
        </p:nvSpPr>
        <p:spPr>
          <a:xfrm>
            <a:off x="3140" y="6575217"/>
            <a:ext cx="7990508" cy="2827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Bangalore Institute of Technology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E93574C-745A-7A64-D7B2-E04D034A2985}"/>
              </a:ext>
            </a:extLst>
          </p:cNvPr>
          <p:cNvSpPr txBox="1">
            <a:spLocks/>
          </p:cNvSpPr>
          <p:nvPr/>
        </p:nvSpPr>
        <p:spPr>
          <a:xfrm>
            <a:off x="8008661" y="6575217"/>
            <a:ext cx="4183339" cy="2827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b="1" dirty="0">
                <a:solidFill>
                  <a:schemeClr val="bg1"/>
                </a:solidFill>
                <a:latin typeface="Cambria" panose="02040503050406030204" pitchFamily="18" charset="0"/>
              </a:rPr>
              <a:t> Dept. of ECE, BIT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7F0129-6BBA-0D53-9C4F-8986E97B98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380" y="5907332"/>
            <a:ext cx="609823" cy="63334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74F9740-91B4-3C96-529A-4779FB9696CD}"/>
              </a:ext>
            </a:extLst>
          </p:cNvPr>
          <p:cNvSpPr txBox="1">
            <a:spLocks/>
          </p:cNvSpPr>
          <p:nvPr/>
        </p:nvSpPr>
        <p:spPr>
          <a:xfrm>
            <a:off x="1" y="-45262"/>
            <a:ext cx="12191999" cy="464024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METHODOLOGY </a:t>
            </a:r>
            <a:endParaRPr lang="en-IN" sz="28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AutoShape 2" descr="Output image">
            <a:extLst>
              <a:ext uri="{FF2B5EF4-FFF2-40B4-BE49-F238E27FC236}">
                <a16:creationId xmlns:a16="http://schemas.microsoft.com/office/drawing/2014/main" id="{0E0A7521-8CB1-CB5B-C819-58D49DE933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D8B8BDA-505D-805D-FC93-BE8FC9CEDC3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9689767" y="3412573"/>
            <a:ext cx="43140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83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5F2265-B0F8-5BA6-076B-376855266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68E7B5C-BF9A-1FF9-ED20-D1895A73C8CF}"/>
              </a:ext>
            </a:extLst>
          </p:cNvPr>
          <p:cNvSpPr txBox="1">
            <a:spLocks/>
          </p:cNvSpPr>
          <p:nvPr/>
        </p:nvSpPr>
        <p:spPr>
          <a:xfrm>
            <a:off x="3140" y="6575217"/>
            <a:ext cx="7990508" cy="2827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Bangalore Institute of Technology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F8F6CD0-F165-BEAC-8468-0772B647241E}"/>
              </a:ext>
            </a:extLst>
          </p:cNvPr>
          <p:cNvSpPr txBox="1">
            <a:spLocks/>
          </p:cNvSpPr>
          <p:nvPr/>
        </p:nvSpPr>
        <p:spPr>
          <a:xfrm>
            <a:off x="8008661" y="6575217"/>
            <a:ext cx="4183339" cy="2827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b="1" dirty="0">
                <a:solidFill>
                  <a:schemeClr val="bg1"/>
                </a:solidFill>
                <a:latin typeface="Cambria" panose="02040503050406030204" pitchFamily="18" charset="0"/>
              </a:rPr>
              <a:t> Dept. of ECE, BIT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EA0BCF-A47C-C836-75F5-D4F07511C0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380" y="5907332"/>
            <a:ext cx="609823" cy="63334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1091B22-798F-763B-17C2-AD5E6B05CDA9}"/>
              </a:ext>
            </a:extLst>
          </p:cNvPr>
          <p:cNvSpPr txBox="1">
            <a:spLocks/>
          </p:cNvSpPr>
          <p:nvPr/>
        </p:nvSpPr>
        <p:spPr>
          <a:xfrm>
            <a:off x="1" y="-36453"/>
            <a:ext cx="12191999" cy="464024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METHODOLOGY </a:t>
            </a:r>
            <a:endParaRPr lang="en-IN" sz="28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AutoShape 2" descr="Output image">
            <a:extLst>
              <a:ext uri="{FF2B5EF4-FFF2-40B4-BE49-F238E27FC236}">
                <a16:creationId xmlns:a16="http://schemas.microsoft.com/office/drawing/2014/main" id="{F907E1CD-2E0D-2F45-16CC-6531A0C0C2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C187CC0-ACFD-99BF-8AC6-BE828112016D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9689767" y="3412573"/>
            <a:ext cx="43140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BBF99DCA-0376-0A38-3540-7693D0CE1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182077"/>
            <a:ext cx="12191999" cy="3801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2400" b="1" dirty="0">
                <a:latin typeface="Arial" panose="020B0604020202020204" pitchFamily="34" charset="0"/>
              </a:rPr>
              <a:t>Our methodology has two parts: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altLang="en-US" sz="2400" b="1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2200" b="1" dirty="0">
                <a:latin typeface="Arial" panose="020B0604020202020204" pitchFamily="34" charset="0"/>
              </a:rPr>
              <a:t>Part 1 – Complete Automation: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altLang="en-US" sz="2200" b="1" dirty="0"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IN" altLang="en-US" sz="2100" dirty="0">
                <a:latin typeface="Arial" panose="020B0604020202020204" pitchFamily="34" charset="0"/>
              </a:rPr>
              <a:t>The bin is equipped with sensors and a GPS module. Sensor data is sent to Arduino, which then transmits it to the web platform.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IN" altLang="en-US" sz="2100" dirty="0"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IN" altLang="en-US" sz="2100" dirty="0">
                <a:latin typeface="Arial" panose="020B0604020202020204" pitchFamily="34" charset="0"/>
              </a:rPr>
              <a:t>AI generates a complaint automatically when the bin is full.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IN" altLang="en-US" sz="2100" dirty="0"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IN" altLang="en-US" sz="2100" dirty="0">
                <a:latin typeface="Arial" panose="020B0604020202020204" pitchFamily="34" charset="0"/>
              </a:rPr>
              <a:t>This complaint is sent to the authority’s dashboard, visible to both users and officials</a:t>
            </a:r>
            <a:r>
              <a:rPr lang="en-IN" altLang="en-US" sz="2200" dirty="0">
                <a:latin typeface="Arial" panose="020B060402020202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altLang="en-US" sz="2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10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1262</Words>
  <Application>Microsoft Office PowerPoint</Application>
  <PresentationFormat>Widescreen</PresentationFormat>
  <Paragraphs>199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</vt:lpstr>
      <vt:lpstr>Times New Roman</vt:lpstr>
      <vt:lpstr>Wingdings</vt:lpstr>
      <vt:lpstr>Office Theme</vt:lpstr>
      <vt:lpstr>SMART BIN-CONNECT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BRIDGE ELEVATION USING AUTOMATED HEIGHT ADUSTMENT</dc:title>
  <dc:creator>Prerana GP</dc:creator>
  <cp:lastModifiedBy>Nidhithi Shetty</cp:lastModifiedBy>
  <cp:revision>22</cp:revision>
  <dcterms:created xsi:type="dcterms:W3CDTF">2023-11-21T13:57:17Z</dcterms:created>
  <dcterms:modified xsi:type="dcterms:W3CDTF">2025-08-22T14:50:00Z</dcterms:modified>
</cp:coreProperties>
</file>