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6" d="100"/>
          <a:sy n="46" d="100"/>
        </p:scale>
        <p:origin x="78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887199" cy="1891145"/>
          </a:xfrm>
        </p:spPr>
        <p:txBody>
          <a:bodyPr>
            <a:normAutofit/>
          </a:bodyPr>
          <a:lstStyle/>
          <a:p>
            <a:pPr algn="ctr"/>
            <a:r>
              <a:rPr lang="en-US" b="1" dirty="0" smtClean="0">
                <a:solidFill>
                  <a:schemeClr val="bg1"/>
                </a:solidFill>
              </a:rPr>
              <a:t>CUSTOMER CHURN ANALYSIS </a:t>
            </a:r>
            <a:br>
              <a:rPr lang="en-US" b="1" dirty="0" smtClean="0">
                <a:solidFill>
                  <a:schemeClr val="bg1"/>
                </a:solidFill>
              </a:rPr>
            </a:br>
            <a:r>
              <a:rPr lang="en-US" b="1" dirty="0" smtClean="0">
                <a:solidFill>
                  <a:schemeClr val="bg1"/>
                </a:solidFill>
              </a:rPr>
              <a:t/>
            </a:r>
            <a:br>
              <a:rPr lang="en-US" b="1" dirty="0" smtClean="0">
                <a:solidFill>
                  <a:schemeClr val="bg1"/>
                </a:solidFill>
              </a:rPr>
            </a:br>
            <a:r>
              <a:rPr lang="en-US" b="1" dirty="0" smtClean="0">
                <a:solidFill>
                  <a:schemeClr val="bg1"/>
                </a:solidFill>
              </a:rPr>
              <a:t>USING POWERBI </a:t>
            </a:r>
            <a:endParaRPr lang="en-US" b="1" dirty="0">
              <a:solidFill>
                <a:schemeClr val="bg1"/>
              </a:solidFill>
            </a:endParaRPr>
          </a:p>
        </p:txBody>
      </p:sp>
      <p:sp>
        <p:nvSpPr>
          <p:cNvPr id="3" name="Rectangle 2"/>
          <p:cNvSpPr/>
          <p:nvPr/>
        </p:nvSpPr>
        <p:spPr>
          <a:xfrm>
            <a:off x="0" y="2690336"/>
            <a:ext cx="12192000" cy="2308324"/>
          </a:xfrm>
          <a:prstGeom prst="rect">
            <a:avLst/>
          </a:prstGeom>
        </p:spPr>
        <p:txBody>
          <a:bodyPr wrap="square">
            <a:spAutoFit/>
          </a:bodyPr>
          <a:lstStyle/>
          <a:p>
            <a:r>
              <a:rPr lang="en-US" sz="3200" b="1" dirty="0" smtClean="0">
                <a:solidFill>
                  <a:srgbClr val="242424"/>
                </a:solidFill>
                <a:latin typeface="source-serif-pro"/>
              </a:rPr>
              <a:t>Overview</a:t>
            </a:r>
          </a:p>
          <a:p>
            <a:endParaRPr lang="en-US" sz="2800" dirty="0">
              <a:solidFill>
                <a:srgbClr val="242424"/>
              </a:solidFill>
              <a:latin typeface="source-serif-pro"/>
            </a:endParaRPr>
          </a:p>
          <a:p>
            <a:r>
              <a:rPr lang="en-US" sz="2800" dirty="0">
                <a:solidFill>
                  <a:srgbClr val="242424"/>
                </a:solidFill>
                <a:latin typeface="source-serif-pro"/>
              </a:rPr>
              <a:t>What is Customer churn? This is essentially the rate at which customers leave a business against the total customers that are actively in business. This is also known as </a:t>
            </a:r>
            <a:r>
              <a:rPr lang="en-US" sz="2800" i="1" dirty="0">
                <a:solidFill>
                  <a:srgbClr val="242424"/>
                </a:solidFill>
                <a:latin typeface="source-serif-pro"/>
              </a:rPr>
              <a:t>churn </a:t>
            </a:r>
            <a:r>
              <a:rPr lang="en-US" sz="2800" i="1" dirty="0" smtClean="0">
                <a:solidFill>
                  <a:srgbClr val="242424"/>
                </a:solidFill>
                <a:latin typeface="source-serif-pro"/>
              </a:rPr>
              <a:t>rate.</a:t>
            </a:r>
            <a:endParaRPr lang="en-US" sz="2800" b="0" i="0" dirty="0">
              <a:solidFill>
                <a:srgbClr val="242424"/>
              </a:solidFill>
              <a:effectLst/>
              <a:latin typeface="source-serif-pro"/>
            </a:endParaRPr>
          </a:p>
        </p:txBody>
      </p:sp>
    </p:spTree>
    <p:extLst>
      <p:ext uri="{BB962C8B-B14F-4D97-AF65-F5344CB8AC3E}">
        <p14:creationId xmlns:p14="http://schemas.microsoft.com/office/powerpoint/2010/main" val="416743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3" y="-2452255"/>
            <a:ext cx="11617036" cy="6400800"/>
          </a:xfrm>
        </p:spPr>
        <p:txBody>
          <a:bodyPr>
            <a:normAutofit/>
          </a:bodyPr>
          <a:lstStyle/>
          <a:p>
            <a:r>
              <a:rPr lang="en-US" sz="2800" b="1" dirty="0">
                <a:solidFill>
                  <a:schemeClr val="bg1"/>
                </a:solidFill>
                <a:effectLst/>
                <a:latin typeface="Arial Black" panose="020B0A04020102020204" pitchFamily="34" charset="0"/>
              </a:rPr>
              <a:t>Data Modelling</a:t>
            </a:r>
            <a:endParaRPr lang="en-US" sz="2800" dirty="0">
              <a:solidFill>
                <a:schemeClr val="bg1"/>
              </a:solidFill>
              <a:latin typeface="Arial Black" panose="020B0A04020102020204" pitchFamily="34" charset="0"/>
            </a:endParaRPr>
          </a:p>
        </p:txBody>
      </p:sp>
      <p:pic>
        <p:nvPicPr>
          <p:cNvPr id="3" name="Picture 2"/>
          <p:cNvPicPr>
            <a:picLocks noChangeAspect="1"/>
          </p:cNvPicPr>
          <p:nvPr/>
        </p:nvPicPr>
        <p:blipFill>
          <a:blip r:embed="rId2"/>
          <a:stretch>
            <a:fillRect/>
          </a:stretch>
        </p:blipFill>
        <p:spPr>
          <a:xfrm>
            <a:off x="374073" y="1101436"/>
            <a:ext cx="11617036" cy="5507183"/>
          </a:xfrm>
          <a:prstGeom prst="rect">
            <a:avLst/>
          </a:prstGeom>
        </p:spPr>
      </p:pic>
    </p:spTree>
    <p:extLst>
      <p:ext uri="{BB962C8B-B14F-4D97-AF65-F5344CB8AC3E}">
        <p14:creationId xmlns:p14="http://schemas.microsoft.com/office/powerpoint/2010/main" val="2963101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268" y="-3179617"/>
            <a:ext cx="11535496" cy="10266218"/>
          </a:xfrm>
        </p:spPr>
        <p:txBody>
          <a:bodyPr>
            <a:normAutofit/>
          </a:bodyPr>
          <a:lstStyle/>
          <a:p>
            <a:r>
              <a:rPr lang="en-US" sz="1800" dirty="0">
                <a:effectLst/>
              </a:rPr>
              <a:t>6. </a:t>
            </a:r>
            <a:r>
              <a:rPr lang="en-US" sz="1800" b="1" dirty="0">
                <a:effectLst/>
              </a:rPr>
              <a:t>Visualization — Report</a:t>
            </a:r>
            <a:r>
              <a:rPr lang="en-US" sz="1800" dirty="0">
                <a:effectLst/>
              </a:rPr>
              <a:t/>
            </a:r>
            <a:br>
              <a:rPr lang="en-US" sz="1800" dirty="0">
                <a:effectLst/>
              </a:rPr>
            </a:br>
            <a:r>
              <a:rPr lang="en-US" sz="1800" dirty="0">
                <a:effectLst/>
              </a:rPr>
              <a:t>I started the report by creating a few DAX measures.</a:t>
            </a:r>
            <a:br>
              <a:rPr lang="en-US" sz="1800" dirty="0">
                <a:effectLst/>
              </a:rPr>
            </a:br>
            <a:r>
              <a:rPr lang="en-US" sz="1800" b="1" i="1" dirty="0">
                <a:effectLst/>
              </a:rPr>
              <a:t>DAX</a:t>
            </a:r>
            <a:r>
              <a:rPr lang="en-US" sz="1800" dirty="0">
                <a:effectLst/>
              </a:rPr>
              <a:t> simply means Data Analysis Expression. It is an expression that helps with calculations while building report. The three I created were:</a:t>
            </a:r>
            <a:br>
              <a:rPr lang="en-US" sz="1800" dirty="0">
                <a:effectLst/>
              </a:rPr>
            </a:br>
            <a:r>
              <a:rPr lang="en-US" sz="1800" dirty="0">
                <a:effectLst/>
              </a:rPr>
              <a:t>Customers(Number of customers)</a:t>
            </a:r>
            <a:br>
              <a:rPr lang="en-US" sz="1800" dirty="0">
                <a:effectLst/>
              </a:rPr>
            </a:br>
            <a:r>
              <a:rPr lang="en-US" sz="1800" dirty="0">
                <a:effectLst/>
              </a:rPr>
              <a:t>Churn rate (%)</a:t>
            </a:r>
            <a:br>
              <a:rPr lang="en-US" sz="1800" dirty="0">
                <a:effectLst/>
              </a:rPr>
            </a:br>
            <a:r>
              <a:rPr lang="en-US" sz="1800" dirty="0">
                <a:effectLst/>
              </a:rPr>
              <a:t>Customers </a:t>
            </a:r>
            <a:r>
              <a:rPr lang="en-US" sz="1800" dirty="0" smtClean="0">
                <a:effectLst/>
              </a:rPr>
              <a:t>Churned</a:t>
            </a:r>
            <a:br>
              <a:rPr lang="en-US" sz="1800" dirty="0" smtClean="0">
                <a:effectLst/>
              </a:rPr>
            </a:br>
            <a:r>
              <a:rPr lang="en-US" sz="1800" dirty="0">
                <a:effectLst/>
              </a:rPr>
              <a:t/>
            </a:r>
            <a:br>
              <a:rPr lang="en-US" sz="1800" dirty="0">
                <a:effectLst/>
              </a:rPr>
            </a:br>
            <a:r>
              <a:rPr lang="en-US" sz="1800" b="1" dirty="0">
                <a:effectLst/>
              </a:rPr>
              <a:t>Step</a:t>
            </a:r>
            <a:r>
              <a:rPr lang="en-US" sz="1800" dirty="0">
                <a:effectLst/>
              </a:rPr>
              <a:t>:</a:t>
            </a:r>
            <a:br>
              <a:rPr lang="en-US" sz="1800" dirty="0">
                <a:effectLst/>
              </a:rPr>
            </a:br>
            <a:endParaRPr lang="en-US" sz="1800" dirty="0"/>
          </a:p>
        </p:txBody>
      </p:sp>
      <p:sp>
        <p:nvSpPr>
          <p:cNvPr id="3" name="Rectangle 1"/>
          <p:cNvSpPr>
            <a:spLocks noChangeArrowheads="1"/>
          </p:cNvSpPr>
          <p:nvPr/>
        </p:nvSpPr>
        <p:spPr bwMode="auto">
          <a:xfrm>
            <a:off x="393268" y="3000632"/>
            <a:ext cx="11182205" cy="222833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9990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424"/>
                </a:solidFill>
                <a:effectLst/>
                <a:latin typeface="source-serif-pro"/>
              </a:rPr>
              <a:t>On the right pane where the tables are listed, I right clicked on the </a:t>
            </a:r>
            <a:r>
              <a:rPr kumimoji="0" lang="en-US" altLang="en-US" sz="1400" b="0" i="1" u="none" strike="noStrike" cap="none" normalizeH="0" baseline="0" dirty="0" smtClean="0">
                <a:ln>
                  <a:noFill/>
                </a:ln>
                <a:solidFill>
                  <a:srgbClr val="242424"/>
                </a:solidFill>
                <a:effectLst/>
                <a:latin typeface="source-serif-pro"/>
              </a:rPr>
              <a:t>Customer Data</a:t>
            </a:r>
            <a:r>
              <a:rPr kumimoji="0" lang="en-US" altLang="en-US" sz="1400" b="0" i="0" u="none" strike="noStrike" cap="none" normalizeH="0" baseline="0" dirty="0" smtClean="0">
                <a:ln>
                  <a:noFill/>
                </a:ln>
                <a:solidFill>
                  <a:srgbClr val="242424"/>
                </a:solidFill>
                <a:effectLst/>
                <a:latin typeface="source-serif-pro"/>
              </a:rPr>
              <a:t> table, then selected </a:t>
            </a:r>
            <a:r>
              <a:rPr kumimoji="0" lang="en-US" altLang="en-US" sz="1400" b="0" i="1" u="none" strike="noStrike" cap="none" normalizeH="0" baseline="0" dirty="0" smtClean="0">
                <a:ln>
                  <a:noFill/>
                </a:ln>
                <a:solidFill>
                  <a:srgbClr val="242424"/>
                </a:solidFill>
                <a:effectLst/>
                <a:latin typeface="source-serif-pro"/>
              </a:rPr>
              <a:t>new measure</a:t>
            </a:r>
            <a:r>
              <a:rPr kumimoji="0" lang="en-US" altLang="en-US" sz="1400" b="0" i="0" u="none" strike="noStrike" cap="none" normalizeH="0" baseline="0" dirty="0" smtClean="0">
                <a:ln>
                  <a:noFill/>
                </a:ln>
                <a:solidFill>
                  <a:srgbClr val="242424"/>
                </a:solidFill>
                <a:effectLst/>
                <a:latin typeface="source-serif-pro"/>
              </a:rPr>
              <a:t>. I labeled the measure as </a:t>
            </a:r>
            <a:r>
              <a:rPr kumimoji="0" lang="en-US" altLang="en-US" sz="1400" b="0" i="1" u="none" strike="noStrike" cap="none" normalizeH="0" baseline="0" dirty="0" smtClean="0">
                <a:ln>
                  <a:noFill/>
                </a:ln>
                <a:solidFill>
                  <a:srgbClr val="242424"/>
                </a:solidFill>
                <a:effectLst/>
                <a:latin typeface="source-serif-pro"/>
              </a:rPr>
              <a:t>Customers</a:t>
            </a:r>
            <a:r>
              <a:rPr kumimoji="0" lang="en-US" altLang="en-US" sz="1400" b="0" i="0" u="none" strike="noStrike" cap="none" normalizeH="0" baseline="0" dirty="0" smtClean="0">
                <a:ln>
                  <a:noFill/>
                </a:ln>
                <a:solidFill>
                  <a:srgbClr val="242424"/>
                </a:solidFill>
                <a:effectLst/>
                <a:latin typeface="source-serif-pro"/>
              </a:rPr>
              <a:t> and used the formula below.</a:t>
            </a:r>
            <a:endParaRPr kumimoji="0" lang="en-US" altLang="en-US" sz="1400" b="0" i="0" u="none" strike="noStrike" cap="none" normalizeH="0" baseline="0" dirty="0" smtClean="0">
              <a:ln>
                <a:noFill/>
              </a:ln>
              <a:solidFill>
                <a:srgbClr val="242424"/>
              </a:solidFill>
              <a:effectLst/>
              <a:latin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424"/>
                </a:solidFill>
                <a:effectLst/>
                <a:latin typeface="source-code-pro"/>
              </a:rPr>
              <a:t>Customers = DISTINCTCOUNT(</a:t>
            </a:r>
            <a:r>
              <a:rPr kumimoji="0" lang="en-US" altLang="en-US" sz="1400" b="0" i="0" u="none" strike="noStrike" cap="none" normalizeH="0" baseline="0" dirty="0" smtClean="0">
                <a:ln>
                  <a:noFill/>
                </a:ln>
                <a:solidFill>
                  <a:srgbClr val="C41A16"/>
                </a:solidFill>
                <a:effectLst/>
                <a:latin typeface="source-code-pro"/>
              </a:rPr>
              <a:t>'Customer Data'</a:t>
            </a:r>
            <a:r>
              <a:rPr kumimoji="0" lang="en-US" altLang="en-US" sz="1400" b="0" i="0" u="none" strike="noStrike" cap="none" normalizeH="0" baseline="0" dirty="0" smtClean="0">
                <a:ln>
                  <a:noFill/>
                </a:ln>
                <a:solidFill>
                  <a:srgbClr val="242424"/>
                </a:solidFill>
                <a:effectLst/>
                <a:latin typeface="source-code-pro"/>
              </a:rPr>
              <a:t>[Customer ID])</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424"/>
                </a:solidFill>
                <a:effectLst/>
                <a:latin typeface="source-serif-pro"/>
              </a:rPr>
              <a:t>This formula above counted all the unique ID in the </a:t>
            </a:r>
            <a:r>
              <a:rPr kumimoji="0" lang="en-US" altLang="en-US" sz="1400" b="0" i="1" u="none" strike="noStrike" cap="none" normalizeH="0" baseline="0" dirty="0" smtClean="0">
                <a:ln>
                  <a:noFill/>
                </a:ln>
                <a:solidFill>
                  <a:srgbClr val="242424"/>
                </a:solidFill>
                <a:effectLst/>
                <a:latin typeface="source-serif-pro"/>
              </a:rPr>
              <a:t>Customer ID</a:t>
            </a:r>
            <a:r>
              <a:rPr kumimoji="0" lang="en-US" altLang="en-US" sz="1400" b="0" i="0" u="none" strike="noStrike" cap="none" normalizeH="0" baseline="0" dirty="0" smtClean="0">
                <a:ln>
                  <a:noFill/>
                </a:ln>
                <a:solidFill>
                  <a:srgbClr val="242424"/>
                </a:solidFill>
                <a:effectLst/>
                <a:latin typeface="source-serif-pro"/>
              </a:rPr>
              <a:t> column.</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424"/>
                </a:solidFill>
                <a:effectLst/>
                <a:latin typeface="source-serif-pro"/>
              </a:rPr>
              <a:t>I repeated the above steps for the</a:t>
            </a:r>
            <a:r>
              <a:rPr kumimoji="0" lang="en-US" altLang="en-US" sz="1400" b="0" i="1" u="none" strike="noStrike" cap="none" normalizeH="0" baseline="0" dirty="0" smtClean="0">
                <a:ln>
                  <a:noFill/>
                </a:ln>
                <a:solidFill>
                  <a:srgbClr val="242424"/>
                </a:solidFill>
                <a:effectLst/>
                <a:latin typeface="source-serif-pro"/>
              </a:rPr>
              <a:t> Customers Churned </a:t>
            </a:r>
            <a:r>
              <a:rPr kumimoji="0" lang="en-US" altLang="en-US" sz="1400" b="0" i="0" u="none" strike="noStrike" cap="none" normalizeH="0" baseline="0" dirty="0" smtClean="0">
                <a:ln>
                  <a:noFill/>
                </a:ln>
                <a:solidFill>
                  <a:srgbClr val="242424"/>
                </a:solidFill>
                <a:effectLst/>
                <a:latin typeface="source-serif-pro"/>
              </a:rPr>
              <a:t>and </a:t>
            </a:r>
            <a:r>
              <a:rPr kumimoji="0" lang="en-US" altLang="en-US" sz="1400" b="0" i="1" u="none" strike="noStrike" cap="none" normalizeH="0" baseline="0" dirty="0" smtClean="0">
                <a:ln>
                  <a:noFill/>
                </a:ln>
                <a:solidFill>
                  <a:srgbClr val="242424"/>
                </a:solidFill>
                <a:effectLst/>
                <a:latin typeface="source-serif-pro"/>
              </a:rPr>
              <a:t>Churn Rate</a:t>
            </a:r>
            <a:r>
              <a:rPr kumimoji="0" lang="en-US" altLang="en-US" sz="1400" b="0" i="0" u="none" strike="noStrike" cap="none" normalizeH="0" baseline="0" dirty="0" smtClean="0">
                <a:ln>
                  <a:noFill/>
                </a:ln>
                <a:solidFill>
                  <a:srgbClr val="242424"/>
                </a:solidFill>
                <a:effectLst/>
                <a:latin typeface="source-serif-pro"/>
              </a:rPr>
              <a:t> measure with the respective formulas' below:</a:t>
            </a:r>
            <a:endParaRPr kumimoji="0" lang="en-US" altLang="en-US" sz="1400" b="0" i="0" u="none" strike="noStrike" cap="none" normalizeH="0" baseline="0" dirty="0" smtClean="0">
              <a:ln>
                <a:noFill/>
              </a:ln>
              <a:solidFill>
                <a:srgbClr val="242424"/>
              </a:solidFill>
              <a:effectLst/>
              <a:latin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424"/>
                </a:solidFill>
                <a:effectLst/>
                <a:latin typeface="source-code-pro"/>
              </a:rPr>
              <a:t>Customers Churned = CALCULATE(COUNT(</a:t>
            </a:r>
            <a:r>
              <a:rPr kumimoji="0" lang="en-US" altLang="en-US" sz="1400" b="0" i="0" u="none" strike="noStrike" cap="none" normalizeH="0" baseline="0" dirty="0" smtClean="0">
                <a:ln>
                  <a:noFill/>
                </a:ln>
                <a:solidFill>
                  <a:srgbClr val="C41A16"/>
                </a:solidFill>
                <a:effectLst/>
                <a:latin typeface="source-code-pro"/>
              </a:rPr>
              <a:t>'Customer Data'</a:t>
            </a:r>
            <a:r>
              <a:rPr kumimoji="0" lang="en-US" altLang="en-US" sz="1400" b="0" i="0" u="none" strike="noStrike" cap="none" normalizeH="0" baseline="0" dirty="0" smtClean="0">
                <a:ln>
                  <a:noFill/>
                </a:ln>
                <a:solidFill>
                  <a:srgbClr val="242424"/>
                </a:solidFill>
                <a:effectLst/>
                <a:latin typeface="source-code-pro"/>
              </a:rPr>
              <a:t>[Churn Status]), </a:t>
            </a:r>
            <a:r>
              <a:rPr kumimoji="0" lang="en-US" altLang="en-US" sz="1400" b="0" i="0" u="none" strike="noStrike" cap="none" normalizeH="0" baseline="0" dirty="0" smtClean="0">
                <a:ln>
                  <a:noFill/>
                </a:ln>
                <a:solidFill>
                  <a:srgbClr val="C41A16"/>
                </a:solidFill>
                <a:effectLst/>
                <a:latin typeface="source-code-pro"/>
              </a:rPr>
              <a:t>'Customer Data'</a:t>
            </a:r>
            <a:r>
              <a:rPr kumimoji="0" lang="en-US" altLang="en-US" sz="1400" b="0" i="0" u="none" strike="noStrike" cap="none" normalizeH="0" baseline="0" dirty="0" smtClean="0">
                <a:ln>
                  <a:noFill/>
                </a:ln>
                <a:solidFill>
                  <a:srgbClr val="242424"/>
                </a:solidFill>
                <a:effectLst/>
                <a:latin typeface="source-code-pro"/>
              </a:rPr>
              <a:t>[Churn Status] = </a:t>
            </a:r>
            <a:r>
              <a:rPr kumimoji="0" lang="en-US" altLang="en-US" sz="1400" b="0" i="0" u="none" strike="noStrike" cap="none" normalizeH="0" baseline="0" dirty="0" smtClean="0">
                <a:ln>
                  <a:noFill/>
                </a:ln>
                <a:solidFill>
                  <a:srgbClr val="C41A16"/>
                </a:solidFill>
                <a:effectLst/>
                <a:latin typeface="source-code-pro"/>
              </a:rPr>
              <a:t>"churned"</a:t>
            </a:r>
            <a:r>
              <a:rPr kumimoji="0" lang="en-US" altLang="en-US" sz="1400" b="0" i="0" u="none" strike="noStrike" cap="none" normalizeH="0" baseline="0" dirty="0" smtClean="0">
                <a:ln>
                  <a:noFill/>
                </a:ln>
                <a:solidFill>
                  <a:srgbClr val="242424"/>
                </a:solidFill>
                <a:effectLst/>
                <a:latin typeface="source-code-pro"/>
              </a:rPr>
              <a:t>)</a:t>
            </a:r>
            <a:br>
              <a:rPr kumimoji="0" lang="en-US" altLang="en-US" sz="1400" b="0" i="0" u="none" strike="noStrike" cap="none" normalizeH="0" baseline="0" dirty="0" smtClean="0">
                <a:ln>
                  <a:noFill/>
                </a:ln>
                <a:solidFill>
                  <a:srgbClr val="242424"/>
                </a:solidFill>
                <a:effectLst/>
                <a:latin typeface="source-code-pro"/>
              </a:rPr>
            </a:br>
            <a:r>
              <a:rPr kumimoji="0" lang="en-US" altLang="en-US" sz="1400" b="0" i="0" u="none" strike="noStrike" cap="none" normalizeH="0" baseline="0" dirty="0" smtClean="0">
                <a:ln>
                  <a:noFill/>
                </a:ln>
                <a:solidFill>
                  <a:srgbClr val="242424"/>
                </a:solidFill>
                <a:effectLst/>
                <a:latin typeface="source-code-pro"/>
              </a:rPr>
              <a:t/>
            </a:r>
            <a:br>
              <a:rPr kumimoji="0" lang="en-US" altLang="en-US" sz="1400" b="0" i="0" u="none" strike="noStrike" cap="none" normalizeH="0" baseline="0" dirty="0" smtClean="0">
                <a:ln>
                  <a:noFill/>
                </a:ln>
                <a:solidFill>
                  <a:srgbClr val="242424"/>
                </a:solidFill>
                <a:effectLst/>
                <a:latin typeface="source-code-pro"/>
              </a:rPr>
            </a:br>
            <a:r>
              <a:rPr kumimoji="0" lang="en-US" altLang="en-US" sz="1400" b="0" i="0" u="none" strike="noStrike" cap="none" normalizeH="0" baseline="0" dirty="0" smtClean="0">
                <a:ln>
                  <a:noFill/>
                </a:ln>
                <a:solidFill>
                  <a:srgbClr val="242424"/>
                </a:solidFill>
                <a:effectLst/>
                <a:latin typeface="source-code-pro"/>
              </a:rPr>
              <a:t>Churn Rate = </a:t>
            </a:r>
            <a:r>
              <a:rPr kumimoji="0" lang="en-US" altLang="en-US" sz="1400" b="0" i="0" u="none" strike="noStrike" cap="none" normalizeH="0" baseline="0" dirty="0" smtClean="0">
                <a:ln>
                  <a:noFill/>
                </a:ln>
                <a:solidFill>
                  <a:srgbClr val="C41A16"/>
                </a:solidFill>
                <a:effectLst/>
                <a:latin typeface="source-code-pro"/>
              </a:rPr>
              <a:t>'Customer Data'</a:t>
            </a:r>
            <a:r>
              <a:rPr kumimoji="0" lang="en-US" altLang="en-US" sz="1400" b="0" i="0" u="none" strike="noStrike" cap="none" normalizeH="0" baseline="0" dirty="0" smtClean="0">
                <a:ln>
                  <a:noFill/>
                </a:ln>
                <a:solidFill>
                  <a:srgbClr val="242424"/>
                </a:solidFill>
                <a:effectLst/>
                <a:latin typeface="source-code-pro"/>
              </a:rPr>
              <a:t>[Customers Churned]/</a:t>
            </a:r>
            <a:r>
              <a:rPr kumimoji="0" lang="en-US" altLang="en-US" sz="1400" b="0" i="0" u="none" strike="noStrike" cap="none" normalizeH="0" baseline="0" dirty="0" smtClean="0">
                <a:ln>
                  <a:noFill/>
                </a:ln>
                <a:solidFill>
                  <a:srgbClr val="C41A16"/>
                </a:solidFill>
                <a:effectLst/>
                <a:latin typeface="source-code-pro"/>
              </a:rPr>
              <a:t>'Customer Data'</a:t>
            </a:r>
            <a:r>
              <a:rPr kumimoji="0" lang="en-US" altLang="en-US" sz="1400" b="0" i="0" u="none" strike="noStrike" cap="none" normalizeH="0" baseline="0" dirty="0" smtClean="0">
                <a:ln>
                  <a:noFill/>
                </a:ln>
                <a:solidFill>
                  <a:srgbClr val="242424"/>
                </a:solidFill>
                <a:effectLst/>
                <a:latin typeface="source-code-pro"/>
              </a:rPr>
              <a:t>[Customers]</a:t>
            </a:r>
            <a:r>
              <a:rPr kumimoji="0" lang="en-US" altLang="en-US" sz="14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097942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96492"/>
            <a:ext cx="11963400" cy="9954492"/>
          </a:xfrm>
        </p:spPr>
        <p:txBody>
          <a:bodyPr>
            <a:normAutofit/>
          </a:bodyPr>
          <a:lstStyle/>
          <a:p>
            <a:r>
              <a:rPr lang="en-US" sz="2000" dirty="0" smtClean="0">
                <a:solidFill>
                  <a:schemeClr val="bg1"/>
                </a:solidFill>
                <a:effectLst/>
              </a:rPr>
              <a:t>finally</a:t>
            </a:r>
            <a:r>
              <a:rPr lang="en-US" sz="2000" dirty="0">
                <a:solidFill>
                  <a:schemeClr val="bg1"/>
                </a:solidFill>
                <a:effectLst/>
              </a:rPr>
              <a:t>, I built the report </a:t>
            </a:r>
            <a:r>
              <a:rPr lang="en-US" sz="2000" dirty="0" smtClean="0">
                <a:solidFill>
                  <a:schemeClr val="bg1"/>
                </a:solidFill>
                <a:effectLst/>
              </a:rPr>
              <a:t>AS DIVIDED INTO PARTITION AS ALL CUSTOMER PROFILE AND CHURN CUSTOMER PROFILE, in </a:t>
            </a:r>
            <a:r>
              <a:rPr lang="en-US" sz="2000" dirty="0">
                <a:solidFill>
                  <a:schemeClr val="bg1"/>
                </a:solidFill>
                <a:effectLst/>
              </a:rPr>
              <a:t>the screenshot below, taking into account the key factors like </a:t>
            </a:r>
            <a:r>
              <a:rPr lang="en-US" sz="2000" dirty="0" smtClean="0">
                <a:solidFill>
                  <a:schemeClr val="bg1"/>
                </a:solidFill>
                <a:effectLst/>
              </a:rPr>
              <a:t>CUSTOMER ID, age, MARITAL </a:t>
            </a:r>
            <a:r>
              <a:rPr lang="en-US" sz="2000" dirty="0">
                <a:solidFill>
                  <a:schemeClr val="bg1"/>
                </a:solidFill>
                <a:effectLst/>
              </a:rPr>
              <a:t>status, </a:t>
            </a:r>
            <a:r>
              <a:rPr lang="en-US" sz="2000" dirty="0" smtClean="0">
                <a:solidFill>
                  <a:schemeClr val="bg1"/>
                </a:solidFill>
                <a:effectLst/>
              </a:rPr>
              <a:t>gender, DEPENDENTS, CONTRACT TYPE, INTERNET SERVICE,PHONE SERVICE, MULTIPLE LINES, ONLINE SECURITY,BACKUP SERVICE, STREAMING TV, STREAMING MOVIES, MONTHLY CHARGES, TOTAL CHARGES  etc.. </a:t>
            </a:r>
            <a:r>
              <a:rPr lang="en-US" sz="2000" dirty="0">
                <a:solidFill>
                  <a:schemeClr val="bg1"/>
                </a:solidFill>
                <a:effectLst/>
              </a:rPr>
              <a:t>and their effects on the churn rate</a:t>
            </a:r>
            <a:r>
              <a:rPr lang="en-US" sz="2000" dirty="0" smtClean="0">
                <a:solidFill>
                  <a:schemeClr val="bg1"/>
                </a:solidFill>
                <a:effectLst/>
              </a:rPr>
              <a:t>..</a:t>
            </a:r>
            <a:r>
              <a:rPr lang="en-US" sz="2400" dirty="0">
                <a:solidFill>
                  <a:schemeClr val="bg1"/>
                </a:solidFill>
                <a:effectLst/>
              </a:rPr>
              <a:t/>
            </a:r>
            <a:br>
              <a:rPr lang="en-US" sz="2400" dirty="0">
                <a:solidFill>
                  <a:schemeClr val="bg1"/>
                </a:solidFill>
                <a:effectLst/>
              </a:rPr>
            </a:br>
            <a:r>
              <a:rPr lang="en-US" sz="2400" dirty="0">
                <a:solidFill>
                  <a:schemeClr val="bg1"/>
                </a:solidFill>
                <a:effectLst/>
              </a:rPr>
              <a:t/>
            </a:r>
            <a:br>
              <a:rPr lang="en-US" sz="2400" dirty="0">
                <a:solidFill>
                  <a:schemeClr val="bg1"/>
                </a:solidFill>
                <a:effectLst/>
              </a:rPr>
            </a:br>
            <a:endParaRPr lang="en-US" sz="2400" dirty="0">
              <a:solidFill>
                <a:schemeClr val="bg1"/>
              </a:solidFill>
            </a:endParaRPr>
          </a:p>
        </p:txBody>
      </p:sp>
      <p:pic>
        <p:nvPicPr>
          <p:cNvPr id="3" name="Picture 2"/>
          <p:cNvPicPr>
            <a:picLocks noChangeAspect="1"/>
          </p:cNvPicPr>
          <p:nvPr/>
        </p:nvPicPr>
        <p:blipFill>
          <a:blip r:embed="rId2"/>
          <a:stretch>
            <a:fillRect/>
          </a:stretch>
        </p:blipFill>
        <p:spPr>
          <a:xfrm>
            <a:off x="581891" y="2556164"/>
            <a:ext cx="10848109" cy="3906981"/>
          </a:xfrm>
          <a:prstGeom prst="rect">
            <a:avLst/>
          </a:prstGeom>
        </p:spPr>
      </p:pic>
    </p:spTree>
    <p:extLst>
      <p:ext uri="{BB962C8B-B14F-4D97-AF65-F5344CB8AC3E}">
        <p14:creationId xmlns:p14="http://schemas.microsoft.com/office/powerpoint/2010/main" val="70959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764" y="332509"/>
            <a:ext cx="11326091" cy="6172200"/>
          </a:xfrm>
        </p:spPr>
        <p:txBody>
          <a:bodyPr>
            <a:normAutofit/>
          </a:bodyPr>
          <a:lstStyle/>
          <a:p>
            <a:pPr fontAlgn="base"/>
            <a:r>
              <a:rPr lang="en-US" sz="2800" b="1" dirty="0">
                <a:solidFill>
                  <a:schemeClr val="bg1"/>
                </a:solidFill>
                <a:effectLst/>
              </a:rPr>
              <a:t>Project Objective</a:t>
            </a:r>
            <a:r>
              <a:rPr lang="en-US" sz="2800" b="1" dirty="0" smtClean="0">
                <a:solidFill>
                  <a:schemeClr val="bg1"/>
                </a:solidFill>
                <a:effectLst/>
              </a:rPr>
              <a:t>:</a:t>
            </a:r>
            <a:br>
              <a:rPr lang="en-US" sz="2800" b="1" dirty="0" smtClean="0">
                <a:solidFill>
                  <a:schemeClr val="bg1"/>
                </a:solidFill>
                <a:effectLst/>
              </a:rPr>
            </a:br>
            <a:r>
              <a:rPr lang="en-US" sz="2400" dirty="0">
                <a:solidFill>
                  <a:schemeClr val="bg1"/>
                </a:solidFill>
                <a:effectLst/>
              </a:rPr>
              <a:t/>
            </a:r>
            <a:br>
              <a:rPr lang="en-US" sz="2400" dirty="0">
                <a:solidFill>
                  <a:schemeClr val="bg1"/>
                </a:solidFill>
                <a:effectLst/>
              </a:rPr>
            </a:br>
            <a:r>
              <a:rPr lang="en-US" sz="2800" dirty="0">
                <a:solidFill>
                  <a:schemeClr val="bg1"/>
                </a:solidFill>
                <a:effectLst/>
              </a:rPr>
              <a:t>The problem at hand is to analyze </a:t>
            </a:r>
            <a:r>
              <a:rPr lang="en-US" sz="2800" b="1" dirty="0">
                <a:solidFill>
                  <a:schemeClr val="bg1"/>
                </a:solidFill>
                <a:effectLst/>
              </a:rPr>
              <a:t>customer churn</a:t>
            </a:r>
            <a:r>
              <a:rPr lang="en-US" sz="2800" dirty="0">
                <a:solidFill>
                  <a:schemeClr val="bg1"/>
                </a:solidFill>
                <a:effectLst/>
              </a:rPr>
              <a:t> for a telecommunications company.</a:t>
            </a:r>
            <a:br>
              <a:rPr lang="en-US" sz="2800" dirty="0">
                <a:solidFill>
                  <a:schemeClr val="bg1"/>
                </a:solidFill>
                <a:effectLst/>
              </a:rPr>
            </a:br>
            <a:r>
              <a:rPr lang="en-US" sz="2800" dirty="0">
                <a:solidFill>
                  <a:schemeClr val="bg1"/>
                </a:solidFill>
                <a:effectLst/>
              </a:rPr>
              <a:t>The company is experiencing a high rate of customer churn, resulting in significant </a:t>
            </a:r>
            <a:r>
              <a:rPr lang="en-US" sz="2800" b="1" dirty="0">
                <a:solidFill>
                  <a:schemeClr val="bg1"/>
                </a:solidFill>
                <a:effectLst/>
              </a:rPr>
              <a:t>revenue loss</a:t>
            </a:r>
            <a:r>
              <a:rPr lang="en-US" sz="2800" dirty="0">
                <a:solidFill>
                  <a:schemeClr val="bg1"/>
                </a:solidFill>
                <a:effectLst/>
              </a:rPr>
              <a:t>. </a:t>
            </a:r>
            <a:br>
              <a:rPr lang="en-US" sz="2800" dirty="0">
                <a:solidFill>
                  <a:schemeClr val="bg1"/>
                </a:solidFill>
                <a:effectLst/>
              </a:rPr>
            </a:br>
            <a:r>
              <a:rPr lang="en-US" sz="2800" dirty="0">
                <a:solidFill>
                  <a:schemeClr val="bg1"/>
                </a:solidFill>
                <a:effectLst/>
              </a:rPr>
              <a:t>The management wants to identify the </a:t>
            </a:r>
            <a:r>
              <a:rPr lang="en-US" sz="2800" b="1" dirty="0">
                <a:solidFill>
                  <a:schemeClr val="bg1"/>
                </a:solidFill>
                <a:effectLst/>
              </a:rPr>
              <a:t>key factors contributing</a:t>
            </a:r>
            <a:r>
              <a:rPr lang="en-US" sz="2800" dirty="0">
                <a:solidFill>
                  <a:schemeClr val="bg1"/>
                </a:solidFill>
                <a:effectLst/>
              </a:rPr>
              <a:t> to customer churn and develop strategies to reduce churn rate and increase customer retention. </a:t>
            </a:r>
            <a:br>
              <a:rPr lang="en-US" sz="2800" dirty="0">
                <a:solidFill>
                  <a:schemeClr val="bg1"/>
                </a:solidFill>
                <a:effectLst/>
              </a:rPr>
            </a:br>
            <a:r>
              <a:rPr lang="en-US" sz="2400" dirty="0" smtClean="0">
                <a:solidFill>
                  <a:schemeClr val="bg1"/>
                </a:solidFill>
                <a:effectLst/>
              </a:rPr>
              <a:t/>
            </a:r>
            <a:br>
              <a:rPr lang="en-US" sz="2400" dirty="0" smtClean="0">
                <a:solidFill>
                  <a:schemeClr val="bg1"/>
                </a:solidFill>
                <a:effectLst/>
              </a:rPr>
            </a:br>
            <a:r>
              <a:rPr lang="en-US" sz="2400" dirty="0">
                <a:solidFill>
                  <a:schemeClr val="bg1"/>
                </a:solidFill>
                <a:effectLst/>
              </a:rPr>
              <a:t/>
            </a:r>
            <a:br>
              <a:rPr lang="en-US" sz="2400" dirty="0">
                <a:solidFill>
                  <a:schemeClr val="bg1"/>
                </a:solidFill>
                <a:effectLst/>
              </a:rPr>
            </a:br>
            <a:r>
              <a:rPr lang="en-US" sz="2400" b="1" dirty="0">
                <a:solidFill>
                  <a:schemeClr val="bg1"/>
                </a:solidFill>
                <a:effectLst/>
              </a:rPr>
              <a:t>Tools: </a:t>
            </a:r>
            <a:r>
              <a:rPr lang="en-US" sz="2400" dirty="0">
                <a:solidFill>
                  <a:schemeClr val="bg1"/>
                </a:solidFill>
                <a:effectLst/>
              </a:rPr>
              <a:t>I used Power BI and Power Query for this analysis.</a:t>
            </a:r>
            <a:br>
              <a:rPr lang="en-US" sz="2400" dirty="0">
                <a:solidFill>
                  <a:schemeClr val="bg1"/>
                </a:solidFill>
                <a:effectLst/>
              </a:rPr>
            </a:br>
            <a:endParaRPr lang="en-US" sz="2400" dirty="0">
              <a:solidFill>
                <a:schemeClr val="bg1"/>
              </a:solidFill>
            </a:endParaRPr>
          </a:p>
        </p:txBody>
      </p:sp>
    </p:spTree>
    <p:extLst>
      <p:ext uri="{BB962C8B-B14F-4D97-AF65-F5344CB8AC3E}">
        <p14:creationId xmlns:p14="http://schemas.microsoft.com/office/powerpoint/2010/main" val="293080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291" y="290945"/>
            <a:ext cx="11430000" cy="6359237"/>
          </a:xfrm>
        </p:spPr>
        <p:txBody>
          <a:bodyPr>
            <a:normAutofit/>
          </a:bodyPr>
          <a:lstStyle/>
          <a:p>
            <a:r>
              <a:rPr lang="en-US" sz="2400" b="1" dirty="0">
                <a:solidFill>
                  <a:schemeClr val="bg1"/>
                </a:solidFill>
                <a:effectLst/>
              </a:rPr>
              <a:t>About the </a:t>
            </a:r>
            <a:r>
              <a:rPr lang="en-US" sz="2400" b="1" dirty="0" smtClean="0">
                <a:solidFill>
                  <a:schemeClr val="bg1"/>
                </a:solidFill>
                <a:effectLst/>
              </a:rPr>
              <a:t>data</a:t>
            </a:r>
            <a:br>
              <a:rPr lang="en-US" sz="2400" b="1" dirty="0" smtClean="0">
                <a:solidFill>
                  <a:schemeClr val="bg1"/>
                </a:solidFill>
                <a:effectLst/>
              </a:rPr>
            </a:br>
            <a:r>
              <a:rPr lang="en-US" sz="2400" dirty="0">
                <a:solidFill>
                  <a:schemeClr val="bg1"/>
                </a:solidFill>
                <a:effectLst/>
              </a:rPr>
              <a:t/>
            </a:r>
            <a:br>
              <a:rPr lang="en-US" sz="2400" dirty="0">
                <a:solidFill>
                  <a:schemeClr val="bg1"/>
                </a:solidFill>
                <a:effectLst/>
              </a:rPr>
            </a:br>
            <a:r>
              <a:rPr lang="en-US" sz="2400" dirty="0">
                <a:solidFill>
                  <a:schemeClr val="bg1"/>
                </a:solidFill>
                <a:effectLst/>
              </a:rPr>
              <a:t>The raw data was provided in the form of a </a:t>
            </a:r>
            <a:r>
              <a:rPr lang="en-US" sz="2400" i="1" u="sng" dirty="0" smtClean="0">
                <a:solidFill>
                  <a:schemeClr val="bg1"/>
                </a:solidFill>
                <a:effectLst/>
              </a:rPr>
              <a:t>EXCEL WORKSHEET</a:t>
            </a:r>
            <a:r>
              <a:rPr lang="en-US" sz="2400" dirty="0">
                <a:solidFill>
                  <a:schemeClr val="bg1"/>
                </a:solidFill>
                <a:effectLst/>
              </a:rPr>
              <a:t> with 10,000 rows of data. Data was sourced from a </a:t>
            </a:r>
            <a:r>
              <a:rPr lang="en-US" sz="2400" dirty="0" smtClean="0">
                <a:solidFill>
                  <a:schemeClr val="bg1"/>
                </a:solidFill>
                <a:effectLst/>
              </a:rPr>
              <a:t>TELECOMMUNICATION COMPANY </a:t>
            </a:r>
            <a:r>
              <a:rPr lang="en-US" sz="2400" dirty="0">
                <a:solidFill>
                  <a:schemeClr val="bg1"/>
                </a:solidFill>
                <a:effectLst/>
              </a:rPr>
              <a:t>who was looking to improve its customer churn rate</a:t>
            </a:r>
            <a:r>
              <a:rPr lang="en-US" sz="2400" dirty="0" smtClean="0">
                <a:solidFill>
                  <a:schemeClr val="bg1"/>
                </a:solidFill>
                <a:effectLst/>
              </a:rPr>
              <a:t>.</a:t>
            </a:r>
            <a:br>
              <a:rPr lang="en-US" sz="2400" dirty="0" smtClean="0">
                <a:solidFill>
                  <a:schemeClr val="bg1"/>
                </a:solidFill>
                <a:effectLst/>
              </a:rPr>
            </a:br>
            <a:r>
              <a:rPr lang="en-US" sz="2400" dirty="0" smtClean="0">
                <a:solidFill>
                  <a:schemeClr val="bg1"/>
                </a:solidFill>
                <a:effectLst/>
              </a:rPr>
              <a:t/>
            </a:r>
            <a:br>
              <a:rPr lang="en-US" sz="2400" dirty="0" smtClean="0">
                <a:solidFill>
                  <a:schemeClr val="bg1"/>
                </a:solidFill>
                <a:effectLst/>
              </a:rPr>
            </a:br>
            <a:r>
              <a:rPr lang="en-US" sz="2000" dirty="0">
                <a:solidFill>
                  <a:schemeClr val="bg1"/>
                </a:solidFill>
                <a:effectLst/>
              </a:rPr>
              <a:t>The outcome of this project will enable the telecommunications company to gain a deeper understanding of customer churn and develop </a:t>
            </a:r>
            <a:r>
              <a:rPr lang="en-US" sz="2000" b="1" u="sng" dirty="0">
                <a:solidFill>
                  <a:schemeClr val="bg1"/>
                </a:solidFill>
                <a:effectLst/>
              </a:rPr>
              <a:t>data-driven strategies</a:t>
            </a:r>
            <a:r>
              <a:rPr lang="en-US" sz="2000" dirty="0">
                <a:solidFill>
                  <a:schemeClr val="bg1"/>
                </a:solidFill>
                <a:effectLst/>
              </a:rPr>
              <a:t> to improve customer retention. The insights derived from the analysis will guide decision-making processes and aid in the development of targeted retention programs, leading to increased customer satisfaction and reduced revenue loss due to churn.</a:t>
            </a:r>
            <a:r>
              <a:rPr lang="en-US" sz="2000" dirty="0">
                <a:solidFill>
                  <a:schemeClr val="bg1"/>
                </a:solidFill>
                <a:effectLst/>
              </a:rPr>
              <a:t/>
            </a:r>
            <a:br>
              <a:rPr lang="en-US" sz="2000" dirty="0">
                <a:solidFill>
                  <a:schemeClr val="bg1"/>
                </a:solidFill>
                <a:effectLst/>
              </a:rPr>
            </a:br>
            <a:r>
              <a:rPr lang="en-US" sz="2400" dirty="0">
                <a:solidFill>
                  <a:schemeClr val="bg1"/>
                </a:solidFill>
              </a:rPr>
              <a:t/>
            </a:r>
            <a:br>
              <a:rPr lang="en-US" sz="2400" dirty="0">
                <a:solidFill>
                  <a:schemeClr val="bg1"/>
                </a:solidFill>
              </a:rPr>
            </a:br>
            <a:r>
              <a:rPr lang="en-US" sz="2400" dirty="0">
                <a:effectLst/>
              </a:rPr>
              <a:t/>
            </a:r>
            <a:br>
              <a:rPr lang="en-US" sz="2400" dirty="0">
                <a:effectLst/>
              </a:rPr>
            </a:br>
            <a:endParaRPr lang="en-US" sz="2400" dirty="0"/>
          </a:p>
        </p:txBody>
      </p:sp>
    </p:spTree>
    <p:extLst>
      <p:ext uri="{BB962C8B-B14F-4D97-AF65-F5344CB8AC3E}">
        <p14:creationId xmlns:p14="http://schemas.microsoft.com/office/powerpoint/2010/main" val="409136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3" y="410699"/>
            <a:ext cx="11263744" cy="6156355"/>
          </a:xfrm>
        </p:spPr>
        <p:txBody>
          <a:bodyPr>
            <a:normAutofit fontScale="90000"/>
          </a:bodyPr>
          <a:lstStyle/>
          <a:p>
            <a:r>
              <a:rPr lang="en-US" b="1" u="sng" dirty="0" smtClean="0">
                <a:solidFill>
                  <a:schemeClr val="bg1"/>
                </a:solidFill>
                <a:effectLst/>
              </a:rPr>
              <a:t>DATASET</a:t>
            </a:r>
            <a:br>
              <a:rPr lang="en-US" b="1" u="sng" dirty="0" smtClean="0">
                <a:solidFill>
                  <a:schemeClr val="bg1"/>
                </a:solidFill>
                <a:effectLst/>
              </a:rPr>
            </a:br>
            <a:r>
              <a:rPr lang="en-US" dirty="0">
                <a:solidFill>
                  <a:schemeClr val="bg1"/>
                </a:solidFill>
                <a:effectLst/>
              </a:rPr>
              <a:t/>
            </a:r>
            <a:br>
              <a:rPr lang="en-US" dirty="0">
                <a:solidFill>
                  <a:schemeClr val="bg1"/>
                </a:solidFill>
                <a:effectLst/>
              </a:rPr>
            </a:br>
            <a:r>
              <a:rPr lang="en-US" sz="2000" dirty="0">
                <a:solidFill>
                  <a:schemeClr val="bg1"/>
                </a:solidFill>
                <a:effectLst/>
              </a:rPr>
              <a:t>To create a dataset for customer churn analysis in a telecommunications company, we can include various relevant features that capture customer information, service usage, contract details, and churn status. Here's an example of a dataset that can be used for customer churn analysis</a:t>
            </a:r>
            <a:r>
              <a:rPr lang="en-US" sz="2000" dirty="0">
                <a:solidFill>
                  <a:schemeClr val="bg1"/>
                </a:solidFill>
                <a:effectLst/>
              </a:rPr>
              <a:t/>
            </a:r>
            <a:br>
              <a:rPr lang="en-US" sz="2000" dirty="0">
                <a:solidFill>
                  <a:schemeClr val="bg1"/>
                </a:solidFill>
                <a:effectLst/>
              </a:rPr>
            </a:br>
            <a:r>
              <a:rPr lang="en-US" sz="2000" dirty="0">
                <a:solidFill>
                  <a:schemeClr val="bg1"/>
                </a:solidFill>
                <a:effectLst/>
              </a:rPr>
              <a:t/>
            </a:r>
            <a:br>
              <a:rPr lang="en-US" sz="2000" dirty="0">
                <a:solidFill>
                  <a:schemeClr val="bg1"/>
                </a:solidFill>
                <a:effectLst/>
              </a:rPr>
            </a:br>
            <a:r>
              <a:rPr lang="en-US" sz="2000" dirty="0">
                <a:solidFill>
                  <a:schemeClr val="bg1"/>
                </a:solidFill>
                <a:effectLst/>
              </a:rPr>
              <a:t>1. Customer ID A unique identifier for each customer.</a:t>
            </a:r>
            <a:r>
              <a:rPr lang="en-US" sz="2000" dirty="0">
                <a:solidFill>
                  <a:schemeClr val="bg1"/>
                </a:solidFill>
                <a:effectLst/>
              </a:rPr>
              <a:t/>
            </a:r>
            <a:br>
              <a:rPr lang="en-US" sz="2000" dirty="0">
                <a:solidFill>
                  <a:schemeClr val="bg1"/>
                </a:solidFill>
                <a:effectLst/>
              </a:rPr>
            </a:br>
            <a:r>
              <a:rPr lang="en-US" sz="2000" dirty="0">
                <a:solidFill>
                  <a:schemeClr val="bg1"/>
                </a:solidFill>
                <a:effectLst/>
              </a:rPr>
              <a:t>2. Gender The gender of the customer (Male/Female).</a:t>
            </a:r>
            <a:r>
              <a:rPr lang="en-US" sz="2000" dirty="0">
                <a:solidFill>
                  <a:schemeClr val="bg1"/>
                </a:solidFill>
                <a:effectLst/>
              </a:rPr>
              <a:t/>
            </a:r>
            <a:br>
              <a:rPr lang="en-US" sz="2000" dirty="0">
                <a:solidFill>
                  <a:schemeClr val="bg1"/>
                </a:solidFill>
                <a:effectLst/>
              </a:rPr>
            </a:br>
            <a:r>
              <a:rPr lang="en-US" sz="2000" dirty="0">
                <a:solidFill>
                  <a:schemeClr val="bg1"/>
                </a:solidFill>
                <a:effectLst/>
              </a:rPr>
              <a:t>3. Age The age of the customer.</a:t>
            </a:r>
            <a:r>
              <a:rPr lang="en-US" sz="2000" dirty="0">
                <a:solidFill>
                  <a:schemeClr val="bg1"/>
                </a:solidFill>
                <a:effectLst/>
              </a:rPr>
              <a:t/>
            </a:r>
            <a:br>
              <a:rPr lang="en-US" sz="2000" dirty="0">
                <a:solidFill>
                  <a:schemeClr val="bg1"/>
                </a:solidFill>
                <a:effectLst/>
              </a:rPr>
            </a:br>
            <a:r>
              <a:rPr lang="en-US" sz="2000" dirty="0">
                <a:solidFill>
                  <a:schemeClr val="bg1"/>
                </a:solidFill>
                <a:effectLst/>
              </a:rPr>
              <a:t>4. Marital Status Whether the customer is married or single.</a:t>
            </a:r>
            <a:r>
              <a:rPr lang="en-US" sz="2000" dirty="0">
                <a:solidFill>
                  <a:schemeClr val="bg1"/>
                </a:solidFill>
                <a:effectLst/>
              </a:rPr>
              <a:t/>
            </a:r>
            <a:br>
              <a:rPr lang="en-US" sz="2000" dirty="0">
                <a:solidFill>
                  <a:schemeClr val="bg1"/>
                </a:solidFill>
                <a:effectLst/>
              </a:rPr>
            </a:br>
            <a:r>
              <a:rPr lang="en-US" sz="1600" dirty="0">
                <a:solidFill>
                  <a:schemeClr val="bg1"/>
                </a:solidFill>
                <a:effectLst/>
              </a:rPr>
              <a:t>5. Dependents The number of dependents the customer has.</a:t>
            </a:r>
            <a:r>
              <a:rPr lang="en-US" sz="1600" dirty="0">
                <a:solidFill>
                  <a:schemeClr val="bg1"/>
                </a:solidFill>
                <a:effectLst/>
              </a:rPr>
              <a:t/>
            </a:r>
            <a:br>
              <a:rPr lang="en-US" sz="1600" dirty="0">
                <a:solidFill>
                  <a:schemeClr val="bg1"/>
                </a:solidFill>
                <a:effectLst/>
              </a:rPr>
            </a:br>
            <a:r>
              <a:rPr lang="en-US" sz="1600" dirty="0">
                <a:solidFill>
                  <a:schemeClr val="bg1"/>
                </a:solidFill>
                <a:effectLst/>
              </a:rPr>
              <a:t>6. Contract Type The type of contract the customer has (e.g., monthly, yearly).</a:t>
            </a:r>
            <a:r>
              <a:rPr lang="en-US" sz="1600" dirty="0">
                <a:solidFill>
                  <a:schemeClr val="bg1"/>
                </a:solidFill>
                <a:effectLst/>
              </a:rPr>
              <a:t/>
            </a:r>
            <a:br>
              <a:rPr lang="en-US" sz="1600" dirty="0">
                <a:solidFill>
                  <a:schemeClr val="bg1"/>
                </a:solidFill>
                <a:effectLst/>
              </a:rPr>
            </a:br>
            <a:r>
              <a:rPr lang="en-US" sz="1600" dirty="0">
                <a:solidFill>
                  <a:schemeClr val="bg1"/>
                </a:solidFill>
                <a:effectLst/>
              </a:rPr>
              <a:t>7. Internet Service The type of internet service the customer has subscribed to (e.g., DSL, fiber optic).</a:t>
            </a:r>
            <a:r>
              <a:rPr lang="en-US" sz="1600" dirty="0">
                <a:solidFill>
                  <a:schemeClr val="bg1"/>
                </a:solidFill>
                <a:effectLst/>
              </a:rPr>
              <a:t/>
            </a:r>
            <a:br>
              <a:rPr lang="en-US" sz="1600" dirty="0">
                <a:solidFill>
                  <a:schemeClr val="bg1"/>
                </a:solidFill>
                <a:effectLst/>
              </a:rPr>
            </a:br>
            <a:r>
              <a:rPr lang="en-US" sz="1600" dirty="0">
                <a:solidFill>
                  <a:schemeClr val="bg1"/>
                </a:solidFill>
                <a:effectLst/>
              </a:rPr>
              <a:t>8. Phone Service Whether the customer has a phone service or not.</a:t>
            </a:r>
            <a:r>
              <a:rPr lang="en-US" sz="1600" dirty="0">
                <a:solidFill>
                  <a:schemeClr val="bg1"/>
                </a:solidFill>
                <a:effectLst/>
              </a:rPr>
              <a:t/>
            </a:r>
            <a:br>
              <a:rPr lang="en-US" sz="1600" dirty="0">
                <a:solidFill>
                  <a:schemeClr val="bg1"/>
                </a:solidFill>
                <a:effectLst/>
              </a:rPr>
            </a:br>
            <a:r>
              <a:rPr lang="en-US" sz="1600" dirty="0">
                <a:solidFill>
                  <a:schemeClr val="bg1"/>
                </a:solidFill>
                <a:effectLst/>
              </a:rPr>
              <a:t>9. Multiple Lines Whether the customer has multiple phone lines or not.</a:t>
            </a:r>
            <a:r>
              <a:rPr lang="en-US" sz="1600" dirty="0">
                <a:solidFill>
                  <a:schemeClr val="bg1"/>
                </a:solidFill>
                <a:effectLst/>
              </a:rPr>
              <a:t/>
            </a:r>
            <a:br>
              <a:rPr lang="en-US" sz="1600" dirty="0">
                <a:solidFill>
                  <a:schemeClr val="bg1"/>
                </a:solidFill>
                <a:effectLst/>
              </a:rPr>
            </a:br>
            <a:r>
              <a:rPr lang="en-US" sz="1600" dirty="0">
                <a:solidFill>
                  <a:schemeClr val="bg1"/>
                </a:solidFill>
                <a:effectLst/>
              </a:rPr>
              <a:t>10. Online Security Whether the customer has opted for online security services.</a:t>
            </a:r>
            <a:r>
              <a:rPr lang="en-US" sz="1600" dirty="0">
                <a:solidFill>
                  <a:schemeClr val="bg1"/>
                </a:solidFill>
                <a:effectLst/>
              </a:rPr>
              <a:t/>
            </a:r>
            <a:br>
              <a:rPr lang="en-US" sz="1600" dirty="0">
                <a:solidFill>
                  <a:schemeClr val="bg1"/>
                </a:solidFill>
                <a:effectLst/>
              </a:rPr>
            </a:br>
            <a:r>
              <a:rPr lang="en-US" sz="1600" dirty="0">
                <a:solidFill>
                  <a:schemeClr val="bg1"/>
                </a:solidFill>
                <a:effectLst/>
              </a:rPr>
              <a:t>11. Online Backup Whether the customer has opted for online backup services.</a:t>
            </a:r>
            <a:r>
              <a:rPr lang="en-US" sz="1600" dirty="0">
                <a:solidFill>
                  <a:schemeClr val="bg1"/>
                </a:solidFill>
                <a:effectLst/>
              </a:rPr>
              <a:t/>
            </a:r>
            <a:br>
              <a:rPr lang="en-US" sz="1600" dirty="0">
                <a:solidFill>
                  <a:schemeClr val="bg1"/>
                </a:solidFill>
                <a:effectLst/>
              </a:rPr>
            </a:br>
            <a:r>
              <a:rPr lang="en-US" sz="1600" dirty="0">
                <a:solidFill>
                  <a:schemeClr val="bg1"/>
                </a:solidFill>
                <a:effectLst/>
              </a:rPr>
              <a:t>12. Device Protection Whether the customer has opted for device protection services.</a:t>
            </a:r>
            <a:r>
              <a:rPr lang="en-US" sz="1600" dirty="0">
                <a:solidFill>
                  <a:schemeClr val="bg1"/>
                </a:solidFill>
                <a:effectLst/>
              </a:rPr>
              <a:t/>
            </a:r>
            <a:br>
              <a:rPr lang="en-US" sz="1600" dirty="0">
                <a:solidFill>
                  <a:schemeClr val="bg1"/>
                </a:solidFill>
                <a:effectLst/>
              </a:rPr>
            </a:br>
            <a:r>
              <a:rPr lang="en-US" sz="1600" dirty="0">
                <a:solidFill>
                  <a:schemeClr val="bg1"/>
                </a:solidFill>
                <a:effectLst/>
              </a:rPr>
              <a:t>13. Tech Support Whether the customer has opted for technical support services.</a:t>
            </a:r>
            <a:r>
              <a:rPr lang="en-US" sz="1600" dirty="0">
                <a:solidFill>
                  <a:schemeClr val="bg1"/>
                </a:solidFill>
                <a:effectLst/>
              </a:rPr>
              <a:t/>
            </a:r>
            <a:br>
              <a:rPr lang="en-US" sz="1600" dirty="0">
                <a:solidFill>
                  <a:schemeClr val="bg1"/>
                </a:solidFill>
                <a:effectLst/>
              </a:rPr>
            </a:br>
            <a:r>
              <a:rPr lang="en-US" sz="1600" dirty="0">
                <a:solidFill>
                  <a:schemeClr val="bg1"/>
                </a:solidFill>
                <a:effectLst/>
              </a:rPr>
              <a:t>14. Streaming TV Whether the customer has subscribed to streaming TV services.</a:t>
            </a:r>
            <a:r>
              <a:rPr lang="en-US" sz="1600" dirty="0">
                <a:solidFill>
                  <a:schemeClr val="bg1"/>
                </a:solidFill>
                <a:effectLst/>
              </a:rPr>
              <a:t/>
            </a:r>
            <a:br>
              <a:rPr lang="en-US" sz="1600" dirty="0">
                <a:solidFill>
                  <a:schemeClr val="bg1"/>
                </a:solidFill>
                <a:effectLst/>
              </a:rPr>
            </a:br>
            <a:r>
              <a:rPr lang="en-US" sz="1600" dirty="0">
                <a:solidFill>
                  <a:schemeClr val="bg1"/>
                </a:solidFill>
                <a:effectLst/>
              </a:rPr>
              <a:t>15. Streaming Movies Whether the customer has subscribed to streaming movie services.</a:t>
            </a:r>
            <a:r>
              <a:rPr lang="en-US" sz="1600" dirty="0">
                <a:solidFill>
                  <a:schemeClr val="bg1"/>
                </a:solidFill>
                <a:effectLst/>
              </a:rPr>
              <a:t/>
            </a:r>
            <a:br>
              <a:rPr lang="en-US" sz="1600" dirty="0">
                <a:solidFill>
                  <a:schemeClr val="bg1"/>
                </a:solidFill>
                <a:effectLst/>
              </a:rPr>
            </a:br>
            <a:r>
              <a:rPr lang="en-US" sz="1600" dirty="0">
                <a:solidFill>
                  <a:schemeClr val="bg1"/>
                </a:solidFill>
                <a:effectLst/>
              </a:rPr>
              <a:t>16. Monthly Charges The monthly charges for the customer's services.</a:t>
            </a:r>
            <a:r>
              <a:rPr lang="en-US" sz="1600" dirty="0">
                <a:solidFill>
                  <a:schemeClr val="bg1"/>
                </a:solidFill>
                <a:effectLst/>
              </a:rPr>
              <a:t/>
            </a:r>
            <a:br>
              <a:rPr lang="en-US" sz="1600" dirty="0">
                <a:solidFill>
                  <a:schemeClr val="bg1"/>
                </a:solidFill>
                <a:effectLst/>
              </a:rPr>
            </a:br>
            <a:r>
              <a:rPr lang="en-US" sz="1600" dirty="0">
                <a:solidFill>
                  <a:schemeClr val="bg1"/>
                </a:solidFill>
                <a:effectLst/>
              </a:rPr>
              <a:t>17. Total Charges The total charges incurred by the customer.</a:t>
            </a:r>
            <a:r>
              <a:rPr lang="en-US" sz="1600" dirty="0">
                <a:solidFill>
                  <a:schemeClr val="bg1"/>
                </a:solidFill>
                <a:effectLst/>
              </a:rPr>
              <a:t/>
            </a:r>
            <a:br>
              <a:rPr lang="en-US" sz="1600" dirty="0">
                <a:solidFill>
                  <a:schemeClr val="bg1"/>
                </a:solidFill>
                <a:effectLst/>
              </a:rPr>
            </a:br>
            <a:r>
              <a:rPr lang="en-US" sz="1600" dirty="0">
                <a:solidFill>
                  <a:schemeClr val="bg1"/>
                </a:solidFill>
                <a:effectLst/>
              </a:rPr>
              <a:t>18. Churn Status Whether the customer has churned or not (Yes/No).</a:t>
            </a:r>
            <a:r>
              <a:rPr lang="en-US" sz="1600" dirty="0">
                <a:solidFill>
                  <a:schemeClr val="bg1"/>
                </a:solidFill>
                <a:effectLst/>
              </a:rPr>
              <a:t/>
            </a:r>
            <a:br>
              <a:rPr lang="en-US" sz="1600" dirty="0">
                <a:solidFill>
                  <a:schemeClr val="bg1"/>
                </a:solidFill>
                <a:effectLst/>
              </a:rPr>
            </a:br>
            <a:r>
              <a:rPr lang="en-US" sz="1600" dirty="0">
                <a:solidFill>
                  <a:schemeClr val="bg1"/>
                </a:solidFill>
              </a:rPr>
              <a:t/>
            </a:r>
            <a:br>
              <a:rPr lang="en-US" sz="1600" dirty="0">
                <a:solidFill>
                  <a:schemeClr val="bg1"/>
                </a:solidFill>
              </a:rPr>
            </a:br>
            <a:endParaRPr lang="en-US" sz="1600" dirty="0">
              <a:solidFill>
                <a:schemeClr val="bg1"/>
              </a:solidFill>
            </a:endParaRPr>
          </a:p>
        </p:txBody>
      </p:sp>
    </p:spTree>
    <p:extLst>
      <p:ext uri="{BB962C8B-B14F-4D97-AF65-F5344CB8AC3E}">
        <p14:creationId xmlns:p14="http://schemas.microsoft.com/office/powerpoint/2010/main" val="862792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290" y="-1"/>
            <a:ext cx="11492345" cy="6712527"/>
          </a:xfrm>
        </p:spPr>
        <p:txBody>
          <a:bodyPr>
            <a:normAutofit/>
          </a:bodyPr>
          <a:lstStyle/>
          <a:p>
            <a:r>
              <a:rPr lang="en-US" sz="2800" dirty="0" smtClean="0"/>
              <a:t>DATA DISCOVERY</a:t>
            </a:r>
            <a:br>
              <a:rPr lang="en-US" sz="2800" dirty="0" smtClean="0"/>
            </a:br>
            <a:r>
              <a:rPr lang="en-US" sz="2800" dirty="0"/>
              <a:t/>
            </a:r>
            <a:br>
              <a:rPr lang="en-US" sz="28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endParaRPr lang="en-US" sz="2400" dirty="0"/>
          </a:p>
        </p:txBody>
      </p:sp>
      <p:pic>
        <p:nvPicPr>
          <p:cNvPr id="3" name="Picture 2"/>
          <p:cNvPicPr>
            <a:picLocks noChangeAspect="1"/>
          </p:cNvPicPr>
          <p:nvPr/>
        </p:nvPicPr>
        <p:blipFill>
          <a:blip r:embed="rId2"/>
          <a:stretch>
            <a:fillRect/>
          </a:stretch>
        </p:blipFill>
        <p:spPr>
          <a:xfrm>
            <a:off x="353290" y="955964"/>
            <a:ext cx="11492346" cy="5569527"/>
          </a:xfrm>
          <a:prstGeom prst="rect">
            <a:avLst/>
          </a:prstGeom>
        </p:spPr>
      </p:pic>
    </p:spTree>
    <p:extLst>
      <p:ext uri="{BB962C8B-B14F-4D97-AF65-F5344CB8AC3E}">
        <p14:creationId xmlns:p14="http://schemas.microsoft.com/office/powerpoint/2010/main" val="2346708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7" y="290945"/>
            <a:ext cx="11492346" cy="6338455"/>
          </a:xfrm>
        </p:spPr>
        <p:txBody>
          <a:bodyPr>
            <a:normAutofit/>
          </a:bodyPr>
          <a:lstStyle/>
          <a:p>
            <a:r>
              <a:rPr lang="en-US" sz="1800" dirty="0">
                <a:solidFill>
                  <a:schemeClr val="bg1"/>
                </a:solidFill>
                <a:effectLst/>
              </a:rPr>
              <a:t>I opened the data in excel and inspected the columns for relevance to the business task (This can equally be done directly on Power Query), I was able to confirm that there is sufficient data to aid my analysis. However, data needed to be cleaned and properly transformed in the format that would be useful for the analysis</a:t>
            </a:r>
            <a:r>
              <a:rPr lang="en-US" sz="1800" dirty="0" smtClean="0">
                <a:solidFill>
                  <a:schemeClr val="bg1"/>
                </a:solidFill>
                <a:effectLst/>
              </a:rPr>
              <a:t>.</a:t>
            </a:r>
            <a:br>
              <a:rPr lang="en-US" sz="1800" dirty="0" smtClean="0">
                <a:solidFill>
                  <a:schemeClr val="bg1"/>
                </a:solidFill>
                <a:effectLst/>
              </a:rPr>
            </a:br>
            <a:r>
              <a:rPr lang="en-US" sz="1800" dirty="0">
                <a:solidFill>
                  <a:schemeClr val="bg1"/>
                </a:solidFill>
                <a:effectLst/>
              </a:rPr>
              <a:t/>
            </a:r>
            <a:br>
              <a:rPr lang="en-US" sz="1800" dirty="0">
                <a:solidFill>
                  <a:schemeClr val="bg1"/>
                </a:solidFill>
                <a:effectLst/>
              </a:rPr>
            </a:br>
            <a:r>
              <a:rPr lang="en-US" sz="2200" dirty="0">
                <a:solidFill>
                  <a:schemeClr val="bg1"/>
                </a:solidFill>
                <a:effectLst/>
              </a:rPr>
              <a:t>Analytical </a:t>
            </a:r>
            <a:r>
              <a:rPr lang="en-US" sz="2200" dirty="0" smtClean="0">
                <a:solidFill>
                  <a:schemeClr val="bg1"/>
                </a:solidFill>
                <a:effectLst/>
              </a:rPr>
              <a:t>Steps</a:t>
            </a:r>
            <a:br>
              <a:rPr lang="en-US" sz="2200" dirty="0" smtClean="0">
                <a:solidFill>
                  <a:schemeClr val="bg1"/>
                </a:solidFill>
                <a:effectLst/>
              </a:rPr>
            </a:br>
            <a:r>
              <a:rPr lang="en-US" sz="2200" dirty="0">
                <a:solidFill>
                  <a:schemeClr val="bg1"/>
                </a:solidFill>
                <a:effectLst/>
              </a:rPr>
              <a:t/>
            </a:r>
            <a:br>
              <a:rPr lang="en-US" sz="2200" dirty="0">
                <a:solidFill>
                  <a:schemeClr val="bg1"/>
                </a:solidFill>
                <a:effectLst/>
              </a:rPr>
            </a:br>
            <a:r>
              <a:rPr lang="en-US" sz="2200" dirty="0">
                <a:solidFill>
                  <a:schemeClr val="bg1"/>
                </a:solidFill>
                <a:effectLst/>
              </a:rPr>
              <a:t>Data Preparation</a:t>
            </a:r>
            <a:br>
              <a:rPr lang="en-US" sz="2200" dirty="0">
                <a:solidFill>
                  <a:schemeClr val="bg1"/>
                </a:solidFill>
                <a:effectLst/>
              </a:rPr>
            </a:br>
            <a:r>
              <a:rPr lang="en-US" sz="2200" dirty="0">
                <a:solidFill>
                  <a:schemeClr val="bg1"/>
                </a:solidFill>
                <a:effectLst/>
              </a:rPr>
              <a:t>Data Categorization and Grouping</a:t>
            </a:r>
            <a:br>
              <a:rPr lang="en-US" sz="2200" dirty="0">
                <a:solidFill>
                  <a:schemeClr val="bg1"/>
                </a:solidFill>
                <a:effectLst/>
              </a:rPr>
            </a:br>
            <a:r>
              <a:rPr lang="en-US" sz="2200" dirty="0">
                <a:solidFill>
                  <a:schemeClr val="bg1"/>
                </a:solidFill>
                <a:effectLst/>
              </a:rPr>
              <a:t>Formatting</a:t>
            </a:r>
            <a:br>
              <a:rPr lang="en-US" sz="2200" dirty="0">
                <a:solidFill>
                  <a:schemeClr val="bg1"/>
                </a:solidFill>
                <a:effectLst/>
              </a:rPr>
            </a:br>
            <a:r>
              <a:rPr lang="en-US" sz="2200" dirty="0">
                <a:solidFill>
                  <a:schemeClr val="bg1"/>
                </a:solidFill>
                <a:effectLst/>
              </a:rPr>
              <a:t>Data Transformation</a:t>
            </a:r>
            <a:br>
              <a:rPr lang="en-US" sz="2200" dirty="0">
                <a:solidFill>
                  <a:schemeClr val="bg1"/>
                </a:solidFill>
                <a:effectLst/>
              </a:rPr>
            </a:br>
            <a:r>
              <a:rPr lang="en-US" sz="2200" dirty="0">
                <a:solidFill>
                  <a:schemeClr val="bg1"/>
                </a:solidFill>
                <a:effectLst/>
              </a:rPr>
              <a:t>Data Modeling</a:t>
            </a:r>
            <a:br>
              <a:rPr lang="en-US" sz="2200" dirty="0">
                <a:solidFill>
                  <a:schemeClr val="bg1"/>
                </a:solidFill>
                <a:effectLst/>
              </a:rPr>
            </a:br>
            <a:r>
              <a:rPr lang="en-US" sz="2200" dirty="0" smtClean="0">
                <a:solidFill>
                  <a:schemeClr val="bg1"/>
                </a:solidFill>
                <a:effectLst/>
              </a:rPr>
              <a:t>Visualization </a:t>
            </a:r>
            <a:r>
              <a:rPr lang="en-US" sz="2200" dirty="0">
                <a:solidFill>
                  <a:schemeClr val="bg1"/>
                </a:solidFill>
                <a:effectLst/>
              </a:rPr>
              <a:t>— Report</a:t>
            </a:r>
            <a:br>
              <a:rPr lang="en-US" sz="2200" dirty="0">
                <a:solidFill>
                  <a:schemeClr val="bg1"/>
                </a:solidFill>
                <a:effectLst/>
              </a:rPr>
            </a:br>
            <a:r>
              <a:rPr lang="en-US" sz="2200" dirty="0">
                <a:solidFill>
                  <a:schemeClr val="bg1"/>
                </a:solidFill>
                <a:effectLst/>
              </a:rPr>
              <a:t>Insights</a:t>
            </a:r>
            <a:br>
              <a:rPr lang="en-US" sz="2200" dirty="0">
                <a:solidFill>
                  <a:schemeClr val="bg1"/>
                </a:solidFill>
                <a:effectLst/>
              </a:rPr>
            </a:br>
            <a:r>
              <a:rPr lang="en-US" sz="2200" dirty="0">
                <a:solidFill>
                  <a:schemeClr val="bg1"/>
                </a:solidFill>
                <a:effectLst/>
              </a:rPr>
              <a:t>Recommendation</a:t>
            </a:r>
            <a:br>
              <a:rPr lang="en-US" sz="2200" dirty="0">
                <a:solidFill>
                  <a:schemeClr val="bg1"/>
                </a:solidFill>
                <a:effectLst/>
              </a:rPr>
            </a:br>
            <a:r>
              <a:rPr lang="en-US" sz="2200" dirty="0">
                <a:solidFill>
                  <a:schemeClr val="bg1"/>
                </a:solidFill>
                <a:effectLst/>
              </a:rPr>
              <a:t>Conclusion</a:t>
            </a:r>
            <a:br>
              <a:rPr lang="en-US" sz="2200" dirty="0">
                <a:solidFill>
                  <a:schemeClr val="bg1"/>
                </a:solidFill>
                <a:effectLst/>
              </a:rPr>
            </a:br>
            <a:r>
              <a:rPr lang="en-US" dirty="0">
                <a:solidFill>
                  <a:schemeClr val="bg1"/>
                </a:solidFill>
                <a:effectLst/>
              </a:rPr>
              <a:t/>
            </a:r>
            <a:br>
              <a:rPr lang="en-US" dirty="0">
                <a:solidFill>
                  <a:schemeClr val="bg1"/>
                </a:solidFill>
                <a:effectLst/>
              </a:rPr>
            </a:br>
            <a:r>
              <a:rPr lang="en-US" dirty="0">
                <a:solidFill>
                  <a:schemeClr val="bg1"/>
                </a:solidFill>
                <a:effectLst/>
              </a:rPr>
              <a:t/>
            </a:r>
            <a:br>
              <a:rPr lang="en-US" dirty="0">
                <a:solidFill>
                  <a:schemeClr val="bg1"/>
                </a:solidFill>
                <a:effectLst/>
              </a:rPr>
            </a:br>
            <a:endParaRPr lang="en-US" dirty="0">
              <a:solidFill>
                <a:schemeClr val="bg1"/>
              </a:solidFill>
            </a:endParaRPr>
          </a:p>
        </p:txBody>
      </p:sp>
    </p:spTree>
    <p:extLst>
      <p:ext uri="{BB962C8B-B14F-4D97-AF65-F5344CB8AC3E}">
        <p14:creationId xmlns:p14="http://schemas.microsoft.com/office/powerpoint/2010/main" val="256014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09" y="207818"/>
            <a:ext cx="11242964" cy="6442363"/>
          </a:xfrm>
        </p:spPr>
        <p:txBody>
          <a:bodyPr>
            <a:normAutofit/>
          </a:bodyPr>
          <a:lstStyle/>
          <a:p>
            <a:r>
              <a:rPr lang="en-US" sz="2000" b="1" dirty="0">
                <a:solidFill>
                  <a:schemeClr val="bg1"/>
                </a:solidFill>
                <a:effectLst/>
              </a:rPr>
              <a:t>Data </a:t>
            </a:r>
            <a:r>
              <a:rPr lang="en-US" sz="2000" b="1" dirty="0" smtClean="0">
                <a:solidFill>
                  <a:schemeClr val="bg1"/>
                </a:solidFill>
                <a:effectLst/>
              </a:rPr>
              <a:t>Preparation</a:t>
            </a:r>
            <a:br>
              <a:rPr lang="en-US" sz="2000" b="1" dirty="0" smtClean="0">
                <a:solidFill>
                  <a:schemeClr val="bg1"/>
                </a:solidFill>
                <a:effectLst/>
              </a:rPr>
            </a:br>
            <a:r>
              <a:rPr lang="en-US" sz="2000" dirty="0">
                <a:solidFill>
                  <a:schemeClr val="bg1"/>
                </a:solidFill>
                <a:effectLst/>
              </a:rPr>
              <a:t/>
            </a:r>
            <a:br>
              <a:rPr lang="en-US" sz="2000" dirty="0">
                <a:solidFill>
                  <a:schemeClr val="bg1"/>
                </a:solidFill>
                <a:effectLst/>
              </a:rPr>
            </a:br>
            <a:r>
              <a:rPr lang="en-US" sz="2000" dirty="0">
                <a:solidFill>
                  <a:schemeClr val="bg1"/>
                </a:solidFill>
                <a:effectLst/>
              </a:rPr>
              <a:t>I imported the data into Power BI and transformed it on Power Query as follows</a:t>
            </a:r>
            <a:r>
              <a:rPr lang="en-US" dirty="0" smtClean="0">
                <a:solidFill>
                  <a:schemeClr val="bg1"/>
                </a:solidFill>
                <a:effectLst/>
              </a:rPr>
              <a:t>:</a:t>
            </a:r>
            <a:br>
              <a:rPr lang="en-US" dirty="0" smtClean="0">
                <a:solidFill>
                  <a:schemeClr val="bg1"/>
                </a:solidFill>
                <a:effectLst/>
              </a:rPr>
            </a:br>
            <a:r>
              <a:rPr lang="en-US" dirty="0">
                <a:solidFill>
                  <a:schemeClr val="bg1"/>
                </a:solidFill>
                <a:effectLst/>
              </a:rPr>
              <a:t/>
            </a:r>
            <a:br>
              <a:rPr lang="en-US" dirty="0">
                <a:solidFill>
                  <a:schemeClr val="bg1"/>
                </a:solidFill>
                <a:effectLst/>
              </a:rPr>
            </a:br>
            <a:r>
              <a:rPr lang="en-US" dirty="0">
                <a:solidFill>
                  <a:schemeClr val="bg1"/>
                </a:solidFill>
                <a:effectLst/>
              </a:rPr>
              <a:t>I </a:t>
            </a:r>
            <a:r>
              <a:rPr lang="en-US" sz="2200" dirty="0">
                <a:solidFill>
                  <a:schemeClr val="bg1"/>
                </a:solidFill>
                <a:effectLst/>
              </a:rPr>
              <a:t>renamed the data from </a:t>
            </a:r>
            <a:r>
              <a:rPr lang="en-US" sz="2200" i="1" dirty="0" smtClean="0">
                <a:solidFill>
                  <a:schemeClr val="bg1"/>
                </a:solidFill>
                <a:effectLst/>
              </a:rPr>
              <a:t>customer churn data</a:t>
            </a:r>
            <a:r>
              <a:rPr lang="en-US" sz="2200" dirty="0">
                <a:solidFill>
                  <a:schemeClr val="bg1"/>
                </a:solidFill>
                <a:effectLst/>
              </a:rPr>
              <a:t> to </a:t>
            </a:r>
            <a:r>
              <a:rPr lang="en-US" sz="2200" i="1" dirty="0">
                <a:solidFill>
                  <a:schemeClr val="bg1"/>
                </a:solidFill>
                <a:effectLst/>
              </a:rPr>
              <a:t>Customer Data </a:t>
            </a:r>
            <a:r>
              <a:rPr lang="en-US" sz="2200" dirty="0">
                <a:solidFill>
                  <a:schemeClr val="bg1"/>
                </a:solidFill>
                <a:effectLst/>
              </a:rPr>
              <a:t>for clarity. The new name better captures what the content of this file is. .</a:t>
            </a:r>
            <a:br>
              <a:rPr lang="en-US" sz="2200" dirty="0">
                <a:solidFill>
                  <a:schemeClr val="bg1"/>
                </a:solidFill>
                <a:effectLst/>
              </a:rPr>
            </a:br>
            <a:r>
              <a:rPr lang="en-US" sz="2200" dirty="0">
                <a:solidFill>
                  <a:schemeClr val="bg1"/>
                </a:solidFill>
                <a:effectLst/>
              </a:rPr>
              <a:t>Next, I eliminated the auto-generated header, by promoting the first row of my data to become the header. The option for this can be found on both the home tab and the transform tab of Power Query Editor.</a:t>
            </a:r>
            <a:br>
              <a:rPr lang="en-US" sz="2200" dirty="0">
                <a:solidFill>
                  <a:schemeClr val="bg1"/>
                </a:solidFill>
                <a:effectLst/>
              </a:rPr>
            </a:br>
            <a:r>
              <a:rPr lang="en-US" sz="2200" dirty="0">
                <a:solidFill>
                  <a:schemeClr val="bg1"/>
                </a:solidFill>
                <a:effectLst/>
              </a:rPr>
              <a:t/>
            </a:r>
            <a:br>
              <a:rPr lang="en-US" sz="2200" dirty="0">
                <a:solidFill>
                  <a:schemeClr val="bg1"/>
                </a:solidFill>
                <a:effectLst/>
              </a:rPr>
            </a:br>
            <a:endParaRPr lang="en-US" sz="2200" dirty="0">
              <a:solidFill>
                <a:schemeClr val="bg1"/>
              </a:solidFill>
            </a:endParaRPr>
          </a:p>
        </p:txBody>
      </p:sp>
    </p:spTree>
    <p:extLst>
      <p:ext uri="{BB962C8B-B14F-4D97-AF65-F5344CB8AC3E}">
        <p14:creationId xmlns:p14="http://schemas.microsoft.com/office/powerpoint/2010/main" val="1982467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474"/>
            <a:ext cx="11367655" cy="5237018"/>
          </a:xfrm>
        </p:spPr>
        <p:txBody>
          <a:bodyPr>
            <a:normAutofit/>
          </a:bodyPr>
          <a:lstStyle/>
          <a:p>
            <a:r>
              <a:rPr lang="en-US" b="1" dirty="0" smtClean="0">
                <a:effectLst/>
              </a:rPr>
              <a:t> </a:t>
            </a:r>
            <a:r>
              <a:rPr lang="en-US" sz="2000" b="1" dirty="0">
                <a:solidFill>
                  <a:schemeClr val="bg1"/>
                </a:solidFill>
                <a:effectLst/>
              </a:rPr>
              <a:t>Data </a:t>
            </a:r>
            <a:r>
              <a:rPr lang="en-US" sz="2000" b="1" dirty="0" smtClean="0">
                <a:solidFill>
                  <a:schemeClr val="bg1"/>
                </a:solidFill>
                <a:effectLst/>
              </a:rPr>
              <a:t>Transformation</a:t>
            </a:r>
            <a:br>
              <a:rPr lang="en-US" sz="2000" b="1" dirty="0" smtClean="0">
                <a:solidFill>
                  <a:schemeClr val="bg1"/>
                </a:solidFill>
                <a:effectLst/>
              </a:rPr>
            </a:br>
            <a:r>
              <a:rPr lang="en-US" sz="2000" dirty="0">
                <a:solidFill>
                  <a:schemeClr val="bg1"/>
                </a:solidFill>
                <a:effectLst/>
              </a:rPr>
              <a:t/>
            </a:r>
            <a:br>
              <a:rPr lang="en-US" sz="2000" dirty="0">
                <a:solidFill>
                  <a:schemeClr val="bg1"/>
                </a:solidFill>
                <a:effectLst/>
              </a:rPr>
            </a:br>
            <a:r>
              <a:rPr lang="en-US" sz="2000" dirty="0">
                <a:solidFill>
                  <a:schemeClr val="bg1"/>
                </a:solidFill>
                <a:effectLst/>
              </a:rPr>
              <a:t>Here, I created Queries to </a:t>
            </a:r>
            <a:r>
              <a:rPr lang="en-US" sz="2000" dirty="0" smtClean="0">
                <a:solidFill>
                  <a:schemeClr val="bg1"/>
                </a:solidFill>
                <a:effectLst/>
              </a:rPr>
              <a:t>organize </a:t>
            </a:r>
            <a:r>
              <a:rPr lang="en-US" sz="2000" dirty="0">
                <a:solidFill>
                  <a:schemeClr val="bg1"/>
                </a:solidFill>
                <a:effectLst/>
              </a:rPr>
              <a:t>data for better analysis and reporting.</a:t>
            </a:r>
            <a:br>
              <a:rPr lang="en-US" sz="2000" dirty="0">
                <a:solidFill>
                  <a:schemeClr val="bg1"/>
                </a:solidFill>
                <a:effectLst/>
              </a:rPr>
            </a:br>
            <a:r>
              <a:rPr lang="en-US" sz="2000" dirty="0">
                <a:solidFill>
                  <a:schemeClr val="bg1"/>
                </a:solidFill>
                <a:effectLst/>
              </a:rPr>
              <a:t>Because I had grouped some of these columns used symbols like &lt;, &gt;=, </a:t>
            </a:r>
            <a:r>
              <a:rPr lang="en-US" sz="2000" dirty="0" err="1">
                <a:solidFill>
                  <a:schemeClr val="bg1"/>
                </a:solidFill>
                <a:effectLst/>
              </a:rPr>
              <a:t>etc</a:t>
            </a:r>
            <a:r>
              <a:rPr lang="en-US" sz="2000" dirty="0">
                <a:solidFill>
                  <a:schemeClr val="bg1"/>
                </a:solidFill>
                <a:effectLst/>
              </a:rPr>
              <a:t>, and changed the groups to them to text data type, I was not able to filter it successfully in ascending or descending order. This is because the system would place all the groups with numbers only first, before the ones with symbols as shown below</a:t>
            </a:r>
            <a:r>
              <a:rPr lang="en-US" sz="2000" dirty="0" smtClean="0">
                <a:effectLst/>
              </a:rPr>
              <a:t>.</a:t>
            </a:r>
            <a:br>
              <a:rPr lang="en-US" sz="2000" dirty="0" smtClean="0">
                <a:effectLst/>
              </a:rPr>
            </a:br>
            <a:r>
              <a:rPr lang="en-US" sz="2400" dirty="0">
                <a:effectLst/>
              </a:rPr>
              <a:t/>
            </a:r>
            <a:br>
              <a:rPr lang="en-US" sz="2400" dirty="0">
                <a:effectLst/>
              </a:rPr>
            </a:br>
            <a:r>
              <a:rPr lang="en-US" sz="2400" dirty="0"/>
              <a:t/>
            </a:r>
            <a:br>
              <a:rPr lang="en-US" sz="2400" dirty="0"/>
            </a:br>
            <a:endParaRPr lang="en-US" sz="2400" dirty="0"/>
          </a:p>
        </p:txBody>
      </p:sp>
      <p:pic>
        <p:nvPicPr>
          <p:cNvPr id="3" name="Picture 2"/>
          <p:cNvPicPr>
            <a:picLocks noChangeAspect="1"/>
          </p:cNvPicPr>
          <p:nvPr/>
        </p:nvPicPr>
        <p:blipFill>
          <a:blip r:embed="rId2"/>
          <a:stretch>
            <a:fillRect/>
          </a:stretch>
        </p:blipFill>
        <p:spPr>
          <a:xfrm>
            <a:off x="3262745" y="3449780"/>
            <a:ext cx="5777346" cy="3117275"/>
          </a:xfrm>
          <a:prstGeom prst="rect">
            <a:avLst/>
          </a:prstGeom>
        </p:spPr>
      </p:pic>
    </p:spTree>
    <p:extLst>
      <p:ext uri="{BB962C8B-B14F-4D97-AF65-F5344CB8AC3E}">
        <p14:creationId xmlns:p14="http://schemas.microsoft.com/office/powerpoint/2010/main" val="274039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290" y="249382"/>
            <a:ext cx="11326091" cy="6380018"/>
          </a:xfrm>
        </p:spPr>
        <p:txBody>
          <a:bodyPr/>
          <a:lstStyle/>
          <a:p>
            <a:r>
              <a:rPr lang="en-US" sz="1800" dirty="0">
                <a:solidFill>
                  <a:schemeClr val="bg1"/>
                </a:solidFill>
                <a:effectLst/>
              </a:rPr>
              <a:t>Next, I removed duplicate rows leaving behind only the distinct values that I would index. Since it was a custom sorting, I selected the </a:t>
            </a:r>
            <a:r>
              <a:rPr lang="en-US" sz="1800" i="1" dirty="0">
                <a:solidFill>
                  <a:schemeClr val="bg1"/>
                </a:solidFill>
                <a:effectLst/>
              </a:rPr>
              <a:t>conditional column</a:t>
            </a:r>
            <a:r>
              <a:rPr lang="en-US" sz="1800" dirty="0">
                <a:solidFill>
                  <a:schemeClr val="bg1"/>
                </a:solidFill>
                <a:effectLst/>
              </a:rPr>
              <a:t> option and entered the conditions as desired. I then changed the data type of the index columns to </a:t>
            </a:r>
            <a:r>
              <a:rPr lang="en-US" sz="1800" dirty="0" smtClean="0">
                <a:solidFill>
                  <a:schemeClr val="bg1"/>
                </a:solidFill>
                <a:effectLst/>
              </a:rPr>
              <a:t>whole numbers</a:t>
            </a:r>
            <a:r>
              <a:rPr lang="en-US" sz="1800" dirty="0" smtClean="0">
                <a:effectLst/>
              </a:rPr>
              <a:t>.</a:t>
            </a:r>
            <a:r>
              <a:rPr lang="en-US" sz="1800" dirty="0">
                <a:effectLst/>
              </a:rPr>
              <a:t> </a:t>
            </a:r>
            <a:r>
              <a:rPr lang="en-US" sz="1800" dirty="0" smtClean="0">
                <a:solidFill>
                  <a:schemeClr val="bg1"/>
                </a:solidFill>
                <a:effectLst/>
              </a:rPr>
              <a:t>I </a:t>
            </a:r>
            <a:r>
              <a:rPr lang="en-US" sz="1800" dirty="0">
                <a:solidFill>
                  <a:schemeClr val="bg1"/>
                </a:solidFill>
                <a:effectLst/>
              </a:rPr>
              <a:t>clicked on </a:t>
            </a:r>
            <a:r>
              <a:rPr lang="en-US" sz="1800" i="1" dirty="0">
                <a:solidFill>
                  <a:schemeClr val="bg1"/>
                </a:solidFill>
                <a:effectLst/>
              </a:rPr>
              <a:t>close and apply</a:t>
            </a:r>
            <a:r>
              <a:rPr lang="en-US" sz="1800" dirty="0">
                <a:solidFill>
                  <a:schemeClr val="bg1"/>
                </a:solidFill>
                <a:effectLst/>
              </a:rPr>
              <a:t> which loaded the cleaned data (see below) onto the Power BI window.</a:t>
            </a:r>
            <a:br>
              <a:rPr lang="en-US" sz="1800" dirty="0">
                <a:solidFill>
                  <a:schemeClr val="bg1"/>
                </a:solidFill>
                <a:effectLst/>
              </a:rPr>
            </a:br>
            <a:r>
              <a:rPr lang="en-US" dirty="0">
                <a:solidFill>
                  <a:schemeClr val="bg1"/>
                </a:solidFill>
                <a:effectLst/>
              </a:rPr>
              <a:t/>
            </a:r>
            <a:br>
              <a:rPr lang="en-US" dirty="0">
                <a:solidFill>
                  <a:schemeClr val="bg1"/>
                </a:solidFill>
                <a:effectLst/>
              </a:rPr>
            </a:br>
            <a:endParaRPr lang="en-US" dirty="0">
              <a:solidFill>
                <a:schemeClr val="bg1"/>
              </a:solidFill>
            </a:endParaRPr>
          </a:p>
        </p:txBody>
      </p:sp>
      <p:pic>
        <p:nvPicPr>
          <p:cNvPr id="3" name="Picture 2"/>
          <p:cNvPicPr>
            <a:picLocks noChangeAspect="1"/>
          </p:cNvPicPr>
          <p:nvPr/>
        </p:nvPicPr>
        <p:blipFill>
          <a:blip r:embed="rId2"/>
          <a:stretch>
            <a:fillRect/>
          </a:stretch>
        </p:blipFill>
        <p:spPr>
          <a:xfrm>
            <a:off x="353290" y="3740727"/>
            <a:ext cx="11326092" cy="2888674"/>
          </a:xfrm>
          <a:prstGeom prst="rect">
            <a:avLst/>
          </a:prstGeom>
        </p:spPr>
      </p:pic>
    </p:spTree>
    <p:extLst>
      <p:ext uri="{BB962C8B-B14F-4D97-AF65-F5344CB8AC3E}">
        <p14:creationId xmlns:p14="http://schemas.microsoft.com/office/powerpoint/2010/main" val="3531180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57</TotalTime>
  <Words>236</Words>
  <Application>Microsoft Office PowerPoint</Application>
  <PresentationFormat>Widescreen</PresentationFormat>
  <Paragraphs>20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source-code-pro</vt:lpstr>
      <vt:lpstr>source-serif-pro</vt:lpstr>
      <vt:lpstr>Trebuchet MS</vt:lpstr>
      <vt:lpstr>Tw Cen MT</vt:lpstr>
      <vt:lpstr>Circuit</vt:lpstr>
      <vt:lpstr>CUSTOMER CHURN ANALYSIS   USING POWERBI </vt:lpstr>
      <vt:lpstr>Project Objective:  The problem at hand is to analyze customer churn for a telecommunications company. The company is experiencing a high rate of customer churn, resulting in significant revenue loss.  The management wants to identify the key factors contributing to customer churn and develop strategies to reduce churn rate and increase customer retention.    Tools: I used Power BI and Power Query for this analysis. </vt:lpstr>
      <vt:lpstr>About the data  The raw data was provided in the form of a EXCEL WORKSHEET with 10,000 rows of data. Data was sourced from a TELECOMMUNICATION COMPANY who was looking to improve its customer churn rate.  The outcome of this project will enable the telecommunications company to gain a deeper understanding of customer churn and develop data-driven strategies to improve customer retention. The insights derived from the analysis will guide decision-making processes and aid in the development of targeted retention programs, leading to increased customer satisfaction and reduced revenue loss due to churn.   </vt:lpstr>
      <vt:lpstr>DATASET  To create a dataset for customer churn analysis in a telecommunications company, we can include various relevant features that capture customer information, service usage, contract details, and churn status. Here's an example of a dataset that can be used for customer churn analysis  1. Customer ID A unique identifier for each customer. 2. Gender The gender of the customer (Male/Female). 3. Age The age of the customer. 4. Marital Status Whether the customer is married or single. 5. Dependents The number of dependents the customer has. 6. Contract Type The type of contract the customer has (e.g., monthly, yearly). 7. Internet Service The type of internet service the customer has subscribed to (e.g., DSL, fiber optic). 8. Phone Service Whether the customer has a phone service or not. 9. Multiple Lines Whether the customer has multiple phone lines or not. 10. Online Security Whether the customer has opted for online security services. 11. Online Backup Whether the customer has opted for online backup services. 12. Device Protection Whether the customer has opted for device protection services. 13. Tech Support Whether the customer has opted for technical support services. 14. Streaming TV Whether the customer has subscribed to streaming TV services. 15. Streaming Movies Whether the customer has subscribed to streaming movie services. 16. Monthly Charges The monthly charges for the customer's services. 17. Total Charges The total charges incurred by the customer. 18. Churn Status Whether the customer has churned or not (Yes/No).  </vt:lpstr>
      <vt:lpstr>DATA DISCOVERY                 </vt:lpstr>
      <vt:lpstr>I opened the data in excel and inspected the columns for relevance to the business task (This can equally be done directly on Power Query), I was able to confirm that there is sufficient data to aid my analysis. However, data needed to be cleaned and properly transformed in the format that would be useful for the analysis.  Analytical Steps  Data Preparation Data Categorization and Grouping Formatting Data Transformation Data Modeling Visualization — Report Insights Recommendation Conclusion   </vt:lpstr>
      <vt:lpstr>Data Preparation  I imported the data into Power BI and transformed it on Power Query as follows:  I renamed the data from customer churn data to Customer Data for clarity. The new name better captures what the content of this file is. . Next, I eliminated the auto-generated header, by promoting the first row of my data to become the header. The option for this can be found on both the home tab and the transform tab of Power Query Editor.  </vt:lpstr>
      <vt:lpstr> Data Transformation  Here, I created Queries to organize data for better analysis and reporting. Because I had grouped some of these columns used symbols like &lt;, &gt;=, etc, and changed the groups to them to text data type, I was not able to filter it successfully in ascending or descending order. This is because the system would place all the groups with numbers only first, before the ones with symbols as shown below.   </vt:lpstr>
      <vt:lpstr>Next, I removed duplicate rows leaving behind only the distinct values that I would index. Since it was a custom sorting, I selected the conditional column option and entered the conditions as desired. I then changed the data type of the index columns to whole numbers. I clicked on close and apply which loaded the cleaned data (see below) onto the Power BI window.  </vt:lpstr>
      <vt:lpstr>Data Modelling</vt:lpstr>
      <vt:lpstr>6. Visualization — Report I started the report by creating a few DAX measures. DAX simply means Data Analysis Expression. It is an expression that helps with calculations while building report. The three I created were: Customers(Number of customers) Churn rate (%) Customers Churned  Step: </vt:lpstr>
      <vt:lpstr>finally, I built the report AS DIVIDED INTO PARTITION AS ALL CUSTOMER PROFILE AND CHURN CUSTOMER PROFILE, in the screenshot below, taking into account the key factors like CUSTOMER ID, age, MARITAL status, gender, DEPENDENTS, CONTRACT TYPE, INTERNET SERVICE,PHONE SERVICE, MULTIPLE LINES, ONLINE SECURITY,BACKUP SERVICE, STREAMING TV, STREAMING MOVIES, MONTHLY CHARGES, TOTAL CHARGES  etc.. and their effects on the churn rate..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   USING POWERBI</dc:title>
  <dc:creator>user</dc:creator>
  <cp:lastModifiedBy>user</cp:lastModifiedBy>
  <cp:revision>7</cp:revision>
  <dcterms:created xsi:type="dcterms:W3CDTF">2024-04-01T15:04:29Z</dcterms:created>
  <dcterms:modified xsi:type="dcterms:W3CDTF">2024-04-01T16:01:39Z</dcterms:modified>
</cp:coreProperties>
</file>