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9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673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0" y="228600"/>
            <a:ext cx="5562600" cy="838200"/>
          </a:xfrm>
        </p:spPr>
        <p:txBody>
          <a:bodyPr>
            <a:normAutofit/>
          </a:bodyPr>
          <a:lstStyle/>
          <a:p>
            <a:r>
              <a:rPr lang="en-US" b="1" dirty="0" smtClean="0"/>
              <a:t>      </a:t>
            </a:r>
            <a:r>
              <a:rPr lang="en-US" b="1" dirty="0" err="1" smtClean="0"/>
              <a:t>Ui</a:t>
            </a:r>
            <a:r>
              <a:rPr lang="en-US" b="1" dirty="0" smtClean="0"/>
              <a:t> Auto WAGON</a:t>
            </a:r>
            <a:endParaRPr lang="en-US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3400" y="990600"/>
            <a:ext cx="8610600" cy="3886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</a:rPr>
              <a:t>Web </a:t>
            </a:r>
            <a:r>
              <a:rPr lang="en-US" sz="2000" b="1" dirty="0" err="1" smtClean="0">
                <a:solidFill>
                  <a:srgbClr val="002060"/>
                </a:solidFill>
              </a:rPr>
              <a:t>Ui</a:t>
            </a:r>
            <a:r>
              <a:rPr lang="en-US" sz="2000" b="1" dirty="0" smtClean="0">
                <a:solidFill>
                  <a:srgbClr val="002060"/>
                </a:solidFill>
              </a:rPr>
              <a:t> Automation</a:t>
            </a:r>
          </a:p>
          <a:p>
            <a:r>
              <a:rPr lang="en-US" sz="2000" dirty="0" smtClean="0"/>
              <a:t>		– Is it not painful?</a:t>
            </a:r>
          </a:p>
          <a:p>
            <a:r>
              <a:rPr lang="en-US" sz="2000" i="1" dirty="0" smtClean="0"/>
              <a:t>		</a:t>
            </a:r>
            <a:r>
              <a:rPr lang="en-US" sz="2000" dirty="0" smtClean="0"/>
              <a:t>– </a:t>
            </a:r>
            <a:r>
              <a:rPr lang="en-US" sz="2000" i="1" dirty="0" smtClean="0"/>
              <a:t>Because of </a:t>
            </a:r>
            <a:r>
              <a:rPr lang="en-US" sz="2000" i="1" dirty="0" err="1" smtClean="0"/>
              <a:t>Xpath</a:t>
            </a:r>
            <a:r>
              <a:rPr lang="en-US" sz="2000" i="1" dirty="0" smtClean="0"/>
              <a:t> (or other locators) identification</a:t>
            </a:r>
            <a:r>
              <a:rPr lang="en-US" sz="2000" b="1" dirty="0" smtClean="0"/>
              <a:t>!</a:t>
            </a:r>
          </a:p>
          <a:p>
            <a:endParaRPr lang="en-US" sz="2800" dirty="0" smtClean="0"/>
          </a:p>
          <a:p>
            <a:r>
              <a:rPr lang="en-US" sz="2000" b="1" i="1" dirty="0" smtClean="0">
                <a:solidFill>
                  <a:srgbClr val="002060"/>
                </a:solidFill>
              </a:rPr>
              <a:t>Lets skip writing </a:t>
            </a:r>
            <a:r>
              <a:rPr lang="en-US" sz="2000" b="1" i="1" dirty="0" err="1" smtClean="0">
                <a:solidFill>
                  <a:srgbClr val="002060"/>
                </a:solidFill>
              </a:rPr>
              <a:t>xpath</a:t>
            </a:r>
            <a:r>
              <a:rPr lang="en-US" sz="2000" b="1" i="1" dirty="0" smtClean="0">
                <a:solidFill>
                  <a:srgbClr val="002060"/>
                </a:solidFill>
              </a:rPr>
              <a:t> and will reduce a major effort of Web UI automation using selenium </a:t>
            </a:r>
            <a:r>
              <a:rPr lang="en-US" sz="2000" b="1" i="1" dirty="0" err="1" smtClean="0">
                <a:solidFill>
                  <a:srgbClr val="002060"/>
                </a:solidFill>
              </a:rPr>
              <a:t>webdriver</a:t>
            </a:r>
            <a:r>
              <a:rPr lang="en-US" sz="2000" b="1" i="1" dirty="0" smtClean="0">
                <a:solidFill>
                  <a:srgbClr val="002060"/>
                </a:solidFill>
              </a:rPr>
              <a:t>.</a:t>
            </a:r>
          </a:p>
          <a:p>
            <a:endParaRPr lang="en-US" sz="2000" b="1" i="1" dirty="0" smtClean="0">
              <a:solidFill>
                <a:srgbClr val="002060"/>
              </a:solidFill>
            </a:endParaRPr>
          </a:p>
          <a:p>
            <a:r>
              <a:rPr lang="en-US" sz="2000" b="1" i="1" dirty="0" smtClean="0">
                <a:solidFill>
                  <a:srgbClr val="002060"/>
                </a:solidFill>
              </a:rPr>
              <a:t>Let the </a:t>
            </a:r>
            <a:r>
              <a:rPr lang="en-US" sz="20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UiAutoWagon</a:t>
            </a:r>
            <a:r>
              <a:rPr lang="en-US" sz="2000" b="1" i="1" dirty="0" smtClean="0">
                <a:solidFill>
                  <a:srgbClr val="002060"/>
                </a:solidFill>
              </a:rPr>
              <a:t> do the job for us by its own.</a:t>
            </a:r>
          </a:p>
          <a:p>
            <a:pPr lvl="0">
              <a:spcBef>
                <a:spcPct val="0"/>
              </a:spcBef>
            </a:pPr>
            <a:endParaRPr lang="en-US" sz="2800" dirty="0" smtClean="0">
              <a:solidFill>
                <a:srgbClr val="002060"/>
              </a:solidFill>
              <a:latin typeface="Calibri" pitchFamily="34" charset="0"/>
              <a:ea typeface="+mj-ea"/>
              <a:cs typeface="Calibri" pitchFamily="34" charset="0"/>
            </a:endParaRPr>
          </a:p>
        </p:txBody>
      </p:sp>
      <p:pic>
        <p:nvPicPr>
          <p:cNvPr id="4" name="Content Placeholder 5" descr="UiAutoWagon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90800" y="304800"/>
            <a:ext cx="609600" cy="533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67400" y="4549676"/>
            <a:ext cx="228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E4673A"/>
                </a:solidFill>
              </a:rPr>
              <a:t>Idea By,</a:t>
            </a:r>
          </a:p>
          <a:p>
            <a:r>
              <a:rPr lang="en-US" i="1" dirty="0" err="1" smtClean="0"/>
              <a:t>Manjunath</a:t>
            </a:r>
            <a:r>
              <a:rPr lang="en-US" i="1" dirty="0" smtClean="0"/>
              <a:t> KS</a:t>
            </a:r>
          </a:p>
          <a:p>
            <a:endParaRPr lang="en-US" i="1" dirty="0" smtClean="0"/>
          </a:p>
          <a:p>
            <a:r>
              <a:rPr lang="en-US" i="1" dirty="0" smtClean="0">
                <a:solidFill>
                  <a:srgbClr val="E4673A"/>
                </a:solidFill>
              </a:rPr>
              <a:t>And The Team,</a:t>
            </a:r>
          </a:p>
          <a:p>
            <a:r>
              <a:rPr lang="en-US" i="1" dirty="0" err="1" smtClean="0"/>
              <a:t>Neha</a:t>
            </a:r>
            <a:r>
              <a:rPr lang="en-US" i="1" dirty="0" smtClean="0"/>
              <a:t> </a:t>
            </a:r>
            <a:r>
              <a:rPr lang="en-US" i="1" dirty="0" err="1" smtClean="0"/>
              <a:t>Baradwaj</a:t>
            </a:r>
            <a:endParaRPr lang="en-US" i="1" dirty="0" smtClean="0"/>
          </a:p>
          <a:p>
            <a:r>
              <a:rPr lang="en-US" i="1" dirty="0" err="1" smtClean="0"/>
              <a:t>Pawan</a:t>
            </a:r>
            <a:r>
              <a:rPr lang="en-US" i="1" dirty="0" smtClean="0"/>
              <a:t> Singh</a:t>
            </a:r>
          </a:p>
          <a:p>
            <a:r>
              <a:rPr lang="en-US" i="1" dirty="0" err="1" smtClean="0"/>
              <a:t>Sneh</a:t>
            </a:r>
            <a:r>
              <a:rPr lang="en-US" i="1" dirty="0" smtClean="0"/>
              <a:t> </a:t>
            </a:r>
            <a:r>
              <a:rPr lang="en-US" i="1" dirty="0" err="1" smtClean="0"/>
              <a:t>Sagar</a:t>
            </a:r>
            <a:endParaRPr lang="en-US" i="1" dirty="0" smtClean="0"/>
          </a:p>
          <a:p>
            <a:endParaRPr lang="en-US" i="1" dirty="0" smtClean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304800"/>
            <a:ext cx="8382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600" b="1" dirty="0" err="1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UiAutoWagon</a:t>
            </a:r>
            <a:r>
              <a:rPr lang="en-US" sz="2600" b="1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Role in </a:t>
            </a:r>
            <a:r>
              <a:rPr lang="en-US" sz="2600" b="1" dirty="0" err="1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WebDriver</a:t>
            </a:r>
            <a:r>
              <a:rPr lang="en-US" sz="2600" b="1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Automation frameworks:</a:t>
            </a:r>
          </a:p>
        </p:txBody>
      </p:sp>
      <p:sp>
        <p:nvSpPr>
          <p:cNvPr id="3" name="Frame 2"/>
          <p:cNvSpPr/>
          <p:nvPr/>
        </p:nvSpPr>
        <p:spPr>
          <a:xfrm>
            <a:off x="3276600" y="2895600"/>
            <a:ext cx="1905000" cy="19812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05200" y="3733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 Scripts</a:t>
            </a:r>
            <a:endParaRPr lang="en-US" dirty="0"/>
          </a:p>
        </p:txBody>
      </p:sp>
      <p:sp>
        <p:nvSpPr>
          <p:cNvPr id="6" name="Round Diagonal Corner Rectangle 5"/>
          <p:cNvSpPr/>
          <p:nvPr/>
        </p:nvSpPr>
        <p:spPr>
          <a:xfrm>
            <a:off x="914400" y="4648200"/>
            <a:ext cx="1371600" cy="12192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66800" y="49530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Reporting</a:t>
            </a:r>
          </a:p>
          <a:p>
            <a:r>
              <a:rPr lang="en-US" dirty="0" smtClean="0"/>
              <a:t>Utility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914400" y="1143000"/>
            <a:ext cx="1371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66800" y="14478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Generic</a:t>
            </a:r>
          </a:p>
          <a:p>
            <a:r>
              <a:rPr lang="en-US" dirty="0" smtClean="0"/>
              <a:t>Utility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276600" y="1143000"/>
            <a:ext cx="18288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581400" y="13716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WebDriver</a:t>
            </a:r>
            <a:endParaRPr lang="en-US" dirty="0" smtClean="0"/>
          </a:p>
          <a:p>
            <a:r>
              <a:rPr lang="en-US" dirty="0" smtClean="0"/>
              <a:t>Utility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6019800" y="1143000"/>
            <a:ext cx="1676400" cy="167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248400" y="1447800"/>
            <a:ext cx="121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</a:t>
            </a:r>
          </a:p>
          <a:p>
            <a:r>
              <a:rPr lang="en-US" dirty="0" smtClean="0"/>
              <a:t>Specific</a:t>
            </a:r>
          </a:p>
          <a:p>
            <a:r>
              <a:rPr lang="en-US" dirty="0" smtClean="0"/>
              <a:t>Methods/</a:t>
            </a:r>
          </a:p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2" name="Bent Arrow 31"/>
          <p:cNvSpPr/>
          <p:nvPr/>
        </p:nvSpPr>
        <p:spPr>
          <a:xfrm flipH="1" flipV="1">
            <a:off x="2286000" y="4876800"/>
            <a:ext cx="2057400" cy="533400"/>
          </a:xfrm>
          <a:prstGeom prst="bentArrow">
            <a:avLst>
              <a:gd name="adj1" fmla="val 25000"/>
              <a:gd name="adj2" fmla="val 24088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Can 32"/>
          <p:cNvSpPr/>
          <p:nvPr/>
        </p:nvSpPr>
        <p:spPr>
          <a:xfrm>
            <a:off x="914400" y="2895600"/>
            <a:ext cx="1371600" cy="1295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066800" y="33528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 data utility</a:t>
            </a:r>
            <a:endParaRPr lang="en-US" dirty="0"/>
          </a:p>
        </p:txBody>
      </p:sp>
      <p:sp>
        <p:nvSpPr>
          <p:cNvPr id="36" name="Left-Right Arrow 35"/>
          <p:cNvSpPr/>
          <p:nvPr/>
        </p:nvSpPr>
        <p:spPr>
          <a:xfrm>
            <a:off x="2286000" y="3505200"/>
            <a:ext cx="9906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>
            <a:off x="2133600" y="2438400"/>
            <a:ext cx="1295400" cy="228600"/>
          </a:xfrm>
          <a:prstGeom prst="rightArrow">
            <a:avLst/>
          </a:prstGeom>
          <a:ln w="25400"/>
          <a:scene3d>
            <a:camera prst="orthographicFront">
              <a:rot lat="0" lon="0" rev="195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>
            <a:off x="4191000" y="2209800"/>
            <a:ext cx="152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5105400" y="1676400"/>
            <a:ext cx="914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Bent Arrow 45"/>
          <p:cNvSpPr/>
          <p:nvPr/>
        </p:nvSpPr>
        <p:spPr>
          <a:xfrm flipH="1" flipV="1">
            <a:off x="5181600" y="2819400"/>
            <a:ext cx="1447800" cy="457200"/>
          </a:xfrm>
          <a:prstGeom prst="bentArrow">
            <a:avLst>
              <a:gd name="adj1" fmla="val 25000"/>
              <a:gd name="adj2" fmla="val 24088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Down Arrow 48"/>
          <p:cNvSpPr/>
          <p:nvPr/>
        </p:nvSpPr>
        <p:spPr>
          <a:xfrm>
            <a:off x="1524000" y="2286000"/>
            <a:ext cx="152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urved Right Arrow 49"/>
          <p:cNvSpPr/>
          <p:nvPr/>
        </p:nvSpPr>
        <p:spPr>
          <a:xfrm>
            <a:off x="304800" y="1676400"/>
            <a:ext cx="609600" cy="36576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Right Arrow 50"/>
          <p:cNvSpPr/>
          <p:nvPr/>
        </p:nvSpPr>
        <p:spPr>
          <a:xfrm>
            <a:off x="2286000" y="1600200"/>
            <a:ext cx="990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ube 51"/>
          <p:cNvSpPr/>
          <p:nvPr/>
        </p:nvSpPr>
        <p:spPr>
          <a:xfrm>
            <a:off x="6019800" y="3886200"/>
            <a:ext cx="1600200" cy="2057400"/>
          </a:xfrm>
          <a:prstGeom prst="cube">
            <a:avLst/>
          </a:prstGeom>
          <a:solidFill>
            <a:srgbClr val="E4673A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5943600" y="48006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Object</a:t>
            </a:r>
          </a:p>
          <a:p>
            <a:r>
              <a:rPr lang="en-US" dirty="0" smtClean="0"/>
              <a:t> Repository 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400800" y="3962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POM</a:t>
            </a:r>
            <a:endParaRPr lang="en-US" i="1" dirty="0"/>
          </a:p>
        </p:txBody>
      </p:sp>
      <p:sp>
        <p:nvSpPr>
          <p:cNvPr id="55" name="Up-Down Arrow 54"/>
          <p:cNvSpPr/>
          <p:nvPr/>
        </p:nvSpPr>
        <p:spPr>
          <a:xfrm>
            <a:off x="6858000" y="2819400"/>
            <a:ext cx="228600" cy="12192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Left-Right Arrow 55"/>
          <p:cNvSpPr/>
          <p:nvPr/>
        </p:nvSpPr>
        <p:spPr>
          <a:xfrm>
            <a:off x="5181600" y="4495800"/>
            <a:ext cx="8382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Content Placeholder 5" descr="UiAutoWagon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19800" y="4038600"/>
            <a:ext cx="1600200" cy="1371600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8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 animBg="1"/>
      <p:bldP spid="8" grpId="0"/>
      <p:bldP spid="12" grpId="0" animBg="1"/>
      <p:bldP spid="13" grpId="0"/>
      <p:bldP spid="14" grpId="0" animBg="1"/>
      <p:bldP spid="16" grpId="0"/>
      <p:bldP spid="17" grpId="0" animBg="1"/>
      <p:bldP spid="18" grpId="0"/>
      <p:bldP spid="32" grpId="0" animBg="1"/>
      <p:bldP spid="33" grpId="0" animBg="1"/>
      <p:bldP spid="34" grpId="0"/>
      <p:bldP spid="36" grpId="0" animBg="1"/>
      <p:bldP spid="42" grpId="0" animBg="1"/>
      <p:bldP spid="44" grpId="0" animBg="1"/>
      <p:bldP spid="45" grpId="0" animBg="1"/>
      <p:bldP spid="46" grpId="0" animBg="1"/>
      <p:bldP spid="49" grpId="0" animBg="1"/>
      <p:bldP spid="50" grpId="0" animBg="1"/>
      <p:bldP spid="51" grpId="0" animBg="1"/>
      <p:bldP spid="52" grpId="0" animBg="1"/>
      <p:bldP spid="53" grpId="0"/>
      <p:bldP spid="54" grpId="0"/>
      <p:bldP spid="55" grpId="0" animBg="1"/>
      <p:bldP spid="5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600" y="2895600"/>
            <a:ext cx="4724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6000" b="1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DEMO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52400"/>
            <a:ext cx="6477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Business model/ Marketing Opportunity 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685800"/>
          <a:ext cx="8686800" cy="5967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/>
                <a:gridCol w="4343400"/>
              </a:tblGrid>
              <a:tr h="753394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       Web </a:t>
                      </a:r>
                      <a:r>
                        <a:rPr lang="en-US" sz="2000" b="1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Ui</a:t>
                      </a:r>
                      <a:r>
                        <a:rPr lang="en-US" sz="20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Automation</a:t>
                      </a:r>
                    </a:p>
                    <a:p>
                      <a:r>
                        <a:rPr lang="en-US" sz="2000" b="1" i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(Using Selenium </a:t>
                      </a:r>
                      <a:r>
                        <a:rPr lang="en-US" sz="2000" b="1" i="1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Webdriver</a:t>
                      </a:r>
                      <a:r>
                        <a:rPr lang="en-US" sz="2000" b="1" i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en-US" sz="2000" b="1" i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</a:t>
                      </a:r>
                      <a:r>
                        <a:rPr lang="en-US" sz="2000" b="1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UiAutoWagon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Utilization</a:t>
                      </a:r>
                    </a:p>
                    <a:p>
                      <a:r>
                        <a:rPr lang="en-US" sz="2000" b="1" i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(In</a:t>
                      </a:r>
                      <a:r>
                        <a:rPr lang="en-US" sz="2000" b="1" i="1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any </a:t>
                      </a:r>
                      <a:r>
                        <a:rPr lang="en-US" sz="2000" b="1" i="1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Webdriver</a:t>
                      </a:r>
                      <a:r>
                        <a:rPr lang="en-US" sz="2000" b="1" i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frameworks)</a:t>
                      </a:r>
                      <a:endParaRPr lang="en-US" sz="2000" b="1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904073">
                <a:tc>
                  <a:txBody>
                    <a:bodyPr/>
                    <a:lstStyle/>
                    <a:p>
                      <a:r>
                        <a:rPr lang="en-US" dirty="0" smtClean="0"/>
                        <a:t>Selenium </a:t>
                      </a:r>
                      <a:r>
                        <a:rPr lang="en-US" dirty="0" err="1" smtClean="0"/>
                        <a:t>WebDriver</a:t>
                      </a:r>
                      <a:r>
                        <a:rPr lang="en-US" dirty="0" smtClean="0"/>
                        <a:t> –</a:t>
                      </a:r>
                    </a:p>
                    <a:p>
                      <a:r>
                        <a:rPr lang="en-US" dirty="0" err="1" smtClean="0"/>
                        <a:t>Xpath’s</a:t>
                      </a:r>
                      <a:r>
                        <a:rPr lang="en-US" dirty="0" smtClean="0"/>
                        <a:t> auto</a:t>
                      </a:r>
                      <a:r>
                        <a:rPr lang="en-US" baseline="0" dirty="0" smtClean="0"/>
                        <a:t> identification</a:t>
                      </a:r>
                      <a:r>
                        <a:rPr lang="en-US" dirty="0" smtClean="0"/>
                        <a:t> is not supported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UiAutoWagon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gives solution to avoid preparing </a:t>
                      </a:r>
                      <a:r>
                        <a:rPr lang="en-US" dirty="0" err="1" smtClean="0"/>
                        <a:t>Xpath</a:t>
                      </a:r>
                      <a:r>
                        <a:rPr lang="en-US" dirty="0" smtClean="0"/>
                        <a:t> completely.</a:t>
                      </a:r>
                      <a:endParaRPr lang="en-US" dirty="0"/>
                    </a:p>
                  </a:txBody>
                  <a:tcPr/>
                </a:tc>
              </a:tr>
              <a:tr h="120543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Tools to fasten the </a:t>
                      </a:r>
                      <a:r>
                        <a:rPr lang="en-US" baseline="0" dirty="0" err="1" smtClean="0"/>
                        <a:t>xpath</a:t>
                      </a:r>
                      <a:r>
                        <a:rPr lang="en-US" baseline="0" dirty="0" smtClean="0"/>
                        <a:t> preparation – </a:t>
                      </a:r>
                      <a:r>
                        <a:rPr lang="en-US" baseline="0" dirty="0" err="1" smtClean="0"/>
                        <a:t>Xpath</a:t>
                      </a:r>
                      <a:r>
                        <a:rPr lang="en-US" baseline="0" dirty="0" smtClean="0"/>
                        <a:t> Helper, </a:t>
                      </a:r>
                      <a:r>
                        <a:rPr lang="en-US" baseline="0" dirty="0" err="1" smtClean="0"/>
                        <a:t>ChroPath</a:t>
                      </a:r>
                      <a:r>
                        <a:rPr lang="en-US" baseline="0" dirty="0" smtClean="0"/>
                        <a:t> etc.</a:t>
                      </a:r>
                    </a:p>
                    <a:p>
                      <a:r>
                        <a:rPr lang="en-US" baseline="0" dirty="0" smtClean="0"/>
                        <a:t>Still we have use OR and maintain it throughout the project life.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UiAutoWagon</a:t>
                      </a:r>
                      <a:r>
                        <a:rPr lang="en-US" dirty="0" smtClean="0"/>
                        <a:t> avoids </a:t>
                      </a:r>
                      <a:r>
                        <a:rPr lang="en-US" baseline="0" dirty="0" smtClean="0"/>
                        <a:t>OR.</a:t>
                      </a:r>
                    </a:p>
                    <a:p>
                      <a:r>
                        <a:rPr lang="en-US" baseline="0" dirty="0" smtClean="0"/>
                        <a:t>Results in maintenance free framework/ scripts.</a:t>
                      </a:r>
                      <a:endParaRPr lang="en-US" dirty="0"/>
                    </a:p>
                  </a:txBody>
                  <a:tcPr/>
                </a:tc>
              </a:tr>
              <a:tr h="945431">
                <a:tc>
                  <a:txBody>
                    <a:bodyPr/>
                    <a:lstStyle/>
                    <a:p>
                      <a:r>
                        <a:rPr lang="en-US" dirty="0" smtClean="0"/>
                        <a:t>A few top leading </a:t>
                      </a:r>
                      <a:r>
                        <a:rPr lang="en-US" baseline="0" dirty="0" smtClean="0"/>
                        <a:t>frameworks &amp; tools</a:t>
                      </a:r>
                    </a:p>
                    <a:p>
                      <a:r>
                        <a:rPr lang="en-US" baseline="0" dirty="0" smtClean="0"/>
                        <a:t>ex- Robot framework, </a:t>
                      </a:r>
                      <a:r>
                        <a:rPr lang="en-US" baseline="0" dirty="0" err="1" smtClean="0"/>
                        <a:t>KarateUI</a:t>
                      </a:r>
                      <a:r>
                        <a:rPr lang="en-US" baseline="0" dirty="0" smtClean="0"/>
                        <a:t>, Test Magic etc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UiAutoWagon</a:t>
                      </a:r>
                      <a:r>
                        <a:rPr lang="en-US" dirty="0" smtClean="0"/>
                        <a:t> will be the</a:t>
                      </a:r>
                      <a:r>
                        <a:rPr lang="en-US" baseline="0" dirty="0" smtClean="0"/>
                        <a:t> first tool to avoid </a:t>
                      </a:r>
                      <a:r>
                        <a:rPr lang="en-US" baseline="0" dirty="0" err="1" smtClean="0"/>
                        <a:t>xpath</a:t>
                      </a:r>
                      <a:r>
                        <a:rPr lang="en-US" baseline="0" dirty="0" smtClean="0"/>
                        <a:t>/ OR.</a:t>
                      </a:r>
                      <a:endParaRPr lang="en-US" dirty="0"/>
                    </a:p>
                  </a:txBody>
                  <a:tcPr/>
                </a:tc>
              </a:tr>
              <a:tr h="959977">
                <a:tc>
                  <a:txBody>
                    <a:bodyPr/>
                    <a:lstStyle/>
                    <a:p>
                      <a:r>
                        <a:rPr lang="en-US" dirty="0" smtClean="0"/>
                        <a:t>Takes 4-10 </a:t>
                      </a:r>
                      <a:r>
                        <a:rPr lang="en-US" dirty="0" err="1" smtClean="0"/>
                        <a:t>mins</a:t>
                      </a:r>
                      <a:r>
                        <a:rPr lang="en-US" baseline="0" dirty="0" smtClean="0"/>
                        <a:t> to find a stable </a:t>
                      </a:r>
                      <a:r>
                        <a:rPr lang="en-US" baseline="0" dirty="0" err="1" smtClean="0"/>
                        <a:t>xpath</a:t>
                      </a:r>
                      <a:r>
                        <a:rPr lang="en-US" baseline="0" dirty="0" smtClean="0"/>
                        <a:t> for each locator</a:t>
                      </a:r>
                    </a:p>
                    <a:p>
                      <a:r>
                        <a:rPr lang="en-US" baseline="0" dirty="0" smtClean="0"/>
                        <a:t>(developer tool)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r>
                        <a:rPr lang="en-US" baseline="0" dirty="0" smtClean="0"/>
                        <a:t> required – Zero</a:t>
                      </a:r>
                    </a:p>
                    <a:p>
                      <a:r>
                        <a:rPr lang="en-US" baseline="0" dirty="0" smtClean="0"/>
                        <a:t>(just uses label/ position)</a:t>
                      </a:r>
                    </a:p>
                  </a:txBody>
                  <a:tcPr/>
                </a:tc>
              </a:tr>
              <a:tr h="1175295">
                <a:tc>
                  <a:txBody>
                    <a:bodyPr/>
                    <a:lstStyle/>
                    <a:p>
                      <a:r>
                        <a:rPr lang="en-US" dirty="0" smtClean="0"/>
                        <a:t>1 test case - 20 steps – 20</a:t>
                      </a:r>
                      <a:r>
                        <a:rPr lang="en-US" baseline="0" dirty="0" smtClean="0"/>
                        <a:t> elements</a:t>
                      </a:r>
                    </a:p>
                    <a:p>
                      <a:r>
                        <a:rPr lang="en-US" baseline="0" dirty="0" smtClean="0"/>
                        <a:t>5 + 3 hrs = 8 hrs</a:t>
                      </a:r>
                    </a:p>
                    <a:p>
                      <a:r>
                        <a:rPr lang="en-US" dirty="0" smtClean="0"/>
                        <a:t>10 </a:t>
                      </a:r>
                      <a:r>
                        <a:rPr lang="en-US" dirty="0" err="1" smtClean="0"/>
                        <a:t>tc</a:t>
                      </a:r>
                      <a:r>
                        <a:rPr lang="en-US" dirty="0" smtClean="0"/>
                        <a:t> - 200 steps – 200</a:t>
                      </a:r>
                      <a:r>
                        <a:rPr lang="en-US" baseline="0" dirty="0" smtClean="0"/>
                        <a:t> elements</a:t>
                      </a:r>
                    </a:p>
                    <a:p>
                      <a:r>
                        <a:rPr lang="en-US" baseline="0" dirty="0" smtClean="0"/>
                        <a:t>10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</a:t>
                      </a:r>
                      <a:r>
                        <a:rPr lang="en-US" dirty="0" err="1" smtClean="0"/>
                        <a:t>tc</a:t>
                      </a:r>
                      <a:r>
                        <a:rPr lang="en-US" dirty="0" smtClean="0"/>
                        <a:t> - 200 steps – 200</a:t>
                      </a:r>
                      <a:r>
                        <a:rPr lang="en-US" baseline="0" dirty="0" smtClean="0"/>
                        <a:t> elements</a:t>
                      </a:r>
                    </a:p>
                    <a:p>
                      <a:r>
                        <a:rPr lang="en-US" baseline="0" dirty="0" smtClean="0"/>
                        <a:t>6 days</a:t>
                      </a:r>
                    </a:p>
                    <a:p>
                      <a:r>
                        <a:rPr lang="en-US" baseline="0" dirty="0" smtClean="0"/>
                        <a:t>(40% of scripts development time saves)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1066800"/>
            <a:ext cx="7239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endParaRPr lang="en-US" sz="6000" b="1" dirty="0" smtClean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  <a:p>
            <a:pPr>
              <a:spcBef>
                <a:spcPct val="0"/>
              </a:spcBef>
            </a:pPr>
            <a:endParaRPr lang="en-US" sz="6000" b="1" dirty="0" smtClean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  <a:p>
            <a:pPr>
              <a:spcBef>
                <a:spcPct val="0"/>
              </a:spcBef>
            </a:pPr>
            <a:endParaRPr lang="en-US" sz="6000" b="1" dirty="0" smtClean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304800"/>
            <a:ext cx="6477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Adapting </a:t>
            </a:r>
            <a:r>
              <a:rPr lang="en-US" sz="2800" b="1" dirty="0" err="1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Ui</a:t>
            </a:r>
            <a:r>
              <a:rPr lang="en-US" sz="2800" b="1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Auto Wagon: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1676400"/>
            <a:ext cx="8153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Technologies Used:</a:t>
            </a:r>
            <a:r>
              <a:rPr lang="en-US" sz="2800" b="1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2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Java &amp; Selenium </a:t>
            </a:r>
            <a:r>
              <a:rPr lang="en-US" sz="2400" dirty="0" err="1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WebDriver</a:t>
            </a:r>
            <a:endParaRPr lang="en-US" sz="2400" dirty="0" smtClean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2971800"/>
            <a:ext cx="815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Current Development and Support:</a:t>
            </a:r>
            <a:r>
              <a:rPr lang="en-US" sz="2800" b="1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533400" y="3962400"/>
            <a:ext cx="81534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How To Utilize:</a:t>
            </a:r>
          </a:p>
          <a:p>
            <a:pPr>
              <a:spcBef>
                <a:spcPct val="0"/>
              </a:spcBef>
            </a:pPr>
            <a:r>
              <a:rPr lang="en-US" sz="2400" b="1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2800" b="1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Java Project / Maven Project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8400" y="2743200"/>
            <a:ext cx="4114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6000" b="1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THANK YOU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3222</TotalTime>
  <Words>249</Words>
  <Application>Microsoft Office PowerPoint</Application>
  <PresentationFormat>On-screen Show (4:3)</PresentationFormat>
  <Paragraphs>66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Trek</vt:lpstr>
      <vt:lpstr>      Ui Auto WAGON</vt:lpstr>
      <vt:lpstr>Slide 2</vt:lpstr>
      <vt:lpstr>Slide 3</vt:lpstr>
      <vt:lpstr>Slide 4</vt:lpstr>
      <vt:lpstr>Slide 5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 Principles</dc:title>
  <dc:creator>Manjunath Ks</dc:creator>
  <cp:lastModifiedBy>manjunath.ks</cp:lastModifiedBy>
  <cp:revision>278</cp:revision>
  <dcterms:created xsi:type="dcterms:W3CDTF">2006-08-16T00:00:00Z</dcterms:created>
  <dcterms:modified xsi:type="dcterms:W3CDTF">2020-11-09T10:52:01Z</dcterms:modified>
</cp:coreProperties>
</file>