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82" r:id="rId4"/>
    <p:sldId id="258" r:id="rId5"/>
    <p:sldId id="283" r:id="rId6"/>
    <p:sldId id="277" r:id="rId7"/>
    <p:sldId id="272" r:id="rId8"/>
    <p:sldId id="288" r:id="rId9"/>
    <p:sldId id="289" r:id="rId10"/>
    <p:sldId id="290" r:id="rId11"/>
    <p:sldId id="291" r:id="rId12"/>
    <p:sldId id="287" r:id="rId13"/>
    <p:sldId id="273" r:id="rId14"/>
    <p:sldId id="274" r:id="rId15"/>
    <p:sldId id="275" r:id="rId16"/>
    <p:sldId id="286" r:id="rId17"/>
    <p:sldId id="285" r:id="rId18"/>
    <p:sldId id="298" r:id="rId19"/>
    <p:sldId id="293" r:id="rId20"/>
    <p:sldId id="294" r:id="rId21"/>
    <p:sldId id="295" r:id="rId22"/>
    <p:sldId id="296" r:id="rId23"/>
    <p:sldId id="299" r:id="rId24"/>
    <p:sldId id="280" r:id="rId25"/>
    <p:sldId id="300" r:id="rId26"/>
  </p:sldIdLst>
  <p:sldSz cx="9144000" cy="5143500" type="screen16x9"/>
  <p:notesSz cx="6858000" cy="9144000"/>
  <p:embeddedFontLst>
    <p:embeddedFont>
      <p:font typeface="Aptos Narrow" panose="020B0004020202020204" pitchFamily="34" charset="0"/>
      <p:regular r:id="rId28"/>
      <p:bold r:id="rId29"/>
      <p:italic r:id="rId30"/>
      <p:boldItalic r:id="rId31"/>
    </p:embeddedFont>
    <p:embeddedFont>
      <p:font typeface="Comfortaa" panose="020B0604020202020204" charset="0"/>
      <p:regular r:id="rId32"/>
    </p:embeddedFont>
    <p:embeddedFont>
      <p:font typeface="Lato" panose="020F0502020204030203" pitchFamily="34" charset="0"/>
      <p:regular r:id="rId33"/>
      <p:bold r:id="rId34"/>
      <p:italic r:id="rId35"/>
      <p:boldItalic r:id="rId36"/>
    </p:embeddedFont>
    <p:embeddedFont>
      <p:font typeface="Montserrat" panose="00000500000000000000" pitchFamily="2" charset="0"/>
      <p:regular r:id="rId37"/>
      <p:bold r:id="rId38"/>
      <p:italic r:id="rId39"/>
      <p:boldItalic r:id="rId40"/>
    </p:embeddedFont>
    <p:embeddedFont>
      <p:font typeface="Raleway" pitchFamily="2"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Sheet1!$A$2:$A$4</cx:f>
        <cx:nf>Sheet1!$A$1</cx:nf>
        <cx:lvl ptCount="3" name="State">
          <cx:pt idx="0">NY</cx:pt>
          <cx:pt idx="1">CA</cx:pt>
          <cx:pt idx="2">TX</cx:pt>
        </cx:lvl>
      </cx:strDim>
      <cx:numDim type="colorVal">
        <cx:f>Sheet1!$B$2:$B$4</cx:f>
        <cx:lvl ptCount="3" formatCode="General">
          <cx:pt idx="0">3195</cx:pt>
          <cx:pt idx="1">1006</cx:pt>
          <cx:pt idx="2">521</cx:pt>
        </cx:lvl>
      </cx:numDim>
    </cx:data>
  </cx:chartData>
  <cx:chart>
    <cx:title pos="t" align="ctr" overlay="0">
      <cx:tx>
        <cx:rich>
          <a:bodyPr spcFirstLastPara="1" vertOverflow="ellipsis" horzOverflow="overflow" wrap="square" lIns="0" tIns="0" rIns="0" bIns="0" anchor="ctr" anchorCtr="1"/>
          <a:lstStyle/>
          <a:p>
            <a:pPr algn="ctr" rtl="0">
              <a:defRPr/>
            </a:pPr>
            <a:r>
              <a:rPr lang="en-GB" sz="1400" b="0" i="0" u="none" strike="noStrike" baseline="0" dirty="0">
                <a:solidFill>
                  <a:schemeClr val="bg1"/>
                </a:solidFill>
                <a:latin typeface="Aptos Narrow" panose="02110004020202020204"/>
              </a:rPr>
              <a:t>Customer</a:t>
            </a:r>
            <a:r>
              <a:rPr lang="en-GB" sz="1400" b="0" i="0" u="none" strike="noStrike" baseline="0" dirty="0">
                <a:solidFill>
                  <a:sysClr val="windowText" lastClr="000000">
                    <a:lumMod val="65000"/>
                    <a:lumOff val="35000"/>
                  </a:sysClr>
                </a:solidFill>
                <a:latin typeface="Aptos Narrow" panose="02110004020202020204"/>
              </a:rPr>
              <a:t> </a:t>
            </a:r>
            <a:r>
              <a:rPr lang="en-GB" sz="1400" b="0" i="0" u="none" strike="noStrike" baseline="0" dirty="0">
                <a:solidFill>
                  <a:schemeClr val="bg1"/>
                </a:solidFill>
                <a:latin typeface="Aptos Narrow" panose="02110004020202020204"/>
              </a:rPr>
              <a:t>Base          </a:t>
            </a:r>
          </a:p>
        </cx:rich>
      </cx:tx>
      <cx:spPr>
        <a:solidFill>
          <a:schemeClr val="tx1"/>
        </a:solidFill>
      </cx:spPr>
    </cx:title>
    <cx:plotArea>
      <cx:plotAreaRegion>
        <cx:plotSurface>
          <cx:spPr>
            <a:ln>
              <a:solidFill>
                <a:schemeClr val="tx2"/>
              </a:solidFill>
            </a:ln>
          </cx:spPr>
        </cx:plotSurface>
        <cx:series layoutId="regionMap" uniqueId="{EB3BAA4F-0FF1-7845-BFA3-6A469E1BD85A}">
          <cx:tx>
            <cx:txData>
              <cx:f>Sheet1!$B$1</cx:f>
              <cx:v>Customer count</cx:v>
            </cx:txData>
          </cx:tx>
          <cx:spPr>
            <a:ln>
              <a:solidFill>
                <a:schemeClr val="tx2"/>
              </a:solidFill>
            </a:ln>
          </cx:spPr>
          <cx:dataLabels/>
          <cx:dataId val="0"/>
          <cx:layoutPr>
            <cx:geography cultureLanguage="en-GB" cultureRegion="IN" attribution="Powered by Bing">
              <cx:geoCache provider="{E9337A44-BEBE-4D9F-B70C-5C5E7DAFC167}">
                <cx:binary>1Htpb9y4tu1fCfL5Kk1SHA9OH+BJqipXeYydpJN8EWzHkaiJEkkN1K+/u5zuPrGT436N+4CHGzTi
LqvEYc977ZV/3i//uG8ebu2rpW0694/75dfXpff9P375xd2XD+2te9Pqe2uc+erf3Jv2F/P1q75/
+OWLvZ11V/xCEKa/3Je31j8sr//1T1iteDBn5v7Wa9O9HR9suH5wY+PdC89++ujVvRk7f3y9gJV+
ff2+0/7hy6sbf+sf3OtXD53XPrwL/cOvr5988/WrX56v98Perxo4nh+/wLuxesNQzARi/PWrxnTF
77+PlHqDsIzjmFL0+Aeef9v04raFF/+vz/N4mtsvX+yDc69+//nD60+u8MNT7Uz6TRqpOR76/c3j
LX95Ku1//fPZL+Dez37znUKeC+mvHsHRW91l2nmr7z3+9fXFpz8E8k0LT57/TS1Q8kbFitA4Jt+E
HT9VhmBvODxhHFP1+OeZMi4e5lefjK3/69ULanl6wJ+r5T8u9OTlb5f/X6iz9P/8v9NZLN4QRjlX
WH3TGX6qM4zVG44FEZjib0r7Y+9vDpTeNvqrsZ2+/R9r7YWlnuntKID/hXp79/EP2f3PfS3GbyiP
JZUY/1RvEPgg6hElBPmmNvnH3t/09u5huXX/Y5X9fJVn2jpe+/+Htv5z1PwzlWS3/nbzmIO+C5wv
P/0j4j579UkqeyKAP+S+//Lra6yIhKD4Z247LvIkH52ZUTt9293+5K2HW+d/fR1J+UZiDlqloH7B
GSevX80Pj48UfYOokIgJyXFMJIZHnbG+hAwZv0FEEqS45EQoMIzXr5wZj48ILKioREoQAkEgVvjP
EuDKNKEw3Z8S+f3zq25sr4zuvIOF6etX/bevHW/IMMYxJTHFTDBMBSPH5/e311BmwLfxf+lg59Fo
bPesy4XMqirC16gc1nM56X5rhkr6hPUC3blI5O9Eqew+tF1+iKzOD86SKRWNwGcG8W5X03VKyYSb
NpGyjt7JvnWZKHumNwZ5leKyWi5xF40PlSX4bCmL5gMlg9/0rdRpUbb5uUG0XLKOiCmzQ2xTXCA7
73wbrSdmaPnN2I3LxXcq+4kIII09kwClnFAGYgCZxsea5HsJVEHayUx9v18sXq547tSuCKNKiffH
e8G5X96P/WQ/FaNjjcOlwAhc/fv9SITRUtR1v58jGydL0dwV6zylOgcZvLwTGMnzm4mYYCGxZAqT
+NnN1pHj1ZW82c/54DJSVSFRgUU7Gef6ZiIN3YWyyq9f3vQn1xNUCYQ5GJOE+uHp9SpE3Nx2rtmP
vAx1Eo22ShwigmXjwmxI/v5ujGIuKZaUC/lMmIWSUDG3VbPHaGb1eWfbdbtwi+fLsVHvXt4Lox/l
qQR4qxQxUhTTZ5stddGUbY30fiiXJk7jMndNNgytyaTFa1KGcrkc7YjPZldPJ2sjfL/Rjru/fWeG
kBSCIgEJA4LKUwk32InQjnG1H8a6LbPFBZfxIs/fKd4b9Beb/WhDDGHMCJFMSkrJUSbfxQc7qCb2
llf7Hq/rWyOty3wEHtyXfV3ug9OsykSnavkX+/5oRgwJDvUMhmpHcPQsLtVFNeuC99W+m4epTybQ
5hyP85x0eqz+3l5UMVhfKUjNoF6M6LO9qI5mPJVK7zUeimxYgqiTHtlwWoQ5fv+yER3X+i7ePu7F
MAFRSoEow8+UV7WeRzYCG1rDOuPM5KI9NDqecPbyPupn+8RcKg5BBsyVPNXbyBtnuVn0PkdsqrJl
ruBSNHQkyaeY3ZRatz5ZrDc6WW1f5RvUFuX5y2d4ZjvHu2IlIdBhLghHz21nCrjWA/NwhskVWY+n
gSTFGhXneRzagykkyxyPw1/E80cRPhMxgRDEoeCKIYfKZ+qcCj6ZNRd6X8o8/s1WvD3wmIaLvurK
nY37ziU+MkuXzGEpRJrPY5j2M++WL5g3g73vJ9Ue6rzLTwoUtYdc5/DXWkVvX5bOz87JQDFKCagO
FOLPXKtmcT6vIopOUCz4XQgjtek0NApU1PCZn3RR1YskVJEQm8jM9TmaSGiSuMvz/Vgbeqq8yveL
lvGFirgTWz6VpspMqcS0e/msP1qtRCBNJDGDioQ/PypSnTeumfW+VSjUaV3IpU475/zm5X2eeT1Y
jEQQYyC4EQl/P8+NOiIglMjpvZnN+lbpNdJJVxt22jjKbl7e63k4f9xMCEkgOzIllXwm/yAdc3Sp
IJxDl5sVMp8y1PRj2oCrbHPSF2m/zOEUj4v4FLVdsVsM838hWIzY0ROfmisgHkggxaAogOM8yyqN
7SMCnpGfiHG2YS8aAsHUqyXu98XYr2+jmKM7VuY61XpsbRL6sirg/2srE94iduqKKT+ocQxXflJk
TNxQ9TYdGj/qlNTtet6ULj+UeiDXaxPnX6dlbD7I0Kzna2OXOVGD5TdiWOoDaSU7nSyCgOvamVyz
seY3vOzRiccSn5UdDWOGeh29i8S8vg1FHo9J05XTZWuRv23ygO7WCMo4F/VhTdTS5V9bGbH+0LVD
uybd1Ocnq8PUbStRjmUSC3usEUxNUdINhN6WKsf3UM/G7+c47odkyac2St2S06/N5OmctX6Jy42T
VXlexODZlEFowXbSd2MJwdu4gn0tTCRJ2rVQNqZdjmSRzloV4xaVnO5miqAY6sTivkgxkk1XDeKT
HGYrrw2uwN7A+4t6WxsF2/e9jd5K4iB2IjeKTyvNWbbUqjgXx3cdM3CMwGK6GfTs5kToJnqnTBzO
Ic80H4YhzJeP4s357DekK9HbPh7K+mBW0ZT7HBc8PhDUlud1odpxM6xl1W/EY7QacTi1foUIJfES
fe5MDRZp0IJR2jR4PRl1D7ILTGqXWoTKd3TR9LfRoiZKSYG6q7gmossqCuvMpS7Pue+LzA1C31mk
5i7JrQ3FTq2qWRPKIClURRy/l91kSRIRkG0bE33XFC3ZYmvobcWGqEnAaRqb5Lpd37I5Wnzqa7tc
oWlYLnWgU5kJivXnhnsITStuPuCAaLOJj3bYziY/yLGaizSU0utsXTAUMLg167abGrAl0fr1vJhD
kyc5tF4h8W5a37YsQihdW6hzxtL1Ia3gAi5pq3nNUwcGtkGu7G/LuUAnZpFgvaymy5XNy8WcjCV0
DJyZ6B0vaxAYKmg4L6KmOtSy2ag1qrPF0uXSRM2w9ZXAJ8W8ms3gcpaGyNi3hS/1Hknbnc7FTFPd
NjrjxKFzHHfrYRwQP4kFy98VXmwMHevbgXf1eYDd0jxn4rJdxa7Wa58OXb7skK7iT1KC2/W03SET
fBLVY5yhaFlTAj1finlnt2oxbUpt19QpSJV8UHq61EUXDhVW27Ic4u08luagwEmSMhr7pG5nlQwt
XKuppU3Lum6yMPkxIY7miWf0kxUuPi9afWkXL5NpipdsCpKmkHDiLRv0e57zdhNcT04b1qRorFna
+27e1apFab3iMilXxDPV0zXRqrx2ZbhTPbntx8htqqiNs8Bpl5B1IvsIyY8Dd3mXTHHfpGGRkNXG
nnxuY3pYY4mTieiLkus5qyl/N035qelE8dH3ZN2UNCyHsmkhANNjjdSScMF1HJ/71Q1vsW7cIZpY
na0rP6vFEGSf0LYSTtXHIFK4hwHV/UnAphqTLp/yIQlFXB2woQYneVSIs5E1cCDT0BglUyDre7bS
eLvMTT5u/ETUqcd4uIRCiZbZzCFe1AI1720fivcjQfNNMAzqB+N6WST9tIbzWqzxJm+52NLayy9V
q+1+afiyLwfVwqZQRZ/bAl1LNs/XYg5hE6/juDnmH5Yspp/KVPdDe+W8WFMBntbsaUShFCC1yVMb
oBap5QK5sOMu5UhoCEXdnBQ0h4wgCiVO+gpanxHsL2uhzNuqFdHdOE+0T21P2kuH/AfRrEOGZz1d
0GGVVVo0RlaZ5zWttqwi7WnUu3rbVTW7QuPitlyMxW++KubTeFwyr/P5UM0j8gmRs/ocV4vLE9YR
p9MJ4uS+U7Y8xAPU7QmZpTtZpxYMs4LaAVqEJnrbBCs2bbAfOyPZFrV++jTSTn71dKlDwjtM3pGW
id+WeVXrDjEdpWGclyQ3I9Rj3TKc9OuqLpZo4G9t40IaG9OnkR/ECXTQ6kQtmPikx6N96ImUm36u
wmHw8bloKTpXuZ2blCp8RpnqoITpxG4UjXrb5ENeJnmcx9D8VyUFmMLid5GOAH3wjTqAUtXNwsY1
gyTc+KSLJnq/rMi9FT4C1GDoXCbNQDLJwQR41fVJyAu2m0XUbLn002aWmr6vgzNXhXdx0ua42ufV
QM5BgjqL2ykdphzvJsbAsFV3zgE+SPNWkatiaNgJG0R8porCJbZf2U3OBpy1cja7Bq39tlmdvB09
XAkCzZBObtZxKr2xOqlzJnfl1JEm6WbsksLlxYcOLfHFiKS5RGsOZb+KDU96F1XdJtSRoYmupmbX
1J34xGoOII4ZitMlYtJkeU6bfYhUePDQjp/5eB7fehotMol7Nbk0qjvI6VTNNu3MxC6gY+93dSsE
NADYHBocPHiX78/nqm2ues78pXTLchIPrlSpVvKkXVa7n2UXJRPO5akZlvy8Gju5o8XU3tXdIPim
7tXwGy3YsOW8qr8q1uo87UVv9hEMtzZ91dgPwvWfW1h6YwdDm1SxlTSpy9fpFvW0miEIuGhf9CPU
shIjnw5lxzJareMpzoNOkak2oHG9qVtyP0eqz/TY53XCVOw2XVGEc6FGcydwNx3WpYoyqSAHDmW8
7gILeUZl7a8wmtxdZWuI2UMDWQOCgK0Ln05UDDV779HYCXfPKfSKCaLdUn4tozCkXrumBMf2HbRJ
Pvo68LI7X1hPLvTMxvdRkU931Gr5qRiV7ZKuU1GTLWiVDNJeaBvRpoCIdCcRp+FASKWKTcun34LH
+gLV7ZBFcmpwUg2VSfRc4xSqqOIikCAy3wyAapAh3zPTLDGcyi8ntKvQOZ11kzX1DDnDkBDatBlH
zqG6NOWY4GpYTnA++wO2bT9mnhID4SysxY2MKxLShZFxz9QCaQQDOgR22SiIPm6N3ulGoa2qDegN
ksIuRr0/9Kse73vojaDDKJusi1qQgpX6c06OpgyIEjovRU+6RBC7nHAU5x8CI/FtRProK+HjfJbL
ULxj3Vql2MCyC13Ue9zpKSEjs5/znmooJ5FKB6ffQ2Gcb3zOUVLWwzWPPxTF2iVhhfCaNzkYVfsB
sQ4lSEbXYlrqpBLdmiIht3SNeGI7H1JaozZZoDjJhCjLBHe2SCT02EkXU5OqRd/VDSm7NII+ORlL
byBVFidkich25PODX2O1g16epoMlaltjKdK65QfiWpZiPeGkZeNWFqpImSRRJnIwZ1Qt+DSwdjeu
+HbtYeHSjHJHwlAnbRuaHfV6uRk4KVMyyuK86qavUY/iZFjbLuHTRA4agN2NAzTroG1oThQCeIAs
UwB/tuOuLz26qz1WCfT4kHWgEDrQ0dCNU3rYtrN3Z8gv1VmNl13NC6jmoeBKoanmmZ+Xy5kjnJR0
4SfMDmWK2klCa9JnzShLSBAmv1qwQ4lvqn4rvXvwNjKbPjLrDnNtknZQn22I2q0NPT/1PWAHa4H2
1ezejnF0qzndmrwMUKeoi651hzYaPs3tejnW+cEb/r63+TmEXACMGu1PuV2/VkPxAaZm14J0ux6q
6bSrmluF9LxbawAphVd3mCGXrrYYMxVh9t402m6QIXeLwlBYRQUE+ZLsG259pgjaVmN/upRiTsaC
37eT6hPSAqqdsAg6gmIex9/WeL1fJr3n1Ui2g2j0nAYVit9Q74o1sVbWB2r7KQkhJNroeIfXzTTo
j8u0uBOYB5yx4T2S0/hukIPalE7fiLgoT8Ss6tQO0/gxIlZulnnyJxP0MGfjaKMTu1RHNw/owGIt
PnJHu51uBy4zV852rwcO8OhcHdsJocplZ2YMJbS2NU1WzNczP7HIbst2uWaEqy+IixAdor4BQCep
lZNoRyYyx6dets5VyVBOy1VD7HE9MtTVbQDQeQbgAud+X7QeLFrMdW8TQDVp5RNUNXiLXVGapIZ6
6ETEo4gu/OiFzlxkqiGJFICm3M3QctZKp3Yk+SdZ1PlXl3NwQNgVRgwsl9CIEAmNVEakgbaoALMf
MwPhBXCm40wjmDH/NBbQIOTRAD2GIey00utyMUCO+yCHPJxHlEGXrEW08WHg6KKKmJ42XgVoO0YB
YWl2VZx2+NidYL1MD9VK5suKB3yGcL1ucWHrQ1nP+aeijQDkLqjA19gxv+HMQidSrBO6M2bm7NyX
07HlVd6EtGS9+23oJigdmoijXY9ju4faHpaOeBdtSgMNesZCsW4FFtBfzdx/5k1LMm2h/Eto2V8x
u6Y1nrp91xdVukLK35PaQSJ1cX6ISwaggIMmX44CMILjpOZxv6mn0SYYbvc5j2FmUzfTDgnafnz8
ipItuUYc2n4jKrUTjK0nJK77W9d66MEWSwAlkPF8Oa9Q9kTQbMKsZ+34japBmNqWLEGlH7aPQHHf
LDBGWYzMxhpw46bVPUq0LtUuUnDEtpzrA199t+Mtc78Z7eECuoIVIY6sbx0AL1dMN/hjOyLQelcj
OPO82L1l3XJVL1DvrlGJTtZ6XM+XPgSfLgjuRVvAwnsGbd8wlb1JWaiGHZRq0NuPYyNsNtX5XCd6
BVQEwEsIBiOG7gRZlRk6sWFf56htwf7RGp0pU/S3AP7pHaorQBTleqqsdSTBjfIAyQy5L5OuWM3W
1/NMz5rBowuGZ3ZqqhUmZCsD8Cpf68Oj3UW6W7dTBRqIV998aGyzvi2949AmLdHxfGWff406QNeS
CNqst814lEkzwpQNw0fQ1XJhxARiA5Aypbhfz0mHu505QnFu7NZzEfL5cm1mmRmj1y2nYAGeIlhb
TccFm4rfFERFG1VOMusbA3i+6GW2dAJ9bBG8UnfU7kV3fGo8SAvzBQwWxyKcT7DQJqxWsWyYI/Sx
xIxWWe1rtdMO7L6MoLzGAnDW7BF4whHJv66YAqhUgTXFKyxaLZG5BSixizNI59N7TxZ8pvCcH6Yy
N7d5iZarkJfgOlEJLkzjEWaTs88PeY/NbS2c36thieIkuKlBU2KbHF9DcwA37AgH+Csvihoq4Hzu
dqrT5Az6FvubV0fxtqipD6MBMU3OkOu59hVUWnBw4uryS7u2/e0gNWy9jG46ND7kew+Qa5uMMnK3
ayjSAgEi5wd4T1ldn0LwvRuZm9ISa2g9fH/fIalSBcO8nZtsfkAetON9Ds6+gAfmY1CAWHRq5+3k
N4Xh4TwGCPy8b6f8k51ZYOnKV3zaFARfdjHPD6yJ4eQeOh+WdRAOd8CsAvADxqIyY0crmHuA5ljP
AFJglE5pLT30hLMawUrEiu4KVPW3MIqMTAqzWPBpY1meGehOtyOC+KgoSKrgRfRuhYbgq8h7uLDy
Rxu0KIDlsT4/6IK0OdQBYT2JxCgzIQW0fZKX04Pk0Cen0GAsH53Ry+dlkjCFclCQW4BS+2JTQlkB
mbGvhjPspu6inP34TqNZfuknmn/VZlGHiZVNSIoZMhPV87ANTIQiUR1YwKSG/FPFGesSZ2ObZ8IA
wJ01vTbhG/z8O7Xg6hvq+m08fm/6YHUBzvVIEfjz47/emRb+eyRx/fuXR47dvz+d/0HOe/Fbuwdz
JG+45186nubPtWD33093JBc8+fAD0+E/cBm+cf3+w8MnRIcntI7vKQvkOPL6zzSHn/K7jvSBx/d+
Jzpw/kaJOOYwH42BnwTD7T+IDsBHegMjLwWWHzNgLx2HtL/zHAR+AxiKABM/0h9gGvA7yQFL4KYR
BtUYBi4TjOXF3yI5AGnjO4j9uCM+cimAZCGgd/4RYseV7fBcswcJJcmoNqSnfQQVdD/p9QNjY1/f
0sgyt+2G4ALNICYxKGUjk4P7dJZ2EVQ2Sy0OqmRQYdQq6oaTWbWNO29Y20chMTW0aHcMAspisojz
BoqGAoa3+EFA9Byvm3IRza2EJi2/j9t44BcF10MPYADWDo5Ce2bbyxJ60bnLiobZuk/MzNoWwmkY
4MhQ2wCOS9q4q75GbgK08m+RBShXMIqCkQg/Ds5A6s8HrgK3eix5KR/y2QAmfuJb2tCThk7OCsDs
Cw+l66p74Jc1KNck335nUb973vdElCPZ5YmOYJQdA1sBaDIxaOqHgeVaxdJxxPWXCtdxrVNvYhaX
iVIkGqotzCkKKLpt6QtaJhGN1r67mmkcHACmdOVzfPDQKLs6MQZ4I/gCJk0DPHv5kMfh7L9HNVSg
IzVVggkdOZFHs4Tn3w3DlxIGVKWNoy8ww50QyYpVFGLYNpJ6ABI76zn/XDMEZe/L+z4dpD7uSxUV
hDBEYKD6fF/AKYwwUSy/FNDgO55MqG/cx5JCQ1wkc6VHfdnlwDD2SVkaAp3gy9s/nSUftxfAXKOS
KArtJfjQ02sXbNIRWsr4SwRcH4AI2Iw4uwVHivzerFo0FzrCBp/H9RDGm9ohtJaJK3UDQnn5JE/n
g3ASaDgojOvkkUgFs8BnCvBcoyrUXX6fq7VjdmeGvs3DJspbp8IOmDwLaOXlLX+8vAR+FuUwmVTA
tqLPpoSlANCvCsh+oXwGL98G6JBwvWXAm3J0o2VO+Wc7gtSHxHEh+GcDSdOqzaQN6ue/MAT8LJKB
ABSi4CXgqDGE0+czy0KtFVO9j+5KbUUbnSy+PDpEu5gS+MzQ1NH1OKJwATLuAsA+nIppVI43bc+r
kHYRtt2NasvWdtnAjCXX7aQ7d/eyzI4jy+/9BEhlwKI40huATwHe8mwCP865tGhYlzsgGFgwApgl
IBAWWuaYRcA6iKfopif1cHQaP5vjD90X498VFgbeAdAuEVeSxhRC21O7lQNxPjhu7rqGRRDDK4he
6wyAP/KBncY5g7jvitHWt23FOoiotm8tZicyqqKphr4Wou0x8ocS3ur02kynAFX3MJl5WVz4uY0B
zSU+UiRg+gsaBsbG04Mu8dz1qlvjO5cTHrWbyru+Ga+G1eu+S+chwOANsKN2gmcmAOEoZLJeQ3Qz
932+d8o2MBFu1xWF07YcOp8nHfANcp+ODEXNNW9VsbYp8N8WCIkkqgLuDgjmfrBqDaj+MPyFm2Kg
IT8xAMIxME8UIDzAp2NgrE8vBJbZDRNMez8LZlgFcyQkGZhino9KAawOrAcI7Xn4Fj2bEUiA0Jod
w0kPsC88WmYf82E7AuD4lw5Nn0dxAtWGAkfCQIk7BpJnZlEvtWvz0vSfewteNGxiV0t6TnAZh9PY
jQHEofKpWT+05RKCgKbMzgBgQcCf+XUxrDkgLC2AxR9sNDp+IQGKAjNZ6NQ2aleP7Kge42IFJhQm
wabr3lb1+mFteA1tJ2qaY9LSIH1QkOkUdMFJDLXq+kG2ywK6i1kV4IdbUeGhCWMufhzFHHVXL4WG
AmN43F7JIgpzIs1SwRIGigc4uY66Y23ge9bWtwt0lkO/VZPF0w2NzerPrK1zmzRNa0mbApjcLicF
heT6qZNdTj9MaMJgZEIWUGdMQ2egRHnZ2J+HcJC+QELAP/M40mHjR1bMdzk0zkNXYNU3n1fcOoBJ
F4JE75LZVKbZx+MwQ6B4ecfn0QjIQBQBy+NYlULufr6jszAdntt4/gQjt6MxziM9hr/jVB+SN58G
xj/nVbyCEc5k9A6G+xBYwE5fPsaxnH3iFMDiATIvJC5GEFAjf6BjxtM4ALLVfmgpcBPixJuRRQ9m
KAeIRmXtOryxuTD6anISBlpJXzJTbArpyWQSoMzMzZR4UgyAJ0h+s8S2kSEBkIxP114CpSwd2LqY
UzAiVCYVormGuWgOHDtw9hJYYNcGSG4yhtFT7Y+eP8HQ/5JAvu8B8K1tvPwVa+h5XANei0RQbsCt
4bYx9ARPw0DN8xLoe068n8YOcNoNs5ZAETutR7ulUGTRkxLPC5gtcCpi+FH4x8o2AuLf0SuAKkDy
m3zhR5Mmg15be6J7Eh9D5LA6hLdDM/VO71YWavC6fG6PNTUOsgXvFHgAN3pZiU91yCBqcIpiBGwI
kBvA8M8CW83LAZqDaLooXX2MYWs7Q8rvHevGtyGSIz37+/sxYIk//quBH4lXYll6IBOi8QKufoyg
S1EOVYJMrZn5b0q+bUlOHIv2i4gAJAF6hbzUNevmqrH9onDZHiRxkRAIAV9/Fi7POdOeiO44/dAZ
zspMkJC29l57rVW6UdWgpv/fwu7x44z+7zT8z/FhXyYFKOk72SumyZ+xkQSB5TIrfRG6xiHdN0h9
0kPetDk59uCOYMh/f8H0j6OiQEpZIA/BMYEtAXnEH2ffQPpuM7pPX4tJEgQrkFT2JzpFxO+x8Fdg
hExpxcMGLLjHTBw+e4x2dsDJDZAIdVGysP0tMzRj8w3NpZxeqdDuCwsMHJNdxLDgU0qSfc2sdZeN
pybKHTlZkL/JWK04gLF+/mFof6TtGBrf2fUJYk8MkvKffOFpaZK89WZ9JfW8h/7JDdirW7sp832K
iwYdrHUyw/aGjsSecHSRSbDCl6xr6/W4dVky1SdOIh9ekfY7TEfINcF2JvOG8NyriGPP0tDa/bjw
OIeuVArAOq0mpHi4oJpEjH+haE0wFV1NMRXTlMtoqljrNWKM5KnGvz7mZz9bmv+vBUXR4oWuBaUL
A9Wdg+b9x4ZJwkazNRuiT3OXG4Tbj3ohlcUyNxVKdVn3/xRn/zjf90tSgkopxjkfY7v+cb7H2iAn
t0v+afQJVsi0ThMWFJIpzA/Vlhp2FAEEULQYWhBR3VU7ix45IE4RzFJwSzs95tlYCH0SEy0QXRHh
5mcHJSOO1C5CJJ2WHif/78dWD6HHVC5t0SP4ICztj6Nulv1BRFoleOGr5vNzbDqDO2EN6EBvTTbt
hf/fLznKyV8PGQx+P1URdRNIwP63REV+PUZ1vKyfpFwz0Kgm3xALjmss9CVLN+rW4yBdZouSQ1+i
JXpQgxpu4taThZUW6WN069DKoPeikzmphmCW+nus2vgqCE8zMGF60/6gut3cc2eyDppV0LwA283Q
NWyHQvecgeuEhHz0pxBYMV/Q/hOLKUFW7JI7EruEH/re8aTSy+SdKMHZGjZdSjDP6FLVSzNjM8yb
Aw+sBPNAg57C08TTlwyQLK0rcOB8QH+SB5kIJMSinq4nmSPVrXJA39sGnABLEdyMZhW+HEars9PM
85ocWAee1aeQmVS9edrW4kDolCbVioLfgIQCggY/cJWGpqpZW19BMDIdBhOH7VbwPo7PSUhkeqqj
sZDx0Tamo68rm+smeuXg5i2fFvATp/tonProGUdw7n8wl2XudcvnujelNSaR4xNftrY5CwW46LQZ
WnSmRBOcoFWbO3Ccivek00X/Q6bWzMsBS2UdfnI/hQAiVhvGRF9Noh/Y3liJWZudRRc12YUnedQ0
5zmzKTgEP2XRkwmzvCSkcPR+I2bGkt4SN1r5BFLplMXHvqfW5teeCyXbu54tzVAf9VxPYb4LTNRK
ncAJMSp7ZpNzBn1MKuvihLWSEZDk5y1GntSOhQL7rI5oNkwHKdym1+tQj5FU56A6HN9VwwNFgJ2t
8uyziXzGxmssjhCJKhDkgcnFW6SxvJxWUizZQ5vmOV6mjzcjpVr8DVwVisttZqTD++YHns43OkPf
Mb0CQxI06WrVrPH5eel1AsIFo/OeaMQsUhhOTRgOlW+LWDN0/jWTnNUPa7DB5o9aRDq0p7wh4BBc
N0Dpi/kh04QpkOo430Ge3E1MNm85hBbRdktpO2KmQNhAyL5H1B4ku42IcHl7l6hBJe2j1kEX4hg0
AkF9hMaK4N4RsvZbWueojdNjXMtVDWDUNtoVh36KI9Z/Tuu0x/UgauH8Fc3LYagcgAXMbFp49G5n
MATBFAFvl9XIActh4HuRROWI0VdWJmgbnLQM+4yRFl0pDqKanHCYd/ke8uk81eAX8IAueXzceiRw
54m7nT9oP4YqJ7Zh+gad4z+cJaPA1VqZ7AlBovbHk1gqU/avpAWBE+QiyjXAuchHDo8i6ptC0p/D
gApxODmlkLpWoUhWsJNUIZmP8ASpH/zbpHuvesxXJDdzln6jyXJfgH2NW1F40nZ7ybCycAWCPw3v
Ilr2BZa5aH/ybI3wXsu7fWrmGRohhSMWTF7cw9yPuGz1ezzOETK8A8GUeI8t1mQvDaOCk4oGDkSt
tLlMMBe/V4/YRo6fzCGFw9/EtP6aDI9V46rfRQMIRWz/FxkhOiJonUcvv6c6+vj4fyb543OAXtLm
Pk+hc8srCODk/N6ozCp3RhtsxaCHdINVQFmnpFbxCxCN2vCSfTwos80TlhqgDO/q6z7hq2Bl0sh5
zR7AGTaYpTntWnwktQAtXQXcSMy8bGJ0j0ER7FiKN9u8jod3/jGDxmIHIa59jEmmCkVvZU2fheRq
BT0DX4s/Hu3H8shE02J+MqrwjSPL233wS7ZKrNM6cftlJJUZ3lzNEOfyFbx96qcbjJTs0/uxkDa/
etwlBrn/SqLciO/BJoBgdY2T3G/9Y0KjDQxAV5mWGArpA9g3aL1uKcsXe653iDA+BuUN9jT/laXa
MeD5qjlPh/ckq3ssn5GhBMDg3YzqAeRHgBX4wXTeX+hcg69VtX28b4duY/v99x4MlvDq27qt1amv
Cyx20GyTmlw145on0y35WCtKj3zKz7+nnOsZ/fjjokiDH8EJYHBxbVWDc35Ohi2LX5G56WI+2CGa
elDLxho8sIppCZk2GFcWYHELBAYYGB6T9Ne5qfft7HG+4r1m9ZkuTg2SxWW9IWjog9I8UYMGNYi7
tO3mUow1gBMIqTw+j977iBckjay9dAN4rpf1V4nC4pAAexvQHGkvczMJZPLBaVw9kbWZ3zKQk1FW
iXXb137gCOX6tJAhRYQpnARp59h2OGK74xL1go/gc+GoWr7E2aIRb0AlNU1z9Ruf11MrnT552QJA
+L7SESYEIKhKTMeZ/NozgylaTNiIRrzY3ogsTJheBxIkdC/Tx9AXXo+YImKXrcGImjqM7JhtcYIo
Nzm6T1+C6giTCQBwX+IfgHQxgqYWl4lP9/FOSqV4cVjg+PyggC1HpWo3APWcpk3PS2BAa9bdE5s4
fAK8jh0UmJkfAVF+oFZbwlonTr4fnEivazFs+I3tA8sUwDkAww6MNgCgRdIASwALpTF9NbVAetht
h5oRI4V2QaGrARbvhFCJxu6KMw/KPY5pRvG8T55XZMdeQNZq0NzQbQ9lwS14WRjll4D0TEQ3QYzO
qQsnekd9jcdxd583gmTTEwUuuIrjInS0ylMWLGshczARarwyB6qWfaU1SVBC4jDke+Ua0Q2jyvpu
PzY6Jvbl5lKXYPF9zKSeDKB9omLI027CxjqRPzWbD9GLQzINmGazA8++It6iBI6C3TADmsb7GITt
IwT/30Vrq5CvIrPmnQn2a8ZXOSTvFA3o9pJlg13FCYzBEVzHoBK9iCNONNKycmzRUIiqok1y9waI
F+36T3E96LquBFuJXJ5Djtxm+MFnBQHNl1EUwHrOrvFzx6so3cbmbaM+pab0OB0WoCdJYpBT5jnj
PvFY5Z3maQVu6hrlc5kHtPqWw++RfDzLwWog7hVjBFS040dR3LbzHv9A49qjCbL/ffOqsds/0f9q
hwid7u9BAxLhE2u97h+EVobhE4BC9maRaoXFVq6RLYrLNq2JPWps1H1X8m7/y+8li5wSkYgzdM/Q
U/nVYNjDaVRXblkdycskdXHx6GVeB1OGuEc7gq6b4Ol1gOAAX6qjbcdXR5T8eKFIy6brAfTl6AVs
DjxgAMH7nQNRwFd/X4g5jiMNnAo87I+KrVd6y8F97K2nT81HwGo+kNsBFFqsBugndkQEskNH6aGr
u8GIUg6Zj168YhZjngLaovONSus9jQM1ENfIofvAbflfGw5CIJwjpWB+3+Q23fu2hz4s+5rMxZY2
qmRy7LvuKDWUeuL0MSEA1veg14CAjd+lYxLpW5mSNi/+AUn8o6AHOIb4gBWcIrhlEKb+gVXICU0Z
NADSF2lMhrvO63rBbggGYXaI6L6D2hlIlixnNez3/g/V3V9ru/3y2d6JglQMwtH/AWecX0wUxhzY
30do1ADVcReoA7CT/v5Sf3QksJugSItxLWCA+H+240T/hdKGohkKgVTyP2skbhZjqsEKSh+gSt5X
N4cwDC9eaTxhQx3FI/sdHP/+Xv7EpKA63IWHGDz4BVjn6V/vBXrVFHi4rl842pTZV8WSPR8fR+he
j5tB6vxP8/y/F4QoE8ABGLdgDAHy++sFG+lieBjE4nlYehwUNUh103W+Nghzv3f23w/wTyUieI8A
w+EDASgvhf74T2R4aTWt+6lFkfURMYLc9i7ICmYQY6eFjsV80lZs7skHsupDB0o8tjlxCA3RuFGc
R/9wR39d6dCXo5QqOA6vnIM0hN7nX6dg5XEU8pUMz+3HpgrI67DHF7BrEdcVzCHwCCT1OzrICQ4H
pBaR3G9EQ+DmNwhZUdmfWEcMi8sFoWWtEOoHfBz7QyQXtZKUDFX4aBDajzD794PYcZ7/14UEnMjR
fqJYMOCjUABwf+zWsG6LchtrrvI+chAz5V2Xk6+Zw/P9pxXzv5cCKlygg1dQFKb5n7BpJ1IwT8Gh
uvo4OWeGYh7DTocOL38/qj96a/h1MDRgAJICoEXaikDw10fTx5MUerH8e6yBqv5eBWnW7JmNI91e
/YRi7jswrqlL8zKHVgaRu0XmNFYT6Zf8VYcYe/Yf7uuDIvJfEw7IDVPAQdz5RRgo/gyPcYx+Ua7k
eHZbGsvxmLJlZ0l4SH69+fe49Wi0V1BoAqLkUMFsKLqgTKunpLvFoQdqEAjEjQWAcpdSlPDxYydY
XZurFUcsMxexKFDN10qkaIV9GWG8gGrC6ZT2w7Fr/ZZOEG7E2djBjoEBsbojS2JI9sg/+oxNhpye
PIi+S4YFeks5c1B5/JwpMNxjDQrJFfL1XHWHFsJrLJHf53we4WtyF9jtR/CumULMzX5Fg4+Mvfk1
m0F2KSIgKqz9NA1zCtnClYEOqb30qcd0I1PJfH4hY7sD+dFHigBFE+CJMgaHb4NgZ5w6GEn0owNz
8ZDZvIWC7T/IwYDTR5a/84FfdQ86fgHzu4Ebjr2WDzMZrpGiN1l6tIXBJbsGyfl8E6OLouqqXUCc
VmfA4q1uXwmyR04u2Tpxaq91FkOFfAMqI7it1fpRzvCwjmQ4yMZ3QC8BZOQA60stpwKatMibOkD1
MBCwmtJHPnCbh2M9ZJQNn9jK5818Amy/d9qQSsVpdjHTCCz+E0jAGa0hlKCgOZykG5JEV12C3O3f
Kyq4sbhh2RLSrwlb1qm40C4I+9Rzrpv0qPsxilFQxig7pgpWOujxH3uz4tkewpJu8BeBkBKgWYUM
J2FFtVLwYe9AWp9G0O1bmEqgKOWFQ79WyXg807idwnsWd80qD4Iib+3LLu87iNQAYES+hLnP3gr8
nckO6NPX2V3RIfzpUy9bEE6RjP5KV4Af7+nW2k977P5YGu2vpKrP2waVj+Ng6sDKwsUZJIFurE2O
20ibJi1DE838E2KhKV7srug5dYrVrJR1HV7YuptsrCqIs6IzuVIx2a47t8xXAATMc+6ytFo4k5dc
TW0M6HV2nwQW9RVEUgZMUZpK6JBs+7mOlTn0Po6h/ZWOnlAzAplJe3Zb2PirabAd+2CzuywoCxmv
lHi6MZQAOl/oURvlHzbdTvERye10hLyAtFixWfddWv+SJtTeOhrVt90MLjKDsrECQaa+mo3nB8lD
8ZRbOYBvYNUPNQ7i0Epblyvt+wMTfLgptrQ7rXBdcGVvGcVPF2tfUd3np4CfvC5Q1ry7xXgoXKT4
MfCmPTdLAu3yyjU7SR2bFwujn61sgXSMZURM/RqWrfjWRj1DRey7T6FI1TFOp/iGxlyq0kQRuaNA
u05uGvufo87FEzA4UHnlRPiPBB0TlAWJTZ7nVEt1siuo+Qmo8M/jTFG3IxQcxnXxN2TcdeysC0Ul
ci5k8VlBRbpegxnhv48p1cnReDuhWlCdXKGJZcXPYmJ5d4hE5G46DprEgSaTflpm0qDc6MwtG6dk
qEQhzbdYj/ZuyWl8O2bJvkIF23u79RxuFmSF93HezNcAkaMb1RAJkQqi348kBNKX21ZAuDuB7/gl
2CH8HKJogd4h2b5BumFSMB0saI3bNmLlytZCXpUY5w92C81yk/l6qMs4seqyJjkCMSqTag6kJTew
/mntjVsGd0qtT29Z2y0lANM3FtbvoBWLC02wfebRTwcgdLEq66Wbc0gaDDnSfOovVlL3ZbULUpsY
bXfIG30DbkZT5aqGli3yhH5Dx9yUJG3BcEe9XUIpPz0tSd88QXs8wYdimurXQa7DZ7fYLi2HxS+V
SOBnUmrcHzrBBaArbLxFbhVdivDIU0jKqn6b9Tfd2a1Er6R7643apf5z8sSBxV9bsLoriMzEDVU9
/TYW2XKnAZvPQO+px0XFBC1zNKCw8/XdTqxWZZs0/JuLkFMfCqQ5umR6HB7h4tGcEOghlYOXRX41
JUY+gj8EzkmQ7jU1vT3PfknO2s7ZN0fEa0C5+brBK6E4D5aukOl19c8VE3KWUw7BMLKp9WUCAV+U
jg5ofEJRCMXFPF9nvLHnAelcUtaQQr9CdsvfyWLJJ+2EeZ+3efvpscAPc27SewrCAxQNWXoYlmF6
QZoWlSz0813kxubrFpv+TFpoIaseqOxFQsOPs2xBRIq1KgCrQBp6BX8bCC/HXp8b5t0rOGdwbdCQ
lSVxT046I+MXwFvDI++lu0rWlr90ndtu61EPxyVHyEU12alLT+PpxnkaHvtRuE8ONkTfSTMjOKTD
Cqny2mHzABp6SMjkbxeXh2sVFmIAfxT9GZp1ekCVCeYn0AN+vUVO3AmEt6ctLeRrgbb5F4idp084
8OsrbLb8fkuiCdyqTJ1aLtgdGsUJqaaOt4diW3vIHsGRO211ZB4bINmP9WLsUIGxEp9c0MMXO3la
o0bdtjvHqb8FgapBkd2ZTzXZeIeY3S1HkjfFVYLWGaTRG30o5poA4HbRj0ik4MbdrYxuildrt6Am
OOQeyHBx1zAyQ3IUw44EOuOWW3EXIls/AqxoLxFU3W/t5L7hOzXwUpW8jR0yGO1zfVm4Bi2U2UTd
cAOVvY+ED1UrQ3wPCpJ/Vek8D2eZtoRWXCb5LRXGFSceQ4oAHU5hoQcYIeuf0TaGmHXr8lJvE5/L
joj+YiK0zW/XaICQ+pDFYXJ3A5/RL0lgmRauezp0D2Sh0ROMoJStssVJc5Tcumddq7k7onO6yttO
NUZBMtQzMDWFSKJzPo/j9rwWvfPyvKce8QHSDtOaBrNmQt3cNChtXVslOTKXinVezPcAHfRYEZ/U
n0K+QZli4ja7A41QJAdoECDKmFDPTm9MoYhyiCPOTixD4lT3oDtdzVOW37B0iXv9aSOrSKG9W4aY
+5sUwS6+LiiA9fPQrr07yHlk/oVHdaPBDKpb7koXiRqeDJDmLy+KgM1TppK2T2ZNou0cMhRnUIYO
aXwXuF76KnWAw+/zFuH0AOLedoD2RN3oFMoh2Hg2N1O0LqN+aNco4xvB9EOd3R0Ad3TNzh6zKese
ponqYoJgVGfQtfV+NNgPBbqElU/WtDvSxLfyrpFocpZdD7QUUjCI0kvSreif5F43V72izECQyMJ9
o4A2HvSiILuuoeI+ZEUscyBL2iXXTe0sunoe4osyDWgiZ1M6XSJId/Oq04KOZU4buPKtgL7eEhu5
HzNHakJgjJCejREJOdazTH1aIYWTEJygxQ2KHHxRZPa8RhTSpWrwxaraCpEUJkx4eJFa1HcEoaHI
jtK2EDHXQ7JwSK8hfJNHC/0YY/dJNGf+FT3RTlzpoaDf6nn+um2yfq2l/Vpzy3SJMqF7CaBIHEUh
3DnG4REjSGQOXaR8u23XtL04ovxplo5XdrCbLXPQRy3ksqx7gdlGdnAuW6H2URTxdZ6671MtoMAz
LbphNbToaNQVEDEvYxhgXuIX+shHSV5yEJvcQc2ATLAesGDA01HhR2Js82ThD1Acxzyv70bTmxc/
jFN99AtMe64BvtZ5GXULv+6ge4QgamhPzSAYiDdxcuSTNLcQ8Uf3abPQ29Si92fqET1guAGYQ5qK
+Vvvc3/elhTC6DjHIXyI+TyMR5tk5gJeYwCl0gVR8jHESzXAVq2i2QiFE086AW4riJr+eswwOGgC
o+RlE079EGgfD2eNNtXBYVOGclsbd8Epj8NfZTAWURr5BW5BPOPUUSef86zyvZVvWtXJVwBYywnc
F342Me9Ouc31Y6RjmFt1mfwc991rq8FQq1G4nfJU6C8mpJMpGewcvpBYuBufEgHbB8hYi0oBY4T0
K8Wg6xhAMSSYFYpw8qBRltzMIVHfG0nyr42ok89NQsLdjAbogdnBXBMgr2/AsNNmj2mLLYmOh/tM
CIK8FcFxX4T0O232In2FQxFO7SUd381cROrYZrBYKoHJmuy6Z70y1ejUMqFlsxlgbnnQkM63iCNl
FinN7ls7pu9Syqkp0xb3UOo2l0XV4HcroEhYE3K17LrLfAqlvQTB1CHXauqbDjK7f1lUbbJqLCHx
Vxy8wZU8KsJ8FU0N1NRWR1dwUktf9/b7KdnmxpdqjewDY4t+93NhcTyg8jxB7wpSkRGM3KED5m7h
wpS0pauR0twto7fvTTotqhqB1s2lmtvl+wSRmztjU6JO8xZg4I8ZzZ+5RGNrhjfSTG6A9dZgHqll
QzIPOutPCmqrOHW5nG7pivoNcl0mpgN8NCJ2jIYOXOR4m9nbNLbtl9zOS9WMBPLPOBriiw958oIm
VcFBrkEOV2ZTkO0ZAr/pBtGvD8dlkBKi4oUj9QQZIjIXIkMSVV7sDMEVjlf2CMk0lA8gdmARVVR2
UtNmPtVgPsBupal0gyTNHfcyFpq7dVApcmr4pm2fe4gkm4fUJGE8oKoQDUIazwzceVzi63Y9R3Gq
e/qQeSKKskkGRb61oLNGfTVHxaLFCX2nZonvG2kywytU2wu1pd9kN3ro60LM1oNEG6hoSw+WOV0P
/byKrrldCwFIpxo9tOT2sZ2BWsH9E/Rz7k/OW2i+oVukpj4EbBV0I6ASIr0r52Uw2XSqkav11/Ay
irp/j8O4zOwIix/V9Uc2oGX1IuIULYyzBd9o6g9upVGsH7W3DZ4DjcA6gmmi94DSZ9DvMfyfXcSh
/Xd21P0KSx+5sM/MsVS+fGCekd1xe9if7AhjmojF3sK4eO+Ao+2+txOwD7f8B/xn4iU7g++9Yb8N
CZwBvngbZARNbAEALkJlK3TIcEQgHE9vcEggA5xDkFAul1jDTI5Wvh790Jw3NInwtHDkaaPfSeH7
uTswmJitPexnMDyYDhmQFWBEwEbSiRcyMauyYwYCrSI3sffDakDnURNyHNQO9XCyttCIxxHsFhqQ
ee5TcKKQuluOiLlyhSSqoGc15d26WoCZMwBJVYGZ5NsA+X6/UNVC/w3iCgd2ANOauw2pXwEteZsJ
NJNmwS1E4XTg9JivG6FntM+6N1v49jUCSQU+OQaiuJJ67J0jSBvdj7iHRy6aHbF0zdFkI5cHuG3B
jKzc4IP7BCGTX3+x/2+4qudH8FHnK8CpCj60glRNmvl7ncB/42hJB87TzNFPtVH7ovkS8usBKVwO
f0C70nLpQ9Of3RSDDLgUFnZfoHY3P+wWw8dEOGikywznKNw6yLY+j7DAXJAgRO0RGSgqRKEtY2eX
0ak7iK5Y3qNNLKstkzoMyXPRqIYdoOHtvzt4arpy1DNKg36LZlQjTifyiHTCwcFAsmb+UcMiBogL
Muq0r7ZG1ifox2YRnTqfFOC4pAPca0RMjTnSNR6vktHkX9q5pQAsYXVRmwqAomKoUPN1vHRFFvtD
GjM/fQaDAOwDUEFBVqtAjRhmJEhJCnoOwK1Ljcq7K+mAPBz6cE+XMpAmP+ZN1t5E9WhAsfcMog9Q
1GwHBkS6eujxe8bR2YkmeYaeAg8mX+qoJKCoXQ22HXQFrx36vqHvj7Uh+JOP4t1kDE48WWIhXcbD
PlAuCn7UoCj8jMABAngIHexdhDA8fkVxGeRTrju3Z11wWLtCBpPdOJgzq3eESLKeyUz1swlE3INt
WP+oXYKZL8K2gPUlPJCRbVNLaSGhfS1gU/MYXCsxBMjr0GTNO4NomncQUTSMPyeAD/MD1yZcQ3xL
1SGAYvKvQGCzXLFmpFc91RosP8deBlFDxZ728efMjUnJc9D5JBTqUA6M21pCl7VeoPVM1SH14wyx
WduDuA9nMj5f15kDyWvsN7Aqa4j0cbscNjZw1RtsZft8TU9otKBdGRMIHg/1TGaEXlgFAoWZbA6W
HqlhRFLC4my8J976uzpNoBaPWW3zE/gE9lNY8gnk3anHKNFUz79SJ2G/1SEBfxiiPeMdYcDel8ip
V1VmjeBgdTSDkgcc6BoEJsAljxtclcZyy6yFkdAMntqBxJ06bjB9BULBwEoD+6KzB7iW/TuMsj+m
YoSnycTWLzmixXy7TL2Dh8kwF88jc/BXmyLGBhQECihQl5p70or0tpBtk4NtI9audIngt1Ek0/e1
Vc3NApOtR1DeYE2jivQb1Dq+B7U652ul2KhdlQeq1oMPqx7L1hWTOHqpihbx15H2Vifpyk5TFthb
JKRdLkCuGgIwwHRr2dou+aI4iANlBz7DxYCoER9zyMpRFPAUaosBdrDdsUu0/NSwxQU41+B8npGf
HyRxAxwl0eB5CCQAhiapEZei7cjnAWSFupx9+4WMnfnsJmNKqXpgjyAmgm9Uz1jyrftSRyGukVst
URUh87h3HrKjEbjL17720bXT2NQH6ObzB7h9mJuJDdCguLy5Ay6QX0UiLt6AGKscy6DO3mEFR44L
jcfn2a3pdTOaKa30XIQ9W4s7MFB6QDz5OBZXI5F9dth4hMSpU3w59yyd22eoeNXBAdw6OCx1uOsQ
5o9IX5LbfjUSFLuQfJZiXT5zMSWlHX0MSSdrjl3RwmsEFL0DZXR6LZDunxMqkncDIvfnGF9hZQSL
FvCVos/QAhX3C3rlZztP2HWF/wae7/RofbxCMj+ZOME+2B55HTXIaBLY/uE8gHWTL0ZyKGDOARQt
ugtD6v6lAXYcigWFygBD961cZGLeoqKlL1oSCkdAoPrX1vYJ2P8gLDaEfF890H8HVyzgQe4dB1TT
zQe0kqGu+oyK1nT22dHRUPYwaTkgyo9FsVN83ABdNnrty6phCgXBhSXmga5gpKznkEJDkh6IiZdJ
Xsdednq7Bh96nV6FWgL7znpqmittim6ilaAunuCBNTMaHIJXA1IIem2gGWieqCw+gL+WbEgbixje
Wq7JXLxc+3UBillm6cJO8OAIxdes7ycElcE27dIijjEZswPyPLT7DxHskmrwQiioSmD1Io0HOWmF
RhubBmxwysColNb8jIdozeGGDVg/B2XOhrWBHdOm6gakG1uLnYuNNQjbp3Ot6y0enmZSTChhFFky
595MEQTcktHPLFD3QcqkFn3R2ozeHMYAa9zkGFvix+HdN9ucwLFA11atVTAUKVm5WYnIcCUg39S8
AmK9j4Rmdczbs6yXOR/+5aP/Q965LTdupF32VeYBBg4kzrgFeBQpSqIoqaQbhKpUxvl8yASefhZl
9z+u6rYd/udiImYuOsJVLRVIEAQy97f32vFi2AGAiJz/D0u566iDNvRsmA/Z3EP+BWLie+60+evx
3I8zbaaGLmNlsrNQZhnSMZP5cWqY2jPRpDh1P/K6uQ40yt98CmXuF3zgWs1Y6m8GlT+OkK9HJMbN
sPKaHSZN8jNVG3HOG3Ts/d/L3444/WYCMe2qY5Lcu4k14tmadCBYYZJmDAV/e8v/iObwZxCGPzIY
/o+QD//3aA5/Wlth2p+J2/+K/fxbbcVz2sUpHTB/RED8/ku/wxzo/jGwfZi4HyziOd41rf97a4Vn
/oLLyLp+sOSweWZzJf2rtcL/xcIfIxhMc63hZMBVwtT2s9DC+YV/jW+4ew25XjNh/wTo4IofYw68
KA5/9YIQJrRxK3g/ZTy8yanreo7FzmNKVJDprb2QpSj0lGpukXR5cFTR21x5NvswL06e9BE8FUP8
mhRQPJ6AHkLE6SbIp25EiKBzbe8+mWNmWE5VXOpqriKW9t4evs+FtapilDi277rZ5B2PFE7wU99p
1bMxOOq+YURZBEx8uw87qupDncT+EYap/V7pbbEw4+vtd7Nx+CHi7f7zQJ7te65c9ZSbdam++wDC
3ewm7S15Smp33ZV96MUqO+hZ3nhbh3jKhRVbfKXVaKN1GkksiJWRwLQFX9UMwUJ0gpFvFgcumaig
L9PWWnEXUCdBmmUl21H7SnainA79MHmcFuLqWOZlfMwaMYZj7rD00g2zRjmT0t6IVrfwleZfrXKp
DjHjwMD2Fmtld1b+pct6dp0islYaUZSwiEz5DGdwJg2CM2dP7CPd1k3Z3JPR1/HiR4m11zGxvaIH
pKsRKuMTk9dklYN6soDRTa37TOJrGkJuhZq/XrolIbyeRXq7ify4SAl1WINxx1Z8aTcawbwLCxXr
fcSDvhDhkc2rFVvekfinuDAlup7lXHAuktoXFx8egxHMhhSXOB0YhxaNzT8/mJ/soHrAhEmAia07
kes+AA5flGvPngBCeYmPiULr2irfyGqsD6IrDDP8/M9CkH8Jo8bpnKAdeUQBNC75HWyCuXtsKhyb
Bip6GdpDGT1nFhum0B4ddr6TBc2nSOJFrGJl+89enZtjSGTbfxajNrBA8Ggj4dK0xAUHK2+jHCdi
FG49Lls1+ObeTAb7vVE8xCD8eWA+O9UDpapmjs/yoT4YMWCyEBIAb8i9nhSjxZx1GPKlSG7AwvEC
pGhVvHbjjLMLeah5LWTJjhC2ZM6mG19hxirELSyWJxjdTohVErMdabJ4P1yhKUFcZ8MHD0YtTPOF
P1u4HlLOeNvBDs2yoQ1rDbrZhDh2ZU+xLuefV871zXvLkC3sd3POYCcVf7O0rrm3GOTslUr0KVj6
oXl1WDGGltbwJqLR0O/hMjnHzyOiacNhmDTH3DO64dpsJ5yBIVjp6Fl2+eCFwABid2VJkqbbjhXX
u866xgstRjkHR++a19ZARMM4p7pdjHhnPcQZ8dQcNHe9T02c6YBcR5P0k5Hy78cmoK7tfB3RAINw
Xqwhm7Xnz1eJi3mMd8XMpDA0hc2LtRuHq0wzTBgkXVFhvEH9Ym+Cv4TZYTm1y+Mg8zrfMOfgIyXa
eD0nxCz70zD79QH0XX2Yu5o/+wz+soDlNbMduIjpNq81Lgi/bNOtKwvuUG7Wdjur1MW8gSZT/Los
pI2CzCE8yXbYKGr2NJpXbutxkvUBxosaQ4o7VKjcfJCrwTeWXQ895QyNSd1P2dy8mlxpJkYatuZc
p5hlAsoLmuPgjWHd2CSObYAsU9Abvb8eoeKb4dz17gkoXXTI/Nl/5sN0khVOPnHO0FuYxxM4eh2s
scejkhnqceIq3mbSKzcLhuRQn2L7YUyH/lummcIMCh46z4VfqEcPFkLoGh0XttHJjjfDCTjS5aHx
7kosVsFS2xWmJjbASL4+AVWsK/G07LBDuDtJPO4bBl5sggL1hrEzsT9uDn1u7eM4s/ZmdT2/s0oi
wsIudxCmzfCujFLeYZa31gQFDDI+gykZRUa4hMoOq4yJ2X9bF16ShB1PjIdKNNW5mOorxC0voKq6
eWKQBlvcDduR+bvlluZN1A3pjr2L+Chsl6R/TKnARucWeAS+n343WyUvo23P+6asgHBnRRTWqfbU
ZVr3nBgWTu42RyMvfC/dMmtC1lIaSSNUHv5OVRvdK2fItPryPZ3jnG+ALPoDcEU3C6bMRQ8ql8h8
nfOsPzApI4njG67Yj0uX35IPsVdgqdkdRmowHJqIFvfIFOaEk7f8btt+gtWbnCxhvLmdbyr0pFMh
tbMoNUOtdVswEcq9qRfHgkVx+7BYZrKfdBhnk0O8ja3+qm9zqL8jAbhcG6N7gn7cTUArEGFtxjOW
hi9mLEV8zRotMSPx1Dw2eaUbTxG7kmcE4u4RTe4+saf2TJQG6E3cizNZZfexctl0FaMavLsWU8IO
HE1zDVbpX2JDKgad3mWJDedlZD6NiwDmyZZBN9Itn1vR7KbuOmsy5Q5HXRmOjXHfY8whq0j6fl2Q
mz/SRAHAPILrh+sAiUoZCKcF+haql9mpIGHX16wLrNc62bdEgpclyxMKC9jARi/HscTAVhRjqAlA
+JPZ1qGn9OFikJN6TSFVQBdPTf1uzKwRQh1I6QkwYx9KM3tTPN4PEtjuaTD0t6uactugxQyBkKpx
QreKhmPvLNlqghX+OPuadZhVJh6w8gy/This32Y/rtt3NejF9JA6XRQfhm7J9wwxK0Zg3RcDr/hD
Qo6SlGEegdMU6jgNDMQLNgST6zCN6U3trusGZ90TT5oR4crvmKbUsV1SRm1sLB4QnadXOBjRKi4T
DHeNb9+pUTLbyqukbEnguc3J1SIqTKLWqFbJqGsPFr0euIxGFH+oxcFkOeqmgY33lo5sKu26eYrG
Rr+B+vgMFWDC8s112mf6qzBiMLBZf9TQ179IGZsl37kZrkjUC9TZJKESw4rvTDxwt6Pb7bxRDkHu
AgdPdDFy16wbZR1lMli8Q0+EKEhmsUKdw6uCvH1yLC4VPU2O+HnqnVGIlyizECUKBzXHqC1gd0O+
clRRrASuEe6FjbVOlEME0vSjBQZoi5MKG7zYUAunq8AwGvPBiy3nnuDR8Fh31siDvprYVOKmg62v
Npo7TLcM/sngjvGTo7doFJ2WrgQWjhBVzN74Q1k+plk9MVpi+bEB/JiukAoypn1sohg3ODbzkT5J
7ksQO5vc1OeL3nXTARef/qJ1/OJEsAxkmTvtUtDjoB9L/8EcdAYHkLv5o4GJyyyX9pzYZTGFc9XL
NbzEFPS/rMXNaGXjQ3rd0neRs/eGzDvWeTw/6X0RYT8ox+dkTL5kURlhYRIeCwo1xU8TwG5kGjXw
xO3NG6eBOaL02AgsP/E2zujwOQwdUwLmsLq/hJ7LzHbDzt3mm1Bi82kUsG8ENp6OReIjYrllsW2k
5T03Pm98alT3GGW1u+lVG2VrHody52Wg1SnTYYQX47IjNHBOIofqnw7E+2qZ4/5QW7OF2yOZr64S
q95Iw1AmRAlf3bpgfD3GOfb0kZGS+9VjWrhOcwcaauIPxbeGPObO7/xoXVyXVvTcwVSZ5jYgp1jW
YVFmzjrVWjIdwBRCb/TGWwnIYRXNxRDOUzsRo3aNQ56V02npvcZ84vmW3w4IWskUlqCy77MBjnuf
2/V5xPDhnAtfM5fQJlASTEPGsqCS1tdcGDqIAKQTvkD6FfnuiPwu5iEbM9w7Vnnfr+cx91WYkWd/
6FkG3BoFid+gms34i1tOVb1aTJRGNAuI4qI+LxFkYFgByabNx/lo97Z9aqukZSLZttpqrG2EzroY
Dkq089arUnUv7KG/JLK8wad7aLxFrYjmtnc4euGbc7fcIgB1N2Kyo20Xe88s1OTG7eGwup31kE0z
03V7ynOsUqqMi5uevJTYpJjS5kBCR85IAlZ1htLrLGdCbs1XlUNI4PIxIKI0FQlDs8KpWZnRcswx
2ZTfZvDJ94DqlzuipV26RqSxx6/e0FxgqVW5G3TpCD1tW2rc3PZEBLfA291zLYqXhqFucqiK1o2O
ZqW/D9Jv4K+zkEs9roV9LtOIzxkM2drLs8Q9+4Zl6y9pyX91Muigk92Tr2w3oGuxixSh3ciXJQED
jl/fi9372Gjae55+e7y+pSZ3f63z/OxE95nyOxabdo+gCvv0n3SenMVS5PSMJGAHs7i304xlIv4h
Vu5/faDrP/QHszeFVRyIlARPBMAdxs9mb4/ZkNYWHKhICvudfSqpnKFqWavxMeCaI+rLyrlWrEcX
briv//ToHoZ7UhoEVXzz3wBTIBeFy3SGmFTWGBdHAkMldT2zlCg6OmA0juoMLutBTUId/htlS/zI
LLF577/VVEEdcKlQ/vm9y8zWojrq6l2PNRJHr4xHixxea1yqrGcHBViFNz9Zc30Y4oblit5VI3uA
KnaLK25JXP76bFwt/z9+FqbtIVvDNrKEBe/yR3Ev9uU4GzGbGbfrrD0THv+I/cm4LIihH34n0u1f
H8/+UU28ngDLFB4Fj7CcLNaHyEN/jAcxbppxefT1Dqe0zziX/VrP0/g91wYKfYx6/JYUKIKnePJG
c4+pBjk6JJeVlLeZnRU87ribr50W1DDVUZM4lZqzYCc1hP88JQP0vLzmSrIWmFQgxJ3+Q49100fF
sYbl0XA0pvutyqEBjSN7iyaz32t7ksNjL3wwngtBP9lfbRem9bawiaSKx1Ps0mOcEWzwYjagOY+J
C4EQspUAuT64T1S/estUPZp+zDYOiwI/T0F280qOQqkjlWeudn1g6uyqhRY9LFo/9hs83V2/9eK6
283XwMWdVeO92XZkG5DahVe/fgogpdOK3yJa/0je/H8YVvun8qawPuXAP5c39x/vSf1HbfP33/hd
24TbRO8uiBi+KiTp+cb8l7bJfuEXw2SfbhncWVyu+t+VTYtietI2OjGFawLQucrnvyublvjF98mI
IY+xFbJd3fwnyiadwD9+l1kK6yR7HJiFJgQXFNMfv1q5iFr8d5FzshOLjpIItPWB+elsrDVPzLZ7
JaaVuVndMCZwikeQrDa9BYb7PakX+9ECYUFlRG1eHEeol9zV0oNtuophLcHviKel40F3XnofTK3J
TuKsFSDFMK1K2T7pVRtptLRB7iwPkPf77TSh5gC6SVjCybbwNilD0T3MTZOWorENy1nEK57A1kpw
v9gkqTBIafjjQ974QweFTEbHwmyaYz8aw3Z2pvaGZIT8wJb0ZpU0JVlMKFGfandLr1zz1tGvGlp2
6eyxD7+bWAl4v14yU89gdMlhoWJ1p2PDZjbjaacq0yJFkmTaJCQIO4qSfCOeGKE2oyinDU1lDGiN
VGYsAxLjZZrV0RrNZgXIvwl7AiDnuWeKOYxtxZBKfyngfTwpcid3qlLmtjH8F6XwJU46qSNzKh+s
TGt3zC2MU4eXeT8yZqOHI02P5cSAHZtpekt4490fWnvkXDdr1KD80DJl2Ra1Nn3tczfaw29gdU6l
wHeqxLr1knniO0KIxyS155niG+n3cTS6tY/n6gvLaLwbiFQsexua7Nqy8N4MY8zXtgu9R3n1S5mW
L4Tv0ltYfwvrWTm9Rkyl1/iHMFTkKcyLxqXyg3zzhP5ZTljEzdQvH91FWQ7g+6TZX6/Ip3bqnQ2I
ZJb72AzIzRlji6jnugOvHu8+kKoJ1/hkOjPkeCVHpsUiPlu5yO8R2Ja7SCZ6mCxWe0xMQ+uDVFc2
R0FXvhbZboEGEdApNTN9lE5fHEEnz0cwReatAYZq4ySRxMtAooBmSZxpnlVUgdBNMJa51vzqE1gY
QYRbYgvIRB67JUp3LMz64xB5S426KGOIOYUWssC1d4kYsIjNY+MeROPTNYHRRz/JatYDp/MX1maV
oVchPBW2bV4/PpuKtiniTFgVABC31NZQs7UyyIlhGDXsMCfQlQWUkfmHqSxVhm/BGrGFtTV1bWyH
SfzKo9s6DdD/uX+KO2JEKEJG8is6X70mCObvXPYQx84GILwQizQxumUBjmInMDtNGgEWuzI0G7NB
KNP9l3QiVDJ17qGJqvQe+THZFLGtf50cwfYvFc43vKILDUQl9WHOlDhb2Wk2I+ZBfiHJYN5reeSu
dNcDXjDUlMdUOX2WtdSsIfS8qL7xIFI2K4ygCbsEY7l3bavGC4Ebx3EUdAplGvveyLtzoeMG8go5
PttACdkCVqRYsijXEJjj9KA1JrpgSXkEZgDekkOMAp5F4fdh6UpWy900r1FcMxRscL2p9JYnjG2K
lVMrNomteySECOZ3gxXdgi3q7uECrIAWdJc015wz4Z1dV5nLnRx1XJsKB/fI1xqLpaH21LOy3QPp
dJ+VBvEcKXrsJ403QyIumtuyn+gVM9rsLdUFtShXlWOUndxjQ06ifYV/6VFlLYyuGlu5avTbkjIQ
varlA/v47jhnbEC4eeqnHgNdiOCI06hMTW4Krb+KTanvl1aQtrGdU2O11R7firHHDegEKVGhUFWQ
bq8fMu6wiIxZ2lw0F+YBMwlzeFz8ZP5e6k0TLpo775jFWw8Av0tUfYH9ltFEgk/EzrfuqGihQqBj
TrMMDLFG9VSxxtq0TRWHRBudW11VGvhrbkQ+KJNVlPveKyP8ZDc3NJ9pqvDXnTXM2ipj2vzKQ3DZ
0Yqsfae/CSivTFByHWv8FRZSfaIVpT73rSNCagoDIHX6OwhZRvAC0cOop2mL4EdDGvmO5NVY4uHY
lcW5r+vxJmE7Gppd1xyMIh7u4TSztVbecq+L1L/rcb61wTBGy9rCNLQtgUtho1B006AhrkbGwt/j
mXEWbIdvGNvpM+CeCYYnl+itjq0dE81qA6Ro+dIoymEsSjDODnYjnGy18wq9hu+G6TQrZvjUgqe5
uq2wTXLDimUg7dR6o0WjCjy3TU8iqipcXrV4l0S9VmpY0Jy4pRtyNnY2btKSOCFu7DQVatXQsUX/
bXEmWbhn9UACvmNBvoazwwdcYW9auen0IFnvv2jKLsNsLHsy3FUCy6Ofq0BrY/msx05LbWPr3sRs
kD79Nv6O+yYlp4N+7AHjnpdlvB8ZVgVsr4oD9FnMq1x7FyBCFBETNuIrkW4rX1RHZ4mTve9p53xG
vVRo5HSxmRGTTgg2aDzOuIEfWqx70m+h7kVHBor5FuPhSC905gXVouMIa5i88IVKNmNZY4wY8Ioa
zJfWyovKY2x33L5lJN+TVG+22qQ7h2Xq3W+wDYuvSPvaye67ByyZ9uPiWU9YOvtT7kftUUrT3XcD
wQgqaOg2RXZ66stkJN9ZvpNzGvZJ5sbIDGmN5DsDQKEy3YH4FvcwImhitNLYOvdg0+6XlrpHjyfX
FGTZg0Cqe9VkJY8+T2UqdUQ0vYg01XbFMtnHskmzG/yCm9rM2hBO4F3uWM9Kk1aATF6sYS6hASKQ
XCDoNtsRZtRd4w2A0vrG3Oht9N2jHZC+qyTZer3fBDLpi11fF8sxsSx5aOw8/jL5fYqohYTXLEW7
Ypi+/Epr4yUpK2IfeeY+5hEvYRD5wGAoAi2Xmbfo4dUaQtdb1FtaUNZWcpc19RExfb5VjjrOkbCe
ijavbtrMZP6AZrelU8ffpCqP3iCCqK1Fpv0NBI8TxD5bqHoypj1e9HFTOP2bFNxXCPWITSynILfi
cl2Mybs2YkruZlzurpctN74/o5fGBV62A+M9i31WjQ5lFXUcJp5eh4nuFk/XHqJHFlX5oWo9HvVM
fN2Awjgvu6sZm27B6TWnIrY2pWM2WxTt7pYZNbgOZWtb/NgldbtGfKQMhtuOkY27OMpSmzt+5ty3
dkMzpkUNFG6pbjVnBKelJd/YTiP2uJ3dbCUOtLuG+UWY252gL5dMlu1J9T569D5RJAZiHve2Ywd5
EeP9c2ZG3na9qG8VUZg3h+IStMT+vYz9aMUL+bUcy3aTkXeqkTU1uqF63SPUkmuUR+JJCinlKzNG
/nl12xDKDU16SddyKiE/a1b8EQ0djDU4jzzSnG4I4LSrc55nd6x76ezTC+RDZ9noUcMTlCzSzcJ9
gIABq01Kg/RdZGr6r5DmbQh3qFaw/OoVxu4YDhZtLSw9unVf5A8Mh3Dz9Ugbhygi6dFWRrbX+ajf
ahqzaIyjstGtRjao8dznNx1b0DBOtJ4+HoISKKOR+6VN9M7fiNHFZrToxG55IAVyjrOTkIP4poiV
3y1KcUOYqJEzo9zYRNVSVOLRU9GYRatoInT6jbLpCXZQWYFYu7gKuzlBDNqGCVgpz68vcp44a/Xw
AXpvDvyKlXKQdY5YzJg4JEmfCp2EqRx2v9WMD2ilAfEYgime1ffGaZIPicOE6VVvf+F36jctZsY8
G1Ozj+ZIdQH2T7XSQQveEHBob9uGn66hueNBTOEVz92GI2q3ue+3qzFGsU9du2FG2Kjqo4t0cUsZ
jbd3mPTyDWYzd0JWviwJwkzb2c6HRWAjQppamkNk+3Jtgxw7d2VrMj4tuxutbMoHXSbJyjExmoDX
luPOKmjO5W4AyLCtDdqiWMIYsi+DOE7zHUk1jOCk+w961Vs3nY4Ildq6uUY9VivbmUvcihRXHGin
rZ9UOlkvPUkBFfRpQ+AOeYQEKw1FISmI7Cxh0ZB+GeZXOIx3ceZxWnW06Ucl/Xg1kayLIF4tBPwI
QYTZ0GNyRLoE9ENm7tqC1Hh3Hk9hBoAK2TLrBWvkHrX0RpVZdom9YngdWHqyZ+qn01zR1ljaS7/x
ricbO3W21fyB3ZdtlMlJiyaclXWlprXDUGaPN7V9jKJSH1ZpzY+OtBNh0Oyq8xAjUMetaJ+7pBNf
ROO19L3Gz1Hp6kcLOi3j/krXdqbRYJ4HU094YtIPLtCjxylBp6dlFL/w7agS6wHZ+d1duoJM2gL5
mEYonfGA1Hnsp0tsSU4IbtW8mIuXTG+yJ2y+0ZYaCyaJMzbwLVuh4SnvRvkxaYy0GsOKD30ZN3Cx
4mqTMXOoKX/GZ9k5OHwDth6sdcChItQntvxKglRnxa/ZTA1qNd+3rpcnq8ov0nMX+6zE2oX0y5Rd
m8A9TawNd/H3MrfSfbIs2dFOKP4rTd89UT/ABlYxFgez8LXw6uWJ2oar/VE4vDlz5qah2/n8knOr
oFpsgvO5ZC7q9VwvFCY20RYIeHGuruskc+G66rDEBNh04pvo6n0g/IwTI/UR5LIIrirbMlij1XUh
K+zuiC2lCNIKPyV3sHjtk5RzITWlOD+/1AOT+DvBZNhcFzOK2W0reArgqOoZgVAJ0xMAQxJZPjRc
t/Je+Fq2c5K65B8Er/kyYHZRl0UC0LQCbWDDO9yPem+6xnocXcMlasaUVB44JUR7N3XcJk5o9qIe
8+B/ltTLJBaBg9MSq22kue0FNL16/mu5UvykVaPW4hHDrOayKkPd+bmOoGG6nhWmkCe4rfYKeiQV
nQQ/XVXuNc9bRfGbUZrbKTNuzNzeaFa3sROx9lwCf+Oyxne85q1u6d5Y4Sf/Oy31J73n87WhIwrL
oZyIYcGPek8poOzrkSFPTdOd3Ia1YrRLp7/BOf2k136eAIRhy0W3/hTufzyInQ3YW4nsnlID9Bj/
c0BMVG7933Bc/v8oSWLmcVAR/1ySPH2X/+OV6e0fVcnff+lfjkvxi2cj8rieJUicfYqPvzsuXf8X
F3kRdoX7m/qIrfJfuqT9C19gj6vbQRQFkIUQ/y9dUv+F3RtdcMIEU0i0wv4nuuRPFxDZDqRy1zbh
ats+FLKfVEkxOe2k63G9JxvJ/SavYvvO7GRz+qwa/MOp+Q8M+p+nGddjwZ7SORe+xfLpp2nG1Ouk
yTxR7V1iCKdlmsUpG03/eeYMHNt28dd/fbyf7g7X9wYk3GAQ6aL7/pvi2mnUhjWezvFK8pgw9Bq8
aplaxGlQlrnHm0exN3decZFOavzN6OYnufd6cBtTrOV7fHrXUdqP38xW03tV8+DcL90wfJRFider
YOlznMWizipa/OfI0P/uLf+HU4wtB+qYQ9mWx6j5x6MO/ZB10nPLfVcKqjSLZPiAGIWPz087dR/r
8z8+oCO4SDkcDRw6Qvn1Bf2BJ5ddqTwGWKNdwuTs4CLPsCZkzlN6pvYGrtb5m/mg+Lfz6rKycjx2
3cwofTq0fzzg3At9iaMrI6dWFCKPTtQbd8vS6hPRJPo3WCCkgnRLZe0hu4lzO9nVc8VkXIaJk1MA
DUTDPQ8zUmvQgQNl0NwkPY4rX32ZDe9vrgJwjbyeP47w+MILYfDdt/g0+bL/9HorxLM4K4dxZ1Pw
a1200rCjQx8XmGAx8HgrWFdC3sAPmZl894MtLnwH57NG7GZn6InjYB+m26MkY/wem0AYg8QpuJZo
FKISBAjMCeBRmdwA5MLhWn3O3NA/SzLhNl7U0eixwmldet0pGIu3aWwlTmRztG49unp9YOKqzuLq
do5SHz0GSa+2v3rkpGaAzAsLQ5CBRnboTFvdO9wlnBWUuNzfZfqkvWT4NsDpdUbHJRdllD6wd541
FikGFDDkb99RaUzBbpqp28GiqvRBVbM8VnrCENuxiW9NvsVO9fNG0M0l31M19epek4O69/MWYouK
2uZ1zIzmdel0c+8AuW1DNU3Nq1ea073e9xQ3+e3C7UsRPV1norPfYXGoc90VDBs/fbCYa9VZazVx
sQdqLtMltd+Z+hiU7M6+enWIII0hIyUsnn1kq/NodbzTJmctSkUDBwTcFT0bBJC71ehJ+x1nGpfZ
MnHerpbe0edDW7zWf5btYr87mqPOaYyVsjUlU4GZElyPvnCNXUqP6/z827WaZDGGzsRM5XiLoNV/
YDPENcpkFp/xPDX9tpcUFmFWxjVz47tRWu5Bp7blQMDG98b1AAPqJZkkfuOG++lqyEdXrcvZ4jqZ
Ksd6rzGhvCbsne7jtvSP/tz5z/SAMnWwPk2SUC9x4179sx2pJgwXTa3uxxFlcTU5nytQA5OnUhme
57jOMWpP9GrhVU2ESWw5Y0oOWYr3KgmKBZ/j0s/zb6nBDs3Rwz+FI4bckpb0bHp9/fT5M+QdK2ZM
esZ9Y0l2Gu/1IcEptZKx72/GzxktpmMoFnDOmx0Tgig6iH7Sm3DqJXi3lq3q2dRd0dG3Q0qFvF7B
ov40QIxp7MAr4So/Nk6lX92PtYqmDWyCOWC3zi/QHC70vRSDOyk42lqV3PSAV7TtrNNMs2qpX4rO
pLHIGCRAKpoAoXGIjgZA1VeQxOw6YKZMIVa1Jb2Xs2bIl57Tn2z7qpq2PYXwoBX0vA40b4LFgB00
oFzC5jz3l4YydbDSMypH5c+0gBQhRUGK4X5rbbD6mycbe1s4TXIX+agFA1aLiwMOHH9vRPwRzDwi
LroGQRvxpdeNdtUwakF9UOJOc5LhLJO2j4Mhmuy3AXqxxfXVS1or/VQdJlebdpZXx1Tf6kYNW6Je
Tl43xh9Ep8TJIaN3gysMxVuvfPT0xZqPokJEDbh2CdYubE+3VbMMH35K6GwFBiROV1zc/o0VUZ6x
AjEAA1C4bvSM15HIutCsJ7rs2MV07XslYNpkDB2sXQvMeeIHr7Z+MuRcUnNu9x+J4A8B92V15jHH
tWxEVZLuMAbwlMbxs52vHnJbDP5zOScImm7slTY2o0mdl6vhV8EUQK8XzSs6CkksClreaaqOnzPb
4YZZG/klI0P/knX0tcD6xTcQ6cTGUtc0917jA7Dw/YioPRbBi0OmEjNktWIPb8UbYZaeTXHvwgxn
6RvxVnaatuwxAY3e3iTraMpQNL3amISkaellJP11iSfbWXdVfvO/uT8d7sA9rPKLmyTtf4f9Q0OG
i1vCQ4FJJ+aT5qgxU2Dm8gMEqDIq3JqGGjeAgik9+5EGhBeyhVFSWGivnzQgdpXWV5BJ/HzDE6t7
oknBiL76nky7oAURW28Wr8b8ZMT5aBEKzrUjg86RU1dGTbBAfPwyuxgrU6vy7tzE1BlIDDjaRYPS
PRO4fa2Vx1qkGWzvaMpUu7ac87FSxNCt04Ig5xrtMO5OndfP+9nMvBPQRf+5g6FCVBAh9EMvMiww
0dUMnzsLF007cqX0MYMmiL3XS2mMKammgl6cKIvjXto6Bvf0TwP7BJ5n6wyJf+wlH01YUCh0jWHQ
4I2AOssgbSz+IsGgDE3harZxKCMuV7GRc7/vJpwgCRPCcLLjvt/iXfKO0KOoHwSbWAQZDxOGfC5+
e7zNfJds5upbd776ljCJbz/dU8ucccP/vAW6yYjZBeDz9dKXepHcUxFLzHnEAHmU46hvkZwIMyC0
9x+VifgZCLPjyW8gmr+7Bc/HnuSdXJUY0tBa27pIVgXsOVYMM/ua7W8vS1CnWeCCy1hJRJrG48sF
tndoi67bTfOo7oeJtW/JnIVBXlHNNwZ6J3bKccYdcwt1n2gMsmP9Ko22Se4Me+JVpyV6Uygngier
qktn92yRUqA4GpEAzfmag2lzsp6ePtERETONvhlz8GDUqtvzI3Mo+9VJBDfWudOyo2w6xfDjP/Kf
rMX0/hd7Z9YbN5Jm7b9SmHsa3BfgmwG+JJmblKldsnxDyLbEfQ8ySP76eagq99iubnfXfTXQjTZs
SalMkhHxnnOe0/NcdLQ7hHb12AyJ8kbfkrdLBulNG14zu5xUcbxHHZnE3rhFx0reMuK6J/fM8hR3
E0GfDsDRwitJ13eUDC7pBWtmWR8a12LB7HhU3UXrJ5oxoH9ZhpIrroDIdFa0llOD0BcVipWFKgJB
xrUi9VFTZkLEvE9sLe8IlCrDHTJAYTd+KpM4cW+LnKIMlqoGAhQx/7idU8yvqRJr8I7YLce7ifw5
niO2G/jtrDCFu4ahqSjTAKI2aBab4Sc8D/YgGDVwTBOMP8OHGH2KNShHhY8XYCT3jkW2NCc+/va2
dnmy5GOifCRxlR7JHUWg+hKWHqrT9rFua8QiHGVbDBIXvNvaATMKImKOB/Klj3AhGDexyyPd6OJh
q6mxRsxawx09Te2hpreCJrdCu61AYtYbtiE4QUbcqVrOjkTYZf5GP4TFqLGO9t5So3aKFiWFO1D6
PBXeqq59U4r5yptMeeC6ZmMwtOqVJxr1yirnMRhVvFn9XO6nwQL+CqDmDq1r3mYsokHWYtadAFWb
qjBPkz5UN3zarMvVVBxZ+cqdWa7KtYKzwC3tMPaK05ADtzJ4q65U5qkPjWIPz12tG+d6LLPaN2KV
DeTU7silUBIwEuDXbtn5wQcg8v5m2ZF1NMA2pCkuVS8DClQR44/cvZItr1Zr84GYJH+pjbUg/8Fv
VonmsCMYG5+pOK6MmZAXT5BE5QnBesXTUGT1xdDqCkaYuW1OfV5wkZZrshAbP1fkMkZ89tFUJP31
nFMC7I9su4NfH43XU8cPpxKXc4ljWAwWNEYQPx/7F7CXHites2+s903/SCx8060b31//nD+dfvCr
rqWxmsWxnxTmT8dDiJmIjrVo9kUFTWkzOI523xKwJD0Nw/fCXhE/x/fH4a9/7p+O/vxch9GgvToB
4Sr/dOriSF4YWT01+ykr7BehUAZW9hP+ROajPL/qsppvbTvhWdy+Z8x+/dOZ2/z87kIY51TMDc6L
+JnkPPcZ0xNAXXsm/BxAyNjo9+761M2cnqf9H9bRpiOUte686ZTk4f7+Ev42Ed7Pzet//9e/NBGu
U7HvPqw/RaSDtBdd+kX8Vr/9hr18KD//GJf+/eu/ze7sDx5mO6D5LsAWwtJMz77N7pwPmApdWEor
hVyDKf+P2Z1Bxz3ROY86HmZcpkMk+tvsjr9ysTXD0nZty9H/Ylr6p2r11a3L/BvDLn7dNYS9/ubf
D19o+821ZJ7UPRB/v4zfili5mubokDH7rmS1L1P12KtR6EXDR40nYwat67s375+M9Lz1Bv7+QbK+
BDLhmmHwOyPA/DTmqrkDG9eNVfY4MxAw9w5WJ0rQ0DdE61QZsNfmXi8YuDdxtnNAw4VSfwbJ5C9s
HRolPqnApNLa3QoiHY2jnZERIk7AnA2aLFBG1CG1+WJOyBJ1shkqxKL8U9YjQvB/Z9PcAFV56KmZ
ohx70yvhbMFHrsWKnMGSxViomjmLUcnKEIREcKDmgz8b1ePs5huq6oz9ZLvsfzkP68ZFPEi08Gy5
MUkNs5VwyQYoJ8vCUWEIow/7/NJUhpuoWJowj7EgIqXd2N6zZihhHzsvS88rKDOilTYdVDZwxRYE
eZKQtSmCEWW2G/Jb9qn3GWCeMO9pDRHNp4FnyQ4e3nXcO3BgKs4Mgy+yHA+bLHb2wsuQQqxhiOpL
CTdlB6yQuJYqv1TwtmN76C/J8yC5cjpu7J4ftmzhBV/FK7Ht78dKJVIx/5vHCg5gHvL/WgfwX4r0
DULcjw+T37/qH/Zk8wOjWTIjNg33zPb5hn88TJgPfjC5leGjq+9txmgO34QAHSEAfD76joaI9D40
/0MIMHTQC3xDtB+XozCT9b8iBPycfWD8b2tsBlgaDZVyU3NVCr6b5Aqk+mY9TZ0raeDTl0CINhht
HGjMjhxvbMWaj9k0VnmoqjkSc22OD2yuVmHaq9qn7969f/Jc+XnMu74aAiBr5wIjfJd96Y+vxqzm
JveSYTzrbaWdYwa3TCMwtSRM/rA8Yjcxh2dnZDu+6UqXbRO1LCytVLw5Jl5Fp/rqCYFByEsSmGJF
oT0sFj5rnMpW9KrRMDdtf/2K3/W8756E768YpY+FfzWLu/pPD2MzhQpJBZI4GxPlBqQIl+KB9KZr
bIUz1xhkGNBkQeqAH1wcGyrVnKvGrhw7xnbMXMVXRPJeY2vfkIYUKawAIhccRHHN5JSr1VlynQ/e
sYQt1wfsfbzHPmkv8kJyfkl7xT5hKBrL3a9/q5/2b/xS4GXY/aNQcW1Q+Prjx+AwyoVUXPTnd5BB
HbNGbkysrw0iNGdHOXXeXRNpxcdf/9ifVCnGdmwEqXnxICeu/7O+rO+uRUudYrPBIHauXNQaOvGG
M90JtAxGyeOvf9JPG8X3n8RYHoUIxo+HUPPjT2oqOpXaLqnPbqOaL5SicliOhDvrm7xJQrWlrs0n
b+nWPgx0Wf67i2a9KL6/aPgtdZWYDaGFdRH9+ccDQoFassKycSlZL2U2ELUp1tdAUWMf2h08rlnl
o9/JosVH3Oa18wq8sT/QWWdeTrbRqUTCM8DKGa7kB4C9uoEvaZ5fG84gAYJbiUscz3C3Zxlfht93
mUB04tf6n92mf/6gXGd9bLAHogwYdsyPb59qD1ZlWZFyIn5bvqQwyxj2K7moTMwPFMIfZZLmnxl1
gblfWurL4ClhC9VG5004y4JlK4kd6FfZ+Jp2hvN1tJrEOf76IzatP33IhEK4iFDh2alxd67Qme8u
J7tzU5UGO+OUMaaIPDcQXrJCNybD24pxGHxAXerNWM7WsIH06vidVjHG7ZpdYTY6zaxtedsUFiB8
p5Dxk8zKGpsZTKvGapsHEOVYDejk8oc6y1L86AayRgRN5SwbpYdhB+4sjjUPHWahpcTXx6Tcg7Iu
bvUsvsYUa0wE3Z32LKL2Xuj46DmJ6qtqMus8G8xhwf0v3eyySCz3OSIrdUxsV7vEWjF6vlQTAGJc
dCmeBxSUjZzdJcC2rARLNn0hsSjuiGXjC5GlcLZRj2mIiKR+3yaapKvWUTQ2bEnOpM9QYeGnVat8
GkoqDEB0QGeDZX/QWq/4mo64uzYAKvM7lKKJYCrYrmMXdWyoeB8AqeneVSuBpIMLa7eaNmljSCYZ
0w5BOlIQo55EYdkbKCiNd5VEMPpJl9Riz1KjS5/aRsY3wik+TqWaXOid19xZwEB3g5cp+ra3y+XF
tWv8dOqULdsxd+OtAs/sBaqxfKN9poESpAukgCrWx3g7cdLm5pAynONxcLddjU27EEa5Rw6kOMI2
u5o3mvKCTdZnmQKSkt2fU1sT2BMBqMEQSlXCyszD2KQQ6UYS7OF80bGjzbiSxNYgQ9rvJsbUl0iL
SxHdDLIlzb0BhA1n/CvUAF1fnnupTCu30et4lNdf9LnMhNFhFSTjpp5FLqhzOXppu+xorhERFSAr
nCSD8nGnMsw4ZLPBQXXgM8BcDtIcdmVSrlv8KGI9FEUu2xDDf6z6XSG06CppcRXU+3x2GEnM2MPF
pd0LgytKRrgNpT+wFm5tJcmiq5FbxyZ9gnDLBWewJd2ijnTeBt4ZtMtwAgztK5FH/G4zR7TQ0fMT
MQNNvAFXnywcRMc+Ylewtaq4xMS1MB73Kz2nUKFM1oP+2JPJZlSpkCOt49R9U4bRSdVArQkOpSYZ
6jOpyzg6VoYjHCvzqwkT6LzvVZ5ucMLjxKGgrx+Rnryur5ihEdef98h+ZeNbOuxF35msudh1BEUV
n49Vf1KakqkgJzcym/xXVa5Qf8itDKKqnpCyvPJgdOS9wzwR9u0yCINeA6XWtYsEF6CDiJnoidhF
3dhUdyzGxhGonJ5vh4ZXENaiiJcQoMICCw60ijyVLtUlocKt0lGKow1H1FIL8kBkxEPgkLtqNun7
0b9aMmN5he/n2aCrBVhvisqT9qCpqQmxBoIpHuO8NXDfpVGwDBHcAGAjjUeTscxM3yCMssCAzBbl
gpESVS9NFDNDTDynCbWZut0DUS0Zh+g+iaSglcMVBzKCH0MbG8imTN2XDaho5VMHKnHm6MV9pJ+1
pUIS3bijqRj3cyH14Ww33kyrDEjBkzVULEmcTnK+wINfbGzJEmnVM2kvtLOWqt1pywlkSS80EYt7
E6LDizWBC9gQbeNfD5RTGSFAC+ausGHX2arR5sCwZBSm1CoTFJPsLLI4G+/IMMjPTZcYQKkh/yA/
W8ymKjfi+1hFTbH2u8gN9tswb94Fc00Ad2ZaSne3L6gjnsJRL7N03026TouBAy726n1C/Du1q8oy
EEtO0TNgm2YTXVZtJXvHRFa8sBqciHbBCuY94ijh6i55SnaBq3lTfRC9F+nXGae4/FZ3Kw+wkZmh
3YpJrJtPzuLXFib+KaxlyY+u64VxM7E+sdDJ4ay//KrPS55PvC6Ynih5Fb/F0NLBie6Avup7+cit
Q6ghT28qWqfh1Q/sCn7XXjVdVMlVq5kzmEmjSVQ+btlNw6lEWF5jWUMLoV1laBECI2AOzp9Xdg4L
+ODDp173yaIqcZ4Y3pGut9SFhmXlXBeA/19kBX55M3Ugvwwxqf0FsgrKf91Q03vnslqgb6oc0L24
fTYZKpIuNJNUP6KuecNFlADRDObOaRE/qZjbNTpvq6867fwlL3LrehrW+HqrzmP+JO0y7vcElMo3
imnXZ0jaoiVwDgDnk+pzwszfLr0nRY3KbSkbkoyOyWNu7mRym9aivwAHvrqQ9U6nMbOwwHgQ5kIr
yhgZhIVerSgqJTK8g1nVWksib0bbcDUuqVCuT+yQrDePFGjXY8giA+BA6wYgOZFXiJGV1hhx1Xek
i7DXeffKzDb9uBB91L6KHpbtpmQ8NB5SqfOtplJbe2gkRXGHho9F+gqsTArgx1Gcptkp7rKxb4mm
9DCd4EnuF7n2S1EF0C+7psjr+lTZkEsUASs5TNoKoFs8yybxXYtgxT07EaQvHAhkz50U+Fae9BJC
r8TSyyowt3dY5bX0o1ajloDZYgc2PzSCGgu+Gd0rYUJ/fHxUokZ+TmJVGWmN7u38kFK0dzP1SgRN
C809DdNl4CJNdZEZ1xMcL+tc2s3akdCQDjmZWkL5E7qc7ENJpQNtaGAiAJ4sDpN+t++LUJuMCf4D
sapuhxuCqz83J5BdczSrPVw1GgmeoNZq91nSca2x0q12hLjsryuv0njA6o1Hby6wGbmZhud4JlOn
w4LTilvkNQRnSa2cSctN4Y63bdQjHM4xV3TYvEPkODgQBU0NkdeXTtckxrU+0SICCGJFfacTEZRT
3imraNZDVkeCLwdxKoqI19/RRLzFGosTWE4qVujW5L7HOOtgyIgS5/S+K/17QPtvJilr+PmXE9q7
FSz5m//S1UVavXxvrPzjS78NZ90PK5KS8aqNvADQ8h/jFEiWKBvMWXA2Ugmz/s03kCX4S+bxlou8
yz4A3/D/jWYZtBBetMBOYmnTUQ3+yjTF8lan3Xcnu5WiuQ5nOVfyOhhK/zQOGKgmqLosrffQYTUZ
egksKhj0KcIlcV7qmXUe8xX2/xuPS3ckzVylZ2lPNXcPwRI8/wN3SZQaTzadWNfQ+qq7sbcj6q1x
9jVYDZq9A89233TrU5s72bpIFcQ2J69qyNZTbpcBBmwQMAlloMalWyjJOddqBXId4+TjsLREwVov
XTnr8yw1Px9s8gykOau3vhx42MCuNre50ptXCf3N13kSmb5STyPu81Yx2PpTrrHhI6gY1FJPBhxs
Ymw61rN9gpkZNb7QI1xCbBiomcbE5k2pWoUk0EbYC7yoAGlVvPJTNERZk+CbHw1VbxDyhO7NNy5m
LO0YNKYI6JKf26LOoe9Ia5+qjHhCY1HLN0zP1h5HAOa0yuLhTt1i9HWxLSolclgRTw35S74vr+zJ
bKz+qZJqfuvlKr4tjHMET2FwNr1bX4meMOsF4dUYNz1gQgw6ieOuuWr6snwiprXKvrtxb3gwziFx
YN7ITCMrsVEN8psbkxrFGzY4zSctdt3rqKjpbYYHrWpBxJQFawxp+K3jMqa2FucwQdK8oofCu7b6
BCRVxsF13/P+bce69S5pKWl3hFrkZcJ4eDu9Gw9Sq6rvNK11bxTcW+csTzC+za61LzXyxWXUafdR
DQSPChHjqBQp2xNmZld5147K3WJCkrOdTDuavZR+W2DiCFJLt/r9opSC31kztpDz2s9yKdvnbqj1
p4bQn+F7GA5sn9rC/isd4G7YwQXhpCZn72Zie76ZZ9O707s0vpkM4hyhN3WK51uj8UmPmGkxR1cs
uscTRb64Cwy7HJjHZQPWPt5yrIqP5pRV6R54nVgOWM/0eZdGg3KpR8oofRbYMoS15TLu7w1vDRda
uSXJiwOYcziW5GTSJ++6IahBL1xH3L3SZvOUUCgpY5pcaMwAw5gBUaCaCYvOLp5mFW+TkmWymQlv
FuBGZmKx7jNa9UjUwZMtZivQJnw+Cnk7k5hyK4kNEHOIO23Rhz0tW4o4CrsZ1EPRouw/6Q1lwkeL
/9BzyOXz0Yli5W6WXc+OPjrBzR4vYKH2T0lbniPPiC8Rp1LvC9sQqtU2ukFqUDnGpepUgaMX6oNl
qOCrASNs1EUsYYQFcKva/FEYanFoFzKnqYDZr5CBP2EoasO+EbfZoCVBWjS6DUOScTJbhUQ+2jaB
oD23t3IP2DHa1V23cAC1DI5QABYIIFNmx0lp4kQtcIx+tSpeA+CTdKLqb9CHYBYTOGscdod6IG4y
e9VtvbiXIuuRm0b6HDy3no6SzujQmajXMAV87raedoTSla/WwpOmiDqfWPsOw3W2m1MdK0IjnDM9
i3di6SkOjeUO9Jj1qHXQBLJhGOgnGuorXCS36E86ifmFj4355wpiizcjTes8KuyYlFvv95lVkc9q
+tdsdug+16PntsvB/+HCuatQ0K8yki/+nNPTYRb9eM3ECihYzQlVpsm8IwhzTlt3ZuSjCj8hGbql
f0UjtcpXafmcY2Dr6ibI3eW5jhzLnwvnamm6E9BP2vL0NdBswCBso4piTeiop66L5BU4BESkvv7s
8bTdVanmhikxuC2WIE66kdX78HDa/VKTli7GUTlmZUolWzETJXTiT3WqU6qgJTjznbkKdG+AFSnq
jhlUK/dqGYuHbOgEF4ZUdjhd3obOhmiaZHMoOqndj1CjPpF9UcrNO67GzkzCkApDycNg1zLfG6Vp
EQRNmy0mLIbpTUxSuME1cXSpQ/GJADo3Q5N4u3RhacpKnHLCMkuuCntxznPf0lo5QorNQrdNxa1H
Aeijx3EmNDjSkLAZkvPiue3nquZ0s6G4Of9ITLEkxTh2myjV3W3ZC29XL9h5qd1Qn7wuVkKGciTy
ZbUwAMbmTKwJ/R7z3Y3BX5x6cMJXPZY+B08rrV1eSxq6X+wzQXxt2oCMzLUjBUrxpZeXLhSIiiKH
QqSDQ9OKQc66tdMlMCXFChZ2JeZSmnE26BbcLGVCQFFpKnwadeTunIYuN6WLKTdokPtaZVAe8ar0
T1xxVRukgyT0Z3S3NpS6m2kR6tnI8ipwhXmwh4LLwJRbFUq0P7F13ut6t7pxoL90kZO9Gr1Zvg5l
x4gigc3njyJCxOtMGxSnw4rtZ3NrBbaVag81Ssht4uXuV3K1cQh3j8BEpH9SvOENZkP80dbtabPm
uKiAsh4qk2ox7qmcAH6Om1LjObfMbQS7wmRclX0CgvuFtmNrt9TEzZZoGZkszB/ncSZtX5CAdJzu
BSIJlApDPeTJlIfwx5rXOHLY0TMpCXTXyPYjFpza15cZjqgdadf40ldVU+Y3lWafKzbml+XSDWEJ
5JLiuXhMhU8/pmwAKJXLOab9PQSx93WgtYJZA1sp9hcp8NiNNMZi72jZQocsFldqzni45la7bmZa
Tvlm15OtVYwwqaL0hZHJvaLb9WqBVD8lupPu69R1XnFh3g6j9haBqgSojIlbcZ6rQlOD1sKRN+Uq
FakzcLmGmerGMdrnOqbvZaE0UFbgJPDcNeEIoTVwKTbZZ9PM3IgcqzVzdshs7SGlh+Cy4JoHeGpr
W5pxvJ2eicRv1GwHWLU51mK6MxeOsxosb1CCFsm7bPkq2H/6whjqO/hV+Ln6hfc6Ko054Jw6hlhV
BV0YDOOmATtdp7hfolj/qOGHelZby7gifFj4mFFvWk1wXVlfSr3UDhzfYEYmaXPRwKBcXUavTil9
9gVfe1z8STDwknwNsXjvNlG26U34linewM3o2gksGOncYmuLg6SQIE7ZPV7RYRRd0zN67PjQ66Lb
AdehNrQH5Ok0XKKaGxP4mPSg0zIsl2Q1cZTbt9GUDJAcUwbqjg6Jh4IrFJQec9Zo89uRDzBZ0i+V
trcDxkKPIkt362az1aqr2hFwDqRHL179ZqXxvtUhASaKCoamv1qKFbMteh84MZ305aeu8GjD7ad7
2Q/XjSaumNqe2K3RhmYvM/d9xJkVViJ7QHrI54zbHIAEDA7LSGlbpX3XuqxwTFzaZVuREek2+uyQ
DFXycrnWMe5e/H3w+08kdM1bJeV/LaH//y5d6h8PfL9/yTf9XIXVhUpurA0BZB4tVJxv+rlmfiBi
ZXN6I2nnIbD/34nPAfDFV/2ukPM3vIZv+rn2AVMPfhwH3Y04nftXDny6/pPpi+4OhCWNuJeuary8
n61uZev0PYcueamlMJQAxdLRWAI6IihWqwzRRlcHHdI6Yhl2OVd0qT4RXKB4JGcS2N/rJQQ8wvFk
GXTgo/R6y8x3ePg0eGps9jU2uCT2yWD9GznRsGgaEi2pIkSwzxQpFeg1lq6X44GaM9g4lCGJoRLN
qSpmDOzjmHKW8dymwj6dTcdaKUf1kKX2fJrNCEOK0TY0qNsfcfmPOwkVirK/yQsoPGku35f9MpsG
bWNZuX6fsH5WPqgauY6D19kpFGkvJMLAhKboFm5vuyAUstBS96I2Os1klejHU0rDThcyWZdr9mod
NbEPVosd8fNiN41d4YIVqNMDw8HWOXueGDO/ZxO6axUFJdRuZrETXT7i5SnYnCSlme+bqJPbbOkc
PNxKxTem94o7ntDPiFk5qp6FnLVbadOksKtFJoKk70dsrM1M62Ufz8umz8suyKx2/Cg6c36Mltoh
PB+3oCwIDkxrq5rFL0oj3qB/jIoMAIqlFeiDLHamlpOcj5sWWLDWgZSu2Uw7piNDpgKo5GkurQMR
NefRy5hM6e+CUfouHiXvQtLIpc7heZWXWoQm/V1yMlb1yX4XosZM4Eh6l6esd6nKfZetWK8ACiNe
7dtV1aJ0FIFLX7Uuuape5bsANr+LYd27MKatGhn5IfVlocxhm1vcjVtIJh1EJHN+KVfzCfpKidqG
bfJOq4CyceAuPtarKhepoyZ93FpiX4xMEAO9c67KckbJWzU99HPI43TkIPWp77JfHBftdh7jidFj
511Nqz7YrkrhsGqGZMaQD+tVSbQLAxu4lQzFV5V9xQGUhA5AFfURA130ibsBSbLKNO9zVI4Ilciu
Yw7KptXvI7IHB9mVzhZcLPKmV0X9HVVeX9RV+xxXFRTQFIIod0B6qFmuCAe+S6bxqp6WdmEeYRG7
z6v5b4dLGt+Z1S80cFir+tq/C7E9kiyl9d25ddXlM1UbUYCSMj8yHin30bucqygq0m6zqrzjqvfO
9VSdW4vjJXylVRDWR5AO1qoSa0lUP9hxKzZS8YieMXx5Eu3asE4dWHGbr2pzv9D3TUXtTtQu16ET
QQ+3zFy9sZIWpfVdtK4rU5c8WWg4uWjWMsTBEs0VE1UPmVQtXhmlzofW62t/Smg/HUlRbECKf8mQ
mVCcOP7D+zD3WeF5oEz0l0nOT1bRWYDEYm8KvFF3ujygVYvPERWpTZrBvpYMihEuNrmFI7v726/6
+p+sirphr6aaf70snjkJJr8FL3ktfhiG/vGFfyyOHjU8jDpXr7FhETXVvjOXqSbrJr4kfCZr8vo7
p+rv9EuCuyydjMnU78ahpvXBMzSVIZzKVl6HrvBXVkfT+XF1pJ4KHxGdyzp+c4skvLGOS7+zYOCD
YgWbHP1yIfwVL7uUR6+IghpkQTn3J4VsKEcBUi1sRa2M7bppLM+KXthQ3FNt33NnXUYs7OHcKuU2
Ju0CombpT/A+9gmz0qML+iIwC8++qIdKuaOcufHrKlYuROpSAWeW9h11uhPRC08QsqkzZafRJbwp
11iK3fegk+pF2+ptm1YbenBpsmi9iLFGQxOAFe/zNDnZZLzAXNILm7TRjVzaq6ln4Mr7uDHp5du3
fcPwkliW7xT2kWK5IILRHRCG+TpYmgyGrIEyNHaZ3xnVfIq6GDFKqME0ql8S2F+AwfCPRllGHaK6
LDurZsyBWLhTKCp+8uYxY8aTp8ECj6aYuqsu5+RF+kC8dLowtoVTun5jNR2netI+WqmtNCHwSaJy
vf1Mf8+tQzIqQLpa9k2u4x2p4UrJphn3dBBddbMHmKjPF4IXqbYZYKmyTW84ZLErC+IUBKEsB+B+
ddEfwU+eEo05GqG4W9BUMhSRs/PKYd+YkjUTCW5D7UnnmyzxgR6pO9qUNd9K5kdLjDOn3fWXaHKK
lyGzcexhc47YY5NKGT5jcgsMSEZHGvHSi4aEkW9QSfFevcFwa8s8iVbj3Ea+JpG9YTy59yLvKOZa
9d1cZ91dIuVxNtJ6QzTUYg4Bkc0YpmkLKcbbKFh9Djp8m3sna5ZDrwGoc+AZwpnXrK0O8TjoJ9UM
KjJeHBYI6gwAk1okhdDTsk/N1JgXreIe6JLCzWMZcIp6EOFGEe+IFDgA1Zs2KAolzLP2HrTRozst
l5mOuySGvLRVqlQNibEnzBdK1uPsU9YKc5dBniZTKquQ9UQ5trr3ai5KFgi62AOuifsC/qEtuSTc
Lr7x6qzeDnE++3ocFZRoC390NVTIvlA3mrAOhLa1T7O5MNfv+otJyT9zTkerTFzo9Wk271fDhr8s
lctuimshrSgqh/1l7gF9wmhDzPaJ27VBrnXsCumLzZ0pCsiGjX5P5/1Oo74wrA3P3NqUnm4jI3vo
dDs+ke0ut4b7OfZ69Yj414IptZV7Wl+pv2IGSYNVkaa3FNW5fsVytWGOPe+a1Ovu1WpikXS8/HaB
pxH0/XLCzl9s3SyXJEETNNV8oMgIP19YTUCMhK6o1+RmllBd8jLUejfxB7aoAW4vCD9OZh80pi5+
Grsj52RajljbLxgND4GCi/GBESjvIt6CQDczBzScJwNsfu1GtdYDpJWpD3NkqhuhaDZ3brts6QRx
fG9YNGTPvLrLFWO+jhgDHzWxerA9UiWpL5U8CTHGy2ASJRXq1AWFBnnULS91uGSfavAPlcuKNOWu
zm1KvvPP6YiZJ6tgG44tMODBHZXAWXg/m6W39k5SZBvaRN4Y47nBJGvr2IzLOoUQd6qbHmhVto/u
smqVnbXOo9pQUooWJh4G3UUWdmCaMCb11vsyYDxLcSpE2nBdcETYALrFGJsqr6W5zFv27xedcOha
49/jhdkRQ5vZVVeUuseQIcnKNei5HDASDlYbzUxf2hoEY+wud32tT3tnDfNSk0pHtDsIn2DQHOop
Q6WuarmkYrs7zbqzHUr9xWsNRrhpZlAh31t3kZ7EgEXpH8JnonKr7SazfR3Zum6cZY7OVpeBqS00
7QgqjlaBQh/DfMb4QN94E0ivdPeJoV7Vhf7JtvvLLDazQ29Nj65kVuCknKCK2bAPg5pW9543PjGR
lrjcnFc7YUs0Rut4Ki6o5xouHFN058bVj2kNO8qq6+K0MgzJk18XCfHgyACiFLXtW9dRLpp6JnvH
Zah3JqXQAd0pWdhKUVxipel21LW4G8uIvH2RAYs3kk+INt79bM57ChC0i8UG8zfqc7sVbjEGk8tP
rJblHgdWet2TYsg0FiFiA9Mml4hkQKCKbTdYNDOX1l2TQ2a3oVsxJqXltmtR4EZDIag36OukhPKa
srWfi3z6KKNh2Duz87UeoCQlcQEZkiPJDiiyso2ZRvtOOXpXohiv1ZgddWua6wuXpwYXgS8svUFk
uq0zqLcQU7ZTC6qVBxo0zkR5GjyQZPT1fjXShq4Aum0O7rh0PGs4ZMxY1fY8f9NjMppyR58sORBX
YRrWga126V9jwGxY29iRBtt5Jku0r2u72MmeJP2Sh0Vx72dcHz1ECLba8ZuhNM6xqIqIgpWCiX7D
+M2qHTfUaM06YubVNzXdXQTW62jbYaQNpDsvRvWZFHElHsxUUIPHNasAxUUjILbY+JNo3Vo+ktsr
HW7F1u4zrA9cfaV7ReTYkyiiiZ6vNxmBZKs3mEzV6aiBpbb16MEYMNDYOXJYx3A6tPqap3dOER5z
sJUjGlm3VL06dvdcj1O1VJjEwG16Pm2rhPU45BTEOosNHrKl6/52G/xH22uY77+eOt2/Ti/9DyaD
37/i277a+GARQ6CCwbPJIqyugH8MnVT7Axta6EKY3texD16CbzYDG0QTKQ9Hp7FDxfaKf/2PoZNu
fXDx/tFzSbnl77vx//l/P/it+5/+/Fs1lNeUAov+v/9Lw8f8o88AtgxQe7bXIGYYKfCzftxYM6RV
YBbW4CxavXsaFRPgYDF/ee8axgjUhonCNnAq6/zWke6pB1Tx0R6z9q6p2SWrXX8cZptb3XWWk1kP
ChRzw45245o3GLACv5DZrFmtahVAuhvxVLAsPcav41izcWOaKbOsjcJQ3TksWoeV0DMB7z70BfYz
lKZ8qXGC5aJpTm7TqWA/1VECqdzkHmdcyiijPDO3yxKrKAuN7Lr2oXArATwRP3uhMSqYbHzveuSJ
0ElUs98mBbTBozDjtGD5o2tLVTeTPkM2Smkz1o5OPeuPJp5T6EBLrdWWD3x6csEHOrN1GNLaUpns
z6mT3UezghkVCEU+tgGkj/qFUhX3a2xnWJYWHTW+XWcbKjxMt8ezeoecnzUo2cX/sncmS44j2ZL9
IpQAhnnZJDg76fMUG4gP4YDBMM+wr3+H2VUimdndVdL72oVkRoR7OEnYNb2qR51uR+ZOnCgz0deh
JkxPcQYIez1hYe22o5ll40ZX2RJEQZXti4SilLmUPdH40u4R7OaA8zlw3xfKlVcgINO97ORjkgOv
xPiUnWnTqvaMjC9ZRStd1k8gTIuQa8iUUI7ZUOPzKmeJ32GBRQhz4IzFH/PqMLx2SYHbM+/ubLqO
uD6MIQdC4n31c0yLzTC964ytI4PAWs02rejqhUTNdVa3siNxxs+EE28DPHSA+jt0HERGsWMp/2JA
nV8h+uMC9FN/G4hyR87xYdTyxcvFD26e/qS7alrho7rotCH8NvTvVdEdYeiXe9VLlDFpR7MuxKpb
ag/lwrS2baPv0qSgQE6ol5rOxIiin2pDoeJvT5beufB0fDeFFcSjaxlWONDz1XFhUEj6O2d02NBq
lL7M9tA4ae5OLKZhZxrTG1D37TnoJ7HxqdQ5+JWU23LW7orAdrrWXRN8Ss5BIjiu/AzSZj7O+GA2
deMaD8iDDk/k5Hdsx9Wta/SPLIzmx7LAZwxGTLLvqeW+VJ63GqQJ5r1aXAoW3IEj3HUOPBfSbduK
cJsULquS1Ah3ozf9rlxVHHBPVFHMs2NFhJB6SXwon5V93UO6GNmSpAW2YhZdVCGQUS3TL2tXG9xD
zBF/nQEjNRDzk+WW5gqA5ouRxweGeDBFXd2wzzReXXzacFTn7Jg2brg2akf+2IPb/hq0z8KmZ96e
HMpkx4ZLDcIjLe2jGk4eZAzIP1TRRTb3jp+q9xhTR/Ld4FnJoCVRm40sVJZiNvZCmcMDtp3Jf8wd
Vd+hL1BEgMInr0OTt2XLGmxioLXszuE6PGHe79e9aVECSNOZOJZD0qLG2SCaUT9LpVfx1IMFb4BN
xON4l03KgoHD2yIJx9xaBfO8fDc1D9VN4jvLcehluWd0WSbaCHlrzWuaxM0ZH7vlqhW4gf7HQoyW
2ERizFbzMKQ/sE1DPmsTqCiutU09XQT2yveOdnMMGFhZ9dYaC/OUlmGxm2RQr9PGEDswOfzL1ARO
LPN2Pk2BH9k8CbA+LKpdFtIYcTUI17qxNzTjwtpI4PSIQL/NhFFefFnPlzwzPvhIvQotTeRIVXHD
xj5iNM4lM4WKKKDNTqUhv+MuaCMpavlStBkoAa925Vm0C2V0xaDtSHOpv8M19dzkQgWQamycNACe
j1ZIHMG3xxtk9frBsUPjkXCe/yGgg0SJCuEKFGGLUJikfIynmTaPGOwrZvrFPHvxUnF977Ea9H1/
wRldbfh7yi3EjWXXXj+1yom9+0LTqxw3BM5wzXB7ZU7MUwfb6NJRygkWehX34JubQAeEBbySxMTy
TsOuu3fGIvxqRXfvz1dfeqfscU9B+5sHGB/bsmlshD0eAEcHkcKHBNPJqvufuAIJkxm9cVoGNwUr
MVjwKuAE1hXAkAVQxTZ2LJ4HwXKhe0DdasMcz4tEji2XATZOOdO90CGIj1RebIBlcUEPnZk0jYDG
lVE7UVvtjpBbyzO4PwOj8Nea4NKKkB/vRIBGh16htHtT667gtD0MAXcuRbfvpoI1gdGnCvfNPO+M
pQkPkIto97RmjMNeSFdZTbmheYVRDJYBp57ZFQNFhaM7DET3FMoMkSNQS9QgWxH5aw6hEeKmpRJj
bvxnUEwQp2mA2ppdzZVyoUHPcK7+4HJmbh+K+Wio5hvzxZkd53CyqC3kpne1Ogi/vIVEZ96ImRe2
NJdsO8mePgO8j3vD9UMMvfSejdgR10ECqMUgMbYaFOMuFTQ87xrvl9as7Eu4KwC8+l+iUurk1jFy
D7XcYLSmZVUvmXXDewBImXTS9aTUz+Dl4Xau9S/KsfKVgrycrLLFjc/kTmIMPBQ5cPAnn4hlE+JC
394BqY7XKQaiy+QE1L3kiDeembxXlvuDzeG308t8m7sMDOPsvBbtkK4L1TUvecBfpVuH2wB+j592
cGAld5mKcNTjSeym9K5y8+w+FBUlKIHQN2Dj+DH4imxTTPpk5NPFU2p8DZaKA6O3KQOg34CVxQAj
MuC57sn8U5S9WBdiqQ4DCuI2G/1lXYZGuQXxUNwISyB7LdpZj/by2aXQ4Efh+auJgmlw0oqoLE6N
l84U+k7ZiCacpldJKfWHueQHVvPtj73K3vnYqx4nURk8Nb7LnyVy+NgO8cGjjWVt5GFyP3APuXNZ
j7wjajwSu6cvI08ujqi6vU0TOjemNKOXpov5QWModJ6xxk3r2WWhvfTBxtGxJ1D3fJo+h3FaIt3g
f5G0pFiA3QSOr7nE18XrvBK1Vd2Olu73pp79Pema4NekOvN9MOevrI77W23aRrYZx3TcZ/jMYbd4
I87LbC6vgiF9kMh861CMISZK1+UdYRYPTRC6DxM2cHPNU9NgxBBsO1z0qp+uJeZ8/aDSHamJthJ6
9FtvV9eWy0emxPe5x1mh2R6hikdLYj/WcrlWe5s37Heztw6J+7NMmmM+pdR0ZvS0r4m7fHPXc/F+
SfFlJRmVwxqIJZUdcpgP9VSBeJYqzYaI9ND8ZeZBHtXV0D3qqW0OMQ/PMxydfBeW3p32ylOML8EH
UCOqeW8ZOuPt7I3+d5z4pKFE50OxceUr6qtDGFK6UVtM+caVNpn8iiqBqKXdclPRZfHQ2k4r8SSY
3WVWIsDgF5MP9nsKQiNYyihtuFWX2zJAHUqsNtvG/tRvLXbfm5rvixWoZ+yoW4uLXYOU9srTTL1y
xA1vOc71R5X18d7MfHkwXbaPQ9x4xwbOMfqR0bGKXaAKvCQCCfAE5/laGpW2xxCtvVql5qSw0ufh
UTTtyIJ1ttSKZXNNTi4xN9qkEKLXc/9qBnr4Bj417oOuCk+sufpbJ0nb58p2Kar3O2rEIxu8kCqu
rexMV/qFhlRAXlwfuukpsXjCrrknDWGkw9pGaM7rZdzIjM/DCSAHYbGASu7niQog7y1R2IIiuPGc
rMHghHwQW9SppfWwmzoA/S8egKx3AkNIwpU/POaa2vSISivjnJezfI8Lt9y2cVA4UaHnHJsppb5Z
kCXBynGUEay6YipezXiO70d+636mCOjYFuEjmclrv18zfJYFlZpG6tNn1Ovk1JaMpHk5ssvri7F4
skiOITb7YjcBH7zJKpoil6JPI8DYOatTneP7bWt3O8HTu8eB3baRq3EPZ6NUmzGzhpuiJKDriKzc
A3FM7gSowOUh8LO2ugWSPrtRmMwmW2KKVMEAym+qjMOlC1bDQA9t9824KXGHrRQJHOex6hOPGgUG
vCrw226fhWkRrqZsGfUpnx2DnUdmbQBZlG1kU96yqucgnxmdPHvfp577KgJZDJGektrft4rP4ifE
2TgyjSxObiR+AjppF7PNNiJIpsgTA8wjZfiklNO+regaNur90IXWw9z03AWsxthpF1L6SFPNEUNf
fWh5T0ZDb8sbev7kOhaD/1O0lfNllleXZkucGAWwqJ86akfkO64LMoVOOGFt8/BVdFpjj+uC4HcV
1MneGwpGcAub8bqRrf+is8nc4G/QiPY0MGwpNtcfJoP1aVqIf+Yiv7ATNncVf+1Ri6a/rykqe0tn
p3ggjeYedS2nNbaMOgIajk5ppQU5XtX1q8qMmQ4IsGEhQ/5p24xiHachzMf3+NwxRW6wy4ZrXVoZ
FaXWdThvFgqm234z5P4Bg+EYVVzcoerLcNsqU3y4zuzsC9XWtF/wZMqvGwsf5MlOJvRst9UVmScL
j5e3S6dPSmPHXS6cW3tOw2+zbG9HvpNV25sCL6pY9vT5oNwPQ3JDb2kAJw2KGA5mr9lSretuGnyw
q5I3JbuCTKabiWKATZhzjMdsCn51zPSrKvSLvSHRxo2Jk6ScPFYFtAt0a8M0lrWTEcirYlqEytA3
bntbLw/1lKLyqfw8KwycblIScwUgkAOgT9Pfde055ziWkgdtk+ChNvjsdjz4B9pBFupG11QCFJtW
9SOHzrTcI16Gl3FOFHW70tsrT7obrNE8MCkkOkrTugvojll1GG8qSG7JB3J1RgcAcjCDXRNclNG0
a9LEamPlsUOtVGi/J6Hlr+zp2gJZyLR4N+ruvbF9tUrHYOe4M8s8zDrfJvTmfSBNfViKNufnNwwS
LiW9c3OZ0BuuMCTTcuNF8Fk+wHSnm/EKqIFF9gZz+pQmgJB1842q99Zl4/X9NpjVhgAqWNDZtjcQ
P5BnCVIfM9mR+u9m4lCJ6a2ZmS1zbZSQqzbtNcKXOHNzU3lZybul83cWScK1aB15kyeJukN/MM1o
cOYhwH5gjpeuZ94Gziui5ir/zEFXH8KmyWkvGfWewIn5eyq5omV9Nu4xHQ3RZDRUffdIkapuv/p0
7o8EurKVCV/yiK4VpelSH3Bag8sThjriyB/vtUqTbUJagPsao9hSyiVydFYcKDEZ1ToZu+UVR2u3
Qu8520RUXhilnqTRNGuf9cIp9cjDNLNmcKzSQ8wylYXCYLRROQ6/Qqs5TyRHV2kmXnAlgTcYHfCo
HjhgcLrBazoDpbObllSFGYxrMcTuk64Iy7paiVO5pDfSwPpTk7ijOPux9awfmyfpdlqYjsqEVG9a
iXc7tXIMnaXz3eF+iMyktaPaKF5mP7B/6rowNKp44PUrVA+G7xn44Ep7xUOw9CbNIUkGcLcO4l+j
OWCzncexRaBYpoeGBSs+7SDGQowAMVFY6CyS4R+PppPP7k4NdviA7ueCELDdyuOfF/s0Hbdpb/BJ
KDaeqdg0U/48aZnMXHXiiJeq9s+EHutbNHcGa4hOV8yyYlXrCdCNmzHILeg/1P5dgHkEB37B/1Jl
8CMS8eBkFQ+PQMIRrk11XFwOV8uevmJVD81OERDcgNrDBuuTgnXz+aiJI/NRt15o+SnXudXT6CGu
WuC1mGwJ2XP6lndltfZMedJyd8JlEiZsyyPBm1sAtlnFumFsfrEaOs684deg7rATJ8Y5DjH86xzG
H464Y22N/Xaylb8hAJ0faxf5rwkJDNJzzfaQW9w6pnuwTcb7MCMJCdcqGuLFJWlS3jdOTTlRsfiH
EjIJJrA+pfprQUDUhXE7CedVWk536mODFVHryXWS2+UuNetkI6vCghDH5ax1hw4gfGKiXPTVylTu
N2708H4wiKwSvZbrtFp+qYSgg+gXe+srqIek+D9jd7Qep4AWK28m7EE3WDX9djt/fOTZR3LRc2mt
BCNybBvEKNPKKLM3nHPesnmIbCnFpjWV2odeeYY5QERS2w7AGjmFBCkSi/qYzEzVseF8tCAqbpVc
6o/Oqqp3bBY2O1lD6y+ALFjerEUZHxUdN7e+mRt7GFldu7J9f97TZ93e+Iorkh8CiIxAcuPndZKN
XSzLJ3MWH62EVTQL+uC2muz4rPt0+DKk90PeZaHpIzU6FtJBeE+zJF4mSeXkupbm9BzM7nAnROro
S0tnJTRov6h2qKBX3kFPSZLWJGGtSlo++RJJ2xpBN0gueqm37IlS7guxcbFk645rl8NgL+PxaUnc
ZyYE97GJk2qbNEu/53NAeqntsIaHwctEweGqTkvxiH2Qxs/Uvg2sLv4oaMpbZ0UcrC1fkI3Jr0DI
0yQYam5yPJSrph/TEzNEP2/ZQ1ZrEnrecHRKnj8rr6dqZpfEE26sKczhZaCFMdMUQDNLLjeMdxP1
dGvfq9qXtnaaU9MExG0xv4XmCsRGuFvqLMZjllkAxefQvmCANp9G/gLS/s2gXwcFxouPcYxohEAN
o4wo8dkeapbCvHsoNaunfjc1pbzRNb0hEQdWuOqB2jIxLRPNMKKHtEmdIpMQT5n3Qnn+L7CgwBvU
kPX7moKn6xKO4qwOqh20eyMf1/R8z4/uUPeIT3QUeSBCAObW0Mte8j/SPmmS0faaxMkcoaktD4sa
Z5qy+KBtdDPDKvI7Lt6z4IhmBC3qaLTrn4nxGgpbc78YjPWaTf6xxjIYufXAho8y9XtsieI1y5jA
I6KcBfd117rrmgofHxnA4KFzW85TnmXVXa6N8dVw5HC0cawNq4LUyLldjP4VQLl5wV+y7ERNCp/L
a2ffd1idHkIj5vrSWnF4MoxUfC65VMe+C8ZHIWzE0FkMfEqrksfqqnCDUjAz0vsk3S7jQzkBjouG
CVVwZbchJVoo/PCqicHYORQ2sVDy5k0ur3SRbWgJS7JoVt2dTjqHIsylFpsrK/3J1H5yzKjnXZd5
uvzkpPrfY6tjUNNeD94fgemShhj9Vkkmm9fBu7YmGpy6CV2aHPY0FXHZkRsz6bJdbRB2glhbnFoc
kodxMvsNvil1U1slTF7lW+ZNpavpuc/KHjPIDFuUWJ2z9lrMRrbsjftaNfXFXaZgX6RWsoGbQeda
R7DCrgGmAMGb+nOQF/Yb6q3BITbVTybz3U1bNdN26Jn+kTN9VBojfSBHNALTItY/s8tYJ3VXnIc+
/DJGy9rwcIrpC3L7yFi0dQ5HPhp2JlICBfahSq3grpw9uOaLOx49w9fTyovzyOm5dQxMjGv05vbY
wRE500agbmBnfZbBbG1GouJbAHcfCWSMtaDnlo7vDFnRigu0snZ5MaQdb316NDe1wHRp8EbfpcDy
12O7AKzpYPmvK1XCcArxgJIOtCKPIPGqdytmWVO37zJ3ljVXBb1f2tnDOWyRHQh8SvcY9CjCxElN
K9PsppJwA4dNBrdFoWeN6oYqI0LorG/QWC0mjSrdWmTCViEgdVdp/rsZU5o4L7dTX169n+ol7MSb
nfCwdo1yIzG2XcE8H2HZeqswYeExwQuOOiM3IxDc1VZYytlPDjTbJKNSoOaq4LgunhNT00emb+1U
2iuMOa+gfbI7LyGNaIg9g1W/G7Uz/jJm1iDCNt5s0zK3pmZCnhuDVNfIQU1+6KMIs+Z+Gpp7Ip75
sjKrgKPdul4E09y4DeyQUmSTNC/9ReLGGY1vx/CHcyXKFs/L7KwkazCEntB56ycCHkkx34w1buk2
/ycG7r8h+f8QkrdMk3TD/9sU+r/yj8+P4i9+0P/9R/65tg7IQyCSEImwrMCCpAe2859ZiSD4Bz3r
0LAgj3loRtcWnn+trSkdMsECh2wtwZH5f1pb2+Y/BJAyCtGJ27sw2f7/7KB/3VmTZPaoqOG7MMXV
Wvr3IiDsLMLpbMfYh4bBwxQlSu+H0Ome/vQz+b/QyYh2/DWCz5chJ3dtXbKReK8L+j97TrXVsTjR
o7HvtEOtSsXjwx7M4LaYRvKQ//5r8QP9+9cKAR2zgCd65f0RTvnz1+K1YLs02vF+sarw1vTa8ey5
ln1kGU5an16F9D98QSiv/8eXBJAHq8CkXMiyffNv6DoOI7ex/JZWsaWNoc80VX9TMSpUNNsVrL2D
cApf4E3aYmsO5NcY6vNs2RH7ZHXbuDBGaU2ALY4WzcMhk+0+rGYioEvYoqbOsr3BQR5i20/C3R/V
CwU8cjKrc3lcWqu4z1VO+7nR9s8Wq8JjOLb11oCkcYmXXl54eLllZEPj38GsKg6UoZCa77viXhiO
/h0C3X9JIZq/+HVyNodFUgycs7iuc3OviS2eaYXxgnUKL/9edEPxo21d3YI9yJ6FyeUUbnm+dZu0
pEa5GEGvleRhq7iKGt2IXTAiIrfNMm2sdK6JzNrdybf66tJiyqMqRNkfJrTcfY6fEs3VmPYNeV4g
sHMYs+w3RPXVBUVBD28xY7XU6UAp4MT52QYO+xjBEaKMcFLRnLY+aBemt2Tq3imUcZfuJi3rbOuX
PtilKeZ9vjYxEdQr0y7Kz6H16/dsSILXLFTiIUzMkCuw2YXfGTd1tvxhC3/qunJAqc7kvG1Hdq/c
xe30U6Wg5zFqOvmtmeNmXntOAuhkmAYWZOX0gsMJJyihjkiInPdexrACHzdzb6VtPaSzNJF3suUh
bUJv01lm+15w5m2r2exZrkH4XM3cH77bokihVKRfy9XtkNBXeUoom+GM0G4KqocfDrHL/ExwQb/i
WDHuwQboG1PHRIyw0KqDV46mESmZsYk28Jk4KDdI6qazH6eywwop1Y2ZJcN3QqzpU1kLWodOUPU2
Ri/DIz+CLkpj76vp8/VkTe2FRmxOMZ+QiD0zSCjnFBsMQEolz2HH2dbEdb4zmH6B/hTkembuJ5Vw
zDXCIUn4uj9lRuvYq7lPlrVnBtmHG2ADgQ1BSdUAMrHy0OeQxx7iKRc3XtrduTMq4AprlsNbm0/P
zExwpjxWbDJr/D1TJr51gQCclSj1Zz9XC1mN2v2sZ6VuAW6JSOm+fyBoaqzLPnhoIG1sBle/GUNr
X2hHEhux6O7CZKQ3U+hNj0S5BuwL4YhuTEUmerSP+UDspQqm0YEaPqbLF9sMLrlEGQfYdQNLfrDy
QS2u83c2RioplLtBiyWuvuSNp2+CKV/mQx6aTFNrjOimuaIFItEvxHQdclDMyN3ErGpUmJiXscue
nDYLgPyjC87BOD35S48yaLE3itzlWlltxIq6XxfGHBe8gJ5tZCXPp2/ASYItlVvCPdAm0WGKzI0l
YFEG2slhSOi9baImnTyMyuV32rUck4vXsNFbVUVbTneJZySBTaqp6dJTCPyBpHZHJPpd1OnA6tos
r3324K5C8ZIRPXO3zRy6/jcVtrxQKbYK44gbNBnaR1VA9sGhHHbq3XBr9RiOhdy1JtU2fDHf3Y9m
n7/4+H/adWwL9nbT4NlHdx6BfEx6JEbmGoTeXcBwx0nQeW3Ns7snEcQYOWMeWlgjhNaTgHlFjJay
N8SQ2IsfCZpOX6BagLyWVllvHUWrTJVDGlkNTrmgyObOoe7M8iipe930LPXpQWpwQbGDnajlcBwU
D3/0CRN7ZAvyVpYbtw57nNImMq6xgPww4jj8Nbf8qiEu9ogASJbXLY2Be9k4FVA4nPq34zkBzQix
JOwlHHq+KBLX0eBh+ty0y1QdgJuFt7krvY8cuz+X23y0oEP6xT3XgSv1Nyj43gyv5v+5Rl/8iKDN
X2yW4ne5yjwdBbqoHpOCuDEKbEU2cMbKjFjIlP/H2frfKfA/TYGhy5n+b6bAVn2U3V/tiwBP+DP/
GgPDfzCKeCbgU8dDnfnTGBg6/0B1wI0uHIhHwKgxNv5rDCRLxB8R0FyZz4jt/Ckya/+DcCu/G7Y9
Y+LV8/g3t+K/cy+CXfrrCGNZ/G2mfY3tWuz63L/XNFwbeZ1aDLTU5wGdtK4xXtqyH3c6TucjTDNI
aWgLCyiIafl2q86/cdUV/UHnxPRQQSJZDV1tfEChNM8KXv4FTLT95BG6S1Ye7V8Rl3X/kuJReFjY
sz1hMs8RX6/1vYln/arqONjkmY/xTXgs8rvmkydgtp8BqcJxzcAbr7qh1l9mrSiwgqGCEMnK9rHt
UBrCMmcr7Nv5brDREOa+PFeukGswnbQVZRRbWGMH508W8DILwyNjYCT+sWiYccjHzLeseHLwb0F4
s3TJSJWVN4v72RjCiy+VebYWaZ4XmzIREjd2sxU+qVOrEsmbBdHxAuTtzkKxPcfCekLwrCLLQ1cq
GyfEPN/U9g9Gliv0dWGgscZSrNui7e+ALTk828Ex2iw7KEC+Nji5oOO/J/K7W7u1sSxLcI94W9Rz
42Rg/ubcQZso5mwfQr2NJtAZkekvFrRFMbxWgYxv+yGd7nt6db4QwJe3sh0oklHBsreXrGU7m833
rscPx0SW2zaxO5zM2Ws+C0I50Vgm/rYe83HnW4p/RoLbg7r2fD+WfzCPneHbCO0VGiExoLA+iTI5
OLExbwbJ/kqZFf1ceEwKVV9rf40D2QMVJU3FcDK2za6hAvInCTNasrNennoPA7oHAehAAXZxZ9EU
TvIVp/YRrEGML0Fnw6l2luwlwUn07jdegYfdq49xzSFdj1PzFMaOPGvTM8+cczOkltaWr3HvEDmg
AObRqZx6V0A1Z98KNWrvzrmf0W9k2/d68eU5SRy9XXwfvw4ji/+AlxAAVon7HLosFi5vkuYd1hn/
WCW9F68z7eRfmOfrS+x5UHnmwT55PQNPUXvyfQh8+UY1kwVwo3bviyDX+5nwzgXOn30Sk4t5YqiS
W0gn3VOm7ZCFWJcfCmM41OieuJFKN7iIphbvELi8c5M4kAGtvN6j3CHlY7fJt5OTurd5PZ1EShs0
hKp2b6BNDWnSf6RDgFVomRVF2XXsfzQ2CnhDBXOy1FSLLYV7qJrYAX11LQf1S/FiO+prmew6WRuJ
I979oHyqRlu/dF29oN2X5n1F8WW5os/NOLpGd+1kA8Z5wSfkWoRrvOYDqmF25yeqoV3CtsMvGQfp
jgwMiqeW+TOLO3q6KPvbmKMqTlnCizjZNtHygShM4OTFo293/acdcG1ZwYt56qvyQLrVO1YTnB62
PmumGjyNMs/UPXtdAIRxvvcQYY9erMuDo4oq6iDlkNRhqwiTHh8uzJvtIsmD+R3TacwO74HD3vmt
Z/KKtsqwnaYL2LDaVW8+1anPPhUY97UoqjUvqI+jMyW71HhWfWe0lNXkHiIzF4BsTSui22fFLu4m
8xwEITbD/H6M4/HNiJEQFQy6+8xM7H1pBSxO8olNIDVm7ZdNMeCK0TuazNln2T1BR82twSCYbQdv
vU8H0ao2r1SNCUz9ptRLcouNV+2MuYcIuywuOOxx9kDdGhN2zHhBvqPnAm/1QJEmMZrnhGBZRuIn
rJlXkobHXEdLHHgrfaqQos/E5Mi7WcZbJhRJGDQsGJ95yCTlNUzobemtc0PSkT4B0zI7c0PmvFnR
tVmR1kg1zps0vHeLwDt0pHmQkROjv0frVIT22DKj6394mT/vMtMN7szuajWtC9u8jME1DhgXGltb
kHubwq7Cl5BT46KdNH3lKifh04y/Qt17e05EDR2kY4GaOHQcjlN202U4wrArhDfF4LR3fRY358yc
mhcjlvkFbkC9gadML2BYsc0iT4b9qrFf1VSIPSYRe4PjpNqmcyZ+oxIP58kN6w+HtSWHy6Cdt5T6
vOdeWGO+YqwPt3YWJrsBFvemWhJ8X1ac3lkW89cEWwMTdzM/mgM/+jJ1dbQsPRydWQSnAMEFcTqv
0lvbzybeaLjrQsNxG17ZQe8wTA2gp+b+oEJdP+dDvJOUqxCdivGlQYDe1OPI/ZStps7WgwG83U3m
rddU48UaE3EMrUT9Il+gook7OTwhjlvJR/xECS0UQiuYsW83bfiOH1pGBYi9N6JV8Z4nE6vdXkSL
8Nw7PWTGV+34rAn6wNgWFPHeWrLMD65jxFuust19jm79nExBvLXMxnxMR2ny5fyYpehi4CoGJnBp
F2hSnV6+TD3w+Id+pYH0zQ4pTXuyIm1zhyDCecIgLcZ+RT0dCTi2cm6BO6Qk+8UTTZr3SEYtZ3+W
JU+DyyACcKzJMffZYX/fYNnZVykf6dUMAYocAfFOoNBx0PyEba0OIBrpQSA2dCNFsVmCsrgbYWDv
e3d4d1sXHQH7T4pVaRo+Ve+9uzL9MOPhh6jSO5y0B9ZJjPF6qvl6Dc25pb9s2kY+iSapjxDw/aeR
fO6LIgz6hQY0v7Yxf5BCV4O3ulxgYBxrAMHmcCSZ1Yz9DtpGo70zo1aZeCtQ1SZ1cqLqnY1XyfRm
BoXJrgOPwF3TN4uHYy7+GagJDOA5TLxw3CsE6g1q2TquTPz+TD27Iq2rs6wbo3qveYAye4VjZM2x
2jZqSYojjeFt1E2ZiBjy1MmCZH9k4+K/u/Dgf5kA8DIgi2l+8lPXap+GVKfxLtdwZcv13E2aXsak
d7PvgOYL49ltYowpVjrGJQKWVNWhuRqPyz8syGFVbkeve+UaSohhBshlwgXhTuy8zoaY9p4klYnd
arjwO+dtmPuMk3l6lK1zAz8R4cakdBDDPaeM4SMJMos8lzrNN6kn/CMniPGYGjK5QWPADwlB8ALn
orm0vJpH3SMZpXL6oE11ObYkN1cdNUA7q5xxdA7XccsGCrgKXbs9SXlQ8Vb53hLRgtfvg9ymK7MJ
5K5DWF2TJsVGTYNH1hjJQTtJj0EvjvGaCXnEVXDjWXkONNmqbxBAesyOfvNrsL18zaYVMGIzSpwb
9AoDzwe8IXOieLFDPLBKFQcZhN21y8u8H8CuoHOJYkfcxfxxhpgxulY1oRG2Irb17QWlF7x25lD6
3dfgXPsnnuPGYeJYg2KWEJf+e4n7H+bObDd25NzSr9IvQINkcAT6KpnzJCk1bEk3hKS9N+chyOD4
9P1RVaftMnBOu+4aMAwYVqmkVCYj/n+t9a3/CPDAlYSx57+f4i7JMh03yb+G0IAkLP/QP8c43WdC
c3lKOibT2J+rfN/+h0s1C+vtZUT7c3qzdAY7w3B0E5MKy/Xl+/yZPRPOwkIiG80XsC9EIPhb05tY
9uf/grgFnATNwdIZHz2iBbb+b/v1xnBSCQwlPs62zjM2zyOHBy74HRNzuGMBeY0K96rZdnVL6qm8
zgMfFekVuoGHuks3hkukKlXZzMPPHLO7GPpjtnK0Ml35brMbAeMeVclioQCgL9e2N/Jor0LI9njk
Bnc7xXZ86qGqnvVvUxdq1rlmRXXvVsLbFSxWabcASmBluaUCep7DdQs0YDcncXPIIDhdunaCsj+3
eAZB8KhmVQyeCX3RdH4knUkNs1uYaTDyJAsECL4dPRSKqaQiBMumhsJYbRiJE39mxNw+3Cz3LnMm
QsETylMbvgC8Q++McHZG524ghBZtmMlzPQADox8MngX7rDG1r8WL/NslAX8nCIAfqrBofkUjaycc
uLVxn4Bf2bGJam5Waw3HNHN1QXtQykYPwfVXqnPNwQ5MsS7BWcmOKHKukV5Gpxb4LRvDqME4UFfm
FeB5eZgS+dqTCr+lHOa7LPb657hW6hHcEnerXJubTyt0o9dGyzKfmdyacLFESPJzCUO780ruaLDs
V2zhG1is/uJGMw1wgdM4dOi1ww9ghCavdJl/kglTFIEmuJep0Pya9S4/J3pzp82RfcwaVcMQnudT
HWJSKG233brY1QiKc8Zh8ps6s1kx72avzLscp7xKHd+t0FoYDYj0k+GGQVMVDr/oSOajNcIO+paN
98XW490ow/wJUk78g4BQnAVDWePZm8aK9A3N88ZaC21uPTFiA+h83oAHSdfKBXvxEumrONJWaOTh
Np4RRfIIu3aAa5AKEQCF0cr2x+E32NSuCeqR/TexngXmnsYlPAL8S5ac3HPUVBAMoZiuTHLOl1rR
dmtqwphwlQwWVmVrcoFQVnX0EjKGslHF7fcpxwHESFbbxI1yLGUV9vn9TMgI+7lL41vlUYk1F7b/
wG0c8cDTgP6hgcQUqDqNfeVu3X+VrsgOesM2ccDghO227YCclvF4mrnuttsUDMozEInwVcNVqh1D
acp045eu8VMiR1CEow8d6b6hCjf9lBlvir1GydEouwcD18c7fX9m4NeD8ZE1ArN4P6np1iLieHtL
ZODpG8+nC9qElU9lBLJxCBKWCtDQEC+ip+BFUlzz2TEClEAEeNPiC5zzfY3j7j11daxuNqDew+hn
/hPCe8UdMHXxS1usczCQRm219eKy+LCj2H9uEusT3i8+9boR+O+d6RdO/IluMgpmyk3oheUregP9
WqDVIGqxumnelGuhY09uirkxrNS60PquwCVg++fYHNW6Vs0DRAlCYzLh89zoZGsmr7E2Xl7PpEJc
blp919LBWydrCycDFkslj1lluEdbb5coUZx6i2SU7hiWeKw1YnIDDf/drs+t5Gb2mr2rEj0bofiq
0NpYbqO/mVnsb2ZMn4RJ9JocBf1QVCcy8DNRC3klitXl+A2EulFsRANi6BbpD8QWOa3AQYqBJ1rY
HTDzlN4ytNXvvTsBhbE0r91TH0MlsK1P7Z1FD+tXZbsFSy4j7e8niTEbsQ9ASipMv1n5ltVvNbz7
7w7mo19Evoa3ySqNi2iTEIvzQO5qJWzUR2QWIe/iyQ9BZZp1sSan2B87VwGUMfT6Edd0vfYyfzg1
DtEHwKLQhkv3aEF0Y/1T5g+UmtGQiGvoQDoxYqyy5A6n0RPs1m7H7TsEfmGxJWlxhdNank1l4CtY
klIf55+zoFtx0xuOXFeiKzZ6FePkyJF57kbdyPvuZCGGlCqwmqFOfsxalJf7CSZ3pr96U+agqMAQ
MpR67TrKW++IAWgr6n6dOyOl5YaWk+bmFLl+Q1CP7nksjjvXy+ZDD4PZBoxxk+xKbx0ONHOFNhm+
4DMsX9k+eOzj3HJgsxRlL1y40Glgb3c3L6nLe70bi3sKRsHOkBINVJJZV58qhKAC7EE9RRPx2ObI
Y18zJdfO9LstKW2ZYtcvimvq6/y4TqZtQbvFvDC5VvNRp6ZrBYbUOUuDH5+ohkl9ZRnipp9V+Gh5
jQP0LyOA0Wke/R19GP8Ss0bYRIs6kGOarM6TDmrDr+r6ceY9foj4xb9q2omw8jQ2rVnQdsdQzu8Z
xPMqmKm32kdGTkezheNmNFSHzBt2m0zZPI+6xJhPpgJ4TiYJMN2Q3su8a9CPTHEXAhKyeMhm4W2Y
wwMeZ/NCTW5UBeVscZ/3uuo+ArewW17Pp6YajbMP6m/P48IFz9Rod1mGNLcx2XI95ORYfrKES/bJ
qMHra+RY8+/R1XScZnd6YPcwwBj1/UNvdO0LTFOGNsPu90u0cbnHV7gla9cncztAqgWYO+lrfFa0
eeDWxTCz2OFYIbJAI45PLM5O9H0qc+uuQ266zK4/HloORhjK5nAtfe9Lr+B7G60wyU2j1b8mTCTv
+hBmh7bS6l0pYoInSc+jhrdfzCFtAcPDdae726RPs/vQr4b3GjDROlOG8wZrwrszJzLCKl4emngU
zWQ3D/TubMgam9VjOfmvCdtRntgxlcInZsPOCHQYynHQF4P/liDePdrIYvIeL2VCcsz1pYZTzcns
gN5SSWTQUQnnmG9QlsNGAHWHGIPPK1/B+X1sZLTG2OhNzOIOS1uoCUFclsuSMhoeZsOs0pNq8rbY
d0qLX23czeB5HT7ilNAsQ2mDk4AJNftjXqUjjPD5rvpjluUtazLZAr1c5lxQ4W/cfccfWaaVX2k/
mi++6twnY5mRoXQ9yWVqLpb52ZXAvtyuL2CCjTeHIZsH4G+LoTtl+F708U/xPZBby2zeMqS7LHz3
juvl9wQlNpittDN/HAyCy3RfZkr+FrPdl3g1JeP/IIW3rGySfN9Uk3qgCRDuUtdZMRsWvIPRk+d0
zaaYzfkhnrnvAP773jf8/RFq96u6fhS/2v+9qGdfVT2B1Y/Vtwjzz//1VBX853/8kkvy1VRt9Vv9
+1f95fui5vyp0i1Fyn/5H5vv4eeh+9VMt19tl//xM1AbuHzlf/p//q//COLBkPH/GqHK8he2vr8Y
ov78p/45Q+FyRctCBRJ/dUT57j9M9rw61ae6sA1GrH8OU/4/SB4uRD0bXw9LEkacP4cpS8D48IVN
RTCcBuQw++8MU2A7lhLCv0xTBiF6hjaXaLGhm8a/FYaIOPMLZZX6qWRVEYN6xN2lrUejxOCjjJHC
YUtgTZ9EXzfbkUskGRKyl79G1AXqiGZgNzWnF31DoeVjAhbp/IMOUst6wdIoWN21BkWMZvRcUAoB
EMuxf5CpUBepR+p+Gc3CbVKlfD6qWHMvEZYDYq3O6Nc7LY2zPVms8uSm47wvRh62Dd53jKfhdNJb
OZKic0x17lPfKp9FFnbuuZ3lrLODcQbuVBY6z890nqhGMNsxCKGJrPwU0vbUclvJWoxZjS4CVtLd
25DaQwzFvS+0SwaiGdoFjM+alYptP4I6g6clgGOQU8zD5Jn+a7mKqO6ag4bwoHOwHGoqXNysj47V
mYfWJQ5gjunPXPrTJuHxHLS6xD/U96a5S83kiSRPds/+OEz3fIm4cB9EvwOzmewVrA48j7i9NsrQ
PsbMwhqup8VwaFpXW56LYiMZ0EfQawCl59iVNjc3rb0Zem5f4LaNG85D1zh0vi+rk5r98GUuPPex
du3wqVGT6cGCp6hpnba1nZ84Dhf5vwnT136g/E4DqEjvyYK4a9BSJFato+NX+QmxYKmZKCAcmA5V
RgBNpuGkOhV5aCo0l0K7mm+yZJWt78KoaPaZgWVeofyvwCbsp3SY6Znwpj4OrFBSuQShid7swnyl
WgZX9dxq8xNrtHwxngwA1anR8PKXhCtN+Rx5sHJ0dADLHLUNnCu/bXfgXhiRDnG0BLCLFGeB8QGV
v8F/wE6N2Gfubwq44ShN1nW2w2Ez6mG5ceh9OiT9fPPYd1GTY+FgyirYxwkXIPaoEtuK4+N573B2
r7CJCw5hm9x1Poc9xZ1eTY7NfcqIRxa2ecD9cbEniKgzjn7yc1cLPxhTLKyQsQiPlONsS3KRz4xE
+CRIgrHhI8fERYktw/Rm6MO8dd0k3Ib99Aj+rmUopL97dmR6ltg/DrVtZVuKOtmKa7DTspbITUuV
4qqg2fRodTn2bq9KTlo+zQcdKDR/oNx89ifzHRuQFUgjItOx5HywQuO9Kl1FbYgQkMqS4bOh+/XI
MBOdpOOSvpwLfdMgilUUqrRW3W2tmUQCsbZ1UmhMY1JjpVIbCEsRATuwiK8uLcMrPySJwWSFLdlq
wOzRfDSs/W6KzqVNRrslRLKjSPBRkQheLeEMRg075HqcGvf89OkptbHGrMJR0f0pRPeLzcK09mLB
i8OHbS8xJWcAdYlSzWpfSXkoB/tRChC2HtEFI9z5YNGC1JyfEofzHXvbkc3trUUkK7lVrlEMN1HK
qx8BvaN18LmVcudN4yU1tZFFaofvrc4VZnCW+1FovTiCUxXgdbs2ivwXHR1g2kkkrtM87h7Jel08
4hCMBM6S8bB5CCbexaoZbdICNVmnPBsNyLQe9I7QQjE2ZeD6eGXoeWmNkr+HszNbrt6Yfro9Ppcv
bozgOE3dPwIPcVlrC1DxIA7x8qt03+HGW/OpMB6iWD70aYsJnV8Kvvl1ZNr7yJenWdaFLtHnFC2i
xvB6S0yJulgv7QBG2myhSC7qcvyqMysRDxx/x4o4EqpIF2CZQhIyPNAvdG8ecUfSnshj/YHprkbh
dPxDlrq30Gkehl4RWuJcIYStDW4AL0794LlCiAjhBKaSUOmVNUWPWShTO50/1FavZHelzye+Adn0
uXLrNzyQVAClxVsbmZAU/O5uGqkClaxdxrR2Wf60t5YAKK8Q27dOT7epyAQ/XmV9gAC5ZiLmdJBh
gAxMWUiqnmAeOluzmMNH0qOX+juJaaj02dXSZztCWsm1/qOd/VcnMg9mBxahNrp6W+SkkGNz2LZD
s0wEO99MqZFMQaWYRiRJVzdfJQLDxm7mdq+TKURzzngDZxVpC3YDJ5v9xZXE7q3za8oZ4hfmu3ll
5jNzIcssnrQbR/PfCRK3AR4IQo88S2vNu/daAcoiHW+kV1k01AhuAY9R7z0LI+M1tz1n3QjIcJEG
7c90+4tLYr2X3Fg9U23tXpqMtwz8smdcokiwioNsyr1dPnbzIabnVtXpERZ0tlO5Tg7N1wCV9tqW
w4zoa4gg6g0W80dlddaXpfH34h6peddp1q2HuGBfNLuNvOQdNafT0FcbYtPxZz06Fi1J3XlMYOOV
Q/5sWP2+DCsiGTMHa+r7G7NRj/3UXmXiFl/A5/a+N71S7Z5vAGcHzki6IbBsNzn1kzgYTWFsrTj0
zCCy7fk62lYO0SGU9Rpt0jjZiR1t6d6Y8MZE4i2suvpG1CArCZeost543NcZN0R5H2k9kL2qiZ1A
ca6Rp2bsrtAqWWDXW4Ki3dkEOxgk5Nf35BsSwCLac6wBu8LIxqLLgdXq2ddBd+FPsbO506O6H9fW
lIP/Wk04NW5lCogVnx8Jw148W6Nef2oEy4kXF2VHK607LOacHBMpSf9q6vecs+amJ8XCuufeiN0E
Ptigbq1d3g+lRng80x6KKe7usjH50bLa2najUx2R1354rZU/UWFzNDVDbQx+vbVZ5khd4N4A4Ezh
BwCyZjPYYXMQ6FKbtOrjHSh8qAVenUEuITxHf+MbI0MLl8XTLlE/gL3yUZj8vvV+O50drTsb7caO
Rf5BdH96dDE8kO7y3ujxAcDoFe6L684UP4WOHphunNLpBAxqZGu3oxaEXKygqgfODh8i/mAp1iSB
ZIclgs81P17UtLSapj/rJvucKIa++X7Z/xAtsBqfuh62u3BAFugSizGjCDw0NHwLcC1Qk5v8ROye
SCTDD3eEMroY9ESpLMQXChts03V+dQPNgkcLsEX3oDE57am7lz+02d9XeBGeevR1FPPExylFePVc
KvVTZh59NFa+xZjsr7sm7J7JIp4AUPmMos20tiE0bjDgcEAkVOcqaEFBbJs6BsUqNa8l1g78vrYE
ldnO2L3b6VxYg78fwPGs3Vh+0TFpBN2YJ8Z9XRPZ5AHZjhvRCeqZHDXEObvRqN1aVApweLWEhyXR
glPkEAPLuQu+6APLu6Dycg8XpjWJxyIWxmeZ284nnEmgR7NicRYyEWoGFsu54zU3fR6WM/IJF+D+
6HaU8SbQQkthwpO0LYTBAaNUCOQuXxfcPILYwxQL4SY0iiE+NR0iByC06NGHItQYFy5aQVH2L40/
Hxxz+FnhB9q1hvz0LV+uClVjicKkdgjLCpDKaPsrDsodf7mjndLz4ydUwucVYb3R6t57hShizjUr
qpqMP9W6VM2GkjMwq/YxzA8QTjX5ZM/I90KxVorhfx1LfaCKTFxTjPnPieU0u7x2vBNB+uqUKiyp
mes/TnO8zXvZ3Bponzvd+GS25tKUhtWGcOazQcBtlUtzTRKWqnNKdvBvQWDqU3RQZyo3rsz3sBNw
zTU41DzfNIJKK+sgsfo1kArJIwULsuWRPkb9XlEqF78PS8s1l/wtaBJtVfj181iV1cbVfeoFkuIE
sHRak28t1owruFWUZuWryK05F/OKpl7r5g+FtXMi8ZWX3TOTt32nOfMDzBKdK7M9bfGUW0FTsxe2
UCdEbTck18Z+28ya+QLntUVvLYrnkYwDiggRQwqKYA4YbPAFiKE0tmkMNNOqOtMs81zIetxWLfe6
pAqTn1ljIK27Mw2CvNPH3FlN+neO2guf8f2dZdxZ14bgatBJ6hltkzRg3G5oSKqCWGOBOVr93Ri3
8XbGePPcWOmSfu2irbRKHymKC48pPTq8tTS/ZBEPmGnIiq3PTvsK1uNTb5to7Wejs4uHbHxAvNC2
fgt9nVgENx+DwnbSsVcU7+5q6izyiAsG2CLAJlj6dDVT/6jhPMI0VQn8y32/Il40nBEOf1bMHLmh
vYFE+4hqNA3CdmdG3Wmx+OBxmg+hR4vGrGm7PP7NWrJb4X3Wz0ab1nuZNfcyESeYVzwiY7qfcG/q
27pmxO3NRuwEdlGzso2VSNPTkpPhrqAf9cx7tt1YrEQyf4xu9xV20WdVZbx/KvHQqQv1Xs/sWdWS
foneNc0kQgLIlt3XHETCPRM/ffXqat34fgXqEWiDGXkY8EJWuFqpG2fLqh/SgRua1qZ6oLoZMB8B
S/2ahTAQo1m7R9ro6d8rxpljIcVjbnIaSIwIdbydPK89NLyD36eGDWzGvlKEMLVisYS2B4sOYqjz
xRt910W1SRKjuHJsAUUZK5Fzyasad23GTfkwqEWRxGUV0NOR7dIElhkEkEaPiUCq+s0cjCQYBwAU
jV3L56Fb+NJwmw7crLOD78blzvJL8t8TTJtB75xtU3ZPEx0utPf5d8Q+0vsy0YzfdtJ2pzlOnGMt
vGZPcDA7dlU4be3Bap7wtldrrzE/mOPTS1bSExxG+h1cT4ShtorOYnQFHDTTvhg6GHUJAnQnKmjf
KSCuLbKWtlW+S+0pzt1QkCroKcZeRyPUokLisU9aFa3ZbwBZhPAcWZ0XOHXK6jfOwzuHANLezYmy
F52/Ymn94UY5rxgX20sJfHtPpfXBbnq24AOWpgK3VtXGQGky/93X9WTNXl2AZ2CNrtV2yVWomddD
xrdvfba/fHYiBzyHyeS/Xfg8bAdImI5juo0rPT9wdzxgFUyDPC/6LY8rG+w2wUrYR+Umz5JdGtd3
DFRIBKlm7RiH2bqIMX3rM9/nNm3p2YXjmpNoYGKgVM8/US/nrWrQqJDzYQOzYQ5wc4arpSzw5E6t
vsLIn+zbzFrwM8SGMtXqJ5VBFWwr8VvO3WXy82a1zBdAB68GT/fNOEfFUl5+gpThrFLiR2BRcnxm
gwYnokrUGp8KcXkrvcfWBKmtKi6R475Unk9femZQE74kTVow+qWh76KBnUeubOYZcF/bLkv4Vl5n
rpJE/Zqr+sGp1GWCEke9LCp7JDZsGpi1TEHkQcNaOUBHMsOclY1oiUiNPJUxq+xjasY2lKDYXFym
48AnNehCqHl6p3hG4iRacwn87N30M3Htg2fJ+1FV4yFpJ1RnKU88ol/qsKchqRs3jFu8kw1kN4UZ
e8WnAfef0ZEQGwdWKXC54GqIQ1MbOMS1g0d/5dzDG5E0kcHOjOfyh7QAkKzo1qFhJzeeeHbezCkC
oBb1apM5A9OXNwRRw0io6Bqd5xpXusGgGiYoPx699mhEnyUO0Yc0gkLGjXYnB9rYHOpSnz3Duncp
Fl+PtWEi7ehb1douofgmdQIuy9raydGIGXLSpwK1xjPktZ3NU+Y5H5g/tnX+oQwIrcr7TX8tITMP
UMKCKwjagoJdyB1GWqfQ3vrf6JkZTsvsHa5lvJEWcBnc83Qi0q2Uz2SY3RkD4hoqIHEa+uqAZ4fv
aZXewxfIgP53jTMGtW5R/dP15lHjXl+v8GKZqwF8+7qXU8MXcZLXeG5hmNZyU7bjEitGcR2kcyIb
f0JFDZx0LLiMZXm3ZZMTHTmy8GbNBtHq1Jhkd9aqGWx6a+Y+pnirOSS5DO89nmqwl+hZsiGyxzL2
yDUTsn/SLKdot4XXatMW1wIUDmHErNsc5oSJx4fZ4ZmyfEOCfuE1sqkNbdC/Jv3c0TLw2Wajm6lz
iCzC1mL193f2/8E6/r9b6/9/uI03TExE/5Ohid+liZK/7OL//Gf+axev/8OzdIhTLmtuRqPFWPRf
6WT7H1jvF48SZTHOv6WT/+/unTTyspN3fKxHLn0y5t9ZvVP49tfNO31yTBV8M90xCJXazhK0/Zdu
GhCRJfq/xzXXi96GjOWzakG0Oq7+CnvokWlyX+qdfPUK43UaBmPbuRNVIf1RTQDnZ+hJB0HM4tAi
QRL7GuyD32X5DoMExGONUkEaPJrfVCY46yrmjKs8bjdo0PW7TnjnppmTuZsXJITImQFqD05xCP9p
00XujdSKdw/8hN5ZVZzKgWcs5ag5KBJJ4a9m4q3l/D3qim7dvribWpNeMG72sK7GZUs9P0CEtNeV
y2rImIbuyUx86EzTGC6CbL2yNIMiG2HvOF9/OBYKpzkM+c4t8vii9MQ4pYKfSSc5d8+lrNnQ0CLv
udVtrCR/6fA/dmKcV5N0KKF2+w9iYMzuoh/WDabEz6T0o1M2cG8RwGvwJ0lnB/6PnabVuLsB+EnA
XWfcEI34qdJR8Mg2w3WSASaGh/Rh9hNHiuqPnFXFtkhol0tnwsqzKmmZBmM6xG55K2S7VejPc6Xd
hUuStNPkuK+FP5AYrYybX5v5q+rt+ofdp9vCX3RKVdwy5rJzknt85FMPky/d4/mlqUVE04jXU4RD
7+drN1fJA7st6yBaTQVClMRP66hvWHZq4SNQdvtkZejLK62wmz1xDXkO4zq50m4/vIa+2f4kDO+/
jIVgP0JiCVIeMOVz3PsEaQe6umWXew/uQGVOiUpDcYbZ23slvPrNTVKK6FK3z1/KrLRPdk4iUecI
ulrlTOAQW0KVbSO9hu0Dm2ddJ8LgxfNNHHNxJ/G+mDUlAwBB2YZXRA5R6juJAa90IV/my53TqIhr
66qiYtcTlB8Nbvru4kpx1mMYETw0k/AlBQz56AkMH2ORUD+OveUq6Kk/WbgNzmR1KMSpQyxSPn6+
aJvwHN8WAM43ShfjPfQPvAsqi+hcAmS2QXReNGsECaGGMGc06yfQmJ71IXWRv5Cs1D+bzhUHjbUz
yBHqX/a4qPiauB/veQG1gDazpTlQ142nvrLLIwNXsoPvO3VrTG/TvQkZ/sWGD5Xt7bbnl5ec1jci
YvyMDHPjjZRidWorm2NekIrcEMPiGxpqpEP7O3A50Q+0NLfUbwBQkl0CXpSwArbaNaxumIpurPIX
kCzJdZJW+xNvRL8zOlH/sseGXpWuAtG1/GRpmNbeFmox3z43TfchmnEaImxQpy7ocXmwRt6D1hKu
zIvYOtLy1D21qQXa1Zkch8ZpfnEFpOk2dbZ6dqFS/s7zpSHP7nmIrD2w4yxtWoyJXNrev99pqc0M
Q0TCB0xtTKZ9SpagKREBirTrZR8B64fk/yzzFzag5g92Xgnw58JyHxDHrUOFWfFmjGRKmgaOihl1
rrWnaoanHgnWo8ZClzhFONRbejHUT+XGCUGTygHA5EwnGRrmLdRT7zZIrdiwIiHZCvM2fPdNqIaI
4ljAvhECWu/xb6TUOtvmUaw9VtxQdjShVI+47ymEzhVy0fLXAsxZPSYRoEt22yEmHkP1XlAtja1Y
eOyzIVvWsc53pasTLQ6zYfGS5Vwn55n/Sjwa/ih2ZP5dKn3S+YqJ78pl5b7T2qdewkvo7eq9TEim
QDig8etiqu6O8vj7uNczNgXxvkib3/bgn3wGebqA/KA03dvYiq1gv6for2Wn5qxxwdIiu5Tb1qFN
DzIeonqqAkj51U1xjuECFBW28cRwbhZNubiujKuDDknFEjW6jkvtieGyZEgKeNaUbw5jum7p3hVL
Ca+x1PEao4lWV0VcqmFgsVusspQFSW9tJnpgVm5NMKtfSn7Vd9+vRvNvGSFP0gQMApZ8MX6OUzpT
E1yawOgEzcENDcIlTcIck0hvfSfu2N6Fb1pkvraa90UDO2rgUkWM7Q6RbKKeWFuKitPvzmKzYXKu
Had67MQiGC/lxgUtxwTcS2B8FB/XNCCXaVcffTfbCXZEYF9n/sAJjS2jhOafLiXKmWM8OzgKWRvI
Q7YULUP0EPthKV/WYQ9sxqWQmQUlwQcqmqkDfZM6O8ixrPTztBQ5N7zxdykU+LXd05JsFDLQKHLq
jOm3mOpbvRRCJ+aiZA6URLsOfcYGvdGKNcMH6RJazlI6jQhvIZd1wJbClsppi6gfPryZRfq4VFJH
BOjQMj14SjMl2H74KOmvjieKrLHZTFdwELRbC/xDJLaVuSC052YZKczyXBkOaPUhe+BtRS5tKcyG
mWlt2N3Tol10OFKyMqvXVkviszWo22bNk22Qy0BQQoMQdf2BvEg+zKMeDQjBq74UdyNqsNozpb3T
nO6LLtw3GdOStNR9D0vxt1gqwCnxyWh6tLULavZzuBSFO3wMV+lSHu6lnMNlK9YK2/iZ0ibIeEvX
OMnh/uYu/ePZ0kReYUYXqJD0kw/fVeW9CVkU0mP6nLrk4DAnY1xhTvmlGlRMH9UefbCl5K/X+i1n
+rBF6T8OERjVaaYrHcm9eiCAPK5R0bhZiaVgrm68a93XwzvY8vx9WKrZHaKLgc0Na4UxeF5TFgQZ
oFAJNoZ4qXYPv1venaXwvf/ufm+/e+Djdnaupo9dzfvuiVc0xiuH6njHACOZCZOlyUxzCv3YkPz7
LAXCZrPl7rBc4IKQyxbemikqIlBRXSsPV6e1lNqH0i424R9F91TeD9mcpBvqJErsQn6pXdHg7QM3
hWxnILRtkpEy15wYprWJm/F3WZjmnVFE6nlokmFP2Ef+cCTGDqY88srzQgNxh3atYSolBzIfsoJb
WNH32lGveIAxJcp9FVLhUWPJCNgrhVsEXNoWZC53k5V/ui2bhLYJhzsK8vRLE5bNNhdVs5NmzJZr
yEIwc81lrNKtxc4tMiPyd978ljZNVYPb7nMWRnBTZwNZLcGXuS0sXQVVk1n0xc8XYAaUAlQax0AX
iq2dt/39vAB7s77CvOj03t00yPxRpkvPuMi0N6GIKxPT+4VkygXEmdTWr51o2+WMYppALGiaJGHv
P/MRF5i0QZ7cOEGru9IFx16jXK9aWl1fRD3uxmGEliXmx8kR7nVMTGOlPC/dTaWxIzlL9hGNo+qr
6BfkOtaDHHkU5KB0Jcz2oz6OxwTcPF3KbUhnTnhOInmzWMeviXelh2l2RqpcPGTedarFZFpRnm9+
xtPVOLkdJY39Jl2abusdFu40ehCEIIjFfVM0+IUtmBpQjQBsRN+wjewP8ob7jeEYuf/OZ5urCkDT
b1QHbtOl8GtZq9h/0Dw4t0F7FN+YD1LhID/izMOMs3K+YSCchj9G8CCaDiek+CaGWN3wiHt83hgL
TwTsTgUe27YuCtiInAUIv9q5JT4G6nQhksQLmyQnMXgnF14J6NwJoR6GidEa6jIsXJMEwEkTTSZK
FswTD4slVhE4KCTeIG3YwFH8hZIyoOvcIq4qG3NhqEwaKMKFqiKLLv0YFtJK8g1dKck3FcAkIeDp
OlmoFnmwp7IjXHgt9UJuGbFt7hDpn/yF6kLG/zQLLtrwin665tCvLFkQIjfYXkCHpiOgXYcLJ2b6
RsawMuDSH02N+tRR8n66mZ2eh4UzYyLY7cXCnmlS/1HvOziNWBdm0DRgxqlNWYA182xNZytpyOEu
PBuk+/zSxsUXA2gEsN0krs+marZPxFgrKiXiL7nwcbDKFj/db2jOECq17coEKWBh6nB9cbCkivGm
6AMJuAPdxMLgwZAFjge9TBx19Jq1u9B6xoXb43QQfEjsl+f5G+sjJ5XfZaV07WBeuD+lbEEAhQsN
qDBijgIdQk65YjREyxly3/vJ4pkHRx/Zxi1Z2EKqgTI0L7yhmRUlBUDfGCIs1yCJOn0on1hHVRvb
mD3StaratjwYN9RHHpKJ+F09MGSR5c+uSdQNb4aaIehJAgVQRmg3bKg2Zh/Ov/xORlxK0sqjk6hM
fPVEIqnBfqoqWc6iWnF7VlTGUFSEg5/lFrTHRrb97xgH894VKtk3cqjhLZS/shGDB3Ecl/GxPWcN
rrE6ajx813p/jwUSjTn153U20N4yp2jhdlR5BGwFXF3fC4/8YM8MfuH/Ye9MmqtW0nX9X+5cOySl
MlMa3DtYrXsM2BQwURgM6vtev/48aXufwotTpmp4I07E3hDG9pKUyuZr3mang7g6IL/gn+cIyvyv
T/G/h8F0CBzeKvqgSNdlr2s+T7/xUvJx3OCvQLu+Cqik254ykm/PJR9Hu39hReLgsiZdsHKK6swL
lU07fwlAmxQUPV8+ITP/uwIk+ZakUASkU2jPRqbkPykBCSRSfsFemttxoNx5DpAa7toXRt3tlwqQ
r8elKAaI+rG91inJ2BoKGPOTCwhj1/epu3xK8wgaU7eIvNjiFizl9znM6/IKg7GqoQxreQW2YtTP
WZ5lENoh9N+cWtJ9axcW3EvqIWpVmyREFJUcVoyNN25xScSUcMfJ1BEUaG2QKCT01nQf90No+MlD
hIiotwSAhzbrAMH9KLooaVDqYksJWgILxErCQwkGiXgBresQBdxfXuTtMwT1lcmcQZ7+E5lKmc0O
hBGM5n+a0u7p6GAJ4FR9t8ofdTeNQY5MOW6k2QY9LZFdB5Ek6NnOMLmLnw3sjuUOIiMqqlsX1Sae
h4JYNN+/fUvub7dErOmwA6Nco8DuOicvTKcujna0LB+hosvsGourKLvAtrahFGCclCmnFJDPKUZl
cQ0LI0vnOjNaynWVPVRzt1Ae0YO00guExdCX2K9htIK3I2skN+pxMUKdrlVGZEStWaNu1jXD4Ghf
oFIIrR6x1oHy09sPRRH112GGtGfmYID6Igh8xVp4PQnDGMCJleXlD3vCzOqjpO1WfSjysFpv377Q
63onVVcWjfRwKJSOz+D5ZnB/me3oizcBYU74SOxNfG2AtBket67NCp9REPDeTVRHRIxTiMypetVA
FscPqH6V6c+378RUVn+ZWeZOqN4CDpKUDKnBmiH55U4cAasumFP1CPalVTeSZlEP1LOw4JteoA23
ggp7+4q/DbIUypeOFNqx4ayaTe3XK1qAdnSVa5r8Q2OqK81SWyNWSP4a0qZ++1qvNSHNOLNxeU6A
1KUL3VafvFCErnMI19J9xKkYi6QfLr30GEGEmlTvIiLBYIjzRYGZ2b994d8fkjmkzH84mLHpnhBz
BQSMNkiz7vtMwkxfJ4WUN34IXSthdN++1IkKpXlIEPAuMpLSZUZRdXs9oMAZnGwa3eJxmlSs7TPK
bvpn7vbsUdteIyldv5uDNbSLqypB6cPeyzHO1k9pp2vwowhgQLbCgTgs6I6lSoOJidEqyq+ykdN/
ORsmz6NY+PZN//ZiJDZwtB983o7t0Gh4fc8Oya07Ax76XsL55S5aK8jSn6OzWPJzBZ8UmeAQ08I+
/NNg/f5iAFRAf0Xo3fVcWNqvLxxajg0pSVrfVmk57roNyK6HbosyTtzClBNEtjla8F6mH5Y4j4Bx
NW3bBqC+rNkd75JinWAsxtiJ998QKUiRDIFUtlzKYvE6f/eHUfJPlyc3qOXTMsGRzHdO362MyMaL
oa2+gUuib0KdfOnX207hZ0wQtqApOIKVqjt1Y4kwYTV1pedxGJQ4RrNZBpkXLd+ZgEX6E0AHI8Px
52UoQY+OV6U/nzdgL6zZXcixI2QpoiAIMTIvaMj1G+pNHW+nbKmq96CmHPwkNnERmi3aQsmbC7rL
TPmcins/f1kX1r3a4CmBndbOTVPBJm+vCdDtg+s1aGJvmnhKjBwrQNcfEBOoxG0EHhXrLcs/kJ/L
BCfCTy1a19wjCilBSQ0VAvpnNKXrFLFzNefrp7UXerwb20aNH7qUf5k2cZmyg2ziWFW8MzcmfwaP
hVAzNKFU1BYLnVSj4mGQtkkxzljiUpUSplnq8pPKwWUlxoxLdwUNknGO+/f9pAsOs6XBn6DfdgB6
omWfRgGXtpIJv5ENWqjmalaEl+aNCLKk+QLID0Jb6I1Ncp17FKSOk0MH9pKG7zJcDPMAnWM7+6HZ
+ZIxcZZLf8ROhoSCfIq/Gj90WW21j1ArCAdAYHgTvDyApHTHo5YgqlS6s5HtZ0ClXTL9ujkym1he
oGlU7JsuVPyV6Hop6EKDYmj//owGMZF2L5IQQRTqon6F1r6IV8kYDCLBaOVsrmM2x0VUPFP0PKpe
lk2MnPTrgR+YQA1kF2XeDla+deLAXFFYmqhtqUPFsNSLbng8g85kulTQnNOfIqtKJk0a4lT/AXdZ
Slngl4WZLrWEdEYuVQYBsyZy8dREZQwYKb9F8zHUhz7qM19cWOD7F3K/eWQMq3lMuT4IRN8JP/q5
rRiTVYOumc4xPhwRLY/W0sRuqTNTItgtiJ+bh0gpfMygP8AnwHK1yF/iDR0XdoF9C42Vh6nc0Mzf
VoA7wA7UF40YL6jxe3xKtVQeS2FIhc9XVtTjtb5p0XnhljBcNBeahtTcixfEwlNbpfF7+774DW61
OwHPzzsbUUvm9tIi8U3cFlLjTm46D3c2CIpAUYBlwlLmtmiZmzGmrcgIDpD7Gc7V12bO5YSA3lna
Ywah6UApM0VNaD3e1X7Jn42DTxC2KSiVqBtCx5Uow5sS1vnSLgZpgMYRgVjaiNYsaZoTfGhrew5v
QnbEjYZ554jxDiE8l1HAYqHulrNxtru0uIY77fCBTQuBGeA0sZiZ1ZhptGDzkDhy5BleVvRidql9
F8DTNLI1vqfNzhTnVKgPyka8FSPCWhx6pGxQx2Ju5/EuQgZpvZXLMjP9/Q5VQMyj8HGjMoeWcIXN
mJQjOisx8qFIV6kwFcm7yokTfG6I1c0bpgywYGuLDWA3WoBS7DxZNnNLha/bznnXWdNlFnZ0A1Bt
73g3jecnlUTn0Sl5mBKZlqj6GCAJ6pU3EPiCGaCTnXh4ybERs93sexGlS4MY/1AFuCEQt6NAF0Lb
jM/gJ4AfRh4xY5tV39dJWmhlsNkuPHOQzlQqYyTG5jjGFqqKB0ff9DOoByYPZpRmJuL+0EC1ggzE
V/YwU+1FIDVpsugS34GV7zXuOLTID0jBVknRk1HaFRnvA7k223IG0CmTQkrgkKIUwFsqHbr9MYJW
CB6obdDYZheEjxMwc+0EM8HxYPf1xE+SwlADgaMUmn0ps0cjvdzjLAc9FiQj21PtzYrx62OL3WFk
FFkLOGJ0TKixAZ5bGYGrZpGXPhIYHtI73cqNx0gqcmnPATlK5wAhXM76pdac8kUoa1YeenDmkO37
AeYyqmQyoVim/XZhf1j82PKgkS9tHW3YoiTdsKYveSS/aqEMU543IZbxUFi+F35DNvKSh7Drm8GZ
qgbdsWOG8nQT7KM4pc59PqTritWXj/PzrgmnMsQ2YAibj2Ez8/AYSaE3saf7rbljJL3ogR+qItYs
7HRYCadxphrMCL5M6yKhFscm41WCibsi0M+dK8TXeCqaOBxaDnAXxljoNmihgC15BJZGW1HCyvX8
UGqMVWIH9JmbsO3uugB1DgtAkLOorxakgvajXcz5XeC6AUYoLWJVzYUqAfocVDUO9fe64Iy5bBFZ
weKLOxXbqoQF8RU2vFphgJVV/uil+dp+KIxFzcNE93p6twa4HmwwCOsRqIVVW2PrlpYBMPcGdHQ3
HCA3+2iCNvjbYIZb2IVzJXKOVRQdepzXGt5RyyY/+82acgqPLcBDLK1HE9Kv7bSgDqiRcwk2dWst
/ReQxIP3UeX94kVbKCWZcZTO3SWkZRfw/CHzNESSqSeSZTXqFUDGuguSfLXbQ+gihnGJ+i8qm6rP
ric60PVhDHQEepoAbb2LUgSBOfhUry86pID9jfCQd9siuRlg/qminsaNVbnGBV1rt4VfkUdn2hX9
Dp3ICaW7oLTtozM5sXsIa7ifmAuiGYb7UCikdVuDyPPuh67BcO5o16g6NPuAHul8N8NX7K+tri+t
D57ldeunvmRWb2SrVHu/6jHC9TfvlW5rkG8Svhu+XLpWuwCKaHYME9AXACg8H8flIKsEhHHUODos
sp0i9ctH1MEqiBdwi5YG7XYpBozJdF1pWpqd7O1jH5aN9HdDZstcHcPCytQNgAA0ZI6jqglr4x+x
D50St9HKzwaX5pvEOVVRXof+GN20Lg+T0uB/ir5p/YTK+UCrqEIkbMKmlWMJTb+ilvcYitS1t6vD
qYXeVNl2RIyyjKZXBRFyYsG06IYw/0urTYmgWjGP5lgJ2EhY3A0QP85aDnCWQ+wps8MVQIPYShJr
CZ3wkC75FNHcEF09+ZcrJU5CUvBmuNdeo3+ecsr0pYxchPU05L3wMMjKRH8K6hV7ik4daA3bBctj
9PGHpkjUZwmek1txaktnwRH5QmoN9dBItknZdUT2cGYYpSPoJKLgySZ2s7YIqQJCv0z9xBwaoTUZ
oUeBhK2N1EWpVnEGkConJCpd8mzrvBgKmwclLqGhR5O1aM2GWOQgSA8TfgyEJpgI9wxQXWpzcvrN
NHOnbRRrrj3oVVfrxxHZQL6HzBIkORKzKmQtdbJCLuDYBanZJzNP5/yImzoBd1SiOYb8T9AGJl4N
wpHdhgZ6q75NU1NWB0QvdHkVVenIsdjXuNCIi7LWJmShyWLGCOlN1Ts/accvGU3v3DEAJ85D6gZ0
tJFNMmiPVjL87OGLCZGeyj2qK8wp9XKCeU7FOGbgcdnRVIB0L7IyAhyVta0jLwXFvSTYj/7MB4uB
ZZtJzR0MHT2e7OzvkUDMAnvHoRYrEakuYz6xQrgc19DMKRc/3xAQmamYIIpFzlLMofyct6gjXjy/
Rg5Mx/lE+jf0dz56djwxik4O72jo0PRGxz7KRqyJ1ym1wwD8r5ZpdhbTC4NTDJZIjXerdk0U66xg
auZ92wJ3j89ruzRBhd3jmgCI1V1MIu+rhslSUK9z5m0y2a2GwQeYk8DZBXrKDljVbSvPcDrrRv92
7WMUJK5UqG3uZ1k9sw4EeG0edcwIMu9gH5sl0hSNKXiViHt1+3D0TKDm5KTGSUN7owSoPqDbTDdR
58TZQLTN6RqPY8Shic4igSo4qZooUInWxJu9MvMxRGuRyBqEDql2uOqSL/h389NGj2u9nXJfc1w6
MfflbmOkHrkXoDqRCeZFbe72eXkgLMJ7yYep4qW2HRtfAbxcjNHX0Z8ibCyko9HfQ1aduZBvE4yz
WWcekDNeeF66QXldTA7g3V2Ud76D41RfIA26Q0hs4d0O1lhwLfr2PIJdj/hUpJ1jQutgpLn5IdJB
0j6M7ZAIpEKyocYgltzSE1fe5PSgvEKJCsbPwnZNEpjWkozNdmiBsIy8gPCSxJP33C/oQl2KySV/
woplmcfj7IomexhjZ2ZQwufIp4tstJL2XeW3PC2gkIzA4CUj9iGgExjMUWSTfeF/LPgqImdp94tl
WfN3zOmb9da2RtpuIq5j0pExbqPOOvNVLYY7rCsFgCprchh/qK8m6dbKN1FYO9MkBxEctCaQj+qK
+RF2YcRb6wsKuhDMfChdQJRGBFgPOpAVngIEIewBq9OQ857TXiyhWJI/MJ2U5PKU9kAs8LE1e7I6
gwQ/Yy5Aj5epf+b4cPm/LxmO6N+flx6daBNa5VaBBBIYQ9Riml0/jp2ZGOVk6kdWKBYzJbXtT7AD
vXkuGwYEljii9TQTGcjJ0WaJky1H9TVCJx7B60Ln9hjG5Ty8V5BuunN/mKE5+Z1LTsHBZnnEByh6
48p4UHlW8TGBh65JcEzh1PMm3dJlF99Oz1njnCFggl9SOjpsUgT8gwIIPbE77zHPMlngc2KRh6u5
6WqdDUSJVbagnd/DV0ovPER+megkSTazf0JThVeaOIO59QHQIa3IOR5oNO6tGZ/Daw072vwgPnrr
LdIqZsPqeY0WNm1ZlyAGoaykW+kMxCARHqBamAx9ed45grkzgW7hANnP/lDj+h9qRtgHoYxBQ0dL
5AFfl7iQgvUxTsynbzO6Biwn46Edyx2UuQY0NxhynvcPlzytqlGmQvFYeqac5yI94L6+5FIj12z3
GIlINZnuzfPUyH0Mdv/0dL9fCkwyMa4wDSNaUyeVVTeO6hWObPUt8UKzP1XKE8CqZjZr9q63629P
1cBfq+MOpWPtCIkSv8CT5LRM2dkoO01Y1XybRTGQyAxx4TITZe/FLMO4LRzOQghXbBpIMSA9jGhG
3vi4TfcueTdVCNPZCEh5zd7zvDO/9D7KNjIpQqllx5lAH3/iq7dv/7ehAqiBNVGA9ivpuGsw479W
2uc2LIxyhHzoE2fmPjigTFrI4UoK9falfptzQMWRs8TuKaCu6p/WuwmjUD0igHoIYh8dR2rQfjp9
QtndLBEVRtMfp9xpCwUemaOV60quKV331FqqbTqw4tTvH2ovNntUDy50vR0SdvYPkRuYMysMiPcJ
Jha+/pG72m7fsdshhv72s58OM11TKU0vgzapdABovR7mCR/AcQoi8ZWaBKkjPstUqYD4mnT+7Sud
jrIrhc3T4mHO1SiOnRSvMwJDXwBZ/ApcTWfX6NGZ1DxJydTOxtg1UePbF9Tc+q/z35W0wXyHJi8q
OwRNJzOoTxFU8BEd+9oC62UGocFgtjk2RWDuoLaafAbpDDQ0DraAPmJOxrdvwPttcBWTOLAhG4Bv
4dFPdxYs7UH66PJrE9sLgGh6WWu2p+oRB+mTjOh6O6LcxZmnPPx14QQ9F8UtCWRC7AuFBWB8Pj0P
TpHi0UK9SloLq7hCp4hsYc19ZCmJI6ZnQG+PDcwmcbKe3VpP0hyWIxDMscJXxWbhbwS7E7FIrweK
Rw5uOEjAQLcp071PMO/25wmtZWwPq8wysVWHoQWbhdW6mizG6ErwzvB0IbbRnTBHfF23Nbelnwv0
HaE9u2aGZIKp4fj9U8TnOiZYDtMiZSexO6yuKI9FaUtl0h3n0RRZyoyy7NvD/9uE0x4WTUpqKHPi
96k9kFnE2DUuX5BDEsSsUQ3ssNoh124igJeS9duXNKvl1ZRjqw2eejQ+WAAtT+Y4jbKlbzp/gqGv
TI1xgG2eXcNCcTPrxu5s7gCVtmAgiZqd0ASFVl6Yu3n7Nk6fXAg8+9g5FZ5yrLmn9vcvfdFSNTA9
3D7+klWUPy+Sou2Lezeb3PbK7fqbty92OsnReJNaUClSaF35njyZ5MqxI5ggXfd1bOp0/SRTbaZF
mtYmsnr7Uu7JkubT8ZgHBKY0nTch7JPoIJpmO8/L0b0vux4L2pDyZY/8DmVUMl0MVzgdNjS8C/7S
FGyYl7MUwSeSNYlzQE1ZlxIMKY/p39eTyIlDnRWZyjs7ichQYs0m8D2u0tiUtWbLlAH83kign49I
tDGHkerjp0fLETyclUnOoigCgsi2MgLKJKtywOE15+gDJUuONIcdeddvD8LJeDMGASmczTr1tPi9
Yypl1AeFGub7oUjNyRxWtCrwf5oqMue3L3Ui0czbZAOTWgG4QN2MffRkPuNXTE3V8cI736ueroW2
hLrJEC0xRxNbPVvQc+8doTCTCZZzaaqkL1+1Iyy9hATBZnClp009k1ywZqdziy6komABm7XWq46l
quhg1UU2HRcxkDDtM3B/JI0g2EhLXhp/dItME8nKU5e1s/r2yvfGqjAvfJUpV7GeuuP6uTQxOlRA
MZiVsXmTUOkjflmPbPzVrm8TU1h+aaGxIpm7KT0Pzr0wpMqBRLKDa3D1h/PWf/36ELYCCO8afTbY
Z+jp2ydTuOEJgKfW4fd8FPpz2uIVe3Bpj56pzK89avxxf4DpEkCpSfIQsYCwPCvcLP+EuqmNzQsC
WjRNIwFMdAF+qOK+uQ/JX7vbfO6Q40KQGc+3IH1f0Gr7PtZeh5RTa8XLll6OejfKsLqM7aS75kSK
EUeDtZztIKGLf6z0kceLsEVBDapVYHs7qobZJwtuGclBDoN+C8Px1uNUyg5ebgkEbNoRC/ul2dMT
zz+B9fUuclQlaf7UPeW8CiuLdNs7+VdQEyAgZ+xqN8Pa2M5O1K2+czmfH+q4cuQmbFVMCSMySmBp
Wd5NWgyfEiGA3/q25ZW4BMv6SzYE3SNKpe1H5XUdYVE4nKXzkEIo9hbcEOgXzaCPg8TaDEYzI0fC
oZ9Qatr4cZr+Y/AVlFM/HLJdP7XVHQIwlMQ8x4qp9lneFkue914Phchd+u6ro1fvPh7ksI1nVVxm
ukugrS3J5duL7PVmzYSgrcxmhkYXPX0ChZMJUVH+0dhplo+8r/k2cMMy26u86nGJbm11//bFXh9Q
zxfTAOXMMU8MdxqRhKtHaNcG5aOydQFGaLbvQFa7CAAW2fXoCWPTHVXFe1qEeLi9fe3fZv7TY4LV
oWXDJn6ajwyyC6rMa4tHoO4kriKvMwCpAh/oPxwTT5/0z2P46Sk9+FDEfYHDgXyaRM5ukaFeFceP
zlSxZtD7oyxXkfAkO/wk9AfIK+GHBLcm+M65xHcGUcQkP46JhLmW98C+AOupd61qg4vSavQ95y36
DNQV+09FQfDi9mVRb9zeQRFsTMufxSD8K7x49PsRNuY/gpQ8FXacY9fbKIveicIwpyxdKKo3Gb04
ZwoorLXB8pgax4S0GdqDE0n7wZ57sV15f3+IhZ7kH18NiQkDCIMYF0Sp3NOQwLF0N3v+sj56II1R
LU9EjIBCmp/N6/xQIvH4RVjBvBvciKZH01rqDE0GHFjfngLSTOZXt6ENWNMDD+IAHFP65EBBqhf5
RwrGj9FA44ByGgogs4+n8A7PnxUxZ6+Yz3TRA9tPrLqg21MVZxV1q+uxVrgDYLJqvVudCFz2ulA4
a7EyLPBdl9s2s66TpdRXi1jQxi3EHTXQ/F1l8dKwDgfMv137mbZLWnXhVteB/kDYOCK35yU/F5Um
NwIJ/WNGpfgsiaDgFbLP+10VdgPO8PFwb8OmeW+VAKo3anYMbb/H51GgOHEHhjpOt6jq8gDxjMn8
2Ee0AHTaoKynORM/Qp2BLRov3j8cqtrhhqYDIu9vD64Zu9OxxRWMdF+RzWrXrL9for6BkjDvXYeP
TeLJG6ST0k9wOhdcI5vSvnEAZf8ppXNeA19ZaNqAMUlx0CMFguedZI8OdNIWJZr0BxoB3gVlM4yR
Q1Q2LilUpgcaEUguCBm1j7WwUX+M5v4qSQL7vTUG4vCHp/99ahFqsn2iw6dB4p6CAdupkJ0fofQa
zTQYyNur8GvVrohMNMUiN43tZlQ4igr+YS+pFe5Q7ZNnMXDYHXWSINjS8CziXVsp/TnpYatR+qWE
XlpdfJ0pxI4bIeYbhWfZeSR15G0qzDUmMOeOG1PhtAvA6Y4PX69YZX2EO1Yf0qy3rvFgHvmBSVtX
qouX2wV5/hJL+KQ+IIHRN9vKSbIrBHFogVsCuSa0jXLIQDhI0cOl6flJjqSmxCLdx96dy3NsnwSy
ohq4DDORdtFWUfW7FUFS0nIFUYeby0xfqVdYaqD1ouvrqUZic1MltQJX67sV1D1fT+3RRjwPsH+V
fIZH0CN57CaUehBS+lPh6/f9h5liTEiArinez+mWLFw6odk8ZT98ePF6E0xB+g2Uh6Fd88rIqfTj
2g0h1r/Wt2XEuAj06Fj/yWb7f5qwvoEgc/QhvE9t4PUaASnVFd2q8x8hXM1h9/RC1DrE+Erkqsft
fgzuGiRsDouKw30dhPOX2G/HmnmyOndvz9iTAt3T6kG9gNoyWwdYy1PE7loMqPDNWfoj0rb6iG1b
98HNLWunKexeci4ON0OOIkvtlcU5ImIIeGG2Q4k97+fbRMc+gORyGq8SaxA/Qc43cuM3SfbxD3f5
W8igFXhXyRIHM01SeTJkYxEuRdB4ww+q3k10T2QBeYxKItz9zh5vUOfO6ClBlvNR8JHVzxhyOaRd
rL2mo9BV90kGeXRl6ym7dzHIoEPCKXBo0zZnuBHx3MLOQdnq6a5f1KRvn7e9Z7PQ73+rWJ98+f/+
Dd2Mfylj/Uod+/8jdQ0QH+zR/9otaPcjf5ge2h+/ugU9/84L00LLv2APeZSmPXZRo2zxN9PC4luU
sRQ6lURVtnIJZF+YFiL4i3AOfWuwyhJI76+mQT70DOxZQbABJaakK/4TpgUV7FeHHPh2MjWHYoPt
gDxHdPskWs5SKMLOGjRni1riz32KYuSOZhQn8Yyf8HbWbdEfatjZMF3XaYu1wRZBfBjXoc1+PCa4
aOAE73wOk6Eg6kdkdMuBNP2Ye9SyfT4cxz+ISnnU35Z0ADbtkH/1cGLYiYENu4yQMlqEHe3bOUD1
n0FMUIqUEh+iqbya8Ty8yaHQk28M9nqmwTJ6pu7VXnB2ZTsEr1D/0zld5xg6O9Zs7eUMGgNoisDM
c5bpceLmXKIKVZ8j0oipgdX2H5DB8FBiSDA2aazPSV5Yd1FTKnhtc3kcAjfa12DR0Nrr6nfrTJJd
zN370Y8ekYzjIQHUbICEvPfcJTsEQRbvFimsTRqVCLpG2c8a/9FpYwc93Xgy6r2sk/XgNj1orZWr
Y4bxXgFp3CS6v4aaBf7Kdd/DGb0Lx+HaAXSyiQlxYFY5VzMdFKwcyxF+12T+ALe9FFeeX3+mng+2
CJmECyBzXwPFXo9D4AbtjvfZkn1tpLGwraqPAFbXL/AY7F1N9odwCbLFg72MW7pSW6bg3Swg0eoU
UctQmVsAACv56KCZxREQgv0OzihyYCi6foy6IP9ULQMi5pjsHEUJtR12ujhQvZs3SEfiYWEXP7u1
vkVWbAX6al30tJoeKrCEd+hqIqOWhK7YihqZf6xJbmHinoX+6m982Tfv0L9uP3uZf6e6pDpWcwtI
o0MmWYWZ3mPp4JwFjYJmlvv3+VpbzcYT033khdGFB/9Eb3XUFe+hgQ/fLZtjZ6sbW7zvofjdoFYS
OxBDY8TRqV+u+zwuPwrLQXSyLVuEryrxoUPk4NDhTbMjT6bly8qBkT0mu5giLCjouQmOLb3U7Dyq
HYecZoFSR35Gz3BUFXq483BJ9aoHJ9Va8l7TPbz0CmV/RSdw3HVLj9UKFkUJjPisqg6O34Z4XICO
uQTmJ/vzKrVxcgfYu/y0SrlaR7+tqvDngnLfdY64HlEPvcZ9jg9fu3GIRWo8Ip6Pp//d6O+W+sf/
/T8Pj0VSYttLNep7/+umbfSN3trot1VetQ+P1e+/8zelznbZ6YmCsBVUUDB8zo0XFSVqU3+xzSJ1
T4AEr87YFrzs9J6Dg7dLYq0IBV4OgRdHA+zhSLfdgACOyhb8mOA/2emfAsJ/ZjO4wUGv0EGAaB+X
40Q6CTts3CPBiK/WpY9aOkwFB+bTMnxuRzwC2ovUhp/VbDKMc2LMjeCfJvJKBHkx7SNIVlL32GIt
Xs1CC5CHFNelBY+IHdtC0M1OKQKh1NIdhyzt5/CI6rhMkisICyOC1Sv/Sl0JjxquRdqHZTNyhtFQ
DHN8RZlXLit6br62YFJYCAyBiC6LC7IjMSALMBnAboOzLk5MJeL8MNohiSwfU7ZHqpq+RybwHsvK
IQ7eoXSH/H3gkZIUPpX6rRxKsgAMbvDU2egFuxUwflWDSP3/hkf/jpsiLQMTtvzr+OjuB9kGlcNX
AdLLb70sHN/5i54SKYyJ3fmwl0UTICpmeGGm5aiF4bv896JhZSjoL8oHqmwYQ6aM/vei8f7CLlMx
zek/Q/KiXPxkxoIRyqsg959f/0q1pAFwEh75UCNZmoRHtPxZESerhoKssOJJlue0BDpEBtBwj9Jx
D/oPK/S+gG6wIepzp6veXZZt0TWAozpzbkahPmsKDwltGaLvzKbg3HSNp+7mzKYemdiIS0Sqk1t0
jPdFpObPCOM3zW6hsPkQQCY6d2s73w6BnLZNHHl7nBMfh7Luz+FjR0eZlCjUICqzRdEHOei1H44L
uCIQQsKrkPiZuwMYyYKKkJ/lm3SpPnt14z+UiE2fDyByDnaiDkOn9c7uUdca0yR65+CPfFYuSX7n
xgLLpREAWkS1T1WfY2dojihRrRfdSHEGYoZS30Jf1+jRF+iIbYo2iq6rdunv2QL8qzld7Q/D1Lq7
MqeINzjBtQ0BaOcXUfQ1Rxd3E6CDghT1gHNB0oSw6e322GqK81OCQSvo8fcVeNbztnTLg8JgjG1k
dBCgCC6iMttJ8rxbmLYk6KEL7hqj4n2OBx3SnI382Nqi3E+NZ29tulGYVM3d+dCtFhj/1bnwsti6
yDuk0TO3QRDAStcdorHVdQNjDiFGwlRo/NNw5yS1t4ckinEgMenRq52CMA5PKHvt1vf16HbXGgsn
xMDdOzUXM2ipQZkOCC0PnXXv1wy1q2lR+QGFKzzl6nn54KEi9m0IEW4sl684WHVHpxY4GIyRe6T3
HX4a4R8cUmDaj36isuV6WNz0OpIFMbRfz5STEcLa+0U+7pLY98861baHRhFUgEh0976U7iby+xyR
zzb45rfl9DMCZnrAxh3qQoMK+5514733lqnLr5a0piLvpPfghJYHi6AaxsQq7Wto0+OlbyEAVBU2
LzkJcNOuI9MgQWVmF6+ZfxHaqnwHC6y6zifnHlh/3VNw8ZozfMKy93PVWBdAjMd3UJiCS69J1Ewb
xEOIOQEoo88GC8fjQ4tU/IjPIqyi7Qqr5QJJGbgK7higmN2KQ+zV/tbFZApJ78otzkBxp9iRBRjj
uN6A4HjuDsUOUbzRxcMXS8bOQTRvdtfi1rLkWSAbJJHxR7xulftQ5Y0Or/DFmOPL2sn/oTCvoyQq
j6HlOxaOH4MXuse8F3h6bsYAONl31CiaZI+x4/puHefuthuIwb8HJdiHKw8+Wun3w73EcvIWK5YY
baE803de2OHd2A7OHme74GKqtIsAZ9jly46+XP2hni1a99TDxuis9nTW3rv5BPodyaqsRIW1VLrS
F2Un0dDERiV1icG1YtyLsV4PsKZKhaZKFNpf1riZ+i0U9eimWahg/QNKutu0+04uzvtyDobwEZd0
TIiTNdiwwyEkCh59bw9oeOG3mSFWRdVkE7Qeah7zmFPKtntKSdoKF2CJ5WhX5xLtPFwv/YE2D2QT
RPFwkR68a0BwwadiqeVD5miSrMpenOjciXvTVqNheFvi6Pi4eKLPjm44U/TB3V6Xu9FCzgh0XBiC
kpQZl1zzqFWbYkZCTkRrhWp5lyMybOMOeGTv44pI2huds6CjolhESSpQ2wjK6p32FxC222VAZKm/
zMgm7F2FwNEm0rOO9ja8vndgG+eDNO6vtp2TFLWSMd4qJ1zucnIQTCKsrkVdt4VCtKJHeARCo67L
wEP5KglY97MMd/LJtNYdhD4OFCiPpR79Y2XcbQ07Fn03413jyOpqNi64YV3rQzUZgEju+ZpF9WSZ
Oxj33D5V7oWPoa40zrqsVUx2nUgl+zaqhHWwdWJ/1Dl+8MrtVmcrYA0BHizLGx0PiPmPGgqXasYv
8snY1xV0NqklU+REsjwzvuv9kwX7+mTHTnEOTtPSfOOMam8U/djDZPzbyWqwcndtXN0j/GEOMxpx
99J4vnvG/d02PvC5cYSvjDd8DlvlYizt8Pvq4hwPLH/XaRWds3WGZwUf9TnT9IJQuPW/jE4DN6Q3
TvSpxJOeDHK9poOCnFszZ7t6WtKvMY2VC2n87D2M7XvjcD8/md33InZqZEqEt0+XEGxukKb7GIx+
l5c1vImqP6eMiWZbW64QMwsJoteZjPI5CdqUV/E72sUYWrSziwi+YIunJyF3JOTIG3P9jzOx7MZ1
qNwDyo5v6/9i78y240S2bv0q5wWoQd/cJkl26mXZluuGIckWBEEX9PD050NVdbad9m/9da73RdWo
xhKZQECsteb85pyM4YD7LUKSnuxdvsCubuWQb4zRTnk0LvajZamGdyFjrafBN7srxpjGtwHLxA5V
EWN1IzYObquszyhB68gMoFnXRpvsMlHXUVN2+bXEBvGpZx1eMcZqbtGPBZd4GcsQKFt2CZRC7JWV
DteycpbQMXP3kC/Dn8q3xeVsp+nnuOp1UOdGwC9pXXYCxYL03QeVVRWWft1OaUFKOCv/FrHIREKL
2zz5Xhmq1oXygjn5rmkdwoTtwnePBQazO+mmy4WRyep5bBOkGxO5RnImBDnVk88xvvDQKAudzQNR
V5o2W4TXSwQfuqE9TnR+ojGt1NVUBiimNQZN69tfbQlBg5ZmpDaBBkb3UTN7lLZ9ywga188UBSgq
6IVPbhAqXM4hSHcyfcrE7ELFbp30Vl26BrBI1r2/WD6LukEUDo3feTJXMCNMbkKVPczpvN0aSTJL
OdC08j5YTeYnvPKSgnC+h9ada3H33/39/2Z/zzpcR9r/8/7++tv4f66+TeLlh8L47x/7f5WxtQad
uyiDKAlRUrFd/6EyZmuNUtgJ6IXyv/7pgXr8EDSZdbRJax9a4X82+dBmzFWCaBmB98Ys/jebfGed
431fGTMMQdDuOzYLD+zw+ShFZTaecVx2lw1k6vnJhsvXbkrb63hPpqSKBdB9EXHMB0FqZaEdKzMl
bCJExVUeKgTie94f89fGoqINNb12wgkfxXIx8Rb/pprc22Ikd5tFHcoucSW8Ul5Ts/2BOdgC248p
uGnWqDC8suHWnxNkcJFclox6VscOyO65YucLFuSvutd6K4Ldcej0L/lf1fFis9bCBrIUdbNYa+hp
rabNv0trpMWSSpvUT1X7H1LTW9Y8NwTOOsB5cOsLqVxlXbQPLZWVEfm8/nL9s1Bet/R7PIW+CWJH
L4hCFEzWoCfq6iXllbnzVD3f8rwqWcwMM/hRd9aWP+uSd9hfIq3/tqXeaUtRXei/XYBXooXR2/Iu
Ed+3pv7+uX9KbP8Pg3ucRUb1iDzG5Vf+U2ZTfdu2w4jhu/ED//hPPa3/YZAMQjMInAgmacf/N0tt
rZa/W2m8epluo/+h2vdpSJ07A3q989NuYOBLn325wvcEEBA3rVg1nLOx1ZO0eZn6Qb3UlKLvKDYQ
2P109FW/YnATW6uG5VxYSdgkbmDe7sciA5voJXLZaWbLykHf6G+dLtUPnXLIkkdey+7TULO0MW2t
qFCSqj6SYYsgr0paExqldFmsgTFXTShjc7olI1BCkNOgvNWyWUyCiUWPgVR4cx+VbW1GFti2K8yp
+oFPSXzCnNqTvB4wyX7zMmTyoRJUPk1qBS1Wf8u9hxHhwXaLp70/splePD4vHfx57w12fKqcifPm
ooUAt2o72JzGsn6ygnLZQVyX27LXrOPczxlREqlNWs8hn+ukbz4Y8dJTmKE+M0if4Sp9HRIrYVsY
eOTm6EOciKjok4kpCnWy8yXVgxm+JwPmLr2o8JCw1xwZxo+3OM56POoJLq9rnMOpv6skFQA2Ud3d
6bkslL0RCT2SndnytNpqKaqtI/UHfzIBFeE9To2sy72rdFiEGkCjDa9zMhFio/WSrfHXLsD4e1NQ
uLHOHgG/z3OxzMnN4M1VVOlLDqaOuqJmD638R0rITsPkPk4RrFr26u4CRhWsBbql5sXJ1HDtEUjT
hlJPrEPuWgYJP7hfRxqMj01+x4ws3xdNoV8ZrZ/v/WBXN1iBwiF3SbIoxp2yVX2rUmlyw9QIBrpe
VKFG0vode5Hpo6wd+ains2SqXKah5fTVmiTufAMgn937LThFFUxqWwZasEtLQxw7P7C+ZA7BbCMI
la3wmvJIaQPrNs4PpmHk92meyTtIqmgYcIh7YTmqvWaMLtEi5XEK5gfeHEOz0SBmPDuVEd8XMvW2
ExlcR5m4xK+PoOo9PScYs7aJWFxE/rEa3HKjNCPd4x0LXtxEknDIOCK7hTaunpIBjR3xIrN+Hcw+
0RNdZmgw/Vx+atZLnQ0lKZgY6pZPlpk/ZFptfoG0XCehacsXYbqr65JFZY+WvSMsxD4mshg2rpqK
Y2ON31akxtNCNmEU1JSNG54J3RMG5yhbMAwa6WhvZD1eDHbq3OQUg4CdF+x9bhJXh4aC8FixPbiK
K8/4MuH3vzZIdScQZuyOcJbyYwmhLeztildaXyEXg/Z6kEiYLsZ0nq5zDPiHIqmdu7pOjet+qLNH
LATZF64o7Mupty76askPfVnW13Kx85c66YjUhkvrnURjLbcMawYikxQFuagNcA+175FXgnuW3TKh
nJo1iSuf3uFdsEDjoJnEss+x4BAOSpzAqSTW6qYn8uxyYFT4eWp1mBHWPOpXtRzEFUQV9dDLfvwg
hFufwNCX2MxE8IW8xOxTM7jdBcyUQIum3stOOgWWuTOKtLh19CA+1tjZ9t2iJ1sdEuOuUYPz6gyN
2tvoID5PmSm3SaCRql0Xx86Jr3K9KlF+pxj/3wJyy+RoBvXF7Oi4RAOmoNLu6TzS74SZnx90EPOb
0iGLyTAgnTei9HZmqk/bZXLVM6Tt/kJXo0CyPAugxvZ4l1WOuoaaOh+qprfuAHvNjz04yxcnNoY7
Tkh8M1V1j152NsLBHost64SNfzFlh5GG0b62M5cOI12lj7Vo8j2XndWijWoHw7r+amlkmi4+M1oi
QXUrmtzJRofbdLeeAbuKwd0Mt99ENOS3jvm6mGzqNvCee25lYpKAEDzUMAqu0ri4rQfYuGZlJo+m
z/pfnAD/ojVDgNZnoV+BgdWvgk4G1xrZvHe4RHteFO0cXMLdyvdBPt3kAEopH1mopx7E/naxg6II
47GbjkIayamuCCxKfBejd2+VVyAuNoFn8aghT/FCc53sZCrb+OCCtjBDvdPisMWY+JJmWKj50j61
aN9m2aGdW/UsXQ+GbiZPvEsCkMOV+WeGQ/mYt06+V7YQDwam+/vE67xrk7S/jYYDldpxlupji6WR
MEmq84HYmaeaIpM3mjHe56ICAczq8S7LcZy/zmT6zaFMlHMoS2c8aUkx7OPWGK6HrrFOZk6H1hdK
fRodp72dHNKFcNsve0tM6R1vtvqLG/TVs4/a5nUWkkLN7VqwvEHylWyzDA0wvamY6Tiemx5Rcwv7
14BwrFUrmDfQWnKADJkxUW/z4akuSMALBxO3QeiuVs08tdWnuC+7CGVWdfSdQsSh42bytbQNtWuD
QX1Gx+a6kV0lxbOVJP6+VFN81RuxfzFA3dnk09Ic08An9FKa+WY2eb/RuKF07/CF3GR+0V5JY+6i
HmrUSVVadxV3pDJktiQNM/fIqRrK/jNWAxfGPMmRYLk1Bs0tOoo77N7+5YLL/Ztu9XlPrxNy3ybg
HF/kY6c9pKnjflGi4tEjiW8lUUeDbcVDu3aB4cbQW3WfRpcsrWtBQjOPJSIaJFIvhtMxAEqvI36P
e2IUVmgGmgpXJm04EWvxJMFn0suxnuy+ra60pHQ++ERdbsCeWZfroIzH4Gzezopo8CQur9YLeFK5
ZeyZJ4TDXIptkCnzqqdJdUwYkUOrKRm0JKb10fO7IZo8jZBIRQdVoylZbwKXiRz5rltitmBmV1YN
wVlv7zyiDF7QaCAdNbp62SLUCj4YDpHjsHTNnZ42xoMTZ6kNWa22b2Ws4HViZQru8qQkmSTlJTvq
1iWorJHLDgCbnHT0W7Y7nYLO9CNDaOpb2mPS2cDBCg44DrwD0bbwVvJ2Rq0yt7f1kte3Eq7FIUtN
8zBZRIstDuGt47gEyz42Gu8zewETQUSQocZiOPXqF1r/pah8ZxfL+tFRuRdpWXBnmU2L16jSO/Yd
o98eTB55ySbrsvQ0wjZBdme2IkRZCg6FzJnlRYBuIwJExOPJ7Gn0VrzeMFcn3Jo2YUmZdG5j9qY7
Q/Cy7rFFI/f0Gy/bWmph/zHxEL6mwlTbVjWfSr0pboZxsDGBLbq9531X7gab/iw5ivNOE4Z3MKvc
v/EMb+Kt4IkvbNBcsiQzZBpqjg99ncVkVMsAwr/RGPII+QR+CxTxW0wq2B4gt2Bb8PSK7evQzpEk
yOmeWUO6GbFuH119Lm86qYg/zi234eYIPEITlzSyYR6g+uWxgqSWzfTEThV8lKmPHwY9Tz7qsso/
2iZ7QLqNix06sVI3teyCi0W67FYSJz7qXt0XkFcziyR1+rJkSg7xUfQDOXBTYmUnYBEkbIrBEOia
k6A6FMpM2m9WkXmgckhfmw1mvJbyL+PBkWSH+M2JvBZ1R6luXdl2M18Ha78USlsSdjQGT2k5LlHC
xv8R4d1FxqCOluyIfps4DeEYfEv7VNDl/FN4tslwJYfEFROWvkGE/mgwfTjC215Fpqm1VaAzIqAV
T006E4qm3WFEgZmREjiUL0ZKSCbZr1VXjnvdwiUhHWxVlAgXIjcKGLPJRy6Ltetn4slp1r3lEMV4
dMTNYAvrqnXsL8aasTEN8JsRPudbKX1SBoucE1OMpIzSlN+A6q2R1JIRAs3fIt3X36VJOZ+INL1B
N21+QveCYpzBT4FPAyY9ZGD0RHBzAPiDD1+qGY2/Xew9otk2MPWtL7NmTkQaEnlOnxS0iOPdTG4q
w9ot5VXJ7fektV6EDT1+KHCOHGqGCCfHbPUrJLZiOyQjMQ2MpC5ofYijqD1/N7cdEUtEIgFoYQ5R
V11yjSuTN7vM5hvGIfk28/NILF1BnVA3sERqMty/a1n9Pfb9fsz7c1mK1s6y3gbQWNfPjRRpTDCZ
6H1xzIqWsk6bPIJPF5+nNBB494Otl1Sk7KVKXtmozn5/cGrrs5rYXcWqCPkwtDJqXqvW71Tmiygb
d15qcTSmqnlZMDBd4p1Ib3wZyPvfH+qs0UX5TT3j89da/f7sphRKZC69Yg5Vm6qMWCN4E0oAZ99+
f5xVnnj+nYCsIjLBZ+4b7rkBXFbzTM69lxz7mkRKBL/20e0nM8pL0d2qRsrgcggwTXHRi6faI/KA
p0qS3mhxuhbXpPaW0dtH+m//6J3+EVxm7vb/uX8L9qv89tKJl777vn3014/93T2C+43lF5055Ct3
FTb9p3vkWX94SBdo1JLMR6PoO1q4jRwKBgS4W2QdCCdWT/7fTSVbR6QRIHy1HGQPJpSAf9NUss9s
4RwE/3uAG8dGKYIB8NyL45gzLGOgVIeqTIytmYo8IigyCJ2ue5xd+ezjKeLRghKz7KcglJlLpTAR
mMq2smaP7T/4gy9PYM8I/uzzy8G3W97apJVAsdsQVMVTPhsCBhL2hBCVFottFfpWrRrRFIrcrg40
MI0YWkMsDHeEXepbHfI3fRxfRobypk1icEwNeEyY4Q9DQqv0LUTgR8QUDz18u42qK9gITvbsarUO
0JE/LnmthNXgNcd6aB4NP63ZrgzWJsOyHhWx9wkf6H1mGc9Dw+EhujzmlXjF/2Tx0iVHHWnNnQHz
DjoK38etpy7SG/XowqmF6sfLatT4ekTCmOFEd5e5LHKLxj8iY+0IVOHUDEEcJV2BF5TdNJbraeO6
nErgN+1WV/zSfOAUMJ/9yFfgNOj+EUUDaRANf2pg2xHil9SiNDbbTQ/u6JDZTb2r8iTfuooKaJD2
3ej3XbT+ZGbHPjoDCiqGjOUmmTkFdW4hn+2M5S6paM7M+RDlLYfM6WlfODbS2XK0zKhXfCCrZtqF
Av6jbINpzavzt0FVvs6lqrCaNCY7jVkSIzvziEFB/xLnxKx2TfAARLmL3qSsLTTYEKQYF5gMk7Vn
ZNKBC9qH2I/lpUJjG+LNpw23IEZme0ae8TpiGx2PCkV7eLtJhJp96h/VbmuP+8CYrbsCTUfY6MHD
6BtDaEr+VujO3SD4UElG6JylNQjyQCptqVCmk8eWNhrq9S7q+LN64F2L1pBA6Voz8lZNtRsjplhM
bqw+L3gdO8419/MrOCJrAx3D3+SjeOYRzbVf+DfqhAnupFZux86HbwyJKiwKzhKSJtC8Xk0zVrVB
2LTN49v1LhKfvUzObdURCL2DkkjyZ0BLsFII+nrSvU66kbyyyLmrkethB+Xu9D1uFfoSwFZVN3/M
U/4V2NSzZfBBWHn+ZqiBm/acLtwtD/PClSfyhdXljfFpxOhzRYBgDYa5ffQAxYNL5Qr7PTeTz2p8
OxklwJdwJPaMVknxXFSjGdEXVCdQzU5ks0kP6RfFp7kMjPuCxOoQ2wQNmAa9swXtbAcf0owauGTb
oqFlq3RCY8ckbS+QWkz7xDUhGqpYhKpbzEh6LEqCkC7FmJWbsq+4y0r+5zSy4UG9rG8tnQcBMvec
8WmSR5Tir2gMxN2QUhiuy4uUkeWgG70ZTXbOOLRiA171WbXB39RubSBP7M/0cj/plozgyLEMJaan
t2uL52lFKpWMbtC5Jwa3QFmrAEkA5+btLn9rCoMVY0BOVyyawbftcFznWxiOdfh2A6x3OEv8TtgL
gu2Zx1gwsL5tSh6qPy5d148r5ZPbaJJmFw2ZET+BSdcOTspXhWCED7g30E4FFk8vRzyLmX8YDflK
0xDbtMXq0WH8h4XVBaFZGvFJb/ryEh3DdO1MDu3r7BmyJVpRD01/LAnRyj1WBORM7ZA4rNNqcQzS
49Jgx6As25QF0StaG3B0eKY8ewt4rDwcjKXciMneg9BpNzrjdkJixyG0W8sNvU63tuDV2o0y2+Y4
uqj2vXLwt5Mo9IMOPz/SiIxAIW7wcBu5dG/sv7g372i5+0CyynlfdzxMQKUNoaP42vHARxh7g1VE
Z+HAkJq/ebn117PJDNjRvC3aQbhDqCWYCIwuvXXoHm8bx74z52zek1ngbxzChnntjNxMaqp3rSu4
flWub7E44nJw7em69+Qr2gROzcwKeDvXzCrlVhb8yt7gutqli0yBdMUticU8AuG/0GTW4lvTWApi
LBU9pFi9Ko//TOIPdGWnRqPO88SmdtgZTfPiww3AgGckYaW8TwVjDeq69FYb+2ukFRlzTj85zWJi
+qHlbU7KTD/rEaCLSodEoLlrIsPyJ/XK2stlR+BGgW+Qqwc8NXs2MzRuBvtkBy2C+eAk7N1Bd9TZ
1Zy0/UmMOpfQ0uMEsV9i2H2U6QpIKDnXt2h8wALB3UZygiIMmHM4y06Ppjlo2mix09oIXYWerI77
J42onK90dV5sQXW6SaxJvvrK0hbYEtqy0HsJpvHQlU21CwoJchWevLLCOmtY85k9aMSb0fE3DT++
Api4IG+xAKNdS2pS74jspy0OoDA77RES8RCmfTLkhIgGFri0JjfckLmQEtfO4JpzlJhlrN1TXMlT
6rkP323F/hd1CfsarKfUI1j4YCmdm8vzQDMXm57pwRMzEV9L+grAHOdM6T8AH4ZejUo7tMW7pKvz
QdnbcW1GdCaUH8/SzzxBAdUhYMq6Pxjj28OONWgJ+bUcsZWR2/H6+295XgC9Hc3DYGqSzaD/FH/B
6F2jA1j2DKi4QdadQCBjLUq0Vv+r1PpvEfBOEQC05vcqjh3eBvH16fsK4O+f+WeArP/Br9ABDrCd
Xw0M/zE3+N4fFAXuOlpdIRxvEu5/JByYG3SKzcDiA+jwAyhI/y4BTPsPZ7WN+m+mdZNH2b8pAX4q
4F0sDcyV8UnQYUTn+mMNnYCxWXwa2AfTJKCHHcDacqfHFFza/TpP9RyqatiVWEPowrwHhju7gRnQ
r2UOQhmGpYzWz+FjSpESOCxTtx97c4i8uXBpR5r5dvZEcfhXa+WvQ6Fsx2Jnr9ie9UR81yxoLJCG
Bkb6PXYqsc9NY2QHijIXPp76a7FgxPy19v1X34pTGcByo2fAwPnHQy3GJOvZtrt9PqFPm0Cwbpuu
k2E3ef07DBcskN+3C96+FYZYop4sbgpynn881NrHkvDhu30gYrz+s3lXNr37OtEvSyCwh1BxtNUC
QqdJJ3ry96eUe/AXB2crtN7FBi2SHw9OyjBw9brr9vTe3Y2RTRAwDVtd/v4oP59Nsgdw/MJEdLH2
n3MaWnID2kHF/b4J6Alzb64EDWdS3hpfWJTFO1/qR66Twxl1eH/xAEfXwW3yVjF/d584ajBRUuIJ
oIoC1y6bb55lvvqQSPCNFReA8v92wPyPt8vPp9GBu4e5iSIcT4Z79s4gLSkDakycbgaLl357APZQ
D6ro96fx7M309r1MG0+GT6wFqpX1NH/3vew+NkqpZM9saSBKVdMueU3cQAyghNULZ/P7o/3qLH5/
tLNbAyVbokCC93t/QCwRo4JIhqLb1JmksxoE7AekfP79IU0epGe3I1JYz0cs57sIbs4fZXMqXeQe
LDsjde0btGj5J3CyeDurxT8wzMb0qu69YUbLn5N17TIcOtWOdeiTptoPQOgjGm3jphm9+mWawFDP
rh0QEN2pD0szw/tIk9CQannnwWT84vqvyEO6RHQWwdGs//+7K+O3lE5VxzISI1r+jQ1/f83odoaI
iThW19ZQYU3AyBZtPSrZfLL/ZHA9sbX162uUZhYJCklwg3oneWctnOv71pvGog2JQp78ZP46+2hZ
kLtycfKOWMuUaEzop4LQhVD5bgc7MGk/TsJCDze6Qb6F+UWCeZk1ILQKQE7FhGV10MuNtNs1ubzU
N5ZRx9sYxOkG6Ox8kfRmg2l/0Y4L++StorjagtnEF0vl9akfhfapG/yYFA+hmKpo3g6KEHpiq/Ej
XCGnTjYg1bW8D7vYCTZT7lyktvzYM1W6lvYMNgvG4a7BLk1R191UgbcclPCWDdmyNHoQV1yiN9E/
a4xJ9lkpNXyr86ucrfvO7ySz5UQeOqhWN/zmcvf7u/XnBYKfhI0Bq56wqZ/0XFNL9eaM60Vv02tN
AjsSvn40xPTQL3Ed9X1h/OslyREhm7mOjpbsJ8RD0EyDHyyy2zdxfGQKEuVGghvDvkThzSQlcB9/
/w1/fm6vsBzE2KAaArY+Z481ApAGxhF9t4dCD6AIdcIxqUaGnGYzb39/qJ9XEI410zV13GsIX895
K0nvgOkYKt6C/uBcVJoyjtXYe++cwF8ehYRFtilr7Ny5BK/AA1p0IydQg4bVbJQXaIdeJf7t77+M
8fNzjG/jo7ZbnW30iM0fnwdS4LRyoaSgpzGqbUWq9w6LFJ61luQD/DEeWwpufMqP5NT4nxsz2Ve2
FO89ls78e6x932ELg7wXL6GBw/bHj8Fo2l7E4LWYOBjdjirId/GYdTt77IRPg2SxjwY2majRq295
NXr3ssvGfeLow1WxLNbJkdW7NK1ffibqHCzBq7b5/EL7QNYJTejbPYHGzI/73HeeeaHeenaLVzXQ
v1b5MH1meJq+QL/usIaFGZrjrbRSmnJJuzP1lnge1/Y2ozDGgsCiHng/B9xDPMhCoqmMb8QvGywS
7wMxsZFDbsDW1YLPtU/4kzE4+qXmGPmBuO0nmpSITThQYht9WI8BnsTf3ws/v7R9lzrAtnk3uBgp
z26F9X2HEY5bQWX55zJGv5jlW23RU8jbtGV+fzDzl2cXvTg4C6LwAAL/eMUTMrQZI1ntvkz68gh9
Kgp0JotL2anruK2Bz3koUnKHB2WOxPKmr8W8An/MLQO+ip5R/i03JswYPpKmZfyzzzQTbWZXf5jL
XmzqTjgHiFvjqZzza03v3tu6/foLILRB+w79A/jHj18AGUJQzP7ILZvO90nj1TvQ5cnHlHdEWCsU
AUhv9LAg1YT9QFOcIDg++cJ7aBs3WAduMervZohSvQruKiwzsCaXb4sTlyfLp8M21slMFzzTeBN3
+a4Rqn7nehvrovpO5vvXovvuG5xd8LHDzAZyGbKHliWneAnKU4cIgABvgp1Ewyu0xzmeZfrRqujL
rqrEd55yv3hsM1N1qDzhabFXPKso2lwy0eahs6+T8jUQfsxbmy6yPS3vZTuuv+nsu3IkXP2Bba+k
pbPbTcVJX3vEv+/nJnmQJGh+JlVn9Z/PVBPOLHM0/a6GWdJl8P/7W/0Xb1+ME4iyGV1Tm587+jty
Z01ss7juvflL3Pm3k6fudTt+zb3umZLXfecFdT7WXa8rKZYQCQyAqQ78mR/vzGDQ2kkQjbanDC/v
e4t9zxwTNF4ChUGg+U2Pi4dK5NM2mWs2NyRphUObNFvEIO989V8+UhyXkaMJB+CniZ/ou8FJB+6w
0a+6rV4jDLZTJEOaqJLQSd/LRf3FS9PV2TkyqaT2psj/8YvjQpNJ0U9c5LlhSFAbMV5VP32nRvzl
+YUvz4BzPb3IEX48TNYaSWXYdbunRm5Cn9zB7VBmgNRiXzuOrcUzGpEP5E4FPCVOipBuQB5Ng3ax
LO57q/jnotx3Md5DfGYN/czaHufeWdJW8mHQbkdp4iW7tlmu5oGohKQwiHFpi3Kfeh3GT9nr7zzG
z3JM1woWQC7CCG9FACCcO7vXumQAE4POaT8bdvpcE5DjMMVJuptWGE6xGd3KBdrd8wsQfDFy2gyu
yh0kr7U0N4UiY4Ip0TxeDalFw9nsut4IncRpv/5+Df7iQcNkHBSbjiTR5yP/eMlEZrS1ajyF4DYu
Xm2S+u6WMi1QY7v6/9exuD10Uu0sDnh2F9aMvrrat9XeMUVzF2Bm2lWzF19kTff0r78Vozt0GzzQ
2L2do+VTzYf/DPV6Typxs+vtZYjslrQ0KhTxzoX+xUOM3S5tEbaI0A/P60aToOes6vlSAgrUNgY/
9aFIlBmxxyHFbSpshKjp/M7j45dXjfraputswH8+O5MEtJQdQYRqP5vrLNZB4CSywtw2uvmetgj6
C7fA2RuCdyHwCHw0ONbOd9y+tKsejy0n0ybcZ0cWa4cFPrXHhZiyuETO2LTmFo5ph6TMGkZtR+XY
T9EyeVZxV/gOi0tgiw6OcTvnn8x6IBmxKaVPZlWeuwKvrUqfKmzCVxKNUcu0djVPt5gLYFXxlSyU
AJXPNHxwRmM3WrpFQi3xMnsxN94SVXaT4kOWqfHg9uZibHMMz+YuM4rJjaygTs3HYDQECa0ZzZJk
U1PBpBdTCv5/2wjZpB/bvDLmYw711NmnAktZhA3OOBXLNGn7tpdDe+0UzEiu7K6f4zu3NfJyFaRp
464YAQAwxbYDWW5LOdgJssHS8baoLyvSKVBcfhg0Bu+nptSqg9FAsd7MSWM26OnEp6LF0ryZkPpn
Ry8hUSb0+6qSO4KD5iQq6rlsLrOBchJ9RFCP+b5tR8wx0+DM07Ya5li/KDRiyug7FLW5rQtn3WIL
1CxPXhvTL4HSP6FZYwrzoUYq6u1JXs/m2zH2hg+lsJuOaB8VePd6VfhJ1GPo749ss6ad8qdAMLNL
ACSDzVmWsG2zYF8i1aiiPF7bf7pmolVUreN/zFKFBjAvKgvlcDqg7K1rh4Fjf0efd9cPTv05rs38
Mdd8/b4r3XETF9l00OYsjywV3PSAH1HS7ibm5/cxUeg4JxJchKXYY8gYt2jJil3SDyeLEENG4u1T
Jl0beZsZk146WWCDra+2pY3RUM6rernx9m476lFgC3dvBwtpdSMaRsIAk4vWrqdnr1Pj1sZftMEJ
/7Qo0J8DVuPNMM0bR+SfdJ0sOawkt05QNJGhl+IWls8S9rowLsBXpFfWyPVgP4t/R8SfpsVycMQb
dwL4/QabRnyMAxsmQSZ7NhWwvXLeEtu29ZY7mU9H1dmEXZAxzN/kjaS7BAa0OclpMreLLlU0kQ+0
ydJ4CKUni4vRSteIXf829u37QkunCN1uumNyuYQzyK5tDGgYvb+r38dJXv/J4Fm/LFMPLUenoBjr
XfPqaqoMyX6stz4N6z1wNedICBGe5DKejpYuzGM7e+DJJnIYjGknnNrYSWd+LPRekWYcHzzH/iD6
+dGZYgAlekCjro8fC1dLGlZg4R+H3kPJq6l4i8jnARxTfGoJ/Ny6SeWjLrDRqkNP2uBWX7Yp1eO9
aLThViWNf9/2WLxHq73s5thbJe0CfxdwHjS6B9/qxAFUZ3EoC394tVuUo7MAmsGAeRDdMpMUpsrF
ojQ39SYhd1EEHeltPkRzk5vnc4F+cdp6imqSlykPiSzpxy9w7eS1AoRLewQZhy+No04ORqRVHUFz
xuJjGKuqaGJBRMRwOXN76c9jMrZf8Hl5rUJpH9uj3C6t2XwhA2CnZ4mfbDTU1PUeO1r1QhqUrA+W
hPKxLfwGpf1cGZ5/qeH5wKBGKCh413lwtBPtWb2lSavEoWk4UyAjyhykfTE8pHT1b00Y9w/gT6Q4
jhn4DCcQCoiviWtNDONCEiHNuJSA2GdXj9lP0t+tI2/R84ua9/lLBwvXZTifVGE2OsKCTdgiDR1k
/BrQ3O9D3peAR960X8vsTx+ZMxWvTd2sjqmiNf4sQSluKdSdm6A06y9YvMZtm7bzvmPH8uDPdvZl
aPk9s5ZPUdWZ6rSgxg4F8VJH07baz3ThVsggrmFYfD13AroF9ZgmvnpRtS13hGeqR0+Z4pCBycqP
5GXJnZj19rNTqZkuQTWOWzd2CgKLl1Xnmpuagw8OFUziuk4ITsI6EoKIj3HVatKbCJqdpG4qDkVd
8ec7kQyfSEdNFjAzwvA3QbLOhyvdRpNSMBo81uT5rvegNp4Sckk/AB3L0SA3vYkNo6u1T0zX+Yoe
qcDpBYmNfFRXDp8Gc+rHqySOkxvhY6qqSP29AjzhX9qpzW+1wIDY8Io+DJ3pLBs2PYSd1ml6k41t
/SetOzOicebcJA1LNSqrYtktBCXgJ5lW/TKc/ps8rwcvrB38ZCwixaLi6tKEVycJ3uwGtnn93BBx
f2cvWBFawfkWBLXsgWLPez/lpGqNPV9o3Jp3mL/rZ2etMENiH2sARgQeIfRwxAHKAr9W66dbo7HV
qUZqd7lgr3nu5rp5hGVtRovnqRcg9fAq4eRyWlVZxKeEennfB137f9k7k+W4kS3b/sqzmkOGvhm8
CRA9GQwyKJIiJzBSlNA5AAcc/de/BVVmVWa+ujfrzu9EKbMUgxEBwN3POXuv/RmMyrnYS6MRy14H
yWUCpSY575bl/LkQqIB+SJoj8ZGoNUCY3Bpsy3ID/jeJMFY2DYzAFIcRtJYYLUytG1+lMTuXzKnj
J+mmCdFvff3m4kTfdH2Ktc/UltgIyVBQn06P/iXp/OY0t3q8SbR+wPTIhyeDYXrysVO8VUmcHX5J
7aSuJZceHiNB677DCbyCgXqxrUYcW7DkcdgFtBk2WYG2C0AF/wA9DRSQZAQDni8S7cbCc06jpVIv
80zT2vcG9QkJ2onieBZHo+3Wu7xPZc/MxXQeM7IVnu26670IqxCaL/ThV79r8b3Cnn7UCBYUISF3
6WV2y8oIFWS7b6JZpnvfVf2zjsvrmq2X2wR0desgdLo29sAvKjBNBB6oAWILYIjYim/Nz2FL64k2
/9SXOttr02qypWkfX01UJMcGtMyta428Yr0UV6qD6QnOgPpcxgHo5QINL93Cv55/ethuqwiDHam2
dN1AzVSkJleRq9VoMO18KcGxaG58JbqKu1v2qpmP5TCQ35H23EmL1rQsva7NncaalWKIzGsDl89S
32sW2CwmpoJrrSs/HY6uVaNTD1T3s4Zj5TC7IDGiKcfmJy4u49lO5LgZRmX8QMhJaCyPXvPAarH8
rM1ctpFrVniu2tzpf5h+v5AjMUBk1aTka3HZydVeHwujDdeknK8LdOVr0OmsZp47/Jik3zwQPEvj
vzHlXTfM8nWCevJgdH5yid0m23cBai8EK9aRdSwgF9Hn+a4ITn/B/bzaSjVfscbXBblchKvz5UFJ
P1MTxzvZxy2LGDBsOnud1TMQtvy3RfndXVzKZD8IMRxsrEHHhm3z1kLd14dwxbN7sgbWjFVbPbVy
iMNVR9MBpAf0IqXcxIO0PpwgcXa2FHgRbCyBpjWBRh0sd2/wfYVMNEkcBSlJOqBVzlejbKd7DiEj
lIg8fjZFYkdCqx8xVJ0BxKEP1PWMWqZtN2Mf5HcN/R+9TwfcGbLl1xbuRR9L4y71StYNa2G8Dunh
PCH9vRASED+6sVkfgymDDtFl5RIaBEuGDaiAo5N1p2GeBeG4/XDWk7G9rRJv9XhUc8hRnyNgwPiP
Jt97AP/tSNLzdC3qwfokpf2E7wRr1+zzh6WabeUaiP46+2aacvuF87aOI3KqP4JxnTPV3S6l93ls
sNkyLYN5cRjI1HrBDpJc9Sodd94kDy5MrU2Ah580boS2/ri80wUuX4sS8A97Dl+SqdkJCz0VTuRh
DEijvCjUsdB0IE6xpl+K0kYT1/fOTRljjbKFWT7wF4+mfKx97RvNZakLkmuv+CW9E3v3vY7xhtbp
HFL/2u8BqVDPrurEIcu85wmW5Z6meco5kKNcWK6Y1job03Pm07ipDfMYAwX+SPV43A0wzvYdCroN
Cd7WZhx4GJVMu3AsaBUm8+zecLiwX3Lb2VfOVO94nFiA65zqNHHhwQYiCH4OEOBeJkmUZVAGC6qF
0v4q0wnbFmfYHfyu9aMp8QxKznuYAfjtnEFNzc7jXBiCBEq2mGrlj4VRk0k8bpfdNTm3ARCmJMOO
UmEolXJOAfjkpNajZItocYcEb5lR77kc6O0kf8/nCS3pWB2wZYk8dGwNVHA+PSw6SPpMK3c8irvM
WlCyMmPjQOb1d6XtxE8EanLMsIddwRKIUN7vsquvY7UqSsu/UTOY4Jhkn9QROKus1rkQ+1zXUToG
Bm11sRznuR7OroNtkTOaVvDAudVJJlN+EbmVom3PF4AHLbFxsIw1uEghM7ThHJCp+m2NUNwDRKrY
cqaaHWuRdE/6TCO6Jbaa25mRxqosHrIi7FucrgHElavjwW+GdXSIhy4afFWcoYTWN6oaPVb9Ggsn
Ax604aoDMIqXz1X5wZi04FvAzJQ6572tqz4qU3hLDTkYUU7CKerkoTO+TVhXQLx4H8bi/ojbunnj
xCrehCprFi2lPXnC0XbW0CfbzuvLh9nlxCJmPHQhmN+FuPMY6WipT4fBBI110qx6tDeDpysMiQXJ
jCwabn3RRoJMMN949YVOEfpK088T8IVCsAgR4JO/lWVePZiNXz64GX3kMANEtyehqvsUytQ/KpWn
n02MwzMyNV6wQQVwckgif0S+54/fWk48XLeMIqdMXcEuobnWUUifHSWY5Cu7Jb2zRRgAMJBfWkdA
S+ZXzsdUpkWZ2qekmNRnWdTdp+oVTQQ19+XPwl5TL9TSxW+6yo2PgthLYjftebpXeGrfwERRhNtx
pgWRXGL1qTmSDAtzIZd9uxRO9SiaiYVBpdNY77ykIzDEDkY6GsBguT1S3PwIpCtRP6ZuXzicMYmd
AGnCzwRyEi153kHhbOxK5zaqrLmDSad4l9scZLq/qVBpeRQxAPZAN9uVuskWp6Nu1KvBSKNRYtPc
cXjllRcN79vRHmk/blI7mLU9wA2OAB0T0hi5ehnc5qlOtITblhxaSUDnKmkLW10kpj5+G9qBEJqE
SDrcBgAaf5p9z2/tGwuUyWhbBKn8+jKdQUvINWE8iZ5Z6SjTPGMBkUY9Ue8tQIaR1ZBVHtEL4qsn
caZ6dNCPVXuRkVWxKgsyCsxiKg7SoAt0MRtnIrnbwQExt1396IwoKriEzFujMW74fMRY0w9ppV7k
NwoVw7AvZ4QfZ4Tfw8/BpTca9iYBwGcXAMTXYh7MfQXs4KUEt/RQeEGDzUH6+ldk5mo+TLTh44vd
86EP5qDzHjmV866zKubiAb2oNCZUNSZGrgnPLr1/wkDoy/AtDhrZgCwSpvrMqF6ykDcb3M5qUD+y
XOU45vu2YYARwMXe6+QlTpHQeX5CMrOwWFT0/04jeeurDbTjROeAg8yPutvSRGmZraCjbzKHbKDK
puBmE2b/ikqSW4pwDfYqI3OZFnFJB0uPmvUICWUJi7BAG/hk5PCPGlHrJ2bS7WEkc+gBQfyE1rfI
npclHZ9GEwHwr9bqvzWof6dBtX7Bvf6xE+1AjkL2J4YRyN110vI7Rcyxv6BGxmn2/zGMDFf/wjax
Ao7oAfFPGJn+JkE1zS9o4KAOMbZhrMIE578kqIb/Bbmxs4rkaN6vs51/RYIKCOmPbV4SmOitrg5L
ZhZ0s21/7Tn/QQCFqkMsuZOYj4pjJQXLUqoZzw3vM1oEa4m0qS6xprXfpUfBn6aFdjWDZsa8rRG1
JjLfiYSaaBfoBPltYLFGXaDJrQM481XpOq9Dm4j+qzbU2X3eIsQONdb8Y51S6vbkVG1/lZumRupZ
unYXfhWwNRkFV+rG5RCAcwT/qfU/qkWD+UUH2r6AFUkvUyWg7qWqGyEPy/ndgzKUoZLna4vSBFwn
Qrd22XlCb04OjKOP3kzzd9KE53vAvDjuCI5/ndsFJpokfC2yUM//GNrEAIYgQL+gjHxIUpc6QMuy
kNhw86mnV/h3TtpfQoL/7rT/ugTrzIKrqqMjJ6D8z5eghPWbazFtmaW1gqNj9c5WmhNk0aCekK5b
ZtN5YWaWwT2kCBO4hclHk65f41go9GG/pCQEeSyex2DhdL3ETnpn0lv+BHumvVSNo67pGmHkZHl+
7p2OiS48K/EsROzvYVcxqVdWffH99qkTFjIBOd7SlTa/mqm5x93ymTcgUv75qCb48wCFD23rSPTR
6KLvAOT11ymwZCYFCFYSiVWX8auxXv0EGMk3w7Sne83T2yPZcy3MqxHTT1qVTMe0btkpjEmYHSf9
QxYGXwOc6emSEC8ArdZyHuOZvzUov36YsjZuEs0cL2nvYo7CLH/v+PFzYk8mgl1avWS/D5FbCP2Q
VSMjQa3V9gXF0wY6VgctruSetoDC3uiL9Vm5/e3Ymsah62PnMOMkZD9hiJzhX9tODnYuXQYpW/Sr
kAE57HY9fs9SzA5Qecfvso2tozeL9tDijAvjlMmzHPpdl43TlYeyuPMGjYdJoSQqrE+dbYValSxE
tSmwTd5Aiy+jLPanfpNl9B9rThN7fcGHZ2IAR/xBtURkPbQZkoLzc5muJ1BfmC8zg6kfvoAqw6my
VYz2IcOQ9eYZJLordeBEld2Q5aufY3rX935lDGenaPhwJtCPctukS36YGbQE0WIn5lXLuumiOoMv
1GTHJpUTQ6GzPptasWAYHNWLnQJ4CTgl3sIrCKKVu/M3SbN/WbNQXIM3X5nOUB5/JRiuo6s/rFkm
Q9Y4GTztmkJffaA4rwBLUacQqeVvWg8/KwoL7p22Xr7TKWWG0cF9ipAvpZ+5rKc7CQ361HR68+I1
ttyIVOj7hmwSMKt463q3fCobXqUYWodm/EBkiODa39Yx5Yve0UhUTjJhW6vN66S34NYArq8+W20+
M8/PIpareTcwHV4X1Lo4tY7sDAyhmrnNqJ14zWmY7rDzLQ+/bluZ04oEmjSfW0hut4YkPgMOhv7N
10r1EjCtfam0pcFOmeEzK+nsphvLqrKPSi/2Td1qZYRPEaqZ1ffMPeaF2JHCT/2Lrzf138VZ/xIP
/vd6tX79qzwbdYoLfwDZ7Ppo/+HrHxu8U8nS0lFqJWk5HZPYcG4b7TFfAj6BAfcZ25PSvuZzBr3I
mWQgz1NbpSDhSBxFAM0z2IemaOKTXwzyvRhcZlYBXTWyQUDovdKz5MPopjCOTdZru3++9vxPH8Be
t1e8O+zL9J///AGqpVCtgTTgKlzM1USnTXeNTJJd48YUHKpinYmbkfXCdFliqhTfMmZR+a7HunNj
jG5Mb63FI2nO9bs1ecatO1LDpia9nl0j/Pir8BpOkWmVCP9vRsC/9uO/fPkgCjwKLhNTNlryP7/3
sWyzdrFH51r3Dp29Uan4J3czBPyW5jhp9dlyhhsP0Mkbqn1HYZthpK7coy+z4cS4D2tgYLZH4YzU
i+QIfe3AB+8DtNuYfZu+uiy+ym49k88/loGgsFCj+knAjeQSZfaHisf+qC+Lz4Rq7VH2TEIqxHEe
KI+cRuBk0iLuaOO+mAwwDppPF4nAcPyu2At2QlnJTop0emXCsOzbcQWkMFXZLpVX+VFnmtMP0l9Z
r8zSBo4MX8TYLpYMdlZdfNDBOqjUqhqYXlIehT3Er5XHo86ZYLr/9ejFgZZ8QixLhy00Gt5eVcQn
kOzmFastUW9ljgs0MJv0U5cKZDuG91fuvOGHLcp1BVm/mhyQBqab5WzraxVjl6x8ELxoM5Eo+lWX
JjkgNkbwb16Zf7dqKmw479ORYG0Vta2JqZJm0C2loto4npjuSKpiL/nnNzGHRK70n+4EVGKcGZD2
OL+Og385NrBWY8UthgbQntF5EXy7FGf0ujaLcUIjwHg98tKYD0C7PNlxFJPvLkOwh4UWbEE+igKE
3XikBOWCFptQIxMfPSuigV4HGJuk2nVNsT6uhqd/zKQ4PrH8dx/maA8/engy2gZYQgm6PvXpNIN0
FOeh6pwtgYQz94FdEWYlLBGLnTBiitCApLuDn2jTBnCId2TI8UQ1bTDnZ54kIs3M9rTltQeE5jND
pl7vPxnrsEQWFcqBmjbdZCzoC3lqD57I1iPnel2pjbsXRZ1JyhWIqcnMlm1gzS+GlCQi1XAfeT9p
CdqSB4IELW7W3FR2BFLF+45Mq9y0w1CcagqrwxKIGWw5rqH90phpfTan2KYl0BfpM/tA9gzkCmnc
IkcLn31W5i/KZ8xM1FXjJoeUcwt1nMVqQKdApp8aiNKrNozrAYc20Un3CerSVOluWmaYZFSkWMmx
8uC8RW/Akifqtaeixpa/x12/lqUpWpOIQYBtrxSe6muSdOoYM/6yw8XIrY/UilGCAmqQxY2G04nj
TzA/0Iyrte2SNPpHKWrW1Q5Y9WZmZdcjrSKhK3HG4jRzIzDaGOv6RrNn8FsO8s5vRr0gMp71fnlg
cB73oeHl07XlbHmAeR4koVLL8tMkqPpIr13bir4sMLG6Mdgk+m/jFidyEPnYhcHVo+UNiZXiLswa
TpnhhLCuwyGshY6M9Q2NPfETH/2VQDGRRQ7H1pgmJhRwMRblneeV6b1ZemPEZhDwzQTz8vDrQfp3
Zfs3lS0dGYNi8B9Xto9136X/Z/NOi+L9jxbL337wt/o2cAn2A5bjYPRlnsBD81+MXti9X3T0gMiB
yajHa0lV/Ft9aztfGJkiyYSAwqzEo+pU66/7v/8Bf4UiFHUo4bUUyEB//5Xylpr4L6skMjcsbLqB
YgrWimP85bAS6GzncdxoN+i8hwdq4RJjduscS7EUW3hdEEGgYF0t4Q57H9X91hjm4EiVRlhMUY9f
54LMb0vBkjaazj8UmT4wXcrzKqpYMZAoVem26JJrIq2DXeC6ie1WRLZdPY99cU8nhrbkmPiRhk+b
zJ18imKFsykoK0HLF5xr2LBZPHYVgAopTZDUVlLe2eOgvlZWQM/S6+wNSHnxqWuIH3zrKa/zn5Yk
ss6L+4c5mLtrXrvOvhkdm4Il78trli/9qWasdQOcgLTkqSmL/cDAZpOLarqdR9c7lslUbvN8AdhK
ePKuU73FgKNepwB8nXetCzQrHG2giAM9fiZYE6z/FaI6Hxa91Sl3bNptTuPc6q1/IO39KnWyJGAp
GOeyMG6QlpSbnEPpGhUBkiIlCqdpfOJodUnAVYCHnx0MJ0dCbGg2NgRkIxTlYpU3S4cswHM071Tm
OXl2dUx70kZQPpnJVB2migCmyFETSiGxPDZO1Ww42T+DYjafSP912Vm84bUyapPmQBNs9Nmq4zvZ
zqa+JWsh46jeaKmh3wwVE5XHqrUK8OAZs1ntO+MxghIo9ntt2fX032nqV7VaIt2pbXiJdgf4snPy
+UpOr38XJIGubUd8/BNwtaEZ9yUYh4PpOdPeKyvQtxkqzAucmu6qwXrokK8wXe1Cf1HWEKKFdm7J
UdHB60xZsaWIouDvhgAia44f7U6bM0tqG42QpWTZQ8xY2vZMXHemoVBA5+J7TsgLKZIt5QCcujoR
RdS57Wttxg5LNnsjXipVZxppHXRd23xkbFqUkCRrH32B5S3DMO6COGW139uLbLtroGbIRE+j3iv9
URtmCvWtFuQ0gyJzlRPDPcRCM9F6Kdza0afzmFXQCXeEXDKcMIRuvNRE/jxwCFnKcM6rxtyZmZHX
UaEl0wYdbBBHWq9UsCVJRntOCycrNubilXPIWXQCWUkJElZB8+mwgS2bGr34tRIpFTIrCYhLGsfp
c+xUbBBajhYyQjGnk3MzugOZH0BZor5J6wpmY8V8JjdSCEtCg8aGaycC3DM/tnHqsf2yKb8UmUDO
5jSu9dakNgjIpEwuTTo3Fya//hbZFECX1IB6xxvQz4sOsAWpJ5QHZkgHosblvava6hk8MmnlXmOg
N4N3q4CpBkZ7NMlEOqZsjhzAPcQRjuqIxU26ydkYGmztUDcqj0u+FHT+HaubQ2KiTWwQqrv2g1fd
U5cme8pUemADIpx8SL7GQk43UkiTOGsqsdd/b4j/m9AIktxWw8U/3hCPQmQVmr0/boa//dDvvAHv
C5ISjNLcwwZYsT9shoHxBe8f2Q8YfILfUAS/b4Ym/8sNkJnAKuNN2OxRv+2Ga5giBkUU2sHaBNYh
4P8LuXA4ff+8G7JRmx6zGfqMtodC/VdX7g+le+ZmBIkbKj1NjeFlzNtrkjtzpsU4dDQVzpNho47M
g0dZNLQpVuF0HOmD72COUBzRDq1R4tTxa+GelsWz460Y6mUMO12fHnpmJ/beyOHJPxRB3r40jAyd
CKFCAhglFkhKyR4bKE9KvwkFyGUz7Et9sZG/9S5xZ8RHrWff5UiF0tlhldfBdhHUdxCGMLhH1lij
K1SxHELb1+gy5bP33SfbdwONnGH0Qn5amErRqWjmjMETloy2eRuYZFOpoHTPI03JsBx6IlNNbecp
fC8hcC4QPA6R4I8yz+eHKdW7uzYxy2uZM8PeelOtMfv3p8SBH60nfujm8iocOaCyGJstxdR8SHDh
nkzZZjdG6u+nzGxRANUkojmV40amShmEdiMIrQ2hTA2YLs98Ydkxw8xqxaNhIlkOUvstQXtyIbAy
2CBqtO57M2+PA/mVm9Qw71N3oZ4knWPLruBCNAF6anmauAMDc3X0kbQsIRBmyclLvyPFkHsbAkEE
Ma24McoS7YU7NdehpSMC1SxLzsxH7bsxXcu0rl/6W33cNmZd38WyLX/mgxvsAJ3NO+VQDSToHq+m
GwC/jkFoxygSXC0lclfxB/Pol8AGS9ay50VSOKdhBM/pIRZ8zFtlXa0pmG4s6Y33CBVRohXpR47T
/92p3XGzJNON0J154zAoD+ll2CGxxxr5IVP5KNqijKpCqDvTIjCw4xuBMlQ8tCLv7rSp6KOMJ/ap
mJY4tJU53c3IRTcSJfjWcHinGqqPzZoO8HXxPcacwm8YHOdVHfCyed5yjpHGjQXQ6ETB8yn495ek
t8UD3ROmu+h5g6uHIPbBZ6YW0vTK43CVRd/ZmtVFuRzoGaM92S9aX111kzvac/vu1ixs+2ameSJb
SPIGt/25hkXxOrQeVgTKtPRk5wT7IoAkhNCyBnvTFMW4J20p2WlNf8PpWJ301D0Pg2qYd7scF9my
iaXOJ+0A9W2gxOQeROGLRrKPNQijS/eswTUmov6KEULfxd6NPay0tKb6No99fp9a7UWj8W/QrdwE
wr4ajS62lS+/K+lxJMzr53k1a9IpeSs9gtmZbHbEQ2Ym0DoAxtV6peZPLYkBCQBERgmov9h9MEWc
meODHAftPJI0u417mWxy3X5lMVQXU5bTTlNtDeEkcY5zo+xnGy0ZImlPbcqYxopmmTxWGqeXlNN1
Zr6iR2q2vVe2e3ppJgqG09Jltx1UqRDEWQji+a6KFb0ZNwiROJY43vNyO5K8titGDtl2kasrEd7i
QfpOcsS6iWp3KawjdunpoZzEsq86gM9Iqdr9Ukzu2W4HtBwwgtsZHttmNNT4QFPsuTdIlNOaGTAa
IVFr2E2t7FF/rHK6PMGmMVozJ1pstMpbpsl3Zet/0Kpwtq67BF9za5Y7qBmE+cGLv58tP7s4qXqv
bGkfnQa08pIZ764cHHAXrd69qZaPvIbeblopzBty+Mqdbjrc0noCPry0BWLeVNzPLLvEba8psTVp
y5FHLOPSB/iJYtbnoecezOZpfgvmCfVRmenNI3K8x0pnRgA9rbzUaCXQ2weil/ewi42jJccU46HJ
QTsUzkCtveT1EbA/+r+MOLBNLavg2uXeT6IPxigxmeaPqQ8ZHBMzGbwom8EguVVZx8CdOCdC6+qd
nA545mo7Y0H/SwxZuZtTBBcs7tgapv45FbMy7MNM4+gEzDHt2Vu05nuhIdli1JdjIiHyw3QvReuj
vITVRQ1GluJCrFbrPkxs2I9WG/OIFCO33rHtBuebMrL2lC7lrEIIDc5Hx92fRUSBJmlkaLFno0uV
3rXBlmBuYkNvTzWQnBOAafLCg7xKCP0lsQ33yiUVvXhEQWoRkwdocp/CeBqjYBnTVzxNajuYdnkw
yO9695l0BeT3tliZk7mzbxOrNZBA2BJV9jLCwhikz/NhDQOhCdOiPUiW9p9VYevQcGxzPHeDUvd0
IGFsEnkANp92j4TO7TB1XD2g/YuOtOi9afXslT05oftb9mdlLeUFXHTwUyfeEHm9iC16TsXwolEe
3ZU61ELDFT/K0nI/nSpw6MQwH+qRpA1im+CUODr1cCxZbSPF+WHeMKfy19xHvkXcrqn/3A+zcytc
JT61nBizU9mbGI5cmVFMkA37zD4SbOW0JMCfZ1OLas+TMbgOeuzHNpum70WWBTaLURI/Y5gZVscn
hW85p9o9bF8FocAq21fE+MWdJejEcxd3tgcWvlyOQd8Un5RdBY2+6hGpqa9HKbflqTCKcmMUKQ8r
/OXmsjQQECOa1f4cmngzyu1sBkRTiHR8dcaZ9A4/bd6YgQ/IycygDeOgTCBXNLN2Ymgx3OPfoeFm
qVb7buszfBaUXzhw0XYeeg8hNGD2Ub4F1KB0x4jVOUqD4d4mz/KG1ji94JfGz2w79GuLmtyO+5XJ
bDV3bifFkWcOrUhv6gyiZntqQt55sLW8Vn+Ngy62t1Wmk6RpDJqz74WdXeNAMpTCmQfGsCdxkVy9
fM/ynMPlQ9weWYXpUcp3zYnoSnfjSlvfzAP9DLFm0pHEuKyGanvb6E4TIbYGSJqiYyf2QT4Yveo2
ir7yLQnxIMu9GDvq5OXyqDy7rcJSVO1r0ebr3DnplcF0SdXfQJDKatuhOSJ6jxzrHziirHOsj3ID
o+jDTtLgyWNU+07YUL0D5ziIDUs81ftMcDy8+qBgRXQIjj9mOPjOwWJ7b4PTioNMJfZMM3EgJc7W
bH14Y5vedLFhPRPfk2ahX1prOEY7kHBWgzNE78JfCyK6/QNavfnqw94foomRw/sQgD+VRH28JXbc
PThBF1RRPpn6a79wgNwm+thzL+mqD/3KMz6DxmzybVy6CflCdR5/w0NSPaEFcNXOoqd+06t+3g+5
piHNbBVBBbhJjnlS3OtLn31rKu8umYdNnZYDmr61GwBQpJq74MHuAh1Cop2QXEJO+cYJpHlB06aF
vpF4eyYIoA6ddrA/oKOYeIFp1D4DxfdwmZcjInJDs4w5MhRhbaBfkzvVmct2pCFMWSkY/NtOt1mk
JXa9rve3hpZu3b4tf6S52ePV6wlyc3OgMSQi00Ev3K59Shwv/nBpsu6GGnRnyNUEPShbuz+n5lQg
erAK7Cixo8swaxP8KAlM/0+pAxQJ2/UPSeuBpcUazzUThhcRT+Jr5ujpXl/hm60R97etnALyRUAC
3RQtbYNE54xYjsnJRzSudhVjpoOfBXS8QNEU3xQcE3Qd8ciwMM2cLt7SCHO3TbwsN4VmyNOIhuaW
TyhuTbJBvsdL1u1KRhEYPJphlwRWdWxEYm3MYnmRDIHpQphG+55YjXdvwV/8YehZe/x3lfy/rJJ9
859WydVn9l79qWNMkbz+zO9Fsv3FY2DFZAUJ03/2fn8LdfP9LzrHQ1h4cLnXYpe28O81MjBvkhYB
yHmOgWZqNZn/XiN7XxD4YlTlTPyfpfW/UiPba7X9x7kaNTK0eV4tcFi1fPOvXLyeai1b0klb5dbT
Bl+IeCezFs5nD20Djx/tYuxcakZW0DPbIWEGaYCLoPS8uLE9RQasL+C+2fDp9UZ5WeKpegt0oszD
JCgQRvNT5WaqY+5hGnZvpYM2RIeodWmz0e2QG7TWeTEEsoUiL5NyqwBB7TPXf/SQDl5bguYu+vBe
1i3PDIXlczfo9PuKbNCiZRAMVQtdTu9KdOUEv0pjFKdZpMZuJtKfJxq0kJW20m2Kj5SnmCZYWyJg
nfGWbBFdkb1FH4sVQAT9OaH8IdBBjxd747SmD7aIriElJUEjeD393No3werFAUaX3lq5N/hbNqwM
b3tFRhn9vqL+vtoVXmuEGne9mvWot4S6SQI1fsfiVr0ydUaByWFmvsnGonmYZZ68ozuiMs7NGkd8
v2ODogPHzhlNmT/eLcjZ7x1rroNw9KeGCVk5etD+suLOt8rpAbwUpOu528yqPjJZwowAeS0i6AZJ
jU36l5l59wbYaDPMrfL7BC+W41jp37uOIY9ou7tHIq0Udg+ltkhGrEO8ELqNxaaoTk5HVHcOAfrG
n8YsPi7wwU7DIpCm6glujDBzGu/W10uT0AVtFs9WKftHOrmcpHoDux6uYuNbBljmW0eu+lGODn4G
UtVux8XMV/WOC11mtqNxIqh7SYz+RazRLzTMy/Z2jNvmhvT04WfQBgvm57nTio0SdkrERiW2QJar
fFONQUPv0/CGM+Vsa5BuQ8RFs3puE9T7zj7JSoB6Ji60t5xppljlt3RVoSIn95UfVMaBMXR25ZBl
vdDxzUgDc/htqLmI4ZMm9mYapTeGmVMkpH2dHiiFE5pHtdyY3dAcxtkYrgnZGZGL6+BVq5L2ZOll
8GME79buXL1MOIZYo59tx6YJrjR+lhGNTlJr3/LEcu9TO6Nigj4GwT5QS/HdlrUVrCh2xtY61OAA
ERvuIKahXMfiiVotvfemXJ2VMacnjxF8sDXqsbmFZm+jSZwTZhF+DlPGavTVbwcRW2v4/0ad2Odm
sPt6m9alvMsrj3YC52qeciKDjZxQYJEEgc3XM4EslKeA2Gj+U1dG0jFZCYY5d6+qDiZd3FZ0wSqk
Uwql2qEcwffEA2aO6zwO1nwiYDs/NKN7b/g5R1bbWyKy7mhAIZN6nBAdDFsFxv+VfHGawCLm9ORh
MCfzT5p1VJXKecRs0ktGCEYXdQS8RymHxjub8vq2c9x0b2O/CFWtRFSA9d4G8VBs8XhyK/K8XGM1
0f3KhkE8Tb/KVRoVen7vZWqhjrUlxfyjvSgUJoImRuXcmUajHca+fbY5Qj9ohb9a0NcK2aJUHoim
Otdr9VyudbRYK2rSb+YHuhQm2j3qbeKHkqM/K/EwtlZ7Fb/V5dkutgLB7I0LCWo1xGKShUaT3gGw
px/4/9g7kya5jXOL/hWH92BgSCSAhTdVqLmn6olsbhCtJol5nvHr38mSaHGwJeuttaHDITWhQqMS
mfe791xO+DpH/SE5Mrzgb7K0GlIMaoCHLCCVPmAjFCQJIhYxwRV2SujmFzVB6QoRvFWAA2gNhlId
YKS1tzFChKcUCSqAvA0RDu06oTx8H6rVekbCKJSWAeCZX/L8qWmHU7dwD4NOPyUXAcTwUn2rt9HT
dFFHkElcZ0YvQTix+Y1t0PvudaWpBIgrHPtu5Zgkdx2yiwgg2JvzCRKyvs318mGI6QPMJ6ejFwrh
hlTa4JsXNacnh7Z3IvrsZyX29L/qPihAdWy0x8ZqT50Sh2YwaztTCUZGC9CZzIDDcdFLoyM1fyLm
41XLSzS17TU4abGVI25WHqOTVLKUDoFgxRwRqYrc8E6zC025xXia5nK5mS/qVlviUHSV5FXPs3dv
LU3KKDTusjNFCiNpuuaTU0b6kQoi47TkXr3R2tHNmQVOgLgo60Vlc3n8HvFwhj4RCOCCSo5blDAX
ynC+IeMNDGEwmqclDfu1ZgvUPS8+2wCv+Uog82HIaFFSkP6aPMsfhiwIzrYSBoWSCO1Sn324pCeP
s4efKiExm4LXSEmLphIZTSU3xkp4lEqCxOWfrzuL4kklT049jw5Ip/e2ki4BSrA3TSZAh5L/UjN1
3kaOFvcu1g1gOdO8xRXsERRwsi+SAdcN9oZWiaVjR90wMXgkVNYY7SrpYnTVOsrrexqbMr9Wsqul
BFhbSbHe1EZv4qLPemVLl0Ha3/MQZjdeqWd3pKYoEVXSbqxEXsPQ76CqCV/JnYdcScEZ1DBf65U8
PBof7aFhf2xo6UOuRGRbycldKWiNu2jMLIdKbx50+tAFwfz5okdT47MzlEStIe0e7Xac94UbTwfZ
8Yqc0kUetIwpuv/3Pvl/2yeDX/zDfXI5/rBJvvzAV1uF/k6l6tg5f7dDxm0BzVFiXATt+IOlwlJT
JMN1BCMmtUH+fYcs9HeWVHtuokSuuNSV/4UpEpGf73fIROIVt1qye/d05knWDx7EOe+6oXBi0qF1
Pp20pCXITT3CPdV06ae8GJbDeNFviJyh5aQXWeci8Fy0nsBptTvOvyhAHPuHO2F1wXO68PU+1Uos
iro4CQ/lRc1homxpa6JXSEtGgLAMDvF5trvx3DeV1TJzzzNi2nRtfRqUSDXUvfscTSVj++WiYnUX
RatQ4hZazSFScteghK/kooHJix5GcYP8hMcl+0wF+CEkynaTeNNA/LAW9wh+qGr9UAVfOiW1hdpw
nWY9MjkidPKyKElOYEd+P4U1wZ25jb5oloVuRzaXWHszOXeVZKLvT7PV8k0Pp+vFaSBge7hcvzi5
pp3LAoLmyhny8GbQTKC5F80wRI1jRFda4orcQgrqlQUDvWrso9cFQBw1wEG7sYcgeqGtJZzWlpu7
u1bN/VYMu7KH2YA1wI4BfQ8C7z4es3BHEsul20wMO72cKurS8lw+5FFImBcAVOasZgxnJNkMs0df
Ttnl+IUovU8zQfGKqVrjoL5lAwMKj1IzM0jrYx+ktDa0BoF6pkekzOrJOyl/22WyiEnPq9wb4slw
ZUhl9/eDk9f7ELfZnixtyykkcLu1F2NTWwt4YA819ZJHw3HREcnDnUsvo35Rq4rs1nACqovdcElu
8UqXBABtZ/iQ9TTxyl50LsO30kFDWOZJZdscj22nDDpyrWNCAU/R3BaREkYmym5Wlqxqin4ngp6Y
krtjl+QYXGQ0hXduV32BVzH3e71b6tjXIER/IfiYiRUsmAy/ili6N3wjknqRwM2o8ZySAzbxeoMD
OlFACUnjp+FxqBgbpCHUqK2nWY3DkYNSO6P0OHhNQDBvFypFk+daT4NpOBPto0+TiSIDoh0lsPH9
iIHnLjextmSf+O1ivaTnp4m5t9grKbO/wohMzfWNLp08uAmV2yVXvhdDdMPLaI/YfpUrJnS5RtDW
+H+WB6GcM+PFRNMZNM3ug8Kotppy2TARk7Qnmc4RATvdElDM+Xrjy1GF4WRkRhJ9SDU0qJWbVvl4
6s4ItkmEtwd3C+Z25fdpQiunSNM4mcoLBMkBoHIp7nXh7bNRt68W5RyalYdoUm4ihpLc9/5iMhqU
36hwG55AUdT6jcYsVALPwZuEyO9tMTZ1R5Oe603M6BdUiDde9crXNCqHU20z9liB0ahPsq37o6m8
ULNRYIuKlUOKqk9cOF57XiK+mCk2qgU7Fcmilczc9JPblMIn7w3fM07aR603sxuctA6mJJSqeLKN
B8L5rFqu8m55ysVFSTJ+LuXsSpTHi2FAtxqwfVnYvzzlAwvBKqzoE90nWMRooY42uXKNBXWBJHmx
knH+xLq9yJwaG5xmzD3GR5IPka8rH5qjHGnmxZtmJua9rJS+q5xrHBrsA1ieHBoI9cerULT9tc0+
dVNPCRavnJGslQnxwcntxIeknjEwjjgb9Z3ziMbSn6pRZhOLVMuawjYFxT+2A+1NJ+OJyJGGy60O
K4TRT5jcLQNrYxqyQS0JK+177EBXo6F5EyfKcNoG5gIGutDzNRAQMHtxWt/k9PnunCZXEqD5qkvO
NH0YD9spAAxACKXb5O2gk27ippwJ0iKZLIw11zLMuNsmPjZQgnSDv8Ugsbjn1sCMKZ7AWmFpLq5i
pmi3CT0tnwYde/5QpAsHEQxeuovrNxFOv21aN//AacS9izriYVRWFd2HhEpU0+61GzudiltjAE89
Z6H+CLI5+9LOontxjFA8OPVUnOmMCmkbrPVtVqGPDktH2xesjBS7rwad1gUHvraiuH+IhVUe3ai1
Xq2WR9qy6vGKOU5x7RpVu5/AZ9y2rQ0VqkPPaPNxfgiNXLpEmowY4ITHzpzD2hXtx8Fej2x625M2
9UtIlLSQh7eGRw48xslNbq133FU6uA4zJitULFSkkqCLlqOeVUSmkYxuKHEInqKCGRVREbv9yPYP
F9iiDfGVOaTtvjWDumW4NP2S02CA4bBaHq3BQjQPEqdZ4YLpQoxM7VNNCOxqQZi9QjgfIBZJPeF5
q6N7W/bGAzkcc7uUSeXPY82cWM5d9L6qq/bOWiRhvrZU5ThqteeNPr1G5PsfrUioUi1pTAxrrRRb
r1iIsfcdGfDu3PVzm3A+t4yu+6DXUm1uZ44wqf5h1piF7svJaeL3BGtwua27Uva8iVLdTW6XMhqI
qFt9vukNWft0PeFvrPRp+eR2g9wE6cwxmOyEA39IcMJpGprXw2jud6OeP44TjvkYo+aGhxSrVtRm
PtHi7GwpJckuKMUOtcqvSfCu/94f/y/7Y5PIKfvG/+62uvtcFNj+h9ci/m6f/NsP/rZPdsQ7+gYo
UFQBSlRmFZ78qibr72wsdth+Cbci5hpI0F/VZOK1OKqIHpoWVSGW/Xu81vLeOTiGJclE0mUXofkv
7JVJ0X6/V6bkUQjkbIMHmdAOSFD++TeOqyy32iWv9HlvcyCc/d4oY8O3s9G6MYMJf5NnJiQg8jxu
8u3YgeZAPmoItLiloW+Xuhlp9qPKEcsqoBDbj4jyaquWc7PfeG/Uvge3o5TzKWeD5ou4n2BbwF40
WFqQLxMD79AiM2RrzWoNDTDYXCFQRQHsqSaJFnJzZvnctHODTxIJhqCyvnGoo3oKTM3CXkH+ftN4
epUofax+CNMGB65ee8AjDOSkVyK6slinRgmLsZQWhD9ykPQP9BOEvqjYQ/yPP2sGtPuRKM31xM98
sOcy6X1P88QVImHApMhpdayTWF7QPcgib0pttO88N8xOA1LzbVxG3TXZQm1nBAk9v3oARqrshmnj
jkG6TZwwofqMm7Ke2B3jB5FUPF6KAj0yBhQC2taT23CbDcrTuISJfFHIkIpoR4q9adbhhkiztxKx
MI7j4uV3nWbJbSeX/KwvWXmX9G5zG4HgMwETKRnYMSssYQQz0jFytrw86H1naH7NPDHUN7MjWXub
tFqSNZax94bjdFd9KT7wduwejLYt3J3LfibzTUjT1Srv3RTEYm89T1kKwrK33B1sIPYWA0Xq1wJx
nwVNh7VQEkqygbDcKzQmazH0riPYMv1Lq8liI3Lj3hnuSG0VfjsCJxWhfif6nhbytjStG0Nre84K
VfgEGmK6HdrEXnNSQMBhB27nZDKciMJiq5iyo5c1wZVXwfKw9U5cp8J8H49C+lQQpv5MwRrgxjB4
ALdbb6Rm53uW0bWOKwjtMUnugx6htddaxw8mVT4AMyJNLHeTi3Gkm0wv/WAp83jlDWWwT+hkxmyd
UyU3jm+c87RtKQS+E1LKxj0POZETFuhDuxg55zrP2hCKQvmBAuwjVJ5LnrY1fsxTCYQBCwbgQy1q
Pyx5DC5jcrRtxJEaqrXLf2Ub2euwZ65v9EZ8zIZI+yAgrR2wCSjlpqquZ+IMR8dVu2UtmjcNVPV1
Bmz0xhpwiRU8tuNqkrO5A20DcKOIsNXrWIbWlSS5jTV0QvDtQFiFsSjDnRT5HBpPbsCIYtt6xki/
tW0sgla6ZIzCyL0f5YQ3EoKe5/YPppna44PdSsjZuJLBmz4bgDiTjW4n8Uk2unPuXMYt7yexUOrS
G0lGS7ZXErABqjpz/SG+8dzZfO9ZGHVWWWI0w5r8MRk7YZSaTcjVKpLDCJofo0+5JHyaBBNmsWtK
rRlQKGMxPnRp3KsevpDt/01q0UT7kqZdsxQ+B7sCh3xk0786VxKg44DvjpWtj8PwJccLk62xtlFC
nmplzuM5lpTxTfNihAQg4omP73KsCf0sKVx3U+dWl4b7uXPFS18WY/fmpB6j4xfukdcPK0osymPc
FRab3CJIO0ZYY5xTwOiFMf2z+Na74LFIezmvdYLfmC27hmGXqbHD+PtN/b+8qdH8TN6q//1NfaLG
8vV7V/SvP/JVyxLvSAdxqNCJ1wjPNHjb/vaO5rWo6pZNhCnmrnAA2BJ8fUfzJv064cUFjT1aNftZ
Eh2GKORfeCczLv7+nYx+RbsnCDZSS5Zryh9Ln2qg89TVT/KUm5VrrNVmAMSkgUeoXvetVqlsDSYL
5jegpIiOlMVM4qSxdQ2Nf+nYPz5kZa1rOWZkaTXTRiNgKoK9G7D3ZMI5UOfp1NkCJDAiMeVs8wbn
3njTgYohozmbDud4wZLdhQRvKE2+GkTdvqXheO5E7LCWmZqzFpF0tpnwPCy4deiTOp0fNHchu7d0
EU2ctUftar3i5ZMsO/wOCvw6GRlEzFbHYuI0bdzus9rt6zvwEulDUwfeS5stFvo6x2OD7fCQVCd4
kBGj39n7wDtPlFxilstmIvkb73CF0iFkzUW+scrYvU3rQr7UDFV9zSvHj/EgOBuiPm/LfgZG0UQg
bRLYfJzCrYgC0a7Uql265Nkh6bPoo2zt+oPZWgx22QZ5b6XnvmXTfOPqDTjdIc3nA38E10MvLciP
sb6HTm1susTy1hMTRP4d2KHnPoHittbnmVqGMRzYpVSOl1NPW3J4EQEdDaNhD3sS8/ldj9XpmYAl
jplmHnd41uez15rzkSOsmh2D7tGwu2jxPsqS+BPPg31O0mGwNkNpardRzqt6siWx43IyGMB2xWO0
OIhlAJvvOAw762EKCU4KQk7Xwh7M9xqgELGStWndloJtmlchbOXQPA9DbCzAFmzMQnFPkahhFj28
Us4toxZMW2uEdpKJZCoxy9fLR23Oq60bZ9qujuvlIAiCvjFYdg5Ra1QPiz4HN71Wl1clnKac7A6l
IFO/SJr2ttMgOvKZq6//y4RODNG1ZpswXqg5xYxUr+rBE0VzTKoW+tqRKdyY0SMClTvxtvjXGYEY
7sjuaSQZvGzISRv6298r6v+yopJSVMmL/76i3nwe/7F/zSucJs3nb+Mmv/3k18OP/k5SVcSC+KtX
5rdF1SFPwg6UcbSLy0YZaX5fVO13SJ6kUzyHGCfLLQv7b4sswUtOSfzr6rSCdqFbf2WRVceab8Lp
HHsc/iK1quv8V7C8f3/sEZpEDnfp/EoLm+AGzpiVKcPnb27K3a9/3T+KPr8rMRi3//ondqCfL+KR
jaFYgO45jwPet2errgSaQufesu9Ts15NTov7FRDBukpF9+vL/7/2BP4w8rh8HsFtQVID5oQz6PtL
waiZarwJy34aYgDeWZyeTNNiF1mSjQR3iBfNgB8zLeza2H39WYHgT7eTMQWMHFY7w+CXppK0335S
M1vY8Eqz3ifF+Ege+r0bt/4f38wfXopYtLiEjbZLrwG2px9fig12FZw+Rr23jfFxsq1n9qrlujeR
b/Wl5in99+P8H35zVEf++LvjdY+pmsQwNR3MkXgQv/1E8HiEnDwQNGKEZgxEHKZn6fFKTe0gZ18u
nkSAqrsSdLLrK0XVz1c10PJmleMpbHzEJczVZoh6yfgnPTChJdIxlIMHUj3LYBISMIQZadZGNa7y
yFs1iWfim8wtKp/pyhpgzRbEiKBEdbr5PLdetaaSo8/ZtxbWTVT3nm9FqeUzXpie5yRormIJqx/s
h9NEPvDo/FHaWfg+BobIwKWxzkEIzdnuivReQpVcDQLyK8Wu4U0/AIELcy/wS17HIEDtGlvTshxS
N7ymqWnYWjk1HE52X8biTS7uuWuYWY/CzY9oWOSCOHN4ecJRzebvzIEg+Zwu611a21A7ChSFNhk/
N5FXH5wkuq1muCyxV7LlN/N+M5ajvKFVMV17AHuPZmg9Oxp950kUd+gKGP5xhXxmmuE9TkXLWdNI
kpvFq0PYICJbczpd4/8Mfafk3DSNwbBf4iygCHuKrgt6t2AEQ/8CkX6yQ522b/L+yIHhOIfeoXOT
HqR86XiPNf4wH+YyOy6Kn64qnSqlU0ErDTCiqWnkkygc7X0EdeeWbDV/jwsV/7E00uGUNTHDGIt9
Vdw0Heal2o5OQV4ThiU6tDGLOqWTgU0AkYrkri7LGdx5YWyGGYb3EGc6/OUU/sFQT+CmY7N/wcxX
Uyiuz8aVtjjhYxzVCx7sksJMYLw0nMM2VD1l3mHROAlD/mnO1VI0d8CEr3DoWC/14naPorfSvUoT
XxuTJfc5/iFYoJLyg66YdgwWX9De7XnFcSpEqLCmvWhj76zLMNlpVtVcL6FW3tGD4Ju4jK9DxPd6
zZZB36L81C+MLRC/Y8k40ZjseEcNa3+KgzFdBUsk72Kn3VIDi5sr6IDweEb4MQFVceDH3k9DeIRl
WPtTNZ6rOX2CIqQobAmWD2a0p65lgxBH2KhhgmLvCUYDXwl7LkOvsj0zXgIqVUuEnEM1ZVChXd7m
M+8NnmhskystCPWzFdTza6uVOskeRPkhTLRTF0pzx2Qm8mWGwcRPwElucWc7fq3XXI2cd8n3hXpN
Nd8LtkEVzcdJc4MXN+1Atrqht4OpPp6mhCSFU/bjWnpatGNaEPDdz7UV3T/wV5i5rXM79ZggZONx
wfl9xcnW3QaJ9J7LskzWeUpxMtjIVyuw3nvGQu05pKt7kF06REjro8PvVXOz8AFNA0Oaw5224uXY
CSaLQ4BlbxFa52NLhgnlQuGUS3KttXV1Tuog84t6+RSHbutyBmX+5TICPgRsxTawzM7TDNxrYuia
aD3CmFex9UzVwBKc9FODDAWOpB01v6qpe+/N0nptBzC1ZVRJTGBbaETWo21X3row0qY40FXR3vVa
Zb0qjN8hzkdrpxsR3RuXrHDU8xuycXDdBFlKsZEVVPNTabjZFQvScjAYkwFft1+acmw5L7gazsmA
NFYVmBBGoysCQbuIFwDRSH3oOPQDL8pw1920VDtkg/kEWBXSKyW269BtAAa4Gh1zGnWiqeYCwE8/
Bxi+10vdbpzeFK+9LqpfULGG24pWem8Fgdf1WRLkbQzZ9wq2V3aQudnsiUMx5hiX8QPAZQvzt6Ky
6sQ653Um+QLhI52SL16iZe+NsdYfA2cRZ1DA0rcyzyBrDlh4BcLT2jlZ1G1kwfNlTHL6BHVeU6cV
GAst8mTjJM8w9Iv97DFgXdcNtaWGmMQ6EaweZAKzXb844iqzIBGsmIcMt3nrantOpHJd186bQ1KU
0Z7H770O7OTgJq7zCPbQgK4c55vGFPPaGeZ4T/CP5KH0oj2qW3kqpx6eXmfbtxJ4K4CYMPzoqvx4
PO/IcXH7h2h6Mli5fBNm3pabxIzEDSl90g3wyRo79wdQQxs55vn7bk7FxwnC+o1s5PK+LSwfaXCM
V0nVNDe9UXXbNE948mYnAUYByyqTPGS8PIkZtcyJ6ibdyjBoD7wfR0JxFmtGPZWOPHVGPtP9bWZt
/+u+4m++yp/wVdiVu0gY/94V+a/d6z8+X44HN6/553/988T/6d/S+dv9/W8/9Nv+3jXe0b7EtsxT
nh3lhv862vDeUU+qtBSHciY8dL/v8JlfsLHyQCSwjZOq2v7fO3zC5DxDiB846P86WsX4aU9q0pps
qp5S5iTgyNTk45vJhiWRFJHAw+NgMIDEuGc45xHULwfZgmrdGvvFoP+SaCM251qwgUlK17tnh9bt
yQkPO6s26h1WT11ff3Mb/8Pm0jZ/2q2b3BLkJp3Rj0Bj+uH0MbX2bKemKw/OYFflrcdc/NZdJIIO
Soidov2WD4A5NLGJGwofQszFWjW06xz/QvDJLQrj3HIYqJtNNTvstpdKC28ILo4dqkxrvOR02MiG
7HtFZcdAT6KfQUvXWTRst9V8ITvN3Y9psPiCcQHpc4MaItJdpQD28RRRt8QkU4NtufbsrCan2rIB
EE6LNxSXuXd0m95QbvxkMzXsmwgUNf3GG13rDlpy/+SVLA1jU+fDCpkmI5nAXuGXfM71e5iU5WXn
WSWUdWGUxIupuMvU0kXZsbPKjHIVihcUX8QSZ8qXfKaeI5kcuoyCUNs18dIc6zAxdn1vtW+xHjW3
Xk7+XybtiaK/Y1XK9tEp4unO8KZ557R9d2J3NPAOH9h0OsysVhmW7ptaWDOU/2irQXTFUsDo614T
3otusWhrcVuW/pJm0QfgdRVnjN4erzUs4GdCXSSKnWhuN2M8TFehszxQz5PdNjNFplRhwstoR2mE
WzfVxC9NmycwtqN2Ndk2w+SeQiN5r7tpdT/EBaO1wM3v7GGBhIOJxEivcRm0UHRCclETCNHbZak3
+E7MLS274+Os6wjNMOYOk6zsXZblxbZyOnr5jEb265bjtWLVGfuJtyzzNE9bWYtOb5NeQeVeunFt
1KE8c9frkyvThk1fph9DZo1HeEfuEe5MRmFcoWcfYEK2j6WDD6UeDYdOG97wD3UbLyT6zenKGnTn
U+hEckuMrd4QheCoYgKOpzio2Zhx2UlIooNgSghqZVUBRXlNeew5oDTTGsoIGxiknXvdGcYbUILD
yR7bfpOJ2MMpHmWbTiNuZ46xxQfqLGCaOaV5+mKuwiaOeKSb3Am27H7amVe7kB84PIq1NmUIZq7X
b2zq1V7NMInWOS/sz0zRguuaVLHPtr3ZE3AmG9NhKHpBboOxG+BtPpiDTBre+NYcrZeO0PIOmY3g
g2O3bKTMOndMog7QrVc6FDNYLFm4wBigT8GeWkVI17KOhonGOHnA/G0YLHp2GJyFSubcyNjJYFmh
423k7ok+WNZiUNa0Idpms2nT+eUG4o1k3Sg5wo/N4zJWxZVHFQK3b6lTRmtJAGgQPg0nFPXtilzA
KyGi4rDDAmPxgqQd5uxADLd3TlrKAzORJy8al1+cYaGbYGzFwZPgvfGn8U6vDK28YSUcX4YI79yq
cuWsr/Jw4cSWxk1KNG4sxplEeeN8LChA632bmDY7RmSf4YbwiDjAvBsJwmAeZVA6dFF+NZcOmzxv
HoZDyWANSjyLCK2aONGAR5QSZn4cmrfkQsazbAYDrwdVp+jORZvdAputdkBRmdfi6Sg1bDIGGAHI
QvJGshycOCpnMUSBLH9G7azv6Zfo6MLKTKKeNZEJrVbpCUcFKWIVqXDQSTPf6GPh6ypyIXlGKaZW
QYxhsZvr0Yyiu9gc06dKBTZcFd0IYfL7eTViorkkO5jdpm9JCF0Oa53KfuCVk3dtPGfaB+ghpEMm
FRQxL5kR55IfCamoarZCxUqaBQVhzo3xJXTZEw8qfmKoIAqHKX/RpEZJmYqp6JfESqfCK5E3JFtn
HJoHNkdkWwJDRmdsAeb7csjje2eecmPfNm14R/VjBbcEYH+2NgEVfmSaVSBLEM22d40K1QQqXhMx
EmfEyKzwuiPYRNbLGG14WZbLwDnFGAOyWoV1mN1yuSyEaM/6TvZFo5CkdmT7kdM3l4AntVwRe7e2
yWwBw0/NaVOPzFhZG6ZDooJDRLsN/uChQ2HgS55imQfMBeJo1S+RtvYu6aPEJohkXDJJzmyqfFJL
VIlMAPaWARvSqQPvevm17TU3OuWMDHDhWXzIwXA2bSTfEgt3/eiKCs7nZD0TOqkOCROBO8+KDK6a
v5mkb3gQ7dS6nbTqiqIOlhybU8fsBgSr4FHTNLFCC5ngE+aa7+qU7FSVSG5mu3R2gukAP7BM5i2k
VDJBo8p32SrpZULS8Gkh4rQJtmsVu7r2MVH5sMa0ppOwYaat6TshP2Z7w9ugMmUprfF+Q4x9p/Yl
v2Qqe8ZTaltrArVE0sQlnsbINrpqy4GoKa/T5mS5Ku1mWxGxNqPlDEAZooZpghSMZ23nhtpDn+S9
/iyTris2tcrNiUuEbr7E6UKoyIGftCpm110id27kjAzMXJWHuYTyepXPo1YpfWbyxa8retVEMtxq
IBzvZ10+pFNg75JL1M+iwHBZFyBOr9tLGFDN5m6DlC41tljlx1mlBrue/CCBOn5fwSVWSJtS8dGy
65y/k9ShqfKH+F4JtzgqlejWrXHVspzxLVKpxfASYGTfhSskczs8Wo5jpq/4zV9azZC+PRsWAbTE
q44JESxnxbdOw/lKGDBa91kwFhTl1fn9qEA5pULmCAXPmS4cHRUJD1eNwuv0bXsfeqrZxHbt68gu
I1KPfMWuYqbxtk8ighzEKGIYFnYuiCspkE+gkD4EhepfXK+usGktGsN40Y5qg2mbzQZIiYcpb+mg
xChUkHuhBnkKINRdWEJVnEFhmRB1mOIlyXBVGwuT7PFCIWouRCK2J817M1GcosFSzCLi00BBLiQj
nWcg2HgKcDQkDW8CEsdFvU9r7qeP9hUFvFqpXAIRZ7kP0wQwqbywk4TCKLlNykIbMXoHJiiz5LqJ
5nRas7TnZMvc6bnBaHJP9s35WAdusislYTTEoRTkgBGo/LlTF7u6bfCra2FO1VCEbqGvKAbud3Fe
GXdgt6P8CMzXg1PjVF+8Qhcx7ROhfqjcJNPBEg4YhCwqhv2JoJ7VnSRuAHzZl03238e6PzvWKXL9
N+eRn451169xgRr+60nv8Olf/8TmrX7itzOdZJZNQYSQFkY2F+cZx6qvcxuD+LPuCM5nsKkZNfw+
toErxuwB6DaBC5cuGMbkX8c2FgN0NVt3dMOjVp3B0l+YjXOJnycq9BCoUgIOdVKd+b45080gh61u
1pY9nITZ29jzNd7Kb+7Gfzqd/XQJBlY2TBhmULA5L8fKby4RjH1GH4S37IfAguCAkjjT7CS5pf8+
Sv8/rqI+6DdXwVw1TXbEVZziY6t9LKfPnf1nx8w/+SA/zGScuBR817hEv5wd/Uz1RL388sef4ueZ
DIQSets9Rj+GC7fj+0+BL8gsBs2l5UW49YpCYeprqvKc5/WOSpl898dX++mXD1ZfR2+wdBe5QaoA
0bf3zJnsqeO93OznEtaZ3vJHnDvTJgurzP/rlzJMAHQKw2ZT7PT9pfRWVhMAIT5Y5IaP1LhBJUoG
41rviDb88aV+HjShhpgOYSWsElzxh3tIZZI+ZxaXKpqiv0qzLt3LJpnXwbRMqxoK6g5r8/xXnw1u
pWlYhmXR7GICE/j+80HNw8JBkng/Q7xCsOYP2biA7jT++OPP95PWoS6F4o6DgDEwdpLvL5VaWrVU
ldbswekwkMwCDeh67SaH1OQkS+KwvqtmY1oBA4quaUOa/uT66qn4btKrrs/MWOCnVUvTD0/NHIoK
ATxs925Ox4gs+ICyHp/++EOqD/HjRSyG3y7oQpZIx/z+Q05G2QFUQTHuutrYOWOE6Bk6VnCTmfQt
LTOBkQEO2aZkNLj940v/p+fHMqVtqm4Wz1BL+bffCs8WkxGaVrNn/zlvKgsEACoSWB5H0xW7LSSR
PEdAS/74stRZqIfk+w/NKQ/zIdKaIwD+/3Bn20wDhjDUzd7WiuYNlRZAX6xTNeKMrDp2AA0CU0yA
878PjhYW2u3UWvwKEmTpeRrGXYws/GxGi2Ws46VN/KZzzrDEBmzEwzReeQ1zqhL8mm910wClLqC7
D4ZdtHLyPnmcU3diB+VQxiUZqrtl9ZHEMzl6t4UDYQz7HhYfh3VGAxrSBmNTJ7rGQMmwq+7LlYyb
Er9inxwiPXNOOvrbi5aTH8I6OEfXOv2IJ873aAu61m4izWYkFeIbJmgPbAwRqL+iX2t5gvOS+cDU
TWIC9Ztk+H0M4tzaAIAcfGq1sb6Y7ZVIze5pKmZxHjFh7bTeyTal1SQHkRMyyXpDbNuUNZTuR+Pa
1VPYx5aYKCuYhnvLwfQqUre7chaadMrFNWdOfK1xzWyNV2HCshuWfXQOkmF88zpC7sNi9e1aBhOP
wYBWpsXL57GQwYeoIqHs48BdnuSI/YzMufG5aSYqke1WdF+0WgCynJKse/ZMVXI3yU6cB6QeRl3c
YFsQmZptyr7yTmEvZltyUA468FuBhfGAIhgqqQsHu2hLVBwQgsOePNFuklB87lr26ePc9Z+SZXoS
i/nZI9/4MpmEckSvxR+6lJyaPhM3WzURX6RiFJ8XqMDM0Md62Sc1K0aSVfwS7ACaYK/z9+V0A4NP
ctJj7tntc6we/WyqnRM179F1lY/BxrIb5EL26AR5zOQQFhaVrw2doegM+g6BZyELKGW49oI5YKo7
6wyLMjeklUmYeyRNLmAuatKSdDvgoOk+sZOBsdzSP3SEUtZL47U8GKTSz1kISEXPgvQIapVAuFb2
mwFAw63rcTtXtWUEft5Upg8M3LnpKBhODokpc0onsFFB+4pBV/bN/3F2Zs1xI9kV/kVwYEssEQ4/
FGpBFdcSKZLSC4KUKOx7Yv31/sDusaVimXTPw0yMptlKAkgkMu895zuB9oUCUXicwli9S4ouJR1z
iMUNkSPJLgpDdafBxX4JcFNiudSV4FofXMh2aWTb3XL6h0UXBObNFDX6egony8Ojah6ghNWXtWJr
X7R87veWW1m3gWIoOw6rxq2t5eHlYIoHOtfzUVJN4EgmetXvaDeTWNpIjvDdiKsInWDwImELUNkc
SuL1lE7ZlVPk/DKT1PkFgVF6Lb77iwaf8EuEvGITdrVJOwcxDnpu6cJUdZf7EeDiWhPc9zODz5x4
bT9mmyisaPO22uTnAHUuIUuZ9yoO8E0wIR9mMKHtHLtodoJS2ZOjBz3FKREd1bxW/R57kbU2uzH2
YjvujVUOZ/6HRv7ioc67/LozxuG5IZ3mquhC94bylXGfubSuaMVBxxprTVwMejjdGn06bynjOLcw
qornKRLDsZlIIRqTSF6PbW1daqM9XWFqFBdpRQiPVgtykyZp3VUUVtbkv88ANRQH8b9KXtiqxrVK
hoIO9ashJbJYAd9IbXKLLbGO8XBSBUcqb8YWCoIIEjhIxD4BMm21vtazCKWk7eyYGmI9ojkCIlO1
O1kOwEPaCr0NG0rKA6pZX2QDvWAAr3VEmHDOCTrsOfvz0kTWOnERcOp2MR/4bcN7nTSFw5RO9QUd
AtqaIohrL7EKEktFnkCa57Cw5RRtrW0TuYRo3RLjwVjiXVqq8VEaY8u0DOaEg+pjywFBbmBNNHul
UQktj2pn2nIoxdoRkDS80dXMpXktuQ9jyQZH59B5W7AJeMGiJVnG+vSYYSzbRYk6eZJV4DtsvnlT
9rbtgxvoX1F8zls9dMSFXmjFbihjQmyWDO3nNi21F4q27USBPw5+tW5HYkoLFIJ2VHp4+3G9sAR+
YrPZT2NIaNcs7OFmmJPxpnUmuemdlDwi5vAbosdZm1oIcu9tyHhGtkWtl+jCDnBfuzIyqb4gOm8f
7VG2617gfF2ZjQHIm+rqFWjEBLJuqH8xizH4lphR+dDHeb57y4MSYg4AfmvqgnpASVOrRFGNXXqw
yu6ZHpncO1iKAHF3iVg7Qaoun3cEH1PTXxMNze17i/1pNDe+slKqepoigQVOWjn6peJSk3IqzdhT
jsIXpzp9fsABTeyHXVqyW5OOPftEb/ELqyNpJW6cWncaFewn2fbzMTYR/a6qJYtHVPTe7WHJGZqr
jmExoQWHkQyeldZ0vfeW0ANBcxhgCfLoHQP9b2kTedNlRvQTO0FwSLMED3djiYtAKxFPWG27phpP
iatmv7njINrsjUpJHwaX0n9BTtjdkrOyEUs+l0NZaxemLjKi5WOH6IvmDBG1t4NlKxtD611kWS11
iABLnwEb9VnLa6CxFROcGlN6mJnRnq2iuMtNtXhN+Ibv9VZt78mLnh+YSOGtRd/7RiadCzQVSB7B
1u4ubqoCE4xhPUnOohgZYj2ADF2wFW/zwt3pAVG6xJkQV6Oo/SuofuVrvmAlZykTbe0o1t/PKZVj
8GtS+WVH0xi2SA+0a4Fq9h5dAouMkU6HJNMR2oox/lZ0rXN0yx4eLQ2nR6ObzMe+WYKSRTVd86Wy
tlEdKespjqHuV2bk2/COF5FO8wXAX7HRG7TQcLPG67e7LgVJXGXrODf6gogpipIPX5tciAYhUV0i
DC6ADnolE3E7wi25sOuo2BRuIvf5JI1NBcTIGxsVzDLV/+nQ6VN2E0AH3GtUP1PvbS7PjjYfXcV0
2Fc45sUMtOPabotgk2d2iI6BUveKLKj0Rq2TfA851HpyAzoWkpQYAcqFjyH+Dh7/XM9XaVvOVxqF
W1oProFlZ0ojlkBN+xIp8UuTTuM1i8K016uguLGbeV7HpQAQMpGg9gDpWEDBnrHTz1g1t7aWgpDE
8g7Xyk5uQLdQ9jP09GB2ubhIBuKhNHtQNkFTjTe13fLpBhCJt70uFYNWXm4D/ifwC8CjBg2Tb1O/
dxvq/aRotNXVILNC8wiGKu+7ciy2HQsOe6DCphNp6vKmppTpNR1ByGGUzVfTACuwDqxha+iaQtxE
Wij3f0VQUpJnx2xCjMgQKXlq2PJqSlEltMhiDNJOXxsr6o0kZmlF9qB2TKecIOCD4cbaixqaBLvl
9EpxLxGF5DrEl40x6X6K2YKfaHkxiTXQD/M4zMcmte2DNZh4ceTUYMDX+4rqaV/VdHEsyoOEB7PS
FYBb0YGNvPOKkSFYC/jDvanUCE3IY+gvO6ngFOdHb9Fp0BMp5zrwW5BUu1g15j21WWs3kK28XNGN
HY26N5Odfk0CGDFUXZzfwXNsNtjEis1cRcqOs70Ebyom/ftUTE7Ct6G+w/c70aCIlYsw6G872t2k
IhMcNSTKq0Pu5JZc3yeiADWMRFNwyWWk60wtWTlF2DZbx2mGTZmF+i4I4n4FL1VewDxqyB2uVXvD
DjE6VLMAvhFNt3qFES1trfyHXSg/2lncjJgBtvo4oNsztHpP6Rx+9hzfD2U046dTQp/VaseN6D3C
Zop1GHC8c1PnCYVmQ3NxUZKRhxisnQHxFgEicq06UtkD/4RVZ1dcL20azIKdbsFlrYqrsQquqiIK
yfYLi40VZyXJnqRi4wxIou9h1ws/xUQBYbob+83ozOVdRT4rCU+himk616OLKLGq26JIqyclTIsV
X/WcwnnV4ca0rTtbaygUZ06FJLWf5oMeuymRVVHnKwRdIAEIa/PWdJr5Ngmt5q7CLL/p886e8C42
+dqaLWuDyTnwgiaKdghek21fp1Tj1Cw+0JafiGOSoO+bOb/QYEr49NCF26yHMjQG/ALdmKYXbfHC
9l77Riyrc6W5nVS9Rhflsa8TVF46mrrbYJ7KvZwid4fLrd1Kp+NVzHOwnyk9KUr4DU9xTWvihdjk
evB6eBg3piaTYyEkmrV4ar5ZJN1jMtAi/XpyXPmNbr59SGngPQaTjVqvht7yoC5fSEvLq5UaORHp
LUV3EcWOeRXlrXyk8Sx8bPHDAVZMfzEoU/pDmgk2vkjj4ZIZFNz2dpX/zFvII72lmc9tm5R0nRAN
HDR8DZeN5ARuKRywgUoVJmfdFnPFpEjzq1HY+SYNBCHnKFyj61KZXtPedp700i42qjsDtg+zeSva
LPGSngAS9ngzn0ICFgEkw7taW1PDSpZkiZ9UPXB9y1Z5vHxtDxOnCqivxozdxCEeoZrXdFnulSyG
HIeFKGSVX1GzJd3bnTgUa9VjYyQGHNaM6oVq2jXdXnbGu9K18vsyzctLOWf6vmkCtlLks01BSPMq
rZwO4jtqwdznuGQpr5ME2o3+Q+y1znIepALuj3Ons+MUM6x0JQ6+ZoYiL/koZrdsFZPnUTPKr0md
1k9VRzzArlJo8qxiUrdTGvALfApgnM5hShZH09CGAr9oPH5PGwvUZYcS9dDr3Ws4OAP+XGcRWjrF
hcHO9kdRoZCbQPqsLSW9nsue1n1rKNlOpnbtDTyqSxIeccPSzZHXFALD64TN0Coxs6TdOI6or5rQ
AtvcgLfg/f8JRoI+JN80eH+0pdAyyvkAMqu7TZEjrc0wix7GpjX4cGEN0oo8OLaVUb5QBvtuJu3w
3ZzGuxmIp7m1LRpKSoGuNalnVvYKySmvGjxv10bJE0V180WoWZt7AahfC1cqYp4enjkznqZoae4i
LFiw/OEHrtKmw3kDbssHPRe+IDACRcxKSO9QQYkSjvY9Rx2+J6Gbfw+IwFtXofuIxnC4UCtN3/G3
6IDQanmHy/innTnNTU9R6yWcg56chcEBDGpMyZULW3xHTAB3DHTFDiXO2FBf4aYYgf1o95F5H/cl
spJuCc1pSIgaCvZUU0Rcg4AdLY1Iv+UM8sCCnN6M1WwdarTMK4m5fFNlRfBcuunsZc3gUCY0kmsL
0iQdOPS8K71hd4t4ijCmfii+FMhH2OEq1JtziZB7yo9BrFi3dq2GyIEs/VojofyXFgIzKZOh2jRY
QA8BjJ2bQozRZSZScUfwuVuEHrxspfuWFGhHorTd5Sy3m74y6M/LUT0GQWcBh8GbVMq03E00dO8k
K+6qG+kYu26v7pBs3ocd4LjRVq2DEZbTTg7NdxKjbT8JI75YbAQhk9uKnxtuf8lWzj4MRDdet2Gd
sv8ti1+dTPp4ncnqxagT0qkdCVt8FdZR+lK+idE1Ejwv8JQna6olA5Ot1e87XRknTyHTxb2OM4JB
vLKoa0CqTVmJbV1QRvacqHGvi6nJ7ovcBZ8tJncXxS2mPUpY95bevo6j7PBRsFVpaqM5qPPwwxac
GkRGshibKg5JdT8B5UiTfR672gJU8hWkMQfefwHFxXrIQ/bGuKJDn11htqbc8aMl/neNyIuMloTv
6zQMfjdazzZHkBFEvmjUI3soi8oZZSKlc7QfppsNF2YpjI1Vk8aHOq25CQPN710l+BVZhrjF5agf
29H9VY+m8hDy6n0lihTHg2jLGsN2g7MfMtXCeBXlTnXHDi1SjdBahnADcfN8kvb7vgqq03VCybd4
cOgM0/r6vf5qtK5V2jH1V7smp1LL+6+wZGY/tDjdujaF/I/rrueaIAbNFkKpF0vqqdEnbGpVwwLJ
cK0U96DBd5wA0GBAnvqk3aItleM/67tcmQtsi204HRf1tLI8z38Xta25G360b0X6Keh+ArlB+QyX
FgCvpe4sZ1afI2DYvhyox318ueeq92CTLUAHhm4Suv3n3U1tQ85DqCLFtkPzKJDJXFUhddKPRzl3
U3mESw1bpfH5Vun+rRtnEvjQASegs7S0Q3o4lh4U+RFMVVJ98vzOXZCpkitiGpTm3KWJ+vt0Sceu
QN440FkaauRaQ/mdoPTvH1/OZ2OcdHdAlOsWb2vja7oE+tzs8OkcPx7i7ORg/qELZCoK+93kcBNn
aPCy+xUfsKuwU/WDjg8ZxPMQP0UKrZa66BeWLbVWpA3qnrCTz1o77189QyXLzSDBkZxZJuqf99IU
VWcoJYHhoQY/SiI49GDx1IQGJPU+rdxi/fFFv7+vjIcD0WUx1TX79N2r2Vs5U2XU2GhGVilrOqIZ
tD9ZT97PRYMeOppp6jtLUtdJK8kNCV0DpF37UI7Qc1Zl7JVVf2knFDQ/vpwzI3ERjrDRvwjDtE+m
idvG8TxNTumztBV0b9sL4Nj3VZM8fDzOmcek2ZjpNJ4VK9cb0Py3t8uq8tRwG7vElaVumuwZTwtR
joUXk6/98UjvhdUOKu7fhjpZLjioWgQlMFTXu1TvCpMUj8H+C4Tcbeq+mL9OgsY0ivagWdemdNZq
UwffIPQoGzkTQpHQAtrpLWdpHHNUwXJzTg/CSSrEyTDXwyGar4KMzaBZFwZeI0rGbK7kJtMhcx/s
njjloewoY02dlXmctdExWrh2Pr5QiAKnazOtTIr7yOjJvMX0+efUh7GmGG7RcU/bSD6S1qlea73z
ZbKs+DmfO3hQGX6dJiOrfEzDrQ2km8aVtbcs2HSC9oxWV6mnd1/zgN2RtEiEKHNSJ5yrOeB0mZdp
vWlTPC91DK4xaBID2e1QInjqoe8p2Ia80SxNnwbXsJbS0T3GSdac4+1L3K2Y/FO0SSPr9doNBw8H
2wjCucxc7paOMoxUB/XFRqv1yUfrzFzTXZqRKFjweun20i39ba4FeV/Thp24Lwn0wR640p6nPvph
0qB6BRc/+B8/ifedXwNDJVZlzA5ofk87vzWpm/1Q5aXvOjjSKLrkmxrN1KVlVHKHWUxeRtRf7hE1
hxcfj3zm9aWtrS4mCsd+L75oCPVQos4qcPJM01Nvwd0li1G7F6S4vn481JmLpMvLasSBh/+c9tBp
jrDpnLrCz/uG0iiGCgLRF9afkhTNHiciCWwtXTbIBjqVu48HP3Od7KvAuQLi4Caf+jhsWFKcPYvC
bwNivOuBiOkxpN+bTM0/3gaYyyJFXPiiMxGnLmYOgm0I/jDzdcd5nKZiWOsOmZlNZhj/eJqy3UAw
hTAKGYZ6amauMBd0Yd9lNBc7EuYsqi9GcjMMwtpy+vz5T2+gqRpcmL7YaujpnnxRwjirCjOruSyR
G75STUVJI4HCbpstYSofD/b+BWQwtjZsDQRdrdPPV02DOLK6nCtTzPvIUB6xof5MRuM+HKxP9iDL
u/zn/pSh0OdYXBprvji5LnCopJsqdGONKtsYFExcrHYkC/UzgvL+QK3is93o+RFdtqI43XnpTj8v
gDyI/2LEWiPfya2ey0m7Nxow511kZVhI9MuP7+b7uY/BD6fU266DEZe7/dtyJlrOHTKwU1/pugMw
Ot80U9iy6ifDvN/YLMOgkcEHz+7jVFnVO+oIVclMffC+yr1io+etRr6IH1/M+1WEUbQF7wC9wWLf
+OfFjCQ2A3DFZtgYHGs57nlZ0v2yCwvDqqSrRqKIMZWfrJILCujdLFkWDltAD2C1PBkVnKd00b+k
vivQQA+Zy1m8qNL5anRp1c0Fnax2wqYEBtUE7Y5jpqL2rdo7OdbhPqOZtAUHdT9Pov7idmm6DquK
zcGyLahLXVygjbG+uvpg+aFsxSe//dkHs+Cy6Qg4Llr+P28Zfckoo7xJAhU5mJtkcpODMlLs+PjB
nJ1lC3LIBUZov9ty5mbNZyQsM7+QNsLhsvfVVLt3bPnZruXco4BTj6rSskCBnzwKYWdGUWF69fWx
MuhmBxEmJnXcfnw151YgEEzoEaFEoPp6d89UfQw7JUVB0GI1s/lMjaKTm7bNXvoEMfLHw527eVwS
iAh7gYmcnlAdGVuYHXhFpzT4udy7JraOeRM8fjzMuZdn8QvaSHLP4C/GFtb1DGvAz2Lh3KaTRp09
ED+puJbbJhTOjyGrkj0qlvaTT9W5Ne+NaYWC7syhh/qJCpG0T/0Qz44sFJCK4bZKHqpkvuNF/GS0
cxOeYw9ZwiYny3dqwYxrtK2qTf0qrNJdbgk8m3qirD++mdq5OcLssIGWaNBETg/8bqdjfKbu5jvd
oD7EkVpugWgjSkmMPqNAbw/gCBzwIlAcb+qpSK8FOb+7iJy3DYhKi+4SWFmtDvCrDQ5N2a5LPjvd
amfvvM0JmzfTwF978ro0QasKbNV8bUaTWqGsnzXpAl8ynJaAOucRqHfl2VCTL7PCiB/SoW/3gVt+
j2jrAiqXBJTk5p4qkruyJqXCLcZ1fHwjz9xHGltsQW3ol8v+8M/1KbP5HeAVlP5QzD+rWZNbtUJR
FWQ0safnj8c6czu0N6GhWBSr7Lr/HEvXsD6CsWJrH2g/VQoO61yozyBaC98mV2iDZlh+ssM489Jp
GmV7djR8sd7pm/smI+YyLLm8RDwRSax4Oq17ipnNvDL0qf5aN0O9piXb+//8WkHpQIdlZ6MZpyul
Cf0rbpy29DmrXddA2pHnZkdkyWQSpOED6dHhP9+3vbF7TBtvsstSdnJ3LVoOrVmXvqKGtYdFjdZk
YcjjAEfGzy0O0h9f4Zllk/HYQy1hZmwWl5n1286GVF0zgkBQAiwKkXCbzbBW67JeG8ji/p2hXKh6
DiAqRHcnH4SK2BmZk/vqa25Z3OJFnFeNLa2LuNO0T5avc3PU4IVafAiL5PlkjvboYoqZyoDf5t19
F5WvQtRwGHh+cVgfnQ4q9D+/jQamC13gcKe4cvLYtJGCu97OhT/rM0Ife/jSdM0avs7ffpr/EzB1
ZmFGWwxZyqDyjI1jeZ6/Pa9qHpCBBBwBs1A8huO4c+b6/pNrMfg7Tjb0f4xxMidchRQJ02QMVL0a
tNu4OrSiFV/0DjxXkAEHiQnHXImhqdatlYRfy6HB/iVo2ADATSn+dcqmKWLaPSZ0bcXQNNIup8yP
DdkcIMNHR514VMIv++BbUKnFLm9RaHC6nTy0cME+EsC6ZnUcb4XWINjD7KV9gbeL4qLQ2nRb5i3p
xz2gQg5QY3iDn4ndYRnHqwK77E002tEO0OG0zwQ6rd6I8qseZqnvECwal2nrcYcBAVErIhsPtZCP
Qgkw4DBXRFJHAsVgOlyWphF7Qwwn4+Pbe25umqB8NeaJQZ/iZG5adVuDOGFuohV8rkf57ETVjWko
sJ3KDanB5b/x2rHnZrNH+R5l/Ml4IpqK2ginwsfRutScrgc93Q+y+GTz+t5fAPcM+wSFP2oE7yBr
5phGIC5dYiLU9FhVcYNwyPlRp1/pRF3RlfY6oX8Pm+KTI9NpyAw8smVcqrTcUQ7Xp+cKt8prHMKC
mkg5zU8RWREr4myVI2p3QstpnHPGqUUebGTa1+sMZgMdroKFvNb7vUDqK5JB2RtqR/i0NAELoQ5j
wlU7jB+0sdzkRWj4dIcRPVBqz+HalRo5i5jJ16EW3AFyaT1nFgRFyMQkKJXIlU3C77OWWQXvxtZu
SZ3B4zkO9RZHF/9/PgsvamWysRVbf6gN8dmjOLemW9BFbZDmLBQLR/X3NSJWWwFMicQOVT5PwNBX
06DuUk32n8ysc2vRb+Ocboz6qieMxR0K3xGLoZB6gwfxYvPx63Jua2MZNqdVnX6bdQpGV2u9KmvC
hn2aTuQpi2LFYfyxTDGmR+30iens7GDUKzmzQJJ9t+21GhajIuNdUSILxkY573qz2iIDQ1Ap409u
37mFwKLsz9cCy967zW82TQZZ9rLwm6Q56q1NClcwPZZZ8ypjzFuR9cmd1M7NC5vOGgdYvFT2aZ9m
bquM+8s+LRmzCKuHrpG02wx7nVr8ujSUCBpDLb2xco0vMYhsfwpRNodQF6+c0Em3bmlOX218AWi0
g9CcP7kfZ389FkTKSNRv3dOFkSjLViHsGvh2Xb0abvgQ6f1dZtBM/nhGnR3nL5gg7rV3m4O2V6ao
QpTjcxKtqObI52JShnXZNZ98SM9tWylO4V5Tl/+yT95DY3CRcSPA8iXC8ahF5zYUx6YU+KW1G8jA
93nmflKoODeBfxvydMOazGaGUEfNfXA6O2gGr66ZoXC1Dk3Zf3LmMM7NX06kNMnYPnIWPjkXycXz
DzY9Z5nRp+8yqn4NsUsuUKY5HuXb0FMqJYaVoxabuF4Ex4q2yLMalD9u3z5CsI0eg3pJTdeRLWNt
wWwQyeaO7Kly7RQEjgKbdbajPTgPjmDVJPquRTWhtCNEmKW0Weq/1EFH01464OvU70nZXeNJrDaY
4F9jpwfoOBnxhrhJ/a5CecnHXhefzKZzd8FdnLqUOJi3pw3YLKtAhyFS9udq3s9y1lZSNR9FJS6o
mRINNg2fDHjuES/2DByDNsXW09teJVo41WyG/Lh2SbSpuqbaEjblrI0wyIJVuwhTP35hzlwi3/XF
bUyEBjv3k82ta0HEl7qR+akbmpuomayrImKHNiVl+5g02gyoKXr5eMw3vcbJJhTtjc5N5RXlaHsy
u0JScenMZrlv5bPrRUNn3ZmR1nuFMYmLqMyyh0rPHSJ8kGy96ZQdUgAe8m6WG4mWaKcMBKB9cuu1
M0VMVAnA85ZVm0Q7/c8vaziKuSKrlaVjDtCzGaG5RZVmbNugaXfQuYwVMwX5lMg2LuAgIjrbFPm1
qa0/vjvGmTVs8YUjxyD6j0bbyS+iIo2wchnn+JYTg9bIIm6OjWw+IrAsxAWPy97LBEkiPgtYihlF
ZE0hIxMuZtTfDsagbqcpUJ8ik423Lmf1iW0xdL+BKYVtgkyv0RU7dLmvE4pMlux+Y1pJtEEwaK4b
pZB+ZNX2Zow6e+2EF3qZGncpgRA3vLY4UcgKnR8jp3MPmWp/U7sp9T++Aeeunw6YASB56dCfFo4o
tyVZKw2uP0vHuwh/rg/PL36MNSXa/vOhUF+iNcCNzmdj2QX9duKi6VTXwG5y3wVWDonRWSw9Y5Ue
3Aiq68djvT2301m/VH8NTq98Bk+P/4ViZd2QxxwOehEARqdhjONjNrVdUJX9urAz7UKDtHkrR324
1nUlPOqS1BdCRqtdVaj/Tnz9VfyjKdvyl/zPhfrwo6ymBniEfMMH/O+f7kvEp/mHP7J7LRekXXv6
Q3/8te1/vf3j8LVckAl//GHzRsU7dq/N9OW1RcP/L4LB8pP/33/4N3HhE3wD5R6XY/H/oATe4Rtu
0uyZKBtqZ69vv9VCcPj7X/rfOAM0sAC5/pUdxMT5m+CAxvg/KFFbHFv0pR24bGr/jjMw7OWfLCqQ
v0h+/4o2MEB4LxOQ5ZB6qbCdf4RvECcLGbg/LO6U75YjGzuu0yW96VOnGC1IP6ZUCK83s62MeskR
VDpHERVRuRduCGZJkm8oNgh8O+VrJEXyk0VZL2GoKQ2UW/KIMHjhooXDdN9NdXYBlTVObiVhAd/7
Jra/YZorYJmR0COHRCfMJ0XuocZxfoDpCmQydfu17JPiMqlqpfxWRFV5BYy3IqVt0nbhwOoUzpFe
bcHSNO63Pqbq6jvqIjyX9WQ99cPYObeTDtPHLuPoMtFLaW4Mqy8Kzw0rJ37upRI9dQ3yXb9sSjQY
VdulQGCEStzbVsly1fS6vwIXcsBCxnBNp4eVdwvtk2SGsiUom/cd8pYHhywhvkH+FeaQ/xXtUCwK
iGxV6wEryDrtloBF569UiCDjfpJGN+XdUHsBbbFh3fW9DZH0jZI//IXMT6NYANBPQSSDrS6SkoyY
vINos8RVFmBvCkdXyP2Trgm/lQ8vBs61SCogdqmFPaHymrDSaX2sYChDqfo5B9O0xMjJPJzEumcD
b644DfQh6uIxaK7tHO+DOgApVnGHrGDTGasBCvUqaaNij2is37GJ0u9SxYIlh2McgpRWDEfohGKL
V3V6tqsEfHPWZRRtpgjrTwuo2snTS0BIxq5szXxflrLbpUVfS/T9pYWhJuv2Tg9sqIuoveRYoAwr
Cm8oMhe4BjLIgWaYrtGsGKvECks+sW5wbPIhfwwKheDtNMBgOCt9dYOP7Wta5uEROnh7O0S9fcyq
tP8W5c64Dl2I1U0VjUfmQ7md+jJ+gMAa3GZ6OT2mUaXo3tBhmQtsiEyDFtvXcB+Dh6gaDX+MLAUC
V0AyRdso7ra3G+MysIJsh9QmnteajfPpgW+AWNlBZn2tLa24a6cxJUgriChpiaQ2Ri/OG3v0qEfM
+6LRLWvlypbAOcqO+2Gcm92QUTxGamxcuPAGq5VWieHexFIHhrEiXXvdpU32SxtMmtmGPRNpEyK8
2KR6ieEEDugt9EV73wziPoGX3CadaaxMYwTkRWgT2IF4zgrEQl1/09EtutDGsaRjTeamTCaedZe1
zTHKrOKhacdi1wd29QJ+7VHD5+rJzHEOPOl8g8TOxD5eoUWasvGI+D06FObY3IeaMT+Rp5nnW3cY
9R9J2agXQALRWNW1QYskG90tks1XIOuBrwmwhxG2YZ6gndxhy+meVCvJHqd0jh+NQcbCE7WTPtZK
4RIQzBtmKZL6HhW0jUs5fBtX1sVQJpaHEzLbJY0x3RTscg7D2EIsLqY0IbescJUbDc8AVlIsOvjI
1fi2CJIR3mQ1Nl4JT5pZHPLtFs6YrWKpYNNSanz8Q1d5Q4D3gPsiVzaIYC9UVI9IxOFQqqgX2XHq
D6atGDdSab7Gc3OXVIr9E6MeFEWI59jkxWBAZtRJ8rq3m8SEk4YLSpVmtYKHGaztONy7ZmvjPWtq
Xo2uvcPYnq1RXpc/rE51cJXP5a0RuPNLPZRNvdKUJXUzH6qLEMv+1zAyhWfVi5RiyOsJrLIbXtGy
6L5JoawLrFXki+aqN6eaRlDi2By6uAqfW7QZr9mgI2Ds60u9C4aNsIYRrkNnPBHvFvsGNSgHWPsw
XdINRquXWtR3pdRpVKVmhJytHoH/leyrVuySymOatG3tVVJzNxkxctd9GxcLTiRWe45XQzL6eiTH
L+Vgto5HVI1xR/ic85IOuYK/Ku50w3OygYjmIJq+mIT6XpZ9IZ47rJAXrhU01moiLJYfVY3xNtSK
oFp15CwCoDTVKzrn2v1EPtm1HbrdhC3XGNbo8kAYtzE889wh5gWMiXO5BNZdtzHFYncQpSfVkVqk
U3zRBmvah0pA0S5q4TUkUI4FGtWdhLhwqUg99lyncn6YZSN+lYr5M65q/VKziQHwphrnD1CwTd0k
Ci+5kl6RC+xcuUaaXtK7tJJVMv+IVEImahWDizmOX0u1uRvrWfUcjfNAEQCujjsr2sbodnZqPLvH
WmvKjWLpESaedmj9UImuM2xnW7OLg3VTNNpjjJxnl4RC3fK+/0gQS3ypdaAAEQTM+9DWWEGipjoM
CbwKbEEiuxIl0HrRFv1VWajhUg1gH2nlltzRsS+PzNx8XajucBsT2fsTtp0CuLvSMrY9pvPAmcY8
8BtCm4d8ie+ggoyWpSK/zQNFbDMdT5hWSN1TW1xOU6vGl0oT2pzPi3InuxFnczfKb3qDHSBzSkSt
dvpdttpLsqgd4WbMl/2QhwTqAoPA5UZ+Q9GW6XrMwXdMxtj+0nD9bzpcbHeJyomKXAMsiksNisBD
TrqNAoIEYuW1pdqgIFyDJM+Wyj8WRwNPxIw5dEWkgeMpTaTsh+6iic3IE8Xwgoc2+16PQ7elPE0K
uYM7aJrh37LsfY+c7LVJ43ZvKHzuVRuVSS34X4Gw8XQjVINqINW9mmTmuo81favLmJilSkl+oMMW
rJ1v/kncK/g9s2MiM+Ogt0m8rSRK6I4NyaYjnMI3zBJT7MjOi3K/2KV61F/EecnpPRtJm5aaoqxV
zlCU4soeSVVb/JBiiD1+93sCAjSvw8fjD71Re7G4ms2h8gszh91Yufq21MSPWq2OXYeamCZM4mEz
37FEK6vJUJ602JxWGJZiFG4zO4wMUG2qltd21YCn4hTb1rt5yHGh5Cm9wKgg4Eemh6QkW506h7Oq
aYNBbSnwgeHabOcs3JKzeGWQUP4F/Mawy6zO9c0pCdezkR8BFWMu+2/2zmM7biRb10+EWvBmmkhP
J1ISRXKCRRkCARvwEXj684HVdY9E3pZW9/hMyopEJoCI2PvfvxHZHts9WpnGqGO/JFxpGldv06I8
9INsmLgQx+umTbjxMnxZ6snBgNAInBuDRmfD3h58GlxbQCfFkB4Y/Qf6XZTpmrQPgZvExhbYbGLG
n3EeOCNcBYtE4Eq3YOy8fk1vHH011be+MYUcxku2mbzRiokcH08KC0fyUlJjk4olPFeDvoXb8eQm
wefXBuH/rPD+1EtBBwBS+ve91NVzp8vn+vsvvdTfP/RPgpH3F0LHlWRrMppj0Aoo9o8bXoRbOfNQ
eKKw8yh+/reVIqIVKD8EH1nHID+74dFlgcsyqoK44gYgi/9RiNFbRC5a6Uar4RTDbUYubxGC2sTh
qMoKTORSy1s2yeTWl3Bj9edqzYRMU+9PlnIr5PAzSsAFA5KMQP/45O/ZOQPkOUyZfX1UitGBaUyY
JfizOPz0ED78/ft+jk16O9HjKigcV0M0D5jpHdA4wHqcyE9RhC4iH59t1d4WDRWiCFy5M4253Fg9
dAG3zY27fg7U38vl3066vehNk8pjhfJBzgRYCKkG5tvcpnHUIR7kwXDEZbNUewXnf0/QLN4ytFwE
Z2fdmRBzkDeEpZW1kYmT9JtOClDnHsbqxwZ5R7ppSJxhAEkUHma7aLzDZS722i74s8jpqyp2SmOZ
NkritoI1S09CHRpG/cKUtrhzyAzaLui7jxRga8/gt2fYUO0D9iz6kEwVhhwytTTT4xacaAN5ZSH3
Vlmf0DfJ626GwId3FBYVDuZbs9/L55AQXxPh7KRfMrrr/VSX03054nHd56q+TKj88NgQBA7OjV1f
ZokJlUho+UhkLD84KxFd9q1a4yP85C6a6OaI1pRmc+JW1RUWuiY/Swit6xyI3uZrmkGPGRh6/0+6
0eE2UE124yF1ZcQdIdhBlo9gORDdbVNOuLJOq+o1H4Jw0/uoLBZHCYa61bx1EtGdi9Fub/tqSM7I
G9TBbwnpaJFs7CxnmO5zs5ru23zxP/J07B3qAntX2x7hQL5qv+lmZj0EoLhirjWAQtI84iTOk2nB
ro7+6lcWzB12CkMdXfq4rh8JV9cvVOj6s9nxI9rs+i9k2oaXiUrdEyYI1qexXIChh7m+VE0TXVYV
aPWW2D4337gVcmi66IX2GqR+18ukjOd6Ijq4tYs76ZP3NFopyke76b65Cf+aUkE71IXwOI6GgpVa
u2OLSzHLmYNQH3wxlqcm5OHqQM54p+Zltu0dXAMx0+3Lk8TlgymwV2DUY6gD+UnFXYocau+HWXvt
IiaJyyidfhQmfq01ziXwEEyTTcNqnoRqp3uoY8tV1E78KifTB4kx/cZSfONoNuR1UqyL3Wi9GyM1
J+RxfBffzaPNEGXkWqHPrjZTVk8/rILsEHIL3ZvU5UkkCHE2bi31tjLwst3i3sV9LVL5HJSRF+NY
m+fbQRlE4TRZktz5ZtJ+A7FYruo5059tQMlDjZ8Ddu9kKHGoD9/N3Lc+4cM9b7NVHG8Z3Ns+5TkS
4sitXl/RslbTD42b/n5BOJ4SecSTcH1EuWSr6xdccOVjmQbJueyLx9nox/Oa7XKThi/mGNFQCKPy
M4aNlU2aofeEexPBkKiA71ObdxMNeyEONjYTW5eqjhN7+jG4gbyWucdLqewpVhkPCoeaYZ+0rryR
lePeRMPs3Yw6sT7VopePo+c3T7gA8LYG+A2RCts8OUhzL3IMrj6qUId0l3mIBU49N89pSDUG1K4N
JK4kWL9+uTBjEYATGXdKy3rYKpEvVzBe+i+SkeadbgYrJOeX+2PR25xVmVexP5viODQ2aBB4gzhg
O9N9Y0BLL0gpNwZItcOWag3nFCyYAoS4ttNeDz5OOfYXiCxr9u30GoQrutF9FEjcycelbqpdJGuL
Ue8QLc3jlW5nwp/n1BndO0xusDtxlf5s4bIUNz7R2xuCiMHkCKPa8x565maA4ETJpAa2prG+HpvI
3mC1EJ1do/gwmL1x25jlneGN124lqz1ifO926ZjLe4Fyrjsv/Zh4yXWFaHxrwpc4pvaSnSq7+NxD
At1hDD3uRld/FSGJY+40fi8yuzoZdfpNj252yha4dbU1yssGyG9XeiBGDJuH75bo210q+gtcIJI9
yk3rrJYi2lqaAr0MvBRCeCqu3cXVV0YkJx13+LL4eXg2CmpqUbb1spFR0p7QMKyJ2sT6IFD3NpUo
4HdUZfmSymUI4THVAS51JPWQe3mn60Ds7MqILnLs0K6gO81YALBg8dCxLoRG8zuSQH5aoCjFtjXR
HdTGdKwCnFrkQJJ1MwM4SSdkWdarZ5yJ6As4z7yYPREdKeY/OlUS7RlU95dWHTnlzubef+vlPPvg
IpGBCozkhoQhzjAd8UYJ9r41P9UYMl6OvV3GtW2O6OEiC8ZJRFaXR3bUVif9NwdkAyAv5czjAA/3
WHPQopO6ustrv72D6mrhEVL0exQwGW7UBVl0UagIHpoQyzmFuqjVqtUui+IR2XcTxD551odITGKO
YQeH28gLYepPrkOF6MCrs+yQrtVzghOcDdvcajYR3KUKafcES2GQ5Ja9vJiXBCMxgPETiENPeF7G
qup3aYp+o2Z4vQIA3ln6nfq8zE4ed6sZFIS+41xunclozhapRs9kn3kwF6rlk8xlg79RHx3V4kWn
akz0B1E4BE6TLn4uCEeIfbtEPu8X5ETPabHrXce9DXroOk2yMrjTDmsZU4b71pjgq+HKuJk9h6iV
yMkfAj/Fd8jUM/kaGpuLaDL2xGI0iA6r25IUr7gX5nwSwlGgcNO0TY00use20DqUgjfed5psBT5x
C58T96qBRSE2xWzcVYMKgVcWfSbzAc8Q14swjmv9rvpBmuE1Uu7gMlJoiGN3nmloSzQ4CB6y4kqS
cH6SMNfo/zK/uyiXxHkcMSoH5/VmYDgbZPki02kRxrmVmz8k1gwlyTG1r7Zmbk6npW2jWFZGdxiJ
An4EyhWCobrIL90h7b+RHOibV1bvTiubMSxy79FeXZJnTBnwJGlqGP2GIrAtyLzpa5OTADmU81oX
yPYWD4Nyi/C5bnYYnokLokDQQGL1kge8flV2QovcXUZt37ioFSFhkDDhCRxfyLeJc0E2orZBppas
ll9tGRp93JFLtz4bc/NaIuW5wzkERx3/x55gDjvx2Jzl8D0k8k7CO2McuTdJskqB1UL9wkwyhItp
JHcSBhdroKBMCBJTJtvUGymIMlHFbSa9mwU/rzujkfIxmoST7Uc6VDxbYNXFFUVeRmSPkl+VHGEK
ZhDXcVHidEZiSrDEa/HVCtv6hPtO/13iiBpubS/j+1nVOplXWts7ylD/o8ImvsfLqG1xCiOcYZtn
dnmCBFVfllhpHV2zn7dVw1Bg6HIgy0ramBdlXs/hHlWNcVeDft0L20lvUrLttrXny+t0ef0UUfvg
kGUhSPFq1015qfTLgBnrRkQB5UnUttYHtsH6uyN9JopGyuS4p0w8+ykb0abq+Diridchs4zxPhMm
z85qjbCOzarTh7Ty9QUx73z/cZq36Wqw0VBsPaLZq+Jer+UvTgyPwaBK/N34CgzJEbFUSr8g2hZE
nybNrs5FRMj7DOCtvQQ8oZFOiRNx1N7+voeBpPCuVwqQMazaLez6VgLkr+Nbj9mULIFdjwoXk5iI
Bwl+VxGW3WjFWyFQF0aZE7xMtp6OzH+YCVn2M0LjL5jMORAmOaYMb063I+rSq6mz3cdJ4hAlFqe4
MM3KebLRKynsECRpiZgxhafEt4otdvvLXihuZMUjPDIX827I4sP9RFXUCWUVXXJwL0RaOvoCDva8
7Vo0iM36ZG1cWO+mtPM/Gl6gX6owNXGHrl2XECFwMg4Ln3pjbsrTOPLiZElDrUSTQj2YFvyhxQ14
9B3Gipi1rDWSqpf2tkZ7yLPELwaUl0KKuKZ+45KC9NF1CrljIEcQObPCy3xsOfstWj3MAaf7dDFS
wF/PLp86h9nZeSiXgLyEZE65SUKQFqn6Qe28tMjMeJROUmJE5BBOgu8v0+ne3fKFavu+SXAe7VsH
z6vABzc6kXshtsmy/oeEQirZmj2EozgRiJYmtB2hfQFLr8cGx1GSXZBaqjOzvN4CHvON0zoicYaX
HzNPRQkVKHwcDTChmDbGxJmDArAP3f6LiYdWjFmSF/ee0XRxFUl0Zx0Fc5i58qvOx2LfiUEcxolT
zSzm5YivLYVcVvvj/SDKp6Cjbl+UJR/DuXTEttNiopjn3kWrJ895WVYehZcZdxgUOSeLBXtbOJM4
AEkFdUyaTXkavLB5Vtponl1tcSbbpQ20pXiezhB2H+gAwksNcLyBAYChVFn3X+qKGlIpHCRNNTRP
w1pT11lUxlk1kNPhLqWaNthYjHtrSasTloJUi3XgbDizgtvK6cZ70xptgk/t5tnrO3HAREJfSIuu
BWh5YeUNjdUTckEj37alvB7IQCEwxFXN85DUQK3hQEWauC7OMIREskZ6c8ScWVn8z8Fc2m9Nrbgr
1UKGIlX5xhPucoQL2p5b2YKGEByFM260bl1ZhTOppwMa78puH5DzhZfWTHuL6210mVqyOxOSW1/6
hLUf4M3pQ23aXtyE9XRPNjBt1azFIVw7b9h28roq6MsDQXsCsW55CVmly06Ei3ws/OrDpBhrDeNA
m2N66Y1Vu/iyzRksS5dfWhtrwbJ+auVGgAchIgimRHDXLrUzlydrXapkOS8cJOCgkib1yWsV3tkd
+bqbHN7ZbmQc/VmvTYNQJo1Tptz21qw7nkyTcwS87oGyTtf5SGpromdCXlWKDfppB68lAC2+XRno
iyXFqVRNoBqvryGW92zgaY2NrhoNPAVTOk2n1+3ta6ddO7w++CmUsY8dIlm2dB84IApS4TnISrh6
l2PiQzJe2zIjNbgNSAuDGKCHW78CKIvADraQNOJzlr0Qz6evFpZbHSu9hnrOqw91mIIamFIVd610
FVFGGSGqENPI8W3w/WxHrBIxaeQRpzPpWgp73A3cU+Y76cIShBgM9JH4jDfTwvRiORrNjkAV2kgA
k3lXY3wcY6uPl3KBFywHjckQx4cYCG8JJAYnyvZhcVwACm+Y22/4/ts7HBT15xoPt01id+XJWJta
XBnY1uikkvNrh4wrj7kJe3yJ43oR/KbKpsluF7Y4x+Lyr31zACZ+pQows7rJ3JNhGj9Mc1nLlMDg
8ZUVh1TbIxL4+9UUQEbSpSUncDi5M62yvpSNvU4H3PAyHPr2obEoj0jOBctAglZfzsiibyaXCjdO
zYHN3bD77/guNE8q7cJtZ7bR5RywzzZzxi3MvLb7ZmKIjT9VQahfT9m6633KIqLRosv1fW67dRtG
fN9flH0JEhSJgFqj6PjxCDLEhYAS/ilb0ca5zddTgML4yQp5Jdxl7L+PbdI8Z1aS3gTwK/ZWt74/
uPBhqwf+U/p8nWRFHV7LijACmcK2sLirSHbbLy7HpM9A9tPr2WANQG9jmGY3AVs+/T7g1WR47k2Q
Gh5HxRyFl23EHW51YX+aOz3FUYVhr99Qgbi0IXHm59Yn6WO0KeBmnCKAuZMuzfoSw/T60rMpHqr1
GWTUS489wh2575aGomhmKExOwnSvZ8oTWYCLmE1pfzKqms2WfewBm1X5iAw8OdM3+vErFDMNgEUh
XqXntM7mba4AMnp2ExlTXhb7NFS8IY0io2OgyKxY2BikOaBPTcmi0ObUPBFVBDA4g9U5IqFEGyhY
HBIMtjag3o7DnpfndZtV0EQOdOz6omvc9AvdlJYbbVdrHQcP4aw6BpsdzfJnGVAtGcS26XjqJ26m
yfaWTayjInI4tfxJUls7vGuGmdypGZzCLlUlTjXJVudZloA361aJ6YC96wqnuGG0hou9LzBPSjGq
dtqI8yGjVWVNdqCCCIv130NUpw3GH0GdqMPAR98QjM3CFRHFnywb+RXfU0qOlunOKa9ZZEKK7Aa3
6qdp8rhrC8PwE+FwLJWp4B4MpUkVOs3tA1VJ7m5GpbFmxPYuom4ZPXE9465sbeaWcqJpEicmlU5v
p5EHrkM04IUNlPn6r68LU1c5R4xhjd03b+ZMlRwqp3oZ1Acs1vW+ynJxaOaGBS3c9pwGHpsMfLn0
xpWwJWAAiOVK+guV8Bxo0g6Kl9FdGn+X9TQOrwBd0GMDiF373bxWAVq1lMLSXsYDDRzfeD4FZY5J
Wug+Ll2a4T4HAj7QyO5GbyVskNEcnodk+JNWx3pLGV8hb+woMBTBTiZ4l0IyNoR0S2T4R1cADhMl
PXo3gT/YRFLj4KxdtrYsovgeUlN9CFJcTvLew9yT4iCFJnOH4Wl77p1JX9SzbB/G0XVvcGJXn9kS
lj8QI99RdNcPGyJgQmKHGPpdeglkySKYDKc/QvoxN1Nf+x+1pBczLbLljZHGBLSCQtSaaIow6Ka0
Aso4F9Q8z7kEWn192L8v+F/pz7/ORhwPMhNyCqQV7jsJR4pVnx2JtD9WldPyokXO6kM3tpfLDK+p
68ZsS/e+7DS8TgqdEZAN7hnFY7Z2cgis7/KZlwoHI3aDxGu+ExQW3IY+s1t2WQpDo2uY76+0i99/
8v9Pp0JM2+vTD5BjvpP/d3ZUNGlqDDAA7PacwNxfkXuqxzZvO9zY10mE04bbiT3xqdecIvVc0xeO
g/ev2cv/jSr/OKr03N/SPq+wjX3+lo39j2Hof51Xvv7kP+ld0V9Q5f2V/QnaBduSCd4/80rnLw+C
J+LpkLGa6zk0rP/ifrr261QSOzdyuhC2rXFH/8R3WX/ZzqpJ4s3wOQ0ZgP5Dfv3XJA/e7L8frb3p
iUOuAHMaSj/1CZ/uDXs8cjQurNKQR/hULxkt5wEbU4gpIarO37/U73naFhRX00U6z8DrndixrPH+
WtumI5wP1BimfJJ1ozbk443xf34lroFIH+k0pozrJ/mJpk0oaLJ0hNvifliMcTKaN/1E4q/fLvf/
8YVYnTgUrrxzk2v9eqEJCnbUdIs8as6VoixeEkO85Pz9v7mMh7oRPeX74SdWYFiKeUqy4cCWikKG
i6RtlnGhxH9x63hXIZtjtsQI/a0GPJVm5eKkLYlaq7pLZY6UwY1NL1Lnf/hS/vsXDwbzGgQVOaTG
vRXzBVPFDC2CrpLNc8FcTt/pVN1jwn4vpyn8w4b69izlLQ9RBkCzxmIiit7aSBmW17A2G3kEagTk
o6Q55mGbbBpDPJshaJUgJWJjaTJS/vNH57/6Sr4qV94uL79rQGVAL4+cK83HESfXjQfz+R47ROcP
62t92X4+7V6/I+cduwLSI1b1ry/jMuajxutMYkxEAFTFnHRHwHjy8b/4Qj9dZcXYflpbK8NiMhjq
HY1IkffRqfupmuszYeD/1a376Upvdqa5qDLogFwpK0e99VX+DGMIm8I/Lq/3xplULx4+sSsP32NQ
8QYXTEcmni7F/3FAwY6vcd9sBoVobXbch1ZgDwxuyPADZHbvdUxIMZP7gw2PZ77fHfFWCUNeziBy
cclbl8tP97VJKi+sGlmh9rCbrTQng4ReSZm7uJXeRUz+t1bUWfsW8svR7FSzzUsnoqx36zPUDMwF
ZlpxkpJwqOyYBX57RbKDPHFOa6jifgyKF40D6ildrOlKBn0CPWLp/Y0dUcM0kj9C0G21A/GymdBj
sR6otrrVXWR/KQIbEUCSJ09TRa0+V8o7JgEJTY0mdmPOWVJFoAhr6jVBs7DXQVOnljZrGLBIGouy
3iFCqj+STuCesVCfv7UJB42FNuCMPztXyd3mYg77KY+zIMyanXZL82tONgTGL3weA3nMc5XwpYtp
kPsG9twNs0S4YjDukRk6SULS9VhGCiR9iA5wR+W+NRnI5S2gPgIFI65Mvt1SsXdWeBvHQPQ2HA72
tywV2Prj5U1sBLH3iBebIZ4Q7J/dio4KY5HmwjIHdIgVtWEYVUZMPrv9Jc0m70KlVv6Uhk1578+A
q23vyMfWr+wvCd9dboIZmFBW7rjwmaaVsh/IaIgdR7PdKN8F2jGANe77mfAc+k84coYYnhJuDaEB
rbzxx/zFtHimI+bZXyA9v6h+Tj4O/tKc5nV3zhAlXGgI7cCWdF68vlFUZuQj+eoOf1L3xKEyxLBT
xGFKS2dDJSLWwKOxPosUG9eNOzIqTR0Z3UC1r198gtmuLQLMDv5YIl23jZmBwevKK3viqshHCi+h
DEJBF9wEPBLI2nIzHVetTD+FC17yxOyJ4iki2WJTwWDekgOVwzIgw2Ih1qTzywOMQVNeWUCs0dbP
kukhS6QR7ZiZQhSum0KQ4A54dkke4vIlxDX6EwOm6sUOsubMd9QIgNi84Sy1Rze3ovuGxf3JIVoz
j6FRe7jxw9ApcNfJJnIHFPh6h70VCn6bRzAkqvAI6JJpsyGOwcA7xo/u+7Zj2bnmYsQwTCMshaKQ
xl+u5u7YjGf3+Cyl0wEiZf4cITTdRzXrCF9TaEUimuAuTomihYymh6VbigNGuANGFEZni30uHW/Z
LfCH2k3XpzNkV2QCX7E167/bC2sL7rO2tkgq+s9TMMjHNHe9i0CXbONgwh6aPsM5w4cTzCFnYcRW
wZPwsrR4alO7PquEYArGZ3ZcdPkLvXgEdch3znwQa09ckt4auqc1z2BQXBPcw5w6LdcUB54QrOmC
v7CxZiFtBAGoycd86saCAD2V/ahl5B1rtCUb7Wc+OePW+CB7PR1wqCAPJRp5EZY5rPFNFy89TKhN
axAd0VvlAeLtj2Hsgm3Wq491a8NwmL6OmRbnqvZBTBOo/JzGwW02siiZd6sdaNp0NQ1dtEsL1jnW
QglU5KD4ElpyucA4fF8tQFXpouQQV3PRF+SQ5OhShpKXml1RfchKeC31mEc3DnUtk0JWfTGWIAyT
TBiZkNa3dOxu1TxMB2s9+qXL97ar/Fn0RngT4iv0XCoyf5xpsJAQzwBrbuKc1cgbhXds8jRGsDfM
UjfbCU7tzusXllEVthFeXCOu3EYHB51wByPOiAi8tXw4/K5ZPnseG2XXsX+QbhTcLoLwJ3jRepsE
Lbiw54zhLeEtHUA4wZQEf/IajlHXHkqzGre5ztnE7LHZ+jOX7sCojwI/epgG1vwtwzlC1kg90qgn
9AKry10nyhtHEryRzU7IQ6jkTd+upX1jNxelJXmZAGFQ9VSWi50Fd0ckEbCaD+b4uuvCk3scitD6
Yc7sVtP6jnjmYl0XySCuc0+l+0ljvRDMFDMbwxg8EgW9fQ+cGhM3YMees7AjDo2Kp8VvPsNoim6W
IKm3ygy6mAN3xmBwYOcuza7Dqs+vP00yTeIQ7vg5Wcbqth/Ze4yU3WOOWPTFVHHPCe7eOzkuG2k9
iWsnsc2vkTUOF6COlMTNeBMWfXnsfXM65Bla8wr12tXQiRtHONODkef9jVbZcJXkyxdicWYYNDDh
Qo2TqbtY3nGJxMJkpa1uiEhFK1Q8Bi0xK8yAX5p0tSEfxGfW8303waa3MZ8kHK9qkRU4eLdoaBgc
i+mBzf2r4TXjxg449Fa19MkQWXlPwEl97mp2HLMK4UyZllytwcAf/95kSbpCw80z2NP+zZvCJy+S
cxtdFMKb8Yho3e0OzH02NlOJeTP0UV4z9inZzHL6zJZXJI+qGIJgcarn1oyQEQWrGQ4xp1s9tcjK
SumIillsO5gwRGYY97KyP/eVXZ3n1qnOTTCYklELjAmn7MftaCGaL0GEFUZwF3q2VbVw+JQd+18V
zAkChJmZpVnkUN5dMVUZ8oPIIbaIoLspPMPsgXid+KMTODHtAAplhGZd8NLrPCMobiqqH9KD62OJ
NDgpxjnwHXXUraClZ4K9K/Z1Ha76V+LnhuFD7QeI/nKXcCeGemmOyjvrXBCR0ZoYPFv9U1iYBaQm
VX6ccweJj7R8MFfqe/gWMtDTuS7zYiuk+dUNx6PMczgM2mGw4aEZtn3WFxvHdOt5uXFlObUBHy6o
cNh3bX1gndrOpskZWI9lOBztFidD1SbPReYVBK3aBZF6DFbJYbMeUF+ra2LtyfYC7De3tWuPRhyV
znLNck2/pWUA6aSweoNpjIqobg3jJJRnhvsgrdjfXJ/t202pTmjY3HkzE8fgbSVf+FgwHGRsqb3p
D2zf95LytSAmbNnDSccEunhTjEo8k0kdHotjVlXueZz66qVxyBXZzMPcm9UmdSmtyrLktmW5NVxP
PpWFhaDuRlqUVfD2njm46nNog1Fpm1anFxI+aqlH7wLufnRZd3nHKKOPdsPUMigZwNeO6eom7JC3
2exctJMf8Zh3nx0fXfom4i+H0LCCW8h6bLeJVjhACZE/ve6BNQKWMJ4X5BN/6Krey7BX7nNIRxV5
wJvWq+33T4V5vxDSOfZmeQSwZu+15+kKF3gzwFqImolETnGNliKDgbhQYxUR2iU2P+9icCrIQlb0
p74Zuvyvbd7fXOzVVB1L33fGsEFKECbp8eWxq6z70WS0UHC+zIF4rsvxLtEc+b/v+N416rwMOO1x
JYveBGHXr50JxB+vSpkwHKeWgrQmM5LDmtKkRhp8Ybjof35/vffeNOsFA281tsBT8J3TXt1R7Ll+
gSdpSFTnhh2z2Qr0SwQJ82INxAvsip53zffC+cPrETyTlucfMnu29tAvDfRvpfdM+Nl0UKhQ/vBG
vOuzSeDA4gTCKyuE+/LmfmDYNfs4iIgjqjO4mkbaXEh3/tMafIdYcBWACly2Mc/Hz+rNEkQdNyV+
3Yij71K5+rinYpHrD3ELNEw4VkGSHLIacc0kdnr4/QOwV6TgFyQhoj4AOg9Xt8P3KQTaKtypK2c8
gPo5TRglw5EykiR6qkbq0r6ZPX0TGV50X7v6voh0+2KgWt0NeiI1eGjqTKybXYfatxxDh3mFpJZz
i+5I8QspAcrY9zaxkuGE9o6u8fXT/x9e/Se82rIiXpLfSGvEN/wwn+tfoOq/f+hfUHVo/4W4g0WO
dAaHElwH/h9UHZl/uWgFIjz1kct6ro9C5B+oOvwLv0jEGT6kKhMgmU/xv1A1qbe4WK/QJYuGaJU3
0PTvoOq37qsgW5bjuHDfMMRw8Y18syZQn0L4LXvromYAP7TxlFZCHTuPLh0SUI1NV5NpMtHywjJm
6k08syFdZRIyQSS9Z6KHa9uCiYqjLHHVub9gV48Nu5tfpHaLJBUqHGurrXt0JD/d6X+h7j/rZ9ZP
9tOKstmQwaFXTyA2Do9t49c9NOzHucT+qbuAjKTurKw2Yo8a6VJPgclAVNOW/v6CnATvLolz/npI
gOv7PM032LQhSgJcxya98P3oshkCkiHLiaP+gJ9j2iKCaI32aHUm/EYMRVsVj+4UuMfIZ+PZeylZ
eqckQD+zWVBswsP2E0AMeyDSNawFHPSmHum2Vp5BaVvDcnCTurnI+zWHAECFI9sqVgVv27XVEntk
7DBbn2vuteFP6q5cqAxsa/Geh1o2/SZvQy4VgQWkuy5I1orfSyx7Q8wtkIDPE6GyHfpx3OMMpq+0
j4KlQ2bSAtKx13cOZ6/Go5UQhIE01y4ERIiDVOh0B+loTncgKuqDmbklBPcstT9Z0GqWjQh6vhtJ
cu2jkZEjnfozH0PZIlRElNvy0Z5mos/8xm6zG5VVfKJIe86JUzZTnzskURgDtgYzTTvPrB7zGyYS
11hGBsbeD7QvH2xIDNl56Hrev7QvF7AsUrzulq6GqOCUtvoiQ0sZT449cOdETzQIpOdGNadOIg+K
J4JnFtLmYCJSuE/8XzkWfDpylymo1NJCfjNIIstW0hhwXkPaLNxUONtiTXTxnnO28PtR03BMY8eP
w8Whm2mFf4tJH7/a7FtuktDoUDe+y6jrIUMVI4/uYlbVjvvojLEnHG6LMEpABOUx+vyol4bHOq2h
PBeYdJXZeVkfSbDenIiMQJ4fEXsXUWsAbIhyMIJ4IZXjKsPH49bAtYPUeMXiXRmhIXQzYeEG3mkW
YYmcgeoe89tg20x2uUPLkW5Lr7VWLrPSnxiBD9ecPjRGVU7oKzP+ETFGPnhXWqf+vTEF1vU8yfID
Sb7pM2JxcQQ4dsNY2HXwXKfF9EU6Zq4gyvHKZjPj82mehjDO8rWgrkiK13iS+B48xiaI7g18Oodb
WyyGv/WmgNdm6gJu7ywqv7sxB+Xh+uRhkYJL2dg6FsYMbpgtDi27a9jfgEt5dsKhSHjROYYmj/xj
lb9gA6nuRGWCL/g4JWFLwDvSwxsZY9pWtO32+uTLwmj9jZHMPFvIiCUYZtDIR+4Miysghn45FLKZ
k31vGrJ/6BNP3YVs8d3OWAJusLDxtzsU8C8uPNQXcpPgX3JMpxzAME9s9YHhRXsciepUlw6h9il5
1CNXAaHKF/zMe3A5pIXclyBaScHjKs6vs8LuPhXLYhj3xhgs7eVgd0b3QSt47fuSenj+vFT0cJ+F
i3b4LplySLdQzLE+mRzntExrTb/ointJQ8e9VOZMFxBFKTeCGVR3xOEDnZ/LrkIcbIs0MX59kQtl
8OCI02Yd+9O6KIYOwg2uBVBN2cwbG1W0gWqLgVDmP6gyHO2bPGFcD4nNKppvgTNb15kfAvSHZcU1
jSLFqCBI0i5/6qwOIuvGGxGZOEk4FF86dggrQ5azeN1NU9W1j0MCngHRLihJeN7ZBe52GxjH+blv
A575UHbWdT4sjvoSjklb/PCC2sYFwNVtSvyyOdn2TcX5s7SwYeCinpLaDkk9bxrfNE+Z7dCgE4cC
uG7grIsMbIEXJdLwusYA68GbxmSNhv4YYNE8x1bVjJ8R8hk7KBUZtjeyj50xzU5OGSVo9Mhz3FQC
7zvLsbB/yYLKOwK7+Kujbd4aAgyb3mbv0n3XOUMAndRsMs1JytC87/F9iZ3KfDLAWTZDDamp0DVh
ytmswiM5qv/D3pktx41k2fZX+geQBseMVyAGRjA4UySlFxgzKWGeHIBj+Pq7EMrslqi8Uqufy8os
rayyyGBEONyPn7P32vGfRRe5n6fYjLDpyOqG3MDTANVi3uaFnO4I4Ys/2aaqtiWH1Iayz7xn6FZ9
ElZS7gxgBBHZDqUd6L0rb/2Y8Gq3ybksGgTUXsGsKD4YWefCmuj63YL7O9DUBCqYtGfyb8fmRhVL
ebJpL2wHFJB3bOvNp8wfkgdlFbejq0/ZXrakerYz4Ys6dedepXX6EHdO8QEOexfvZF9hGuAA2xR5
uxwLzc93eFDTQLVjtQokaZ2kyqwfOXSal8oum2STLV2181K9fk4cZ/1oCV8MCOsbcLO7w3TdOJOJ
f1yVZA+73ZdUunJTIL65MFZM/4jS95ogZNfaJLpdER87Uw5sOmkouqFlvfeKdl6nXGZ9WBOad7Et
7nC6N3sdwtqGMMnmBaEfrR88bc6h4jqstnPpDtdtb0UPfpM4e61b8p2tAWAEVbN44N0c51pL+vaS
DXu+gGs6H0ZN+DAK83E7d5JgZGTZYTvMGTrOznlUqVredL3ILn3PXy4hT/jF741kKYk8dPjQMHEV
ky7wviSay9jqfdlbRxSenGEuusuUzZ8bAUJoGkd0PvipUCsV/12nbTdd/LxEeneR5g+AkM9/zrda
k9vm9zVZW5emlxXoAKe+oZlSrU3d0eQUtDQawjhj6suIbeYXr/ru9nh+1RXehTdcEFL1fiBsRUvi
JqPtH+F1NB+xTLIzNb1BkfPzd/dunnh+HQREpG1Qbq6yi+/fnUpqZ+j8ODpadMnZ1HXJobHKs+0p
Ysf6/RdbZ858nAJpyntUnWAT0WKq0OMZ51KvMtqzQEFLB3/785f6sZKmK4DCm8uADnfx/SS/jX23
0aY1z9WZxXW1yjNt4Kr0Afv6snPpu/326wkuQoJlojt4yd9N1YVXs28UpX1cpiR6+noGVgmQMBAi
60ylSwmo/MXH+eMaYQpn8zZ1iLSGrb97zbqyWn0qcFcMQ7qmUiKwnMT4qxief30VkIk+uS829IB3
67+IjLGK0s45xkh4L+YU0azr/RJR+m+vwoXSg4hCO+OH2brTm0Zra7yXs/LCSRnfIIT+P3xLNvEk
EBC47aw4hO9Xe94ymiUq3j4aEbJuwJZ8J2oGRLBF0iGu+2ZSyy+udD9uH+zpbCG8LYIFeNnvX7JK
VTSPhWMdtTpyXgQSaGajilJkAIS9rVCeg0bpFjavny/IHx9s+JNIZsgoI9/jhwVJrFGqL41t4L7n
4YpqtqneQTCzZGj9f/5S//IWWRxIm6jB4a6+36tcnLW8VGmgU16VsaWoLxcQLR8La+0+rze4aV01
P3/Rf3t/oKc9hG02cgxzvdd+029VuCfMxHfEsXCQsVQlkoVC95I9F51fPmjnLtr393Kf7gTAXsv1
Xe/HJ22deeo8zoxKO6TNmShtwgxcvbhv1CKvawz9TC5myuRppK5j8DZ316rFwbljfmVxuaiZFuJ1
eQPqbFJ1LhXDdy93ml+l8Py472FvMt1VL4WCSbyXmlVwAVNsi6zwkp5pmEaI4bNJ47giQImllvmU
9T//JsSPz+6aoERdSSsSndt7TUpc0C+JOGKOmqdR606eyf2BpGHclVJwYiVNtK73LBXX7VC0HxGE
L2Jjpv5033ZGWxBFPiztjioJxTQ+p2Tz8z/w3z6TVTmJTs3kuzv3Mb9ZKnoLM0N5PPXl4lF063b2
ScRMygnRq1IU5iCMfv6CP6xNRIXr00ArhyWKOfz7tdmm3Vr0z8tRWZH12uEly4K5rVim0zre+P0X
o29EFCHBbD9mPSOl8Ml98efjFDPXzirc/3jiuOXYesMt6ecv9sNXzTvz1vwEHToO29m7p67MNdF0
kT4fncjmYhmnPSuLB5Fb4s9fyHhnwkQKy3a5nt3oGTlR3xcmBRi6yWnckQNcJt2tzh1uCDWv64mH
gLLfXTaZohNixdhpkjFh6lY0rinpJa/HYN1O90ma0yfQRi5LDPuweC0u82Ndc2hl0fUydzohilzP
25zL8ci45LavsFqXv7sRnyPGGJNxriH+fF+JpBU0CLfsuqOxMD8emVJc4ilL97E+/3bRw0uxBixG
AbT0fpiIoPA3ejVhtJHIiTGvZLx/knn8Lfl99aVVTb/sH66n1zcbo8WxhlSSR58hAALk999StZSm
aKVtHZ12sj6TNqWO0or8p3NDxHFJHt+0S2F/qKfJ+MVDZrxfItYq0kSsafLK6wzSNr9/zKwCgQE6
l+woYF6UCzZ1zyFQZsYCYULsnGAIYqvNAa/VDHuv/RgpRGXKOL0w+hklhWFk870+lHQRl3zt17RE
HVPXD7Ayg7NfRZZOl+F3F+mt289axW8aU/vCRw/EmDj3TLh4WceMf11ehcZhsJ97KZqjknMDgNDp
plt7nGiNdRHD20uQhhz0aavilYHNCPjK1le+rS7y8m6k23AtnV7bT1bq3BJQqQFhcyuGu6qHRKG7
ABJOtKX1Kuxce/CDxJLNqc8tOBJuQc7PpgbzzgV6SY84TEWI/cweMIeKpIXPMbTEi9P71hVQEnPJ
VlV1QWbqggFXFOJtlF5OU1zDjRr6U7M2Q8EBJLdqnvjvrtaiJXNqWpRIdnyiHgjP41JStQv/dmnd
v4tPlUPQ3PnFWte0Dc9aUhU2aKSqAwGRi3iVts5y8vND7GnTfTMtZXKLSqioT3ncqv6uQ3xTbpDz
8HTXomzy+3pBTrKRQy/aHSPI6T4nofUUO06d3yMC6N4m5q4LHd7MXj6bTjVYV7IVaytqLPiaMVry
g7x1+9XG/UD2HcJmZoNGZp3UijagowGBArhdn087p8ENvKEPQucK6huNcK+cHXOLeJDfCIcxQpE1
mtWhnbJBe5jqlJdu84VTy9cZ27dBUpidcVONyu7vRaol3SZnuSS3XBfxi4rZBTiAfM86KCU7N8eM
obRwaSoMm47BFm4vMSuoqhRXXMMdU/dkqUiMhwSLZcS5KpCz1LKgp+UR5Lvsp4IrJDg7ny4jE+dJ
PorKlgWuV5sFBnbfMa61VHI2nOsAevasPuyjtBoShyncEYcJhvKIRojX0m2rpy/w7qJbzOHISs8t
OLsY+GPMZBKPVmbYr2mUJNG2Gzp02V8fK2eVzOmrx2t0IWC9VqStSZrzpKyKSSRMQTkV29DoETaE
0rFZRa23euGSwuZzNbq1Z25m3fAn4uRR7SaEibdfRzPkkr9GtrkWErFFbefVLipPka2dWEl7PmhI
XLvAyE0H/nz8uc5AkzGhd+WebJd5RJDr6ZTtsMPo3SU6Hx7TstGYNBSzxQdrgV8zd5lvxOldV7X8
IUKnd7JrCqO7rxbRTp+GyTU1UCCunef3Xk204pU9FeLRybIKGDTwrfmzpzHJ2KIXN6y7WTR0gZOZ
2hh4rhjdkvOYMUBSBwndAtaKxTQHWabVm+4zhXneI8mUPVCDoEhVA1clihAKhGzhdnYsZEe3fi5o
SuLCrBaPjgBqs2Op6xOtNjrkvUeDbBlUNn498f8zJ/3lnNT1GF7+ZE5aV8S8vH4/Jj3/zN9jUqFb
f3AwOdzD1qYHp/9/j0mZn0EnRKHBJBQNA0Lu/xmT+tDcwQLqlI60O5213/TPmNT6AxULI1caNdyT
6Qz9zpgUsvz3hzf3JkQ7a56YSZ+Jq9Ra7H1TFzcLMOIomnGRNo0vwkIrWXaUSytc2cnnC5ehTgXQ
JMY8uQ4mrqC+aWEB6f+ti7ylDpAeGfhh9aSdoDC15YrNdJ2/FnxpW8y1ngWXqplPdQub+jldrPZU
d4v+lpnxBMtjyEno1mlir4Axpcx9qiH/c/veNQ5d6yt1nMxUjleycaptwt6MgM0oZrrLDjwb9vBQ
DFEf2LN20oe5SRGqe0B9smoxNu0sP6nBoPFuJPiH1aTP4ZyhUaSAHmyopsRw+F6UQDkbKzsJLSdJ
r8jBGQ9DMbgXGlF8B1WXUKJlWk13qtX2RjYYm9rwgXxM5IlqRc8MKK7Xv2pesufJ7hqa6mazGRiR
JL5gT8oWIYUAUI2IYTPURTZhYDSl3aOMWTkbBDd14aJFOREwfPN8yvoyiNvUSO0j8sjuFqRTBsga
89dffCLgAJDxRfJxcQiOYaDRadalK+Mp32YSmKE1gprZS69JIEJNxniFrxaeUEHixSyEXu2cxSsV
ojkorL15QfxnQp0cdjnqZfdyGSbat0soOqItpy3cniFLUFTFkg7yQZS58NUlGGYk4+w4gsvI+Qh3
3QYbrA3iBDPXfQfZ/LYAQTW9+RXI9y9+JrovxIYYo3ltgKsvmUmUkdg5fbrWWpzy7ksDS8iCSeCr
E6il/MgJTvEENz0iDqUYskNq+ZW5lUV+B4lYbnVg6UGU5ONNR7B2sMq7WJZTXm/mJidDiOL46GV5
DR9KX3YAevJ9Dr9QpM103zuDBUBEK4xN6sukCou2j4+e17tWaJl82qEB4J7et656oktm+0Aakdwt
/tK91kZT/GX0rTB3fo7TPpAtWNjei4D5xyAITJDEvsBL24+BZcbFMSvTTFxY1fApyajhwqW27Ns1
INQOaquJybazdGDdVrnDKqHtlWlVoBZ1eVU4ZrMXi5juKkBwZKzkXnZjichFKe+hC88NPb80RNwi
9DM6taGTUB0U0IrrFKGsEYBTsk6Uk8uxihY9WMDBkTOQvPI3ZjsPX/VuKOJrJyHXYDNYzokGI/Pc
KY8+JTLxCUtc1L7JTGubt3l1HITbfKDMvQZzZt+tK/smEp2+cXUTR0QrrhY4UgEW0z70zMZm6NEY
kk+g0b/URL/e1HYev8RNyoCgtZgpKTRbXeFgcU+deJ9lKt/TYCQnsl2F7si195C8/IfY0shvQtFw
wjT8tBj6TWVmbehqkXPKF2WfmrTVLtDpjs92CxMhyPJpPE2paXyExTdNwcD0OSY3XDfvHeYWW8Fk
6YuGcaQMez6NXb5k/QH5/V9c4v1QphG6a41MCj/IlWM9NCao7tBwVf2X5c3xo51ZsR4gvLb/7EsU
iJXfdfyORjswg2QEho4iaAdwCKPu1MccW0zooRiFo0hBbFaxdzHZpGGOQH+8YMCotOvtWLDQhz69
FH4yPPYJUZgFn89jBzmVZV3fe8YMxRGDi51H/oWGkxwlrNm6R4/cBOAaVuG9TU6V3PqFl+LGq6s3
N9X9TaEzF0awi5dpO9cWhDRdQBnK7vtSeoeZyeImZ3U/CNBVZSDG2UCnZkbh2C8fPD1D/jLZ4Lld
t0XDTYMnqKGrfwIaj1kjGbTNNAorQ6Ht2B+R1/kUzM1yX09+GlquHJ/zhNgt28zqK4OcBZpP7vQX
9C+1VYbZf4lhmYU5PNFtXSQd1x3DfDG4S94sIvVvFFii27my650o4v7WkLK5ROSuP7gCx0SIAyNv
d3XdxduOPI1XimC5saahvsechSVnHsGiJ9TmgSX6+Mu0wPWpVOV+RDqxaJuFpbVd2HLCBCGaE4Ck
GKHhs/N7o9QC11POldEuccgTae6sWBgf6K40l95oJ8fal81tKxISSOgz8sn6yfw5nWX/QAhpm6G6
iyB76nPBLUB0ZRhNDOUFZvbDIud5CLkefIblam7FVPsBypH6iiToLIQsI0+oDMa7wtW2ZB/5Vy0z
uDRw5zSJgEbAjU900W6E0Wafik5B1SCJ7sptvPlBH0XHzBMw6b0F/O1Cef10qKeICA/wSeAWAKXc
SNXkzyUermeYLfK2AqoICiNKL4eJoWcyessHIa15C5M+289SzdtoJohEJz8NmQjvtiZNxND7Q1Us
Cj6LO3xAegUEPbW6aqOlNlNN24KAoif6bdu5cLBcL6qP1ahZeDDycb60s7nMEf1CnvBqy+Rz7McX
a3LtwFZMI+epVEmYtdFyFKlw/kJoqmthHVXpLZOHMXQy3X+eF7u70K2Fg94DorwChLp056TEs4Dp
ah7heYK90+hN5UEceam18cbpNLS13HUNRKn/FMdfs4l+VRzTnvtpcXz9+U/52uXfV8dff+jv6ti3
/0AlbVnfKgX/9rufC2e65zrx7japQ7RX/9EQriFINB6JpT034r/VEOq/UwwT1/muGPYszJbCMtHe
rWOa90Tuwhw0AjgSdTIJj1PJ1ZJLwubywARWPVcn9DzW3JQHxjnJZzZAbsqA/sZH25POoVv66KEo
vWgJKv78Kyky58aQnXOauFVaQU9riCtuQTllEESwo0EzvFhdWSJAc9tsowx/2Pm9l14bNM/ZGWXc
BzSTjG3DvCC0UUtd92D7MCLq7U5XXnmb53p124/jcO/jkspIDIrzJzmP43EdSw/BxLj8RQcCivY7
0WjFcGm9LxKvvJdG/+RAUDkATpv2rnDjWwfq1oookverSGNn+vz5SwSfTRvN/pg3VIUIZ/IQE+a0
tRILHFeat8XjkGbTq+uWLQ6jOiI/YeHSjvq7u2ValDy3QGnnkA2lIWhQGTs/can+7Da5tycn2yqd
fCFEadV0kvTCTl7bfSiLlIswBahLAUFFGeKWWR6rfshDXUx/5hPs7oCgBzYBTaWnlqyCPKgau/uE
lpASoOU7/FDkWXntjSrZaX2yHGW59kcSav5NoTx37RFgF8rw4N8afpddaEV8M+ZZtnOzCV5GYmdh
xzTvQh9ryomkGk7go1BQixJRT49c6YGdcdjl9LDC3smNGw9P3cVstNWV2+rjiQ1xvgBKZ75mllkf
M1/0DwjFi4ltUMthWzd9HsjE8A5wRocr+gv6rhUumSxRUd1hizMf+tnqPzLWK77MRqc/GmpINw4X
oJsSGt21CdCVZI/+hc+qmcN2qny2XK98MWWqdsIjF4GkDX07VjmNbd3Wtpopp7d27LobQXTCKZv6
KcR5gw0vY+Eg9tN8/6+VvyfDVgogJ9piIlMj8zXfWlQXd1W3RtY4ftszKS3hy+q12nnMVQLG/K/K
UN7lecaOSqy5tiRJIkOll5TiCyq1LobELjCCbxXF76khzpss8sa74AgtPpOjkN0SQ1GxpuLlJiem
qsGjFGl/efXKwI3iTkAsG+G5Bwz6h8sqdVz2L5IkUu6VAWqzbLO2SV5SUerPEr77yfFzfZtY3XCV
ug1ZSHXTqjtgWMtHgHXkeWpFM12CCIofwRfZN15rBVyb4r1SbnWboiO6NxR3w9w2e9w7iuhQ1mTl
Bnbd0k1KkPJtnK4nPqsbK22EguFwSGdZdCDAWx7ImIDg6bWCvFsqAG65jozKJ7aRhrqmgHUXt/pW
DaW9TbWGiJqEqKwVJNiElFveViZze1PGZXwjE8uAi+qYn4q08GkEa3J67qIEX9PkDfOD4+RmHOIQ
0rCNiuSC+rI8DgtRZmSeYrkKFdhvtYPhraNuY1gcajYO2Wst9+InV1Qt1mOnjgAltm3ETpI2y2Yp
67cCD/xao5bTlbm4RNikuZ3CHJ2V9hSrDjtOhmAgomUQEwWXigxvWoZ3czcRXINPzGumO6PQxbPs
omoIY+4DTbsrHFC905Vg+j+lfHFxOSBcojKJSx8E6+x48RaURKc/gNQ3ZudD7JZNf9+bcEMv6nV2
Xx2Xxui0Jey9rJyajaWMfHyQ2RQTvxNzX6wwhhf6aH8o6YSRNuk1iAp22jD02dtMm0PkOLOFlBxc
dH7+0yT7VR2AuIDT+f/fJLv+rF7fvq8Cvv7IPz0yQY+MuAjyOagozpCaf6g3Yh2b/nPuG5z7aLBI
CrRsRltrPvnfTTGTnA86WR4Lkjaat9oKfsc7YKxDo28mWnTE3PVlkE4ww0VjvQ6Tv2mKJb1F6ots
zCs36lyQcZbNbUloqC2XAjx1AhlgQ8bOETpKK4JatGqrL6R9M70p9oPRtSfotIPxguQ7v67dQiaX
7cTNnqSvlm1joMh+MpWlXvocp2Ufz+wnDcqB0Fcex2HTZ8DgHXD8+2Gcxf0AvfVjpSJ1szB0mYDP
Vev9f5Eu46pIjru0tPILAsSYTcDGHwK3mfu9w/ymDpqEA40wERrhOLtByFnz7Dq7ZPLG+MK3xDJs
UO8CUCDFjDSjOc/fWsY8N2lsqzIYESTfRLADsTrAodc3oNvnfJVj5+6hnqVFa0UMNJx4Vvm35qoD
XQl/820LmnBNzKrsbFOW86QdPf5ABpDRAvaBB7k07wyvqe98K4vvlyxXN20x0sZ3i37DKJfiPiLs
Yp+N0r0o/aJqQ8APcOFpc8PB84acG4cl0eNdmbnxAdtQ7y7NZgR+0bcXkbDTYV9GRmy6e4/tLt65
Ei2MvkGeLCs9zCtvuiYjr6xEyBVQO1idqEEkNHEL6jNDR1BVOVDQgjy1564pLPSoCq5hIOmlNpAR
0khN13mrLB+lbpFKP4AmLssd254XY5JnsE2SlpZkEX2SWdtxKxeYmG3SZ+n60SJw+xMybJVsOAdA
A1zAbhYRkJSkiDat1al14cD5WyYGWjttyrDe56UDSPDY98PQkLAG7q43ZSC7To1suMA4xk68xDQ0
jeUjm+tcybd+bPuyDGz010V0958N7xzK+ssNj93n5xve+F/Hz7L7PH83GOBo5cf+3vRc8w98UA4A
F4vW+9cLzj+oL/sPm/8FteuaMPRtNJElaP6zN62OQox+7Jn/swV6oMNWmA//Rkea8XtbIODA77dA
5hIrRhYXFzwxF03XO/mK0eINMRHwX8CtT02E1CZVH8Pz/BLfDSwTXbbqIba7iKzDNBkOKq36O1Iy
VbnPAZnnoYRND7s3pxvE+A0X7iAxZTQT4Xkx1mqSvDp97+YV+mefrskyaSO8CZGYG6zX0eNkVPaL
U6nXQszwpIvyUbWR/dDn9XLXSf+xbmJMSlWT0+AA2gkVV3AjobW5XA3s1xUIHo9WtIP3sW96/cVH
fI83QkuN+6oa82Mn6e0S/JeGCEw6vEP0XEhOn64xI3cboQlxHwEo2ZaYGr50hqx1HnATg6gqF3nA
E0H72Zry5tVU2FGWsfNBm4C3P39QZ73bGm7O958y5+346VEoqsJcLt4ehp9fh1k5HJY8s0LXHPjB
zh47Y2NQpkEfK/3Sf1bZ0sZhVXj6C2E9y5XTKD+0DYCxpQ5zFHs18wkNQ/kivJEAswzGZZf2PmaT
2hyoUH1pB1aa0gMcO5O09cwb1qF6rH0cBnKOvB6rRoDVXpyk1/n6frRF8TTnhQuSJx7EiwS7RebA
pPPbijKZbrym0L4syeiHk9lGR/jlyZtGSup1Qzm3P/99RBHKAytbzgFEKXkwip4v40ztdR23Gne6
HKr9MMB2rT14shAmtG1HrMgWHxjJ626fGqfYEwzZg6GHoXxiqpwkeDwESVkU3NLcJTaWmr25mDUg
A86ToNLq/LhY9UFJq8fmkalh16ex8dJolBw70cyevmeprKDWkrXgEcOd4bQngXYNbuw6O8VFbhP9
BNn5SeK1esAJOL+0TdKdvMr0HzPEY7vENKSzoQY1jxW+j0uyYZLnjAwLtOiky2sNX7bnZDnumx6w
jKp5k9nC1cteDFLSUfFaAR1PJgOO3zsBXb/l41KN896zOn9fFIb5ZXRMlAGRLMsatwA64k1skE66
8zO9T67zouZ3+SC1dk6NvdxgXKH4hjEZ1S5ogzjv7iMg9VDmxzw08bVtll6PrkoH8yMWyNEDpOQL
6D+JSXaUl++JvtVqyBHAwTcTwfDePhd699DX1gvs8eFU2vozR+UMVEG1a3t9WDQcFXguyhjWOZoq
x9nBzo5o+TIGJBG5OtJzszAxDZ684dSpbztnAc+hmc5unOfyFiirOA5A2AMamfG2xI54sQAr3QJu
Wo6J1eYFs43RDMfCNj8wZII8Uc4ekBMJ4nYkgzGwkKkTYIKuFnlHlO8qFE/kn/Qr+hJURziMnbZv
G7O7Guhj3NBPyS+5o9m3NNuNLXD6/szI1InwwMGVBZ7mW6cCdcKwGQGOvKhFS68iIQiXkVlGtwyH
3cxXvzRE91TokUbknzU8kzlDahLq/MzrgjGS0UGGI/0CwGr7QOAhmQGjEsl2SJQJvSmvlg+TPevc
09rkWpmAyxe9qTGN2fPeaF1ALAQE1T0I/kbXthXOQQC1RQ8IH6fFFnegDQyXjUIgHB71jXKc+XIk
4f0uwfrz7PP+TYQMlAwHQgfcbuMssTwOUZaE2kyaFSWCl/dBueoyAr0dhhCDQY1uqGpkKAsjeQSW
odPnKRhBGLLMLlWf5VCGyWHEE2M40HMcbEOAiyYSaeIK9EaJd56gXpnOxqGOWve6huv1mBObVQaD
AQ3aH6fM5CWKHv6vt0hqN8Z7LvOPDSze5c5wuARvOmeIPp53ljbvoy/+VObHouYJxfcp9K9PUQNp
7GFa2KPkWHobR9PZViGgKXaNmRNG1k61nyAWr3Qbw+JxGI17Ya8vxFBl2lRkapoYWwEHjzqmPzre
ml9dc2zP153M63lT1wvWwqFarqAe25f/KZf+d+USVJCflku17JP/Cl9lXaTvtBRUO/zoPyWT/YcF
5MDFo2zjdcBz/t9aCg9VhCFQiOrCoja3TAQTf18bTecPDh+sJrZH25Uf46f+uTaaf/B/xZAOSMb+
Ks74jWuj+wOXj7urwY2R+6LhIY5112vlN9dGdx33kRifgUb3UD8LnxCHzdIxod0YStL66hV5e4Gn
uwlePmOG88MmBozEWVh0oTE665BwYe1va7uOW7qStRglXeCq1AM9Mbu3MgX2T4vaIippRU7ZBeQ8
a6C3ORsYkwueEUqxNQh5BA/DRlqsZLUFsDp+aS6RK+S80Rc0SiqDsxKMFckFIjGsV/IHxDV1B0Gr
dYWuLhhq7md7A/C/hCuvrT9ylr/ltAtvjbb3n6gceOGRvQrPX+dN9/EE6KFMxfQ1zoJoaZSOZjO5
iNKMKq+PNY5Q74ietHvrPNysxZo+RgoxHndRnf2cFtoB6EWoJfOVnRU0voXG2DBiVLs4Ex+pfXFH
rxK5utaGC1MlJnFP3nRbmSg7O1NHUOCUnbiOjdWm37g4mr96ZjEOr4oCP+uYLTPKfyNUgE/gqw+U
QdpHM2KeF0ym5P9mTRgYytq2X+d4Zc4QiC4vbEHyHbNkXk038YVnUVJz5SaPHgadP/GurVVt7OWA
/YpM573D38G8Ooy6ee1YaYkZ1k2uTRKzTh5yvkCO6XSVRak6mDViSLzy/MxXd5tztl6VGGGdDeua
T/jrF1roMVrRGPzWkzGs37Ca8dbzlXbdCywiZCdjswLiJqSN5Ubvijy900pybiFNZatOTiX80+sK
FIso+hCHj/j+oL2fhYUjLmSb6Tpu+D0XR1tdNHmZ0FB1OtRxRblQLHDZ/JJEq/tXV5X/RIzIfb90
9m4mvcMKSfSOmNN32R0BX9Q7xdRqYSNK47GyWIBTgqW2tksWej5ZQ7Sbm5jftEQG/4Slzd+WrIuI
BjjEgLPD3u0Vq8GQBOUFvtmDEzjb6tGno/HEdbma4uKOxadBT91EyuDRQ17Zv+GoQ5Wqrx7/ZGx5
CF1/Ogs9PWSpno+1M8izppqPVeajAc99zqytYokyruWxPNWNT2lyxmJqGTNrpsomf3e6DEiDyxyE
n8kZiJ91LFkxkSAsYZosXrJaNGxzal0nM02Yj8P6FXlmbx5KG0u3Jzp+GePUdI8hD3ewhTFmVsrf
NpZoPsomi57OSzjVcJTPOdDGen3Y12nvx2glIoxojIbwLFc/C/5LwICEATHUAEhl+U+m4fNBrkJC
M2wKjwUzuJi6i8pZV8D6SFBCpnsnZYhBYODAl72KxQHVtF8F8q3doDV0Bget51hHIGiBjAZNByQN
/AIgvALwQhE4NfL1xfDSfZHYowpwufN2dGStX+EE6ySG54GIDMADoLGQGSk+n0hCglCEYO9nRL0E
Qhu6iYEVcgzZRP5padf0j/5slqsbgbW80PDehIPbJeZtdhZOaxKRESf84m90NP8XiEl1tPxgMmzQ
HxsTtYQM4CHyfs2JydJugTeabH0eCjTfEm1LsJjsWKWBaOR+7iaEbRkeqXSG22kiHLnPVwybV+V4
2glK4fdA17IOeU45kZEa8qjrJEH2oBv5BEtrum9Y6GlgJHn7MSe/7sIn1WMf9YnxeLaRwyjC7u4l
IEIfOlwCFhEtJP6YC294yleKpeYbfFHkRYjHSF+W5hjXLlgBsyohJjDfAC9K5ul+sAw0rmrExlCk
q7Mkxce2FRiPzDW9lQWO9p2vVXawLnTsjhjmKyEeMexCD7DnERWQLE2GA+Sx5TvR9T58DlbpyI3c
CUq0PNfpyhQoS8Hfk5Vg9rbKX1eOK0i+RZQm+fVGHHVvcY4EJk1sVjd0oEfka/6TTG2RXVoIMi7Q
DDGqPK95y0A/EOo97zk0MPyYfJuOuB5ShU+AqzvvU1+PETWKtkdqZ6PC1oEsFrS3em/DfWVdj/6M
ALhpPTgL5uqW+7qlARJJyw02EZaSHXlyOGRe16LDURbx7w13+VvL4ekiTs7PuBvw8ZrwAs5PXKk8
62msEFSHU2vLZHfeWXGlovkeSdJ8EqlZVU9jjOP82T6TMgpr3aWEwqhkJb396qOH25JvUt6JZDBA
B1RvVTL5B9k062HQgoYK5mhNeCEgEF/YYrORMVzhCfa4AgN7S5JKJDfGnMwXbD8mKU5QXCkhgrgm
OAaiyOJfllXXww1zowngRZf6xd2SMTfTSRnwQpgZ8RNHKdaGnrvS0ap0npp8mNhreSblJmGLgWA6
Gsw1kZk4b3VVPtWxkEf6yYM+BjMSCeoQUz6SkXCo/fUg6pyqeGQ02Fxyxni3zL70iGdXmTvZcp1p
BTQ3W4fc0SEkCxUimg+p29pFgK/iU0v4hGbULU1OKMiSGCjdzXgGgqEUpTZe9P2M73doLt3Ml2W0
4lZIaPf754qxatN07U6jeXLbWCrISvc+YiagP89O0WgrdaJk1oYMsGRXXZGelsPdzKTjDgy5ocXh
GMv/Y+/MluNGsmz7K233HWmYh2t2XwKIkWRwEEVReoFRlAjHDDhGx9ffBWZmNcVUS13vVWaVqZRE
iwgE4H78nL3XrkKv47QHyN3OQkJ3yoNhtAThpHbjh5qdW7u8Msdgg+Vjpw/zdHIykechAzPCGunC
CLVTriq8Q8BtKcOkGxghApUNgLXZy7U/996J2Cy2OViVNKW1hoPVZHy0jbG+0pDMXKdL7p88M+bu
NSCPuMJHjOhnDUephnD6LPeGCzmPjP4A/UC905z5CXxWRjRU+RHZeltcFhAJbtscMLLWg/0lkEcG
O3+0RnCIMvgqfM6x3UTQ6sJNtm0dL418Dqo7pWWMrsd2jNTcl9uSURzyVpsxOaOE7MqXIlNXXC/3
GwL6arcAtWYfT3VoPNPHgKCQXZ56cu/F0xdItSBdMu9r0s7qTjiqioyCIZ+Ve7TzekfedjqX1UWB
sHXmcn7OBmA1mQf4jVHzlZ+K5bZcFIFV3lDuwE/Y+5jw6Ut6JfY2abv7NhhQHEuXymjblW19he2A
JQovT+hMhGkl1A2noSS31eykdnCCujvmwWBf1taiM8qcK9oRLQdDl27Q3Lb+VgsgYmSsWBvukPwG
7Qa0C/+kLblxzSagKPnGivAezT0W0lK3SW2FVmVVB1Pr5J6hIjWrasZoJlPv4OR8YRi3tc8dY9wo
a2SA1NG5HdLSjCBC6HdwdP3LWhX9R/S22qUqG5RfGmRKsZmoXb/2I7nrUUxT/tTPVbvP8Ms9kj2K
xqEcoEZzf5v5vSljnxBrSzvrbkscHm3gKPdtWNyO2gFgKVEUet6TlpePs7a2SAyPbNJRym6nedw2
GywlCPyWftjrhMeFDgDhkMU/iRanYCNKRH8cK+dbg39ia/YGQJBGX9O6KuOokIQ+xeCd2ohRz/wI
GWVLdS2pBFO9ihSAzG3f2u593LKisPLLcpvWBh2N1PQYXCCFLgXY3M5Uii+tMKZL1DEeamQLuO7A
QoI6oo16R78DkVQY28QppKIWb2lV3KWxwXTcyMpVpLx0Y/KNxT/ZicxsowWYL0LdsSIOi2BTuanR
puwJOdBYmGTqHnzAlg9a3pmEsLj4T2k7GSKSTIxlJtqtB1T/Ku14LlIEuQ8N87nj4iqypiTRoMvS
L/RmdP4z81CQMcL6OCWzzy2OGcnWTqmzFn4spGA7nomESS6TtjzTPuo+aSIYLpBRXrl5BUiFauBD
OZj0FqfOlRvs1jGimbZV6afObQb9WOb0/E5aayzmcGDVClDYWEM7MUTXqJwSDm5Migg5oJoda44h
Tlr7n2OiF+HbZNnUKJZvpQewf1FAWnsvy+rFCc3C1nQAwpo+0VhH1259RtrKrgswRrmh/5pMSY/M
KS9aXfL7eU3JFelOiXOGVErYP85ADYrklwK8mjoKERcnzBCmLfmXJ91Y5jsFLPGeWhRmUTtRlgca
9dmbE/9PoGfWu5GrHRic5/E1uEQDuYiw3o1cvVFvoM624tC4yC3Z+SgFBwBUjP9mFmmrqz4gafft
o6rZRaMZ+EZ+IihtvBvsMeg2ZEqBydXp0m3s123a6KmqX6ESib1QTaQJioUihu6EzIOjZxVApY20
MubwlnsSM4+iT/Htzxo5LeEtDct6KKkUinERp9h3acjPN+u28pSuDttq6WhlYQFvKMh+fTnMf4xf
8Fsxd3HxNdHR+AclQxhamwJ80/aWIJUKl8CCR8sf1sqrmnn33IcQ4Ux/1D5U5sJZbi4Fb0ulw/Jh
DlyuVmKttmtneY1BsPklF4t/zvgAku3radUyUcpvJplxaBwm0O6HOuFAHiKXgayWjFjq/8QuYSHj
LIkbZOyYfFrlt19/2H9gUwPD8Tz+j5iJCb/hrbK8N32TMUhSzdL84lDBngcUruahI+otbyh1yGDg
IzclIvO5a58YdKu7tqfD8EpmS+tZ3pXMhn/zjn52NyJJwHxsgylh8/zxHWlOqy0Duz0zE0ZGG1fD
cNjTSHroaMxwEfB+cuVMvPzADK1jM3IqIOYdw50h2UjDrmvWkxPHkV+/sfdWWzpMkHshueLs9+g2
rX/+5koNIi5Q2KfZIa4D7t6yZiT1abGXoXu01YJ/3i4Diva6ckCCbKY1qPDXb+An3xXQDIPHFect
Isz3bIFJuEa9mH1ycGbyyzdxRXZhNARGbJ4NrRMJZ7K42adWKpKLvomXatu4XXxOqt649/XBONs1
uv3frB4/uSzMS/H1c7rF+fz+BqqsIaYbbyeHSlsx4jNF8nblEgccXED1MFLigDCUuEwjbUyaz7+5
Juva9EYusl4MXh6kJS5KBrb2u1lpRZbnUBF5fXAUkI9DZrSqoTBr/TLjCxHKIVTRmnzrPvdi7Wis
p9Q/UZKj3Tbmte0qetIbKNSJOPRro6lpkyoDkQ+fbapWktrrG/6PUuk3g/v1BuFJ/p+VSg/fZYmj
7+3U/q+f+bsFbfzBgrCCHVgTwJWudrq/p/bWHzarhc64ig1s5QD9qwVtI08Cm4PemGeWjvMqZv7b
zmf+AaeDKTvsTXrGQGL+HeXSatZ7cyOaQHMMQmF4h7wI0vj1z98sD74xDgtlg3PwYSTg0YCYniV4
rd9ck5/s1e+fNkKf4FpwlvdRbHEl3i1C8TC2pgXe/jBkFXmLI3CijT/H9Zd1DHdTYiQ+guxclyH4
mr951tbv6+1HpPcPv8MFBgbYBiXEe1QpUVY0h3M/OCR2AHDCk0Sej7PB6zo6GXwGgcVJUDbBpqtS
K+oWlX6fNer0rStdKwK4B3ERCsm+H/2Co7DWnobVF9b5Ge2prCCGsFeSDNUkQUjQefFd6RZT9OsL
+NMPgeGTfQ+ZBTfSuyuoSzjNTPSDAwWwuZ3RNe1Kje5SyunzY2vpYxgbOY1OrWSCbOivzRmyaZgJ
cJDqYabcuBWcmbpDw6yPLHnBmrs6+jl5ugG5qz5tlPsyHXqasksPr35NOf31Z3iHN3n9HqC8QGuC
BIJW7t2aRzuYGb43BQc8ocTUEoK7mQEe7L36dxDz96vr+o2D9yaPlxHOSvr+8aZ2QJWWjcErvaZz
07Hky3P99iR7opiJaP4dS+XdQ/T6ydbAPHttlSIBXO/ANw+RaXRVVWoFr5ek8pYVBWroAIv6375+
NsOqlZyNew06/Y+vEkiWi2LS/IME0rSHHPbSWEF6yDv//tcv9FoTvFkU1s8DWZXCigcPxdD7RSGj
nCaExvVhChL4vHjEM4uAe0YpvjhVWsinDcFknR5zfgeW279sCjePCMuJ7wSz0AuIjO2tJPuPQmgk
CroxUrqMI/KEQ7Iy8eqC5NqUe/MjSItKhZzLiRFOsonz2msE9dzY5tbwzfTQmW73aXKX9PDrD/kn
1uSHT0kXeUX7UDWzEwfOWlC/+dZi0AOASeV8IMTB2ODJJYuVFuVRwym2qzkg4iKsX5hsa5EDcRJf
oJcdijIbSKxvekKtpTw3eTqt9Eorat1K/2SYeXp2AmV/8UB2fMIPvZXGZH4wgrLlEME5N5RuXNzj
wwx2wH2rqB8h/YqkMqMKnPAe1aGRjckXlrP84PaOA5rBdA6AJesLdhdxKJuYkX/ipgetChRB6Wm5
ZRZn7Dur9u9l7GRHUBxlVCHHh5CexM+CjSck6yE52s0yXjectdvNuHj2ZekDUYID72xJBbNDUPBD
SAO/pvwxkvqQyzp/6LvV61oBPy2Vdu0EjfqmFAdxvxD9GqNj7Z3YziAsu8IMSb52I81b7FtHWPo9
mInyk5eI/AU/CtSQXA847a/2WeyMNQ0sKBLzo0fHPPJKk2EZ2VJHgmhm+vmBe+0WOcHvforsAwjm
dD30Vfu1ytYeddtttZnOrIjz71qu+VfQcTVyLNJkq3nyVJZILArXaKF1BMd51KozanW6+HM19cSi
Y9jTvGqP2OJyvZ4RFmtM2IGvbaDPdxujtD47TJIY6Qn9mDCSvLTjRn3UihypEG6B5WwMGmMKtar9
dfYXlFmTtTfrwD8Oi209ydjtbjKuU3Xs9SEIW6+jlLN3lWi4I0ZYp5B8raeaVKhdLkymD82MZ6E2
K/mxUt0Q1nhS+WpmRF5znRwmNeyEsG7NuBxoeTXjsaevvlEQy/3VE/LNknzn0jWaWyWLq5RMrJAe
QY4oqyBhJc7lRpQ9BA1dPzXmipRNbJuG15x8qLLkivTqL2JW+kH0vX4XGwvZftL9pPr8yQRKG02y
w2y45lj1dMt3lpTGpTcPE5omktrrccGjwngTVhc9dHKtmUhy4GeJGlaIbJWFdlbPF5pPKlvezcRc
a378WaNhypuBdSbM3A5Fvmqz6DesJ8YROjPbUM4R3HerKJtSTgyJa+5RrmoXzlLXlwQ16KFEGwOC
utNprnWez8kbZMFGN7Pmeql1viFc6e2FUoZ9FNVcHAwr1eET8Li4mqqxpgQtNNhhiy5KEJ4m4Jj0
IgYXnFXPcrSTx4wZ3bcVSPRojXI6lb4/HvMx6Em9buxLCRSZoWceh4i3x+Ng8HxpKmf2WyiVWAhg
vM5gRhvAMI4Mgtsg9CblZtaW+aM94qy3dFMciRwj1ruo7RB8MwNgi+Ga4bbVZYquEGdYCayg5j+h
MedNBOCkPQUNKdhuPai95pJu3K758XE2qhfSrab6rKuEQJ2GomAZyXGWa4B8YyKASRN2DmMhf9jU
h2YL0seEaA75CTGVuZ3ocKEbIvQDCVj3aQkm+xoEnX5WKdKfiGAmFHaoj8bvRianKCj05aCyTD4L
j+6bW6feg0j76rJyPJo/OvUFEFJxjSKP6mSk5MMuqxM2EWS8O6a87WYwEDDhBs7visRuH7OM1Oxc
h0iUwuK90ZxG7YvcAA6DxGvX0Fx9qPuuOEIk6r4tmtAPRUafPJN8SPLh0DsWdXxaEIUdlLKasyWW
+OR1MBuZw0I7Qg2EG6WuCFiWI588T8V1oDM8cQaLZniPcw7jYUKMVBMTjW4v/IwZFN0nxA1OOEjY
0kS+Inscx56PpLmks/VIwomlyDNnawXCuTZYGMIFbNEe7upyIP2tCANvgJQKtyNsYjfYUEdKkgm5
Xw1LqBdq4PEhpbO2tWqzPWXACXC5OLa5N/Sy3RO2TdyLrLU7xQtwHC3YeRdCvXjbSjhf6NThXY1d
0d/pHv2POE+GO6nTCkVOajzqRP91KFn33tjW+y5b03GpF60LZ9b3fcuiYMjBQlrW2rtGQOQoc5PM
wyITu9qKxQrivzdiDTBW36eowidnS4v3RsZVMG5yQWidbAjq2nP5vfxZ2n4rLsHOtOgYFcQK+teD
wv5GOJG06FhfBkRRNqysCoNARdtCnOfpNfLpdXv/z4H1NwfWtc9DYfg/H1ivRVq/Pa3+9QN/nVZ9
/Q+H1oSuIyTnYPj2tIpgijBng6ab/3cw9N+CKUTmSJioP4gNcl8Puf86rVr+H6s3lqYkYEl+nFr8
3xBM/SO8h4Qgqj6HBcRC8szJ+F3NNpGSKCrHOYJmaeLIzJb8jky++IQ1dwwhE6BpRNC9a2Cx7QxY
bjCDOVGSWjd/dCqUTLabdZ8AUPBMz6w9b67k/+KYy7szdc74vEETwtz7HmCAfhXiVmAfs9Gunxxh
Y2vVxbogzlTCLf6KPSv3GHZNjQj9169NJ43P/kM9uwJ5aP1y1qWgfRW0/VDPCpgJ7pC2xziJH8s2
ZmA+DWlwtYZGuZHbON6lqfuVy2VyvYvZDtKPrOPpl3mplm/e0DH7axZlnZICX1JOesMe2vyQb2Vb
u7ee8PGMzsyWjvFU9pdGY5G6ozf2ZpFsWhkpmCs4riuvhanId/OM0Qh1v20VMnbPi4ZhwQ/oD0Jr
NxZhGXTGXfMzUAFiXtGIbGiM1xdeZy9bNH/DHeLVitGfXaEC6S2fcI+WA2sIP45pNNT/TxpF3BbA
x/0wL7JgzNnSXvXcpjpLm1aeJtYRiayt8aBo2Ic5ztRNxqhLQeibRtL9WDDDRlSCRLtZPVbZCsLS
4LBckpwSR65U/Sd/itH5pzrC2Y1OIsfIquwzQLJytZtE4e7nAC04qW3UjERctXfrXPJW79LUiGii
6J+LWnfprHq6jHzm+9tpwGq7G63ZxxrJo3QHazBBpdy2brEh5rS/N4ZaED/qTcMRNHqRoECt+juC
uH0RGtYE7SR1DX2HzoI9vIp7dGMbx0WwANFysS6qWTKZT5LUJNuPcRNb42LztWaafXDIBiAGzmbW
NDnOo5cpfysg89/kRGLtkBwCXxmwn21s2RP6l+ik1ZL8IXeyRwZNBqy2R7eTfGuFOe4go+E8H8eI
JzU4Yogr7xZTjTgn6iE7kUWaRb7Te0/C65vDQsW8DYqmBwMtaVz0NIMX0iVMxk0oLmbycOH87TEX
GBA7/PkU+Eb8YGXr2GsSU7Py08R3e9LHa6M2ZmeTVl75nVlIXgPzp1nVOmlVbgLANik1+eKQaOVJ
N4t49j6IRMus85CnA9tOFuOH+kBCSTo3m9Yj0jWM0fAlYTbH9KV8LNbfqozRDY5tme1NvZ6+od8p
aVnlokQ1DG6P8TtQJZk+jWlBfHRQMSW57jpJ4TEsK03YysZHd045/ytIHU+LZrHJxsEwS56KVuuf
CTmjApJB34rQRTefbvtBVtq2jn11NSqDA3Gne72xHUaa0x+UVSt1QEy/kkzjahWxVLJMIBuKpPmC
Yo3jeI5rrlrDYyqEB1OuH/CBCLYCqjEpyL6IWlQXT11No20dN3Crz3p9RCiW30GJWhdDBCX4A9Pq
OlsG70wQaBvgww54Nbl+NiWw0sh4MSZEAx3VkRjt7lOfuhkeaJKPtO2c4D1ra2wmkPgaZt9O/XkC
UYAEzxmZjYuJB3nboZzQNuAGh696Jgf9Cgifo5+DeGKA2JhN/YQKKSCCUCsQgq9LecAnR4qASGDb
Z6/uEq0fz3NqLg9FR3BMHeaTtUD/mdcT/RKxExjqyRkGptMnf0x1/pUnYLa5j5SR2CRRGMs0PlbJ
XKQd/h6nehpUX3LrSPiwtVzcc9sZvGOGqrW2m+DsZBss1JT62PGvES2S70S1S5enM7KZo0dCR56E
DUnEqV9cS6eA4YMgtnbI/RxHsLIe50bIUKK8JKUEFcTEO+Dexch/RGjlj2e7xYBOy9+Jh4iAKO8L
A+wJP0wq8yAskqUyotp3KXMRI/gc5lpv+lwD4SFrRAVlhIWk3sS+bh8TFAXbfOrqr53Rf8R95B5H
5BnO6uKYbgeSFItIy0EX7n20SvbG8NMS9UqNK9t2snhn4Me4EtYYr5mrACwElO57E10QcTBicJ6d
sXIZa1oG5eEEQMyssVUXhjNf2gVeTUgY4pLIFtlt+pbJ+dxipSY2XBoXBLz2xwBNA374Lkbwzz4D
L9UKCKAMiCvYGG3pmeBgug4PeQ1llaQimkP7arIUq9/oZjJiHccjmTj2bqbO3XSl1X36T+H4v9Lc
e5AB35Qc0VP/9F9/Ul3OT+X3//d/7kT97ft/Hbviqfr2QwH55w/+97gDBzbCempENO10+/973GH8
AdXB1mnC/xnW9q/yEZu2aTDnWAf5Njvlm2GH8Qfzy1eh/epq/DdKR/QT7+sj+s6WjmfctnlfwM5/
rB1bmQyyDIIaHBaUqUyJ+kOQIylFYhWgTjGdx6kcxyugKwhshuaxSBztqE8shkQW5WG5CE7RnV3i
Qyyrm2LQHzj1E8KJeAdIqD0ByR8AmUpkNqGtNG/HlHxCN+2dGxwkNJ8MUKqTfCLo6ApX7hUxRqg9
qWJ7RtbUahQgxTj4OLPSl0Ef0nPJdaR11MDgrep2o2s+SUQOWzu25Is60G9coyN2XE5PNWFPnM0k
yfZ4rWVPWPaaQFtahJkjZDp71ryHCNsge65egry6wlp4F8+OwOw37JCHXgE9u7EzdaEn/C1G2EgM
0ydFvnNUt8uz0+OtGY1nEnofW9Xt6oJDriyF9QlD2yGVPpNjHbFE3a0sG80/G731mI/Fk4d0ZKcn
050u86v1CvQlUwk7L16QUSPuhX+3s9asa4u8bSTznkDPOd4n1nTnVzNqFNNNjrIInvFsBXtD2Adk
lRf5QKr5sqZaaVPHhdF1Fq/0ZK5iyjmf712h7qbGfhRWfmKVf5JthufIOXvCQuzh2t3W5gOR3PVS
9+rGLviulNXv4HWx6tmrL5CSdma53sBbRLNWc6FMIUHNwVrdcAYQ2zQP+nDQ1ngEoq63ibZeS1E+
DQYZF7pCTtZPtaKn2iHR5i+AQb6hT3XTmyA7xHLxmg2ujfpF49VkwufixSr4a46RXuX5fGHy5Rxg
77hsAXzC2lYPkHXiTdG7BQRCS4vyjhcaUwotQb/jUoJ7rRVIaZvoeuS196XuRLOqprASskekRYAr
epctkXAAUpaLEWptmAmZ4kj3HtNZ/+q31nUwgX92ocUqsz8QfCYPQAjul9Y54HvouVGtQ1LyHeGR
JAy7H3tkS8sFmm6xnUCaAIcxrBNWDUK9lp72M2kCSMD1hyoxngOL3ms5y2rTwzg0vPG+lcO9PRcv
pZ7B+3FrYJflfG/FhgCSREB7wba0XVyNxd9IMV2u192o3DN7+SMNsWyHOggfqe3t+vXn+Jw4ATxu
Rct9RIyoDjgiEEkbmE1NjeymWAtCLxMqkmv6MgkvdVTMpESp1nZCRTl7aNfw5rZ2xmMHtWftHGvX
uVDFtl2a8rrSGrXTBX76UrRdaGqF9dwTB61G6V4aPuIT7po6be1IElacRTT9rcjLl+kp9mp6zklj
cmjI7LZ6IA/ooZw1d4gWjJyEpHOQIAHmbFf5FwSGY5jPxXZmcw8XK40aBozblm40OGvXZf9NEaif
/Jo5neu150ITN1UNRQ1o2kOtQdFBeupAinGe5krJ54rQN57KTGwJvQCGg124WQJ3V6YEv5uqjm+M
nlZNUnH7L5n5XBt1gxahxO426qE7m8bO8sjY5l2Q0Aa0CoSEAReB8/m1rXvDfja56VTuPXqaex7M
djrGo3zRJnlhu/npzabzkzP2P2Z7Kxd3pdXz6HucLtY/fzO1SQEtDJAN6oM9amC2hrZHwz6fU6e9
WmLD/c2p+h8zS16NOIx1lKhjaXffz9zsaahc5eHP5FFnqJKfTCIGGAyxoP/6c60zyR9O7z7oEMf3
eDHCTnHl//i5Js+brQxj5sGk6045DLWH5TgDsRhaFJr1kV/pu1+/JviTf74mEgOXZkqw/vvH10ys
KhA+qJ2D6h2xdbrxvp55sDXLPkxr3P36eXH9XMiO1e3XL/0P9Z6/ft4Abu6q4yJI9N2MFh3ZtHAE
rQ5dKckyxFd/oziTr8vFRVZn+UEP5ueJcPYd7ePxlI0dzy08V8Yd6lkAxEyYMw4JKiqq5kOACy2E
Q7U1/eliwhm6QXjThBS6JBlkV5UrMRWMd3OZPOiOQJk22+cBVEc413WwdxzCshLYyaHtszz8+pP+
5BZC+6CbCBRRa5jvx95mkQZlbdrVQZhk4dX6jR4sNxAB2t9c0dfcgvd3kG0AjgbCwJT4/dSb5E1/
5g+5VwMsft083ygDxbResAhXbpBFaA8JFzfK22JUN16vl2TasYfaS/LSjqzLa6mCeTfHyzRfJBrN
hmAa7gl6O1ty3Auf5d5p0hIaA9zFdjbnx8Qx1b5MzAbtlAIKqUvI5/n8MEu2/cFM7VOf+iWQG9Kz
8BO8xKlD/lpOnLuc/XpP2uJLXC8PfjLslr5j826sA+KnA/aGNEzK5dUKeJF7KBLNYbnxFId9ThAG
EGbti3QwGnsGNdavv7CfrDCockixNNb4ODygPz4VJDjUrY336LBMWDwoJ2ZWNig1sCAm6zdT6LVf
+f47c16Tv3zQhM57bZw0FZFVtqoQjY93dpeeSrAEv/44r0/Su9fw6EUSQsQ/STZb38PbFVPgjy50
vTrUwdiAe5hhAMTL87rSp4ul9j3H+9wkm1czz1MciC3O65M2x5+6LPvqu0BczXKUTHwz6wAei002
YHVqVHmF3f1lcSeYnURBHgrLXSCwWRg28BZeFqm7Hf3mo9/z227nM39WqQpJdSDV0LDIGg/aZmdK
Jm8WY7g9TKCe0V36QmxhTrM0vxrn/JQ7iVoJCRSoBqGEjtGEJMNDStD7u7oyxda2lj9d18/z/02+
1z/ZYeyfPLF8FyhoySchWPl9Ws1K2ptrVVYHo+CgMAp4+ikowY2JlP7KoI+xoWeRRYXyzyXNN6hD
EliyUV73GfdynOO9gEW9m2JGLT3ixwjB+OOUNVaEjxfp8OieY7xM4RA7Z4G/LCJ2Accj+uWIrtyD
bk7PS6dvUi/9gGiZqqrlA0tt3udCf1AUYpsmFs3eKibaydNd4rhro4/7kwH+6sEZJ8h8wJvKuAj2
prM8BI0cr359V/3kIWHPWP9nIOky37e6p6T1in4aq8OE9p0SB8X1xNuxASTETfKbb8QwEMm9f058
dmGWNfzBiHrePZOtbSmEpUOF9qWrtobb1ZEfZ6eYnSow+H4WmhFkUHBAAirYb7KMCjApUNpTAA4k
qNEyC5qQVke7DWBLbNICtRsRO18ZjV1qo39dBCUC4oBqf65qi3l891xmy91cqIvSWzdjbrPEyp/i
aa1SwWhki37VDsym59oMKVe3gA/8Xc9X+nq8XOzZikjVMtE7gCbXen6iIaCiiYd+UzBzPc54PV8P
QXE119EEpuZUDdN92nOQ9JnhhUvLUc9ZpntJQg+hv2CbrZFejHGDbfAEN7rF0TFECMtVtP5CK/md
eFxvyGYA6GjLbrs+Rt3sAIaa7t1kPUA4ucbz1EA+b6mWYF9czS06C6/hb0vNeWwzh0esj9vLwJmf
ZQ9aCy8DOrf0KgW9R8QLpTip5o9Q3nGV2owTagQqVXnSRjq/cM5gUfAA931x4lAMUYudJU1Gbkye
Dnfqr+gWfREQEE+54ZxHMOTMBVW4Hoxo5af7CVHEBeLHMxSLRxNKxG/2Y/cnjze1Drwk+G/cUe/F
iOQHZy3esPLQeeoZQuUdzdYz9QUXz+GxXuuv16N23cM96RHHIXbima8E2ripY3qa8WNtaUV5X2Xb
IA8if5SWFxV9gsnR9KstOR/qUBidxgEtLxk20OJFQ5M84y8PrvADCYJU2BcJikHXy1oeLh6ce401
JuvVw2hRbunSakJXT4dwTgB/Fj6VdcLBEAKlsGq+EBgBRy+D/o19eSNN7Cs+R1JIL1fjMNzZDiqC
unDnLS1E1EkToiwx4T9HBVCSEISkQD0TINjsJM4Xj9PBIU/d88gmwiFzuLdAsq7VfO/9vb/+ZzT7
29Gs4/6SanEtv2PP/KG3Zr/+yF+9tTX+A2cH/TMOCBgNVt3e3+xj0/6Du5kOF2Bk+rwrZvlvCKL7
B+7FgJ9DafwXHOxvKTFzWw7LqH85T2Ed0YN/q8NmvtsUdIf1mUOZiWia+pMZ8o+VRt4NZNMPQXqT
5bTugxCfxLwuB7l7HcSNbd/abkuCT13oldzFMSJnZzONqRvm8VhP87l9JeV5pAdsup5cJetO/InT
c3wOexxFsSFvQFvkBzri+nTTF63+rdQb2CwbenqpH0pD+PrGHIwah2GNsMgf93VgwwwSbXYqs8p4
sZIKS3qA1v6rhlwvpGZOTl5ut8hTElwxvVfcwaaP98lSL5GFygUFS8qkqLLcYaCnIUu2mqKBlLVY
tvbR07WvFN4iKrF+EWoXeCQkjOkxXZYMn7adHr3RGb5M6wCDgSktHVm54k56fg70vZ7VDRLsOECg
M5VyazV8YuakS8+sBOpsFOgCFCTEomRM0Zkkk/s1ncb+Yze6Ijs7JtZ1qBzedSp1G1Mu4Rwp0rdV
9OsJITZxgLx30+l442Eo930V8U2ox1hxntf0APKjmuPkAzmNMQLomnChUPH2j6kbiwu2dax9jDOd
vWvPSOEqa2T/zNEE6rjvjJ2HIoixK4LeT4RzMXpK2qwLfW9kN+gqwCWaA2c/LOPFv/bzyRs2VmFz
S2RLSnvfm0W3RBkNf9LWC099Zjzbujd8ElMPTcZuMxojMUcpHjUGR7TuSJoRL54s7K1IqDi71KbM
Siw3clYQE7NT77Zl50VZgjeN1kZf3+ZuKU9EGZDyXLbGreYE07YaS/cU257SNlI67reJHJto5qE5
e8CDaHuouhSQ4BWDyF1L2+eSCAf8r3o16F5zQq42+U0YENHr+9vVhtiEDAfB9Np5K+hMVqlhb3QL
I3S1EX7KYGgoO/uSHmaFBZJJm+9TQCP1taNy4erdDl3Cd7UYo/ehbKoU7gTyxuahkKPXslITmqFE
wJlX6is+xJrnldRkJh2Y6DqWwaXbEK5T0r1q2Ki93GO7UKV2OYIq7tb2SH3uND+9HKteXLhxNSHr
EwRp5N00bBXZkuo4J2iJwm5VIII5dnWBsov+G15muzA2vaF6AmCWROsPuiy9HWLVlJwtZSyhaEew
VjWoYp7s2MfGazUq7SPQncj/mhin0+UCubyNTM22wlrwbUbNuCbK6JUmOTKgZE2Qp2Pep6c8lN7V
vJTTuegcfS+xPEcioY/NHWdriIo80n1p2KZnra6LEUhmXAgMjrqLt6nwp0cTpvi+D+Y2Odl6d7fM
FOW3DOaftSWoeKYICwKH6iBOOve11TGNbpFG7pJB1Y84EnR74+P4vV8W36z3yD5ltec3kUwGWtX3
B1Yi9cFug7k+mo6Lt44hsOnuC12Y63Ycw2eoG/lCJ+6jMxCZayFVWz6MuTk2hykXBliwWM2R32hM
xLpOp2mVmbc2TjCSYO0gK7dZwmrmDHpFYlGb7ZfZ8k+Z5iPN8ydtni9fs5o93I1E9jUSMLEfd9vC
SGItJLTHqHdJs1DFIEO9pV+pjztrEEXE+d+8gHYVbIklx+WkpSuuwxazcQ9YOwUYQ0z9hlDAJPsq
Wy97gh6nfUTpPX5GOzNKZBm2zbNmzyPEssWCcEFRe5RJAsAFz263JRYmkRf8BRtrrraCDFAMNQo/
vY+L6mTjVjeJ+bU9p9GZvhToEmaQfaHZuXqCiEEimKwYFB/QX1v1NgaZnvQbwC8wW5DsMRjxIZ3f
Ey5oPQCU+YRNyuUk1s3MAYNKNw+uP3m3roP4gkJXRb0p2qMXoL74/+yd2XLcRhZtf+X+ABwYEtNr
zWSRFCfJol4QlChhHhNT4uvvStCONmm3dH2fOzrCdtsiqwoFZJ48Z++1oaugbiwMN4q3elJyX0VS
3BSlPYybsvNL63rq6voaa6+XHYO2dj63Pb2Necbs33sp3lErjQrskBw65YawtHm4hmpr3SzKkvcl
3apui7Rxju+smXBRjPqiUIs6lY7f++AThIEi57KVrBo3Isitw3oU+1899Yt6irOFrkD+u9TtY/+c
/LWa+uMH/qymTCLTXJOSydR2h5WM+mc1pfHSHm1Y1o21nMIa8Gc1xawSKKvOhv+Pxs2HJW2aDsYc
OtLo0v7VoHLtx/ylXwOQms4oZ12MUhh+GKS+raLqtk6TWiEFCaECkVwT4ORWB4QrgLJ0XjVpBhrn
EkPZkK4gG1qp9LgGH65hwV1LljtCCk6XOsJ7ZWslSrm3WGKkiei+mJEp0DqfTBD1J7TyIpruDV9B
GtgO4KRD8TGJZhxRp6Fkl/Zi9FKcR4rI+BCWgq297jLyrLeMdOvgh9MQNjOcJjq983gR+wPPykXk
09pjEBRAfG1GLvKDUdU+uRQCr8Ien0fHBIzgbIeqAFoEEnm0NRAMiQYu7VgfmBbFgaYUsLKmIr2J
ypKIbt9eQDxWXvRYlZAHF9Zv/BD0VwoGr18hQKePQSY67PBlkt3NNSv83LUXC7vgIamj4ZlU6++t
DWQNMH0HxtUE7hfWI8wOjrWLb1eXGVWWCyafOhYdxYTkqD3br8znTPOfkziH/DxPtWbi5EasHgxl
DUCiYWxl8SESjWv7R5sqbEC+b2qwtGXGkQU9sczHNp/vvcJMu+uGaqPiSyhpGJfjxf8WhP8XCQNn
DvHTA9bvzzJJq7h/e8j648f+XBY4ZNHTclF0M6Fwtb3yr4es13PXG8KyTl6ku4qkAByBWCWzf56v
wDIDngfLYKFGw5b/r5IX3/YtkIejmrAwDrNcoZFALvF2XeA00g6GHLy7Erbxsq3SebiDHaixsFMr
v/xlpfyHJqj+Zf9ZhNYX46Cp51ChoG38vgcau7MA49eLu8RQzdNKvFP9GH6i00UdjrmPgQkJlc/h
mP0qGP4fXxr5BkszeS9c1LefMzVya+5rS9wtmoRWhZ02ZasJ4JM/eCCjghnaA8cBiFDIDRDW/vyT
61//9pP7aKLp/SOw5It7//K2kwKazQrnrigNjoeBMVLlgaECr5XW+uVmXCC/sPa9y6TWl5sX5VbB
+8+YiKTOt5+5atAExk1o37l2ZT9WONcv7NLDnU8rIPzU9FjsRIrYDcfEwAk66Yf+xWswGRSGx3Vo
kaMdGz/O5pM0Ouhby7KIZ9JjyM6N3NG0zuOK+EsXDbOANEDtNxcVrLefXzttmXt/7TzMyliZ2Tr/
ZlEMcKwTeZvYd/ijuFcG5lBzMYDSCCSFJgKH+jzneDd+/qpvx5ivFw/Vdej5bOU2f3978TwDTtTs
dtZdhuj48dXQ71fJDzObWyJ1wZG4AqKf62N53azsup+//t8fTIgPeDJ9GijcN++fFfR1FS2L2bpb
oQ+pfmAUcs/beASM9vOXetcIXz+rY+E1ZTjBC/5tyBcpv69MoAh3Ak/vPR4qgGyv9M7IAfZJv4Fc
HdPTT6dJQPIr4gy4EtVAThzgz9/NP31wFFWslmzWwEvf3bU2wXlha0a4rzCStFsB4K++svvSHJHo
gjv5+av900Oi3fA8l/yPNtO7QZbVwC4znNG+6ySAt0olQExEPNfnQaMKyy4TF84I+hBsJ3f5ik4r
xxB8vNLEHHhBS302NAwxbl004rlpB8Sgg3mzEKTfJsmIpaZakZcu4qPpMuSoWhx+/iFWfcK7R8TH
XKGdvC69oPeTjKyIoyFQoXUXRRlwncWHyrfeN3NfNk9dxxybYyzrnuIClgGSnThdNB9Ehe2JoRun
nZRmVXFcpgWehxWZ8iXozPn+5+/zH1ZBn5IY+h8KDhR471p5xszhyIuEdecyD4VkqC+z1XTNk6Uh
hi2u+F/c2RTJb9cOED7c1ey5gA9MwAbvXrHswZabuZJ3UwMgzgUl+kzzSv/F4fQ9aLpn53jwBsGF
gi80xyypNtOkwocUdXezcSrVvzg1vrEVemgaPASpI1g49T2xXiLO22xeVkrXXY5+fVa4TK7WTHXb
5wMtaqh/Mbl61TH89ftmszb5nrGXCZvm+fvp6xLkoQ+YJ76jXYH5tVELhETfyD606N56IiaTcaKr
MZLfYrt0XrbpCGDoENLgyjaMbR1zq+aGajuziYwpe/8ANoQ2TOLJwUKhEStnY0RutHCEX0Kcnclk
fGyMMu53pl/XiP3Xzo4IfRLlaazxZBB9SqrpawcoQ3griP66G3RvKJBldoVRsL4ZMxxmO5LnGegh
WzI+WyBLkN+r4puZS2tH4FqHKA6CTMP7G5MXxUDBu+xVUu3Snv37EogfwoPWyRptgqFtNa8tLKG7
Wa6P+Hgz+r7RfBqqIpt2TuT7DyGTTpx8GQ1jJhpjy/HcjekQ0dxWHVJ5O/jKBAWuZ1XKPifohHP9
ph0GQWhAq1LjIsIfc2XHA7CpZowu8eqED2oarWHrExrX3THApzOXuX3lbkFKAj0r0dA3tyRSF912
DkUS7YKMg1acDGy7OfcInHAeOSRu4b5lghLvKQ0gllo9SJqV9ivJAku3VQCokRIQz+nYgP6B/8aP
KZ/0vl2kOabobAqxmS36czqYNh/Yma3Eoo+4vHYVQfrRYsRy3l7R/KPxGL92IZt0Di6wNoN/R3P4
Lahyr97E2DSPZooiGjVpfNPZAp8GOjIOj2A5oad+BuWEInIM6DVRB3ylFVpD5Wvl0Q/t6MBJqv5S
htL9XDvE5bZek7xwo8zfY9jv/WbBkb4zB74eLNZ9dezixmVs5I9bbqzV6svQcgaghkZ8gw7tRbSm
R/RpGjePtHzT/DxWgczFZVUxWH30ibIxQ24AlJ7+rvQJiWBASCsoICkRwhcUNi06mWxGjzTMDQSA
4POUh7Cd+Ojms5GMZJnBKcqqbqdaVQYHA5vNsVjA3dR5zpWutBTTjOEmsNob4rmlGUTTuNAUNHIH
io+zIfnGVAQVt8QcOmxHuM50jmq4BqnirqRTa7GZCvLIOBVaPq6xTvLNevhliw2husbWNLtgN5Gr
CwM6li5JliNLdiriu8EPiDZYlCeeI5dkjTg1qVd7zfPFGo4OL1rCTyv9SS6JuPB0a9AQrEM++KV9
2aEnxI+SQNsi5Yhfr1pXu7Qdt0YgquG7HkKnXJX1mUQh+7FFxMQf0ujbvh9Zn1nOIoa7IsQXAmST
fxMv2j08phQ+KM74F9gzoZ8ELhenAwpaEC8JEQ05lZXdDES6hTS0eVcrJiz06/n+j/7m6sQ1APRS
wwVXEeZrAJyAvqI6kC+ki3Mpw05Yj1JqwvD6bsthYJCOoxTgCGRpG19Rqm7xLPCPeeGJ7sNKHo1j
+OFMOizGjlSGygZBMlpLuEf7r+5X0KtTZBqaDbmE9DwNn9DVo7K59hY8Ajx1PL8ZVqdRvqQ1NwND
afkydgq6cpxRfZr56D5DzQj39FzkS1Ow27Zh3D5leUn1O6dS3a+FwpK3YJ3nrPCe7Zn6fiUnE9SN
ktUOshfhFD69XnAZF3VrmDc4iwwoq5FJDECR11fcRnx3tn63SLXZeKRGi2sak5mZFOE1dhrEvTk0
5kHrllVuG90+Ir/imSEsJpuxRo560cqOdz7yM6M2S0NZa40Ovtpa4Ay6VNHh0y+vhx9H78kKoGi5
Q1QjEJ0bectUBROguJ5cFVwlpSuwYNHFPbLt8Aax20N51WFg2Z4GZvQV6SgvXq2PkAU8Yj6MtEwo
g9h5aOFPd4GY5EsRQkfnBBFQ3PF/w9hiA66Ey9pG1iIdKVovR4uweG5MoNAe3/QNodn+BR+nPjuj
4d2nalDwCJOCd0ssZXcC02fd9Pr2dKvCujFjshixXA/85mykXBUBbvjrZooNoBdQvqnSPPq/GGCW
wNnT1ePNYDHCZyJyrtmKWpvH1H/McrAW+16zsl+h1kUCMiIp6eVs5gZRx+sigAgNTGHKCGcL8JwR
inKdixap3rnx9MuXE7hDiImUY73VPBHeUZ/DmG+Vcr894a7kW03B4+0KNnKuw0QJGlaQzI0EHv2s
Yu+5C5C95ejvyr2dLlDZY5cnvusk72S9E8WcWfK8IrBdixp9bxGp4VDTtrG8DfEzTRdBrb+grEUY
fLBJyziBNQ0/pf0y05vmOCoRSPcURXYwUAPZU1w+KDNzn50ssx5tI+AMEGYcQ8QcWI+T03GRHVtZ
EOajLIRgkYbNkxc3VO+tNc236ydkJ6JGlh4rUFejyFgPvMtkNE+L5umP0Eoeya7MSSjiSPs4tPzL
Gs2us+91lbYwPC1eK8Z121SLyR3VFHgjnCDhsy9ug+zBBrfBTBRsxTBwktFXrWvGOYT2YGHjgpvC
Q+/xKXLNrG6Gnue1SnDVFXnFY7UoJ9r5JPocBllYAZ6imOUozXm40CWzOiaywwiYcMsjftbo9SSN
PGc/MVLDh+gCbncRS7j3czdhmqsmQVPV6Ez3GW86Kwt/Ovy0ghOLYoDi3dZGvQ/DYCouS/JHyz3w
GLt9QPhJKHmhcwu2KPQBYWfr2jfbmXEEl8wiTykS6yO56DmvMGuqz+sFeF2L9MF9zGzWBb2wdjEx
Ra+c9yjWg425b7rT7KfqKxiq6G69P4U9RMeMRsBxrFqRX/tDwC0SmKj1BTLCyyRWHYCH9YYoiT35
0fhjPm7LbuxORsYEqFCN+xzjX0Z9z13hkeaHKs2OLBIHoD5ZbQU53tXdhlxqf50Hswv1twvkaIuz
wdj6DMHlEQ0cnMlUfyBjKrn7UMXhChET/01RCHU71nvrxhJ8BG456xGmSg2omnT2gICvlh3Gtx3n
AHN+vh2yOvzkkAn6AV4PA7tk4aY2DQvPYz+xaK8roMhJP9zVkc/F7iNNzA9Jm4k3jj/x2OgNqNow
HlKMHceeRYF4vTE6tEYAs7QC4cWscUDQsndaxevGjYLmrkTnbRqOap/CWVH4uTGfm6wpZAQTBHJj
R0d5JneBWog5Hna5+dQPY5V8sGSGhRLOpHXTmSPvwg16XiFOa+520wI9+9i7A0VIbOThJ3OCnl81
s/68fjjdCliRD0Mwlx+QUnxLjIhke3ImTngHzY3fsbITHJH9iMlx3PhaXu94HKkJiHJ4gGe2x4yh
Pxz5dCLVlJZnSIWivE95BrLdTRu+0NqdlvloDJlzMCt8iJu4JScI7yJp1E2TXTvkF1pbds3ygpP9
fKosgg22RdNU11EN+CicC+oFT+dmMLDgDuukjShhnmVvXuKYADGfRWh0t0ApqKkGgX/DLqriwqht
zUr1+eraIpqMhziz+Xq6suGvbWhxkRwXLCodQOxRztSdoNewLrUjNU6pS7o2gbOfx9D+1ywImLc8
M/qgnBesspMT8qiGSQtGyOx4e9Hi02yya+oDRhm803ndTKKEdZvmf51/r6kx2V3CBuy63sMtg8CE
CAVhvFkPhjGpDA1S90zzQ3vWtNqb/ehMP607rSkDqUb7a5nAzRpYYgHXfrEXFew8J8d0ye3kHHSg
9nzo8GwyOIlZrRYvtR9XnOS6boZZzuIIEtLZr4Mau9D1ZhORtAIVGNwko3LW6Fk0T2sGS92z7nXM
K256Hb2QRkZ+adTuwYv1yrwsNTsQZ7vkZLtJ+l2MninPbgMvk/qPuAo3b8MrHLy6wmjpkRjszGVe
wcMlJNL0Lziwzb3WwA3ITYbuCFllOBQ6LJWzCsBaM1+sxyAg1GR2ddgFfR4uic/wuNhEEUT+4wr+
90blPSZ0rHdLq7mmLrznbtHs+teS2TXLHx6u1A1dstI8QFPyg72nevvAKyePSTfMHzG6LFcJ8uCP
zRDniGJ8DHmghfqF3DF78De+V5o2s+PGuO3WAT7lNMN8p3Pmk41N79vQOO4L4Ojle0FV+YMZl6Tc
nop4Q11l07mQ5pWllQGF1ggg10cuMKzSgRYjUbvHt9xeus6c3uCSC3Zx5qW/l00fP3jU+PN2KGFV
51qQoAJX3YROE31MDHgndav4Te6qXUhXHcOyahrIXEE8jsaeBEOyr7yntTvzv5Hvr0a+DBYYF/z3
ke/v32X/fz6lXZxW6fOb2e/rT/4x5PF9GJo4pejvr6NfHf70x+w3sH/zXBu6pvc6a7HpU/05+zV/
8+hOQdfAeIlkTjtI/5j0OP5vOGg8E2Qeihittvs3SjoveNsMg1voeMyYIfcCXGF1fe9yipWYCshc
CT40mP91UFHKoEuXZ4fkkF0hegrfMFvKe8c3tqqMCWdL53RHdvZ0ypPOyPYREvND14fdA70EA+lw
QdkI/f8Ii5sdMx1CMmJmtz0Q193n+BwS94Jxit8dhmyIIOkbYvI2YeACCyDs3NuNIRIUQl5mil8O
9mDUAWyouGNkG8QfrUoCGh/dLtqGXgbTfPpkyQLhtSCU++PSj7Rqp0Id0tEwdz1u/rt4qq1LRnUE
xc2VnPZs6AXAKiNq710iVa74EUjunemPx6Y27tKoyeQuIdX21Dkw/5dJVZtZOubvC7mh58wx1SPK
NuegOpncgh3A6hYu+pMXVS73TFMgutN9OSBgxNKQkEP3ECeue7CdGdWU5D/7Zmud2Z8+1nntbuKg
H68DoQ4BeXpbozXrXQwRANN5KvqHnNjhWwJ6nbsIiTFR8R5n4ANJdnziIjCWXTggqEMJBzqfZX3j
qbbY8Z5zEo97sRV1WOIn8H2S3p3fhzxvTrQl6QYoqE9D8iEOlpHtVKG+2vkjaD3hTmKDhHgRkM+o
aoCVon4JvKXfRGV/Cqeq/ygkNK5Ng2Blb4x2BzNBOSXbNrGo4eQOV0iaTn1mPqWZTaI0n2UP0utT
VCnzEojER5UrsQ2VWX3ppkxdWknjb0hRTKAfYnDFIrgrsji+l4Lggx3t0+Ka4APchxXh1lzlMvE3
ZAh6EAuld5s7RrQzEn98irrIvlO4sPZu7M1Xamm+9zaCLuT3i7eP2jS+XaZMXs7sK13mEawQWPMV
PEn6GZYX7YbKiO4sp/+M3K3aAhXJLxKvi+Lz1JvFeDdzZGmf0SHJL+bUDj/SbGQQUzbuWXNsH3JP
p1i71XCFzLD1tj1hrP1masruGvb+F3bb4cbAHrq3J/O7qMov2BhquS3dqr0YM6RMReqYH1AIWHJX
dip4IrNkeFyMgTTWMSr2XgtFcrvQ8ShPphjc7BB5dVWQMztNXxIkpObOUhzNEJ61EgRi1lmbhW95
7/rEbHD8HM27sV5w05qJedW0dJK3s6Wiu7Gxb0lXfVpk+EQAKtI/2o6dbyLLCL2Ubo0AV9cdscXZ
RzO2vd8h8z0C0v5ucjyAHOEXzb5jikRFSV31ISngXxAcp02/no1FzLHu+Q2INx2Z3Mg2PQdeOF3M
Fq1VbmaEYdshlpN9LUO5xMcgwnEKAa15KlOjGe67Xvm8JXnIjCG6HfGnb7o2b65BwIw7pKnzYTDD
oxJOQv7RMrZ3NuyY8jREVhlug0Fl59wxM+KyJcGLG1gk7rV0nWjvO3VywYnX2reNDj31DWNnkcHw
u+hK5W765VyZvnGKe5kc84DtPfJs4+BGlLehqaZDJQh3wfKdf55dR+3KrJ3OQerT1etRDtOLotiR
glzsjkAOmtI5rPF83HiIR7bBCIYwa0sQbLmDuI7I7COQE7xGVhlfT6NLXsKQLQvTD9O9cPugu54R
yZH0s0uGAvMbktOyIPkbu0NNoWw45SFrzp6aP2PnBgREAX0xL9Gyd/lT58I162urcGDWuMKYO4yK
rU1rfGDSdpHT72Ol6to7J+ycRxwxoGI8KpPExYywVYCajpER1QhXijx/WnRmhpj96ewKC3hvN34B
nplR7Q8JYAA/7A5088gNWsabYonVD7ooBLjRgCcZNyYD1U8bbLyR/CYir915foJGJvE0dcQ2h4uo
VAUtrKi7Sovhi/YuHaa+GE/V0k48pSQkLEQmTxOc0TLtv5GE5hR7X/jySpRReBhj6yFmNHJyjNI8
0xmFMFAF2bHwyXVPFhplDactiw12X/mY5i2auSebzPULU0HgiwhFvPAmMe/1APjs9eCY2LGDg2xM
G9iIFZ7nyk9p1BX3kbfgCZSxf6RYhyMSaZYCvScddhKIDSWd2E7WWNA2t1vaPVbJmTDO2505O7ed
VW+NerZJJOERvU6amHLQJOQoJ0NIn3zDnWun1iVA4QgsTHuey7Ldm8ssX9y6mzEsNoRzAAW6oldB
hT6I5KJbwq/4MsqL2O3olsbDfsinr+i4hr1Jx2w/DGw3VpdcBJ2MT4idHGxbwc0ISRf0qnPjlDbG
zGF078AVlIfOkDexyu4HUxp3U5Ld4ncPLoEF2DyNxU3sl8th9vKQrTEl2wP6rvQO7oLAWuQhamR3
HHqO6LP6KHL6cdPAdb1vhzT2gDb1NNwU2Tz13mbn7DbImMBL0dNRiOkJdSOG1mPOYe6TKOQwXKZm
aHyeJPysXerTAMfvhIeTs3CFy23OrQKdtt9bljq1VvyQ5wQO75YVzyTzQjDOoN0FwdbC05nRaYOx
1ZXf1Up4Moel/WAT9JzsGhhWvzvNMP9e1uZ86WtK1KB5Ua0yJtBRpQ8ngvjwkXFPPrH0FxXXYEyg
TWnulFWyYga54T0rTaWinssu4Y8PDvJUqFXBMmC6NEu5w529x6M5wT7QlCt7MI6yh3wlVdAepqDF
BL+CscqK5TWn59Uh0EXaQKpt/EmoqMG8B6qza2iabMISZ1raafiWCUdhM9UD9kV2NyyBNSjvc9cM
ZbLv7Q5RHmO0ATomO5d5cMmCoZmjkiDbSn+gbZ9z0FaSrEuibeQ4XJiJGs5FkhuAijU3jHMZviHE
GOEHyzW8flv3S5seSI2GxxGEjBsTZ/B2edyaT5LIKpTumZndBUnX3tM8nigkPZVua8wYR5lGnGBR
WZyWlXeGqmGEfaY6n+gdjUQr8JPsIgkmrVyJaeAk1GcQBeLgSffo9NHQbtIVsxaA7dm09O4QlUNh
I68DIJuRynjvzEZ5I5Q+xFIBtUTEAJK5EJrqFmm+GzrAKNnGg8a+NSsCTua9uU3xon1m8V72DhcJ
/on1VfiEqSifI+aGbxRkUZGbipMm+IX91A+Z2nSDa297HKjNVngJCIdWBhAu8mTYY3m/btypIW4Y
nt2kyXYEbgG5Q33j3skVfSfpTR8F7vE9+CiHNBUJJK+ohHqB3JZ8Cam5P0Ix88+RSADr6fwV0sso
zXZRbMXhNRAOwuuU/7nXoCLMFUwSY+BFhcYY2bNrXnSMULstTlvvySG5bNoSt9pBSPdZBwo7vC6g
CH+3ERDTFUytZ9bT9DKdDIsWgvA+j2Mu1RZXjB8diH9J4CWbC1E48DbhuOOfwQjj7F1vqgi+8/M9
w7XwSFLysHfncaSnMk43gDine+mDCM6qad5mbm5vaiKsnlU7YdWw61ocrLRGZtZYDRgK/JXbsp7J
UIv6Fqdr4h3s0fRfEC7NV0iSlpsAWsZDA/bP3bKeZ0BWLPmIRLv4HFsmTDuXoQWwEjTRmJ/NS0CO
6Jy4X89mG3t3ztJP28lsENjTON4bC1kY8AOavap8i9rfJDUMTNa29vskZ2kuq8ME3PBIeG11MZvU
4k1YTI8kqzhMCbt937TZhzRmWp1l5XiT+b59ZpEYsXEmPCz+aFOwsPI5WhKaGG2zz8vMg6RjlaDF
RtVu6lLyrHciOzcpNUpBWBIFVF98S3LPXU5+kUz7tB086Lvw4rxyTpi0FOF8DXFvdg5TJ+pXFcn/
zv+/PP+vAoqfnP9T+a0GrvvGRQeKU8su/jj7B95vq0yMgz+4jTeEqtD+jYYWZrlQODqiQGv//jz7
o/EmvUYESEKEjWOOX/inytP+jSO6j57BE7QnaB38q7P/OxmMBtG7cJ+Fw2/TGK23YjaEiUkOhtF7
HTZ1JTkVrlXpXCVF17PvGH3+pUHyD0rP90of/YI0Q9B5at2NZ71TVeV86sZuSvfsuHaws3RI5aLV
a14RcJuz8/xC6PO2tYF8S7+e8LheyCsDXN1vP2CYEV0N4kWc/TrxnjM9WlyHVdIdf5U48V5Jykvx
VSMJRJCI91G8+2iQD5N4yC1xzvUMPvWRqrr9QmsS7xRd1YWZvJ9n9Cv1oPbnV/UfPiV3EhJi7AXI
aN83cKaWlcM0OnGWNrI0yLOMvjmG0uBmfPar/AkLlfMb3SUflDvQCnURj5xD3+1/RTzMdUGfaE7F
eaoR8zICZiJB+rPJMGzsfTbaChlOclnSvA+2qmNITg+0ZmwJAhFZg44u/rcfn15Y4BFTAMaU3BL9
zfyFOZFZxD2jdBPnYOJQvYWElB5N5LTH/8/XwpKB8JpbmBvn3Q0V0/opMDgI/FQkRQ/CkC+crQlj
02O1n38sfR3/KuYKQw/dnk7eIco9gOby9mMBpdLt50Gcxyj5IW04Vwww/62qcn0RBN7r31ml3n2Z
CNuE39uFOAO1rM9ZMDLMXB37FrO3X6mdLX113n8knQxm4zbhEr6nxgSRY42LYTnnzMarvlsFlPC+
mb4VnSR5us2ZiHqKh1QLTlVCJDVmfufVsvBfmRv/cAd7oPnQn+lHVQ8Z3l7ZCMJEFHm5OM9Bb186
GCVJ49WjkcaQ3KEMPst9ntvM6tQCCmS3PryuVkCzgvxKgf73h5f3IAAFhvqbRgP/9s3kRejNZd7w
8BLBcL/OqaYKbSCTzHD/8zvqn17Ko5mMgpatxX5/R81NwIjdb51z6nJ5w1ADeYxCG3wCIBe/UCO+
XepZvjV90fQBINq83N9u3ybp66JtG+MyQiMAGQ2m6VPlEBG+TAiVRpIngl8ohK23S7B+SXDh2M7p
tesv+L2anpxDQnMAQl6aHMWPIqgY9MlO4oPBzHifSpw91PNMAznwoCqIeaRK1INn36gY5+GdbUHZ
sv2tK8ir1EMtqCk2UWJgzEu1LOMX38i6xf7nkcDx4fmsptyIWDocPGbvvn58PpmYOcBdysIsD+ZC
kEGdesYhtmQ+bGqzVGiKGRZ2dbSts0Z5e4tfdtchrij32GaZPEewV1Kk93H/spDb9DLbObfu61Tb
RsOY7JgMocJwLca8G44KKNb00BNAW0dmAD/WaSWNr/i5HdB+ggfsrH3qtWo1iIVz2WVcQJhrmbqN
0wItEbiA8BNACYNUlDBqrZMlXX619BOiGsqQbEQS2NPI2cRD6mBYrVpeQwtUPJmgzWoJy9mIUcCS
oFtp3cik5g5pBCNUNHv9cjQYuXmXqzZX9jEB0aqzCJjkdNq/5FnRPsGptJvL0krVvUUH99awewOt
B6Cv9IulQr4yf3E8DmwT+pBPAF+59/rce85TnU4u6Ek/KyuUL9Jq9A49ItwqkUl9a5bIPo2t3953
Xl8e3Ymxt5/GpDyz/o4ABPBhlzQAEBgYDAbOaBrQ/EbIFJxZcEWRC39Swk6Pq0B+lY6vE2rSHrg+
IYzveynj5ZM9Ii1rQi0HWL121tzJlxy4lc4BIvF8kZHlbAPVhZ+GRvGnjEg5F2FU8VtKPXZfeq6b
oDODXUTvqBU79aGRIHc3qky6jPyxmfRl5ft6UJ14AmUiPXD/MtGFyarRX8V3ZmYz/UZNO+8L00A2
tAqk2rTlrqFr6j77ng5/p9ff0P6oA1VBQ4p873IdJRvoW+RRihGJOCxg3gwJSHm573r2Ra9OeP5q
MybQs1wC6yYxEL7u1JrtiqAP5YKvBPsNmSYMzK0KDg6kdrwckoB6jeiG3kljc75tLI1i7unGE4te
sC8TgoTJcts4xHAsPk3GLRHr7vNYt+6zh5oWy07VhQWHP6sjaXSxT8syxf7Ojj3xpRrH6jFYUnVd
tDTn6JTXFr5wdD0cPc3uMi1qvIXgm/ktxTxjAlzqYWfKyHuET5dC3PTQxW4w26qbgCS4cykSGIZl
HoZbmlK01BlnbUk2U485WJg9pIAGKrSpUiojugGkYcvqDslIABg2GkoEA13/IxBLfUGXaLiBYzcQ
WzNnmBWHnJVpu2hVF6fUjouA4eMzYUXkKktXed9wElo7SYDcFVLnLj5oI8e0CYcm3VmEjxzHeqhv
QsYUsDkXmXyJtQLXr3u65xymj+gQozN+e789BnLyniCu6VC2ZvmCE7O+dETJ7GSexPKlKtqcs7C9
bCUtTRjzWH22pK1UXzKmU/0ObbkkTqXzj7oYpYMzo3neaYvBvqUG3IwUL4cysEGaEpRCT9WM7ge6
VxfYWZqLrEvkQbmD+h4RjbVPjNS4U2Fdfk7zEc837YUNqAKINa1MN7QPnv0ee3+A0I3k6jLZDmNn
HUqO8VkXGOjPECwz9owI+ck7hy6U56M/7beoFHzH3XT0duNaf/PNdEWlG5xsx1LurkqhWYkIvhhz
tTDaiYGhaFA3ElmeBKNDPDizvXr42ORe22zHSh4GzYWrEvNb4cv6M4HW9iYNLRD3RuTshoL3QdJy
eceuBKV1YXm/8kQ7bZrY5Bv1cSFcoT+obrF8NbfY67ipDegp/fOqHTbIFgLHqKWd+7rp7ewMZFR3
spwZDR2rbf8SdyYLUr2E1qMCfwv5u8c41/kDnpNgoOmzJ3dmRlBVtyYacqS4yxbpf/0UWQhmV8WL
r4ru1DN6QYsxuFG6KWzBuLYr9G+z5kYeX314OCUozLTX15g5R0mJrHXnMTh9HBvBoz8kbnsSs8AX
topPm4bbVvc8GB/naHWe7LqNqeeSAXuMU9u1DnaTTfmFPmHQ/FDNKLS0uKfp4fdyX2Vi+o4nBWA+
GCn3d5AU4UWXhPJEGhU94mqOUyZmVpZ8lWP/nCGr2rsijeNtpFg+PhfMzYyHdGkw7gZ2QpsbtczW
K9J8n0xTe8oMbznAhGw+4mQo/U3oi+kjM+XyHoniD7tYPs9EnX3Ie+i0rKtwlu2wG/ZiaOyXuE/i
lyVNp4d48PnmeOKzfYsuK0SK6E+AwZI0V5u2kP4lkAAAYvNUNOVWeqzj2xwCx3QCG2GeRVur61bS
PPOWOYUQUuYD81u+BZz89BM+GdVIgvxs9cX13HXiw4I/50NrieG+TIN229UWY5TRKPY0Yp2vMHzH
c+81tOXcyE69jQycdMuMnqz3YZnCDclwLBdh5O6yMhCX2BW+Ro0xPUx9nOOjG8zrjlb+l3zy8njb
FQmTPzA2SJ+VE9+EiGauO2Zdl0Y4gZZJxlg+2+nUQC1jXlil7nC2PNOINqKXZUeikEoPBsUs8AXL
tomTEHi1DwlewEfSkxtAXs7y0KRJdGWqYbnrEyAu4RhPT0PRt8wspBTp5ZzOs7sNajw2myCagvzG
mxG4HcNkkCdOucZV5i/1R4zONiECZKGDEDR8M0cXFUw3Ezv8D2ts5fXQNONxZiM8V5ksi10TJhHT
x//L3tk0p40EYfivuHK3C31Z6LCpWoO/Q+wkTrLJhZJBgQEhgUYCwa/fZwARBmycWDqktlaVSyzR
M2rN9Ez3dL+vgXvRx7hdAt9pCFLKxyRb96bu9EPPnBJVjgZtuBwkJu/bME/BkoTQ4B2EAJhRsgAA
wZqAETRrmiOYSTiIjc1W6s4XzhkVVEb9vB66NgbRmAWxCVDohQc0M7mA5HfZ9gQOpvB0cSUzV3yU
I2PyOTPm8ks9nNvn05xa/MWAwOcQjtEzG1wedaA2cAGLm7miQcZfv0uBDutQWgPBFw56ETZtVHU/
XeCnRCHJFQ0nbos76sPyz7VkdtxyRMpJkbAm1kX92ErcMypBnYuJdJ1ZIzaFJy8zxu4PME7yr+O6
lXZmTtvtgqd5Ki5qJHrLBsmvZF0O4tBNYAAgbw8Yi4loJn2qma5g3/jh9PPevRxQVnC2EDK9sWY5
+EdxHE3IphDws9hk1jXA9EnujkPyws3aaTttej327L3FPM+pKIqBfHYyO62DvF0ji9t2p/+ATRxT
VtNbDO7IC3NrwP5F4V3khSFQaaASUThs8dVCAkg2VfqzMM++5PBLtdfEN//HQl+MhRIl23Jt9gD7
v1IfRLW7ngW1/E1R6l4D5sLB+T+lbFahWhDO2CBgGNxSOdvQHto4Qz8DoYqZuGZuEMNU6lQRCK0p
ODFgU4mUkglVBxTyNwD79VgLocgauP844Y5h2lTXW8pz3gohtbOZIZz2ZPY+G3V7Mmz2w8ctbTwR
+NSLlfcb2Im0JrkVjsY5DdQHGE7oFzPPF9P3wiNJu3u4qaUbv+VSEgYDmQ0UAOhUPSABdiMKc3gI
Q4dtcmvghPjebE2PTU4y5iRYmcOJ810O8l69A0hFPaWua2xKWDViqjpEdEMF4KQ36lLZVXd7JNfY
/ZrnXraTnkpGjLJAsOEVo3dZAsKOfVtjpbkOpTdoJ4BhQOV3SpFu+2E+SS8I8Dg3kuPT+wHZONCd
DNqTKG1wbkMWrJWAAG5OTwHUB5LN8tKmE44m/eGniWf2phTfQcXksj+L65xxCnIq5VmUmTcJztrn
OTXet2F7krmNBWAas4sRls8a3bopcIpOfsqJkDF0Zt+PoUOCqaY3EmcEeZIGFGQggNjH7nhxO0i9
/vGnGYVKdnRuTXttj9ozWPXSvH3p4rjKy+UX+c9YjfWLqEl9vsS++JAFyfxjIFlnZTGr1N37WETp
Q/y6hw4LWtN/rOxQJ6YCVPWABHbtdIXZuTUZNl1a9veQhNBPRZp1YRaxvBOnhhdaU9GhMAY7bPX3
Yw9oDQrrmTQ2QTYu7nP2s6Wb597+8Iut1Hj4Ga3rfhdL2mR1TEQn3TaoOCF7mI7LPu2//o6Mn69v
myee5XHgY1GIpy6I3ba14DonmGeUQybo8vrjtODAzPtrY+BZJZBAazo2UULADZYXRxzbSiD75wSP
jEC1vYIdXjX4Bw0Fi9Jh1ijtbPJ3h4JlAPDJAWPdYBFV144WmBDMBtA/FeyHulh8f3VC/IKqNoal
0Rdhd2lSRCCfsjzPPVDMqf376/l03f3rjbIY2oPKwqzaDjY4P2+1obKc81s3CxuwbGf98/UL7jet
tVW8VfHHKxEkPhS18+WN+bqbK8qjv0P/0R9xnrpqWfWd78L0/NmTv95o/dz6/i8IlsMduercqrRc
aC3jSBfMGUYVgod+JH1ZSFqqgq1Z8f8n96qbqXBIFQ0/hGYn2UnXX1mUsupgixQnflfjOwVRCPtZ
XnIUBZ1UdDJtOSA/jBlZVngzCP2ZnwSFJKVsqKsqUHaxhB3FP45QTjZ61KskAL6qYBRC65yIrj4K
QQPCuyirmcsgprRDl8zSyAakrOQrNC5EIWc5vK1l/kdZwdddv68NQMN2jQpMyDVl4lEs9BlJPncF
4+866sIGpWsZZJYKvt91PNsRC5BPofTX25DbfdtEmoNRgWC+ftYZzgtJy3EB9VAFk+RdnAm5p2bo
OSoYGy1fRJr1IF5exfLS8gml7dL/1ewqPmHLl9LvEB8M0lQb02QE2FWoRHT6oufrngubygrWgpZg
LZBxqo1s8PkUJ0ZZ69ESUqp/47Fmm0xStSqSHmfJruhKOh5H6Y4NUTkHXnmVvA8eE5BVdG2bVKdU
IXrq6+sWQRgVeCr7Gd8Hs6MrfzSWfaEv68j3KjCASv5NkMhgXvRVWSqcU6Mi4a0gFx1tGUN4FSu6
6vm3OBnu9Fs51aWVHidp/6jhQxgu9NUMcnajsgaa/nB37pM0UsGWBHpmXeM2o6W8Wu6GITsS3asB
8NKrwMg+T2Cxcete5y/dB1Ek5+HU33ETyHc0K+j3S9S2JXv/Kc6eGYiEDFRCXtmRvmpgfyAq8RXs
Bx/QfiBloG0pLJL1KrCMD0Gue5XrMEpZlTyH/V3yU34JkhErW/HJlJW1WIorWIufLFp3SAIv2nr9
9vgw7HFJjbxYcV9W/qGM/rKynz8hOyj5qUjTJiy9H38qws1P/UwPrqknOmHgJ2//BQAA//8=</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989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958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746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4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942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991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704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125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720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709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0788b6fc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0788b6fc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622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711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389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378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71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54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29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93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30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97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83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bhijith-S-D/Spotify-EDA/blob/main/EDA_Spotify_Group3.ipynb" TargetMode="External"/><Relationship Id="rId7" Type="http://schemas.openxmlformats.org/officeDocument/2006/relationships/hyperlink" Target="https://app.hex.tech/fdac51e0-19f0-49e5-be52-06a3cb1aea1f/app/1dcc2bd3-b32a-4331-9cfe-d9a8eac5fabd/latest" TargetMode="External"/><Relationship Id="rId2" Type="http://schemas.openxmlformats.org/officeDocument/2006/relationships/hyperlink" Target="https://www.kaggle.com/datasets/dillonmyrick/bike-store-sample-database/data" TargetMode="External"/><Relationship Id="rId1" Type="http://schemas.openxmlformats.org/officeDocument/2006/relationships/slideLayout" Target="../slideLayouts/slideLayout3.xml"/><Relationship Id="rId6" Type="http://schemas.openxmlformats.org/officeDocument/2006/relationships/hyperlink" Target="https://app.hex.tech/fdac51e0-19f0-49e5-be52-06a3cb1aea1f/hex/1dcc2bd3-b32a-4331-9cfe-d9a8eac5fabd/draft/logic" TargetMode="External"/><Relationship Id="rId5" Type="http://schemas.openxmlformats.org/officeDocument/2006/relationships/hyperlink" Target="https://github.com/Manju-crz/sql_mini_project/blob/main/README.md" TargetMode="External"/><Relationship Id="rId4" Type="http://schemas.openxmlformats.org/officeDocument/2006/relationships/hyperlink" Target="https://github.com/Manju-crz/sql_mini_project/tree/main/data"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10538" y="134886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Bike Store Data Analysis Project</a:t>
            </a:r>
            <a:endParaRPr dirty="0"/>
          </a:p>
        </p:txBody>
      </p:sp>
      <p:sp>
        <p:nvSpPr>
          <p:cNvPr id="135" name="Google Shape;135;p13"/>
          <p:cNvSpPr txBox="1">
            <a:spLocks noGrp="1"/>
          </p:cNvSpPr>
          <p:nvPr>
            <p:ph type="subTitle" idx="1"/>
          </p:nvPr>
        </p:nvSpPr>
        <p:spPr>
          <a:xfrm>
            <a:off x="4857338" y="2904250"/>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SQL Analysis of the BikeStores Database</a:t>
            </a:r>
            <a:endParaRPr dirty="0"/>
          </a:p>
        </p:txBody>
      </p:sp>
      <p:sp>
        <p:nvSpPr>
          <p:cNvPr id="136" name="Google Shape;136;p13"/>
          <p:cNvSpPr txBox="1"/>
          <p:nvPr/>
        </p:nvSpPr>
        <p:spPr>
          <a:xfrm>
            <a:off x="4930382" y="3372983"/>
            <a:ext cx="3000000" cy="1293000"/>
          </a:xfrm>
          <a:prstGeom prst="rect">
            <a:avLst/>
          </a:prstGeom>
          <a:gradFill>
            <a:gsLst>
              <a:gs pos="0">
                <a:srgbClr val="DFEAFB"/>
              </a:gs>
              <a:gs pos="100000">
                <a:srgbClr val="6E9CE7"/>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dirty="0">
                <a:solidFill>
                  <a:schemeClr val="dk1"/>
                </a:solidFill>
              </a:rPr>
              <a:t>Team Members:</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Abhijith S D</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Arvind C R</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Ayyasamy S</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Gurumurthy Kalyanpur Viswanathaiah</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Manjunath</a:t>
            </a:r>
            <a:endParaRPr sz="1200" b="1" dirty="0">
              <a:solidFill>
                <a:schemeClr val="dk1"/>
              </a:solidFill>
            </a:endParaRPr>
          </a:p>
        </p:txBody>
      </p:sp>
      <p:pic>
        <p:nvPicPr>
          <p:cNvPr id="1026" name="Picture 2" descr="biggest bike shop ...">
            <a:extLst>
              <a:ext uri="{FF2B5EF4-FFF2-40B4-BE49-F238E27FC236}">
                <a16:creationId xmlns:a16="http://schemas.microsoft.com/office/drawing/2014/main" id="{8E5FE0A7-B8F9-798E-5F37-16CAAD1DC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90" y="2916550"/>
            <a:ext cx="4106030" cy="20530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PES University Know All about the ...">
            <a:extLst>
              <a:ext uri="{FF2B5EF4-FFF2-40B4-BE49-F238E27FC236}">
                <a16:creationId xmlns:a16="http://schemas.microsoft.com/office/drawing/2014/main" id="{77C1C94F-3DF5-C6D4-0368-937C50C648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9620" y="93227"/>
            <a:ext cx="2640471" cy="11652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Customer Orders Count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86027" y="1423285"/>
            <a:ext cx="2494171" cy="2888932"/>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Customer Orders across 3 years [2016 to 2019]</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Observation:</a:t>
            </a:r>
          </a:p>
          <a:p>
            <a:pPr>
              <a:lnSpc>
                <a:spcPct val="115000"/>
              </a:lnSpc>
            </a:pPr>
            <a:r>
              <a:rPr lang="en-IN" sz="1200" dirty="0">
                <a:solidFill>
                  <a:schemeClr val="bg1"/>
                </a:solidFill>
                <a:latin typeface="Arial" panose="020B0604020202020204" pitchFamily="34" charset="0"/>
              </a:rPr>
              <a:t>Majority of customers order 1 bike/bicycle which is expected. Those who order 2 or 3 gradually decrease in frequency of orders.</a:t>
            </a:r>
            <a:endParaRPr lang="en-US" sz="1200" dirty="0">
              <a:solidFill>
                <a:schemeClr val="bg1"/>
              </a:solidFill>
              <a:latin typeface="Arial" panose="020B0604020202020204" pitchFamily="34" charset="0"/>
            </a:endParaRP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Used Count() aggregate function to count number of orders</a:t>
            </a:r>
          </a:p>
        </p:txBody>
      </p:sp>
      <p:pic>
        <p:nvPicPr>
          <p:cNvPr id="6146" name="Picture 2">
            <a:extLst>
              <a:ext uri="{FF2B5EF4-FFF2-40B4-BE49-F238E27FC236}">
                <a16:creationId xmlns:a16="http://schemas.microsoft.com/office/drawing/2014/main" id="{E13420EA-193B-7CBB-1866-BDCDD9EBF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468" y="1423285"/>
            <a:ext cx="6299983" cy="3459522"/>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80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vs Revenue Analysis</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86027" y="1423285"/>
            <a:ext cx="2494171" cy="2778133"/>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This insight is crucial for inventory management and pricing strategies</a:t>
            </a:r>
            <a:br>
              <a:rPr lang="en-US" sz="1200" dirty="0">
                <a:solidFill>
                  <a:schemeClr val="bg1"/>
                </a:solidFill>
                <a:latin typeface="Arial" panose="020B0604020202020204" pitchFamily="34" charset="0"/>
              </a:rPr>
            </a:b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Observation:</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Sales in terms of quantity not necessarily generate higher revenue</a:t>
            </a: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Used SUM() to calculate the total revenue</a:t>
            </a:r>
          </a:p>
        </p:txBody>
      </p:sp>
      <p:pic>
        <p:nvPicPr>
          <p:cNvPr id="8194" name="Picture 2">
            <a:extLst>
              <a:ext uri="{FF2B5EF4-FFF2-40B4-BE49-F238E27FC236}">
                <a16:creationId xmlns:a16="http://schemas.microsoft.com/office/drawing/2014/main" id="{D4AF6819-CB61-8DD5-8874-1CB2141E9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48" y="1423285"/>
            <a:ext cx="6078773" cy="350855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951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Performance by Staff</a:t>
            </a:r>
            <a:br>
              <a:rPr lang="en" dirty="0">
                <a:solidFill>
                  <a:schemeClr val="accent2"/>
                </a:solidFill>
              </a:rPr>
            </a:br>
            <a:br>
              <a:rPr lang="en" dirty="0">
                <a:solidFill>
                  <a:schemeClr val="accent2"/>
                </a:solidFill>
              </a:rPr>
            </a:br>
            <a:endParaRPr dirty="0">
              <a:solidFill>
                <a:schemeClr val="accent2"/>
              </a:solidFill>
            </a:endParaRPr>
          </a:p>
        </p:txBody>
      </p:sp>
      <p:pic>
        <p:nvPicPr>
          <p:cNvPr id="2052" name="Picture 4">
            <a:extLst>
              <a:ext uri="{FF2B5EF4-FFF2-40B4-BE49-F238E27FC236}">
                <a16:creationId xmlns:a16="http://schemas.microsoft.com/office/drawing/2014/main" id="{D0F8A688-AADE-E77C-B9B8-B1843DA50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192" y="1423285"/>
            <a:ext cx="5969611" cy="3350149"/>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A1E723-3EDE-877C-35F1-82F866822913}"/>
              </a:ext>
            </a:extLst>
          </p:cNvPr>
          <p:cNvSpPr txBox="1"/>
          <p:nvPr/>
        </p:nvSpPr>
        <p:spPr>
          <a:xfrm>
            <a:off x="62173" y="1423285"/>
            <a:ext cx="2887761" cy="2739661"/>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Calculated total sales by staff member</a:t>
            </a:r>
          </a:p>
          <a:p>
            <a:endParaRPr lang="en-IN" sz="1400" dirty="0">
              <a:solidFill>
                <a:schemeClr val="bg1"/>
              </a:solidFill>
              <a:effectLst/>
              <a:latin typeface="Arial" panose="020B0604020202020204" pitchFamily="34" charset="0"/>
              <a:ea typeface="Arial" panose="020B0604020202020204" pitchFamily="34" charset="0"/>
            </a:endParaRPr>
          </a:p>
          <a:p>
            <a:pPr>
              <a:lnSpc>
                <a:spcPct val="115000"/>
              </a:lnSpc>
            </a:pPr>
            <a:r>
              <a:rPr lang="en-IN" u="sng" dirty="0">
                <a:solidFill>
                  <a:schemeClr val="tx2"/>
                </a:solidFill>
                <a:effectLst>
                  <a:glow>
                    <a:schemeClr val="bg1"/>
                  </a:glow>
                  <a:outerShdw sx="1000" sy="1000" algn="ctr" rotWithShape="0">
                    <a:schemeClr val="tx2"/>
                  </a:outerShdw>
                </a:effectLst>
              </a:rPr>
              <a:t>Recommendation :</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US" sz="1200" dirty="0">
                <a:solidFill>
                  <a:schemeClr val="bg1"/>
                </a:solidFill>
                <a:latin typeface="Arial" panose="020B0604020202020204" pitchFamily="34" charset="0"/>
              </a:rPr>
              <a:t>-- Staff can be incentivized or evaluated for performance based on the total sales numbers</a:t>
            </a:r>
            <a:br>
              <a:rPr lang="en-US" sz="1200" dirty="0">
                <a:solidFill>
                  <a:schemeClr val="bg1"/>
                </a:solidFill>
                <a:latin typeface="Arial" panose="020B0604020202020204" pitchFamily="34" charset="0"/>
              </a:rPr>
            </a:b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We used inner join to combine Sales and Staffs tables</a:t>
            </a:r>
            <a:br>
              <a:rPr lang="en-US" sz="1200" dirty="0">
                <a:solidFill>
                  <a:schemeClr val="bg1"/>
                </a:solidFill>
                <a:latin typeface="Arial" panose="020B0604020202020204" pitchFamily="34" charset="0"/>
              </a:rPr>
            </a:br>
            <a:r>
              <a:rPr lang="en-US" sz="1200" dirty="0">
                <a:solidFill>
                  <a:schemeClr val="bg1"/>
                </a:solidFill>
                <a:latin typeface="Arial" panose="020B0604020202020204" pitchFamily="34" charset="0"/>
              </a:rPr>
              <a:t>Also grouped by </a:t>
            </a:r>
            <a:r>
              <a:rPr lang="en-US" sz="1200" dirty="0" err="1">
                <a:solidFill>
                  <a:schemeClr val="bg1"/>
                </a:solidFill>
                <a:latin typeface="Arial" panose="020B0604020202020204" pitchFamily="34" charset="0"/>
              </a:rPr>
              <a:t>staff_id</a:t>
            </a:r>
            <a:endParaRPr lang="en-US"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44669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Store Performance Comparison</a:t>
            </a:r>
            <a:br>
              <a:rPr lang="en" dirty="0">
                <a:solidFill>
                  <a:schemeClr val="accent2"/>
                </a:solidFill>
              </a:rPr>
            </a:br>
            <a:br>
              <a:rPr lang="en" dirty="0">
                <a:solidFill>
                  <a:schemeClr val="accent2"/>
                </a:solidFill>
              </a:rPr>
            </a:br>
            <a:endParaRPr dirty="0">
              <a:solidFill>
                <a:schemeClr val="accent2"/>
              </a:solidFill>
            </a:endParaRPr>
          </a:p>
        </p:txBody>
      </p:sp>
      <p:pic>
        <p:nvPicPr>
          <p:cNvPr id="3074" name="Picture 2">
            <a:extLst>
              <a:ext uri="{FF2B5EF4-FFF2-40B4-BE49-F238E27FC236}">
                <a16:creationId xmlns:a16="http://schemas.microsoft.com/office/drawing/2014/main" id="{0D21E429-F446-FCCF-EE23-4FC01DEE5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344" y="1391478"/>
            <a:ext cx="6278264" cy="3447596"/>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D3FCF7-95F2-6857-4135-AB5EC6E353AE}"/>
              </a:ext>
            </a:extLst>
          </p:cNvPr>
          <p:cNvSpPr txBox="1"/>
          <p:nvPr/>
        </p:nvSpPr>
        <p:spPr>
          <a:xfrm>
            <a:off x="62174" y="1423285"/>
            <a:ext cx="2629344" cy="3038204"/>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All the 3 stores have same number (3 excluding the over all head) of staff managing the sales.</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Recommendation:</a:t>
            </a:r>
            <a:endParaRPr lang="en-IN" dirty="0">
              <a:solidFill>
                <a:schemeClr val="bg1"/>
              </a:solidFill>
              <a:latin typeface="Arial" panose="020B0604020202020204" pitchFamily="34" charset="0"/>
            </a:endParaRPr>
          </a:p>
          <a:p>
            <a:pPr>
              <a:lnSpc>
                <a:spcPct val="115000"/>
              </a:lnSpc>
            </a:pPr>
            <a:r>
              <a:rPr lang="en-US" sz="1200" dirty="0">
                <a:solidFill>
                  <a:schemeClr val="bg1"/>
                </a:solidFill>
                <a:latin typeface="Arial" panose="020B0604020202020204" pitchFamily="34" charset="0"/>
              </a:rPr>
              <a:t>Baldwin Bikes has relatively higher sales so recommend resource rationalization by relooking under utilized staff in other stores.</a:t>
            </a:r>
            <a:br>
              <a:rPr lang="en-US" sz="1200" dirty="0">
                <a:solidFill>
                  <a:schemeClr val="bg1"/>
                </a:solidFill>
                <a:latin typeface="Arial" panose="020B0604020202020204" pitchFamily="34" charset="0"/>
              </a:rPr>
            </a:br>
            <a:endParaRPr lang="en-IN" sz="1200" dirty="0">
              <a:solidFill>
                <a:schemeClr val="bg1"/>
              </a:solidFill>
            </a:endParaRPr>
          </a:p>
          <a:p>
            <a:pPr>
              <a:lnSpc>
                <a:spcPct val="115000"/>
              </a:lnSpc>
            </a:pPr>
            <a:r>
              <a:rPr lang="en-IN" sz="1200"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Sales data is aggregated from each store with GROUP BY</a:t>
            </a:r>
          </a:p>
        </p:txBody>
      </p:sp>
    </p:spTree>
    <p:extLst>
      <p:ext uri="{BB962C8B-B14F-4D97-AF65-F5344CB8AC3E}">
        <p14:creationId xmlns:p14="http://schemas.microsoft.com/office/powerpoint/2010/main" val="253116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Prediction for Inventory Re-stocking</a:t>
            </a:r>
            <a:endParaRPr dirty="0">
              <a:solidFill>
                <a:schemeClr val="accent2"/>
              </a:solidFill>
            </a:endParaRPr>
          </a:p>
        </p:txBody>
      </p:sp>
      <p:pic>
        <p:nvPicPr>
          <p:cNvPr id="7" name="Picture 6">
            <a:extLst>
              <a:ext uri="{FF2B5EF4-FFF2-40B4-BE49-F238E27FC236}">
                <a16:creationId xmlns:a16="http://schemas.microsoft.com/office/drawing/2014/main" id="{68D608B6-B43C-45F5-3DE4-31C01DD1B416}"/>
              </a:ext>
            </a:extLst>
          </p:cNvPr>
          <p:cNvPicPr>
            <a:picLocks noChangeAspect="1"/>
          </p:cNvPicPr>
          <p:nvPr/>
        </p:nvPicPr>
        <p:blipFill>
          <a:blip r:embed="rId3"/>
          <a:stretch>
            <a:fillRect/>
          </a:stretch>
        </p:blipFill>
        <p:spPr>
          <a:xfrm>
            <a:off x="89378" y="1315277"/>
            <a:ext cx="4104488" cy="3710485"/>
          </a:xfrm>
          <a:prstGeom prst="rect">
            <a:avLst/>
          </a:prstGeom>
        </p:spPr>
      </p:pic>
      <p:pic>
        <p:nvPicPr>
          <p:cNvPr id="9" name="Picture 8">
            <a:extLst>
              <a:ext uri="{FF2B5EF4-FFF2-40B4-BE49-F238E27FC236}">
                <a16:creationId xmlns:a16="http://schemas.microsoft.com/office/drawing/2014/main" id="{B581D4EA-8E89-7402-BBC9-F3721DBC8185}"/>
              </a:ext>
            </a:extLst>
          </p:cNvPr>
          <p:cNvPicPr>
            <a:picLocks noChangeAspect="1"/>
          </p:cNvPicPr>
          <p:nvPr/>
        </p:nvPicPr>
        <p:blipFill>
          <a:blip r:embed="rId4"/>
          <a:stretch>
            <a:fillRect/>
          </a:stretch>
        </p:blipFill>
        <p:spPr>
          <a:xfrm>
            <a:off x="4193866" y="1315277"/>
            <a:ext cx="4860757" cy="2566604"/>
          </a:xfrm>
          <a:prstGeom prst="rect">
            <a:avLst/>
          </a:prstGeom>
        </p:spPr>
      </p:pic>
      <p:pic>
        <p:nvPicPr>
          <p:cNvPr id="11" name="Picture 10">
            <a:extLst>
              <a:ext uri="{FF2B5EF4-FFF2-40B4-BE49-F238E27FC236}">
                <a16:creationId xmlns:a16="http://schemas.microsoft.com/office/drawing/2014/main" id="{A8676F39-1C0F-7A33-1431-1E9F185122DD}"/>
              </a:ext>
            </a:extLst>
          </p:cNvPr>
          <p:cNvPicPr>
            <a:picLocks noChangeAspect="1"/>
          </p:cNvPicPr>
          <p:nvPr/>
        </p:nvPicPr>
        <p:blipFill>
          <a:blip r:embed="rId5"/>
          <a:stretch>
            <a:fillRect/>
          </a:stretch>
        </p:blipFill>
        <p:spPr>
          <a:xfrm>
            <a:off x="5787233" y="3881881"/>
            <a:ext cx="3267389" cy="354547"/>
          </a:xfrm>
          <a:prstGeom prst="rect">
            <a:avLst/>
          </a:prstGeom>
        </p:spPr>
      </p:pic>
      <p:sp>
        <p:nvSpPr>
          <p:cNvPr id="12" name="TextBox 11">
            <a:extLst>
              <a:ext uri="{FF2B5EF4-FFF2-40B4-BE49-F238E27FC236}">
                <a16:creationId xmlns:a16="http://schemas.microsoft.com/office/drawing/2014/main" id="{FDF3BCF0-46A4-BB78-29BD-10E26A715FD5}"/>
              </a:ext>
            </a:extLst>
          </p:cNvPr>
          <p:cNvSpPr txBox="1"/>
          <p:nvPr/>
        </p:nvSpPr>
        <p:spPr>
          <a:xfrm>
            <a:off x="4193866" y="4229915"/>
            <a:ext cx="3843229" cy="461665"/>
          </a:xfrm>
          <a:prstGeom prst="rect">
            <a:avLst/>
          </a:prstGeom>
          <a:noFill/>
        </p:spPr>
        <p:txBody>
          <a:bodyPr wrap="square" rtlCol="0">
            <a:spAutoFit/>
          </a:bodyPr>
          <a:lstStyle/>
          <a:p>
            <a:r>
              <a:rPr lang="en-US" sz="1200" dirty="0">
                <a:solidFill>
                  <a:schemeClr val="bg1"/>
                </a:solidFill>
                <a:effectLst/>
              </a:rPr>
              <a:t>Using this table, we can plan inventory restocking.</a:t>
            </a:r>
            <a:br>
              <a:rPr lang="en-US" sz="1200" dirty="0">
                <a:solidFill>
                  <a:schemeClr val="bg1"/>
                </a:solidFill>
                <a:effectLst/>
              </a:rPr>
            </a:br>
            <a:r>
              <a:rPr lang="en-US" sz="1200" dirty="0">
                <a:solidFill>
                  <a:schemeClr val="bg1"/>
                </a:solidFill>
                <a:effectLst/>
              </a:rPr>
              <a:t>LEAD() help to look at future data.</a:t>
            </a:r>
            <a:endParaRPr lang="en-IN" sz="1200" dirty="0">
              <a:solidFill>
                <a:schemeClr val="bg1"/>
              </a:solidFill>
            </a:endParaRPr>
          </a:p>
        </p:txBody>
      </p:sp>
    </p:spTree>
    <p:extLst>
      <p:ext uri="{BB962C8B-B14F-4D97-AF65-F5344CB8AC3E}">
        <p14:creationId xmlns:p14="http://schemas.microsoft.com/office/powerpoint/2010/main" val="144192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Trend and Seasonality Effect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1" y="1419309"/>
            <a:ext cx="2278890" cy="2627322"/>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4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Monthly Trend Analysis</a:t>
            </a:r>
          </a:p>
          <a:p>
            <a:r>
              <a:rPr lang="en-IN" sz="16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Observation:</a:t>
            </a:r>
            <a:endParaRPr lang="en-US" sz="14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Peak sales occur around May, June, August and September</a:t>
            </a:r>
            <a:br>
              <a:rPr lang="en-US" sz="1200" dirty="0">
                <a:solidFill>
                  <a:schemeClr val="bg1"/>
                </a:solidFill>
                <a:latin typeface="Arial" panose="020B0604020202020204" pitchFamily="34" charset="0"/>
              </a:rPr>
            </a:br>
            <a:r>
              <a:rPr lang="en-US" sz="1200" dirty="0">
                <a:solidFill>
                  <a:schemeClr val="bg1"/>
                </a:solidFill>
                <a:latin typeface="Arial" panose="020B0604020202020204" pitchFamily="34" charset="0"/>
              </a:rPr>
              <a:t>Declines are noted in April &amp; July of 2016.</a:t>
            </a:r>
            <a:br>
              <a:rPr lang="en-US" sz="1200" dirty="0">
                <a:solidFill>
                  <a:schemeClr val="bg1"/>
                </a:solidFill>
                <a:latin typeface="Arial" panose="020B0604020202020204" pitchFamily="34" charset="0"/>
              </a:rPr>
            </a:br>
            <a:endParaRPr lang="en-IN" sz="14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Used SUM() to calculate the total revenue</a:t>
            </a:r>
          </a:p>
        </p:txBody>
      </p:sp>
      <p:pic>
        <p:nvPicPr>
          <p:cNvPr id="1028" name="Picture 4">
            <a:extLst>
              <a:ext uri="{FF2B5EF4-FFF2-40B4-BE49-F238E27FC236}">
                <a16:creationId xmlns:a16="http://schemas.microsoft.com/office/drawing/2014/main" id="{67847281-D9A0-ECB0-5CC7-A18C7EC22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603" y="1419309"/>
            <a:ext cx="6254466" cy="355823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16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Use of Advance SQL Functions</a:t>
            </a:r>
            <a:br>
              <a:rPr lang="en" dirty="0">
                <a:solidFill>
                  <a:schemeClr val="accent2"/>
                </a:solidFill>
              </a:rPr>
            </a:br>
            <a:br>
              <a:rPr lang="en" dirty="0">
                <a:solidFill>
                  <a:schemeClr val="accent2"/>
                </a:solidFill>
              </a:rPr>
            </a:br>
            <a:endParaRPr dirty="0">
              <a:solidFill>
                <a:schemeClr val="accent2"/>
              </a:solidFill>
            </a:endParaRPr>
          </a:p>
        </p:txBody>
      </p:sp>
      <p:pic>
        <p:nvPicPr>
          <p:cNvPr id="7" name="Picture 6">
            <a:extLst>
              <a:ext uri="{FF2B5EF4-FFF2-40B4-BE49-F238E27FC236}">
                <a16:creationId xmlns:a16="http://schemas.microsoft.com/office/drawing/2014/main" id="{2FB76375-D65F-CA24-9DB6-976511A8889E}"/>
              </a:ext>
            </a:extLst>
          </p:cNvPr>
          <p:cNvPicPr>
            <a:picLocks noChangeAspect="1"/>
          </p:cNvPicPr>
          <p:nvPr/>
        </p:nvPicPr>
        <p:blipFill>
          <a:blip r:embed="rId3"/>
          <a:stretch>
            <a:fillRect/>
          </a:stretch>
        </p:blipFill>
        <p:spPr>
          <a:xfrm>
            <a:off x="82503" y="1471291"/>
            <a:ext cx="4489497" cy="3381808"/>
          </a:xfrm>
          <a:prstGeom prst="rect">
            <a:avLst/>
          </a:prstGeom>
        </p:spPr>
      </p:pic>
      <p:pic>
        <p:nvPicPr>
          <p:cNvPr id="9" name="Picture 8">
            <a:extLst>
              <a:ext uri="{FF2B5EF4-FFF2-40B4-BE49-F238E27FC236}">
                <a16:creationId xmlns:a16="http://schemas.microsoft.com/office/drawing/2014/main" id="{1A960D15-77FE-0DD4-5D08-55DDAB98508F}"/>
              </a:ext>
            </a:extLst>
          </p:cNvPr>
          <p:cNvPicPr>
            <a:picLocks noChangeAspect="1"/>
          </p:cNvPicPr>
          <p:nvPr/>
        </p:nvPicPr>
        <p:blipFill>
          <a:blip r:embed="rId4"/>
          <a:stretch>
            <a:fillRect/>
          </a:stretch>
        </p:blipFill>
        <p:spPr>
          <a:xfrm>
            <a:off x="4572000" y="1471292"/>
            <a:ext cx="4489497" cy="3381808"/>
          </a:xfrm>
          <a:prstGeom prst="rect">
            <a:avLst/>
          </a:prstGeom>
        </p:spPr>
      </p:pic>
    </p:spTree>
    <p:extLst>
      <p:ext uri="{BB962C8B-B14F-4D97-AF65-F5344CB8AC3E}">
        <p14:creationId xmlns:p14="http://schemas.microsoft.com/office/powerpoint/2010/main" val="1039919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Use of several Sub-Queries and CTEs</a:t>
            </a:r>
            <a:br>
              <a:rPr lang="en" dirty="0">
                <a:solidFill>
                  <a:schemeClr val="accent2"/>
                </a:solidFill>
              </a:rPr>
            </a:br>
            <a:br>
              <a:rPr lang="en" dirty="0">
                <a:solidFill>
                  <a:schemeClr val="accent2"/>
                </a:solidFill>
              </a:rPr>
            </a:br>
            <a:endParaRPr dirty="0">
              <a:solidFill>
                <a:schemeClr val="accent2"/>
              </a:solidFill>
            </a:endParaRPr>
          </a:p>
        </p:txBody>
      </p:sp>
      <p:pic>
        <p:nvPicPr>
          <p:cNvPr id="7" name="Picture 6">
            <a:extLst>
              <a:ext uri="{FF2B5EF4-FFF2-40B4-BE49-F238E27FC236}">
                <a16:creationId xmlns:a16="http://schemas.microsoft.com/office/drawing/2014/main" id="{5358F083-4498-4AAC-0B9B-1F3DC539753D}"/>
              </a:ext>
            </a:extLst>
          </p:cNvPr>
          <p:cNvPicPr>
            <a:picLocks noChangeAspect="1"/>
          </p:cNvPicPr>
          <p:nvPr/>
        </p:nvPicPr>
        <p:blipFill>
          <a:blip r:embed="rId3"/>
          <a:stretch>
            <a:fillRect/>
          </a:stretch>
        </p:blipFill>
        <p:spPr>
          <a:xfrm>
            <a:off x="1079403" y="832172"/>
            <a:ext cx="7577505" cy="4207340"/>
          </a:xfrm>
          <a:prstGeom prst="rect">
            <a:avLst/>
          </a:prstGeom>
        </p:spPr>
      </p:pic>
    </p:spTree>
    <p:extLst>
      <p:ext uri="{BB962C8B-B14F-4D97-AF65-F5344CB8AC3E}">
        <p14:creationId xmlns:p14="http://schemas.microsoft.com/office/powerpoint/2010/main" val="3965659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Summary - </a:t>
            </a:r>
            <a:r>
              <a:rPr lang="en-US" sz="2400" dirty="0">
                <a:solidFill>
                  <a:schemeClr val="bg1"/>
                </a:solidFill>
                <a:latin typeface="Arial" panose="020B0604020202020204" pitchFamily="34" charset="0"/>
              </a:rPr>
              <a:t>Sales &amp; Customer Data</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0" y="1419309"/>
            <a:ext cx="7428405" cy="2989729"/>
          </a:xfrm>
          <a:prstGeom prst="rect">
            <a:avLst/>
          </a:prstGeom>
          <a:noFill/>
          <a:ln>
            <a:solidFill>
              <a:schemeClr val="accent1"/>
            </a:solidFill>
          </a:ln>
          <a:effectLst>
            <a:glow>
              <a:schemeClr val="tx2"/>
            </a:glow>
          </a:effectLst>
        </p:spPr>
        <p:txBody>
          <a:bodyPr wrap="square">
            <a:spAutoFit/>
          </a:bodyPr>
          <a:lstStyle/>
          <a:p>
            <a:pPr>
              <a:lnSpc>
                <a:spcPct val="200000"/>
              </a:lnSpc>
            </a:pPr>
            <a:r>
              <a:rPr lang="en-US" sz="1200" dirty="0">
                <a:solidFill>
                  <a:schemeClr val="bg1"/>
                </a:solidFill>
                <a:latin typeface="Arial" panose="020B0604020202020204" pitchFamily="34" charset="0"/>
              </a:rPr>
              <a:t>1. Total Sales: $7.68 million across 1,615 orders, with an average customer spending ~$4,761.</a:t>
            </a:r>
          </a:p>
          <a:p>
            <a:pPr>
              <a:lnSpc>
                <a:spcPct val="200000"/>
              </a:lnSpc>
            </a:pPr>
            <a:r>
              <a:rPr lang="en-US" sz="1200" dirty="0">
                <a:solidFill>
                  <a:schemeClr val="bg1"/>
                </a:solidFill>
                <a:latin typeface="Arial" panose="020B0604020202020204" pitchFamily="34" charset="0"/>
              </a:rPr>
              <a:t>2. Discount Strategy: An average discount of 10% is frequently offered to boost sales.</a:t>
            </a:r>
          </a:p>
          <a:p>
            <a:pPr>
              <a:lnSpc>
                <a:spcPct val="200000"/>
              </a:lnSpc>
            </a:pPr>
            <a:r>
              <a:rPr lang="en-US" sz="1200" dirty="0">
                <a:solidFill>
                  <a:schemeClr val="bg1"/>
                </a:solidFill>
                <a:latin typeface="Arial" panose="020B0604020202020204" pitchFamily="34" charset="0"/>
              </a:rPr>
              <a:t>3. Customer Base:1,445 unique customers, suggesting a limited customer pool relative to potential market size.</a:t>
            </a:r>
          </a:p>
          <a:p>
            <a:pPr>
              <a:lnSpc>
                <a:spcPct val="200000"/>
              </a:lnSpc>
            </a:pPr>
            <a:r>
              <a:rPr lang="en-US" sz="1200" dirty="0">
                <a:solidFill>
                  <a:schemeClr val="bg1"/>
                </a:solidFill>
                <a:latin typeface="Arial" panose="020B0604020202020204" pitchFamily="34" charset="0"/>
              </a:rPr>
              <a:t>4. Big Spenders: 17 high-value customers (who spend 65% or more than the top spenders), with a focus on premium products.</a:t>
            </a:r>
          </a:p>
          <a:p>
            <a:pPr>
              <a:lnSpc>
                <a:spcPct val="200000"/>
              </a:lnSpc>
            </a:pPr>
            <a:r>
              <a:rPr lang="en-US" sz="1200" dirty="0">
                <a:solidFill>
                  <a:schemeClr val="bg1"/>
                </a:solidFill>
                <a:latin typeface="Arial" panose="020B0604020202020204" pitchFamily="34" charset="0"/>
              </a:rPr>
              <a:t>5. Customer Contact Information: A significant gap in phone contact details (1,267 missing out of 1,445), relying mainly on email marketing.</a:t>
            </a:r>
          </a:p>
        </p:txBody>
      </p:sp>
    </p:spTree>
    <p:extLst>
      <p:ext uri="{BB962C8B-B14F-4D97-AF65-F5344CB8AC3E}">
        <p14:creationId xmlns:p14="http://schemas.microsoft.com/office/powerpoint/2010/main" val="2780534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Summary - </a:t>
            </a:r>
            <a:r>
              <a:rPr lang="en-US" sz="2400" dirty="0">
                <a:solidFill>
                  <a:schemeClr val="bg1"/>
                </a:solidFill>
                <a:latin typeface="Arial" panose="020B0604020202020204" pitchFamily="34" charset="0"/>
              </a:rPr>
              <a:t>Inventory &amp; Stocking</a:t>
            </a: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3359061"/>
          </a:xfrm>
          <a:prstGeom prst="rect">
            <a:avLst/>
          </a:prstGeom>
          <a:noFill/>
          <a:ln>
            <a:solidFill>
              <a:schemeClr val="accent1"/>
            </a:solidFill>
          </a:ln>
          <a:effectLst>
            <a:glow>
              <a:schemeClr val="tx2"/>
            </a:glow>
          </a:effectLst>
        </p:spPr>
        <p:txBody>
          <a:bodyPr wrap="square">
            <a:spAutoFit/>
          </a:bodyPr>
          <a:lstStyle/>
          <a:p>
            <a:pPr>
              <a:lnSpc>
                <a:spcPct val="200000"/>
              </a:lnSpc>
            </a:pPr>
            <a:r>
              <a:rPr lang="en-US" sz="1200" dirty="0">
                <a:solidFill>
                  <a:schemeClr val="bg1"/>
                </a:solidFill>
                <a:latin typeface="Arial" panose="020B0604020202020204" pitchFamily="34" charset="0"/>
              </a:rPr>
              <a:t>1. Popular Models: Trek Slash 8 27.5 (2016) is the highest revenue generator, while the Electra Townie Original 7D EQ (2016) has sold the most units (54 units).</a:t>
            </a:r>
          </a:p>
          <a:p>
            <a:pPr>
              <a:lnSpc>
                <a:spcPct val="200000"/>
              </a:lnSpc>
            </a:pPr>
            <a:r>
              <a:rPr lang="en-US" sz="1200" dirty="0">
                <a:solidFill>
                  <a:schemeClr val="bg1"/>
                </a:solidFill>
                <a:latin typeface="Arial" panose="020B0604020202020204" pitchFamily="34" charset="0"/>
              </a:rPr>
              <a:t>2. Stock Replenishment:</a:t>
            </a:r>
          </a:p>
          <a:p>
            <a:pPr>
              <a:lnSpc>
                <a:spcPct val="200000"/>
              </a:lnSpc>
            </a:pPr>
            <a:r>
              <a:rPr lang="en-US" sz="1200" dirty="0">
                <a:solidFill>
                  <a:schemeClr val="bg1"/>
                </a:solidFill>
                <a:latin typeface="Arial" panose="020B0604020202020204" pitchFamily="34" charset="0"/>
              </a:rPr>
              <a:t>   - Items like Trek </a:t>
            </a:r>
            <a:r>
              <a:rPr lang="en-US" sz="1200" dirty="0" err="1">
                <a:solidFill>
                  <a:schemeClr val="bg1"/>
                </a:solidFill>
                <a:latin typeface="Arial" panose="020B0604020202020204" pitchFamily="34" charset="0"/>
              </a:rPr>
              <a:t>Domane</a:t>
            </a:r>
            <a:r>
              <a:rPr lang="en-US" sz="1200" dirty="0">
                <a:solidFill>
                  <a:schemeClr val="bg1"/>
                </a:solidFill>
                <a:latin typeface="Arial" panose="020B0604020202020204" pitchFamily="34" charset="0"/>
              </a:rPr>
              <a:t> SLR Frameset (2018), Electra Cruiser 1 Ladies (2018), Electra </a:t>
            </a:r>
            <a:r>
              <a:rPr lang="en-US" sz="1200" dirty="0" err="1">
                <a:solidFill>
                  <a:schemeClr val="bg1"/>
                </a:solidFill>
                <a:latin typeface="Arial" panose="020B0604020202020204" pitchFamily="34" charset="0"/>
              </a:rPr>
              <a:t>Superbolt</a:t>
            </a:r>
            <a:r>
              <a:rPr lang="en-US" sz="1200" dirty="0">
                <a:solidFill>
                  <a:schemeClr val="bg1"/>
                </a:solidFill>
                <a:latin typeface="Arial" panose="020B0604020202020204" pitchFamily="34" charset="0"/>
              </a:rPr>
              <a:t> 1 20” (2018), and Electra Townie Commute 8D Ladies' (2018) should be restocked as inventory levels drop.</a:t>
            </a:r>
          </a:p>
          <a:p>
            <a:pPr>
              <a:lnSpc>
                <a:spcPct val="200000"/>
              </a:lnSpc>
            </a:pPr>
            <a:r>
              <a:rPr lang="en-US" sz="1200" dirty="0">
                <a:solidFill>
                  <a:schemeClr val="bg1"/>
                </a:solidFill>
                <a:latin typeface="Arial" panose="020B0604020202020204" pitchFamily="34" charset="0"/>
              </a:rPr>
              <a:t>   - Focus on balancing inventory for high-volume items (e.g., Surly Ice Cream Truck Frameset - 2016) and high-profit items (e.g., Trek Conduit+ - 2016).</a:t>
            </a:r>
          </a:p>
          <a:p>
            <a:pPr>
              <a:lnSpc>
                <a:spcPct val="200000"/>
              </a:lnSpc>
            </a:pPr>
            <a:r>
              <a:rPr lang="en-US" sz="1200" dirty="0">
                <a:solidFill>
                  <a:schemeClr val="bg1"/>
                </a:solidFill>
                <a:latin typeface="Arial" panose="020B0604020202020204" pitchFamily="34" charset="0"/>
              </a:rPr>
              <a:t>3. Brands Performance: Trek and Electra brands dominate product offerings, while Ritchey and Strider brands have fewer products, possibly needing increased variety.</a:t>
            </a:r>
            <a:endParaRPr lang="en-IN" sz="12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9986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997215" y="118797"/>
            <a:ext cx="4991982"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Project Overview and Setup</a:t>
            </a:r>
            <a:endParaRPr dirty="0">
              <a:solidFill>
                <a:schemeClr val="accent2"/>
              </a:solidFill>
            </a:endParaRPr>
          </a:p>
        </p:txBody>
      </p:sp>
      <p:sp>
        <p:nvSpPr>
          <p:cNvPr id="3" name="TextBox 2">
            <a:extLst>
              <a:ext uri="{FF2B5EF4-FFF2-40B4-BE49-F238E27FC236}">
                <a16:creationId xmlns:a16="http://schemas.microsoft.com/office/drawing/2014/main" id="{595D7715-400A-6D2B-135C-5F984F7B8117}"/>
              </a:ext>
            </a:extLst>
          </p:cNvPr>
          <p:cNvSpPr txBox="1"/>
          <p:nvPr/>
        </p:nvSpPr>
        <p:spPr>
          <a:xfrm>
            <a:off x="4208777" y="990600"/>
            <a:ext cx="4708341" cy="3964582"/>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Objective</a:t>
            </a:r>
            <a:r>
              <a:rPr lang="en-IN" dirty="0">
                <a:solidFill>
                  <a:schemeClr val="bg1"/>
                </a:solidFill>
              </a:rPr>
              <a:t>:</a:t>
            </a:r>
          </a:p>
          <a:p>
            <a:pPr marL="0" lvl="0" indent="0" algn="l" rtl="0">
              <a:spcBef>
                <a:spcPts val="0"/>
              </a:spcBef>
              <a:spcAft>
                <a:spcPts val="0"/>
              </a:spcAft>
              <a:buClr>
                <a:schemeClr val="dk1"/>
              </a:buClr>
              <a:buSzPts val="1100"/>
              <a:buFont typeface="Arial"/>
              <a:buNone/>
            </a:pPr>
            <a:endParaRPr lang="en-IN" dirty="0">
              <a:solidFill>
                <a:schemeClr val="bg1"/>
              </a:solidFill>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provide actionable insights derived from the bike store dataset.</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assist in making informed business decisions based on data analysis.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Dataset Overview:</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Scope</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Import and Schema Overview, Data Analysis Using SQL (Descriptive Statistics, Data Cleaning, Aggregation and Grouping, Joins and Relationships, Use of Sub-queries, CTEs and Advanced Functions), Insights and Conclusion.</a:t>
            </a: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Dataset Includes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a:p>
            <a:pPr>
              <a:lnSpc>
                <a:spcPct val="115000"/>
              </a:lnSpc>
            </a:pPr>
            <a:endParaRPr lang="en-IN" sz="1200" dirty="0">
              <a:solidFill>
                <a:schemeClr val="bg1"/>
              </a:solidFill>
              <a:latin typeface="Arial" panose="020B0604020202020204" pitchFamily="34" charset="0"/>
              <a:ea typeface="Arial" panose="020B0604020202020204" pitchFamily="34" charset="0"/>
            </a:endParaRP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p:txBody>
      </p:sp>
      <p:pic>
        <p:nvPicPr>
          <p:cNvPr id="2050" name="Picture 2" descr="Azure SQL Database ...">
            <a:extLst>
              <a:ext uri="{FF2B5EF4-FFF2-40B4-BE49-F238E27FC236}">
                <a16:creationId xmlns:a16="http://schemas.microsoft.com/office/drawing/2014/main" id="{CFDF3B57-7F08-AC0C-70D1-F0AAC7102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725" y="990601"/>
            <a:ext cx="2940404" cy="15403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ex on LinkedIn: Query caching and ...">
            <a:extLst>
              <a:ext uri="{FF2B5EF4-FFF2-40B4-BE49-F238E27FC236}">
                <a16:creationId xmlns:a16="http://schemas.microsoft.com/office/drawing/2014/main" id="{76845259-DA8A-1FCD-35CE-65A420D5F7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691" y="3217711"/>
            <a:ext cx="3018301" cy="11205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pp Builder &amp; Dashboards | Hex">
            <a:extLst>
              <a:ext uri="{FF2B5EF4-FFF2-40B4-BE49-F238E27FC236}">
                <a16:creationId xmlns:a16="http://schemas.microsoft.com/office/drawing/2014/main" id="{A3F0E7EB-4FEB-E1CD-B2D2-5CD8DD17D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313" y="2550535"/>
            <a:ext cx="1095849" cy="645961"/>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2060" name="Picture 12" descr="Kaggle png images | PNGWing">
            <a:extLst>
              <a:ext uri="{FF2B5EF4-FFF2-40B4-BE49-F238E27FC236}">
                <a16:creationId xmlns:a16="http://schemas.microsoft.com/office/drawing/2014/main" id="{6390CDF4-06E5-A435-917A-31ED187BA2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9152" y="4359353"/>
            <a:ext cx="3018301" cy="595829"/>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Monitor your GitHub Repos with Graphite ...">
            <a:extLst>
              <a:ext uri="{FF2B5EF4-FFF2-40B4-BE49-F238E27FC236}">
                <a16:creationId xmlns:a16="http://schemas.microsoft.com/office/drawing/2014/main" id="{FA662110-344F-4985-3AC9-13C5C2D03B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2604" y="2560003"/>
            <a:ext cx="1132997" cy="63660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Summary - </a:t>
            </a:r>
            <a:r>
              <a:rPr lang="en-IN" i="0" dirty="0">
                <a:solidFill>
                  <a:srgbClr val="F0F6FC"/>
                </a:solidFill>
                <a:effectLst/>
                <a:latin typeface="+mn-lt"/>
              </a:rPr>
              <a:t>Staffing Insights</a:t>
            </a:r>
            <a:br>
              <a:rPr lang="en-IN" b="1" i="0" dirty="0">
                <a:solidFill>
                  <a:srgbClr val="F0F6FC"/>
                </a:solidFill>
                <a:effectLst/>
                <a:latin typeface="-apple-system"/>
              </a:rPr>
            </a:b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1143070"/>
          </a:xfrm>
          <a:prstGeom prst="rect">
            <a:avLst/>
          </a:prstGeom>
          <a:noFill/>
          <a:ln>
            <a:solidFill>
              <a:schemeClr val="accent1"/>
            </a:solidFill>
          </a:ln>
          <a:effectLst>
            <a:glow>
              <a:schemeClr val="tx2"/>
            </a:glow>
          </a:effectLst>
        </p:spPr>
        <p:txBody>
          <a:bodyPr wrap="square">
            <a:spAutoFit/>
          </a:bodyPr>
          <a:lstStyle/>
          <a:p>
            <a:pPr algn="l">
              <a:lnSpc>
                <a:spcPct val="200000"/>
              </a:lnSpc>
            </a:pPr>
            <a:r>
              <a:rPr lang="en-US" sz="1200" i="0" dirty="0">
                <a:solidFill>
                  <a:srgbClr val="F0F6FC"/>
                </a:solidFill>
                <a:effectLst/>
                <a:latin typeface="+mn-lt"/>
              </a:rPr>
              <a:t>1. Understaffing: Baldwin Bikes, despite high sales, only has 2 staff, indicating potential understaffing.</a:t>
            </a:r>
          </a:p>
          <a:p>
            <a:pPr algn="l">
              <a:lnSpc>
                <a:spcPct val="200000"/>
              </a:lnSpc>
            </a:pPr>
            <a:r>
              <a:rPr lang="en-US" sz="1200" i="0" dirty="0">
                <a:solidFill>
                  <a:srgbClr val="F0F6FC"/>
                </a:solidFill>
                <a:effectLst/>
                <a:latin typeface="+mn-lt"/>
              </a:rPr>
              <a:t>2. Manager Allocation: The ratio of managers to staff is low, and certain stores may not require as many managers.</a:t>
            </a:r>
          </a:p>
          <a:p>
            <a:pPr algn="l">
              <a:lnSpc>
                <a:spcPct val="200000"/>
              </a:lnSpc>
            </a:pPr>
            <a:r>
              <a:rPr lang="en-US" sz="1200" i="0" dirty="0">
                <a:solidFill>
                  <a:srgbClr val="F0F6FC"/>
                </a:solidFill>
                <a:effectLst/>
                <a:latin typeface="+mn-lt"/>
              </a:rPr>
              <a:t>3. Staff Performance: Staff can be incentivized based on total sales numbers</a:t>
            </a:r>
          </a:p>
        </p:txBody>
      </p:sp>
    </p:spTree>
    <p:extLst>
      <p:ext uri="{BB962C8B-B14F-4D97-AF65-F5344CB8AC3E}">
        <p14:creationId xmlns:p14="http://schemas.microsoft.com/office/powerpoint/2010/main" val="3008684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Summary - </a:t>
            </a:r>
            <a:r>
              <a:rPr lang="en-IN" i="0" dirty="0">
                <a:solidFill>
                  <a:srgbClr val="F0F6FC"/>
                </a:solidFill>
                <a:effectLst/>
                <a:latin typeface="+mn-lt"/>
              </a:rPr>
              <a:t>Sales Trends &amp; Supply Chain</a:t>
            </a: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1943289"/>
          </a:xfrm>
          <a:prstGeom prst="rect">
            <a:avLst/>
          </a:prstGeom>
          <a:noFill/>
          <a:ln>
            <a:solidFill>
              <a:schemeClr val="accent1"/>
            </a:solidFill>
          </a:ln>
          <a:effectLst>
            <a:glow>
              <a:schemeClr val="tx2"/>
            </a:glow>
          </a:effectLst>
        </p:spPr>
        <p:txBody>
          <a:bodyPr wrap="square">
            <a:spAutoFit/>
          </a:bodyPr>
          <a:lstStyle/>
          <a:p>
            <a:pPr>
              <a:lnSpc>
                <a:spcPct val="200000"/>
              </a:lnSpc>
            </a:pPr>
            <a:r>
              <a:rPr lang="en-IN" sz="1400" dirty="0">
                <a:solidFill>
                  <a:schemeClr val="bg1"/>
                </a:solidFill>
                <a:effectLst/>
                <a:latin typeface="Arial" panose="020B0604020202020204" pitchFamily="34" charset="0"/>
                <a:ea typeface="Arial" panose="020B0604020202020204" pitchFamily="34" charset="0"/>
              </a:rPr>
              <a:t> </a:t>
            </a:r>
            <a:r>
              <a:rPr lang="en-IN" sz="1200"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Sales Trends</a:t>
            </a:r>
            <a:r>
              <a:rPr lang="en-IN" sz="1200" dirty="0">
                <a:solidFill>
                  <a:schemeClr val="bg1"/>
                </a:solidFill>
              </a:rPr>
              <a:t>:</a:t>
            </a:r>
            <a:br>
              <a:rPr lang="en-US" sz="1200" i="0" dirty="0">
                <a:solidFill>
                  <a:srgbClr val="F0F6FC"/>
                </a:solidFill>
                <a:effectLst/>
                <a:latin typeface="+mn-lt"/>
              </a:rPr>
            </a:br>
            <a:r>
              <a:rPr lang="en-US" sz="1200" i="0" dirty="0">
                <a:solidFill>
                  <a:srgbClr val="F0F6FC"/>
                </a:solidFill>
                <a:effectLst/>
                <a:latin typeface="+mn-lt"/>
              </a:rPr>
              <a:t>1. Sales Fluctuation: Peak sales occur around May, June, August, and September, while April and July tend to see a decline.</a:t>
            </a:r>
          </a:p>
          <a:p>
            <a:pPr algn="l">
              <a:lnSpc>
                <a:spcPct val="200000"/>
              </a:lnSpc>
            </a:pPr>
            <a:r>
              <a:rPr lang="en-US" sz="1200" i="0" dirty="0">
                <a:solidFill>
                  <a:srgbClr val="F0F6FC"/>
                </a:solidFill>
                <a:effectLst/>
                <a:latin typeface="+mn-lt"/>
              </a:rPr>
              <a:t>2. Customer Re-Engagement: Post-June 2018 sales have declined. There is a need to re-engage older customers and investigate potential issues with order patterns.</a:t>
            </a:r>
          </a:p>
        </p:txBody>
      </p:sp>
      <p:sp>
        <p:nvSpPr>
          <p:cNvPr id="2" name="TextBox 1">
            <a:extLst>
              <a:ext uri="{FF2B5EF4-FFF2-40B4-BE49-F238E27FC236}">
                <a16:creationId xmlns:a16="http://schemas.microsoft.com/office/drawing/2014/main" id="{38E8DC8D-A5D8-1FAA-93A1-786935D3E585}"/>
              </a:ext>
            </a:extLst>
          </p:cNvPr>
          <p:cNvSpPr txBox="1"/>
          <p:nvPr/>
        </p:nvSpPr>
        <p:spPr>
          <a:xfrm>
            <a:off x="261256" y="3375496"/>
            <a:ext cx="8022531" cy="1204625"/>
          </a:xfrm>
          <a:prstGeom prst="rect">
            <a:avLst/>
          </a:prstGeom>
          <a:noFill/>
          <a:ln>
            <a:solidFill>
              <a:schemeClr val="accent1"/>
            </a:solidFill>
          </a:ln>
          <a:effectLst>
            <a:glow>
              <a:schemeClr val="tx2"/>
            </a:glow>
          </a:effectLst>
        </p:spPr>
        <p:txBody>
          <a:bodyPr wrap="square">
            <a:spAutoFit/>
          </a:bodyPr>
          <a:lstStyle/>
          <a:p>
            <a:pPr>
              <a:lnSpc>
                <a:spcPct val="200000"/>
              </a:lnSpc>
            </a:pPr>
            <a:r>
              <a:rPr lang="en-IN" sz="1400" dirty="0">
                <a:solidFill>
                  <a:schemeClr val="bg1"/>
                </a:solidFill>
                <a:effectLst/>
                <a:latin typeface="Arial" panose="020B0604020202020204" pitchFamily="34" charset="0"/>
                <a:ea typeface="Arial" panose="020B0604020202020204" pitchFamily="34" charset="0"/>
              </a:rPr>
              <a:t> </a:t>
            </a:r>
            <a:r>
              <a:rPr lang="en-IN" sz="1200"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Supply Chain &amp; Order Management</a:t>
            </a:r>
            <a:r>
              <a:rPr lang="en-IN" sz="1200" dirty="0">
                <a:solidFill>
                  <a:schemeClr val="bg1"/>
                </a:solidFill>
              </a:rPr>
              <a:t>:</a:t>
            </a:r>
            <a:br>
              <a:rPr lang="en-US" sz="1200" i="0" dirty="0">
                <a:solidFill>
                  <a:srgbClr val="F0F6FC"/>
                </a:solidFill>
                <a:effectLst/>
                <a:latin typeface="+mn-lt"/>
              </a:rPr>
            </a:br>
            <a:r>
              <a:rPr lang="en-US" sz="1200" i="0" dirty="0">
                <a:solidFill>
                  <a:srgbClr val="F0F6FC"/>
                </a:solidFill>
                <a:effectLst/>
                <a:latin typeface="+mn-lt"/>
              </a:rPr>
              <a:t>1. Order Delays: Baldwin Bikes has experienced delays in order fulfillment, with 112 orders delayed by two days and 205 by a day, suggesting room for optimizing the supply chain.</a:t>
            </a:r>
          </a:p>
        </p:txBody>
      </p:sp>
    </p:spTree>
    <p:extLst>
      <p:ext uri="{BB962C8B-B14F-4D97-AF65-F5344CB8AC3E}">
        <p14:creationId xmlns:p14="http://schemas.microsoft.com/office/powerpoint/2010/main" val="3113181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Recommendations</a:t>
            </a: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3420616"/>
          </a:xfrm>
          <a:prstGeom prst="rect">
            <a:avLst/>
          </a:prstGeom>
          <a:noFill/>
          <a:ln>
            <a:solidFill>
              <a:schemeClr val="accent1"/>
            </a:solidFill>
          </a:ln>
          <a:effectLst>
            <a:glow>
              <a:schemeClr val="tx2"/>
            </a:glow>
          </a:effectLst>
        </p:spPr>
        <p:txBody>
          <a:bodyPr wrap="square">
            <a:spAutoFit/>
          </a:bodyPr>
          <a:lstStyle/>
          <a:p>
            <a:pPr>
              <a:lnSpc>
                <a:spcPct val="200000"/>
              </a:lnSpc>
            </a:pPr>
            <a:r>
              <a:rPr lang="en-IN" sz="1400" dirty="0">
                <a:solidFill>
                  <a:schemeClr val="bg1"/>
                </a:solidFill>
                <a:effectLst/>
                <a:latin typeface="Arial" panose="020B0604020202020204" pitchFamily="34" charset="0"/>
                <a:ea typeface="Arial" panose="020B0604020202020204" pitchFamily="34" charset="0"/>
              </a:rPr>
              <a:t> </a:t>
            </a:r>
            <a:r>
              <a:rPr lang="en-US" sz="1200" i="0" dirty="0">
                <a:solidFill>
                  <a:srgbClr val="F0F6FC"/>
                </a:solidFill>
                <a:effectLst/>
                <a:latin typeface="+mn-lt"/>
              </a:rPr>
              <a:t>1. Focus on Premium Products: Luxury and high-ticket items generate the most profit, so they should be prioritized for restocking and promotions.</a:t>
            </a:r>
          </a:p>
          <a:p>
            <a:pPr algn="l">
              <a:lnSpc>
                <a:spcPct val="200000"/>
              </a:lnSpc>
            </a:pPr>
            <a:r>
              <a:rPr lang="en-US" sz="1200" i="0" dirty="0">
                <a:solidFill>
                  <a:srgbClr val="F0F6FC"/>
                </a:solidFill>
                <a:effectLst/>
                <a:latin typeface="+mn-lt"/>
              </a:rPr>
              <a:t>2. Increase Brand Variety: Consider increasing product offerings for brands like Ritchey and Strider to diversify stock.</a:t>
            </a:r>
          </a:p>
          <a:p>
            <a:pPr algn="l">
              <a:lnSpc>
                <a:spcPct val="200000"/>
              </a:lnSpc>
            </a:pPr>
            <a:r>
              <a:rPr lang="en-US" sz="1200" dirty="0">
                <a:solidFill>
                  <a:srgbClr val="F0F6FC"/>
                </a:solidFill>
                <a:latin typeface="+mn-lt"/>
              </a:rPr>
              <a:t>3. Improve Customer Contact Information: Launch email campaigns to collect missing phone numbers from customers.</a:t>
            </a:r>
          </a:p>
          <a:p>
            <a:pPr algn="l">
              <a:lnSpc>
                <a:spcPct val="200000"/>
              </a:lnSpc>
            </a:pPr>
            <a:r>
              <a:rPr lang="en-US" sz="1200" i="0" dirty="0">
                <a:solidFill>
                  <a:srgbClr val="F0F6FC"/>
                </a:solidFill>
                <a:effectLst/>
                <a:latin typeface="+mn-lt"/>
              </a:rPr>
              <a:t>4. Balance Inventory: Regularly review and replenish stock for fast-selling and high-margin items.</a:t>
            </a:r>
          </a:p>
          <a:p>
            <a:pPr algn="l">
              <a:lnSpc>
                <a:spcPct val="200000"/>
              </a:lnSpc>
            </a:pPr>
            <a:r>
              <a:rPr lang="en-US" sz="1200" dirty="0">
                <a:solidFill>
                  <a:srgbClr val="F0F6FC"/>
                </a:solidFill>
                <a:latin typeface="+mn-lt"/>
              </a:rPr>
              <a:t>5. Optimize Staffing &amp; Management: Assess the need for more staff in high-performing stores like Baldwin Bikes, and streamline the management structure.</a:t>
            </a:r>
            <a:endParaRPr lang="en-US" sz="1200" i="0" dirty="0">
              <a:solidFill>
                <a:srgbClr val="F0F6FC"/>
              </a:solidFill>
              <a:effectLst/>
              <a:latin typeface="+mn-lt"/>
            </a:endParaRPr>
          </a:p>
        </p:txBody>
      </p:sp>
    </p:spTree>
    <p:extLst>
      <p:ext uri="{BB962C8B-B14F-4D97-AF65-F5344CB8AC3E}">
        <p14:creationId xmlns:p14="http://schemas.microsoft.com/office/powerpoint/2010/main" val="186845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
            <a:extLst>
              <a:ext uri="{FF2B5EF4-FFF2-40B4-BE49-F238E27FC236}">
                <a16:creationId xmlns:a16="http://schemas.microsoft.com/office/drawing/2014/main" id="{D0EA423E-0159-9EA6-2929-638C9E1BBFE1}"/>
              </a:ext>
            </a:extLst>
          </p:cNvPr>
          <p:cNvSpPr/>
          <p:nvPr/>
        </p:nvSpPr>
        <p:spPr>
          <a:xfrm>
            <a:off x="1114606" y="1692980"/>
            <a:ext cx="347142" cy="347142"/>
          </a:xfrm>
          <a:prstGeom prst="roundRect">
            <a:avLst>
              <a:gd name="adj" fmla="val 66675"/>
            </a:avLst>
          </a:prstGeom>
          <a:solidFill>
            <a:srgbClr val="46464A"/>
          </a:solidFill>
          <a:ln/>
        </p:spPr>
        <p:txBody>
          <a:bodyPr/>
          <a:lstStyle/>
          <a:p>
            <a:endParaRPr lang="en-US" sz="875"/>
          </a:p>
        </p:txBody>
      </p:sp>
      <p:sp>
        <p:nvSpPr>
          <p:cNvPr id="6" name="Text 3">
            <a:extLst>
              <a:ext uri="{FF2B5EF4-FFF2-40B4-BE49-F238E27FC236}">
                <a16:creationId xmlns:a16="http://schemas.microsoft.com/office/drawing/2014/main" id="{70C258BD-4B12-ADC2-CE2A-9CA46B405CD9}"/>
              </a:ext>
            </a:extLst>
          </p:cNvPr>
          <p:cNvSpPr/>
          <p:nvPr/>
        </p:nvSpPr>
        <p:spPr>
          <a:xfrm>
            <a:off x="1247732" y="1763673"/>
            <a:ext cx="8088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1</a:t>
            </a:r>
            <a:endParaRPr lang="en-US" sz="1594" dirty="0"/>
          </a:p>
        </p:txBody>
      </p:sp>
      <p:sp>
        <p:nvSpPr>
          <p:cNvPr id="7" name="Text 4">
            <a:extLst>
              <a:ext uri="{FF2B5EF4-FFF2-40B4-BE49-F238E27FC236}">
                <a16:creationId xmlns:a16="http://schemas.microsoft.com/office/drawing/2014/main" id="{AB919EC8-C8AE-FD5F-5FFD-207A0DB79FD5}"/>
              </a:ext>
            </a:extLst>
          </p:cNvPr>
          <p:cNvSpPr/>
          <p:nvPr/>
        </p:nvSpPr>
        <p:spPr>
          <a:xfrm>
            <a:off x="1616007" y="1692980"/>
            <a:ext cx="1914301" cy="214312"/>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Bike store dataset link</a:t>
            </a:r>
          </a:p>
          <a:p>
            <a:pPr>
              <a:lnSpc>
                <a:spcPts val="1688"/>
              </a:lnSpc>
            </a:pPr>
            <a:endParaRPr lang="en-US" sz="1344" dirty="0"/>
          </a:p>
        </p:txBody>
      </p:sp>
      <p:sp>
        <p:nvSpPr>
          <p:cNvPr id="8" name="Text 5">
            <a:extLst>
              <a:ext uri="{FF2B5EF4-FFF2-40B4-BE49-F238E27FC236}">
                <a16:creationId xmlns:a16="http://schemas.microsoft.com/office/drawing/2014/main" id="{A26A2CAA-9BE8-718E-BABF-A5B65B7FB656}"/>
              </a:ext>
            </a:extLst>
          </p:cNvPr>
          <p:cNvSpPr/>
          <p:nvPr/>
        </p:nvSpPr>
        <p:spPr>
          <a:xfrm>
            <a:off x="1616008" y="1999863"/>
            <a:ext cx="1893168" cy="246906"/>
          </a:xfrm>
          <a:prstGeom prst="rect">
            <a:avLst/>
          </a:prstGeom>
          <a:noFill/>
          <a:ln/>
        </p:spPr>
        <p:txBody>
          <a:bodyPr wrap="none" lIns="0" tIns="0" rIns="0" bIns="0" rtlCol="0" anchor="t"/>
          <a:lstStyle/>
          <a:p>
            <a:pPr>
              <a:lnSpc>
                <a:spcPts val="1938"/>
              </a:lnSpc>
            </a:pPr>
            <a:r>
              <a:rPr lang="en-US" sz="1188" dirty="0">
                <a:solidFill>
                  <a:srgbClr val="D7D4CC"/>
                </a:solidFill>
                <a:latin typeface="Raleway" pitchFamily="34" charset="0"/>
                <a:hlinkClick r:id="rId2"/>
              </a:rPr>
              <a:t>Kaggle Link</a:t>
            </a:r>
            <a:endParaRPr lang="en-US" sz="1188" dirty="0"/>
          </a:p>
        </p:txBody>
      </p:sp>
      <p:sp>
        <p:nvSpPr>
          <p:cNvPr id="9" name="Shape 6">
            <a:extLst>
              <a:ext uri="{FF2B5EF4-FFF2-40B4-BE49-F238E27FC236}">
                <a16:creationId xmlns:a16="http://schemas.microsoft.com/office/drawing/2014/main" id="{132C71BD-FC37-A6A3-F603-44C09E779972}"/>
              </a:ext>
            </a:extLst>
          </p:cNvPr>
          <p:cNvSpPr/>
          <p:nvPr/>
        </p:nvSpPr>
        <p:spPr>
          <a:xfrm>
            <a:off x="4462493" y="1711650"/>
            <a:ext cx="347142" cy="347142"/>
          </a:xfrm>
          <a:prstGeom prst="roundRect">
            <a:avLst>
              <a:gd name="adj" fmla="val 66675"/>
            </a:avLst>
          </a:prstGeom>
          <a:solidFill>
            <a:srgbClr val="46464A"/>
          </a:solidFill>
          <a:ln/>
        </p:spPr>
        <p:txBody>
          <a:bodyPr/>
          <a:lstStyle/>
          <a:p>
            <a:endParaRPr lang="en-US" sz="875"/>
          </a:p>
        </p:txBody>
      </p:sp>
      <p:sp>
        <p:nvSpPr>
          <p:cNvPr id="10" name="Text 7">
            <a:extLst>
              <a:ext uri="{FF2B5EF4-FFF2-40B4-BE49-F238E27FC236}">
                <a16:creationId xmlns:a16="http://schemas.microsoft.com/office/drawing/2014/main" id="{F1F0BCE3-EFAD-1F67-CE8A-A6FB222E025A}"/>
              </a:ext>
            </a:extLst>
          </p:cNvPr>
          <p:cNvSpPr/>
          <p:nvPr/>
        </p:nvSpPr>
        <p:spPr>
          <a:xfrm>
            <a:off x="4572710" y="1782344"/>
            <a:ext cx="12099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2</a:t>
            </a:r>
            <a:endParaRPr lang="en-US" sz="1594" dirty="0"/>
          </a:p>
        </p:txBody>
      </p:sp>
      <p:sp>
        <p:nvSpPr>
          <p:cNvPr id="11" name="Text 8">
            <a:extLst>
              <a:ext uri="{FF2B5EF4-FFF2-40B4-BE49-F238E27FC236}">
                <a16:creationId xmlns:a16="http://schemas.microsoft.com/office/drawing/2014/main" id="{050E69F5-B1EE-E31C-8A60-F4F9D0BDA3BA}"/>
              </a:ext>
            </a:extLst>
          </p:cNvPr>
          <p:cNvSpPr/>
          <p:nvPr/>
        </p:nvSpPr>
        <p:spPr>
          <a:xfrm>
            <a:off x="4961078" y="1711650"/>
            <a:ext cx="1714500" cy="214313"/>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Bike Store Repo - </a:t>
            </a:r>
            <a:r>
              <a:rPr lang="en-US" sz="1344" b="1" dirty="0" err="1">
                <a:solidFill>
                  <a:srgbClr val="D7D4CC"/>
                </a:solidFill>
                <a:latin typeface="Comfortaa" pitchFamily="34" charset="0"/>
                <a:ea typeface="Comfortaa" pitchFamily="34" charset="-122"/>
                <a:cs typeface="Comfortaa" pitchFamily="34" charset="-120"/>
              </a:rPr>
              <a:t>Github</a:t>
            </a:r>
            <a:endParaRPr lang="en-US" sz="1344" dirty="0"/>
          </a:p>
        </p:txBody>
      </p:sp>
      <p:sp>
        <p:nvSpPr>
          <p:cNvPr id="12" name="Text 9">
            <a:extLst>
              <a:ext uri="{FF2B5EF4-FFF2-40B4-BE49-F238E27FC236}">
                <a16:creationId xmlns:a16="http://schemas.microsoft.com/office/drawing/2014/main" id="{7BCB987F-5BB6-92D4-6A2B-9A209A2D4EA5}"/>
              </a:ext>
            </a:extLst>
          </p:cNvPr>
          <p:cNvSpPr/>
          <p:nvPr/>
        </p:nvSpPr>
        <p:spPr>
          <a:xfrm>
            <a:off x="4961078" y="2018534"/>
            <a:ext cx="1893168" cy="266105"/>
          </a:xfrm>
          <a:prstGeom prst="rect">
            <a:avLst/>
          </a:prstGeom>
          <a:noFill/>
          <a:ln/>
        </p:spPr>
        <p:txBody>
          <a:bodyPr wrap="squar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3"/>
              </a:rPr>
              <a:t>Link to the project file.</a:t>
            </a:r>
            <a:endParaRPr lang="en-US" sz="1188" dirty="0"/>
          </a:p>
        </p:txBody>
      </p:sp>
      <p:sp>
        <p:nvSpPr>
          <p:cNvPr id="13" name="Shape 10">
            <a:extLst>
              <a:ext uri="{FF2B5EF4-FFF2-40B4-BE49-F238E27FC236}">
                <a16:creationId xmlns:a16="http://schemas.microsoft.com/office/drawing/2014/main" id="{14CFCE83-4011-4BEF-1497-DFDE1C907771}"/>
              </a:ext>
            </a:extLst>
          </p:cNvPr>
          <p:cNvSpPr/>
          <p:nvPr/>
        </p:nvSpPr>
        <p:spPr>
          <a:xfrm>
            <a:off x="1093471" y="2766428"/>
            <a:ext cx="347142" cy="347142"/>
          </a:xfrm>
          <a:prstGeom prst="roundRect">
            <a:avLst>
              <a:gd name="adj" fmla="val 66675"/>
            </a:avLst>
          </a:prstGeom>
          <a:solidFill>
            <a:srgbClr val="46464A"/>
          </a:solidFill>
          <a:ln/>
        </p:spPr>
        <p:txBody>
          <a:bodyPr/>
          <a:lstStyle/>
          <a:p>
            <a:endParaRPr lang="en-US" sz="875"/>
          </a:p>
        </p:txBody>
      </p:sp>
      <p:sp>
        <p:nvSpPr>
          <p:cNvPr id="14" name="Text 11">
            <a:extLst>
              <a:ext uri="{FF2B5EF4-FFF2-40B4-BE49-F238E27FC236}">
                <a16:creationId xmlns:a16="http://schemas.microsoft.com/office/drawing/2014/main" id="{726AE75D-EA7E-0E7E-1C02-189E2B8D31E0}"/>
              </a:ext>
            </a:extLst>
          </p:cNvPr>
          <p:cNvSpPr/>
          <p:nvPr/>
        </p:nvSpPr>
        <p:spPr>
          <a:xfrm>
            <a:off x="1205390" y="2837121"/>
            <a:ext cx="123230"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3</a:t>
            </a:r>
            <a:endParaRPr lang="en-US" sz="1594" dirty="0"/>
          </a:p>
        </p:txBody>
      </p:sp>
      <p:sp>
        <p:nvSpPr>
          <p:cNvPr id="15" name="Shape 14">
            <a:extLst>
              <a:ext uri="{FF2B5EF4-FFF2-40B4-BE49-F238E27FC236}">
                <a16:creationId xmlns:a16="http://schemas.microsoft.com/office/drawing/2014/main" id="{E8126763-92C0-E9CF-6756-B0EB93FC7659}"/>
              </a:ext>
            </a:extLst>
          </p:cNvPr>
          <p:cNvSpPr/>
          <p:nvPr/>
        </p:nvSpPr>
        <p:spPr>
          <a:xfrm>
            <a:off x="4529653" y="2795908"/>
            <a:ext cx="347142" cy="347142"/>
          </a:xfrm>
          <a:prstGeom prst="roundRect">
            <a:avLst>
              <a:gd name="adj" fmla="val 66675"/>
            </a:avLst>
          </a:prstGeom>
          <a:solidFill>
            <a:srgbClr val="46464A"/>
          </a:solidFill>
          <a:ln/>
        </p:spPr>
        <p:txBody>
          <a:bodyPr/>
          <a:lstStyle/>
          <a:p>
            <a:endParaRPr lang="en-US" sz="875"/>
          </a:p>
        </p:txBody>
      </p:sp>
      <p:sp>
        <p:nvSpPr>
          <p:cNvPr id="16" name="Text 15">
            <a:extLst>
              <a:ext uri="{FF2B5EF4-FFF2-40B4-BE49-F238E27FC236}">
                <a16:creationId xmlns:a16="http://schemas.microsoft.com/office/drawing/2014/main" id="{D714A9A3-21FD-37E0-1853-9AC54C7CBA34}"/>
              </a:ext>
            </a:extLst>
          </p:cNvPr>
          <p:cNvSpPr/>
          <p:nvPr/>
        </p:nvSpPr>
        <p:spPr>
          <a:xfrm>
            <a:off x="4636064" y="2866601"/>
            <a:ext cx="13431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4</a:t>
            </a:r>
            <a:endParaRPr lang="en-US" sz="1594" dirty="0"/>
          </a:p>
        </p:txBody>
      </p:sp>
      <p:sp>
        <p:nvSpPr>
          <p:cNvPr id="17" name="Text 16">
            <a:extLst>
              <a:ext uri="{FF2B5EF4-FFF2-40B4-BE49-F238E27FC236}">
                <a16:creationId xmlns:a16="http://schemas.microsoft.com/office/drawing/2014/main" id="{80738764-8188-AF86-081E-5F04BEA4894C}"/>
              </a:ext>
            </a:extLst>
          </p:cNvPr>
          <p:cNvSpPr/>
          <p:nvPr/>
        </p:nvSpPr>
        <p:spPr>
          <a:xfrm>
            <a:off x="5031054" y="2795907"/>
            <a:ext cx="1714500" cy="214313"/>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READ-ME at </a:t>
            </a:r>
            <a:r>
              <a:rPr lang="en-US" sz="1344" b="1" dirty="0" err="1">
                <a:solidFill>
                  <a:srgbClr val="D7D4CC"/>
                </a:solidFill>
                <a:latin typeface="Comfortaa" pitchFamily="34" charset="0"/>
                <a:ea typeface="Comfortaa" pitchFamily="34" charset="-122"/>
                <a:cs typeface="Comfortaa" pitchFamily="34" charset="-120"/>
              </a:rPr>
              <a:t>Github</a:t>
            </a:r>
            <a:endParaRPr lang="en-US" sz="1344" dirty="0"/>
          </a:p>
        </p:txBody>
      </p:sp>
      <p:sp>
        <p:nvSpPr>
          <p:cNvPr id="18" name="Text 17">
            <a:extLst>
              <a:ext uri="{FF2B5EF4-FFF2-40B4-BE49-F238E27FC236}">
                <a16:creationId xmlns:a16="http://schemas.microsoft.com/office/drawing/2014/main" id="{66F75DEE-8DE0-1D2B-A603-3FCAC1A6F38A}"/>
              </a:ext>
            </a:extLst>
          </p:cNvPr>
          <p:cNvSpPr/>
          <p:nvPr/>
        </p:nvSpPr>
        <p:spPr>
          <a:xfrm>
            <a:off x="1616008" y="3128352"/>
            <a:ext cx="3167658" cy="246906"/>
          </a:xfrm>
          <a:prstGeom prst="rect">
            <a:avLst/>
          </a:prstGeom>
          <a:noFill/>
          <a:ln/>
        </p:spPr>
        <p:txBody>
          <a:bodyPr wrap="non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4"/>
              </a:rPr>
              <a:t>Link to </a:t>
            </a:r>
            <a:r>
              <a:rPr lang="en-US" sz="1188" dirty="0" err="1">
                <a:solidFill>
                  <a:srgbClr val="D7D4CC"/>
                </a:solidFill>
                <a:latin typeface="Raleway" pitchFamily="34" charset="0"/>
                <a:ea typeface="Raleway" pitchFamily="34" charset="-122"/>
                <a:cs typeface="Raleway" pitchFamily="34" charset="-120"/>
                <a:hlinkClick r:id="rId4"/>
              </a:rPr>
              <a:t>Github</a:t>
            </a:r>
            <a:r>
              <a:rPr lang="en-US" sz="1188" dirty="0">
                <a:solidFill>
                  <a:srgbClr val="D7D4CC"/>
                </a:solidFill>
                <a:latin typeface="Raleway" pitchFamily="34" charset="0"/>
                <a:ea typeface="Raleway" pitchFamily="34" charset="-122"/>
                <a:cs typeface="Raleway" pitchFamily="34" charset="-120"/>
                <a:hlinkClick r:id="rId4"/>
              </a:rPr>
              <a:t> dataset</a:t>
            </a:r>
            <a:endParaRPr lang="en-US" sz="1188" dirty="0"/>
          </a:p>
        </p:txBody>
      </p:sp>
      <p:sp>
        <p:nvSpPr>
          <p:cNvPr id="20" name="TextBox 19">
            <a:extLst>
              <a:ext uri="{FF2B5EF4-FFF2-40B4-BE49-F238E27FC236}">
                <a16:creationId xmlns:a16="http://schemas.microsoft.com/office/drawing/2014/main" id="{A8E85E8B-5628-5D14-A612-399742B7D129}"/>
              </a:ext>
            </a:extLst>
          </p:cNvPr>
          <p:cNvSpPr txBox="1"/>
          <p:nvPr/>
        </p:nvSpPr>
        <p:spPr>
          <a:xfrm>
            <a:off x="1611468" y="2783281"/>
            <a:ext cx="4572000" cy="296748"/>
          </a:xfrm>
          <a:prstGeom prst="rect">
            <a:avLst/>
          </a:prstGeom>
          <a:noFill/>
        </p:spPr>
        <p:txBody>
          <a:bodyPr wrap="square">
            <a:spAutoFit/>
          </a:bodyPr>
          <a:lstStyle/>
          <a:p>
            <a:pPr>
              <a:lnSpc>
                <a:spcPts val="1688"/>
              </a:lnSpc>
            </a:pPr>
            <a:r>
              <a:rPr lang="en-US" sz="1400" b="1" dirty="0">
                <a:solidFill>
                  <a:srgbClr val="D7D4CC"/>
                </a:solidFill>
                <a:latin typeface="Comfortaa" pitchFamily="34" charset="0"/>
                <a:ea typeface="Comfortaa" pitchFamily="34" charset="-122"/>
                <a:cs typeface="Comfortaa" pitchFamily="34" charset="-120"/>
              </a:rPr>
              <a:t>Data Set – </a:t>
            </a:r>
            <a:r>
              <a:rPr lang="en-US" sz="1400" b="1" dirty="0" err="1">
                <a:solidFill>
                  <a:srgbClr val="D7D4CC"/>
                </a:solidFill>
                <a:latin typeface="Comfortaa" pitchFamily="34" charset="0"/>
                <a:ea typeface="Comfortaa" pitchFamily="34" charset="-122"/>
                <a:cs typeface="Comfortaa" pitchFamily="34" charset="-120"/>
              </a:rPr>
              <a:t>Github</a:t>
            </a:r>
            <a:endParaRPr lang="en-US" sz="1400" dirty="0"/>
          </a:p>
        </p:txBody>
      </p:sp>
      <p:sp>
        <p:nvSpPr>
          <p:cNvPr id="21" name="Text 9">
            <a:extLst>
              <a:ext uri="{FF2B5EF4-FFF2-40B4-BE49-F238E27FC236}">
                <a16:creationId xmlns:a16="http://schemas.microsoft.com/office/drawing/2014/main" id="{6C5C1B75-7987-FE3B-A232-531A193FEF12}"/>
              </a:ext>
            </a:extLst>
          </p:cNvPr>
          <p:cNvSpPr/>
          <p:nvPr/>
        </p:nvSpPr>
        <p:spPr>
          <a:xfrm>
            <a:off x="5031054" y="3171437"/>
            <a:ext cx="1893168" cy="266105"/>
          </a:xfrm>
          <a:prstGeom prst="rect">
            <a:avLst/>
          </a:prstGeom>
          <a:noFill/>
          <a:ln/>
        </p:spPr>
        <p:txBody>
          <a:bodyPr wrap="squar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5"/>
              </a:rPr>
              <a:t>Link to </a:t>
            </a:r>
            <a:r>
              <a:rPr lang="en-US" sz="1188" dirty="0" err="1">
                <a:solidFill>
                  <a:srgbClr val="D7D4CC"/>
                </a:solidFill>
                <a:latin typeface="Raleway" pitchFamily="34" charset="0"/>
                <a:ea typeface="Raleway" pitchFamily="34" charset="-122"/>
                <a:cs typeface="Raleway" pitchFamily="34" charset="-120"/>
                <a:hlinkClick r:id="rId5"/>
              </a:rPr>
              <a:t>Github</a:t>
            </a:r>
            <a:r>
              <a:rPr lang="en-US" sz="1188" dirty="0">
                <a:solidFill>
                  <a:srgbClr val="D7D4CC"/>
                </a:solidFill>
                <a:latin typeface="Raleway" pitchFamily="34" charset="0"/>
                <a:ea typeface="Raleway" pitchFamily="34" charset="-122"/>
                <a:cs typeface="Raleway" pitchFamily="34" charset="-120"/>
                <a:hlinkClick r:id="rId5"/>
              </a:rPr>
              <a:t> </a:t>
            </a:r>
            <a:r>
              <a:rPr lang="en-US" sz="1188" dirty="0" err="1">
                <a:solidFill>
                  <a:srgbClr val="D7D4CC"/>
                </a:solidFill>
                <a:latin typeface="Raleway" pitchFamily="34" charset="0"/>
                <a:ea typeface="Raleway" pitchFamily="34" charset="-122"/>
                <a:cs typeface="Raleway" pitchFamily="34" charset="-120"/>
                <a:hlinkClick r:id="rId5"/>
              </a:rPr>
              <a:t>ReadME</a:t>
            </a:r>
            <a:endParaRPr lang="en-US" sz="1188" dirty="0"/>
          </a:p>
        </p:txBody>
      </p:sp>
      <p:sp>
        <p:nvSpPr>
          <p:cNvPr id="22" name="Shape 2">
            <a:extLst>
              <a:ext uri="{FF2B5EF4-FFF2-40B4-BE49-F238E27FC236}">
                <a16:creationId xmlns:a16="http://schemas.microsoft.com/office/drawing/2014/main" id="{30133C8D-ED38-9B7D-547C-7B083832EA97}"/>
              </a:ext>
            </a:extLst>
          </p:cNvPr>
          <p:cNvSpPr/>
          <p:nvPr/>
        </p:nvSpPr>
        <p:spPr>
          <a:xfrm>
            <a:off x="1074162" y="3769183"/>
            <a:ext cx="347142" cy="347142"/>
          </a:xfrm>
          <a:prstGeom prst="roundRect">
            <a:avLst>
              <a:gd name="adj" fmla="val 66675"/>
            </a:avLst>
          </a:prstGeom>
          <a:solidFill>
            <a:srgbClr val="46464A"/>
          </a:solidFill>
          <a:ln/>
        </p:spPr>
        <p:txBody>
          <a:bodyPr/>
          <a:lstStyle/>
          <a:p>
            <a:endParaRPr lang="en-US" sz="875"/>
          </a:p>
        </p:txBody>
      </p:sp>
      <p:sp>
        <p:nvSpPr>
          <p:cNvPr id="23" name="Text 3">
            <a:extLst>
              <a:ext uri="{FF2B5EF4-FFF2-40B4-BE49-F238E27FC236}">
                <a16:creationId xmlns:a16="http://schemas.microsoft.com/office/drawing/2014/main" id="{FBA11CDF-5A2A-22F7-E2A5-6F557BC6449E}"/>
              </a:ext>
            </a:extLst>
          </p:cNvPr>
          <p:cNvSpPr/>
          <p:nvPr/>
        </p:nvSpPr>
        <p:spPr>
          <a:xfrm>
            <a:off x="1207288" y="3839876"/>
            <a:ext cx="8088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5</a:t>
            </a:r>
            <a:endParaRPr lang="en-US" sz="1594" dirty="0"/>
          </a:p>
        </p:txBody>
      </p:sp>
      <p:sp>
        <p:nvSpPr>
          <p:cNvPr id="24" name="Text 4">
            <a:extLst>
              <a:ext uri="{FF2B5EF4-FFF2-40B4-BE49-F238E27FC236}">
                <a16:creationId xmlns:a16="http://schemas.microsoft.com/office/drawing/2014/main" id="{00D8DCD2-CDED-18AC-8784-8FEA988B22D0}"/>
              </a:ext>
            </a:extLst>
          </p:cNvPr>
          <p:cNvSpPr/>
          <p:nvPr/>
        </p:nvSpPr>
        <p:spPr>
          <a:xfrm>
            <a:off x="1616007" y="3900162"/>
            <a:ext cx="1914301" cy="214312"/>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Online Analysis Platform - HEX</a:t>
            </a:r>
          </a:p>
          <a:p>
            <a:pPr>
              <a:lnSpc>
                <a:spcPts val="1688"/>
              </a:lnSpc>
            </a:pPr>
            <a:endParaRPr lang="en-US" sz="1344" dirty="0"/>
          </a:p>
        </p:txBody>
      </p:sp>
      <p:sp>
        <p:nvSpPr>
          <p:cNvPr id="25" name="Text 9">
            <a:extLst>
              <a:ext uri="{FF2B5EF4-FFF2-40B4-BE49-F238E27FC236}">
                <a16:creationId xmlns:a16="http://schemas.microsoft.com/office/drawing/2014/main" id="{4B5B0BC2-3709-ACC1-9DCA-FC3533024824}"/>
              </a:ext>
            </a:extLst>
          </p:cNvPr>
          <p:cNvSpPr/>
          <p:nvPr/>
        </p:nvSpPr>
        <p:spPr>
          <a:xfrm>
            <a:off x="1637140" y="4239639"/>
            <a:ext cx="1893168" cy="266105"/>
          </a:xfrm>
          <a:prstGeom prst="rect">
            <a:avLst/>
          </a:prstGeom>
          <a:noFill/>
          <a:ln/>
        </p:spPr>
        <p:txBody>
          <a:bodyPr wrap="squar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6"/>
              </a:rPr>
              <a:t>HEX Link</a:t>
            </a:r>
            <a:endParaRPr lang="en-US" sz="1188" dirty="0"/>
          </a:p>
        </p:txBody>
      </p:sp>
      <p:sp>
        <p:nvSpPr>
          <p:cNvPr id="26" name="Shape 2">
            <a:extLst>
              <a:ext uri="{FF2B5EF4-FFF2-40B4-BE49-F238E27FC236}">
                <a16:creationId xmlns:a16="http://schemas.microsoft.com/office/drawing/2014/main" id="{D70F8764-BAEB-E3CD-18F7-A01078B5FFD9}"/>
              </a:ext>
            </a:extLst>
          </p:cNvPr>
          <p:cNvSpPr/>
          <p:nvPr/>
        </p:nvSpPr>
        <p:spPr>
          <a:xfrm>
            <a:off x="4515066" y="3823188"/>
            <a:ext cx="347142" cy="347142"/>
          </a:xfrm>
          <a:prstGeom prst="roundRect">
            <a:avLst>
              <a:gd name="adj" fmla="val 66675"/>
            </a:avLst>
          </a:prstGeom>
          <a:solidFill>
            <a:srgbClr val="46464A"/>
          </a:solidFill>
          <a:ln/>
        </p:spPr>
        <p:txBody>
          <a:bodyPr/>
          <a:lstStyle/>
          <a:p>
            <a:endParaRPr lang="en-US" sz="875" dirty="0"/>
          </a:p>
        </p:txBody>
      </p:sp>
      <p:sp>
        <p:nvSpPr>
          <p:cNvPr id="27" name="Text 3">
            <a:extLst>
              <a:ext uri="{FF2B5EF4-FFF2-40B4-BE49-F238E27FC236}">
                <a16:creationId xmlns:a16="http://schemas.microsoft.com/office/drawing/2014/main" id="{5FD4C010-FE4D-2F20-96AC-8DECBCB52D87}"/>
              </a:ext>
            </a:extLst>
          </p:cNvPr>
          <p:cNvSpPr/>
          <p:nvPr/>
        </p:nvSpPr>
        <p:spPr>
          <a:xfrm>
            <a:off x="4648192" y="3893881"/>
            <a:ext cx="8088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rPr>
              <a:t>6</a:t>
            </a:r>
            <a:endParaRPr lang="en-US" sz="1594" dirty="0"/>
          </a:p>
        </p:txBody>
      </p:sp>
      <p:sp>
        <p:nvSpPr>
          <p:cNvPr id="28" name="Text 4">
            <a:extLst>
              <a:ext uri="{FF2B5EF4-FFF2-40B4-BE49-F238E27FC236}">
                <a16:creationId xmlns:a16="http://schemas.microsoft.com/office/drawing/2014/main" id="{4EEE5AFA-FE42-432B-F09E-146BFE33E70A}"/>
              </a:ext>
            </a:extLst>
          </p:cNvPr>
          <p:cNvSpPr/>
          <p:nvPr/>
        </p:nvSpPr>
        <p:spPr>
          <a:xfrm>
            <a:off x="5056911" y="3954167"/>
            <a:ext cx="1914301" cy="214312"/>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HEX App Link</a:t>
            </a:r>
          </a:p>
          <a:p>
            <a:pPr>
              <a:lnSpc>
                <a:spcPts val="1688"/>
              </a:lnSpc>
            </a:pPr>
            <a:endParaRPr lang="en-US" sz="1344" dirty="0"/>
          </a:p>
        </p:txBody>
      </p:sp>
      <p:sp>
        <p:nvSpPr>
          <p:cNvPr id="29" name="Text 9">
            <a:extLst>
              <a:ext uri="{FF2B5EF4-FFF2-40B4-BE49-F238E27FC236}">
                <a16:creationId xmlns:a16="http://schemas.microsoft.com/office/drawing/2014/main" id="{2164163A-96DA-2814-C88B-2CC008FC6434}"/>
              </a:ext>
            </a:extLst>
          </p:cNvPr>
          <p:cNvSpPr/>
          <p:nvPr/>
        </p:nvSpPr>
        <p:spPr>
          <a:xfrm>
            <a:off x="5078044" y="4293644"/>
            <a:ext cx="1893168" cy="266105"/>
          </a:xfrm>
          <a:prstGeom prst="rect">
            <a:avLst/>
          </a:prstGeom>
          <a:noFill/>
          <a:ln/>
        </p:spPr>
        <p:txBody>
          <a:bodyPr wrap="squar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7"/>
              </a:rPr>
              <a:t>HEX App Link</a:t>
            </a:r>
            <a:endParaRPr lang="en-US" sz="1188" dirty="0"/>
          </a:p>
        </p:txBody>
      </p:sp>
      <p:sp>
        <p:nvSpPr>
          <p:cNvPr id="30" name="Google Shape;141;p14">
            <a:extLst>
              <a:ext uri="{FF2B5EF4-FFF2-40B4-BE49-F238E27FC236}">
                <a16:creationId xmlns:a16="http://schemas.microsoft.com/office/drawing/2014/main" id="{844721E6-8AEF-1BB2-6699-B575D3BF4F8C}"/>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Bike Store Project Links</a:t>
            </a:r>
            <a:br>
              <a:rPr lang="en" dirty="0">
                <a:solidFill>
                  <a:schemeClr val="accent2"/>
                </a:solidFill>
              </a:rPr>
            </a:br>
            <a:br>
              <a:rPr lang="en" dirty="0">
                <a:solidFill>
                  <a:schemeClr val="accent2"/>
                </a:solidFill>
              </a:rPr>
            </a:br>
            <a:endParaRPr dirty="0">
              <a:solidFill>
                <a:schemeClr val="accent2"/>
              </a:solidFill>
            </a:endParaRPr>
          </a:p>
        </p:txBody>
      </p:sp>
    </p:spTree>
    <p:extLst>
      <p:ext uri="{BB962C8B-B14F-4D97-AF65-F5344CB8AC3E}">
        <p14:creationId xmlns:p14="http://schemas.microsoft.com/office/powerpoint/2010/main" val="169870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3971678" y="1987827"/>
            <a:ext cx="1602188" cy="772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accent2"/>
                </a:solidFill>
              </a:rPr>
              <a:t>Q&amp;A</a:t>
            </a:r>
            <a:br>
              <a:rPr lang="en" dirty="0">
                <a:solidFill>
                  <a:schemeClr val="accent2"/>
                </a:solidFill>
              </a:rPr>
            </a:br>
            <a:br>
              <a:rPr lang="en" dirty="0">
                <a:solidFill>
                  <a:schemeClr val="accent2"/>
                </a:solidFill>
              </a:rPr>
            </a:br>
            <a:endParaRPr dirty="0">
              <a:solidFill>
                <a:schemeClr val="accent2"/>
              </a:solidFill>
            </a:endParaRPr>
          </a:p>
        </p:txBody>
      </p:sp>
    </p:spTree>
    <p:extLst>
      <p:ext uri="{BB962C8B-B14F-4D97-AF65-F5344CB8AC3E}">
        <p14:creationId xmlns:p14="http://schemas.microsoft.com/office/powerpoint/2010/main" val="1258908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2220686" y="1987827"/>
            <a:ext cx="4558248" cy="772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accent2"/>
                </a:solidFill>
              </a:rPr>
              <a:t>THANK YOU !!!</a:t>
            </a:r>
            <a:endParaRPr dirty="0">
              <a:solidFill>
                <a:schemeClr val="accent2"/>
              </a:solidFill>
            </a:endParaRPr>
          </a:p>
        </p:txBody>
      </p:sp>
    </p:spTree>
    <p:extLst>
      <p:ext uri="{BB962C8B-B14F-4D97-AF65-F5344CB8AC3E}">
        <p14:creationId xmlns:p14="http://schemas.microsoft.com/office/powerpoint/2010/main" val="347373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Technical Details on Project Setup</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1143550" y="1199724"/>
            <a:ext cx="6962805" cy="3529621"/>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Environment Setup</a:t>
            </a:r>
            <a:r>
              <a:rPr lang="en-IN" dirty="0">
                <a:solidFill>
                  <a:schemeClr val="bg1"/>
                </a:solidFill>
              </a:rPr>
              <a:t>:</a:t>
            </a:r>
          </a:p>
          <a:p>
            <a:pPr marL="0" lvl="0" indent="0" algn="l" rtl="0">
              <a:lnSpc>
                <a:spcPct val="105000"/>
              </a:lnSpc>
              <a:spcBef>
                <a:spcPts val="1200"/>
              </a:spcBef>
              <a:spcAft>
                <a:spcPts val="0"/>
              </a:spcAft>
              <a:buSzPts val="440"/>
              <a:buNone/>
            </a:pPr>
            <a:r>
              <a:rPr lang="en-US" sz="1200" dirty="0">
                <a:solidFill>
                  <a:schemeClr val="bg1"/>
                </a:solidFill>
                <a:latin typeface="Arial" panose="020B0604020202020204" pitchFamily="34" charset="0"/>
              </a:rPr>
              <a:t> Connected to Azure Database for remote access</a:t>
            </a:r>
          </a:p>
          <a:p>
            <a:pPr marL="190500" marR="38100" lvl="0" indent="0" algn="l" rtl="0">
              <a:spcBef>
                <a:spcPts val="1200"/>
              </a:spcBef>
              <a:spcAft>
                <a:spcPts val="0"/>
              </a:spcAft>
              <a:buClr>
                <a:srgbClr val="D6D6DD"/>
              </a:buClr>
              <a:buSzPts val="1000"/>
              <a:buFont typeface="Arial"/>
              <a:buNone/>
            </a:pPr>
            <a:r>
              <a:rPr lang="en-US" sz="1200" dirty="0">
                <a:solidFill>
                  <a:schemeClr val="bg1"/>
                </a:solidFill>
                <a:latin typeface="Arial" panose="020B0604020202020204" pitchFamily="34" charset="0"/>
              </a:rPr>
              <a:t>Azure Database Connection details:</a:t>
            </a:r>
          </a:p>
          <a:p>
            <a:pPr marL="342900" marR="38100" lvl="0" indent="0" algn="l" rtl="0">
              <a:spcBef>
                <a:spcPts val="200"/>
              </a:spcBef>
              <a:spcAft>
                <a:spcPts val="0"/>
              </a:spcAft>
              <a:buClr>
                <a:srgbClr val="D6D6DD"/>
              </a:buClr>
              <a:buSzPts val="1000"/>
              <a:buFont typeface="Arial"/>
              <a:buNone/>
            </a:pPr>
            <a:r>
              <a:rPr lang="en-US" sz="1200" dirty="0">
                <a:solidFill>
                  <a:schemeClr val="bg1"/>
                </a:solidFill>
                <a:latin typeface="Arial" panose="020B0604020202020204" pitchFamily="34" charset="0"/>
              </a:rPr>
              <a:t>Host: </a:t>
            </a:r>
            <a:r>
              <a:rPr lang="en-US" sz="1200" dirty="0">
                <a:solidFill>
                  <a:schemeClr val="bg1"/>
                </a:solidFill>
                <a:latin typeface="Arial" panose="020B0604020202020204" pitchFamily="34" charset="0"/>
                <a:sym typeface="Courier New"/>
              </a:rPr>
              <a:t>group3.mysql.database.azure.com</a:t>
            </a:r>
          </a:p>
          <a:p>
            <a:pPr marL="342900" marR="38100" lvl="0" indent="0" algn="l" rtl="0">
              <a:spcBef>
                <a:spcPts val="200"/>
              </a:spcBef>
              <a:spcAft>
                <a:spcPts val="0"/>
              </a:spcAft>
              <a:buClr>
                <a:srgbClr val="D6D6DD"/>
              </a:buClr>
              <a:buSzPts val="1000"/>
              <a:buFont typeface="Arial"/>
              <a:buNone/>
            </a:pPr>
            <a:r>
              <a:rPr lang="en-US" sz="1200" dirty="0">
                <a:solidFill>
                  <a:schemeClr val="bg1"/>
                </a:solidFill>
                <a:latin typeface="Arial" panose="020B0604020202020204" pitchFamily="34" charset="0"/>
              </a:rPr>
              <a:t>Port: </a:t>
            </a:r>
            <a:r>
              <a:rPr lang="en-US" sz="1200" dirty="0">
                <a:solidFill>
                  <a:schemeClr val="bg1"/>
                </a:solidFill>
                <a:latin typeface="Arial" panose="020B0604020202020204" pitchFamily="34" charset="0"/>
                <a:sym typeface="Courier New"/>
              </a:rPr>
              <a:t>3306</a:t>
            </a:r>
          </a:p>
          <a:p>
            <a:pPr marL="342900" marR="38100" lvl="0" indent="0" algn="l" rtl="0">
              <a:spcBef>
                <a:spcPts val="200"/>
              </a:spcBef>
              <a:spcAft>
                <a:spcPts val="0"/>
              </a:spcAft>
              <a:buSzPts val="1000"/>
              <a:buNone/>
            </a:pPr>
            <a:r>
              <a:rPr lang="en-US" sz="1200" dirty="0">
                <a:solidFill>
                  <a:schemeClr val="bg1"/>
                </a:solidFill>
                <a:latin typeface="Arial" panose="020B0604020202020204" pitchFamily="34" charset="0"/>
              </a:rPr>
              <a:t>User: </a:t>
            </a:r>
            <a:r>
              <a:rPr lang="en-US" sz="1200" dirty="0">
                <a:solidFill>
                  <a:schemeClr val="bg1"/>
                </a:solidFill>
                <a:latin typeface="Arial" panose="020B0604020202020204" pitchFamily="34" charset="0"/>
                <a:sym typeface="Courier New"/>
              </a:rPr>
              <a:t>group3</a:t>
            </a:r>
          </a:p>
          <a:p>
            <a:pPr marL="342900" marR="38100" lvl="0" indent="0" algn="l" rtl="0">
              <a:spcBef>
                <a:spcPts val="200"/>
              </a:spcBef>
              <a:spcAft>
                <a:spcPts val="0"/>
              </a:spcAft>
              <a:buSzPts val="1000"/>
              <a:buNone/>
            </a:pPr>
            <a:endParaRPr lang="en-US" sz="1200" dirty="0">
              <a:solidFill>
                <a:schemeClr val="bg1"/>
              </a:solidFill>
              <a:latin typeface="Arial" panose="020B0604020202020204" pitchFamily="34" charset="0"/>
            </a:endParaRPr>
          </a:p>
          <a:p>
            <a:pPr marL="0" lvl="0" indent="0" algn="l" rtl="0">
              <a:lnSpc>
                <a:spcPct val="105000"/>
              </a:lnSpc>
              <a:spcBef>
                <a:spcPts val="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Project Directory:</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Created a dedicated directory for the project files in GitHub. Included SQL scripts and data files.</a:t>
            </a:r>
          </a:p>
          <a:p>
            <a:pPr marL="0" lvl="0" indent="0" algn="l" rtl="0">
              <a:lnSpc>
                <a:spcPct val="105000"/>
              </a:lnSpc>
              <a:spcBef>
                <a:spcPts val="1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Data Import:</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Loaded the provided schema and data into the MySQL database.</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Ensured all tables and relationships were correctly established.</a:t>
            </a:r>
            <a:endParaRPr lang="en-IN" sz="12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0723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042285" y="286935"/>
            <a:ext cx="3556772" cy="8182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Entity Relationship </a:t>
            </a:r>
            <a:br>
              <a:rPr lang="en" dirty="0">
                <a:solidFill>
                  <a:schemeClr val="accent2"/>
                </a:solidFill>
              </a:rPr>
            </a:br>
            <a:r>
              <a:rPr lang="en" dirty="0">
                <a:solidFill>
                  <a:schemeClr val="accent2"/>
                </a:solidFill>
              </a:rPr>
              <a:t>        Diagram</a:t>
            </a:r>
            <a:endParaRPr dirty="0">
              <a:solidFill>
                <a:schemeClr val="accent2"/>
              </a:solidFill>
            </a:endParaRPr>
          </a:p>
        </p:txBody>
      </p:sp>
      <p:pic>
        <p:nvPicPr>
          <p:cNvPr id="10" name="Picture 9">
            <a:extLst>
              <a:ext uri="{FF2B5EF4-FFF2-40B4-BE49-F238E27FC236}">
                <a16:creationId xmlns:a16="http://schemas.microsoft.com/office/drawing/2014/main" id="{C996E3CD-82A9-9F59-FC6A-E0129D0810A7}"/>
              </a:ext>
            </a:extLst>
          </p:cNvPr>
          <p:cNvPicPr>
            <a:picLocks noChangeAspect="1"/>
          </p:cNvPicPr>
          <p:nvPr/>
        </p:nvPicPr>
        <p:blipFill>
          <a:blip r:embed="rId4"/>
          <a:stretch>
            <a:fillRect/>
          </a:stretch>
        </p:blipFill>
        <p:spPr>
          <a:xfrm>
            <a:off x="4168913" y="108833"/>
            <a:ext cx="4823139" cy="4925834"/>
          </a:xfrm>
          <a:prstGeom prst="rect">
            <a:avLst/>
          </a:prstGeom>
        </p:spPr>
      </p:pic>
      <p:sp>
        <p:nvSpPr>
          <p:cNvPr id="4" name="TextBox 3">
            <a:extLst>
              <a:ext uri="{FF2B5EF4-FFF2-40B4-BE49-F238E27FC236}">
                <a16:creationId xmlns:a16="http://schemas.microsoft.com/office/drawing/2014/main" id="{ABCEC961-6AD4-B120-15C8-F447FA4BBB03}"/>
              </a:ext>
            </a:extLst>
          </p:cNvPr>
          <p:cNvSpPr txBox="1"/>
          <p:nvPr/>
        </p:nvSpPr>
        <p:spPr>
          <a:xfrm>
            <a:off x="74099" y="1490872"/>
            <a:ext cx="3901553" cy="3475247"/>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Entity Relationship</a:t>
            </a:r>
            <a:r>
              <a:rPr lang="en-IN" dirty="0">
                <a:solidFill>
                  <a:schemeClr val="bg1"/>
                </a:solidFill>
              </a:rPr>
              <a:t>:</a:t>
            </a:r>
            <a:endParaRPr lang="en-IN" dirty="0">
              <a:solidFill>
                <a:schemeClr val="bg1"/>
              </a:solidFill>
              <a:highlight>
                <a:srgbClr val="FFFF00"/>
              </a:highlight>
            </a:endParaRP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1. Products belong to Brands and Categories.</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2. Customers place Orders, which contain Order Items that reference Products. Orders are managed by Staff and linked to Stores.</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3. Staff work at Stores and may manage other Staff.</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4. Stocks track Products available at Stores</a:t>
            </a:r>
            <a:r>
              <a:rPr lang="en-US" sz="1200" dirty="0">
                <a:solidFill>
                  <a:schemeClr val="bg1"/>
                </a:solidFill>
              </a:rPr>
              <a:t>.</a:t>
            </a:r>
            <a:br>
              <a:rPr lang="en-US" sz="1200" dirty="0">
                <a:solidFill>
                  <a:schemeClr val="bg1"/>
                </a:solidFill>
              </a:rPr>
            </a:br>
            <a:endParaRPr lang="en-US"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	The Entity Relationship Diagram (ERD) helps show relationships between tables like Customers, Orders, Products, and Staff using primary keys and foreign keys. SQL JOIN queries can be used to fetch related data from these tables.</a:t>
            </a:r>
            <a:endParaRPr lang="en-IN" sz="1200" dirty="0">
              <a:solidFill>
                <a:schemeClr val="bg1"/>
              </a:solidFill>
              <a:effectLst/>
              <a:latin typeface="Arial" panose="020B0604020202020204" pitchFamily="34" charset="0"/>
              <a:ea typeface="Arial" panose="020B0604020202020204" pitchFamily="34" charset="0"/>
            </a:endParaRPr>
          </a:p>
        </p:txBody>
      </p:sp>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Data Cleaning</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730081" y="1463040"/>
            <a:ext cx="7909011" cy="3023905"/>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Identified Issues</a:t>
            </a:r>
            <a:r>
              <a:rPr lang="en-IN" dirty="0">
                <a:solidFill>
                  <a:schemeClr val="bg1"/>
                </a:solidFill>
              </a:rPr>
              <a:t>:</a:t>
            </a:r>
          </a:p>
          <a:p>
            <a:pPr marL="190500" marR="38100" lvl="0" indent="0" algn="l" rtl="0">
              <a:spcBef>
                <a:spcPts val="200"/>
              </a:spcBef>
              <a:spcAft>
                <a:spcPts val="0"/>
              </a:spcAft>
              <a:buNone/>
            </a:pPr>
            <a:r>
              <a:rPr lang="en-US" sz="1200" dirty="0">
                <a:solidFill>
                  <a:schemeClr val="bg1"/>
                </a:solidFill>
                <a:latin typeface="+mn-lt"/>
              </a:rPr>
              <a:t>Missing </a:t>
            </a:r>
            <a:r>
              <a:rPr lang="en-US" sz="1200" dirty="0">
                <a:solidFill>
                  <a:schemeClr val="bg1"/>
                </a:solidFill>
                <a:latin typeface="+mn-lt"/>
                <a:ea typeface="Courier New"/>
                <a:cs typeface="Courier New"/>
                <a:sym typeface="Courier New"/>
              </a:rPr>
              <a:t>phone</a:t>
            </a:r>
            <a:r>
              <a:rPr lang="en-US" sz="1200" dirty="0">
                <a:solidFill>
                  <a:schemeClr val="bg1"/>
                </a:solidFill>
                <a:latin typeface="+mn-lt"/>
              </a:rPr>
              <a:t> numbers in </a:t>
            </a:r>
            <a:r>
              <a:rPr lang="en-US" sz="1200" dirty="0">
                <a:solidFill>
                  <a:schemeClr val="bg1"/>
                </a:solidFill>
                <a:latin typeface="+mn-lt"/>
                <a:ea typeface="Courier New"/>
                <a:cs typeface="Courier New"/>
                <a:sym typeface="Courier New"/>
              </a:rPr>
              <a:t>customers</a:t>
            </a:r>
            <a:r>
              <a:rPr lang="en-US" sz="1200" dirty="0">
                <a:solidFill>
                  <a:schemeClr val="bg1"/>
                </a:solidFill>
                <a:latin typeface="+mn-lt"/>
              </a:rPr>
              <a:t> and </a:t>
            </a:r>
            <a:r>
              <a:rPr lang="en-US" sz="1200" dirty="0">
                <a:solidFill>
                  <a:schemeClr val="bg1"/>
                </a:solidFill>
                <a:latin typeface="+mn-lt"/>
                <a:ea typeface="Courier New"/>
                <a:cs typeface="Courier New"/>
                <a:sym typeface="Courier New"/>
              </a:rPr>
              <a:t>staffs</a:t>
            </a:r>
            <a:r>
              <a:rPr lang="en-US" sz="1200" dirty="0">
                <a:solidFill>
                  <a:schemeClr val="bg1"/>
                </a:solidFill>
                <a:latin typeface="+mn-lt"/>
              </a:rPr>
              <a:t> tables.</a:t>
            </a:r>
          </a:p>
          <a:p>
            <a:pPr marL="190500" marR="38100" lvl="0" indent="0" algn="l" rtl="0">
              <a:spcBef>
                <a:spcPts val="200"/>
              </a:spcBef>
              <a:spcAft>
                <a:spcPts val="0"/>
              </a:spcAft>
              <a:buNone/>
            </a:pPr>
            <a:r>
              <a:rPr lang="en-US" sz="1200" dirty="0">
                <a:solidFill>
                  <a:schemeClr val="bg1"/>
                </a:solidFill>
                <a:latin typeface="+mn-lt"/>
                <a:ea typeface="Courier New"/>
                <a:cs typeface="Courier New"/>
                <a:sym typeface="Courier New"/>
              </a:rPr>
              <a:t>NULL</a:t>
            </a:r>
            <a:r>
              <a:rPr lang="en-US" sz="1200" dirty="0">
                <a:solidFill>
                  <a:schemeClr val="bg1"/>
                </a:solidFill>
                <a:latin typeface="+mn-lt"/>
              </a:rPr>
              <a:t> values in </a:t>
            </a:r>
            <a:r>
              <a:rPr lang="en-US" sz="1200" dirty="0" err="1">
                <a:solidFill>
                  <a:schemeClr val="bg1"/>
                </a:solidFill>
                <a:latin typeface="+mn-lt"/>
                <a:ea typeface="Courier New"/>
                <a:cs typeface="Courier New"/>
                <a:sym typeface="Courier New"/>
              </a:rPr>
              <a:t>shipped_date</a:t>
            </a:r>
            <a:r>
              <a:rPr lang="en-US" sz="1200" dirty="0">
                <a:solidFill>
                  <a:schemeClr val="bg1"/>
                </a:solidFill>
                <a:latin typeface="+mn-lt"/>
              </a:rPr>
              <a:t> in </a:t>
            </a:r>
            <a:r>
              <a:rPr lang="en-US" sz="1200" dirty="0">
                <a:solidFill>
                  <a:schemeClr val="bg1"/>
                </a:solidFill>
                <a:latin typeface="+mn-lt"/>
                <a:ea typeface="Courier New"/>
                <a:cs typeface="Courier New"/>
                <a:sym typeface="Courier New"/>
              </a:rPr>
              <a:t>orders</a:t>
            </a:r>
            <a:r>
              <a:rPr lang="en-US" sz="1200" dirty="0">
                <a:solidFill>
                  <a:schemeClr val="bg1"/>
                </a:solidFill>
                <a:latin typeface="+mn-lt"/>
              </a:rPr>
              <a:t> table.</a:t>
            </a:r>
          </a:p>
          <a:p>
            <a:pPr marL="190500" marR="38100" lvl="0" indent="0" algn="l" rtl="0">
              <a:spcBef>
                <a:spcPts val="200"/>
              </a:spcBef>
              <a:spcAft>
                <a:spcPts val="0"/>
              </a:spcAft>
              <a:buNone/>
            </a:pPr>
            <a:r>
              <a:rPr lang="en-US" sz="1200" dirty="0">
                <a:solidFill>
                  <a:schemeClr val="bg1"/>
                </a:solidFill>
                <a:latin typeface="+mn-lt"/>
              </a:rPr>
              <a:t>Cross validated duplicate customer records.</a:t>
            </a:r>
          </a:p>
          <a:p>
            <a:pPr marL="342900" marR="38100" lvl="0" indent="0" algn="l" rtl="0">
              <a:spcBef>
                <a:spcPts val="200"/>
              </a:spcBef>
              <a:spcAft>
                <a:spcPts val="0"/>
              </a:spcAft>
              <a:buSzPts val="1000"/>
              <a:buNone/>
            </a:pPr>
            <a:endParaRPr lang="en-US" sz="1200" dirty="0">
              <a:solidFill>
                <a:schemeClr val="bg1"/>
              </a:solidFill>
              <a:latin typeface="Arial" panose="020B0604020202020204" pitchFamily="34" charset="0"/>
            </a:endParaRPr>
          </a:p>
          <a:p>
            <a:pPr marL="0" lvl="0" indent="0" algn="l" rtl="0">
              <a:lnSpc>
                <a:spcPct val="105000"/>
              </a:lnSpc>
              <a:spcBef>
                <a:spcPts val="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Actions taken:</a:t>
            </a:r>
          </a:p>
          <a:p>
            <a:pPr marL="190500" marR="38100" lvl="0" indent="0" algn="l" rtl="0">
              <a:spcBef>
                <a:spcPts val="200"/>
              </a:spcBef>
              <a:spcAft>
                <a:spcPts val="0"/>
              </a:spcAft>
              <a:buNone/>
            </a:pPr>
            <a:r>
              <a:rPr lang="en-US" sz="1200" dirty="0">
                <a:solidFill>
                  <a:schemeClr val="bg1"/>
                </a:solidFill>
                <a:latin typeface="+mn-lt"/>
                <a:cs typeface="Courier New"/>
              </a:rPr>
              <a:t>Decided to retain entries with missing </a:t>
            </a:r>
            <a:r>
              <a:rPr lang="en-US" sz="1200" dirty="0">
                <a:solidFill>
                  <a:schemeClr val="bg1"/>
                </a:solidFill>
                <a:latin typeface="+mn-lt"/>
                <a:cs typeface="Courier New"/>
                <a:sym typeface="Courier New"/>
              </a:rPr>
              <a:t>phone</a:t>
            </a:r>
            <a:r>
              <a:rPr lang="en-US" sz="1200" dirty="0">
                <a:solidFill>
                  <a:schemeClr val="bg1"/>
                </a:solidFill>
                <a:latin typeface="+mn-lt"/>
                <a:cs typeface="Courier New"/>
              </a:rPr>
              <a:t> numbers to preserve data integrity.</a:t>
            </a:r>
          </a:p>
          <a:p>
            <a:pPr marL="190500" marR="38100" lvl="0" indent="0" algn="l" rtl="0">
              <a:spcBef>
                <a:spcPts val="200"/>
              </a:spcBef>
              <a:spcAft>
                <a:spcPts val="0"/>
              </a:spcAft>
              <a:buNone/>
            </a:pPr>
            <a:r>
              <a:rPr lang="en-US" sz="1200" dirty="0">
                <a:solidFill>
                  <a:schemeClr val="bg1"/>
                </a:solidFill>
                <a:latin typeface="+mn-lt"/>
                <a:cs typeface="Courier New"/>
              </a:rPr>
              <a:t>Noted the missing </a:t>
            </a:r>
            <a:r>
              <a:rPr lang="en-US" sz="1200" dirty="0" err="1">
                <a:solidFill>
                  <a:schemeClr val="bg1"/>
                </a:solidFill>
                <a:latin typeface="+mn-lt"/>
                <a:cs typeface="Courier New"/>
                <a:sym typeface="Courier New"/>
              </a:rPr>
              <a:t>shipped_date</a:t>
            </a:r>
            <a:r>
              <a:rPr lang="en-US" sz="1200" dirty="0">
                <a:solidFill>
                  <a:schemeClr val="bg1"/>
                </a:solidFill>
                <a:latin typeface="+mn-lt"/>
                <a:cs typeface="Courier New"/>
              </a:rPr>
              <a:t> values for consideration in shipping time analysis.</a:t>
            </a:r>
            <a:br>
              <a:rPr lang="en-US" sz="1200" dirty="0">
                <a:solidFill>
                  <a:schemeClr val="bg1"/>
                </a:solidFill>
                <a:latin typeface="+mn-lt"/>
                <a:cs typeface="Courier New"/>
              </a:rPr>
            </a:br>
            <a:r>
              <a:rPr lang="en-US" sz="1200" dirty="0">
                <a:solidFill>
                  <a:schemeClr val="bg1"/>
                </a:solidFill>
                <a:latin typeface="+mn-lt"/>
                <a:cs typeface="Courier New"/>
              </a:rPr>
              <a:t>IS NULL keyword is used for finding missing data. Some values were retained for analysis purposes.</a:t>
            </a:r>
            <a:br>
              <a:rPr lang="en-US" sz="1200" dirty="0">
                <a:solidFill>
                  <a:schemeClr val="bg1"/>
                </a:solidFill>
                <a:latin typeface="+mn-lt"/>
                <a:cs typeface="Courier New"/>
              </a:rPr>
            </a:br>
            <a:r>
              <a:rPr lang="en-US" sz="1200" dirty="0">
                <a:solidFill>
                  <a:schemeClr val="bg1"/>
                </a:solidFill>
                <a:latin typeface="+mn-lt"/>
                <a:cs typeface="Courier New"/>
              </a:rPr>
              <a:t>Cleaning is done using UPDATE</a:t>
            </a:r>
          </a:p>
          <a:p>
            <a:pPr marL="0" lvl="0" indent="0" algn="l" rtl="0">
              <a:lnSpc>
                <a:spcPct val="105000"/>
              </a:lnSpc>
              <a:spcBef>
                <a:spcPts val="1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Rationale:</a:t>
            </a:r>
          </a:p>
          <a:p>
            <a:pPr marL="190500" marR="38100">
              <a:spcBef>
                <a:spcPts val="200"/>
              </a:spcBef>
            </a:pPr>
            <a:r>
              <a:rPr lang="en-US" sz="1200" dirty="0">
                <a:solidFill>
                  <a:schemeClr val="bg1"/>
                </a:solidFill>
                <a:latin typeface="+mn-lt"/>
                <a:cs typeface="Courier New"/>
              </a:rPr>
              <a:t>Retaining records ensures a comprehensive analysis.</a:t>
            </a:r>
          </a:p>
          <a:p>
            <a:pPr marL="190500" marR="38100">
              <a:spcBef>
                <a:spcPts val="200"/>
              </a:spcBef>
              <a:buSzPts val="1100"/>
            </a:pPr>
            <a:r>
              <a:rPr lang="en-US" sz="1200" dirty="0">
                <a:solidFill>
                  <a:schemeClr val="bg1"/>
                </a:solidFill>
                <a:latin typeface="+mn-lt"/>
                <a:cs typeface="Courier New"/>
              </a:rPr>
              <a:t>Missing values can inform about data collection processes and areas for improvement.</a:t>
            </a:r>
          </a:p>
        </p:txBody>
      </p:sp>
    </p:spTree>
    <p:extLst>
      <p:ext uri="{BB962C8B-B14F-4D97-AF65-F5344CB8AC3E}">
        <p14:creationId xmlns:p14="http://schemas.microsoft.com/office/powerpoint/2010/main" val="114165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Customer Base</a:t>
            </a: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1" y="1387505"/>
            <a:ext cx="2959532" cy="2799677"/>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Regions</a:t>
            </a:r>
            <a:r>
              <a:rPr lang="en-IN" dirty="0">
                <a:solidFill>
                  <a:schemeClr val="bg1"/>
                </a:solidFill>
              </a:rPr>
              <a:t>: </a:t>
            </a:r>
            <a:r>
              <a:rPr lang="en-IN" sz="1200" dirty="0">
                <a:solidFill>
                  <a:schemeClr val="bg1"/>
                </a:solidFill>
              </a:rPr>
              <a:t>Customers are mainly distributed across New York, California and Texas.</a:t>
            </a:r>
          </a:p>
          <a:p>
            <a:pPr>
              <a:lnSpc>
                <a:spcPct val="115000"/>
              </a:lnSpc>
            </a:pPr>
            <a:endParaRPr lang="en-IN"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Observation:</a:t>
            </a:r>
          </a:p>
          <a:p>
            <a:pPr>
              <a:lnSpc>
                <a:spcPct val="115000"/>
              </a:lnSpc>
            </a:pPr>
            <a:r>
              <a:rPr lang="en-US" sz="1200" dirty="0">
                <a:solidFill>
                  <a:schemeClr val="bg1"/>
                </a:solidFill>
                <a:latin typeface="Arial" panose="020B0604020202020204" pitchFamily="34" charset="0"/>
              </a:rPr>
              <a:t>We have largest customer base in New York.</a:t>
            </a:r>
            <a:br>
              <a:rPr lang="en-US" dirty="0">
                <a:solidFill>
                  <a:schemeClr val="bg1"/>
                </a:solidFill>
                <a:latin typeface="Arial" panose="020B0604020202020204" pitchFamily="34" charset="0"/>
              </a:rPr>
            </a:br>
            <a:endParaRPr lang="en-IN"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Aggregate functions like COUNT(), SUM(), MAX() &amp; AVG() are used.</a:t>
            </a:r>
          </a:p>
          <a:p>
            <a:pPr>
              <a:lnSpc>
                <a:spcPct val="115000"/>
              </a:lnSpc>
            </a:pPr>
            <a:r>
              <a:rPr lang="en-US" sz="1200" dirty="0">
                <a:solidFill>
                  <a:schemeClr val="bg1"/>
                </a:solidFill>
                <a:latin typeface="Arial" panose="020B0604020202020204" pitchFamily="34" charset="0"/>
              </a:rPr>
              <a:t>Group By the state column is used.</a:t>
            </a:r>
          </a:p>
        </p:txBody>
      </p:sp>
      <mc:AlternateContent xmlns:mc="http://schemas.openxmlformats.org/markup-compatibility/2006" xmlns:cx4="http://schemas.microsoft.com/office/drawing/2016/5/10/chartex">
        <mc:Choice Requires="cx4">
          <p:graphicFrame>
            <p:nvGraphicFramePr>
              <p:cNvPr id="2" name="Chart 1">
                <a:extLst>
                  <a:ext uri="{FF2B5EF4-FFF2-40B4-BE49-F238E27FC236}">
                    <a16:creationId xmlns:a16="http://schemas.microsoft.com/office/drawing/2014/main" id="{370F7645-59DA-3FD1-009D-2E88DD842020}"/>
                  </a:ext>
                </a:extLst>
              </p:cNvPr>
              <p:cNvGraphicFramePr/>
              <p:nvPr>
                <p:extLst>
                  <p:ext uri="{D42A27DB-BD31-4B8C-83A1-F6EECF244321}">
                    <p14:modId xmlns:p14="http://schemas.microsoft.com/office/powerpoint/2010/main" val="406720846"/>
                  </p:ext>
                </p:extLst>
              </p:nvPr>
            </p:nvGraphicFramePr>
            <p:xfrm>
              <a:off x="3289538" y="1053130"/>
              <a:ext cx="5663631" cy="373175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 name="Chart 1">
                <a:extLst>
                  <a:ext uri="{FF2B5EF4-FFF2-40B4-BE49-F238E27FC236}">
                    <a16:creationId xmlns:a16="http://schemas.microsoft.com/office/drawing/2014/main" id="{370F7645-59DA-3FD1-009D-2E88DD842020}"/>
                  </a:ext>
                </a:extLst>
              </p:cNvPr>
              <p:cNvPicPr>
                <a:picLocks noGrp="1" noRot="1" noChangeAspect="1" noMove="1" noResize="1" noEditPoints="1" noAdjustHandles="1" noChangeArrowheads="1" noChangeShapeType="1"/>
              </p:cNvPicPr>
              <p:nvPr/>
            </p:nvPicPr>
            <p:blipFill>
              <a:blip r:embed="rId4"/>
              <a:stretch>
                <a:fillRect/>
              </a:stretch>
            </p:blipFill>
            <p:spPr>
              <a:xfrm>
                <a:off x="3289538" y="1053130"/>
                <a:ext cx="5663631" cy="3731757"/>
              </a:xfrm>
              <a:prstGeom prst="rect">
                <a:avLst/>
              </a:prstGeom>
            </p:spPr>
          </p:pic>
        </mc:Fallback>
      </mc:AlternateContent>
    </p:spTree>
    <p:extLst>
      <p:ext uri="{BB962C8B-B14F-4D97-AF65-F5344CB8AC3E}">
        <p14:creationId xmlns:p14="http://schemas.microsoft.com/office/powerpoint/2010/main" val="316980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Products diversity across categories</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87761" cy="2464201"/>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Observation</a:t>
            </a:r>
            <a:r>
              <a:rPr lang="en-IN" dirty="0">
                <a:solidFill>
                  <a:schemeClr val="bg1"/>
                </a:solidFill>
              </a:rPr>
              <a:t>:</a:t>
            </a:r>
            <a:endParaRPr lang="en-US"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Cyclocross Bicycles and Electric Bikes seem to have lesser products diversity</a:t>
            </a:r>
          </a:p>
          <a:p>
            <a:endParaRPr lang="en-IN" sz="1400" dirty="0">
              <a:solidFill>
                <a:schemeClr val="bg1"/>
              </a:solidFill>
              <a:effectLst/>
              <a:latin typeface="Arial" panose="020B0604020202020204" pitchFamily="34" charset="0"/>
              <a:ea typeface="Arial" panose="020B0604020202020204" pitchFamily="34" charset="0"/>
            </a:endParaRPr>
          </a:p>
          <a:p>
            <a:pPr>
              <a:lnSpc>
                <a:spcPct val="115000"/>
              </a:lnSpc>
            </a:pPr>
            <a:r>
              <a:rPr lang="en-IN" u="sng" dirty="0">
                <a:solidFill>
                  <a:schemeClr val="tx2"/>
                </a:solidFill>
                <a:effectLst>
                  <a:glow>
                    <a:schemeClr val="bg1"/>
                  </a:glow>
                  <a:outerShdw sx="1000" sy="1000" algn="ctr" rotWithShape="0">
                    <a:schemeClr val="tx2"/>
                  </a:outerShdw>
                </a:effectLst>
              </a:rPr>
              <a:t>Next Step:</a:t>
            </a:r>
          </a:p>
          <a:p>
            <a:pPr>
              <a:lnSpc>
                <a:spcPct val="115000"/>
              </a:lnSpc>
            </a:pPr>
            <a:r>
              <a:rPr lang="en-US" sz="1200" dirty="0">
                <a:solidFill>
                  <a:schemeClr val="bg1"/>
                </a:solidFill>
                <a:latin typeface="Arial" panose="020B0604020202020204" pitchFamily="34" charset="0"/>
              </a:rPr>
              <a:t>Review the sales pattern if Cruisers Bicycles and Mountain Bikes really have demand across products range.</a:t>
            </a: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Group By and Order by used.</a:t>
            </a:r>
          </a:p>
        </p:txBody>
      </p:sp>
      <p:pic>
        <p:nvPicPr>
          <p:cNvPr id="1028" name="Picture 4">
            <a:extLst>
              <a:ext uri="{FF2B5EF4-FFF2-40B4-BE49-F238E27FC236}">
                <a16:creationId xmlns:a16="http://schemas.microsoft.com/office/drawing/2014/main" id="{6BDB33A5-B511-8C14-588F-C7B782535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464" y="1423285"/>
            <a:ext cx="6050363" cy="332244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Summary by Category</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44029" cy="3526030"/>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Sales Summary by Quantity across categories</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Insight:</a:t>
            </a:r>
          </a:p>
          <a:p>
            <a:pPr>
              <a:lnSpc>
                <a:spcPct val="115000"/>
              </a:lnSpc>
            </a:pPr>
            <a:r>
              <a:rPr lang="en-US" sz="1200" dirty="0">
                <a:solidFill>
                  <a:schemeClr val="bg1"/>
                </a:solidFill>
                <a:latin typeface="Arial" panose="020B0604020202020204" pitchFamily="34" charset="0"/>
              </a:rPr>
              <a:t>Observed higher sales in the categories of Cruiser bikes and Mountain bikes, possibly Cruiser bikes are used for leisure riding and are the most popular. Mountain bikes used for adventure cycling are also quite popular.</a:t>
            </a: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endParaRPr lang="en-US" sz="1200" dirty="0">
              <a:solidFill>
                <a:schemeClr val="bg1"/>
              </a:solidFill>
              <a:latin typeface="Arial" panose="020B0604020202020204" pitchFamily="34" charset="0"/>
            </a:endParaRPr>
          </a:p>
          <a:p>
            <a:pPr>
              <a:lnSpc>
                <a:spcPct val="115000"/>
              </a:lnSpc>
            </a:pPr>
            <a:r>
              <a:rPr lang="en-US" sz="1200" dirty="0">
                <a:solidFill>
                  <a:schemeClr val="bg1"/>
                </a:solidFill>
                <a:latin typeface="Arial" panose="020B0604020202020204" pitchFamily="34" charset="0"/>
              </a:rPr>
              <a:t>Group By clause has been used.</a:t>
            </a:r>
          </a:p>
        </p:txBody>
      </p:sp>
      <p:pic>
        <p:nvPicPr>
          <p:cNvPr id="5122" name="Picture 2">
            <a:extLst>
              <a:ext uri="{FF2B5EF4-FFF2-40B4-BE49-F238E27FC236}">
                <a16:creationId xmlns:a16="http://schemas.microsoft.com/office/drawing/2014/main" id="{8263B81C-A82A-ED0E-0955-8C75A4E14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566" y="1423285"/>
            <a:ext cx="6111261" cy="352603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30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Performance by Product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44029" cy="3599896"/>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Total sales per product: Query to calculate the total sales amount for each product (considering quantity, list price, and discount).</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Insight:</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a:t>
            </a:r>
            <a:r>
              <a:rPr lang="en-US" sz="1200" dirty="0">
                <a:solidFill>
                  <a:schemeClr val="bg1"/>
                </a:solidFill>
                <a:latin typeface="Arial" panose="020B0604020202020204" pitchFamily="34" charset="0"/>
              </a:rPr>
              <a:t>-- Trek Slash 8 27.5 - 2016 has been the highest revenue generating model amongst others.</a:t>
            </a:r>
          </a:p>
          <a:p>
            <a:r>
              <a:rPr lang="en-US" sz="1200" dirty="0">
                <a:solidFill>
                  <a:schemeClr val="bg1"/>
                </a:solidFill>
                <a:latin typeface="Arial" panose="020B0604020202020204" pitchFamily="34" charset="0"/>
              </a:rPr>
              <a:t> -- Revenue (In Dollars) </a:t>
            </a:r>
            <a:r>
              <a:rPr lang="en-US" sz="1200" dirty="0" err="1">
                <a:solidFill>
                  <a:schemeClr val="bg1"/>
                </a:solidFill>
                <a:latin typeface="Arial" panose="020B0604020202020204" pitchFamily="34" charset="0"/>
              </a:rPr>
              <a:t>total_sales_volume</a:t>
            </a:r>
            <a:r>
              <a:rPr lang="en-US" sz="1200" dirty="0">
                <a:solidFill>
                  <a:schemeClr val="bg1"/>
                </a:solidFill>
                <a:latin typeface="Arial" panose="020B0604020202020204" pitchFamily="34" charset="0"/>
              </a:rPr>
              <a:t> as well as </a:t>
            </a:r>
            <a:r>
              <a:rPr lang="en-US" sz="1200" dirty="0" err="1">
                <a:solidFill>
                  <a:schemeClr val="bg1"/>
                </a:solidFill>
                <a:latin typeface="Arial" panose="020B0604020202020204" pitchFamily="34" charset="0"/>
              </a:rPr>
              <a:t>revenue_per_item</a:t>
            </a:r>
            <a:endParaRPr lang="en-US" sz="1200" dirty="0">
              <a:solidFill>
                <a:schemeClr val="bg1"/>
              </a:solidFill>
              <a:latin typeface="Arial" panose="020B0604020202020204" pitchFamily="34" charset="0"/>
            </a:endParaRP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Used joins to connect </a:t>
            </a:r>
            <a:r>
              <a:rPr lang="en-US" sz="1200" dirty="0" err="1">
                <a:solidFill>
                  <a:schemeClr val="bg1"/>
                </a:solidFill>
                <a:latin typeface="Arial" panose="020B0604020202020204" pitchFamily="34" charset="0"/>
              </a:rPr>
              <a:t>order_items</a:t>
            </a:r>
            <a:r>
              <a:rPr lang="en-US" sz="1200" dirty="0">
                <a:solidFill>
                  <a:schemeClr val="bg1"/>
                </a:solidFill>
                <a:latin typeface="Arial" panose="020B0604020202020204" pitchFamily="34" charset="0"/>
              </a:rPr>
              <a:t> and products tables</a:t>
            </a:r>
          </a:p>
        </p:txBody>
      </p:sp>
      <p:pic>
        <p:nvPicPr>
          <p:cNvPr id="2050" name="Picture 2">
            <a:extLst>
              <a:ext uri="{FF2B5EF4-FFF2-40B4-BE49-F238E27FC236}">
                <a16:creationId xmlns:a16="http://schemas.microsoft.com/office/drawing/2014/main" id="{7B948A3B-F31D-F0B5-7907-C6821B240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157" y="1209297"/>
            <a:ext cx="6097127" cy="377849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69123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docProps/app.xml><?xml version="1.0" encoding="utf-8"?>
<Properties xmlns="http://schemas.openxmlformats.org/officeDocument/2006/extended-properties" xmlns:vt="http://schemas.openxmlformats.org/officeDocument/2006/docPropsVTypes">
  <Template/>
  <TotalTime>501</TotalTime>
  <Words>1623</Words>
  <Application>Microsoft Office PowerPoint</Application>
  <PresentationFormat>On-screen Show (16:9)</PresentationFormat>
  <Paragraphs>181</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Comfortaa</vt:lpstr>
      <vt:lpstr>Montserrat</vt:lpstr>
      <vt:lpstr>Raleway</vt:lpstr>
      <vt:lpstr>Aptos Narrow</vt:lpstr>
      <vt:lpstr>Lato</vt:lpstr>
      <vt:lpstr>Arial</vt:lpstr>
      <vt:lpstr>-apple-system</vt:lpstr>
      <vt:lpstr>Focus</vt:lpstr>
      <vt:lpstr>Bike Store Data Analysis Project</vt:lpstr>
      <vt:lpstr>Project Overview and Setup</vt:lpstr>
      <vt:lpstr>Technical Details on Project Setup  </vt:lpstr>
      <vt:lpstr>Entity Relationship          Diagram</vt:lpstr>
      <vt:lpstr>Data Cleaning  </vt:lpstr>
      <vt:lpstr>Customer Base</vt:lpstr>
      <vt:lpstr>Products diversity across categories  </vt:lpstr>
      <vt:lpstr>Sales Summary by Category  </vt:lpstr>
      <vt:lpstr>Sales Performance by Product  </vt:lpstr>
      <vt:lpstr>Customer Orders Count  </vt:lpstr>
      <vt:lpstr>Sales vs Revenue Analysis  </vt:lpstr>
      <vt:lpstr>Sales Performance by Staff  </vt:lpstr>
      <vt:lpstr>Store Performance Comparison  </vt:lpstr>
      <vt:lpstr>Sales Prediction for Inventory Re-stocking</vt:lpstr>
      <vt:lpstr>Trend and Seasonality Effect  </vt:lpstr>
      <vt:lpstr>Use of Advance SQL Functions  </vt:lpstr>
      <vt:lpstr>Use of several Sub-Queries and CTEs  </vt:lpstr>
      <vt:lpstr>Summary - Sales &amp; Customer Data  </vt:lpstr>
      <vt:lpstr>Summary - Inventory &amp; Stocking  </vt:lpstr>
      <vt:lpstr>Summary - Staffing Insights   </vt:lpstr>
      <vt:lpstr>Summary - Sales Trends &amp; Supply Chain  </vt:lpstr>
      <vt:lpstr>Recommendations  </vt:lpstr>
      <vt:lpstr>Bike Store Project Links  </vt:lpstr>
      <vt:lpstr>Q&amp;A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Sowbhagya Gurumurthy</dc:creator>
  <cp:lastModifiedBy>Manjunath KS</cp:lastModifiedBy>
  <cp:revision>118</cp:revision>
  <dcterms:modified xsi:type="dcterms:W3CDTF">2024-10-05T01:48:21Z</dcterms:modified>
</cp:coreProperties>
</file>