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72" r:id="rId6"/>
    <p:sldId id="287" r:id="rId7"/>
    <p:sldId id="271" r:id="rId8"/>
    <p:sldId id="273" r:id="rId9"/>
    <p:sldId id="274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99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06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2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378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52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54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293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93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2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70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788b6f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788b6f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7bd2e6927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7bd2e6927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74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29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0538" y="134886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Store Data Analysis Project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57338" y="290425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Analysis of the BikeStores Database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4930382" y="3372983"/>
            <a:ext cx="3000000" cy="12930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Team Members: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Abhijith S D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Arvind C R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Ayyasamy S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Gurumurthy Kalyanpur Viswanathaiah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Manjunath</a:t>
            </a: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1026" name="Picture 2" descr="biggest bike shop ...">
            <a:extLst>
              <a:ext uri="{FF2B5EF4-FFF2-40B4-BE49-F238E27FC236}">
                <a16:creationId xmlns:a16="http://schemas.microsoft.com/office/drawing/2014/main" id="{8E5FE0A7-B8F9-798E-5F37-16CAAD1D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" y="2916550"/>
            <a:ext cx="4106030" cy="20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ES University Know All about the ...">
            <a:extLst>
              <a:ext uri="{FF2B5EF4-FFF2-40B4-BE49-F238E27FC236}">
                <a16:creationId xmlns:a16="http://schemas.microsoft.com/office/drawing/2014/main" id="{77C1C94F-3DF5-C6D4-0368-937C50C64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20" y="93227"/>
            <a:ext cx="2640471" cy="11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Trend and Seasonality Effect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0" y="1419309"/>
            <a:ext cx="4279239" cy="25611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Historical Sales Trend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Seasonality Effect: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</p:spTree>
    <p:extLst>
      <p:ext uri="{BB962C8B-B14F-4D97-AF65-F5344CB8AC3E}">
        <p14:creationId xmlns:p14="http://schemas.microsoft.com/office/powerpoint/2010/main" val="387661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Summary on Insights and Recommendations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0" y="1419309"/>
            <a:ext cx="4279239" cy="25611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Insights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  <p:sp>
        <p:nvSpPr>
          <p:cNvPr id="2" name="Google Shape;215;p26">
            <a:extLst>
              <a:ext uri="{FF2B5EF4-FFF2-40B4-BE49-F238E27FC236}">
                <a16:creationId xmlns:a16="http://schemas.microsoft.com/office/drawing/2014/main" id="{2EB2115E-3A2F-F41E-B854-3AE081CAC4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35708" y="967243"/>
            <a:ext cx="3316762" cy="301831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b="1" dirty="0"/>
              <a:t>Inventory Strategies:</a:t>
            </a:r>
            <a:endParaRPr sz="6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Implement automated alerts for low stock levels.</a:t>
            </a:r>
            <a:endParaRPr sz="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Analyze sales trends for better demand forecasting.</a:t>
            </a:r>
            <a:endParaRPr sz="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b="1" dirty="0"/>
              <a:t>Customer Engagement:</a:t>
            </a:r>
            <a:endParaRPr sz="6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Develop loyalty programs for top customers.</a:t>
            </a:r>
            <a:endParaRPr sz="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Personalized marketing based on purchasing behavior.</a:t>
            </a:r>
            <a:endParaRPr sz="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b="1" dirty="0"/>
              <a:t>Staff Development:</a:t>
            </a:r>
            <a:endParaRPr sz="6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Provide training for staff in high-performing stores.</a:t>
            </a:r>
            <a:endParaRPr sz="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Reassess staffing needs based on store performance.</a:t>
            </a:r>
            <a:endParaRPr sz="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b="1" dirty="0"/>
              <a:t>Data Quality Improvement:</a:t>
            </a:r>
            <a:endParaRPr sz="6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Encourage capturing complete customer information (e.g., phone numbers).</a:t>
            </a:r>
            <a:endParaRPr sz="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" dirty="0"/>
              <a:t>Address data gaps in shipping dates for accurate delivery analysis.</a:t>
            </a:r>
            <a:endParaRPr sz="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600" dirty="0"/>
          </a:p>
        </p:txBody>
      </p:sp>
      <p:sp>
        <p:nvSpPr>
          <p:cNvPr id="3" name="Google Shape;221;p27">
            <a:extLst>
              <a:ext uri="{FF2B5EF4-FFF2-40B4-BE49-F238E27FC236}">
                <a16:creationId xmlns:a16="http://schemas.microsoft.com/office/drawing/2014/main" id="{6B17AD42-4C61-A732-11FA-954922F4D953}"/>
              </a:ext>
            </a:extLst>
          </p:cNvPr>
          <p:cNvSpPr txBox="1">
            <a:spLocks/>
          </p:cNvSpPr>
          <p:nvPr/>
        </p:nvSpPr>
        <p:spPr>
          <a:xfrm>
            <a:off x="4643470" y="1955254"/>
            <a:ext cx="4186346" cy="26622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95000"/>
              </a:lnSpc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b="1" dirty="0"/>
              <a:t>Further Analysis: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dirty="0"/>
              <a:t>Deep dive into seasonal sales trends.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dirty="0"/>
              <a:t>Customer segmentation analysis.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dirty="0"/>
              <a:t>Product return and refund patterns.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b="1" dirty="0"/>
              <a:t>Business Actions: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dirty="0"/>
              <a:t>Enhance product line based on customer preferences.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dirty="0"/>
              <a:t>Optimize supply chain for faster deliveries.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605"/>
              <a:buFont typeface="Lato"/>
              <a:buNone/>
            </a:pPr>
            <a:r>
              <a:rPr lang="en-US" sz="600" b="1" dirty="0"/>
              <a:t>Data Quality Improvement: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SzPts val="605"/>
              <a:buFont typeface="Lato"/>
              <a:buNone/>
            </a:pPr>
            <a:r>
              <a:rPr lang="en-US" sz="600" dirty="0"/>
              <a:t>Collect missing data (e.g., phone numbers, shipping dates).</a:t>
            </a:r>
          </a:p>
          <a:p>
            <a:pPr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605"/>
              <a:buFont typeface="Arial"/>
              <a:buNone/>
            </a:pPr>
            <a:r>
              <a:rPr lang="en-US" sz="600" dirty="0"/>
              <a:t>Ensure data validation in future data collection processes.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Font typeface="Lato"/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1997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Conclusion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0" y="1419309"/>
            <a:ext cx="4279239" cy="25611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Insights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  <p:sp>
        <p:nvSpPr>
          <p:cNvPr id="2" name="Google Shape;209;p25">
            <a:extLst>
              <a:ext uri="{FF2B5EF4-FFF2-40B4-BE49-F238E27FC236}">
                <a16:creationId xmlns:a16="http://schemas.microsoft.com/office/drawing/2014/main" id="{D8802E7E-1365-FBE5-43D1-79EF95C9A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2323" y="1419309"/>
            <a:ext cx="3144575" cy="29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381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Key Findings:</a:t>
            </a:r>
            <a:endParaRPr b="1"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b="1" dirty="0"/>
              <a:t>Top Products</a:t>
            </a:r>
            <a:r>
              <a:rPr lang="en" dirty="0"/>
              <a:t>: Trek Slash 8 27.5 - 2016 is the highest revenue-generating product.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Order Statuses</a:t>
            </a:r>
            <a:r>
              <a:rPr lang="en" dirty="0"/>
              <a:t>: Found that 3% of orders are rejected, indicating an area for improvement.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Customer Behavior</a:t>
            </a:r>
            <a:r>
              <a:rPr lang="en" dirty="0"/>
              <a:t>: High concentration of sales among top customers.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Inventory Management</a:t>
            </a:r>
            <a:r>
              <a:rPr lang="en" dirty="0"/>
              <a:t>: Some products have critically low stock levels.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b="1" dirty="0"/>
              <a:t>Staff Allocation</a:t>
            </a:r>
            <a:r>
              <a:rPr lang="en" dirty="0"/>
              <a:t>: Baldwin Bikes store appears understaffed given its high sales volume.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81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Conclusions</a:t>
            </a:r>
            <a:r>
              <a:rPr lang="en" dirty="0"/>
              <a:t>: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Inventory</a:t>
            </a:r>
            <a:r>
              <a:rPr lang="en" dirty="0"/>
              <a:t>: Need to replenish low-stock items promptly.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Marketing</a:t>
            </a:r>
            <a:r>
              <a:rPr lang="en" dirty="0"/>
              <a:t>: Opportunity to expand offerings for underrepresented brands.</a:t>
            </a:r>
            <a:endParaRPr dirty="0"/>
          </a:p>
          <a:p>
            <a:pPr marL="190500" marR="3810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b="1" dirty="0"/>
              <a:t>Staffing</a:t>
            </a:r>
            <a:r>
              <a:rPr lang="en" dirty="0"/>
              <a:t>: Consider reallocating staff to balance workload and improve customer service.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59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71678" y="1987827"/>
            <a:ext cx="1602188" cy="772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Q&amp;A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0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740" y="1956708"/>
            <a:ext cx="3043913" cy="80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Appendix</a:t>
            </a:r>
            <a:br>
              <a:rPr lang="en" sz="4400" dirty="0">
                <a:solidFill>
                  <a:schemeClr val="accent2"/>
                </a:solidFill>
              </a:rPr>
            </a:br>
            <a:br>
              <a:rPr lang="en" sz="4400" dirty="0">
                <a:solidFill>
                  <a:schemeClr val="accent2"/>
                </a:solidFill>
              </a:rPr>
            </a:br>
            <a:endParaRPr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5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05" y="414155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Technical Details on Project Setup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1143550" y="1199724"/>
            <a:ext cx="6962805" cy="352962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Environment Setup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Connected to Azure Database for remote access</a:t>
            </a:r>
          </a:p>
          <a:p>
            <a:pPr marL="190500" marR="38100" lvl="0" indent="0" algn="l" rtl="0">
              <a:spcBef>
                <a:spcPts val="1200"/>
              </a:spcBef>
              <a:spcAft>
                <a:spcPts val="0"/>
              </a:spcAft>
              <a:buClr>
                <a:srgbClr val="D6D6DD"/>
              </a:buClr>
              <a:buSzPts val="10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Azure Database Connection details:</a:t>
            </a:r>
          </a:p>
          <a:p>
            <a:pPr marL="342900" marR="38100" lvl="0" indent="0" algn="l" rtl="0">
              <a:spcBef>
                <a:spcPts val="200"/>
              </a:spcBef>
              <a:spcAft>
                <a:spcPts val="0"/>
              </a:spcAft>
              <a:buClr>
                <a:srgbClr val="D6D6DD"/>
              </a:buClr>
              <a:buSzPts val="10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Host: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sym typeface="Courier New"/>
              </a:rPr>
              <a:t>group3.mysql.database.azure.com</a:t>
            </a:r>
          </a:p>
          <a:p>
            <a:pPr marL="342900" marR="38100" lvl="0" indent="0" algn="l" rtl="0">
              <a:spcBef>
                <a:spcPts val="200"/>
              </a:spcBef>
              <a:spcAft>
                <a:spcPts val="0"/>
              </a:spcAft>
              <a:buClr>
                <a:srgbClr val="D6D6DD"/>
              </a:buClr>
              <a:buSzPts val="10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Port: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sym typeface="Courier New"/>
              </a:rPr>
              <a:t>3306</a:t>
            </a:r>
          </a:p>
          <a:p>
            <a:pPr marL="342900" marR="38100" lvl="0" indent="0" algn="l" rtl="0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User: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sym typeface="Courier New"/>
              </a:rPr>
              <a:t>group3</a:t>
            </a:r>
          </a:p>
          <a:p>
            <a:pPr marL="342900" marR="38100" lvl="0" indent="0" algn="l" rtl="0">
              <a:spcBef>
                <a:spcPts val="200"/>
              </a:spcBef>
              <a:spcAft>
                <a:spcPts val="0"/>
              </a:spcAft>
              <a:buSzPts val="1000"/>
              <a:buNone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Project Directory: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Created a dedicated directory for the project files in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. Included SQL scripts and data files.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Data Import: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Loaded the provided schema and data into the MySQL database.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Ensured all tables and relationships were correctly established.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3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05" y="414155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Cleaning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730081" y="1463040"/>
            <a:ext cx="7909011" cy="244425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Identified Issues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Missing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phone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numbers in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customers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staffs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tables.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NULL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values in </a:t>
            </a:r>
            <a:r>
              <a:rPr lang="en-US" sz="1200" dirty="0" err="1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shipped_date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in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orders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table.</a:t>
            </a:r>
          </a:p>
          <a:p>
            <a:pPr marL="342900" marR="38100" lvl="0" indent="0" algn="l" rtl="0">
              <a:spcBef>
                <a:spcPts val="200"/>
              </a:spcBef>
              <a:spcAft>
                <a:spcPts val="0"/>
              </a:spcAft>
              <a:buSzPts val="1000"/>
              <a:buNone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Actions taken: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Decided to retain entries with missing 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  <a:sym typeface="Courier New"/>
              </a:rPr>
              <a:t>phone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 numbers to preserve data integrity.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Noted the missing </a:t>
            </a:r>
            <a:r>
              <a:rPr lang="en-US" sz="1200" dirty="0" err="1">
                <a:solidFill>
                  <a:schemeClr val="bg1"/>
                </a:solidFill>
                <a:latin typeface="+mn-lt"/>
                <a:cs typeface="Courier New"/>
                <a:sym typeface="Courier New"/>
              </a:rPr>
              <a:t>shipped_date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 values for consideration in shipping time analysis.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Rationale:</a:t>
            </a:r>
          </a:p>
          <a:p>
            <a:pPr marL="190500" marR="38100">
              <a:spcBef>
                <a:spcPts val="200"/>
              </a:spcBef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Retaining records ensures a comprehensive analysis.</a:t>
            </a:r>
          </a:p>
          <a:p>
            <a:pPr marL="190500" marR="38100">
              <a:spcBef>
                <a:spcPts val="200"/>
              </a:spcBef>
              <a:buSzPts val="1100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Missing values can inform about data collection processes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14165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05" y="414155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Use of Aggregates and Joins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730081" y="1463040"/>
            <a:ext cx="7909011" cy="244425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Identified Issues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Missing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phone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numbers in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customers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staffs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tables.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NULL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values in </a:t>
            </a:r>
            <a:r>
              <a:rPr lang="en-US" sz="1200" dirty="0" err="1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shipped_date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in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Courier New"/>
                <a:cs typeface="Courier New"/>
                <a:sym typeface="Courier New"/>
              </a:rPr>
              <a:t>orders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table.</a:t>
            </a:r>
          </a:p>
          <a:p>
            <a:pPr marL="342900" marR="38100" lvl="0" indent="0" algn="l" rtl="0">
              <a:spcBef>
                <a:spcPts val="200"/>
              </a:spcBef>
              <a:spcAft>
                <a:spcPts val="0"/>
              </a:spcAft>
              <a:buSzPts val="1000"/>
              <a:buNone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Actions taken: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Decided to retain entries with missing 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  <a:sym typeface="Courier New"/>
              </a:rPr>
              <a:t>phone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 numbers to preserve data integrity.</a:t>
            </a:r>
          </a:p>
          <a:p>
            <a:pPr marL="1905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Noted the missing </a:t>
            </a:r>
            <a:r>
              <a:rPr lang="en-US" sz="1200" dirty="0" err="1">
                <a:solidFill>
                  <a:schemeClr val="bg1"/>
                </a:solidFill>
                <a:latin typeface="+mn-lt"/>
                <a:cs typeface="Courier New"/>
                <a:sym typeface="Courier New"/>
              </a:rPr>
              <a:t>shipped_date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 values for consideration in shipping time analysis.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Rationale:</a:t>
            </a:r>
          </a:p>
          <a:p>
            <a:pPr marL="190500" marR="38100">
              <a:spcBef>
                <a:spcPts val="200"/>
              </a:spcBef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Retaining records ensures a comprehensive analysis.</a:t>
            </a:r>
          </a:p>
          <a:p>
            <a:pPr marL="190500" marR="38100">
              <a:spcBef>
                <a:spcPts val="200"/>
              </a:spcBef>
              <a:buSzPts val="1100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ourier New"/>
              </a:rPr>
              <a:t>Missing values can inform about data collection processes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5209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05" y="414155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Use of several Sub-Queries and CTEs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076FF-E99A-FB55-12B3-355BC0A516B1}"/>
              </a:ext>
            </a:extLst>
          </p:cNvPr>
          <p:cNvSpPr txBox="1"/>
          <p:nvPr/>
        </p:nvSpPr>
        <p:spPr>
          <a:xfrm>
            <a:off x="2308860" y="2418359"/>
            <a:ext cx="4617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Identifying Low Stock Products:</a:t>
            </a:r>
          </a:p>
        </p:txBody>
      </p:sp>
    </p:spTree>
    <p:extLst>
      <p:ext uri="{BB962C8B-B14F-4D97-AF65-F5344CB8AC3E}">
        <p14:creationId xmlns:p14="http://schemas.microsoft.com/office/powerpoint/2010/main" val="396565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05" y="414155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Use of Advance SQL Functions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8E666-BC77-8E0A-5F5A-87C95A2BF190}"/>
              </a:ext>
            </a:extLst>
          </p:cNvPr>
          <p:cNvSpPr txBox="1"/>
          <p:nvPr/>
        </p:nvSpPr>
        <p:spPr>
          <a:xfrm>
            <a:off x="2308860" y="2233693"/>
            <a:ext cx="461772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Calculating Running Total of Sale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Year-over-Year Sales Growth:</a:t>
            </a:r>
          </a:p>
        </p:txBody>
      </p:sp>
    </p:spTree>
    <p:extLst>
      <p:ext uri="{BB962C8B-B14F-4D97-AF65-F5344CB8AC3E}">
        <p14:creationId xmlns:p14="http://schemas.microsoft.com/office/powerpoint/2010/main" val="103991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997215" y="118797"/>
            <a:ext cx="4991982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Project Overview and Setup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D7715-400A-6D2B-135C-5F984F7B8117}"/>
              </a:ext>
            </a:extLst>
          </p:cNvPr>
          <p:cNvSpPr txBox="1"/>
          <p:nvPr/>
        </p:nvSpPr>
        <p:spPr>
          <a:xfrm>
            <a:off x="4208778" y="990600"/>
            <a:ext cx="4572000" cy="404155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Objective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provide actionable insights derived from the bike store dataset.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Dataset Overview: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Scope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Import and Schema Overview, Data Analysis Using SQL (Descriptive Statistics, Data Cleaning, Aggregation and Grouping, Joins and Relationships, Use of Sub-queries, CTEs and Advanced Functions,), Insights and Conclusion.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Dataset Includes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 descr="Azure SQL Database ...">
            <a:extLst>
              <a:ext uri="{FF2B5EF4-FFF2-40B4-BE49-F238E27FC236}">
                <a16:creationId xmlns:a16="http://schemas.microsoft.com/office/drawing/2014/main" id="{CFDF3B57-7F08-AC0C-70D1-F0AAC710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25" y="990601"/>
            <a:ext cx="2940404" cy="154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x on LinkedIn: Query caching and ...">
            <a:extLst>
              <a:ext uri="{FF2B5EF4-FFF2-40B4-BE49-F238E27FC236}">
                <a16:creationId xmlns:a16="http://schemas.microsoft.com/office/drawing/2014/main" id="{76845259-DA8A-1FCD-35CE-65A420D5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91" y="3217710"/>
            <a:ext cx="3018301" cy="11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 Builder &amp; Dashboards | Hex">
            <a:extLst>
              <a:ext uri="{FF2B5EF4-FFF2-40B4-BE49-F238E27FC236}">
                <a16:creationId xmlns:a16="http://schemas.microsoft.com/office/drawing/2014/main" id="{A3F0E7EB-4FEB-E1CD-B2D2-5CD8DD17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3" y="2550535"/>
            <a:ext cx="1228513" cy="645961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aggle png images | PNGWing">
            <a:extLst>
              <a:ext uri="{FF2B5EF4-FFF2-40B4-BE49-F238E27FC236}">
                <a16:creationId xmlns:a16="http://schemas.microsoft.com/office/drawing/2014/main" id="{6390CDF4-06E5-A435-917A-31ED187B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52" y="4414021"/>
            <a:ext cx="3018301" cy="61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onitor your GitHub Repos with Graphite ...">
            <a:extLst>
              <a:ext uri="{FF2B5EF4-FFF2-40B4-BE49-F238E27FC236}">
                <a16:creationId xmlns:a16="http://schemas.microsoft.com/office/drawing/2014/main" id="{FA662110-344F-4985-3AC9-13C5C2D0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04" y="2560003"/>
            <a:ext cx="1132997" cy="63660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queries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11607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>
                <a:solidFill>
                  <a:srgbClr val="6D6D6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-- Identify top 5 products by total sales</a:t>
            </a:r>
            <a:endParaRPr sz="4800" i="1">
              <a:solidFill>
                <a:srgbClr val="6D6D6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83D6C5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 p.product_name,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800">
                <a:solidFill>
                  <a:srgbClr val="EFB080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(oi.quantity * oi.list_price * (</a:t>
            </a:r>
            <a:r>
              <a:rPr lang="en" sz="4800">
                <a:solidFill>
                  <a:srgbClr val="EBC88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- oi.discount)) </a:t>
            </a: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total_sales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4800">
              <a:solidFill>
                <a:srgbClr val="83D6C5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 order_items oi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products p </a:t>
            </a: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oi.product_id = p.product_id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sz="4800">
              <a:solidFill>
                <a:srgbClr val="83D6C5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 p.product_name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endParaRPr sz="4800">
              <a:solidFill>
                <a:srgbClr val="83D6C5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 total_sales </a:t>
            </a: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4800">
              <a:solidFill>
                <a:srgbClr val="83D6C5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3D6C5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800">
                <a:solidFill>
                  <a:srgbClr val="EBC88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Arial"/>
                <a:ea typeface="Arial"/>
                <a:cs typeface="Arial"/>
                <a:sym typeface="Arial"/>
              </a:rPr>
              <a:t>Findings: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Arial"/>
                <a:ea typeface="Arial"/>
                <a:cs typeface="Arial"/>
                <a:sym typeface="Arial"/>
              </a:rPr>
              <a:t>The top-selling product is Trek Slash 8 27.5 - 2016, generating the highest revenue.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" marR="381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6D6DD"/>
                </a:solidFill>
                <a:highlight>
                  <a:srgbClr val="181818"/>
                </a:highlight>
                <a:latin typeface="Arial"/>
                <a:ea typeface="Arial"/>
                <a:cs typeface="Arial"/>
                <a:sym typeface="Arial"/>
              </a:rPr>
              <a:t>Indicates high customer preference, suggesting a focus on inventory and promotion for this product.</a:t>
            </a:r>
            <a:endParaRPr sz="4800">
              <a:solidFill>
                <a:srgbClr val="D6D6DD"/>
              </a:solidFill>
              <a:highlight>
                <a:srgbClr val="18181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" marR="38100" lvl="0" indent="0" algn="l" rtl="0">
              <a:spcBef>
                <a:spcPts val="200"/>
              </a:spcBef>
              <a:spcAft>
                <a:spcPts val="0"/>
              </a:spcAft>
              <a:buClr>
                <a:srgbClr val="D6D6DD"/>
              </a:buClr>
              <a:buSzPct val="100000"/>
              <a:buFont typeface="Arial"/>
              <a:buNone/>
            </a:pPr>
            <a:endParaRPr sz="1000">
              <a:solidFill>
                <a:srgbClr val="D6D6DD"/>
              </a:solidFill>
              <a:highlight>
                <a:srgbClr val="18181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3333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900">
              <a:solidFill>
                <a:srgbClr val="D6D6DD"/>
              </a:solidFill>
              <a:highlight>
                <a:srgbClr val="18181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285" y="286935"/>
            <a:ext cx="3556772" cy="818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Entity Relationship 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        Diagram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1" y="1387504"/>
            <a:ext cx="3790234" cy="35075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Tables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6E3CD-82A9-9F59-FC6A-E0129D081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913" y="108833"/>
            <a:ext cx="4823139" cy="4925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13E7D2-C0F0-26A0-C094-D56218B6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604" y="1537605"/>
            <a:ext cx="1672286" cy="32073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Customer Demographics &amp; Purchasing Behaviour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1" y="1387504"/>
            <a:ext cx="4275264" cy="359220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Demographics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4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Purchasing Behaviour: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Import and Schema Overview, Data Analysis Using SQL (Descriptive Statistics, Data Cleaning, Aggregation and Grouping, Joins and Relationships, Use of Sub-queries, CTEs and Advanced Functions,), Insights and Conclusion.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</p:spTree>
    <p:extLst>
      <p:ext uri="{BB962C8B-B14F-4D97-AF65-F5344CB8AC3E}">
        <p14:creationId xmlns:p14="http://schemas.microsoft.com/office/powerpoint/2010/main" val="316980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Sales Performance by Category and Brand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1" y="1387504"/>
            <a:ext cx="4275264" cy="359220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Category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4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Brand: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Import and Schema Overview, Data Analysis Using SQL (Descriptive Statistics, Data Cleaning, Aggregation and Grouping, Joins and Relationships, Use of Sub-queries, CTEs and Advanced Functions,), Insights and Conclusion.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DAEC3-4110-EB9D-AE92-18961F3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57" y="1387504"/>
            <a:ext cx="4415132" cy="34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Sales Performance by Category and Brand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1" y="1387504"/>
            <a:ext cx="4275264" cy="359220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Category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4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Brand: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Import and Schema Overview, Data Analysis Using SQL (Descriptive Statistics, Data Cleaning, Aggregation and Grouping, Joins and Relationships, Use of Sub-queries, CTEs and Advanced Functions,), Insights and Conclusion.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DAEC3-4110-EB9D-AE92-18961F3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57" y="1387504"/>
            <a:ext cx="4415132" cy="34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Inventory and Stock Management</a:t>
            </a: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1" y="1387504"/>
            <a:ext cx="4275264" cy="359220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Inventory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4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Stock Management: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Import and Schema Overview, Data Analysis Using SQL (Descriptive Statistics, Data Cleaning, Aggregation and Grouping, Joins and Relationships, Use of Sub-queries, CTEs and Advanced Functions,), Insights and Conclusion.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2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Store Performance Comparison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1" y="1387504"/>
            <a:ext cx="4275264" cy="359220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Revenue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4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Staff Management: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Import and Schema Overview, Data Analysis Using SQL (Descriptive Statistics, Data Cleaning, Aggregation and Grouping, Joins and Relationships, Use of Sub-queries, CTEs and Advanced Functions,), Insights and Conclusion.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6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6C062C9A-9414-4CFF-6C4A-41106F3F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934" y="426082"/>
            <a:ext cx="8053235" cy="54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Store Performance Comparison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EB74-A72B-7DFC-7362-2F8A462D1D74}"/>
              </a:ext>
            </a:extLst>
          </p:cNvPr>
          <p:cNvSpPr txBox="1"/>
          <p:nvPr/>
        </p:nvSpPr>
        <p:spPr>
          <a:xfrm>
            <a:off x="264930" y="1419309"/>
            <a:ext cx="4279239" cy="3693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>
              <a:schemeClr val="tx2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Revenue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provide actionable insights derived from the bike store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</a:t>
            </a: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To assist in making informed business decisions based on data analysis.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Staff Management: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  <a:p>
            <a:pPr>
              <a:lnSpc>
                <a:spcPct val="115000"/>
              </a:lnSpc>
            </a:pPr>
            <a:endParaRPr lang="en-IN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u="sng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Order Fulfilment and Delivery:</a:t>
            </a: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Observations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</a:p>
          <a:p>
            <a:pPr>
              <a:lnSpc>
                <a:spcPct val="11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IN" sz="1200" u="sng" dirty="0">
                <a:solidFill>
                  <a:schemeClr val="tx2"/>
                </a:solidFill>
                <a:effectLst>
                  <a:glow>
                    <a:schemeClr val="bg1"/>
                  </a:glow>
                  <a:outerShdw sx="1000" sy="1000" algn="ctr" rotWithShape="0">
                    <a:schemeClr val="tx2"/>
                  </a:outerShdw>
                </a:effectLst>
              </a:rPr>
              <a:t>Recommendations 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Brands, Categories, Customers, Order Items, Orders, Staff, Stocks and Stores details.</a:t>
            </a:r>
          </a:p>
        </p:txBody>
      </p:sp>
    </p:spTree>
    <p:extLst>
      <p:ext uri="{BB962C8B-B14F-4D97-AF65-F5344CB8AC3E}">
        <p14:creationId xmlns:p14="http://schemas.microsoft.com/office/powerpoint/2010/main" val="144192820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cus">
    <a:dk1>
      <a:srgbClr val="1B212C"/>
    </a:dk1>
    <a:lt1>
      <a:srgbClr val="FFFFFF"/>
    </a:lt1>
    <a:dk2>
      <a:srgbClr val="D9D9D9"/>
    </a:dk2>
    <a:lt2>
      <a:srgbClr val="82C7A5"/>
    </a:lt2>
    <a:accent1>
      <a:srgbClr val="0145AC"/>
    </a:accent1>
    <a:accent2>
      <a:srgbClr val="EECE1A"/>
    </a:accent2>
    <a:accent3>
      <a:srgbClr val="4E5567"/>
    </a:accent3>
    <a:accent4>
      <a:srgbClr val="F4D6AD"/>
    </a:accent4>
    <a:accent5>
      <a:srgbClr val="7890CD"/>
    </a:accent5>
    <a:accent6>
      <a:srgbClr val="F15E22"/>
    </a:accent6>
    <a:hlink>
      <a:srgbClr val="7890CD"/>
    </a:hlink>
    <a:folHlink>
      <a:srgbClr val="7890C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1647</Words>
  <Application>Microsoft Office PowerPoint</Application>
  <PresentationFormat>On-screen Show (16:9)</PresentationFormat>
  <Paragraphs>213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Lato</vt:lpstr>
      <vt:lpstr>Arial</vt:lpstr>
      <vt:lpstr>Montserrat</vt:lpstr>
      <vt:lpstr>Courier New</vt:lpstr>
      <vt:lpstr>Focus</vt:lpstr>
      <vt:lpstr>Bike Store Data Analysis Project</vt:lpstr>
      <vt:lpstr>Project Overview and Setup</vt:lpstr>
      <vt:lpstr>Entity Relationship          Diagram</vt:lpstr>
      <vt:lpstr>Customer Demographics &amp; Purchasing Behaviour</vt:lpstr>
      <vt:lpstr>Sales Performance by Category and Brand  </vt:lpstr>
      <vt:lpstr>Sales Performance by Category and Brand  </vt:lpstr>
      <vt:lpstr>Inventory and Stock Management </vt:lpstr>
      <vt:lpstr>Store Performance Comparison  </vt:lpstr>
      <vt:lpstr>Store Performance Comparison  </vt:lpstr>
      <vt:lpstr>Trend and Seasonality Effect  </vt:lpstr>
      <vt:lpstr>Summary on Insights and Recommendations  </vt:lpstr>
      <vt:lpstr>Conclusion  </vt:lpstr>
      <vt:lpstr>Q&amp;A  </vt:lpstr>
      <vt:lpstr>Appendix  </vt:lpstr>
      <vt:lpstr>Technical Details on Project Setup  </vt:lpstr>
      <vt:lpstr>Data Cleaning  </vt:lpstr>
      <vt:lpstr>Use of Aggregates and Joins  </vt:lpstr>
      <vt:lpstr>Use of several Sub-Queries and CTEs  </vt:lpstr>
      <vt:lpstr>Use of Advance SQL Functions  </vt:lpstr>
      <vt:lpstr>Interesting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Sowbhagya Gurumurthy</dc:creator>
  <cp:lastModifiedBy>Gurumurthy.kv</cp:lastModifiedBy>
  <cp:revision>21</cp:revision>
  <dcterms:modified xsi:type="dcterms:W3CDTF">2024-10-03T17:17:58Z</dcterms:modified>
</cp:coreProperties>
</file>