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82" r:id="rId4"/>
    <p:sldId id="258" r:id="rId5"/>
    <p:sldId id="283" r:id="rId6"/>
    <p:sldId id="277" r:id="rId7"/>
    <p:sldId id="272" r:id="rId8"/>
    <p:sldId id="288" r:id="rId9"/>
    <p:sldId id="289" r:id="rId10"/>
    <p:sldId id="290" r:id="rId11"/>
    <p:sldId id="291" r:id="rId12"/>
    <p:sldId id="287" r:id="rId13"/>
    <p:sldId id="271" r:id="rId14"/>
    <p:sldId id="273" r:id="rId15"/>
    <p:sldId id="274" r:id="rId16"/>
    <p:sldId id="275" r:id="rId17"/>
    <p:sldId id="278" r:id="rId18"/>
    <p:sldId id="279" r:id="rId19"/>
    <p:sldId id="298" r:id="rId20"/>
    <p:sldId id="293" r:id="rId21"/>
    <p:sldId id="294" r:id="rId22"/>
    <p:sldId id="295" r:id="rId23"/>
    <p:sldId id="296" r:id="rId24"/>
    <p:sldId id="280" r:id="rId25"/>
    <p:sldId id="281" r:id="rId26"/>
    <p:sldId id="285" r:id="rId27"/>
    <p:sldId id="286" r:id="rId28"/>
    <p:sldId id="265" r:id="rId29"/>
  </p:sldIdLst>
  <p:sldSz cx="9144000" cy="5143500" type="screen16x9"/>
  <p:notesSz cx="6858000" cy="9144000"/>
  <p:embeddedFontLst>
    <p:embeddedFont>
      <p:font typeface="Aptos Narrow" panose="020B0004020202020204" pitchFamily="34"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nf>Sheet1!$A$1</cx:nf>
        <cx:lvl ptCount="3" name="State">
          <cx:pt idx="0">NY</cx:pt>
          <cx:pt idx="1">CA</cx:pt>
          <cx:pt idx="2">TX</cx:pt>
        </cx:lvl>
      </cx:strDim>
      <cx:numDim type="colorVal">
        <cx:f>Sheet1!$B$2:$B$4</cx:f>
        <cx:lvl ptCount="3" formatCode="General">
          <cx:pt idx="0">3195</cx:pt>
          <cx:pt idx="1">1006</cx:pt>
          <cx:pt idx="2">521</cx:pt>
        </cx:lvl>
      </cx:numDim>
    </cx:data>
  </cx:chartData>
  <cx:chart>
    <cx:title pos="t" align="ctr" overlay="0">
      <cx:tx>
        <cx:rich>
          <a:bodyPr spcFirstLastPara="1" vertOverflow="ellipsis" horzOverflow="overflow" wrap="square" lIns="0" tIns="0" rIns="0" bIns="0" anchor="ctr" anchorCtr="1"/>
          <a:lstStyle/>
          <a:p>
            <a:pPr algn="ctr" rtl="0">
              <a:defRPr/>
            </a:pPr>
            <a:r>
              <a:rPr lang="en-GB" sz="1400" b="0" i="0" u="none" strike="noStrike" baseline="0" dirty="0">
                <a:solidFill>
                  <a:schemeClr val="bg1"/>
                </a:solidFill>
                <a:latin typeface="Aptos Narrow" panose="02110004020202020204"/>
              </a:rPr>
              <a:t>Customer</a:t>
            </a:r>
            <a:r>
              <a:rPr lang="en-GB" sz="1400" b="0" i="0" u="none" strike="noStrike" baseline="0" dirty="0">
                <a:solidFill>
                  <a:sysClr val="windowText" lastClr="000000">
                    <a:lumMod val="65000"/>
                    <a:lumOff val="35000"/>
                  </a:sysClr>
                </a:solidFill>
                <a:latin typeface="Aptos Narrow" panose="02110004020202020204"/>
              </a:rPr>
              <a:t> </a:t>
            </a:r>
            <a:r>
              <a:rPr lang="en-GB" sz="1400" b="0" i="0" u="none" strike="noStrike" baseline="0" dirty="0">
                <a:solidFill>
                  <a:schemeClr val="bg1"/>
                </a:solidFill>
                <a:latin typeface="Aptos Narrow" panose="02110004020202020204"/>
              </a:rPr>
              <a:t>Base</a:t>
            </a:r>
          </a:p>
        </cx:rich>
      </cx:tx>
      <cx:spPr>
        <a:solidFill>
          <a:schemeClr val="tx1"/>
        </a:solidFill>
      </cx:spPr>
    </cx:title>
    <cx:plotArea>
      <cx:plotAreaRegion>
        <cx:plotSurface>
          <cx:spPr>
            <a:ln>
              <a:solidFill>
                <a:schemeClr val="tx2"/>
              </a:solidFill>
            </a:ln>
          </cx:spPr>
        </cx:plotSurface>
        <cx:series layoutId="regionMap" uniqueId="{EB3BAA4F-0FF1-7845-BFA3-6A469E1BD85A}">
          <cx:tx>
            <cx:txData>
              <cx:f>Sheet1!$B$1</cx:f>
              <cx:v>Customer count</cx:v>
            </cx:txData>
          </cx:tx>
          <cx:spPr>
            <a:ln>
              <a:solidFill>
                <a:schemeClr val="tx2"/>
              </a:solidFill>
            </a:ln>
          </cx:spPr>
          <cx:dataLabels/>
          <cx:dataId val="0"/>
          <cx:layoutPr>
            <cx:geography cultureLanguage="en-GB" cultureRegion="IN" attribution="Powered by Bing">
              <cx:geoCache provider="{E9337A44-BEBE-4D9F-B70C-5C5E7DAFC167}">
                <cx:binary>1HtZj9xGk+1fEfQ8lHNP5mA8wCWrqle1llbrWnohWq02dyaZTK6/fg675O+6y54WjAEuMHpwobll
ZmTEiRMn0v/xMP/7Q/V4717NddX0//4w//o68779919+6R+yx/q+f1PnD8729nf/5sHWv9jff88f
Hn/57u6nvEl/YYSKXx6ye+cf59f/+R/4Wvpor+3Dvc9t82F4dMvHx36ofP/Cvb+99er+e503u7z3
Ln/w9NfXN19ev3psfO6XT0v7+OvrZ/dfv/rl9Ct/GfFVhUn54TveFeyN4YYJzhl5+sdfv6psk/64
HWj5RuGOVFSYp3/qj7Fv7mu8f/M4vfpiXflvr+6a3D9+f3Xr7/1j/8dDfzfBp+ndf//uHvsea3v6
feFDz1Z3XPyDHRq/2TOFaX99fTJy3tv4+EBstyXe3T7Z5JfnO/Kf/3FyAVY6ufKnTTs16c9u/WXP
4v/zkkn+2Z5x/YZJoZSh5rhn9PmeUWreKKqZpoIeN+2PsY97Ft9X+e/WNfn9/3jXXvjUyb5tBvhf
uG+ffvvDdn/nyv9w3+gboXgoQkr/dt+MecMRh0Zrdty28I+xj/v26XG+7//HW/b3XznZrW3Z/wt2
6+Up/hkjnz35DzGSmzeScKmBgs8DDRtGaIg9E+K4oSfgeAJM//18/h4ST15/toT/T6j33yPiv5LK
7t7f75+y0Z9A8eW7f6DpyavPktqz1f4RBxfff33NhPjT/m2f+PHeMUhOjHa0+b/ee7zv/a+vA6Xe
GM25kjrkgFFBsHHT43YLsPlGUmZIaLgEyIaIwcY6n/36WtM3XArNFWchZfL1q94O23UaIoUyCail
gFwD3P1X+n9vqyW1zb+s8ePvV81Qv7d54/tfX3Mk3Pb42DbLbUTKiFGUM60MDxkm0D7cfwTFwNP0
3ypauIZOpXwMaeIHs2etaIMqJu2Yr5+lHNryXgRO9oemW/pF7DybZTbHgU3It7Rxogliy+ZSX5pM
LsOuNEHTnU+mrvq3lazbYIlsOcv2myx9MdsdbFUVPE61FvRRz3YZPlbZrKv7MJRt8sBr3qmbVOVd
y6Oa5j2mIlrp6ncZJX5qdmklXdlGdpJ1fU310mHKaV3T5YrVvCl+D/rR4p0/benfGEmf2MgQUBYj
lTBbFmQEHvFnG2la50OmsvAxmWxTdOe+FpU4r8TYO32+9qnPp3jNW6TBiiQ5Sw4vD0/Z6fhac83B
mkKOncJkno+/FjzsFVH594KWvMxjb7nkWWQMC7ri4OYpdX7nMp+KLApEsLbN+0nwpWcxFaua+KVX
WdOXkbUdd/TGyLDDvZcnCRf+sx9psuFSCBfaqNvmls/nOGd5wDLHg+8qcCNhu3TVqe4OVSg8J1Hj
vFJfS0kSf/HyuCd7s40rjNCMScJMyE/HbYfFahvw8Hu6wOdUNJK26n/LRMKaNJqKfMjfNQmIt4+y
zDKmopeHN39ZtkaCFSEzQoYMMfR82akc84DMGf8e6Ep3PJYTUfIegRT4C7vmurrJA2rpW152y3Bb
9oSsWdRneQWjvDwTIMLzDZBMiVDKUEkFa/CTDfAqJ8VSNslDYtZGujPbtXWy7IOk7s1ytoRuxq68
PORfFx/qUAklQ2IIN4I8X3yms6QqFuK+CzUhyg8LVSstD9JNQy/2eZgI9dUNsHoX9Upr9dWSZXRm
P+aWtNNPHIGeIBnypSECUYJA5YDT8GQ2qVkLaVoffMtyp+vgfPbZFhD1bDNQ+GEqxCrivO4X1kaz
YRyzkjnJhtu6VcUSNwF1za2ps9o1u05axz7WY97031622Yanf8JbTSknyN9CUg0M5+oES4YpCR3p
1vnb7LyDE5ChJDAWmScug2h2fAxuW1Z2W9D4yW4/eZsO/9RYlCoNdkiUCQUXgLbnWxd2rPdLr+y3
ppIBMLwAeq1TNC7EL/KKJxK436eDK+/rQjZAVNfWjsrzMCiCsYy6DGi7If+S4a0mX6vxSsxla+uf
wAo99TFUF1xppnTINkakTvLTzKemNc3Kv/UJU0G9L3zfVsP7bvV528RTt3SYXKDrEffs0tV22YXl
ugS3U9smF71xVZHG9bqS5arOusYnUWOISnw8SBJUH1Vt0rWOGTczIJEFxUKbS7KaCl8t82Tqup+E
KUW19MwBmKKhUUYRyqWScNbnlodnNt3YjO1XLa0sZNySUMIVk2QwxsV01QGgPVmO6FkNAveGJzhp
aRLi1jx5rrrDMPGfB7Q4RXEGtmEQSJQyvgHJiVuUc9nXSWbbr61DFHV73peheMtoxpcr3g8LzGGS
sVo/19m8LDoaMjd1WQzAn9THtFuT4NzVolg/u2Do1U2Yq40gzGKsK3NWDnLbHttzAxdaRi3Hj60r
yvXzWqlyKiNSVVvSymF9bJBtTIaLfHFgImE9z9g7LosFP/1KUh/uWtnz/qD0sO1dOac5CEb3NLwJ
02CZotDOBT5hQR4w8zxoNm7gW1mX93Ovmq49mNHR8VZwu/pr58rERVVVO1bHQZrU83kqkFy/NGGT
iM8jGSmcTIcpeMbYNRYU5WVsOIVwWF8TrcHxhVaS0xPX4MnSpNS01deV1r1Lo5kR3fbRZAtbXfCh
mwAUL494ikZMA4sYRd6mArn7dMTekT6baj594euwOeM0iA3+WK9LJG81dlJ9TQq+wgknNvg+fasB
LPDTl6ex0dlnQcG1UkwjcUlGmABLfh4UKx+HLjCq/lyLpvY88naQwaPtsg5olJV9Q/cu0TZ/P/Zh
CsRpM2nTfRp6Ntoo1HqqxsiztLuqklDdztxV4RL1E1XjRx8GJI87uc72Ck5EsqggIsnbSCSKbsGe
EfihHTOwi4ukKP0W+aOQ/B1Dvm+XiJeOz+PZyys+xTWUcSEB3cCqsVqOmuD5ikuVZM3U9fpuHBoC
EiudYyCx47r5rQDJEucZnWa47Vwajp/UPzHbQLWbS/OhmFhym8xqc2nW5WvtzvOW8Q0iu7Un9NBV
Y9vnZ6tcSkRdMtUbp6ZLWCM6Ne0QRi8v6fkeSqCGEoQTCVijlIanVKhUWYfiIBhvsr7cMGytJ6T8
tpfN8GEJwkFc//PxJBH6qRZWSp1YUM9zS1lIhhssfUPQOc26IiK2zKWNXJ+n9/9sPMQlDUOsL+SE
CHqKjXxK4C5jXtwkRYok3ZSgPmyny0rzfdN3Gkt+eUB2kipCUMoQPARpAiEBFeck93W8qVdbNOwu
9BkHWPk23XbUB3zYsPAJGKGmLtjsJJs3zETy2TDatR0yd5BR1EV0ltsl25V9eV+ZQovzfKo2x+qW
yaqbpJvxVJ7xzWeWtFb9oQy044c2dCPv4wUJGP7zk6Wd0HYszVAuGAX2EClAoJ+7v59LqqvBLnc8
HTfo965DrK7VmtsHT8KSNdHibbd+1qzZCEcdWAoPn1Vdpct+rRX16cHwYJjuQPsdzDHpgiOc+bgC
nps8MIhZMVXtli4G5KHznLUT8oQHxcOAuU8I/kLRSmGKOhUwhfc6C3wsq6EAxmSGFfjraJ8tt5T/
yKFECP4FuqqZDFHHk7/UDnRahVpUF3waa20Bt8d6gWXhPJYxSvUsbX6Gsyf5fRtScFRKBHmeIFxP
8jspLDh5O+tP/UDhIX7xHg4FMgX7iKIVVu6TKbBzH6mKLzB4NSYNOCCyCKw0ubny77Xqw6Q4JF6E
QFcg3PjRQeNHSq0DIKmfG2T+H9uWdlMDU85V2AB8AEvbdqTlvG1EUOQUP2YpzPiR2NpiJrIskexL
5bfC/2WXE4Y/TzJY/JZVgboUSvVfS1Tw6z5Iybx8yrJFVUnkh5K3cTKRpLhRbBVu2XeZU20YGcZM
kUXOdXl3SaqBzzJqQR+DK5fWgXib1JnmcTfZOX0geUXOp2QQalfqxlbfRVGt7mNtVY1Wzkqr6Z0Y
KZnXXVg0RrZxB0LeD4dpkuF447osmW2kalLTa04cNbumcYbGxewHl0R2Dru1iLJmdGKO07kcEQzj
6qaliuZAFqI4GEYHcasqv4g0JjMdpuGsNVNGExDiJPUXPtOgurFeq2ldoRPAFduLuVySIer6tlCH
0eiU72QdzOunSVmWfx5ElSY7Ljyj8YKC3y6RSn1vdiZnUxmnskrPNeN+11kyrVeJaQg5oxPN2CEN
+jAj+7a0tbhb5JiWwZ2xZJ4/zX7m/m3Q+yb4iBSsh+/SKeXuVj2mjY1aa2nWfzDzWpVnSQ656LBa
EdY2MqXlLIu1W/su/EbrImy+Z6y147yDqyzdoxn8NJG4rKaeFuc+aToZ7lBYyUqdJXVQqhtDdVCW
Z6NqWV9lj1nYcA8rz5SHTrxduR3h0it1fZt94Ip4RfZNI9pWXwwmybPqupFz2aX7Ykz9NF5PMknz
/BBYYXP1UXrn7IUqRJaGB/iK4mXUjisBT6r6MJ9MlAZCdX6XJW4tlosp7YMsP5vyGuk7Ls0kALBj
mw/yNxsMSvYXcI4pSOKJgwfSm6EFjTWRX3g4q3cV0xo//ngxyPMK94iBTOLi1fai+7YOnWHjZaFc
m7JzOgeB1vFSyHLQZ3NT0LqKpBg3okFkkGM5KZdIKvdzsihi4kJmRqbvlqmdWv2+SIJiqg665AFr
L8phMeH4ThVc5ibqjNlEHu28zMrPOk2SYL0SouphqWDpANlvgdpdJq8CnjhdXdO8y2n1viimIkz2
UwEgSPc2pxxzB2RtU1rGoCJsT9JsybsdacvChbvGk0A2v7GUNRivLipj7oY07LrYQViAZVk45Mgg
MVXZ9hHMHxww6jqzFUki67H6uM1ow9WhyKbNYrzyJX5sn3kk81pvkC9Gn4Y6NpO3cIC1AYE788bV
eK49LjXzcoX5ukLjH3JJn2C0KqMbIaD5tj20FRmT/5dW82bnRpgC4lwwBA5bETRlmInHrkOF2B1c
noO6xlNIF93FeZjJIcAOiqEbPvuiGfIG9gqy1Z5lwyro/DYs9DblHDvdrrcKnoUROG5135Jg3hxM
uWDbebkEuFaZejPNOFI8ihQbdhPmMDY9ho1/rMc5zrtvUDAzXJNza9VtKUVieCwmA0UtanVGYYsf
3pOsvcEndRFsi0v88mSMAV7j4h9Fg5Gr3P7ivSzfcpK74PaHqYPj438Y+fgcpBdWvtWsrTEB2gTZ
+K3MVZu7s7zhCxbdsRUd9ChlPM3JLRSN1JpIHjfKrqOHq0HKGFx60VCzJDKiZTYu6p2pBwsrjayu
8AhrIVq6GLpRMpqoJMtWRaS1ZLhY6ZR038zRgrZFBAHXjmvKWI6iN25toyZ6vgzhJneQ49Ye3UMl
ZQX7KJHjjb3U1bb4WS0Z/DSlbhsmE5nCxcV2RGd3a5CLwV9ipXwz79GR1mEZMEsscvsKzV2P99Aj
4vCu3mfb1I8GDdZpxR+24lbofUAkaOjFyqSe27OUQCIk+ykfLGLaPLHUtp+wv/moWfeNqrSB+/QS
JQAW70ZUD+96NAe2D7Jx+xFjGuKnasgWDvUqt/k3g0qz6W6o0irND00awtmzjtOUn5f9oqm/4kdf
yYveeH32w+SmGB2mM+e8xEeQASwGL9q8RJ4fabcqcgfmVoTjru0C3+Qx6dMEg8siQzd556sWYnEF
BQYaGLYpGy60TbdwHpBfca1cBlWEhxJkcV4uuemr2Z57YUldx5URVT1GSZ9Ch6WGDng+812PH5BG
Wd3U3YD/Lk8liiQThfbWoTlS3YylT8DkJ1dgdJqldvysmmRGWZUs6+b7kwGUF4eZdwwIE7qsGsJ9
VSPF1vs5aBLTX0iDVDV/IWougDdpZW1Znv/Q5wtfZa44DFkFAeFhET3OSpy3RQZznPGnmOlsWMFg
fTKVyfqZZ6Gd/F3Hp2xS5/649NmkPUzE23ktsaIynXq5VyuhQDnvxGY+iuoIxoQAuLn4UZAO+3KC
BejAtvX6PGf4cXBwPN/l0JaDKK9WCPVGsLIxETSgRdVveUsdnlAL3USBUQ49JMqjarVSWbnkMDSd
S9hFmnQrvrEetcwEOgdk2E6KEgJ0QktoCXWNYrSJfQWlR17VqBmxUi+mHF2NtAw9oJKrZEHO6xcg
TXFA8bwZb8j5pr2wISzR3CiqJsXrbqmwyi8T6FkSXE5J71x+Y3ixqb52QLp7q8uEK/9BQBdckv2c
FMGSHdTUyqrfQQtCjRdpqGrqq0g5RQmJZGi2yjUQK1almnpLG7VMNndzzFE439GShbeQ9nlOcj5e
TqusE/2hXIcpuHUg05Bp1rYz6ivwFiVwMLUrLFAIsq0haZsA4P+jaK1y8FUwa1Pbqf2qzJJ19JuY
K1XdKNW1S3IQzPY++H3KaTEne2Q0Xsmor9BQCOKwotp9hsQ7lf4TSbsiTeNELjybP04a3Kb7bsZ8
7NiXPgmh9Zy5chhrEwds7cvPqxiYsNGA7DBDPaHUglNqLc1AB3h5XRgWj7gY6DHSE1p98+7HSo57
2bUFFPdYSr5sy3qCm6oaN/wzS7qhCdj/Frx5X29PNE/tkKRg2zVJSYAnlnTZHkw45J56Dylkaxbl
VdIilFOwxeRm9Qtt9wUCdYtKU293frgsOCWQyEh0z9BTeWowbHAapLGbF8d1RJkj4fsh0+lko4k0
aEeIZU0Mu5i6ZovyNFg3fbVHyY8fAVrmL7qVwL8FQUPnBkLwNnMoCnj1x0DSGaS0Dq4S3B4rtiYv
Vl1GRdMO4kN5BKzyqNx2Id3U/aDqNkWkd8oJsavTurNJlHVqCG6HXLZYs5/QFh0vc5ZuNC4TM8bQ
Y7VNa3gKuMCWyCNRIoctyFu29W13zTRvPqmTlZV5JLO+qet9VlSIxsPRIBDWN9ArQ7VRLNHToLjK
GK90+BMl8aSghzgGfIAHM4Cbon/R6TOPpgwaAOw2s1Zh1jpNZ0TDZAGzXSC2CKpGKFlZNObdNvef
VHfPa7tteLV1ooiRkmL8k8LWDbMNpl5D+ztCYwFRHbNAHYBIenmok44EoolAc8JY0ADxX7XpYH/q
mE9h2YUJqOQfPkLK2dq4axMh3mmDJiAQWWXbpg55gR22wgls2Q9wfHkup5obgf+EFJKUwvkC+Dl7
Ppdk5Ax6eJHeGrQp1ddc0o2P930ITWq1oM4/s/NfB8RhIQgHKjQMaq05EWrLzBFa1ST52M0NEkVa
IuNf6KUEzP2I7JcXSDcV7//1yyQhmxhOpIaUxyj6eycDzlUh0sZXKLKOiDFl69YFWRRfpDzMog/H
Q9Emq/swTHwpdvXQbHjOHaAh6FeBfPSTGT33dMwIpVRokLy0kQIS3YnuuBgSTHrh3cfqGFQTeB1i
fB7KBLieh2OOLcjEsKmDhiM5gFoE2TaRouXdsMZjh8r+IGtuJYlmQMsSA+o7PI74SOhNvnDGu3g6
NgjbI8y+vIgtHP5kVcwf7ScBh8F5FAEB7kR+m5Z1zt0qy3PdBK6Usa5rzb8qh/39mcf8dSiowiE6
eKFAYapPI7NOWL0MqUrPj5lzlCjmsWzW1fh5eVUnvTV8HSc0DJrxEGhBWwEEz8OhIT5Lirk1D6SA
qvrDC5gqN2bjeL1VP1M4NnVMauGYjrSr0OmIKjCnPva8mfVdMRHE7E/mdTwi8ieDQ3KDCQwO7hCO
SAxP25iEoF+k86w/cysjWb9nct5OSQxEsMH+3q8NGu2x7VNIlCaqkxVFV+Rl6ml9haSHo0FpbMsW
Aso1Eyjhyfs6kWlqzxekWGlvkjkv6bzECUMr7EvfdTWqCVcw0XT7uhpW5mNiierrXegkFKtrPlPL
1Xtz7DOWCpyev0uamnbz2zLNRoOjPMOocgppocARknPwdZ3XuyooWrjIjzyvA7yWReUxO4PohsBc
9YQGR8ZePllzymoGBESFtWXTaWQBeKFlIeh2wwaYG0xFDfqG99Um5AdHitCiaYt9I21I1zwqe1/T
NWp6Z5p8p1pdFUP0h3LQIftk0Q8+8ERE0PGbYN+1C7dcqLuRdxeg6KVi+za0GLIuQc7HS4IuSp7G
1Vz3KEsgi1dFdcfBHg2/UYs3or0oFAm2mrofHeTK5VjOmGnpebfLyqGGegkhQ0Osj4rMhzaJg8Gm
E6mjjuNUE3tvOtPqaZ92Ssjuk1zMuNpPkO23ThuoFGHqxvoeWvynvIVom+7g5zjmcMhcR2kR1xTc
7fcFFVwfXko1T+wrlfPiwxtRT0n7oTGmKNm+aPqAoKAkKDt8jCNm6PHvG7tgb3fTzFa3RCRAgT/G
YDhUhvEilmS6Lk3v+zVCm3zKUZSa0KFfm2ekPxOk8tM3RepyyXaJAG9tolo3tfutgYARDFF4bAX+
YLId+vSpug5rwF9xaLJKsQFk9ImuQD/e6NbS+A27j65RPZGqRlclKh9ncFKnjUZHVE3RvEmtxjRY
WbJoKoPRfAIW2vC2bUxQHepcpjLK0nS6lUsui92ST8lZLkZ+nhO+XtRuHs8hCNiP2ikWz0ZmNzr3
FYH0OrpPCZz6XKTS9hGiL/tWuLb6LSW53TUDIU2UZE4cUDNCmWGNvApb8tWWCMdmatW1mvJ2p0WW
YXdJ4A6FnsW+sPnwbi0qT/Ygt34fLoRX8FhVP2TtcMuoaK+cCNKreuz9XvZQcnFAJj0f7WB2mZnC
D7rNOpw3aPPved8luypr02gRTbOTiekuw5XVhyVp0J1uWinw6XBpYlE0+jDhkxchyppvbrbDGc5j
JN87U1Zn5UyrNVpMIQ9ZQextKyBxRxWUjj4KuE3vpnkN76ugkaiIh/rTFLJ8T5gnl4KYLI9sEPBr
AbXr4HzfPPaFTj5Ag8txjspz852iY4KygLb048iKLD+0SxPsaV/7j/0oULcDCnb9Mg+XvHdLGcl6
CuNEmyQLf8tHZpYLnIwYHnomCrq3Q+tRLeR1tkQjl+Fj6KWud0ESuMva4JjETlBffJhHXqLcqO2V
7D3t4iTM7D0p+vZ61oJc9YpuHprIrbebjtPlDFb4luhyvICIHFzmJc/YLgT6fafTxJtoXUOaofps
gy9T202PXRDMMcvpet/3hWU46dDiWOO69vDcrGqrCCe53LBr16mcL9WQdmlEaJvfLFQDiFGZxOPE
K34pQlK1l27u3IG1A7uSVT1HEEw/y2l5IEOS3AiK8Bn7we+g0JE8Sud61Du5WL4X2jc3bSbcl6Wd
QW0I2u5pHw0lzmaUsc5T2UbBwMU9OuY24qxqzizq7YiR2n+YaVN+6LPFl3HpfXrXZUv3m5vbmkXd
PMxxQl1bRAXmh05wCOkKgTdnayzmcHpvWJ9VcbOOxX1Rt2uEXkn9ubF5F7XtSD8YaPEXLXNhPDiS
XIq8Efd9qObrArL5CPVeDBg08VEyBB0KuyG9VmFg86iipbl3ATj1LgTNKSJZ9N17NanyAKBXKjb5
qs89tdl7nB/CmZMpc3fMNu3ZOMz0rGhHde94cjeh3Lxbu3oNz7pWLFHR1enjAoOcZV4Pwx5sarn1
zsgkcqJD47NMfUSycbxQpmzPOtA5GqW6N3em8eYbn1v+qXCJ/Tau4/o4wMF3o7bsrcCBhzOCTLHr
5s7fgqYFkZya8Tpwffl1JbY54xVNcGIMquxNthCBXDYDkUiRh5BVZKnONfobcds3xVkpB3eHM2cc
8x/ZJSUNPxSK918gb3XvTZO5c7pU5rau3XqV9kW3nzUgF9Vknd80gvhLN4jpfdMn7pMLQ/HAyxHg
wLplvBFLjeCBNPSOcj9czU5PF/k0cwv5I2zOElWLHapMnPyEemAu1sAl1wng7cPKwuwuRNv8S7eG
/hMSfnqOYNNvVxp4nK1S+aEyibxGo5jy2Nem2oXr0nD4u2sOaxrY9yWU7PfpbNsuxokVcnBT0X1p
/SBS1Kjreu2MGK5wgKpEkV3bTylfTQ3Mruc912V4TtE6i8d2Fe/CMeUQuF3wPUgYzsZdL1KsuYmX
ekZNsNMDlOHwupR81H5P8P8GVT6qTJtcT0GbvodYUd0EYmk+V97d450UemlOP/c1GEwx6OJmNgWO
hcqW5pfGtuzrECTDFFfZRN7iCNJwl7Nx7M4yVnERm4zqK5FYFx4MqRtzWWdhu0M7VKzRiLbxLjRr
raNi9WaMap40NzZA2/xqCToNWysyeXfdmRH9Ejo7Ol00oqvf8VkEH3Rj8jZWs8vsPjOt+1ik+Vjv
0Tldsqs6L22+C1wjcVIzSWhwpse+Xz8uYeOG7GyjHmRnutlWtoTV7JSWlyVKW1fFVIO5xLIekvEt
RIeij/lA00+TXu0SW1KpaxwjTOhuoqCIVx71rP8scxRRDjjiWi8ViFPa4LjT+eiVvpRsJk3xaeVL
wsZomTtihksGsCMXoYCwftZVS+N22djL4dYEaVngZFBaGRe5IEmrMg6EmW9zjtM8EctE9cEuNFjP
JoXiLCa6Y+R6MsXcxMxBDn+rK8DpDgf31p2FQHRZMJ/H+L+NyksfLHNfvKuWQJmVw/wNmesd5I66
3E6Ptf/F2bn22Ilz2/oXsQUGY5CO9gcu61rXVKVSqS9WKqlwB2NsY/Prz1hJ7/ck6d6J+kivWsrb
lWLBMvacYzxjNqHDrVJRm6jCxW3cE+jUy4T3IYFLmOvAkaGMAt3XV10NkzMbRqil+absPGbh4OCf
MN12h7GJ6FRWK12vuwZqY9Haxh7CKgqSIk78mkFZamVw7Cop4OppylxGVpjIsSLqxqOpZfnQ8mjJ
WNSFULQgfT0FwpNfTIrSJJTCkf008SAsK1MTTXKUcLU35bC4gcitGavjd86LJobCTCeu6XPspAo/
MPleY5vP2ITmJC5r0YuMVnNg07IbWMDqUhA7UXodeCbW7+GJDvzQzkn0qTLmZdvq6n1Vi5cqFbTN
0CYMDysQiZInXO59HB4+NolYwkVi27l3pL+RYaN3ppZpLmaxiYwBHxXZMNDhQY59XEgZu0wnTYT9
1ajhs6r4tmNTDzessvwaRl3i54Fd1rnYcNhEd+lShw8MYJMsGgPJBOsBCwacTrN+CSbR3Yt5XJJy
Yay6WqZxetDzoqpS28rwI8TXimXeYNPjMLVzQca533UzpwBv/KBMVT2dO069a9LZ6EwEvL+pWuAB
p2iLCkK4+TRqpvebJaTPfIZDuPBTMy+lCOLpBlzjqo5CrjxLl9W3+dxVbR7FixFZGgwcbCtATX1c
Ytxc6aAVP2xcNl847ON538KmKiReyjXbXCdvcMrj8G/iri+aFvUFPgJ/h1On2WmWxrkeRf3UNlXw
AgHL7sC+pPvJT4cdE6y981pf5maI62d/HN73LQi1Co3bjhHefpxWoqaMhtP0MfS5PGkScptxadsk
b6AxnrgguOnKh1DcWJOjCQ9vW7QlJ7MGzeeuDtlLx6vguQvC9crAAC2omKdjCOX1CRo26S57mhVZ
2Przdcx5iLoVm+NlEUafo+7SpLtxuJzaliyvk0m8puzjBn4iNNkpPo50bKZ8kY1VsGy2CZobW9sg
D3vsI1nsNS297sVCXuu6Vl1GenyGrO1ZneQdfm8OFQlronaCHodYE1aghTe9RK3VVadBTOqDQNdW
550IQ/8FB+8qs9RLVnPwVBcXSrTeoZkpeX+x33fBZjqdNc4Tt5Ta9lWbROB4QOe5mzQHVDRxGl7B
AZNn4cBmZLJCSXNlFy1eO6Jsky9Q60zWmN5+VsrhXcFLiT5NC4iBXwzMH5PB2DLl2JrwBK23AnnU
2A3FPHDWtwhoK98NrFbnyKF/yzyUI6ro+ezR0psHsMj+ZuiTWvr+IxPG5t0SLkXve7N/o1cWPMCk
SlLANajhslitdb9fUVSdsPuNa2nnum5RyqUoPQFDeNNNWK+Bl2t+IQTd4FNRSmGQfADYgUWUR/VQ
t1FndhXIhzkdurztUKTJ8tLGmpy7uSGoqcORb8/josfulkzBuhToKniHLS2Np03kMtBV7/aeT9ox
uo11yJOsC+Ym/NQDZ/XG3HiJbfkOvlNn/euunuIpzdFt20hkequHRecMBy51RQ0bKOkzDco8csVo
HB+6s0s4JJ180TYNxF1voFqFmQV+nuqd1GJunquqi6aqWPGqwI1ASigcZWbsPMVqV6FWG4+61t7w
dZkXa2hZAyMaxpLOsKweuE9gYewFeCM1FtJFnt/etVp0+B4iD9SRbkFYQ0o3wO9x+2+DlzIfz3Fp
R1ekorb0mUpK6ofvmqcnLrq96tOLwkgCbsUZ+cqLAw7b/WIn4D3c2Jcq4r6N9+C9N7xvc7CkzUct
1tqrszGBAOehs+XtGuOIwHasnnQNQSG5Uigo7Y3fpr6Lcl0teu72G0wifFs48tqpfQ0TPZqhoL3S
bjyHGre3ZUguE7LkYEfCgT+EioomLmMAtE148rWe3QScp1GocdA7VPNOiKTFfuypqegA81wTMFEo
3UWKHdOlDYqoJNo3ig3OCYiZBoJkk4NM0v0aldVoo6YvxQpwJYV2ME7J1YbSLym518ccZpLhqdBZ
EM1pVDK3hdEe9tnwJBLdv/cAqaiMTAjFZZHGu1MC2hi++GOHKgtUfi27coqXtC6MBO5hs43M8PC2
WLtv9P8pbSpzBx7VHCCnNleTz8O8I7G+bgPnhlKEA5gnk8JPFV7/0KZ2ZccZJRzLwlG4KLPj2o17
qXzAgDYR64jQkOm+iM3nHbbWaOBZjHNUFyrc3Lul8VaLAsHrS1Sg6BB5KyjdyzhSQ8GHxL56G7dO
ZEG1zsG7pGs6WiDCP36WPnzgbGkNWoNx8wy6EdkGdYlyQi4HXdPOfKk8e1FcUFGTMd+6utohP2a4
txt0kIBxIXM65tyPpqmMnL8cgmViH3vTRxAsGSfVlENQbCg6VOaWmyGJfV0Qn2r1DIIA9AFQUMBq
OdCI2aBACgjwHIhbNxU67yGLZtTh1xa+lc3WsGMl6+L+5FXLBMReU4Q+gKiJAQQEcXopkpGmcHY8
Ve+Rp8AXw2zlZSEQtcMs+rnNNQSz1w2+P9YGT++150+4z03s4kDYO4cvu4hSnqRlC0ThzQMDBPGw
FdWVh214eUFzudb3rB3kpeoKSXNABROfZMRo84otMnT70ETtu2kN+TVow+pLJQM8+WTdLKgvrqGM
bFtjM9H46/vEUn23yr7GLSBeB5OVDRN2UzYgRNHR9F0A+ZAVaTutxwCiRVOsQEw+rGGEfCPtlugw
Rm0Lyk/Sh5lX006R0X+O5RJkKQPOV8t+Q3Jg2VyGXJa7QdaTNAXRi0HYrB8B7qeNSc2xiiUgr2Xc
QFVWfLX4uGl/IQzQDediZI7sYLTArvRDBB6LyoQGW6+HHEaTKcFA6YXVMqMoGN1yHWqhryoSmKTw
aSXYDjyBeFwtU4B31Yi7hKnOXiJZJ1U2oAC/nb1LxbsgJz5mqKldk8UdT0F1dHNTFzjQWwBMkEvu
tgEKQLbFQsRlZ8CpFaE/NOU2W/ydioJKA30xiMKE4uu61GNJ+GLzVVH3kWG3MGerRimKfjbJu4VK
pXE5Smc0BA1UoIFM12HPyTmp+46BtuFuyGTA07Pn1eTV9U13sp5Y7oC8tTlQKvIJaR09Aq1mqcsb
urQyZ2vUuEKvrl2yXiaKl7pukh77rwz7cxsQR3cqXumTx2thb6BcdSHEgGlwWS+G4GOTAhzIBvAM
NxNADb9kK3VoClKCtMXMfTqUQ9DWjx21cs1xbqKqQ31e1KGck8tzi2/XcIUMHZKJ3yT9ED7PgBWq
zOj+Y7gM07NU05TVzQjtEWAieKPKYMn38mPlrX6F2sp6uYfK41pqxI4W6C4vY6W9o2zxUhey6dit
0mo6KTojgyJZdwVdgB087idPUIwbhmVQxa+CbGFpI395Z6Qjx26ZFMlbk6yXas0fQKCMkHjYsiSH
JazHuNhSD4XT0KR2P1Ji+ndI8TaFhLhVSCz1KJ9DqkuUL8F5dFMNxG4Nnmvu7HPKVZCJRfuIdNKu
HJKefwWd6xcRjdT7BOX+Poh48DoB5H728Vdo5lk8OEQRnpEFSq4tvPK9MApvXaI/gfNVd0L7jmeJ
mvwA78F2l1Zeh4omiIY9zgM5os1YwiJhYDzwt6/WmcgPLcSOIrFoVGZknbfM1sH05CV99NDWYTTk
EVT9oxBjAPofwGIXhp+dhvovy05AD5KvOKC6wRSwkpGuekZHOw3inYyWKaK3qq1n7PJLklwQHzkj
lw2v3bp2mOE1wLebbiMHIsXtV4IMCSnCybeqPvq6HtrtCB7aqfe8sSv9TMdo6g7tlAwqynkkfeUV
iaHRKrF5dYBC4LUBM2jToIn9AvxasKFsTHzX5LKLpW+P2lmomFlMLN1F0bgmL/E4Kmwqs+h622Mf
o7VPC9R5sPsLz8VVBS4kAqoEqhdlPOAkh4w2XhrQ4BEFUVmL6c2fPceWAt4ueLdyEavraqAuTdUB
uhEVv7DYWIMzbJCqrTZ/vjdhotDCNKGNpXyakpWbtoCfmaDvQ5Spse1N206LnopljZM4KH0R6mV+
1d1mApfht4jG5esUoSTLNlFjZzhwxDfbNIdifbmTKK78tN/XlTVs/qC9aiM0a3jS4d8BKWexPXtq
QcN8bt3C+zi3fpows/u9Pfezpw3XkMFWRnY2hY8OaPmSwf/R0G+oQzSpatiXbhKXbNPwnVMYurTH
F+5NsKX+YFT+bCFfrogYN8zKS3YYaZLLiIEfrwhxLlE+8P634fsVzXcIJKSjhJO8sDrSYLaMbz0k
FJoWpuD3W/5rfsLdd+fx+xyAz5NAEKSq/5oE9J8//vf+bbrMMFi+zaH5f//3/7kMJvqfv/Pfj9OA
//32R67/Z0zRrz91+TT/+U34MH99ussMhZ/+8LdxDv/LwIbvA43+l3/50zSHn8aL/DjNIbjQGz+s
jr/Nc7j+1Ixv//A3fpjkgDkOEYoPGichTfHNfZ/k4GFeg59cvlQaBIgKMayyvyY5ROy/gAkwOMAp
bOCLBfyfYQ5R+F9gGxgFUYIISIRhLP9mmMPPC5lGoIXTEFHsCHsYBgX8arU7gAuhct52mHjpEClz
IIZvf3gaf62bH+dF/P0ScPUQMsf4CXxkGvyycvmqe68i6XYwF6VgSzLPjVkS45H+Z07U/8dVLp/i
B8RG8tTifMJV2PiyeC+TfVP0D3GQP93IL6gAa6ZonAwuobd75t+7ppi319/fxeVX/OD5w+ZHlhah
RhAJwEX+lu+JbU9GdMbysEbJnBkvrfJGTPfDMO9pjaPu91f72w19uxpSVX4CETf+dU9hllpFJyYP
brp4EQv+0QzMln0l+uLfXwoBYZbCvQb09evMEH9BhIjYADeGKvPRthHSia0Jrn0FZfb3l/p5p8SS
xl1hzgnBQQV6AnrDzysBaoHv+hCXGuWor6D9d4dYIq3P7WYvuuOwn0zl/u3awEVJEAZhiJzahXf6
+aK04QGBc7UcXIenSOAVZ7FMoox7+Mfv7+9nmOz7/SFFgDcXFiUAtl/OHoQqILVCLT4Mrg551iNs
cfDmpD12xLfIIsv5ToCCz7p+q691b+0frn95X39dowToGMCZ5LI1/fI+uyoStd9VyyFB+qeMR9xg
PK/vf3+Tl5v49SJAloAEA+eCIkR+fp5ATSBnocY+KFQ7ewaSGQ0FC/lNT/ztsDliUUCntpzkIHe/
v/Q/rZ+QxIgVp9izgl9jtimNbACqXh4QmnWQBqiqMlDALGeAJWZ0VjXqoxqNxO8vG/jfwLSfbxoh
WCBWhOBQQJ7+lye79J4AiTLLA+YryM8TgzlUoi0l6Dmw61DEBt6hv+KXeBmHSe7rnV1CfAUtPE9n
zbpvBKouUm9hkDfb0hZSsXuYHobCfLHrVSrh0k0cxlCoYBQHhvMH6ES6ztig20fXJTZjLWvhixuW
J8j0D/Cy2iRZyn4KAEign0I7X/vQKANk1zxWQ6hF3rmbNQJpjZzOsdTtsUa9ePaTLf7ogf4Ispq6
+hrFZHxGHsDlm+8tZY3g31lVg8ZCtaovNt3pK50O2/tG4Y+1qNGdsPlzTAZ24s0Qlok3m2Jh27CP
yHIVQXt9b0cX3SNIF+w9zfpyCmV7jAYfeJYOoh0Ee0gPVgTXid8h4xxCssAmZN6FTOGXgB2/YuhZ
y2lLCCgCtwTXELNxFLbYdqtJ1/e8NevnVA3u3myoU/OYw7phpsX1mu1tHWP+DFpDAiFM++09/Gka
otoN3qS0SM+B2lBfvTmydW5BejylBIGdnY1VdG+Mj190ecA0Cq4nR4nKBjXA7XM0LgbEGK6gioUK
wZ0KoDQdmcjx+bo8pYrlum+9GzDrbzCEomx1GKTYbvZ9tJG3FHnBj5bQKo+01zwrIEtH3814JBKY
+H5co7dNTTLN6nXe4P1gx2h7gS+B8g2Coo/fN1h8DtBJ3QWkWJ6ay9IH5cTOQ6LrawGAqAypDPZ6
gfKy9qQ9VmOIJkkKuVuRrt5jessGfCOOqzzlgOgT6/w23/qkQsooIoctiHEBssX5PLdqvw4Jmh/a
modu2vSDEhw/LNMFCyNp6D3CuxPyM7w7AeiNMsivujRpChc4xeMEMBXwYpCCXDQsdqPgFLbHlsTD
DvISQASL9BgHf8CDd5Hm1b27RIKQlOog+awNvSUYZ4VuokIWMZL8lTMaplglHr8hawowq6sZ01kU
jDprOY9uIdGT4sKg51Dwo5MTcr6aUem9C4btgg2I+I57obdHKjC8wxio6mqN6BMf5u0eUeFlzS01
PhSuOSbHWSro2tr20PSbmr8qCzkqFeukMsSUvT183uRr1HbJV3itKl+8ZT0jh5++1mA1y0rPEXQl
5M9LBCTTjE/p5XlwaNtFsNkv6MvwJBdj+7KuhA8dMHCHAZDuVV9V0aNvuw0BlSSAOO7RYJ+wUe7p
Gq3PCeTEl5HT+t4fZv9gGgIrL9JwOhrWGAzZgtH5OQBdd5oHPdwgS7GCtgjH61FX6a0NtvCxTxUI
HmgJHgyIgJ7h97o79LLbrhIyuWsbOX5yNV3vpXP2zgKCu7HLHF8FlrnrZU7pGebNuA9mCg3bqfhB
IMhYqM1th3n1EpNTn+ACc3DZvHrC1b3cfAY+B3osy2AQ0QLO7LQzfPW/Rk2sABL0E+R4adovdIuh
ihpsQp03AK/kAS1snFIASWLZK1jlQ7EI6GooKKMSvCVmRKzxJVILcfwRYBWvssr0+J2UQ+lpU8Zz
wsbthE9bPZJg2k6uc/OZtsTlPeXNnLcx4lEgmtr0CMOY7qa2jcGEVemRLilkwthOpfArby9r2BC4
AXhheRK2cEtTHwyDk/LoSb/HbcyJQ3SfeyVkPrgyxO/T3GAOG7SSCQUOGRN7N6IIeF1npbCNme6+
B4ezB9LlcoVd4KVp0q2cDANBQ1rzxqA070iV0DMZg3G/Tk2fZBjaIz4t3RS8KjYu0MLSBhpOqvsn
t9j1Ng387vTtx8kY04cB8NHR2QrQ0EbZerturb1dEqdKk2CSRIk1vOHpYv5KFFSDzL5dstlEh9Jh
iUyuHUmXS7zSf4XXtHxgVi2FoTV+FDEAr2ya2F2PAnYrWSryLhot/wjvbnoyzTAgbqnHPaUbL5st
8HFW+0O+AkJAsll3p3jSn5DhU0eMn0iAliDlUyS88y/HOygXJ81NqiDKZGNNvRJp6uY67qyBR66q
NHNQuw+TlzqSJSIIj5KEBgxXYoZTuwS2yxj8JF1gfs12UCMGHmVwcLZD2nTxA4xt/1ktZrtvogVf
HaiUJqcCmA1b4XJC39C4bNOt/ASwbskCqeFIM6T74cSsKzQxfPVJuAVXEwvlUfdh/SUN8NNd38YP
g4zpmQdTuq/iZSnIDFYAb7+X7NGIyiOMjO5pTZt0P45z/JDOsVfSCE59otS4r7oU2tHlsFvSAMox
mMS7NWZeGQYmzad0CbOax/YuhPf1KRjmvhwFFnjMo+60YUXnoJVUOUT++NbiDD+SxV8ely7enrCQ
qjskaisIZDp9GNvB5HG0pPtGinGfyDB+VuhFFZIOhF/1K9TVfAE3syfIo94p1W33m+ebNzNy7/3A
BAd/oVrIeF781/fUKcu/Oh8f1kbhuvMjEdzQpvceK95hkwk7d2p7okuP2uYjAI8EHJqxO8/X9EOo
XfTBSC/60FLhbnBSxbt6rj3woI1XeMjhHhjn0zV4JfluqmEIEjkOpdeF9ubbU1d0gAIO0e+WdP7O
H8cJB9/Snqmcgmye6umCeMEKx0LcWTr5ZzZD9h7TVh0Hp8JSzAMi5NKP8BJDpIY57/pbngTVMQDK
2CEejLUMyHC7T70oQV2RROctaewNW0YOLptVeRApgzlkiHHeQrgbjrGzMSRXbvaYTwHtLmlwGPpb
hK9/m7drCL3bdTAvaV4hqQaOHSIetsAgeFd7zavsHETvenZHIvh4ixDiVjQT1WBJF+GekMCkNMM8
hrZE3nTZMYB5V5C4YH92rL0Nu9rb6ZB0p0gP9NzCVLkL2OqVXAp7O7MFRzerR7VnMwbuZRYkVFeQ
QPIGJHCNqW62N8f0W+IVOIy4XlU/BvmImQiPerLjDm4u0K1mZMs5iIi6navN5FID3Kjqfrt2ayBO
M4/XXUgCjI2cu9F7xLy8CandwaBihtWS9Qbbhl8teDVhcbbZtlz438TMIcRRM+5VMPZPvsZyAsGI
sjptgle/itx1NMxLEWFIwCvy60RntplCzEpc+Kle8GI2ASUn5Ba3e9kxdorXyJWJcvKYOAIiJHRG
wFlJY2PhbU7Y6cYl3O5BWuOd90IwXPDoYvsYeTOYQ0Cu5goIT5tz/OjdZSwJZlBtMz9gOgFc1Quj
DOsr3q8zkHPc0S2rLYELAU4ZqDtsXN0MD8R2EjBTOyJLWHt79PZKIhLsyIsb3cW8HeeH0ITI7HWN
d664udMCE7mmCPO41tZ7S2bFdkE0Poe6DzLM6eNXuI0OrMGEnZMiQLpLErmWU1+RPecN7EHUJaDf
qNR5DzarRIVYnwTCjTlM6TsiwHl8Y5qRGfm8bPQWQEi4I3a9gO7BfExqRjK2NY/rBKRUJl51wG61
x4NALN+PMLuTo71Lu+TZGwFKqRZQC7KBwJ2TtYI1EkKH9hPlASkRUdkzMMF/4c4akw+xY49wKsEZ
jXWFAU3VWMZND7x0wuyo/ba19UulDT38xT1ra0qbbD9zz/DDznUbi7tx7MQz2DWQKMQNHxdP6M/C
ID3GAomYY5+I7qiN206kSbt91Nf64NUwhYqpmqO7KIFl0cLWexBV05Vm0Mzl1sqhiBGeBb8pec5l
Xe97jCTcmbmDGuf3zalqAwdTXM2vqdyGc5B64WHrLoHxYp2qcBW7RAPyPS/jK8r74KNFO34dYLaF
n0tCp3uD3JwH41yvd3xz01G5Or2gSMtOJRqv4jCA18IA1hpWisS3WFhOX6M6mtfc1Ju7/QZRj1RN
O904+RFeA/xuG9TkxiWp+tj1NTt14Ho/wB/xeTaPOnzyLydkHAwCJG1SH+w46jMst+gaUIf6gLgm
PVg1r6eeVua8eq77DCQPri7MmQuFqvidYWL4MizMzw2mWv2IVgcdia4QVIC64qHBhk8xRuh1l0iX
zlPR+3BkyF5yGmBajzE1WEv31hmWPJOJjaWfbkleVf22o0vfwvyCyYcab8NRCOhFZ9qzaxE7iZ2s
7dsDMGKEI2Lm4+vFaXty6CqKqQ63bAXpVy1iK5ZmePT65tmOCoIWdvkMmi1mT6QOTXEgPsiwDTFw
pId6gbFUswaCkar9hLFlj1M3TFdq68lRIgiNaWUVAscVhih0QB68Q7is3nBAuxR7b071SDrAVD4G
Ok6elAd3Fn1nskcXs2bEa/j7PvTUFQ7F/g6lYvsJQd7pfTt387PQwjKQLBhaBJtkbrq9mSisoq5D
SRMhRH8fhcE65svU2JdOYjRPpgHmngzRb9WarMArkuDKpgm4EVS2n0fhx7njF1vI6262yfQw/kOv
36sOEylWUPBXoI1XjJqdhbqBEFjdtCiGsjbq26VEuGW+llXMgX+15B3e/y9qBL2mcaalmWYEY8q4
2oDdLvoO0B76jqqvn6xcQhxcLCgDIIv3C8y1V8hgL1G7rMjn2odNkyXasRiMnTeuIMDnDTu78EJQ
crp/SFK2qryuZ/mO+v0y5Bwjq+Ja+7vNGJ1RrPiDl0zRvq5jdkW62GFzkZod6yFFb9qS6pU6umQj
dkKQdV61SypMREKrg/OkSocXPjAfjlj6IbLRevYxZWyP3/IXDh410RfWJ/LWQNR6rTZudhhglYCY
AeB6nabbujeS4YlNCTj1qrVA2VI8lJCzD8zU0WNjJsRGdIMXVqbAAEbUVA4DInbUo3uFiMIdepAn
bMjdrRVbfJoBcCMerOJS9CP/NKXdlvdyTSAThphbZPk2ZhTobUYkqlu7wHGHmz++GzGYGBWuB735
wsMkbrjnjRffsdmvCgCz5CaoTfg1qMYxn9oV4JhuqhMfa32LWTf1VU87+hCJFpZ5jtC0pz+2o4dw
TLfsMU6zLY0IRQGc1r8HeBEf+lXofFLdtHcm7IFHVci/2lGUaWqQ7+n1Y6U3ngFuj09hNbm9WuVL
nY7s0FY1TiwUgidspN5hAEJ3hVKOndZoqG6Wau5Q/07jV61a0xS9Eq/h3IqPS6LARmXVXHevk9+2
/jkQmp/hUrYF1JIVi20hj5ogdJZjKApNb5oeM1gwVnKebRbKSdDdPEJGzhMwrzejk/3jOKRIkCCh
ta+bpSoEJKzHmCxv1oJm8DeUKnIOJeaDrp9B+w0n2mNSJIoqNEmzcRmG37ZHeOxBiXbi4BHSnvD+
02c2xE9DhdoYaDlykKiDMEcpQfil0QVG4vIck3vviFvXg7bxJ4YWxLbbFZX+PWqoGMoZZCJPJ8Fn
kATrGUO6wjKeQfn73Shv4dweDHCKr3UcUmBRHrlfbPp1BnT+VOHVe48phrIu6DLNTZZKy4slCUDW
jnTa+6nVJWlmDHdQlckSDBL/Q1j6nzyQMEKE7WJOEYwZ/1n6DRcQhKyB/opQWH8KBvMeMw62QxWj
u00ZhPzf667/ZIKAUUhgqV7+wwe/5qErMOWBlzhcblH0cSbzHh2ALWfO/D/YLb8Gk785E2FKCYao
gbSHsv3znSEX9JeoHW96/bx8E+kxUusLplzZzFv64Bq6kr+Pk83/VPNLR7lCj/v97f6Teh+mCH/H
l8HHyd/cAxaqba18eQhZFd1TPUHSw1SkP1zlnx4qvsKLhu3D+Pw1gh1ZHmEsKDyYb3aIaTn0yBT4
V4CJcX/4/v7phiIMw8dQYkhz6cVE/dH46yzQRtevcJbWuS/IOr3EyfTy7x/aj9f4xd1pqCIx3lbk
boi63mK5x4yx+99f4h8Xx+U/vIEvB8sD0aaf7wOJzGSVRMmDwAF2XYHRPCHRBLXcrM1zjZxZOY/G
v60w7rkQYYVsBQ//ZO38/dVDDJpCR8X7l6J/+cWAiKjQoTel86EKMKhGTSrO16CbrxDhnY+dSP91
0PsyF5MlYF0JJQH79d2bUVslDgn3wzBa7FKxu8foKPaH/eTvazGEh04DCn0HqMa3Ufk/OMNpFagN
EaD50KhK54uYmnwS5oohtfGHpfgPV8JNJBRjsgOw3eyXZZIuTbM5l0wHbG0gRL3lHDr2iHnFT79f
K//wNQUsIn6A7wo7V3RxsH64o1gMHUZzIEEIyhdxoE9AmgBpj3kz89Pvr0T+bjaGP13qF7MRjWrM
hxiX0iaFejciq4XkNsAimxpdYir1hoF9MKYx4oPLYo4g8fly5h9j1K2lQogcc1jYuCegrKHSh1DB
hmjrTjRpxUmF1jtWmM5wjZnwUPVmpMUwoc0r/y97Z7JcN3Zu6Vep8BwK9MAeeFAHpyfFThQpaoKg
UhJ6YKPdAJ6+PjDTLvGQJkt5J/dG1MB22E4JB8DGbv5/rW+xueo2udml3RGgyXihML3uSthNMMUp
O6yUm8zv3Kj9HJy6dFVpZVLc1/kADFI0Tj6/PJ81S5Q9zxS6271APH+BYvJmct3ksZh779jnOU2U
PHxoxiyCbYeINBvdg+sWm8ShPWMgtQrM/nMRsjsiPSEoq+JGKv/jHOKqLaqs3iwspRUaeA/JcGqZ
Kxgzw6oZTO8IIr0PRruy9zS41LrrfBMiTZauOcd75xmmWl6wCIOR+XotIrIjvAhhLC1VwdMyEYgL
SJnfvFCV7yxar4w1ggpgvzusWaz7J2MtLAbAgM3Ec0m1FjeIsA68dTDXaZNWqzG01P7tIfey8wvi
FMa0YwtkLy9SIerKHgYli2ov/M4+UHQpNnXUdOeuJbtd6EfdeUz95dZORHT29pVf+Xxpa+vgR9Hi
vBRfNBEcwbh3S9BR0/RlcJXxtaboews0Iv3x9qVeuUm6vItwzHf412kPneYIm86pL/fF0FAaHQwq
+ZSD27WWls0B+2XiBy1dtgmnHJW7ty/+yn2yr7JITQNGApf0ZKh7WdRz9izLfRtWkFxVeRuNEf3e
dGp+exsA3ofvyUNhhFf2FFzPQbCNKiPN94Ab7qepVGvTH3u+Isv67WHKdgPBFMIoZBj6KdlZthW8
CyS1NBd7tUb4v9es9FIpx91y+vz+uw/Q1i1uzAQKSyvpdNmKklyWdl5zWxBZ9ho+dlhRaE2DhbHV
vvMMX36AXIytDVsDh67W6fIFC82I3b7gzjT7Nra0e/y339PRuo2U+84eZPmWn+sPuBT6HJSGJsuL
Yz5fVwoLeFup0Y21ZI7nttwIUEwrLx/m1VwOR2oV7+1GX7+iYCsqFgHcqY5Ss6XnV8sVa2M4ZkI+
Yv28tZoMhFXs5qu4N3+PAM40b+tsvK2nXQdXXJ72L0un03Lu6EIv22t9f5zyYW/b2SWq2ncu83JT
ulwGjQzyUHYfp8qqwdfHJOGv3g+aqd1qXmkf5MiK+PY4fDmLcBVDZ7Phm1D5TrFCSD3huqQGoECL
Yy3HvQDCyU+vdK/TuqOr5s+BNVXvzJIniPFlpeSqTBye4xCf8gKiHhZYmdG/ZHuBEH6lcsFZvJTZ
/HGEkwgBlU5WOwnMtaBuMxC8s5DUvnVvh482OuQ0k7aKbdE8OfWNAFKwjqRkc7BsC+rKdM7Qxrif
hQm6EHyw886vf/XFgEplxBm+sE9fDH3JOKe8me8pUZWbFNjFURspdrz9Yl7OsDwidJWeMITpvdhy
FnbNMhJV+b7svJwMpWGvZ8at73Xv7Vpe+WABarG3ZR4iJORkJgcdij2pLpmIRmnRzQ7jw+hiF337
bl6bgVy2AMAsOZTz7J5/MzNAiRHDQYaCoE1XGOCXznjfbdo2/zak9u/vojkzIhNlyQB7ATbs+eX8
LnEHVBcZZ8fw+/LsmsS9Lprw/u27eu3j8fnaPSS5HAxOV4yxzUpjrvh4oMr4V9lkUGcPne9UXKtt
Ezn+H4Dg0wMqlvadpeq1OQ9FrM2+Gsngi0MP9RMd98GQ7aPIvARs/Tin0Vamd0C7PjFdv3O11wY8
xx6Twc7J8oVaMOcePVe22Z4ggGxXEDh3rYDUr99+mE+YrNOlg4fomSxHFjLnk3lV4GbusZpne79X
+h0woGqroTheAcYYcgr0nvqcGj6ZSlU3XNZTmV04hCDsYh9h1zxJaAtRKtdGHfabXPk0Zfs+fe90
a7z65D1O2HyZlsP+5/nIasJWd1RRsNqMNrXCrn40OlEFSEvaQ+L59/1IdQKuDpXM0kruMgUoJxTV
V2LAAkxO3VGqwj5QRRIQqzRc3zH38faDfOVbo7G1ZHx4hN6+MBbkHr8hGdluA8HHXmh0W12iqApz
mtjTO2ECrzyOxVKw7CsWztjpNsY0JpiFOGr2c2h81yk4rAtHf2ynvNx7okw3C/jhnR3GKx8doRTQ
n7mazk2eDJOhyacRyhK3lzpf4iTSApPWPcXMZjFITfXnuoEFQEt22L/9XF+7V8NAzklFig3i6Uxp
a9CiGr+t9pzVLmoXYxMkjGtkyRjJs+hu8p3o9/dtXHApA4DGXWwbzwcb34qC6lpXew3KajAZA61J
CPLXCk/1voDZ9c71XllzuB57KIuFjc3iyaMtcKHGScWjHQfwA7ndqLVeVzWOPMf7O5fCngxDkg2j
f7qISs9OuqLkiGaIqrxy8hrPqNe5Z0lvGO9MX6+9t4WduPgQFsnzyZZ0QBdTzlQG9m3R3/Zx9QN7
4G3e8v6SqL7G1tz99uGICQzTBXGZJjry0x2pMVJwN4Hr7WdzRujjqZumb9aSOsA7F3plYkZbTDbM
YubBxrG8z192onJWyEBCjoB55NxH47jz5/r27UHvWPwdJ7Pys2ucjAmhpVmKeZfvOfWMlZ0k8tg6
rXNj9m64Cok+4CnqClQRJkyYJdHnSjVYnnGy7kAYZBT/eiRRZUK7xx6RwZA4s1H+lO8Tq2uOs23H
16aIxqCchvAhlHq5K1oUGpxupwAtXHiIHR+1NpS9K8dYmF4pPbwbsD4oLkqjzbZV0S5okToUHKDG
6DLNdXaHVZLgNU2aS2I+4x3O5+lAhudwMVhx8XHQmmHvZ+I2qbI24Aln24JaUbOKUQvtUSgVq0rN
chPilkYxmKnzyraSQAFW3b79eF8bm6zicEaxUCxxqM/foFu3dUcYS7lHK/hYj92jH8tL29K2VlFh
awcg/Pb1XvvC2XOz2aN8jzL+5HpOPJW1FU3lvqvjpeZ0oczsoLrync3ry5KfTa0UhT97E8p0p9Gh
ZPLhXR1FuUdJei3B6iMc8v+os890oj7SlQ56x/waNeU7Rybr9etSpeWJcrg+3ZAJWdSFVA41kWqa
v8QLC4SgDe0atbueb2icc8apwWZvumyo13mJUkjrYTq4tTkcHKS+Tqq0gwWLc2t0NhZ41GEMOLnD
+EEbS6TfHIPoLzWiB8q8OVqLznCpvXjzOjLCT2Zmt4E/O/WK2Fmb7INZkt3B71mw8j8QfhtXKZT1
nRxVvcXRxf8O7D6I2y7deJpn3mGHfe9VvPbGMVwaHuRcJoqnRLBf5ohEb52izIZyr3ePE76X1aT0
XWZ0wzsj67W56JfrnG6MBjkUeSVUufcdkIcl9YagiOPN28N3mWxOJyPS6jitEo0IIXz5Eb/cjF4T
v1LbTbmn6QRK0sFhrpv3MKoR1rbTO6azVy9GvZIzCyCNF9teYkzQ5oGdQoTjFpxE591gyy0yMASV
XfLO43ttInAp+7NaYNl7sfnNp8lyU6QU+yZtrk2Q0gGst/sqb350Ceat2H3nSRqvjQuPUxIHWLxU
3mmfZibPkufLPi0d8xirh2kAfGzUATO7va4sLd7bsu4CsLbWTaKH8X6KUDZHmKA/+pGfbQHzTZ89
fAFotMMIhsbbb/rVn8eESBmJ+i0E2+dvWo1hq2Ux2xxVyx+WiO5ic/iUgwP5O9fxfE6KHH8X38zz
67Tk0cQSUc6ek6ikmtM9lpMGGqxv3llIX9u2UpzCvaYv/+YtU9cvQ9eCvgDRfy72HcLxuEXnpsrr
pnKOqW9c5lV9S1blO4WK1wbwL5c83bCms50j1NGLPSiRXdRXP4inQOEK2qIa3jlzWK+NX06kNMnY
PnIWPjkXdcq35Tx6BdOMOX3tYmANCQyqITf8gPJtFGhSS4KCGXmT1IvgWDMWeVaD8kcM7b1NUeU+
rH0AJSayZawtmA3irvkUzaKCAJLnQRG2/nb0lH/nO8yaK7dsUU1o7bies6W0WZk/dWWiaa/89Qg9
Na36CzyJcgOz6wd8bIJFJivZ9MVkfpIoL1nssX2/PWpfewpicepS4mDcnjZgc5BTLTQKdn5yPszd
bKw63b53JNm2jnnfJeSqvH3B117xYs/AMehRbD197DI1IiB2fCZJLTTEMX0jtwRu+WsrCskaaxdh
6ttXfOUWWdcXt7HAiPPidClcohw7UP57kGf2Jm4m92MZs0Ob8OTfw5iZ9+iQvr19zSe9xsm8j/bG
5KHyiXK0PRldpKrmdGbzYu8Wswhi1buf7NgYghIc+1kMDO5OmoW/Jmt5MXzQ7fDjLr8r+rnbgOoS
O00pJLPv/KiX7T4bVQJVn2XWhmluPv+io9GZZTjwRbdziJ4NeN8WVZq1hZnZ7ogrsFaMFORTTr4R
URMHEz0Z5Ne2sX77h1ivzJWLLxw5BomGNNpOfoiONMItuqTAt5xatEYWcXNi5fM1AktQwrwu79Cl
SBLxWQCDySkiEwlCHzVp4uEKtIi+naZQJ76cjbfZzfoXtsXlLlYMKWwT2RZlj7NDl/sD3OyKKXvY
2G4abxAM2utGK7t97NbeZox7b+1HZ2aVWZ8ysOaXfLY4USY+hPvY78URbteD3k/ZOwfz1+6fDhge
dG/p0J8Wjii3pXnbWdx/no1kBEUI0twxuU8MLd6+/axfuxTqS7QGuNFZNk42IDSdgJwvy5KorJgE
IX+x9IwyO4o4j+7fvtbTezsd9Uv1l6x5qoz4uZ8PMAJb8l4VCYeDwYF91tEwxvFB8NYuBKi9BmJt
nBlwqK660VQXpqlF12anicC2crmTpd78uav/LXzDf8Qu/Epd+H/hN/wnDsR/S3yDzTj4N0ngBb3h
fxMFXZVUzn6UXdJNh+///Ichlj/yF77B0MUHnWq+RcPDIkJ3OWP/hW8wDPuDb9hPcwjbTOpZ/+Y3
WN4HamfIM4h8ePp/+Ash7nfxP/9hGR+oxvqMd1p6RJr6v4NvoCTBOPplnOFRdvhdLCPIQfh5p99P
gcmiHTNXkfsmcWm6oKK6Iufo5Li4TxC6+OgN09rr5n6XEWxW6PcQ1SGvZLiV2luzsLu5WS3IEXOT
s3+VKsXhSs61/ylxIVK5xJ6nZWL0gVQjiEkOVYQhlCic9ykzs0bvh6WtGA5w3op2gAYFgamTH9l8
pyVBcgntIIEQ/9whZuFYacWgH9LFzjXZYXibWrUEIe9+0dpqwHo24G/RRzIjnVSepwVgmSIdewO3
S2bexsg+ELnEZCatRKHA/xA3KzakldVqnTdzhAc5d8ebGUzfoy5NpOol9quPCYghjHJxp5hfhz6Z
wZdHer4rxyHfjdQk/bUjquTgFlHtXQjRDdgmJ53WuKYhSXcxru26JkMorC0Z73FBX0+Gjdqmc+PN
wM1K/mLAX+EIByYcLk0nLB86NRk3yiWFc1chZFnHbYssPgLtOgZtROOszYpmnTr18IX4rekuXOr0
QRPVcjyMFbk4aEQcbhQkYG9+QSBTkyBp5LvWdJuNbWTDxo1kbbBLaM4VMZgLYp7EANR4sVw8Zc7B
DVvvTqTTeG7iim13CdCFbhu32AhXA0N9TSbwpF/XbrZh5imLndXlYeBWzgi5OO08jBZpqlHHATQO
r8NuqrXe4y+Cm1rsSSOK11BXe3/Lnk9tVJdWAWkZQ7SdTOx0CyVTOoHR5uqnFyb640zOzDZz+Bq3
WZg0G6KVpscCZoi5JS3R2eH3kZ+MsonPMrfLvyDPdVehPhgqkFrUESobR/rabLxL8sCadW/G4QYu
MpJzIEEGg8YYjWGDtr/eTkv9M/YarKhODcQ7xJyCVTY6xoJTPOaPIiP61AKK7sR9/l1PNXwRJNEc
ugKCPA2S8CtfA3xyYi/FNwQwRoIZCk7FLupq8zbMk/6gmsLbmjmkr5Uow/YTLLM/dOVo62Hy53Xo
N5DK+AKSQ+XBFgRtPmKri1yU9IWb28eMutgDUTDmbmhjSnFOix9r7QwmKGqz0Kx1G9a3UPubi9rX
529YTcN1X0fTXZ/IYh/OpG4EmqaLdCU1qF6D1NrLCcPURe2Qk4lwL02TlTkkIR70zF8bcVh9dqO6
WylNlAew0tF9Vy+IeXho+U1mSzNoZ4DnMHrxv/qMQw8BJ7r4TL924roPJmJExLYqbVMxs4RGePZE
g+ydTl42RSi2ravnP0ojmw61aKtgXHK1h3ESqzLs/kj1xF6TS6gCBxbwfonipKBoPo5quicMzgnK
LBLjWqCEarI1dRTeI4HtNR4H90q1KNW5LFlw/b8EKr+1Kv5XeEXPFs7/QaviIv1hIfvPy+JHXDWP
f8R9+6Pr2l8Xx7/+5L/gRuIDJwmXAwWZbZTtfoUbWR8cZht6Syw1y7rJFvxfdCPzA4dpNkb8MTpM
1Gj+vTraxge6XpRsloz7Bb7h/s7y+HLHt0iP6PUZyBb4dSeba2FNmFSkJvd+kv+Mq4jDBGErq8Sn
6P3L07n6c8F9E3LEvZCbbtNZ5LN9UQvOS6SR82hwJXPmsKrLr7KsIGSGcR/8/pW4Bj1MOkto1pd7
/qUWEXUayVUyk4jDM9JSev2yHYqUKuj8zmHxlYeHEhgB97It118UmQZ2qKJqZrmf2uxnlmc/Qy35
mfKfv30/XMbxqXLyxl+8I5SSKC6JkSVNQImN8GvC9dD+BNmY/I1Hx1hlL44WDVXGaYsMCEJhYzSU
kKgKCM56zyJbmf55Q/z72zflPt+VMaap0bNZo9Jp0eo/rXV6Q+FrnVByHyviDJi4blgC7vCo3skB
DufbF3tZneJiFgIQRIuuEKcqOw18Id9mJfeibkk/wOm6T/2aIHAtedT9qAgSTPQrYwIh8faFXxsh
KGmQ3T8d7E8/LyClvZnHpdzDWwbFjtFl5Qhs56jFrXe+r+Vs9ss2988HSleCWYHKDF/181E/92k/
IQWV6Lbg4xT4VjepqYef/sYN/XKVpWrwy7cFytEetD7nKmIEh9CMd0OhymPZ/L1H98uVTmYmlRVx
NZRciSzYaU3q6+Ncsbd8//N66SugOupgo0FJ4zqCE8nze4p63E22hgCko8GH7QtQbzdS0wNa+6VO
cE9plsTHk5LD7pCEEqC1fUelBEf5xdtDekKEGfYMYSMiXj6XX55rFRYOeTpsXeRgVmupD9oSx9CN
V7NdTBsR6tWa5FljC/jD2evEEq3T3BIbq7bL41CjwQEJCZfMR4YUNFWJlSpOisBLQ+uwMOe2vZf9
nDCIHKLZGD5KryVvQM5keJgCunwl+UdIOSo2eqbMoGfR2ntjXVxPjTDvM8+sDhxOwq9sdKe1KkZn
H3oAbKoJKoFK+aQyb4Rl007gwldZOfrroY7sQ9ehIOuzvNxQoyk/Yd62jzhM1R+Qf8XO6Fx+OzbY
6ym1qzPlt5wqYo/8oc1k5/q3FOs8uhh+j0b14LEIuels6OS2EpG8jMy5WneO7VCFtcIwXZFKIaCX
WZ3YuZjrt7WORymte58IEKkFxCsWm7lg7iywfgUEAplEJzG/xVGC6xmrI6760dhS2626YKCfebSL
Idmhu6jODB2kt1/gLPdFoQUeWer35Lk5Z2NkpF8jv8rvXJVxHGot+VC7hXkfcu+kPWC/f5CF3c/8
piFErulJ0QWWRZLqanRtEBekeOZ3rYIt4mttca1pSfc15NHgqa4lWPj0p27wTnu8hffQMX6OrQo/
de5cHdQyO3Noqs6mnKLUtslhjjG9iDwGH8MpD/uGfWBR6YJwKIiHjqDXshNJFh5MXx6TCJfLyu6j
5CKypLhMSbL+6cKtujDgO+3cPqezZ2rK91dPX17eQvMBH+Ofc8wsyW/lIdBCBkVkx1NQ1DK6JVOL
W4q8JPtK/gGrfK2qNZiclIw7LP4z1IfGzQkhN3X50egHKdYuyQQwcaUmNqYxtD6mgIzzp6uXzTm4
uPnex1R3O5ZZ8dP04urIPU4bvMThCixavSfpStxVfNy3FuTBNMDf52BWth2gecguB2zZYyHOiWuy
aHCavIIuhFMNv0hyGMatriGtccVdW3N4k7Y+a8Fgs8rOEA0wjsrF+4oLM75DhhYN9PzL9FFQh9+K
ku8I2wec4kRwSm4J/r5RjRi+zM2c7fAJdfTptcZMSNK0nHkzp2ScLilsHIXdMTO+ofpsv5sz35YN
t9lY58ppPw9eJx+i1HbOvClnGh8rfmzTa9bR1RdMM6nOWkCKg3104ij7WkdmeRxDfPvNCGo2a9Kf
pBCJ89BwrSM/xNhCk5nA2bYUAGLiMC7gmowbkgcWkztvqLdYfbE0cWj3G075nAA/gRrH+Q7rOf5B
/JyzLzOX0Bo3dudzsl++yHYadjTwwUWInoEwK7/EVpr8bOH4rGoNZ33LMRxoxY+ubzzO9eOnsjb3
XTV86+MpIXaBwMA+lO4Zq7F3Hfd8lEbJzyIFdfg4dI3YRBnfOcqrcGVKL7v3DTmf4avcFrOXBxHR
Gl1AeYMMpoxokBXHcgY1s+J4RaQYCQjA2C8t9rXbWuOrz/p8os4iw5XVAjObG2a3QnXDzliWfmlz
32aRPiat5l/6yK4e8xEkijV0Bh0WZdym5Owdx54RhbUm/NqLED1WPlXrAd3HhpMpn1Hh1wKp4mJa
1BqSNvC+ayQOZ/614ZJYAR/40XGYKJuG+QP4i3cNUp3kjqaZ1qFHcDKm6d6/hm3RnBsKbh9cRIZh
L5p6l+sFsUsTlYaCXMu1q7h0U1XNPsGuG2AxVH/ENNZlSVErAsDNCKZU1ST5JYaQahsrwFBxW8jL
dklITiqzOsuJWGMmr+M+WRWGTbefp5NAMF+TF2JsnmZdFScPXeYbP3TFbDUsY8TRZ+MiC7vkInXG
aDtMdKY9xWZmpWmdA3DN2baAfgLc2ETyWDMzYleB+57d6nMy8oRmLyzXo+6RmgyqC/01ZYVVrjcN
Sma3vCWEKwx8wMzHcO6L67Zn7tEiZg8l+OizoeCZi6rfWlSFYHYPyYUVmvo3YfTd2UACfZBV/aVP
1sqe0/awI/Ne7Ao42B+7Jrm0iBX/oqUphYAx7j6G6XwPNUTd+9nkr/0Jo4c9G85+JjltU8ZETEGQ
DK/y7MGroVAkVvyzihaXZpd85nu+awY92pto82GHEbnS6RbSlqklF6eaoh2T+zfNqfqV6bHoLc2k
g5bE+R38h/LYlMw4euEbt4luyEU5qfBKPU2ygIBocfEOthz/ONK74PRYt0kDge3c7+np2c2ujMXK
NGJJHaMVabma8pzJLOWcWTNEUlEEBvkdh1LVugDx4S1aISiQ62moqWTm0qJtYVHsIDE8VPWCXTI/
t4VZEL1iFcfK63QZVH5fH6287de9QU8xX4ckZXnu2aTMsZhZfPKG+a/wFKnFpsIZrmcpRBWb/K34
qEj6hOoCB2zwj/bQVwRAuj15AQHHARo4qxlz3s92SmM4WkNW/JAOMkMjibzD6HvSCNQEM4jdjaNv
lvCRlGewtAegc3XdVel6wDhSG/ZN0PpRShOMdMk1/EFjAP9utF/9TM+6oBrzTyq1wF5Lw43YIUyh
naykNw3HMk+zNcGg32y/38s0TUHuWkQ3OLRUTJfvi4ljuHacVPtoWKWWrgk4wIBsm9OO79S0VlUK
8qvP/W5v1gi9xzp8pGSVwaE0KRZCg1lTeTO+0JwaL3rWaIOEJqiSlId6LRC5NV/wuUZ/RLmHqjoz
Wm2Ve6Ngd6tph2R0dH/rRQXzm+0yfdsRuxMObLZaKdzqUMq54X1G96QI/MkZdm/v8V923JYNMSxa
B6ER3onTU6DEUgaUtc/2cVHYx35oi5+VBXZhpTrVEsFKCgv6yTznscWp0V0MFAtXBolgl9JgW5U0
xSMLV3kkuNZfTyZHnTaRFOTyqXfObPAv5yV19PPMbcWmG+pErro+dPbRYraywBESy+EtgSu4xB8t
l7bdSvBvO18zvOsppBK/gqGPQC5J0q9Pc2BZ0gUI1JyZ77ZBl2PGs2OVYB/hc6ICZG5S8z058LQz
DMO+1fN9zWZi7Zpq+IhJVqfe27BnAlhIVCVyEnK4ZvZYmYDwyeTnnNGwixJYJ++dm180qJffszRa
PApG1B5OWnReBCcQ+0m+bwoDGuV01mSsL8pLHsu8vwlJQdi+PRpeHNQZDDRuuJLB2YTu4POTSWsP
ThEpme+Hmg1pCVKPxZqtSVkSFqbZIHPevt5L6c5yQc9Z+v5Irl8IkcuGzZ5N6heTKyTDhZhTrZO2
HOCsMrAIcSOrrWWsuY6vrp6WYAVMzN3FpjK2sZFrARhY5xE21LAbQfH97jlbgAH3QVvofCE8l5Pn
gZ5RuQgskr3gvL1ztKg6k7Z67xt8UbHgKhQqMCFiY0bud3Ie7JN+CF1yQveuzc7VxVyCg4hOU20K
Nvkucd+ribDDizhjx/n2CzCXSsHzIc/+wFrqP4jBX5q0iXci0TdXSKRaRYJhTh7RuRaG4mtBc+Os
rYj3uBSE9N3RoLjLxFT/1KSjNt00AFXtqpKIFSa7hmiFvPdJ6Oskezk7a/ZsfsV5WpXt95oCeXfQ
QtTlf1Zc/n+9+naSP/75j/8I4Wducpmb/nO9+uKH+l8PJHk+K1X/+Yf+KlUD2wcCgEd0qTQyxhdQ
xL84/OKD5+LSWwwJPnRylybrv0rVzgdWCx/LoItxBN0tM+hfjVxb/7AAxmnhLphqSOPOf6lU7SDA
xH9uUT0Bz3GqkjEGABO6HlUH4vKyhKC7yLm0GiUvnhRBvzyaV4rVLyY9rgU4AC3bojh5oXEfWp2A
Md8oD56ljIt5mIyLtLfE3cQTOK+RJG3evt6Lz50GAEkFpofbBDngqZat0TB8S1/negWHu5XSJXlZ
6chuuwPheCi70LU21siOEWe/efv2xV8sKQ6kFeQ1zLgUSBHZPJ/ha01vx6ptysPM7uo7DXDKQjnW
/vPJmMcbWEjijl32e7f8yiMGIwBHg0r9K76FDlVwo3yvOLCQjVdw0rrvA/G8tJ6TZryKdLIW3r7N
FxdEV0v/gUFEEZ2uy8mUmi5B7WbbiH2shdWZ50v2JnEnNoVvaV+tcHAf3r7eSzMVvRssGSwVOAJp
Ap0s1dCo9TkKl9j0akRHiqOgNS/nudYpJiqb/RDZXQaBR1hfvSkzburBKe9KKT0VxG4GgSryWu+m
m0zQis3g9ORBy7iFACzGL5PpvzMKSMg4nfc9dG8m3z7OZvwdp1sLOE1spouu36OniOxbjcNGeNZG
uV5vo4qdXFFHhjoSKT3lSyCwY9zyDU43mmA3YOqx6x7ZjFlQPKXzGFlt467oUjCW2pATJwnTxsWY
QJE7DrqZF5uyGYyLwiSek5hQaJt0rFu2mFqTEE8/mbO/lc5oXBDXpDWb3tNZZgmvvaE0Nl6FCWfw
1dyg//zmDxZHfreZgRNSYTHTM87345XLLOGCOCZ2Zp9STr1Pc2obN3VjNgy5kPp7uYK+yfLNzi02
DFS4iKqWQ0iSjh87Wwz2NfB0dQ58LSc9F+n8akBtbK6eJgLa13yn49COV5qiTCuymhDvMazlQ5+a
8mFudOuAS7Org5HSwwMuvuFK5yBQBKKemb5G0gg3qdE4j8QzjzdVkxvmCnGEfLDibrzRas24dTqq
l8mcOI+UrU3a0pMYH1xSqXqAsUaFizh0xpvebrhTSMHU2xCKER1dJuGdSSYlKgBfUc7oeY7+PPDc
Gtu47QUvbaZecQfg3Hl0NUqFScRWvLaUY205CHd+IEaN+uVTUevPsRqnkdUHsZWo/mOSje33PKV7
womJmzUheba7Vg35TLwW9NQjrJOkOGQ16ZzdCuWj328624zv40GJO18yn667rKdgXUw242QoXfsR
Zqx8gMPNx19TshPUnu9kTrrnyi4TRsZInzKwScc+a8B75Sv4ZeNV309SrQfX5JHydcuHcUw5FUVV
NtfboW94SeRPWyRZphwzlFzudTlDrfyIAsrT87dH2CFW7yP3BFO6Fj7wx6AuhX7x9M8QgVcGBXx2
5o053mvc63XsdcNaRUJsSddlAIO9Jti4y2hnYQAOwzOjHThDD63q11k9+oJUAs+gioKwCOVHl/t6
etHBoJPAaIvMHD9J8NfEpYXVCPuOuNppFVoaf6DME0M/KKPzOE9HpOfGx5Ysbm036X2q1jXa0fCG
gC4oBDHMNHzkMXzIc3MW0wPGFfV9IEZ7gF3azsmVmjRT3bc8/njXluhuWjMuSdvVM0qh/kA8r55R
kXYGh+fc3korjDdjMhHahZhpK6w8qON6PCAnsrdEXVoXjl/1ATCSfQi6iqyCarx1i74KYgm/1jW1
6cImuD0ge8n4gpWhBtYyuatuGo1LzY27GxXXbURFdnC+dnYmbMZXq6wgEsl4Nnga7AG/iooVxsuK
uOFqvvCbPvpOmpZx4RLbdiyT2L3AxyBCElHt6dwoVcELH5cWDp7hZFfKufsukpjqZ6tR6V4zuMXR
DruxXNPJasUK91J4Z5UtKaaGZn/uYhyXSVM/lgYx55itHHtfK4spm+Ysg64h1BLyb+a032OD/7Ji
Xh5vWOYYyyacPzbsWsgqPTfJDkmMfHAw0N6RQ0Ieqhf5hbNyhgEB1hiHd2PM3kLatAjoH1OlAHn4
iLApuktRpp0VlZndQupOkR3PfFhicqxDqCP4SlDrHny5ABCFoJ7GMlrdug7tjQRBWcttRFvDKnwH
lN6si3vMEMbXotE0RNux3fsHi/g7SwWGbMet1RgNCHBUmt/maHBczGzZ8f9GwUNujg+RL2492JB3
fyMOXgrlfTLhinvrZFAHqifasLZUbQS/5sKXZnk5Lg7p7Wybd6cB8fZk1sD1cqr6fwbEl55mf8sN
i39esmI1n6lbm+E34aukWXFMDavt7ENpX5lR1lPdbDPtvECVxKMrQiptnRN9meBq7BO79AEFW/o6
5avaeYbE0zeRwfhQjT57Edk5/rm11NwzY+C11oQibpK8tZks7DxqLnDMTofJSv0LkIjiriFWm/S4
3G2/63kqkPQ5TG9Qvxk0NTkGN20E/DQatWUo9VEZr6O4Mi6AfzCX1q7JnJ4K/p6BxPad21HJp/9l
WUGeC+ZBIkj4TZ6Pzj6RNv9DnJUMwdHiWOXmMinWkZkx3zcDWLl4YB7kRNai1kZefS4kJ+MUcUe+
VAqZtNBljldwQvmWHMBwu6eGQ9VwYSuc7cd5Qm0dPE2BXrxw9D26JQx9Kn/xVadK+F29VPa56nt9
5+UOVZqm09rvJchrclutZmkuzrXz6OWsjyClmacLrMyUIesqj2kIoao4JhNHlN2fP8sonSbf1cCE
3WOoaSxfHo3OszqnPDxM/XjVEbRwW5D0uTHmvJyOpjKxSaz6qbDHj5T4TBCojagelFnLGJHhwK9O
iqXypIaZS5ZNMnlQtGTeslq4HRmWqzzGk0/8n6+D+/8/7J3JctxG1ravCA4AiXELFGriPIiUvEFQ
EpWY5/nqvwe03SEW2eTvf92LdrQjLAEFJDLPOe/ky8mwjn3aJjVWYeZ8Fyql+c2KNDbWuVGS87Fq
ppjcoD5pOTI0eT/aCz7VpZpZ58aCSp590dbuslJRj1UfKb+6psb3sh8Z6HPPVDmxYrsP+DuzLJys
4SSvEdlh6LJOweQ6+tg2ZN4v3Em8PlFiGRcvM2eO9R7XSw7Mhq3qLlzfaEJeyxNz8hVdY8J4qWg1
XUOnLyqTRhMAglBxqGjqyqpAJcVzorS8I2NQ6e8GgrTIGInHSEbObZZiCMJRVbmLIPlV1nO8nXHA
ltqXxKFaZp49dqYHP326xeDVJHPHCFM/zPJ4040oMUZr1ndEPFOD2Hqk4njcRJcix2IlVqI54H/1
ZjJMOPLJUl3w+utbXLijQzpEytdJceMjWQKhB9ePowcJxl4C6XnzZCtbSOImv6O2NgU6LfTG7hlj
9tCvc3GDk368EY3st5oqNZI3NeJPp6k+lAORRLLLtNvCQK7sUYY0HrgWE7mUiqSz8vSXEhvm1hnK
cO8uZU4sbM2Ajy9whA1S/CoaxhoZg47JGA+sawqDvlav3K5Sr8x8HjYDGQpWO+d7bB3qgNo4vJug
sWwTDtFNUkcEixvGlaF2xsUE3HrD2+ZcLqbsyMlHuE6eKhBjRYcRuxVIN7vokVd6jBLnK3Wu5JdK
sfpvTamLyxL2UulDyKWAnICD3Axr0YFMV+2Wyg8DflJQf5lWaB6FIHEXREd3E7ShhT0aIZa2yfJs
1hYvhMAbmW7hqY3RJkcyunoyKUPlK5zArTf3ZEWwH6nsEJxX7IYwVs/6WlcOlpjr6qJNMxZpHrHb
xFbDilyAtFFJo7Brr+d0TGJ/oOzefNxGrV3Sq2kU01caDmbROq4Ib1xIlgFAgxMPCo35UvQPJIV6
zVr4fnydN90PGgvGXevkG73RX9FTvzEw8Jfv+qTsqn1WrNETPUO5+7ptFAI1ydo6s4y1dXnZDj++
7pvWn+syXoaiQWf61juGljwTCdTePQlIFuNNuEl5S+DNdrRXUnaZF/Mt9AT24npYq9yPr35Cjody
AmVHpyvmA+cmTueMc5swPdEs7CbgrJJN4jT6vbPuuondstt3WKKg8a8a2pK18sYvlc395Rb+N7H7
ZGIH30j89rLe6i6yp+9P+dPv87q//sjf4zoHbQWkIeQVDKig0EEE/Wdc5zh/GIju4bTBd9P4J4vu
73GdYFzHdH0VajIIsWzCMf8Z1wn1D8b8zJ3XtcjowtX+zbju9LtdiwrmdZrOLBmbwlNWVaJVutEK
Q9m7imIkXpzgUNy7RvvZ2OJke1gvQ0DnOq9kyPhmHL9obTMPy6AgU6O3TUml3oheda7ycYCL9Nvz
/3+YCnKtdSIuEMYhcAN/eT0o410kyDlFuCfzxr1SrRUBZcZ1NPBvuK7oSD5Dn8QbMARUj8EDgyvG
chrWiyfw05RiPa6RfbAnXAA78rAuu/OSypEcACUvTd9xaagJrxT6VsXeT2CfnyXzzipHvdjVJswh
+g1OZVzDyYvG4QVp18T2Br6qfi+muDmHje4iAYCQ9dK05JzkfhFOxZEM7vwmS2GKZErTfWHwUhzd
AWYVnIr4MpxhARgygSMkqGN3c01CNmOEOag7eEy6YizPOMosDxG1wINdyQukcXEw2llBJZOpuIeI
9IJ5iuX4EZUmqvA+/7WIpbyiN0m+6GqceJz42dYkH4bschzdwZHHvVqGwLNLre+cAa/5pp7HQEOk
5mWdaM9srSsvmwpX/o606ic1k8o+s3DMWRpl3NcILRknTC6KRkfRyx+tk+fn1pJPmAct5Buo9UjE
O7GUW7XVm29xqrhjupmixm5rz55HObbfGMWYc3sOqzPZ2gU+QP4Yss59NSqJilBFXnyH9lJ9S3Bq
fUzcVL91perixq627s/EaUlYgcpHFFeuzyWmdLgZbRv88NbQJBF9TyOKNj/GPvFKzQaHwDtCqM/t
fuzPsMMcH5x5geeAQGSj6xlrL1lki3FJYl7FgsSaKVbJ8Uzm26h2rYARZPMtt8thW05qR7VjKXCf
Siv/2eR5tIuK6MfcYCsFFcw8k4xpqNwXUqWClocTFWF2gQhiecQrTrkRRbycq0u4utdNWnqwMFtW
NhBwQtIOS+XOsGLzEDLm3uOUD3g/x+m5msj+p0Qi9T3V5iQLFrlQsChd7B55BO2GCKUfdZdhozI2
l2QH0MzYCE7ISwPjMs5CpSPjLpVf3FaJWaRVtlMqItwWJUcjNBHKUMLOJkMvtjyiTc4SpTEg1nW4
wluqkzyZDpEbi2Iz3u3FJiqtmSARq74NCeU7t6hazGkcNY8D2mBp8/VMpj5ciNTQGc0Nz1NO/Wk2
SneR6sVC+BylPm/W/F6RKHJF7r2+SZeuu63NDniuc27r2kWCbS5flb4Rl8wV9UCfl/ZSsZclGF1r
vEMW1vtSc4ctTcsN44pHxgqlvo+xOx0Mztshmn8UVpzqXjj0K9uHBIuEgsyp9DWZJxk2qcxTM7B0
lKb+nNWwspwR06hD5qpyZhYla1WFPUTu90PajgaaKupPkDweBGZH/Ty0yb3RJPjEZp6WTM4w3ttz
FwXEXNlyQxAlLbASpjGjilq1PLdzCjLP4PDYVOqGhJkwp7p5oA9r1Q2pUrOzbZM2rg3mU521lem4
yNshNfkvRRUP8tKqG+TJ8MWK8VpaigS/r7CGic7cUBkIm2nD0fymVxExkZ5KqFUUjLir6A8JMjbi
BFDn2j/tdVjiRV3UKUeMhWXf3KX4CJP6q7lt+k0xq/TOXVmOjcpQiIvZ5n5QUUnb4aw0fij0EKdY
iK1HcxpK1RsxDYfapxD2YnZCHEc9rJmsw2xFXQS6P8E2mTfIsbV7HVlE4rXAJLZnh1Z4N8/QvCy9
QLRKHBzYZso8pswYbnu9Ucwb+GaYWbYqFMuJXrVDqM0EsQ5R2ynOSENrGG2NhNCGnWe1JcK8lUa2
EkMxgSRgFM8GxEsr4DqRuuLXSM/ullaFKWUWSl9BZRvzm0kY1bMBsZ6eIowRjulwaKuZeNBNb5EI
EjTzWB4csu+uMjO2nnCV5P5ENmhbVG8QTcfUTv3Uybk3BUA74mF0cCwd6KhCpWPP0sRaNs6Sl3cy
jyj8GV6jM4SQSKcYhX/HH/+vCvykCsQhlJr8v8O2/lMW/ypxkHpVCP71p/4uBDVUtiBpBmIiTLmA
YvkL/xHg6sYfBj6rpCBTBKAWon74B7fVwW1XMwsVYgc2i2uB9o8AV/8DmBXXdJwXXuS5/6oQ1NYa
5bcODrTW0ujd6GQENae+Sod/57Z3iyirdfh1WYxQ1gcUPxUaw2RdfvY43HAkkUc3DUUaYFXVfevw
t/5CLzwhc3GL+vG3p/dODXeKyq13g3U/nAqbo2gtj1/fDR9olbpRP1zqdaFBh13gXvZkFBJBO3Sl
6w2j0X+zEQzGXpM7dLkERNEDhUtrG5RbdvHT7Tr1ir8j6jd6lmlfFlNxiBe2zPBZmxXtM3PRF6+a
k+dnkEZBn8ZOR417ouwwYjvi3c7dpZjQ/SGFWLIvA2iu2Hb2XJrk8k5asolt9qPFthDRz6kqdvnQ
gLIAkXU/o6ltyYCCpbFhyomjepdHHLV2Y6YykGUSXafYF+StG7WblQn10Eb1WQofeYIJqlgXq5HC
Z8nqJ+02r8FepWC8CMzEKU/X9uG3dtsGeRsVBnGXYNvuQymxiPVILGZpVAWjPqzf3Lsq1LKvH7/+
da39/izt1Y0MZR26IxocOqTXlzXVSRpYbheXhQO4Dmetvyzaxo+dMHr4+EonfT14jk3yqA6gvyqq
wNVfXwn/63mpEeBeOhU0NojwzDZDEoN0L62iQK17ZvpCJQvBT4Q55tuPr35K4uHyLBSdgIq1y2N3
OLk85plxJMHTL23Q1ac86c2nNFvvwVzyNkCYVHqzyqvfjVk96gQDlvZzl7ntAaqtcT5ZolF96vAy
JSmnyL8I8oOpoJx5fq4YGW3gR+Q2UdelQRa3IK3lk1brtPFZ7x8jLHSCoFSrK8o6uPhtfahWbxam
GcK/7MP8KW46gCJNSbvC8AQ+6fIIPTn9DjJRnU9LHW0t/PdiyNCD/auj2sKzNMKx3SiJb40bYf8c
zIokto8fMv7+p8sJ00UWEbId9ta1V3t9lwTYx2oTdeIC5XgVkv/QudGym160wB31m99MtXoz5LPZ
e1EU2X5DfiydRbXLDCTFZG6QgJCZcEvtbJSPY5KXB2CjzqvMuvqCo4oD77YgnflFrxx3AhQ6TNri
clwFzfUqbZZUk8DmL4pnfYjyPZ6k2a2eyGuM8Mg/yXq7vuxQS3dUNoLBIRJqLZ519gZ0KYunjk5y
nq1ya3T0xjFaJdjLixp7VCODJKZVpK04q157XKXb2irixiX6R4W5312vEnHujTmxiGFb9wcj1PX7
OtLGdBfaCrrwJUoBZsSqFo+LWvmzXyXk2Fnrh7QsqoNWu9nPeKgsvvtVdg6wP9nesIrRm1WWjgV2
tSPZ0r2q0R0FxtjUW+1FyZ6ZNqr2YSSaxx9WsXveCgDvyr0i+hclvKaV3Z6jRh99koWZtmM0/XXK
1QjVmlvdmaJDUu8mio4yO1+eHKtsglYlI4roMUdulWlSn/RVnN/KqjJ9gjpAbosX/f60SvnFKuqf
5arvb1apP+1nvoe9YXocQIhJrBdXgOTFIYDUCWrHF98AY7UQEC9uAg2+ApBLZ/VmXM0G4hffgeTF
g0B0qx/BBKp4DhNkycKbfqy7HLeZGMu25mcURrq+fMNrEFMqYECiCdPyB7GLSScar+/6vlIvu7TL
0+noxjXebiQehoe8weCSeMasvCMdVhySWTBX7HkHoUcDD0ixRLlDOl8Ych7SQY91YKWEIflN1mnh
VURDQNJJOttMkKHguoROtJ1gRY1hqa2Efs7CraVESXg18OnA7iMfgo5aw/U/3wJmk6ue1RxeYTAN
sUWVi0OM6WHPUxh+2YZAVpGLHm87ZjYckTakKtiahcyX1XiQHbPAhHC13lvnskM7yxZkScnzoJQx
GeD9YMfqRi31bhfD7HYu1wy38FgIwr7MxC+mtl7mfYsou4mCSkZEIYakD+NW2LQFkEcG23oPS4N4
d5PYWUJ8J3POdk1cgwDyWvVHpcoBcYSwUowQ0lxVrgDrFTCorigeYR64+UE0bpcFadRZt0tPb7HF
PkHXzqIRWzQ4J5EekdLRDFVxx2Esjolc9HTbV9xBUHaZXAJHm7CBImyiGi9yB1leoPCpNJtQ0/oj
5BYzI/VTyH5jo4DAyuJlUlssiViemXm41obgySzfiDmP6oOGs8BexjYwvJ6mtSC7Ng43Sx+iK1JG
OMzXSTgmhi/iOiGEBYtt5Yypi7HVqlAC+USuXQXaHCE4i2JtlAEwfYT1AP8dYwx6YJaPFLBcAEkX
dJOx8mdTzOWseDHfEXl4C2MDwmwHQxH3pFDp/aVVuTDsC7fuLkzsKbOdbCH3r44l0IG3YRxpxbdF
y6A61HPOILwdzSU+0zrZ3RuJDhlmCsG5HI3Fu+2LyRZBay3AZHmvrVAYTv/YVI5kXWtx/S2jwYez
I5PhrjWt8XvVRGI/2BBbYQuRJuEVpESJrZmVybR94SShLhLGzQu/SesU/ovRUtClddoMxj+gFIr3
zaTr46GwJYSuF0CvUOt1cSZJ3YKFtkwWptmARsM8idoxGgl5JhOZTfeME8x9gADI6s7ZJZsNLNwJ
e43WDQkpRHiV3upO4ZLrYiRQbbqpW4vPiAx4M4WpE5RjzqXLcgEdnPS8W3Zqaq8/fqVTkRW93leV
axAvCn5Fv9qBAhNDh/HddODTqTKZxjdFY/PJNz1VwV9UGWK7iuiq1oy5KWDW4E5+iOjC+4scHhAm
uGpfT1uEO6oIUJEAW/LvNLH8IjaQydXWOrkrcoiCwj06Qxwj7EAPwbqYpfU0FoLbmBrGUqKb1PYM
FByiVlkVaXLncFpAR1G1y9qV9Te4yVbtRVg160fIEG5/FtKAD5u5sWu4KvYsdpXOY/VVu55/oLo3
r6e+Vct9rZLE+zjiUdPu81DJf82Lu+4hcQ30Sx8AFTnWZ4JdmdS6jwp60G0+VpK5nsE2NzdjdBuX
XXvm5ikB6Kbe6JJtzzQ4jiIdaD9RBknmUsFnsiihcA9GUWr1c86GPB8xP+DbGNcdO0hMyKPbial0
wCEz1mdaQ9iuH7poIDlpxaBSetfJn4gF3Xtlpkw/Lm7XaD+7tphb9FiaPRziUeevmnKN2F9jlJY8
VLyW0VdS19oSKjp0F9NsZ4j1mEw6drs38mlAvTQyGPLJBW3xYc3SsrworMk4VzrVKIOoJhfzTM7o
GX3HbPPonkoEpgKEscpj62wHL41aPI/dcXBqToG5vstkrcVfyTUVzuAtVGDzl6oTqDWh7gBPRbaS
yqMSVuN37GeUwc/s1koPMez5m6nFiGHXQJGKyZ1fXYViEqvE9ZRmi3mZW1WWeQRMq9YFAS7GhMdc
MrbBGEH6CtAUQsZrFhtg1sG8MtAmMTWbIWNAQfp3zepPjUnamzmc1dYPsWGqH0ciXO+TCLsVPod4
ZY+hobkukGqyweqVm2wdrEZHb+q/STJsFR03JC27hQ0BP2g0JVCtEWbOcFuHLTyPWbKigyoWvE0a
B2yCYkEW57ndVJG41idA/wOiZJffNU2KvEgbZeU4tCF7BqOpvrvIMkblXgNlf9tGThptxklVD3MN
GX6DXzbCLCOM7IuXqvR/k5RPJilgPyst/b+PUi6fvzdPbfr0O6L29x/6e5Limn9QaWHFQi2PadkL
zf2fSYpq/KHSfqvgTH9R2f8zSBEganQBzDdA02DQg8P9hwD/bxA0rHhP2ot1pkPOB2gTeDS2mydN
cgZZCqojweeCSeQQXSxpg5EkCcBGnczFOZ+sMVfALkMYPUe9QkhlirHVvek01qFduvAuy51wAUYR
+kWjJdaVDivnfEpoucBHlMqnwI0GTxeNsi2WuP9qtHkOp4lc0c2gu/2W4W98qU+O8FOzIYW9GhY9
qDB49U3oaJedzE1U9BCE1cHJr9NULaAGjf2ti8QXzG+W6QNzyPFoKI1DPnxjFV85EkOESxFfX+2U
7m1GwsUtsY4PcMSWQ0vxAw3LltdWbS63KIKb20mKcCtcbn+BuBcoo+iIgHUXag6RQjnQ6Asiw+aU
Suvsvoe/+2TbOWmGbQlkZiwQhuGEtdfMWKLHOk/72afzrcCtBqy1Ivg6NhjTrTlZBPCq68BcUYvp
vJGjfu7U7ReYY7BJoE7bjWcMQvdVUS33RddzBmnT93SaGogbQ9ru2QDj8zouEnzVKrP9My4Wcp45
mIifTpP8khl/tFW6aDk2uUFZEs1CbgB5bD8pUrSuCQYy17rbJnslk1djmoAwJVO6WSKq15YudK+O
5Xg+RUV/XtBdXUZabmGdmI/zHRShfptObup3VqpfAeK3e3hzxYVdq+O5wdGyB0UWT4khymPCiX0H
dT3DkC1V0qDQq47svkh3Dnll9BeLVqtbgEeFQyArbjg+xF1HRfONmUr2a9Zb9V7HJ44SeCqu8tZU
LkVsb6Wpdl95VtXs11PhXiPvzr+KJh62mlMVm6LT1WAs0mU3qqaCV34z/azHtr3Suqo8T+iafWSj
aMgTFg40TsV1fwiR9I1fN1od0eOKIvNhm6SBYRXRTQHJFusY6shgJnMJTyFwLqeNFg9Rx9OgD85Z
Aadlhz9LdWk0dIt9AWlH0ReIzK2kntFwMQkGki/OK6z6yRmonL2KmvE5KWRyrRLnyZqSy1WK2R59
E+OIH04pnNwLZau5Xj1aGQ5httmfFbFls39F0TFOCQal3Ek2iZKZX2MtVx+bKaGRc1MV1mALfxoM
acJ0ox5uGmCab3VW4dWrZNV0VpmxvHeN1LxyAFQap5K7YbCL61htu1vaez1I6VyRng7YArMmC9sz
y7pfgEYmc0MzZmNYPRYKDEHHCg8iScID5vzNwZyTFtYzFd4CY6cmY85qwvyBbaS6nots2RfgRsHQ
55C7lEq9gLJbjDssGsh7qWMHK7m5vsplLq+ayNA3Vm2JP7M4c5GoKs302HKOATQ5/XxnWamQPvJW
oq4SLWIeEebHfhmK1c8YvbA/KLU5bItqVq/wJ9EwqTexd7hUaLsfbK2o8c2wyrDyjboO2UliUuRB
IX5msCMcVBT5dCGoC2ZejUngd0Im4YMcWgjsCW6SoZ8pBD+KWKNHXxKMB7YQwhZEzk413eiZqj02
bVgAwlUUP/U2w85PhT2ILcwEYVTIvJ/0Le2ZzPGjG2fLkQE+SK16F1K/z9YXaedVd9sJRsj7sgZV
KY5LpbfK4ndOkk/VxoCmM941ySSdH4ZMQ9DryM7wvvuSD8mIk6xTmUq6JV6tS37OdlVp6Q4tUtNw
cHG4/a8O+KQOID5nNSv+73XAljln/PNVGfD3n/mHWaP+wV/ByQtmYuirEPI/gIpj/8Gw2gK0YTaJ
PnXVyP3DrNGoA/DOcgU3oOq24LT+uw4AhcHSn/w5h/mIhQXVvxLCnQwd4YiRvkrmAUQ9/i8y1NdD
R0kRuThV2e91vZedn6UuYxPUFe650Qu39WyT6AlQuhiOe/QpH+9kgk5LDGoCF0VHHGe+1b/WNZ7l
wzJ1u7HXh8CeYS9qMf4Asx3n+99eyztYzbuXwr4VwpKBR/BpzlkjkkHTcrPbGRp0+kzXRk+g/A2Y
dtebf38pHiXu5gyeceyihvt93LxoqEtmw+h22TTFDN6WeoMYjrN0svvDx5daJ9e/QRAvDxANowrH
kEXxxm4KlAlLJJMH6GK4AXij04331q9psDayCPGWJZ7AW9FiH+Cg/ITvt1aMby++inpZxYzWTn5n
h+4gxBWk2xE9aK3wfxQUmlF/klTy9sWZmO3quPMbKAcY5L9+mi0Qf0tkTb9rXMPC60NHX+GZU20P
QVKRi/TJjzrBknii5opfQjRDvQrUeVIm4xCri0jr+p2crY5pR/NsC/0XXE1OyCw/s8Lkb84iZpXy
uXxnZb59jFj2Yl63miYa2pskljBKk9ERZb9LVBNzTlp7XpZbBh+vlPUxvX5ZXIXZNnkK+EaaLz4N
v2EgRh9qRVqn/U7Ewww1WDmXq40psUzIx5CSfHy1957i71c7eWmgprKWZtbDq4JqgReDJwe40lWS
Atfi+es1afr940ueJmW+vDk0tkS30LuxIE+2sjlKLWcc+exIcIUsXRrZg1T78GCVi4NsUqabvr61
h9nx68xof1qd6hwrU+x72ZS7oXeHgNN69JrRrn5Mk1AOs2XgjRJ29d1CNHBmRxK3pHr5ZGPS3nn/
q7skqRr4pBP5eLLinFai1ej4jJDDkYRjrGwKD/bIECiKUPEF1rDddcpxI3h6AWW28ae62MjVKIQv
cZpG41RJ94qZ1N/69/+6Ms13b23lCvKFo2I+BVYTNwMxMLMOFCpCkkTEE/DtxBzeIo+ylu2XKRaJ
r46Wm23KbME+qsCLg9H7kG7yieCcAeo48HviEUKoeoI58CYsHNUrcJ44k73eXOrWohzIjYKHN3Td
ZrTNiukfcr2eIfBDNzghhXxcY8Ol2FuSBWLcgxonQAZ77FJ6pVHJer8LTdebMgIOjPRLj/vbZWrM
uBqIBQmEoLcYle6qdO1ljwff4mEJB7MLvvm5Gs3qo9Lg7kDThNmDOf9KZ3HbOXQwri1XG7+ou+Jv
LrYfr9a3HwjSdwoDvnrO4DdhKlMrzd4c15feRlSrPbkyjnrQ4um+X8Iq6Ptc+9efJFdkwggbFydE
9pvX+6jbTIPjLmm3a8LwoLVGgJHzD7cwzhsBXsIk8OvHv/Dtvo1XOrsNxg+rZvmUaYA9w1Dwbrpd
MmcV9shIH2Q5isDRsan6+FJvlymOpoReqHStZB1aJ1+Q7E2KYcgJO9fBR69Uau1Qjv1nOXzvXgVy
O2MesAOe4esHiOmfkuMCy3FnNSrSMNtV9uAVzvXHP0ajIDzZqfk1yAcQezOc4Dh6fR2kMjiQVCtk
h1ZgAxSWbK0ph6vREnxtQLiipGDhE7oJruk8MlreEf0bf7YtrXDz6wNjtVmALoxvPo2TccIUqevS
WIjranfGlNkBarVsC7jTbY2xIy5dGItx0IrJDRq1fM7K0b4lyGvc0bYPF/mywI1LMQj7+NGId+8J
tjkKB4cw19MX7cysIuDvFr+5qKtWzyTzOwfqtc1IwoOz+LPMhukR8Uf0AyJG1w/ST0o92qQiKrxB
tltdhSPXkG7kjQBQOQKjvsKtTlV3E17ePjo47XkuyFVsQvvOFmlgqgnwq+I+olFt9tpgqucKxvBk
6JRP9qDeWTMXkljZ+RUoq/lJMfL20HZQUjBF5Gyw1Dc+xyb+GmmYsBTqJHsswp09JNlGWRBrlosp
PqkQ9HefLmQOlADw9d+YGkhDUcg0Fu2ukH1xUBszcNUemASHxMuwrRh02H31LQM78rNama96fN98
C+tGdM5FCYKYPWfaNFymDkFDy/hnDyDu13FX3c0F3nBVF5t7U0bjsZizS0XtPivd3v8BL6x6GiZ2
1/XL+q3GCbXGzWeopDtMJG8l7NptPxryS8QZ4Ve1nWxCOMx+blsd9UCTH0Ein5zYvsdewD30VRj6
ExkHAYCVe1MudnnvQDxfyBc4CowQtwA8+NylxPmKBENGkNzqk/d9ah9LDcNH99svOPn2xy7jhsu5
3c1KIjGuc4tjZ6IvRru76eKGI7S3Zi9J1IMo58FvK/IXP/7G3tm2UUYxtKauZ3m9sWjKUqto2HR2
FQ6eLlwmTu0hgef+b31K1t/KlVYmmgElTT0t7JEJ9JUdmvzWRt6nmpDYKizoxZDxE1A8pyA6qqU4
x9DSPtNCvHP6WlikQCKEQ8hs3nm9UDoZ13qYqORu2vM3iFTXk13fIkP8ldndd1pe65MD6qX2PNlM
wQDwJtBwYcIi5eS9ugPhW3HMxkUbXtz2grpnDsVmLqLBF8PyDIB4j8Z42si5orgxHORvrWw2KtXK
x+/33S0FhxhOFuyg4JS9/ulx3w1mNLDCEHp3G7WyLc+AAeIpcSl93FV/fXy5dw5NCwoEr1mj96bJ
f305y02gmPcTL3luSFartNBfeif6pEd89/lqTDJYSTzeNw7gSavJUoOMt6NHbnxnmCIMNRPXt0JH
OYyQeXwJYL1R5joLxhCnTqYBGbQR5WxZkK5+/JvfNuWw9OgKacqhvZrrAOn3bWjEmW6JWlJdsf1k
SittELtmuZiHWfoy1xS/anMyo+xO98q0Vz/Zxk/Zbi/fFdUQD5u6HdTn5PLQ/gHOcYDYzZoRfa/s
BpnGCOByhdWBCfHKKnF4Lnv+Atjhq1YcMyR8ANWkQihAwk1EEq0yjxdDRDKap3ddr/mmxKTg46f0
zkYDcGvAa7SZjcEdfv2U4kRrqxocftctYf7LEDM2pkWEEaxiqf9f12J5qNY653qz1VSrdUPlGPXO
1OPmhjhRa1vOdniWNB2jvf9M/95p5t/5VagfLXRkKuTQN15rkeLEZG1a9c6awmbbYzUYQNCHuB+a
8Scv+p1NjGqXsQglIqTG075RX0JJcB8/Khaq3IRdUd0RqYNKRG1h4k254WG/P3+yfbzz+7DtIwrT
0izNgP/8+q1JqRbQEs16B1tj8HM0L6jxcn3TqHr7yaXc00DldSVzFqqrjzkOpexYry/mpEbZ4zHO
wzQacEFrnjvotZExLhuoKOA3VtMCH1CT4yYihlHZ0jn2U7DA48lvMK3g44oFM8YD8/bsQa8G2Bt4
Ujj9Br6AhUw7rKOnEhLiRYpoqd1KosmQZxQaEoaCnyR80AM4bO5g4gc4QgOez150Hijo7CWAsIpp
rUwj7d7qdbhcmYHoZ5to+WQFwq0i/as7ojZ7thKGJdKr6GCiMxRgItw0YDvRlzYrNeKWC6ZrOyhR
uREoaqUd8wUSwK7t06G9JJO2dy6Mrp/DGwsz5GLLvysjfJMGpw9UIm4KHAYfR144dmHam94UZbLt
zTq7A46yQixiFcLDmxRy+iwbHavlKH7AmEsYsBdgtR5sOcrKd/oS52+k+rMM8gpm4Hky0E7iV+RW
I6bU7egiXxvMedqUAyy7MxIlQ5W5Q17pmyo31xI7Jn7kCUN45iU2+Kq/OEbZ3AFEKTbBTDgmX4+h
PdwVZCQAtCm1a9+qZQ4sgpRI9gfKrGlbO5Mbb41CwuM0KrksPj447q5oOKKCLFzHfyou7sQTt6bz
JYnqFcfLS+G3RjRoHuiauc+d/oY577aHqvsYVnr2NVMc9bYrLDivhFxhvYOCTOAijJ/ztqjb7RTZ
xW1oM0Q1IohpMM12upGOm9RN863sh6MY5tHXq/YpSS3DM3udkKBkEluIZj+JoR6DAcIN99DYO6sd
1cA1YmtnYAfgUdMtXlK48qw1qum73cEQMfoZSaI9PC21hbpIrClQ0+zhafEAbSDASKm+Nt28CTQ0
SNepGBe/V2PtzMmz6AK6KN4WNm7VLe5M0yLMnaloN3EM4x12V3gIQf38KUl7iorW9jNOiU3b2stN
mk2HujM6L15mk3+kVynTpWk0miPQs77BvqcOpg7UMcFLHU1Fmp+NxPfFvNnr0DFuoXBNgTY60XbB
Etyfla7fhDqGDQsNzG0os+rPwmnV8yKysUTrcFpAK9hgBV8jDeogezsMrHd2WZqHJoPtYiMPJUU6
1g8tJioBQ4qjjuoBhw+N/Kr5aw5Z7CseVHvbNO7ifv4KYa8IRtVlUNeHX3MkYBhkp7lzGHq72AIH
Qkg0lfvUdcJjGwpgZVk6gZoYuOLiUeUZibtsIrrH27hRhutaNs5ti6+7N4r2vJtD28vWAOtZKZ7b
Gg8mR3Qx6H8OHzd3hl//x96ZLUeuZNn1X/SONsyDmSQzIRAjGQxOyekFRiaTgGN0TA4Hvl4rqrpa
t0om9Q/0W968STKIwf34OXuv7Q7jhHAWy1dJgIAY1wU9dddgS4mpNHuUgK2IRrzDIaNjm4fnFSyZ
o5Og4zTJZsoigY1xfpdc+7tu5ikrlpT8uNI64rmFbtFC2fatNbzhD+1W80Js07+bREG1ZFhG8dRd
DaSAZVzspOvVWmpYzg53JNpYAzWb3AdXO6omVUEenBI+f1KHfQB2vcXDc2sY/ljEZRCCiKrAbBon
2rPmQJO2Q4zYc6XisWyqZA1r9ZzT1b+3q4IgLqKxxXEuyEPzUAHfWbMd7lowPGusO5pxuRjML99M
qSfp78ptsJrVjWQ//z3CVfa31ZLhTpg94dxqPfhPrirTn4jmPq7iBrtzTEComaxLqH8xZ6p/eonA
I17qwfpAlolBdZLeBZekfEcnCoEpH5b9SMXyHC5u8a4Gvs9iVGgaR7s7/Q1/LTQwPDwNwytdOMYg
BdP8HUJ6noTcibq3HLX37066JUoHo3sLOlscCrJHqqODUHIn0IK9Mg9Hqx6085zAxKjHZFoHXo7K
NjyEcW6ZZL7vbQoKriPyyDIJaCFv6U1E/a7k3FQfaolPIh5Fpl66dL4Kcj1hhXGUzakA9eJ2EWkS
kQNwPSdldGYdOWVRkT+ZdQ78O0Dstxu4nMYLMk5+xeDqN7ohr4KP6pfqRYE5ms9ZmmYXEcINwzW8
ntsxDG9RsfBdMU3uXVP4T2q0vRWaeNCdfJQFF9Rx8oPWnb2lceZdiCHp/G3T1utunXS5m1vt1nt8
T9mFpF4VbKSXexdeoo6XirtLE747lXXkAjzK5Vevsv7BXXvreRBcb1GUy35FyrgPcy4qRtrlxuDR
fJBeL7+geDX9pvFXif+0K2ATURsdPF3zbQ3sOlbvdidpQTxa1SC/xkX2byrnuq5B0P0mJAFG8Trl
XFYkiOkp47y8n6Jx+I7mwbu4a4dgQZHrcdHCQ4uIiLNevlE0u9ghUfA7LpP5mcjwW4ttWSYzNKSN
kV+TkPCeA70Kpykd4q41rWdpLVihvTb9Jf0c8ylZ6h9+5pfJOOUrmGacElaM3Xr49ibHhk4bdljd
zTTJkI/f9DW/PEGX+ldoFKyLWSoOjuSrpWlklynCbhvnoUcF3kARubhOVx378qpHJsyoxIVVzukp
r0f+QaqiMM6yuRqTYpXtFK+85zRamuF1WWhah4EavoPMRUGVLtXR6sfrUz4R6cbMxfaeRJ2rF7cd
p4BsFz5k5ZnlYzj28tMpcv/JiNYOsnkz55fFrxtyDt2mf6u6Vd+H/jC9mJiUH8X1dts9mR1eYUE/
dBU/qDSAuUH+RvtstPnFHbhqwHiWexOa3I+5QuE2NPrhmKZ9+ojg2T12Zt7c+mRFIJFdy0dOB/pX
ZDKRWWeE3SRN0BLfGnW+/AR4cxtCtwjUi+m6DX0MTgWjtm+0qN9xq5N/IAw/fXRzjlyxnIZuOdZK
+Tm/O0/SanQ9Sy/YY5WwZuUXhFOttamttb03nIImrloq7rU5hLkCTNOGzSYaxp82NDgzAeUpIAPN
sHvawnpxsysccB6sP74qcOPw6nUPrBbrT2sXst9g4sVE3Rfe9McO8S5wzwKefSm5LD47+bA359Lq
0RhZ1vNqV8ZjNJqsZoGPOVyG3cOYNjT+O1vejWoBPlik3YM1htkl9QmLGaMrv/HKxGQduwpKwyvL
lbDG106IxkT8Ew6s8W1Ze8cWzfwPFXVw5kyc7iTELRYxeLx09kZnYiDshB8rgQ93aX0VBVUVdDy/
5tawbd46vVtiZw4yce9fEwRwnw2/eqnQeK/5D2A+/mqQUiapks6XFxHU4EoU6xJ+d2I7utl4yvH3
FtcrZqLpJiWJCWDZnXp5tGp4rBQhc3xN8Hyxq8xFY9M+jZF7VnAemUWagrNM3yczhpq7jv6POeXq
VNSy58eW/sWcUaTjtmDduIZCaFMYZ+0b4MQXL33y4YMeIy0meDMCHRdZILCjYWIcPTGe1LJUULMm
dTazub9tsqA5ZXmzxJT6lIAwDsE6Zp+Rh9mhDBr9WLbK+VZkSHbCtFjS8GauztBtG9+SGz26NyAi
3VfqbRMHnG6/ovk6Z2oJ/qT3eexScpTgHFKQqqJdXkM9Z49mk8+7AEaP31ZdEs0G2mRy3g/hvH7S
Ba7fyzpYrw4fLhLki4yFnhPOJlgWN98A4hyOpWGSoZEaGEdrV+4GlPc3dTrpxK3s+oE/BDTlU+N5
6gyfpS7KHqeBHzJ5aXA/IdCOaZ0uMedf9xPThf+C0qs6CBG86MKskWllOXUgpVxciwU2CFyvswhp
3LSWfUyd1foC6zTvYKKa+9G28HULgAiz4mUcZE7qZUmrMFsW/4biwn0lf2bfeLrd8TqxABN2sMaZ
D8ksIpjyR5WT/aqla91FdbSiWqjdZ5nrAvxp5O481i5+taF6Ic06eFgUd8mDk9rtAurCuB97PKda
yz8royZ7IzM4Ih3SuidBIAL0Sd1IljW55LFbQ1nTsuixCeFxWkeSqQKfgh7syCepreUpm5vDiOgT
Z7xr3LZLoR9W85pEb9Q7XsUd0m3iMZixUZAF013telchZrsR2lW7kiWQeNBwFI+h2a9JWTvhzbAI
Vi8z3+ZeRd6L03uXWnotSMs5smirV+txWdor98Vg2yHDruSFA4wiM11gBXJyWGMglXjveiSEcQXd
A65bS2pAlI7FWw1ie+9ZtIhprQH761ZJ92QSBgTZ1OluF0YanOoCJeAF9wXB27MwH0l+OPVFoA+p
IpoqHMpzxV2+GRpcZYPbQodgwBM38zDe0vddYh8BqQVV7Y2giZhzzieJYFfTlLduOkl6Oo5OgjcU
ATdv2FT6Y2sHX9bq/0n7tvugYq0+qgEjYjEMxi/IfsbOUVO2HQMiWRafiqUCDcPQOxqvmDosdpRD
+oAzRoFxc9rZTVRgDsEhKNHMsmj47cWYr+zAZgnaC50i+At2WMCwmQiRIBTK8oqPui6aB7sL6wdf
0EdGO8wCWuTz+F0NRLw0cCihxpsrmmWDb9ihAjh5fdE+La4dzm89FQ/3TXDIQeJPAI8yfOdYSRCH
a6TlO7slvbMVyC7KPxqSxzYV9jP1MSdTkubcU3Zl2tYlbulhGmgikGVW/5SQZ/P4qqT+MIfCgs1y
9Ra0Lm6codPph10S4rtxU0EsuVzT4RsOBdQhe1VRsF1Lr3mqOs3CMOR6bkn0IANr50YzHY1J5zwe
uT1R4LQNfrwc0AfWwaxNPzzL42siqWElBgBkvMRtTB6jxlnGMlEDnxKPCXKppEGlFXCI0fzQQrjN
cCNWb+TcaDbKgjgjZ8gQFK9859UIsRm5M+3HJHejxdgby7UEGJmQYoC/hmQVuelClutritYqJRwb
xS1b3YbgGaLfekXIRTaJazRR5kGKmK5hb1Pn4DKfkbB//P1iesrIpthhPCk2QCtQpgXWqluggn67
dyISApwOX+uGXhCXHjV+8+ShH2v2lSho96AsEBwwS02AtEUX6GJ3niaVzVu9m6Uf2ydvRlHBLWTe
Cnenu5IvAo9+SC8JoLkZUDGofQ3mJz9HalQ/yqc3Gk827t+zb1j5c7koe08IT/NKtHLwUAZRl24k
7PVnjCfDctC04dOLO13TdmyF6pZWu8unFk3KzfMX3RhMqFqyhrgnvLv0/vMloS/DVVQGVHMWCXv4
FpxeRMyHjW6XQQ1/BEZQMrGmHoPYFNWiwLYlCLquYBpS73I7UeDS/zvNOO7NmOeQis7LXVkc4UzR
ROmZrRQsLsIjWIEYGYuvNdi/NoD8rjHe4YSsyl5hA1xy5ZhQCyghq6Cxx7hCG/jLKsiE6qrWPDGT
7g9zPTkPdRbqW7RM4mVd8/nXbLvq7231/9Kg/icaVIcHlzbsf3Sh/y+42/Mf/Tn81Yjy71/xDyOK
QzRwhFfOugpNmIwyo/kPI4p/laASFcBgCkXpNYDkHwpUn7wFJJl/UyQxK/sL2832/g3fClMzF5E0
oQbA4v7nf/8nUdHwL//91yxfC5c7fdy/TMdYuT0W1iiAF8+siJ/1z31eczQM1bUtbOrO7l+VwXh+
qJbfobarO2xi3TY3rCHWdctpYQ7PA9TpN4rw7kmCiurMfjhNRMphAQnWMy1jlFup46d7daVRTBjF
P6cgaLFStyYhf2GKyZwc5Qw3V+AtzoPrQkiqY6OprOC4Wj1GUyKCzJbmLOZE7PDl2uITJEVOnkPZ
mwGKJ9oeGpoUywJtduSVhUs/LDMpwOXc992vKmyY27L41JVFErr2MajYaTRuA9bFYZfzGsnT6Gai
wk9KQxrKkrYXYgpEXazWKWgX+8XFkQzqf20t2GwjMUnhPrSDxTtOApl5GkMVCopnkETUs7EVlKqD
SuW1nwUwoe+M+NEgWe0BZ+U1uh0nwoYDgjCf9NrjVxn5CMO+1K19A9xvHTaTT2MhLawVwDcG52Gn
zKJQ27UtrolmbXGoKfzfdSNGOLeNMx6I/AtpxIXeO00kN0Z9ltMnE08ZDQNu1lScO7tpD4U9vxSt
cPbFOAMrI0HtUM4ZzbGuzvJXoQVWx0WJYxDqM/10rM3T9DpkNV7gaoBLyt4WNyrCU5j5v0edXvt+
8/taeMPGpnlSamJIdfmCEpZuUWQVJwYmX5nAgO+k5fS0htMQNzC+9hOX1CDYkZONxCMa5MEuZKtA
MfmoVvHiV/ZPiznnZiWUJsZld7fmXcCKOL639XCqVdscylHIJBCgvdbajoeF1EEpSTvtu/We4LY2
Lu3yhcO9SKbeaLdlrf6Qbumfa39N7+eoJb7A1HiTaTDEAzOAcpnKvatcSEirutiF48NjUhqmF6mA
Lv6e23Sq+nM4zvaW/qd5DFohdo3mcAl9NWdP7MIvgXQaQIsnvsK80yfdL8tWdp7xiHXGjZsi+5NC
BbtAZHryRkF8IjvankwQug5CigOBjD5FI3AuFAWeETfetBtDj86Z7+a7vrejHcYsl9GwEe2VP/9p
vbI+ws4ijJO1Iy7ZxqlytfhqHRTGxE7UYCToLUZmPSRtSxLa0IzLxls5jCAOwn1pDPgwbf1seWgC
+6p8Mar0uK7Q42tGgrE3Gq8e84XYgVZ2yjsv2hiSSEhn8vqPacXfZI1xUc5oJREG04uHelDesllP
Nz6Y6/tp6jGcIlAyflo4gxyVUFt5NNPA4iV9oWjZLrU2DnZpTo+LpebgqXJLeY9YoW44G/fiTjJf
3TktVpU0SINhYwFpfgbtMBLNZ63ZXqAqOjUIR8ndcGj6JDxYJV6Yefw9VR3k6FSp+4LjPkB7Hguk
cBVkOK2Xb/qNprnNAnc5TaNoDvY4L3O0B68g9MZYfDbhjk9LHu4wjz9W181IZ+dUIgGbpvwH403E
uzaT+0AOZCfnOwQlw/vg8bRgAXPpcNJ1NG/yJqr3s4D4l3eGvYd5z29WzmSDFP6e6FNWCU0YbkuX
ZutRkWPTXq9s1s7ZptHKcIFeFXX1+qZBlbwEQuq7qjA+eaVe6T2i3+TkA6d4PI1G595RDpRJX+HC
bgzxnQ5hnwhbMmPqC7jAPuOfM6I/ZjPQy5wEsLJ139Xpr66yS1qhpFfdSrdqT1Y07pzAUbe4weQj
ZaDxhHY0+LRBfSdkjQIJriO4bhNHdnDD2ra3adtoUAuLefbTpWXKOg5Jhpb2Dt98iwNJNDvw2cu+
v761pZv6D/Wq4AJQCG4NvNwY7NV9lbuYipfhMFtmjt12pLXXhWsISsJv4Gks78SGeQdX1dHv3h4e
An2lFgylow5OOL75S1FjajeNre2oo1tZRBhPkD/j0ZLjT9rCdy+M0YC46OVQEycL+DQnZBInGDPQ
tN+lVInxEC53Yg7Ly2qgoFsEHJZmmQDdN9qO9YABSSFW247MEfd55GpYKzbRGkVBh89i1n+dgzCr
OEOWDjYrWJsY4Q1PIukEx7F0vdifey8mdOVxCle4QWFbMr+sqfamNjp0WlPDd9GRGILrQV9jK6dp
9XuRrdqaV7L0ZBlGQgOmS+DKcCaNQnt4jkQRJQ6hl0nnVlEyjN0Rpx1ea0P+oND/Ra5Cu12jedqZ
gxTXJEZCPdyre7zR+Q6Rqz4ZZfetyvVcjel0Y2lEP+vsdZvKDpoLsTLmra25sY25FLtZjOZxRbd2
MFCeYvduStI+GgFYnkOeAU8onkr4hjaHmovX+R/rSvZFg0SVNI7xg1zj8sZD5RVbmNTIxJiXWC6F
dcszQOKIoL0yl+XP5FfRTsv1I5N8V3oZrGUFraUzVJLUjhXTbjb+7KuW1kx069jfp6Wdbhg9Dnez
Gyo2d1vGvpm9cxb9kVH3h5TPaodLQzPic19rAIYYJYfupQr5Vmvv9nQu9fjTT669obQvE/ql9OuG
Ob/nbFA8RHYrj0AO1lsyYLgMQQn5JoVNoni7WKXUK4mjbBij8ySET7xnhiMPGCPrui+qLxuvJFGe
hOtNbu3vChUsmyYymh285vrWtuxr3NrqbpSzfA05aEOFcCqeIz7DnJeA1KIufBlMe2UMObRc0BUr
COnTYGC5YJKPr8ayeOe1L8fzFeb/3AVXnQlAqidmdEd8jaAGqih7mEDg3HvEtL4Hhf8EOXiGCJTd
uXY7HJwpzJyNzgu59YaUC50z6P8VeeW80Z7P2WgMt+6a+igKQUteTYvzkqzd1brnk7BNSov97TW6
8RJAqEzapNVelLWOBxM1wAH2SvhByK/5Ppn6dyHT8bKajoFHV+XqUMjRAcTuK7IACk1n2ZRo1z2S
qCNbRUSWeB5PhFk/dmHkPc4MhswNq6ZBiWFDXvLcofoZeiB41xc1455i/QaJFfT+HkeexyvT+GN7
6IcItyiJn36yZM4T6kkGOqN5ixuleMORS2ciozU/5+maFC1uA2Ao38Q/eE9APO3fVlYYNQHZeD9R
a036KOeWUYgo82ICNrro32YVVgnTgeFpnfsOfuoQoOIxOCs2/j2w1Bv6kWMAbd5u9cEy1oLH2VfB
d5oFsHLsIQBJ74lXT/YuqCzhJX09V1tGdnIjW7lWSd9BuWlHp33sHbcXm4VLcadLG4yqmUKPC0Y5
Zcnah2OdKD0slyYUIFmsvtilwTzuEMxg+eZz7cfeN/aFV6Q1g+xKvLKala9scdNbhSXtqSzG9GAW
gTia3kzFm3b+qWuUgQ8c0QFx9v6Mu8MGBE1WLxO6aM37U2QAI4pz2uyAFqroZHe92uQ1fNlYu42E
opSZ29Uc+ocRz9mrGa7TtydndQiHNrqBijVeSEftf7WO15e8f20xJjQYaOZ5nKuprtaXqB9J5eD4
MMzPsLLsaMM5aYoS8rcdhHQERqutKHgfbqBtgxIK08r/Nafh6r8RDy7WRIWanTVEtcGL2OuRKAhf
Z1uXlMo7n7SLd3AyvkGxMj3hp6AdMuSNca6gK7+nNS4Exi+1C0tUV8cJB3JS0PsKY9ctjTAeahCw
JNWnD4p/etA1y2tfR08QtRqKsG76amp0ukYeoCgf1+ymbyhJq0Z1pBjUqn624ArFgPbs/UySEOmK
QwdadsyTNkNkIY21GmImeN5uxs/7QIQKbXoP9RZpCKLcqsKabusGfJtrF82BRKbs3ib3Z3kMg6Jv
LzrLsRVHmTY7v6Qv6dsUC7XMo2XAijvZaCu+KTdFSO++hM/iPrUjszaiP6alDYN+OBRRXkc0OIB0
32CDIfyaRtq2WmXTJ5j5WEd1iIm6RdpyGHPfe7VDQdz1irolOPQl7+IX6O8U4FyRZrdCXf3hPMJ9
sbXDjAmvjUV5U+IrZvUZ+/ZWjYY8TENkPepu5CxgdcZV54C2cFyMUzf38tjzTCbT6IhbWRAWn9pT
8FP3rfvbJHh0jXtgc8We0ebzUEIWfkdnT/OUtt155H2ERrKuV6d1GP5psWcffCzToJDG3EA33Qcv
a4GQRPiszttoqMrdYA/rp0lhfUPIs8cYurprA2nu0T5Op9XuxgcphXzLGd4+wiryTqsU9LiZEpDG
bhHHYeU1lLdro7I1U6oD8EZ7XSpr09P+vHPdDtQTn/HXQBW5HTUpwmtjFVt0m9fivAN5bCPcmarg
aMhGJS0H90fUtNGuL03703O1e6jLXsZpycpUtTKMA9Hme5E5Kunba/6NqElnJnN1/qoiQ2HEdC+O
zqNvs+kv9NssmvomnXzbXg6dxYCknKbsFukSvU38svOW56bbyUh7224pOd/wUJp4DwWg37QGPFyx
jafaKD8Ganq8ZkF9MARSW1xVwNtmvwEmVI3DxjCNBb0/uKY2RUTdRIFxGZ11eZSElTICr866ZPjo
ZY2DwAQFOQqGPP8jpe+e01QIFtouO6REdrvlcBVSSYKlq7zarD3Imb4cFZvOvDzkoxndKZ2V2wJf
/6EEbI2HCwU/rev2xFTpPkRoARCX3ERg5tknYK8iaVrasxR2XXhXMsTcwJort1aVunFRRc57FlkB
k52BNh2g+PrdkMN752DXRzqxd2lymhAB1DcTqeEAVZA5Q8243OLgidrTQ8Gim6zaLKVD9yHI/MRf
iZSPnHyruFsxwSJvNDFvEEgkcCe/m6J6Gwp1fd4ms92CJyPjSzvOFh6sHVdg9k6FGGBCDhpYTmbS
TKWRa26MBtr0tr8CnjJXd7etXzQ8LRhYLDhTG7t3xW2VZeU9/QfTTCZXT+FWSVPdDSP1dmEqO+mu
7R8dDvIYdWh3GRGvh6wIzT9zwxGtGAt1qNHGYfDq7IdiDOgISCQnuR5PjAhhQBMWdcJZjeRnkQRd
+WTf2EZ5soNaPaxlnu3Qgn9xXqMUWxowze5a1MdmkqpEMjwsr2q8DojVfHbgMLxQSj0Lo4O43I/B
Tc4UGzrFSuHY5sd0XruBwbPRJ42aPiKrO89wxYi1tl8agyUPOR1ZZz7ZfmTjha+5JmHG6Xqc1Wao
Njax1c9rS3vdI3v6plnyW2E076OEx7QM+VPvWz/YY6n/FqqjJoP5lrc2CX8WghXVuN+DR4/fzHon
YW7wopn//khZG+sua/DrxXQ9KL41SULx6teP4TJCiYdGTXqeDOnJm6gNY61UT4NimR87iyl5XIVp
StsJDsvOG9xFUPzXFmcc7e1L/OGPDQsWtk7Ha31+PeZiRFnnAMwX3gHfLPuTDVRiXkWmOeqkCbdK
BmeQWPKi0HQCQimNa2ZiKazYt8lh2qqwsoYtSBd5B+o1PPIH/lfZhD92Zj+6RcviEQpCAWnRnxaP
zdVy5t9pKaduD3wEvoI/uXEQwEjzKn1i5gCA3LReerakTQUchP79tRcom2yzRHjEkPBeg9dGqjzk
0XtUMu4GFBtLgq970uiQ2B4C1X1k4XrSPPAbcmvMY5kZ5zQaqHUqAnuKLkCwokYUomWwBY9XYSyl
/ddF4KQYC3VInLS9SfFG95l6iIrh26yBC07pgsdGNw+de0Wa1EtwbODWEuUz5nvOLjQQkThc6KW/
CssdbpivoFfpkWRmlYOC3JTZVrS1RdwLh7PemwbSXTOTzsXYxmbpfcs5jR4mA6AZYD5BtODyUWYW
nbNxcXZBSYRRMTpfqaespzlEvuTrZe43xdTOfzzUBE+sfXCtfK/fwOWBF9jRjDKtYmOlhnuu+tCg
zyKEzbi5LA+R3yBTrQBorQ5ae1vM0bQNMqsO4sLMy1PH/mihh9yhMJWfg9W27x4ihjopjXX9Da43
1RtrKY1PIgX6S2BWxqFgw+tjJ2BcGZY4SwNo+htMh0WekK956hmPb5EVLF/UWbxamYTuWljhBZ9h
el7HfPptCP8n661FIno1hlNHG/ph1W668USAkkQKc/4Vam+6t+3cXe96HbaMUIK63dMFvdIwR0di
ZoKTZrXCCoDUCJ1IW6BgQkIpd0ISE+8ybb+zRO+pjcdmcBCpel4y7xcVgveEz6XdZd0yHngPli2S
ZYvDVfgyh8CXZN7YT5lZyc2QO5fQGlLS7huy1eo03CCItgWaYqg6N7NNUXNbNbRWu1HlN9QQo95l
sHeRnAh/OrkN60+MqVkW+yydQcnMUQVNlV4YNU1NAlbD4Ybybm6ld5U19y+9dLubrguBseUtOn2y
EenxLbJINwvrAumgOnLuZuGZz4pvAAsSOMzrhNo65jVOaRrRoGaOh+717ExyuiXUou82ppwBOnSN
uF1RifQJG1YUo8vOqJgWZsvgAbGCo1CiEmKVea9LP/hASY18sZyK8cAQjNmUoTuK1tANia41KrVx
Q0c/eZMcaT6ZpfQByJJ+J20jeqkIe/32mIFmCRorgC301JbHpVS6hIpci+3aaUjWwcDBW9ts0ZSg
Neh7R/7MlNdbRgQPCxofIhF8otZKf0w8OeFlFChwNGCn16KgAk88lwV77T2LgW0Ljhb4KNpRZmhU
vH3W3leroV4NV0wnJ+/oy8DZCs89EtlX0kbNOxOy0t6WMBo5vA7OA+rl4DEyUo4vvZVGKORy+wtQ
aHlCMamebNuhGartibe0bVhW49oLG5uaMUeP6w1IGcjkYseaZrqC6KuirLijw0/4JMGCTnVTWPbi
7UZ/9rjTdbFFVZMVCSkw96R8kKLjL9LeXoNPn7GTZ6fCZalsKmRXFczH99QaKNRWfySrlwbTXR5F
aEiyQnSvk++1u/mq/M1al82MRyrhsCO2ZjYUe2mQf0f8XH3Tg989qtkctxKO3620GgL2SvRet+3a
zr/GoiGRg6DcOsmN2UXM76YsJ6PxIMtO3nnLHB7q3Mq2UFXlnoAIwKISrg+xvvN4DqvaeaN7a7CJ
zfLZpL67RXIw76aR6p92ZkCXxsgfl7xQoNaBPmpmGVjlh/o8jdFvQ1nWlsUpPfi5N+IMWi2mvLwa
TmHnW9Ex1c+t8L7RPiGli6dOPsEbJIkQVuCOnDomKsYN/eb+hBxrOhMtXN7im/hqQm1tFSDBXREu
nxnc1A06ck4GYUFb0UrJFOr65cUQcMiC3gIdawNeNnjQ97mSw0b1CzjjARnrpi0bCN8RnOTc0Vbi
W8znR6+lljXX/l1U7rLhqLAekH+gJAysYboPiWexKfSqKmk8W1WP2ssF0dRsNgWGXFQoCJdvjaAD
Ucj4hh6rRaXR5jurDEnLJhXVK1f+3kwfBkcvl3ls6AOr8iUa7DcnY7H2jGYrXAeMEmi0qOmR+2YM
PGbC/4hFrcyEPM12Z1ule5iRkCKveQQww1HBBW4RTSbiHyBYTi6cuCq6Vzl0xb2fTYfUsA8UVuNe
ra76MDRjENsx3uCsmDtzpULWHbEtUrFRQ4b6rKOie5in7mFq7Qr9VhuytVvXg2BeGRf8rQsKDjs/
do1p37rK+AYfMJ1bu+lRsWkXyuIKnNSN3Ldxhqed1fpWSakRpf97SMB/ja3/k7E1lhX8t//vqfX/
6svPZvjnwfXfv+Yf5KTo38jFwj0Y4TZiX/5LJlnk/hv7DT4rcO5/C6lgpP1/5tbIVYgCcAHmg4W+
QpWo78f8f/w3B7gitnovCmEt/X3a/S9z6v/f3BrCwL+Orflu0Jlw6WOW5pNevY9/sRt3mEhdaU/u
0avCcDN5hrrrm1Ht1zTXJ1inEFTZVUj0nOfl22uH4NYr3S6DNkwXvm0nNlyCNT+hU5vnEkfuHfER
zrNfFCy0PiHOCct0cJfTnX5c6LA8w8arKLsZltaZb320Mg23VREw8rR9WrhD96UghB80gHWBK4vY
g3iY5PrblDi2RQpmhJNxaT/1A3tM1FT0AwOn2k8Ou4cem3OLO24DvpvQ2YJ8QksN8H9FjeymRgCV
2EYWnOqOwK04rfSFw30FFja8ilIyHMKBr+0HbUzRXSBK82wtwjwvDpmQiLGdbmcHVrW3Wjt7u5Ke
7yzEbha1+jm1UcOaKEctn4qi6dzIIDlLOj+MMK4w+IW5taUae9PX/XgfLZbLaR9MMwZwPTA9JIjX
q0z5Pc/8EKfHZEHnpEKV05a/OrcA/6srl12p1sUBbS+EEXeu8dUuFhRme3ptQ5FekHPPDyPxqL85
+ixvMJSch6wMl4OzFD19ObSA4KvExqQg23UpjD5T+90X4iaNzzQLdjjL1D6wSn4N9Iixi4HioJq/
ZSG407cROTHV4bLBE3ZjNxlke0NvJ0HnojRbYpaZLtQl8E0Dt2qF6SbJupakLNV3+65T3g+WgDYe
ilHcjL47730zgsRX5/W9tQYr3EkDdV9OkCkd6bWYbqS7FC8ZM6T3oPPrLfWhPKXSn5+kmrvnKHXF
ef3f7J1Hc9xImob/y97RASCBTOCwl/K0oiSSMhcERUrwHkiYX79PSprtVmmCirlPRM90sFksAIk0
n3mNLe0bztRZgw0U6Ydo8PrrDB/P917tNccS3S4qbYDgAeYXCr5IIcTbFV2umxi81GFRik4N/lnq
HV1kR2/QCDDwZJp3ckrtO5om6rKOBxlts9UrnkdAmreRlMVpmUdxJQfct8pGpp/GQKUfcdh1bslo
fTh7qAfOcJhukb8UV+7kUzZHu+cN/rr9fbaKkFJIX1yU1ghlIproQ1V+cOu2jfupCh1508YeisFO
0ZyI2UjiaLQUh8mDvFA005WbTB7Tse1OyA/sxyQenpIxoEkEANTZu02knlpB7tPO5QVMbByiFwOn
biPvoIKGaggYqEfh5c/LJBpYA7HnflJBdQ9KeH0ElgLrwQaLXSeS4h7yWNalb/XGWhuR7ls6RL4D
tVa2TxDksjvkZQDde0KEz2kUJMdK80fxmhYPlGywW8azfW9rCFhZzEuchEgv5FgQhXtFiTZFP3xB
yUF3sHWc+6GuLmJ3kpf11B4r8v3tKhXd7LTI8rdU9BAmjoqTJPy+lNFaXXh5We+QdADOxmaJTU4I
AgNO5WFJRbtTPYFZRPXmXUPU9XWF4LMVeQbgIFnyTdb4+UdlW/ODqhqCNbest7xQRS8/yanYAI2+
Q8YR2X1JetHpINtibu8PWXmMIMbdYCJKg7l4q6NIf7QigsdcCudtZsfiVDmQKbbFRA2osnX3jDwl
d+LZu8meYRA6ExKbhTNaaEWL4OOgsJLdNPZapORspk24LvEbABw5pIPBsLgWH5sMPUsk8K2JRny0
ELitfQ+qZgRPH4b6IV4hEG0Qvmswz4pbtrke7cZiLFeUZOb2Zqkie+841scMhKYhYRCu0V1Aokm2
2MV1FaBGK/2A55p9Udi9va/trN24WV5/KWSy0nNJwrd+GaCi20Ny2ayxNbwlyoUspKgvktE9SfC4
Rv0ruLN7AzJoSmHf6qC2twFapDQ0g0LuS1GHjyGnxu3qJckHfAXTa5rZn8EyyxMnImS8rKd0FntY
1espu+4zeoEUqsPrcvS6uwEQ801mT+2jFaXFbZ/Dt0HnAXv3sKaOgVsOjbdWfMin0j3RHhB7eg31
ASy2+5X8YLyZ/LB5gqRiDpdx9T4maNk+AADXxUameXgQWRgfRzw69vUS0/FzouTOMUzaCT0y4Dvt
/B7tS9A4YId3UHmbfT+7wVWAfjJpSQFNQqhsYqLRVw0tz295s+N6pFU2Hqt0Hi7ycG0eijE6pk6T
7fMloiOphbdvtLbx1B7sNduOFqYuPnqssq31raNj9zJ04vwzyLJ8N7kSqLLDcZuyxK96uncnJPxA
lOZtF34CCZPuymqyPxYRLpnsTBT1Bne3oOF4t6Jm8twg43XZDIF1KGOF1iww8wvQ4tEBX8X+bUHG
8hBPQXRw7NZ+n+gUjVFYDZTDFgs8SaLweF9a8Mfr8myvI9v/2A1rv6GXESPqMzm7VWBohwDoFdAY
VwPO7FKsq6jH+CV9gQoKKDtaar8NMEHh7M+y+H70CUQ22dgWtHVFOLxtadac6oQlvZkbRS8UytqE
WUQUtN/CrskvYEHjjzRP1nXqlhBJqvJO441xGvzxk9/5yBzT+EloUk3jl3yQn/w0ebKj8Zsq1k9B
Pb+jkIDy7To1XK8tL7pKLfuuTe/dNm4uccZR9xpi3iOydtUzqpPzhy7iDzXcHaZ6Coc7B+LOU4yX
Tdu3Gp1EiaqqvCHUgvS7wcLCRjgWTTRvL+s0uZ5dw2qeqA7ftUO7SHql0bcRt/fgVOiJF4fJnYuV
KCL526i2QXoR9RzLpKlv0qa16k8NGyixV6h3zhzlhzZf4vISuH2366fM3RHk5VcODjeX5NrqE2rU
7Wdbwa6/i+akuFKJ73T3hvAVHYsVvflqO/fTCuI+HvzsBYYm0Ha/jWhJOImGzFlbaV5ftAZyUn0H
n4Q1zFTZf6BxDXxtjoudvfAmh9j7MFvudJJpo8AkDeMtn5wPYaEIJwvkfzvvegzpTUF4pruax5wy
lsKflljkoVqTYp9A6rnkBLHeJ/BIrjG8pBNeOcutxrrxtuNtXq4D/qVJOj15ebhcdiHdxd6zxiPi
TfTyRxNuidUdN9Dzu6s0vcgjUNBy2WFmPpyCQqAN1gbpsUdXbLtEHgAanL2y1oovVi8eaM1GMMxh
ul1ST76WTlFgpuA017hxDrS5Vft5FLLYUmNbjmmrU2r2qOtiqhPtu7So6drAid7UCC0CHyf/9XnN
p9FuQJPDZjkCdLS/IV5IGN3kDXBB8mHhvMigksGH3h4r1T+PnvGleohaj4hji0VDWhY/tAj+m8T9
KYlDWfTVJK44F8F3vv/FzxQOUPFfwHqpewRK2GingS/+AT2mdvkX6B3EHVCvoE9u1PZ/ZnDK+Qsu
Jh/H7QydSsdoxvzM4Hx+BZaZ34rv4jXI4v4HGdx3Pai/ccfmdhzXoWqHXwd3HZwLtUKNWUog797X
BC5I9g132kgQakyu1Q67Ycjc5TGDRzQc+kUUJTIEi+8/oxvYVNdgcmvkoBvLYPVZIBa1lSqMQODT
XsyT+aGzS4tJ23mNXOUmjagjWsR0GtrkVhTjAhAuzWCHvMH6rUEMPrYpnD3gG48RRoHdL3U3bwlT
13BdiQyOoqdRhd9umvlhR4RElhcdKp0ZXBXtoYii8T9e5L9RMjnTogJGAu/Y9Fj4nw9m+3x06KLj
etWv/temn3QIGyxWCTymjog1v4H1F3LJmSOw/NbCKlju0ZOi8Lh18V7leSpniueH12/puzjRP18Y
TFKEyRTeaahRog1ypj6iMhcQeN/FL5zhfn4DKjTOL1dvxBXkmFgynfJNyantkK8kTTBu8mxuENPM
7KbOn2oAKZB8FYl6dok9MIH5Hg2VFYBAMfMq9gPAPzymO2myM7nmrbxd1xxM4B7ma088Qn1zBHj2
+kOZKsE/ngk3BjMH0WVFIxrA/bkuI5QJfI7yovpqT+A/3/tVatXvyiKq1z8IC/4qS0RkYlQLjdqk
7wQMXnCm/ERLroVhN0cvVE2w2tk3RZR7sKdsbC5mQi/vzdTXvkgA1/iFRRTqxEq/w7u3+pMo1K8i
Mt/vhGoKpTsfDiplnLPCCVJfC/5gmXzRQEXlrQ8KD5u6Dks5JS5jDJjAl/2Hg+wLGbCVCKrLilE4
e3bLiS1VF0o8F2Pb1ZRgl8bSoAeDNVqmP1zLTMJfXygbl4f8sxFQw27D/bUsRG+o4KTy3ZfZiUEV
fsX8C5L8RdSMzLu4bs0QF4scx3D/nz4kc0iafwD9sumeKSqJrug79Lb659mGLIzkiDL+MxEwG0b3
9UudiUyZVxgiR2ijtusyo0L7bECzunbyCZoedReZKPsULbn6VrgDe9R2UHRhmjdzuEZ2eV2npEj2
3tdJvj5mvWoasSFzAKa0sYF/hW+zDJ02DwBl5RbXOUoC1F3Q7fPK7vT6Tf/2YoyUZegpGAAOarvn
G5oT4iE2u3b1XBGDchedFebZN+0slv+xrktJZR3l2nr4k2zlmcIvg+WHvBWSC3SsYVOdb1uRBcW9
6Xzry4pMi4t7lvLRgttSUkhwxnQEDayC9qmXq6cFBaIZLdyuw1iQutvs6nt4zBPF6iSY1+EL0V1G
roUnClJESOX1we4PoxScL09uUKHVxjIBxBs45+/Wj6emK8eu/pIEKbLAGxoZw3rX0w9nUq2LHS/6
GPZNL28tEaWspr7yPA6DCoEmNssw9+LlmQlYZt8kwA6+IY28nOaJdlAb+vZjA/aiht2FaC8mno9D
GK1bXaqcmaqB5/B2qm6QHMMVMhq8kQQTDLZoi+YXF3TxCwzewnYb5k8I2RBCbIBhgEDduVkm2OTt
NZVtdnC9ljbSpk2mdL4DuZMhxTSNDmgDAaxjvWP5hz7yMoD3HzvaQ9wjqWVYjSbXcj7Shmky+oNy
LtbHdRBK31OSk/pdn/Ffpk1SZewgmHHSKYX6DjGTS5f0NvJlm4nGYqHjcF/zMNQEMrAmS1LJyt+Y
rINPSgdgUgJ+VfUlTF5E64a3A71nDrOlpaU/bPsORdJln8Uhl7ZoqPPxlXYbV7OoT8lbEeb40hGf
+/oUebpNbwqvCpbj5PRzdQX2fxkvx3mcmUtzACV3MUo+znIVaBBYOaDNwZyZbRC5rDZECIaethNY
Sdr5Px/Az2gxQddHVVxmO5tONwPq2xXTr59js4kVJcWgct/2keRf+JHgHLntG/r1//qOliwMPk6K
zgdmYS5a1vNGJKvPGIwiBZt0mpuEzXERNc8U/xhVL88nRs4PmpEPTNMAhKAquhEtTycJzRWFpYja
liaSDEuzqJbHY6M306UOB04tgS0okyaLZFa+g5BVK3UA8WWmSwO1nDWlqzBk1sQuNBTKszPdcwOy
cSJ1wCIwD8Sl5c3p8txiiMYY1rPGiGXrszE60fugsCVjsqoxKKYLuAKaPl+8orEQ7DI8xvjdQr/Q
PEQWNnK+aQUelPG+tjrz3pWr2QX23QqSGFStG5n524nW4yd0cVqhL8Nee3wLeg4eS2HMUD7PePOD
4uzqSJC5JTgK5kLTiExAtvPCBA/fLTxAluAStBC8dmKV0jtpvKi4vaxMAxO3IbaTp7e9B6D5Yzp6
/IDM9qK4rcwLzRi3umQEx3nC63Oz0lfkmwpCQO+UDeAnMOixpZmiJrTW901Q8f+tA7QOpBEpnrwl
dFyJMrwpZZ1jTLeazcO4Bz5lrejMkvZC86Wd7Tm8Cb8nbqwAFjhC39NBcBkFUAmGRqtnCNPlDTIM
Dl/Ydj2GnVt62KOZ1eBPumGHLM7q+Cfgnz7Obpl9j0ZdavJ9jMnNzpQUCWas0rYOlAHiBrdragCU
FZnbEKhj6kfrnb8sM9M/6GmngLcE+rxUBApTDTLX9zUJamIPBTU/PABE+qZ2khRoGLG6ecMVqvow
wUDO99q6QAsJVj0eVe1QIztQQH6frvKoV9xjZPW8mxaJz9qnQeagXIDof4Y80vuwpNJc3dbAkedg
K3HbBH7NRsx2sx9EnC0t/WvoGgAIiNsp3UcuhKdThK8RZt6ISLHNymf4E5aXmM124ZlDPJ9WinDo
ticJSMo6GR11O8xhbyYP/A0zEwFMtM2BipqZlzZyncwhtLPaPL6iVb/yuxaLps65XX3BVtm3aHyB
C4CTL6hz25Yztrf9JF22XFxyIL8YIwiXs6BeyonvClvb7IKjqcGw66Tg7/XBHhrAW8CGe9o9AEQi
sy/lti7nt+EAGBv3BW+M2Z4aD32P6WpILHYHzSiyFgCR9Ewo3XYCYgNvv138q2CJmelB0a/ceEIv
ikt7TjFz/2yXHEfoquCIsSsj8B39nkK6OWSHYWyZjrP009riUO6AlW2WILG8N7O9dA3yHHQBvFOD
KSWPFNRd3W0gAJoQy8AOlucyQPvp5mcewq5vBmeqWwq2R8CwAfKPcZJNOAqMGappQMkhS+6Qg6oi
Ou1g299H7czDg70s2O31MinumFoogmmHukwUCzsbV8JpwJz4FOSbn9O6TKHgs8l4tWDirvS0uXNJ
1Zqn6i1aKY8OtG7GWKgu7JATWYrYZn1accrKhQnrK7BIiaMA26Vsu7s+zLvBAnXmLPKzVU1F994u
5+I+RE8e7FBHlQ/9qApwJB7ZemyeG2xhrasuLsGDAb9VYou7bNp+TtlzV+pIVV28eMj6du9Kg+p6
mvBind6sIUABo9w/1FdgB6cGJDT6eEb53xNePx6myQ9oprZAwuCPlXbpXIuCY3UfBQNg5ZZ31LHJ
z0G7InxQ6Q7HR1ig2oT0azcttFXUUtDBajprGT6FrjN672WB6xiC4DgmGhJmgQJvvWlCnh/RtiWi
ljUQybIa1VpM64piULHa3SFy16m+mlkc2FwN+c1k205zQJQhFjuqsvN6H4MYqTn45ADUdFnGYCM8
6uJbepUhfBkZD324w7fXEIeVctGi9Yv4pFwx7GiwTbQIwsq2j87kJO4hamanAo9PsRXAXiR8667J
69J7QNwIjPYRxd6lafdhbc/z/TzMUL6sfqisd57l9evjUDGrAelL2T2sSscQ5YpBqq45UoGLV2hj
WjVyF8Ltx1U7HTCqXQHxQFIM81q4CcDWtYdV6pRZUL1QVq31TH9mWNqvYeYLdI9G1dRqg16OP6D/
ElWtH+xGKraFPEallctbsMlWnsMVbYwj4NckgC0MQacOkHqhP+pDNkLgUGD8Gd92Lg+T3f2Mvm3U
mKTzboJKS3V1gtnEsUQzBNWUBzA4TePtmmjqImSObDsmRlm08onGIroazaGbFxNrVlaXEUF1Ytbm
WAnZSFjcbWDCx44DnOWQeNLscCVAAraS1FoiJzpgU4BaiXmwZgqu1ja2CEkRAoLwdeMnZcYpM1Q+
0mtHmp9852H0axP9IUBhMgeVOcBYtwsswSI8jm2Zyo9+1VfcitNYKg+P9H2oNTToxLFN+n1PZB/k
FqN09FyfKHiyid2whsZSlb0sCxBvmK4iazIdMkHvH0c1B9U0cQo9tyAkqlwyfuuiHEubByUuweUZ
OkrZmQ2xLFzO6ClA7WwCvxQODFBToQVMKbadZu60ixPFtUfEhur1vabfwu/qKJz5MkTvI9ZS79dg
BY59mJl9MvdUwUfczAm5o4pirdM9hUiu85Ew0uw27jB28ssE9g91CxdlmOu4zjTHItR5E0tVjTIh
SxIOZozoWcrB+TZa/ZKHu6lw9FhsOA+pGwBWhu4OIAkReoafPXwxIdL3co/sS3NK/TzBPCAFGrlF
0KIDQqVgHqqNIyKLgWxitB7r45LC2PlWjBYDyzaTmTsYewtm2+lfI4FkHIyIscGpifpQlfCNdTlI
iDa5Uy1BAdu6MFMxRc6KnKWcI/9jgQdgfvnjNXJgOs4j6d843Ac0AnhikVUO72jstQI8V8W5hs23
TpkdhZ80KiNZfkoaGZfThUc4qu9X5Zoo1lkbU3zqOlAeyUVjVyaosIcsJQSf3MUk8oFsmSwl9Tpk
O9LJ7tSwAzRMlBK7kYnmdd10nX8CHNzr4A4UrFun1xJnTe5nWT2zDoRAT7fdaDy89X3Re2aJYD9n
Cl5V1vKBSHsmUHMKUuO0dcwEE9EI4OXYuqogzo5/nK6J1jGHJg0qAtWtEA1RoBSdiTcHaeZjRJOK
yNpmBLJv0Yoay2LcyM2niUq69W4qAsVx6UBi4wxL6JFxLxiOoeq3c0Rj7vbH8sgHAG33BXopvNSu
Z+Mrr8UsdPxZB1OcdicfDQQUZsqWuVBsU7imrDMPeiUvvKjcsLopJyfWwy4u+sABpDmU9FR3xVSj
eUvjUJdcq4KPqe/tRqemWOGY0DrUNSlfrMK0e9LdmBpGew4Qlc1lmTxx7U0OgpmQBF3mWWm7Jgmk
R07GZjvIG7CMvJDwksST9zws/rpciQl+y5VU4TLr4+ziMv6kE2dmUBB2MpFPH9uaWKOvg46nTXHi
JDD4mREHK5pm+jCjxUz2BWVQ8FNMzoIoHA4O8zN8bgQJAFDY9lYkSHIFO510cW+dAtmI8R62hxit
rTU5jL+VhCbpVhKcMCWRGf0LsIRhZwL5uKmZH1Efxbw1jEFNZWIOLAzl0w6iPzFK6NfrI6NudlyE
msl56XuhI9ib/IHpJNHK4YtoAJqtsmFPlqdG+cZOqIJGTUTjBE5CqpJDIn7+sfQqXZjQqrBKQ0Fd
2rro292gdW8mRjWZ+hGW2YuZkuiaTNUb25vnCpPseDUZtx9aAwM5OYj15Cey5bi5wUYShbF1mbL4
iIfiPL6VyKP2F8E44+UR9C45BQcb1GQkheYBIsNBwnDna0Jv6NirsrYykaiLbxH7zPQja5xzuphA
DNGSZ5Mi4B/ltqdy5RZ78KYmC/yRWBQRQGhqACt8IEidrVxS5PCClYzXAx3BRCdJspn9U1LRkNun
zmhufaxmTsL9nIzRMOzRMvPyG9VQHOGDQM/Xu8XNzYY18BotkM15jxDgRlppv9IZSFAkeBI1lMpw
v/zYOUK0QBjD0snNrHy9avRvakbohMDVp6GjsBk+qwfSQw/gGhTTlzkaTJ5paKeJv7M8FPdDYGgd
z/uHS54XzilTARXxPVPOcwMCp1/rrEsDzsUe5PDFl5Pp3vyYGgXajRxdrz/d75cCBkCMK0zDiNbU
WWXVTeJm1VQnvqReZPanWnpCExSyWbN3vX6t79XAf9aPHUrHCjMDIIxC/t6V6m0HmnSRiy+zKEcS
mTExSm9bf/ASliGqYQ5n4SprNo2x8sBsACcv2gCC5gBJ4JYqhOlshKS8Zu/5sTP/7H1UXWxSBHRv
es4EmHQTP71++78NFR5cyPqHNM1Jx13b/P4foMgZI9ghnpT/NKSoCMDKszuTFnK4kkK9fqnf5pyg
MIylo6QT5HrBeb2bMAqtLwKopzAJxLhQgw6y6RFInFkiMgKJ8acpd95CcXgx8FJdNAaosLtGLumf
D9e1vQhi6vdPDYqjfPsws9juxpSd/V3sIri27KKQeJ9gYuHnr6gY2N0bdjtQZK8/+/kw0zX18RQ1
XVWWGwYKv97JBHReo+woPlOTIHWEmkiVKqiUSedfv9L5KKONbPO00H65GsWxs54b0hEtHffM+TxW
tcpvQO6ZAyrF+plDPnFN1Pj6BX/1NaBpgqsAZWeavD4dPspHvz7akAUrm8nSfUb10NSTUcs32xyb
4sJ7jbq2mB3UAeIlCbcqh/ex7F+/ge/OCf9cgYRawsVbwVcKfStfnO8ssMALp1HV5zaxl7ja08ta
8z1VjyTMjj/CFt0lJjSWHpQ0dAh+FMUtfzAlr1KCmk8uph+DU2a+KfFQ+l9YxTXGO2QLKwJRHAk9
vndBvwvEYAUYKTj5wG6tJt8clnoZa13vkshm4W8Q8TL110EhEv7sTN2MLgzYwCrbBwTz7nCR0lqG
KVDnlomtepDAbBZW5yLDv+3BRPDOZJMS2yjcUPh6mDkNt6V+FOh7Qnt2zTx3TdCUBcP3iM91TLAc
ZSVSNhu7jyfGP4izjsqkq2dtiixVTln29eH/bcIpzzVOHSiLuUATz6f2SGaRwHBYPtVJK4hZ42Yw
KRA4NxMB/CxZv35Js1p+eeFstVjH0aPBuSVQ5y41NMqWAYPx6VMIsJo3iDKhzG/g57i5dQumjzuA
3I+0SoPPN9piFGGL0tzN67dx/uQC6zqbndNIALPmvre//7F3YhtSTbzL5FNeU/68RBJwKB8wgHa7
a7cfbl+/2PkOAgTeV4JKkUSYIvDObWKkY8f4BfT9Z9022froZ8pMiyxrTGT1+qXcsyXNt0PLNq67
is6bEPZZdGBchgt0BtwHdBphbUWULweYt5RRyXRBqnM6oD+/lvxLUbBhXs6+CB8JhX0gl4bVTwmG
lMf075tJFMShzuqZQD2NyVASrDmX5wS5N1PWmi1TBggGgx270IE0ZeK8pDtyrxHK5+Gs3OcsimPL
dIocXZr9moQgn9sLOFjpUhwqhJG8m9cH4Wy8GQNMSQUIcTqQ4veOqe/HQ1jKcX4YS6RIc56XVgVK
HhPGmY+vX0qczWfzTtm8JIALybEozuczFD9qqo4X3WO/8f1ao0/pFIU4E+qPbPVsQT967wUgHUYB
4RRTJf35U6chwKckCDaD63vK1DPJBRt2OrfsIyoKVp6N1orTZ5MgvJc2ZT4dFzGSMO3h6pMepyub
mj78bPzRLTJNJAsjAdbOGtgrv9N1aV746mdcxfreHVc/ShPaoQIKJ8tPzJvMHKKWaQMJ17z3oUtN
YflnC40VydzN6Hlw7kVYtfKFiwPRrv7DeRv8+vrQTUSo3bVdAEs+Z6Fvn03hlifQgd1Ez4UW6mPW
Qa86uLRHTzIPGo8afzIcYLmHVwuSJ9Gu8aLqVLp58ajj1AYfj6YmTdNYbEJrCfoNtqLtQ0T+2t8V
c6+TbRJo94Tq09uSVtuzbrweEaHOQoOGXo58o/2ovkrstL/hREqMel6CA4XVZ+LDSh9ZX0Ydwp+b
BhNEb0fVEFG11RpIDoo5mbZ92N15nEr5wSsscaOWTsP6Xto9PfHiMekRuC4Kly5B1gyU82owwBn0
iOIzqAm0UmcYXptxbW1nJ5pO3bucz09Ngr7RJupkQgkj7vsjDOvqflJifEyFQN81sC0kYC3qdp/y
MexfCqvp3qMo3hMWReMpQyLwQJtgAUZKv2jGhSRMrc3olfqyqNDymkJNwSbJsg9jIPGCCaIR4f2p
q+/hOFAS8xwLlx7L8rZwGd56w2J/cZeh/+yo1XtIRh+/wlmWV7nq0z08yfTq9UX262bNhKCtzGbm
Eyp4LoHC2YTAhwCREuQhXnhfKC67UZXvZVHjrSE7Wz68frFfF/SPiymAcuaYJ4Y7j0ii1SO068Lq
RdqqBCM02/dORX11U5b5jfaEYbZiUf2WFiEsztev/dvM//6YYHVo2bCJn8MmRr8P69zrypcWra1m
I4omn3G9gTr5h2Pi+zf9fQx/f0rPdQEeYIHIgXyeRM4Id7karMyLMyFYScxjZH0xanTSHUBcqCZu
Gb1Lobk0G7vwAewLjdDPUac+NjPFAOwLsJ5808kuvKws9Mc4b9EapK44PJYlwYs7VCVetIPjvbV1
Vn1DuDa4hsSg3mp3cT+EGXnqxqkdG1XgPH4jypB5bKlSUr3J6cU5U0hhrQuXF4QIBloJY3dwYt9+
sudBbFfe3x9ioTMQHkNiwgDCIMYFRpN7HhI4lupnL1jWF280gw9tMjkiN1+c5nV+wjaq+CSscN6N
+Cnjh9FZ8uShg1/tXp8CvpnMv7wZZcCaBg/iAByT516NDq4UtA8S9RKPNA4opyGQNBv/3x1kiXXY
aa+cT6ocEB5Lraak21OXp5q61Y1uJDj2QsXWm9WJvRMSKxTOuij8XEJV9rddbt2kS6Wu4YodK1GK
e2qgxZva4qXBtoW5vV2HmbYLakTRVjU4RhE2Ip8M9/nbIrP0VihMTnIqxacUidI3CFLgklFH/QiZ
OhkfbN/N31pVwAEhZ2c6CHeYoK53aXw/FWGSoZBo8wCocYQImcW0AFTWwnVB/r967/lWcJ0mi/fB
oaod4TSUo+vw+uD+CkviFTO20KlI9yXZrDo32UZymfYaePOXNvX8W6sV2WOTwn7DHKWy8dkxsuGv
X9H51WL4+yWJDUhxHBdCAXC1X1Msx3aLruTo/Jo1mXdJ2Qz17WhcrCsKlQiMoGrHTu/H3Usj7OIR
9Y7hOk1D+62lQ3F4/V7k71OLUJPt00W8FiTuORiwm0q/D+Kq+hrPNBjI21Etr3Ga0DvE3fxNi7Yk
FY6yxhl08KkV7jAs8U8JcNgddZIQj8casxDUhaT6mA6FNqVfSuiV1Sc3qO30p1aI+VZC9rqIMbXw
NkgduMg3Lg7KDXFjlyP0+6DeBuXqN0eLYTlk+WDdhNLRfGBS1rXsk+VumSeOM0SemkM8cXpvkQDI
r0vavESUotS4KbVFBaQEfaq9pun56GtSU2KR/v3gosIIXwYpoU4Bl2Em0i4y3rn9nQjTipYriDpg
8DN9pUEWRbztwT7cTNhA9zgwIBqzZfxq5wJwytQdbRm7H1CoSj+OFTKhXuqi8d/rDGW019/O7/uP
wqER0BzQNagEv9X1hEsnNJ+n/GsgqQ9sQtxyvoDyWOga8srIqdTL2huRv8r6smgYH6BHdfMnU9p/
N2EDA0Hm6AtCj9rArxMWpFRf9qsqvkalXEYUs3ghch2T4jot5ABBXIf3KOmMB3Sgo30TRvOnJOh0
wzxZnfs/jMm/WbDoklBbZusAa3mO2F3LEc+kOc++xsqW7+G79e+wc7EwmiHI4FwcbxGBHS4bryov
ilk4NwMsBUrsxTDfpSoJACRXk0bdZxTfQM63/iZo0/z9H+7yt5BBSfCuPksczDRJ5dmQ6RJhibD1
xq9Uvdv4gcgCyWQqiUgn9tDrXKlzekr9ioZ/0Pn1t2S1FVwhOFHTUai6f/TDIr621ZQ/oNQ00iHh
FDh0WVcw3HGmtl5Lu/fHfPsvz+J+ab7+7/88vZRpBQ2WJOV5+KdiuwKk9Y/3+5vEOzqYdff0Uv/+
N/9iWtjuX7bH4oCmI0HmBmz5/y/yHv5FnuSB+wbOBVeKmfCTauE5MOJd4i3JDKHm4hLk/ossL/8i
CkMUHizod9h0+J9QLb6Hbn8HEL5NHS1QIU6e1MrAlZ4vYOzMGqCDq3UV4LkJgNUBEL+MHzsd4jR1
ie+MgsSG+xDx/pHFgkratQiLctrHYO99NWz8esEM8tILoyAXN5UFvBwnbISSYoxr4VzgGnVE/RWF
8CMCUX6aXoNj1dDYVv4r6UbUskd4RANQoJE6jkdciRMsTkp/WfPNFCj8suCIbi2AclV5yaGJcwW+
iwbH1cJUtT+hHUEtrUbyo1neZ+1qCkWBxwHxFgrYmIRv0nTYTzgZGQ/rgALO1h8rDodipD+DH+Zi
RWiKQRsJmv+umq/VkA7LH1aN61AjfG3Z3NTV8FRh4fvj6y5e/vd/fv7N/y8b7y/CazoIVOJt5CfE
38vGkawokO00YQhQCMD/XjYsKNvmV0C6KRV9pzX9XDae9xdJhR8quiB0CTD4+I+WzRlFyWfd2ixn
/hEwJkyd7teDr0EQDmDokrwBNw+IhqYoGqhUlv2tj4rmclJ1LqoDbaIEN9BUNDcxRxEaZXHy0iM7
Wm9UXLq4ANlJO18k6OVCT+wVIMHODfdllaJZ62H2ek03qSs+pCsSZXW/2i+ZiOeQmntORA9xRS27
0tJaHLFbqx/UMCgMO9tQ60sAmN100yFXsU+GHPHcxeix5Av10wbBxq1D95JGuXVtj0uTboDDxVsn
q1aI4pT49eh2e6S3igsPlOcChTnAX823R3+ziNg74OKZoPI9VX6y9WSS3hS6ni7GYlS4Co7dBTUk
Vn+HSPZbjTinm43urnbDD1M1CxhBxYB2RVybu1rW7MPs981WjCh6jct8nYRIdp0yHB8cXGdyJwJh
WxcZqhIKqybyQJq9G7cuun67snRXQOMgyFOw5aNzR8TlX3rZ2t8BF8rkFe1m/5kRWa5y4DJRd7/K
Zr0YOq+3vCvVAU7bZ50DlHGSc3PsQP4Xe8gI002deUXqFSdK0BSFq4M0vpvIBMDxHsQpS+ekbudt
nzf4m16taC53ML0d8CbuvEeeecwSjQJPB0/gwgGQGeorgmIUH4bN7BBc5BdxYCnVoJTle580xJ93
0Njmu6INrfklrAyCOsSK+xuC++4kbkm5/dJ5r8rIOcgB+e5+g9SX+ogDMLp6bRnqa+yXckCAI1Jk
CrvCBLG/8f/YO6/tuJFs2/7K+QHUABAwgfuYANIx6ZJGJF8wKIqE9x5ffyeoUh+Vuqvq1Hu/aHS1
RKYBELFj77XmSg6x4RTCR0Z9q2mEL3zm2eBtGq/bORuQfMYJt+UEIGOuUsgJuqYdJR55sgJUMifj
ON0hTcVRXU3nDoQfIXAkenmx00Rw++ouJNehsw3XEHzbaJAkeGAIAZ2fCRIx8gmh3uIs7WupV9mb
3tUkojqgY80N2QyIhWSAiifsGF1sCniux1bgijVEmBEsBzGOQ3P/EiUGkVio4cwbhW+QxAA2nJew
MdSLMDHyLSdgZYffvPBsXu4ys0S10xZtui3KTtvRZpXJNSR3mwx1yQkz1dX0QtfCelXutIMnib1c
aVjmVQwBG6Z7lxknNDLLsQgWdbMkKie+PnrlPSZbieRx28PGtiJSoL3esKjE7Bayaxq8RE3koAtd
hl1F59NP6xTnMiLOB6LVrkyGu7frnX0NwUv1bFUUvlVrl0tiz7QPqs6VAoKvBFzX8A1U6gcJ1Oo1
qQ7hU0gq7UVTG+OpHNJs32Z03ebYCnckgaxqwTbYBDWUXh2S9o4ziXMXGgQlMmDQT3A2HxddvS5E
Ah1TCawTqCnzhBgUjF/Sjl/MuoQunHCYOE2x0J/ZeCGlYIQE6ThmqjhbutH7WtGKD8WWUe52fBvb
dEnwGHfZG0n3jtuguJae0kOq36SDZdxVYpwAbNlD+UaXJLw3EyOEfZo25ldAzYAQOD/xO5ClgMbW
V4GSsqkZlx9G1SqJPK5z1EgJbLQBIaQoQrmfTCsgBLAYYBJzSiMtKiR7xu5hr2hO1N93UUP/g+/n
nhg6IpeT8iz1+YSMVAH+Fzh7xcZ6CIofJqRslNjZOEYmv01WEd04mYz3A5kF3+xYdbxMRcGxqfI1
8BmF/xohqGEjSM5d3sjDLFblJXf3naaUnKi0cdb3Ti8Cd+yWB5DhmkfCWwjB0q7jqyQbWNl7VbxA
VIfVG/WKN42aAVmBUduzCQ0Qsm+1nGH6xa5hN+OXNGrpxIikvNRp6bWbwZ7eUJkM/oAy9SNMR8VN
zZqU8ywCEmzo4kkvlpwuTuxcD6jzbuYCDpyWhd2N3jTVKlVU71C7LamLVDWtt4g4gbeVtfqKh6Px
wLuWZyJky86dx0i4KL6UjaF14cdEdM6+GAr7mebMongLt5a/sOS4UTcPzHLCaASJy8ovR/Ckthys
S50qjimRIrZGqOkPYQ1aR45mdCxhHNzUOPG9rlYHvlknmt/Jayf+BAYFiZ56EHktUtN6E2ltDhKp
tjaaNuiHpUG86xp6/Q7MTvjaVDobZBrl5USbxGVa1JyWohxvM1vxezSLl/Wgm3AF5zgKDsJS0stI
1Wqk6XVC6N2g3ydtViHZkfOdOmrttFGsyDkbztTtB9lNhxIUOO0IcpyRy8TqNefV9EvulPWXUBbN
TdFnwWOVBvFFP9XTJkLO8KARpetHapnsaOHPfsDYcqNaRRsBpUNjTySlrnYHkgUHkgLt/oGuHnSb
2GhpxGPkdC2T8AUCWNWbGhiB8G0ZlMdiVIyOSIIRR1ky5ynqLjDtsjQE32M3PhmTDZR2iKzdPOWM
KpI6WI6YqKw3nd+vIBolojzsmDNYiep8mRez3avGwkYvC3XVdGKD3IIIsU4EiVT3BMBDflXQKKcA
WWRseHKcTn1dNtu2os35vX393yPl3xTHWKU56P05fw0lfvH+1sVv/R9Pop8/9nt5jBWfCpvWD2J0
az1UUgP/fqq0xW8oNSiahY3+yv7ZwG9wFEWWxSydLsnvqWI/ymP1N+hrFr5fE28BULd/Vh7/otTg
RZCkODTIDUl9paq/tsdNfcZejE58XxahhgMvBomBPBKxVPdECfpV0uYnc3Tp/KKfYEMnFtFU05we
pUbyn9rJeznI9EihmF5OfXYapMFir1gQpSgVMlWBm5IMjjsDpwaIUixbQ+SqB+gErjPGjm3lKDin
mDG7dBVvPzPMVcz4uKgkwO7anohc4TXhXRCVycjGVUHDeJh0n4bMue+xnGzqqkSuZCZfCbFV8Vjx
z9M1hqsc7OZQDc2TJonFXAjV3SSoSPw8sB9Zas+J0L4O7DD8bPWUlfEHIwmxmUo7dtEw3WrYUBAs
8nmsaup8tamfLKyjGG3ITh6VtRIKGYlMOSkCg2IfGvacsEBpGFBsuoMTEGedM55N0g9UEIA6Lb5K
9Kitp9b80mzgKzDS8IGPwNegykMet60XNPyrQeU9MMIE0xQwo+pRIO8To6m27E2ZZ9UAjIfUuB1l
DxqUn0yMQG5ih6y1RV8ZWDNfQZWJzjc7bbkNy+zWoYj0s5aXzFCwXZhGzdsfidzusYMxlCRUm6bU
A7U3uCj8eB4glY+5IFa3BmHsmtiTKfFnCnqaWm9Bpmh8D849R7zOF8WK38WgSVYEhimD9HT8BQPE
ucRp7wMZpKfaAWSGXGbZVgvhiqPk2xMwTb3RtA9SU+4/b5K4JiptNurWq2yy7GF/3+aDRGmvOvcj
EDtXT/kjV83bIeZNhUlqHITS0AxB5UzGAnENttPpIND5aWRdg6s69lXcaik+kZYIsIFphRVYE18T
N1af5TiETfOK+/kDhTDgIJ23no3xV6zpXPuF/0oC5hWDphTe2Eksx4jD3TznW2o1eGa6TVy8WrdU
Vm3z9Hm9yXGkhw3Ryu1GPi/nSmeVA3Ppa5opvSWzo6qFHzzk3NW0SpjQcndKm1ulXJ+FsO7mhyzi
P6ltvwqNN8KTBwepwm/Y83XRcL6fF678WPOc2DYZ56RNLJcRNDGc0e2TDbsBByNXWPbcTJKn8fPL
KCoeilHhn1Zp/jUvCUULVJvAFL01fQMEuJulbXCc4cCd85boWzqZnJUJnnIFBoQtli1I1VgFvLwx
+ErX0wNJdO2FbJVpF1o6JqOaCOq6W3Q/tXkoobyd4pHUX2iC3GXFmk89Fuml1HlQIQurnhw4x2El
zHyV50TNhvh2iMyrz8dLYPbaq1qv+xMVIGdLIgzKHpAfI4fWM9Bdkz2tFrsJ/NBq7eAxJJWJKSLX
ljHEqnImJ30I1iWEW6CoiLsTI9/N512+2OmyRenv7CB+pf6Mo2KLCCKDhM/t/HkDrHc4j/htbCzF
TswsY+QVdqToOAtpfly6rh9X4x23EVjIzifAI3iFXKDszYiPiqiY0Ty5T/vAEaxeJMzBXOISaCnV
Ie8PMTDrCtgNN8fh4+qFFhzVpi/Y5tXpyoQRL8fkK2Yz+nTAtk/kJKU+bCNayYuq7EOT57RcTO00
2xxobIubrMhFcVJaStQFiyFrb45FksVBW2DZTcYOVSs0fqrUU6CNQKFbYbl2pwoPxwNkbL1tDqPF
EcGmfvcgC6t7FaSFr0BxcUGRs7iNXLpPO07Q67cRAzl068W8qzoWE9wLELzJ63aDgbeAU5ynCLvT
nnYef9gkIH+uTboz6f7nQzvE1gAGUCEMhuQ5s+GWaEzjVp+TeQdGRG5M0HpsO2StYekmqxvUk5uW
YHKZOhanyTKmq95OP+hx8tXMPAGf37VF7hGxM2uYncZ1NQor9Y2JbDMFteKG4BVsKpkS3JC+nXso
gbOdDOqP2ub/zvsEw7NJ+ReznhhKFm+1pnlDjGEyE9NCt6ztx7ykDEyV6EYZ+yt71SyIUYbHOZ4I
ElayNoM2TKqej/aM5N5iUqwVkrK8pGYGideiIrB8B1q5ssHPmHzVk3LyNIzzJhYZ/d4kjstDTVcl
l0RY9kdMKlxCQaQ458eQqBI/UWt8e2XcEZtooNTFCp9B0cTVMZCikXaqP81O0/qQ7irNtepaOVZB
/6p0ZfmtdYY3I1ZLoL1iSj9kLRQAO7gSCLFk+R/3XdGUWydPcUGCeCCNj9RvnnlO94oXshV5SLyD
SzxMi7IFoz+2V7DnJeh9IC/5HndapzxhDiY6qA+HjExbR+BgaDJCgus55axlDsAX/FAvAoUABMoH
HJp/M2P64/Dms65hGozWgqkazclf9R5Eo+iLUTZED8Qz6XVL9AFTQLIEyXv8wBjK6ZC7Rvy34vM/
jrZ+f10DzzadTeS+6i+iFocAbLxiVb/Xxs/FjmdQxOk3TgjM+6v046eC8+Z7+//n6Nc/Smh+fzXG
VJzsNWhDv0poyOWBlr4U/T6buUHWSsBJA8UPYWZ6n6/030PA3xwCJNLsn67Jv82VvPfsdXxt3n/u
kH//mR8nAHNtghtYHgym89/L/B8nAJPDgU0tj1z199nRDwazQ0AwwySUSsxmVLEeG36MlSTYL3jJ
kBFM6DhYFP9JfxxnBP3vn+ZK9OdNFLkScQpEIxDRv9ywaUJNpC1OvZ+tOXrqkm7N+aIrRMTNApd0
spu821b1fJOV+HjdLKKoUkmJAerJnH+IC2pOsWhPQdyT9lCQhuoidBjfp85S1t09AcEJU3htchQ4
SzZNn70YSsOjSEbltgidFt2jGvrN5DCO4kuM9+R0mXcJQXinCQgpuZkmvUYJ+Xxvw8gwVj11c7SI
wKEkYHNXbGIa6CrVG1iJzcWEyxfLs4CuO5nJbuTN6ahVrOpgL3FwgB3RnQsnNI7Iz18Su1ae4ixn
/6kL8sfqqSARXA99ojDEppJtdb1MLBL51N4OkpAEJeVDYtQmCEq/5VlPt46TRt5sCmWTUP3vsNV+
VACBx43qEPFKUiVVOG3BrV53UAAWXj0a9FsLVMYmtrvLDv3DptcpMjR5Hwz9JUkGoGqQzjBm004T
mwBs1WKAYTquf8ADmvOTIasnfCJ41rVuOlI/vVBgH1Zk52blDKdz+lKb1H52Wd4BQlme4WOpXoWq
0ENt2W97laIOt5PLLXg/iYCY1oQo2sBa3wJgFZNf7dSMADC3qtciVZRtN6TlXdg62WPJYe5RmwhQ
+az8iToVW1Th04bDDz0hNf9ol+pGtYwFpIpCSvNcv5YwKu4rbHe0UANdEESQ+SNl4E02QnRYs0Kl
2dXXMz67JyOV91Ybl7tyajD/tjNYxIBcmIU5/d6pLUmXXD6QWqbUNGDHh9AImGvCNbMpUdr8VncC
cktU5AyuXavittMzcZXHdcSUAsYMh5OIrlwWFXdC0SYfRXMTeXopzm3WOdtWBoWH/hIrIU/OJoH3
siLxB+g6U+3smpoMhUNYaRoFwlwirjUl7fHBKsnbmfoLVNEd/vtGMR9sXGkXJEaqL2SNDF47dxR6
cUIkCTCMks6fbALCWXBdk0ZWm92hBGG7MQHGzB9KQd7vTjZlGXzMjj1eZnqDACvEw0YFGKODYcPH
2p1o32UP/13o/2ahx2m1GmX+vN2zey+bMP7DKPT3n/l9pZfqb+syijpd1REKoCX4V69Hmr9ZUBcR
oa06Baxw/6sgED8pBlTgjIjYEEhDyGFc+U9Wdqn+0WuFRmDdbPhlzD8NHL7WWjz8ZIYg9LSgOSkz
MnbD5xGk4qZrmRdRMD1h+rprwKDSXayfZK49zePIuMSetxSQx262pb+QB3YQ4OMPbeYsK43QPDh9
mu2aWSXDW6lBIw9Ow9hrsLwysjmJyFY9KWFWvbDlqGcFQegOCXXvCWgQbiVJ3sZWDrY9tM9sHPKG
OB9Woy6/wLQx8tvodAq8v36r6DCDR6M5ql3j4oO9xreENLsziK3OiJho7eWWjFPTK+3RdrV57O/1
2EEbME/BgdjTamMo2u24CHPXduEXyyCrWx/HbGfnWXTZqbF2kQjek6rSd6W71PimYtU3CP3QOWeP
PVzXXkwL1lmEcrk9vJY90ljYk6PXAFv9GrN/XJCfvbDjMCGushr6FGRuH6+0vRuJ82H8mE2M1sQ3
ABF02Hs98OjfEnVv9686gBIXNMkxcVKmYnE9eslS4P/tYBtxVRlP28U5r9tt96kTU66DmRy4Xqmn
fSWccTPZpXZ2Kj176gaz+sJCv82d8Za9ID+npkRwmcmGBFsJvNglAZ3psghHX5eD6tZFnT71Sxnf
piKifdLi+BACp+ymCofmjsNAcEe1aV4Y6UwEjJKbGIgAiVHGV/FVU2bjE3LL9ptjWs7jlAuM2yQx
kP1IPPgpGpwcZwFtmbqHL2aP2DSKTKRI+/TB3HdCVs92nGAyT+wheyzSglZUFjk79JTalVGgoNoA
OClT4EgVaVW1TkJRLDS+PEfvMa31WC1avSrYvIOAyqNUi2OtLGxZNd49slwzpi4IkPOYlkdZ4iUQ
MIVGO3mx9UFB5BzgRiOlIXhMiDq9kyLAH5zH5R3JA9qVsKbywhgT50QGQfJS4U4Fl6vZcbiNGV9v
8wRdJIfl6YY8G5oxXRoWhGkbk9/Gq397xGwluhH5ignNyGtqabyyAWWPc4y2vultcVCE6AnRQeC0
D1eaWBMNE/QO3OQDEUsrsEHV7ofSLI6cVuMdidWo9TD/zzd6yK1pkniW7s124MPXczifbVqsIK2B
mZzx/JcXACgJyhMz14F4CX4h9UFU+6h7Cn8eyM6Zurx6JtIn3sV4bICwgwv2SJ8nJdSOuuyRkKH4
aqZB+S1G8LPTGPa/g4SaboIebfDnO0uCpJLbAQwcJnNkubfhwuwuNhsTgkEQyVtj4h40lC6HCBsZ
x8Is+vs2YUpTWrNFfbh+8E7k83nuze7BJmf1I8sY6R7M4bubr5x9FXTXLhmN5OXzTqMG5NUWguBB
y806pifcDqiHnPJ6rFaROelVvWsudfZoOKOOfkGJsUDkhn0LkNs4lGkwnbUJG1zTUNvoYQ+Iqxq4
qH1vFEeaYlw1nebGNiPt9VtnRzEA/dIiUsyaL+pA08+BmsjzWK9YLe5IlH6OGbw4OnUncPEopiyc
+EWD5BXtGadIFkbKHewn8kyspLyDKu7sSioM//NqETVb3uHBbCXahKCAA9YN0i0TvrkZfutJq1sj
oAVIwe1ZIb++X73vNqBVWgb8EUv5LBlmuXpdxi5J1FdtEV0NFOrwQO6HOiw3g1m+IFAhm8eaXZK0
9K6/VsfwJgJdBtQm2sNk+TBH5wJHJdpghaJet89TK7ZiiHadtTyGTWt5pjrJk2XxC6vA9FN6Fno1
I/fVi/LcsY/1IF9KcNjMs85GlTy0eF2vrIE1PNVk6Fl2JUhiKww3zklonyCVTICSGJuJwg5utE6Z
rrVJZ2RfhjPtRmlFO6tM6Vs6g+EjdiDJu6qb/TDQlutkWkee0mjfinByh1p/J9S4vKiZy18ky4qf
0IlXFLr51mjdvpDmLdtk5qZDL651CtVnJdSfIDu94Q0lSaBo8y2C546YCsa2Si4QR7fo8zd6ow9u
ZVnlXS8Mkr2Bn33LB9PVl4iRLwDvbdVNd0XSV0fHTncCxh/kmIULHFvadqr7YJOMc3pKLe3Bmgn5
tJ36kE5zflDR9+1HFmFPlX3lT0WKJdOB5B4uQLaI9KtVdCITBrrTnKr2ESFNvEtmS6VoDJ5VLa9d
epubXps/xFydq1ja77HOqckYa/XFthScfWl632lt8go1H1ZPMrQIm2rpAvtuN0HrdKsI0IBesiys
B2LI9mGyCA1SIAlhC+0dJ7ir8/ZbNHeBr0JDvJqiZqx8EQ5xh9dIZyIK5qP3l0EvTqVmXWWs+bfc
VshWrEAjjnQ2/FHH7+zmMFv3aZFWHkIeUlo1vXpvMRT4NJMJVQX6LKrqtedw6dUSylOiDU8qsAtX
LdntHb02d/TO3qBPP9eR2KlzHTyMWjVvYCiTMC7GFEewqVw2BvzyuYAtx2NI0V6ET1BSCI9shdeh
7T0xKyHrEYLpN/zgwxmAqPaQUnVTQ3AKd8EZzccRnyxBCzpZuWSXJg+JTb6H0Rr5e8v56L2jh3V0
GuIYGfwEXjkow5Y9fdymLT8bEgxM60u9soOkvAURPNEsq6msBAqPsWrkVTVU40vB4Pxl1DVxZRHJ
4ppUWBsCKRcv4yliJe/i3najwqzdIM2lswrdw9MwdSmaGz3QGGOjOL7SnbrfyrDOVR6J8LGzJuXa
gjyC4FKfai4i0RdBEyr+gM/wZJuNwR1T0CeEngsZ3lhGtkHkBFclc8GjYeacAGszZ3RVB49OHXfn
Eehd4oOyQpHfOYVy1YXSPFAppDtNLWs/nrLA5fBWGn7UTB8Fs4FrDSfow9jE454Qg/oLbCjgWayF
Xrg4RLzaI/1XA9y2ai8AlqjC8mFQjmrJAlYx9N+XAQrrisBnNwnmYEtepORtZfVuNrKvdpuR0N0E
43VqKeplExQN3ceyAahDT6If08ClZricSpg1irIL9ZBcEbk8J01TVgTI42sAL9pwYk61TYxlb5sb
KnLUJjV2IPouJ1wqu6ZU2AZ6DrQmAoSbZY2gTgcQhKU1yOt5rLO7Gi3OHhSk8kzP/oqJZPs+rtrb
2pq7rQOSCNlRUOFoIKiqaeLYQ73KI44lbYP/8cwOWl6Dbukhp/XzplVJFxTVtJvGifw3sdzNlrCv
plhnwCYlMoVC25EIRKaL1vj42cN3HD070bHlDZBdCBxOen+CZXaMB4JJ+6QNDgyGTnFYn43AND1i
K5IDxLDpIkgk5CgvAd2kwQ9bzk7K6qpd2D0jiMFPkNRp1S7NgbzcYtEm4k7v2zHc8IEN3BmOooRs
CWGtkrrkALHNXXvM5ukwUf8uJ5NShYjeME9Nf24T4gJlpZP0jgIyyTbs21gOc0QMOnKGAWJNlNLQ
MNA+BaW+X4PXp9y4VVRn2OaF07uh0Y93gb0svjYv7VWYIJVJBtO47MzlqV4EoZSVdY4d4EnJ0tFU
cQqdpEwzuYafY34lDBqELHqbr0j9ussxt5VtrA3vTTjr/mjqw6VEjenRnzOOxsTpZ2NG7Y0zZvpp
tK36HFKq+LgshTcrhGtKdeU79cnr2IWzGyuNwfiU3IaceFQyHeEEpXVbuASiT25A/iZbJQFNU0eU
jCoZkyrkAZFddrEICu0sS77ZOt0cDACEY2mrHMp4ixjDeeBkneMcLohBE20t+kN0N19VY+y+QWpI
TuNYtNTxLTYwFN4HBqx36tCTPFpTyyheOnTpYVkCus7LYswnI27IFwLL/yVr1OyyjfI3DqAwcUqd
GLINOijzgnie0ouL6K3Oc3Z9pc6/2YO1rllQc7aY5oZtA7/qmfLF8jHZTecuQEFJDXQWsPSvmdKF
7Uajx3KkEUr20bzwpGGrebTIP7nAUFyclmyQsAnnLrtOi9o2XczN0deibklQDpBobnMtYitQnXW0
ztGQKFGsZfKbDFUWjiE0tXPchxLHjl09LyIvvi5RSWTNEIg1xB5rZ+H26ljcFxT9vqktktSgrtyi
g598qS2HeGZUWuEEY4Ne0qs47MdnDdYEs3Sb7qRZREyZk4SEI+C63EIhRUlSSnzCRex097RhmzDw
6dUVi6Dnwz64zC5sKsIgPdGSXwrZZPiI2jzf26KL9009VvtJKd7TiRSldkbUOIj2lDZ9zjmrkWcr
V4ebMOqqs0icxUtp9qEUMBSid0r6W7BDvQTt7pE39sDBL/BsJyq3xMrJQ2YpYfNfAfz/SQAPg52G
9583fX5YTf6n/PgfLCR9/vWPHaDvP/+j1Y/jA4izg8rc+tT60HH50eq3f9NWrT29fDxYa7f/X1p4
IfGJrPEFDiwJ+tsWf/W/vX7aOpBUMJGYtq7zV/8grWMdGvzS6sd2b0Bn1g08LmL95D83hGatSLH/
TeoeqDGq7o8MS+k0BwfOHF4x4raP1WNLrAzt0ydyxTeJaL9Pkd6m/xe+l/9hXuX8Oh7j+MpLr2p8
PrPuaOvY7qeeFIdTq5I81fuSNtJVL+9iwgxxmODV12uVPoiigh7NgsuqCvGx6EZBHflsoCVZIgb4
SnipLsomLuW2c1B+2tpVHSE3Ncxh5Y57yhCC363eDGLCgMFu+gL3cfqSoP1Y/+dsINaP54d2AQmX
t5tW8WfT2Rtlt6YwI69D0lDMm4XWQU9IbiuEp6a9O4vicZYAo7kb9hMJWLkg4kkXF6wiNiCfBe88
H0BSn8RSuaSBy7C2E63fppyC+9uAVrWfhpyTFNKlLOdZE4rfhvYrOWqokRJt41gCdb4Nes/ZqFHk
I6P3hil3mz49T0pwn9Rjw8kr94euemE+oe7irL8JW5uMYtbCsHe7JHVrixYXbDrJwk7EtCiKt3wy
1F0Kfx5p7PhWGKEXWn17KlrqXEIfOeKQFV8utDfEdZgn4X+lg/+nZQXX4Op2+fN15fG9ybHW/Dw1
/P1nfqwl2m9QThhYCVXTaeKuU8gfa4n4DTQUZlG8MThrYO78ay0xGDbyeH86gdcO9E/ZrWgKcSxj
PjfoLmvIC+1/spbQGf95KdFpUWMws3mHvAga1fXvf3qOJajRhacQnrLEmJlHEUIpOIrfd6U/XS7+
bYjPQsFnxDUvmEz+GzUu6DngizIM9j1kDA1VHDIoOQV0NTq6Zjlws0O24LtBBNNVzz9dj/+wVK3X
6+ePyBoOQg58nIrNmwihX23VESbiSaTS2Yc0mdKt3bQjz6TG65pqeiYbvHwNnbyCzVeQU0YiXfw+
KV2BWaAh6xW6Kf3jPol3tHUyV9RKfexXg0YLqJmSNQuI+YCNzToQLpd9awfn3MrGv1lv/+OHwHlF
5g9zXm6kX9ZblXa1yLvF2dcLipvJ4FHPldw4xPY4P9QCTWWgpTb6npx5oEbIxvNI8oln0orh/cXO
dGMVOg3KFiWcOixwap1o2aL4zA4THO2tHEbtPo/7bjsXCyoYBUfU7q8vxDqm+HlAvV4HpuTsFZ+7
468K1RYbYT/bo7PHnEX/nazKDWDieWcDC/3rV/p1c/p8JSCM6CrIR0J3+8eb2uT8RFI7rzQIdiiU
4Vw8qJ7HphP1rWqG+ffV8U9v718eos87jBarXKkg3GS/alR0rS2KXMl4Peirt6woVO196Jz++lP9
h++PqZTBZInQIl0Yv+z6TsNykY2K3Df6GO+obj+YIcT7tJX3f/1Cn/C+X66UqWtM/3nw6Ir9uigk
2AhovVpyr9PDPyw2u27kcM/MMxduzonXYWqO6rEsu/Q8D6Y8VRkSUAPV3DlCGnzB3L++bWYInBtr
QI5WaSv5Z9DEsmesFBzLDKFZzL35MIR2QdzEolIxh8m44MQJeZGpMtCVST3etzpxgaO1xPu//pDi
U1Pzh08pacGzNNi6jXADBNgf75JADzKiDJtpP6IfJtOrHA/E9bQHBcvGtkxbnSNt+TFljeKZadZg
0LGTfZYn/XbQqm6bVk1zhZQT/FxXCK+2CvWLpiPtNNEOvdhjnmP0sfxGG/U7jTyDbNNAdnbJ1Mru
MUQ522jBId2B23iIQo68BVPoXUoIaQLIl+UsJXrUNK/DHrLSEDMCYXeh01sFOv07K94rBcnupRnT
xWbMs2tFKe+bwEwOCYcLr9DqqNvQKH2L2HjcvE3JWkY2el1l8DvoGNrGCVg/yJjAMv1q0A3XMqre
tXqrzAAeheU+bcr0seMwnNVFhh5xVq4hzczf5nluqZGizg/TTuzMwEjaTWJFlHYpQHUF6NCtGQn1
vurb/IsdRugoOBVOJDw7M/1rfGz4ikoVmWwRTU+2LAiAzXWwxY6THZI5mU4LR9RruLPS6yQzuo2A
73/ddwWJoUlmvqLT9UH7I1MO0nclVeSlUmSKZ4Rx6Ct2c8xz8l4zS6v9VHcO06CQJBFUwQb2xAjL
t8E5o9gFAPnktH6fHl5HhKKOJA+yHDkC5+LZjCxscVOkHsI0R6YRVPODkqWdzt+qyxXBu4wZEDno
NEoJekzyUez00pGHfjHEaxNY7U3C91QcOhVFfG234j41YNFW3BEDfekeFscr8cvlNo10Bd32JPNN
ibH6gaFj75aYw7g0jAfof4T7ce63USRu9SDvfda24dCBnt5A9+gkeRb6N9FwzRtLq27nJrskXiaC
WcaRdgiz3uuDNbEj73r014S26gkpmiEVdOJMIa3v8JJA9JcI9cIeQrF6DrSFoJ3G+jJ36aueFwim
mxbXT8KcsDMDSbZ4o51ofI0MhFJnUw7LhJabUrpPamXTDbRYbEeJWKL60dUgM7qgIacLRYakQJDG
484k9j0rVTTzZqZgG+kpoVepKMsNMG6a3GxGtsc2lG7jUJL+noxr9w1d8q6h0L4w6YqeOoXOaEOW
5msytuptH7e23AD8kfpG1RPUPqXKFaJnVF/Ms2YcYB1ne03EKkZhHhdLmUuGJ06tL2nv68hJNrDz
iBjsosCd1KR4awYjfEoCrf9Gksn8JIZmPOZSDod0cIhmCivj1KhKtas7GpZmoA6HHq/CtTKnFYL0
eQZwpiZ2qxEc79gLZqia7OpcDfPNpCzTgzFgcQWSFx3UNKx8g86Rm8yMGxz0VDsNAOIpnvCcFmq+
Wv75z6To6b7HJMQenQrNlFX2Mz11WkS0X9JtkAzzx9A1Y3kFGC3zgoqiAFYvYdQlib+EUxNLHrJz
aLSVyLpjZqEOKMf5xM3RtlDbIxBPcY6o8wXd7/bL4ozGtc6DekWAfd17adBBuFOrcnjXkmb0nAwh
15wkzVtkTyExGLH9GEEyOhWmrd0rKvVFVlbRNelFVCcDJR++NYAvRLjz7sgiWYcfKsWMaqXnLDTq
JxKrEPuqy0gSAXWhYhIjnqWaOIxGnW6r0OkfyWHMDnVstt8QZav7LMGAkXAEpW9G+QV1LDguDnql
eRbVFclKwdFu0R7RvLeRz0KD8xJyOXynGfjkMKuvHTUfPbNH8/ypdjdMg9xsoPtYT4yFn9GdrP0S
ouFz+0bwTlKadLth6PhIiqWFm07Y2O+6NDF9QdTOtcbCgGSbkW/V6ajeEyJfHbsPjtQqpktCE2wl
GA3HAe3wRhPR/EENPDzGQ8O6TjfvmGDw4MxnGv+fvTNZjhtJt/S79LqR5pgBs+5exDwxSAYpcdjA
OEiYAYdjxtP3h8jMW5L6VuVNu5telFkNmSaRjAgCjn845zsG8/m82pJnaR8h3GiXkR/AzizjyTsF
LmIDe4zs1z6wMZEFTtRchEtES0CDelHCqFbKjfRn4dnHOtXpwZkyb+sE7d+CetE82gOhFRWHgq5a
89yZlbWREdZ4yGPOssuSaFOyA16TG/WoBxqk7aaJGX329hpR+x1Te78jWzLstkp2Y7Tl43fTD2V5
VXRSdV4hkx+xjjdDwXAcGydycNNQwclHFIisYxjrEBSgYUXnoSfLcvqdUvhv9dNfqZ9Mx6Yc/ucN
6w6Vaxz/2K/qv3/JH/2qblu/IXjGzAbQD7Df3JT+0a/SpP4GXxvoEDLTq5r1P/pVw/gNNBt9KWl5
lgU8Fg3TH7MvnbEYqEiE1NA09b9rdLN/biXnDtJDEcXLogTyoIX9IoaCGJtNCeEjD3UtJbuXKa9H
Kkv0uMspy/2TtEJ1j/tNfZD4bTxGUapdWLJBVLM0AItZ7NnLrMaEDD+XNo17eNn4GonvQydfaiH4
PoxlsUdpXRnfJQqt90KTtrkvcZxvWuAYa4l57GRosA7ZVXBWwRfelihIL1NCgeuHGH0iXWu/FZNG
PRtZHKMaS6nbocjijLVf07+RvDW+kTE2xuwW+diW3EgUyypV0wYlSHWAEyHfWyNK3mCIj3daOmLq
YxH6MqpJLX1Sw13EIVPzDQepzh4/s/YhNPL7MHLu2cTH8YKwAOPLrH5K/6IXvbYz/yicr78Cx4Fh
IxgC4m2YATs/zgxyeLOJFtTOw6RMf2+bLQWkMShn4ZcD6ngTgSzTNCP37yB3GaeCFOF4IR2vxBSR
ClQUEVwwqJLl3p/a7maiWjkbrVV+ghHTnojRqS/RDC6z4yS5QViiR1irULQgLfG2YYR7rqXavfU8
9aXJTHtny/5EnrjxaETGFgPNZ1I51fsPN8l/MkXwfwH3Mm6ZXQCz4g95IU+BX3pK6TleGAgJCK/M
gxd9/u2HRH8+w2PnSQXcfA9xUu0BROMritiiLnJSbjY1WxX8lIN4l6nOx+Db/XA7iz8PfWnaD8HI
P1UQqb6RL6QfQzLQb6PWwX8VVsOd7QVfESUZWz9GMkTiQ7d00kzsYoa8MD2Utk0701mNpWrWk6Do
ZVopuqOYzM/CaU+9MvQdMcr2bsSs2CysgKRlLHLrwea5L1DbbOz4JZM+6QtW2X/EEX6KrDH7D8ne
Yu+OmdopzHeLIGIxK7t2Q0bicOGmTM9up3Ez1Sn9p/kpEMMqEIXKqVcpzswjMKB8GbN9b1dxXFeA
5hKkYZBWlkbMVMItiuFCUIUDlbWIk5s8MqsT6TIGJWchv3kZ6zRMjWhWENGiaB94EFM71/XOH2R8
hOAtbgIG4HdeoXc3Nhu7BukKLsB1FU3JblRY9ZZkshsXAl+H27rR+UDJ9drA4sWzaM/3ppZOeBL7
+smK6urdB3J5sghIWQoUY3/Bl/7lzMKN64Ef1tkY6CbDAQYEP98wRtgFQdi52iVqxHTf+ABwNaIN
vo5DT86hS4MAC51rR5XTR29407JmDD0urX6MPhNZDmfpGMGhakT15FaWXGVRJrbAk54Hf7bvtU7+
Ja/4Lmmn7IylFoLujN/9qQwI4RZNOK1rOxxwxpXGBWBHauHU562OrTbeWLPBjeNq3BB8ZMwHapmi
VZGNvrYbzVjHKEv5nkM3nHEMTvfXy1YmOPDi2BlvVIVrTZeIm8vME8+eltfAQ/X6qdCmCsdmjIY/
lxFYQhQH8Xsh0i32dohQWCFbYO5t62wtuFPuOvUi79YTRFeu//Wtex0s/eO8mj9+fBeeS0QvTgwU
ub80+n2FPSucVHAxgPNoqEhcfTGqSntIJp93oCcGapOq1h6TMQZ0aA/SlzfEJ0XD1oMzjESFe5Ch
f1YFBy/t5BvADTXSO/QS5baughfkW7yZWftIbdpqm7//BthC8LIcXCJ4zX+5fooprZUeobbNHEwI
ABOHM+VuuKmYJSjGlpwzAbzoOyB9HDFFhDUaP6p8E4Gwj3rvBN+59/DpGmP5Zg6ufnLIvTpEhmyD
TZV5wWPmVjBsoyJk5fCvX/svEbrXD5/4ehcKj4Hvm33Vz9c+SspYTVZvX8rWtrFb13Xwnas5YIxV
q4yMini6SYZ6uM3crtg2ucc7MIrC2Xsy7g5ljkeyR5u3z+xe7UtcHo/EUflbehNE+Kpqi9vJq0nw
MHj/fU6WHeLovv6O/QBtkR9b73XQt3sxTV7Han8a7lqrTwuqYVdhh7OnxWAg/GvaNngyiEvfaZ7m
HYgJwFLLMHOT1Wa4kVk0vCinmLaq7wJ20JFaT4VbeMvGMIZvMJ85r4zcwltQS0NfT6b0N2aZkh2n
djX5MzhaUin3mYXyq3C51akJhrvrrRf4WvipAi3q1kTz8PLQkR2mQRkXZARIRvMEoynyqehTyHra
JHjqX7jyum9Wls8nyPzRJG5waONiurFYqsVgrDj5ZKzAqMARfhTSAPNm4TV/dvPkwyzzcl+F0bAH
p18v1SyQ0yzkEoT21isbYeIZHxHPkn99IVAk8pv+6TbEA0XNoNPnXMvBX8oGzmrcvpDXL6hTGnc5
Cm6wxfVszvoBaVBQgZqNZqVuNJEQTCkm3xwoKMihOZPA39X7CJQxHo4kO1QxUrXFmIs4XXZaEueL
MCw2TYWCa8GdJN5H2K1f5rzvdwPRy7c2di1tBY8hd1d15M1AHMqxm44s3HXuipHrwCqwGmVmFmSb
TA9we/rwLXceCoLVOEl3P1j5F3SnusmrBOW01Aym6JWj3aMIGvtV3Yr2k/RLjsi0mCmsWO4Hfaq3
FnctUKt4Ljnn36vs4+apHlD/aini4sGIp7Vvjk+6lPhVSs9c8HoiorUSbgj8TVysiVEzn4Mr+MES
h0EP8Y6HUk/EbvLJg2NOOVXbCflUecM8BTqQbNPoK8+B+GutJVm2gCBj0n7HefJUI7VF7ZtWTriL
qFsY3UAOgpkayehT8139onX9XOCooTwIDxuVRibzSiGQCIkqxq2ODhlzLzAmjryMhFZBirPin4Om
5TYYI2MKlp5TW9Yqw1D8GIZNvQ+ExVNn0hPzPSIpe1yGuiPTo9Y0c/njj/dhQ+ToekKT9J4zNaCj
rphXzKpvsdQK/FOh3acHEEkpMtieaSh5ShGqOxbUz3o5xR7XUzvdJwU774XuJsNFUVvuGqak4aIm
gPe7AZ6emKtJW6MOSPHJInBkEKamfo3Z2Sft1iGT2VEoPDD9cBXGFVXmYgjVqsGEjKBDBmIVm1P2
Hav+BQlJFsM1tEqGmcR7IqFL87Pr5tGdkbv9koeBzyfjj9P99Ub6d2f7F52tobP3+uHM+X8cnDdQ
NcpW/dTb/vFFf/S2HrRCf869N2iSZ8LnH42tj3+ThxMREfOelVaxif73/7DEb/gp6XlZD8zuzPmH
/ynngIcoLIP9iI7ilMGw9XdWsPYvIRU27AoXoxGURAyntN2/AmqVjkav5Ug+TEi0K2RlodNRrieB
MdI3Wd0LU0P3rNl2eYnlWJyn3gfe5eVCX6KwS9YYGwQ+y5S5rTKG9DbyUBEsHA1Lp++qLZwr89DA
L1jkXSyrle0NHDIEXJKmE6S9u2GMFB07kkVOImSFyhw6O0noXnduaXrbHOnWNgB9t7XSDDwSEbfB
fPs71wCgfWqZDnvPMVhNU419gPypRi1yPIFHgmedp7g1ynbJgD/BgxqQKhe1+AE0A/RTUQaXsrIs
An+0fti34j1Np/LNTTPvZkrNYE7h82inrD5c950zbND+O7c9gZjhGqRfJlgAlGKvj4HFtsLQPvpS
Vd+BoPuI2QpvXwa5AqZtBBVAEwmqMJLttjFNdUEL3B+SlDHIYkwhPS3NxPiWCEbKiZ0QCUSQdbXQ
CFE+h3g2jrWctI/CCWcmPoyaM7VtsR/j6rnzh+oC08DZpsRWfIlk0zz4foNqJaP3fycdPHxWZMD6
y9aGN4z4PmlRq3MCt16xz0TqUu2IWO0j26ejNwyCRCvagnZpWP0TQxCDT7rI3jMeZDtWcM1Gt+L4
YwImdYqFutWm0D6kqpEHggWnowyybsn4td64g1cbbASoVRZihC3JLzVMn/3YRyHDp9Ty3XKt3hi1
mR1H3Q2Wqswd3ihrFcTdQXvSZ/xFYotoO1SsrMrCip7SJo5SQv8kGthxQKGXQ+vRV1pgo+GLDBN2
WswFuK/AJN+0PGjQsbLoSUki6Zjzz8UJuc4CVxUeBx4PJiew7Q/9d8yULfUYVlTqV1KrtzKJirvY
AdliVaN7wmIzrexppApXXn4jGy1hAmPqI3k2PavD0hqB+tk8OL4iNTUYReDmea+G3pKLVNrO1mWN
tyhhnO8mOYXuqkM9idGtIAsxt/37ELDosve0Na0KuIMRq4YCT5j53Qf1WroXqq6WfUIozqqrGbtb
1C7HaWqcepP4TfHFL5PgWcudUDsEFdSzNTxJ/bPqRd3io+3bSzf1ZbDuxlR/afwsKJYh6eD3eltU
r0yv8ejKXn9Llamwp47NeKl7N/N2lpmyj1KeX+5ig62bn5sD1jM0w9hIAt38apKNeYRiZr23DhiN
hc6QC3OJmrKdDAsPW7RwbwD1j4I1f+o/8hRHZztSMOYLK2LQvCIbtdx4DCzeSDXwvygqZk30s3Vc
mTd664zfbKlGzFrALAtq4qB4TkLibZaZShjzFAQgvICjJEyI9ajcY1RsZkAq8ki2l/4pMgYy6Rt1
r9fgzBdVzP2sBKJ4RhLW2svkBInbdRZTBwlmQFM+42AwJPRNdcDJ5R5sgRt4MiOkWMqzkm3Zthxr
yhzdpcYaZNtlVnzBEmYjCBXpsEKZFVhrsH5gitMIeJ7FidoZgn6aEM2YOTi5bftwNKtzamGpY2hl
NhcFfG329FEgpXFSATrWmYNwogXtPggHKn2IyPK1c0epdpbmwdIXPhAPW4z1rVUr7aO0XaofLDPd
3ViNXAahH/oo7wxfwT20uo3mRdWr04/9t4o8wpfRKvQbs47xrTV9ja7LtEnyXvqBWd1Gox+kK0zV
+UrX6u7Quo0vUHXIhzCt5cpL/f6oHIUJmTpuhWr2YMmR5IaigA+FIJ61Hwb5JOXYLHWr2g4ifwwL
u93Wqg+wkFjMdNiKKFyB6Vgs8TQ7oPCG6XMyEautO92pVqXZ5mtRYnFHXwbPcxB61rVHC4k4HicL
G0n8NGESLXa4nIqU1n9MHTThkTL1pnlG6lEnt8EQYDLyE+dWT/pgg5pAIZjNxMXR3fCOY3HYul46
7buw/2pbRXGpEHNcgM0EbPFITv/a03U9m1AGWqIai/4QjWH61SuIVKbo5LYC3lnciXbI71BsVps6
zGe1S2qdfdoFuGHwixLWIxzbPPIgfI2Y/Qy/3VSeWyUIfvP8nPiCl+uk2oaRDAjZmnQebnV62YXO
BOpU6bz8CZzgDf1rMC3U1AQPlqecfRKn/WPYah5e+S6IvpnArW8LDaD2rL4uT6MYg7NfSvmAR8bd
h7zxDyigEynUykZTjvNjAMb9mloJOs4J++MuJN95k1gjUFS9aVlJBe06bWzOozbWpyPdkDv7YlF9
9sldBU97YaOsug0Y9locsmlw6SfQCE5i3FC/h+WymCxaLa8t79jPxNv583xU5aCf/GRSO44Ld5sQ
lsKSDhU9qvDevsclHH0GKN538aBhwlTVIPk5ohmpv93x3khVv/VH3993elt/VUGZ33W63e24nyA/
QIjCCy9dnw6mx2i0mMZRrJqkgIrYmn5138OLQkqdmNTc9BvryGYpm1SZddsSTnYDHGDY1zwYmRkb
/bnwvQ9Rxv6HXptGubBru3qO2yx6FX2Q7uuSDWxhRvCF4o6jhssv4iFtMRZemghcNnGXpHeBX/av
kqp9lTa680IKtHdrjAV33sweWvRMDWbTZ29Pa9pho3woRv+ZRE2U4l0Ecu5Y1VWrE93sEQvf5b3/
EoNBfkBZV1d3DviJegf+j933RLyuvUQIWomTATSY55gPzqpajA3GNtaCPp88+I3xQVXhaiBlddwA
KHA30kc0SuYtcLUknA3AJCiz9MvA8LSNFj3b0rTjN5IKCrbnRirstUIrE0J6YB08OTe6Pgxdsy2J
4RXtgUvWUOmBgYqj1W8wKl+ofYenNNWKj6QbjK9+07qPOuy+Q1XFj1XhjuvcrPI9WA65dNsOQ0g5
XJxseuEAJFQDFm/jvLjYAN7NsqaCsPBiLmq7fWHRn+xYZWYAMgFBWLl24pdjLDwFXKFIm+q7Odkd
ziNZpcDlK9OjsWrjbId1tLk3aerGJcZNNu9S+WH46DmtWueTMd1HwLmQ1pR4MrXfZxF/q4WCAnB+
w+/1v+av+ijlSMxN1FxV2f/4t8cy5z//8q/cxB+KJvd78+vf+un71v/n+seIq+e25ad/WV/57vft
NzVevtVk+fypDJ//5n/1D//Auv9FC6Uzh2P+9s+Xg/vPt+inZIU/vuLP3aBOSgKSVR4QcHCuSPc/
WyhE8WwAkaSjUfy5jfoXhHgdwTyJC2wG55EQxfbfaaNQ2P8yYJq/g+BlsSNk+vS74OsHLSvc8gqs
XuCc7cjS9mFAkN+RSxufkObpI4k3zPpyIPGHAfF/9jDF0vbfCQ35FsFee7DclENDL81HZO/cLK4W
H4mD4EzJ0N0FC1k4SHQoaf1ypWGMbC5guUOO/rDvqy+iqHjUFV2cmQSt+UQwYHNNkrNrRD6+Yqas
m7iOij1ZJMyPkrZa5qMeroo8s1ZQfexNFDNBXSd+e59CV1GLhPPtlJlSnurWaLZkyVQHaon+k4fo
q5U32B/9WrzQtLkImWL5qvJULDEAOnvHrN8QBFFbD16EE9c1VHScxmjYId6wNgj7tHPBBm9YuW63
iYTHCHupgOV0aunKVs+7jQ1BhVob5N+tFkXGUwcl3mrBxevxACIyjsQFcRO24bYqVl0jnjI79r8M
FJpsOaHNSMjzw+A5606QfG92+T0rw2pntco4qzxnWYZjfykSwinymWNvz0R7X8ve/KbChyyRaNig
LI9VnvrbrNS6d54IwX4MbHOTFnr2Lc9iZrAzI3+e/VdMb1S58434W0uvs/b7eHi2dSLRYbsgd6pm
1n6VZ96rYbTp2naTiM+mfMrj/Kki6PKmqOSEYL/vXoIGPBy7inJtpbG7tKVLUADMPmRJEN9sHQqY
nz+402A5i0BEcj9fkV9QLTkbTw8IqKKmTHfY/SvmmK7b8Oo7xEzXyADBtm5cyYz+buGkenixUj29
QyY23QZ9RDc7hw5EpqHRRonB5qeYJRwJ19oSosTGIdfM+AGqX3ay56SCaHTMG8PHcU3UT3/Xq0pt
iroePhrPyugFhNks21ST30F/03aGPbqn3E36Ez7GGLx3UZ+aazLC4PThZ2TMcQlS2rtIh1+B5lm6
R50lYbmIG1ecoWEg3oG5j5CxMESBS6HzF6FXt18h37SzqmQ0NqmZVhiqwJ6ujDAi2nIOaEivWQ1l
bvjHLs8RtTVyphsjSFEbH+JxXPGi3MqRB9TX9ZcQ81i+6GDRfS8BXKw9D2mtO1OTla19OgxJGERG
CSJlhGsLU2k95dLExtGUpty4M3kZakO66JRLRwwZBNlWhIvfFu8deD3CKgE2pzO6ebpSnJ0Z6DyD
fhZ4zftnf8Y9a2ngrpD8BpsWbmG4LFKY0OUVD+3R4xw8J6VJypnbr+mupzt3xkkjWwQs7QzIOgeT
WAgqpUvG2GeLbrf9akd2CSa9iEZYpMwTXT+Mj5o06Vtz3wO/7vOWnBKLIqsmn4Qit0ePpoBboytL
qBeDcR3P6OtuAIJNeIu+iZglrSKQsAvVWMFN5AHLdije9cBTjyzTnQtqsp0qzOm2x1a3LAcaqpbb
GvyKMexpPnDA9k55l+SGttb7Gc3tzZTudOZ15zXkbmNmeMcCmrfm4HBvewV7/Mr5LphrwaSqaF7x
1ZqDFDeYM/GZAwYPLRDh4wwL5/AU55qmDa1qES1pwUwOhcpfhWYv9lOlf+q97ZylxUTFmNnjed06
BEDDIx/IdUR8EYRbNZPKg1g+aq4cA9YaZvOAE3n8lgtJWaW5I0I0XKfuWFFasivrWDdSqzHDSLdu
OyCbCzjIhTE1xzhqhy9FJqxNJYuQqToIdTEQPFbOWHV/BqwHxO+8mKWIdgieGfQPmb9WVjNqQAVs
54WH4LTDCKahg6PoG2aE++hY7fck0MqzBQb4UpOFtZQWTfAMfQ+nPFxTH2XAqbpu63W1xrCDfccL
m5nmpPLsUoMOOUQ+ulXUlfJozJi1aabK9zNfXsyk+ZqJ3LypCqa1FTpqm1vYrbFxeqs69WgQ3Mj6
Fs74g94dPijC2HdxZmbziC9Cdmxrp0gDFlBKu39izAM1cabgOx48/MYsnZfWi7g3TEeuJtvL9ogx
hptipufLmaPf27H1ms5sfVqn+KwHRbGdRKm/9XloASOZvuCxDZZGD5vf7hww/YKx0EMc68NKisnb
s5u7TGD9qR5YrdAlOutUzNj/wrD9lRt39z15GE+w3vJl0mLqGueggCSrSUnUKhpEETooH+c0gZCa
3OMEJWOAc1NjXS5OtauZl2lq71qSLxdVJrJjOwcU2Fx7LHaN/BDgyueWmKMQdHCyUxjtkfxeUhAr
GMpVidfLZD5pzdkH8eC0m9BrsnVNH7wUXnBK8FhvS6dmIAA/BG6CiFe9xILBDRVtiOWLt2EDuNkY
smo9eEHOykJxfPdB/wbTnkC9TjjHqavdD93NsndVS+1s1+q+NnP7YfJIZBotCJx+UOEONsFQN9q0
9VqXNtB2uy81SQYH28nfkjkIIkpc9r8pbLUOt/aOLEqGKIMW1ocYszP0o9C61GFR3k2spFYeT66O
ROt7PZTGi9YXPTo82CCsyoLuSY9jbQco30YNHScH8lyQ/pFdAWQci771lS7QWggvz9ZxYaLthQX6
6Huh3LaNV91Kr9GXQy3NjaiCbx4knSWYE9S/NdTRnmnEribX+RQxxT3KOVuj80kidWsS3eWUVSvS
uqbvdpU9RkiNAUMn7gOkf3vTkAG/5PUxNU3MG6a/BcM5/TWoGfdBbY1uUUac8EOMN4MznMZAt75k
c/5HNSeBACbstvGcDhLPOSGKlJutNcTqFSsvPm+fcPmyIyjG7ZHzI6h87Rkiw+wha4SsLKSfWKtx
B7xprQ3aB67hwp3zSXyf9Ko0zI5Dc3RLxwLAUObdGfFuSGwxqQORcLMvieYUDxRV6bGoPB719hyF
El9TUXBM6FvfDeUZwesmdwhO8eYIlX4OUykGYlXIXsk3IjLCk8syi3l+0u5CrNXgLMh7uYP6QHqR
lcEm8UiSQH5rg6jqX2tck8vSRbix7Xt9upWgkgitUPqhnFSxsb1+eGuv2S/1HAMTXBNh0gxY4sIB
EoRRaBo+iLCXrw4GIjEHyOShH6x4Id/zNq82CWb+cjkWmtqPtfBoclPAxZMCE+lWaZ4wekyLGzkY
QItSoLh9l7PP1ayQUYIyViCheh5pDs05DicYR2lyS93LsEZkG+bn00YEkidoH+iHac7F4SEsVxFq
rF1gauK753r2opkDdNoG9g/ZY6wAiIVfUHqodU3Yju2yMljUYoSPENQzH8tI9uwz2tdSr8Mdi9Fg
7V6zemD1IHGp23oJ2KdeVb8H+szZPlUkZgh569qLeBL3ruSBtADXk5z1vtE/BulmjILwc4rOwAsG
xnkTFFNW6A+42dokWAWdF5UfEDSJZFnkRebnj+4Qpal1CGwvTo/NwCz3sR87PrWy+Rw04tD8gkoZ
EbOjT2joM91lhE+C9cr249RdjZhDVho5ObPmfBy+SYc9be/zCqkR7Ge+pnzVQoZro9HJPbSNAaJg
5w0rUXvxoe286qaS/O2ydsoX5o0oEUa14SdqN6mPy7+Fo7CNXVuWRIAOBVIEod+QV+vtwYBP3MHs
xM5u6zxO0M0XFWioTyuT5N9M7kTSie33a3A56qJmTnfiAPTUcpnfix6pMv6ZEVJJ1Lc7K8OpwGkw
rqj6cFwA6FwYfT2v7WOcLiqz1m5mG0dR1AA9BWLC2BakyqG8WNkOniOyCPh5IpXllyHurCdY8CwH
agLXXaaumrGoBHG8gk/uwq4bpWHWjC+9HdyGicfHKjJ/eIA0Fa66hOHosgG8fTPK0FgmDbB+ZaJH
Z6DB+AEws0SIxFMYUhwAoH1Soz9Y1JIsvCFPksfQy5qXhtKTnqnuzvjlwofcnmo8dHzYIEWTLUPo
ebNh5NFZC7qe5UsxoO9opdiPSV09BEFO0i7G5mTbQp/ao+8pLk3IqDis9OorMyyEhdKrnouShQb6
hJMFwp1RWgEt3DRm4Wvhs3JpO3Fk0CYfcBERbBIEsnBv2iGy7ouoenMnQqgQdA14qRHLT0uvFzz2
4ylk4yaywLlNszF7SvDBfPGYz26RsYHFHlvdIMSpa75AOeg/Ow3FgzQstmB5KAmfQWeRqISbEIkU
41BcSoBvKkWtUyGbWQWR3b9PVH2A8jW8X0wbx7uKMS++bz+LLyrEPiGqCdVNR0jZuvY0fW24k78H
NxeTzDYlJzvq4n1uwvzPbFLe3MHhYhLae+aVE24pcCgLR8cftICcVK6FnY5PKUcF5pyuF0sCniZ8
GGyMslYG28bosksx10nmxHWFGolxcCXCQ4BbaympfJGysWEpMHssE9oy+FjFXMjqtjrZJsV1XAh7
PsGA+o1V70ZcdklePZdN7+W3eprUJsRyh2asImpCLMDMRN6yxSEn+oVtOdOnBtCov9Ovs7IIXlVc
dNr41BSDHB6nXoOORn4jDW9z14oaBdi6bXGtSbwgauiPfCTK8zZliEV+adZ6Cczof+ZWV0cWzK3z
FA7bQHOrxyzLh68/jH/+E9nr1cf/o2iHZFec/uRXU5Ux3Zm15T9qfSUrtCQz9f4MitpmuYJPRjc6
fiP5XoM2EISvRm5uu8Q4mKm90Sy1sSN97bkY/1tkhyVxI5229aeEDOe/aSidU2dprlE1Ww62Ugby
P7+2XO+IhQ6YEUupzq6kVgx2cfdX4s1fhkrzDwG7abkws/B4/voBwHAdaHq7/hwbcH75r6Nlm8It
f9f4/a2R5H9n2vjTEPOfzTb/fxxJOrqBEOyfjySPxBq81T/5FX7/kj9mkr71m82agMwbfAG4b3Wc
B3/6FcQ1fscQJKJ5/A5n7eF/iDt+FHMQzoyMnTGk42FS/1tBPFx7v1wwPhpfBgP0Lwg9IH38YtOt
gsbLknBwjrkhPfxDUGSBapJZ1lfLttZkUzGQY6zeL9LcLINzWYw64e+2IP9kNTXMXh8ymkYtP9S1
w/2/xi2mrGDnBS3c/dac/bRuBYninEYWzdQmV11u9edGYGca6I3dnnDAWqNC2mCWyp1TZ1X1R8pa
gZ0Oi37d0IgsnrcOGU0spFhWEXLeSWjehNAKPxiriur3vcU8XZq2qBIgwhaDntnLpBZz8Nh16ZFV
XlvdMUlM2WcE/kvNRp9W87osUcTfyKMDkTlYl6xTNCIjS37E6Ezr4bpwYSHD8sWc9zAA07zbFHD3
SzVvabR5X8NDPrmb7Mbd4HPjeX5d7CTXJU95Xfg08+4nnXI8o/M+yJk3Q8gZWBLp874IM+ZHNoxn
TyiiKrsUAC7/E9x0rWPeEosrdnAR9HUz76GG60qqm7dTEApYVInrzuq6vrKuq6xy3mpl1wVXP++6
kDfnRFKw/0INF+wNNfbbad6O+bUxHkhNrJDCoYXQFgGKxh2axfiT68G+T66Ltq40tFsaHm9Lyh4a
0XkjB6apeIzmLd007+vKeXPX8ewul5bH9hE0ivGkXRd9zrzzK62wXfkyYxfouu6+m/eD2XVVGLdz
fKBRtGtUpdSvTHo3Jvj0XXZdNCK0nF61MZdEH2balof2tLdQ7X2IeUsZ0Uk8TPPmElpReSqv60xr
3mwO7eR0Oo1HZzWI6TDv//7/TWpYXXSj2XNdQuzFNcC4+iPOWNZhXxzyoO6zcuX+nnhsKO3CQ59q
hJ4GGee0RtSqi4/rMfHvE/UvlzzeLCD75yfqPsvioox/PlOZKvJFf+rk3N+gaRqmB21iDjSbAQp/
SuX032xhO7iw4BwZlAUc3n+eqQZ/BGqWEDTH5fvN+xmag1lLZwJUclyCr+FY4wDjof13Nj2ONZ+h
P1QlnOaGa+I1A8XtsoO5mnV+2PTETsxAXK+jw1ChfVv0sgS3DlvzKCuX4fk46NbKamGqybTCvdAE
NiW/6DwblGPNSG6n9DxApVpmzoG71grWpOlijGyEGO4BhebWVk+Iqb5P/UQ9VQUzimUHeplIlmCO
Au2IMWX2gIF+Af+jNRYtpnD0I2XrsFh3XNqFXk17hMuNtSiSEhlKhuwbZUVCSKeJFIjDPZCA4zwN
80kyuh90OuQ0en64DidBVnYks6Zmc28b9kpndG+cfKOJVrWfOzc9XiW0fC2ce0Pb4DGmwaE1JvwH
0H38IJNkvMe63pxVaOSXGXZcrN2h1Ags9IbQXhS2CJmfJfKS2RI0cNhXzJjLcRf2jn8wpCLhM+Jo
irlT53CacmMXQASMOkr5MHvCu1aDHVQbq3GNp8xH9RHDhHjQjYEwnMh6DbtR3hJT7mPiNs271kjm
fOLRWkW6cRc5EzLzwnHX2ghzbyBM7M50texMAM3FFkwJ7CyDMCEHN/pwAkNuLWSIS3YC6VHP8+zq
gL50ijKZPLU4vKGRt859NKu36erak+jXlVGW50Cq/P+ydybLcRtpu76VE2cPB+ZhcTY1siaSVaQo
URsEKVmYEvOUwNWfJ9F2tMz+bf/e90ZWhExWFSqRyO8df6SDG+yoWOMx5yAShlpobwQpfHNCwvKM
0Ahx+0E+uy1/xM78OSBwfNXA+awr4RyHsYQKT4LiKW1a62bJQJ6QNoyPSavX1yqL31PTit+c0kUr
FMkTYP+EmRjPCxYHm9mo0q5DKfMn0WQ5HIJo7xHJxdgG0oZ+o+zaiLS71yTZVAl37CdC5sjAak2J
5brNN5V0SMFweKeaHKONPoTR80w/O+pCvzb7dVqUYJcFFmzcXJVxspAzHNFBfxf8/yRH2OKKBkDQ
aiHD4OYlTnXFcTtAKoQphGY0z/e2BkmUVpzRM12W+1nri5tusqI9t+/OZmbbSsUJOW/ZO8CQ9lJK
a36FWXGSLertmOZn2hgqlKE18Olgb6D5xz1QSLTT6v7kWkF71GP3MgxtTSS4S5JEXfp0iaSSSbYQ
A8pz1iDdrFOOpI0McywuLxpnbOJRkfdM+i70TjY6yxUJpoSw9uljbCF8xA9oYGLChW7fmObEtvCr
by1nCix45ctkEe+LgeJr7jVilyVmN9HYYJ4cGzyfxOGTmL5rEemepdFVq7nXP9t9QA4xwqu7ahy0
y+gHwTbsq2iT6vYrm2H7gBxL7jR4RtrVIucw1a39YrvauJbY/KGCGn2loYt0U+3oMQSvwsR8Hbyw
3vYow/ZYbEyghOPcJecu7+IVdvPVRER3EQLK0CVAThnSftixfDsirtplYyrXNsPljd4VceXsEB2G
lMuMW8o6BAg6rrkU877g+bupGIH2cybdi90Mx6mxxkMz0QS3gdIZr3hlXnpj0u60enLuoQHjghus
RAOrk/+A+SPY1AZI4+MUjlZ+HkvnPm/8dxwMztZ15+A5Zc7e2WaRUfWYhI8TKo4HYjbfCrsC/66J
MZ4T482tBhzfcaN3X9uGj6zncbVpKmGekIkBapoOS1qPBBIaWzAxx+JxYtulI4X9TpRNWa69Yvo6
9yTJ4ZgL10PPGkwmOX0NJplEK3Lt6qe6Ia9ZxzpIb1v+UJJLjqM+YNJ/jJyQyOgKlAn+2WZ8Fs6A
BH9Oy0OVUTbM2N2JTVkVwa1LvR9VCSMWmdLYjbEvgGl9g/RXzs0UMLlFXobUSuW9BIrsHejTKnGR
iM2kGvhml6OZrrFarAoIItm/xGJqDftuGoruSI1k3PNs0epvmZYS0xHbaU+PVwzM+ZA1pGKs0lL6
d1kPpHyWduNeJQ/sJ6sJuUWykaUH9j84X1q6q4/xnCP87KhAeO9Y/Qk18ijF18QMePZqdCvvVgvN
B3Yh2vNYmrp/rKeQkpcgLaK7sO6QKVvRQyx68eRrqeWtGiou9zHtUuM6mMf4tfLtdkv+S35noJB5
I7xJD1a5T4gmNQydfY6sxgCv5xiMSnPsw8NQgR2O1jAMVJ7MxJKytf8oMhuww7LN8dINbfuIMamm
c9udgCNxgZBLkDqYkVe2nPvPOiLHt7rRk1eeySTvj3l/ITE3fwgHJ/ihy7ifcfmEFlaUbPisZWK+
z3X6EoF8fs1zy/3uFAF1wwm20X7VOwPpqgHQkVMOh5zddt1yfpg22FeVYCPkKkJ9xP5LP0zOGbBf
fNdSPSXztVdJTW6VjNewtt0XniPBtoJJ3vWIRmjz9ciBWJMyHEeHJpHyWwZOZLMZRUQr0+TzKD1g
JCLHY+0xSV0VfWjlzWs6hdm9JTDosYo7DvFmQLxB0NfZdxuDEv6f4ql3Zh++n2V5RAKAzDMjymZT
kV/4MNd0L67xsKEJNRd96GQG+gUP2vjqMEX+GiohKdb4YZcs6tIwAKlfSSU6xcs4PKL/Bhe3lCjV
VvLUqUHItrKUaLVf9KuekrIGi6p1UgLXatG6povuNVAS2HpRw/pKGEshKRpZTSKXdZVwlnsODW2/
6GknJa3lnQdbS8ltw0V5WywqXEMJcnslzQ2VSBdpgEeBolLuUqVAFvKi53UMhGZWZnrnScl9jbhz
kR3b+mZSYmChZMGeEghLJRWulWgYXSMlTDH9dCujra6MX92mRVt0ptYHxbGnxMdSyZDbRZGcK3Fy
tuiUCYpFs9zLtvxC+WlVbDsbLG+FkXX+1eUAdQl1+HzLdN9tJYP2lCC6VNJoiiRRSbPFo5ieFvX0
qITUKVIXnfQ15NUBg9rXwWmQXMcV6mszcuhonKzJevdGlDedEmoHi2bbX/TbdYOYpCgpUox8yV+z
uc/8u5Q0gJufhSRnSJyIb0NAWGZVONVX8M7u6gSEd69Taeqv/aIlj5SsvFoU5jRmGN+JskF3Hi4a
dMLBwi/k3RafiAhAo24puXqvhOvDomGfmdEZGxG2p1H2qM998gUR4H2EzrRUAvgBJfzo99D1UxcQ
ihkQ8akE8+TkIexwaCwhnYmzoW9E3h5jIYkeDnk57wTdoL23lQy/WBT55CJB1xmLUt9oE31P6Wx0
35KMsh0BQQ4mbe372Xa6zVxZgjYrHeMBmgpUgPmv8WIKSHrX+9VNmf9Xg3INZG7XfIrQeb0DKIS7
YfEX8G3iNaiU7SBWBoRo8SKEiy8haaLUJhXUTr9XpFIXxH/yR6XFgq3FGi8lRPxnEUrxDOUQ73Xl
e2iUA6JZzBBG5vqnrMmDdYSQM87H6Ogv1omiwUXhL4aKQnkrWp/K9xVKHHjVOHGI3K8qE2G1MmZk
mlEdR7CnM59QnE1l4giVnSNXxo68qoddFFjFoRaRtTGz+XO1mEDAzpq3CMr70apr5AbKKfLfKXkR
VP79lEwt019NycX35K14+wPwaPvqZ34fku1fPHysGC4BDu0lofO3Gdn3fyELnBOYRSO4GnZ/MpUZ
v3gOUnQdwBLokGjPf8/IHiY0Jlp+7LfR+p/MyADU/zEjE0PMbyNy1HR9sgH5959m5J5pLZljqR1C
a5YbqxbizUnJIVj1iW7i1qHzYVhN7UTaQI/lc51FJAa4cZNfZje05dogZZha4WT47iEJfJgpRfka
6ClNaVGQRQi4ey3fyDJkDRdz8TV3iIzQgW4fmmR06XdiQrugVSTNIEtz6HQK51yqavwnr8nErZH9
8KAPb3nZcM8wWL6QG9a8llkyaKRWCbzWmV7JN3SIuVwlrYZDV7Mi2pdkAJezsjovyraVW2fvMXcx
1tQmp7F1ImKITPQpoaOjlpRkiKC/qDYpi70lnOG5G9O3t6L0PUZKi6QCypVSa1+ThokkMA7js5V6
g7/lgZVgjygEgb6ZlpXfKuJmXkvyG+7xuungsKI90Xk4fkNbUbxiRnc41/rRdILor69TlUZvZmwy
GacAkqQz7HhAUebMk5O4cX+8nx1ZPsIulbRE+VQd4mUevb2QSXbvW7m8ImGnYxtXx9SWB0DRHhUj
Y+JQoPl37Wk/mon3aNRtYGIyyb9Jmmo5juX+o+sY8MD0Pz5ZE4ZuTJPt1h4n6y6cK4McPw2NhNNh
gUrpnj75csQqMhOTdhxmERPdHjk4ZhOn9s4+gGCxbrRJvFh51T/1dsZJqjdG3GvZYHxJvCz80mkI
EqrRqbdFEWjnccaaQaiHuyrpDlmPMpzPc2T0n0U2VfXaCfIGoLOpT1D7w48AOWFKk3CnZZtWoOkY
7EJsK2R0KUHWAeIEAzr8wjjbqGzlPsMcp7L0W0mdCLW+UGkm8W9fU0zOYj2GdY3dq7aix8IPCuMO
SCm5cciyPptRnlyD2eHVAO+bJ4MUvF1fx/bJMFOGhLgv4ztGYQLwJ0omzG6oCd0zhlsU52Lt5ql8
1YqoOYITB78igfOanasjfCLBa/QTCrzr4AbwQ68mPWWlhkXKch9jO2FiGnzK0lZBO2ff7Kq0AlUC
j5tdp684INsGWSomab7HjDqUNn70ZNpeWmOKjx7O/GBrlCOa0LCw0d9NUb5huZbPvlXrD7gR6eLW
av7dKCP7Ug92X26hF6v7FIIqaTlXc5d/kYWR2nRPRiR5c3kk1CxlN0Oi85+yMKKuWxEBO6UuIrRA
6uJcgIIVJKrQKEY99ghTEQ6zHt6mcbCmI17R9K4e3UfDTzmy2t68tiyGs4n0lCdJFsGwbWUvXsMQ
sYwhQk5PXo9WeZ1VJn6UvHWe+t7pK+Bxo1t3dEpifEj0e5vx+twhBN7bdeqQxNhS90MhJinmQ7b1
LRSEDffLLWxRl+L2GMQnuYyrABV6+ugl9P0EGzIue/3JnluCJwQgRuHQ5lhrd2PfvNgcoa8aScAZ
1DUTssWoPESFe8Gig5xOzdFCTdRVn09XUAqTSB/mbdKRIySPrbiODdZR8dtcTgmeFYgtvfH5hqj4
FRh3Aq8c3+cYSHs14euM+kN6hLjnN1lave8VGhAAC7gKH3AACtIUEKvGQk/KEr3qC5qgcIUYDf4h
VFiDoVAHT+EPCUBEoBAJ+vCQLymUIp2NEHUQu/UEhFEoLINqab7k6XvTDqdu5hqGnX5KFwDECDJ9
p7fxJ7mgI8AkvjeBlwCcOHxjW/C+m64wlRBwhbHvwR3T9LEDdoFwR64xnehg1ne5Xj4NiZWvcul1
61EBN/qYDRtzQXMQW/p3BM9lSCIBe/p/4T4gQDWazmNjtadOgUNT4A97UwFGRkuV9Mo2PcZFGliP
TeTZCR+vml8RNbQX7KH2zqXXw2QZnVwFS+lRgz9sgaokoXaaU2gqRIbVBOl/j40OdKstMbn5CvKq
pym4Qf0jQEAaKK6ZAsfcoPnulbF+zJLIOM15UG+1Fjp/XTnSUNtsDcrms/yePRojNgSllZtawXGz
AuYiN5ruhQLrpsFoPs1E7q01B/WeGSRXp9FqbglgPnIaWpAUoD8knvnTIMLw6ihgEB08hSqlPmFB
G04Bs8cmU0CikOFbrKBFU4GMpoIbEwU8ugqC7BUY2VnusVXwpOxZOqTsf3YUdOkoEDNOJQZCl3dq
Zt63kdECmiXAPdlLbEbTHOyIuRc/3DZUFvJtq8DSsbPBTRsFobLHaOe0S8BV6zivbw4xQ5tawa6W
AmAdBcUGso2/2Qs+G5Rtu/ay/sYiFNjcdPGYOkqYoaDdRIG8mOcfPZzWGwV3HnIFBQvfCjZar+Dh
0fjqDA3nY0PLnnIFIsP1mZ87pEG7dsGY2Q4V3oxsco1PpdjBpzFzUEuwNxRErQHtHp12nKgHS+TB
7XhEymx2DxoF5ca/Qs/+yyb97Tk58DlZ/gWbVI4fDsnLD/zOzuu/GI7nGRx0fz4hB+4vrm0i0TE9
A6JpiSz8nUWyFItkUNcDxaQOyP8+IZPIYFG8TZQgjJRN3/Y/atGwLZQBP7NIFHKQomm5nN4DHT7J
Qh7w8wl5yrtuKLzEP+p1Lk9a2labMTOzmyQm9HteDBg1F/wGYRpYTrbAOgvAs2A9oddqj8y/IECM
/cOjbXXhSzZze59qBRbFHc6TA6XQoDlhwf6/rhdoiVroLcOm9zI53XjtafREIzXlIjzicRbfBwVS
DXXvv8SyJFVtXlCsbkG0CgVu4Us+xAruQtIrtumCgbkLHlYoaAyFg/i1AC2LBLAZEb/D5y6p7RuA
H6haP1Thj05BbZE2XDIkriAVRLDh8wOSo355+CyjOl9jNo9/UHEJbhdEDkmtjfQeKwwfHPkni2xj
8sQus0e4NVJue/rh5Zp2LYsU7aw35NH9oJm0WC+YYQQaB0VXWvaZOMMsxfUzG+BVI/LaGZP6nXDD
dksnXvxqTBZlgJaf+/tW8X743fFpTUYcP3BiAN/ryUJORhHt6SHzj9SjDHu9lJW1mYl8fsrjiJDy
uYiFt5rIoZGg+2YPvoxjCKuVXQbfJ4NofOU990DflJ+Z50C3NsOMUP8wS7do/dx5BXtE5Vgtg5OK
vVmYRbJ7gsq/tzmv8+AfvP42eHl9FxFCc5dpessUEvrdOkhIr1nbs1s91WLsjobngyMiA7iWgaCe
UKsK8UDaAhJ4P5rTByLUCMcAzRi+iJ42Pre3Ox/yrURkFs+TlDzPvYBjpxt2mwjT71a0RfOALL9Z
JzLBqI5eHw31KLHpkFXWHbs0p17ajWX06HfVj5bf0t/p3VwnG80nz3yMCPFYUZorSN2w5+5b0XDs
uCOQS7yEvUwPpMfVW4LRUuuA5W14q4yAoWJsgIZAo3aBZjUeI0dt7YwyYPCSiTE+zF0bpS+1TkDH
cJ01P6HQzKAzuNt7xpDcxsmLH7H/TIb4zrdLIhOBHE3CtSV1CQ3umXyyqaTq1fXy8D5qsYfkRomc
z+4GRJwjaWCTYX6KfF4jbOtNKuYnu5WkghSI1tadYQzFXVgYqngRnA5GjAjbwPSOANjZrs2znNvb
atYkJa6JzhxXXgFUYwd4dlq9ytd1Z4S7NM4mcsEJQk7Ipls1kZVvSB/GdB2giNXJRZGlfUMldidG
3TnPlR0SOtSA7OvFdOfKmuveS1lhXbJJQyl8slhWdlHrJLeUk7tp25669CZEk57O3dHMm3ybQP0e
oBXHc29Rojzid9vXDrTHqszn+uQipTmiAM9vk1HYBVU4rrN30wLvYdBe55gbM6MHgBKuTwSOrlzh
Z9/9prQ3qUtUc5mk7bPWm+KegC1v3RYYdxPpGE+NnbFr+eiTmUugT3QXqgkxc7xKx8hfQwYgNu6z
R0TpL4HdiHU0c2NrpXWXdtHNxZdB9amRrkM6Bdcp0f7OivnTv2tmFytF5qqrXY7PumXFGx1O7UDk
9rw1hYv3xUzNm1spfFfM2ZahwTngncq3Lg5RuYrstr8QhaJva0kO/ISu9rMlbPuLlzvpJs4408sq
ZjbqO+8ZjKU/VaMrJJtUy57CMQXEP3FC7Zs+yxKQI4vmBz1zuXJFhJpoYG/MkPfeIa6x73pkOufR
0ALJRBnJXWjO/bojcHs9kpe4Rphc3+c9BbtekysI0HzTXWYaDCYDxv18Rsled1tcUgSJW1yU68gA
vQ1naE0sEIKrbVopNyqHsOBbkkw8RHxrgGNKZCeJrtGI+IZFe0hbH5mtTmrfUGQzg4ipb3WfMLDU
9vpd0/r5F6YR/zHuIlIsIr7+LymOUdPpMZBksnigxCWB7oj0Z/Ra4kc72d2rZ0T2k1fL4lrXcbSd
4Eh3AtvdZZg7/wCp2VIdC7KxdXxTsOnGSf+U2BbOtri13qyWJW1Z9XiGxykuvlG1d1JzjIe2dbL1
El3Q5uP0FBm5qlHSjOS+Ixb9rDOsnVsHIaYeO+l6SNsMrbfPlimiB+zy6V2CHAp3Xe/59DH6HhyT
FW2slCA9lWsyH3VRxbscyAjBpQg/xfgGYhIknfYrx7+Esl5tSM7mkLU0Q4Q1SdiGfCfaPiMjpJqf
rcECNA9TD7EWmTkRSrn2E+Yh8zwDzJ4Bzuk/FK6est7q+Oa4vfGE79XczWVaUVVewxNT/xh/ruqq
pf7UJeO3LQHN2JjqO57o8i3O8KpYsU3KL0GtErLWQndu2jNV2H13dJru2i3hF1GzJGHotasOtxMj
DCkZ0xKZgQ+vST7bzAJkaXSl2/MkylTKxrwEbhQqewO1X72ZlkCOSmVz+CqlI1R5HZRRsgXHKAUH
iilJ9Ijiqd+PhHyMkiA9UikiutmBdfgqxaZXqSCWQpIcgkL6SKs2tcoO+S+O/L/CkTmiok768/Px
iZ6p/ls2/QFI/tcP/Q4kY4P3AgOXmzrSKrD4dxw5+IWkfBtRKwonnxETqelvp2Qr+MWwUePruk4L
G10tnG3/rbUiohkVKgAz6WXqp35PFPhN8E0YwZ9W2xhKRP0HqRX6ajRbDodlMmzNj609lmvFjT+H
0XEwuD+Zaw3vOhrRjKKw6PZJzelk0N9Tld9V1Xi84Lb9gHLUobtDRjPsrdqo9yAhNGv+dBl/e6f/
p+jzxxJavv1//9cxP5zfbZ90Nxfdr266NJzoHxFu2TqTk5m+e/AG7CsPAY+NB392wauQpDrZyugp
5jZszd4mTbjqIrA3rRpwIfF4D7/7NFFdW8Px62ZbTV7ufZ6ppbuH1x/Jt0EG+UobVuc2SMOqecej
Q/M3wiEr9gEIy2+pG3E7ynioq503tp4ViLMMMdpEEJVECTSfCJGK7gjEJhF6HTiiRsbRimnDvgF0
AggbHP2mNxRYnW5lEzyjpY2pYg5G33qcDbcnU6oSRBHW+bBCLysA7se0fs+nXKcP1qJZc7DxqKxJ
g+Hg6OOGMXZDaMbiiJtTUJ0xTCQ/pqjZrvRzUkwZjbuiCV9kGGn7JpmbYx2lxr7vrfZbosfNQ5Aj
j3PT9oQD4ljhdHz2ikTiWqCm1mv7DltVPBylNmibhEILdlgQz/vatqZzEcU7jRx0nri9Ud40O3jV
rbRdaQm+1s2cifgLka+Vt9J7Z7xoIKRXOE8EN148tdsxGeQ58uYnvY/EQzP1CXZuArQQ0dGwsPMz
zcYticUsqOJ2JR3st+DveuLedD+rbgOuxHUe+vmjQ60NtlcEC9mFh3BrfUojaENJ8PbDPNdbjmXm
rg7E+DwBcRKUC+Mm3crZ45wodpXXEW5mNG6/bjlwq4RX405aYbXFnKKtrFnH10mCwoFTM70mdeRe
uer1CSt4s0tJbT9G5D8fA8P1j7Ghi2gTFrr4QpJy+1yqkqt6NGhMzXqN4aBNZgRvpjyT4OV9j7zY
3cHy1luYAgzM5tCtxTQ0WzMpO3IG4sHezfUI3V5lVfyWsexXltnIdcdKW81obG+6h0cBj8Rwcsa2
30K9BwCpsdjiIi2wWmG7novOIoI6b+BCZpMenCRmSVODHe7oimknIohs94vDL1ljeUa57JPE5QQE
k5lRGuP4m6ZfTSqFLjWim40vZXOH/gfqqOO8/YrumWT6EOjvYA5uSpfbaBGqNndoevboneEFPKdt
qR6pc8+ECagFIwvZnxsRiWhGghdqz45sAXdtTXSHAMz/FFQOGiTJdTwM2JnaVW6I+Bxxojuhp+Hq
2dih1/agJrcBj/9kOim1EqH9DeJ5xEQmxuZ5HqviHAjcbpih6owcpzQknjfArewn6u6K/RqCGHX3
sOeEaGHT7oLx6hVQwXsvK91DBuUcxOP87tF1sw3H1j4EboqgyMU8vKkMbN/shOMrdch+s6p8l6iE
PJoLY5MlDeF/aKDHCcFV430tQi/oNw4qJvxROCCHe7gV+0BSLJ215AB4OCmHLs7PU8kosgqmYTiU
kVs6CB3IRadQ2xdoK0u3WQ1JZD5Am4xXtxkMjkJFPGAAKFrxQER7BUXkx/Tv0jWtcYo0UNlVnNDv
XbaDUx7jxUJwJ/IXZOc1rbxWV24l3eUXoqTrs0bld7vxFM+QKMbBQ7AuNkaf2BtdMRLuQk40iqcY
Zqe5UKATPybmmH2qFJ/hK2YjmnoEbdXIGXMhPpw2y76lEZmsTJ6KGmGUdB/bZBLaF8S1kCdS8Sjm
Qql4C70SVeSc7WzFujSzVR+n3BhfsX/DtSl2xlA8DQf9zay5GuY5xeLQ/gOhQxGofYqDId1549A8
OVYJ9RMabnw1HNP8XA55cvMmmRt3bdNGjxiAKmS9NB6JtUm879eSeGIi8lAuOftGcU6hYp/iOqgp
mDbkcOng/aBCjdGhjtSiRw+AqIspelBcljOgOoNx6YYf7O9QQ1o87moPn7GrBbxEFOjzGVWYtUsn
Kz00mSm39QiHxt4gD6ni1VA+GfzBomOf5ybPQJRXk14qTH3G845XGXIuVTydsVB23mQq+q6FyQMy
5/Q3dAgwO0LRl6+NYOv4lOPdYEi1+JCD4W3b2P2WWoDPo29XpGNL6wVOpjqkyCgfAys2eNX8mwk5
xUJ0aBaVWnVOQ7b+2RHnaPJDeEdaHDy0N66jSVJ9c23j66S3VJWd3k8O4TQ2Ng1+YJbmA/niUGaj
oj8RTevEXfbmJo8nOJCGPxJf176mij5tTEuebKe2xbqtYuhVhyDGQVGuZPR4Gyo55V6dS96FomZZ
pQ61qwtjay/s7aSI3JashRhy1WpOlq/IYMeKYX2NFsH3tp809MiQRIG1mxotwc0IcfTipl1XbGtF
KyNuhmGeFrY5oksgJPxBsdDdwkj7sTfiXPIVXbRw1lgxm1cifrIXjnB8XXjH7ZQ6KIKPb5PuPmUy
dPbpwoRbdgNpVhAMfmkXrhy42nwIswLKp4vLr5Mi1TtFr8M3832RNwDrrhFp+tVCbMnvhJQ3FT0P
LAT34ynS3q9b49yynXEXKVI/Wvh9zl1w/cLHrrryPDN7A459bTXD3TgTlZ0q5646pjCUHpCQrwEM
wZXHa4rvx2KrlXV+I5emuy+VotxW2nK5yMyVYipaNUp93rftLQpGHta4CC9EnMSIArjFzgn4r7OB
MIAmGO0EiaeT27B5SuceKsU7PFr97gc1Mvhm1oIjVAFBFWC2BPig4Q2YWZV8vlFKen8R1QdKX98t
UvuK3lxSX7TZw06VpgMxfTMqpHER6TeLYJ/jSfPZXGT8g6Uk/aiL0MwuQn+dNUA/stL/D2nDkwBB
TlHfEQpjy40cQ0rAOiSPiGSF5T9J5ScoF2uBrVwGfpOx0caBcu+XrkgvTTxlcs3WTpxg4cuXxgzq
G9Sw97UOfTIrl+TYjECWbzZdSkefHPtiX7cNcK4WUZ1GX8zMI6P24p4+48p4pKwizo9E4AfIuD0S
fArdTtZCj/RD5acE3xblQFud1bv6RsJjW93J9ScT2PK/Y93/aqwLTB864M/HunNJo9x/CIT+9VO/
z3X+L4DtdH7DZCxsBdqh3yY7TIvYY7CW0jxpLA3j/57srF+YZEwSyHzYkcBU3pbfJjuTXxgwbsKY
oPjkaPSPnIrWh8nOMLjB4T7gZ5gUPcDyP9IfydSMfZkYzYFYS8/fpKlm3PS4ni8+KdG7sk59shoq
ovRbzQuf6dUh+SEvwqPWJNhXeP6vPUGXRKm7xZ6utEE9UwSkKef1Z7/KOT3EFS6BUu+CtQE3+WAU
FK+kDTIjGUfixTZBzypV8MBaD0FYbbz+hekNm6YGqzUinZzJLicVk33IfeqLXv6Nt/eDVZMroLqq
KPMxsZITQqf+/SeJVMphjUGVYgaOmhTkhm2w58wSrM2uU5+L9/3TEvmfRtY/ztLL62EOVZWqLmLA
jznfpgb7EGVZdRg16jhkJN4VsKqKcn6DY/50bP8g/lKv5Fkm7ALRcUAL1odPNoNMEcbtChgsZj+T
7ZuTJOkipK4lT2RX2PspTsPbP/54Hr4x8AIWk49t/MPl1E1UF5w+D73LfrjSFMndwrw5m146xJf9
81dzQDiwm/kYwD+W/EaBPyZFnhJUpI9OdimafN5h1YaM6EXw/NevZXwwnKnrSaQGL+JZeM6gM//4
0SSZLzH5esmhjqUAxY+Z5Td1nZcbX/VDx4TrPfSM8+eRhos7zF5dtU1at/3HnxnPGwU2+LtU7Jv3
4WvF8uZNec+JsSYqlQdtO7UbNwrD58DFzfA3L/afawjnuzoNU6IMDfsR+WkYlK2ucVP04fN8Lf2m
3XQadzAq5ywmBCYBkfeKgEKGv77Yapn8hDhxrR3dcw2DQdkFEtM/7EsZNcBJ5FbpoRjrgUM53+Zo
9eO4KhLilf7Ra9kUyUHYKByNr9fQFdn88w5gkztvDHGQHBLmeQQek0dght5Mp4jGyE9//Vrqd/30
uZbXcggjpB/L023H+PDlpXnHjMLZ7TBP82hsSk4LR5FYw29ShT+99z/CYuozIYKAPWeTYbmaf/xM
vSvaxi1lQk6VM6ScZpgnVvZUALAPlvMUJwmNohLxGHkiAEjhlkkrvvz1Z/2wdtRnhRZko8MKSlPf
x7XDcJYltdPxHoYWd7lB//sqIi76ElpTfiwjn3HWtaa/2c+XS/jhEptsQURtYFDF6/Lh6xzoTSip
xiRFBM/U54Y4mqNr2dN9hal731hVgZNGKyWOk0lG3joc+2k4jG4hv8Oa11QGQnAfs7BAVKUM+CEB
ecdwTrXrX1+d/+l90vrA0cDjdIBC+ENGQOZY4Th7mnZH3ZP7Pk293ayHWjBmYS8dXdzljGCrKdU8
XJLlmF3IGyKHxCrC8ED5vH3CDBAe0JFa94Hmtt6OCMMyRbsfeMP+r9/rf65aX+dqEpCA69d1P75V
PSgAAsSYkN+mTxkqYV9mzC5tt/3r1/lw17NicAzzlTGFYEWmrOuPqzbRTC6K1iaHcqRlLEhUV0CR
lc6JZGvn6a9f6+N2vrwYdmRz6SLCvPfh+k9+67S2TNnOyybbRH44bOCd+jXqRYp0TVXrJcl7NHrp
vWp5Ee0Zabq/ubCG7qg78Y/L1beQm9JJwqGAt/PhM4um0kzujPCOZOVmOnjCZDPtAmlVh6iv5iuZ
Cfq7owraEiKlkAhXcRrxd0xkKzen26ulWe4YkLX+CPtGRVlbp1WzrsluJRkwy+eLiFt0JcTy3GZh
hT8GZH4v/iTmC7ISiXajblxFEmaw0fTEDo3OhguxZ94c+j2e3LjS7zqkiecYO0e/IWdWI4JxnK9T
FFr9SgA4PVDt2r2JcNLfZ41jHAkXDMmBLMIfua851bHIa6jSAuHJHTJjm8IEphyS5zzahuGU8Y2t
itq032KcWt/gA6xPI7qTeiXDISfaD5PdDzF09rjJCdWMiQtK4wvq2vxoO2wtRjMk733M5l22kfMD
ZNk3EZlybGQc00l9HZMg6glUc+39aOschgpPtt99j+ShIq29V78eG/8Gm8164+6Psl1WBrw8klAN
t2zL3kmJg/c6o4HcyCyILp762ZZBF2G5Q9ZcnYwtigKyFJ7pEpguPGfES11P48NyeUOXRkiziPVr
ZdUxvU2zJ+ID3UOudTSxSF4yXDVk/NGKCdK87FZ4NU9NR03F2jek9rUoM1ZkqUu6kIQw5rs+qbh2
E4li9HfpevxMtJ39uW90ElxNCkselalK0cf8npG4+AvWrWjT1l7y3ugBobhh00wRqTx0qa6ITXGe
0Ctbn/xiQFepmVzbnLrEdxHl5s5ATvAGzKQJJvyWurkwyeerMwJ00XrcyEd9qOVDMhEBsfFsI/kq
3I6tCU0g/lwdn6el1mGuLO9+j7xgPdFOk2xmaXCAMfJy3hWDYC15eTdfonEiaTlk9KIz+P+zdybL
cSNrln6Vtt6jDJM7gEVvAjEHg6QokhK5gVEDMQMOOOan7w+8t2+llLczrWpdmzRLkxSIABw+/P85
39EDCY3CoHG0WiC3fbJmImb8AKrAGZj7UDPAduhZ1Vsyxia9Fp/RK9YQtTZCPHXsIX3eIoc0HiXS
jlXa7s7X2Ciyc+4Xu2ChUAdZZbqrjaLZ4wi18L+Dm210JIgor1tCqZL0ZPptdaF54oZoe9KttLV5
tZxqOfeNKeG+i+gx7rxd7a7qdFnl15mrhViPvLty8Q55ukBTqaIJY1HmvPgI7jeAQdEtzciB8t7Z
msa0UHS07dACl7IPJmSe5GlAM+OuwmpPh7s0ruZzZgWEwKO7QTlVA8J06LYY6KhJQAk2wI2zc5H7
bQhtrsBBt+KbtUvbS7gvLT2nKwr4u3bC3Arof9oOs++GLDjOXjTpk4zIJp+1si8FNgazB2Kvumo8
5EFphvlirWIkU0IbcZdNGiQPOpm/YQJ7U72hd5lROttZIk+xqTmdDNP/2qwa083gqCKcJ59VrVf2
a+m45wXmBPSE9DaRKZpXVz4OQ3SpK2JyOhg0u8Sdp3NSlEzA7rpHKu35VqaOc0XK3Hyy0kKfjQGg
5bLIm9xrZp8o6RL7dQBGtLFj/RMJkjrOVo1ht4qGCLd07GRnq3ZraxMZsXfTi4IvVBcAzqn32suT
WFxnP40F1MxugFCMmKi5Y6PkJttRro0zjyA5wgTjJ0qW4+e5Fuwfag1ReqOGZb7m3uKstjtv7+ZQ
ubMSj9ZUSCiNTVByUXbR1zY2H3wxjg/eOM87Z+n73br+IJup1ZCEqWrKe91RFPR404oTLUu2AnaO
Bbmd2YvkPs2qvJI6lKaXMhVVI0oZwo1gcQbeUWUcfXrG37Zkm7cPFpNa1zhQ0m2VXd5ps3v2ijWB
nkbbrdss2O9jHDDZtiNxMNvT00Swo3S+r7Jc3JOmoffS6+MvHVEEF6eftl0akZY09iamAHCxr042
AQAUFfZUsBitcaqCNjmjFsEGYI/4TJehZGBm7B04IhTGp2JuvV05t/DsEK6QaD+89G7lv3fuhOZK
Vpb9aJfC+zKNQP8PpkjJqOlHxG91z34MjvtRLUtwOxmNBJlAp8qpaxUaXeMdOUEHxMJadrdRVt/+
VLbv79SYzeemc65e6ZrXIGpx/buBdUMduWILU3lI8YvgUxE1BKRGBE1x+M8SlzJFaz0aKXReqyuC
Mw8VS4NAN8kijHoPirf7fVpM/cnD9nKamkpv/RrmnS8ZAuiyMDVEsTiM4Cz2EsEGJsrUfcqx8NyT
gufgEbCyU5Q19hp5mW4drJbNEFmHQQgGdlBdJeWDMCoD+z5uCpKNG8+5IRYBhagCUR+JxtqW/lgf
CnNR+2LR/lu/2kKZaJpw0DT5Qr+rWzi34CYPyVDZGH5GWkOxjrBkmpNz25t+fWcuwDDRx9Zyo0gI
rHZzbtQuXqWhOBR55b2IXFLEqZv4gurHryELusVpNoL5Z8dx/AYNag9NyoBb6aiAljr9bNZ0Nxjb
tTIpbjmxw2YCTMQBwKrPhTWTGzh06jpmZXGvpOjufD1NR6fRCUmygX8sp6U9jT4cZoQG/qXGXX/N
egBJbjyU3/KK7skOMn7zxUWPupcyy98DUYJ1UR4tWbwA1JKApD97Wr2WfPSubWraB4FYIHXqaBne
TFoSWFkMTTaA6tnL+pbZhU1SwfbLsEKBmk1Ds6YbL/p0l5f295GEoW0KQxANaODoXRXH85X2Xf3N
s6rhvEwZ3Y6ANZAC7HKYBao/Gm/dvWUO+lvW5szZhASWIJiDNo+7cHBBpYqnzuwrT39HIe3D1XWr
KXlPDGwwXUoADS92V3FM6oz3RibVdRLKvk1H0T/Bqxi+uW3qv8R9QN7S6rfCmQxbmcK3QEHskblc
ldXRkO58pt8KS6aUA5nKqLPMvITg7Q+4xLJm7VyOuRWyi0LwYM/etisaqhp2EyGyLSaHb9VNR7fK
zKs7pgUyyJE1g1YWSWlF30tYMHmdELSYNdPRilaha4tDbNu5ds10NkPE9ElUAwRPpPBJBBPLiEV1
iHFJVT6M9WI8Eq5l7oMcQqBiUTg4purOakn774qz0dodKaDml9yF1k9fI3sdylSUzGviKRsiP93v
ozSd6HkWtvNm2Mp4t5F+3EQ+ng1RLRlRDnzs5E7Bk1Wlw8buRfsaKTdlO2kGIR34JzbG0a6LJP6v
vHmQznNMzxa+BtNrVEQMqvLZFJW5McFEewMhmZlXLaHp+XuAWJAkK9RiSCnLzcTmZOt5CXDEqkXl
xxl7UzluHQZT+i0v7KQKDc7JWL+6mqVypdEa9r6X40/ADsGBs7wbNjQN9jnCeCLN5NnWJBlZ6UBm
n+j3PmFSIUI9Y+tFDGczm6zLLErgoRYaaj44qXv/YM9NvinLuThgR5w+NxICut378TWrhndD0WZo
FsIM5DDY55TC7o4kl+mctnNxDEzKA/Y0oCdWbX9QBFV/yzsklZzxWXXYCJ0xl7mYONNmX44dit1u
ym5yazrk0J43DhuukEO13Hbkm4/IkqBeTPIoWiDAZjn4HE3IrQYxzgJRR/eTpenRFhkMsk7/7Fqj
3imjXg6WTFe3ZPDazka5b2clL52idrDQ+MDoB5vJeEulu6+J/2afEtziJzuXRvMylgvxQdEZMd0T
6eVXplwKRkgAL7Jd3rMmfraC4MGzq4NiNw0zh6gJM4XZBh5g43XkgAhi6ZZ2ZaoZlniq13wJs7a/
TYHFxsqImeQT+1TIttsGtrnPeoUCwRtRg8rv5QDq2i6pamPE4UQQj33/ZXGW7xMYU5n1iE7Ifx3D
OZjjLyZINLCprZ+f0e9gwZ1ndL2pc7CW3dCkX0naBtTQJTeieTL9oUcY1AS7RKefPSdOjt4Y5GHb
DP1Xw2793QSn9Thwhrnp+xbfOjx+XvPZPAsn9b5KTXpsWjYSRnxCfnLaSMqjY7YeJ7wgmQ418tcd
rvKPcFa53IAdMdp9Uk4PZEkHP9BjQ5UwVEFBZ5MH2jcP9mCPzoXuN5kS+ISG6b6w2/Xz7CbP3rAN
yJHCBVox8q46RrQ35rR/qWq6EIxNqF17aMyI1XP2Q0fP6T3jtkPMm261UWfgVwKKplKPHDlJUQnb
3o5e/DiP3nUkeQG5Ki0GgQaiZSvCQWpr+zXHophh329rphfqTGtPY6776KWPOSBERsMZo7YFLriF
4GzWuGe/iearAamfPHpIr93cSPM2M0Q67Lo1sbXsPaalUWdOSNgIpxNiT4af2WKPd5mcMfFb+bK3
4pYQ7Zyw3Lg0KHLHrmc9WFp0OwkMQVHvQhhHpoAU1y4Z1iNv0NVzmAilQYoNbB0KQ5oHZTntib09
Hw033MDAyQGd9iwSO8/yOF/hpn6VRWlv05btH7F96l60uKrRvJ8Aq2RIbOr2ZOeahVQ70dlJBEUB
WIxX4PHUCNZOzcf1BuUauxnlyCmSRMRzTsA+QZ7w14+/QgQF9j/Jsb/2suDgCbEcoSioN12CRQun
1qZK4Dvj3biw7TE4bNLrWSr5Oci5meAZBAEqXbP/KBSTcUIbZar9bZ9TNy7KVEFPTZPgYAR8xTIh
zFcuXXWQpdBf6rTjB6QZn8g8sqDK66d7kRbW17I3eerEy/Gdx6k9taKa7vOJ/e4C0fi45P1yndQ8
d0SO8LtcqG6PSnDsa4ZEEQ88Z82BrRpn+74vvHY75NGYw/amKkLxkskA1jH9dTyPtTuI5pRHZlky
/s3FuAnqWL1R/EsPZp5RUfSXS9C2GldCEZA9ztqBx7OKl3rfAe1xb4qmM28FgpBLnS10yBZB8Spa
8vPHuDPI594PGU/AWbBXQjgj4qrTSNMHKOB8vwRnjkHzmKIIx6xPRb/ek6Kny2bxvzyr6bb2yH2W
FCnDNbrhaldWdcCF12HlI/zbg950h63D39Z1uuylywjoXJPPDob1A4tMfo7twADRNviEOqDv6Tzl
b6fKM78SpL2QrOO2J69a/7TuuFuWnBiwluPN14EP2iHwCgS8dMP8mhCCAdO3I54n1Yz7xGB7bYGs
541cD/wQuaP3xXIpKmWMJmfhQ0F+1W+UEisQF5U9PHWwl24Ca4zOAzmub1FiThCoEl4dI+EVdp2e
3uTYRedIWfVb7mlEYc1kENmqh8JENVBE1gOHA35hhUR0JXfHOTtgtAuHoErtG84t7ZcuWG9vCR38
3NfcpkHX9sOYd/jO1xfW1nnyo1xK9Qb1hktPvR7OsMOjU0fJFSaZT4TaAtYlNqnIdQ3/LmghuTP5
fuuFJizUIm9Cdep7ZfoBBqAI89LQRmez4+l0XcTLPvEGRv0cULGogkPXDt0uruV8dSiBX1VJKHw7
omUNF7lYlwIOw13lyOgsCodv3nHyEduK6fBgOoLiB21RfyvWUTAqSnNCCUoKsHHJ+/AR923GoGeU
eIv5LTYzhWfBNwBrJYp3um5FtK05naIAZH4MXO4UXlbjkaDL6N2LFD846NYx2JrEAHhEXp8RmZUR
+4B5ORpe728hRXPs82Uy/PQl52Rg9db0VYOMf50Gf00DZ0PeUkpV8S5hW8HKCGXnxtJDdZuMXf+Y
mqP/Qw1u9J7WE+phATyLcCJWJjcdm/0svBnXGQad0xA00UsmyV0krhLnzNarKXBvC5XW8z/Kz//j
7/wbfyfq8bVL8v8XOnxJ9fe60mn1RwH7P//V/xM6yP/AkmkjULcFOQz0M/5T6GD/h/+rCOJfQgfX
g5Li0CgmqQ13N5XNfwkdXBv+qLPWxTkD8dbwDX+TrP+VhH3tq/1nld2FgYLCwcGBAWHYtuTvvXDE
80nei0Regrhuj21Jq1+wTT+SS5kvYddqgcH1Xzfo/h8f/Udl+r+74Nr1olEsTAQev3Whcn61AhYo
LkiZ/C1IekyJASsa9qzVMaitv2l7/do6+ccP9GiBw44JHBA1v3UzUGETSkdfjEiSRL5lARdwssx6
1ALv0l//tLUj8du95FHzrCHB07j4vV/aJmMS97nlXig6irfUy9qj6AjS20g7tm7XqerZyzPrtgUY
8PDXl/43v5KRBOsbAB0qtY+e2h/EGmOTD7MJI/Gi7cw9QXtk5cb5729LGA7l3yg1LOvPP5QRaIG4
lZa/2o358z9cbYKzXHpU1S9jjThv4ylaI5sxMwsqXp1HpFzlZCo5l9Ok/XBuk0F/da2a/ehUULwy
7Sq4+a/+fMkmmf6bb3nSozTw6xfKrAQQG6iHiz+6/NygBKdvGjn/+e9dC7CKcCyGMAPntwEVowkt
knl2Lw4b8dveNfQPDwzPQ5/Z6uWvf9Z6H38dUJwFcXkL4Zl0AD9aZH+4z2lH+VDWgB3w/75rWwe7
3qZ389cX+fPQ4SK4ZKAhfSgafnuYJtsutNSFe1lyXV8yn73hxpfKCK0lZ4X964v91lxcX0fqDhjb
bVrL3MLfhSl0nq1hMSznkuFXgw3ChoPakqHlpmi1ouGUizeXU8QtSYLTw5x0zok2nnP6m6/x5xGM
tIFpz1xfVRcVx68DJrItLBcUeC8T9HDSGSrL2ABp928UFbDQpDhd7vLcbiUFj362th8vL2eT9MAM
0h7/+tv8uyfg4sDHUsuTBnP165fJi0BOZa54eYdoejBNk0AxgoIvrmqD3X/9UqsAQKzqJ8f+fUSB
H2nr1mucS0rd6SEIYl5ZowAMwZ6FJ/HXF/t1qmf6RspFKgQB3qvY6k/DlzpJXTSNMs70P8G+GEar
XgARq5cFqNP9UM3MDn99xd8TObikB3RstX0xztw/idZUvqxkBWxXZtSmB5eKKZ25VhPXS0/uIdUR
z9URC8ZFP7Mf05hXqpy6+uIZsEq3fiqb49Kw/H3MINijFcijxU4Xjl7GYm1Tq/67m4T45Je3XCBU
8phNGYgBnl/J0vjr4+dUk7nT2v/RhQkIdoWo1itONbZ03m9qs0SOQWsza+l4YMSc5W6NIvnUtkZB
Xyojb2gTlREPMhJx92NxSqKTCFeUWDcW3iub7iROYyJPB8T5Yx5vLICgb03iTw+FbNqjievgR2tK
54RKPm+3GmzzabSz5qUbvPrix65zRi1C2PWcZ/N9TC+33Unoms8dWvsspDfdWEfO9ny0Rm5NMzpI
ZB4WSCEdbAcpTJKiargG5Xdc28l83zQo5Dbu4OKqpl9r3WoUGgutP0u9rNaO5WBESyDPKJbrC9Co
kjCv1qqSM2ap7kcOeOjFU+yez6WVzg/04Kd7w+4M4M2kY6Wv1oxEYkPrSa6xyv4YPWOnYex1uXwD
d8xodzNbvM14bn9oi3zYtewn3so5t7+rJbKpGXnNA+E95UGMNA+8NAYMzfyLl3sMBCuMNVv0QpyG
l3Ty/RtgwkboUE59KJDFPNOZTA+R4+gfre78rVHb1mO32NwfAu+8B02N69kmquKHwkAuN6Ucg2dr
avWPvIyx+kqng4muIWOGPsSh517N/C2DcNxTEFV8CmYj63HpuG9ubwKr/FjlKlbqvdJYdKClJW12
jN2pKzYznNZxS6KFO5O5NS/eOVk3JkZG9QSYRXBjZvb0kOPBn3aFaRiI36vCuiX4gFGTO6Z48yRt
WspWmaJIT/2FbFIz8uRZrfOlMWAiPmgXgc7Bnmy+DB6EvNy1HeuirBPev9qMAVWVi2/dJkZZ8ChF
2flhVKMu2HozJZtNl0dkMVqVw1gGwhk8axNp5sHvOFJxpp3uleWvpz0cXdN+LliXwahR2g5XZwyo
jWKJqQeX4m2oG/Emk54OISiIYC0VWe3n2Fns47KMcN3sWLqv1TDgwlnS+Vo0ELgaPdEAzSDj+Hsr
hRScEksLIgSqAoH3E7XbaqkReFBlI0ZoISCUYyMOHQ+qPgkavnkp3QRDPXG8VJmEdqjsGy5xcMv8
mAfEkeO8Ueqcm/Na+JZ5sqFLVn3qlPYr0k778meNMfrdd5f6JAA53YIpAug1T1k0kVHLzBQuBRPX
aEL2QaM1q6/EO7V6j8dT0nLzrK3uquqm1tCY9giWqLzCwkq3VlZXuMv6+jbIBmsk714nr7FDliv5
amrtxctDU83RhQ6U1xx8PcoXhQBuP1dqeZXxWFMIKuMZHom7vFYkCO6EsGEiWgOP0Y/EmqI5Vq9E
mXrdthqo81OMoq3PZpQclqnR9rZtS2PXsAcEmmCXe/gW3ToxRTBeoab1OQ2nKm+w1bSJ5njbzz+j
uB53CY3GT3NQl1/TfKAZP8NcU1VKl4HeBDGD7ZsHnCn0kUJtI6LEwn5orX1JtytrSXB2Ifwz/TtR
TTG1xayzlV7h1B0+nsBzyLJFMxsDrdKTIlwXtR7VPGumkpAO48aNIi4E+JuOVU8Qpl8rHRI4kGyX
ejZ2dln3TyqXjYKEpfe9IKUdBcv3woOfi3EMr05gTXttRM6W7BWwrlFXfmJVWjDoM73fSLdB5hCb
PFEvtrMbqs3Vvdn16r7QHYOaFpXXvc1RZ90adsYrQRyCmHa1AhV1kVPEBhsLUNeEzLbdj7jFjBXW
S2Bh3FwYsiZyp+fWA86989EWm7s1+oaQeXJzhg1+xgJBhTDqF0IhqU9TIQo9aNDHTlPCDv1eRClw
eLe+1G2xfpo1KY1Qo2MKYjZmY6ZqZtuJcxRFbrZwclisR6qnvPp9IoixnghSOQorVy+KkglfzSPz
a5MXVfFi0zRlP5fgQrYcGL+88whXylcBgVq9z9Q9NnogCGWHRpiOYuaOP+noNrR3ckN8CWQE/DsJ
9LEgOo/y4hSn6KysLPmmh+4tU8LZCcI945Ckv0Z/LRajNz4jMYHN4duJfzsQdhPKIs13yTg2R0rK
y372K/W0BDFJeYHnjk+wissHGat3u1i+TrZr3eWd3R2ZVz2MYQEmZLdX9g+aPvGPJU3Hz1hQeHK8
8dmuGZArbdwYEdhmSFK6902hvbMUOH2RmhbAVLRkHg/zHlfqETGbeXGber42GvOpXKbU2LRl3lsY
xqI0C9nsBM9GNZBQMdFzv05t694t6VLcNZbbP5Qp2d5tbenv7mAUu5p22bc6kKDtpMLCCpMM0qT2
nTTME5y+I2hkSHxNwXQRoNfKSt89gy38Filj/Dx2cQ4zujevbRqL13yU5Ey2BQ1oN6tgFDWgKG4D
d06v7SQc+vFjQGdtiPWbnY7qAi852FUpzBFs9wY5DZ0Gcm8x5e1JVO3JMLBsO8LaGHnTPikqguRz
pY4D6cufVZpEN+bcU0FMzJqCbDy+9EXX9DtTazc9TxCjBMx4k7Yi9Us/v5UTQOpDkPT6uPLtbsi0
q5/o1NgBzfaeNh4pTibBrwye25EV/h2Nrb72ijyPiYXwUmWarAwVoFTf1BbHi4TJDZ8GOPS1ZV4Z
YTx4w6fYHkYHYE5ED5mqKrjsqXPgURXiBhwg06hjzgFdcjVU4xZkTR+FBc2Ua+fNi9jM2CF9QhpJ
KMeuOP6sacFGIILouMQqdk+u29g7p5DLEQld+qBLq3nqrVk/+8Xs7oZpAduRTcgVPAkUz0xwHE6k
920d4ksh3UdL8gOxCOtQt5YjI9AfxdblVt0PC+eUqoBAFYo6Su9s05ueKIwaV5F2WNPSlU/k4y/1
IPRDLWq0J0Z6VGmgkX6My3tEsOQX5TvddzIivR/0WGS6N5UkFBSSKiKorKZfgAUaZNLyQU9qP0hK
HkwlscKVdLZylqABdmfng75U11WzTaaVyeR6bRvmK6jJgBa5sz/oTUHMnj3+YDqZH3wn8cF6ylfs
k+ECgEo+WFDeioUyPwhRpDkWd2QmrsqTFSGVGEDEWLPXpAFstWvuwJR8pBB8HDH+pxb6N7VQ20SZ
/4fT2Pate/tf4DvSbr59K3/+n/99fWPgv1U//lgK/ec/+mcp1BOrscujRGa6pun8sRTqBRQ1EeYH
AnuDD+7jX5VQYB4e53OfLj+ZcY5tOv+qhDoe9VMPpoYUngtMnj/6b1dCBZdn10YViSMrcYny9+pd
ZfZZWyb5cvRiS3DgG9zqJp7i+Yma6BDGsRB/c1j9tbrzcUEPYTPnYr45mp/fahBoqBLwA3I+TlPW
fjKNYQilpBz6h4fwb+qtfzI88JNW/xYJf5J9sf3b6bITGg0qL+Vx7iiKjfbUfMrrFl8VDs6daYws
wZojG1hZ40ETjv7015fHUPXb8TagumTaq9/Bt7nJf3Jc9DOto9nrAA4Do0JMyPm28OhPDq7wISgl
7RmaVasPM54Pa6NQnK2KrtRIQ01P5zOiOOJia6QrVyywnNViyy1oro75nuMqf5fNALsMpzCWAf5V
RtNQRJqGUefP8zvMovzByXxUkWTFHxOXPSuHlwb5Gol4ERPSYZVSp+zHLFitdeOADcN7uBzNZrIe
Oeaq2xY50CP6j+m+c/oIUr1Wb35J3kqIi3p+T8DI7UkSGp6LHpqDzqbqJrKMImyjlIzDsbYrGMVm
/Zqks3rBucc/HKc0uNH0vnb4fKKHYEDhux20MusTt4r9XIxBzgojSizOAQYTP9P0tL3zltR+nOuZ
TtNUJ3eiWdj2uwHkLzpjxEJ5afupLgYm+cGD1JJ1kKS0TDgjOVN6pH87bjG5tee8t5tP9K6j89J7
00E2VnEic4ev43TDc4Yo5bnJFvmZpwPVVZvowW3m/R6Q2/cZum4Yg64L07Gan5Iuql9gZvBkGlWZ
Rw6zvEMjTT6no9Ar4YscoWzN7yPnWJYh/slstvqLhNp1E00shE3cWY89gr0vWTdWN1NdBzdl6XNH
gqwBzuyWI7xZSSgxu8hC7bSK4FlXg71DXpg/KJkEmx7JeJjZdfvdjfjfOMfgCQ3MXuIjQjwSJdy+
wY/P6+wb3XyQaV+cgBir23k9HsOL5bSrnaqtsI1j0uNohtlgQUzrIeQ7GFaUP8QwqhAuJs0tDjSB
PjgefnKmQ6Hfdfm+LKhorHq+13RqhucoqJdrwOnypIiuOCgQLBtrLRUEo6FuI3IOQ2k04s6IzQH1
Jb9FulmAvyEpwwGyM5y8pBp+4hSaD7C93LvY5UlEQ+BDzVPztkRKA4EPqd47JR31hmJThHizM4Sr
E+107C5R9CA5Rn8nUny5VmMyP9ljycag5mUo2ibfo0vsfpiZtB4hToxbbKfoNgzurY55juRGcqvX
IVqQz/yT+ku+X4gHAbW+8CRcWc8HIFvzO35v9VLEXnQudP4yGrrHVNEC0fTfESFx5kiNEuAetTeb
AEXxaiLFWok3/XNsMzbZq1Got03kEK5bvLJBHNBRegpfkmBQru3hKeFBSc/o9kTRqDtFsewu6EZx
18+R9VilFI57IYn6RmK3WzzkJ60d1a9OKeZLxnH38+SvYmgjowftV2P9FtOmrcLUmQ361RCvP36c
n/ASQNY2HqZZVWSlQCK8jv6svyADhVNAOj368Jj7Y0FEPEPzLkM5mumxqyl4h1M0pQcxpRilYKjx
mNjIe6ugv/lqpXlwk5mz5+wArja3HQ0h3/7i5wH5GS9DXY3d97Tt3ZfUqso8Pg7OUrnHtFuMaudQ
Du6vczNG4jzGTu8+kFHOwcKd5ifLR9sBIC0BBS+mFs/lIveMQ4F8zLYDlNhTx9TUV7d9TUWkY4Sd
XSO/70wNc9MsHgzR37qlKvcQG8SnBQHJRnjoYFsRo6eNbhGPIcH3eIlie0lOpZ0/aWynOxAI/a53
52+pjzvDHfofeWITelzF37FrJeRUS5pAVq9uapgLO6KmJmSmlBmtVDe7ONUXjq/RHv6MdWafG2xJ
K/PCwhOkqKg4vXUXzAjoS4c5bFGLyMw/Gzkoz7RoSNVWFBxP9EZB0RgT2kCo/KRf5RBHyqJ4jxUM
v40Dz+3Qa3cOA7d6mCHZcm43gkuWxOqqZTbuZcIL22SldUnJhd/1gR9jPuRB2tZgnkzkzMfSQ+Gh
OseHuG2AzlsBigPA+ENieiq0jdK8jCINjn1sfXZK2JUc3PWNVQVOsbO599+1GkcZiiYwlg3IypVG
V3TD0VYprjRrxLwSoU3TqBYr2+xP8RjQaqAdgKQ2WgF3kf7u1GN/iEXMmscC7u8HqPUb8K3dLqtk
80AJ3NpYXa73MSoquAukam0Cf3r1sTduoO9NF47JwL6LPH8JjKj2QjnJ+YBxAs2dJ5G4YD5LQm9w
HXaITvOJ3RkSzh7C7EkxvxI4xCRCIhuEer1RvFdXt9Dqgsdkgc9l2iebAsHWSRLeKr1DZNJQ2mEE
oqwVZyXb6WkZnSxsM/Tcvq6OY0HXx6gRxcrlTREKeLLncnlUmaop4ungOC0iOJV9NN+nubNsh6hv
zjkYoFDaBdUEmQ+bAlArJgHH/eRpN2dzMFs9yKYR2Lry940xlDtjte+MMPG3dNOzr54klcM35xGS
1Dxs+mAw9gCgaiSK5afCMljLkV6c0tRB4OsOwzY24uC58GPrUKSMeOnUFIKGCS7GGLnXOqhdTmaj
8YDxyr+1mmU+r4b5AscQIY+7RhLR48bNbRIt3k0wdbYM3XFE/lqgE8CKkORXpRfrpJKSAnOayPZS
gBl+6UFyuFQWR1BH9gjTJZlxOISZlZk/VbkmPAL7ltPWzMzhtEAEClVptIee9OGXsehTzEN5mt24
hDV8L51MYsehOLvEyHTzTLzYCYvzmOTU0KDlIFIk/TLfe4kYvtWZVYddMa77AtV8migeb2UzVPXO
hwd0AXpFpHw0exl0RQpup9YZ2pug0bUbtnBMoLHVIj1O8KU02NNa3M12lB6XpFLfbIVOCL/FnK/P
BhHMukXKMod1aHVsZUKDoLIxFlGL6X4QojcqqFB2ne/NXLPgKGbh96ookF7NRvSgcJXwDmBFu/Ei
U0XbWKzSmySFVQtVgQpJajwY5Ba8EOTgJPseuIi/jU1fhCWbvGTrykl9m8hgV7tE8JCshdV57tkV
/mPz1aQU7DOO4j8obGb+1hawIjekouK/mkg/27ENlZ8ngCh6s24Yq50NhmibJXZxwrNa3RTtshxd
U9MKqUcm4zYjfqVUSMi3idAs7kFZGw9VHPTPqU0CXVyy0yBFVN3Gy8e3CJqvDtSmdENqxzopY/J6
7zL2JGngsT0Jmsa6ZxqsfjhK1sPWwNvLqo3fUcZMRJsSiC3ZKGo+JKBvn5MUgdfGagy/Qm/czoe4
lPOFzi+/vx/GbRyzltdstl6Q31KjmtftbyDrF6+bihPSdHPjxK716JfT/O7PKj1A96+pz6UB4s8R
P9osIhPjEDFVpxy8y6e/OURYfz5EQGzwOTRymAFz/rsBFpgrdql5bI+AhMmZ9VJFta0kn7vGQrVV
KfWXIHG898GehyPO33hvWPabn6kvYxU7u1SwTBmCmNBelfV1aG33ZVCquqaLk19Ms3RebTdPpquK
VTVc2iTxkYFa+RawzLJPEVEeSh7hMQ5ScWdaidpBp2GfUNA/YeFGQjs588VN2EW1TT9u6/XJ2m5v
PAwxJlID1RaGz9gUG7tyyfxyNGNbuiAo9FiDhABDfELlx16JQwr7QfK4jA3JaTz6Fp8h9d51jzRV
S/OJQtX6LIN1u5T/X/bOaztuJEvXT4RaMAEEcJtIn0krkqJ4g0XKwLuAx9PPh9TUaYmqI03N9ay+
YbeaRCaAiNj737+hkPLgiIIOxc4HAR91Y44B2ecWMpSkA2jqkYCCZUX90yIwjzCqMrMXZaFfPbYA
RDgDBUPITYoRJ4HptuPGDtOIBJ/KCjIySLHoxW3EZrZGUgFfqDCfykAYENatKj1IZ87CAw5P8Rpj
X/6HgEIqWOsNXBU/iCGPMHKk0jl5uoAlkVnYi4uBWkrpUVKgm4n4xmHh4a3Gyx+tmLXEO4mSc6VN
FFe0MfqerodXmxjGj8wpkVYUWFo3wNfKzz1onqOiYHYjUb1NSZduVdzGu67nVNPTYSbVp6WQiwqn
e2rj7EUq6nbElfAMhsyK12paNF/LvfNSxEikHS9GLXak3atlBmqwYO9STIl3QRrJwse3LTu0KH5e
RxSQrwLDbuqsjIldMfI8rdZVt3QA7nmqdYzIBpotJyuajwUKzY/YJBEBxaz5pV1q6iLyMmy+Wxyp
xJyNMN2zoSNBM8wPqkmoFgtprTiz5F1uqe5JN5DVmoVZvtoNg20cFKZTZdC1rFUxs/JaUOCPZkIj
T6RzdQ1lXKLdEmP52gawgCy3pSINhGilX9oza6RBZgOeaPCPxDbVsNxG7ko+My6nKl/ZuJ/vi4i9
qK5q0BAsEnGl95atKyLCZWtPOPxCu66fcS93z8ZAe4sZmXcOjYr52SSLsxNy4xQb164g3NQv3aJ/
cjFnXbXDFO/cpfPG0K+6zlP6chnTnrjM2b7BfA/nTezO1Se8sm/7UVZvcOBpc3Qbl+RCIHAdoiX0
gj9aMIK9u3zqUSx6QqzVeTFKBnnnyRpwP1mW6kgny0GSDmsUNNWLXY/ddlR54qwSfTA3eFjTkS5N
QzzqNE7RKOo7vVA8mTLhCLjsgVURFsHSY0+YrEHvXIoN+mkLPj6AFt8uk9NpDqGtjj2oxuU1NBdr
TV7vWt+PnTZdiZBO02qm+u7SaWPOnvFVmCo4Bh0rSUfZIQNpJ4iegyxjmnvuAqK1L22ZhjPxWytq
OgqAHm79AqDMsTtt04pGfIiibxjRTlczy63wR7KQgtUwgkG4IaiBXo3pfV3BMoAgn3rUhxyFXckE
uO56QJGi5RGHAz6S48w3wsibKRRQK9UWBpcPZuAwow1THeFrhxjFS3gFIdcbw6bIWTHhmNs3Zuos
9hm6rgAc+gZ9pAKJmUVaP894umUrux3qz2FCp4vmcnos8PtZBabKDtrS1CIpZVujk4Kdv3TIi0xj
5TayQDM3x/yl3KTJrme2OMvg8pe+WSJNuxpTMLOijATiWu2rrs9LmSI1Hl+Wc0jVjY7J/eXVRNa1
rQQteQHmf68bWXGuSjNd17Zwz0ht6ufSoDxCggGW0S01ygCMTewWFS4M55bNXTObL2XmlS9jqNy1
gih0hiAAYWMgH3vF+Et91guLB5Iyxdk0lK2bhvHPHhNQ77y8z7VatuEmKBu8GzKQIC+W1Bqp4te9
tiYhzeKgjRa0caghxMNoSKoXw+WVEHPXfOlqyOCREYQ3TJ1o19Xy/qSCwoudCPNuvg4hmdnhUla4
DFq3YVqk9zkepttFGsscFD3p5WwwWqA3FFDRjWTLp98HvCKZVNzIUMO3kQGPe6497nANL+IBD4Ye
Yh1EagfLi4OgDfEjByJl5ZDREXc8SA9g7jBlenGeCaQ62ybFQ748g4h66VPTDKraqrmkKBoMdjO0
i0/TQHlSpeAiepmZD9hJsNmyjz2XjVt9wqMJqUDAtn+BYvoWsMg1oV2HRTTAmAfIaNhNKp/yMt0u
5hvbuhyxAGgpMi/m9K1lgT6VGYti0vvyBVM+gMEBrM6KA0q0loLFcuAhmIB6Gw57Xp7LNjtK7gYd
O14DpQg/0k1N6FfNJUYPASXdv4KVoGiWH7GDhPyNQemEyLTnZjLzQl3KOkqRRX7Unb6itrZ41zQG
3uMAToGnfB4fCjwcYbhkgDfLVmnp3BSVWunN7JrYzxMcCtqAhNyqySlZRbSqrEkFKlgwX0JpCQPF
qmX3VS76+ZaPjsqboCQEoxR/KBiqN0ZwlBw12V+HpGCRxUzabjA/eIHtwl3DZMU6YIPKUulT7kGb
6VSh/VA/U5WQCtqNCA5WmV561C2dHV+jbWCTHRA2PZVlYPn4r07rvuOBT246X6UmUOblv14W5pQz
OFxp6I4/2wNnKn5nUFPndrwdTW3a5lESI7EqWdCxqI+htNlkeps3W1SS8dlsx/NV5cxUwoOctmOT
futgSDiovWgcLgDdImcVJh0BSbI5fImaUhihfLejgeMbD5iGJMO+c8UntGtM7xcEnJDhatPZUP5J
h+jcYxu05Z9Ijgty/x/e5oLsGzj7SBIubfQf0lsYXz/wNrvSImcuqdu9iAGHCW3v7BvpkJ0Rtug5
JsHWFnkU322IqEOGZY5Br23tkSq9hEFB71Lg5tpYPYPKoaqfu06Imz42x0e2hHn7+9raYH7yy4dd
uICYItkEYr7/sHDWU9lrFpPUeFH9N4iWpopeTGeufqPBbqC8XgpRo6cpStuG0gooYxGel4zcgVYv
D/v3H+oylfj5DkITgv6+fCgpfpmNhORBmx70vD2J1ohvoXYH68btakIKtH6nVBet6d7nzUQMA4VO
B8iWVDxdGS2dnOjT+2TgpbpMV7vALr9giSnvXOb6G3ZZCkNNlfWqbm1t/ftP/g+dCoakl6ePhw7a
3MXW5odnzwg6LcNQa/ehZtbHwAO3AbmneqyTWt3hLMAkwqrdNfyA6qWZOEWKoaAv7Fr7v2cv/zeq
/NOoEns0ltz/UyX8OqqMP0dx+PqTasP8/kt/qzYQWRjmj8kD/1Ft6H8JZi8ey3zxEhMOE7e/47nc
v0iVZdiFEwE054uL2X/bUwrjL8JmFyMjAf0U7zH738wqDSavPy5apISGZQmwBKwEYdm+l20g9AJA
zRrjVFDQwATqMTAZ92rRNNBUFQ6TrGjKy3OSGtrwGI+459LERhXFmVdB6YtxPzBA9hILr1YbjcSk
GJFkIjmFC1+UYPiFZ4iFA3O5H+707fc1/P/XfyykYD6wy63VXYQS7Do/rw+36XATUTO2w2x+90YE
18IeKI6mXuocMBM8wN9f0HKXJffDZnLhIcPYh1wt3MU07x3DXYszq9JIxyIf0Tuj3YOzmvWG4ewS
AUTHUKnW6r2hdPCiAQ9rOHeil2JPpGofbO0wMsoDtmnU8nMvuSuFE3Tzzmyd8dYtYjD9EvPN22ip
2zLTgLsqggIifWMECqi7AKoy0kA5q1rh9eQTJgnihuc591pzehijM7uBacz2a1tUZQPBzeVSUFP6
cKNkkORrSBgQsQZHg5/l8ERIJ2+brtsGWC5D4mMiqBjb1f5gZfarspjxTELz1ObCEFUuscG+DGM4
mDRxpJ8YyyfXIwGFr45C88GgTcG5RjZ8t0YBAmnRBDcUwi9RA2bsjjCmzeoTXBiIsw5S5uhmjHI+
EaaZ1mHCAGd8VIyYZ0hCGmeEmURGczJLIc3rOcXuA8OUyameTYrC6NgqJEUyRIHra6a0+/tZFRR+
VmYulBMDRyfLbLlzcYOvJCByOZYHVTFu9XuV8kuBA7KzyiqoVquqw/xlg6U5A9NxXuhtmp4k0dKE
Q3wuVbFgfWDgsZ+khf2aDGHw1E2O99R3WE5Q4WLMsK5j5y5yGD/6UGm5SfgK8RQc0bbNc8SUsdqL
Gd3rhvtodb4dL7LDGFMkpoY2R8mHaSaNyu/h2hsnktey6Dgvj0QuN8erF5HDhcXs1Ro6gjhrNTIn
+364ivBTutNcHdAelg9uHyBsLu07JuObBoU/1TzjIYykHTnIddmb2YbZWEjMRm0s2PA4PVBStORn
eaMkfyCgM57tjuFW0tpX0xQ6T5Bzjeuhr7Jb/NGJXMZpeo+fk3D92CzkaxGm/cfKwjAB4IFXNhoo
R3o0864fJQN3nNw9bDrM0YF9iFs5XDQ8f9o7+PALTbiXvDa9ktzeIc4ddYPrgW1BSg1JhvbzrrYw
/5yEG80WccpCwzIkhwUG/Qj7om9TMnXVJ37Mk2/4yUHOz3UaIYdkIr8MeUca6vDOj8qF12guT55A
pnqhQQ88W8AdyO+zhNXNnWFxIa5lUaZVOQTbRsew53nhTN5DjWAhaLPkBscIz5xdSj17gsRK/ReM
SDnCPgG7SQJzvEVPUOOLBQvpbBUdt16WHVdBWg833WC1eRuoGtwX+Pz0152tyhPSU1M9pPOsaU9a
R/LHuSWHU91OxJYx4Jostt+ZMCjvMRZ6nt4HOGrvwQ5V7WM4aR1m1MfQ1qece6mYI8dotQfaz+/S
jAq0dh9kLrwJwa4SHasaqod/eZHTUePBlcw5FBzMZVG0igYGri7QHZt5ib6hQ2njY4MbOc9j5nbm
TRJQ/gAKGBdnePRLkeNCJ3UXDTqGWyHMTRmEKnlRhgIYXNkdQzsrcNv0o2KHMCLGnCQa3JR5UZBt
NYYagY0yC1EEmKnBXwLBTY5NDfeedkIZ1wmkxPGj2wV1+tWWhWmSZjsRk7HJ9d40b3LOn7mmuwDb
OwSFicx+RXyDrh8ik1RaBAsLa1aLQ52x+kyfGYfudYGv57Pdw7YrZ+OD7MORxJGFlAsxQttQokZo
YavGtxbyrrXQeK0LozdfyL3GhecbEZm2J9PWGaBPJLUWfwwj0TVbUdlOQfZENWHRlcEmripXf2qw
mfGtXH+BiwkBG/exFVFT7SqOhtHdG6kZvmVNIL+OoQWv2VDFTZs5525Q9bRJMzXeOaUMX2yrLzY5
h9SayYt1j81C8WKIKN+ahR4GvpxzTAJQlt96If47skprC9OwNLuKqzB7NJMGhqretNtZa8eV1sNL
x04FW4x8qG76bM7PNoPYTQeidMe2Xr0kXhd96EV2O0h9THaqbsS2nuoRo4mFFo6txocQWuvjkIsm
3KqFQU6UjoGfTT1j6uGlWzg9+P7VA86gmZRse71VPnDoVM+FnVfROpmbYuvGevkxgrnErc1BCd0L
eR2PrPG6chimhXFPJjCBoN9ihWw+o5nZm3MSbgeQ02s7bKRYRzjJwDInzLJYL34Lp7rJy52b1RNc
Q3jbBxmN5ja0jbskKKudPkbdWvEdnwFOqoFTqncO8NiNfjPl8OfrVgQfvCpydhrJ4lsb3wxfS7TZ
3U6T41xrUVuf2LCnvV4U02HQDO8wY1OAyRvUxBaY26+7KQEXa5yHPu7nL7qeJSdypeaTuqgKfl+h
vGsXqU8WC1F8PWFpmUsj9nNJNBGV3pK0KY4gZpxhEhwLCrYXsM8V46IvF9CQoIXnPT/rWsIi/f0H
+KWahJVn8R+Uo3RSoH8/f4C6zC1888FVRhSH+7SA4qAPFqeg0OhPmDSWJ5za/iR7e8d/42tLVE8Y
8yy8NIlp289XFRBYZTTY3vEizoGCws4Exf2PorCf5XVLxSmRWHEVhhvwB99bJmP+CnHVC4OjSJcS
R+qKQ2OBu+0Llf73t/KfLoaCj7afCh3O4rtbCS270UKq0KObDeSQL7DkYjXua3H3Jy3f8lr8XNbC
VQQxpxnQcT56b9Be425XaaPuHK1FLwnHGvrJwFShWWRWjWRA9Puv9g/Xw+YWKZ8BcxNu3jsmoeGW
7BtZbh/nMQqevp+B6B44suyioRxq4onb+/tr/vqOuDYpZpjQYn1r4u/98ztSFqLWx4xpVdfFaj8M
AFajMfxJg/ePV5EG8AepG7Ax3z20LDCHIsCR/AirX+2nGBBSutPwv/guoHLuovSD5/p+lTmtZda2
xndhaO6unXjREyDI/PdPySZUAUYp3c5CL/35jqU12mcsIOyjuSggcZ7hmfQTxM7NRVDSVmM//6Gl
+3X7YE9fFtmS5sBP724fmplgGjJHHMmXdZ4NIOXjrPeUIl1GUEkBko+mrZnZvH7/cvy61lxsoi2Y
fLqFFv39V/UYSuH0Z5uwGVlcAVFOKB+wUpkTZie/v9Q/fEVeDoloeQnfZv7x812VMJW4VG6C+y5I
I/m7p7lpob0JXph06eDG5a35/UX/6fs5HA6G0G0H8vO7i/ZMo6zIc4zjRaZZ5MI6ZLob7Wh0/rjQ
Lg4BP+8myE+lLYSQS57iLystcpWrs5yPs2qAihMjtzFOwd7zHiNPRchNBsssmCiTx4G6bqDWaq77
GkbMFgm8oLko7VcGZM0XJD0WVedcZNGtmzpV9ofb8us+xLjYkqS1WqZDfsOymn9A2BCZDDE0EN7w
3OJCccBwYXHPWaSDglftf6DQfh/0yBmCkJlVxekIk9l9ny0QZuAlAUfMUXORMW9G16J/aOHIkChs
cGLhT7S870mMcrJDnQrAjlz4omFHBIc2sg67eXFmZFbVMjeO/vWq96CvgAaxGHh271neOk6RM/4y
9vEis0x0O3kxQs1CUmwV5IvX+p9gnF/eTYfES1YDUA6vKGS7nx9CjRsjRf80H7GqEa8Ns/lkNS3K
aQ5WuvF/uRC4GLiRpQPQsNW8fzfdmcSXsPam4xgib0kK2JRwDOhybL2iXfz9xX45DJaL4WlhoMam
Fnsvkc9TzaiaQJ+OTmDTWIYxFu/INiO6xN9fyHxHaiF8k+1yObttvpwDLvbzPcysKB6dSg4c4Igf
b3V6uM7X3KZNHwP8/ppTlfQgISJkPIm3SD7SkUhLISpbjsGyHu/RmIETaAPNkt8YjMxnxDV7dFJA
WaBe1lbPFvQDexCa48EMp9u2gLqW/9uN2CEkh0hVPPvxkvmlEokL2LUS97mjOcNMv3gXMKOPdyHy
qM3vb9ovi59L8Q4ITD6A9Kz3ez4TE7PtRwaXahGsE5jN969LPAA1DNVO2IX+ET9cTq8fNkbBsYb7
PEsfXYqNcOXdUyrm3DJqZYujU4/iK/Yv/VGJwHu6ACKObEB16jnDFHEczT/sdOb7VwSBH0YZGDZw
ZRMqp70Mb37Y60QWtDEmo5g0wyHOZ2h/BGoilWCkRJbzMAbuGzSlVKyRWBrN9cXEp7BUGO/NdoKx
gNHpdK93OSjinC54Ta3kUtd3ip8v8z+VO00Cf9CIb2U7aQV/aYjtvaeFKWGL2PWUd3bSzE8kuXDc
ERGLl2urjOrYY0DZrJibjrf2MAKNNUEK7pcCHKHzq3vE1i4kvvTKxolFrXEFzO8G0IZrdPUa1qOx
c1tOhjbvSomGDRQbZq8uIZyegaX1AnGr3XkYZarq3KaYkRGoVM1Qq6Z6poGe4yOMHcNnnG93kG0M
DKWLVVfHdgv2rfeQvK05KUrWjJEAHnWVkRlfBowlAcU12D24j1YLGAq9Mrrtp5GfJdK88uCUQJQ7
aOFBtHf6lKakqGf+dcZu+HvxiU8eyIuXLXVNXbHWUA/aSE0wihpwHgwVjfukRi89YLE43lfjnEe3
Vl5m5TkN6769aywEcmuzkqzu0sir9L5EGGysVdca9dbQHQT5uumeQ8cp03tZGc2XsdH5FhBp7fkr
ceqduFK1sUBRQ8ZjhrjCL/LV7VebaRKSSsxrvE2KGdC5X6iiIBowercxnnTj1qlgV63BQUCusHAA
CHfzCZPm3sIeA41HFBhvcHaLQz0mCGjHMubSdTpzanl6QTLVKsqshsTCobfbeyPWFt03r0t0S7sI
/8aYJAROjOXEoe8VIQEMt3rNn6vFY8Mx2cLtGZ7QscDnEX8KOcTyLHB6Hg4RlBVc2Uejj6+/y4/d
qmvm3XiR/CNQBGUMO31UD0ZhqwwWkc0LVkSuY15rseJsuNQBYPa8fdBxgBoipwQ3Y2IHQS8ACHFr
0LZy/Oa1c3AL2W68/Q7B2VnHh7EiRD9iMYeIgygK8A5shmr/fVk5JnuLvszMB4mi6LXAhFEBzuPF
YIxGFO9Be8HmzVawjSvH5i2q3YVbEGU299VE4EkwbdJ0b1OMhGY7xuDw30czhDi9Bra1FBKhoLYj
A0+85kayILEKeH5VJbQ/EONA4C/Hn3Q6QMYI7Eqebck8YpXq8ZjgL5nqzSlHmjLv8kpj0oCWlBtL
eitG7olnhvFdU9R8EEMHO9lWmdncF7NRjy/dKC0cNCDhp+m9W3pjd2WPGRKoJCmE3yFmmr66GpOM
TeLWpribjAoUOJqojS3W3yBzzmPGANiXRqAFvCuCaU7KCm4t+ZHCPCVxHp8DSKKrDDNBeOpBMOdg
8xrJ0Ufsf0Drp8waMEGF1OZ+ikUicMPU9RGoDYS8dQHI5q5Phu8n/v/NSf84JwV4+eH4/Yc5aVF8
bcr29SdNp3H5rb8HpQg33YXowDjUMihiOLD/zvGTf5lAIKgqL7NQoIP/DEq9v1A8MuIXQDK0bpJD
9+9BqYUS1MOrka5uCVb/l4NS4tx+Pr91b/EeMiXoGh9Qx9Du5yPUgvCWt6LQT4WulVHdwRx0NOTo
5BjFLeYGm1SQ7ktMbV+p7agB62ycqrW+jiOGDqg24oI509RcQYYRXgnfO5k/jnMmBKbJVFdr9OVv
cFzDx3yEnUc4l/2xh2h5hSylvUVxrwXbuExsJIyRJgnx4B/93hm9aqclUbpXbVKcZAJrKR/tu0y1
1ps2oFE4MY3CQV44ZnvuE0Qsj1YadPLczPUMP5ckJHJlRW51X5LL8NZsRmZjOExCLNnOE9Rz/Lym
taV0y4+k1X0aElg446pD7XiVWjF8s5p062qb8mw/oGrKHd8ySVPZVHjYPBrRVK9C5l+zr+IEeBV1
LlxIWBMfHNGZh0a20c4cky8ZdfkmlvGi1qxjcteB9XeYez1MUJlunYQJ5p7/i3WFciDIEadByGoL
q1UrhUHYpjW015FUkpWrJ/kA91VyUCCg2dS0/qPfw05agxPW9mamzbw39My+6j3mUUbbSePQeR4e
PO3sBU9z7soP1ZI4otrJdA8qaC2NWNrKzpaYJHZmqYLkuYcrtNGwKPNTR0ruQdWv6m4sjg6Bp6e2
QtdOzs4QL5VNwGx4moZT27WhSxhpFW1k7Mz3dRGKWN8F+BLtUwO1TqtAi8x22E9krxRrwCOCK0RQ
J1t3CoK9IKrjuZot2LNzo80PHl4SYtWGg4z3gkiQ7ClWblc8IktDPr3pOGNHbTOgBGqaHbORSW8O
UALJXCbSz46NVzzicXpJJYb1tp3hYdUI34TgeT3bwbAZ9aDYOJiEHsCu790ocHC1xe4/TcshwaAG
FYooScuOHK9dUXMQO45VhhWvGttErDUHPYoOtyLRQT6kI2oV2zyEnbqyJzdZzXhbyLhcojIw/LDT
HazS4CjTYltQmT5qWnQ3ItleKS6zDeexXeX99MnQBxybZRxsg376AJreHPCEiTaoHZJznWskt9oi
3bZBbR49jf0+pZzdNBoR3Tn5PUcBlLQd3BIdSjbNB71maZpOZj56k/lStMS11EYoV0nUar5ok35L
akrb4vNNHCBV2ZuimjiqWISnmsnEep5zfYMeZcf4zG9E1W0FQTQpA8Z1nGuFH9YaofYVDCjiN6Ov
NiQ0aOkIq5g+rJxah6spFLIcNPMID7opPBc2FisgoNUOitaHNtaalUF+6IoxA/m5mG/d8umTU2JP
RHEH4OwHCB7EBWZoOV0CEraSxbbHSYJIFQ5InJMRTNc1MX/2h9rK7lM3Ps9GQF3a6ehc54fYaXel
3pAMHA73OM/DrMMFG4XTJkSho0In8t1ePDY1vj7TeJUglYP9341bVWXtpg9mci8C8eRYjO0HjOLX
Rp59zQT0XbMYnDVwT/ch1gqikw3D91rojLCl2ARj90pUGOkmuDsiKvKMFYGt4k5HhIiVmioYjvYD
71bVGJgbMYKh7iECI/K6vauyz7PEBIki3zs6bJfHTjExGwMruY68NoGqZxEsI2PjLozquz5pNiRW
rd25LK5HPNJfs2U3S7tAYlFI4PSpqkxxH5u1c8QcJ/J5YJQ0Y+V9knX0rGsN5Yw5fotaksxD2dCi
4Gq1QpYw+TaDy2M3xdamYVu/a61h8SR3vEOayPvAUXeMwfUt2wRpG4k2SL9JnfYj+0q3NnsZ9Hjh
tMl1YnbYh7dpu9N5UFu9rDsmWnZ0b42jh1GKDrtBa0nQyD9Bqzd9RnI305hvCwTRqzGpJLH0zT0+
1+wu5CMEnZ5skUVZfDyCpSIRI+WIOB3qwB9TAzfppH3IitTZmvkcfBjS4arSauWPRps8Qmt5tBGo
rDKtf21m79kJ0eahi+U97ir0yRnqQHPYQsM9lE6y88wE52IE1temEda7wVWfC3yWN9inN3u9NR+q
QKa8wCmDhDzK+pNdD/p1ZFj3nVedsyZ6clITZQAsPL3EXIydduNo3gs5J4xehe2ny15aae6t21i7
Jk7G+5FHl6+qPkTx5szuSxqExnNmu85aWZKlphHJRMQtZt39pq/TI91xu7X72jyRtOmuCLyMGZt7
pGikU+bu8PiYD1HZ7tsqOfZxkO5gsBKY62kVo0oNX3vS5OfAkytsQT3aQtGJz0LjeUE019zriSyg
uyhfSNZS1Veo50jWGXrSFhI7eqtGhwhws8PqhUz3YsgeDdHvC/SPXj9zsCaetzFV+6EHB61jmX/G
pmfvudMzMXnZpuf7QBwoU1/YMj71eLdBNjG2AoKi6Yf4x1+PUN7RxwRkPxBab5zs2A63k2ZNq6YL
rU/E+1T3oEdpsdIYzlYbN2Vn6nOruA21vkH1qJBBwFr3K3T4+6kkcdQwjGpbdFV3NtErwPIwaV46
HRmZpT1G2rAcz4igSsdbaa59PejSxF8oK270sOrHtcBaDZnkNCfdfZFo7sFr0vk49tajGPXqTVO9
Fu6DHG7E1pYDtG8rMwa1EqJEUcI5a2761vuca/2tEWFR04qhvW/s4nYoNI0GUrvLp6i7Scf44+JY
ve1GpzwiWf7oNiJ7GGMs9DXILwCXPR7oWf3C9ir2gzEFr8lsqA08KHWwCAfZJGUf7Rwo0gQqV6mf
49yDvX//aUkD2hS6q12FsJWeKkTi2Ak17jenQ1rcMcZf2ZGVvZaunD7IAT+htHM/Wald+fgNyCeo
3PFaI/PEN2WUPCD60OFTAJ56EvNvyxqxcRLLIuKBJSukohDOmX+zrvl4IR3MJk++VCp9w4xX3nte
0X+0mp4woS66hlxtEz3GkS2TykC0FCsR0RQrsSJUNTs181xCwu8ENUIRXhlmtscWL/URj0FY7rzy
HnJEjRTMjbo7dNnufpZO/VGbvX3ZTuMDWaJia3gxwRAeGtAzrgRf6tT9zO6cbWsoi2t6uO4xToyT
U1jervLUtCaqLt4EzOmv0PKRT2KiXYhsE/iFwAkTpgXmUaRD1OfEaOYVHmjTORdkSg2lMaK4rD8T
g2f4Hb6+6BGr3vjABtlAGOusjBTGdoiIWylCeBW5SDm8Gq34VDM5PKGUsbdk6cRP+qCsCXVQ5kJq
EJP1IY8s4w1AxXkTcYHueG7x1Aoi0i+AzTfgXunW9NgsZyZsFMD9UXazhgBBXxeWeRPQqFis2wIz
piMaq3VO5eFHWJCEkU/CFLjkScGR2KY4I3/wNApR44pCy8+RJylvPjjm8IUxlrNrjPoNEKVe5czM
Nh0qBAgqJWkro+2tOCh3PLmjnQjs7Ohm11lZJqtRdC99K1rfnCsy1vAyWdtZGawUdmQ4U5X4j1xi
sCrM7Fwj21uQDVZ4NfbHQh82gbKukyixoAo5apdVjnuKoxwqYcvMKSVta5qjbdbX6h47PbHTjTfs
5Sia4ERskjx4BHnKVxmJW4EmrDWanWrd2Grl9kkAtWAqNrLO9nPBu5ej2F0xXDP8EuNTPxY9eRtj
zZYS2ytIlD0CPzTjcxq9DF57Jv7V2+outxnN3eNYognGbxt2UJyfBiee1onhQqQbKQ/ht8F4DmXF
uZiVh7IU9x4Ekx261M9Z0T3CrMH0wsHqK6dXMVsbZj9cSMTB7boSEzkgla2uNDX2SEU084nBG7G0
2Mg9jjiK+eCZHHeTJhhQKXSUJfyQiKHqykxK0LV8fszrClYUXC0/xvvqS6qMtTHK+W6GwLnB3H9F
7iJmIqMbPEojO9dRJ66VwMWrq4tvFMDINqJmYyRz6UdaavJIe+iOTbSdsy5/VCKJ1xmugNtaFN5G
EEVI4e1i9qUlGWGVbDDTkOZbvI7qa8cN3vRGhWsvHZ0dqR7jXT1Bh/Qax/CnTFL5GJV3o1fJdTFO
3bWpl35e1rg9NmrBTfTpmpyqo2a4pDw6pYVIv4ce4snhzOT3S0nPgXL9k+nOr2Hl7KTRdGda3Ymb
kcKumQ+Bm/YbmGm7LPqmuTVJLU6jEzaQVPs6Vbd1bGEOELFFRrWLgWKsb6uKFhdCnbXDB2ZnlrYB
YpWc0A9wiCb6UU/dR7QT1sqK59dRdp+DLiTGJeX9Ka27rr2SZfBY9nOLeKQIXzQiXGHTopqM59kP
LXmePffZrcq18rxyl3JArrDCwBAF0c9KK3RS6ER1lwxUaFqT6H7b4WW2SpHOXqcBoUWoWG/Raffu
KiUTjWMhCfi6nAY1xJgqws3PbQ6KN/hlUtFXC4E+6UvDtIossyH8QeC+gEor/5SVSV5u4tjIrzm2
CG4cSyujyMMceY3nTXE3QK3c99qIuWripLsk1kLlVybCVb9MGfyaA1Zx5AthJWlX9ePQuRlgZ9Qf
qKzTgyejYie8QmzJew1Pg945W1V0D5NCiV+X3o1H3OdtEWvGN7wBu9Mcxc4Rewm1N7NpieIIpq09
CPUgimlJUTdf6eOTKyJIaPJD/Waewx61URmeLVA7v8NQ6wrYGN+BeRx3FmGfa5J8ym2Pe822ZbKx
xtSPIqCA90X01jqEO4gTIDM7LNqIoO4wQoFVh8lMB8W4SqyNGWXBjQNVeC+z6Q2XD5wDTQlxN+OO
UdheFV1W7FUyHYjzgbo49NdQ8Cgtmggyauq9YLcVr2tXwv3MI4i5lV1QCql5PaT8+cYbgBRptLCz
5HXNsWUwUQS3o+kzR0m2Ee4kB2rHg8wL2NpZ3m/ZruwNO/rEo7eLTYYgOomqGxoq975LNEz2ZAbq
Yo3Jpx4j1kX+qqdXHNecRLju4vTTeKeiKdxVlSaImQNpr7o09zVgb0wAzfr0X+yd2XLcSJZtf6Wt
3yHDPJjdvg+BmIMMMiiKEvMFRk2YB3eMjq/vhZCyUmJWKTuv9cs1qxpTmaIQA+B+/Jy91/ZUq+O5
LdJ9m9tGKMn/XqEm1E9dLrpjW1tfxQyKBSXUajlfmHN6NljdNxOu3ftM8jXWOabSIAejVBRjqKEs
W7nk96xzNN2n0c7uUxOBY16Xt7HrPdU+wD1qbBFODbc/uXzbytB38UjPo+gczjNOohZ6AX8U4k3E
j92XuW5QE3a3ih4+JMKILreFLlhw1jItsg5x0K3GLuHt4dHDmReiL2ZVdvRon9QFmvC8AVs4qePI
kxr2C9FA7zvWSMeQsFeGj4OXfcTvc/BtcY9beToQN2uuOUaeWKKfmmiogINMG45b3Ml0+sNuILqO
p0E/z0Zv7ohwpZUys/HS90W5bTyoTDv4Wb+ZB6DQgAsqII3JXL0XtkbrZBxHf2vSZ2btfDBVrHhH
RMDk7sjpyx/DGHrrutP01TxjyqQrsDaidDwmOG/Idak+ksAdXLJY44v0nZ0YRbJGdTi/Q1Vx780B
GJ/GMLHd6tuudQiIkqCsQ4plDW+2p8CNedljGSVffEOc29k85b77YhkmnfGXziBErvO/ygHvn+6n
alMZROe1ZbAWWRUaYG/Xsxi+Np2Edq3lvyVCSzZiaf+38PNzE/hsMfsLiToL4nVV0Q9IjJnSJYt+
y+rsXiYs0GHbS3cKG9B5d3gWzaNGXU/UTkxa1zhwMB+EkvwmdnJE76Aj9EZsqnaq5DrpPGb77qkB
YoPTL3SzifnNlBf9lk4OKpyid1Yk1HqCHVqJ/oapstzZ8GaCFTYJIs8KwRCEVa0jtNWQDulhCWDw
1URV3j1qtlu2EHtRfG6llo8ytBizgfDmnABMWph9us3swBAY4PmMnKih74DTWb/pscF8bPPJyztQ
aEFL1+LbyPl/u2e/+1IvdML2/yx/8CeKC9a5pPu/P/+SvJTv11064D/9YnMFHF76L1I9fGmBjv4O
GFx+5//0H37HJP5lN54Z76+78W2b8p+mSX/ux19/7vd+PBYkHVkGfXCiqRe93h/9eCxImMO5eRFz
fHcsWfzl98a7pb/BmYS4LzDRFLqe4/8dh9LrqXngLP12vE4e1QltS17Gj4Nr0nD9pBuSmBkisVL6
Ah2xssVRYhcBE3M9TuSnqR/Ep8aAFPfDx/LPLEb+K5UAWgQnwP+KfdAiVkF/reGgHS2cnNDeQ5mB
YfNizP04t3kuibIiHgrM7L4TDlhB/DpsggYOZ3s1LKA+spDVuxnkEMUw1nm69rmLeT0wFIPNPEL+
RBcRKpzSEFs0uYSz22ZpP5+i1FM9z2UD0xUT0G3gAa/gVbLAqoQk3/OV5wZNhkm5SKGKyMQirypD
IvKANcQDkISN1x9HBpILjOCKjfNQ1xxrZ+Jzcyv86LxMnJhEeDUvVkBkGgJRHLvAUQ4KwTKbTWJT
z+8L1cS9fAsitteOPhWeQX3Kt/R5iK3Y3Y6BR2WtD1Gcbso+niTbXKI5z4keqBrrESV/cqo7i+H/
aqSeHu+F6RHR58X+GJ/nQEv8bZ0rI34gWdxFY0J8Kvm4camzkkNi1tfEz1nOwbCX3xlDN/A+TDJv
CLQTOooaWCbOylUJq2ZktFhajNEn+zoEhmaQLrAq3Uj38EtV8ceScLG7wVP1psbYT4faU6IhwED4
H+Z+6jRW5HHaMPIG9uXO645fLdN/HMeZGM4eJWsb5nps7Qs0FpwBzHo9RtHwQRYX5NzFrpTlQkjy
GSUH20YOpD8PqO1OkopE2KIhvDY3uWEaD4pPn9ahpoLoMrhqesdGmn/QEwUHvqgSsPc9+KQ0d75o
1ZQ9oOKZVhi3xZogWqLJATscOtg2z8CO2PSYkq5TT1aHNKi6ox0Ve+QuxUNSZPllmJDiowIn4b4a
BezB0aX4qA5ToB7hIQySHMig/egsEIMSMMl64pR+yGO33OhjV57Q7LUwEm2asHNaUI1DTxCakezi
qQ4+uQC6Cg6kMrsfsPO8xANbPwWI0s+B8tmcuszQjqA/+CmlV/qFWBa1G0HLPVlm8Zhpjfns4qON
Q4g5n1LSNp5cn4fKHi17SzlhH2KO1jTJJ0gm1vglishhnuleboKmhubLmtC90GLcZDMjbSMZ7VXe
jKfBTpy7Im+LrTXMFge0OKr3kmH4AQOQewu3zHiezN4/G14FRs0cibvLclAONslxPY6txxaH3501
OvU+t0rrBO9wOuOcYa4WN86laRLCeoYm+yCqJHvmGy1209Rbp76ei31fVc2Z7JDiUxN3bhRGMvbI
frXme+F0A4cqBJ44ZIxhFTW+R0XTMezWNNr2hBOkt6Q0WJeAEHiIazwS+2KSEeMDP02PFQffu56m
yM0grfQ9Mg68/JYa9dsmH1KyL3Px2Of9+DZN3eaIS6vaaLBBn+moZk9ycLtT59TEEtIsz4767M3m
1iiT8h7NdHRo5mncdbMeowsK/K0Ug/PVGaTYIWpS76cMGATNUPj6TQm3JrrF+gR1p0/0JcWCEVoV
H8ygOSlHV7RVLQpju//cVyMyhbwq9jpqu1XlcFozCKjbybTytmaiT6BUXfERj3h/0ok13xZQwUO3
ssdLVnPsTXJf7WvZWxdkwepDT97iJxyMw4UPJLqbUKK8ZwpgEPg8lmuek44k+ymDC2dnO1KoXTou
fZ2/a1IEHnztPC0ayXeBlzefYWJ1uxkMVcvQQLc2kzvZkFNkdw+OtDLpjqqFAjokoEMc8+sM7kwD
ZxL13MocpGh4PIJCGW6TqLxv6FWezdqMP0AfLnazE4gtFCckEAAc9Fs3zfXbgAjHs8b07qKmoWej
aBUO0toodkEx3RWib8CC8aAiT4/t9UyTuQwJfKZoRgZ0bGqONJgBlqRWq7rtBa0iz2KpoeOK9xPR
gyls462rGLCFeqdFYStc9Qnv3cRZVfMJe+jbLNu3qhUfmVYy2MvIxZ1yxM6iNn/LOLIfitZBXWqn
6aMhs/Yh9jrvjPaLZhr8J4RRKhfv2oow4MnxZvIdG+2lqXvGxIYxPhQpQH6Gga13U42j+gzWKINO
HwtnX1XOeNTicthFxD2ch05aR1hHi99HiKfRcVqY95w/FHS5nZVOyYWdrXl2lwBwv6u8rwqxEcOW
rsVoGcSf6X5kC2CDXl7XbMfa709qap21Z5AzrtVL5HhA9tLBN3KCyPW2GF6akh4Zzkp8rTAUNDQi
iS2eop4085oYxYPvLBHnzpJ2Xtnon8hnEe/9uHLdjV3H5Ucrjv1dtWSl90tq+uBXGoipWR4S8h7I
gQSYokz2N7p5XXHuCDO6y4juvc2XQPbeb2lO11p3G3XoXDI7p19eeJxkh6p/T2YXyqVrunsLIBbI
rjX2lyZu/Zt5CYLXrb7oCeFI2a6DJSm+GDvtMUkc91mkNUvPNVKeNhXx8izajcvxhtR5KE01NJbK
OqfMcFmW4Gvk4OBJJ1ky671rfD2SJKLsTUDy4OySOpxqz3/Jkadv9dR6wYBS32px5bz1aYYj85ms
m7ELgKLHyrxHPEcecFTdLl8gxhvL2M1dHw6qShfYrnnb+112iM0azH1S1fd1bFrvPL8bNpOn0UYW
tbPT3IwmJurgDVpEE7tYSuJtbTVYgfX2AsPT/tQlEi670TXzuh+H4K3hIEqoRGtudfRMj06UJTZn
1ca+zyMBY8QcpuBSxCA7kY3W4ahbN34kR7720tZRUtCitd3pGHSmv0FvJr4kfUqOiKZoRUed8PYM
vxrY9C1JHJFq75u5aO5z1ZDxkJjmfoIGGsIT0cJxnIN5FxnSe08tYD5OVpApnJyg4/xS659LaNPb
KG8+OKLwNloWXCwTHhfvT++oO0a/3ZssefEq67IEeIvUDm5lEvmJaUBGbNpi/pQ2shTMgqPxaPbT
2qnZ3hQtLG5Nm+NUljv3EbXplmjU8tQD78mYbEsvW1tipv5ADdGfLQgYHLrlU6VD0sWTazdhxLhq
x35XbQe7B51IEMxWSw1vT46Gf3eNQ4ZFlT5ToLl0mzMa6kJF+77JIqbYOQBYzwDie3CK2Ai5szEG
1g06BWlPGYkwek35OrQ4FjnqPbhySYyYrfHg6go/I3wYnhOEytwcgUdbdU7ofubmLgcPe4v4hmJ6
olIlZ8TUx7eDXsTv9Lwu3hHxBE4UwYIdMuoSd03eBUTNuVQrsRMdAKmiY4kBEaC1qNnBaFdHh5Q0
l3mNnTI7Zh0SD8Z5BlEfaRzUe86dcfvFKjOvDfBhoqZHqgBR4yYaYJWgEpNkwzI9xi5v3dKgVedA
0AQO8jQOu1hMx6Qa501M4f9hpsOe2e5j7ALu6830jLfA4F3axzL3jN9ApJv0WIoiFBFyipVX4m6Z
B/OgNI9k4jGx1qIH0NNY84tMgOF62sUnnph+6uCuC4zxtNGZDtVdNe50i0igHIb2xBHhRHxzuSmy
+B1fi7UFkW6HnJL7tVVQ3GhFCnQqtW5bx342Woai09DBNyWTep3nPn3IsuCDKUnzKEpaE+izmhWK
werI1Nxi/udvk7hSR4Yed4myzSdLYlkN/akuQ92t5NbAaxXO2oSbPu+tJdWG879dYnoiLHdOM+tZ
aeZE0xNRRBn4BNg43t3kJnnYuBV6S26/F631Nvj3o0dYBO6+IdXkSPNcv03KIl2T4GGHsy/Z5tok
PaSNh/Wy7eYQZb0TKrsn/6bu4jPxbOzspIrdOTpvLvOLTTqTuuWKRnY0IlF5/Ppo+OdjqWsi+mBu
CDvD53z487E0iWhdpL2fHrKy5VinTVCr5eyzSjswEd/aesWJlFqqYssGhvTri7/yTHAqdU1XN83F
m2W5V0bJj2dilGRMYeYmPRgTnPI5kzCh0iK58/Mgf/j1pV6ZGJZLwXjkv8vp98/ewBQllgukgUs1
JnhSnhGFJ1zF9ZdfX+eKs/lRHb9cCDF+QMMBKIr7OsQgr0nClLkXH/qGnjUmIvvg9ldmeNrdC5lj
1RiChKm8ssuXhrijmFUF5JgWJcvhmrletbm+pP/tztBt+knWbf21+7kXdO3v/NEo+v+pf4QykS7L
v6benL+M/3H7ZUo/1T+1j7792Pf2EaaXNzhkMRoEi9vmRzmnoQdvdO5bukumA0Vl8Zv+3kUirRi3
jBf4uEOXsGJux9+7SsYbkgAN1+dW9FBfYg78vYX2vZPzq7Ri59V9TTIHl3ewNjrAdUDwvBJzQsQr
0OJX2Y2k+ahe7HqBIVa219kbnVq/ClbWKMdM7VPsy6V2qM2EeWJIt6ra42vQd+wK6rNke6VfrDcg
8zM1zKepcr0vQhbeOsUEKGexr7oYORv6gGJU9ltWsdnvMVL2KCrazwXHcKTgCr2es4H9kCVM8VKt
8y6ErQ0ISBu3Q132ljyBiGVspCXyjLC5SBVARI02lGS+UZXH1NfGcPI9jQIIVj2kg5jIgYmEsKES
jf82IYdikezpOICZKdBRB4lA8VVy2mVtMzY+7aNCf58KIhN7kIyDb4Lv1UvUrimGEXruuviUaK3c
eqJR98BfK+gjasz4UVdp828ENnjp7b8fwGsb+K8auNhQWfJ/9QAOL59/1lJ/+5HfHz7DfqPz8JCM
g0Mc1+cfWmpW1388bQSA6zpufc81bQcTlAGA6venzeEfOdcYG9s0CUZx/87T9mftNKF0y2Xo5OL2
Yzd/vV129jRUsrFuvaj1gDXazkFZBgpGZy4AwyelEMxX6iObnTBWtSHQusxIcPD5FLvebMUNXOje
/AAcKD/XXiGTk0BOhFi1EQhLe2mrJ2uwhw9dTsRnFysYmg0e0zAY/AG+T5cxv3EJwtj1ozIeerjJ
z9UQDXcz9pwJ7GM19gw4pIeYmfPCNkVmsvckpEQAP0O/8hrV7VycPvWqSbIpJ8YHy8RaU8AbbaU8
d5tM9DT3bG9zv4bzon8k9gKeNVPY/LOgnL8jDG0oaeuU010EtZOhF1ppfU1oAp0/wD25d6iVtOct
06+p2TEs459aCzHkiBFa0UB0hDqAxEGeVRLlSkOWF4hVLZoJNUGGW1oXk4n4JbCz+GHO8uFOFJRH
GdPMNaY/nzQ7YmZ22Si9fRkQpBpmdk0iA4YImtE++ZBrzZYoSm+t3HzXNU3nzQ1dTr3uxD4ynLTf
lZHJ7H1HmZPHW0/imtbXgGxkpYc58bNnC/ZIZYSdGrSD3Rp1nxOHI1CXZThOqyoHx1uQEvy+bQob
cskAUXQlWX8oPZ00GqZzLgY7gOlSpDKgskOHsm1oCsarHoiZS3wfQt7oLjKUth0iUMVj6JB4RwEg
+sHrblrCj5J1THPYq/d6OxrRyZQMoNfCboflxoGwOXNIod02ZSNFP4mpxXDsur5v9DNI96yz0JO3
7TDO5SofzbE1PsRUGOb8PKVkR8rPwGe7kvEWq3URXf694P1PFjwL3yqe1n+94L1/obqv4q7+ibT3
/cf+sei5b/B6LAZ32t+os7DefzeQYO1+4zHCMZnlsrD+DtmjDNFNG0M2P3SdZ/1j+bOdN1QGBrXL
AhRZpmB/Z/njEj8YP23MJy6Yv2UZRjpxrVx+GmHN9byc7nr3Ug4FhK8qnfqLJKHTRRIo2t9++GD+
yczq54PJ9WJMrCiR9MB2ebuv5mWxM9kwnTv0qOB1nq/0JtUNwdO34E3XBE4X41B/CRZ+1P/DpYmR
0X1/IRy8XuRTLTcY9Bv2ZWahfK4CCefqGzHC68kGsvyJUTvRsovHmEXrryLhlz3kjxPE8s4BfWLL
8Rm48MW9vrxppRDggfxcipLBEGv6wjPUEf40x7ReLjeV4IF//ZZf+Wq/X5RbhQEluE7vNVqB2EOE
S01gXhwoY4+V5QPCLWHNbplqBk8NkPcbDuBcvAdf2+4SHCCf3SX+vdBcPgeBqmPHaQYST6tJaFaQ
4+0X12fHCyNn0I3TwHEI3NtMm2XVIvdM1hOhl9ZfeNV5Nv702bmL+YpTLaX763LYH+m5Tl5iXoye
0OS8L8A8Fj0WT7/Fx0i9WZ+mHN/Orz+9nyPlvn14FN8BGbk8GPz/z4doV9PxKzkSGJMxEL+kzelO
eFXyFZCcwBY4Tw+OTTa144GfZvjZ/z0uxvX6HG4XCgPmLkxir56VAV1tLvLJoMWDUzZdHhgVgGCM
B2Gcf/1WDdaz158wJxeeLJ9TOzPx5bn9wYBN3klX6XpvXOw0mB6QmGGpHFIDJ2hkke9Ns85+GXR3
eTqBBIaNB9qaoCkPKyoz1b/4uv+8IsEU5gDEYN+jJfn6rjVtrQ6EHukI7QQPiU2Wb31jdqDUVukC
Rfj1e/9nD4nHgY3nkn97zmvQhtFkHGqswWQESIp5pQDuEk2Bzb6nWXgqZWYfLERoJ5iF3OXk7Rjn
cggIq2cUrYEDQ0P5DXHJPIEw4qulucuHAO8WztckGfDGVqiD0pXjV8iG6BP0xfbXb+IV1+R6s3gm
359uIH1A6fbqxJgVMXRgFRiXKMp0sb0CEq73zdSVzbMknRrW/si6p/gAyYsNYHYyaQ6Z9Ih9o4jj
WqW5DcED4xN2XyPSW5gfoEt//Tr/ySq4nJt9+AK82D8hLjRmm4NLssbFwZWPSmL5mIlSIC9QJ+JM
LCi9X19w2UF/urNh13JXs+fqwAV8Q3/1wZQd0dN6rtrLSKzz6eodj4LJeWEQCMev1xe+ueVyBCbR
HtMvaTEAYBgSBW9TJGm0XCsFGrDGQJ0R/rfTF+hESucNKzf3xPUjatk13JWRkgvRDl59UoZFYvzi
Czc93tCs+r8iOfEOXr8t3gnfMzAz22TM6S8dhB8e2JlmmieAnV5qNqEwQH8p1xnjgTtcVKrbE1IO
7jzzBk4WpGAXbgieLkq2QRJjXiQ7zdIBiTdBaDJG3Ohl521JTwLnnLhtD3rdiJUFg9KJYDFYcwDw
MBm1d41Wxt1a90ifWI2xShwi/Txc8YBaeDKyduw5vS+qrjwjcsr2m+rCFCs5+W2Z3ZilX5/RaKPS
8mup96vGLLQPSOvyO6NWxScykIDyEcDNnEShguP1Dcln5dSKEBcFMS/t2L+PeuCU1mJPRbRAhi5E
VNhBsONIhV8j2fXFavA8rXnqK6DoEBE97y2ddWbBIouRLUpzoPleOrGkf+0GSM5cpi0fgQFLP8Qf
1uWU4HMH8QCLgjyYQqUaAmPDxmrSA8NpCB/SIUS9xUFj9MxDSL65aKNlINV2usoJmf7kSPDJX2vu
vbgs0HEHuGHWfjYGT3HSs+3m3COoaHjkCBcMNqJM4C5QGoCYRFLDq6sd56UFb5+Glc9qQwnIQjxg
X3j4Bh9ThCMla3SuGlFjER5LTHuFdwPhPO/ZmY2EWQH20p6pwxH+cKZuyfUSN9oU+MY2VjX5r6sm
nfwDNpjkjIy0++Rjt6pXMXPvnZ5mcg36Mz5L05ZbideqFhBIR0InPiAiSY/m4E9rnzrgI+DaGlis
QOBJstXWnK36tzJonQ+1RW60cJvkMzfK9CXuo6xbzfTr13rP1xMmUVftJJKFdWl4Q8iNVerEeUbV
xJRRaZoCDtB9BovmhpOTxs2j5vhpfhoqH9EqSIUiKB89Dll6wA1QqNpbl16Jb3/VKdtjYLcioAyS
ERFC5mjieyE7Am3ICqKSchnH4zJrPmjMLyxebp4hMlRClf5W05fiZwapWuc5XxDxePVJx/dssdpr
9ovwgSJs2mJsUAZyQn43gV4k1WYJsS+VQvQ0eAHrCrGYUMmuiF0knGymdiX4MzBxg6yRLd+sSxpX
sUqzWgt1HfzgGIzcXphI+OrzgSUbF+cFgeHc0clyF27CiC481SGcdZhI7pmLOC9QSoOn0YRG1c4g
+NzeZeGxWYc8u8QuKxOBn5En1A85f/PHK+Hw4jhx1CfKOijBC0eMFM76xFnXfBT6Ek6gSP646UBZ
oEPCA0geDAN/1EtGx9/B6roQqBCJoONfAI6ouEAG+Q4fjjTZqXExLEhFmRjZuae9F9CV5FXFggyp
wKunB9Nx2dRTyJ731zWSGo6hlsMmigEQDGztt58XJ3UfBtI2Htu25y+vr7ZEfoAdSdjT/RKFZzLQ
TOk8XGuRHDCbvCNWEtQtWp9zP/ONDDaVoULD/jgYMza2hRLTpxw3rCIjHWSRuSUdfJS1WqpHZfLZ
G6XiTfFIcqU8GdrPMOamh2z5q28kmDij+tTzwXm5og9pKRGfVoAjEkEsnrMcWFc4ISZ+uBYKcy6Y
UE1Z4b6YSyxq1hZ8tYIXM5l+9pm25hKLRzl0qIWmn/WER9qtI/3M2AaEC7cR3525vNqqFmw8KPf3
V+IvtBOK8HpBAjlG3jxH/UIUJsEEbFdkBlTpVxLdUBMofhCthGHznZBSj4B/hQY1OrwWOP1SquRz
1n3+dvixlj1ZZQHsFHAv+KmJ0hQZPSa3t5mnKyBNpYNrE0RTsWPb4QU2OOTn1dKmyjaIdKOPhZZA
x6muj5AROWBkhkkuZRA7T7eW48W3R/rLQct31EQ+xR2/DOIFJU5cCGtbvRxVciY7O0MZFAYLBcnl
mz6DlPUOvJ36RLqi+5AiCCQ6HUFZSUIHSivCB41zt9yeTlUYZz1eyEmMmheex0C5avuZ6m9B4mjJ
vkwizoCGCwh0BQ/ZZ9LPv25I6OMG7myUlasOEP7TNKQe2TW+KDad0IkwQZSA/xTeyUtSjlSlU0NY
1LdFICf96wG0Ip8KioHgxlWOdRABT1jjLpcvR2An2fLUF50B0M2o69OVu0K5L/YisvhWUxNwYsFG
zudA4tQpqNLo6UorJ/HIfZE+4Mtcxyy0+Yaoxokb3EjZ8kqudyKDbghFwKqXe4MafWPIgsXHjkXc
3gcTGMiDXy9fEK5YliazjsS+lEbwRBTrRDgvx9EWyzoDzxU+N2ogc4zLt+CKnBdcMsajqS2ccnQU
bE2TbzyOluRDtkxlkDgZZQF6kzRAIxM3POgCrSKoX+7bKwk/JpQU2DcOrN31wDuPi8LUsHhEY46o
KUs3si2OtI8LWPsRGjdfS7dUabM/8j1dK8brtqlmVFnrZoGEWX7Ce5+dJriBraytst4soQz1nGQW
xjvsgylYZ6NRzGu5vJxroE+eQnRreqJzwiqJg5uCqI8HfVZEcHjWzLS6JV9r5bQxy1Ga83CZts/q
mLTSsWjfmhPOtzxa4GQRGpFx8ARITQeQthP0hfMwScx5KBttWDaa1J0Xkmy5a/jdwVM16Rxbi94+
5AgUSJoKCGo7loPLTxd9Yoq3hm6O3CJRzgc9L5tLml3XvgkS2K6ODRb5xWC8HMkR9eD8K7knrh/A
t7VoObgPmcm6sCysMl7o5dd7N4oX3jxtVDg7Xqo+wruKLtf7Ez1/tMtoBOCdEXZ+6/U+t4iv93Jv
O/lwTGJSPL7fEOVY+l8bb0DWX6LU3KPvCTbIcZ2XGPbo4/Wu+MYTz83IOLs20EhDVHCynaXbkLca
8he3qvDOd07FSsRQSAuhYtGEkA4D+VW6vCGNIGc8zhI5gbRH/pmiEIJFZJjG2bB5C9xyyGxgH41r
o4h5srxIsMNAILa2AHim+z6rWe2t1LhDyD1fOKlzU+tXAl03smhfV0AbXFS5rsllL8Mu0pbtu8v4
lCxv5LFZNiA0ojFqxhAxHYsCjV8SE4Tmw1yvgCHO3HAdj5klFNeNGzU9lIyLcaRzVHsKJkXhBy2e
LosafO5u0+4gdtDMNlaSWmh+S5ge4PauH6rkDtuaXh8YfhlnqS8ATMfHVcbOX3O362id5WPn9BQh
6IsDbKWkVFYN0tgtj8p4b/em97b3p/IO4TwjsQh/RpC1e6cgAMKTrOzEaGdfYyYMK4+czpXlcqQO
B2xh2GXYHjNEDCJUKW7SjpZnQIWi3CekC3zOacMqVzvjTFJ4n0Hdg3lKsKGou1UyoINF0p/dWnTW
DUyJTnngZD/tK6OpVFg0pFBGBAZ9DaaCesFd8FigdrjDZGt2PsT5ttOPYln8jxnEkTnE/EpNheaV
E0xRkZ9WI2us6LIhLC+iUXtL7Dlfjywb/lcEBh+S5czTPR3AEa0IIZqWvGLzBmqccinpsHxAHIuJ
TsQEqoW9gLB7PShfYfmjFfCo4hEENKZLXh6RtjSbTHRNazsaeaXTdTOJEtZtVFZ1/qWmxmR3CZpg
ky17uKFl0VPkR9xB14NhrMdVcyyKrGHJ61jTahclxol+mtx7CbmuaUDU19gExjnGbvtkaF372ZyB
C7pWjsKY2wmdi2uyf8qFjNWXMavVNXdh4Mrhdd1EH8ziGLBhbq5kSkxGLOpNFPg3pSRQbR01tK/G
yW6e8wLhS92x7knBI9QV3DxppOUQbZ2tGy8rM+5sdiDOdsmehMj0iz24kLacpueJw56EGSknDE77
VmFgkuk1duaS8Yp9YHyhewcObFO3R8Der/y+l7u6a3uks6bpc1bpnBfYXsaj7xu07BzESiF9Hj4S
LwPwDyjL5CRRumws7qDcx4SONdYjgHSNM/E8zEti3beS2dHLr5AfgH0EVamT/lZ6/sZVnbnlyslj
Ivvp3ZS4802Cavdd08dkqPGEsDpz2sGVUJi9hzmo1E0kG412LzW3xnQ4B5W/saQ17c3Y0T71jeV8
hmYxfymoKr/WxdRSbo8Fkg5XmXQuFp8pRdmO0N7xg83Lles+igr83KLKxIaYNnF00E6fUw/xeJy5
6fuy6eK3LjU+ASxlgfCxdfSd8h0EXFYTgS/w8k+1UPxJTqWnLZVyFcT3c6VxYi30eIQQ2Ol4GWQw
uM/XZsm/NSV/PdIO6Dn/6wnPoinZv5QNcx755WdZCcBM/sZL2/3Xf2qe/sbFjmMsghKTRtT3AY9n
vnHYXkwcQguqGlTYH1Me5w0CFJDctHKMV1Mec4lS4rejOEELgpzq70x5XilKbLxJ/EELZnkZgAAr
+7lfhAdxwk3CgJGEGFwcMy0T042ffvhQ7r9NM/4DLNR9nVZd+1//+XOvDSL2chGwpfiSeJ9/wkd3
9aA11DIkE+bQEyevndeJN3ghgvtu8+tL/dyc/3apRSLjIY7xdOd1j7guI/JOY2veU5yTUFHQG2A3
iKARNcABoNnuS5zzBDg7NjmgGGt+ffk/fZzLrI6esWcYBlazP01z8Ds6o2sivK3GR7P03vuog399
iZ9bpfzhyyWcwPSYANJKcV81LqXUVE9TVOwdY3ycHOupDUgu75EmrUiy/fLri9Hk/6mheL0ceGMk
R0BnFwz0MiH4oaFoxQLpMSCuPQ4XYgrz0miIRdXKY+5E5bGAscQmKGCxxaLTV46FsxxCb4BShzM3
qoYWDAElRWwAM838/AB8IiDMqB4CfL9FEdertg2yamUKoxlXJVGwEk7jAVO09dHMxl08tB369iUU
Sna6+aRI8FpsSH25BghjnRPRB2sod9a619X0pLJI3qRuPFKm0WUlAIki9tFF9PueWN6a5HG8KlFM
PjtdufzBdXCCDzbgCJJeYhwyRDbGJZEpCPTFytEdsR36eT6gX77FZT1srbL8anvFQ53an2D4XDpJ
q3G0/fLY6NNvMaYOLpG5pG3zZ5JAP6/zZha7XDjYICpj7bTZ+EUmgTh45As2ChZfGtRQjk0iusd6
dM8TWBW8AG50RLXw5GlGdMyStKOBCPYpHQb4p1rwOEFbXSsjyzCkifixczmQ934e6sEQE/8SU5WM
0UBGbhFtMgJDbquWzNuEEiYC7X9ycK7lm1FqnSJqXsUB7qwMOlbKXvgoPCqjBHlNaPqwSRtCpcAH
NkZkbKtJSvedXXna+yQfaKzU8N82Puzfx9rIh1Mh035PH4moGilB0YL8T05RKeRtXegOEc4i35Yj
MCI4/dm9qEkNzcbKYODamwyWCv3JrgmrV4OYQi1Jzf65T3XYZqGujBtyjOLHNBHzpkprYxWhjl8n
gi1zNaYGGSaajG4I1ZaXZq7kfSnbm4h+0TOy8u7RBpyyx59s3BqT5e7LinsBl2+67btq2lWl9Zzk
0sFcnwK3oGib9nabBhfdjbMd4evyli54fd+zL5ttr27phTSC9nqhb9HbiefadWImJS4FnUFfcicD
uz8hgSeLd07c+9Rrt1FkQZ6OOs/AfBLjXskTQFTO+2mIj3YZLUqi8dKo/B2HdNLIBw50NlSWE8ft
nKidgUZNH48XAqCMHVNjfW9A/94riBcHp2nFSdU6RaceO/Vdqdg3uKNhl9Osj/WLFQn10qLiX1Kk
qpuBgvWEws/cWVOAYbzQnApOAeUhfgRvLXTB1eLcwsAdYPMKa2LVt1GT0LHS/OjZz7sqjPw42MVR
NJ6mLMtCsqLG0MUbuWsHPeLZL1H12TrumqifwpLqiiNFMR7xJBk3E1Xp9r/ZO48mua00a/+VL2YP
BbxZfJsE0laWt+QGUWSRuPDm4sL9+nmQbM2IVIc02vdCDDVbWZWJhHnNOc+JMzcgR7XO4CWQO+16
4t2KrdfAWGC49b3+kE6zfjAH6zPgwrPmF8ljXuv2xvA40vA3Tr1dM1aN825VFfZRTMYvxAUymtwl
u9ZkC0ijjYsIHvBHmvhQ/gjrYHwcJ8Mx1hJWEpp+D3dk1091csjoXDZ10Iz7hVxUPCJu+wx61iu5
PY1a1LRdvVP4Qt7lQPxRLRp3K6dd2yTWk8N8gc1Ijp2x8gZ5p7TGeue+7R/TcrTg1AhU74MwyQEG
OLBhObzcxEXOLsGKm/m5NvzizA1pORqEZrH9cD519QjfL2BiMfpxTZMUgyDQxTnxq73gAQBTUB/6
TZLQfBSlUd3I0j8Wg/mclyw06KwhS+ADsDtfg/WnxVGca/51Euff4inIwqWVW0+Z9rvSCY7PlDXc
Nja2/o1TcO1xS3Bv0zmbzmQvFEe3NOmYmLEzc1rGt3oCd0s1xG/W8Y7QwblcQLBLpux7QFv1akDb
f4q9xb4HQO2i6A+M0CjKjPbYKay9V4h+62K04Dpxpw8kYdots1BUArIKc2wgL45wwHkF2IRCJKkr
r3Sy0Xxx9yiYtO3V4tln0uvHFlbOMtyW0tcOmLDdsG29r55hJf1mbYKilvki4AXfeypQA+zBFZdb
Fhdz6A0zfPDcRlLqBuKArbW+qiflHJzecW7d1MgPQkuSz76zLZN03hez4PAPYno2uHNF2MfZB/Rz
gTQEJ4mjG7jgtD43H+3W3brwv197jMqfp8EVN27nLq+ysiJSCIFqZk3X3Sij6eEvZZx5s5cdbCKy
iDvmJOPh+b3KpbmJUY7Td8XyyPNxPA6ZxT2jxejkXgFlQGJH5yvVj7riP0X+3xX5NvrOP1RFK9rg
X8iClZ3w///rNi/eWRi+/1Tf/3jRv+r7wP7NJocFjQBiCQt4L2Xh7yKui6LchSfAGn5VUfF//VE2
vtoH0JKvXcHvIlaLZmENhnLRBa2v+2eScednCQe6GCDCwGIDg3fAvPRXCUc35KgLXKM9MV2aIgsa
Wi+GnkKm9+8dUYn66AToMzfkxi3IuTvQ2s+id0DbIo1l4D1pHc9TFkVBGjPf0azuSc1tccX9P83u
egw1n4cu9T45i1udhJFAkR0zMwpW6j1T8bQkQTHmdM6DIeqHrDpnTauhYxVNfc1jv4HUPRtQXwhU
TxZhgmqEURt8GtIZxhv5kOuIhLb3bRgn5d/N0JSpb1Jxzswa2buFVrwKgwRz7fvQa+KNJHZZ4r+t
0Xo2ElfLuXd00Sc7rSh1QN4ENolpA+GWUdANjkqyanfcV5bmppaSjytIRfRC4s+hbx949lrdtIVK
pVPxVqjvfPIWzBgWT5Qrr4xvfBNawriJC44nPq25VOOqgQp0HFUD+ZOhAU5e/zqOhcR2lQvSW3B6
UYxRIFdZDeCuVJC+5o2rKsaJlW9qrK4xLPKkEP6CQTbCPGgv4HoZhDchq1FTeDk0Kpzb2ccSz7N0
8rDH3uhEQ0JZSrFtD8nezKe4u/HKXjvqTJzviE6IN3jjYBpQ77KUF9VRaKRJJ2h1H3PNVenGkqBd
B6Ma740CnqeLfODdazIKxUIVLJFmEaWMgXaDX+bnjsDsfS3tEspZr/Z5NWDwbava3RRDoY4+cwyo
CZR7ZVVHliuSW8cMIDiKYopcm7mL3TMwz9ykPkgAxvcwB8pX4r8xGuYx0KJFG5rbInOf87pM7ulD
5B1kIO++wDn+CWHwhLmb2rhrxHTP+VDv5qFOX7jXx3eFWc+vuWg0MiIUiNLYM2Omw6l3EwR5/CKY
ix4YAmm32gSLdiOR/MGK6qxz7MbFnqi8dIkMr8vnl2aFm7G9dJ9b16ge5YyTf4NgIplCEAvWFKZl
501hjTDhWHWm6zIiBoOokDccR7y2+7HIkxerqa2rYFlD143GGZ+AxiCy9huAzJHKu+K7Mdoug1aP
aeQmqatqy3iRxRGNILyNxTt2o/OUUZnJTNnWxoZ6dTaAXODDRKwDEaNTw61KEiZP01QfEI8qOAYz
3zVq7u5eFG710oHM2Q+AoL6Mpng12m4I2Rf7J77pcjs3iNJn2fjXy1xM97ErxQnYVveUGNbypqyl
hOk2TubXDIXGlbZUXsYky/JOYzEFOztrvtHOxQeUNu1WTDk4frhCj0HuqzeoAMXrnC/pqzX2qRM6
rZ+/tsyuIGFxhbla3+11zzC3gTf2u7Rxr8YaRFHpp8U+g414WwWVcxonkFk4uPKMnE6QErdGluZs
dvCebIipTu8qMimoTpupIz41tziLWdQKx5/YpfeajOCeztt6VE04xqNYj0u/8ShGoK7qYePI8YRk
oIqs2TFfbEIObnute06X7jFrNO9jcmpYePRWer5xRhSJKPiX7Aklu31V6nN81nsbMnIm2RGlyTGw
pXc9j13LpaHk4wKHIXI6vf7qKh3+1rjUd1YcLF8YNHctDnrQtEE5NgyAE/uZJE5QRi1YtpU+Ag8K
mc01ClL1qYfaVNUFivi8BImXGwZxCFN3YhWXvEuLqWwBsDWUQ3tmZzNuHXecIjEo680UcXqwNM+E
bYSG6XwJXrOBTLHJ7E14sbktUJK3k7brakMTUJb8+j7PJDPfpjfY4SjmrINMmYGDR9ehyJUj6k+T
NflDPdpsNfNktB6HnkSWfCxZ+6lUMX+/7MLpyeYHW2OfWw/kEKs1OBZtTgeMsF8VLBexVQKRHsKV
L6h8R1zPHg79JwJS5I2XBGreJMpimWM5FEsypXMqfbJIG5x9Z7Y29Q3ooJxT1AFCok9fAX9WD4BD
VudBLEN+aBImGfUUWJxg36MUOGu9CSkUlf5Xu+6c77Vmf6RNa55Rncg+nNsSF0SQbVt2BVzkWn49
TsK/Dqw8PwsdgPAmW74KnXFWq6+apml6rvXuEXKUTuJsJzBiUyKnpInsUkZFiGeW4L41unqLglaw
dJWjPLBsvinyIQEplsZRV3UGXibH3meJo++43r9mS+U/tCaGAQFO8inx8BwYomtOI4KCbdfFTnEN
CAWHgayG65og1YNGMjK4nBJShG0YpNfU7LAqnR0Qctjuo50kMDGTOBjKHtt/SVDdnXiH9LVjU4W1
0zgYnXOnvCtjDUapiUzAqHoADRLyBYS49Izi14PHU9X7Xk0qAofWfzLxS0eFX+ML9vLPvTS+ZC1k
2oXH4xkedqI2rhwFW3YmRZWsMSqXggm7NcnvhjXkW2XM6jHTXWfLBIVUmMRHGuODXmaFHD9if5Y3
ru71+zGwWt5F2t3Sw1oGFJWgo8dEQ8YyVWjHUV0hkBFEMgI91+3iczuNapeMfv4BH9/Yshzme/X9
z8IvvnVY94+WxuNe93J6R4d/w+obbGYUxwfmh/pRR9URIXg1d2afGueF2I6vQeY73DuFtmdHqW1s
lFb3GeqWkwkKaYdpp4XLnwCtZQx2sBCg7Tzy6iONhLh9borhKiULh+toalqIPZoW6TNiHkw6w9by
ZPW1d0bWH3ZBfjH9hZqFexgHi/W/c73YY3Oo7DLf6Ki3d7XhfG315l4pn9IhBRVoZwQKdbpGngMa
uhQYphAMOdJ8ocIodBcVan3jNd29t1J9ZYuss1QbkpnZIYrqwaePOcGMSnbYnnwAPix2WASaG1uI
k1yKZBfbxbVVatpDIKdxX7gqOIBqSaLFKu+1vLqDQCZ2SHIRAMFWDd1ivg8GZUQ5q/K97IGp9EtT
RXZSs0MXir5ssEBjap51S64vJLVA855620wPUOJqNELGN9zn2tYhs4flL2Z5M20cHmQ54M7KUvej
aQRf03Jut57G6QdT4uDi2kIcDSWTlY7YDI4ymIs16jiVXcBkNtFYmy7+qezn+yJ1PpMr/nxpEP7T
S/1dL7V2QX/VS60Lk9O3Tn6bf+qmfrzs922J9RvnlesFWAHppXia/k835eFw4W/gKTDc/4nkZmO0
xcng+QjyzV88uP5vAT8OZ2Bgoh7X/5krkC3LLxNx4LWEvOGN8X1sNowWfp6Imy0SKYuH2CFACodI
pLP6LdbyLr8SMBiuJh2Mw2PiSNBleirUcWBpck8xOpT7HA5hHnYdjpoNSAq4GbGy4N6ztjMblOMI
N+yUC0bqgDErwqODlnHNpI03SW7AW4AFHj9NZuW8MUJ5LwyGt/yop4FZx2Of18u97IKnuklghlYs
V9hGFrHcIKdHeMcs+lqhoKnoHXzjQbpATvqm198CkssJltdS86GqxvwkOwCUPF/RIja8cHQ9bQvF
fbopkfhFhmYYD/FiaqRuaMF3aXaAjKlv2SAPJXCZZMBZx/Mwh9E2gDNfRhmEiy2zzeVA5WtYaOeJ
L3z/KSFZklePxtDxZAZEsGf3EdRhVqrjAqU0JLiFF0pnlCZI9JX56ZZBGbwO2dImYVX4+hsdznLt
NkMQ0l5Au9KJkkE11h0HTfHbDR95JDD3eSfTPgjHtLbURpA3Deg5TU1Gx5JlUZf57BPMJtE+KWXB
jukz3HKusoxz58tA34+OUbzMeQFKdkiU8dahKUWvMgG6YQInplsfwdH3RYzITq02PuViEh8azchN
g6lif3l/PPG7I2d2R1gAfx5NIKfctksaX88F67XTO1XtFWIQeODNwiyegyx9YDzVMqz8uT41GQEa
1BQb1ef5eCaSi318XBj5cnBl31k74aDo2SNTYnSb4VZCqFrnp8Wuj0NnM3EkG4SxU5qYbw1EPHdn
NLMPyju32c1x136jIOIBoKSk0VvrIymddGvjwHmsy6V46TSreBRNN7+1jZBnH5D6U0by5g7AcOdG
DPUtumSVXMWtLV4z2gqKqNm5Yv2HtQlSEY7ynk3IADE/zBaH+/piymoPzgsOmtPCqyeUBYdZ1iyf
lmqc974tA7bopvV9dC1i1eKuLGui1glhjlDwpxR9md6Lm7yo+VkorJqdW7toe0MbZ21KfntXe9m2
T3L5EJfBfJ0uYx5ajOOipdfj69ItU3J2qBD2Rh8YCACE9VKwSdnTYWr1JncFFPWpT0t/nxu6fOxr
+83pC1DTjv6Ke3TOQrYVtBQZHHbi6AmsRwDMA12Ci9il/kL+iWc26+ABQEns24Bsld/BMC7qO+ku
5b3ULKCE8wzVLLWNk8IPhjq5TbYlkNKVct9vkVUsJ+hPOaoSeFDhWDjW82S4LNzKGdANtTQXKqUO
1UjOhWFWKSfVyNilIi5yu05KWA3EGUGAo9T2bWPJa2UF2S1JrvlVpY3OXe8k5BcwGVpD3iQyfDTq
cYZ4M2DcSrSbisZJ996GRUuvY8NIvs5dln0DP3vsZr76pVlRjK7ljqDJa9IB5sxyq1DnNe9LG3DR
a1lHQkRSl+0jdUWTIY0zxFaJgeQdKoflGZ6Wvl2yFuU5CxcylJv6BUzYvDdb0Apb2GQIiph/6GAP
54VKeCh6QMbE1G8tVTkGl7ID6lEVox4NrjtfjTG+YjEt8jXg81ukwOGiPTZl7cnIXRIaJ0BM7BLd
NT+OEpGsnjXUbqOj8Q9JXaqRVFRNFyIKEU8uQMuFjSXURrMrs6sBKdgcMvkSGz0ziWKwMMiFiC+m
vUDeE45z+U6sYbvt0tk8IqX0bupZaU9QbLj5K1Msa0edQTWvih5Vvr90d8QzkvpRsX2rR27mpjtw
V5Kuij9d7ixt3sfopMr8VDCrikxjMcheWK+iBl/j47Rwj+pQ4EWupnNbHVYw+AbZCzCr2q32U8Lt
ualoLLkcRvPBcNZfBKtqimA48U6KIV+uR30cUDOOWlDd8NieURxDOYnqeum3UgEz7XzDufpPufR/
cRCblCyMa/9CX1J3vfh/4XtXF2n18wD6x0t/L5mc32yHGgeyO1Ne8wIn+dcA2rchkKzKExxg2NVt
C4XH7wNo9zcePpiOyA63TF6G1OB/h9D8p4iYyadjgxE4/0hkgvDi15oJO5KFL4lJN14rvHs/10xe
PrUlg9nsMAHGpYcNVnDnIhO0i+bQBXgXhkavUZV6gpwJONj2kZtYAI194aQLzRG2846bfplva6dO
2oNW1AbZK82AygsTEmL7MsW1OsfYHWArGTdsm+xjbyvsALPJhpY8CYtSbJ03jBl2ftAmlCwlQP5z
IGLm0dJvPjX6giCc4CX0ZKyl/bMhWJMBHUVxGKzJWHWFkHWjapAFexPHcreVuba+5JIdmmf4Dsy2
D16oHPjFI/eqlME68sKLjq9Mjemhg1R+XAW8iCybySPR06zyGsxtV/ugwz08G/4qA8azwDJ5Ff4D
qkRm3NhIlpnO4XrI1aovbIJVS2qaSXfQGfw/Ufs6794qoKxrTR2sQVjPy4glpLJWd4ClM912S6T1
iYmtaXOxTmTuag/AwYh8FYMKeWtNsMiPrEs5AhcbNknXzSf2x8x8Jmu1C9gTGr2LFWlOeB1rZt6A
Y6Af3YyrAQW7zuqhWC1YirHvwhN94lPba1Szn1uk6GY6nz0oHAwyatQtZMAEaVTCEzdWrmVnCGgI
YMd0us7idDhaNUmyVcqwHb7cejxh5iNILKcSLiHnNX/z4wtFBMfKIVmF1KZav2G2C9MdX6mUb7gd
cDeMF1fyRC5sGYFYzNN7raSd3NR4eBgmDYI/fVmgm3YYeBMcnWm8xx+prHBwNCf0NC/B7tuXDok/
67b1lScv0aI45CkW4C98F/Fq4NKHKniZi/GhX6Szm+HJ2qi2ketT7mT3HrgImwEAYlO80Xg4bE7A
lVPMWVtyoucEqcQ7Brz8pCU2+dPDkoBIfBWDXkTvgn0hspp+4GxAHM03G1g94l+KLWKhbQNLRuF5
yOxhMnLyaebqCxugAW3Ipu0/IFphLdN77BBibLkIvWDiC64boiQJRkGMj1UPfe6pAuefIhXmmbUd
OEWxM3JZnusmoDQh0dA6atnAnG8eLd53uijUtuWqfrd4BuL0GNHObWJDYRWebH5lBccSjtB6nszB
1HxS61fkWz1aUQd8pm9Ifli/mikCyvktULd0Pw8YURobdS2JBPHL5RRONTS4c47TkuUD8vH1JI3d
YXoYrdUWNK5Z35e09HIxgY2IbPUzuDaa74tHo0cEboVN4XPCXKTeReWuZ8DF+7SqX9105uBdzNut
zo0DnFD7I128dRrc7DiqkLOPNf4L4oWB3cqM4NesTcqw6Fa308WKsKCfIXzEGQcUKrguPB3vZypX
pX3L1JjrQdc5wbTVsIfwk+MTr9amgVnTfiYRmbkL8r/jRRI8ru6rpSXWZtOnMz+hJu4N5SecVMJL
PCmsu+ySOq11bCl4wi9BpBOYfiCJV98RORicHea7kTUKADZTnfN5ralLxt0iUcZuyUPjCqO04Q1B
o0aqbtajeJjl1FwnmQq26dzSWcxcy/mqTsYYiEmmNAp+DqB8LAs55UTWQ5XUV89ujzaYI0h84UPD
iU6gJKzfT7mOp4TtR7KPe2E+eRbnvAtkKt75IuuWR0nEun2YGB0frYUPPOU5Z5QWmHxRhakZT7GO
BfSU1B4AX6sqUYWXcUYUxurBVbaJUpvtYXcoVhOHTE1uzUY8c05ReHOCExzO19pJHDr6GHCFTxVT
5lahYs8caL0RkjW2cCWgYACVsg+2dcVZOtKRu3C50R+n8JifyhK1B4KZBp/FEKxnDlk69XyyM1aV
ocni/iPJcVqkwuHsXgfZ1nrukS5kZFd2g3NCGR5u7Ms5byP7vxAfeJfInPlTeS5GtdWP5tC68zn1
9bY3jEbb3w+Q3SdIp5L728WXTr+yno/BvPqtWlxJYJn5In/c0jJpIPT+4cp3Yr9Tx8yXrbaBV8OU
taGXv7Ndrq6iwA1Ab8DhtYqJTRp/Vw6+/TJW/QQem9Go2F3urHUtCMwe8dO+GCmBKi9jksz5K0sR
7hOFvd6ljGFM9zYr5PegwE+eqba8N4QyQ9i0H5WYgmPXNOvDoNXXhzMYdnCqq3t+XFaDVUH9oEJm
v42xmQTkcHFrzmI+cPuxSlYAiaKEWLdklOduvQRXZSV7vMFePLEqRrRV3C9Z8Q3zPt06biotebnY
/6qeXulEEi5XTb6uMwCioU8kkiqtNxpm0Cy02s79qKvyBSdNdwKxpLAMzP44UYew9sboA457fRBJ
t2I8OycNyXYspY3K02Ou3cECQk070+KJvHF0fOVkKiTh4CfiOfVaBwNUFX9ue3OrmfhuJZ7lsOvX
8TMs73GjSqPUxkPfz0cpVIP4PUBnc6cLm0Fo0L9WrSKhiP2rxvDkrrGHTVaS1mjip3+d3aLReE7U
0OOPzP1L7qoZV7jt0ptZujKjRm8Ycbgmu3wPwT0m49bOwqY2y4NhtAkeWLthim7n1i6vzIGIDCj9
ugJM4BDUSxCbN+LqYApDKMvskt90CDgtuzCRiq0lgXHBVW/Zy60/9d5J4hO899KphdOkEfdVjsaz
bQygeSFw3qZL7p/YyeJmM2yKEuHX28TPGlqphhlwlnuM8aeBJRDeMGsjNWd6L+w6e5698pnM77Y4
F62079uc1E28EaMf2iCxdv5gDd/l3AVfhE8fK0egrwsn2bYlhDDyaVQJGMyCgz60QzRDQNiWfjMR
VWtn+Qa6VnbtdwJXNMfL/ch6v9otaox5jqc6WITxOVjDhXPA9XsvHj8PILicNPO+QFWdH4QzV5iN
WnNn5WxHzd7p7iU5D5Q/lbt1pnL6iv3sCTYGYuRRyms/Fcs9gH8nrD1V7mpSvfZxMKC3DFJ7y7r7
qQ0U6tTOpTLayrKtr8ls5xZFzFdIlnGzTagbTgqHHpuHTjs4QS2PeaDsc22xheKgVYwjWhpDl2nQ
1Lb+VguA7GXcsdBDl/md3WZoKfyTxi7xlofATMlHwE3ia+6xYPd6n5C6ZaFLOJhA9Pb++oSwZkJa
J1ZyB3ZpEF5xTn+SiK4jtE3B9ZI59yoliRWGv/6QM1c74+Hvn83J1M5z2RTk2PkerxupXb/0Q4H8
MIZTdeqnqoW42tdv2YpG3TDpZ7+XlWb+ZHaxf/BGS7vRCVAIefJ6UKHtnfJIT8tYbx1H3fPetbx8
m7R1RGKQVkhn3smdRtAw2dYemgt2LGqvszYIHT9HulmkLC2QBRNjLPoje8mPhvD5rUmGQmg0erHe
rYzjzAr6Pe7InImgn01vdm1uqa47KsFUr/AH6zneTxi6+MuMG+78XblFm8pEIzU9WF6TtSc8dI6k
iVTOGcmLPAulIQFtLJWxpZeu33HskKg8kNhYGECBi26mFifJKntIYwM3oZGVdnHwFjkkH9z8k53I
zDZafKMh6W5AE5II3F+4z6x437tC48bUpe7BB6v/oiEnwzfvYnln7GSIqGt6OhDBtsTt6utUcl2k
Vj++kLZXHBdSKTZBN+e7ZekXZjM6/zPzUmxZhf48JpPPKW6Vta2dUoTTA1lOqkyDr4CNktXJfcP4
SL6uYbfgUfxrF51LyMMrfiyVyWxxlG63Icox7k95C0DhVbqN0nEJMfM7aa2xmITkEiy6g3CFCWub
GRqVE9luFvC0PkBY06Ab36Cvrf1PcVvg6Y6zbMRyr40zgQAMursFiSE22oUNfWGz6UxYd44M1h1d
WZ98UfLUXROlXfInfQsa3Bg75VWrd/w96tKFaBYHYRRnj4mJz1HUoKITVFvVKClE3MHm2ZS2TTGf
9JX0czGRU4sWYdmuBlIEsM3mDx3/vzFPWGtv/L+EKAcxCP08WALoskz0nAvi5Q8KfG/QG4T0rTg0
bsIDE0VgvcLVcTR7EzdpS1aPDSlf9hGDPh9gwmafnwbbHB6UPZCxAvEDQ6DOlG6Dhp/HtNFTVWsp
NV1iL1QTaSIpAeKV1dStrWcV6LgpNWQuPCm9biL0iznFx48aGU3r9KCWtSmp5gaba5yitGAgP92t
j5X3C4mnwp6eI5XwGgqyvz4c5p/WL4brsXdxDdoY2w0uBJQ/HA5haPBNBk/bW8LhK0EoU4mTr9bK
6+Kf5TwMziQVD9pjZS70cqyaeVszKTWPU+BytBILWkXoLBrpiRD9+LZtnNXhRNRbQnA4Fa5lNny+
kXy36axGlaSHOqEhx5GPuXYLaKk7LHPJb3fMnF7SzWcErT71ycdff9g/84UNhwghx7NYXaGC8f7E
ekpSzUL7TPDuwFolmCclCS7PV+OgEzh85KYk7HyS7Tvsx/mh7ZkwtIIOPK2n7qEEl/g37+jfnY2g
tqxVuGixTPvlHWlOqy2YSQU7E1ZGG3dlUF3c8JLBDAdBW5vWC3rCBjx2bAa6ggqdS7E3YIkDFpLN
2jnRjvz1G/sZfLNeJeygbNJcTXwdTJt+MTJhbSjSpk8zQBEk1EVlzUrqdbEXJd9s1FktGawBRXtd
IXJ2N2RH/x2W6998VzaY3/WNeL7Fu0Dp+UenzChco17MPjk48FRWZIlM0kihUTNvkLGIhJ4sbvap
lYrkqm/ipWJsK+ObpOoxPuoYKbE+0Hz948PCvtQiI8tl/PenICo25DHTeDs5/OCUoXdLtlNK7juN
C05RVko0CKpc6CG0IWl+GAcJE0u+kX7A9VBXfzR+Xe5NP9+7MOvi+OIfOlXD/mVXWkHxIcUBXKcz
A+I4ZEY7o5aWrV9mfCFidgiftsC4PeVerB2NtUutbJJQCMRpG/PWdmdm0hs97xNx6NdBU9OCP/5+
QV2M1WoTvhyu/yzu/3Zxj9r4D2fWn0TQN5dJdPSe1/2vc+j1hb8LoZko87BaH1IWVyPSi/9Z3RPL
9htkbVyOJu68n82OK9JSd2Fbg4dfl+tcu/+aQ4O0BIrIwJiXcVFxCv0js6P3sz1wNeat5HvuECYe
QUhyv9y9kO43Eq+1eV50x06WfSqTucftZeqbcpbXWm8zaio90jsGH4HnhiH58onpmYsXKjUOcmi0
MzxahaVaK0EmtTXOl0Ve10l1EJ2lTn47ehEhb+5VrSrtsSURbR0aY7dJfao+u3QfB3qO58wP+opB
Mi4fo2nrTSmzNnQlslB+nrEzGckSnTLE1j5rg3gVqhFf7yQH1MtAm8ruxEqQNU0b349LezvJOlrv
1hu7bIxDK9m7gmHKQ69wT4aN/0PlQSSS9kMxqI1U1siwHLos7KCYXZP2lGxHYsvouEADsMpqC6lt
Ka2MHVOoZe+sKTlVYu6h+FavwTxk5GutC9TC3pL1dItQ1t5y3+8h/fTMQj3UWMjIsI2ULr+/NDAT
za1NT+AHh1mq9MFLCAAr0S8yRDXZytdzzLC8GQ5Jn912c6DjdsuXbdkSGUkNRuGiN9ZW6I7FfBeA
FKKlicC6Qp7oxq6FQe1HXfoQ6OW47WNvH5Tq0Nir+4rIns2MwY51cKITC6pT+GS4NsT84vQDC7x+
/RCkckS9gvBRzCoJO0dzMZuoL6XEWjhNePvIL7tq2OSFoAu29eLttJRNs7O0FQJe2qmUx/imRTUW
xMGpx4oV+rmJXW+JtZfZYsBAS+lsJQPWDcjKaWfaSYDHq5yPJrfnJyLRl6M0/CHyPMKe8Ks4RMlp
9A2TbkcVpCRwD8l+Ui55T8yStoGRfW6mxr6CNnFkqEA0tIMyTsluJJU+2QsLG3vQ0rYUhbbNs/ap
lu6LPy3I5kdvkwyuvdMq2lpDX8Tea8r3xck+Z22P+LCOOybfI8k8GHpOrRl8s5naot0PnGjFvKBq
2Lgjp4TfJfdBnWGMSliF0vwUqEB7xh3oUm1Z6CTgOMfWzIzPs70YuHvk1aTlX5bZnraIKZttBkTi
4FQMTReEjgR/cC6gYmsjL2nsg1hstbUBtYRML9soN7o3TfbYPr0pjtxKEh1az+0e+5S9rclB3Lko
T3axlT13WJivK12UO8v/kgRSP02J14ZO42pPhW2UkiZS2JFXpOlDiT8irCSrdIiV875Jg+5Jr0gQ
Ji0yf1jwxEZSLteoK4qdn+XjFs2Fu1tofCKC4r1tNRH9goZWv0sh58P/RphJeSlC5ZAOJHoLW5mX
uUeDNjbEhzYc2NgQRzaYV7QmKtIYyj+TwMNR9MlLNxlvhG4SjGTTE6OjOzUlk5PpzzN5vpteM5BG
D+2Ch6PxQgAEbEqWvHrMNWsmVkfpJ4NxiAPCzhXsL7RcbN3GHxEwlG5IZHHOGh2hLG9VnT3ss/yH
2rmq0VoT9HjD8OdLim0pzCq6waH1ACFSR0fewvFs2GRApygITbb071Ms/GhC0nhqBkIgM7d/JCL2
yMPePfmLx0y4cx7cGNYBG56a4OKp3Sxj4Ua2jeLebIOvqi8eUlZabAfuCvTyrNFTYw9W71tpL/Ou
6JYrZmPndFwV+l61R827zieqauclWgdfRjbRHFN3Q5zyN4advrd1AgrNZ4qMYfEAhSZByUq6wOir
PjR0f4aLVJvobFtOqcTtrmfT26nSfA9aEmR8gl9IUJPOY2yKJCy9YLvmQutcavvJbr8N0N2Isp1j
AqAzbH2FYZxiv8h3WQEqkbQliZw5Bz0elP5BkCZdF+Zn15VnRN3ZUTrTiz9K2BKp24fFbLlHpafV
UxAMrwXs9qhpvG+uGEccjZh9x6R4QvJ95dl9d9P4Jixg/MQOUEf2Ou6GWKS7QsSk2VnCD8kV+t51
SsdJTFiOs6h6b6MojmJEk9t27IszmyiCb6cOzSXC80OB3xq9+GcSD4On2SaurqiMq8XFkjaYc7vr
/YIZj89vrJbliWFxeicx0mQGD6FJiyfUErj6yHgrdp1yHPSjzuO6DYsguKVXcyuPSdeizxgslJY9
0c2Y/vQIXL77qcintzFW6uDNRLgrk/VaUoidMvtxP1Xoz1kbMVwph+C2L4Y7PfFgZtj2+sbH66aV
cdg7qGnK+KGGrwppP91NbYr2DAP00RDaqwqIrW616cNKGxyWhVqtKAuUrzTt/pu9M9tu29i29quc
F4AHCj1uQbCVRLWWZd9gyLKFvm+qgKf/P9DJf2LvNCf3OzcZIzZDEgSqVq015ze3yOecA+tvekro
gO9jjVVOesz1xs4rAw+Z0T5dTHsX024ilbkB2QbKdx+72Sc5pTYWY+9pHvqrPm+ZPWvxu6k17gkK
TbS2mpbAahyxs2uQI8Iq9ZPXME6rLXbyhVV119FyCcl2X8zqa8FBdPhopUOEfZmGW+tXB8VMj6Ar
NbReLZ8HTnwujyIG5wzTEXdf6d1GdueTRAXzOF8fMsz2dm8eWqNGIr1xGwRhH82RwhjL8DyDYIu3
dg+2i/ZmuzQSy0QFxezBtJAWdZ+Bl1ZLderMqXf9TVZ7UBXQyhUp3LQA4cvSdf/NxkDilA7zP5XX
nEo5+vy10OOWXLefFLE/XvBbWe3pH2wOljrVsWuvYgxEI/8r7/CAeNMiIPGEo+cfGSLiA4ILg8OX
wKkHfIOj/O/yDu8DYgydFopp0C5dTYH/IpZG/KrucHEXIry1cdci0Lx4HP948gW6FBPva9vHSelN
FBrZkpPl2kQn27KmDZ4aFFjIT3dUUMsO0Fp08tA8fWZjVh/tCt2F5WT9J92s+k+xQur1hyv5J4fQ
XzsDfDqD04XNB0RwA13+53O5j9ouEtK3jtlk1a92YqmVEFtdV/YaLNwSkLD3G51qoqmRzP79e3Pu
/6V756Fh9mhUcSoCfXKR3/x0bRKWEbx17TGKo5cSkB9jtjH1b3IfUVboNLZ7DX6jcrhMjnulLD/9
KJBffFFLtXxzx55JRQN87hQXBIvkzljsh6Ib823X1s69SxU1bxSd8CMkquFaNGazo1a2gqUb4fip
knUaIHF5mxiz3myICUUK79F8RXTruuE4LvhcvDHR2sAcHGrqzDE+YzPH4s5EO6CNB36zt5YtCqXx
AaldxaDCqphZDyYWjbj1/WTjRwmzs9TSP2mY07fgZp9GvG8QIpeWPdh1murcWTQetGRt6Ha1OR1m
2oubXFtwANKYJxjIlVMbYLtPNkDGAeUaan6pyKO0Aw3AybUtM4q+bh4+gftDlZzqyPwCvPVrnixe
WhrH+byTWN32yke5qlmG7ANwPO3DOkW5h9+aijCLW6KIauhRNSO7LvSYRm7laHbpbjKVNwfkCToP
CrYBmsq2xZO3MMh8EmOdbKvBleMRVnhBlr1RDQ8qxa20EabsMfo4Qt8xFY68oIoGVC640hivbjlj
mldAM3QKkzg1JOxQuv5Mui1+VsCxB+pAg1hOi864tO0XN5u9LTGZ1V1edWqHQMqgZU5+DPXUwK4d
60rs4HGA3x0Qbc7MxPeL4cXf2sSYdrme7vxhmkKeVP9Iok35sBjzhM67HrPTknlZ6NmDC6NzaA5L
qS9bv2gG8IRdTUVJ62oJ3MygOc6WryjkOb3ukUKLq0jziJ/0RPRsZmuTXiZsQoVrJ98tOJdwmoFe
wGB3y+90bvM6MJYWFrOdVuXKumjTgJQp2wwct3Oy1WjymMRaZp4BaY/YjbKIQJNH0aHEbcDSVjWO
TRRHMea2CB6L1wz5tyqj0ewFQ5ftDb2W31AblCKYQIGicWyIftJv+tbvMAGnRdEc/Iqe7m3fE66+
jIt5LHQzm14cRYTiNRa/+nXRTII/I7j5HU9Fqw1vRCJkRdj5Q5tsHFS+6XYYu0rb1gBTMCoLaHU9
FiSxHSeQ/4+zSfbbAekvjjstqtaRe9WBw+1GEM9f0NcQkQVrYw1AnW2Ij7HM9QOq9YStYKiuu0Sm
TdhSG7/CHwMRR3OUW13B+EPWkj9gNl8XQ8bfBPyk1W22jATbjnBdN5rh827d+t3mBOF/Fy1CMuLs
o7XXb/WfhtTJrKBLJz49B5/lAG5sOaS1bJjU2fVnORmMBXx7YpKXSB7kbc+cVwtGXY1f9YxK8gaq
nE0idoScZtMYTf2KZoLjH2N7ZKvrUk4XgOtkMdLcDtlFC68N01mlxoIFF5ZjvcmlueT9HqxoBF+T
nUDMrzbkN705Yd3T+Vce+2sTg3xXKmTikxY5vVSxKtIeN4JdvY7zUHLrdEt/VXeLc257wSdmBFRr
OznS6w0svOn71jOKWyRWE8fSGkZq0ItMMYWM6R/WNQ9WSpl+CyyyLTfI92o7BE84HcEpDHg6pyEp
r0tMYIRX8wm4d8sG8SE4r+lstZ3KaFDa0RhW2MK/MG6TqPfTLvc3RbzA86kJEtOhxM5eRzfGlZ+x
T9bnxJkhRSB4r4PI0yH2Mf/c5rKvv/Zi+IhXwjnCdc3sVXMu70enMItQww477T2UFTBO4PMxa6/p
/Fh2Fu0E6vGbxJwixqfaXF0n1PNPBioGh1JwtN/sqcKROJki2dUy32KN15ZNIWx1bRVZfRUlU3I9
ujB5A2rL4qhar7Gh9nTiytQKosSZwLogTSPkyewzC1/Zn0PLx3MYiLZ0jY1j9wBU0D0aKLsH3PH7
Spozq9/kAAVnHceCGNvWDqd/HPSl2X+67KP/7cv+Y+FoO3+rEL7tvtOD/7l0vLzkt9JRCOcDUzIA
4uTSMrRZ5yK/oynIFyK+EnQx0xPuQodm6W/KYMv5gBIEzj1FokvT1aDi+70jS1XJY4nFimqGMZzu
/5vSkXLz5/qINqtpQ7kwmFCwT1Ph/lyd5f245HL0UwJDWFj8DV1MWgUdTP5bP2os695yWgiv4KNI
bo0iQoRo/02ps8mjqZbqTDsMK4BLIkrQD2Rumw9YO9e0LpvORa5vHCRdSDur/MDzqsu7AeLpt1Jv
0LkHuC1Tb9OJBPqqMYoatUbNycqb9rVv4b9I2uxUZpV4N2M4GQF+Se+rZjBBVY4Xn9zcaoO6jpkw
DhDBbAqTfUxsUmj6hX6LcI19jJPYOAZs4lg2CWXGdbSYlvbR1bWvHsluYbnyx3DRuGcnIc08JUwR
zZuVHl1ci1/kurxSztEA7SoneehcL08gqqn5DipZ5IeNIctuazZ8Y6q4BV5q3xZN6OtJctXi/oin
S+qvdL6mpDB+7OntZGfbQAaIwtm9TTsdXtlMejnaLYjUm8FNkiQgB8Ofgl5HZ/jo2sNQhfwS80s0
46/UMMETJ6+i+JFWe+QH9OCAWMx8/GPqRMnVIhUyCYote+9YSj/GlTltfcIkMYOgZBA7F40CRWFq
Np/mjt03jtsMi7Y7lSetrxCBQ/RvRk74i0c0rHRHDvEWt0S2pCw+rkqgB2YsRx3cKnf+TPHYAtjq
uLM2BkWBCv0iUWGqj/D4dWbepZYl725Hk5CMi/zQp9a4k7HphPZqaqGyc+/bheo0qJjzhwbJBfe5
Q4N9rmmm6GUr7jXbl2RDl84pslxaQl1nO98kdNaQvvt4Ztaw0Ir/EZ8Qz5RJu7bSmmvrkrCg/4hb
gDckCV/wbXTmdAeQdNDE4NDU3Fl5C4NlqVKiInQTUVkF+IMGHXKw3rrGw0PvOaAO8DzCGYRlWkBr
uXr3Yx/zWy1ich/LpiLB2SXHoXkuOojTdIqIvZiTNQGju6Rh0MZeXS9kR9cYfKMOAnkTJ9/K1p0b
puBu7mKLnkvteiJVoUcuqfDUa156Pa1BHU5UyVfjR4RHT5rH3FS0rtUl6oNmW9XRu3X05DDTC6vR
hVmFCAZi5MWGtFvSQ/SudHdVnKZ3QL3oDifthEWo7qKSJzvykESZzZxCgM9WjFgDmXa6XpaUEHBD
s+CPJfyaYTOV6+nlAjzNLvBT5wJC7dAKuTdqKeG59DBTyeMdGXaY8cwdZ2kYzVwYq4XmpmeNBtpE
Bt9KYoWcA0u1XAGtxopqHWhRQmLT+4dFDRlM6FF70y7c1/7CgGUeNNvnoTZ7auUWsPYuHuf6RZE1
YQXeCpddsLvTeouartrzHxE6E8k6DAdWovkRDqGqj8aPkAMMbc6+0BOI6xcRtVk33bvUrI/2SCaC
mdo98OfcmJqDzBOBxSqaCdZoNPbrvtdvligz7i2m6qA/LD8rt1nMamaPehXkc5vtF2V6p0zz5jz0
pKbUtRIgjV2UIkvIO+V7z4v6bSFiMNApv1UNnHrJQmOxzHutmXUwh2NShI6fGVc4h/yt6cHh3Wrp
Kn22EiWemsVKEd8XBr9zbsXZ1651s1eceNpH8P/TZ072U8eh0bJ41iw14f5aTNTC4D6OjJsQw6N/
6rcOYIbuir9gIXPSVlEo/YxmRpvoMZE+WSj/SHSdMSA29OfnglMTM5BkY9Cvh4DtdLEZVJSxB63t
6DJHQynBfyGiR/9eV83oBR4Q/ycBpfsZcf4nRs4OVNCLAtuvdOPgkNtx79gcDeMBbd1gJIAZfc6G
KNWRaQLGi+INzDP1UEW9dS5KcooCkC+luJFdXd8gk3KyvdfW5ks7qJdYKYSTg5OiwxEpFJvNNOlD
H4xTpsYbQjPX1B/RP5RZnQEqYf+K74Waoo4OulXMy3woTXdwkaKCy4ijEyJH6Z0tYkl2/62n/k+N
OAxIdGj+uhF3972q+rmYXqv05zn3jxf+7reyYPDiZHKhQ602cO8PDbm1V4ekG8v5pee2tpt+r6oM
qipSFenj/cYJ+/9Vlel/QOaDg0t4gqzZtYX2LxpyxgUC+0fdheeu5nlX6IRAUQL+GgNVUIEvZaMz
XXOrfA6pbbjF7UKaZyNStb+q/YUJ0wuQ304OTusHSEi7I8gN+hhLC9NykxS65jOHHQo7TJhAagHW
0pED8lsD5uVWOjgsIXfpoZWipg6WEmAom23fo9ubrXBxCgagmtnTBWFqggYYCA1SXMSHy35Ftjzj
U2CXXf2e9Cl18A3L8jEyNPTTFs6qbXcxiWIjah/x9WAd1S82UqFWR+nFXJpfjKb1xXRKkZSHTIWj
cEyqQ+ou6XeM6vGbXPCrKl7zYs91NoIlw8+aXKyt4mJzRXrVg6BZ3a/16oNFulNcTas3Nq2T4WaS
+GXF6pyNdNgXUNLx01LpMfYh/3Da2KvfVq3OW2314BK+4avAbyLsl6tH1+u4zGAkUaVi+dRPlQN4
slp9vcbq8DV8rry1un7l4pd3w+oEHlZPsL66g7PVJ5xcLMOAh6oT1j/26tVRnMvE3Rm0PYcNg4ub
yhWxviXPVyZBB28221RIwmnwDdcjduXejodHAWARf30XYWc2MOE0SGxxOVfdaD6rIjd2cCC9PZaG
DDv0EkU3qJEgzJo6hLIa26dtT/2D69RetnWcyD6ZmtTf2RmrrVWKB3e6W8N5w15a7Z7Ch8ABuIoM
aA1zFT+Nn1dc1UfMFep26jN745cgcntv2NhlrnGGHcq9WanihHQrumaCU93b+mDdAGn8lMLGCtFm
5iFG3XlXEUD8OI92u3U0uzxIvdzotRg2eZ5lD9HY6reklrphhN3oyGEf5AL9jdJisJaMeh1GS01P
wZ/q6JD5kb0bnTJ/R0v5JiJf27FfRTV4gEI8cJNzklWqPfaLKCnefXMrgDuHOcovxs/2fc3dtmFK
fAV4NQlKr3VCLelfFoyIwaJcbZfQew8IxuFT9mSixSNUXjGKFGpyor1wxIqPTZG0DzYpCDczCtCT
izsjzLRk3nZsC/gpOjxxU8t9w20rAwVcft/Q9AnGKknDTLcovekuc5bnrP8wy8EOpji16pjau5xj
8dGLCpXuaKDKtSUpFssZw0wmceI9SEcVDmlqmu+Nj4aR2/LRZluFi22jqxfPwuJe2Op2ll45ne7e
47qIkk/KWsohGMkVI4HAr2mgF3ileP8pPcPTNmj0N3iPi0wAGOsYT4I2FrVmv8B8rbKjXBPpgwJ0
Hd8G045F2Bdy6ulxSlNLwrC4NATjS3cwNwnd+5znQ7dU4ULqMjHXid2DDWocfwmnnhZxyG0Wx59L
kcaIORNBGZxrdcntiaZE36p5ERzqRKrWAa+c3Thk9kkB3pbmkMeHefCsz2NdyeHNzX2RO5+5Rj5b
fDESKUefzsTaUEWcKtXq4NIOsU8Ryx2ij0P0VOWjQ43ZcujdGEMHYw6Hkvoxvfhv5+OfOh+u4/yt
Iu0hqb99/59jX7xW337qf/x44e87tfhAeDwGaKZjeI8vjP3f+h+u+ODBmGGA77Ipr5SZ/92neQWs
zlVwzUTt5+4HOtOLIXptivyLPRqd+8+dD0DunmfqFsoUdGlI3H6ZS7VdPHal79cHjT4E1W1SQ8zD
+ocVhjyK1LBfZDlNN4XWYIQYm5eC5AlYjrSB67FgVV6SPGzgL8KLKSskFPozafMxLsaizVjJpBcu
0DqPHXaIjTVr7g41MwkovXtucPoHhhJ3mZLdK2krN44E66RJXHnM7wakxUypGL0UEyU0jIP3UR/T
M5IIRgNug26N1LFA17wFMT5DjVRfrmpfv3NEj6Kkk69rxUwiCAN3i5j4bkjf+yJjf+ZMtsVwcnZN
tZeIqbGnVu9+Xt1IMT1Eyk7YDMcdNr6bcV7urGy+QgAA9DLTsIKlr1QRdVi3y5sNpqqYxBtE3Jd2
7nfwtIgCKhPzE+CRQ9p5KHx1RO01ic0gUDwySsyXfCpeXST+O8IyHvQuv1mvwMAuGILgfcfuigkT
/dmOoEyAlSXqsXFVH0xyeopN+bBSVDceyqJjV/hvVAD+XiQWqXLzVT4anOBXJ7Umey6MrtO2JQ5x
Nb2pXD058O9kY70kZn6iv03KSgYbwj67iUmDwrH6rcUXklb6Xg/zncVRdTebw671G/q91spvYZin
aFQzvkdsb9RcKCPpogA5wBBQBiTblPiSzbimEg4N63GsrdcyKV9HMcsAwBgBiKyIm/W9Gou/oLXL
nez1u8GQezLOroSHCkubdPL/am3DXOXdJD95a4v0Js/VFVWjffBqGlFZyjesrfmZ+CkgZoNTIDsx
NeJKeKMpZcSUACu5Jq3pBBXzubMIE8IG+VTqdqjmShKq1QHrrtPXCl/CtjDUm1cvV5MRpyzgXXrO
W/clVfpXrzVvfcDuG0eiQzSGw2JjnGzV9LS09gF/OpK9zjzEiCToSnlozwaY2Ew0r/DeJlsp+T0Z
jZsn3+VOILsTOqlRmlh19ecqFm8+PEpc5B3k27g4CXd6arvxyVLFe0ky5kZ3CBgaS/VkkpsJFn5o
gOFROS+ORttbpMBx1usuKgeoqPVSk+uyw8UB78dyAaDxOr4njm3UOtJ0XjCNzYDJuB3ZIs4NzMUv
WUR9TQrAHMK4m+5NPOphoeII+CAEyJlB3oHuzHRqa3s69qXjHdWkQctO5mKLmqO8pck07/SkmE50
KvuNoRXm2yD6L/PUOdfCwyTAXVOnKC87YKhZ6IPnCd18ka+RW0MRByXLuDSz2uo5r6LnUgGBDReA
O2mALZ78zOhsVfkXjGDTJlcFmj22u8VMw2aYu21rqUSEneMweUgxEp8I5oTP5LZnUv7uqtpCnaNZ
z7UGnhCLIGS/kWDKau7eqsogI4223LZwkNi6YJ2axXd2JXw3GnB1dIdwELx5xe2/ZMZbTXgHmvGS
JttEQ1cZYme69D74FFRCC7dhC2M3VCgTbi3dHfdqTbCac/fF1ZzzaLTyGE3duya7K8vJT384Hv6J
uuCX/vUaIWxwBuTIxumNuer653+wo6SZY42ZzKGu0m5G3NkOa/PsnNotbRrh/IOegE3pJy/Q+m4+
G5ppW7olvMu57w/vRhE4Vs7swtHhUQ+Bzp+MwsRjCEPxH97pV9XEGo1MQx7yKsdVxgC/9OWl6yoz
A6BzMIb8lUEgyaksx5mQaGAZsUGFxHP1oyvxl3aBn9XZa9YI7wlUjaEEdDX+/fO1jM3KTwiuBf8+
2AnKpempVjzYmmkdpEbY2/p9oTNcdT2r29//jP/hsrq8t++gPucgLnCS/Pze+H3kwvC9OvRlZ4YZ
/LO7GTXCulxc0a3JD7qv3mSvmLLLaTplU89z66Og7JL5LaHPGlfL1RjjdmFeePChhWyysdsanryS
EHzQY3N4Y8QXtHV2Uzkd5u/pQZXxs24nOIiUdR7p4m9UXft72yZWNwZCubE8loe//6Z/cguZUPAM
NPpCt41fBy5GkZI6aVjo1Y1+Z9X6ne4vd5Db2n+4oqu86Nd7lTciowZYHkOeX8HjvhSMOLz1XvVB
sXCUupshUm4JqKRpR28xxCN2M8SivC+m+c4d9PIeLWCKaiR+byfW5bVUAbK0ZvWqq1hDZuHL8Unz
nbPZTfvEY7m3m7RkgpA4+1YZ9N9sY96XsdHgcZnTq1Hv+ocqV8+qY9sfjdQ6IcMvUQ0SIojv+z1K
UVZXZHMGnfLqvdKy96henr143C0DJw3VmAdMKgds6OmG8LkLsuUKTWmxMcblzp2ROTA7FTuyGr50
NipoV1Bj/f0P9icrDF6rNVNIB3zIjOznO3OBa9laMCIOi8SKTzmhWNmAdsPsk+bh79+LCvs/fjNb
Z59C6+cimVr//A/rS2fMKZbZucLcOz2QgHIqwcf9w1v8ycoCwMCwAN8LehS/9qYIcMkH8l6rQ+1P
DVg+BastWt7WlR7x5bwfEDbkhnXwNeMsIz/ZQsg6Qer+1GfZVw/eOyP6qUOtmZmHKWMTT3xWp2Yu
b2j4vC+ONLduxKSnMB0SGNGNImxY+usidbZYLz56NFgCB2nkkQQ48ivgPgRCmATs+G2zMzojCUy/
NfajomelG+m7DXYamVh+M6mc1CPGCgz2KVAFR1ibNKSKs/iGNu9DXRnJFsPIDzrWX66K1p88sfwW
OB3JFNMtyzZ+/lEqoyGiZC6rgyg4KExJmW7SYaSCx/J8I1BwrFGYGd4F71wiO9pEfaczGCpvGWM8
ewyQYA5XDL2iRdKbFjUtMv1FZo0Zejpn6nxyzhHMic0Y2eeEziCsalaiBp9piB7pWTfk29LrQeqm
j5hLqapavnCnqX2e6M8zhVjQREmzNwuJkE4+xLazSpy4P62Gha93JjKRNCsLy6jw94a9PPtNN/1Q
lv7lRfqTh4Q9Y/2H/imnt1+ukYxbTDtyqg4SjzIlDs5YycexANlFTfwPvwhhXv/5nKzJayxrcJy8
/3gmW8ucaQON1aEDX7gVDv4b4h1PETuVL/h9FmQYwTJzQJoMlqksowKMCxzRFIBjHTmIhYixQuTR
MhtdINuuPPJq9r72ubiGXHtLjjlGT59qX1W1GZpN/0aW8IMqaLq662bMbRab+Wsk1yoV3GG26Dft
SIyPqo0N5eoWQJ23G/hJL8dLJpxmSPiAsfG7/MQYhlc0ciIPchyCYhmSo4LJczkEkbWOTBmc6Kka
5VM6cJD06PwSG8NRz17kUzfE+OktH+bQhApF3IF3OZkm1Zpg8oYBeMY8gbOh5L9E03pDNuO0E1bX
b9fHqFf2uXblk8PIJShsAl49pyHUtqVaglF4o6B3hzCK+21H36jNSGmvhqi99m311g1DKPGcM7JM
b1KTM4uvKMWxDL5kyQT9x0JIWdsHsGAnIpROS9muYgIe4GEoThyK92XEzpLGEzcmT4cjhxt0Ml+S
XlanXNgwzqfQNLp5sx6MEDGme0n0z5VHZQ9t8MXAA/QP+7HzJ483tQ5cWx01hmXqv1QeeAGyFoZH
eejd+Q1bywMyszP1BRfP5rFe66/LUbse4FMOPpXe5ZmvkmE3y14GbcbLaGiFxDJlWx+nlzd1phsW
QwyMxvCqra/G+VCIXuOAluMqiRG3kbkTv8EB82/gNiThErMvQkvGf8mcYbO4TAo01phsmJ8nk3JL
78xmA2l/3Kh4yBkWU1nHHAwbdZWYmFSQVq7DzPFpADMVYAR76LC4YVEpbqZxfLDsMUXE4agt4ikz
bOVyVSYSThi4wlJoOKnr+Y1s8mbXQShwOR1gdXNIauf8VAzjk+ngL6eaH9zf99f/dtj+ocOGHVdQ
S/z1LOyxHv+CPvjbS3/vsXkfbP5X9N0cXTAn4wb/XZ1ufkDdQ0FBAYMCev2T33pspv0BqycmTLCA
jkVoC3f9bwoj08Ao6uk2jwRBOIZp/atZGJDnX9ZqRPC6raNVIgSK8/6vJ5kRym/VZWl9UOSxyK1P
ViBdiCr190nFju9ULOQIAzPv3k9NDNhGWqVnuuN1OBWJB63YHMFDRan5iViM+Q66bPU49U70xbcE
fLnFhMnuwi46NN1qSCZC0b5K1+MZCOdabaRCThIOmiICKzFd37ymzgdYS1ecx8iyzdO4tAWZsH6K
8q6bZ6o8GstoWBbSct77kngH2Hyztcu13rpNEDfe5UlkbbSafsBWbzXzhD4AqS0/QZWFmpkYyXFS
PQacenZuDGLxGpYzWG1jaZpMmjzzyKqpV1tVtNNnnZGzH7ZlNHznXYhq76wK1Xg0VjTzvKYFcOqC
cf+BlkOQ63Rk0Qx1vk0Zlx1SncJ1C2+mfE/5wQ92BPKK6QgsM7Gk0bfFsVmBc4g3n5oF8Mkm4pN9
shrUrZXU8wc/17GAqTS5lWNUPTUIzm+HvpvmK9Wq2A4tyCEokhImIwzXChGh6WgZMCxJ492rnM/V
snmwTokoKgP0M7iTrEy590u6NF9E7Hl3UUElE7CW6yKMMAgjZypkvXO9EjT24h5VUza3uWj9O5uc
V4KFLN8+9Fy/3YTc9pr5Bpj8JFnJLTD3VTKVgCDsqn4Em+Tda5wjOKUk7ESE9ZIuyp7EHgOpDDfB
ETqOedIKsG+I9OvbvGvBUizMZraOmwkEDsylAJmMFnuzYfeHRSsHvrMwd2aVtl8l+9fnDtnlJ2a5
CGF8Wl/OqrTsvwmt9LbQQ6ElM9jw7xVyHjw/lv/IHhXfK2CZMQs/0TYbmww9Gng9dAYEDbB5kOG/
ejCYNnkv/OumMd14N8466heVVekhctthOQKi5jCVRqN2bcCZkRuJnhwWGRAYsD8MSIdjYjM1CmLZ
jA8Izm2SMcgTvGs8TZiBoDP0sWISfJP8QLCg4oLH4v2AszgXUktMwh/WXe03iMuF6DJf6C7tCnrR
LswXovbgv+QXFgywgRUMg7/c28VE1KNFj+hkDafhQpIpLlQZo+nhyZCwZROxtIJn3CjWHoljoUWW
RzduWRLBsIJqEog10YquKago/LfsB9LG+AG4iUvdrUJ3Bd/YJrr6dIGNo69YnGgF5OgrKmcw9eLY
LrF8TgcjDTU/qW+wTbTbnj0sW3E7uISpgxHVCw/pfyKfmZ3GWNBWTE+1AnvqDpsV42ezbDBmgPRJ
V7iPs2J+qNF6iD8Vn+Ew6ykkoGk0xnAelLrSPD071iM91dmvHurFux4In8HhInq84rU6yTQbt65K
C1rLyMRQgO/pxmnfsCxviUnvNm207JWHt3FODRHQWXfPcAMf4VWSHxrLVfdvP4tuhZWPSBiXeaxv
pac/CNM0GAlwFMaXAYPbwgg8FRHjNfA0O6AXG+a71ZVeNf33bHbP+mJEn8mzk9jb2uKxcihus6nu
iZOycDUU/XQnxsjctSt+RqZYcC1nOaetN+8Li/l2kvTFbhbELoHj7jeCfsAm7bq6gQG1fK4jsnhg
kd0uTXczyDzaNEZCtxLi6b6NUIxmjqbfEJQib52eUCmEXl+RNbd75HbeNo3maAf4gHl5ZPebWhDc
u9QUM8U0aacMXOvVXAA9G934y6osD2PBySd3IX0Z/lhTmNTdJ+I/5UEv4+Ej/Z6BG0Nq+7hT72Pn
FPsZnNh26CRQR2FEX8zc1soA76x1RKJfZsCwDP04OpwWMMtb9lUFUXXn+2RrBQ1hXvtmzK2TF9Fv
UJrm3o9N4uNQZGvKyj4lf8QivWNyFvc8923F2RCvQLb12nQgn6ONnv3W5pG1ywjr+ZgQFeu1X6s6
rzmbqDR/aQBloS3nMB2lhrcrAR7u62VqPjcy0j+RrKJthwn8bi2r5Uw0WY23U3ZolErv3uQPbnpH
abccpZ9dqDv6RvgQ6uIeqT7DUKECkmFycbJVFl/7een59MhA1hRDOrqb3KBqDFqkUqElMSHZxHlu
JkOYZ5O8IOQkiUJViLBx76IQxKLuEkffxTg0mhhFLUF0z0Oj9ySG9VUbpiPxSbrZrZbj+p5mv342
s7wKvYErPRbcBhZ8fWX0G7UObQzM2MHUWxrKOjf7bjJF+z6WHX04aIogJIdI2uyDDgBU2iTmJptb
O1xlYh/rZJweEpKtvilvjLeN33rXbWR80fzxPU2r+AVVEHGYc6Vvesv+WFm2BratBxpu5lMwwdvn
UWqjj3Fn7Wmwfomc8c0zWnu/1NYA7JUwADSgL/M0++FQ4FZ23e61LckcnUz9SKwAzi9hNN/jyJ1g
tGp1CDcjO0wGI7mNgbWeAUUk7gpQW9u8l/l9JZxzFeM4ocU3bsvBIADHQBeMxzjpZLPtRbmcVwgG
3Iv+25glT4whKKWoL+jGAFU3J+BjoEZDpovEHfnr4gqqfy1mWm8zcKoLFLvcNqmi9NXI8yfNcJif
yVb/khgu5KTUc793onsYJ/FOFDDYgBT+muZ+rkA9kroD7FTlunvy52ghbHgkwc4kUTfmLMAs/iSr
PGLtbJrtRHpw6MWTecjUXB7NqTmCjF/N5+JjKuf8uuCeJwcHD67oeloN2YCbTM/23VQ0p3pQj9aS
9DuxJBWTzTUOOVu+wSy0NoM51o+07adNSsoN2IjSnOmnVNPWZgwEtbEvd2okvrfTvLcoNl4AJkaf
9dY2b9FuA//y7PtWDNxX9ltplAIh98igLUmbq6ZiJje2xne3lKQXiG90PduEcMCiAezcy4PXgNnv
rcbapi2i2Mlzkj0Vi/sgtDkOcXpkO2SV6tao3Oiui+pTx49eFx10Uf2czL21AbPFLcoED8Wvwt8u
MnE2m+yjyhuHqWoy7rH+2mPgGlX9MCYjARscBd0JLCHpe7A1lHettb0Dan55HqCprsVmK6pbHDLx
xpI+p7z6HV0wRuOSWEJNv41kf7sUiD+SAeg9tvasKb8wF8Xp3Ksn2Y93jRhuB626oVqDYOAsdNoG
gInzPObUgFA2SOpGhOsVCXY1FK+MqlzLvsby5107ZVtBueoCY8YGRTpAufw/9s5sy21jS6K/0j8A
rQSQmF45s8iaB6nqBUuTMY+J+et7JyVdy3K3ff3uFy9bVhWLLBLIEydix53Vltm/2Pn/Ko2spzfG
rb8b/P4M+/n+hd/HvoBkicQh4bC1cRzQPnzPH9ESDfthJWZjWpLeNx79D3MFRB9SxwG52IC1gLZd
fJ/7pPVO+toD6dog7/Qk+U/8FZeA9c9attCDFssr7I+YMZk1NUjuJy07EArZKGyME9Gz4Z4QTLFd
ZOsci3zJtl7dq41YBuvBzl1iVxUZV5OL7tE3fU41WTU+zcxt+K0xIJtN5yNHiMFZQcUp16Bnabx2
y3gLmOohYkkgWT7jxdaZVwkTt8/uRrC+cBIikKqUfq1MAPYIs1o0K3TbscwwMDcytx67smHLVFse
q9WouJHjoJ5IhHDG9qi3mPs2/yIMIhe+/cwe6je7pmeU2qD7OZg5ZNIgvm9GR5YrO+2Lh4Sc4BWU
GerAvRjhcWqKbE/DFmaxvJzOM2U+xyKacIwTu72SuAF3neq5elAe5FKoIsRN6xoWbic5h5thYjZa
eVPDinEW5XxYACVuiRdzzHIa5yxa/4CV/aEWpkd+ODCvi8w8leFUIEOSc418PNRZTOs28NFw14m6
WPOGqbZ+abarJsqwjkB1pK+xXfPLKk5LJ7Od5xgesRtKIMOKma6XXr2brAgH6FTaJg2Siskmy5fH
xuHOP87xC2Or9YxfxT1O0hteS7OyVjFxUJrV7Cq8qdvZEtu8ipMWQysd8OI0lKG9PJYtdX79Nhkr
3/hMH4CJGk7O2ViwBaqUY3lZqWUtnArUriE7+k3pxQWyZ5f+TRCBvwUe0WANawlDoixioT0g9E17
ryg5jBHo8G6ngqSwwXKLu0hiFHG38hdlD3gOEufsZS0FHiZHsa2RLUyxMHa4wKa9zG6MmYSMgYg6
0duxx7WvaQzVdzhD9o3VwDdSkBvqbxwHLyw7F6qDJjy0y4X2EKgq0fCHloNqOt6TTC72ZVP5XnRL
2egwjDuy26Jf9pLzsz4zMvK5z6PolXg0hpmUE8jYNC8C6D6Ya62dYHHEUEEtTuWI6XpMYEA2O7Ac
JUXduTDfg22e7kdqEAsaYEpouGCzUsKgRkQmx3QINBq9wo8BwtF4iTOHXnGyh5z/OreYrmnYoSCz
DBrmlKghrNBY4UNJ1V695koCUiSFOfsSOmVW3BjpbJnrgrjC7TKM7rDDNjOG6540TQl5qCzxFpvx
oSoBINGhakdrODAzadkYrA2tf9P7LMkDIJWNa781sbQ2eVREt008N7duk/gcfWsUz5g63D0/AKkL
oXQjeIOtsMzJ086Ed1zVli8ERxjOvMbUA80Mi36FQZx+pzQNj7EPj9mvPQPpXHUerI9ucjaAtzuw
dnCj+ZVDDNJrqm6GnK1b4oXqOCt55R0pzWjvEQeNzcG5DdIhegpz9NaaodLhCBwtr5er/L9K6N8p
oQ4a5F/dEF+SNkL1+0MiwP72RT80UPRM6fJHlrYxEAhAhfxdBHU9D/0RIdLxdX3d7ypoQG+L1k6F
gExh0dX9n7uhDUqPvCYbOJdSO8uinOUfuA0980/beB7eJrXp8kFx+BT9stn1ByDQFZbgg+/PJSSj
oSL5qAHkSzk3UJZs3tXh21z6UMp7DSwXfc3hj4D6CWBlf2NXgOGCFsS544VmuG3Z+t/FGoHeahh6
VUIhg8LkH5uwewphY/vruW8+CrvO2mTT8gI/A6kuX6wOJb8uRtoPBqTJL05YUuIQk8uX8+R8LAVd
3GsGNeejXdPGvIJrGbx0bmV8zSZvemayL6avAcwPL71KiMfcxJW3bVmWwWxIT4ILBHVrA1IiuyDc
fKvI6LFWdPg9qYqqjCdDOiwsGQGGbe0T0fLQJlaq0C4pz7KnG7Od8s3Y9MYnN+9QilQ3+LwsJJ8P
rPYj2svNfg3zjZu2YITdhv5IVbbZEAID5fNJFkt5isj2c7Rd5Mah9+RDm7IjdMxQbgwkWnpA7PGF
IPX8QIuKyRoaIh4X+KK+oxNYeCTmkQfITxmvncohiOKceOaiENOhCa4WkA9grpdaIWFxBpnIZS0t
aih26hCIcRhoC4W3yM66bZCzgcWjsj+1jS8/9rUEJOHmcABkJDlm62aCabT1q0wHYLSKdblBkBHV
pTMHzSKCx43sWjt8+87OhWZ30LahkID6tdcpkFc2hVLF1neQN1Z+HMDINdqG8oSx7KuTSXMWZWX6
X3Mc42Qoard1V6wp+XtzXPA1jo1P61zrlgXq+1BWna4IX1Lpk7K9hOG6QWqTeRwRqbqU6PhVBpSA
o13wYvYGJv3W12JhoJszLNPhaRT9wNrOq7ivTV1Ak4TuIqgRu9VedkyfmD3UcgpKTg2ruaDNxopo
0Fun3AR1Cw4vCh2PMEi7bKFfghgdP8BIOXK0JfLBq1sMIS02o27wicKBel1npl1x4wMQlhvfY0Fw
Ew6600J1GHKPXT1ACo6qtPuC+EniDpGGGwVDM7nOqoGMm6dp16zpS2X7uEKw4n9IXyMlJlc/eX9h
kb8Cucwr2I4aWrM0ICMurRvTFPNrWVRXvxItMciN0RBAo6Ql7nxQbufLI7peD+Z5MCgyAUHOe7MZ
dIo5HaPwZWwzeNcc5CO4laM1LPu2NeVHQa88VP1oqk6uaOvXhpDrsGqcqT1ESerI+0snSGbr7CpI
W5a1KBl0qjQWzsxVZOc8rblgloPL676XHW3kL5ef0s+XPjrkM1Qsst4OPyxYPt5lBpmpm6AFUQe0
TdkAyjByUHWkaXePKHtVhstX/0o5o+rXJJ2FuulAO1IlTQ3MTA2luglmDaP+VmBjVFSCZJXum8H4
iIw05lyhvBR2syyEOe8SMN6/LYsutUEl1O8p0wJ4EDmGX+yrftCRSbOY+nVcZxN06KwbN11gLdTV
uxiIdbPSkM71K15ETtCi6tF487gESxLIoD53fr+uageojGMZDXlqi2NPX6D6riFzEfgWXnhKgzl4
4ZdJFFzHuR5wg3IwyGHbvXayV+EO6Xh6HHgX79PRL3YoMlQxD5ED36JTn1ODhRe7WCd4yYN8evRd
o1h7FgrRymrHlifDC3B2hTR4dkVG4+dSkUBed9BJ7I0TlPR785INy2EKHO8wmoH3ualTioTMsvLt
rQTtxMVBscmIolQeWUrw+s44Q19az+MK0jeE3D2rGG9H05FbOUQWR8YOzw0WTDMgKinroz0lNrtf
P47XmOUiJKm6fMgHkqUIlvApSO/H1nNwwWqO7fxVeoV9FeIaP6SwJL/kjnexZE3eTnAJPDetm3y1
KXZ+wlU60+dXUmCf5uGas+4zVvH2Jbak2iAWdUi0ARU81Ijjmp6M/GxO5cifTeVO+CxhSjr9vhK5
ZhVij7k6ke/xNMzcmyXVYKH9SuG8OnUQh1CswE4f+wXfeOFYDnjGkebpcOoIfyTh4p2dqGF2aouv
bPpjZDgf1QllrEFD7Cb/Jh+NB+o9wIcyqjLvQBlQ5jmH+Nzck7tlYyeCfTe4026hxWKjmqy+xuxJ
A6XRh3fl0HI1mT3ULYNti1mWH+xoxFnbBWqJ9kOf2Oc6I9H6HNZ29QIHqX3MR3kXO0MDpF4juSNF
byv1vY+lR10Khe6df9sg9BGWy+stTRXiQ2SN00mG/tMSWe77nmlgX00OUrozllXA54OT52FoYSax
Qj1MdUDFV23dKYWK5BZ17GzJNIsz3YX5eg6bTtyruKq2k0WeNk9bE8uF3cKxhblSb+E3lUABw3h8
C+upyNem7B20rqLvi8Pc5DlcHVPmW6qvq7U/ie7JKjP/NbEY7LkVAljsU2LDhTDq4+DCDlvTQfU2
cXs/jVD/blA638bWb65rtcwdnRtT7VK2GHZn1Kh0M8jAepzxJZ3mKTXvM9PtfoN61L7NQVQ1H6dO
5MM9MfwQWDeIzWOUZ+W6btoP1ryE93FshpsMO8+Ko+B0HjpifjkH/8Fz26te2cZt23buVlkkHuif
KL5iTprOjVbnoTJa9zRdDK+k/MNNRCT5LqgD53bqx8hbZSWcxBXb8frGM8LsmsIkq9yQXTPuISs5
G0/245aXy1sN0p2ualWUb0nfoQJW9XPY1+IqE+1Lxy1xS0+Es1GpeDUhjqZjqs7G7MgP4xjZTPXZ
3K7NUJnb0IAWoSLJTOhX/XXvtQe/x1SWeRbeOsF2BiZxPcnzGHeSZ+jDQo4lxBr8433Hzc+gwY23
CmXH52L0cQzn5vswlWBmcxfJ1KrkmoRVtiFwlm/MeuB9YCF3xpPLRsAOwkVvkfBhutzCd4hHgjoZ
q7bv/Ui6d37Qdo9VK3tu9EipPJ+YsN8yAVzsqLxvM2dV99GzKxqUB/YmG9OeqMQoZwcUVlE8JmmF
YzDl+LGzICngEs8JntdC8446ltOrWcXxHTkAam9sMT8J2plPs7I1zIwvHFBIr7kCDRTZqERtuiK4
tzsx7Ouyj/lPS9YnVgbNQ+wU+bBGKR63BMpYmsdjRZkrhKT7JHHFpg3dIzs1+lCyaH4WKscERk79
Je7jD7hgwrXjmD4HimmIngfWCitPTWhKjbKv3LqYDpOIqAPDH71ze5ffAySsEbhFgXsXeEaPoXjO
Ygh8btGRCZwcgPc0PHDwwkQGVKvIEYGl/1IHPPGhntpHFiUepOEmTLfcDtGhaT3cUFnPLj3Ch6zK
gm4HMLsrErvEeecICpNkCb0S8dyfplZWu9GyJjZ3XE/ZqkL0XXtcb76kTe/+hq47EkpxneUQB13+
ufY8ir/aINzm+mjFrqFFg58x+MPjrdZ5kboYChqYwOVAVXDv99djbVqbkPYYXbA7gP31rBNtC8PN
QlWj/cz9Dftwif19WBO6Le7SjjZulTlo3MUUuQ95QBXW2jGCdoUXjmNBOcpPGX73aBe4JaP3IDgL
Zq6ZUcE4PdKkPZ3LjPwyEnUwoZH74b3iGHANwa/myjvbEW3TQ1nh8MbLAXnhNSJY/bCEeClXRRTv
mqyfz45ynJumjCGEBk1jQBhx+iu7yrvTZDYUGpfJdGc6nXqKx+KqGZtT7S/Tpgms5rZQlfoMtk3s
h65pr5j6w30b+S8c1MadB/Fk8Fp5nw5zDihhyDJCyDjI8ysVYw3eJcGywPWTtOStAbpWKSkOd3no
bVF/mrIij3j7WPkALQ2NyS57XhCbjUvWt0bxecaWcWcE83JrxLjetlHNxuCT39VPdT+X0EHapJeh
tSfgbRvHcMJwjZnloTLz9zWVYfGpzBsvPNul+NiNQX09odGsSAM1/ZGqBbhVmOuzrZ+lsfcQXBqr
ErqryIoRWC7Du6qm1kp377asOp16fL/o0itpt37k3eHnbu64+x27bwVZP03yd99C8T93FOjB9+eo
fABT00XI1hgkzP+/Gv8zDkuhq0RFRYEenWh04pjYI2ZFx79+IMb8Pz8Q2X7uCCjjlqv//096tN9y
mG9yHiiP6Z9jTi1w3JUNZzV+DbqtTjejRtR2uNAQCQD800f3he0HASwAEVDq+ku2ojZmKufmqaK3
o7ae3BFXZ0KRCkeJvD1UE+n1ldt5nAeNseAE/9cPbv7qlw0EG0NLkF4xdZfJr899xFuBmNtWBxBu
fPdhjHp5DbTJeipTxQQlTV1sOMiZ/Fqku1dEW/bMAGXk5Qf4IObTX/9Av9qFyVs6PmsGm4CnKdld
/PF3AV8bd0vEMOO1rTyONvKDk8TW0zLTvxq05t+Vgzi/mjxh3tjEwy02HgIH968ebrZcMz45VR3K
AvYOth1YfNyNP2ZGB1OFROdneAtS3hAg6clstnhe4A2aRlxcp05KJ9+lr8dtStneFq3uozVcihBb
KhhehpiiwiHDvrCSSxlyVi9c9UVQnRag4shuebRcXVLbTDQmJX3PbFGnzkdiZWP3iAPIUaQdTCxa
69LFyfe2MESypPMnpvQopFA0sSNdmsdt4qnwbPoQ81l94TpR/uYvQ/loBxFjXNdwy1hTA1JjKZPT
RFU9IXh9wxRM1aYR3i+AABR97UyLez+ik3bmL7ZA+moqBdvYxByqTJ8mVC2AXNoWL7/0f+XNv5M3
bdI+P30+/lTu8QT05KtSX7/+nKO2v33Vd33TN9+5uopIft/Zfdc2A/GOId32dK0zRDj++bu26b4j
Py243lhE1djF8Rn84fCU79j/abpcgHde7wH/ibYpvT9pmxbXNRMzP2kjEQBk+eOn2UN+MeLRKY/G
gKOt3g84vtKBg+04WquuwFfF/s2zxnNnzfO6UA0GdV3NRt2rd2gKmeC0DlWxxaaKutVIl4gNxW6u
rniLIlc567GFXhS50wfWMU0DFsOxPwa6IM7SVXF94GDji6mP80LvS1/WFMrZdJwCQI029HA0HLQp
nqNUrafNVghEJpteuiWY1M7BhbbOSx9CSApOStaNT+G0Ko49ex+KPt1dryD1io7o45Am0a2p6/DK
OcmfLIiQ9IIqiQjG/ab6EJt9s7fAk16pS7MeU5z7CbwWfXvTpXuvgL3EmXnunjPqDc8ToYGHfmyt
TZl790NvBtcipUbCL6LoLY8V7W+4Vg6L13P8SvBWhKlo9y2LpsOYSAodqAis6so7tgBxd67Bom/B
5XFbesFVVGYbp5qyOwP7EgtLC9v6PPpbMMbVqs+oJWwBPm/HRoo1HAh5DtJJHXu1GIfQWLBGZrFx
Rd6l3mZWAzEMgJSeZarr5tKH2PgGM/1IHgw9i9o+ANnnKCycvaRReWc1tsN3Vct9PVjq2ksMLCQ9
tz1dwzjjrt2qEbxx6GXqfsnwX4z0Z3KwrqaNUU/zg9S1jj12BTqQ30SRqL1Z47LpkTf27LbDl8FP
qh37HfcLQ1w2kway0usImAlijG6UnCbKJX0mgk2ChfiAG6fdNS4ewVnAwPEhVevlKMeduQ0++W05
/hZh4twtunkCax6dXnxuYB9i8Ifen9bPMciNZ6Bs80eDWB8BusUR10aVDSff0JB5iIY0eAbM1XWE
VRYQvL+Jdc1mKCjctHX1Zj6az/GljZNAZcOMV2X3U9UYV5wDh1uL+9JJNgnupZoCpnad4DD1Dr3R
J/OupY0FiZW9ZLZedCUotq1dWlrArhY9OcW6OtS6tIg2ulB07n08dUtAyyjmalGuc4u+DHtk376h
JNnb4DpKVpO1FHeQXg8UmWWruC+b69a1PlaXk2RzOVXWnC/dpPW0VL6HQmwaR/XtIJp3GLw4wwdj
GXxeJOXE2yjk+Lrog6zqLb/4TDqT863kpFv6Xf/s1JN91wK7xgdFL8STDBVxibandDEvg6uxQsda
BaGirrGO3fqhnowiHddsKqNDLdnVPltIKtm0cYDxdPGmdL3KuyqV4ysDkGNqCZaqLq97MdTLLnRT
BtptFYXidYmbsVuL2ohuGsQA773AF9/QHe/M5n3Jpjz8koYkuOmzC1Zc4Vj4SYOkJKYk3rlOhqJZ
9ISomI+z9TRQdLYSXZB+QiCYjYNfDlCDnQqFaVX5fZ9thr7lCKWdP/J6jIrgpZhrjhqA4HmnCHC7
NCUww67Khs7CsvPkF+a6LttjEgY5R6oR5+tgJIyCHbbqYFs6GQ+55BGHxGLiFGDDuSxwD+eogWKk
L5trH4/YZZD1VlagONIUyMQ2eZOgrG49wDCVq/dBsd2dqLp1xKaqqM2OvMmjhzwu3dtJS1+O7ggX
KC/Unjq8xmuX9uanfPQttkyGaldZ1VIBuhTBSG7ddq/LQDbHLAn43E9OuHGyXHZEM21v35tWvC+9
wd9XcZvdlVZ+XqIAn0JrOtV5ip34FDLW7aqxk8hh0vc0Si6hMacve6h2gNCvfJpeHaNkicTkzvUr
cpNtSyeqsRPUfz6imwFDsuADoR7SZOYaZQnToa8efHSgG7Bawyv0XgvDnR2cZmraVnnTmptskhEp
R2yBq2Xp6ckpUKg+N3PziXtUe8MRzN2N9KGtEzjJ/soSjXhk/RHuJpH6z46M1L2ED8fNocyPeeSp
26rzDfbfs7gaShF+XnDkkF42N8oDV8GlMzzQpio+ZB4CiCoC/3VgnVGtutCqD6nTTCdv8ZZrzq3+
ijJbsCLjnOLeszFvIvDesAbY4eWSMCgEcKnOjkGupoMttymevTuyvOk2hoeh8rJ+ZnbpjrM79BT+
lZRHDQUiC7nxcb0oYIwjPoxbdqUkm9rJ8k+JzSU+gA27IT5RIlM20+MUSGdlmYgoEW07dwABqUUB
d7KVaQDaiCewq+lLZ88+yphL4yI/2HQ3cy90gvrj4FvdNVYO8yt+6WrndJAHMzM0D65q7PfGxONZ
QRVtamrId2mCsbAtu/wmE2Pz0vM5vMbG294hxwRn3zPLNbvC9IzzMtnjgxluEOFQFSAnHPJleGOv
lpxnGcfvQ+zYNyGiN99EuZwEikVvUqmCqgpb3KgJZOQ64ZN/56TetGdIaj+Sjoaw5mYbG8vqfUtJ
TLGShe8eC2yWYEg1mANrzqcREPwKkVRsM7qljrGI3hNjczEQ4rrN8ahqLLQNMyZrfWwFxgd2uWI7
sl26nspghvKsmK25+zebybBrxq0Y4vZkds8GEp7PjjEiHSDpGg8MshJqQJpbN2Tl11iG50SXf5GP
LXyLNJZAMYn4bixAFlsveduh21QkqT9aE/ueSeKqXHki5UrQwsmGWTLglfcebcqAI255UZFE8ZNy
5zq5//d8/99ADTlJW5jb/n8/33vYsxw1/3C6//Y130/3l3I+h1o8VzCgsQT43b1A9vUdavPPfr3f
nXwCjoAN+8LTHGjta/hh5RMaEk1gXUA4ovcCN8Q/MC/8otAgHTiAWtEsTELjRDz0bP2TcBL2o4k/
tBlv+uJLpHI8sZ9+ejX+DwlIOwF/koD+9AC/aCPtZOdFPfEAfuoC38VzFnxMhpskWMd/1+h6GfT/
8FiAeilwIfbGNU7ixPjjk5lNZeYOJWSM9fkstHDI5pM0yQogBqfiN5VOkf85xvPeib2oaYFbUPOc
OSmvhC2aqPhSfTNwoaDEBMb31PeJPeCK/mviU8FVnPsWbqo8CZdOuVwFadg++amYT8hPVfg0N90u
tRLnSlHscJdCowCxz1Wv5L4JXWjl2y3sFWtwQRkB2rYDFP68aOLsEYkyGloQQuXgVRt+CEBwiTtb
SqdsrlqEned5yvtTHjb4+xdUynHHbSe3i5OHb27jTAQ7fJPI0JtRCZfFFpeCFRbBdo1EJ+1baXj1
ckq7IDYeR5a8stzaQwSXj/ga88oU7r285Sz+71Xjv7pqSKIIP31O/qQKPHcf4z9cMr59wX8uGbR2
OgLZVPxIaf4wPJmmdv9CjQGhfCHL83n7cc0g28nlxbzg1n6oAZ6u/+TNi0WXHOg/5KpdjEx/+IBx
hbCJ5hP2lCDs7V8+zHw6kria6ewIyoVi+7U/1vO8o2GEY3Ah7WM2TZg9hgjnknIkQbp5JoDA3HM3
N2V7aBv2/vjdCcNTVb4lA0TH9Tw7dzRrKgavCqBiCIrbxiXJ3rwoXJbkODxnCuwRAgaQc89xOAVF
faBaDiBSNA7aK5SHxm1QSCjnWDFbhaPSNCsfO69HM/VhRBychmPkgYcMj6EHiQRuld8Mj6zLhHw0
SqaTLf4dS26jdKQbj9eSj4yfMaQKHpajUs1nKiosTgoRBXrkrwvJfnbMk5uwKOJ941mLNuO4gAsL
C1o1KOsDTwroFJy4TyNYCa4TsqVlvYhTJkNg11PbHBeM/zuuR/3HMKm/4gNhLEjwdBEGpzAvqPic
00Q4LaQLrlKCJQ72SpD+FF6Moxiak+UtRWnqSsHpJo6ywThSGzjOm4zP//yILN0vYiOiLCU9Ri7U
8vYWQPp+P4Si6pqDKaLQ1IeXbGiy6cHNRdJe14DXkUxWbOJhgXzT6f+VCf9OJuTWzy38L44RX1X3
P/+nFfLbV/6wQnrvPIQlF7gaBnyIBnzT73Khb6Ei4v2XqHXmd7LijyuDeOfanCc8iMrYHpHj/nOa
sL134KBcDhK6I1jXUvyT04Tr/6rFIz1yBaIuHDQyF4tfkV3RLLECpVF8VIXXnyq/pJoIyIo62XMh
N0yQ2JGCdCkebM9YzyzYVqQvkw325vGQxa3BDh9eyq7tgvYR2r+BSpYHLwl6zj4ODLS4y+IV50SD
j1yvYye9mQVF6LW7Pu1DvZSULG8RR+n8kZnjboYAVruj97xNKK94a/d47eao5QPtR8/khIjJDg4N
ooGbfgBX+2JeFshIGPPzgoWYlE6Oo2kwxKbTK+dIL5+7yx560ivpjgjhsF6MENosUsmZLyFrCtaV
RXZl3CdhnapNPKXjocVucb2Mc7maFEtwXOfDKdWLcSog7B3OpfiOAR9uW7DoZ45fS22twk1wd7Ni
B5HG0jwe5+Ixih1KbPUynnEo2Xh6QR+YyTPxQ0cP1MO1L+edP7DfNRrIvBGWBYi7ieweMyxId2Fl
2vfhxQ1QXZwB1dyDlMl9Y9mgmASA4waEP20ncLGLbPiZmaMUTghZMXVYBlNRONnv+yyrD8ySZ0+b
FMw+vqUilJGFQjSZbzws12vpjHIFD2OR546tP2iQ0sWo7y4dSbDugMTUPUs1s0OuIbtvjYEjCzQ0
XBStKh1+H05/Xnzr0OG1IL/rbHptv8jC7iUsmcnpgnqes1mSEBflG2zt+cqM2SgXM1EToFHbyOwc
wLRR9KBkaaO9ePR8+mkBSu/iBgnyIvZWdVG5t1Gv3LvMNkJYw0Qdwja07mmhTrcO6vR5Xuqv3cVz
Us6Luw2bJLpbMH5cTQHTWOraa8hrE5F2jCu5ifuEjurw3rS7D6iyJd5LLzuSu8LzMl78L9PFC4No
rN6Yjkk4poN5j9PHOYH7sB8zF6oPTU09S2/VuOtuKHjJxrporzEgvo1g/W8MWIdbaxRfZVm8weQh
w1uQ2zgO2ryTaxsP9w9TbYp29l/xHfdPi6ETakOYb90mxAW0XBxB4uIOCl38/Ey84/iGI7QSG3MG
j7BVxNdoJdUWI6RAa+t4yK8JLBVxP2gzUqZtSXWDQ5r85xzeD7iWRsd8XVTwKtqejgw7wNEsuGkH
blIHa+mxv9/DeMPWor1QDqaoKKy/CqsPSURrx1SrvVMOSWH/Ns6psSpxmkGwdC14Z7b5wHfAXGyr
mIVCcvLdYDxOjOtqVbk0KKz7SI3Wtbq4t/wQfOK6b+vX4uLuarXRqxVql2rrFznbatVqO9h8MYZp
nazHK4ZkFx+zi3/MogKuOPShSVCDjEN6wsmSAmhQmHNXVIo514re161nV/ExLkJz29TdCKrRMLDj
uP572Razs+qWUyk8GMediveZj18gdC1j54QkoAMxj7tSMivAL80+TNh2NwXB55OfeDtJdAcEFHdy
kG0yW2Vt6twDbs+2tUvoFSp5sfaHTNJlWjRXaWYT7GALuR8AjK0Hs4iuxwFgxLpPl+WJDblzdLDp
XmP5Ml5GIpB9DsmNbpYiV3UOu6fyt6gYxS6tT+48fUC1pM+vVdZxIj+7dfhbp9xhU2DmNtVzjjRI
EjdEScTGIWjvHTN3wEXjtc29HbT2EysqhEZqkjexA1kHvPQyozWHFceaPMtel5Qok5y88YSTn8h2
O7zlmZ9iY+tjKLde0O4sPNYQJoabfInm3+CpUms7eN6OxnaY8V5Sw6QM1WcZumT7PeLDq9jV5WGW
6I9hMedUQYTtOcn7Nw3i2lHZOxzKpRn5lIZUea26ehwpfi6S7rNVcrfZetJTZ1kQ3xoi8zGip+Bg
G4U4JULjcks/3eceSXOsHAdV025kcoPdll41IxkZVFC3pTiKWeM4giw+uiON3MQQxMntaFXkju3v
VC0sOsPM4DSVXoKHL38IdYrTU5G3H+uAOrBQg4ETwAA43HwMkzXX3tEc8k1gW82xAYQFfy3Kmo3Q
wrtZaWKJNa8dPqLXcR0lNwnJ03WWA38CUBtsHLJCV3PXhLuxb05TUTRbsUzqCw7ECfpePW5Tuv3O
nW1zwmT6PbYLyxNcXsfIab80AWj9Phs/ccrvt8Kcaerrud2YbXz0WxUdOArbMMj8m8EMHzpVkjQv
aIf3+8G5h71b7FpDkYROH3qhjPsxTu8mXtcryLcWn8b8JvKKZTe5GSFXegQdsXIH5dIBjy9HZiwD
seTQM91i7H6WGV3VY8/r+tD0SeTSvdjN/fWsRFQhPi6k3zjkwiTvhD3D7ZCjppW7pb+IbRwG9fJY
JCIwPozKgnGeYLVdAIQAJBTfMOhTZuYUGnls7edDY0aPWUbJOMCYhaOMQgS/GahL522F1XRFDgmP
raBf8et8KWok8NXcWpVlxHRQtst7u+6n90UlpitPlz32DbWPzWywshgKD+ixOWfDlXCzkUt/XvIa
YDg4zLo+0iy4YvqZ4X6cdbkkA196hY+1t/E8Uz7pLz0EQVEozM3OliT9uJsvZZVWb+xVR9uCmv1m
R4gOoisYhnJVlFxes8bmBQL0MO1QOqMXoog1JDrkhrbOSC4Hha0hzwttMAIo8GrEej2uuLstI2Ti
2j61dV/EW4QFRjYyxH0A+CEdxM5hDweJc47ZTimvx0efYfCflcmadvHV0B8v3rY8zoyj0ej6TxEK
IFhMm8Gt6Rhut666pUl2mdMAl/aDpd3Edk89AamwV2raAeJCtU/v/bhtHtIgRUIJ3DmBLMGGQsGm
2bWM04flUlvKODNQYTq3Hv4I3Wyao6ltQkXbaXEpPoWNPH+At0uzvXL2dke7wSq5tKViZaNfM0tC
GhYoU41A8ZBQTFS0tVla3cjZxfXOCaghms7q/kjFhHgPViFdMyWGMVUENu2t9aybXFXWCYgaXfeB
i/cCLUK5wLzNT2y8KJH2HAFWh/NWgy0f/xBLKDrlx65P51XbO9a6A6dYr6UbwyNuFN5QN4v7LfzW
69oZYVnoWtqx95yjG+uu2tL2nXuV6wZb5ZT5XuolGS2Q9pXfK1x+eSnnLxSwUk7OmfuZOKJ3CiUL
Ir2H886KUK+7CSMzCq4hSttra/Y+dLpvkBYyaoOi/+XuXJsSV4Iw/Fcsv2sFwsVUHa06i6Doonux
zu5+HEMWRkIGk3Dz1+8zgbhMUHDN1KlTh29C7HQ6PT1J99tvM4Mw1NMIq4u6043B6tJZSivpD3dS
g8IG4CAIGLdJHAirXi98WC6DKpN2WswtrwjiqbyS86NKGwbmxvcZYIIlRe5xk+nej9Rxz6l+ULdN
x2Ato9T9AvjPbdcb8+iDWjZHbca2eRcAEaft+mI2u35qzubQcsA1nlA7/PAQzcEU1kdU4OhhFBBp
MNOsqlStU5EKEp9JZQJCB7JAxm0sJJCw9BHaxmGjU505zT6pucVHen5IoEH9/HXC9N56i3j+8JOG
nOTOi5zw+6DiMJqWme8ezNsMDwLX7Vwxj/mx08Rfr8kdNj67TylEPs6ESVRPDid4omwFGe6kvWSG
CM/+DpwATLts0fk/HBGax1Fnzozii4fwKOouHJC5E8iT7hTtA50jJ26nk0cGpQziIRSHIDMfNEaT
IDGDkxCYrmpS701mRD5XJwyGGt850kjPZQb6HGn8p9JI0FGGCZU8o4Rj55EHKBCjwww82sxwpBpR
OksZ+0qTKDDTiUaczjLw6VzjUP9fCcF1IkPn6xg6zPDxz9MgXn4JkmmYJnmaXf/6SckovVPvO2i3
oIPgLSlGOh1oaDQSCplOmcK7RISC65r2g9ND3v3pqCSZUGH8uf4AMAoVo+JWPzPDxztmgjm9F7UV
/efqhBs2es0Kuy9wZc7dxxhX4KtplOrbMJDFeZzUM95ig4KEDRt4x3Xwik34Ic2L90jBViBSgKJk
ZZxVPvffv3jRp750LpM0ln66mTOmRLw1v/RPXQBeCACrICddWrv0B/jXpgs068fknzAOyZzs85+z
ggtxRhGA96dWcCvHNfJiEG7obmE+hYWAL+AIMLU3AcPpzyqV9yZfeMNBz4GlNZRhPwspMkheijyv
HZCvpe3f1+uo2z89pMD3nNvLDtQ5y9W5f0ecM8Pd/tLab/yY/T0I1Oa/ry9w+9QvKpV/eSmDWMQ+
05ayYLdW80aMiUt/h+JejMWmr3Nf8MzfmpweGnpuBIE9gpNRQW6NImFpubF8UpEpGBiFDcEjESUi
ySXp28jjLO5ZVuWWCJl4Ehf67lebSmnZNIvGoq9yLbXWEM8QOspLBkzrp9KfGpGQtxtWZFnh50Eo
5iIOcklabaYIWTB2Hr0P1M8DCsrT8b1JdwBW3oIXdrC67JteCFyRXH9Zy1wECo4GUzK7AntvWcmX
WFzKXE7m3i5ktvkXL1ZVnvf7XUu92xdDwwEhhNG8DWUV7jJpKFLSXJFkIy34XzfqM5jHtLLmu7Cg
tJoXxHon1I3L2uJ6OzY1KtWKBcFoNvVHy1xS5hcNrJx/8X6/+KimMtkys1c9seAbPSEjI3qQ+LOx
vfREvNyaxAaNs4Vb2BNJIvzhNAnS1PBpSL1qNkwi/aEciCi/cfpOUnz3LKzwntSNFSo1PLvKq4qF
BdOTCQ2nzGmfGLEJpLtjSbqaxkXRVhRXUVqIIXSFnXi5/d+/cG6C+1gUnp4guKdeXDqO3AQzYe5b
oLI0Eq1sgLoJ5geXYjxJYB8zFibyPQurR8u/CuIkWOa6Zv5Nbd6S8F6wkL6xjfHSZ2NH15r/oIG7
oLd+nyxtdEh9hwctESt2SnNxuo2KtRNsMyhWIYiy8EhyO5SmxWt4S3mz3I5CnkjMt5oqgAsLQfY2
DgbFvAhv7OV1/rRnYPfreao3PaPtmzJaUvzXvSMWrJxg2xFzKs+S4nd2DpaWvTDfKtdplLKL/zVc
Y0l1/wliBmEb73wuW7GFvfhFyNWafa6k0t8E+w70z+bSpDe6ZmFpftuHFyurvEx8FSXSeHKDR09D
Qss6yQ7I/E6tX8o0nRkpqbb+fzN3tvcAMmBasB8GIj77BQAA//8=</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98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95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746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293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48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2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991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065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226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72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788b6f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788b6f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709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622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11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89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78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26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125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04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7bd2e6927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7bd2e6927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54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2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93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3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0538" y="134886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Bike Store Data Analysis Project</a:t>
            </a:r>
            <a:endParaRPr dirty="0"/>
          </a:p>
        </p:txBody>
      </p:sp>
      <p:sp>
        <p:nvSpPr>
          <p:cNvPr id="135" name="Google Shape;135;p13"/>
          <p:cNvSpPr txBox="1">
            <a:spLocks noGrp="1"/>
          </p:cNvSpPr>
          <p:nvPr>
            <p:ph type="subTitle" idx="1"/>
          </p:nvPr>
        </p:nvSpPr>
        <p:spPr>
          <a:xfrm>
            <a:off x="4857338" y="290425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SQL Analysis of the BikeStores Database</a:t>
            </a:r>
            <a:endParaRPr dirty="0"/>
          </a:p>
        </p:txBody>
      </p:sp>
      <p:sp>
        <p:nvSpPr>
          <p:cNvPr id="136" name="Google Shape;136;p13"/>
          <p:cNvSpPr txBox="1"/>
          <p:nvPr/>
        </p:nvSpPr>
        <p:spPr>
          <a:xfrm>
            <a:off x="4930382" y="3372983"/>
            <a:ext cx="3000000" cy="1293000"/>
          </a:xfrm>
          <a:prstGeom prst="rect">
            <a:avLst/>
          </a:prstGeom>
          <a:gradFill>
            <a:gsLst>
              <a:gs pos="0">
                <a:srgbClr val="DFEAFB"/>
              </a:gs>
              <a:gs pos="100000">
                <a:srgbClr val="6E9CE7"/>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dirty="0">
                <a:solidFill>
                  <a:schemeClr val="dk1"/>
                </a:solidFill>
              </a:rPr>
              <a:t>Team Members: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Abhijith S D</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Arvind C 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Ayyasamy 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Gurumurthy Kalyanpur Viswanathaiah</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Manjunath</a:t>
            </a:r>
            <a:endParaRPr sz="1200" b="1" dirty="0">
              <a:solidFill>
                <a:schemeClr val="dk1"/>
              </a:solidFill>
            </a:endParaRPr>
          </a:p>
        </p:txBody>
      </p:sp>
      <p:pic>
        <p:nvPicPr>
          <p:cNvPr id="1026" name="Picture 2" descr="biggest bike shop ...">
            <a:extLst>
              <a:ext uri="{FF2B5EF4-FFF2-40B4-BE49-F238E27FC236}">
                <a16:creationId xmlns:a16="http://schemas.microsoft.com/office/drawing/2014/main" id="{8E5FE0A7-B8F9-798E-5F37-16CAAD1D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90" y="2916550"/>
            <a:ext cx="4106030" cy="2053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ES University Know All about the ...">
            <a:extLst>
              <a:ext uri="{FF2B5EF4-FFF2-40B4-BE49-F238E27FC236}">
                <a16:creationId xmlns:a16="http://schemas.microsoft.com/office/drawing/2014/main" id="{77C1C94F-3DF5-C6D4-0368-937C50C648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20" y="93227"/>
            <a:ext cx="2640471" cy="1165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Orders Count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391424"/>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Customer Orders across 3 years [2016 to 2019]</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 :</a:t>
            </a:r>
          </a:p>
          <a:p>
            <a:pPr>
              <a:lnSpc>
                <a:spcPct val="115000"/>
              </a:lnSpc>
            </a:pPr>
            <a:r>
              <a:rPr lang="en-IN" sz="1200" dirty="0">
                <a:solidFill>
                  <a:schemeClr val="bg1"/>
                </a:solidFill>
                <a:latin typeface="Arial" panose="020B0604020202020204" pitchFamily="34" charset="0"/>
              </a:rPr>
              <a:t>Majority of customers order 1 bike/bicycle which is expected. Those who order 2 or 3 gradually decrease in frequency of orders.</a:t>
            </a:r>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p:txBody>
      </p:sp>
      <p:pic>
        <p:nvPicPr>
          <p:cNvPr id="6146" name="Picture 2">
            <a:extLst>
              <a:ext uri="{FF2B5EF4-FFF2-40B4-BE49-F238E27FC236}">
                <a16:creationId xmlns:a16="http://schemas.microsoft.com/office/drawing/2014/main" id="{E13420EA-193B-7CBB-1866-BDCDD9EBF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68" y="1423285"/>
            <a:ext cx="6299983" cy="345952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0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vs Revenue Analysis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46529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 :</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endParaRPr lang="en-US" sz="1200" dirty="0">
              <a:solidFill>
                <a:schemeClr val="bg1"/>
              </a:solidFill>
              <a:latin typeface="Arial" panose="020B0604020202020204" pitchFamily="34" charset="0"/>
            </a:endParaRPr>
          </a:p>
        </p:txBody>
      </p:sp>
      <p:pic>
        <p:nvPicPr>
          <p:cNvPr id="8194" name="Picture 2">
            <a:extLst>
              <a:ext uri="{FF2B5EF4-FFF2-40B4-BE49-F238E27FC236}">
                <a16:creationId xmlns:a16="http://schemas.microsoft.com/office/drawing/2014/main" id="{D4AF6819-CB61-8DD5-8874-1CB2141E9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48" y="1423285"/>
            <a:ext cx="6078773" cy="350855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5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Staff</a:t>
            </a:r>
            <a:br>
              <a:rPr lang="en" dirty="0">
                <a:solidFill>
                  <a:schemeClr val="accent2"/>
                </a:solidFill>
              </a:rPr>
            </a:br>
            <a:br>
              <a:rPr lang="en" dirty="0">
                <a:solidFill>
                  <a:schemeClr val="accent2"/>
                </a:solidFill>
              </a:rPr>
            </a:br>
            <a:endParaRPr dirty="0">
              <a:solidFill>
                <a:schemeClr val="accent2"/>
              </a:solidFill>
            </a:endParaRPr>
          </a:p>
        </p:txBody>
      </p:sp>
      <p:pic>
        <p:nvPicPr>
          <p:cNvPr id="2052" name="Picture 4">
            <a:extLst>
              <a:ext uri="{FF2B5EF4-FFF2-40B4-BE49-F238E27FC236}">
                <a16:creationId xmlns:a16="http://schemas.microsoft.com/office/drawing/2014/main" id="{D0F8A688-AADE-E77C-B9B8-B1843DA50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192" y="1423285"/>
            <a:ext cx="5969611" cy="335014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A1E723-3EDE-877C-35F1-82F866822913}"/>
              </a:ext>
            </a:extLst>
          </p:cNvPr>
          <p:cNvSpPr txBox="1"/>
          <p:nvPr/>
        </p:nvSpPr>
        <p:spPr>
          <a:xfrm>
            <a:off x="62173" y="1423285"/>
            <a:ext cx="2887761" cy="1827103"/>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Calculated total sales by staff member</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Recommendation :</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Staff can be incentivized or evaluated for performance based on the total sales numbers</a:t>
            </a:r>
          </a:p>
        </p:txBody>
      </p:sp>
    </p:spTree>
    <p:extLst>
      <p:ext uri="{BB962C8B-B14F-4D97-AF65-F5344CB8AC3E}">
        <p14:creationId xmlns:p14="http://schemas.microsoft.com/office/powerpoint/2010/main" val="44669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Inventory and Stock Management</a:t>
            </a: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387504"/>
            <a:ext cx="4275264" cy="359220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Inventory</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600" dirty="0">
                <a:solidFill>
                  <a:schemeClr val="bg1"/>
                </a:solidFill>
                <a:effectLst/>
                <a:latin typeface="Arial" panose="020B0604020202020204" pitchFamily="34" charset="0"/>
                <a:ea typeface="Arial" panose="020B0604020202020204" pitchFamily="34" charset="0"/>
              </a:rPr>
              <a:t> - </a:t>
            </a:r>
            <a:r>
              <a:rPr lang="en-IN" sz="1400" u="sng" dirty="0">
                <a:solidFill>
                  <a:schemeClr val="tx2"/>
                </a:solidFill>
                <a:effectLst>
                  <a:glow>
                    <a:schemeClr val="bg1"/>
                  </a:glow>
                  <a:outerShdw sx="1000" sy="1000" algn="ctr" rotWithShape="0">
                    <a:schemeClr val="tx2"/>
                  </a:outerShdw>
                </a:effectLst>
              </a:rPr>
              <a:t>Observations</a:t>
            </a:r>
            <a:r>
              <a:rPr lang="en-IN" sz="14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 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Stock Management:</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Import and Schema Overview, Data Analysis Using SQL (Descriptive Statistics, Data Cleaning, Aggregation and Grouping, Joins and Relationships, Use of Sub-queries, CTEs and Advanced Functions,), Insights and Conclusion.</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5192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Store Performance Comparison</a:t>
            </a:r>
            <a:br>
              <a:rPr lang="en" dirty="0">
                <a:solidFill>
                  <a:schemeClr val="accent2"/>
                </a:solidFill>
              </a:rPr>
            </a:br>
            <a:br>
              <a:rPr lang="en" dirty="0">
                <a:solidFill>
                  <a:schemeClr val="accent2"/>
                </a:solidFill>
              </a:rPr>
            </a:br>
            <a:endParaRPr dirty="0">
              <a:solidFill>
                <a:schemeClr val="accent2"/>
              </a:solidFill>
            </a:endParaRPr>
          </a:p>
        </p:txBody>
      </p:sp>
      <p:pic>
        <p:nvPicPr>
          <p:cNvPr id="3074" name="Picture 2">
            <a:extLst>
              <a:ext uri="{FF2B5EF4-FFF2-40B4-BE49-F238E27FC236}">
                <a16:creationId xmlns:a16="http://schemas.microsoft.com/office/drawing/2014/main" id="{0D21E429-F446-FCCF-EE23-4FC01DEE5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344" y="1391478"/>
            <a:ext cx="6278264" cy="344759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D3FCF7-95F2-6857-4135-AB5EC6E353AE}"/>
              </a:ext>
            </a:extLst>
          </p:cNvPr>
          <p:cNvSpPr txBox="1"/>
          <p:nvPr/>
        </p:nvSpPr>
        <p:spPr>
          <a:xfrm>
            <a:off x="62174" y="1423285"/>
            <a:ext cx="2629344" cy="249606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All the 3 stores have same number (3 excluding the over all head) of staff managing the sales.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Recommendation :</a:t>
            </a:r>
          </a:p>
          <a:p>
            <a:endParaRPr lang="en-IN"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Baldwin Bikes has relatively higher sales so recommend resource rationalization by relooking under utilized staff in other stores.</a:t>
            </a:r>
          </a:p>
        </p:txBody>
      </p:sp>
    </p:spTree>
    <p:extLst>
      <p:ext uri="{BB962C8B-B14F-4D97-AF65-F5344CB8AC3E}">
        <p14:creationId xmlns:p14="http://schemas.microsoft.com/office/powerpoint/2010/main" val="253116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Store Performance Comparison</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369376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Revenue</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effectLst/>
                <a:latin typeface="Arial" panose="020B0604020202020204" pitchFamily="34" charset="0"/>
                <a:ea typeface="Arial" panose="020B0604020202020204" pitchFamily="34" charset="0"/>
              </a:rPr>
              <a:t>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Staff Management:</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Order Fulfilment and Delivery:</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p:txBody>
      </p:sp>
    </p:spTree>
    <p:extLst>
      <p:ext uri="{BB962C8B-B14F-4D97-AF65-F5344CB8AC3E}">
        <p14:creationId xmlns:p14="http://schemas.microsoft.com/office/powerpoint/2010/main" val="144192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Trend and Seasonality Effect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256115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Historical Sales Trend</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effectLst/>
                <a:latin typeface="Arial" panose="020B0604020202020204" pitchFamily="34" charset="0"/>
                <a:ea typeface="Arial" panose="020B0604020202020204" pitchFamily="34" charset="0"/>
              </a:rPr>
              <a:t>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Seasonality Effect:</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p:txBody>
      </p:sp>
    </p:spTree>
    <p:extLst>
      <p:ext uri="{BB962C8B-B14F-4D97-AF65-F5344CB8AC3E}">
        <p14:creationId xmlns:p14="http://schemas.microsoft.com/office/powerpoint/2010/main" val="387661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on Insights and Recommendations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256115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Insights</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effectLst/>
                <a:latin typeface="Arial" panose="020B0604020202020204" pitchFamily="34" charset="0"/>
                <a:ea typeface="Arial" panose="020B0604020202020204" pitchFamily="34" charset="0"/>
              </a:rPr>
              <a:t>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Recommendations: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p:txBody>
      </p:sp>
      <p:sp>
        <p:nvSpPr>
          <p:cNvPr id="2" name="Google Shape;215;p26">
            <a:extLst>
              <a:ext uri="{FF2B5EF4-FFF2-40B4-BE49-F238E27FC236}">
                <a16:creationId xmlns:a16="http://schemas.microsoft.com/office/drawing/2014/main" id="{2EB2115E-3A2F-F41E-B854-3AE081CAC4C2}"/>
              </a:ext>
            </a:extLst>
          </p:cNvPr>
          <p:cNvSpPr txBox="1">
            <a:spLocks noGrp="1"/>
          </p:cNvSpPr>
          <p:nvPr>
            <p:ph type="body" idx="1"/>
          </p:nvPr>
        </p:nvSpPr>
        <p:spPr>
          <a:xfrm>
            <a:off x="5735708" y="967243"/>
            <a:ext cx="3316762" cy="3018316"/>
          </a:xfrm>
          <a:prstGeom prst="rect">
            <a:avLst/>
          </a:prstGeom>
          <a:ln>
            <a:solidFill>
              <a:schemeClr val="accent2"/>
            </a:solid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75"/>
              <a:buFont typeface="Arial"/>
              <a:buNone/>
            </a:pPr>
            <a:r>
              <a:rPr lang="en" sz="600" b="1" dirty="0"/>
              <a:t>Inventory Strategies:</a:t>
            </a:r>
            <a:endParaRPr sz="600" b="1" dirty="0"/>
          </a:p>
          <a:p>
            <a:pPr marL="457200" lvl="0" indent="0" algn="l" rtl="0">
              <a:spcBef>
                <a:spcPts val="1200"/>
              </a:spcBef>
              <a:spcAft>
                <a:spcPts val="0"/>
              </a:spcAft>
              <a:buClr>
                <a:schemeClr val="dk1"/>
              </a:buClr>
              <a:buSzPts val="275"/>
              <a:buFont typeface="Arial"/>
              <a:buNone/>
            </a:pPr>
            <a:r>
              <a:rPr lang="en" sz="600" dirty="0"/>
              <a:t>Implement automated alerts for low stock levels.</a:t>
            </a:r>
            <a:endParaRPr sz="600" dirty="0"/>
          </a:p>
          <a:p>
            <a:pPr marL="457200" lvl="0" indent="0" algn="l" rtl="0">
              <a:spcBef>
                <a:spcPts val="1200"/>
              </a:spcBef>
              <a:spcAft>
                <a:spcPts val="0"/>
              </a:spcAft>
              <a:buClr>
                <a:schemeClr val="dk1"/>
              </a:buClr>
              <a:buSzPts val="275"/>
              <a:buFont typeface="Arial"/>
              <a:buNone/>
            </a:pPr>
            <a:r>
              <a:rPr lang="en" sz="600" dirty="0"/>
              <a:t>Analyze sales trends for better demand forecasting.</a:t>
            </a:r>
            <a:endParaRPr sz="600" dirty="0"/>
          </a:p>
          <a:p>
            <a:pPr marL="0" lvl="0" indent="0" algn="l" rtl="0">
              <a:spcBef>
                <a:spcPts val="1200"/>
              </a:spcBef>
              <a:spcAft>
                <a:spcPts val="0"/>
              </a:spcAft>
              <a:buClr>
                <a:schemeClr val="dk1"/>
              </a:buClr>
              <a:buSzPts val="275"/>
              <a:buFont typeface="Arial"/>
              <a:buNone/>
            </a:pPr>
            <a:r>
              <a:rPr lang="en" sz="600" b="1" dirty="0"/>
              <a:t>Customer Engagement:</a:t>
            </a:r>
            <a:endParaRPr sz="600" b="1" dirty="0"/>
          </a:p>
          <a:p>
            <a:pPr marL="457200" lvl="0" indent="0" algn="l" rtl="0">
              <a:spcBef>
                <a:spcPts val="1200"/>
              </a:spcBef>
              <a:spcAft>
                <a:spcPts val="0"/>
              </a:spcAft>
              <a:buClr>
                <a:schemeClr val="dk1"/>
              </a:buClr>
              <a:buSzPts val="275"/>
              <a:buFont typeface="Arial"/>
              <a:buNone/>
            </a:pPr>
            <a:r>
              <a:rPr lang="en" sz="600" dirty="0"/>
              <a:t>Develop loyalty programs for top customers.</a:t>
            </a:r>
            <a:endParaRPr sz="600" dirty="0"/>
          </a:p>
          <a:p>
            <a:pPr marL="457200" lvl="0" indent="0" algn="l" rtl="0">
              <a:spcBef>
                <a:spcPts val="1200"/>
              </a:spcBef>
              <a:spcAft>
                <a:spcPts val="0"/>
              </a:spcAft>
              <a:buClr>
                <a:schemeClr val="dk1"/>
              </a:buClr>
              <a:buSzPts val="275"/>
              <a:buFont typeface="Arial"/>
              <a:buNone/>
            </a:pPr>
            <a:r>
              <a:rPr lang="en" sz="600" dirty="0"/>
              <a:t>Personalized marketing based on purchasing behavior.</a:t>
            </a:r>
            <a:endParaRPr sz="600" dirty="0"/>
          </a:p>
          <a:p>
            <a:pPr marL="0" lvl="0" indent="0" algn="l" rtl="0">
              <a:spcBef>
                <a:spcPts val="1200"/>
              </a:spcBef>
              <a:spcAft>
                <a:spcPts val="0"/>
              </a:spcAft>
              <a:buClr>
                <a:schemeClr val="dk1"/>
              </a:buClr>
              <a:buSzPts val="275"/>
              <a:buFont typeface="Arial"/>
              <a:buNone/>
            </a:pPr>
            <a:r>
              <a:rPr lang="en" sz="600" b="1" dirty="0"/>
              <a:t>Staff Development:</a:t>
            </a:r>
            <a:endParaRPr sz="600" b="1" dirty="0"/>
          </a:p>
          <a:p>
            <a:pPr marL="457200" lvl="0" indent="0" algn="l" rtl="0">
              <a:spcBef>
                <a:spcPts val="1200"/>
              </a:spcBef>
              <a:spcAft>
                <a:spcPts val="0"/>
              </a:spcAft>
              <a:buClr>
                <a:schemeClr val="dk1"/>
              </a:buClr>
              <a:buSzPts val="275"/>
              <a:buFont typeface="Arial"/>
              <a:buNone/>
            </a:pPr>
            <a:r>
              <a:rPr lang="en" sz="600" dirty="0"/>
              <a:t>Provide training for staff in high-performing stores.</a:t>
            </a:r>
            <a:endParaRPr sz="600" dirty="0"/>
          </a:p>
          <a:p>
            <a:pPr marL="457200" lvl="0" indent="0" algn="l" rtl="0">
              <a:spcBef>
                <a:spcPts val="1200"/>
              </a:spcBef>
              <a:spcAft>
                <a:spcPts val="0"/>
              </a:spcAft>
              <a:buClr>
                <a:schemeClr val="dk1"/>
              </a:buClr>
              <a:buSzPts val="275"/>
              <a:buFont typeface="Arial"/>
              <a:buNone/>
            </a:pPr>
            <a:r>
              <a:rPr lang="en" sz="600" dirty="0"/>
              <a:t>Reassess staffing needs based on store performance.</a:t>
            </a:r>
            <a:endParaRPr sz="600" dirty="0"/>
          </a:p>
          <a:p>
            <a:pPr marL="0" lvl="0" indent="0" algn="l" rtl="0">
              <a:spcBef>
                <a:spcPts val="1200"/>
              </a:spcBef>
              <a:spcAft>
                <a:spcPts val="0"/>
              </a:spcAft>
              <a:buClr>
                <a:schemeClr val="dk1"/>
              </a:buClr>
              <a:buSzPts val="275"/>
              <a:buFont typeface="Arial"/>
              <a:buNone/>
            </a:pPr>
            <a:r>
              <a:rPr lang="en" sz="600" b="1" dirty="0"/>
              <a:t>Data Quality Improvement:</a:t>
            </a:r>
            <a:endParaRPr sz="600" b="1" dirty="0"/>
          </a:p>
          <a:p>
            <a:pPr marL="457200" lvl="0" indent="0" algn="l" rtl="0">
              <a:spcBef>
                <a:spcPts val="1200"/>
              </a:spcBef>
              <a:spcAft>
                <a:spcPts val="0"/>
              </a:spcAft>
              <a:buClr>
                <a:schemeClr val="dk1"/>
              </a:buClr>
              <a:buSzPts val="275"/>
              <a:buFont typeface="Arial"/>
              <a:buNone/>
            </a:pPr>
            <a:r>
              <a:rPr lang="en" sz="600" dirty="0"/>
              <a:t>Encourage capturing complete customer information (e.g., phone numbers).</a:t>
            </a:r>
            <a:endParaRPr sz="600" dirty="0"/>
          </a:p>
          <a:p>
            <a:pPr marL="457200" lvl="0" indent="0" algn="l" rtl="0">
              <a:spcBef>
                <a:spcPts val="1200"/>
              </a:spcBef>
              <a:spcAft>
                <a:spcPts val="0"/>
              </a:spcAft>
              <a:buClr>
                <a:schemeClr val="dk1"/>
              </a:buClr>
              <a:buSzPts val="275"/>
              <a:buFont typeface="Arial"/>
              <a:buNone/>
            </a:pPr>
            <a:r>
              <a:rPr lang="en" sz="600" dirty="0"/>
              <a:t>Address data gaps in shipping dates for accurate delivery analysis.</a:t>
            </a:r>
            <a:endParaRPr sz="600" dirty="0"/>
          </a:p>
          <a:p>
            <a:pPr marL="0" lvl="0" indent="0" algn="l" rtl="0">
              <a:spcBef>
                <a:spcPts val="1200"/>
              </a:spcBef>
              <a:spcAft>
                <a:spcPts val="1200"/>
              </a:spcAft>
              <a:buNone/>
            </a:pPr>
            <a:endParaRPr sz="600" dirty="0"/>
          </a:p>
        </p:txBody>
      </p:sp>
      <p:sp>
        <p:nvSpPr>
          <p:cNvPr id="3" name="Google Shape;221;p27">
            <a:extLst>
              <a:ext uri="{FF2B5EF4-FFF2-40B4-BE49-F238E27FC236}">
                <a16:creationId xmlns:a16="http://schemas.microsoft.com/office/drawing/2014/main" id="{6B17AD42-4C61-A732-11FA-954922F4D953}"/>
              </a:ext>
            </a:extLst>
          </p:cNvPr>
          <p:cNvSpPr txBox="1">
            <a:spLocks/>
          </p:cNvSpPr>
          <p:nvPr/>
        </p:nvSpPr>
        <p:spPr>
          <a:xfrm>
            <a:off x="4643470" y="1955254"/>
            <a:ext cx="4186346" cy="2662259"/>
          </a:xfrm>
          <a:prstGeom prst="rect">
            <a:avLst/>
          </a:prstGeom>
          <a:noFill/>
          <a:ln>
            <a:solidFill>
              <a:schemeClr val="accent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nSpc>
                <a:spcPct val="95000"/>
              </a:lnSpc>
              <a:buClr>
                <a:schemeClr val="dk1"/>
              </a:buClr>
              <a:buSzPts val="605"/>
              <a:buFont typeface="Arial"/>
              <a:buNone/>
            </a:pPr>
            <a:r>
              <a:rPr lang="en-US" sz="600" b="1" dirty="0"/>
              <a:t>Further Analysis:</a:t>
            </a:r>
          </a:p>
          <a:p>
            <a:pPr indent="0">
              <a:lnSpc>
                <a:spcPct val="95000"/>
              </a:lnSpc>
              <a:spcBef>
                <a:spcPts val="1200"/>
              </a:spcBef>
              <a:buClr>
                <a:schemeClr val="dk1"/>
              </a:buClr>
              <a:buSzPts val="605"/>
              <a:buFont typeface="Arial"/>
              <a:buNone/>
            </a:pPr>
            <a:r>
              <a:rPr lang="en-US" sz="600" dirty="0"/>
              <a:t>Deep dive into seasonal sales trends.</a:t>
            </a:r>
          </a:p>
          <a:p>
            <a:pPr indent="0">
              <a:lnSpc>
                <a:spcPct val="95000"/>
              </a:lnSpc>
              <a:spcBef>
                <a:spcPts val="1200"/>
              </a:spcBef>
              <a:buClr>
                <a:schemeClr val="dk1"/>
              </a:buClr>
              <a:buSzPts val="605"/>
              <a:buFont typeface="Arial"/>
              <a:buNone/>
            </a:pPr>
            <a:r>
              <a:rPr lang="en-US" sz="600" dirty="0"/>
              <a:t>Customer segmentation analysis.</a:t>
            </a:r>
          </a:p>
          <a:p>
            <a:pPr indent="0">
              <a:lnSpc>
                <a:spcPct val="95000"/>
              </a:lnSpc>
              <a:spcBef>
                <a:spcPts val="1200"/>
              </a:spcBef>
              <a:buClr>
                <a:schemeClr val="dk1"/>
              </a:buClr>
              <a:buSzPts val="605"/>
              <a:buFont typeface="Arial"/>
              <a:buNone/>
            </a:pPr>
            <a:r>
              <a:rPr lang="en-US" sz="600" dirty="0"/>
              <a:t>Product return and refund patterns.</a:t>
            </a:r>
          </a:p>
          <a:p>
            <a:pPr marL="0" indent="0">
              <a:lnSpc>
                <a:spcPct val="95000"/>
              </a:lnSpc>
              <a:spcBef>
                <a:spcPts val="1200"/>
              </a:spcBef>
              <a:buClr>
                <a:schemeClr val="dk1"/>
              </a:buClr>
              <a:buSzPts val="605"/>
              <a:buFont typeface="Arial"/>
              <a:buNone/>
            </a:pPr>
            <a:r>
              <a:rPr lang="en-US" sz="600" b="1" dirty="0"/>
              <a:t>Business Actions:</a:t>
            </a:r>
          </a:p>
          <a:p>
            <a:pPr indent="0">
              <a:lnSpc>
                <a:spcPct val="95000"/>
              </a:lnSpc>
              <a:spcBef>
                <a:spcPts val="1200"/>
              </a:spcBef>
              <a:buClr>
                <a:schemeClr val="dk1"/>
              </a:buClr>
              <a:buSzPts val="605"/>
              <a:buFont typeface="Arial"/>
              <a:buNone/>
            </a:pPr>
            <a:r>
              <a:rPr lang="en-US" sz="600" dirty="0"/>
              <a:t>Enhance product line based on customer preferences.</a:t>
            </a:r>
          </a:p>
          <a:p>
            <a:pPr indent="0">
              <a:lnSpc>
                <a:spcPct val="95000"/>
              </a:lnSpc>
              <a:spcBef>
                <a:spcPts val="1200"/>
              </a:spcBef>
              <a:buClr>
                <a:schemeClr val="dk1"/>
              </a:buClr>
              <a:buSzPts val="605"/>
              <a:buFont typeface="Arial"/>
              <a:buNone/>
            </a:pPr>
            <a:r>
              <a:rPr lang="en-US" sz="600" dirty="0"/>
              <a:t>Optimize supply chain for faster deliveries.</a:t>
            </a:r>
          </a:p>
          <a:p>
            <a:pPr marL="0" indent="0">
              <a:lnSpc>
                <a:spcPct val="95000"/>
              </a:lnSpc>
              <a:spcBef>
                <a:spcPts val="1200"/>
              </a:spcBef>
              <a:buSzPts val="605"/>
              <a:buFont typeface="Lato"/>
              <a:buNone/>
            </a:pPr>
            <a:r>
              <a:rPr lang="en-US" sz="600" b="1" dirty="0"/>
              <a:t>Data Quality Improvement:</a:t>
            </a:r>
          </a:p>
          <a:p>
            <a:pPr indent="0">
              <a:lnSpc>
                <a:spcPct val="95000"/>
              </a:lnSpc>
              <a:spcBef>
                <a:spcPts val="1200"/>
              </a:spcBef>
              <a:buSzPts val="605"/>
              <a:buFont typeface="Lato"/>
              <a:buNone/>
            </a:pPr>
            <a:r>
              <a:rPr lang="en-US" sz="600" dirty="0"/>
              <a:t>Collect missing data (e.g., phone numbers, shipping dates).</a:t>
            </a:r>
          </a:p>
          <a:p>
            <a:pPr indent="0">
              <a:lnSpc>
                <a:spcPct val="95000"/>
              </a:lnSpc>
              <a:spcBef>
                <a:spcPts val="1200"/>
              </a:spcBef>
              <a:buClr>
                <a:schemeClr val="dk1"/>
              </a:buClr>
              <a:buSzPts val="605"/>
              <a:buFont typeface="Arial"/>
              <a:buNone/>
            </a:pPr>
            <a:r>
              <a:rPr lang="en-US" sz="600" dirty="0"/>
              <a:t>Ensure data validation in future data collection processes.</a:t>
            </a:r>
          </a:p>
          <a:p>
            <a:pPr marL="0" indent="0">
              <a:lnSpc>
                <a:spcPct val="95000"/>
              </a:lnSpc>
              <a:spcBef>
                <a:spcPts val="1200"/>
              </a:spcBef>
              <a:spcAft>
                <a:spcPts val="1200"/>
              </a:spcAft>
              <a:buSzPts val="605"/>
              <a:buFont typeface="Lato"/>
              <a:buNone/>
            </a:pPr>
            <a:endParaRPr lang="en-US" sz="600" dirty="0"/>
          </a:p>
        </p:txBody>
      </p:sp>
    </p:spTree>
    <p:extLst>
      <p:ext uri="{BB962C8B-B14F-4D97-AF65-F5344CB8AC3E}">
        <p14:creationId xmlns:p14="http://schemas.microsoft.com/office/powerpoint/2010/main" val="61997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Queries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7428405" cy="404406"/>
          </a:xfrm>
          <a:prstGeom prst="rect">
            <a:avLst/>
          </a:prstGeom>
          <a:noFill/>
          <a:ln>
            <a:solidFill>
              <a:schemeClr val="accent1"/>
            </a:solidFill>
          </a:ln>
          <a:effectLst>
            <a:glow>
              <a:schemeClr val="tx2"/>
            </a:glow>
          </a:effectLst>
        </p:spPr>
        <p:txBody>
          <a:bodyPr wrap="square">
            <a:spAutoFit/>
          </a:bodyPr>
          <a:lstStyle/>
          <a:p>
            <a:pPr>
              <a:lnSpc>
                <a:spcPct val="200000"/>
              </a:lnSpc>
            </a:pP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295959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Sales &amp; Customer Data</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7428405" cy="2989729"/>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Total Sales: $7.68 million across 1,615 orders, with an average customer spending ~$4,761.</a:t>
            </a:r>
          </a:p>
          <a:p>
            <a:pPr>
              <a:lnSpc>
                <a:spcPct val="200000"/>
              </a:lnSpc>
            </a:pPr>
            <a:r>
              <a:rPr lang="en-US" sz="1200" dirty="0">
                <a:solidFill>
                  <a:schemeClr val="bg1"/>
                </a:solidFill>
                <a:latin typeface="Arial" panose="020B0604020202020204" pitchFamily="34" charset="0"/>
              </a:rPr>
              <a:t>2. Discount Strategy: An average discount of 10% is frequently offered to boost sales.</a:t>
            </a:r>
          </a:p>
          <a:p>
            <a:pPr>
              <a:lnSpc>
                <a:spcPct val="200000"/>
              </a:lnSpc>
            </a:pPr>
            <a:r>
              <a:rPr lang="en-US" sz="1200" dirty="0">
                <a:solidFill>
                  <a:schemeClr val="bg1"/>
                </a:solidFill>
                <a:latin typeface="Arial" panose="020B0604020202020204" pitchFamily="34" charset="0"/>
              </a:rPr>
              <a:t>3. Customer Base:1,445 unique customers, suggesting a limited customer pool relative to potential market size.</a:t>
            </a:r>
          </a:p>
          <a:p>
            <a:pPr>
              <a:lnSpc>
                <a:spcPct val="200000"/>
              </a:lnSpc>
            </a:pPr>
            <a:r>
              <a:rPr lang="en-US" sz="1200" dirty="0">
                <a:solidFill>
                  <a:schemeClr val="bg1"/>
                </a:solidFill>
                <a:latin typeface="Arial" panose="020B0604020202020204" pitchFamily="34" charset="0"/>
              </a:rPr>
              <a:t>4. Big Spenders: 17 high-value customers (who spend 65% or more than the top spenders), with a focus on premium products.</a:t>
            </a:r>
          </a:p>
          <a:p>
            <a:pPr>
              <a:lnSpc>
                <a:spcPct val="200000"/>
              </a:lnSpc>
            </a:pPr>
            <a:r>
              <a:rPr lang="en-US" sz="1200" dirty="0">
                <a:solidFill>
                  <a:schemeClr val="bg1"/>
                </a:solidFill>
                <a:latin typeface="Arial" panose="020B0604020202020204" pitchFamily="34" charset="0"/>
              </a:rPr>
              <a:t>5. Customer Contact Information: A significant gap in phone contact details (1,267 missing out of 1,445), relying mainly on email marketing.</a:t>
            </a:r>
          </a:p>
        </p:txBody>
      </p:sp>
    </p:spTree>
    <p:extLst>
      <p:ext uri="{BB962C8B-B14F-4D97-AF65-F5344CB8AC3E}">
        <p14:creationId xmlns:p14="http://schemas.microsoft.com/office/powerpoint/2010/main" val="278053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97215" y="118797"/>
            <a:ext cx="4991982"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Project Overview and Setup</a:t>
            </a:r>
            <a:endParaRPr dirty="0">
              <a:solidFill>
                <a:schemeClr val="accent2"/>
              </a:solidFill>
            </a:endParaRPr>
          </a:p>
        </p:txBody>
      </p:sp>
      <p:sp>
        <p:nvSpPr>
          <p:cNvPr id="3" name="TextBox 2">
            <a:extLst>
              <a:ext uri="{FF2B5EF4-FFF2-40B4-BE49-F238E27FC236}">
                <a16:creationId xmlns:a16="http://schemas.microsoft.com/office/drawing/2014/main" id="{595D7715-400A-6D2B-135C-5F984F7B8117}"/>
              </a:ext>
            </a:extLst>
          </p:cNvPr>
          <p:cNvSpPr txBox="1"/>
          <p:nvPr/>
        </p:nvSpPr>
        <p:spPr>
          <a:xfrm>
            <a:off x="4208778" y="990600"/>
            <a:ext cx="4572000" cy="4041556"/>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Objective</a:t>
            </a:r>
            <a:r>
              <a:rPr lang="en-IN" dirty="0">
                <a:solidFill>
                  <a:schemeClr val="bg1"/>
                </a:solidFill>
              </a:rPr>
              <a:t>:</a:t>
            </a:r>
          </a:p>
          <a:p>
            <a:pPr marL="0" lvl="0" indent="0" algn="l" rtl="0">
              <a:spcBef>
                <a:spcPts val="0"/>
              </a:spcBef>
              <a:spcAft>
                <a:spcPts val="0"/>
              </a:spcAft>
              <a:buClr>
                <a:schemeClr val="dk1"/>
              </a:buClr>
              <a:buSzPts val="1100"/>
              <a:buFont typeface="Arial"/>
              <a:buNone/>
            </a:pPr>
            <a:endParaRPr lang="en-IN" dirty="0">
              <a:solidFill>
                <a:schemeClr val="bg1"/>
              </a:solidFill>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provide actionable insights derived from the bike store dataset.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Dataset Overview:</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Scope</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Import and Schema Overview, Data Analysis Using SQL (Descriptive Statistics, Data Cleaning, Aggregation and Grouping, Joins and Relationships, Use of Sub-queries, CTEs and Advanced Functions,), Insights and Conclusion.</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Dataset Includes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endParaRPr lang="en-IN" sz="1200" dirty="0">
              <a:solidFill>
                <a:schemeClr val="bg1"/>
              </a:solidFill>
              <a:latin typeface="Arial" panose="020B0604020202020204" pitchFamily="34" charset="0"/>
              <a:ea typeface="Arial" panose="020B0604020202020204" pitchFamily="34" charset="0"/>
            </a:endParaRP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p:txBody>
      </p:sp>
      <p:pic>
        <p:nvPicPr>
          <p:cNvPr id="2050" name="Picture 2" descr="Azure SQL Database ...">
            <a:extLst>
              <a:ext uri="{FF2B5EF4-FFF2-40B4-BE49-F238E27FC236}">
                <a16:creationId xmlns:a16="http://schemas.microsoft.com/office/drawing/2014/main" id="{CFDF3B57-7F08-AC0C-70D1-F0AAC7102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25" y="990601"/>
            <a:ext cx="2940404" cy="15403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x on LinkedIn: Query caching and ...">
            <a:extLst>
              <a:ext uri="{FF2B5EF4-FFF2-40B4-BE49-F238E27FC236}">
                <a16:creationId xmlns:a16="http://schemas.microsoft.com/office/drawing/2014/main" id="{76845259-DA8A-1FCD-35CE-65A420D5F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691" y="3217710"/>
            <a:ext cx="3018301" cy="11555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 Builder &amp; Dashboards | Hex">
            <a:extLst>
              <a:ext uri="{FF2B5EF4-FFF2-40B4-BE49-F238E27FC236}">
                <a16:creationId xmlns:a16="http://schemas.microsoft.com/office/drawing/2014/main" id="{A3F0E7EB-4FEB-E1CD-B2D2-5CD8DD17D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313" y="2550535"/>
            <a:ext cx="1095849" cy="64596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2060" name="Picture 12" descr="Kaggle png images | PNGWing">
            <a:extLst>
              <a:ext uri="{FF2B5EF4-FFF2-40B4-BE49-F238E27FC236}">
                <a16:creationId xmlns:a16="http://schemas.microsoft.com/office/drawing/2014/main" id="{6390CDF4-06E5-A435-917A-31ED187BA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152" y="4414021"/>
            <a:ext cx="3018301" cy="61922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onitor your GitHub Repos with Graphite ...">
            <a:extLst>
              <a:ext uri="{FF2B5EF4-FFF2-40B4-BE49-F238E27FC236}">
                <a16:creationId xmlns:a16="http://schemas.microsoft.com/office/drawing/2014/main" id="{FA662110-344F-4985-3AC9-13C5C2D03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604" y="2560003"/>
            <a:ext cx="1132997" cy="6366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Inventory &amp; Stocking</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359061"/>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Popular Models: Trek Slash 8 27.5 (2016) is the highest revenue generator, while the Electra Townie Original 7D EQ (2016) has sold the most units (54 units).</a:t>
            </a:r>
          </a:p>
          <a:p>
            <a:pPr>
              <a:lnSpc>
                <a:spcPct val="200000"/>
              </a:lnSpc>
            </a:pPr>
            <a:r>
              <a:rPr lang="en-US" sz="1200" dirty="0">
                <a:solidFill>
                  <a:schemeClr val="bg1"/>
                </a:solidFill>
                <a:latin typeface="Arial" panose="020B0604020202020204" pitchFamily="34" charset="0"/>
              </a:rPr>
              <a:t>2. Stock Replenishment:</a:t>
            </a:r>
          </a:p>
          <a:p>
            <a:pPr>
              <a:lnSpc>
                <a:spcPct val="200000"/>
              </a:lnSpc>
            </a:pPr>
            <a:r>
              <a:rPr lang="en-US" sz="1200" dirty="0">
                <a:solidFill>
                  <a:schemeClr val="bg1"/>
                </a:solidFill>
                <a:latin typeface="Arial" panose="020B0604020202020204" pitchFamily="34" charset="0"/>
              </a:rPr>
              <a:t>   - Items like Trek </a:t>
            </a:r>
            <a:r>
              <a:rPr lang="en-US" sz="1200" dirty="0" err="1">
                <a:solidFill>
                  <a:schemeClr val="bg1"/>
                </a:solidFill>
                <a:latin typeface="Arial" panose="020B0604020202020204" pitchFamily="34" charset="0"/>
              </a:rPr>
              <a:t>Domane</a:t>
            </a:r>
            <a:r>
              <a:rPr lang="en-US" sz="1200" dirty="0">
                <a:solidFill>
                  <a:schemeClr val="bg1"/>
                </a:solidFill>
                <a:latin typeface="Arial" panose="020B0604020202020204" pitchFamily="34" charset="0"/>
              </a:rPr>
              <a:t> SLR Frameset (2018), Electra Cruiser 1 Ladies (2018), Electra </a:t>
            </a:r>
            <a:r>
              <a:rPr lang="en-US" sz="1200" dirty="0" err="1">
                <a:solidFill>
                  <a:schemeClr val="bg1"/>
                </a:solidFill>
                <a:latin typeface="Arial" panose="020B0604020202020204" pitchFamily="34" charset="0"/>
              </a:rPr>
              <a:t>Superbolt</a:t>
            </a:r>
            <a:r>
              <a:rPr lang="en-US" sz="1200" dirty="0">
                <a:solidFill>
                  <a:schemeClr val="bg1"/>
                </a:solidFill>
                <a:latin typeface="Arial" panose="020B0604020202020204" pitchFamily="34" charset="0"/>
              </a:rPr>
              <a:t> 1 20” (2018), and Electra Townie Commute 8D Ladies' (2018) should be restocked as inventory levels drop.</a:t>
            </a:r>
          </a:p>
          <a:p>
            <a:pPr>
              <a:lnSpc>
                <a:spcPct val="200000"/>
              </a:lnSpc>
            </a:pPr>
            <a:r>
              <a:rPr lang="en-US" sz="1200" dirty="0">
                <a:solidFill>
                  <a:schemeClr val="bg1"/>
                </a:solidFill>
                <a:latin typeface="Arial" panose="020B0604020202020204" pitchFamily="34" charset="0"/>
              </a:rPr>
              <a:t>   - Focus on balancing inventory for high-volume items (e.g., Surly Ice Cream Truck Frameset - 2016) and high-profit items (e.g., Trek Conduit+ - 2016).</a:t>
            </a:r>
          </a:p>
          <a:p>
            <a:pPr>
              <a:lnSpc>
                <a:spcPct val="200000"/>
              </a:lnSpc>
            </a:pPr>
            <a:r>
              <a:rPr lang="en-US" sz="1200" dirty="0">
                <a:solidFill>
                  <a:schemeClr val="bg1"/>
                </a:solidFill>
                <a:latin typeface="Arial" panose="020B0604020202020204" pitchFamily="34" charset="0"/>
              </a:rPr>
              <a:t>3. Brands Performance: Trek and Electra brands dominate product offerings, while Ritchey and Strider brands have fewer products, possibly needing increased variety.</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9986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Staffing Insights</a:t>
            </a:r>
            <a:br>
              <a:rPr lang="en-IN" b="1" i="0" dirty="0">
                <a:solidFill>
                  <a:srgbClr val="F0F6FC"/>
                </a:solidFill>
                <a:effectLst/>
                <a:latin typeface="-apple-system"/>
              </a:rPr>
            </a:b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512402"/>
          </a:xfrm>
          <a:prstGeom prst="rect">
            <a:avLst/>
          </a:prstGeom>
          <a:noFill/>
          <a:ln>
            <a:solidFill>
              <a:schemeClr val="accent1"/>
            </a:solidFill>
          </a:ln>
          <a:effectLst>
            <a:glow>
              <a:schemeClr val="tx2"/>
            </a:glow>
          </a:effectLst>
        </p:spPr>
        <p:txBody>
          <a:bodyPr wrap="square">
            <a:spAutoFit/>
          </a:bodyPr>
          <a:lstStyle/>
          <a:p>
            <a:pPr algn="l">
              <a:lnSpc>
                <a:spcPct val="200000"/>
              </a:lnSpc>
            </a:pPr>
            <a:r>
              <a:rPr lang="en-US" sz="1200" i="0" dirty="0">
                <a:solidFill>
                  <a:srgbClr val="F0F6FC"/>
                </a:solidFill>
                <a:effectLst/>
                <a:latin typeface="+mn-lt"/>
              </a:rPr>
              <a:t>1. Understaffing: Baldwin Bikes, despite high sales, only has 2 staff, indicating potential understaffing.</a:t>
            </a:r>
          </a:p>
          <a:p>
            <a:pPr algn="l">
              <a:lnSpc>
                <a:spcPct val="200000"/>
              </a:lnSpc>
            </a:pPr>
            <a:r>
              <a:rPr lang="en-US" sz="1200" i="0" dirty="0">
                <a:solidFill>
                  <a:srgbClr val="F0F6FC"/>
                </a:solidFill>
                <a:effectLst/>
                <a:latin typeface="+mn-lt"/>
              </a:rPr>
              <a:t>2. Staff Performance: Staff can be incentivized based on total sales numbers.</a:t>
            </a:r>
          </a:p>
          <a:p>
            <a:pPr algn="l">
              <a:lnSpc>
                <a:spcPct val="200000"/>
              </a:lnSpc>
            </a:pPr>
            <a:r>
              <a:rPr lang="en-US" sz="1200" i="0" dirty="0">
                <a:solidFill>
                  <a:srgbClr val="F0F6FC"/>
                </a:solidFill>
                <a:effectLst/>
                <a:latin typeface="+mn-lt"/>
              </a:rPr>
              <a:t>3. Manager Allocation: The ratio of managers to staff is low, and certain stores may not require as many managers (e.g., Fabiola manages herself without oversight).</a:t>
            </a:r>
          </a:p>
        </p:txBody>
      </p:sp>
    </p:spTree>
    <p:extLst>
      <p:ext uri="{BB962C8B-B14F-4D97-AF65-F5344CB8AC3E}">
        <p14:creationId xmlns:p14="http://schemas.microsoft.com/office/powerpoint/2010/main" val="3008684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Sales Trends &amp; Supply Chain</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943289"/>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Sales Trends</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Sales Fluctuation: Peak sales occur around May, June, August, and September, while April and July tend to see a decline.</a:t>
            </a:r>
          </a:p>
          <a:p>
            <a:pPr algn="l">
              <a:lnSpc>
                <a:spcPct val="200000"/>
              </a:lnSpc>
            </a:pPr>
            <a:r>
              <a:rPr lang="en-US" sz="1200" i="0" dirty="0">
                <a:solidFill>
                  <a:srgbClr val="F0F6FC"/>
                </a:solidFill>
                <a:effectLst/>
                <a:latin typeface="+mn-lt"/>
              </a:rPr>
              <a:t>2. Customer Re-Engagement: Post-June 2018 sales have declined. There is a need to re-engage older customers and investigate potential issues with order patterns.</a:t>
            </a:r>
          </a:p>
        </p:txBody>
      </p:sp>
      <p:sp>
        <p:nvSpPr>
          <p:cNvPr id="2" name="TextBox 1">
            <a:extLst>
              <a:ext uri="{FF2B5EF4-FFF2-40B4-BE49-F238E27FC236}">
                <a16:creationId xmlns:a16="http://schemas.microsoft.com/office/drawing/2014/main" id="{38E8DC8D-A5D8-1FAA-93A1-786935D3E585}"/>
              </a:ext>
            </a:extLst>
          </p:cNvPr>
          <p:cNvSpPr txBox="1"/>
          <p:nvPr/>
        </p:nvSpPr>
        <p:spPr>
          <a:xfrm>
            <a:off x="261256" y="3375496"/>
            <a:ext cx="8022531" cy="1204625"/>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Supply Chain &amp; Order Management</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Order Delays: Baldwin Bikes has experienced delays in order fulfillment, with 112 orders delayed by two days and 205 by a day, suggesting room for optimizing the supply chain.</a:t>
            </a:r>
          </a:p>
        </p:txBody>
      </p:sp>
    </p:spTree>
    <p:extLst>
      <p:ext uri="{BB962C8B-B14F-4D97-AF65-F5344CB8AC3E}">
        <p14:creationId xmlns:p14="http://schemas.microsoft.com/office/powerpoint/2010/main" val="3113181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Recommendations</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420616"/>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US" sz="1200" i="0" dirty="0">
                <a:solidFill>
                  <a:srgbClr val="F0F6FC"/>
                </a:solidFill>
                <a:effectLst/>
                <a:latin typeface="+mn-lt"/>
              </a:rPr>
              <a:t>1. Focus on Premium Products: Luxury and high-ticket items generate the most profit, so they should be prioritized for restocking and promotions.</a:t>
            </a:r>
          </a:p>
          <a:p>
            <a:pPr algn="l">
              <a:lnSpc>
                <a:spcPct val="200000"/>
              </a:lnSpc>
            </a:pPr>
            <a:r>
              <a:rPr lang="en-US" sz="1200" i="0" dirty="0">
                <a:solidFill>
                  <a:srgbClr val="F0F6FC"/>
                </a:solidFill>
                <a:effectLst/>
                <a:latin typeface="+mn-lt"/>
              </a:rPr>
              <a:t>2. Increase Brand Variety: Consider increasing product offerings for brands like Ritchey and Strider to diversify stock.</a:t>
            </a:r>
          </a:p>
          <a:p>
            <a:pPr algn="l">
              <a:lnSpc>
                <a:spcPct val="200000"/>
              </a:lnSpc>
            </a:pPr>
            <a:r>
              <a:rPr lang="en-US" sz="1200" dirty="0">
                <a:solidFill>
                  <a:srgbClr val="F0F6FC"/>
                </a:solidFill>
                <a:latin typeface="+mn-lt"/>
              </a:rPr>
              <a:t>3. Improve Customer Contact Information: Launch email campaigns to collect missing phone numbers from customers.</a:t>
            </a:r>
          </a:p>
          <a:p>
            <a:pPr algn="l">
              <a:lnSpc>
                <a:spcPct val="200000"/>
              </a:lnSpc>
            </a:pPr>
            <a:r>
              <a:rPr lang="en-US" sz="1200" i="0" dirty="0">
                <a:solidFill>
                  <a:srgbClr val="F0F6FC"/>
                </a:solidFill>
                <a:effectLst/>
                <a:latin typeface="+mn-lt"/>
              </a:rPr>
              <a:t>4. Balance Inventory: Regularly review and replenish stock for fast-selling and high-margin items.</a:t>
            </a:r>
          </a:p>
          <a:p>
            <a:pPr algn="l">
              <a:lnSpc>
                <a:spcPct val="200000"/>
              </a:lnSpc>
            </a:pPr>
            <a:r>
              <a:rPr lang="en-US" sz="1200" dirty="0">
                <a:solidFill>
                  <a:srgbClr val="F0F6FC"/>
                </a:solidFill>
                <a:latin typeface="+mn-lt"/>
              </a:rPr>
              <a:t>5. Optimize Staffing &amp; Management: Assess the need for more staff in high-performing stores like Baldwin Bikes, and streamline the management structure.</a:t>
            </a:r>
            <a:endParaRPr lang="en-US" sz="1200" i="0" dirty="0">
              <a:solidFill>
                <a:srgbClr val="F0F6FC"/>
              </a:solidFill>
              <a:effectLst/>
              <a:latin typeface="+mn-lt"/>
            </a:endParaRPr>
          </a:p>
        </p:txBody>
      </p:sp>
    </p:spTree>
    <p:extLst>
      <p:ext uri="{BB962C8B-B14F-4D97-AF65-F5344CB8AC3E}">
        <p14:creationId xmlns:p14="http://schemas.microsoft.com/office/powerpoint/2010/main" val="18684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3971678" y="1987827"/>
            <a:ext cx="160218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Q&amp;A</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25890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3217740" y="1956708"/>
            <a:ext cx="3043913" cy="8063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Appendix</a:t>
            </a:r>
            <a:br>
              <a:rPr lang="en" sz="4400" dirty="0">
                <a:solidFill>
                  <a:schemeClr val="accent2"/>
                </a:solidFill>
              </a:rPr>
            </a:br>
            <a:br>
              <a:rPr lang="en" sz="4400" dirty="0">
                <a:solidFill>
                  <a:schemeClr val="accent2"/>
                </a:solidFill>
              </a:rPr>
            </a:br>
            <a:endParaRPr sz="4400" dirty="0">
              <a:solidFill>
                <a:schemeClr val="accent2"/>
              </a:solidFill>
            </a:endParaRPr>
          </a:p>
        </p:txBody>
      </p:sp>
    </p:spTree>
    <p:extLst>
      <p:ext uri="{BB962C8B-B14F-4D97-AF65-F5344CB8AC3E}">
        <p14:creationId xmlns:p14="http://schemas.microsoft.com/office/powerpoint/2010/main" val="316525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several Sub-Queries and CTEs</a:t>
            </a:r>
            <a:br>
              <a:rPr lang="en" dirty="0">
                <a:solidFill>
                  <a:schemeClr val="accent2"/>
                </a:solidFill>
              </a:rPr>
            </a:br>
            <a:br>
              <a:rPr lang="en" dirty="0">
                <a:solidFill>
                  <a:schemeClr val="accent2"/>
                </a:solidFill>
              </a:rPr>
            </a:br>
            <a:endParaRPr dirty="0">
              <a:solidFill>
                <a:schemeClr val="accent2"/>
              </a:solidFill>
            </a:endParaRPr>
          </a:p>
        </p:txBody>
      </p:sp>
      <p:sp>
        <p:nvSpPr>
          <p:cNvPr id="3" name="TextBox 2">
            <a:extLst>
              <a:ext uri="{FF2B5EF4-FFF2-40B4-BE49-F238E27FC236}">
                <a16:creationId xmlns:a16="http://schemas.microsoft.com/office/drawing/2014/main" id="{E52076FF-E99A-FB55-12B3-355BC0A516B1}"/>
              </a:ext>
            </a:extLst>
          </p:cNvPr>
          <p:cNvSpPr txBox="1"/>
          <p:nvPr/>
        </p:nvSpPr>
        <p:spPr>
          <a:xfrm>
            <a:off x="2308860" y="2418359"/>
            <a:ext cx="4617720" cy="307777"/>
          </a:xfrm>
          <a:prstGeom prst="rect">
            <a:avLst/>
          </a:prstGeom>
          <a:noFill/>
        </p:spPr>
        <p:txBody>
          <a:bodyPr wrap="square">
            <a:spAutoFit/>
          </a:bodyPr>
          <a:lstStyle/>
          <a:p>
            <a:pPr marL="0" lvl="0" indent="0" algn="l" rtl="0">
              <a:spcBef>
                <a:spcPts val="0"/>
              </a:spcBef>
              <a:spcAft>
                <a:spcPts val="1200"/>
              </a:spcAft>
              <a:buNone/>
            </a:pPr>
            <a:r>
              <a:rPr lang="en-IN" dirty="0">
                <a:solidFill>
                  <a:schemeClr val="bg1"/>
                </a:solidFill>
              </a:rPr>
              <a:t>Identifying Low Stock Products:</a:t>
            </a:r>
          </a:p>
        </p:txBody>
      </p:sp>
    </p:spTree>
    <p:extLst>
      <p:ext uri="{BB962C8B-B14F-4D97-AF65-F5344CB8AC3E}">
        <p14:creationId xmlns:p14="http://schemas.microsoft.com/office/powerpoint/2010/main" val="3965659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Advance SQL Functions</a:t>
            </a:r>
            <a:br>
              <a:rPr lang="en" dirty="0">
                <a:solidFill>
                  <a:schemeClr val="accent2"/>
                </a:solidFill>
              </a:rPr>
            </a:br>
            <a:br>
              <a:rPr lang="en" dirty="0">
                <a:solidFill>
                  <a:schemeClr val="accent2"/>
                </a:solidFill>
              </a:rPr>
            </a:br>
            <a:endParaRPr dirty="0">
              <a:solidFill>
                <a:schemeClr val="accent2"/>
              </a:solidFill>
            </a:endParaRPr>
          </a:p>
        </p:txBody>
      </p:sp>
      <p:sp>
        <p:nvSpPr>
          <p:cNvPr id="4" name="TextBox 3">
            <a:extLst>
              <a:ext uri="{FF2B5EF4-FFF2-40B4-BE49-F238E27FC236}">
                <a16:creationId xmlns:a16="http://schemas.microsoft.com/office/drawing/2014/main" id="{3AC8E666-BC77-8E0A-5F5A-87C95A2BF190}"/>
              </a:ext>
            </a:extLst>
          </p:cNvPr>
          <p:cNvSpPr txBox="1"/>
          <p:nvPr/>
        </p:nvSpPr>
        <p:spPr>
          <a:xfrm>
            <a:off x="2308860" y="2233693"/>
            <a:ext cx="4617720" cy="677108"/>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Calculating Running Total of Sale</a:t>
            </a:r>
          </a:p>
          <a:p>
            <a:pPr marL="0" lvl="0" indent="0" algn="l" rtl="0">
              <a:spcBef>
                <a:spcPts val="1200"/>
              </a:spcBef>
              <a:spcAft>
                <a:spcPts val="1200"/>
              </a:spcAft>
              <a:buNone/>
            </a:pPr>
            <a:r>
              <a:rPr lang="en-US" dirty="0">
                <a:solidFill>
                  <a:schemeClr val="bg1"/>
                </a:solidFill>
              </a:rPr>
              <a:t>Year-over-Year Sales Growth:</a:t>
            </a:r>
          </a:p>
        </p:txBody>
      </p:sp>
    </p:spTree>
    <p:extLst>
      <p:ext uri="{BB962C8B-B14F-4D97-AF65-F5344CB8AC3E}">
        <p14:creationId xmlns:p14="http://schemas.microsoft.com/office/powerpoint/2010/main" val="1039919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Interesting queries</a:t>
            </a:r>
            <a:endParaRPr/>
          </a:p>
        </p:txBody>
      </p:sp>
      <p:sp>
        <p:nvSpPr>
          <p:cNvPr id="191" name="Google Shape;191;p22"/>
          <p:cNvSpPr txBox="1">
            <a:spLocks noGrp="1"/>
          </p:cNvSpPr>
          <p:nvPr>
            <p:ph type="body" idx="1"/>
          </p:nvPr>
        </p:nvSpPr>
        <p:spPr>
          <a:xfrm>
            <a:off x="1116075" y="1116150"/>
            <a:ext cx="7038900" cy="2911200"/>
          </a:xfrm>
          <a:prstGeom prst="rect">
            <a:avLst/>
          </a:prstGeom>
        </p:spPr>
        <p:txBody>
          <a:bodyPr spcFirstLastPara="1" wrap="square" lIns="91425" tIns="91425" rIns="91425" bIns="91425" anchor="t" anchorCtr="0">
            <a:normAutofit fontScale="25000" lnSpcReduction="20000"/>
          </a:bodyPr>
          <a:lstStyle/>
          <a:p>
            <a:pPr marL="0" lvl="0" indent="0" algn="l" rtl="0">
              <a:lnSpc>
                <a:spcPct val="133333"/>
              </a:lnSpc>
              <a:spcBef>
                <a:spcPts val="0"/>
              </a:spcBef>
              <a:spcAft>
                <a:spcPts val="0"/>
              </a:spcAft>
              <a:buNone/>
            </a:pPr>
            <a:r>
              <a:rPr lang="en" sz="4800" i="1">
                <a:solidFill>
                  <a:srgbClr val="6D6D6D"/>
                </a:solidFill>
                <a:highlight>
                  <a:srgbClr val="181818"/>
                </a:highlight>
                <a:latin typeface="Courier New"/>
                <a:ea typeface="Courier New"/>
                <a:cs typeface="Courier New"/>
                <a:sym typeface="Courier New"/>
              </a:rPr>
              <a:t>-- Identify top 5 products by total sales</a:t>
            </a:r>
            <a:endParaRPr sz="4800" i="1">
              <a:solidFill>
                <a:srgbClr val="6D6D6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SELECT</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p.product_name,</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a:t>
            </a:r>
            <a:r>
              <a:rPr lang="en" sz="4800">
                <a:solidFill>
                  <a:srgbClr val="EFB080"/>
                </a:solidFill>
                <a:highlight>
                  <a:srgbClr val="181818"/>
                </a:highlight>
                <a:latin typeface="Courier New"/>
                <a:ea typeface="Courier New"/>
                <a:cs typeface="Courier New"/>
                <a:sym typeface="Courier New"/>
              </a:rPr>
              <a:t>SUM</a:t>
            </a:r>
            <a:r>
              <a:rPr lang="en" sz="4800">
                <a:solidFill>
                  <a:srgbClr val="D6D6DD"/>
                </a:solidFill>
                <a:highlight>
                  <a:srgbClr val="181818"/>
                </a:highlight>
                <a:latin typeface="Courier New"/>
                <a:ea typeface="Courier New"/>
                <a:cs typeface="Courier New"/>
                <a:sym typeface="Courier New"/>
              </a:rPr>
              <a:t>(oi.quantity * oi.list_price * (</a:t>
            </a:r>
            <a:r>
              <a:rPr lang="en" sz="4800">
                <a:solidFill>
                  <a:srgbClr val="EBC88D"/>
                </a:solidFill>
                <a:highlight>
                  <a:srgbClr val="181818"/>
                </a:highlight>
                <a:latin typeface="Courier New"/>
                <a:ea typeface="Courier New"/>
                <a:cs typeface="Courier New"/>
                <a:sym typeface="Courier New"/>
              </a:rPr>
              <a:t>1</a:t>
            </a:r>
            <a:r>
              <a:rPr lang="en" sz="4800">
                <a:solidFill>
                  <a:srgbClr val="D6D6DD"/>
                </a:solidFill>
                <a:highlight>
                  <a:srgbClr val="181818"/>
                </a:highlight>
                <a:latin typeface="Courier New"/>
                <a:ea typeface="Courier New"/>
                <a:cs typeface="Courier New"/>
                <a:sym typeface="Courier New"/>
              </a:rPr>
              <a:t> - oi.discount)) </a:t>
            </a:r>
            <a:r>
              <a:rPr lang="en" sz="4800">
                <a:solidFill>
                  <a:srgbClr val="83D6C5"/>
                </a:solidFill>
                <a:highlight>
                  <a:srgbClr val="181818"/>
                </a:highlight>
                <a:latin typeface="Courier New"/>
                <a:ea typeface="Courier New"/>
                <a:cs typeface="Courier New"/>
                <a:sym typeface="Courier New"/>
              </a:rPr>
              <a:t>AS</a:t>
            </a:r>
            <a:r>
              <a:rPr lang="en" sz="4800">
                <a:solidFill>
                  <a:srgbClr val="D6D6DD"/>
                </a:solidFill>
                <a:highlight>
                  <a:srgbClr val="181818"/>
                </a:highlight>
                <a:latin typeface="Courier New"/>
                <a:ea typeface="Courier New"/>
                <a:cs typeface="Courier New"/>
                <a:sym typeface="Courier New"/>
              </a:rPr>
              <a:t> total_sales</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FROM</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order_items oi</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JOIN</a:t>
            </a:r>
            <a:r>
              <a:rPr lang="en" sz="4800">
                <a:solidFill>
                  <a:srgbClr val="D6D6DD"/>
                </a:solidFill>
                <a:highlight>
                  <a:srgbClr val="181818"/>
                </a:highlight>
                <a:latin typeface="Courier New"/>
                <a:ea typeface="Courier New"/>
                <a:cs typeface="Courier New"/>
                <a:sym typeface="Courier New"/>
              </a:rPr>
              <a:t> products p </a:t>
            </a:r>
            <a:r>
              <a:rPr lang="en" sz="4800">
                <a:solidFill>
                  <a:srgbClr val="83D6C5"/>
                </a:solidFill>
                <a:highlight>
                  <a:srgbClr val="181818"/>
                </a:highlight>
                <a:latin typeface="Courier New"/>
                <a:ea typeface="Courier New"/>
                <a:cs typeface="Courier New"/>
                <a:sym typeface="Courier New"/>
              </a:rPr>
              <a:t>ON</a:t>
            </a:r>
            <a:r>
              <a:rPr lang="en" sz="4800">
                <a:solidFill>
                  <a:srgbClr val="D6D6DD"/>
                </a:solidFill>
                <a:highlight>
                  <a:srgbClr val="181818"/>
                </a:highlight>
                <a:latin typeface="Courier New"/>
                <a:ea typeface="Courier New"/>
                <a:cs typeface="Courier New"/>
                <a:sym typeface="Courier New"/>
              </a:rPr>
              <a:t> oi.product_id = p.product_id</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GROUP BY</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p.product_name</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ORDER BY</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total_sales </a:t>
            </a:r>
            <a:r>
              <a:rPr lang="en" sz="4800">
                <a:solidFill>
                  <a:srgbClr val="83D6C5"/>
                </a:solidFill>
                <a:highlight>
                  <a:srgbClr val="181818"/>
                </a:highlight>
                <a:latin typeface="Courier New"/>
                <a:ea typeface="Courier New"/>
                <a:cs typeface="Courier New"/>
                <a:sym typeface="Courier New"/>
              </a:rPr>
              <a:t>DESC</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LIMIT</a:t>
            </a:r>
            <a:r>
              <a:rPr lang="en" sz="4800">
                <a:solidFill>
                  <a:srgbClr val="D6D6DD"/>
                </a:solidFill>
                <a:highlight>
                  <a:srgbClr val="181818"/>
                </a:highlight>
                <a:latin typeface="Courier New"/>
                <a:ea typeface="Courier New"/>
                <a:cs typeface="Courier New"/>
                <a:sym typeface="Courier New"/>
              </a:rPr>
              <a:t> </a:t>
            </a:r>
            <a:r>
              <a:rPr lang="en" sz="4800">
                <a:solidFill>
                  <a:srgbClr val="EBC88D"/>
                </a:solidFill>
                <a:highlight>
                  <a:srgbClr val="181818"/>
                </a:highlight>
                <a:latin typeface="Courier New"/>
                <a:ea typeface="Courier New"/>
                <a:cs typeface="Courier New"/>
                <a:sym typeface="Courier New"/>
              </a:rPr>
              <a:t>5</a:t>
            </a:r>
            <a:r>
              <a:rPr lang="en" sz="4800">
                <a:solidFill>
                  <a:srgbClr val="D6D6DD"/>
                </a:solidFill>
                <a:highlight>
                  <a:srgbClr val="181818"/>
                </a:highlight>
                <a:latin typeface="Courier New"/>
                <a:ea typeface="Courier New"/>
                <a:cs typeface="Courier New"/>
                <a:sym typeface="Courier New"/>
              </a:rPr>
              <a:t>;</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endParaRPr sz="4800">
              <a:solidFill>
                <a:srgbClr val="D6D6DD"/>
              </a:solidFill>
              <a:highlight>
                <a:srgbClr val="181818"/>
              </a:highlight>
              <a:latin typeface="Courier New"/>
              <a:ea typeface="Courier New"/>
              <a:cs typeface="Courier New"/>
              <a:sym typeface="Courier New"/>
            </a:endParaRPr>
          </a:p>
          <a:p>
            <a:pPr marL="38100" marR="38100" lvl="0" indent="0" algn="l" rtl="0">
              <a:spcBef>
                <a:spcPts val="200"/>
              </a:spcBef>
              <a:spcAft>
                <a:spcPts val="0"/>
              </a:spcAft>
              <a:buNone/>
            </a:pPr>
            <a:r>
              <a:rPr lang="en" sz="4800">
                <a:solidFill>
                  <a:srgbClr val="D6D6DD"/>
                </a:solidFill>
                <a:highlight>
                  <a:srgbClr val="181818"/>
                </a:highlight>
                <a:latin typeface="Arial"/>
                <a:ea typeface="Arial"/>
                <a:cs typeface="Arial"/>
                <a:sym typeface="Arial"/>
              </a:rPr>
              <a:t>Findings:</a:t>
            </a:r>
            <a:endParaRPr sz="4800">
              <a:solidFill>
                <a:srgbClr val="D6D6DD"/>
              </a:solidFill>
              <a:highlight>
                <a:srgbClr val="181818"/>
              </a:highlight>
              <a:latin typeface="Arial"/>
              <a:ea typeface="Arial"/>
              <a:cs typeface="Arial"/>
              <a:sym typeface="Arial"/>
            </a:endParaRPr>
          </a:p>
          <a:p>
            <a:pPr marL="38100" marR="38100" lvl="0" indent="0" algn="l" rtl="0">
              <a:spcBef>
                <a:spcPts val="200"/>
              </a:spcBef>
              <a:spcAft>
                <a:spcPts val="0"/>
              </a:spcAft>
              <a:buNone/>
            </a:pPr>
            <a:r>
              <a:rPr lang="en" sz="4800">
                <a:solidFill>
                  <a:srgbClr val="D6D6DD"/>
                </a:solidFill>
                <a:highlight>
                  <a:srgbClr val="181818"/>
                </a:highlight>
                <a:latin typeface="Arial"/>
                <a:ea typeface="Arial"/>
                <a:cs typeface="Arial"/>
                <a:sym typeface="Arial"/>
              </a:rPr>
              <a:t>The top-selling product is Trek Slash 8 27.5 - 2016, generating the highest revenue.</a:t>
            </a:r>
            <a:endParaRPr sz="4800">
              <a:solidFill>
                <a:srgbClr val="D6D6DD"/>
              </a:solidFill>
              <a:highlight>
                <a:srgbClr val="181818"/>
              </a:highlight>
              <a:latin typeface="Arial"/>
              <a:ea typeface="Arial"/>
              <a:cs typeface="Arial"/>
              <a:sym typeface="Arial"/>
            </a:endParaRPr>
          </a:p>
          <a:p>
            <a:pPr marL="38100" marR="38100" lvl="0" indent="0" algn="l" rtl="0">
              <a:spcBef>
                <a:spcPts val="200"/>
              </a:spcBef>
              <a:spcAft>
                <a:spcPts val="0"/>
              </a:spcAft>
              <a:buNone/>
            </a:pPr>
            <a:r>
              <a:rPr lang="en" sz="4800">
                <a:solidFill>
                  <a:srgbClr val="D6D6DD"/>
                </a:solidFill>
                <a:highlight>
                  <a:srgbClr val="181818"/>
                </a:highlight>
                <a:latin typeface="Arial"/>
                <a:ea typeface="Arial"/>
                <a:cs typeface="Arial"/>
                <a:sym typeface="Arial"/>
              </a:rPr>
              <a:t>Indicates high customer preference, suggesting a focus on inventory and promotion for this product.</a:t>
            </a:r>
            <a:endParaRPr sz="4800">
              <a:solidFill>
                <a:srgbClr val="D6D6DD"/>
              </a:solidFill>
              <a:highlight>
                <a:srgbClr val="181818"/>
              </a:highlight>
              <a:latin typeface="Arial"/>
              <a:ea typeface="Arial"/>
              <a:cs typeface="Arial"/>
              <a:sym typeface="Arial"/>
            </a:endParaRPr>
          </a:p>
          <a:p>
            <a:pPr marL="38100" marR="38100" lvl="0" indent="0" algn="l" rtl="0">
              <a:spcBef>
                <a:spcPts val="200"/>
              </a:spcBef>
              <a:spcAft>
                <a:spcPts val="0"/>
              </a:spcAft>
              <a:buClr>
                <a:srgbClr val="D6D6DD"/>
              </a:buClr>
              <a:buSzPct val="100000"/>
              <a:buFont typeface="Arial"/>
              <a:buNone/>
            </a:pPr>
            <a:endParaRPr sz="1000">
              <a:solidFill>
                <a:srgbClr val="D6D6DD"/>
              </a:solidFill>
              <a:highlight>
                <a:srgbClr val="181818"/>
              </a:highlight>
              <a:latin typeface="Arial"/>
              <a:ea typeface="Arial"/>
              <a:cs typeface="Arial"/>
              <a:sym typeface="Arial"/>
            </a:endParaRPr>
          </a:p>
          <a:p>
            <a:pPr marL="0" lvl="0" indent="0" algn="l" rtl="0">
              <a:lnSpc>
                <a:spcPct val="133333"/>
              </a:lnSpc>
              <a:spcBef>
                <a:spcPts val="200"/>
              </a:spcBef>
              <a:spcAft>
                <a:spcPts val="0"/>
              </a:spcAft>
              <a:buNone/>
            </a:pPr>
            <a:endParaRPr sz="900">
              <a:solidFill>
                <a:srgbClr val="D6D6DD"/>
              </a:solidFill>
              <a:highlight>
                <a:srgbClr val="181818"/>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Technical Details on Project Setup</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1143550" y="1199724"/>
            <a:ext cx="6962805" cy="352962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Environment Setup</a:t>
            </a:r>
            <a:r>
              <a:rPr lang="en-IN" dirty="0">
                <a:solidFill>
                  <a:schemeClr val="bg1"/>
                </a:solidFill>
              </a:rPr>
              <a:t>:</a:t>
            </a:r>
          </a:p>
          <a:p>
            <a:pPr marL="0" lvl="0" indent="0" algn="l" rtl="0">
              <a:lnSpc>
                <a:spcPct val="105000"/>
              </a:lnSpc>
              <a:spcBef>
                <a:spcPts val="1200"/>
              </a:spcBef>
              <a:spcAft>
                <a:spcPts val="0"/>
              </a:spcAft>
              <a:buSzPts val="440"/>
              <a:buNone/>
            </a:pPr>
            <a:r>
              <a:rPr lang="en-US" sz="1200" dirty="0">
                <a:solidFill>
                  <a:schemeClr val="bg1"/>
                </a:solidFill>
                <a:latin typeface="Arial" panose="020B0604020202020204" pitchFamily="34" charset="0"/>
              </a:rPr>
              <a:t> Connected to Azure Database for remote access</a:t>
            </a:r>
          </a:p>
          <a:p>
            <a:pPr marL="190500" marR="38100" lvl="0" indent="0" algn="l" rtl="0">
              <a:spcBef>
                <a:spcPts val="1200"/>
              </a:spcBef>
              <a:spcAft>
                <a:spcPts val="0"/>
              </a:spcAft>
              <a:buClr>
                <a:srgbClr val="D6D6DD"/>
              </a:buClr>
              <a:buSzPts val="1000"/>
              <a:buFont typeface="Arial"/>
              <a:buNone/>
            </a:pPr>
            <a:r>
              <a:rPr lang="en-US" sz="1200" dirty="0">
                <a:solidFill>
                  <a:schemeClr val="bg1"/>
                </a:solidFill>
                <a:latin typeface="Arial" panose="020B0604020202020204" pitchFamily="34" charset="0"/>
              </a:rPr>
              <a:t>Azure Database Connection details:</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Host: </a:t>
            </a:r>
            <a:r>
              <a:rPr lang="en-US" sz="1200" dirty="0">
                <a:solidFill>
                  <a:schemeClr val="bg1"/>
                </a:solidFill>
                <a:latin typeface="Arial" panose="020B0604020202020204" pitchFamily="34" charset="0"/>
                <a:sym typeface="Courier New"/>
              </a:rPr>
              <a:t>group3.mysql.database.azure.com</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Port: </a:t>
            </a:r>
            <a:r>
              <a:rPr lang="en-US" sz="1200" dirty="0">
                <a:solidFill>
                  <a:schemeClr val="bg1"/>
                </a:solidFill>
                <a:latin typeface="Arial" panose="020B0604020202020204" pitchFamily="34" charset="0"/>
                <a:sym typeface="Courier New"/>
              </a:rPr>
              <a:t>3306</a:t>
            </a:r>
          </a:p>
          <a:p>
            <a:pPr marL="342900" marR="38100" lvl="0" indent="0" algn="l" rtl="0">
              <a:spcBef>
                <a:spcPts val="200"/>
              </a:spcBef>
              <a:spcAft>
                <a:spcPts val="0"/>
              </a:spcAft>
              <a:buSzPts val="1000"/>
              <a:buNone/>
            </a:pPr>
            <a:r>
              <a:rPr lang="en-US" sz="1200" dirty="0">
                <a:solidFill>
                  <a:schemeClr val="bg1"/>
                </a:solidFill>
                <a:latin typeface="Arial" panose="020B0604020202020204" pitchFamily="34" charset="0"/>
              </a:rPr>
              <a:t>User: </a:t>
            </a:r>
            <a:r>
              <a:rPr lang="en-US" sz="1200" dirty="0">
                <a:solidFill>
                  <a:schemeClr val="bg1"/>
                </a:solidFill>
                <a:latin typeface="Arial" panose="020B0604020202020204" pitchFamily="34" charset="0"/>
                <a:sym typeface="Courier New"/>
              </a:rPr>
              <a:t>group3</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Project Directory:</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Created a dedicated directory for the project files in </a:t>
            </a:r>
            <a:r>
              <a:rPr lang="en-US" sz="1200" dirty="0" err="1">
                <a:solidFill>
                  <a:schemeClr val="bg1"/>
                </a:solidFill>
                <a:latin typeface="Arial" panose="020B0604020202020204" pitchFamily="34" charset="0"/>
              </a:rPr>
              <a:t>GitHUB</a:t>
            </a:r>
            <a:r>
              <a:rPr lang="en-US" sz="1200" dirty="0">
                <a:solidFill>
                  <a:schemeClr val="bg1"/>
                </a:solidFill>
                <a:latin typeface="Arial" panose="020B0604020202020204" pitchFamily="34" charset="0"/>
              </a:rPr>
              <a:t>. Included SQL scripts and data files.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 Import:</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Loaded the provided schema and data into the MySQL database.</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Ensured all tables and relationships were correctly established.</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723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042285" y="286935"/>
            <a:ext cx="3556772" cy="818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Entity Relationship </a:t>
            </a:r>
            <a:br>
              <a:rPr lang="en" dirty="0">
                <a:solidFill>
                  <a:schemeClr val="accent2"/>
                </a:solidFill>
              </a:rPr>
            </a:br>
            <a:r>
              <a:rPr lang="en" dirty="0">
                <a:solidFill>
                  <a:schemeClr val="accent2"/>
                </a:solidFill>
              </a:rPr>
              <a:t>        Diagram</a:t>
            </a:r>
            <a:endParaRPr dirty="0">
              <a:solidFill>
                <a:schemeClr val="accent2"/>
              </a:solidFill>
            </a:endParaRPr>
          </a:p>
        </p:txBody>
      </p:sp>
      <p:pic>
        <p:nvPicPr>
          <p:cNvPr id="10" name="Picture 9">
            <a:extLst>
              <a:ext uri="{FF2B5EF4-FFF2-40B4-BE49-F238E27FC236}">
                <a16:creationId xmlns:a16="http://schemas.microsoft.com/office/drawing/2014/main" id="{C996E3CD-82A9-9F59-FC6A-E0129D0810A7}"/>
              </a:ext>
            </a:extLst>
          </p:cNvPr>
          <p:cNvPicPr>
            <a:picLocks noChangeAspect="1"/>
          </p:cNvPicPr>
          <p:nvPr/>
        </p:nvPicPr>
        <p:blipFill>
          <a:blip r:embed="rId4"/>
          <a:stretch>
            <a:fillRect/>
          </a:stretch>
        </p:blipFill>
        <p:spPr>
          <a:xfrm>
            <a:off x="4168913" y="108833"/>
            <a:ext cx="4823139" cy="4925834"/>
          </a:xfrm>
          <a:prstGeom prst="rect">
            <a:avLst/>
          </a:prstGeom>
        </p:spPr>
      </p:pic>
      <p:sp>
        <p:nvSpPr>
          <p:cNvPr id="4" name="TextBox 3">
            <a:extLst>
              <a:ext uri="{FF2B5EF4-FFF2-40B4-BE49-F238E27FC236}">
                <a16:creationId xmlns:a16="http://schemas.microsoft.com/office/drawing/2014/main" id="{ABCEC961-6AD4-B120-15C8-F447FA4BBB03}"/>
              </a:ext>
            </a:extLst>
          </p:cNvPr>
          <p:cNvSpPr txBox="1"/>
          <p:nvPr/>
        </p:nvSpPr>
        <p:spPr>
          <a:xfrm>
            <a:off x="74099" y="1490872"/>
            <a:ext cx="3901553" cy="219290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Entity Relationship</a:t>
            </a:r>
            <a:r>
              <a:rPr lang="en-IN" dirty="0">
                <a:solidFill>
                  <a:schemeClr val="bg1"/>
                </a:solidFill>
              </a:rPr>
              <a:t>:</a:t>
            </a:r>
            <a:endParaRPr lang="en-IN" dirty="0">
              <a:solidFill>
                <a:schemeClr val="bg1"/>
              </a:solidFill>
              <a:highlight>
                <a:srgbClr val="FFFF00"/>
              </a:highlight>
            </a:endParaRP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1. Products belong to Brands and Categories.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2. Customers place Orders, which contain Order Items that reference Products. Orders are managed by Staff and linked to Stores.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3. Staff work at Stores and may manage other Staff.</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4. Stocks track Products available at Stores</a:t>
            </a:r>
            <a:r>
              <a:rPr lang="en-US" sz="1200" dirty="0">
                <a:solidFill>
                  <a:schemeClr val="bg1"/>
                </a:solidFill>
              </a:rPr>
              <a:t>.</a:t>
            </a:r>
          </a:p>
          <a:p>
            <a:pPr marL="0" lvl="0" indent="0" algn="l" rtl="0">
              <a:spcBef>
                <a:spcPts val="0"/>
              </a:spcBef>
              <a:spcAft>
                <a:spcPts val="0"/>
              </a:spcAft>
              <a:buClr>
                <a:schemeClr val="dk1"/>
              </a:buClr>
              <a:buSzPts val="1100"/>
              <a:buFont typeface="Arial"/>
              <a:buNone/>
            </a:pPr>
            <a:endParaRPr lang="en-IN" sz="1200" dirty="0">
              <a:solidFill>
                <a:schemeClr val="bg1"/>
              </a:solidFill>
              <a:effectLst/>
              <a:latin typeface="Arial" panose="020B0604020202020204" pitchFamily="34" charset="0"/>
              <a:ea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Data Cleaning</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730081" y="1463040"/>
            <a:ext cx="7909011" cy="2444259"/>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Identified Issues</a:t>
            </a:r>
            <a:r>
              <a:rPr lang="en-IN" dirty="0">
                <a:solidFill>
                  <a:schemeClr val="bg1"/>
                </a:solidFill>
              </a:rPr>
              <a:t>:</a:t>
            </a:r>
          </a:p>
          <a:p>
            <a:pPr marL="190500" marR="38100" lvl="0" indent="0" algn="l" rtl="0">
              <a:spcBef>
                <a:spcPts val="200"/>
              </a:spcBef>
              <a:spcAft>
                <a:spcPts val="0"/>
              </a:spcAft>
              <a:buNone/>
            </a:pPr>
            <a:r>
              <a:rPr lang="en-US" sz="1200" dirty="0">
                <a:solidFill>
                  <a:schemeClr val="bg1"/>
                </a:solidFill>
                <a:latin typeface="+mn-lt"/>
              </a:rPr>
              <a:t>Missing </a:t>
            </a:r>
            <a:r>
              <a:rPr lang="en-US" sz="1200" dirty="0">
                <a:solidFill>
                  <a:schemeClr val="bg1"/>
                </a:solidFill>
                <a:latin typeface="+mn-lt"/>
                <a:ea typeface="Courier New"/>
                <a:cs typeface="Courier New"/>
                <a:sym typeface="Courier New"/>
              </a:rPr>
              <a:t>phone</a:t>
            </a:r>
            <a:r>
              <a:rPr lang="en-US" sz="1200" dirty="0">
                <a:solidFill>
                  <a:schemeClr val="bg1"/>
                </a:solidFill>
                <a:latin typeface="+mn-lt"/>
              </a:rPr>
              <a:t> numbers in </a:t>
            </a:r>
            <a:r>
              <a:rPr lang="en-US" sz="1200" dirty="0">
                <a:solidFill>
                  <a:schemeClr val="bg1"/>
                </a:solidFill>
                <a:latin typeface="+mn-lt"/>
                <a:ea typeface="Courier New"/>
                <a:cs typeface="Courier New"/>
                <a:sym typeface="Courier New"/>
              </a:rPr>
              <a:t>customers</a:t>
            </a:r>
            <a:r>
              <a:rPr lang="en-US" sz="1200" dirty="0">
                <a:solidFill>
                  <a:schemeClr val="bg1"/>
                </a:solidFill>
                <a:latin typeface="+mn-lt"/>
              </a:rPr>
              <a:t> and </a:t>
            </a:r>
            <a:r>
              <a:rPr lang="en-US" sz="1200" dirty="0">
                <a:solidFill>
                  <a:schemeClr val="bg1"/>
                </a:solidFill>
                <a:latin typeface="+mn-lt"/>
                <a:ea typeface="Courier New"/>
                <a:cs typeface="Courier New"/>
                <a:sym typeface="Courier New"/>
              </a:rPr>
              <a:t>staffs</a:t>
            </a:r>
            <a:r>
              <a:rPr lang="en-US" sz="1200" dirty="0">
                <a:solidFill>
                  <a:schemeClr val="bg1"/>
                </a:solidFill>
                <a:latin typeface="+mn-lt"/>
              </a:rPr>
              <a:t> tables.</a:t>
            </a:r>
          </a:p>
          <a:p>
            <a:pPr marL="190500" marR="38100" lvl="0" indent="0" algn="l" rtl="0">
              <a:spcBef>
                <a:spcPts val="200"/>
              </a:spcBef>
              <a:spcAft>
                <a:spcPts val="0"/>
              </a:spcAft>
              <a:buNone/>
            </a:pPr>
            <a:r>
              <a:rPr lang="en-US" sz="1200" dirty="0">
                <a:solidFill>
                  <a:schemeClr val="bg1"/>
                </a:solidFill>
                <a:latin typeface="+mn-lt"/>
                <a:ea typeface="Courier New"/>
                <a:cs typeface="Courier New"/>
                <a:sym typeface="Courier New"/>
              </a:rPr>
              <a:t>NULL</a:t>
            </a:r>
            <a:r>
              <a:rPr lang="en-US" sz="1200" dirty="0">
                <a:solidFill>
                  <a:schemeClr val="bg1"/>
                </a:solidFill>
                <a:latin typeface="+mn-lt"/>
              </a:rPr>
              <a:t> values in </a:t>
            </a:r>
            <a:r>
              <a:rPr lang="en-US" sz="1200" dirty="0" err="1">
                <a:solidFill>
                  <a:schemeClr val="bg1"/>
                </a:solidFill>
                <a:latin typeface="+mn-lt"/>
                <a:ea typeface="Courier New"/>
                <a:cs typeface="Courier New"/>
                <a:sym typeface="Courier New"/>
              </a:rPr>
              <a:t>shipped_date</a:t>
            </a:r>
            <a:r>
              <a:rPr lang="en-US" sz="1200" dirty="0">
                <a:solidFill>
                  <a:schemeClr val="bg1"/>
                </a:solidFill>
                <a:latin typeface="+mn-lt"/>
              </a:rPr>
              <a:t> in </a:t>
            </a:r>
            <a:r>
              <a:rPr lang="en-US" sz="1200" dirty="0">
                <a:solidFill>
                  <a:schemeClr val="bg1"/>
                </a:solidFill>
                <a:latin typeface="+mn-lt"/>
                <a:ea typeface="Courier New"/>
                <a:cs typeface="Courier New"/>
                <a:sym typeface="Courier New"/>
              </a:rPr>
              <a:t>orders</a:t>
            </a:r>
            <a:r>
              <a:rPr lang="en-US" sz="1200" dirty="0">
                <a:solidFill>
                  <a:schemeClr val="bg1"/>
                </a:solidFill>
                <a:latin typeface="+mn-lt"/>
              </a:rPr>
              <a:t> table.</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Actions taken:</a:t>
            </a:r>
          </a:p>
          <a:p>
            <a:pPr marL="190500" marR="38100" lvl="0" indent="0" algn="l" rtl="0">
              <a:spcBef>
                <a:spcPts val="200"/>
              </a:spcBef>
              <a:spcAft>
                <a:spcPts val="0"/>
              </a:spcAft>
              <a:buNone/>
            </a:pPr>
            <a:r>
              <a:rPr lang="en-US" sz="1200" dirty="0">
                <a:solidFill>
                  <a:schemeClr val="bg1"/>
                </a:solidFill>
                <a:latin typeface="+mn-lt"/>
                <a:cs typeface="Courier New"/>
              </a:rPr>
              <a:t>Decided to retain entries with missing </a:t>
            </a:r>
            <a:r>
              <a:rPr lang="en-US" sz="1200" dirty="0">
                <a:solidFill>
                  <a:schemeClr val="bg1"/>
                </a:solidFill>
                <a:latin typeface="+mn-lt"/>
                <a:cs typeface="Courier New"/>
                <a:sym typeface="Courier New"/>
              </a:rPr>
              <a:t>phone</a:t>
            </a:r>
            <a:r>
              <a:rPr lang="en-US" sz="1200" dirty="0">
                <a:solidFill>
                  <a:schemeClr val="bg1"/>
                </a:solidFill>
                <a:latin typeface="+mn-lt"/>
                <a:cs typeface="Courier New"/>
              </a:rPr>
              <a:t> numbers to preserve data integrity.</a:t>
            </a:r>
          </a:p>
          <a:p>
            <a:pPr marL="190500" marR="38100" lvl="0" indent="0" algn="l" rtl="0">
              <a:spcBef>
                <a:spcPts val="200"/>
              </a:spcBef>
              <a:spcAft>
                <a:spcPts val="0"/>
              </a:spcAft>
              <a:buNone/>
            </a:pPr>
            <a:r>
              <a:rPr lang="en-US" sz="1200" dirty="0">
                <a:solidFill>
                  <a:schemeClr val="bg1"/>
                </a:solidFill>
                <a:latin typeface="+mn-lt"/>
                <a:cs typeface="Courier New"/>
              </a:rPr>
              <a:t>Noted the missing </a:t>
            </a:r>
            <a:r>
              <a:rPr lang="en-US" sz="1200" dirty="0" err="1">
                <a:solidFill>
                  <a:schemeClr val="bg1"/>
                </a:solidFill>
                <a:latin typeface="+mn-lt"/>
                <a:cs typeface="Courier New"/>
                <a:sym typeface="Courier New"/>
              </a:rPr>
              <a:t>shipped_date</a:t>
            </a:r>
            <a:r>
              <a:rPr lang="en-US" sz="1200" dirty="0">
                <a:solidFill>
                  <a:schemeClr val="bg1"/>
                </a:solidFill>
                <a:latin typeface="+mn-lt"/>
                <a:cs typeface="Courier New"/>
              </a:rPr>
              <a:t> values for consideration in shipping time analysis.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Rationale:</a:t>
            </a:r>
          </a:p>
          <a:p>
            <a:pPr marL="190500" marR="38100">
              <a:spcBef>
                <a:spcPts val="200"/>
              </a:spcBef>
            </a:pPr>
            <a:r>
              <a:rPr lang="en-US" sz="1200" dirty="0">
                <a:solidFill>
                  <a:schemeClr val="bg1"/>
                </a:solidFill>
                <a:latin typeface="+mn-lt"/>
                <a:cs typeface="Courier New"/>
              </a:rPr>
              <a:t>Retaining records ensures a comprehensive analysis.</a:t>
            </a:r>
          </a:p>
          <a:p>
            <a:pPr marL="190500" marR="38100">
              <a:spcBef>
                <a:spcPts val="200"/>
              </a:spcBef>
              <a:buSzPts val="1100"/>
            </a:pPr>
            <a:r>
              <a:rPr lang="en-US" sz="1200" dirty="0">
                <a:solidFill>
                  <a:schemeClr val="bg1"/>
                </a:solidFill>
                <a:latin typeface="+mn-lt"/>
                <a:cs typeface="Courier New"/>
              </a:rPr>
              <a:t>Missing values can inform about data collection processes and areas for improvement.</a:t>
            </a:r>
          </a:p>
        </p:txBody>
      </p:sp>
    </p:spTree>
    <p:extLst>
      <p:ext uri="{BB962C8B-B14F-4D97-AF65-F5344CB8AC3E}">
        <p14:creationId xmlns:p14="http://schemas.microsoft.com/office/powerpoint/2010/main" val="114165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Base</a:t>
            </a: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387505"/>
            <a:ext cx="2959532" cy="290278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Regions</a:t>
            </a:r>
            <a:r>
              <a:rPr lang="en-IN" dirty="0">
                <a:solidFill>
                  <a:schemeClr val="bg1"/>
                </a:solidFill>
              </a:rPr>
              <a:t>: </a:t>
            </a:r>
            <a:r>
              <a:rPr lang="en-IN" sz="1200" dirty="0">
                <a:solidFill>
                  <a:schemeClr val="bg1"/>
                </a:solidFill>
              </a:rPr>
              <a:t>Customers are mainly distributed across New York, California and Texas.</a:t>
            </a:r>
          </a:p>
          <a:p>
            <a:pPr>
              <a:lnSpc>
                <a:spcPct val="115000"/>
              </a:lnSpc>
            </a:pP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US" sz="1200" dirty="0">
                <a:solidFill>
                  <a:schemeClr val="bg1"/>
                </a:solidFill>
                <a:latin typeface="Arial" panose="020B0604020202020204" pitchFamily="34" charset="0"/>
              </a:rPr>
              <a:t>We have largest customer base in New York.</a:t>
            </a:r>
            <a:br>
              <a:rPr lang="en-US" dirty="0">
                <a:solidFill>
                  <a:schemeClr val="bg1"/>
                </a:solidFill>
                <a:latin typeface="Arial" panose="020B0604020202020204" pitchFamily="34" charset="0"/>
              </a:rPr>
            </a:b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We have largest customer base in New York.</a:t>
            </a:r>
          </a:p>
          <a:p>
            <a:pPr>
              <a:lnSpc>
                <a:spcPct val="115000"/>
              </a:lnSpc>
            </a:pPr>
            <a:endParaRPr lang="en-US" sz="1400" dirty="0">
              <a:solidFill>
                <a:schemeClr val="bg1"/>
              </a:solidFill>
              <a:latin typeface="Arial" panose="020B0604020202020204" pitchFamily="34" charset="0"/>
            </a:endParaRPr>
          </a:p>
        </p:txBody>
      </p:sp>
      <mc:AlternateContent xmlns:mc="http://schemas.openxmlformats.org/markup-compatibility/2006" xmlns:cx4="http://schemas.microsoft.com/office/drawing/2016/5/10/chartex">
        <mc:Choice Requires="cx4">
          <p:graphicFrame>
            <p:nvGraphicFramePr>
              <p:cNvPr id="2" name="Chart 1">
                <a:extLst>
                  <a:ext uri="{FF2B5EF4-FFF2-40B4-BE49-F238E27FC236}">
                    <a16:creationId xmlns:a16="http://schemas.microsoft.com/office/drawing/2014/main" id="{370F7645-59DA-3FD1-009D-2E88DD842020}"/>
                  </a:ext>
                </a:extLst>
              </p:cNvPr>
              <p:cNvGraphicFramePr/>
              <p:nvPr>
                <p:extLst>
                  <p:ext uri="{D42A27DB-BD31-4B8C-83A1-F6EECF244321}">
                    <p14:modId xmlns:p14="http://schemas.microsoft.com/office/powerpoint/2010/main" val="1917221913"/>
                  </p:ext>
                </p:extLst>
              </p:nvPr>
            </p:nvGraphicFramePr>
            <p:xfrm>
              <a:off x="3392905" y="967243"/>
              <a:ext cx="5663631" cy="373175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370F7645-59DA-3FD1-009D-2E88DD842020}"/>
                  </a:ext>
                </a:extLst>
              </p:cNvPr>
              <p:cNvPicPr>
                <a:picLocks noGrp="1" noRot="1" noChangeAspect="1" noMove="1" noResize="1" noEditPoints="1" noAdjustHandles="1" noChangeArrowheads="1" noChangeShapeType="1"/>
              </p:cNvPicPr>
              <p:nvPr/>
            </p:nvPicPr>
            <p:blipFill>
              <a:blip r:embed="rId4"/>
              <a:stretch>
                <a:fillRect/>
              </a:stretch>
            </p:blipFill>
            <p:spPr>
              <a:xfrm>
                <a:off x="3392905" y="967243"/>
                <a:ext cx="5663631" cy="3731757"/>
              </a:xfrm>
              <a:prstGeom prst="rect">
                <a:avLst/>
              </a:prstGeom>
            </p:spPr>
          </p:pic>
        </mc:Fallback>
      </mc:AlternateContent>
    </p:spTree>
    <p:extLst>
      <p:ext uri="{BB962C8B-B14F-4D97-AF65-F5344CB8AC3E}">
        <p14:creationId xmlns:p14="http://schemas.microsoft.com/office/powerpoint/2010/main" val="31698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Products diversity across categories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87761" cy="197637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Observation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Cyclocross Bicycles and Electric Bikes seem to have lesser products diversity</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Next Step:</a:t>
            </a:r>
          </a:p>
          <a:p>
            <a:pPr>
              <a:lnSpc>
                <a:spcPct val="115000"/>
              </a:lnSpc>
            </a:pPr>
            <a:r>
              <a:rPr lang="en-US" sz="1200" dirty="0">
                <a:solidFill>
                  <a:schemeClr val="bg1"/>
                </a:solidFill>
                <a:latin typeface="Arial" panose="020B0604020202020204" pitchFamily="34" charset="0"/>
              </a:rPr>
              <a:t>Review the sales pattern if Cruisers Bicycles and Mountain Bikes really have demand across products range.</a:t>
            </a:r>
          </a:p>
        </p:txBody>
      </p:sp>
      <p:pic>
        <p:nvPicPr>
          <p:cNvPr id="1028" name="Picture 4">
            <a:extLst>
              <a:ext uri="{FF2B5EF4-FFF2-40B4-BE49-F238E27FC236}">
                <a16:creationId xmlns:a16="http://schemas.microsoft.com/office/drawing/2014/main" id="{6BDB33A5-B511-8C14-588F-C7B782535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464" y="1423285"/>
            <a:ext cx="6050363" cy="332244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Summary by Category</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24088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Summary by Quantity across categories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 :</a:t>
            </a:r>
          </a:p>
          <a:p>
            <a:pPr>
              <a:lnSpc>
                <a:spcPct val="115000"/>
              </a:lnSpc>
            </a:pPr>
            <a:r>
              <a:rPr lang="en-US" sz="1200" dirty="0">
                <a:solidFill>
                  <a:schemeClr val="bg1"/>
                </a:solidFill>
                <a:latin typeface="Arial" panose="020B0604020202020204" pitchFamily="34" charset="0"/>
              </a:rPr>
              <a:t>Observed higher sales in the categories of Cruiser bikes and Mountain bikes, possibly Cruiser bikes are used for leisure riding and are the most popular. Mountain bikes used for adventure cycling are also quite popular.</a:t>
            </a:r>
          </a:p>
          <a:p>
            <a:pPr>
              <a:lnSpc>
                <a:spcPct val="115000"/>
              </a:lnSpc>
            </a:pPr>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p:txBody>
      </p:sp>
      <p:pic>
        <p:nvPicPr>
          <p:cNvPr id="5122" name="Picture 2">
            <a:extLst>
              <a:ext uri="{FF2B5EF4-FFF2-40B4-BE49-F238E27FC236}">
                <a16:creationId xmlns:a16="http://schemas.microsoft.com/office/drawing/2014/main" id="{8263B81C-A82A-ED0E-0955-8C75A4E14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616" y="1423285"/>
            <a:ext cx="6039022" cy="3240887"/>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0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Product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32244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Total sales per product: Query to calculate the total sales amount for each product (considering quantity, list price, and discount).</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 :</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Trek Slash 8 27.5 = 2016 has been the highest revenue generating model amongst others.</a:t>
            </a:r>
          </a:p>
          <a:p>
            <a:r>
              <a:rPr lang="en-US" sz="1200" dirty="0">
                <a:solidFill>
                  <a:schemeClr val="bg1"/>
                </a:solidFill>
                <a:latin typeface="Arial" panose="020B0604020202020204" pitchFamily="34" charset="0"/>
              </a:rPr>
              <a:t> -- Revenue (In Dollars) </a:t>
            </a:r>
            <a:r>
              <a:rPr lang="en-US" sz="1200" dirty="0" err="1">
                <a:solidFill>
                  <a:schemeClr val="bg1"/>
                </a:solidFill>
                <a:latin typeface="Arial" panose="020B0604020202020204" pitchFamily="34" charset="0"/>
              </a:rPr>
              <a:t>total_sales_volume</a:t>
            </a:r>
            <a:r>
              <a:rPr lang="en-US" sz="1200" dirty="0">
                <a:solidFill>
                  <a:schemeClr val="bg1"/>
                </a:solidFill>
                <a:latin typeface="Arial" panose="020B0604020202020204" pitchFamily="34" charset="0"/>
              </a:rPr>
              <a:t> as well as </a:t>
            </a:r>
            <a:r>
              <a:rPr lang="en-US" sz="1200" dirty="0" err="1">
                <a:solidFill>
                  <a:schemeClr val="bg1"/>
                </a:solidFill>
                <a:latin typeface="Arial" panose="020B0604020202020204" pitchFamily="34" charset="0"/>
              </a:rPr>
              <a:t>revenue_per_item</a:t>
            </a:r>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p:txBody>
      </p:sp>
      <p:pic>
        <p:nvPicPr>
          <p:cNvPr id="2050" name="Picture 2">
            <a:extLst>
              <a:ext uri="{FF2B5EF4-FFF2-40B4-BE49-F238E27FC236}">
                <a16:creationId xmlns:a16="http://schemas.microsoft.com/office/drawing/2014/main" id="{7B948A3B-F31D-F0B5-7907-C6821B24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752" y="967244"/>
            <a:ext cx="6097127" cy="377849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9123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373</TotalTime>
  <Words>1958</Words>
  <Application>Microsoft Office PowerPoint</Application>
  <PresentationFormat>On-screen Show (16:9)</PresentationFormat>
  <Paragraphs>223</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 Narrow</vt:lpstr>
      <vt:lpstr>Lato</vt:lpstr>
      <vt:lpstr>-apple-system</vt:lpstr>
      <vt:lpstr>Arial</vt:lpstr>
      <vt:lpstr>Montserrat</vt:lpstr>
      <vt:lpstr>Courier New</vt:lpstr>
      <vt:lpstr>Focus</vt:lpstr>
      <vt:lpstr>Bike Store Data Analysis Project</vt:lpstr>
      <vt:lpstr>Project Overview and Setup</vt:lpstr>
      <vt:lpstr>Technical Details on Project Setup  </vt:lpstr>
      <vt:lpstr>Entity Relationship          Diagram</vt:lpstr>
      <vt:lpstr>Data Cleaning  </vt:lpstr>
      <vt:lpstr>Customer Base</vt:lpstr>
      <vt:lpstr>Products diversity across categories  </vt:lpstr>
      <vt:lpstr>Sales Summary by Category  </vt:lpstr>
      <vt:lpstr>Sales Performance by Product  </vt:lpstr>
      <vt:lpstr>Customer Orders Count  </vt:lpstr>
      <vt:lpstr>Sales vs Revenue Analysis  </vt:lpstr>
      <vt:lpstr>Sales Performance by Staff  </vt:lpstr>
      <vt:lpstr>Inventory and Stock Management </vt:lpstr>
      <vt:lpstr>Store Performance Comparison  </vt:lpstr>
      <vt:lpstr>Store Performance Comparison  </vt:lpstr>
      <vt:lpstr>Trend and Seasonality Effect  </vt:lpstr>
      <vt:lpstr>Summary on Insights and Recommendations  </vt:lpstr>
      <vt:lpstr>Queries  </vt:lpstr>
      <vt:lpstr>Summary - Sales &amp; Customer Data  </vt:lpstr>
      <vt:lpstr>Summary - Inventory &amp; Stocking  </vt:lpstr>
      <vt:lpstr>Summary - Staffing Insights   </vt:lpstr>
      <vt:lpstr>Summary - Sales Trends &amp; Supply Chain  </vt:lpstr>
      <vt:lpstr>Recommendations  </vt:lpstr>
      <vt:lpstr>Q&amp;A  </vt:lpstr>
      <vt:lpstr>Appendix  </vt:lpstr>
      <vt:lpstr>Use of several Sub-Queries and CTEs  </vt:lpstr>
      <vt:lpstr>Use of Advance SQL Functions  </vt:lpstr>
      <vt:lpstr>Interesting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Sowbhagya Gurumurthy</dc:creator>
  <cp:lastModifiedBy>Manjunath KS</cp:lastModifiedBy>
  <cp:revision>50</cp:revision>
  <dcterms:modified xsi:type="dcterms:W3CDTF">2024-10-04T15:53:58Z</dcterms:modified>
</cp:coreProperties>
</file>