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82" r:id="rId4"/>
    <p:sldId id="258" r:id="rId5"/>
    <p:sldId id="283" r:id="rId6"/>
    <p:sldId id="277" r:id="rId7"/>
    <p:sldId id="272" r:id="rId8"/>
    <p:sldId id="288" r:id="rId9"/>
    <p:sldId id="289" r:id="rId10"/>
    <p:sldId id="290" r:id="rId11"/>
    <p:sldId id="291" r:id="rId12"/>
    <p:sldId id="287" r:id="rId13"/>
    <p:sldId id="273" r:id="rId14"/>
    <p:sldId id="274" r:id="rId15"/>
    <p:sldId id="275" r:id="rId16"/>
    <p:sldId id="286" r:id="rId17"/>
    <p:sldId id="285" r:id="rId18"/>
    <p:sldId id="298" r:id="rId19"/>
    <p:sldId id="293" r:id="rId20"/>
    <p:sldId id="294" r:id="rId21"/>
    <p:sldId id="295" r:id="rId22"/>
    <p:sldId id="296" r:id="rId23"/>
    <p:sldId id="299" r:id="rId24"/>
    <p:sldId id="280" r:id="rId25"/>
    <p:sldId id="300" r:id="rId26"/>
  </p:sldIdLst>
  <p:sldSz cx="9144000" cy="5143500" type="screen16x9"/>
  <p:notesSz cx="6858000" cy="9144000"/>
  <p:embeddedFontLst>
    <p:embeddedFont>
      <p:font typeface="Aptos Narrow" panose="020B0004020202020204" pitchFamily="34" charset="0"/>
      <p:regular r:id="rId28"/>
      <p:bold r:id="rId29"/>
      <p:italic r:id="rId30"/>
      <p:boldItalic r:id="rId31"/>
    </p:embeddedFont>
    <p:embeddedFont>
      <p:font typeface="Comfortaa" panose="020B0604020202020204" charset="0"/>
      <p:regular r:id="rId32"/>
    </p:embeddedFont>
    <p:embeddedFont>
      <p:font typeface="Lato" panose="020F0502020204030203"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Raleway" pitchFamily="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nf>Sheet1!$A$1</cx:nf>
        <cx:lvl ptCount="3" name="State">
          <cx:pt idx="0">NY</cx:pt>
          <cx:pt idx="1">CA</cx:pt>
          <cx:pt idx="2">TX</cx:pt>
        </cx:lvl>
      </cx:strDim>
      <cx:numDim type="colorVal">
        <cx:f>Sheet1!$B$2:$B$4</cx:f>
        <cx:lvl ptCount="3" formatCode="General">
          <cx:pt idx="0">3195</cx:pt>
          <cx:pt idx="1">1006</cx:pt>
          <cx:pt idx="2">521</cx:pt>
        </cx:lvl>
      </cx:numDim>
    </cx:data>
  </cx:chartData>
  <cx:chart>
    <cx:title pos="t" align="ctr" overlay="0">
      <cx:tx>
        <cx:rich>
          <a:bodyPr spcFirstLastPara="1" vertOverflow="ellipsis" horzOverflow="overflow" wrap="square" lIns="0" tIns="0" rIns="0" bIns="0" anchor="ctr" anchorCtr="1"/>
          <a:lstStyle/>
          <a:p>
            <a:pPr algn="ctr" rtl="0">
              <a:defRPr/>
            </a:pPr>
            <a:r>
              <a:rPr lang="en-GB" sz="1400" b="0" i="0" u="none" strike="noStrike" baseline="0" dirty="0">
                <a:solidFill>
                  <a:schemeClr val="bg1"/>
                </a:solidFill>
                <a:latin typeface="Aptos Narrow" panose="02110004020202020204"/>
              </a:rPr>
              <a:t>Customer</a:t>
            </a:r>
            <a:r>
              <a:rPr lang="en-GB" sz="1400" b="0" i="0" u="none" strike="noStrike" baseline="0" dirty="0">
                <a:solidFill>
                  <a:sysClr val="windowText" lastClr="000000">
                    <a:lumMod val="65000"/>
                    <a:lumOff val="35000"/>
                  </a:sysClr>
                </a:solidFill>
                <a:latin typeface="Aptos Narrow" panose="02110004020202020204"/>
              </a:rPr>
              <a:t> </a:t>
            </a:r>
            <a:r>
              <a:rPr lang="en-GB" sz="1400" b="0" i="0" u="none" strike="noStrike" baseline="0" dirty="0">
                <a:solidFill>
                  <a:schemeClr val="bg1"/>
                </a:solidFill>
                <a:latin typeface="Aptos Narrow" panose="02110004020202020204"/>
              </a:rPr>
              <a:t>Base          </a:t>
            </a:r>
          </a:p>
        </cx:rich>
      </cx:tx>
      <cx:spPr>
        <a:solidFill>
          <a:schemeClr val="tx1"/>
        </a:solidFill>
      </cx:spPr>
    </cx:title>
    <cx:plotArea>
      <cx:plotAreaRegion>
        <cx:plotSurface>
          <cx:spPr>
            <a:ln>
              <a:solidFill>
                <a:schemeClr val="tx2"/>
              </a:solidFill>
            </a:ln>
          </cx:spPr>
        </cx:plotSurface>
        <cx:series layoutId="regionMap" uniqueId="{EB3BAA4F-0FF1-7845-BFA3-6A469E1BD85A}">
          <cx:tx>
            <cx:txData>
              <cx:f>Sheet1!$B$1</cx:f>
              <cx:v>Customer count</cx:v>
            </cx:txData>
          </cx:tx>
          <cx:spPr>
            <a:ln>
              <a:solidFill>
                <a:schemeClr val="tx2"/>
              </a:solidFill>
            </a:ln>
          </cx:spPr>
          <cx:dataLabels/>
          <cx:dataId val="0"/>
          <cx:layoutPr>
            <cx:geography cultureLanguage="en-GB" cultureRegion="IN" attribution="Powered by Bing">
              <cx:geoCache provider="{E9337A44-BEBE-4D9F-B70C-5C5E7DAFC167}">
                <cx:binary>7Jtpb924kob/SpDPozR3Uhe3LzDSWb3FTuxsXwTHdiRKFCmK2n/9lJx0d+zuTk/jDjAYYIIgxrGO
RIpkVb31VOWfd9M/7szDbftiqo0N/7ibfn5ZdF3zj59+CnfFQ30bXtX6rnXBfele3bn6J/fli757
+Om+vR21zX8iCLOf7orbtnuYXv7rn/C0/MGdubvbTjt71T+085uH0Jsu/ODaH156ced626235/Ck
n1/eWN093L942912D+Hliwfb6W6+npuHn18++ebLFz89f97vxn5hYHpdfw/30vgVR5RLxMXLF8bZ
/Nvvozh+hbCilDKGHv/A9a+DXtzWcON/ez6Ps7m9v28fQnjx7efvbn/yCr+7qoNLv65G6tZJ37x9
fMufnq72v/757Bfw3s9+892GPF+kv7oEU6+13ejQtfquwz+/vPj4y4J83YUn1//mLjDyKqYxYZSS
r4tNn26G5K8EXOECs/jxz7PNuHgYX3x0bfUfL36wLU8n+Mfb8qcPenLz15f/P7hn6X/+z+0Zla8I
Z0LEOP66Z/jpnmEcvxJYEokZ/rppv4z91YDSW6O/uNbq2397137wqGf7ti7A/8F9u/7wy9r9+7ZG
8SsmqGIK4z/cN3B84PVILCX5um3ql7G/7tv1w3Qb/u0t++OnPNut9bX/N3brz73mr6Fkc9vdbh9j
0HeO88dXf/G4z259EsqeLMAv6368//kljjnY16+hbX3Gk3D0n211a8Ptr5Hxt3sebkP388tIgTUy
LpCIYyaIihG40PHh8VLMwFBFLARhknPFY/byhXVtV0B4FBAeRUwkixGhjEr+8kVw/eMlCgESw7dV
TGWsFFG/xv9LZ+bc2V+X49vnF7avL522Xfj5JVfk5Yvm6/fWuXI4jfCXIi4x5hxmCpNo7m7fgMiA
r+P/8NoT1pCeHblRKu15NFy0thv2S1ZMJyb3/LBErpxTN47zPXdBnvGK+TyBcz6+ca5HSR+a6NZI
g84rzuKLxWb0WpSlzhPRCLvJA5MXhRnCm7kc9HUduNlX/aCPdS7wJ9dkamtKWZ4oIrbdHPznIZTl
YYpUqxNdjlObhL5Z7lBTRanOckHSbKrI2zbo6iS2xp5mkpp9T0NCp86eO050Gpus3kRlXZzgIYxH
q+u6TutI0A2JcnlS+74xSWam165RZt8YFZ/NIR/KRIqJXE1RH19IXaFzPGt0PtM5GpLBUb8Dr2v2
2JH8A451fIGj6hJPoj/PCL5e0Ow2WGR9Yj2LowT5hn6h81wkYz2LVOHBkrSt2+4ynjFLcCnpljI+
haQ1ut9zg5r7cYRBaEurxOvW7G3vqhvPSuGTybBy39RTeYhD121GNtYbJGecdpj0753S2euuL8ar
zunlLp7H+YNte3qVV2o+0LlsLwQtpysuYHEQIXrnM96fokn4zzXtp81gc7lrBjPsJa7gNfJpSlhl
zWGwI0l8xfr7KKaJbvmc0rg5JTY/siyatr02KKmQs5vAs/O6aupjpKKjqWS1yb1b3rOh9XvvB/4l
j0uXhLLTp51g416gODuSuqgv8SIXsoujsjop5pBFW7qU/WnD5vJdPuv4o/Si3pZaNCdZI8a3zTD6
6zhj+nxBAp2PAU1D0rdUv886Fs7KHpm3zLFmXzNF4mT0Dh34ZGSZVIbSq2WW+jzP2bKbpTQmiRol
31jd4CGxnVcgxehwJkaNLuMWzorLO5Gl5cLMXT9NzUUmhDnMU09PRdeYfd0I/bFXUn/wTYEvbN7w
q1qZ5TAV83SBooGekpG7Q9u7/HXHXLguFxqnUx3MsY76Y2OzMUtiy9UF8Q35aGMszn3OqqPGpjmU
pWF1UlfB7EZW8NemGU9JMTI4jr49RKjb9kXe3Ra9QnMyTxXekiaTt56OD9xP9TGfmyGp55ofnc/Y
TqpGbWZpyTvKqrt5pE2eRjkjH6Wy126gy7sQmnm/IIuuXCGETaYii054FFCRxFShi2LAHKdjJPxt
yNryUuaVNwkozPhOZ6rY2wFuyhdtbpRGdTrQqN2ioapPyxw2caRUH0VvxEYxU7+VNHSfqYqHNukq
fN05e8zJKE7c6PfWKpEuQtY20aasrijG5g3PzEHMY3cissUeWVW7TWj6KunBWX7sXKyPktfZbtbU
b2TopiSzU/mmCYg9LJN3Ka3KIl2KuUrKhlcfJIqmG2mb6KohtUthQyVK2qIiGy9wcxm10240wp/6
dlBlGsc73pX1PgsjOlcqNntvroYsGz5E2eg2laD4qkQ5PVisUEjNiIYLi4b2jnYzzIShzYgmuXd4
nLaDwX20LSRVHzo5+yZp0GJ0MsrZbe0y56+X4Kp9NHWLTuaZy7QdJhGnKhpdkmfztrdLCMni+l5t
4ni4yZeZlYmp4mZj2tyDmwvaJKavl1MXTf58thnaYhx9KEnVqiTPF7rVJpYJeACUxq0VqYn0+0qN
6GhQQFuHSp+QsnKfjSiW08wV8RWvlTiGwKc6WfKou9JdVG2ktCm3TbgVpZz2JeLqEgVRd2lTU3Qx
KIdSldWLSYgyYltTF7+LIWpcLKwo3reK6bN6GT7FSycOEBGXdC7DcBFypuEojeVZKIVNuzmKz+qe
tZddmfnzEo3+XZRpcxGqutk6HPIdjl2+WUjRbHnw9H011uQgOnjLNlNuV0wleVhk3p+PPG5uGfVr
cOkX9qGojb7pCB5MInQV72gZ5/t+Kaqtm/MxjXBWXGKswYnHjCdD7qe3qIeltwVfNvPcNdswEXWq
WMzLzWRc8ZrKcoSDhsc0jhj3sLP9sp9z2u+tnrpjFS/NjemzvcZNua3mbLmsBsq2zTCgJpk7tJRp
H1mW8HzaCe+GCzzk5CTGefVp9KTajESoZMAQbjWY+GnISHOQWE0uqXwbf6yE0JvajuiDydrsAJ6p
OGYd2cxE8MulL6O7hkl00nQq2tW5DK+xtubIWZTtBMvDlZlHdZOPKtth5NHbYtAIhpNZlM5zJHa0
kO1FO/vPNizzHVp6cP992y0hMRPL9xMd8WahiiYkRKfcIjJ0iW315JPejbyOEmx7pMGjaXSlKGoh
9pdlft1zECJJ2Xszp5bG3ZXPvTm4Akw6mRpZVckS2tEmMlP+S9w21XEwBUnYNEZnmtTbWdn6chhs
deh4/5G3PE/A1/oiUf3Yf6468ZHr4hZl/Rdplo/KTW8sXuo0WsYGxvP1sbVy3rZeXxOfNydNIeX1
0FTkXVWO9o7GYnrfZnDjYEUER13PXVudNDm8RX/S+OCHbm/E5BdxDlLL5iJZSIX4VhPXsa1wujib
CJebfpx6dek7P4sPQWRfej1TdTDDCBsXzQVpdtGwDGnm0L6fQfXs66Jx57rxkfvYgAMF7RUPGzxl
1c5Xc16fqKhqN2EsyQZEXnWK89me9K2WH/nM/Scks7y8zKbCnMqC4/a6L5Yi25ulMotNpzAuLiR5
x8t7VUwhuuE+m/gWF0NmExfpyh291HRjIzTv29jZ3SDC+yDzMWmn3GzQDDvZ5ez9FJHxIHQj07nu
+gv45rSLjQQ5aYoT3bKzPiYqT1DkeFLlEGUiOUQH0CI3dinMthBEnkAEid4Wkc7PJmlwmls8XwxF
7i9a2M2TpRuTrtDjLavi+aSNRZQEFvV7bKc5sf0qt+hC+iTmtD3V+lhlu0qKeTO4rDsoQ1laeaX3
QXCUzhm7qpcibEof5ceF5d2xz7LspK2JPulQfiawMSmSuDkrMtFt5lz6Tz0VJlUTn/faD3pXdiHe
RjnKtq02bjtmrJkSV1QQyLImpBy2+dCjhiSdIfWeowx9YX0GMrqpGj3pJFYU3wtlhXofUG9luOuZ
9BW/yTwDxZFqb3Rtku951BP1f+eaudV58Q0A/vrxX9euhr+PgOq3X6788LdP57+Axx9+a//g1sQ0
PP/SmsT9+qzfUNiaOf3KxZ6lYl9R5Z/kaT+8+N9L4uiaSf0oi3s/O4Bs+feJ37d7vmVxGLFXiFMi
IZED9Ap45dcsDmMMlyATgwOqvmZq35I4xiFTg/RNCSYZqFkKGf23JI6hV5DkSyAB4OOQVJj8nSRu
TdG+S+GQQhxwMIVUlTDGYgrJ4vcpXNaPWPPMjxd9fZ8HsynM5+9W4w+yRFisHw4AOez3A7QTNXUz
wQCqFEmh6qSPb/VwoeO0qO9/PBR/lo8ihZXiFBMgwDHkowg9HWvGARtuGD4vuZlR2SR1RCgSM5gM
qTz/FMopV3eFy1SH9mBhIVpSZ/is7QmkuT6v7513Suav854VKJb7rM3RHuJD/6AVUro+61sWInaK
RLMcTYjLrL1WJZpPBYtcdj37blcSzU9CV+LL0rsSFBioDtulxBLIe2nLu4QMIhpDMg4Qqzbc1L6o
3vqY5EObCmYH6TYwibpLtJgJiIWenLS40TfzZPpTk/lepsswm3FXD9rQ+lSCD97wSSwXCld8/BQ5
JJIqymudqI604Iw4o69ZJJvltOziIno7okgzu6VDnsVRk3ZV2U3ZXppWh/3/e43vqhh/in4oRQQs
6c/Zz/WDtVBceHh44je+3vUL/cGvBJeAYr95hl/ID3pFMacSgBAGiQ//fk9+hMJIKEYQAzaz1kd+
IT/sFXgZAEngbLhavc3fchoS4P73Vr0mv7HAMUOYgncClPTU0uTc0qgYuT1GQxVwsweRl5fDNotG
SPm7Giw1wUKS8awj85zWwc8bHCa6l3kmD75mOsl4FuotCBt8ETwT11OFqq3QCKBPLgJPx5ZugfJM
H+pp8n4zU05vY4jsR9Igk/YxH1Nf5GwrM3nf26Y7DjTkew6ueiNU5VOcVZCuLV2/nweEEhlT5pIl
nsKOF75OjVWVScrZfWCNV7e2DfWxn/Jlh7TY9UHKDeoGlA6Aol5jyAMOdtbmmhR00MkQWJcnlAj3
ocC935MhWk7CYOJikxMhPmdKNkUy1Y3xSd3m+blr5+4GrEydTeWC3vRjSzbWyKuhx/E5KiHhVHWe
fzJFWDPlajgssh82lfZZkpWo3bcys4dRgxBp6XzlGidBcxK7E1E1J0s/4NdWxie5rTbcTdVlpLII
1C6pEgyCfGvy4JIe/N/bFlG7HT1DKVoYO4vLKRz7sESHLFrwCauK6MQE22wr4pe0iMplE0rkzr0o
ZLH1KorKZBz7a6wbtiWYy7M8q/meNbjeEU85PDUsV81AwrnUUZZUPbkWUz3dzVUvtqA0iySTVbha
qgweNAuzE72bNlEzzW+YLuXnPpvSxs6fUA2eCDe0PPSQv+yBfGfvBqXdriwzca+0qObzfiblec7r
KjGqmYp0mrp6q2ozbHSh1CGItt15kImbGWGyVZyTJFedSdq5jT+r1o5f8nGOd4ArJpX6rLZbsBt2
xeYxmLO5bG6KHpc3kBrNt5EAgZzYhaPzyFXDqYoQSVyNYJN1DFljk6uQCJKpTbFU6iRDwr6meHDn
ZsQ3xRQ1XRJR5g8KkNzV5Hx0oiwdXpO6jU+Z12JKGiB0bapxVMtDH4Gy37WhWoYk7llVpUs/jSdC
L7vSkiFOlqmlu4I1KiXY50XiHakPcw+UwS4xJC+E9cimhvT1ho7LQECr5nITMASEiSz1ZRTxQ8x9
lRS99eetILfOeJmdeWqm4rTB5r3QrXxTO77PIoWjY9A9y8jedLSsZDLEo43vFjZ7vQWcsLxehilc
hp6o+i62NFvOmAWOqbr+hjcTvWxVX7T9FqjeNctCuY3bHm9zY+OT0UlSJ3EWzLxpCtG8aaaohgRY
z0N+gEyzam+IGVk1bTiqbFdsrJBOntjAVYg2NS8JgoxZwLrXQ7PsMlFa0W5dnqGPS+HHLkVNlF/4
WdbyPbAF4ttt4DO+slPcZ/cQl0Fs6yVOwMMlBWYR26LevYWTy6tExXU/JnHLcJVOg9FNgrq4/Cyj
bI4Oyg7IHbkzY5Q41ffVZujbKk8gW+rZ+ZjX8bt6bvhthSWGk4JmnB9x0SGghH6cLm0n2f3MaFft
STYNkILPXtrNEOm4SjqcZfHW8gqGXEzeiqSeEL6m+eLqFFheXiZobPQefB+M2FVZBngkDnWxqXNd
0mTQsXWvpZqJE+nc+4J2p5UZOdo4N0RJLieZb1FhxetpENOOsxE+IgP8uuWwxqnA2XxtRkVOW0hX
26RyLVCepY7HfcmoOLcx88dKx2D3E882vDIM1E1P5b7HBBieHNTeFW11aYk5W/IYy6TF3J1NBS9O
s6aROzd2rEgMUxKMaoAEddPbHiddKciJku2eR7ZcbbUE/5ULvW1zR6Mdkhq9lQa4hyBhwSkdeZSI
yNoLWfTujRqkuOiEHz7yMiNzQmh8CvkxTYxv8aZa+UL3iBqWR+xQrwTCA4qAGLXybSZ248op9COy
ICu9yBec7SZUqhu+sg22Ug608g6zkg+3MhATzehksCi7W1ZCMmd4E6TIj+A6swPIM/ShklhvQh2r
jwP2gFm6lbiUK3uRAK7PGScA1PxUbZpxLj8VhOITvnIbBgCnW0nO9Ah1OlrgJilX1lOu1EfEZbkt
qngfjG1uFum64ywGSGlbu+z5UAM6KvE4pkuIhnRcyRJUi0Amtitv0hRcfEwo3zQttcm4cqlpJVRk
ZVU5AWrVrPxqWEkWW5mWgBfYNaEC0IUBJYNrBPpFH0HYsDKxQZHuHMsFPww9cUA6gZ1VOMMHsfK0
aILxyMrYmpW2lbpptlAmMhfVyuL6lcoBBWovOcfxmZLYAmW15VlVTHrvaTFcVI4vKSdGHAzgPr9y
v3klgNnKArMMx/CQIEAJrKiwX6mhW/lhmApAiXqlinzlizER7a0C5OiDqDZ0Wrqr9hFIspVN1nGI
r6qVV+KVXI4hB/w21Qgwm0PHAuXvs5V0YlsjEA9SJlE0Awd9RKII4Oi0UtKxcP58svF8Sh8hKkR/
v5ki2mwYLgCyTri7iUjfqU0fciCBTE7beOWy4RHReo5A3Mdq1onNSZf6WkFamaBK4ByQLBoV4DEw
6nboNi7T/JZMCjQFK8olkagET9C2VVyDVYm5kG9pW6ocQh6kAnlxHcTc6Kv/1/ff6fsnhezvlTrk
yj9S93/Y0bKWTB/v+6bvhXgVS0pB46/CHLPfqruACF5BPh4jqDxAXVWs6vobF5D4FeVMUkFB+K8p
xjd9jxV04xAwkBhDHTGGFo6/o+/pU3m/jogJAoG/UgtgD1AnfpK0G1y2Fo8Vf1A46/oYCkOsiYBr
NYNe3nHeN9Uti1oedtbPYWabjky8mFLIgdHn3LbMRqkjUyVP4oLP/aaKI+sPY1ybcG543URz4qqJ
N5951ZWT20RQFytpmkvJ8IMEydW/MQWgvFtI95vsjtbUiwsIBVAVTWqsA0yFNbytXxcYdSNkDIa3
VZOskLg+wxBNYcp5XeP5lNTUll+iMDi457st/UuwwUSMoPsphqI3VOFh1dGz4rcEPdUXolAPUMCx
pT90NTPsYNgQWnlYQt5p8L+6gY4agzJNst2PhwfM830KBuNLSSWFBixI50CAxuv174rvS0lVAOSk
70tc0UqnnYMUCfKHmES+3LXTmLfdpi2AsRZJxKKlsZcjo3MgKWaLGOlJJwobqsQ5T1t8EXPl4dqP
J7nCnd/oEtQC1mY8BUdo7QJbj+XTOU6FjkgBqeK9iNoBkU0OdRTpd0axjiJg+50QnyognN3xx+M+
hU6P47KYSUI4IpD3Ph+36WcnXUTVfT7DmRMJlEdM+FCAirV5Mpa6169tBj2VXVIUjhCR/Hj4+Hev
LaFXZ02SGchKsKGnr53zQUdoKuh9JI30NOUjEvwWDCnqjm7R0lzoCDt8Tis/92+rgNBSJKEAnIP+
YiYrvnuyAZwIBsmNElCeJ0Ahn86kg4S6nCub3WXxYnm7d76poQQYZXWIZyBb7QS78ndfXknAloIr
FCMKiODpkJAqZqacUXvPxAhWvpuxWHC14+3YB7bVKmPiE1S0CfFJEFKKT6CPhzbeDtqhZvyLg4Cf
eTJoEo0RAysBQ4ViMFSZn84mj5cSFEoXfS4gp6mjw9SBcC5AU7sCOjj7sWQLS3UdZtIkE4gimBXX
qOjfQnEekLuNQFK9jaHToLUbz11L3oCus+Hzj9ds9affbxPGFEHTKuNYgg+nzxtp+jFTLfLL9HkC
IQSHAPUVgsVC00hB5UK+N0RvG0CYq9F0o1t/6Cbv/+5iYWAy0GgGtVJgTr/v51GeBOiiEe6zNSDC
o7QE77WMyTCjbuanNOPg90MOqc5tXXILHrVtahD3BxWVwIESX4C3XT3/XMBdVi9mOGVT1UDi8uPl
ws8NDBoVKeAjIUH/QIupeBafoFJom9gu9DNUMEUEDR5daEx/6ZdONzYdQdjD5CJZD3DNzb5280ZV
ywzos2myY4hbU+ZpvUDbzWldAJ7NEgvdV1kHPUwoMm9A7+ZQ4YMcYgKXSKJyxkCIl9jAUyudjd7/
hZligHZPDgARWMXQzwU8jQsOh/XpMYWTaf1gh+aT5I6XPG2Q4nAUs6yP4zaFJpcIXHs2f/Wepmdw
rX90Jw3OFFyaxo4Kv+tH+tcGzZ57cQJqIwZDwkDWV0fyLNJVUxXqrHDNp6YFK/JbGirFzgkuKOjc
0M+wHHE2mOVdXUzzLBPI90dfpODwR/Em90sWHdqalcu7NuqDuAB+swqEiQ21iaGdi6/b4wKN4QjN
g+TDm6Ytq+XdYkQ1VgkyZg1aGlYfNsjZuIBfUqhgLe8UsEHYO8rLGX6EBeWgrBseaNgJ2a97V025
BoEBxBGGj1UezWMCFdwSHuFAPMDMdWRXbdA1gJJupyCsb3bQVIKHt4y6pTsDRZ21iTF1S6DmC8Br
OuRQOs4/WmUz9m5AA1CbrVQ56IzBWwcS5ceH/bkLh9WXCDgw0CcpoLrx7GjQbLY5jhvzacF1aHNg
OEg2UD5wpTNH2vsRHMWPR3zujaB1kCGCIW5jkBm/GzG0KBRjTcePdOnXwzj2bHV/JMgKgrcYPBef
shJqpj4ZIZkJ+bkExwLn9MfTWOXsE6MAdgPVWwhcnCDCQCU/NYqFDr2PYlG/q5mtO5p0DloMH5wv
PHijogoWQ4eGdPpyCCoHj9MU3OVbIAdkcImScjRD0pHcQ9VEibcTbY2akzBiMbyB7B3p1PNlcqdw
iKBDqUQsA+TCMoFXYy8QnEM3FKAujllZdavlD4zT1wTifTMnFFDsNHwtl3zt+b/86vC/76h87teg
Dqigg259a3hbCjnB0zeuRFbY0Qd5M/QWgYjlbUtAxA7Lem4ZiCx2KKAFCI7tVMUUfuTdo7KNRLMe
adqXI8neZpNYjzTxeqnbg24IXV2kXwLCO2+GJuj9wucKrC4b61VT41nVYJ0SezCjH2/i0z3k4DUE
W1tEwa1BtVM9l0KQUHtIDqAxtAjV6sOWeoSQ3wRu+6s5Uj07+/vjcQQKcP0jhHi2ghLa7DBRqL+A
V1896JQXHoiZqzR3CfR95rd/bzywSyg6wvutxViGn/tGOmZwXAZdXmRlDkHaViB9yEZWBjo0bfAS
XvnHA5JnoUKBpFSgQyBMgElA/+2z2OeprRcHJPhGdQUFZ9U1+bqjXUT71Rc+Okb4jxmAvXfQhrv6
TAg+q49uGw+ROyow5EUYuhHgV85Xobo1cSnZQY9mPVh+Hp24yPwE39IFXc8MNIuIsKsiCdy5US0U
WtIZAjCcn794tWeyHV4txpQRDL4HcQYC+unx76AHUZrezTc0H1bX37UebHUxi3Z3HVIVsdDk5Pzy
ThK7Co46chhO+CRqk8/bpRa4y3cxjfrxBmR/C8sxypKCOdNhAfdsdRSDzbLRNGu46CEOHTRpRogT
HUg8GFB3GYJPkLRiWIo6Z7AUXSeLqEu56UvwMUVMSvj0dX3W2FL9rQMFxT4BnfyQunAgXdDA/dxg
8LgwMQsfXQ81wG6/+5ovkEJNQ5VCql7k9q/87LP4vg7JKGRKCOI8AnN9Ft9R6UCTN5O8Dj2GE9LN
XQcHCsQUrA8rG+b4NhsjB93GwtAZFtxAkw9oQIgisEpjO5nuUoqgsnIHXbQKvCt4uOFNC/93C0Jq
HYEn7SYLkf/btuV+tLCUk1EWnA+4pXU78mpaNyIqNYYf8VzGwxvkagcz4VUFwb4S3Zr4//jIQYfD
0yADL79GVfC6+L+Y+7IlO3Ft2y8igkY0erkPwFor+0w7nd62XxRO24UQCDUgIfj6M3B6n1PlHacq
btyXW1FRGZVeDQg1c47OML38Z4uK+nqGFidsHzgHI8XqxQ2ZbtgaM/FQpDux28lwW+iqpmlKQWFZ
KL3MTTy6LOS1RvkY3dpORuSeSWgyG7Oq0H2LIW2+WpkjRTuUkxq/EzHuFpxKIeHS25NxfSQ+icPe
VmKiuW4MCvLZndc1ryCiN5wBLC5kLJM7CN0S2k6TpUkjwuIsq1WozC5qPnlLQtOFwWMx+N2u21iH
KBdEnGmaOPJcjMtGuiYOCaRsF01XnjAUxAyypYVDwTo25T6u+w6cAFNRXwdoCl1tZi2Ks6dll7WQ
3YX9w1qotP/oyNixNiOQPDaQoVO11UUHMVNL+3Qdmi4fu6syzRboF+IVuk86xfElWROenrtornh8
0oOS5GXLfTdEL1TFIXwIS8iW+2hepug9juDSfc9tUViA2r6bVK2VSvj8joZ9HC6sB1x03hWppKrp
oLKUN6XdZ1O9JlJU03eo4JQPkNMum/lB3bKucQPyY07E1cImkwN3hbRuLC5MRkPxAHIiGoaLLyAF
GfkPDlpuwSiHJKssud8z5TGl98TOmr8DD74U8WmaCDiMa0dZz8e7KQ+D6U7Cd8vq79acdX1/jhRR
ffE+X6xV14UgvKvOmCsFlPna7zHqpHGu+pXWXUQKs7Sc2V1s12s3R7y/rL3E8d0MdCXYYL3uXf5J
Ra7I52tMjjVizZqhDkwenEYZS+sFLEcoHse0LPFjeftl1Pcj/gy6IoKvg1KPmNfdQWTib0RhdZde
JSGKSmjuRD648hImkUAylhN/FBpxHvW4nS7Lcah8DWwDQdaInINcfNxWverySbBIrOO5HLIo1deD
22jlHwuR5T2tDaUHyFPaJefDRzD+YJdvCRlnjFS0GWzZ99i1Dc9vo4zZcrxLegPB+pMQq6jYaRXY
CLqT6pMM144t67ikzUdjnJ7ijm+9aeHnELZqpyWO8ulT2qUTvk+KkdIX11XGNBbAAkY2rVyPE6RJ
Cn58CK4fNWBtDD2aJMJn3H0D5f2UFWfB12PEsnEZ8EPNfMFhLstjyyd+6aqyoeuiMAH2CQXcZaFW
4nX67Vb5ku8YPiNK/IOzZGb4tpEnR0GQ9MfjSTThaf6vZAzHOE+ECoBzkYssHkU0DRUnP4xBh2jO
tu9RujZrlWylafqK5y7CEyTOuI+LmFw/YbwivqvLwcIk4b4S5XHJPZ603p8LzCx8Q4Y/Mq8wWRwT
rLDR8eTzLcLvRiqPofE+wUtxxFZmxTX4acbXNr/ux1qQO69AMDl+lwetiuchJ4xmDVkpELValzzB
WPyaPWyfKT6yFNFxc2zZfg6Gw6yxza+mgeZ7fvxfNucDZK69jZ5/DXX09vJ/D/Lb6wC9pMN9mWqJ
C0imiPvXAR6O3l76Kdtw0ybdYY4GWZV1oAWBaHSK1vnbg1K7XzDVAGU4211PCd1YXicD91vxCFZX
YZR8Kke8JNUALW0D3IiBVx/i7egiOpmn+OVYdrF5pW8jqDRWEPa1t3viaY+mt9FqKtbkYN4PuCN+
e7Rv06Ngw4jxKUiPd5zycjxuPhykjDl3iT2+hhNe4JebMnHJX3YostxygzvNjuF9m0g7dLy4Stzk
8SlJb2e8D8boDLNrXvhx6W8DCinyjv9RY6ZIeYqgIh7E9Q5tTdCXLgZECGaqh4baQ/JxVKl6hlfo
tfdlal6TopswfcCpy+PmrUf38DiDHDg+EFI1/CC+q/BjnOJjOcg9P65/ckXH1xc3dmPXn6euwudy
kyXwMAzzVibLbfY2V3ox06W8/BpyKrzF5YQ+G/AhOAEUvlzofsA5D4p0L+IXVG6i8i2Ey8sEx9EM
lZptcsFhTG2XUQMsHoHAAAPDY+LuulTdsZwdzlf8bthcIarzgGIxbDcZncegruCdiWHiGikZpa/Z
DAPCdUITh9fzxcz4gaIxHx/g7cJ/t58tSh6vCbA3A3JkfPDDwlDJr1bg2xPeKf+xmBjUCicIII65
D4V/AdQ9ZCbFDlNZPjoIbySOWHkK0cTofJ1THFXhc1wEgf2mG5Uahqtf+LxYRm7F2fERAMK3jcww
xVxpwTEcl+znmoEkcMSAzWwd2P4x4xVY9BdYdfhaXC1vtx5oN2OIMh32AXc0dOucn4o9TrDLLZYc
w5egO8JgAgA8pvgbIF3Nw4oRSFx63O/S9yl+WExwvN70wJYjmGh2APWUpMNE4XHpt0LeZzqxeEWx
JQco4HM3Y169oVZ7ko+WnaEusSy97pjZ8Rn7G5bJgHMAhjX5Ica+MCgWiy9SohmFU2ME0pPfyoOE
hWKbrD1YjW6owNu3WcE2nHnzhp1GnNE8H4Pn+uzAXlJXDSA3xDh1eLvdRtzl5xXlGdxHK5ut7R9o
Jg7UVzkcd/flwLJigdLHyI2dAhNQz5+LVefj3AILQo9Xl0DVii+kg9bU1DgM6dG5RmTHXRWTPI4N
mbNjutnUQsbbvo2kWBSg/ayP+8zfrDvcROW7YXdr9GxRTAOm2bWhxRfst2iBo1XvGAEBid0xjfQE
W9T5V9M69qhXUVlTqVb9paAbN8krCWMxPhSF0Rs7k1TNS/TH2icisBNOtGzM63kEoRA11ZiUFmAX
WYflQ9wZ0XUNy7eMh/dridrGfKe+9yb9PLMKWM/FwlEpaROl+zx83IlLIZRzOB3gjFuSRKGmLMuc
usRhlktB08bjl1Dh1+UKqg/6rbc7eXuWRgsg7k2ew/iI2/q53YyjP/Y/unXHboLq/1i8/SyPV0w/
6RAmoB+L6zyJI7xi67bjhSwD3CNPgEIOsqgfmcZS7lAtsod92RJ9Eliox6qkEBgfLrmfUxY1JXYi
CmUl/uiNYDi206hrbIBqsayT1MbVk+OwIqh6jSfQEWTbGU2vVwP7KRQQ0X7gqzNafvyA9gO7hdlj
zG8Sg9B5ABB8XDkQBbz11xflluJIM5gq0fNbxzb1Yi/hFZu0I++Gtw1reENuDUScmA3RaA5EZLaF
JQTqHWkUq7kpXPTs+lzjnpcVtKi/6dPuKOM4CfiO0o/HZbmfCw5yNJwj0FJCq4ZSJj1423ZawzEn
SwYfSV/nfJ6kPHEBIQw7vw0IgPVj0xuq4iixyJxE4hbaE7gu/gFJ/K2hBziG/QEzOMXmBr/y7zg9
X0DKgABIn7lSBa667LqA1bAqbLMmIscKGj2QLA7Zkjmu/R+6u7/2dsfXFwcTFVNoR/D9vzW21gUF
pXUJ7O9taxQA1XEV6AOwkv7+q35jJLCaYmBO+C5ggPhvceBgf2JjV0hOK4ZS8t9zJB6CUo3RjJDH
koIExI5c8OOhul7gCStiCR7Zr83x76/ld8wN6lr8C0iqgL4A8zz967Uwn6XAw0X3TEFTFl/6PDnq
8XmG4Oq0K5TO/zTO//mFhxwYCoYKGho869+A2oHbOBllzN6bMOGg6Aac+NflBhcNcOKfK/vvbzA5
ULz/4cvyw/oAiA/a4LRK4a/4HRkOoyAdFERost52jJXvBwuyFdmW5+dA5sqfhWa7fedWOJhb6eAI
/UIyi60hmneC8+gfruivMx1XhFaqoji8SjgPANH9hjtuNI5gwMzM+/FtUa2o67DGgxsY9vW+8j0e
ASfuQAcpZJm4AhPx40KEzozbG2/Q2Z9zmBzzuA7YWrYGW73By7E+WPIAt1eaGciifxKE+m2b/fub
OJbDn0YV1w/6iWDCQI9CAMD9Br+t2x56u+fDVTlFdsibUsoy+1JYPN9/mjH/+VVAhSsweNCqoyf6
fWVKlsrNdUV39XZy+hzNPG47NRBu/dOj+Stgik+HQoOCjAdAi7IVG8Ffl8MUL5yJoOm3WABV/TUL
0mI4KhubyaP7WWHOk00siU3LurQjmI56ROU0N0s2hfJFrDHW7N+P9i+JyJ8GHJAbhoBCuBNnWInV
79tjHIMvgsdyvtg9jfkMNXw4VBIuJqlTf8z7BKK9UXMHiJLWku1ouuol75ZE3uLQgzSoa9SgAaDc
pQQtfPwkWd516mrDEZurBxb6IQlbw1JQYZ9nYyS6CStSMpmTHN0OhVms4mKWbWVzIFZ3WUhUViBj
4CfPOBSo6bNHNklIF++HjnsKKY/zRZ8AWhCQkFyhXi972Y6R0Jgiv875MsLbeD28nc4odKG8rYuf
u8FbxT78HM2VyxQ7IDqs4zRdfRqhLlRphXJ7Sh2GG5VK4cqHbB4PID9620g0SFs8t1hXCezNw7zI
ZK+n2dKpbwtdjsLV/0YODE4fXv+qB34WImD8VozvbqrjLCyNz8w1SvShSE+6UvhKOaA49zcxWJS+
a0Y47dGWABYfxfiSoXqk2UOxLZToa1HE0dFTz94CroRp/Ghn6LrNEPPzwUmglwAySoD1teBLpVgT
wcW/xrI2GVRN6RM1VJfrqTOIADEf8o36XX0AbH8wbSil4rR4UMsMLP5DrwHadjBLE8gcztyaJBGN
TFC7/bGhg5urm7wIa/olycO2VA9Erky/mygVQ3oS0xzFaCjBlYSlQX4IOP7TpDY823aFGtxucFai
wfcNKpwkh7iQbGy9GxAUMe8IlxBrj6aUVhZ8bc/j+ULicVlfi1gOG28ZQd061bKcpP00AcCIXF29
UYG/KlkDnr4r7iqJ7U+cJz4WqUMx+rNcAX58lFvbtBx799vUGH8WVVM5Duh8LIVSR9fexoVMQN50
qsRlpMOQ1usQefoBe6GqnvVEo/Es+7zLa9516zMMXdC6bv0KozTx2VUPf+e1tMFfARBQ70tI3ptA
c46cjmWMAb16+4FhUl+RDiElNVYffxVWj5+6uFctPMfxVDNuCYziCZCZdMpvKx1/UQOW47Tq4kh8
0G0JSSqebhzZM9SmEOqq3j3uYlziE47A5VRtcTZixhbyG9fuOU2IvrUk6m6lnxc4z4HkQiDTXXnl
aMvpWr2Di8RAb6D77/1sWDty3dUbmaY2Z9TcVHsqzxubwE5POif46GqbGiKm8rziI68rtDWvNih3
gR6DfTd0QHZKSMa93qjIzxzOjmeN3Jm9HoF0zLAoqO5lDXv1dYymHB2xkx8gA+9PcbrENySmvIex
N8ruCNCus11mGJxEyd4Bg+uho1oy+j0BY4K2INHJe58K3p/1NkWnZJbL+9kT9O3YCtoZARg32WwR
pJDLtWpYSRmvPvU+pds1lBHu25wSkZyU0wu6hV7yrfZZXv2olrxEMguL7I2kkEm0JFnEu+CzAe2G
VLf5vCSmQZCE+hqLWcMLTOLbuUiOGcryg9vt/HoTUBXex+XgrwEiRzf9kPG0rbD7fYdgGnLofa8S
ju5TR59XbdYfJopCk/bJ/nWehUqhdNCQNe77jJnLR0TBQMllXav3dQg3hesQbxPDrvewJSU2YnQm
jV+zMbshVTzqGxuMPafapbcw/oUagOnHfIUXHibiB5Jg+fjZLS0QOrijuyB92eabyk6kXKYHzYn9
vOmA0iYG7d7NMPVAmzE0Zd/luo5cRr6CMVd1lo7TRaHfrtNYLu9CMg3vZr4tQzMsS/di+GY+2aAl
wlmCCw1LrBa1wPWBCa4AXWHhBb43JFTrE01nPsJY4sVXIfVegyuRHycFw73WPnlHgcVf69TCrm1j
dkP6iXydqyLcCcDmHug9cfhSttTMRQaNnYNDuopUX4/JQL/aCDV1W6HMEXUuZvNUrMUAB6Upiob2
e3m1JApidCWhOVk53CBqgtXMheQitC++2oy9rGg3X3Yj9+piNNlqYWT3Y8OAXPhSOndCNbU9L5bm
rLbEgPgcuqWOuffXBR30xaCcS2CKmOkLnRb6mgWdfRCWqVd46fcfDhO8hSMzvScQPFwgxEa8RzDL
M8q0qM7Xyd9FcOp82RFic8lGWCeaCajsA99igrMsYEeKRV8BVsmH4qoEv9HoeRKXIXf2BZqzDNfv
05sknrKzKLL5M+At80Qnbq+SbaTPUtr9tpuFOYUSWy66Sdk/TCRebqwj69OEGJUPtqrIN5jGsDmk
ZoN1YJNYPICGHpNscbfBlut1v4ZMAf6opgsrJGnRZUL5CfSAXu+RZXcM29u7Pa34SwXa/LPZq+UD
DvwOxjBb3u9JtEBbVfTnkbL8DkRxkjWLpGNb7duUYb7b6YxUD/U0AMl+6oLSpoFiJT7bVZjPenEE
3ph83+8sJe4WAqoBTbZUH2Dnh1qddzKcsnKorhJQZw2sPOSx8l0GgNtG3yOWQht3t+Vkh2d4kwE9
QVs6IMPV3ZBnvlxOMWIGx6UeqWZ3a6S7J4AV40NEtunjuNiveE8HvLRPPsKI4VrhSvEQqIAsNNdJ
f0OVTr+4CE7oZuRIZ4EEyb30qffmwtPD/U95Ut4Spmx1prGEb0nySregQ8lee9DGbUV3WdZiXyjy
cjI2PagItPntFpkSY13E62LvDPXgS5JgE0RKESMfs0Cid+VEe90UwXJ14lTb96LrvTyBOd34rUSI
Qt9GdkJwwAabQ3Qp/Tzv7+FHto5fjtIjbilcJaMaMGpq7YabAa2tHZukROXS5NIxfw/QQcxN5pLu
w1ruCmlc8VjcQUYIt8qaoES8XdDPLh8RcrFXFvuI1UteoHDqJsidrvxSlDd5GuJJfNizjaUeWUEm
pu4mxWYXX1cEwDrSbLbJttzPuXumUTfA35d2I7W1jVg3Dk1EaHjuM6h56pST8Z3akmi/rAWaMxiU
TRrfrXAjTk0Ks1F5D5vPvrYQ7u2tAkB0I9KlbxBcONws0RZm8TgiToTuMDvJKQ4S+RWpHA71mE5z
+bgsRFSIXihEMabAqWeF9VCBJWxcsiHvgySIloC9BCRnLSegpc2+BDPVmdzAn5RODFdTT3J16tZ8
vR96oI2tCH24yjqSVHCXxrwEsiRscj10iBOptctLOI5WkMjFki4PUU5D2UjByFyXZMiAaAH6+pjo
yH73hw0ns3pLL0qxJDt1nqcubVDC8Ug1oLghkVvrkhfvt4ioEoWZgx9kbLCTLniBgnc79N+wCZmq
OHE9aoS9mCTQ0yDLBDZNnQaV5/dJ5Av3Ak5UsisBy8zXzvsv+867l47rLx3VuajRJsjnFRKJE6uY
vcQ4PGJsEoUFi1Tut+OWjg+IxnJnzy1ttNG7rkvIR+Grl7l8thOymKyFvd5VPcH+6hf5benYfi4V
srFMF9g9iLoqbhLEhZh2x2FDnujMs+cSwibb9h6QCeYDJgx0Ov36PVF6eKfNNFenuSy7u1lN6tmZ
eelO8OZ6dg3wtYPzRgZ6LZVAVNFkxvOAPDIIb+LkRBeubgeWR/fpEMhtqsH9qW4GB0zRFrVpyvzX
yZXusoc0hZ+mxCHcxtSb+aSTQiESqFqXa22PVC0ENYXGDJ1oSDF7XdNEwh+mINR013OBmzttwIqf
d2b77wz0sbkI0FStxaJc630b7ANOeRz+MKuObS9QX+AS2HucOv3ZlbRoYFrmH2EvTr4AwApnaF/o
RcVUnktdiqcIvt/Gy4J/iif5Mgoo1Do0bucyZeKzWtNF1Xmm1OcsZvbGpRlDSpQNomp6YIzIOktx
04gYOZM++AZNePYo0JbceMQ9fBt4Vn4ZWJd8GpJsvfMgQNtcG3WdAXn9CAwbSUHY04KuMxGb+4Kx
DHUrNsdjEpJviM5Ck75N8ji1Qzq/Kl9F/WksevCJwGRVcT3lU6+aGdk9CyibXQFzK1cB096IfQSu
vV7k96Oe01fO+TLU6YhrqMVY8qoZ8LkNUCTMCQ4P5bUsXFq2aOH9aFFrDd2N1Gr5l0bXxptBZ1n8
BQfvamsaVau/ipahaBctoqve5OnLQb+fk90Pru63SD/meRCvzlcaxwM6z7NyDKIixfLsDgyYvdUb
tBm17VDS3AVkB74O6RL6ZgZa5+vej+HbsmxYK1iU6NOcBhj43YP8gVVXeH+ahM9ugPV2UB71YUcx
DznrD8RveHaWJV9uyYb+rY5Qjiwtshyi/BQZCS1yvPv84zKP4+dS+wCfZza3YxyZ+MGtZfIMkqqi
ENeghquLZeXjZUVRdYPdb1pPwXAuUMpRlJ4QQ0TqIeNrEjWOHQrBTcY5/HYaKX01hB2YRA3hkgsy
+HMH5YOhcmjEgCLNno42FglCcPamqKmzie2fptlNw2OK4LEZLtuZDdjSaKF23djEdeN2gRdaTOSx
cBmr6iExffZ1hJw1mhofVUGwM3inISDfkatC0QbddiC6RkqWnF1T4sDNt5aDBqpg3YPKnGzt5Dcm
h9utYoB0mtkFmuin0QO1yuoA+Tl1Z+u06T913YDAm3bFUgEbAZdQNtnaI6utWM4darXp2nEXyT9m
Mwefwy859IfN24CyemZxCgrjoqE3WqbWbiSKxZNwesBzQJYHLM8CCmtA6R7ye9z+DxnRMsY4zmLa
Wqp5yD/lNk/58xvmGekDt19GeiCMacKCvkWKy8GAg3Y/6ASsw7383hGG4MQL9N471ptJZooEQL3y
iMMxDQAuQmfLxFrgiMB2vHx0HIBCdbegoEQioKDxRhrXzc4Mlx0kEZ4WjjyhBJLw3OQl4kQWt023
mcPt7TVSutN0bqAdySR7zpZc9wUSpQzvs5vYObMpyHn6BTUOeofOnLWuBPbjaEEiHcQ89yk0USjd
NcWOuSFNa14qcumXUm6bBpjpAUj2DZRJDi7tUzcF0o8nvUK4QoEdTKq621H6VUiFGAsGMskzql2d
EEMR27DtGbmAPpMfdeXGlwgiFUSjKJjiauKwdk4Qbcjv8TSgyoIqH47ikypmRCx4C7lHqPfUgMPb
C7f9VP/f0L7zT9Cj+ivAqf2dilnWDCnyNUWybfKkMwnNk6fgU3U0Pgsa1vLaoIQra9hhNxhtp3WY
LnaJIQYMlUZeGKTdw3e9x2zA1kokqwuco65dsn17P/cRkvi6NRpPqEDRITKh8/xiC7LIlskqvEY7
C5uGg3k1yftq6Ie8RTr79M0iVwaxpMKjNZj2CBFnsRUJP6GcsPOV4/ngv3dROBAXVNQpzLAD787w
j3mG0DWXVNC4pIZODYuJUieyxfNVMqvy8+iRfDM3yH3oVANAsc/RoZbb/AB3a+zaNM7d8gkKAqgP
IAWFWK2BNMLAkg7fNuQ5ALceOnTesiYGdfh9AG8V6jUbylM5FONNdKRIzBCEw/QBiZqWUECkm5vb
asopmJ1o4ch+RFjhXoYuqjNI1K4MEjCQSAfA7HUH74+5weg7F8UK97nrM3ISw9OGh90Syip6EpAo
/IigAQJ4KHR3F2Ebnr+guVz5u1JIe1RdWdpfoYIpbiyCcftXbJHZdsk8Ee/VmrF7qA27751NMPLV
ugeovpgDMrLvPUIW+nhFoEPunlY7wlasYa8DyVpKhd20lDBRDDl9nwA+LFvEja7XCUCLvl0hMfnX
mhH4G/NhJlcTEQIqP5s/G9ap85JO8afCzklNS8j5uB13OAfmfavhy9oe4PVEBkXqZg+zGczac017
T/11V1iIvOZph6qyY2vA5dLxUBigG0YGRrmlZxAtoCvjDIbHtvMZglZQ+TCgMIiahEov646Mum7a
5vvMaXfXIYiwauO8g8UeegL9YQ3lAvHugoy6GqR6+YVYjiQ1iQL80URHxTsjcnqqUVPDcFwMjELV
MZietzjQBQRMgEueYPxPERZZaF2cBg+dWpshneO0m4D3dDlUaVBfSN36TP+xznw6pWwOzbrk2+cS
u4W/Ra6uRbCk8dX7ObeLw9fluUFD0AMFkqm6z0aW3lYc+RBQ27BN1jZh9DaKePq6jcjpRX7G/ATJ
m2ggpUq/wq3jJkirS7o1fT4jNqNcSb+1DgZ6BAnaamHINe2rEfuvzcZbkaRbfl6KNUfsI9fhAcjV
kAEMUHKrRy2TzwhM6LZaQs/woCDUiE/lmm9oCmgKt4VhcS5PMhH8w5AHuzY4N1HVoT5veWZNdYxb
8bhmK2DoLFXsoRpl9slArNDV3o2fs1mqT3ZRqub9BOwRwkTojTqPKT/az120xh1qqxA1ESqPe+tg
O5qBu3yZOhddW4FF3dp+KBHQu6ibJUdyDTry4Q64QHkVsbj6CMS4LzENuuJVp/DdBxLP773d0uth
VkvaCI9cTlRrsYQCZQLEU84z4lEyJEC0O7zntpY9DZcpT/34Hi7evrUAt1qLqU4ak+XuhPIluZ02
xSGxW5NPnG3hE2VLUuvZxbB05sMJqbXsD6hz45bkZHmpUO5fEsKSVwUh96cYb8nrKGDgYEX4BC9Q
dR/AlV+0X7DqKvcVOt/lSbt4Y8isUnGCdbA/0S5CwoVNiLzgPLAT2ow5a6sSGg+8+241qf2XANjR
VgGNikGK9Y7I2UR9jKqRPAueEdkQoPrXWk9IoKghWByy7NvmgP7b06CBB9lXHFCD9C2oZLirPqGj
VVK/t2RWJH9cBFJEwmlGXiskPtbAlw2uPWxCGnAN4O3UI9mgSNkuawoPSdpmKg4Lv44dl2K/hh4a
sT+sD2v+LZ+IGq7EketFGkZsvERt5RG+YbF5DRCFgGuDzEDQpC/iFvq1ZEfZWMVb39ihsHG4dlsA
ilkXacjPhExr9aWYpgWbitHDGEbsYzmPEengJ9D9bbQVXQddCIFUCapelPEQJ23waGPRQA2OsIfN
c61+xCbayrkFtwu922nW6zZwSF36boDoRnfs0GJjDhrQIJ3o9ti881m1oIXps4CEnY+qWpkXLfjM
Cn0frEx9EA9CqNkhXXctqiI5xTpzs3l1yLNJthqfovutWRVBSVbvmmNnuGJHOMWRULsdd0KKLkZA
Lu+CL82/XNTtaV4jIHjAn0FSXhbhNlpmNMy3AonPY9GEmFalP/89PfdXThusYQlaGd5ZpD6CpAMn
81fWsM83WJO6vvw+KH14m+SbTkEOdMQDjxRoqX8gKv9KIR/fCBs3yMrDOww3yREx8GcJAcC5aokh
7/8h377Rv4lAshzhVAQNMScOmi0fIzGz4b0AKfh2y7+i8X/5j94S3v+csvjn0MX/879FM/7lRf8v
QZD/H2Y8IlXl0Ej872ltD/i7Su5/AFZRfwmBeHvbf8c8Ilz/EIBkFHLTQwzxPzGPMf5imhwCcfIm
hDncnf8O6y/xJog0EECYYAJg5f13pAP+0gfYLqGzyuBKiEEH/d+F9f/GuCOkDV+PvymAHFIYClHO
X2eXEQT6QZgU72yKfKmvCDnPES4IYgE2YyAwEPZlK+Da7arP1Cyja4U85ByirbycrtTaxxekAW3f
bdY5HEGxzpsgNr/fQvBR/jB2LNseRgu7m6tp6QqwXAhMXzcCtQVQRXechWmq5+9jOUEfCaEttvET
yjLB6WPcR0v5DrSXBxymiwXg2DM6ORiXitUv8ecxW8ceOWcEySkNkFIAIjfA1NcmVGVUp17itAag
jHMo8LvCw8BZPfMUUOcKbBELLT0lkiy7PbRYcv4wA89LTpUg/8XemS3XbWRd+ongwDxEdPQFcGaS
h9QhRYm+QVCihHlMDJl4+v8DZVdTtEuO6r7pi6qIUoRtkTgDkJl777W+ZZX6p6zzhgW6cgvChp2X
9q5+lRlZMW5Z676mAJAYE7fqDvpMDZpF0cTY+q7Slt/bGiLRzetd9R89gP8vz9ZPD+m/e5L//3wA
XVQbv34A17Cgd4/f+kN/PH6AUXyH1r/n2wYNCG6ffz1+XvAb7FWTUabnrnI0F+3WW8wqDwXjb89Y
9VIsA8gm1qwMMKsEF1mrIw3VKidt5z8hqvy8mzgc9dlVPcfCZkX6xl9sicbkdlAIk+ZIqwxVa1En
zq3Vz+0Z+42/efPR/I2LlNXkZxkP10KKpPNZBFia3u9ck9BpLvhGffQ4lZ6XSRnnfLSCR8UncN11
S7D99fXWnfCNimV9b3jGsL2yeZl/RSz0GhSZ1te5XkV7DkkliIkwl4txHqRtHXHXu6RVSN/ARpSZ
D7+++M+b5usH6+joh0BQQgP4i2Ww03QhG2TPx6UfhpeqrFh5Sgqha2Us8iLjJXiMTf2f3vLffMQO
nxZKP9gr2DG4bd5u1QN81372PdDflSHvijIdXhAQZQvFXS/vEl39xxd0DW5SLsfdS/bZez5Avoo0
TFQuh1SLm6sfUQzpEHDwtrTfcS+4T7/+WI2/fK4eGWuuT42JsA/C9rqdvNEzKmHoSwKc7gChEVTg
6MbCvF2WTp+oVLFjQ6HKDIqd2l6Ffsalm5z6scYaNUepWyzkOHjCuwzKBKzdow5nFtym4tqQgfys
TP8f7gLUu+9vQs8BT8Czb/Nt8rC/e701hLIkr4bx4HiMaR60ynTiK5GUOoaLhmQOpE/GfGKcrMp1
GOgYDzyD6qJRhR3QXrnuKWNjOL5i+xLUCbCK3ZUcA2AChziagDP6FzJh0GeVqJb7yThXJjsRIwJn
MTajKQDzaX2GNEWZC7Q0RxpnSjUiLEZPb65gHsmLMbjyLs4CQF1LPzXOF5+yWeHPWeS0RUFq5le9
5cg7l1XC3SAaLIJDrk/ap7xMA9SVa7vs2Mc5HmDKOKUlTWgiCjO+cZdKMnOMLMvlzWAHk/1B1mq+
rvW0ZHLmUM1PgW2bUPJZCHpV8ZzKScg7bR7kXQD8349k3LVPY262T0uvW0cXz0MH+nBqn/zKmu50
IeB4BN3C8gUVj26N0TvPjGblpelLMIfVFLdPVjrIi9ZpxoMzEC+RLUDKwF2Y9bFWgXxyqUhHKMcG
MhsRO/Iy2j3vtC1sfCWl4ILouOJHsiNA04/+7DyXI5+jD2Lyjh6c8TAGfGmL3wWPM66CZ1dz5SVL
4Kkz73asnWqywY8CqaVtKHCyXH7cq2lOhEKUWtk83mSF5BiSg6gPbYc3ayoM8Xsxw6+gtKb8OQVe
nFVHlPQdEGYXvtC4HZAEfUpp9D/6LevpZsA0J7eVsrlPwPrbz43w26c0oZ+VdFVwHQAZfWxLOvuh
XWfcGYigtQioX3PVU+Tiz2obeTeOqp03k4tMmzauaJ+kzLGpJE2x4Kh4JUoye7boYsPMCxEa8V5n
+gahnzT94fXzt+XgMNv1bbrbMGsDX0tF1AEzOb/+HdpfdVSBwmbdWNKDxnv9kHrDtJkTEkmYrHED
g6xjqIntrT2gcInjK9peehuRfYTar5N+cLHg2ffgFzhL0b4pfT0/DwgIWif0K2w29yQ16bRK4kbG
045RlQpjS+MH6jIz9ONsDN4ksVVpdXoSzOG1vdIBFWw6aBzxheLcKcOUmWVLMAYW9msTff0TDpX5
ZWKEDr8wF0t2NyvNnD8JPv50L+p62gsTVkK46EUTaggVmYyidsdr7PA5i4fWilNcRiQoxeD4MIWX
4II7ecT4ZGNiz62zg+Ivmqb5EAdKXg1JIx9c3GFR2sZ0w3Adnm1EGxF1l/FZ6GYHolQhv1TSuNXc
dLjMaScAcMaT8/uAmcXm/sJWFSVBJq8mNJAH228ScOe62XDibcBz92PyQiVtnF1aNqc6S91zq9dB
zDTEVtdGPVdJyL1Ln3VBB8ChdBlegowexIapcJJtuLmDkx3jpd4wcUISSkkRP1o13tmNodkfQRtB
sOy759pA4pCXSHwPHd6eib9orXBAGtooyApHvKQG/xCyLssL2xz3shnXaXZwtZhdeumzvRJD++QY
w0oyTZmFeIlfOTjsJnlZyPV5lIyYzq1ttE9KrIU5fv1n2fjJY+64LJiNWTzkjFQ+5T32fawfDhgN
nS5Chvr46LcB88wgiJm8zH7z4NJiW7KcHCjeBnksVuU7JwcBbvBpEa3xe9Vr2nJcKID9o0Xry5oj
oxWStCv86icXHvyXJZkcd8uo6fR/ZCC9yNMj1rUHL027/xspCIZp7x4Nc0F1M81Hxxq1CaZuZ/yk
CYHEfCuZ9Y47fCMwcH4Wh9jK7BhZl7bzhzik9jT7Cwoa/n7LjtV/xFhrxl8Cf856vKlt3OwWvwH3
aCbFCPIZbsY1QTMjH10Vw4RFAPxZeX5zgOHu33qppW9ynqo9sru+iBT91yf84ZxF2sHxr60506LC
mPha8eX2BPfQ19siwUiIYvGFOior989ocNkWGKnTOSpd8aKXeXDtxDixw8JduGm6kTtFJLq/wcCx
3kpjUkO7ThvjTBHLWtq5OJLCPOD3TKg19u6QBtdi5quJSvgStJ3HnNcEl3YOwUfzL9KCgKNQWklw
7ZYtKuLELFjvGaAfVDqxDk5OIsQeRaB/jZgIGhUqWpDdbCZVZHm+vKMBx7PkzF259xT7OPl42R4A
sf28qJwF/3UJ9NKRySb+n/XWn/UyvYMYSNebqZt9PY+jDvjeAbXcD5p4qS1kIaFh9ez85tI5z17J
/ihoxMzwhrOy3+BfLtNNiRSRE4OCnbP/8bIM6GqEOqU5J4lYW5NVPLSXV13Z94dJjfJumDj7VnT5
t8ZS1upkzqZbI+FTlS1vMGGaVqSTk/I0m4SB3ZrOxKvOqpb3Ok8LlyQIR3kXm5GKYLdwsTRWWIyT
Dor57OsTluFE2u5pLFCLEQHiqPuYyJQnNzVYWFWv5ddz25Me8vdyIBuwqGBdZNZcNhoRP2OqfQe/
ESDCmgMZ8po55WSaFzyacua28Ev6CFEXDKCJASK0OEdlXex69C4LryRbP1FasohLHcW2Pra+w4bZ
s1Tdx+s3mueoFZex4o4rEeicsSZTNQzmoiNqckS7Cgp8J9YfDU3RU+Zz4mh5T39RG+/hFpduG2Vz
mqT+pSzwTbNVtQiCmPokncp2qsi0xED+wmmZYCHGEahSOW6UOiyLDBleEcVllW0wWDGpJ2dhz3iX
M4hnpvqpYE5yZlw4RfisYeUhl9xI0CWnMl/aG77+7tL4rCzFlIJ91YLspKF6QbmZsvVA0jkkpmsg
kvIABI+zw/vo3A2QYCRVHsBvepaAXYnX81nSrT4Zd4aeGHTdDUYfsO6PDTZmwD6lcalRSDchxxB6
FxOpU0bBiWRwq+I7dmFn55NQcwjgQjMS6ib0LY0Anm3X3+u++66V6jaQ9nzkvuZggLTnNhha/dap
1LSZiFdzhaoOcnTwAqBXuJdMUnc5myi48BRRAb4ldIb2jTTH+gPfNvtyLcsTO1+1t6sCwLxmDZFf
udskKG/GAq0TkQDqVldt8rHV3PGpb0zr3ExVTnZaonOAlN2+DEo8oxPzHOPCyY9xEROQ744bOyeL
KV5GuhOQDTQiNVOd2D/AoP/mdC5fiE0jGIqggxAUO49e4t0jWrGNNHZgEapxWleQVGeFYL9iNRzy
5mrsTO2Ixqxrb0SxMryrlNUmc3vuyGWK+e5jCXT/ThUwIaOJY/fm12XUWnX8VBr7NCI8y6GxgB8e
n/XPVRTw9Txgx2sPrfN66J+YEoT9evD99XX+Uv34EFtpVBgOZT/OmrVefVOtIaAexrwZ2kNJxlQW
jp5nPHSi12imY+kgnWQtXV6Xw19f9y+lP9dFousAWqJ1SaX483UpyUsrb2R7kHnpPg9a1R8qIUui
76BAgmKvanVx3ZS1uJvWU+6vr/6z547an/8FgFexnbm8iPfGHiVyuifotg6ANyhAUC+aDxAtm6vc
E6z2Q9Lyp972lCXryRvEGIv760v4b8fub0OLv72ykV9zaulav/my1lCmn7Nty+cvzxXoo/c/8me4
if2bj2fSgFlm4Ah52y33/d9sjH0WZC3WSf7kpvuzW04qEqI8uuU6jRAX3+S/2nWW/psJCzfgOOCi
l2Mk+Z+0694/t+uhgn6dYermas5630LLjda0hWVrh0DTwHZnuVoOY2CLhzefyd906t53BdfLEDyy
9itpMprvMcuLgQsCnbl2wJJIQ4KJ9Abljn9bzYArf9yp/5Yt975lxbUAOILjhVpJv8xZOUhvlgi+
CzgMkxUflNHQc3f76calx3WyF52TFBXJP4HKSKXhV75d/ZgNrGhiR6ctZwAxXI15by4pC+F0hkeQ
YKb6mPqwa4ZrvBJ0LRrU3w5zcApqHb+kudNHFA6olyDH7l3kjfW+c5Ixot5gVx5lzaw4z/pD0EiW
NxX0+pcaryKqahHskWEE+9eipWInj+Ay1Cfm79WHsoAvWWr98JHGS32C6khGXoyCPlZDBmIfhunG
4hy7Vx3TcdoIoJ4GUX0wcfp/w3u0PKacBR69NrnRR5VtZ6+sOclAdlpMq7ihn+L6UcpJ84Mpxur7
Yi3NLbVJ/tHUszxkxy93TpfW6BaqKRqbej7oTQyMcunMvU+CBCckNROZh9CSbA1x5RlDc0ZdA/yA
SfWzXibaoXRX5WyvzYdOMaJlPQ9iAoE1s/kqfGjX7lJJXBhLOoZ6NyPvIBZzpwuzf8oKLZiLjUx7
T6DPUTM8iCdaMY4S12nd5juv9pARzTH3eaQzViHiwqrqL2PvtU85HJ1PeVCYl4BhbBrNughech8w
VAhAwsNRY6qmwJSXyV0/+YgYmLSkX4qUQ1uECaS81UtUlrR6kubaAz51pRDTPfpqgaMYZz1a3NUT
ky+4WIh+cW5BOVwA/usENOfqksJJ2NKC7J+AoE27RuoDpx1Xc0IJQeulr6p0n9bpV9Xn7SbBhH6V
0Kbh5L44abUVfDhpHZc3XVkRImyZ2gcLGu21vgA8CIU0CoTEk66RsJPHeqg1OPvdzDkSs2ofprkW
W0tlxbWeJ+NLItzhS2GovNwuycKBRRuy4MRHIOA2uV+7oYxm1KfnulyLGa980S05Iwqxr2KNDNmi
SD4GAqlDFxP4q7X+ypGoJBqPuQavQhIPICk39NrhKtd6G4HjkGD81f38GY9xzF/2aO+O1gb1pMIE
4naXeC7Na5dTiyPn2QjZoG1ubZ4eiYQDpLSN68+YvsmK86fTa8MN2LzlywBVPeKbdb60WIZu0bxg
LF6G4dI5gxZhwbsAkci2o7N81sbeOtNXNLemWsRZ85ZlOweEJ9d1MEaJEUw7ipYPtCs+0VZozEOG
bHqy2W+nVH2tiUI1w3gaUQC4I35KDmR+a+bhguZtUyRVAZTEHBWlatm5y7U/l0oey0AH1R1Rz+h6
SP2UwHsTM+AZPMGjmBM+iIacEEW+94P9R6wB6At/mh88NaTbwCBacuOgrsVrEINmCJ2OGLRg8Ot6
TwHlepzUbUBcNKtNRMX+LPRNRn6HvxO5yDqb/tQAlaWYl+QyFc6K7GqzKTm7HV4Lwn4IDLpLECX7
Vti6nUivglib8DEBZHGezBarCpTJOtbS7dzLwHzMwX44uw6boffirc0SHHIwpU4Fx+Oxvy8qbLVo
ZAJRPGlOW9wHU5Xte52mEBfznMOkD+WjR9jMysEwYxXOo2udHDk1ejgv0zyGjpYGe2ewEBybcUdn
XToHs9J0j2ajQhBVLYFBYFVD91EwJsHXHLvxvVLj/NU1a8S6tVG3O+wJ1rEpaW6Ho42ytRhL+9gK
vT6hWwm2QzWS9ll1MSJI9NUUtLaNkcKbPGNnuKIhMThDUtsGQ1QL3ZchpkPmw0TY/I6phe44ISb3
iwCmFzq1NqITm+bqg7Ts9puN+IKaAqPtrgA5gvQ6qJYNVKEy3fZAKI8Y0oLb0sncZzLyeH0WKvFd
LLzqgzYTER4VEIvqCPQp/83Rhuo7RqHy0dKp2Msid0HrLVVzn1QpB3+a10TMQGukUoRPvvnvKfBN
DMa/jblzmA69OfH85RQYPZNugL47++kg+OOn/pRNGPZvTNIIa1z59Ixi+YV/JN0xzvnN1tfZrM0h
IADP+K+DoG0Sj4n53UfTQKDB6xnxj7mtRXaGxS/0CGSkc8kg9D85CL4Dc6/TWtegdqOSsThzmvZ6
xnlzhiHJBjMbza9zPVsw6mckhGFjgVyLCm+ePrAlqVMuCQ/e6noxkCNuTx+phcksFkHdfXrz6f3N
efH9VG59NTZJDyhF2IrW4/HPr4YHtC2CdJzIe6+Nc8Kcjeax1+CEkBMR5uE02+OTN9E9CfvKp8oF
qkINBKDNszluefVLMAz6Lb8jRRFclsZHQBS+sVeuE38z4MPJ3a9fsfnuJP36ihF+UKex0nHGfVcB
2xmeDgBGwxkCYkI0HxzHjxPTXGs3kFdOKjb99HyTkc0cLp6LplQVurWvEDDSEpma4YVwYWHQiWmd
DV3OBhl5lbLVer1TgEZr8vSuGIMTcQaE8lKqBo8i7V4Dr+Q2E5p7k/U0E/e/flfvym3eFOIwmjUI
Crg3wLX+/DV4TN7wGZbizGw7eGwSn+rTLhDMhG1Nq2+WfXDfxkb5+deXfXeeZspC3Q6kJcD3sP6x
vqw39yIuocRuRVKfa5/hOkS78Qz5AEZgnD7++krv6vrXKzFFZaCPQi9grv7zldoaIlKH1Obst7r9
DNKU3mY8kCkWFm261Ttga5GlK7+JcDDP1T/dNOtN8aZw4PLcKKZDPUeVx+rw7vLopDJ0cBzU11hj
sgZGotTK9TWAWRRblNNNqHS++v1cduRNdkXjfcN6ASEzUPa1dDFPkA+WY4vMQRN8xG5ncoLylfrW
0jLaoI+o4BriXe4PyLaW8R9KrfeFz/r60fKZZGMGoHyR9P388enu6NSOE2s3xhhXzxmKY2azWjGQ
52UpcO6nOc2KL0wmMKkvHfAx1JBZhH7b+z5w2moilSYe2tV8+pb1lvcyOYSKn379FcOkef8pQ/3l
JiIUlLV1rdV+fpVu72d6nw7WTU5XOQ78DeGwy37lsQa7gfMbwKxO/zBVyhmJSUk9HD81U7e+3Zd2
C1q/7KpLS5yPDL1yTj7NedUcGRsNYet07UcMxv6G6NuYyicnBxebCVPoOBf1eW41gQIdsXLCaZKx
+cJhKDKntDpgRC0vZp7cEUZuybAcve48xN3DwMnGonFIiK6RKZO1wR6XJdRnP78uU8d/inVsbynx
qGTOySmgYEmR/3LTZUfNZ+AdzspfNsbsaJsll19bgYl7BOeF5L4aPI4V3XgkHsZ86FKCj/axpxlZ
SAAagxlLx8me1Z32+1gBIGhbgbYaJ/rR6ILyJZtal+feqop7BvvSCydEt6c+7sdI8TkggzaDW4yW
covYt9sZhjSmbel4Bk7nGVhpNJlpvK2ExcC7DW7TGIf9BuzacGCrMecI6CLd9sErPxNGll6ZfdDe
O1h59mOQa+ZOuNXy7LsN0YY64aK7qfCTnYYa+RlP4vwddkzrRJBemNwSKTYlO0ljlIdjnrcqmUZ/
1zfxOs+wqgPqDbAPrt1zcJ9AD4S5yHMNQ8nM2bFx5BLaQxlHFke6CqdLsU1WnNGH2TLsTSZ6MCM5
d9Kws4Y5EHvJVPEaJchSxkCYuqGqQmysuIRf0jg1zeVJzJpcXRdBz1LefDVVlQ9WjwlsHFv9PBQD
MBZcPd2yhzszxAA8Mg5yuVk29zq952OuLPqKI99BjJNVZ0iBp8yHChvH7IdU0HO3JUAi0aO+JFTx
NqUgAMlQKI8OMmHKwXDtisHijprjxqBzPrIX7lwtzePbiUfHTaLOb6moDasQ1Y5hdh+QJsjmBTQQ
Wyen3MAIEFLHMOSg9MSMrNKAKJfdXHpoRETMqWDn1Em1RP7CNDOqzQIcQpWufdlJqEQwWdJgszVJ
5n/XxomEw43emAPUEn/0zw7W6fhUW97gOWR7StEt6iB0VjdcvknqgdcTE0qBoBc1I4/SrdQBlUbV
Ro6JcyLypKPKfQ9cV4v4Ws1PWlsxxMFHV1Qb/q9rtwzrNWZQQ11/QnkQVEerD4ZyW6SDe1lGaotd
jgfJuErnVFD0e6mZDoRiT219z2ZsnZCEm8VubHkF22Yok2XrG3JByZ2jbLipfMAjW41HpQdpY4wn
xC1OuUliRKQbb41+DLPXTm1NmNXyjZ5H4GI8HTDlWgqw9tHQM/uABpsxPNSXztpkTRZvljEusBPM
fRvAIZ5zO7KAxy04OPJFu6LrAqiljUEveGngtVuDNJrmmGYGQZeM6VNyIvh7tDGogbl9EqBakiHp
EmL01H7vMTooiJc8R+bZWGgbEKM92Zr1QOS2OZ7dNlAwYTAE3DgjWtZ9AiuKHwhwH1o7oNBG/YSF
FKlDByhX7sTsLNmVMSTDg52biGFkzJzLN7h5AWQCCNoKd2FMhrNrHYVZAPkjNPVbRKjdU0mBj2aH
ZOV79O7zl7ZPLSylcxKjFnIYJdR+zO9xygYs9qsmCdOuZX941TcZwxpTOyPb9aMBmLDcTmaVZ4ce
7zMMAg+z1+3rQK/Wu/XmzPNOMAsVdBakspHR0E/i7JjONS+sAVZhXLGDBY+4Eri7K1bJfuMbgWyO
gwhi8y7vwZFcTJ+A0KO0c6Q2gxzWw2eq5J1ToNTZNnPFpZtmYToozWpYIGp465tf5VQz6xOvC0cO
wouadzF2EDQZEyOHiYJi4tFpy6TIPtQwo3Gbj5wKfkhlDHOo09vOsBUmEatNyWZNqcLHmwodkAgz
fezwV+uklW3V1DG25J8pYnlHLCC4S9dz8lBXCAWt4ASpLfNDsMtkSEts+89zjXkSEyhtKWuQurhi
Co5Qq2mB7N777BbIUXTj3AVJ90SsitutaN/MPCGGCMYrcnMw+6je69CqAIjbtyYf68o8UF+LsnDu
5Cjww3VkYBWfZrdKxAGfefUdrOy6hmQdo1/qAH+NmlQpI1qyiT5pelztqrklotKzWeZUP6eXDFzU
FWbe3Nk4Zm/Cuywdm+0oNRnt59qUbEuz5jFZtNgKjnbdGN23igVZnQga59kAEcI9kjuIR3d4Vact
m8zcXRn9aLpRHJTDxE5rTURp913+ex/AX9IUx/TTEgy98QIPSAnS+QxvAjdi8qtkZawUmRnM27Hl
a5kjDacL+PZpGm6k8nBhTnQmfU8c7Ao3yGGZVzoURn6x7NuyaJqb2pX2tTbgdNymXV1NVwn88TTy
HfJuHziJoFRAMAYiysvEFBapmPHXzZPfsQuo7r5MOiP7bDQMt6cQikmhPrYDEAp+GeSUbQr9PTlp
cTt/SROdpNTSIxn0mIHJ+yCFFi/7HolUts2WkZs0M4fcupNFuTjnym1XwkE76e7NmuwpI2QUsyD/
E9HXdvbRfGHF9hjM+kKUW0Nast9MJQ2KPeI17v7ClmQyqxj3ZhS38AQ+4TkzHvK0515jp1vVY0kl
7uqgJjttNNsA6m2VunMox6dE9Y5mEsZglBfUEOiDZqBwNoya0p8uXUy+FZs7d/S2zSy+TQoHJa8z
8obpxfZtat2B8yjdIxkDAe9LSi25KXpt1TgIfNEopqpxuClLWuVhD0d4J1K/SDez1PWj6myee8Vw
Bv1cnHr/VcD/mID9wzxtrego936lgJ+eX57fztP++JE3fRQaFEzAfvRK3tpP1qL7T8E7jRPds7Aa
0crgWVwTiP5snKzDNQZSOhNkRlHrOPV//6+fxks/rEPJt+bvWhXmWj68LeKY3a2XQRHOtr3GOP1c
XqQDDi+sn9aNR8/uUc22g9bI0PrQWfAJ0ibskFW0zYkCtDNCVqNpi+SYZ8j1yz162g4Bkj6anx1C
1c9AKfr0qgP2ZUdm20lnM/a2ekQyMH0eiqrf0DZfwhSsioyCCXoQ6qd82EgiLqc91lDjMlqieaqn
eLpdes7pjFBqmqjF0nsLJs9+3mWVDfmyzytQVsU00pNXw94NeIkES+WSfIuksfMNqb/yDtuf5+5S
jJrJAQ3+Mm5Wj92XfCwFplJVFC+dp3W3YKgmKg8O/7dxDMcRJkrMe68wT0PKAL3jHRvV2wsZEyOo
dvZY/qslnNY8jX6i7shI6NQxAccGwrRSkuB4XmADjIghAuE9FTIS02+bDwGCqsuSF9NtV67nG2RL
G/iKPuBn0Uz7fCaSFF5T3UW53YClgMsh7whmL+oNFF45tMwNzI9D21J+tps51puhO8SGg+oMVGdC
uLcPUz7ZeX2mL/oGmWpfAxipfXm2vKWqjWggoeEISbgZ4eEkXepGOf3dmr4YVlytlCg3S0aq9Nbr
Iuxx4CDVcbJ4kufix5EaiRvn67ZJ+god0nruhkmwHsLpc3Mij+lO7aYfB3VAb+uxvePEPFzjdphQ
ov043OtiNmJqpLSMN50tpvXG8ZbDInOQddpr7FtRueSCnYYfZYbxR9XRCzHNSxUWs0layOfkR4ki
fxQsw4/yxflRzLw+xf8VEPzDgmdRFf5ywXv4Jp/F2/Xuj5/4Y70LrN8cOqHM+QP3T+Pcn31j3f2N
phx+FPpu+ELWsfqfAgIXUw9rkkcqKh1U842AwHR+8yk/bOQzr84ZFtD/ZPmjlfLz+ocbwbFNeqqY
EqjJuNbP6x8OX23qGrLDX43Kk8ZZTJTq66tZmbNIt001Q4SyaoqLN/s3AmnzZ3fKu/uWeWSn9+I0
KjBcHSimm1cbs4qh4O+nteUJWl97RuVDCo7b6B1S45hOhuOY1JS1B+uduHrGcFWo1cDgj7D4qGYC
Rv3NR1FyAqbnUiwNh9GCZ/7Gb3vdwyvHEyAZWQZwnGyiJ4vc3i1LosNWaee+7z6S1zQ4dHvqqjRO
aSBdWm9mHAxbL9VtsUtL22xPg01UOUULoSaM8qSp8MJk2KGNk9co89Gm7MVPsjQGAoDBjqW/901P
OccxA9UXk9+QefkDcy/qYWTLxQROtXGa55yJ1Uvi5pyaFlNwfN+uTsCJUbigbL7HH84keOAliD3k
bYACMD9FNLpBehXnAIBAEnjkVU96nk9AsHPlb/wmP1RJg+y+zgbElIT/HHLIG9sZQ9iTwp0d+laS
HjKR3ScluCLOXjnJI3VzyM35Eb6ntc+HmYk4caEHOg0pO0mVpJ8AdHGeVlN2RKV6Q5eR+nkcP4mk
ouAsBeI3mSaEtAccXBP36yDjmXJmfgKcLyLYHlEhLbAKxSNNfRLPAiM/wfj7kmR0eay4GO9xVOLd
ZA/Yj3ykmkVOkuO1FCJe6u18xBNAhy/Tkj26pfm9KbPhahENeNoiOS9pB5psHJ6aSpyqqakPBZmp
Gy9jfrxAhBSqda/altQ3MgvuQPM1YWEWjy3YMbZcrQEzNn1zs9q9qdwlvpuDBo8MluQwGEcy1ax4
QwJHsbcnm3HbMt2ahF0w9MP6nxgxsd3zlF6D5Ohv/GE2tx4+VQI8CE2q5eKESPzSCFCb/yUbzYkp
AIQPH9X+SfZKbdvO0S7Jymqp8+RbzOj5lrHfvTNkkqgeWh0Yz7I1GDc71IXrAlpnAmw1Clxw7Yy7
AW/skXUh3fW9GeyIebEjJ9WC/eTO3xqnqIjEAnwTs3aERULODlKE7Etj2Q1KZM7SSYLHAQCg2DSN
VYWiHlTkLBoUQX3iiK8JDvumfDCcmliIsnjUyvi4LFgUKtESKjxonxxaRQRHyvyUdg6BC62dfSfj
oP99XLwoN4YwL2a7wLjSuavgVQfzALjqykVLjVcEMsjGshfte4OYBfQdikAnbBiDJZs+nxYVwTnU
DmahjxdlTLN3X9pFe4cqsarXA052bhko7awmA8jjxZ6IDMCAD/QPh2jQjSXZZ3ljnuqRDZhqhlyg
DTdWsYTxPHwdS1Ks9Xia7oiZNHBNcFskwVQiP5BSvUDe1PVt4tnqNA5ZfTCHWc3Bnh5eRii8cleS
Gq+WzFUxD9+J1pthh0Ap3rlyHNPvgDsCnrUZc1FIpFw7nzmeiicBHmEy12p62RlTpV+ldVCRj4Ws
JO00c4+xgndWzBjQcpBKRAw853I2MYIk2taxOMJZ7bIKADtrGwcL6uwEZ4fpL58l/fBHLwMGUuba
M4/UJxOaEn6VokEMO0AZ7OxzDl5p05eU+rUG4k34AOvMNnusoHKQzdY62Y2JfMugdbNYG9S7xl1X
xR876GlkxQVWcN3aZXMyAjqinjVdT2PWXji/a/fMB71nEz35JikClKhVgHhgTFIeY5jM5jZuamKz
S6WDXlPNFtIXABhQD2eaMw15GFm9Q6Ot9v361BYkln6olonmU4fEWqNhQBdnuitTm8pVicNs6Ck1
3UDEeOcvPv1Kt6Zpq57qsXEOhPAGX3tTfABZTGsMNAoAJX/47EK5oHOia1vTmo52CfiwGJGXhYPR
Dt/jBhMBOYgash4nRZozGiiccZZia2KEh7R5F9sG64GvzhnZCLeLpk83KqPZX6sRN0UtTVhedKIn
z3y1VyX7NIA3BHkb/1YOxRscy545W88aPNwgX8Z9zeyEED5SqBjx18ehsMFhwOEJcfZdRnDIYeE3
UKJQJwM1aoJDJ+WewLHgiNcljhpD0rtwg+qrgne91Vf58mho2qYVRbdheEFTCZu+eAiyPNhYfqE4
QpYBU8fuGGgBBb3Wfped9xHzTrNdgnlEZ9Vm0awCnGP22qKoZbobx0qetKJ7mYrlphzikaxNegXL
DPSmNL36Fu+ifk04UbOtdZXv5mzQjwuOz4OG8JGeAudjGB4Z7gWk/RpDKzC/iGggXLLedS4QRwxW
NUp9LF/D7yZBOFdOG/8Pe+e1HLeyZdtfuT+ADriEebxlWEVvRZkXBEWJ8EACCSTM19+RpLq3RHVz
R7/fiHPOPhK5CwUgzcq15hoz2ThLg/mWNy0buRTOBWOAtrbcR7tVli9jUMUns1y/oYk1PKSYtaxY
RHJJRJ24G12w9ANJ/A4FZ9qC+O5vktJNtpl21NXk46aQVa7cBHb6tXXEi4y7n/6QVyeVIGDQs/+5
RiWzrUtFm03ER62932/kOA8vcGph0KiihAwDCz1UU3aD+0dxG7utPCWTtl7QaMhjCEvKKwkJcM3s
YpXSn6OlZcMYvPs8D6DJpfPImSliXQ/y6rvbwLYxIrTT0a+xb9Mh6F0wBsh51voCi9Fpj7GYv9Xe
8l3Bn9loNwg3U8x3mADB7e24ix6V7a43JQdDHuiKgHKThWgNeWCSr6+HsvjKtC+HS9Mx8tCFgn+X
qud9P0KirGbyWVWc3o7UWW4EfhtfwyK4R54KJrFKr3zU+Ec681JvO2eF3AuV8KCzPPM/xaIEXiCC
HjfTaO+vCTzyDv0Sb1pPC3h6yER5oHEiTFv3h2jmRuxQ28FJlE57rZ11ONrrHB5J8EffplLZX0d7
fsbvYrhebc8q9lpn+liQ6kLtH2gaTkCrsrLKQWMHs2wxg4uNaQxOGdKu7zoYKHcTmSgb5p+2CDFc
ynvCV9WL6lFamIma8k6prlN3DfvgIKUjmDJNMGC7o+KVjKrLNr+k3j1wF7B+g32BaW7xRdHN/L1J
u7NqypJ1V7QZRZXU+0GPEchOusGfnbSw6u1K2zMCo3ycTyXFZmh5ZVZwqBbL/GxXUbWT7ajuVwpo
iPRUeEnnRXWIm+AGRd550lIhoaXBbecjVNmC4Rzo8EeShhRkXBXS9yDyz0L2PvXYXOxw7qv2Isfl
U+IFB18JTC/VC6+96z2/z4G12upqLl20enaCRCEc5JiiwYxAu+lZLddNlJP3dzDsSsJpOCHL4u4x
elGHoQ+sQyGKpAYsXeWfWc3Kz2xx45eK5Nl9WQzJ0S7C/NQWExFv0gVnXaMtBMYWZEXsS6bqMXVR
G5/jw1hv4jXrz2KLitcms6eSbF4Vn7ldr7cZGORyM/uNpFSXYkpoq/52WOfhsx2tOGhKSJiRauNz
Sq/DtZ9m/afWE33J/GtJi2CssCtrgV6B6Gp9jPuB1i+OD2p6oCDrxvDUfSD0ayy9YONXctH7vGA+
nCPppl4VAd35NCXRGnxJSytfdzqa2Vkxc46ZiKQT6DcK5nTvl35whe1l9pWaRWARrIz31dqg7AAU
Zl1WSHi/JrVoTvokApRcr3N1CnORfraoSMEA+qUVbVSNztBO5uQW0EdznGuW176O7ynbAjBruvF7
UzftzsrC4iQY1vQc8CAIgEZ3tMrUun5wKF5tUHO4h4l21QvYRB36xQHKWdpVW2mtldqIXoqTiQ7M
W/r0INOKNcG3QeflXhfOeFE3aAR8OJdH2n7TG5fm0uUuCou+vcZfmmRUnM52F5RbZAEuwUIts3hR
0WZ8g54QbuaGgVJSBPDv2198lHFpyeaoYxFndbyBvAJNpQIKTWMOkJFqlQCVPZWxjs5RNRM6Bd5x
yALx2Y3yetwBc5HhsS+Zi9/RlyeoGookvcg1TkobhnBf7N0onXak1OmSwbwZoUSGX8KFHix5HFXs
3M3dwFnA6azDCvB5p4fFOgNsJ0+xySl2lP/yC1mIHP+QMXyp+9Z/fsMx9igaisNcywdVIl/96jim
rOnH0+XAfCTlva5iF6go+tlGMj0GY00I7gyZte3yPnxci8ne5wGr8x57vvJEuWp9sgmszyeAr5sK
mFcbSvvQ8rFnr5hHKXP5JZv9+o6CmDhbZT5t3dqXO0F7NKrfrEZKUMKPfKU+2tTQDnjiOtueZNmV
D217h5G2/0kRRe6HeY63a+MU+5S9juC8Q1fr9sN+rMJTSzZ613JwvxvSPD7pS9t9Ev7sH+uyl5uk
ZGWqWqyAw7zNDnnqwfttTZNlXgcG45ZN2Gta+lC5PnzvLAZf2V9rvgndhXAlpesux86pOkIpQPgl
R1o66+g72zNuoG/Gs9h3S8n5hkFpb5wiR00KqHEfV2zj2A2W3xQx/aaNw/po5YmH9Ro7STMFDRWr
alCAeawFCwhqglg615smDq3rV14liNHjSO3ici7HZivShkr7K72yWrLsJ3A//zJJMI3FdRHoe2sx
dxUL/ygLZLoYAKw9dY2+HDSbzrTcZoMdX+k5LTEYyYNjiXp6T+6SBVO17VluOzdRhNOiUsA5UMyn
T1SPC8z1DL9WOl10VVodhpi1Xe6dKvFB/8be1xR3jY03mZ50uhHqr5ZUXzsPJ55MRwcfngJwaql/
YBmpjkhX1tOlhiXkcPDM6WSGLDg3abVdSo/sQ5gGu2CtYA942V7ztjZ0r32BUnKOG+8OcdOPpqi+
oEg242202z01cBrJZ8/bkyF3NxVajrMiVwiP1ExFJrWDLTGzY2+tBknz3jQ/jqk/dxdtUDSMFhUe
HIqZW7f384sKMu0N+QfMDUZ/HqO9lra+UgPxNjgHLARM+meOlDyNuw5hOQLlYwoo++fUcEQrhkIf
IRbht2d17m0xhGQEZP88ZPNwRk0JoTEdyWek9XfwWSXd1AENlq5VnrlhrW9feaFp3n3nvEYotjRo
gf21qE+bUWIhnqI8+KyHBJ8TPV161DYfCaUecgvb3LAfwvMs8KZtN68Ejm12mkxrpzbZaPVwecdv
sdNdThSvN1nhPmJZiMJK+zTUIybaAmCIPmczbYye8Y6kUKG37piIBzzH0GOvpQtFMLvIreYrBEt1
XFR23wfOC/w14j/I8ihUEBZkrQtGwqlOPd34PxRWkjs77b2dtOrHOYy8Fymh556kOHoNJOkngm9Y
pejqg/ouWgZaEZA8g2iQUfJN22NJqVnrngTFMt1hnbO2mypKEtJOuEOfCOUvOcF/7XDGmcWhHL34
rmHBQsXkiZYstk5CTG3QSVnMhHof2GV/BoAWEXaezhx1kh2vSoaX1F3ltUY9g2CktAyYo8wdOAI0
++41loxqP9qZvDJa01P+Dz8iff6Cd/GdX7QsHlEOeULa5dki2Fwdb3pOSjl2h5Ia5Z7mTEwpQwrx
oprPsExE5W47jz1b0rZyBnjKrskFyibdLvGIXMcJTHc/dEV8bcTBFUTCb3BXvAZAHhTteAx19y2N
1rOZAb+lOdKGZm9dAsAk1qnoCi268Ew6ejj5hwEL4nbedDE1y4ZQf0tk6gIz7C76VN/GBcXYGgXL
COxxH8/NbedLzAjrJTxtEEf+RoilYmBdT67/OXd8dT4kFiWHPsDrs/KaQ2bLdJ+3tUNPIYezXowK
hFBqk7mAeW6X4sc/FFnUHzn8iuVbmUK+dbHCxpGaPlmERN8ToZ37KRIlmtNl6revcFmhQn3P2kfx
NABuFqJkPOs7klGYpG6dBBN3AKIWeRZcUPe9jcdoHDSXyJ6o0sIrRjObT/G4D1PHGD7YWXnWsT86
9OCelPkin6h/tF9F5Hv1rrTW9RlNKKUmZymtJ/pW+uvQrqxjwYbXb6jRzccIM76LkJaNLT1vRbYD
4nLW06ew90AsfyfOYmqlEglh4UTXr4DbdcjGZysPXt4gt3FmqbOONPTtOmMuInI8Obf/gG5dN/PX
q36OWvgh/4Bu48GTu3WlGP9Guw1KGLzSzRvEpCto51y6GeeFxLrCdFjoN+4txZqHJRWfiBDEG/o2
7ZbhyDxYkGTCv53i6HGKAlb4rHHvU7uSW5V515Gjkqd6bmjgr5MIawoDxK1MC/H55BLUXLxScbtB
43jhx8N88orG7Ys8GM/8hvVnEwy2LA5/UXKp5Dg0McCQY9dokbmFyOAee+l355gjUPHP2jDGbxFP
0cMii2S7sC6AoJlx8ZpyYT+A13cQHOG+93ksh+p/4OrSOdV3W1tOwwGD0PxilRI9ExsW3us0sxEx
LdOAq+hAb3Y/mEiIVebrb8DdciyGI50/dHL/Rt1NrUpv/cib78UoB5JPdikDVIogFqRrxY8VRKEf
IoOXuWvSJJ135NSWuwX6bIn09r8QvKHi4D27bNGEoL9zeCkR3C4WYf2qAvr5y2DYCTlOhzRPulvM
FNzPBY658074LNhrL5wbhTU7xjz/kHpZy9qbarX05zdab9aRl6GtJLrsF2v4DNLGvrLraTm4uLHF
HF6Vd6tEFN79txzfQUX63nU9kqH09DBL24ZldVOLqHGJGbNsl/+F80WOlhZXZPghnPyF8+1ljXPF
0KcF1Vd1Q+2YVs1gke7e0HUe7DVMzwqfpbKpsuXlFfULz5RAbQ0GgFAkmK6yGGw4TNIczmgg2pPJ
YtelzMtmxpDacdjB/gr/nYO0gCzAOKjPezSep3qyhz2yjfJCYi+liOwd+6KFOPgJi3bavqAx1bvM
mvxt0PuvjHXrVpadvBLLFB3rzIG1qld5oAsJ9ZpEswk7ahouX+HBZG8xP8D598Emvrvo2246GQei
f9KZIVkaK7tbsgJXB4MRnqllbFOp6stxiJ8t7Th7FqfkGGQCg3nDFI41U8Mr3Gyfd7T6ZE5008wB
JJxF6LOA7i7a1eiI8QdOHSMR45Z8c3+mkDJevqKGke9/p9Dr7DVqlZMiWp7o1Mq2rk8/dxIVpBWd
hMbVrl8erdzDVq+HZv6KIrYiPzpk4JW2+h8ecVs2yMhjxLiZNzu7ACTqZhAtsay90rRY+cuWo8J6
XPo5gBfiqPEmogfQJdCrqt1vmOIlY7MpkI6W5LN0eWGFHToYyjfkWH/xip0yAskGeofSLX9vJ7fK
m5frCV9xuJHlY6zcL17KYi2sZp/73mq0wU9x09M5llLwmCBMwN6hKA+0pT1xndI/Tj78g7QAQiU5
KkDb3MajvW7SdL324OpvqqL7jLq4uAnSEfsk90hgNRz06utv/0VAppHfPrFXImRAxr9hkOu46G6n
sbsdW7fCma+N2NodcxDMKus68kBeo8/JTrvGdi98bf3wrXC8BBKPzw7rP1Ieg0n2Y//LMCHaxlfp
Qks5n/bVr06U/1+2/peytWMbcOr/LNP5v9WTKv+Q6bz9G/+p0nHj/6AizJShjcOACyhNv1Wt2fb+
g8SvQ01buKRYfoNUgrbEW5ZfpxtDeMIxSppfmh3BjyiD81MPB1Hb9fz/TdHaM30V/0h2zNehaYEF
Hz0h9wkH9c+SdRTqpYat4f/M7FUWL3TPJtCFpsm14F8PQ+Euj0WV5sOJWrwKXKrCbfd5TirZXFDO
bTv3RFrGKKHECZJpCdrKUE+iqszmT71dWwUtqL4M1gCcM1uQRXYWtbzGFmbEDgKXnBFNKrIiiUNC
arPmfoJrgVAPV8+UJdvHg8LtNutoi+jgKc449APTPAydmfyaFSUnjS5MSp6TRUK88duL/O8UTX92
pZCBxOPXhOf8V1Duf/90SMCgyler+CnVpKGwYUUEtX7T+x7N4HEKXR13Sidv6heAJfny4Bvv137r
0hvK/TToj+dPH3+l1+6p319YHIaxI0J6O8Qr8/PdCwsLF/2A6tMfDrCv8pKCIh5gq29Ui4fMCnKM
1moMZp0CbaSMkDsVsyxN5Crb8qkll9mhIB2FVZzRvqzsbL8mKWKmtZp5FfuBmhE98H2QWPMeDFQX
XK1rSTlpX8NCEB0WYQoro3/pnvmzY8xHhWvGYAzjQaDtYC78OQiTrESHXVbNT3uidHiPk5DV3tVV
0q43Hz89I8D47eFxIXCshloiHIzCud6fF+I018VrMCc/TJ+MQQ9XSenbG9dmhqOFLfzrSbXCOJQG
orKGrcRGW9/RW9wULx9/kz8bu8wteyJyDb4lMv047zEqjpcu9C8UwQ9NlTG4EhRwaKPpaXkJvTM6
0EnP/W8fMn1NSPyER2ACn+Y9DdpyUguTrtB7rsaub9m9FzqjKDxFawKg6+O7M4Pwz+fMwuU7MUAN
lz3qPSyVY0VVyly4P2YnpSD1k+YEgGyniRwZd8A5zSOulmAc/w2a+tdIEoyhwPyHejGLrmmA+q1f
zsPHuccFVz0DiKc+SFbI6GMTMrQ83Y/v8V3Ll3mFgIJdtJd0rbF42+8GU9G2Tkm1uv4xTUEW2sdk
KcOXChJah8wlJICX13O8JnZ90eZ9E9h7obNyfSxUKKUH+5IFMcErMqnj26KgGRWcoG7c6qLUaR8t
x3HyfeA6H3/pv16MoOge0ynL27Gd4P2C5sT0OMxATJ+bBeg2nhhWXBYvGqWd+NK2dUBQliARGZJ/
e1h/v5iYtwIdw6bH13Xeg3sSy7FniYb5+yosx0Xdj5XLiHVNJDM69xyPs0/Fydsvwyc8VmH3EF32
ND5ta2t29UNeUwlqNlk0r8P3lFRufOI1gbucw7by1b8xnJgX7wYwXxAarpkm1H8j5/27FSnktHrs
2+9ZlOMgjlXqMqw3ilQKg2pdIBfoQ6w4DlxZXpIzm1SDQwNUhYA8PNnb0k+XZwZgXbwE5AT5hDwB
kwaT1aHH7+VtAcZKmdVFzLiif1HQOcGf6zosGamazC5vp+mHgG248cjJ0BZRJ2aJtjg3cUGXfqbo
loaxYf66LiaEwA9spXi5cwGtscjbax5gAeH6gOGmDYCv3EBf/KL+GUyjQ6LKIyO43jD9Y/GlydF9
PPacLPiOjiziBtcmbIK+4Cgii2Y/wl9bH9fBC/WD7rtA36mCv5k2Gf5nPJIs45ANjiybsULb1ITF
5UKjqLSMfQZlKW6mRYeFrdGCCwlew2oqXH4zcMhpZ5Q+Q1UHB6HnbLgdSFuwmS0d2aBhq3qErhg+
pTGXtsjF8OsrJzWuZqUol6487PW6r12UC+Mqobv8soKSiEGHo+bmHNnIMp6N+BAylmY8D3l0uc6d
5TyC3sZmaSeD2TM7rMeYbTLqBvwvWspsZIJ+3YAoOJ1glBPiNV/sbJIkPFBhNww/NadmEatqPMXr
PS0GAf/I0RHXxVbhhAiz9e0hdLKDC+zluBLTzOBGLf4/XrYKnsHo5aS1j7PMWBwXms+DK6D95qn6
JYhWbyMiOfIL0zSQfWqqfrSw+8xic0XPConaFpkY33O5hB23x0JvhksbD+xaHm2LDJoiCYr6Di0f
4tgTigVmuOAH6TKnNL7hjJrURcG0bL2ZxIvJzzpJeEILUxl5ZxatqstzR8MGz7CddcH1BQujk9xH
FcYIxW4Nx6iaTpGZaI6I6dqY2K2gB4KfLRw1zU0UMTTbyw5ydZPuWyxo+cahq1kF9uA9NTfTuokZ
v73X+fwJ7kbn6bNYaZ9PaZeWRsPdWIB0R5GdApglDnPbga+EvMVcaBohMRY7P87oMd4iIWUKLlGH
NnDnrUEA5wUmE1+vqPPIxG2JBh97pYwfyJd89PnDNvYWY/hS+LF5xh1eo8XLOE/0IoIaC82YqwgB
/WMB5pznQ4nADFETWusHGTX8b+dQlSFJXQysDYSOK1GGP+XMcxpnVrN4mO6mp6LzejOlffBG7a6H
ecCbEIq4EXMm6Xj6IUTMyVMgoSXVcoQip4r60vh98YFdb0BvW9IfoxnVpC6NdUsZr444UjnEtGhX
2A9xJvJY7xzACWZlyqqMZtHABhGD7EPSjV8uqW+joDSsyVTbcr0RyzIz/COFboxSHVXzpSFQmFqK
ukLosqcqPVSdvQ3wRs6vWyfLqSoQq5s33OR6QUSI6EIhDM+VbSwc5r4bWrWdK6WsCaNOBZSRM7Li
3XR+hAD0qVFOw800WOek7X0MeMTHTpdK9hxBxcl9KvcsxCw3+8FLC7yUUonSh9wTcfusN4mLVu6Y
eHSMp+kmKllmg2ekN5afmcV24Z6xmS1XiCF9NmcZRbg2G50QUj0kKQYP0h8zEsm1dfKkxHWXP9nj
rBhDCV2GZXpOlmflZ50LoBm6vvBYKlXX8JR2dcn7aDazbTljd4X9jcuSW1Ci5i019AGzF7RLPfFZ
cWebVXDk4TNy7Rzphj6xB0nen4qz6vjZ0CN5P49KWxvA00AdH5N1f0xZnqQ/Bzw/CqqsDpqnyFwg
/6gYULrrPTQxvP1uEecR/Wv+MaoUCNfzbLZGLu071cz3Z7lkO9JQNdnlMRaSzLzIr8wmizS+YzjO
gchb2n/pnmZ9WKLM8q9ne+nxmWaJAi0saZrjlqK2b/sN2lETYpmM1fJcRx2nkV/nEFZ983AmLKnb
+EAdNerifZoVk2edjsW6UlgF5JHuumRqEpI0yCLuk27m5inbVaz2epnw4DgJC7JzsKDqLGRiF+NK
OE0dcDRP8NewrvPJ/Gzxcedxt3i+mcA5aC2z3CtcoVZDE7V5xl7Yx/20IRJNbeanlWJBQjI2ESFp
bOyeqdPkLLs7FZdwYTfh6izBNxpGqv7erufqIabthbRzD/m0OwtwDynp4dejfJa0rVrnPbBrCqp8
U29L92vefQM0FawnZdi01Q+/qNb+rjYFgaeJXtHpGh8u6r2TVQ1gcAAqSIroRRMLue18z1fjyTSJ
SF/1HdUEpIe1XTsXXsW2inHvQJ274x31LPJ47q0Fu7Du6UhDQKxNSL/20wIHMlwql/6K3lqGrxBV
Rv8+qIbFT7cFHV1Gv1u5C7BRkMeZkzBOkxS/RCJZZmMIZnFdd3EOkbk/SdwVDhCMITzogqG8nGzb
kSc6DlMAbgRo60NKsrFl4wsGqpQAh6KN5w+us12QXSK1CtJBxTv6io3mHG+FfptiNnkMXW/Yda09
redJ3Nj2wZmczD1JJP71SDnCaqXWk3jCupGQ8vxPmEpR3j/YMlxkt4+x3pofDLxguLSgzFp3vuWr
9XFoGNXoO4Kg/7SGOkVjWeFo3csDToDpiuJQhzLYxXBJ6PrPBxppV/K/6FvjsvXcjJroqyDZqfFS
/pG5SAfnHcn0pYMQJzwoCWMo23Dj0rYz2IchaToR7cbSFlVwSGpcaq8oa1tlicxYEtZmP7MIoTna
rjYqR7fdOQKdGq6cHo2J6VXvcjPFza/o216qJHDuJlTYwJUnRHFsS7L2aik+kb6V0t/JZOrx1mwx
FyFGwbtcEI0l9sSE6efFxJqN1UO4OvTerM22ErOQMLm7yISPPRs40yHD4piloQbSw1KSg2V3kpOC
hucU3aGHK1h0vkJrJyQVWYdW8BLKWsEuMzQiddfDEoZ85skoWhOnAH4wJ4cQ1T3fdkFgCoVv7Oo8
+CIa1fBVHGmFZXxIrYFcAzVOwTIplCKyj2gTlu7BdwVR8GQTu9G6Tssna1kRgXOZoKpNCZl5/ACF
vcc1OFg9OrDcipCocTlnW6f1WNvcKHEJXegomereLIh15bJHT1AfCU2QbA48IGwWzc4ZddPMN+3T
LOTaY7iG7XqvfdHxMwwBZz7MLtqEuaRE2/P9VVyYdbL0Qzqbtm7hxHyjhjZOp3+K+9jEqzF2xeuj
O4x98H2ibNSeBC4skguANZptka4LE0s1MjQhSxYP5hkNbRMMzsuIz1IZ7yZcTLCuZD8kb0Cdm04J
ctl2L3j8rOGLCZFe0z2Bqs0u9WsHw1qB51ji8c6KFsSgaJqN4yUWD1KmfhG3hyVH7PVSjRYPlmWm
MN9gVBaiyON/Pom1YwpByKZ5lPxQk/GJLXg0NFql0ywRTr0Ur3hkuU0ccCfqORFfKhwPy7O318iG
6TiPHP/G4SHqkpk79orG4R2NCnIYtLy01AhBV6x7k/irLgEclEdcPdN6OvUJR/XDigyfu3JWaZJP
fQ/fNzuVdmOCCnuAzThtJncxB/kIM+7gS02+zplhQtt9OOyoNxOlpG5ionndShATR+rKSkc3FFDd
Nr8IktDm+yBCMvPAgxjDrWoYA/oBQrqZIh0NiiS8mqLjFxKNf99T4VQcjfMOMCGN5smYA3Ls3LAi
zk7fdtdM65RNc2wB4gVbz5NEgQAbTLw5BGY8JlVREFnbPIHiJVnDhj/w9+a3iUr69WaqaIiOdg76
R/YwsCsmNARblppg3pPm275Nj3IQvBcI0y0vtVcsfPWFN3s6/YbjYwosU9A+EzKrO8ZCtc2RKTPP
fJS5vPCqcePmsp6cVA+7tFIRdAY+oPYIaqcWfPZ2tHTNtRqkvPrBlhoaZqEg3hS7WLcc+dIwzvsn
3Y+5aYYoqWGyuNDl6V34kzOUDfpSl3FW2645BBZScGKzHTpjmEZ+THjJwZP3jOXzupx7E9Koc4Cv
y6wPswsF4UlnDjzzbfIW+ajU1sQaqo1gpGMHSSvLggvL64k4WpuYwGBOU5vTF2pTjz+lnFnogrYs
a36mFYBeFvoEbbBAmcw4juBonyrrGAXSGx8QCnkjDpyTw/OHqmcO3WEQmSisn2mdogwVwxAZNqls
GR+JSlLe2lCT0G13c2QBvMh7ekSIUWLRQi4kCGENWJ2O495pF8pmwpRD1wynAJIPH9Qnq1kqJWty
cJShwDVyj6kxQ//oRA4UxaVEf/78NvUaXZnQqrJqo142AHrV7QatlRkYzWTyR7T0v7IPaImbmmvb
n+eGJv50NSduEVsDD3JyQjPFOS2n8jIAUEnwip1ZekiQrY+3wRyu6jTCbaVCOepypmBjQ9WecgjE
uDk8CWiO4GNif+hZq4quMZGo27is4tvp7dQ4l+AZqE4VGpbFJQH/iH0GmSu32lOqNKfAt4NFlVBD
JwewIiVDD9yB/ZK4i6yceH2cZxnoHJJgmG6nrGl4pbkzmq8OLoOdcD8D9B+GvTWjKrkMJckRfhHV
wnqzuBindJuB12hRFC9Vnr+azauVykBGM8uT16LGjffL28oR00bGM8S1yozKj3Nr/03OiBYz2jwM
rk047xOsEV4YmB1X0/c5Gcw50yiWM7Gz/KWr4o0ae+73Xy75PqtGmgoetgCL7RsjtPd51kU2TWQP
4EpFMJnqzdvQqCLkjP92d39fyiC6jNkXBSNKU+8yqy5ON/iKee333E/M+tQGvqcJClmsWbs+fpKv
2cDf88cOqePQ8YQb0u/7d1VK2Q4Ke+Aw32evHjnIjFmN2dtWDH7GNISY4LAXrtial09jg6shSRQc
SyO0vQP6kiuyEKayEXPkNWvP28r8q/bRYIZtQqRQKPYERJgTf/r46//1qDzSwgS2Dt359ITa5ue/
JaHnPqmHdArF05DTgIKg0+7NsZDNlSPUx5f6a8x5JIZjSkFAD4GZv893E0blLpo8+RRnkTcu5KCj
Ynp01tBMkSBJp38dcu9LKFCdHdPjT3sKGXaoAX/eXN8pL0rJ3z9JPzNr1DDnZBHHnJX9LnVjs2cl
MfE+wcTCn3/SAGP316x2tTj9+N7fP2aqpkKYWgZlUsAG70fkhOoCe6bU+0ZOgqMjqlayVBGEY1bA
j6/0/im7wrO5WxTjXI3k2LuaG11HHZadhfNtbNqwvBxkZY7mecFJ7QhsxUSNH1/wT9ogRROoj6Sd
KfJiRkjQ9G4EDUW0spgsPWwi6kTAUbE4YZljUVx4r0nfVTN02TxdsngblkiGlv3HX+DVPO33GUio
hYuL7YkwxFRQeO6fr5lTYlY5Mmy+dZm9pM2eWtZa7sl6ZHFxeAtbdJ+Z0DjwUTPSwvKWFLfEYFJe
dYDgIjud3h5ODXabZ0Tqf2EWt37scVpY6S1mS1Dl1EZYysMYi/CJccqB1TqchNkscVFpMbnIEpuJ
v6H/2+Rfh3AkeeRA+6GlUJek6PYRwbw7nOaUlhGZtKVlYiulaUFatlbvhpxiDFaHdwY5ltgmBL3G
xyPqknyt8C1BrwjtWTXL0jVBUxENrxGfix+S3CYFPthkbRRAbdJjadGTmXT1jLkSLYoladmPH/9f
Aw5PO98OBCxTnGr/GtojJ4sMcczytc063I+OqRzMESheBxMB/EpZf3xJM2//eOEstRjGUqOB/4iF
xbsxTqEM0xYVTV/jNDA5xjGPg/ISaZdbWle2opMooS+Erjx5Mju0pZOExXmRv/z4a7y/c88zuFPa
5yHXM+dey9+/rZ1N0DUT7zL7WrakP8/ymkaVT245uf2Fq4arjy/2fgUBww8DkUxRQE8TQNp3gxwh
UpqDi1LfdAcg7FEUoRkWRSFNZPXxpdx3U5pPR9HvRwDnqLx5nv2uWpjSDVTRouJ+wrsLwV9C+nJI
T1LSqJx0c9hZzAUK3jX/CEnYMC5ngXEfhzXRR68NIaRgOPKY+r2cvIo41Fl9E6jnKSeULGQReM4g
BZi01myZNEA0BC2TUEeBSRPDn+a3teV43JxVCvaiNLVMpYgeCbNecyAo8aKxLNbR6qShp9Z/Q/38
QYz5P0ilbzBeHxSGqn+OMZ5BzLpiM0/9EFDm+2cgQBbFdTDOnzABMjszTj1myllTy8n54+ftvRvP
5p2yeAUILiD5so6+G8+oQ8mpOn7yEPnt67VGQeoUuIAJ9UeWepagt9p7hUiHp0DPncmS/vpTr+md
yDkg2Dxc4Ycmn8lZULLSuSCTyChYZTFa64ViqsJsyGVdTofFGzkw7Wnz4Hicryxq+uRX4Y9qkSki
WVXhMnfWyF75mW5r88JXUXAV67U6TsOQubB2yIAi5zMO75QfHaIWvIo0C3+7G/CcNCejtxIaM5Kx
W1DzYN9LErIc3mZx0Gi2/7LfRn++PkMgppKPLbUdC/ZC8f71ddyBjmyZPFfaC78UPcq8E5fy6DEo
I+mT48+GExok4vOFbrlkJ/2kOdZuWT3qNIff20RjQ9E09TYxEHa1wVeo+5RwflU31ax0ts0iDVk+
Lm5rSm3PWvqK/tMeh6EttZzgWgt8UDM7V5fsSJkBL2S63Fmq8D6v1JH1GUifQmwkYHl/R9aQfvzV
GjgcVMDYtxCybnx2pfLErywIRUuvaRhYuj018eoxU5V/VlUuVYLCmKixiUyU8Aan+oZqQpwvM+JA
TPs6G5qi7MMHl/35SWKGJjZJH2SkMFKcyxDnNw9T6I2Puedl6KBsy4e3Q97uK8hiTCgt2d8HvlKE
Rcl4LKBLnFAmWOSW+RTMUAnj3NrQ3qrPqoY28CnWJGyyovg84jBM1jwZS1TBffuwIm7fEX5aGdk+
y9/agX3rD4v93V0G9c0JV/9TNgocMOegPi9DkGZ+vuTnH0+yPxdrBgRlZRYz4NvU9AkU3q1pLemf
ENOO5gfvC09RDAXLfVC1A5rc3g4+fXyxPyf028VChHJmmyeGex+R4PFGaNfHzY/ADms0QrP9AM3e
BUBXl5fa94woOm3rW0qECIA/vvZfI//1NtHqULJhEX8vmxiFiv8fe2e23baxbe1XOS8ADwBV6C5/
kGAjUX1jyTcYkmWh73s8/flAO4klJ9afc52LnRFnWyIJAlW11przmwW5INlLhU27BEtfJuMmE6hu
P9gmjr/pr234+ClBcSE8WAi9wnlfRIJITPQercyLNsA64czDduEWFDwRsR6pdZ3rmX8dNRgoXDU1
nHItejyi2z4yzPUI9DR2EeuZF7VZOye5gnWd/RZMBX3F9j7LOLwATsxKV281eaX2cf6adURE57Rn
r3p90j87MXWqqxUaeaDk512IDHC4q1iZSfcmYRanDQ6NtdqZXvCwtIwSunqjBYb6pI6tADvriA/O
QtpyF725JMsxgGMQ10WwR78/EmiK1YySGJEX2S0XH8VtuBVFnO7GeST30kkf4fuN604PGHpURIzt
ZD6R8/L7W8D45W1Yi1hz0YNoCMcAnL89EWuJnzE+CK2XoGNwQDsNb+1oY+BfN0xJ2nUP0XBnZS2e
ddDlGdOeItsV9K3OwAX3rUuUi3Ixa4HciXmicVYTmJChcjdWdaKcRVNuHSYxbUFPilt6oOlFofCl
IdSuxmk1tyNjF4ys/soqHeT2OsX3ZoAmMplxBJGrjLYJneJdBN3mAi8TNLDCb7pnrHzdnWroyZWS
E9eCTF0bNgJaB6iMOgpuh9QJY+AaKh8AI5eDBz5gBGDFVcwghD3xRoKLP0ThJD9rdLV9l6EDlqDf
X9zl2r35irm2wO0p902qWes9Xb2jJcz3bvkvVSSNc6US8T0cw4lsCnTP59qwZGT8/hW1t8JXHjSL
MgvVLXokgQRPvqtjNUKd64yt81tcxvKEthl4Nb+blFMalXjTACKw0htB/VIKNb3H+NUeIjCRV0rv
iM3v38sxE+7tx18075gM4R6hxH0vBqyHzGjsIM+/BSMDBur2wv9S1HPYr+ECGG4FloQOR7ZkYbYG
vcJ1HJrGLkQOu6ZP4jgrBp5ZiDHVtB6iNu2X1i8t9FxpwjOMms2uEmI8N7sw2AeGFUgXl4wO+WPS
MP0EpZoR2K1Bdiddwyi3CpdlEyetckZQQs9fGCwFbnI4XU4jOeAI8KNyEwzs3ivcI8khY8zLiVJk
IPjSKs2RlGBt9nqGnvdGT2nKWaS5aXUAHmGW4kKtLeQy3ImMi1YmXb9L4UQ5I1cUdZieR+ZKrZmm
wapB+3A2lE7TuEWE33DF9Su0PeKUod6q5Gd+xtwcPZAy1L7KSI8Wjk6Mqf73386v6w93ioNoDuka
UMNf+npCZxKajEPyjcQI1QI26sTPqDwmpoZ8ZdRU1svcLHyIXHme+niA32T25UdhXn93w9qLBJmt
z3YkvYG36w9KqSZrZiv95pN51WG25gsBZB+mhyg1W7wF0FkxYXYbEGK+VwI8fAztui+5T2bt9oNr
8jcPLJY2esssHWgt3yt256wb+gIA4rfAUs2bytSaaz3Fu2fR2D1lX+zO4Qe1J6XMs306Cu2szS02
smO26pIPgSA5H3qMoZ14RTlfkStdRcnNB+/ylyMDSH7k8zziaKYpKt9dsj7zp8ypZPeNrncV3HGy
gLZFJxHqRoM7VzeJMHaHZjYhg9VG8RrOqgWoDBjGsBVW0dwbThocVGtI7jD5dkxI2AU2dVynXO4g
htdfMe79fr/957P4yGfh/J4O+P/qiAfqrdHi+CN/GC1U5xMWBkNQpXBYOMbd/YEHJHGGoxu6YLgc
tqOa+l94QAsEKj/1PTiG/4cz7h90VJwWOswSft0imtXsf2O04JD6Zo8zVLq0vK8FTqhqvL33Z8is
srDGJ+Zw0KISPQ7l+cAMGNkH6dkqbOne1jOOUxYT8i0cvzRTP7ecRDWqyTJrboEftHPtLq153Uu5
B8shXll9XpX2DbAcpKiwjbDmazCzBzAhGykGbPUEeE0g7oaB8Qj1mp71+7qjcdM3xEp3eVue5elE
DDcMCUoyxy5zGKzxeMKG0qt7HJnT2SR9/xZJacmB0nwgq7zfDkVvBSt1dNaOEZeHeJl/Z1QzmmsY
iX4bmhExTRE5wohMsgUpzkLkeAPNhoH4qJk4QDMl2n5OeuNJLXXWbOqf/ixSlwhRPVxOJxTgEJgd
gal0m499ukXLkNprIjyivZkFlXXuMAJEZTmpRK0pCgEh5oJvbY8kV2WZf4YL3rVcQK/xvDBfrSP/
NZcxBt1swcLqho8xfUHFouCGGkvl0q7DpmEjC8oJriwytZkOJbDZ2KjAzi4AWn8uGLHWQYXLipHP
SBujNvig8oiuZdhbHQZDS7eNbtae1JLeM4MS3G2j1YcBzTjkPWkNHgBJYCxRAhXGRM9178QAmzmX
kaNAY5lMhbBZ8hV6bnWobEvqArQRTz8mMYgllME85jP0sALc6JjaAHiWBAfblKQ5qB2kLI6d2a5a
wh5w3pD7oC8REEMLgisLdHIhJr0lI6IOlryIZeDyavmR+jQbGvFcBk/jZont81SSYZ6yJZOJ2IGM
EArCX2+0HDYvmpj0AVmv6foq/YpViSxzl/aAtdd6bV2AryXgYom6gNtoVauSjjI3jTaShsEZEyQL
gCeI3LVzMRrEZkCsQ1qzRGmEbF6WC3IvQbEkCLM2wo6YPYIJ9kCX9H27hHLQPfW/8DSQ1JGjx3hG
t46XlTSSPtkGbaXf+iSo74c6szZ6SknlOrnf3Niy/6qiDlz3SziIj4oKZsYSGcJZQ0DBOyaJBEuo
SGbSEkhCgkZsU+hb1MKm7xrspdra6GHRNsd8koakEgMR3XlFR+c5bTN/TcDAdA/5Ldv5x5QTRVGB
oEGdQehXEoMyFWN+XhlxTOjjMScFESw+7iU8RQv94s4M4NgMipPvc6yqn1siDUd6eX56nUgoTSj7
yi28TsQjNveh5UuC4WSiXiHUIYAEOZSzKXLJ+Y4wbdC4ZWmDmjPa8gLQuLPBGpx+gzA+7UnSLABV
VbHbkwXv5n77NUZvSRDDMKwMmxwGGB0O7Xr9iantZ6gMBhCAgFLL6XWrTtYV5+NggQ9XYdmZlwP8
9ICXTQyzm+r/dsX/L0q4hXT5p1PPr3lrBSlITy/Fz9jc7z/z57YI/1tyZHTw/+BXWZKV/tgWlx3T
MCVuKETOOtOGP7dFqX1aCqMlCo0+xNtt0fxEbwLKLg6Jo5nI+Tf74rGh8VftYyzgXQJxHRKneDl8
qu/OaGoWlgjqSfHgDq+wdbDQ2FP3wH4h8/okVjGzVTigbbpgW46QYGcOwkmzwQtwpBlW6xrFJMvg
hIwWOxFnuYLpypxcpWUZiumYkVbYbMHpgVzdQtwwouiAu6OvcBHwX2nC+cD5HUmN3A8V7Migy7ox
PNATN6Y5cQfbUrCdKJDfkI/n2QmlJBESiRgWdTMhib36iBmXCVOBh7qcbuKKFUIgrKVsurLDsQud
iyhqWXcdYP1uZjPWWJEjQsmUdqgWJpdsMcLpA8yU9n9Z1T/SpT84S+KR5D76Z88uEtz829c2+tq1
bx6c44/9eHDw4DJ+o+ZDhcoCj+zhzwfHEp8Y0QK/I2xQamQ5c9b7ibaPHoMhGuXRDxL1j/OkVD85
tmNi+DO+n0P/VUwhDZK3B0ppM4t26IxJwjpoxr/vixn6hK8QgeiuyAMN602UeiG6KFQS7cNkJs82
/T3o6nPrkVAHTyg2wRmPU3Jia0kJUNO+tXs7OUGCnJyNXXrobdlwRjLPdRTlbqoqpP/E5GpNAI0g
veUzR8pMXVd4B3giKmdTOgqWCYZLoEz0q5JHYc0BDh2mtIE8VdYIppPXJN2qh3Wb85pqhX8/aR76
1Lnt0JrDvizQKRjxs6mUKuYK/nqyoJs5X9b7sq8fNALcGRz3wo0ZH3uZb90zk7mOhfYM4SfiZ8uH
tCCSMmhJ0i0sMpBM/UpDf45Sic9jlmPrqXX1YOIZQ2FPpNGg8PHygF7omEGe6xVrX9f2PsiRGPkN
l6Yn7iloM+YycfLK+BO4A5RuFyFas1YrfmnacwkkOb98BC6Dau+zqGnWpCSxl6q8B2YXihf6NKc7
pIe7WBJDDSEyXZsV0Js+kVeD3YGT4CdjSQ5i5MDnnnVIasHEJShT0XpGq81XQZFeOVNKfNjiByNt
yTg1ZMXbH4TudfhAmEaYyZpq9C5pyMOCXGSvnSJ/nfKKiBmwNysDX+IaiT5HFqrZr36qaFwH55bx
XOuJfEG24MzisIxTQra2jbC411d17DS3vu0nBG6bPke7dN6UszrvBpurJ+BgrAfD2tuacnu8SaIK
vPYkq2ZdWtwH8KKust5GYqs6t4OtgYVK+EemGld9xJsK4kTuhVKz3iNvhMsH4s9yWp0T0nIXtfxd
6rLzqNE4ZhQN2OieNqXpm0R+ETTjUsJgDTSMc+7nV6SBwkWpYrvpED3jSeW7n/lT7NOo7DUlXw+t
jdcQVeiKyKuRo3iJTc4q5zO1apwVyreH4/edBTbNq5Tbqh34vDgWnEUHyFdfsV90pp2eqFrwykPO
Xc1uwGiGu9O2uFWK5Vng4DbdpSF/RPj5LDTeCE+e7fYlRqOOy8XJ/3YiZcsbKp4Tyxr8EwiF81lo
8XQ4VvNgYdrGusQ3bHfcTDZP4/Fi5OXCM1f4q2WSPWfEpXs+gUIn2CYNT4KNWqVJ459MuaNdZ01c
rmhhxO4ArHglUB5v8GpAN0IjvM5qySVVe95DEDandqOM24DMy4Oo/IhQpFn3EouHchrEIRrifOHq
cpcR2st0Kk/ObJ0HFRqNurb7kNywKUg9leeE8O/oqg+N8+PjJXB57FSt071RUrV11Elu0cXQnFCY
riWCy5MgVPPtqAqAi9ryGELyZXzAd0v/cZE35gez95clhFsgL0GkC6J2Vse7fLaSeYPE19k2gUw8
UrecDeVUCj2N2/l4Ayx3OI/4VSTnfCsmljEY9y3kVWeGAM9X13bD4rjhNoL72XpAH/0nLMvKzgj5
qKgJmcnBCt75jmD1gkoeTfzLoCWvAZJhClOeHhW//SpD2r/Sc80/UesuP1iROp4bcMXsIX7GZcJR
BEDTAbZu4qUWTwQuFmUXGDynBaXWYbJCZ2OZ3GR5JvKD0ji8Ot4i1t4MbxSLA5FkYD7kFjkbBDdE
kAdfGwAJNcJcWa0q1kidG7fSm3o/gGBcYtbsNTQalex5Q3gK+IYV+CoWt4Gv7qjD9zv9KqQTj2A1
n7ZQY3UP2TLUJ07yK7/nLWAR5SnC57DjxMI/rFR8X5t0Z9S940NLIF6/UgIFgCi0cqPmlqgNeaVP
8bSFH2ADQC+WbQc+N17Oksoj4vsrQKswbsjJ7JTjeWclrxzjuDQTT8DxWpuwckGVLgB0je9V5pS9
coSHrSBTcoF1ok9PFf9S12aKwKJKt7ZfvVYW/znrYpyO1ItBxHoilTTaaHX9lSmsQTOc4rOorPus
gNucKOGlMnTn1jKsFIMdnEzRSGy2kjYphBrKbQ/RCcHb+aiQHz2n85fESKG3mJwITM+BcKW4GJni
Zz0uxrWGY9ZAG6/fGiCc18hoyviM2IPuBHU6X6FQyfVz/QC8pRerVFxhEbWg9iUSPTywaWBtkHPT
zZiSVvWoxurGm2VYaiuzqpST0u+elLYoXhqn/yojtQD0Isbk1a6EAlkDOTLBByz/w67N62JDIhj2
J7zdENzLuOaZjyHHrAO2ojXaTv8M88KsbECvDc05vDIbXBt0h2yHLaVVHnAFgpvtgj49+KEjkC7X
qWauqimponOjx3XtBYR4K0DzOD5gzfqgubyc+H+qCJZzzSLIEQRKoQBi3vu20Q1OU59lUYOriyaI
53P4ipnYZgmybzEC4iSlCFjJ6EPV6dueNoe25XUlZk0dxZ31i0KHHFkdk0jZ7bThuNjxDIooeckH
WrwwNF5/OnBefv88P2th3s7Of7wa/WmTsBAwI+9n57BcIWzNebdLJ26Q5STgJL7iBQop9cdX+q+h
/EERgC5hmaT9cxVwH9VB9C6p/McP/VEDGJ/QFfN7dL6wBQTwVw1gi09YiAH0QCqAxYIu+s8aQDif
JPIpqAEqN/Gil/mrp2wSVc7NraJMYt6pm/8qcgZJ9PtnZWl2W4ipBO9CJcbr7bNi92ZRFFOg7Wwb
Fjx4gcJejlzkv+ZTxf4tvDH3v0y5beDgsYPwTgXNupKqKE7JW+7ORWFGxLESJUA3DRNgbRn2ZTgF
5Wlt5ultkU9MfOke7Cu/vfXZj23KgepJBWBWR2uowMEdVuQc25MJXSAbqHB7XalfaKwWp6C/nYOc
Rjy+x7zJkcPKE+dV/hIqC+ceeZryLRmt8S4RRTZ+Q/bhWPFJ1MjhnI6hV2cEYwZjfMr5orS3HAcQ
1wgZsGQHGFvPOxyGS+FTKLeKNMoWb3Xee7S7AteqmM43WVTJNeXdeK7VI6eDqlOesUBm/SldQpvL
Uuj6TsNicIhL+uZdYnLMQ4pQYLLEf7nRKpVUnCZ5ltmcnwYD6gPDnuXa4Az1gMUu9wzNpz1rmcYq
hcN/r+vxxOCfDuoeD2e0LcqsvCSIQrW2ox/KvTr2ymPbpASrNON4F6pNuE6iOJUuTQj2prKJ+pYK
ZiSwcGblK90x9tVq4zvBku4646m8qI4Bf4phard1ZcunDiE2Frx0KB9lIO3Doqy8HQexXOVE41qE
haPdOokB43bSB+0WgQjWwrRcYOCtgALk1kWrnTdIbhaOO1QLV5Q54FPb6DU4fSEeFGS0FdKpgcPg
qVanusAAwr+mGsZW0gzNGvpEl/P3pjDjZwwBC+VQ5mP5qDtzRsODxuj9UhdG9D5M+9CSrwp4MAxm
DR+V4dwT40Bb5RiurnVKS/SC3ZP87tRSuwUexMfI8INtB6vo5u3YOmIvwtZ4KseUCFPKFuCC9djM
pw6scT5nphWneqARIxrLmQ/EfJDfU8GSOG0T/O4npCzwBgatAlpuBTFXl4lA+ZgOGZqeAOcfhLip
FvHaHq1UrjH/m/o5Dj+yfhG9qsG+XfxRLua+9iWO8X9FWMwhNozLrw2LiphYbF/LiFzJe4IqTTjN
xCfSQVps1suHt+d2ieZEHzevalhWZE9XlthLPHf7cVwC7+emLR9hyikrqZR8CE5t6qUd9ebh+Iqm
hV5z0yum2OMc5N6sep3rG5MVez8AbrY5CRuEJ8lB78m1rDX5pE4T0bASE9OpqdblY8UhqncJEUFi
DFVLXgUx6utEVGGBmjriFOKbnRCrSl+CmAOR8rGmzLYPITz4z/ADJ+X++C4xWncBW5kkQwe4BG/W
KE3uMrpx2jlOKhIuKFDoeTXmsLTPsr6ab9oBFAJ18fKV6upyfbDFqc15OznFKTVWcTrVBX92poij
GezDxnSVYkbpUijcEKACoq01pKxQyFXqncxUbdpEVZm+QiPnjoxNBierXFto+gEqlmxbdD0qWkvL
RpRxaLhWI7iVgRR0fd4xBh6u1cEeL/t4Kh+Z/3bEjhSdRlkZ5pnmOnjYDq3drYrSsCfXAJEG71pv
HK/LcjIfprqxzhGn+aexMzn3fJkQ1oG4addxCD3GTeumfGxl1wBMhOJ103MXb2Pqv80sNJ0srsC4
6qK2+RorQuOky6ZznzrpeGMDFVlhmubG1mvEf0hwChQZqlT4dGSE0Kgo8NlStNYphmwnX5JuowDC
9Ij+mTQYx/qK0sUSnpYXxMpKnzrJ1RtK8CCIqcPJLo3daQz9+xqV38HsqqLnBbPhYtAM6ck+0ANP
aQX2+cpHI0QNWe7FGIltkVICr2p2jKscauF1ilGQEjpJKfWoZfU7UIzWhuDm6ZukTEai2Ua7uLe1
F/LQ53s76EZrA3kjPlTggL+JahxoDBnTvszIX5pi5lxFpNwRZlvfh7ps1jn6Xfzcjg0gRiNGQR+V
9KCNZC6lAIg3qp1hEgzU+Vs0BQlPwJBS4xqDRWMmtsiRWvh2j1MSAyEefIZSWLm0fTfXyVmG3WRt
DAM0Z39sCcCN8GrSK67Oa7POvhmGE0pvZpCZuuNUTSfYT+zzdFCutUzRRw+0mahXCVQZ7ZBCp6yu
ZikQX6u4fHsTi3kPOp4cNBQtuEjcROn8S1z7rCaTBToD8e81XFHYlBg0V63TkM7EBFQcygTy451f
iuJ+CIERpIO8DI2+usb6FrhD0GjXBG1bN7kF+jntxta+qJCy7CIrLQGZhuoDM5mR/Ej7dg5083NH
5OS2GLE1b40hp0Dje0vLXV+Py4M/gKFxiMMs9cumWca05BoYHph3ldnlDGrdr1r1qiF4yRsx9oDp
q5lsxqIeQba3Yemlg0oxT9778AUbfwaoRnZGvKHs77IdRri0WymaTL1eVOiNRrW91YmNe4wQajVs
hUK96GIGWpmqlPveFNzVg4i/jGzvp0Padeetrn4ZyMU6K5t5Qqg4jCVVMLOrA8y0GBGeo99MjiJR
7MbaVYLI/rWXY/1lwplUPY0tbYqryKz94LSt52QfpAnw5Kp+0KfZvwrhIOD0T3wiozRAmq0mVhSE
bk99ftI1Qrmo69b0Gh16G7Eo2be0HcZDNUdAaY0JbnvU9o92ZPrrgODeS6d0jIuxGwIQrjnhpy76
hPLcott/pvqEyq3DTlWuZFIYjIS7weNyEd4szfEEuGv+Jepa4sqK8s7vSvUEdd99y5bogWE31k2s
Pmp6sI+HuDmgL5YPwwDVlGduqqFaN5rnK2F4SnsECadddGedVe/sDmpxYulQRWjNsGoWJVnLCLkk
n9DWwBZKQVZ7qXeAgyfl3JTcKmoUHrLBLnZ6qn32geu6AbHzC3pHEkPQLqxtIK1aSeJBo5fSQ3Ds
sFM4ZL8EEpVDbrKFbxwp1JEeXSmubKreS9up25sCTQ0bfY7Fp4nDdpXM40ax2v6sqKHHk8ByZ6oV
XFf6vPigRwSp6Do3OOezG4LLehrNHD82tF7Qxupp3NBPhWrRtSYtAniQ4WU21mKTkN9zq9Z1fzo1
Qv2s1PxgbwbFGStQTyxqEzXrFgabaNV+W+ZdyB91WZ6KbK6uQyOD2TzlzeB1xaJCDIdCO+lwkF8R
UUTDwzf3NnatQ4E7+U5tgDe4Rtbdh134ANmNsS4kQg4UYx/c9WQokcaCt9atGnFiluhFR5WYHYhF
9sbsTL6Hto4HE0WzSsCUbXVmvZkYQfMkZG2yKhmTbyT4Ew5eIelUlZWl23KQ9j05EgpdxrG+8ePC
2jRj5cce2+Gws7Elr/GfEj4bwDwiaeE6BNPUuHUcSkxbQXNayEkKVw2n7nSsJapSXR/Fhp8Zzyxi
C+2VxXrzgtDXfLUxVHpRYhrzDoJB+rW0rGqHKNtHkcLRCp1KTXN8AtgJYrpYpVlsesQMlGRG9MRb
dXaHnk/T1/6UtiuC2ft1gqn1NImz/nxu7FLcsb9hsMtTEdItdsbsMm4jsWoSo7gmZSswr2kPiJmE
WGeJa4o5FuSDfE40XQ02gNuh9PcqZ8HE1JKLgE2WLsZ4AF3feGQUOiO5VDZIYI4BZ3palqy8kwge
yFAgT2YWMWcs6TwGnVZcz/7A+JBsx02VdNPBaGg2436ratehJUNH08A+X6Tt6ahV09bOoavB9Whu
wyE7qQhRL+15XFeOXl1kTdF8RVmoMrWv6hMNH8O2Dux7DmrDxmpICbdqeRX3E5lhMJaSZBOPWZDC
Y54HbRM58zy5AxOEmJCpHLp3ppvzNQ6W8nmEcRFw++gpeZ15lroCbBusEX8+JCQ3EntGeNEl1If5
QgnnOiL/JDK6ZxDDt2U35Ynl1oCvfH2bKSxue380t1UorOtCSz+XWIzC0zytLP8gcvUJZUp5NhIJ
7EY298I+GaCKMyGZEg+kfbhIkqWhfo4y/q0e3BoPzOXiwdkYUUorCmJYOXyeQ6IVJea7wLoM9LK6
ZPdDzcEOOux+quT/pr2yFL4/N5FQXTLZpmgn4hGizPuxcsJhyTcbtdgZNKgpOiLSREFGpZzcf/9C
77tVxxdyTMmOgDGA1tG7ChzQAwF8vBCZKUSHlHZG4ExecVbja5BPTcQAizJh5DwKZaR8/LevjuWc
2b5Jhi34+fcup1KZNEudRjK54lK/NYfBXkdVNHGUSOtdMSq8KkgezoPKkHGC//2La2811Ezr0X9K
QG/Ag3Ah//LZcdsoSJXrYsdAhd/eD0Enz6wE7U0eo5paS83kw/dyKk5bUugIZkSfukQ4BVa6wyn0
kSz1fQdv8avaC5UTCTUSu/ffRUBAH2MuihmrruV+ELQfwO3pt/NkNS9OrUXb318A430TDycR9kH4
n0hhsSa8NxCmYT+ZhtoUuzyrnQNhouVjw278lCgtemy96L6GqSrledDbnWDKaJIitWow7WRnsRGn
bHes5h6eR1lfZHWvnWeKOZcnNRaE+z5sHa9PCu4kZhg+Z3Wmoy9qoAqHLg5iwBvdVJDLVWNS76Ku
o7YguumpMPqhvWk0h+jbudU0OBS5SVjxl5kiMgHfPlKlB74hKPACCtCEbeI2s0T5COyteWGdyF/t
uc9vBJC4xm2rJZzH1NXyUc2ATBwCCmJl2TBVqmpN8a9mpekaGGtUi1s7KACs8BfrC1mUmrmtQ80c
vQZx+eOxAZKZlfbdxPlfe/OD9iaKVZ7Hf+5urr+lT8NT/e1ngcP3n/mruakiuBF0DXEdfFcx/FAG
WQbaB7pWNs2iH+qfP+K0HTKzaYfiwEJdo1KY/tXbtMGZaxrEKNOA+gt66d8IgyA+/LKE08PCnKtq
kJoR7b5zlyUxI19tdqrdZE7hA9LMJfquFGhDiS1GuWbVWbspq+kyLeCTrXgYERgQnJT7Kv6FPsoZ
qYtZe/CjLsMlR0DwCgPH8G1sTWUZXsYr2xf0JYL2MoeY4aKL/SKVmkkD4r1NHjgNfk418KiMEBRx
EaMd0XXGDQHQTK/GdiZK1miR2REGsLNgf8rFJ16f4PVIOB8wu1SsFEpTSISYcMz6dIReRkUlyPgc
jXg78ObYJWqz3Ftz5O9hYrbXuRPIE2z1X2KrUh6iNGO8VuVE8lVjvu0c6nDSYYRb2k15MY/MQLKx
ueptckOUhA8JgI5sNP2KUUaycZwkXE+GUDj75e0WXNhrWYtocFWH1GPCWxEZlMg89aqFbjjz6mGv
X5kgQN3Ias9afB1upzND1Wx6v92ZBqTNDbEEIZTSDiMzLpo6eU+xNCz/gHM8ZQdplw/wL2Dxae14
wnj4C/qBvUlHwU2FuEqm5EtlMNq2iuIGwOv8CPdbXZe4Jde4SLtNpzKzhuKy4ha8HYVPcjEC08Q3
l7cAMNbgVzvVKLZAu9QLkSjKBsVncRM0TnpfoFW5BzvKyHcRNpD+Kza43UfkxRhBQzV7bebyUjXl
DCpWIbh8qp4K2Ju3pcOpHJgljU1Rpt7AlPsyHSBVLvG5ttFWFxP8oAeZ2LdmExUU0DVQs2YKoEol
ljfTX9w5lWl7aJTvCPJTKleK4S6QPso0eO0WE9gmu9IdnygfFZvGyqpUcdXqqTinSx1q6wF2LtqL
sJo92k03QtFGD6d2vWwj4rpJW6Sbtp/TUApBJPHkuDEc2yUloocaPFbOtq7oyu+DUtOYf04F1ZFh
w9hhREAE1did4vZu4QrWinFnQds5JURV/UL8Dm2JqaX/GcWk9HAALYqNZtc+eUXQ5Ajoq4x2X8Qq
eV6AcKdXJTdmZWvXReG/To41nKV6jbEsgM3DgDsSaNTx7hDUon23c/y30H+w0HOeYen7zUIfNTi+
v7b/U7z+DyVAlz1Hb1wS33/+j0Uf9SaYYlI7F9UyAy2ONH8s+tYnGkW2w6qOy2hZ9/+aaNloPhdA
v8Nxh5WOsdWfLgn7ExYJWCEIQg3r3060lu3j3bkdYzmHKs5Uy6Bs+eQ/s3MmLU8wuI3qDmwvMvXX
FNPkOPn72LbX+YCfPFJPGtX3eJAeCF1zY9F8H5f+I6TA+fUUiYnERCsLD0Pqi+/jzVsoDJzWth2o
u6Ke1PMOe4Xm0JzvcKPrlTqsYwVdvkz9s7IM0KTqMvcG/VEimppDlCpKcKbOihsV9qal7C4t7bxa
pOPS6F10AmulDxgylV/lSNo2KYVdjr82+RIjclr+dZLSxap918xAz7LGbRRvMpydLFpmU0FiHtDu
5JM7qy0qAKVmarNWE3TfIr+fbJDI3A270bRhcFMZ6uI06AYMAvGMO5wPYKeIzWzljEcZVUIrGq9J
DvSRr3wWLS8JOldXnPbKdB41oXhNYD3NgHs9HmbXMcVKmqSHVg7NgpB+SLrux2xVd8n1qOAQqYba
S5rM69vyCzuVuo3S7jJorFO0f89z0K3aOFlVBN5uoa/Z7tCSvyXy/Gs2SnWbQFh3J3X4mstgHZhd
c6DnQlIjNuTSJEivmDdRIi6CLA5Wx4flv2Xlg2UFvsoirfjndWWDsjx6ebOU/PiZH2uJrX7iV9DY
JgMBACEtwj/XEtv6xPJiLi72Zf7NdPqvtQRpuUrEKUuJilcJ0cWfa4kuPxmLwxHTFf5qHaXPvzlB
/lKZmwjKQSCgUufeVI9LzU8omYW4MtukSO90vcOpniYOg0iph8ykO+FQvRh1fgCzGBE0FiKZ+ula
/U0D4l1pyDR1UQEjuEfhDlTnPSerqoLZ6Yln3g6d3nvWlJmeFunperKibPd/eCnsZZxu6XigmXm7
YDGl7DUNz/eWk0xEEi0Zt6QIlx62tur/8Km4lA7YMW2ROC9r50/XdNbGpGSFarfpOEbbEVroum5p
Tbaj1X3QWEEk8fNOcLyAeDcx58GBo65/96nGvu0SUObt1ol8bOm01/OaFuTYm+sAWPgKgIuyCPDp
i6p0lX5/SbkH/+bFUQoudzG18rvP2TIL80XZtlsFAiKxvCOwRo3Yy9+/yq/3CJh8zKlsqSYu9PdI
gQbEfdNXfretHYm9WR5hD8ZYWb0XLwOwDz7UWwQR+hAaFGzfC0tB5zY5Csp/+vJwsOki1Npui8iY
GUBSf7OE/krNnnFky05hun/UIfr1MmIpxB2MekZDD/O+hCPYh/mmKLotx0fMQ9AR+bKcwvv9ZXy3
YR8/l85ODTmAYCwMv29vStn5nBro0m4FBHpXKMoBFdXFpOkovNXM+KDr9XdX8edXe3drgK8KKujV
3dbuBw2EUeQGPTmQJRoVVMAOcrkkef79B9RZSN/djlTUFgcsQUXODbmcmn765qYwMRGk8NhpoSlp
rUhC46Gm781itnddEVBvVtcWlrZVlcrmxYQwdVIaYtcFdcEY0em9bsSZVQ9W+XUcafVO6G9cHVjQ
zVxPoCnCYKUl1fzBwqT9zfe/0PkwUSygsF/uOLtBWVy0PEbR0MnElaDiLTwIRu8piqDKbDRsgWRh
rAVXjzjpUX4hw3FE+WkzKGtnAew/cC4wvf7Y9f/xlGf87VtjfV6ecIP/Lf//T5c0/l/2zqO5cuTK
wn9lQnsoYBJuMRsAz9I88tEWNwiySMLbhP/186E0krpZFV2hWc+mo9Wqeg5A5s17z/mOm1vZYuYd
YpJ4o4eAOhPyAfyGiGEwd5F8YLwNrHy03DwAT1Uep5LgVonLMOPMzWlxUEsvEzL1mrlUPUOrwyCE
xunBR52puvQWf/miHBZkpEGD9jiACMmRFGHyYz8mCsM8JyRwImn8Vij2FvUNmBZa49Q607HLWujf
CtPSLjRdb8rNi1hkD/3ooNgUhDHP4Pi2LZ0KNM/diXjwZd8keFxngVCXfLbwkoHOOu1qhl1aZgpH
xvkzm41z5xDIDbk923dW3J145XL713frzw+Iw1qzmukFuUjMb/78y04ScbNJdbdLZHytZHB5Ekc9
aMl03y9hvWEQrP3HjyTvCISLXut6BPlKI3DbaXDcJet2bRgeNCk2GE2/u6W4bI1S+JlrPf/1N/x5
3V65LmSgQBVYW/9fDilk9QzwDPtuBzCdQ8EgxkNEVC+QxHYO/vqtfr5NHXLC6K9agCRWON6ff8yo
p1cCaoFd0BnMi0pptEM1Evf8f3gX+uWUKcaKTftyyQoceAVqHLY7q1VbBouussfG6tz89dt8HRiw
UvNtHJp6VIvEH37tl2eJsmhWTWNtmrQqqDSZbi1mXcAskEQIbNCUFNz4qHMJRXaeWj3aVYSO/m5Z
MvjR/jAc+vExKGFWnpMJXlF8uX5NU4klGWyEY1Nu48Vw8y3Tvm4rxi5ZVVOLOGgleohWrT7yarTP
WZcSo2uqw1WxLMaRBNLfgp9++ZmQAWPIhDBkf73QDjxw+P693KUKYwQMLo75xoZ6YwuJU9BV36t8
mJ5sXYu/A2ru+oEYh0qnaWbEzLMjudWZQwRMo2xvTLQRKYDew5nnDXc0G1OfFCXtYy41jYfEvrOx
XZgg7gNLcZ9QTLZ7xpLqpYJxfb9U1Ssenjtr5o0i8QMo4ErzN8XIz5u2Y3EOoGNsmRYBHF9uuXW/
y0JMRrsmzZ/KcGcPaR4oixoDica18Nc3nv7LXxedLJ1k5kPm13ouElDBw9iQuzLqywOgpI2r9qO3
lF1zHcoaNZjNACU3WShzEqNOfZ3MK5tGD1yH0bBd5h+5Ng3XmTORoj2+9Kmi+03S1Xdz2Sde3SXm
HjjUeCzn/FpRu9+Vbr/+AogU0YvReKfv/ud1INQIGZidkVs2ns9Ra9fbfhTRQ8wegX7FTgM0H6pf
2FZHPdAWR2CDr05i38vWcg99HYaEX7WIR9TKvUWSVYFFXD4WZLpHA4HndqyjGZNYqrATd/m2RUX3
m+utrQ/VTw/dH77Blws+diiXoAPTVEe8dwwXtzx25gROSCGDKGnZQnva7GmqHoyKFrCsxe8QOr9Y
tmHVMLakruf2+oqDkXlmYY/Q5K6Oyk83QZdhaHSixbT8LoZwPZt8+a68E3NRlykkUKAvNWITRn1t
hybftY3uM8Ien9DJru7fmdOEOWdM+lVLcY5EffwObPWL3RflHyFLhsHGROH95xulIyJVD1MVz7M9
fws752aym7Mqws/c7t448lq/2aC+duzWxRSwCn5wDbanyejnz2/oDoqcElK8dhzDS3QJ1D1zaARz
yTzGGJYPNSzuqySfgmiuKW4IffIHGbWBSrXy10/5L5cUpv7sLLiwfzLEopcaTCaycodcqQvU2mZs
ghLNU5IqIsbkdxGev9iaLSgdXGZGwKvc4M9f3CJnMsIrzkUmuHpH3z30l96Jf3NG/OXvCwod/+/6
84Kp/fPbpFKLKk3UcscZufUdIvKCoUxhfoWOchghGfvRIHogkw1zizCCITNo+Qah+cWyWL97in8+
lDsWs37gxDxDP2Ohx7k3l1hmfJgBo1Ic2dFWtsvVPED1j6Cy+6tybRfbne5VWa/+Zhn/Erm5nmAd
dkc0tIAHkDx8vde6aGBCU6ot2k8Rv9VkuZgegs3uJBPNLLzRqiz40j0v4CmoACmorSY3A0AAme5B
4IkzTJTzeDXEBn4sndgrzTcjU77/9Y34i4UG47iw0YbQG+Mj//mSJakm0RTaza5bwuJTECp3uyAA
bDGNqv+n9+L2gBbNA/bTUlPjDO1qRzQ7U0/aW9fUrG01rxrktqO196/u380/lq+/cCytPz7OVsti
5bSp3r5S0GPFAVUMoHlHgG677cUybIQk2IsTSvKbC/2LRYxql7YIJSLina+dCp1M4rTq+VIIQqMg
ZPJ7B/JH31DjEDg2FbTIq3j+zfLxy6vG+VpgytIE6Is/XzWyRMqOzLxmN+urVdmcwJGnhR60qi5/
81awN3ixLzsEe6GKoQXyBU7gL6umk4mqx/zAjynIodkSG9q1EJPEuJCoFZZAAFupByA3O3IIjWFU
tpwc+2mzTLZR3BaOycOFgGNxD6Gc80e9Hgjxa5HSEq+U55h6oGnErxWkm6vMcNCCwHNH5C0RSzIm
5isZ2EwqhiruYKIyGw3VmC9MklB2yQwraVOJNsZmk8XavdXruDRyMYH7TZHOWxvDrWP92R21hDDR
lGZJ5NWcYOKLKYZUjy0oa+MHmVfafMgBdJq7ONEKsVHUWjsWyzQpO9lng7w2CyyEV6Lr5/DWklpe
bvnfyrgtxlZmmLyFm5VBmQ0iunLs0rSD3gT8ue3NJr8bFObKx7ZUqr22is28OWp1xHlx8lhI9C7e
1JO0erAjwk9QHlY4Dci4maNNUc9le5kOHCfBB7g18wgpRzcLpsGcp6Aa5lC9QBAXqvQdiloP6sJc
S+wEg9irLUP6JQDlJ38BLN3e1Wai2ICjZDrfICgf7spEtB0pNI1rn9WqcKJND+eoh1oYT9vGmdwE
S2sEyxdoybL4UqbublW4Vps8XFmvqqIzNWqk6TykcQMFPC8qBJAiRmCb1rWJH7e/pc+77Qezfgpr
PX/OFUc9d6U1eiEQrr2CbH5jNO6ph1FYNnI7YS8/h6R2DyKONtlSJjtdZGOQuVmxjfrhaJC35+u1
fE0zS3hmrwMxStGAFobxLgxl3DBxwmAqWntnyVHduCKxdsJdEOKPAmA6ooULKerpze4AfIl+xsxs
D69LA6VyMCZA/hN+iSR/VFVizxSruTHdot1oapncoDlf/F5NtAunyOMrY+R6UM8mnkzCx2kxzB2B
wYhtEZIxFwwPoSsyf0qznqKCsXrOLhFIaS+3WT4dmk6Qy0AcLv/IThndJYiV7TGbJj1Y1KzZTETZ
eGkcDn5mZ8XFaMQBU3TnJnTEuVDiaaONTrzF2Lv4M9PyIISJuyMvRD2HUV6/4MtWL8vYBnXQNQB3
1a79tJSm9JVuqAOHhvUOXYN5aHMX3FgZTgdDTfSDnG2UARORAdq0Tcxag681Pxdq3xC8G+5tU9wl
/fxsTiGjRNWlUdeHz4WlRC1PYOEcht4uMfo0YQAD4x4YTniUZFMGqJgdzPdC4To0mI9SdwliTo/n
pFWGmyZqnbPsGTOOhrzs5tD28mkBkaWUH7IZ671jYMaAKlkgX3OGTyG73puTcaHDlQ1Jt8yEWjXl
YnA019U2IiIwcTuCxhz8Zjo3z1OBBmgK7IbTJJspi0TKtPEbkpLsuoHZSnsEyoGTaQeVyIaNUnVk
ommLc8G/4B/ggUA2r5uzvHRmtLDy2xy3aBVxqYVizIJF6u03cPVbNY2cCCsRn3lnK3r1neCirN4b
Wa73QeG09uDNFZPtS0Wx8AZm5FdCIp0HUznSnkWnFlZNsm9bfimPmKoc+nox3Md09W+QjQMKK8os
OYwpvDbTTRp4s7qzBawyLoTm0YyLE6m+WWpIPUl/t97Yi5pf1Ozn3zvpRBbe9ajCdmXi1pgmad2J
IQs/XZr7vc9+WXA8XNEoy+zg+Buc4rOtMVfiUZPaS4mKKeCgbp7cUq+/JW45BjKW866jYrl3ZpF+
GySvMyv5tKk6vTkuFSe+hCSkA6pE+UQXbtX3oBVGBtNzJ2Drb57jyGmw/IhsS85j82zj39qnQIpy
XDtdtk1wWT3BG4J9ZlfjGFihWZCtu0gejlxXTD9TgUREFrbGlILrQF5fFti0kDf0JtwWST14pH1R
V/z5DqPRI0Ge0YJfEKWQ50arfbpSBcgGdOzGoSZ6dr0HlfEYEaFJnGacQ6Bte30r+TmVR8znfEWb
ANv4gnBBPqqVDY+DjnXiKgrD6JQ4DbQEAmqvKgAllwKfwqE2QB4LNbHuhk43F4+ih1zOOo5P6Sjr
F1p3+obGmXmKWh7VTVkVy3aB6b8dq0kUOxuk/CnP68H2MUKaJx6ihoeKq0sTvjlmwKVOYLjrt5Y0
9luxtNq9TPi9EzJFdssMNcGJ+VEViIAXCrfmbW229Zu5njDRWy41ynayeeAgmMnenApeVulRiLei
OdaQaC6XQdZv3Vy3z2CXdQREdvMdnjpSMZCu/KwNRsFjxHkZ0VeHeHWU5kkQ0rdafN3oNAGyqql3
Yey9L7D/kTjVOt5YJuqjFs6XGttyHUCqjXwFVk+DPCeG8uj0fQgqokLyWWuzeUrMKnyorTgipayv
XqwIrEvXx0uMDGAJNQ/cv3w3e/AQUec0x7lVsbYo/XDRFnx5vMnTg6OkrItRmOx/kGhqVYlOPVIo
MsEdkwq8RH54EkaTH1oI2qHXubQZAriH4TEuOv4AuAnHi6IRYnW61IgaFp5zGi2lfJpnmtaOPch3
oMWmH2IbOGhtt97lPcg5Zi66eZcQA/CIPKK3fZJkQKKYanZ2urZ+NcAk3ylk4OWo48f4NFtFiUsF
rthz3izTjWPJ/lGtp+ycrJdbb0Pn0oQDcm7EwBtlyrx1bRvbLEVGfBKSX83BynejRsr8qS5VslMw
JhEL2DrhWQeycGjUGGyJMfKK1ZKdOR1MD2iI5fsyYng9IsGX8QZU8/xp1zSi/LAH+OfRdZMtRhll
LH1LqUAUiXQpsJQqVngmZYm7u+5lMx+KYSBqIu65kxalaVl6LcGdxpoVn/IsrTS/0JbqRjFSmrj4
CbjWqnTi4WAZlVP6ruw+K5SOJrMLwg2aYmw+lSrVHkVUj8EwSu0DzhH5pjx6zS2rxfJZ6Wnd+pZe
zhlIILP/0J1+IfJgQAyJJ5WfxWInlzt1zLTW+2E9XgABn90OwTBxsMPHVDvNLRmpNP4bvb7uBryV
mJqbW61zolNo4eHsXGAoiXSMA+uYS4Sfw/NdApN8ahACqret4kjW+CojQooccH48x7CvOBOH27oP
WxYx3BV09jqjZyBsOC9YSbrrsKix0OX5sP9hqW3YNi8NjNvQEu0oubGEXONAhXxo6yH0VsxEF1X8
J1nXdRAOtfFmupG5FTX+3BoJe4CPHFXiYFg7jd/LY6JJOCbKrNVFXSC5L9rphiKEoHgIo496Hgk/
V6o7uG9XA2RNZpFqwlmmbYOxd9Prhv6P2sfDMS3qlrfNrJM6Ftp1bBesGwY210lNlKsJMtYJ31N4
Z4V6dXCnBM9UlxSLp5GB6DXocQ9m0h2Hec7Jce2HKzUa20sk9iWIHZRClPqUgC7jP5p8ry6UyAOh
xNM5qwbjnUDxY5OoGkuawz8M2WxKS4OJ04mLaUrFE/W2ii5nqt7ccZ0zVYBJ6X3CA6hspmUxBelA
/NOTg4v+rJYxjpap3ltV3gTuqCSRl8ChcsbllS5w8S0rUG2y5/Aj6YqIWOg54fj2PIvYT7NMHjJF
NbwhVNRTVgiQMX1vXhRhPwUi14tb/gUqAMOK+75RLJY6Nzr3kjfpzdC+6VXkqbROV2teKF5dAowe
Ldnl+ySxHydIgjua5jF1IKWcV6wKySoZ46uEHHtA5vohRI/7FqvhuB0chVxfvNGBk/RGMA48jJIU
R2/MaBVG82xdUFyIp1SYu9KcKuyNKQtwlXI6jSykmC7gzM+BsN+nqSZ10S3cBdVCIe7reEpJnnfF
1mTt4qvJ/FEzbft2HrhK5iCnZmtTF3pt10abaJrqj4VRk06Sa5dcNym3QVIC9EFBXNYsa/Uce6JI
CVgH9OLT4vbIiNLJcbQo6EWUvkKVBbWEcK7Lmjz1TKGg0k2n20WFnp4oxZZHcQtRANATMzYKMru/
LoQZPpD9SJkhBhKsbRWOnNMlZ0dtlyArDOdCzih0Q0JoYjMnM8tozRMJxVXlx6Or0VbPl8M8V8OV
ZSpsO4WjZDxwVnmswTmc8tSIQb+lS85zR8IZMmIl5TFihjZcucR/PsPotnamRouY1ho28map6Z70
iULKSGg0lzAlYFyxMySZ17dpdnRJjzybNtLp1J72IRCFwZHZGkhZXcgSBZwUVc5wFAMk0JsOvGNK
KrVM9xqohWeXmSnnnNe2Knu/iM3Fb2Dn+ilhnMC7sIE+T7NoD8RXv2mL9YHjpXmhYs1fcllULFpS
ebBzU9kaQx9tOrsvbmeLiiWfW42ht9stJHOHkJUKddoPIJiTo2JUo8D4pUp7b5Mhzx4jrOqkjGRu
4EmzqxOdIvBDOjCLimFQziJE1kz6UhRpeas3TnFrJfSRyWVnASVMqXvPpa6+lRgp35tQXSCAKbxg
gwrgaBKafTfjYBqfWyoerhumpC0O1ZxdYsUH5DWu98WF1sBuSe9syTVQEPg0jUMVJvo99TEn06yI
xTHKJvmO57x7x/VBE0HOffGZidUaKZcufFFlqr1lJDSSEAn640Y2U/iiZ0CGfREmiuvXS4jLxKyJ
W9AXIsQ3S2aWd3kzsTDIeBqrrR3hc90Kd6SjAYqT2yPWewqcqsyru9jq8YZi5g1fCKfh77ggIFqi
pwFcBKJUuY1KY8aWOkg+5SbFrYBwFJWWzSFm4k3TRJTyIlnMjnOjWg5a7I/1mET41DReeVHI8TwI
QuWdIBburOyUeS0BOiakGMimwr1MY5UUBDzhFK34PblKysJW5+dTH74M7UBeSkR6GjC+yCw+9b7n
XfvGmNF4k/jy8o8f0xyUiAgOxpPgvqSKMs3WFpLeOU9UO4xehLA2xGr79IL46YFAl3cm+rFyl4ML
eVyVBQkHzGwCcK3RBTrpQBwImTYXsorarrozRxQVXELmrf4YNnw/Epfph7S1mqUXEhXDsCtmhB9X
cNGGz8GiN+r1Olm1V5aixffZPOg7zFrlE+hn+zaz3QYKYO2o91DY5IzEVGjhSfR86b0+qHxGqnI+
dVKGXDxrnkqFCVVl5j7XhGeX3j+5FfRl+BUHhRg7FgldviecXhKPD+teznKQH0kq03zn9i1Uj95F
kr4DDgCIO1d5fjwMZ1gtSvp/x5FocNXjPqSiM2NRpwfVammitMxWYA80iUmMDRRkAqJzhf3LLwgZ
ATMOx7Lw9YXs91M8GKrfrCVkbpeYonO0gQ9aCl69ySv1yEy63Y/E49zCi5tAYWXJ47LE48Oow8f6
0Vr9fw3q7zSoYD2YZ/yrC/0T3nj3UcFoolH9D1jy4f2//4aVd/07/9agrg4hAuVUHQMmoON/a1DN
v1vowXi00fisekX+r3+6mOj9yqrv4v/+m6H+HcGDQGuKRAlFgP4fSU5XtNMf+7oceRDX82IqLWS6
19baZP6DrMjVq9IJKyffG070bcziyesk6xBDwmfo+XftoOzLte/jFNoznG1t29szfu3hCAbC2VDV
6wdjLOaDXDtIpQYd3l27SijR4cavnaZucNvPOUQFWa19KLIzGduvvSmEBepZ+dGvWjtXRk5frXaS
ZEsS/LTpI/uMJ8q5GZcEo01XXJCzOPJqBM4bY9NspKLrAWHe7ZGm1hpdfSJqFBf+2lHDqXgAbrLc
mjI0g8oebV+bx/5eT1zAxWtXLl77c4JG3bh27GQXPVmiSDyI83TE1r5et3b40rXXp65dP82SNFvW
TiCl/EbQGuxpEfZrr3Beu4YF7UPQK1A76H0H7dpbTNYuY7b2G42181jnDSXC2o1s177kuHYoR0GX
BJfRe7d2L8Xax8SsDsLJ7l/1gR4nbbojO0WxxXODkH/thC5dGW24qt64dkkL2qXdj2gX5RSufdRe
aaZ9bdCTm+xKO7trv7VbO6/ocraFO95icyrOGaoXYlictvdSdA3YLPv8qq2BeWx0Z2CVAVvy3HNi
vEWuIQ6GJKTRMAi39upoaO8aQwnv4MSZFyKb2dOUwgTI01kNq06dXLdVPj6TkEQbwLTcx6kwyFqv
qp7GTUXXKx7cYiNHaC4NqpFbeyRZEQM9hUSuD+a+M5z6m52k7FCpPeSPZVYCkQUgsFNBOlyL8seO
r+U0yCO1bi9pFjkB6UugMBJX78mZ7ekfSL0u8aWFIaa6Si2PjbJQpTbE7TZekmfkH2hVkQArraD2
MPDY6qOdvtg69UUwhQTIMp6CAAWK584xQiK9i6S603C3XhsWNCKx7gCUu+lLTaA0SDLNZsuCqaRt
i5Qoo45G481sDgnQrywqvR738AZyA9dvJB/VAOaCeR75Z9CuTCy8VfnjTJvrre1hKimG0ad+hI1m
jyCSPxMP0w0/oOLTmIbaBApXu6dXhMiv4yVRzhCwoxK9e6NH3JpmD0J3b8qBL9/M0Xy2gSMnXlGp
nKIsMFgSz0jmGzPXoXZyXhDrW9zAREjKzTwUczB1Rf0t5vnbJcRirhJITrzhlAA0suMuf6y1Mrme
QQu/J4DAdlpv1B9AmaabsCfO68cnS1HnOtuh13j5nCSt22iJaRGYrWn5Rhg7t2JaW2MYjz/ztVAr
zbK/l6kY/cqamYom6xf/cVBlhts92FPBH8zXNAUTaNwawFvNG9WVyAVHkb78uNOwN/JuC3K33tNm
zisJAYWgzd3qNNZrLhzFGT1OGiyPlGv601iuc4yuEPZta0biUGXhdIavhi6p5VSiR70t9vXARe17
UR7B2a6QMrCkW7hb3Xtnx8l1qVbWydGs+QLUkH4O1dQ5jw1x3zF3JOE8rhm+uDp9stEsYtpL4cQL
DQ7vaEM02OZRrNxVC6rHxaLqbSJOY1Aa3M2Pq1WMRXVHbDIQLJmFZedrqDD9CnMRHFZhXmqNFKEH
55foLSvi5fs1rt7OJ+76hX8wA/rm0PLz9aZKfJku17KMrwc8qL0i74eGWn0wq5cyoaNFSpPvOld6
13Ouj27iQcVr2sX7Im0/zdG9IASZ7ikVcanb50kanB7iXWctj1ErrcBUJ0BMNPhpHpvYahRPr2eI
OXpZnTv2MYw6q65aSzTrTPXzIImnvrYG1vBMc6LAsmvD12zUj0kxXxNCF4xTGsiwOhqlHd5onTKd
tElPt04VMa0ZHSveWVW2UrYGsZmBDHs2I+z9MGCj7JysiQOl1d7LaPKHRv9oYLZcNHFSX6T4ojaE
EhLLpZvfW63bwxq8ZZvM/WzoDerSKPymRPqzVJzvxDkX1H2y2JJR1qGGAdenFAZ5ZpJIPU9v9cGv
Lau66w0hfBy6y3sxmJRrzN9W3cG27qa7Mu3ro2tnO5RKMXyVhQucWNp2akDapOOc4enQHqyZop2i
9ZBNc3FQHd3YjyzCger0NUxEED+q23McXeot0THfGrVnYkjm7eWcqfax5cZnegHgxRzCb6pWAFCA
39Nr86cx1+c6ceyPRKcHJsZGfbFp2gValt13CBpf51kxgPQM0kuMxvHVHthKSKP7SEKBaLwBnEcw
GQMAhBTuF0BBVfgL3SU3vGsK+Q4qLCRzxZmvGaaOmDgiRjGA8XR19sql7TfLoJeXlWZd56z5t9xW
RLRYoXZjLLPYjDpwKWpdJd1nZVYHQiowyjS9/pAmAGIw0Ie5qDIAf/Vrj286aBzpEmw7PKshhGm1
YreHWWIiBO2/Y834Bg9kp85N+DBqNdp6IxuA+9GzqYgFvGqF+RCifvYtHkNOVmX0DMEN4IA0gg5l
xCWU82hDkeC8E+E+nG3OWA8ZhlJqCAzmTBSt+TgSbU1HUodMgJIlfUjB2nlCiuJDYv39oF+WHwme
AdUSyZDxrEJLwhLjNpP83agwNkBr1Wsb8M2tIRhHRXFDZWWsypC6da7roR5fSnXOX0ZdM66tDq+I
SYXlwRtbAkiGCPiLLqF7HJdm44fM21yPbLrocmBUoh2lHmrAraDDXetu02+dqClUHokIfOWknCyt
dUiDoGHKRaxUstkjBWpD2l+itRLcMSWE36ox65XiMLINTn11XUH0Pwrm/JuwMQug80346KImPNNf
giW1ELMOoNotlesucswDlUK209Sq2SQTQDR8yRWcpXb6LKF6nzTCmx/GNhn3dWw3T1az8tFYCwOO
hZxt7RFysqgTH73VISuowugiK0e1YgEDxdPsK3Rqft12KbOeOWTupTl8rBwZhMjfbIlTT7bheMog
GF61YdnCDYYd1ujIu/oxC31qhquJqTwSyx2cOM7BzvItbduqDqD+MMAemxYzeKZ5CSm720KoZGW0
mdgt1XI1ESy5axlpeXqPV9vM5XCzZNR42VBJdq7BOc0j0/4mlbCMcHt/Mzr3miwB+TGuwSCNNXdb
t7aibZ+HNSGETURLKYGv2S484ojq1xnGmR20OpU20Zy128+eVEfz0ain3TROUSCN5W4GsHo9JTpo
fMdJd+hkdxZHTD/X2k01VNEHIZw7o2PLG5oKelmS9ptJnaZjMmjS71MZHkC6XyZRcxahCc8rdNLD
vFjTRZiir2S0ocSZtqGte3YzVlftwu6Bh68+H1KR6l1WjGl0S6p6gxG8l2PESG+Eu0dUshKxJUSN
ymnXVaOZRgGgDqKnqH+XS5NSJfPTqMjMzSzTIZicWqfNBxkyzT32bVKCCytB/SSjISYgPMOrLzw4
JJW+Zzd84ix9q6jusC1Kd2359ONdaC/LRpsXeR2lZgVJwRRXNBaem8VINkttnRMX3mW6dPACmFoG
ORlgp8auzTc5VbOf6uXypkmtuxoLW9km2vDRRjPDOFMfrpxhMALQE+IoJk4/HN3lDY0e/ZKGS3OO
KFU2BCOjHlTsF6xuodfA9H4du2hmGtKCqSJZ+1goieVFqar6GXQSn+iyCQapE7NV1uSEdSLZway5
d5Vu8sxMXCwGhTZtgXdbB1RAZl97DR7KzysBnkUnt6FL3OMcLVa5SbW16I9oobypNAvf7cxML8ex
lNTxkuRW4mcORCPcqZhqVNIrhkVhVt5lh2UJ4UUvi5gvBdP32zovlqecBK8rGRffOYBGxabSm54m
Rrf2aMqwCpIy/t4UBbu+0hTv9mCta1bYdVtybodtq6ntN8oXa6MzeTh3YGR9aqCzAajzBF8/kh5k
S+OoCrcJ7Bk430QS5qPVj/0FGeDl5ZIPDoaTuctPWdnYMIEdI35DEKJCOEwTAoy1mK1AdddQDI6G
oKVIg3XesT6zcECj1M7MGhxCNu3622IUmHhjhrC05w2hsOTbbun36ljel+s431wH++E64pcsjBtH
Ww7JOv6vVyFAtUoCklUcoK0yAeuHYsAsY/IhiMGqaHNW3EIRRUn6Q11QrkIDmnar6AAMxQ8NAtXz
KkmY/iFQMFaxAl2i4TNeBQz2KmVoV1HDhLohW2UOchU80FW/zNq+4JyFGMIq1OEmWgUSxiqVyFbR
xLLKJ8xVSNGukop0FVfwwR44+IWB7cbVVkmRYOQ/1Bj/3/Upu6Sbf9P10W3rr8Hc57h6//gvehyv
JcrLf7d+/vcv/hNloP2dXpCu0dxxLVS4K6/gnygD7e9kpILEWsN5nD+YjwVhWDqODzSZMKJUQDb/
agQJXg5lPXI07JH/kfHYUL9o3QXYMZLn6Obix0XI+FXd17RR3xauW+3JrgZTOMfVnZvpHQA2hzNi
opvPI7vwFXHwiUc5+5xHpnJQR/saZBTZ0sUSZ0FNCXTrDkV5k/fqowlzGCFJ3qTbSkD5WnoFoJRG
mS1YK7eMeQDRwJ+t84FCetJu0mlsX12juMJwf4X2Yoe2IQy61nTZtguc9SQCekObfPZqn1wX/I4+
azgn67JqEKE5aF9MHQWkulxUrnpjaZLQi3Z8ZXa3rqpMacUMbqBLPmWeYokDibmxK+faNqbdmNjY
9leRfVZejdpwDieTOVXSb4WeXfXzciPS+UKN+FOQXb0pTl7nGiRN1SzfzS475oP2vbKt52aW4IHD
3G+L2HgKG7FPWsfyRhXmLlHYNMgU51rrjOdsyF9tlXMls8+zCkFw/QW6gkO2yPLPtC6Z34EN3xo5
c1yDREoaCCQCDuNwHxnj2Skni6OVFa3Cre9jmLkYLcU+wsjHDK86LDkIOWVEmgTy3RdmctTjHnNp
Nt1b2DHGWjzHBmO2KX9tm/QVA8u1HQP28RgybwRfaCSou+rmG5FzrWaj2zZu3XiKyI4L7lUPCyIp
hDqTDr3ih9LjlrCItYENRSGGt+gS7alw4upwpZAQsP6WcfHKaYQp9ExIWTey767vVUOO2CjNcjNK
9abTxx1ajgvOg/C7B/Wittm3hyz+NJiLsWAnV1k2XehcnL1TufCSE74hU5vHJexCzqoWA2XXYIOT
vBEbRBrErlguWzM9VvPyiJYl9GJzuifVJ5jmcvTLuO0CJFev5UCfINen7061XBCWCJU6bpPrrCGf
elLfnMY4MbEj3YIGKCmU+8Xs2/3/sHdmzW0bWRv+RUihG/std5FaaVmWfIOSJRv7vuPXf0/TmRmL
9kiV73oyVYknsQUSaHSf8553qcb+fq6IMI/KloVq7IKMZ6TpLq1k27eLrpsPdjGFa85jDeWkMGgD
WQkjlciikhmuSI3+QBbWi2cw58P8kyIaH0Xh9PdV3d0j9vqR6fG01G3kAbhJ3hs+8osEFc8mlQWO
6zYhqUJEhFqp+y5ym4xR85HzB5kaueQlEsRNq/4c33MRjvDBBsN+jJx62sGJnhd49lyXUiu/xj59
vQNXZFVrfk9dx7JLx8AnCAUey4Tnzq5ypn5fFVZ/0WS2ewFfX7tJwildq1nnTa6V00YP036fhVXD
LC81Xuguv059bV8KNymhr49FhL19TWJQvMILm7oqmYdn3ylqjfhSmdpbckTzB7ixD9nPFBOTcBns
I6EihD7AX/K1JhlnmYzIBULQCuq7VdlOWMqZI45ENVxwII+xDvboKXCucqrrlNyUvCBAZdDMh0JF
qjSdZa37znoe86l+yXPZ8VbG4Tq1q4XrgC2Us2eDt2bdSk6Fgh6sFjYSy3+OJZSnolw0VQa5E5jU
HqXYYLzNc5t4BToGihA6hL4aMVu4weex246SRYe5/KMKKuugBF74ff0Dg+mDaSf7X0YNfyC8n+lJ
2MU9icwTzQVyGgSLZ4TwKLbNLsajfGf2RIAYXdUq+7zryKquIEfZH3DCz+jnp6tBSsPtwNRNzBXO
RImeiS+0PTn5LuBVX5HQuae6CynV2dDf/15KfvAL91xdCZEn0w4mKRK7n7MrDY4zGrFfYunbJs+e
z26otuNYDNPSwHCmuOBX+ub9a57PRU7XJN6e7AsykPnn27lIYOSY3DZ+vptaK1yDpd4XIy+2Zpi7
QVNTQr4vQ+5D3bC7vX9p44xr//P7ErynZAuW+M0LFOPJAZ9SN981WW2sYkjZt5MPkYrt4hAXcbLT
vfFlYAizSYaeAUHf8N56ubHA1/xFWfcE+XwgD4dT17B2ngcbJO7IKXaHw2Czfbu2JNgI4LAq4iv8
jjcZWAey1gfdCokoGkmqcFPMd4vC21oYOj8FCBSXphqIvv9N/7CE8DtB4oaAQbfkuS5ZppGXFfgR
7ULZbMxCv8VG+DabAUs/uM6f7qgpDFVaMXL7zZsD5r+Lx5Baq15qXjQj2LyIzLWesgnnCKNWjYuL
byCyO9yAbwmpyu5CZcNqzsGPqmdfVqUKTMqEFmY84NbgLzzmSVD6r42634Yu2z3WdBhVBiGetKMc
HwNLTltyi0HvIjLmO71ujsy/H8ZawckyMvdod7P1YLdME/Lohx9ZmE8nMDvq0S22oxb/8IuT4/xm
blX2X2nswsnahWFOcBtINJjYeEgc2LWym2+dCfM7KfnZnqt9ra1kYkBPjfX+jfzDDqN0VJ6SCSGH
/i0EyNGKytSMfDcP4lROjOxsYEXkHAzG7v1rMSP97a1nLGnytADX8Nd6+wbWcsIS3pzynZX0R7OJ
9uCAH2yYJ3Hh2c7i4E5hmurvnjzXqkUh7vwpA75d4fWwt6JRwvqYX9ROH80GrOba3yfS3BHxdD34
XrhGWLvXRv8LAdbfXBtnbtgxNS5VsQGtjEM8hC26KKfsSpC7R0CDsYZJl+xSA35pDBC5wHuxuUwj
e02v+9kFPofV45K+wvBnmVrULUhq22XlVeUGeDlkdljJbTcSFqPL6IcFrxGuQHLVw5JKLFAG144p
UHHQGS1ocLlqUXu9PRa5DNemMR8+eCZ/eGN5FqTekmaIEey5oA3OdwtmkuU7kdIo9GEWLSN8b2DH
JXxnaD2LiHILJpF7nVmo+fwGoewsshuyQx5IZ8zXmp1j6ufPhEnbaOq7UH/EuNpYEUGkUDT72ocM
tux86zr0ZEx0DTtRWTCSceLpQZfDC+wT7B6jT6NBdegB6i9rIgGTUGeAxm0qGUFuGSZvUcocA6Kd
F3HN+jRhXhLm0Q8gVGa8yvzU20LDfvDKur96/yb94SXhzFB/CQRuUsi3C3cIKgef/T4nejJfUeKM
C0acW88ku9wvgw+eiDj3KFCnhcspzLYG7Qq7grPTsUKuZ0izy3e1JOCHQXWxcv14D+ix8wTPZy5Y
ktAlUbVItqk4pgIM0itSA+YFrp82PCWvZOzSV2vPnvF4SyG75JP7rUnEJZOqm9Qj1wj/9lgNHIyV
UTYvZG8ex3Q6ZI46jFlmgZE8+4OqUknPi2f9inSdVTySy0i5usb4HHM5HumpvZzN0VhFFr/Rq5O9
rTFpi8uh35AaB6llbsOLEXrXqQny87FYYdpf7PNuuI9aGkkX07flXNHqWfNwX7cBdE+8YUg9vCc+
6LbSor1hUK0JpwOwSqaV+oWW8W/gILAgy67fCJOkGPUaNaN1DT3g3g5UA6HU9K5dKkk91ZLux1dj
Rci5U/K7a816hM7IK4ZQ7dKzxpdaWaR03GDCeK6QtmVLuK4cGan5GIf9EXI7g84CuikhzFof7+eM
sTTIIu1Pm+5pireZz8mCHIGFydthD+1VKqyvYTPk+0RY18TwrAwcOpaqMRrhYm9BposDAqLrtDUf
ZR19dB6f2B5n+yG1jmV5kC9YUeeK83Qy4gqjw2zXONNL3vTHRufc62mzAInjlaq/Tq120XqQtzwq
vdM7n4ftZhqaAY4kf6zKDHjGebz2Eg/f2tpwVmkbVEsp3Xztjd20S1UaIVxIRlSBGa0rGKIvlZZ6
V2XtQXgNOBfbGd+znM++nB3jWmrsMXE7PfQG5ZZeG4SO6lG3HAPMYVKXyjqgMeQ8DBmPAC9TZjtx
d9/27KC1bI+1S0vqwXEAYD6alkq6SgH9ojoxVtUwH7JwuCf+AHdaoc0qofvFxnh1U5ft0aE72CWR
fd1ziNBkdvcQAG5VNd86/zpf/8er+gBhozRTcvT/zqvaYQ0dRb9ia3//kb+xNWGZ2HriBOpAQYRI
abPp/o2tCVtXoXgYrOPNbCkL6H/TqqT8C28xR0J/QrSrMLl/o2sCB1Fy55T5GKJo/ss/Cr+23rYw
Ji4e+PrDQZA2+mpANnWu/kKzwi0nnWMrkJ+aplRCkDlrpgU5sgWjphSOZmmi2iERuyaiIpH3YZho
R8Z30zY3tYmw3Mglsa0ZkWHpfjqsNFssW08rGc/1WLjrOj8HwBddK71YdBvX5D8uNLi0F0WIhKgz
SdM9yXikpo+3TEGG1UkYVGC7fESPM++8gPDfUGjd93zW5nqBste80Rh33Yx5SiJC2LTDMw7r07Nj
hFPE1JLbtgyDHmJJndTzBo5JtSeFpfzWyTB+boNhutUSSKRQgqenqZ7rpVcGiQPtZG6/93UgYAhQ
jAc4zt1RNaOv0KJoUUAL/qx4VckHvYahjt3/7G2nR6C04DxVnfhKocwff30E2WyaseYjd5trw7uw
jM5al1LFHHjkDtAuy6rFeFRm3m3hlPIyHyRfrbTdgqDUhKiVOYxBDCGlXnhz19NRW+G1RLP7KqJE
+5JXVnMMJ6g/RDdQklktUI2ruDKQVtxtEJKoTSJPceO69ec2pS8jX+ISta+8l6HcOqFHYoldffvl
JfkDIuC9FabzpQEZ1ALGRU+Va+fuGiW4cuDrZf7JLDL/SainHxSFeKQmHm81R68vOsKQLjJq17UZ
Mp9dZFo7bxrmNWSsA32ViVD0JmsYbwIck/dDYVif/IlfVThqfZdlIeiH5HATdjaZzEE13lqu/wDd
SWKECBkpycn+tZOUhCf8cLehVmvbBFHKairQHc96xpo2iLI56LPxmtvd5UCawK6lANxNBJjD08Wc
IxqJ7RgpGdY6PB6oz09p6cV70yyGlygkUCxtjeGlZCJy4UwkSdSt6Bd+yMi37LtNGw3jkZcyuXZ6
jZepwaEpMV516LpogPzaJsmJtHZOVg7xCMiEyuEELcLS3uoz8d8yApp1clQoY85TWrR5FF+B8cLs
d1P5ZULw/91NGdTB1ocNg/M0NvAwxMUmD5tmB1M9OqRtq1/5aIJv3Vz0VxazwBZSDMng6yqc492E
gN1bzmYgj1rUjjdNK7ihUtHKZpccc0u9m1oyk1M+NF/MsKm+ebDvL02z9pY6XLSfOQX/3XHu7Z6l
0jmlR19uAEx6PMuT3/0ve5akMPGD3tGOYavPd4ie8q0mGnhqI2VY7XTeEuca1k5dzC8oUNGGt005
LbGFCl/jsgBatKW/J3+r+uJUZrkicETfVtitj0iiV8TzZJ+zip+S9DVpn3GPC3rKs78sfGQheotA
s7GCkbTsQh5HQHJz4Ux81anTpit8UqIl29W06WlS1IZKc1hbZSvWVqvJdQRnlZ859uM1KeLz3WnZ
ljEST2KQpqu6IslalDiCEwinP7pa1nzxcMH4kmtzRYp7hPE9SWJkYsBliL7lerKtgCkJGhu9jqas
69CTg2Q768QN3RtXryCjvf/qnsCP/+xX6vYz13Fx/bGZ+oB+qVf7l9s/VBRJwVyj1KtLAgBaHC4W
U11pn+LZ4xuIWAJAVo12H09RHy4sgtAIvKnzcNy6esTxYvAOQrtKK3/vJn35THOFF4DH0BG7c1H7
TxDD+DKKVXlRRZ22+edfwFTHq7BpT0ALFCjzyxfI56SpBZYrx9TGuZ94s/G6KoNgUxGoWuPswD7j
VwP7hbTZYvLQ0tZk1JfPuq9bBzHYPprF2mBjnopnY3TEpT3Q9YaSTo60J9e/T50Kdn6YB3A+3v/s
p/P47OYTlevQUYGoUvGefXY4mlE9m4N1LICL88XQNP4PVrPv7mpExw+C7MyreGzGm9Tp822LYAjy
cJ4TrlVG/R7EjkRyWH8XqTWgwyEa4b61M3RWg4lzfU1zdDO7TXTJgH+8HTIvRbDRDM0PPPthLXmR
+a3xh+5Cn2cXvFtpPzsU5vnWIXqJiGwElqOiFLbIY79IhOE7zUWd12ClRBKsY2/Sxgg2ZRqOTyi3
ydIcep/pdliv59zJXRoKOX4XGPzX4BcmhvxNKcV6NkpvYxTJN5SBuyY08mphJGV5kZpwynKHV52a
YLw9vXq+pwWvta+F/dpO+JcdDLX9PNbyCEEBMmoWEz4PMSt81Qm+28R66D+x8vrvZpqpHUTdmtjx
95gZz1cm/uNkjQKWwVQDL5hkltzrpZxxBK/s6NHJ4hcCd4uLKgjHi2SQzbJW1DsNkd0lEpxmZUF5
vCZ8g7Pk/YVAkfimbOA1xH2LmgHLJOtUDp6VDezVWdckfXWE99I6ywnN4Lg47c3pMEI6wraEwDHF
AUaGHGwoxcpnG3MBiNbsSesgay5CrXIIPohTpIuQ4FDS61Gy7NGQZQiJ801bMbFCM+Po36ZBTz+z
/bffJHSa713kmNoKqDhzkNm7KHhzyrGrPm+tdUaQEuvAzMnnSA2mjptU+Ih7yK/tdi7chNU0l84F
4vHPMFpJBnTQ6YNgy2iL3Fm7g2s0Id5nnPqKXJ4tksy/FUqxYjeKGd823tqdA1JFyameK5qj9kuD
fofgDmjLo4zmtWdMX0RZEvJATOeCz8NYEFJPviUUhMUay8Zc2sB7L9hfZau675N9gWBlN3vppDEp
mKstnXxYMP70TaRWXRI+cA5ED40WYzk2l4NBxESUxV8aSLzwiJPKDnYhdQv6GIPdAAVWGb5q4JVH
rR9UgYP8bq+TGbTVGFOtarwhgoURdu0ahnOm83Xx91ykhdKqNUPNr/22U3KfEA8fmv/GNFfpLPL7
IGibCx9bARP4Kja+hYYPQhfgBpkcNBykKX+86Q6RY6GtZ9hO37K0YF9tK5pIxSfXl1pO6EhgDcl+
YiFAsB2gmmsms/Ul0ZvGoyAZlnRqvZvvMCTxYSw78XisqS13rYZ2YNE08/xD2ol7gYZZWxOkkNhg
975QuVTzsDb73lu6jR2FmO/AHSEpg1UYVVSZixHDstYD0ACW9vUVgsn0h+MMR8gpKl2MstVHHOrk
kPOS7NpxsvBWAuYsOQzgCTUksN2dXqT/dbYfdLYEMyhU+b93tl+i5qXImyj/tbn9+0/9SzNk09tS
BBAyQR3whjjiyb/wJ7XxkkZJBAChumiaRiUUMp2/KCEYNAr+C65Uv/jWwyqhNMN82lJmsOCH5j8R
Eb3FOyGMEMpr4YyPuzr6NNgtb895KfQw6azQPqBypPTOBEe6QIs2TxN51i0TsudfbtAfupo/XRB3
ZrRSwqI8Ork4/1JYJHzrUpaZdcCI3V2JfkBV4eExYKdutYMs/3di13+vhN8cAT+/IIor7pfnGbgm
nSGsXmzPDZNX8+AUof2MBygikDgW9w36ju37X+1tzX26FI9aFXyonxTC/vZe1uFAyn0izAMES+s5
cjA6tdoZkahNOvh1O8/eg5PAnK99azy+f+m30P7PSwt8r1WaARLJ8+nxULGt63AWD43EGSJ3Idvi
9JCDifXBh9buZ6j16WqsQOEhOWN2DCby9ouO9PmZM0bmYSgYzUDer/UevaTO7tS3DmnZuQHVdJ9h
UMMmiQCmeTRFgcJ2TCONbSr3PvAt/P3r25TcNvgMZrYO4uK3HygWIRqowDcP7mDydU9h3bqWQM38
/12L6BqIWyxhFs7ZggpiQ09DTAQORjOI687UMAyBp3HsYvlR4KK6j/8pZNV9xqwWnaEF8gWadT6w
gStSazbWdIfeD3/8DP+WzIP/6dLhIjYhf+pi7FJnD1PvidklGgrmakIIekxWGcktCkgXc8KR9P7F
zoxZf34lQwLKAVFzC8+DFghBE9BYhXEg/4nQRqPnmsLXaLtPieVulVjPEPV5SRE1H6ewNS5oZY2L
Dz7G28Lw58cAIpf4ZigD0/MF4zP48X2K38PotnKPxE2oeAdMO0qtYYVWpHesk0QCME0zE7rV6eUl
aR6hhtfUu/c/zZ9Wr6n4e+QJYL9wTpFIUs8es6Tk5e2RMMH6wj0jR+llgqh/0Jj+6VI2tAiYCRwt
v3li449SF3hFGofI4vZ6npqT4/bEVk/5VHww3nq71bN9K1IkIXhoU7ncb8sXDwucOaoSY6xJJ/xR
0+ryiYIXfu+ggu8RUbofrOVTXNJ/3hh1SWXHonMEs5qZqp0dZ2Uy41YLT3Ov+4xcTBc7CxQFzXi0
B208RjjqZ2vDoiULXby4ogBGF/76xcHRclxpSNOudnPF8XfaQVozKRsWANUyeBRu4qtIUAZ+8PBP
R+wvn5mDH/kJcxvEeIahQOa3m1fuYn2CzNLcN6mebfQZdy00RtomEA3+MYWeTWOwhFFeF1iHxOVE
tgs/7K4m5/aUWs9nxOuIB+lbQfsKd7p9HTFBABsNZ94ryXAmXOk1upuFJQZKahF4qBZDd6S5R3aF
41n7Wuv4LzjEvNerJsaFa5Bx9dT2DiOrwDRwuuAGQoXCeBCRolYjLpDeA3MeLWa66FdiJxqLH904
6IhWmRciUUSR6BvKnQATmzSvuIbLnbYbTI2qCshzYfaI4DHaKMU1Ie+sEOxLyqepcNp5q+HZbO8H
kugPCHyzeoW9RR7ukzRsX5M4rZ6gj8pynwmVP+tStWiyRX00w7+JvorJ45E5s2EnCXKzwX9AZM/a
axP7GYU/q91Eif88Ca95bU5psnbfW8/ZlMgXLCPkrq+c6ljbbba1BqdaIg81CR1ssK9cDJ7FCSMm
Ie4RgPCSjkoJ6TN9NEaTO+qjPMX+Itr6htG8goG6K62Q4r6dJffHw7bxSNj9/IBatnktPZPnlNmD
9yDGunlNaKMlvRUSwrnxaftcQLOHrpz4XZo/GReen/NTsngS9zixIqjtdPJ2T6dczkmNs48NCWXK
wjreAeMSejU5DivbDMlXX2T5NDv7UBUmWkzyBeoi71KPpfLnmRipoTRFQWvlKHWrqGLVJIZuPTt2
wt2c4rjE6KRwJ0QQyp5uX6r9UusJo9w2Zl+lWzlKPgwC+CRb1y3nol2EvH8FQhKcMGcXuyEtwz9j
wgDOXSJcRxbt4MaDp1HiI84UOePpRR9r3gOpa/xYtwW5HTXUuKVQIE3bOsm4mVLOZVBcgnyWqJ7n
q9lJZyJFosx67lE/PdshiWBgVDVpGtYk6k+BMcsdTuqBs0IzZH7N+z6/d+doukqrPl1VSEnwu9RS
4W5EpNf7KC36iyCduExD9tByyOcCjW5DLiS0sQgiLFhXsnCseLp2dRcHTzOEWpglHhCl1RjLEcMe
gtznCf9E3Vp3RViW+0SfQMpYkyGBak1+15aNC1/b77LvhVW3PzBJLy4siScOmAF+XRPOVeOyS9iZ
1JwJupFekjbeMlN6tNOkbjaNNdkvCqleNW2OTq9Bw7DB6taBKIGp/ErERb7tC0RgXtwLKLNzE34N
lFrNKdryarIV3ymf/IOYWqfaus1gY6hI0OmE0S8GbQMKTpCdaTGihP9KPDc+/pYEKxY9j9H1LfCt
ZMi/xmXstKu8J80+0dHHq2KUyKuxwlW2rjNtXVEDLvpOooV3Mb9gY/IX6B/9Y4fY9CJPqvIirpFc
kkkwffex5lmHWqTdTV6RPUZYsi7TKYcdkkcMkqsGM5KkfnZak/cjQhPjyyxcdn2NfLvEIad2tWs4
pTrbP8qjYpGQGIkMxEFK1oLHeUwh0eM5bkBUSjOqQQ4kwh1g6GSt0MIMDC2g/RC65/nYiwbhhUu0
+DJtG6bbxaStZVZ0n8vExrW+z5tNp+haeai/pE5TPHppJBeRh/VmozH76FI+By5DOOgIfCR58HN4
aZuV0uLrPFEnkPFlgbjlVm87UkCblkWt2VRkz5PfimsNSzRYkjgh4MhYtjI+wP2lwEak01ZLdtv2
Nah1NqRi9sT9BCtdgr733gMQ/xis3W609HUSkaO6AD3Q+0XmEL63lJZWPPkC7C8dK215Gru0jcd5
7OJuFaH5NosDhovqp4mxbLYQQdiC2I0pzJgO3GojfRR2spRwNhLr+77EnXnZhVa1M0cTX1hLJOVT
iTCJj+Ygr1uQvJo+yaIKqOdC0hCEUUg0ySJsyuyrFYdu+WMqUYs1vYMmFf94lL4Iyr9n7lBhqJ5o
1hc8eL2LOvSaXVpM5BrmYxB1i1TE4bemb59jRqZry4yCYIm2sGoe01nrtE8RPn/GzpWhe93XMS68
aZSsw2GodjH51xuomuXn2YP+TVCNOXzurTo72kH5Q6bzI1RgcZO0kMbZV5E/SA9NrNmV8jVow+B1
jqLhEzpznhxvfLyuAKy8hRk4mHn2YZRMiyptnL1tRfB6xiEts2VDjPa0TLomGHatN+oHk+nDFdMk
42jPY0QwcJZgg2DzFIjRAE940PJ+zNejaFMGBLV5A3qd3lTC7I4ZVpVLlTHwAmc4xbFzNr5Bre8P
rV3OcmH5EukaTnfREo+kcDF08+BhTJ6yXXhYa6A0MvfT0H/zS234hOwtuRNdh+4yCqyvyWAnwbLG
uYGzEh/nRTUZwbUH1e2qHrF50rwBEn9IFsizjIYSMpHhrfPI6g6M9DUCKFsAanSkU7TBabBDKwha
7y8i03fGTZjmxr0NPA2/Bj1kGYUkCE1gaS2REQgJg+GpS9uqW+tNY0b7MSLFaekWOjZsrj8wCrRH
HXtWL+yaHV2udhk7c/FZj2rpLckAymD2ATMmu47Fcz1wwv8QfdVcdWXZb0cOwgOJ8Vm6YhrpN4tC
0F6EbG5bWLUYJJVUFhriYKe/C2Q/wDGNfQveOFveUzK2UDyn1LpEvsk2aujQ6/Hv6pnJywwj3WWa
F/KqRSFnLSavQt3qpo7JhiiG74WEv7vxUExsghLDAtME8TcUUtt0TnRsMlF9RmbRPLgp4uqeKfpy
jscIi1kbC3JSMAVZ1LEDhws16lL4M/h81nIOtSrF2Nf6KF2Z3KrbfqZPwRWNcQOWm9ENpjXjZ70e
SOKMWpI6kYobG1czamTOZW5tqsaxcG7AYKXZdqzdHz7DB4JajPZlwOvuFZqrHW300u7wZYbllBIG
kzr1wsfG4cfczlWEycU8dTunLX9Y4RjcNnEGm3yOmnYP0ov/WlHk1Soco2pamE5dLxNO5xstHWJc
1m2/XcFg8PbBPI0jcZ8FSgxQztZFEIMQXTOd/hHJQIFtazDHN7rjOzpsvDy9yb0UaX+O19ZdqBk8
NVLlhbnL8NkeuwdsMYCmf3aw/8NCP8JCIV/TRb+DhT43IaL7tngLhv78Y/9i+gj7L4iVlq2gKgPP
Suai/2L6SPMvhxDev2OC/4WDeuR3QvGlNQLuVIjBv0k+pvWXZQK2o70BhVEMoX+Cg543xjjww/sk
nYmhOWDIOdcCeXiFq0ZnM6BHTLvMo7G7qzmObWqfqvn6y435AwZ6DhRyMc8DpmM+hf//b114YI0m
ZmityaLFoDQ3C3k/qUP75ynLRBbWPqSnZ6+nUv9/XBoNoUqKQB9x3iBHWiLod4V5d3Lgy71a89aY
FTnj2oEDcm+47NNI1mvltueryd77l38LCUCd8hwJGqBga+BYqF5ve11pREHuxalxR9Z8Ei1draeM
ofSZyz0mtlxuzGin3r/mWaDh3xdlqZhqnC0IFHl7UfY4vwtKT95ZMpf3uYH3q8zsGfNLoPmHsrVo
4CJlDdeJDnvZsO3aV1thPalmcx8qm9Fd6QRUNY2mRMIzyutn21XNDiWwLg596YMRRbOyFmhKAfNg
5IQzPgA3zuhAp3tnn4ACpglwhs9wAnfA43t0QskpTYeUdPCvxhTt/cZtRnF/cp8ckw/jRd5qaX7e
PCzGPApiNcbwzp4YRgxMtqxa3IEfiHsoFtG2wqryhx6P1d2EjeDRMmlEibDDqH0KYWe+//R+fzEd
g8hFBt/McXX3HAPtPY/2IBnFna3ZIDjqhZnUvCDoq49GBeIcFWR1guryZrmqSfpNaeJPTpvreifu
TAU+amWIx08fCVrTUzM/Jqb53Ou2ejuViWLpDLwsp046TvBH+udfHFkvu6UCm39btdLUCq+CTnHX
tRUviUnhXlzKFlX5Amr0Rwj6n14Sh22P95L/Ob/BwISFYwBs9PLuBFnkU0ibYAZjcegcvThkNWOF
E1hbVRGrHEakuM56D2RqigVG4SKeGZDa/XgMKovOIyHg5bJNem8tWii3sLlo9vMp5i2zUMAOey/U
u3Tz/i07jTn+A6WdFqtDNYNHH0eFx4p9+6bHzAA6d/LEHdZhBJ1QAdW707oZlSeWakUxDBnYcidu
IMUh/rpU05grUavtUH6ArUSJCZQxDzMdrvBxJHdr/aNpzR92QSZ6APuY2uD0dA74alB7ets3xR2e
otyQ020WJeio0H1xX6X1Rytbnr9FNlmVJ2marqZu4vyKWUufqSdTc3dC1KwWqMT3RvU3g26y04FY
asMGLQS+8vH46WNckIZh8siKSJhgGfnUvhoFTmaxzg5AJY7jtmGycSoA/3SLGk4N0osjqN/0cBiz
MdokJCEiO8DhC1EffgSd8g14nr8+bw5rnefMLMqU4Kjng6jZTTynImflruBPLb1ymutV7GjYOyC+
xh2qD/tBGdHF7YqWN8WYrM/8cOOFQYQPMD9bB2UpvaWMic2mmHY2/Rxo7S60G8KachEQfqr5lj+v
dIMekdp00D7jJhuQ+EX2Rr0Ygim0oNJBz1gxbeDNwEqlW3MEELoCTkmahVvmd13ehge3yeJLmbnF
dR/7TrVyixpVCdpZ7VFMTnIjiil90ZOG+Bu6bZTZ04yz7jT24esEq93GtTHMV7ALW1gSnoX6rWLM
dosNfJEhsqU7XphAQPBpMOFf9I6jlQ9dnsYE3vqO88lDboOLSBxARKhlX4EFWEGNH53tTRCQW+l+
AynGYCjPmjbZ4VraykWFd1p9Iasp0i58YpcvZYAZ/gIT8z20aO8T7SORjQ7mMfUdKjJhIpQCmVuC
/CQh7sZBWd46AaDfEt5g6K/cGKgzAJ97KBPWiDN1vHLorL11BY0/WFMaeGsH3w4+XWFZzw1sw2iZ
u+w2lIBsxH3JKdDgRhyAbDZAlL5Bt4bYM8VSS8Spc+kSttJxMotQ4Egy553ulHsjQIt9hTN9damN
EIw3wVRkmNCW0ehemEEUXvcI319A9exiEUhAGz2K6xWWBsF1Lc16UyNmhl5TPg26Pj+KxkWW35PP
COgqv014kiwtyBtb+Gj+RpJi8jUjxfKR1HBrUREU8cpCGb8HnR/jRRsG+UrveDzLkLSpLXbFFtoF
B05UFmQ6DRrKmdElOkWbFoihX81Kt4EUo6C81yw3Sg490TAJrns56p57p4c45LEAsBtwVpmj/K+R
NIMd2IBYlufDQlkIOUj0L4kZ4beLj7NGPAFqHOGVj9DAbIOPm8Q50CwxHe5G01XxMzOlLpKEO50r
PwA9cCmG2MGZHbiDY6ybdIDvlgV++nnUGp7YCbHKpgmr4t4hDQJyNntFNLEqyWcgNpswooqfgZFG
+eSRugQYI5QrXxSjBtP12iVEAsdfZb7Fo4f2+FRHZnDXOe7cLufJNp99axgWQURDu25TJTRSk3bU
8N7DILGsbGYML+3OZuMx2YcgLjHfqRG1kzIbgm5ltKUlpp8WH46OozhQ1vkPHc5PqwSq6gEbM3lf
oaTlNxWpd9m2iiLPduajMDI9wmOFYrovglkZhfdqcoHsmX8xOwmWli6w73MtOakXsMT5HTX0vusu
r9hioHO4lyfA3cOS/shonUM90thRT3skNZx76Vscok7MTAZwvHmtPHUrvdqErdB0/PL0abOuQ81l
IJu/LSg7JX70EROVUy2SpLZZ3+RZUuMn0TOdnsEQe3NiN5YDKJ3AUV7KeDp2Ee2GofJoyFzheG7B
QVeTqh4nyb0X2cSX4pXkSgnj+9eoYDGgjGpe+3oCkQxiqk89YWjippyiSMAZZqSctpUXVE/AglS/
OE5Ox1OhMCegzHtMouxnqcYlccMQsK74MCMCA1KfIIMuI0ImL4pK06/JtcDyp/D1a+iaSXHJMuLZ
ndJz8Avh4GmgqihI9KjHavxRFATDnQBHWACc5oxxmFD55GU+owRSHtBYPUFAbGo1XuDPEO9QDNN4
WWk10OmpwCEizFsnc4zV+Kn5MVTpM8VenK1Qdpo4n2hkrEB1sDvzarAmnFAzy3wOYVamW44dPmAp
R2ZYrpaDapSZ8L/hX8DF89MrJHwrHjf9WKsyiJOnXdXDnWsOzWuqKCl0EC7FHf/XCwQHcG5imroq
VKuShEQ0nOZNbAPGhc2Tvsbzzrng6xQHo9fwyJq6CZwElmK26rsIJ+mBE7dVy/M0zNEDhhvkh5Nf
sY57Bj8mso7uqhwCLdxl8B+p0nDVSxc4eLgkS/PXpfQtFvDPEWgrwCHHPnLu48Ql+bGt9GjLAJA1
Ai/ceg6zgXs6ligLf24CKKEZ3kc5dyVNIu/SnlCzMFTnhbPV5bOBAVCs3vq0FeVTrMaqJwIS5X61
I1aDpxrJBld7DnLuw0AJ6pFe9aApCv44BfbzaZiYIALP/o+9M9uNHbmi7K/0BzQLnILDK5M5p1Kz
dKUXQnfiTAbnIL++F3XL7qqy4YLfDaNgwyUpmZlkRJxz9l57y3yWsVUseOLbtuNKPu9EG9Fyd55S
lgBhMO3aGi0APs605K3f+SoyJxr76xeUNTZLk1lHzaFsDf8F8pPyaZcvWgelo19HqB5DysAEAPjI
JFuQ9YKAyNQ8agA/owxhBmg8TRYD2VXwzJyVdd5n9Jb68o1WMg96Y0ykCawSK3YizsidwwrEKJ7c
jbXgXSaNqbhh8YjGlKgpS7ceTJS0ZE/wfzIg4Gv5xNIuTDOLXyfGz21zXnTuKFlo1hr6xntfhMR7
Z3rkNDFvCVvyWx4+P7VWjpA5s8kolrBdLydxeBd5SnqFHHqe1yqJ/UuR45PQl5lkPddaLGwvTMUC
0cUsR2nOw4VmjdUx6VphBQm3PASOFbyapJFjkYHkNoc5FQymBY498aDaac0ommxmrlrLMNFW68rC
T/svldIpW4vBPuZNrdVb3/em4lSODr9dDInZPEIfmLhFwCSWGzAxxhUS3rr2wRLV9nVssMhzFInX
ktwmQGZDxk99/vwAfq1Fa+E+rrKcz4W1jV12nM97N4oV25pCX3NQbjp/bdmG7j/vTxs04D6jEbAf
q8bOb9zB4xbxdJAxNl72UwKuzfv9hgBp5/2ULnT7TdmO60y1AkQzS/ERO/RSPu8KR+FOCXK4jlcH
UsDeaCrjipmcD4HRV1qDNqsMhjOiYiXClMAwpjFpQmDEZujKLI6qaiq5+7BmgyaycaiQR4oGP6T2
NK4GGpEDt5zxhIavnkKjIDtp40YNOwzBtdaulhzth6xmtbdS45Y09uX+ly5A19bchX5i0f5cAe28
Z5pTRy4fNgEE6/bdEzobWO7EY7NuQMSIxRZgazkyugzquB3R8mseITrVsF5tNuCq3FpMCiw63LN6
IIG4ZWpEqfbiq5mDn4h530QUetzdpt1rYWa3yghazkLL42h4qcI8NFbJLWxTvT5WLKNXtGVchSAS
hLyTtOZu1+l9t0+9gLYMoCj3XxgG0PCWan2/rj/dAeN2H0lxKG9NS3xLtEjb5H7WHUTR6IGLyviM
DCL7GVtdHbgr48VyKKkZbqPGthTbIwEh7EhrPN0GYnfvc0KZnRfUD3zOqeQLrcW0qL2G/2q34lPH
IG5qAAKjKo+plNmNZXeGsWHXLI9U9upQGbKCESBldRPVdM19tSKwHZNuPWJP7jACOHtvi2Cu109g
e4rklBGvu2wAH1NoI/mlgmGCdvzUElR02YZNU0ST9hhnJl9PS3YknSp/BTZ/6ls+VUSeNbHgQL0i
4mvkjFOuR7pP4UeO+Hn/OfsbmolnZi2UsXnxwVg+j6qfNIRc6i2XFy0uzSazXkUE0cSVqs/NJEpY
txeR1jnDa58lKfelv83WPdzQSCSKsLHHwWdhGOsQeOCtZJIlr2dNqx1FZiz9tPbgJrV/SVGcH2E8
G9dYCZQQJDZ8N5fZCx0Lzjg1GN9r5Zjsn8zvuFvLmNVqcVLzaeSVwX2yRPpZvqaKsGFu51XAgy+G
Rf1TolC2XlqGkaR9NSlbvn3GJtU9617b8Aj1BTdPGmn5SavFjlQyrntZanYgarvkYIok/WGPjt6d
hRx44noN2C8GMP9CeOZ6wkAEAl7TOpZ55dlH111090jBphgaUt8E3jC0+7rvhh2ZDyYT1q4XHzqw
8SfEwfWZd8yqRJ+Hj8RF+kCvKTKpJEqHjcUZZ4fsQN0JFyiGR0nsxrVd4nU5+DwyC7386cSmCuiS
lfqO/Ea4/lBKzR2vnDwl7aCeoS0tl4TB3bMc4jzseEJYnal2lh0b4kBCEqRCczPbUrtb5YbgLRe/
8rZWa6mDGQvt2yAt8T3zh+VHwakS15XqOG5PBaxZZzbPBmibi8GhbF/QXEHpqTttOCDoSIIGmlWz
JdYQd6ml0mvqSi+MMyd9LWUfP5I5MqJwKIsZ7JfQ97Mn5qtvyegZm0D+rW5m/pIg06PjpIyq/o54
IirWAvCasQH0gtGr9Ufn7bOL9L8Jz99MeMiQNqw/NNz+JR/j+P0jqf+odP/9N/453DF+Q3PHfwzb
Qge9jov+MdwxXMza9PttXIl/QiSu853V1Gs6eHRsZ9WD/p6VASIRcToyPtZo3DuI+v6b+Q5CwD/1
igQNMNo5XBZHJSYB1l97g7kRNYNwI+dKgot2jKmxm3NFGhg5kx7SD5fzANYlCyy/7jvFI7pt4X9l
9PQjAbH3aLu5JTZGzdzaMdQr6J70TNdWAb0wPaKlZOV4Jfadzq9DDTp2/0CQVtwESTxNzbNeNZEW
VExorfKc+2m3h3WeZVfXTHzg8hjidoT1VccSjRcoN9oX5WzEYVUWNhWnJ3ZkGuMC5xm8z6Xft0Gm
T9GlsKS8dIPZ72dnbE6IE6bvi1G828irvtt+p78VU+3udZnKd2QFK0ywdIjn6z7YEzCiEIoKMs01
2+S8zIk66LK2d3xR2rXCbE3gnzvuErqJbbRpfRyl7cZlBSzHnehAKQTM/bNbLUnM15Fayh4sGRqp
kpsuTfSHuVvZ8UNThWOvvxYi9Z+VUDOGdGXtpem/0uGAo6PPm8gay3vc3ShHhta8tmWJrxnlzkbP
0vRSjvV0FE6S3vha8eH3DTB6Ysi3Qjr5uUFxtS9qbQR34kbHORLWDilv8aMsUuxymWf8WG2aDWtu
Wx98M/0xDGa7hQaovgjDmyoOFKz2jfTiTVMW3rtpDkicYOnx2dSvcOReG42XpoAnCTyZxreo18QW
W2m9pS/lboR0ERu4UzV2QQE93giQLZeP7qJsWql6Io/rHfncjJ2zI/mN3Coq1PzA7t1wCHbdnqsf
3ZD+ygj5HGP1zFFeTUPg5Eb8YOdGfjfP3XIbTYm+SRa7uSSWqQF715XgVSwOzSSa7+2swBxaalb6
ODldcRHETl8SMNM3cJPACSbRdDe1Tburuk596z27qAImTIAec03+9NHxDDicbGNfutl0AWadHpSo
uksfeYSfKGeKvye0KdfzCwwrgyNRMA/SZeUHWRukvatfiUTRA6f1lyJoK1OvmJqNfhB73fBiqRm9
D5lUJlmueQNVV3dThHjJuBsTk/xXrdSyoC5N/zyWJcEHvYSIs4F93e78SV3Shoty6aKdumXunmMI
wmUw5mbysyblhGq18A8u0SuwIrXvziJ0PGNJltG4jYnta7XJRDeBOdwixXXnZrr/SnRHDo7UPcuI
eBgKsIQoB6F/HR2j2Jmp4XzLm2g5LaocsWeNqOSwZyEaM/rpi1/b1p2WRy4dYC/aDT0JqZsqn+Zz
Daaw33gk8pyo3yYJp0hLtjOB5neugGK4NDCMHUdVYa8scprR2j4UCNT3tFCGF3Jha5KnK5LmM9Sk
xAnE6VmTBAyK0vfKjefzlpya0RWuYL/bYPiCatiO89ZYxgwQdTRv08lbnkfVKGCjjbFLGAWEiT/z
lfR2dJN4VXvnOA1jDa99gnvgPPjWcGiR4NxOg44CRLknMfBYk8FjqmMalWDQJ6emy2ZqW2MyOhV4
0psfc/o3N2U3gj8wm+w91Y0GqgUxB8PUUlXP6HmOFRCqR5U1gIKAq1tK6jcQurd6VU/3sd20lxnV
4IbFky7PwNdNIEpC6zm1WBQaP4SUqh+XxvhuTMK5StiSR9MYzWPJjD5IjY6OdyVNOBlRvG/NiD5w
SnfUlTPARtPqH8HRzz9KXdIB1tz5MGegx8GslQAvDPI28E9C30xFvkcnJ8M0YiHXzaU/pwlHJho0
9q6RVYwBcnRudFVpdIxYiPw4mUKIrd6bVevJYUZnstFU4W9bu5+pZjrhvLEJLgfb97UfRtbAm50S
uqbAHX/C6ayv8Fzrh65xDGI+y09N3ke8lPG2MYoiNOtx3HsjU+aNxJr6hom2v7Rl8dCRH3Oiw19t
rLaVZ+I+e85C8NIn5S13upH6t13S5qupOFq2duy0+9IGpoNM0Au73BvDwU3sH/FMBgaz/m/IElfp
5tqojPIp2bREJ14SjcSIWorpVRIcv7ENuTw4zMgIcqmdt8FLeDYsRxIL7hFYm+bqpkoGjQUrxq8g
Uvs9L0ZgewxkrkZUVftFr42PqYxtEmmWZ0Dr0cacZvMgQDmVUH8j8ZimhgqlvnhHbNQPi24cOT3g
gm0tw2GEiBwdcY/wQzcdmVzl8aumRAkPsUSW71TJXVZ0cxVoTTy96LHTnHyrcU8xDQqPFTTyD6yb
wHh7/dK5mvWwLMPdEKfwWwsytUk+zjeCew8Pvlmu4d0BjwR1pG8Qq7ug+wTG95DPPrfa1NYeeRRR
vLGr2Dukyhl2sdcX284ayo3uRRcC8PJ9zdgI32nmEZ5B/OokS/vIA5XshpJORNwPMHdVQTC8F5W4
S1uW7ymaPpJUl3uYuc55GTv3G5zl4mvbSe0quva+s0rxuHj2sz7b3TVHaw8inu4fAutl76E93DbC
HZ+7MhlOwik/MnqYxyRzsernab0fQfYfhqUAf6S0uDulEO+3aCTthy6u6jsQuHlIQLkYYYvdEzVr
viHXmy4EX4IlIARnfAVRqx2KZRSXUqbZyUzFroY0heic3FTHflHaZAe6VxbbtLKiwI3H4sn3Yrkf
eq+5JcoT2GAnqZOb6Af8L5bAOEnQGvvQ6cloOHR1sdYn9nSWOAi+jP6q7+2gksqFXFfbEctP0RRP
SVlVGzPP3Mcc2uKuN/J+w/URrJlZNyOr6lYmxnvUAVgva5tgbllfignahHLUZUbr+ox8mSgp8qu3
ttaO+xQl6S5VefTeDrPa2ypt3+G5A/v3B4jPozke3SmjanO698lgXfH1krkRUP985evTofrQBgG8
c7ZoKnjZcvL9GWVyXJxVj9sQvyXzuHK82kUdbxJPJ69Ud4tnVKfVI4eq/FwxRyEg2MD+m065l93W
dW/sfTeWV/J8d6Vjyb0HPOMGHFkVVkhM90lmYxFJzPjirs2m1syGQwxfn0wTIuXvGiHVMbELAmq8
gWlOlglyyqZ3JJDZhhR0IffTZCy3KAizTY6q41QvbbUT3qQ+Bi/ykK805HFHeecIFLtxUwXODPdX
1Iv6VgH/fXeQGgL67D7KGHk0F/KzHMpml5HoUKN419rj3OkMWrJcOwDAyB36WXmZBYYNnVviS9lQ
0zs0Ckus96Tyfiej2CRLc5nY0hxIx+DNsCPk2S3n3k2f6sVuMpHp6iBkt8sUGafV4kEiDKfNxPP0
Q2Rp+k+Mt4KZV0HnFTx1WDt9vMUP0AYcPVoGVfm9QH1tBZ0+E5IRdWtImkmKI1/1O/rZ+ICHPYIP
OayjjbmDRtKhdSTdqQubiQ4l46PI/cL8tPV3xuCKIF30e1eyIQVkNmVXY+qNb0q6xe2iFAvCaBbk
ZOXmLqqWojIePRUNWUTQs5fU39KBHqeNGeNzeqeSnFFe9DnX65Xn10/TPPKpMfdT6wDQ/5wFZi2T
MiaDxTomZMAgQuGnuRvO6yxR69ex4rhOGOXnrNHnCjkjiC/8Tv2uxVME+HqUR2TRqg2MdW6prxPM
YfSam0by03Xn1G8WT56Vz+2Os7l2g5mhCQfCNPapKyRTUakqqBG6cVOvQ1NEdAtPMMXcFeXY05LQ
FW5a4Xy3CwlhdXEXeY6EP23JTGofWpDRQeaULTlcsrzXpyShu4OKO6iTaTjYRe+tq8Eccuozw9rm
CGNO3UpYAMDptIW9dQthnvWqI3V31RmkQmdQgU41FM5cwi/QeD09l/WzSkf7tSNeFdJDKpF1d4bG
IFsHda/zycH2A8eVFv38hrj1Ns48Pla98NWjIuE5HLM4jTYI0vSbWcbADfuuC1uLVlnQCQ8gZRRL
mDHswsQFkgJFIC+oCFRfgAJVmWVPsVf0bz1HT2qmbrxiAokfS7F0O2/9sKMyyfaa31N9CVwLV4Dd
UwvEUYHiGKR+nLOueYyikvlQWvOjAxFkx7xrq4c+9lu6jEbz0iYtDCjpNV+qOn6JQElcbBPCA2FX
unbAXg2jrPLJzhjAsNPskY9joroqjJDMujeDSuz7Kmk+3IXhGuwdhZJeS3QcgJPOtp8usY3BhazZ
27yYi9dMJ/CLsX20hzgEgnseDHNPKdQ/E3UxfR/xcm6kacfnroxlyBVVu6wlZiOEZrMEeKgE6UcN
uek9liIzjBIxfV049XHi1wQT0lqtw0svT0LEvOlDG5MzrjcrRph0eHPbeZqxNd3FP5I5mB6TZcku
IhnTY4ku5EoOMgWscriZdO1rAQD+OYnJxAkcA4dMYM0sGjr+jNecpcLkzp90NNXucqvNNXlMg4z2
vTkWD9V6TrIW7ivAMX1gNHp8ikz6cpKTL9QhwhVQgRvEhhtrSFq1HmQN0V6ExeE6rUDSs4KR7Dg3
E9rlLs3K5ksN8LK8NfKssxgKYMq8aQx2AYaRwECwSjgEAxGR7SzftbnSpzvDh1XooOXgD47a/NpX
SqonJkMZ+6vWU/D2d7i9gPVsh8E1XQk2s1XTmY+k9bxdHTcJzMrOqKEt/t8SXU5Cg11dl1jtI81t
mLSU6uUP7Z9/o2P9q90SaxPiJeEJl1MZ3Z2/yjlloyYUG8Z0haosQs3HzmeYI99IedQ8Qgfjd0j5
6wgGi63YaegoRGJsPTe6kQOEqLrf8lb3/pKFOcnS//ni/ix5orRZrw2trIH5HynKX33NJZL/SmfK
d5WyvbqSs2J0SMe/42z9pam0vgjZq4gpSL7R3b9+ACLrFUXvOF1TE7At/zhasavc+pew7X8tyb9t
SWKf+8PX/q8tSeb5VZ12f+5Kfv7S711JzwWXwajLM8SvgBb+3u9dSd/4jbagg7gUzaPJTUzD8h+6
c5N/hSEXzTs8Ab5cuom/9yUtJOyO66Kf9n8FwfxXIb7Op2z3/2vYoPrRQyRje9WCrzrPTwrgH4AY
qZPSvjG65KQackiDSdYiwFjonGXj0uqZlWFjQ8v8R5k3YNEg8bJB6aMnSJ/rMHUdWqOMwN8ART0t
i2tjnhrrBUKzrqt7sg1Le8/4e9buGYG1rw3R72Iz4pvMNnNUoFIbzW7kpFyiGSsiqpVgKPWFGNt6
cC7QM1w2t6ldjhCRehsvzBpdUaB62I5GppKNNdXRCX+aJOvK06DaZbP77TPSsvf8eBsvOmPDROKe
29DdN0Vo0GgyL77ZJ7iQSudmQiIZlOPw0BWmtnM7g+2Yg5xusbEb6aPMsvkeM19/bWOzfFjzWaut
q2rCMzJPxSKoBMIkigD5UAjsPfz5ho5IPR/iyfFPJo7JM8vuHr9OqwVJndY7UQHEN7uEQPt+Ajsc
KhE1O7t3zdfCJ7wsRdLxaJjK2fqJ/R6Ps7xFfueHBENZd4OZtcexnu0wMUxG6Av8qspxt9qM10pJ
rbizoLpfrWp6EDpnWlEUbRFIdNvfnMiUe9utmda5VX42SixIqaOahxHKLh97ksY3HDvt65SsWCjO
IMNFn7aNWdfXSLblz2x0/N2Y22Q4C+hDNMK6B9Pxv4mIfC8jMiIwokkT4LCm7yyWV5+MZGarZbWR
hTiNEzJBN/Wrx6ztrAdL+epsSXe6Szu9uZd58hXfd/IhameC4qvOtKbmUAzMWGCn2ezkUrsfa1U+
Fm1e0vEquqtpIfLDlNhuIj/HLpH1V03lA3PPtHsmFwtBYmeq65x2ZSiVMDGuc6WamuJQH6P4afFc
4uoBvzDNzKqaSrvKMtSnUhpnK2n0E4Cl7wU/fxsPdnEPrQ0xCAnQ/oObCnnvmbiygexltN/jZbna
Gi3NTLKj5Lqq97j/qgfd5I52naG/mKi3zzOwNtla9o6je3dTK2t5ow8o0i1YqORkZxhFJSk+DcX+
aIcN7tY9B/d4pzXD2bH87qQnzs04do0bwCtjrFp72cbLFOeuag1D6rgHQ6XPJRIQYpedpX/R2BFI
dHzwUnIuIvdso5qmzKrIjRyyu8TCBwVo1MDoHfqF/cDZo9gCcPnWSdeF7Vm/zBZaXMhs76XbFjv8
6/28KVPzLGy6T4Sknov5uxYTSFgbvQyWQX+1B5/o1NmPDqC5tZsJL8Y2GmQcZrr9xmLY3ZqyVDuN
rjj6nFgcZ6JoX2xHmzYqczsal4DcNOIMnUw7uRzZkAWbb6jgmu3gYutDrmVy8D0tfXrpy545X4/w
h1ThKqKEIP48AEVThvRysbgym9/lU6Y2NkehBwAgxb30RHwccfEDV8gxtcO/uC9Vsexx6JuhZMPe
L7lybux2PM2tNR3bGYc9ioduup/s/mUwZu2gNbO40rROKh6wurMnnbRWqHJ+2BjUxaRuTFZ5mWpx
ZQD8Fe2m2DrO4j9lnAp3tolvLvHS6G62vPRWJN1HZUu6NQ1Y6yU1Phw5Cgb6rd6/dy1vWS8TGbay
MM9xUVGCm4JbWo+LzVjaBee7pLibWXYJ6mG9K+oWQahbze/LgG4UFGe0GQfuwXRW87s/qxQPf6o3
j01LxKwOkzT2qvIWRSow9NHnXHoXi4iUW0lNxLTE5rBXiBG215LVR5mj+OSQ2BdhLSv/oc/cn7Km
f8sg2NhNiVfQVPAMAis1h7JKOlUJOcImFAe1PkhEmv1y5UsYK2kCO3a5m38Z5TCar7Y5hKSriW4G
VHcqKz0Z2Fu05luuZfUMWjgb9K1KKMpv89arIfTXyjvkAw2Qi0Luca/YsB+tNuIRySduPTpVo/jS
GWl7SpZyRlNGsMnXnrsfE+MAFXBjaJFrB5Mj3Yem0DyKBAMTfg386tTMkbbr/ayKD1HTH2dQ7bdJ
MRSPnpZZbtCOmrtP8ogb11+m5E165FKNpl0ejDROPtCx6ThePXL/GOb39iW2Wqysri1phy3TEB1H
SaU7WeM4IvxYSFJkaf9Z5TZHc8s2p5t+7Lo7iIeNHrrOTPEMXg4ZQyYGSwW2WoZXPbKaj6bV0zf2
ZMLCp3K4IeSzvI1G4f/UVTIs4AMjC8ZdPr5qebFcSwQCOJUYU5WW811UvoD8lljNgJRzJBDSp9AR
EAhKVttNx/lhDuHiruNF/KnM/jBLvwzjLC60porvWqZnxFQO6F8DR6bTPdFlzgv7iL+VzD12SAOp
YcjAldGGYNQkPraYRL/lVDU2ixH6V4LTxjvlUvQE5Zxod2QRdcjdrLJ9y+Yov1oF5E/u4t52cUCX
y9Efmvy7DfnwgcDFx0EsHtMpbkvI90iIjDzhYZV139wujdVEG+CY3gw+g4HCdjZ9/Qa45fQmpnn6
EXlJ8w5HZtyl6AmxlKKx9QPVzNoJSOp4VwnWm8DqWu2brc/d7dxWhFFZmtchWprRPrnaJN/9WAHG
nJdoOEqjt6YwSzOcpj7sydfGS20bGbXVP2Q207dAU1ZDMq8sjjxzKSU2drsZ+QMVPlfuby231d8i
H30IfmY9V6ExamKP2yp9iHwJBNea3U3FyIJ8ds8mvtVKaPgKY2TClJvuZZ765mQkvRM60tbDeRw6
kn+54dxCLhvltfYWhXGzcTKz34qk8u3A6CSmrq4POybhl0IbyZB0ibcMlZvJY+faRA2URYX/uM1W
znU8dMZmUOAG8tmU1ba3qTwDCLnLD4cD1E2kM32yTOerHSf+s5tU5Ucdd/XOIuOrCFniozKYx7zW
4JzmrIgMZvVj6urujb/Y7jsW+OIgE0kaOfqPBdkXKRVf3Yk5cQ+U5MXvE9LKvRLgCS0fRp94nutD
7Cn+Z74MuXfIwIw/eHnUjBtlJsbH6I/mRlZCvlOd9/fCJ294kylTf8OTXkfbWJ8G7iW9Qy5TucZ3
v2GutI1KJ9aIA8uiL0R0Vs+wx51uZ8HwPA/dMFNXahpMhhapDvbz/Ii14U5fhvRLU7nXeB5D5J3j
ZvS0LdHQDJfm3r+3e1+/DiSkhrFfMoYUvjRvnYKzoWfE7h5iKV5v0Y72V99dTKJHAEO+VPbsMpYr
J5rLhmYZ88boUrgOyGGuEBuW7QSA8mhmBaBxW/ThIq1iN+AkuxhMAJ2hLX8kmTm0m3Rw3B8OIibi
ADuInbnTt88xqoSvDlDH3VjrFtp9aJndRrb2cJOYKgeybuUgfiJBSydt48wO4tzOvkuCdKtV/0Ls
KdJflhZrukHEmrwWkSqeaJAlmBiERn0QDZeWmQ5d2NzBVE1a5CbWOSOWE2lrS6l1u6pt4I6mWEQY
uMT5l85zDTjy0cQUIEkFRAYpTWfLVHQ555ohTxPyjwvvsLiYdpp+i5a0J3et7/FeN+Mu9q3q2BSx
FQLbeUUKOA0b5IrtR8yA5s5qGoZj2PV/Ub3+VyX/TZVsWsxS/1OVfP0x/Z/DRykxaLc//lgq//6b
v5fKrv6bQ1f9n1mlv5fJLrUwulB6cuSM/k6w/EeZLH5D6UNl7buIav5szzZ/wzbKj1u4swTcxf9K
vvNnEh5Fsgsjy8LgBReKTdtZjWB/KJJtvJ9x47kLQfOConPB60SC5t+0s/7SMfr1IkTw+YI6nP/6
i0+4J+5dIkJeDkNuNoFyO3Zud3Q3Mrf77R8+/3/TOfuzq/bX+wGAiRSK8lYXf7Ukw/NXOLGIblAj
88gUJMkZGWcUkFBIQcSM8lAasPbVIuzA9+b6b17+Xz5ODg1cBKBIiH//xoZdLJ6YHPLYs2p6gh37
6qVd+J/f4Z89jvzx9SXEmmkIjc37F6pZ22rzgJuxOQhjeoIY8tL5Rr0ZTMMN9KXhLv0naeDffJy4
c//ciFtfbqWh0i+lF0crbrX2/uEGIbvAdhRKloM9Wc0JISSBWrWvlQRtRSUZr/Yz6tWmRDkP0z4Q
Vp2VjIF9wjIwy4AX6wBlIIWKDT9gO8+Pw0TnHEXw6DcbVRR0fbuOY2hgNoacgjLxA5K5Tdb80vpq
ZtM+Hrv+Z0ULBIFBr5svM/PNjYZTuQxzrbKuCbD80EqIrBmYQb3MWdReUghL6KtNt01CG/X5kyOK
+DWdabn4hAfeA0ISt9jp8gfG84wbbLroQ9zHVyTSRhCXDOBqb2gCmlzNbhyW5Zh78c2QaePOKsuf
tls81Kn9zVm8+76l+J9srzxJXdHToMXvl5mz1QR/syQwIswlQOe8ERDOKyMUXTb9YEDaHBFD3cKc
00hnrdutbZbDdqon56qUlW98zYlOZmy9uJoRnbIkBYbSUayk4/jDcjT/SQHPDWcDqdviNzEcdZw0
g8ckBshL6NZrsOgUjYclLaJtxmH5puoEvXG0x5E3T2cR606+RXxDyRszafOPvZcNapciYn1qXCTN
iSeMjeml7kXqWaafK0kjZFdBynGebfr0rwkJBbdVbfB3PKXMp9rIxzNouuGgW8wf0rbtS75VkZyj
smlvatoeW7Nq8l05+dwiZZPdNTWJt9lUGZASBhNHeKG/2FChOds1aoNAzBzeBso5piP6bFy0xY2f
0qRZOD/CFYuckmZRg9Y1IIXWPy5aG11ISWjv5YIgp2y7S4TR661ZvP4JFV1+QHNm3BjKcg4lreSg
QeqMzqhS+6q03pK8ZaKSE5a+Q22tDnaX+ve6EzNWsmR7g321vhsQ1JqckG4wMckGX2yh79oJoF/t
CE7yqUMJYyiR7lvfHs7pGsoJTca5S91uF0XQ2gFrE1jAuOc9A+t95Nde1Rif7DJqQpxi93LOn3HX
rIk1ODHssoI51GEzTBOOgOMQT/daNBl7cA/6wdBlcZjLnuJads15BvtVBHos6ttyZt/gjjYdb9Xx
6PdW1MwfnVbrdCW06jKiND/3sWPuaVYx4ilg/UAtQtfNydINGx1dHWchC8aXr2kWBBsV7SKZYDXT
vOjNI8eKDNXY38dRNJ1VRhXo1sO0cXwt2XdA7Hj2Sy0wbQofSgOw5MiiA8spptPCqfWikJPvoszx
XxD/ZJsyTyswYsmHFVmvvrGQjkwqyAPxJvrBHK13l+9V84r4Ma91zvQun7SVLqfeBlwzRjm1o62R
WDyN5Gd4BsKyJbvRukbeZ01UhFWzfE/Ry3lBglEbzlE8HiMtxkus6feMsXdk98Ugq9CQ1KTj0SDh
z8aR0zy3huaCbu8mLZRkjO0IkbY+wBXlzFals+0UUqbYehIYg9bk07Y6Vu7Y3Q2atD7WyKNjWk6o
D42k2OA1NrdJMvANQXVYrlEB/CqwIjk/14ZXXFiQlqOhfPBlpnhr66kLTFQyMBYjOkkyMsNOTy40
M/YJGwBtXX0kfzfGNVCURnXt1mz70XzOywQVW2RUm9hrTzbAtnBZNObjuebdxFH+I+KwulmaDiiJ
aX8Mui2/ZoM13kIZK/1AFDx7LAn/j70zW3LbWLvsq/QLQIE5gYiOvuBMVrFYk4bSDUIqWZjHxJhP
3ytpuy2Vzy+378+NfBw+JRZJIJH57b3X9i/pks239KAUR7+0iToQjiUspqZP9Qy4id0Qr2wykiZ6
4XMDrYxqzr6H5CE+WlNrPkdCuQ+OyvyNU4TW2irKjFyLVzh7AWdy62tbp4V/5FtJHvJCiBF/hKzW
eScy7dejXzZM62LddgXbW7hn68xl9WCeWSDcCheDbopJz2nUeCkRMg8WO5t124pXjNgxij3phU0b
edkxyALxTEWUta+8FHii7dIAOi7pgaElU1M/TA5DSkaunge6h3rPu/iplQPTj+PPAW0CcbrsmUHx
8SP1vrdYuTY2/UI7PqQCpktsrZGxGs6+zNeeqGXY+lNZfuyX3P08j35y53e++igrZ1PnKUJy1nTd
3WA1/Q7rBlfeIrIDU9FuVfhcZDw8GZFIexW1HRmWOJJHno8TAz2HNaOda+Hf9CRIbQxthRx+31f8
d5P/D5t82BwBG9L/tyv6uxRWfaPr/MuP2/s/fuZPJQzAEi0YDngMG5e+YPv7xw4/CKDNw0f32atr
Qr3Nf/pzh2+9E2BRTJNyLJRUmBV/CWHinYYV6x/7Qz/7NwZ9NNO3WzjLsTTyOmQ7zI7xLZN5QJJJ
VTIDGnDUvHHaovjiZbQYQYg1bSKHCkvWapEL/MmBwoh1HtvUyiRdeeY44M6UqVf5NjLT8ZvApX5R
0Vx9Don9Y10JocKu+KlyM9cRB9VKVZ9LD+4bhxv70qUQzugw6pwz9nm6kPKMIP5WhrSap37wJLq8
eOzmYbyY45ey7jgYox596Eeze+GGGY21GguaWnKzmb9gjS/nVSqNBeKxE9vRZg6xF6ycXsT5tvHb
/GvCUZ1nQ1eSZVzsLtrS5JYe87mdOeYX4XDGyRMRvTQjhfWqA3q8LepAoBs5YQaoNMicfUuID5d6
EiW3DoAL4jqLSAULXOE7OKrz+rWhrO6lpv3pbpCLuR6cQt7EoZxesftVL1TZkCdkYrnc4D1rH5Ym
i79QZob8ldn1im4ndpQlTY2Mx9ZzCkeP7Fh9j+GhDlnu55bajXISZMjS/C5wyvnBLRy1a5Z+s1Dq
LcQ0YKxHCxqrgZ4ud9lPdirurRYY/ypzyteZYCkzV+qxfcpvj1Gf9U+EC+UmlVJu3WlxDpFqrAL4
ALY9r4fdmsHivgnmKY2OSlrtaVQFCAe2EpA5Uq8F/WCWdrXm5FF8cMpmeBpcnrrZYIFjJN9tfUpF
Hn3qDTxyzeS126oKjdtJ2TjOK9S7Wi3uegImcKtia/hY5At7J4+d+O0Ude0NbrPxe4jDPcMi1hsk
qQpshqNbFdsGZ3e2qaYQv5yFQ+uMZtWxFvpD/qVdMka6cm69fZyWbK04LcjPGRUpxXqKwGOv8taJ
76sgrKwDunH6yCTV+WjHZfoQKo9Xc0zRPVkNRv6hTdwby85QAhKYsgf0rhiFuG42dj+2h4no8WOc
lMXaL7P5xaji7uSYZfgbrmzR7XwTLy7czSlIt1Pbho+6G2HCHhvXxicOo/594hKDXI1BZFSrUKr8
1QWdGaJM2nThmKrchDTjkZSgYoXvMX+PIJPcizmTZ2ktyUmAFSFJXk/EFKLKxRK+xOWGy7V+DpzW
vMRdX8uN0fLfrTp2z+3oDvUWx0tzl7HRTSXDc+7yT3NlZS58lpjiDD4eGAFmcwrH1OQfNVCWvl/N
4bhkPr5oEJrFLdCmGT6sLam/O5QTaYNoVNBloZM4yynxkuzQTv69FWTMpV2h1mRhUZnpXnuaaTIa
2SMNxUvENnxlFREjUjEQn1nnjV1rGor3NAzeABIitfp17y7tmhpv885FQ7vtyabsXcplV7KWBZ5q
UMdhNHLYcDC1d9wvj5Ek8KCPRMX7+apJoUaa2b1IpUKsYps1mE+uklOJjiX8yruzrdY4TEP3wWVO
/mDkQZjjpkIGc9DDCIj751pLZKUWywotmzVDuTwgRdoUAiKq1VpeCxZZPEydQ8bgD/Et3UVOWGxF
wxfpoNGVWqyz2uROx/YHLeOZ6HmU3eIl429yjHY/aMkvRPvztQjooQZmGTv2lgIe5kiSv0ZLhlo8
TIiFHSmMrteWlhYJrMtLitoIhzjeTAqqS62lyExZEYZVVmumAx8rLVhGWrrMl2+d5BCh+Ayj3rzJ
riqnFebmzpTJ+/kqgaKFBmJBFEUd9fjGtoj6j6YWTiMUVLSdiz9l2X2PtooHDAfhckO429yVZv00
pg4H3Vn060mrs+aUjxv7Ktni/w/IoVo5Ln02eMPv4i4yb0vM4NQ58qbXCvASBiMHGlRhSy447V1b
oAmFeXIiV04Pbj016gWfnTyH8+Tu/ImKTC6jG19rz2bcQdK96tFzW+81s1RX0HE14UO7W64StqwB
BwSMnx/aZQkfcaPhiWMSVDzkWgH3w+4bFSbmKU9j60aVYbs1JA6zdUMoVC+zLVJ6wOX3LKBAbzzL
A2+sNXconOUm9uPlrtCK/DJa3Xule5gND0O5HaYPXmeA7dZaPi1PErkUfZ/UQfk0FlH04Gn1n2hW
RrWuuWwcvqYQgWGTa7dAMUdfEu0fsLWTwNaeglS7C3ztMxi046B3/JPUHoSZgoxVZpgfPe1P8LRT
IcnmaA3sumZMLF4n9IPHgD6otRrmZecsKtwxhim++zKq7uhMktoRMfUu5ohO+yRYY0C/9inmiTYp
20dS0+yntbfC0S4L+LcwYmeZvLpXE0ZYS7mGDfTIRVjchbVZ3Gee9gpq/0aqnRyWZd4LV7ob7Wk4
ltrvUQROuDEG7QGZrM/e2DEEt4z8CV4OKWDtGelxq+7k1UjCcqhNJTj5OQ6IardcTSce/HtL+1AM
/BsnT07LoSLpfvR7HpFUL/hHyOO+9d998m9Vn/bLP+6Twdf9cp9cT282ydcf+GOTHJrvLDo42Dn/
tEMO/Xf49XGNUl2Cm+ynqiZHW8WsQFDiFOoN8l87ZNd85/h6z83AmkCq/qn/879/ai6Sb/79f1VD
eV+j3Us6oJw3U2Pa7BzPdXx276GJacwhrfvjkJMhSj9WIg1OZlvON0Ymm82U2/nj7Hj5N4Yw6jhd
RVq80gwf8qt2e1Vxr4JuJKRxj8jFtANtb7x3nT76kCtu75tWK8JJTxgSAo+WbKOK9X/dXvVjK8I9
Mhfiw+L108PQNQ623aUsohOT0uLbqJXosR2CD8lc08kKOA+pur/K1pVWsBFkj4nWtEmZFNvsKnT7
V9GbeZb/DT2i+K1CEo9h699l4Tx+7NPWfUTVRzofION877WeHhvjOSd1gRxJgeuL0rq7y5TkI8pA
ubYXmXw3HIfJVhh7LWXts7hvyCCy5V8cyZ0ez2cFiI7BZ+cu30VpGA91lRHnECOQr9Gwo6N/NQbE
SO748GoH2lmS5RlBVMVYGA0r+aKauDoUfiS3Hp08LxZQ7HntBGWwl9rcx1CV6PBiJcmFHQMi/sDM
JiUpv49VGJw8DEt7s54bZ6PK0n+CrwQgS1VJIVYLx/cZC489YCIhxEr6163Db4tlEqmlTFcgsRcj
LqSw69d2lLenIcqzLfZzX62wiPkU38/hTadwIWn7IM1/YRPcwX4KefCPYngcRakbtpL6kAP44hQS
BfSqp3TfrV3lN09tMfUnSwSYBWyAyvWVrWxozLJ1JS4HGr6cXjnMSJbjp4JJ9gocEpxmK9HMZhjQ
8JujGJQzqhFU57gEhVRo1DNJMdTPK/+ZCBmxnklToQn296eeEXqy8jU2OoAfLa8kabNXUKUNDZie
4hy2mwOQcQIfrvrXqmPbcaDOs/jA0C470j3bbqlVzQAkVP74pQHnf+9PHfovkjPAbacTHDlgXlt1
yMFrTq3ponoZZx9aE3bN+KCMgDkOtkFcYHthjenjtIjknkTqYhXf+HbtyQUu06V8tnQ2Egu5pd10
qdM70xdldBdLEoulVeMwd/uRXMFEl+hi2e/jgNeIZLvJCvXkSriYU4Ucs+4ta6wOEVSQnVEjxmN7
89cjYsoJl0q+k8wlub2dbk3P8pri7WklKvRYCoTqrTTByLe9Fe2yhEGhIXoac2m2XXWxA6wqt27s
PiSkYaK0zLX7iHH5UEymd6saN6KysMO+Y1bLAechn/swg21CWliiTRV0XIEg2sw7Q/MGN5r5QuAw
IiaVqf4E4Lzcpvg7j4xjp9vBUUTciGDvWw9vEwFe1dLu0g4nQknl42JVbrVKGR3v/awiDh/KB5Vw
Y+Z19h3K1Hvqyld+EeQANmt3k/l+QltkJp+NwS7uqOcUa1khR6ezZz11bs6qFRCZ4VyCR8r08ZOR
r0lW2RQHaxw/TNOG/J6c1IfQ7Yp1rLixDbj/WR8/+kQFtyXlleuoJUSWpSY9Lpw/6YNVPum+3Nef
dj09089DUw7GuaOoXbW1C584JmzIR7/RJo5C5VsODd4RVa/c+kAL5lXsyuEMwsPctjOzyIWox0en
cN1PovSyDcP6AldowtkINs4zM5bhppn8AmBHLFlT2KawVqZeZLyaIOUYcuSxupg5dy+o7exeAUP6
LSdxcqiV6x7g/ma3k2WEMyfKeN5FtoLgU5lIO7Qtr8nKtLBi6LUTXal1fvuLCdyRCXs67uaoVISr
2n5LcNckG8GH8jBxgN5GCu8iqbyCT9t2Mm5UNmHhawpXk8/cGTGSpXM/AytkJp9ilbtkMiD5YdL5
O1a54iBim1sTziU4HzHsYKGVnziNBGDlYqw1MV//pwyIge0NZBrzubpYUMrwNMXmMwH14rtc3P5F
WLH7JNq5emjbJN4uGCF3BUnw86j64IhzEQEFWYB8fmAXLLpJOjylrkPYOpHOF0dySTtOO91i1qrO
AVCSw2x41kXSS7See+YZspyWp9gqURtKw0rv+jFkZ85h7VZ6ZAPMxMvWYyaZILsBS2YRX+gHyg6g
YVIC34MIVvkYCIxkTrxxsp5RSdQn6mQWTbIrGRmRASgglxBlS+if9uRntn/0iCjA/Lf2mMuDtGml
wEE2fy37Abg/g+FnZ3RwxkQZOH2s7n28ok7nPXlW+1bhvgAMVo+kvnwz43prk0fPH6wnUAz2TlEF
tVmmFmUM4EvysWkbeY8wDtcLLROopl7teaLPX5Kc+KSTuEKuBtgVODJR7kzbVZBRh/5E9cxDPywy
43zuWH3/yWx9vbldOMLk5qfFwPB4IBrepR9dzgIVh5baH3gS5SaRRVUnhOAqYrDbwSJbvjgwkLaI
jOpb0I/+NsrpC+q6lCU4ARwyrrpuilZxsgz7ySwB8lDDm+aQP7lIoyNfZbEZ4Fo+OHqS5FXiNMRG
s2n9Lv0dr/zfOfI/7Y+ZaCKO/89z5Jsvlfzyc6Di9x/5c4fsvgPez1Kl1XY3tC12qX/MkS3Tfmd6
6PDaqHH1g/w1RwbF/EOAgmQFYoeNMwC3yb8C9zOE/nluzK44ZAQWOPRfOhgN3vantVEfFFk8+zel
3QSIwb6wpo1vYS+kkUYaTd8i7OMNnFZgKevorq4WHsGdZxpMDlTPVflU0I2DV0BKn0jV1lBz50aH
IOKKZm5KURd3ZaGauzyBYCN2wN5Kd7rrTV2swwRXsDtwJWbbeNfLovRvR7eVrzkqaO+mAtclbSRr
GrgEBCgywjvZxpvGVsuTEShqhlWfpI1md1V4sjSwQ+2xSsFUqmar8NYZQEpwEJ1M6b1p0fvvgbPk
Tx11hS+yUA6ndh66FjfZmDU3ftUlDJSX8JNB42vNSyy+2s5hQSMZhnKzIhRX0YFXp4EWtPyXllHt
xgjr6TO5SZ44nGl39bAQkSRnqKfiNmiE2kmMAFqB0exzVRbHDIDAZ1967SdbOoyLrToNX+sweC1m
3YgFpgtAR7kc+SM6j4PvXFIPKRgbkbXtMwdaLXNJ/j9O2D4MWZXQXbws5qaf4hH/eIP1YsXWmSXR
jfxlNVneeIA8X97D5ZPUepSY7boFDVSJ5SGU9kIdTaYn0ikbV5xyRnpIiiz9xvXgPWQ5cJXtWNvG
hQw5SRDPhx5azxZj3b56TpRgCx4M9T2PWLEeiUOyH6YV8ux6o/3RoOvUXfmt7VxqNx42aOk1bkOs
+YDh1U1BvHHcpIOLTmtXwxaYLpFg4Dk7Z8LdU1CFRCw6atVnYymbXZAWxp4cpDq6dFa/Mq4Wx4Rw
9pMyl+huMNr6tkbzLfeuMpbLPCh/tMhyj25vo67/+U/mfu6YnA1PRz3XqYmPsQXwFrpVd6IuKp6q
E7O9qag3VCm1WbizO4PBCsAb0ocTJeZqS6W7Zb5el4n/rqj/uKLiSvvlisrgYnjNl5+kOSYF/NCf
0hysKxFimAr1kEDLb38qc+E7j2EEyyzBMKwsOmD4hzLnhO+wPIUW/CzqLm3LZB3+a4VF3WVd1J0X
PknUfzV3sBhg/EBZx8plmww+Ao/xA1q6bb+h6ju+k3SBiuLTaLHjYVJoiYfJihXXeNXv05bz3mh+
zYwJXaUF5EAkIAgf8U71B9JH495prXbPbNk0f3+G/zQh+XEi4tlvJiL8arw5nfW0faq4zLea4UwD
npfbgX8UIxn1S8hG/BIon7WeRdKDez3UT6nlGu427aJVH6NmGM0IaoADU/QtgL35ILHptd22WQQ+
ONUY8R1xiKlnwZbWS5lg5O5I1DVqx2bcgEjrZYAvEAUCaUCn6I3gMOUA4l0zB/IOgBPW6cwWkoq6
98kyxmydjDIjnwB8kvSLxJrDToxhNLJWeAq6wdLyX7adOxxN2JQpGAunwLlXlj+8D2tE+6lry5HG
BagvqwEXz9dyKc1HF5/O1RMG2SFNmMwy/GUSvBsjOylOIFuKfJeOSwGRnhDgQ9XSzTfFE07f6MMc
xca+S1V3auPM2g+DI19TM+kuYUmq0M/kDTHnUwPO5FnQhEM0eV72Qg497IRkxF0zYgcTihW3QEO6
a11nua3iZGekYFCQpqz60XDDF9PBTmEABqw3Ki+ST1TuNrj/Bm86G2hOD1jFySmJZJHbKR3n21io
J3OIi0u3DDTBQCEkvD/5VrwLcsMFiQJHImwSuZo9GDs8mc3UfzSDvHkcQY+syygo771RCdg25Dzy
M8ca6bzPYtzWs2WkF6XaLQdde9eGxURZnjmvqgSj8uw33p54dLVrRJ/ka6vzh7VkhLFVmNEPM/6X
LQl0Y+UoE3gLmLQjc4hpbbWx/8Cn3t7Ae+qwYxXmKaaw6BRafnAC21jEm6gyi09Nb0kgvhx828kS
EK/w3jy1MlXkBO351hlN8S0Wib/DHN9u0V4xEdpjvy6WsYNuXNNCxOfu7lQ7kVJo8ib5knPZYx3s
5jWdmAzdWPUfTUEQmSD0eONNctiSWAiRphJ4zQYmfnuCraSq3nlM+rJDXVb2Ku7ShEu6oxVwhy9J
LphuXP8Ttk53DdeIZ2kQDlsvnKwvdpwB9MdK85vdxtEZNri7wVDXHYhNIcb3TDBeeBIrsoCIKUd7
9OHn15OzJGvVE4Wih9JGaRWexOJkt6Ww0VapZV1R8LBsiriIFcnFyHj2Zolc5hpFfwxRUW/CxiO6
NfM5HkeYBXJVWgUeI87IN8SQ+PTAWlNVMupZ2AjIa7G9bFUFkfuKX3+CFFFM3bOamuo2LEBaQDxo
87OHs2Dn1CFIoiDVd1cStPjq2W+Me87cDtaVPpweBOxJbw/b3T/mffc+TCb1VYxq3kaTdI+hn5HD
8iEEbRoLthMr4fQyJgzrVk3gw0MrY4WXMk+7HMM9WJ2FnFonPleRCIeNR/gLLxeG7PEOtZoyH4vT
3grYl8CoP/ZJebtQhWuvwmUcj3Xs1x75kIJZZ8boi0hq7XerMY3tC0L09OB3o8XhsoJBy4BUFheX
GwPRPUgyZpljbXAutwgnNsw87nyWgxtMrAU03qgoP7ARah/Twenr7Qwk+xxpjdZotVwrtHKbag1X
sIUqNtaQuhtTa7w+1ygIGq38jsrrzpOdJPepPeXvwfZWz4HWiuMFA2zZTJzar1KyJ/P8lb5hBOb0
KjYznPPv6XOgBEN3uWo1EWXavorU4ipYx03ndztX69idwtu7lNb0AuMJ94LWuy2tfDM62cAANyBk
aF3cvErkvVbLEzq0dmIauydsS4jpkeUnD5Zn2x/rsUwfxTKX1kF2Mr4n5d+Qhl76nJ5H2gI+14sJ
aM4l8OXtO63iR1rPT1pq/Yj7zOO5x0mBuQRCWUJEJkD6yTmJX4xZuwO8kbAeGnYPMNVGz8NzOO1a
AUwIXywvEYemuiVM5+yyxcmOXW7P23bClcDaMB8z7VQgMGbxBxcdAzpu8hyNbrWYtVYpaV5eAyTC
7pBp54N1NUGIxdaGCIk3AhGS8/TI3OOmD3z/+rUdjCC5KTlNMPZzeJOjJbYy8V8zBzlvClz6IdrZ
+YDKTR0rh4X7kOJUXrV8tZH7uRC93LnMRnOb4fwCNI4fcAkinBz1MRRElnzPmNcMWIxNYIJobBo3
uwOEK/YuBwd+QM32peJGJ+unDSWetpZAXLQ3ZbKgKnf8kQam8TnThpTOduYb12sxDEuKmF5oshhf
R21iAcQpNh3huL3el0DZx+zCVerBdr96YNyrH2bR1hgJUI3iy8DpbpxA22s8B2L/2pJKuNuBFgx3
g+weOrulg8W9Ic9nfvCzvq+2rTbquFfPznL178Su9vJkV19Pf/X4BImYOEsHWoC/uoDgrXSUE2AN
YgvH1wUgys3Gi2G6+eNi+k/5HHn77OotctwOG0IlE+csr+4jBED7EuUVInqf1J8XbVPqtWEJBw/f
F1AxfEyGk1WfHTKq/J3YnGxteGLQjppO7XZ5Dlpp3UqWM+4ibZOKr44p9l24p4oAJs1KCDv/gsD1
Ig2LomcqenC8ZGFzyvB8CIbsgcGoHfcRfbrQpautUbflI/DJ/q7WQXxXR/LnazpfB83gOevQ/iDl
YxxOPKxBhZzhGNJ/VnOL3aYoat4GCRbhdaJirYJl6OKPgD63iTQoAGdC+zUIW+gBnTLCE+IrNDpU
MCidRJ9DpoCqJ3uuAQTBlUUQaixBfyUUNGlBtnvGbs0BP8vG29aC/Q5AQbMNuivngO1J99G+0g9G
R5MQCGURNb7yEUyugWgbamzCmHU8CcgxVe0B8qM7U9YaJWCASIqSLS6c4GmewTDUVyKDq+EMQQe6
eJUAK94HtV9k5y5Z8nnN0l5iZgnmD50dto+YbcTnNgqyfe3jfsG2nRNktCKdahNttW9lh0Bm6NaX
VYKjmH4ekQz7tGyse5sEa3kKGth+8SDAdFamm65hH5vHJsgKc12RV1lJZ/DNzYwzyOlv/GCxEYL+
e6z7/xKSQztwfnWsu62HVP7Ncvn7T/15rgveMeCiRRBt+Kr/4uD842QXusCSwcYQkfKta+vlXyc7
5x0nGRvMcIDeHNo63PXHyc7mLww5OaJBE5Rla/SvZmfOm5Md6R9SzAy4PG3uFMiPPwvK6dJNQ51a
3dHjwg02WWZYjybJhXNAt82ubrMAIFsjzK/SENGzSELwbmUVnYwuhfrB838tCmHd1qZf7XNXjfqZ
UmBDYb/+HDQlu4ekAa5Qm324tnB7XKzKGH7LOoybcxIXH1wbPaIpgxTWGpMifPMAvSpbjJuuRf2y
YrOb9n1pqAPrkP80VMP8DwCfN8NDPgHX5ejo8TFoSsxbgE/GZo2DatMc2WrO9wi7pAWWgUawvtfv
i9/7h0vkPySVOMr/eJa+vh7jSselaZQMpabb/Cjh2wZ6bpznzXEyOgeWfvFVS1XrNOIz+PUrvbHT
6leiWgC9Fj40owVHv/MfElGKWT91736BJ4Czn83yzU4ShCBo5fQJQJ27X5Isevz1i/6HtyfA7TAv
4GIiq6f/+w8vmpk2PjZ2n8fBZz1cGdo2JPEyeJuBEsll9e9fzWPCAaUngPKk4eE/vlocBlNalRk0
UnPy8nPVlWoHjwl5dyjC51+/lqWnHD9wevTnCTePFxEOqB4MIj+/2AzYMQGinR7bZC7QRemOxm3U
lvUmoD5klUDQvgwc528nqPYHGDl9s02lL//1ewYVRByS3KBmO4s3XyukILGUAzvGdiBGseFBLzd4
8KPn0AcC8Q8v9vdriFyA3g0HHgYWBvs/v+eOg7LTd35GrF6phzro5KY3uIMJhxMLWmSKximqMA/+
4XX/fhl5piCLykHZZyRmvlmXKOeY0thvsmM1tSObcr7NyRmo/qpS8i+//mLfvJZL8RYSuJ6j8fVa
prbv/HgR0Yg2WWMSpseU8zyWuUVAxTO75SZeJuf9r19L/10/XEPX1/IgjtP9KEzXu/ZX/nh7lD1n
FPZuR7WoybqWrZyK1Bn/MH/9j4Oxt2Mx/Z6wleFHYpHhcrV/fk+DX8iOJocUGK03ZuxmOE+s3KVC
shwd7ylJ0xIPLXZcoIGQDKMtJ63k/Ov3+uba0e8VowULHQQtYkRvrx0OZ3naej2/wyjRO6yxZd6g
jPgcOUt5quOA46zvLP+wnr+pAPX0y1IHzRun6oNn6NtKyDH22d1FAlQgqJmPXeaXJ99xl7sGmWHf
OU0FgMSoZ0AdyxyLdTRRR3Oc/Gr+hg+p7V4bLEOnPKqwqWpJiD5M/lCZ8fDrT+c//Z4eXwySB7sD
Mhdvbq3cc6KJ9k+DGKLwvy7L4HbrkUQqXxEpGx+9gyPYiro9AVyqnvIzUFFgg04VRcchr92bsA+j
I858544UphQ7OOV1BvIgFOP+17/r36/agD5cB8kOWJr/N4HNDCsGAcWUAmk2l5zcRTDnnF3kP4Wi
/34nAlrjK+MUQtZcvH02pobNh2LI9FhPtXoIafVKKZeqvRskGO/p1+/p7XLOdRKYUNxsno4es3I9
jP/xtl8C6UkqwljO6y7fxEE0blDyhzV+8BxjRROvmxmouzXM4sUoq3jPkab/hw/WMj19J/68IgQO
6iV9nWwK+HXePFWKrjHo4rSjgximbjmKwmYx7cPZaY7x0KgHVDzzq5dEgDnhxiJxNUkW879h76zo
bfFuZEwXZzgMyz1+BntYyTZrOrqBevA6dl6qc5FInHqwNx9V4UTfR4zTH4KlUGeMejNuuLbzte0i
x98TeDdjZ7LgYpWwH70h95/8pDEP9L9ZtwkUjGFDmYQBZ31SD0scOcOqYOB0KTuz/1JEi/lVGWzj
0FwJv4RzFX2njNJrTlXZYj6psPIdCG64klFpMoCXFp3eI9TgdlYUQ9KmB+DmFYek837CyUcEPxpL
+N1z5H4vxt6dNiXk/AQmaJacySuUJ5diso3VjenXIWHxrmXsfWeyHNjY9tk2chwzqXaYKBgaoCb7
7n5yTTZDlZjp9SVbuKWeRrwE7dQFj/iDuN64+2PypUQsmRQ2nQFkTLJ2QiYRLwpX+WbOw/gs9M9K
DrpEdTyA0m06STxaqHvPYe0sZ54zxYe2XabL9eON/KknVJyYD43TJjnQZfKFx8iKfedkQ5Y653FI
rhr0csak+bpagbi66XrFChVYs/G5qnOuyNqcLbKxhQWiICWDuyJASzdOZ5rJM/xq9+PQmdQ02LFZ
3WsWjTbk8PdMSZqcId7EG9mK9GtnhjRfRF23xKA3KWhcAXbwnkiAOO+DauyotLb5bEvHTr8WcWnv
LAxaXxgzUSPFTUMMMEpL9eBNDLrWfd7N9yY5aLKYiJIb4VrpZ8KWLE24rMGameCxHH0dlpoUGAwY
ttZLQpvXRs0WGxirrNWuGguuJVH26kzMmzqViKPXsurlqB5Kz0A40uSozZBI/EQZb4ApcDYp0EJc
YFsSAs2XZIpNtJaAq9fL3fm+i7CjHgZw/ncYzI1nH7OcDgu5pKKNIjvlQbENFYM6tP75QnN7uwOk
ZYENpFOipV1yvRh19xAjzh/NoKtuEE/cNW7JdOPb0jxbTqVOQ2v6B0d40XPci23t6ryPX+XnhVdb
Q2wRl1KJfZ7S40uh1qxLZZ2XgAjTCvo/TtClRwYanI1pzIqho22v6WGk9WLGOA/0B2Qxn6r9IUzH
SxpToZlZ4S5JcDLiRa2h3TuoLQbJlJyw+ooGk+xENLZbg5QuCKfrjhbpInt57kuH5nQmU3TpZphg
KOLzZlwCd80Dx9l5bfreJ6e+XWRj3xQEw8wh99ZNX037PCzNNW1V2t5JD1XYuNTShcmjTJavsHPo
DqQmMTNKZ7NQcLeymTkdDTP4ROA9qlD4m4IKY2Le8Ofsz6XjnhSoTqCT6V3ip6QIXP95HKObuhLx
px5XxJaqqvmUFCULsKv3SKW93Pmp45wJh7QPVlrIkzFCrVfKv81FuwTNyi2h1oV0BbR2LH/D1Nkc
FquGc1ZFYwRkLnayk1W7OoxvxOJ28Ap+obpwAbePi63ee8p1dvNUgMbvR2pIsGe2FzZKbrKZfC2c
CbN438FDes/Icnpaao/9Qy2pjVk1o1rOuVCOphWJHSV6wbesBG0zFz4odqgOvCi76HMXm49AN6ZH
MS3L1lHDsNXPH4yIdUPLSNq05b3sGQoK7rTiiGTJVsDOIbd1C3uRPECsyitfrn1TpCxFFT24bsQT
QcShODQZRx9cCPmmZJu3C5XJrGsaGel2jV1epNl/EIWi+gOh7c4FNQAQjUxhtul9WEI7NE0skI3M
d1WWe/cmbKmdL4b4Y5/F040zzJseSsApmwaTmBWdEJ+dbIby7VVQvaCJdsaxCrvkhP+OYJU9gedS
Y8mFmbF34IhQGA/F0oltuXRAq7ECmiU+2cGtgu+9O+Ni9SvLBkTiiY/zpEK1N73UICI0YSeuB/Zj
lDUdGqXCu9lofUiTKFXE/iFs9K04cIIOD+Fs2f2qsYbut8YOgm0zZcup7Z2zKF3zHEYdsEQ3tG6Z
I5PgjitBuKkIH4qojRivEunn8J8lLmOKzno2Uio4rL4IT3yphMQ8nOg8hIueNOLovs7KlA+CIOFx
bitJkTdg64D6ywinKzGxKPb20/9l70yW40ayLPpFMMPoALYxIoKzxEnawEiJxDw5HOPX9wEru00K
sknLXveiyqysMgPE6P7eu/dcKKA7gQQO9lRi3xG9Xl1HqrVwXRnpIUwb84IrmGwsCFVNHxr73nF4
sP3yQtA+WIeFb15HTY7bu3Gtcz/C5ydrcqhCpzE2JNcTtqbP9S6fW++pW2hafGiadd8y5Ft7imDR
VQZTfh/3pYmFcmA0FLUhJCt9tC473auu9BniPdqqioDGluTK7ZRplY37s8/3hIC6P5xM0MSpmugM
HaVXgQ+388Ok+dOLohw/R9XfoW/SCKq2ap+ROvNs1nTbH8j7rHrnkoodtRBSGQoAozrmxqR4u1R9
MaRFfl0LR10RejwGVtPG/jrxvaAYZ3kYPMJWEBp4Z1Uzhhdph2THjvriOSuZnmyJv2oebBT+OyHS
7JUYdGi4tctIFncVvSSSkO7dtv5Z8NNb2VSMD3xnBsffhnP/pDOSwByotQSA1R17Wc/QQZbEJQDv
FHMpeRJk8VVM450u2WaF+WvQfOJhAIWjqvetdltG0XTB+K56do2yP85jyrTDZw2kATvvJwcdNYM3
dW3offucyoxvdpOzavARkIQurnubPATnTuld6ba/8Jx4hGfY5Ri/xhrGQpWQac6LrciJtJT22oi4
vBid2rxMBqe7A/PZP9sy8X5EnQ8UbnGwAnQjQIXGt4Mnwy3WdETKQBP2dGTeCoK3EP3DpNC76llB
TI/X47tNm2VyOWTGml0UggdzcjeKrN21RRomtoV8tPirFHSRMtUv7CHJEZYPrBmMsqZinXedAKGb
VXG3IuRmDIxwsQ4QQtltlG1WfM4msPeelZqkPTkmTgh/ZBkx6A7xXNKVX0ftrN0mua/v/AwMeM2i
sLf0Wh3rOel+1dRGy3QELAbhUK+N9JKfobk8ynSU9IvYrU1it5h+B0K3wvvJMa0nzay1VxPpxzno
mOjWKeeUvDZ+drRH/84ok35ldo78GdZ2wnaSyHQm8HdsjMOtCgWO2qz5Jqz7iJktWFI+r2Ee8lAV
9zoJhCudLBi3H7NV6pbzGjniDokWuPgS/S3i9GI1sjnZuG4MAb2U6KapsZHF2tXaH5PnLDfjcq1R
J2OmVRVLZRQgVTN3nRhe4GH6e2p5G5CE6e8yrEbrrBBHsy1InEt6Y1U43Q6OSbRG+qxt3JDHWU9H
42xyCkATBq4UfjiuOm9vTk22glaR7zF4j98bQcyR2UEFSsv+VasZMzQziWWi781jQmN329LNOiZy
ygNfpz1gjv3E+yy7fR0r/TlTiNSp8Vl12Agdseva2OKTBjiOwgOhxvQ8M8Z9RqQLlJB4XFNUC2R8
49WALAlY6CgCR5L0oRe9R2lSw9z3UJmzFbwejVYnJj1FFafaFyVJAK61at4bIln85/5POWnFTk41
NIma3sHM4APrNEhr7SkR9q4K44l9in+JQ/dYaM2PoZivuiw8Ik++q2V4wSeXhhGi6jMh59e0ie4N
3//mmuW+ZjcNapg8OT1ZSCo0KV1F2J+jt+tZLio/zXDuqiVETq/M59E32FhpER/52DzkQqqNb+q7
tKtRILgD+nrxq+jJszELutpYG6kIoqHrHmZr/gXg6yBSsEGNmyfDevKn6EFHpEc2gvQy4CfMvqZp
wimRWHtj3vZN8jj2I3xLFZ87zZ3u9R3CIBLO4zb57lpRHLiDn61l03ePmikJjSWMIeipYc67ToL7
I3SL13zSidxM3EfR2iUDpUYQBBUP8pA0gvbokC7lhOvH477CULAFxpfZSNOJCoXWqsldXIzfHFP4
v3G4AOPU6pyGDiGvrafvzd4crDOm3wTH4bzsx+vclMvvmU2WPmHEEgONC7RihwhrgM/4PWP8S1fT
Tsl2AHa+Ax2E/SdjPxS4Vudqlwp7RLIB/ZNCrfVpmop2oOQkKnEtOxOWT5SFr21ImvKKozJicNBA
SLYiFFIb06soiyIe+w6ASQjiOVpmGlPVhT+6iAIh1BpqjMp08BXP42XDGnfvNeF0oRHHtYZLoG3V
1Aj9MtWcpN8qf6Ls6Fw+S0ObEoxtLNUJ2Yb9Szqbw1UqoDzpRjbvjEhmxzgbwh9RodHkjmzX+Ga0
DuwYR1KJMIHVnwkOE86Fivul5PUVLKkYEhIk9p6tQ64JfV8bljywt+enCQfSsMRToDOeRWLnGi71
FXyKn8Rim5tEsv1b2XF97Ug4FbiICElm3Dmz5B/MrGUhba3waMUOTQHUwRckRNEjWCY1b8fra1vb
TihHDsR1M7Mhsmuvu3bx+PaPkDOHoVpQ9ldu6u9dx5kD4JP1U1tAk1+P0qRL4FnD1TCz7SHPe5n1
zKX47mdcTATDDimJqtm9NYoJMmSMMlbepsvoG+eEWBORkMT+XvP5E4t4yI5iVuVeFE77UCWKE0hS
fpHvyIwqrxuvnSQ3HotO566Xmc7fPIzyIJ1yvM5G9rszsSXBnHXzxVhPkyJXkPOCURXe1g5lX9PH
dbV2prTZs1Wjtu+63JWbPlt4V8lMV4TmJR8DAk2Yr6MFr+zeaQ5ZqBcFz78+a+d+FdVPNP+SvZ6l
dBS9+cyXssXnlfuKlgzac4CZ0VztFKxjgD/A5S4dBCFnVTozIZsdmlfhnB3fnjstKeddn3IHrBnD
OmD4+SaGm0WZRNQPf1+M11FjeExThDLrJu+Wa5J3TNkM/if3arys3J7LRpNybZPPdmESHr7H16ww
R5fzhQv0+gqjnLepqmTeQVubL5St89t+v/xgnorvkelrkO1hpyFlpp/vEsk7lq7+WOj8KygQ5MEt
l/+3UlwtQ4w8sIblThc9P7RF4OU7hCJp+mNM0h3BHYoMzqTluY81ttcGuVS8kUvBT+xO+DobNk2l
lKfJmvlRSOnVE61EUEMs5/2dMtFh+8YQHvs4rJ7CWB8Bd8e8OjDQuJlWx2xyUOExrI3qKXNbRGHN
qFlwYPpcRzWQh8Y3igPOsEQiusTzAARbe2gX9n6ZmOfULfJBgQdLVgURQMeu4jL1bWV+GzIFyWN5
Yc02i38Xc1E/AQvm0GPX9sdcTeFB0XKFuedp7dMMDTfS6ciphn/PlwuxEfVJ57T9OjaAONaq/lXq
no+lMsQO2svwqCvujlIhL/vIGxh2k0/HovT3SvZqG5GefGHRAr+oiz78IQe0rOtZzMZZDtnmqrRg
68Gi4i9XVD7OpuRzuNcth+YHY1Fv4yxPwYDl4dypHVoKuDUI9fMQ960Gv+MpIYn6OdLTGheYp8Ej
j2ve6Uo6YAOpTlEA8n30ba4UdADtdqYgeHXDmhP21fIMSp2sL9epwyMiM0BaHo78QHM7b0McDGWf
J+L+xRPUySRSGeNjSy4UOCmPKRQMQIyLS+L3NmZbwcoInPjcaPvyMh5Ud5vog/e77u3wNalG1MMO
zHESSFmZ7GRodpPjTvh4sTwe4C+GP1LhOOWqBWYRAg2kwb0hs7uatm8t4f/Xr3+lX/c9m+73/+4I
unhKype/xOv/+Tf+ETkIAlEsAXnTMpcwFcdnfvCPyME1AEuxfiBEN1z2rXT8/5srRSyL49Hohw/K
kmHqSC3+0TjYyB+cxV/EGNlnIID84cQl/5lr/nSowDSBgpnfYRaFel2cjPcmHxQW2ZwoCMLt5G+d
6QLX2h9X4/o/3fq/ZOgnPXzS5Zh3g9RnmIPY/k0//8dUjxHSsjn056APLQDYwAwJpfQEl/R/rvn/
4SjLif5xFGy44+jEHMUtf7baz2p8Uc4XkoH31+rvEzmZLbtJZVO6c4huvnH1mynZNPPz52dxordY
IGZvOUmIWHzDM0/H1wJ5KZFPngyAkRLxpVHUJHV1UxTNnlzu4osBy7sTejuabzC7wlchTme77uiM
CgGiDKaKqBid8cAqKdxxm0d1vvn8xD46FCoLwDYO3Fvq9r9vj94K0g1HgxOLveh2TG1CHdLeuNAV
pvHPD3U6WV2uoUE3mO2J73PEk9tEtJ0+kbolg1KW3XmWqyUiLyVJe5zHVRONxR7T6PRvnw0OakJo
s1Ay4cM4PSihQ9jYYDQFE4EhKwLfAKdImhehxn99fn6n0+vl/EwQcLioUMnYp7DnzNLqua41GZBG
ABM5DwlG0xovPWQmkn1YLs11PRkjAZVzfNHl4/jF8U/nnW/HB4XHFBnitXmqPpgiu4bBGbWBV2gj
FEhOUDTD3ecnuTwPfw7+loNY8Le9Rc7BJNL8+3kZjUpNygdaqVRj7N0hhrsYuVZ4mZv6HMwTVvy+
w+hdScT6nx/6o+fHgmGCwoxvlrF8/P/8kviOPRqRackAoe1E68XBdpxqpBq4mr5E30Ts46cY5vvn
hzXwJb07aeTsNidrsigYxqnerM01MHN9IwNHK+UvQJHkG7EXMLeUtHPghHD2MAaycco7duet3u3G
1uIW0OzYT2M/7BPIlPdmPFsGQYVtupHKvSGKpXc2lKHDuS9B5Vak12wsNfaE/IThd+SvFF5u0aW3
09JFd1M3PWsFXG+vok/o1RDKvBbCntEHHVFGuBKgk7KXFZCb3fiC0HN4u01XrUQiK3oJHZWAnrtn
OkYjRsOQGVaxM8UXeqMJtm45JgqdmUisOQCtoqLjQR3JasHt0p13xGfcgcnPN3Edky7pNr8E/G1k
BgVxllrTb1p3xv5ntud2Zqq7sZzsmwEj6l6jXb2tLJlS4WDfzzvD3pHsjPR1rI0Lj+belmjbccVH
qP9muYofYS947s7ptK1mz5wYdbTGBXhflkL6guuo6uKbMO2HX74CH9bPFpGnIhx5DHpMQVoyvwyl
CB/jGhHXhnzm+Q5dgmNB8zJepBy1fM0EXb1qjU0O2Jjm6t43E6LUR6Hsmx5PC7RdLjACrouKDp1a
MZIFKDg5AkdAqEgvocWJDQDUYojTG8oJqZ10a5WL+DjVLtPIflEtguRhUt3vdB7v7Nl88SHH/BhN
cAd2pyWPKoMAok/MfFYy5kUqB/tlKYbBeA/NHKQNX4yUuf5Ix4Awpk7n94qRvyMd3exY+E57nyyP
PgGf7lnhdTGb8SHcWo7EF4UYGUSCmR6i0uo3vqzlDkOFvsfJMtMPFiJa+2SqApaedGrw3IuODvO6
gD4KBzDnBfaaqj3ZalmQOmkPGXjuvivs/rSZfNLUM3hfN3mEtJvAzeyIogXUllZ12x7RyJXnczlX
DSnHm4IxzsZk23SpBoLgDykT2l2dYyUlLCUh+auTFEI4YSLm8on+PS27bFwBcnOuzNxI93EU6XvD
luFzCKcGmI2phZfm4DNeymKm2YvNgSgfevxXU0wg7xRNYg39xz5OtWzOG23paxRzfxB+La5DzdL2
qPKta9coovPBdoghbSiNsE2gPXd6ncErvcdDIxVehW6E14BXOnxWiA+wcA2VWllap+0rJsGvdpp5
r3S21bqFaHYmITA9xxDet1HX2FAUyQPYaq3yGQX5y/UI4WNsjHn8nTOmTddtP+bbOEKmYLTGFBRE
/Z0TzGHf0jaYt+HkAR2wNMfYe24p9w6eoEfPDHtcOE58oxeNHvSAG8TG7kYqejfpmdEw4PhlZMBp
GtKNLztrHJ6kZZUXZRf5V/h0rFvqf8bJeJm07dgYztlgRtO11dMTwq/iXRPxUT5NsTPcyGkar8c0
Vpcjse/nxkglDS7GOctqGjBG4/RrUAfie42DZKPQhYEqpEkPsNfkAA08oJjwL0JT5Ky75QqsYeau
SiGcDdKfCrvfoL/aiQBiHudVTKJUn/52ZtEGRs9HKNOKds+jgW4B7uqunup2r6oBLGNbJy3JdzE+
CN1uzvIBHDU95Ca+nSn2ohUx3vymE8Zik/qY2FETzEf+2ujWNKr5OGVTc8bYELKyEybNOhUlka5O
kfoHj2Jhh11AIAaI/IPT+rRHaCNAhVhsh3GWALwRROquGRDQ4fJ1tYXiJw//aSjFjTftUN9rWzfs
QvxvhPPCz1Zch7Fig2PSILku2QQ8A79QfMb67CYH2UE2tj6tFV+Bn0QbzSR4u24AyK1/wfU+70wE
Z2dv7ZKhSnJvRYAUfa2sMp5xp6E1yCnbX1sfcczUgttDL0iva+mumKVwIDXRFkEwVtCHdtylAYaY
ufUYafVeRiXKM/wGP/U2thEtQ9nlkIz9aarSgO3X3WRStlv50lPPVPvgjqrdUPbyj9rS0rYJNrKL
t06e2UbmNwZCVL12XN33SVHsld+Ve5px4TaZDZ21eiG+NEww9HGp86vuCTOwOniu8DIcUKRDe2Gm
L8s7zPlJ9pc+8yYaVTHEFmn4yYXIsC8ZGpnCKwblY1Ax1jNXHn3IA74biCN0nYsjbCnaAC5p2t0y
HpsDVdb8wfoo5oD0afHdwKr3+CbSSOylKfum5HZq8N/uIOhbzHXHYcF7hMdx9mBpS3pZGB+0WwLI
UHNqI7fes2AgVC4d0C634t9vzaBsaVQVUjhnIcwm+hOEMGM7xMvTsN/cU4jKg1Vr2f3g43Esy4YW
ZCO0rQPSk/EnTcXorXW8LHbkTuBCTWmjDoJGr2XQNal8JrEx7eRri2i5J6NoyNyrecAx02THmSd6
jX4TVI6tly8pa/gByUd722ZivudBiq4F6O0rlXY+mXNMcIWNbjyRdbn3pCUeFbWoWnWJGRKsWbIV
f2v6mKE2XiuVzTezpvcvfRlqd8WSyjUrlRobTxP/3KdMjeHrpPPHjrY17KCfG5e0QrVb0Oh8ZIjo
Pqa5CWzAGZMfZdd6N37VE+eHs/bB6ib7oZea/ZA69XTJSiV2cRNrmylJtA1tRcYHxEUuOQHyG/lI
5daU8CAgEo+Xb1ddOYhyqtbzrswFvlmWFQtfm545EvlEUwFHKDtsehUP4m6ECHnmMj7dln6qDsWk
rG0NHpZOsU5KJTbH6djRQrsKPSM6oPZh4vr2LM+egcBPsz32FZ59NoNDvHTbMtwywYxgJ+LpW9Hy
ya70Ji0OBK+JRz/EmqlCVLVAMlkMySjl9s94FbK2otmIQw2PpW+Rvj7RznNmY+lIonbKpvGSj8J0
MOuwvHLlPBOt7YBeROwy3RMU6RAiOgMqm4Hg0G/PSOACJgYx2E2vgGLib7Loe9tdwfhgmHFDuwMj
BVmPV43bsnSTrwU1rKnoSo5z4WYb6B2EiYD497esTf3BlygUVqHdMvtWxMGvS7esbjtEqLuODw57
IGbBZ5j91VXDxICJh+gxRNC7nQailhrkYzuU/oTBN1mp3ba6TnMN7yE7ZhsWX05OwlqPWl5N5RBL
Pr/Jsr2+YdhX9zQgjTK/15mybIuaprTlJ8bzmw7KLtC22MOgPwM3pXc6JpW10uxFLohgZJsgDGfA
jdRPZq57FIM9bT01SdBmJl1Sa+rRyBW+wAelekR8q5LcuxtdMAnFqZbTNg75H7e21sC692nqnndK
g8HFP3qdWnjXIC43YdAC+90nujUfMKGJ/UAQ9HJGV248mmv6nvGlMSdmu+6S4rs5ZnKLbKXcznWs
7antFelwzmT+nMrJS1kbmu8QldDJZol2xrD8usPXv4LQGeNz0168BrqJYZePVscUPCfd7pzTyDa5
XvHldKJW7jxPDtuKDuw+DBkZEzenztD9SZShje5u2SHGzKgdsIbxdG3ShlxnrSh+uaX2i3b/1QgQ
ZWeOA9EhltEc8AgSPzont0MVz2vpaVHA12rPhejXaNHLTYSEhxG490hIjMRFvYRZJG0TbrxhQTha
zBp1TyGvcWoo4G7N+eJHtdlVmYJYuxp1QE2adhlH6ww08FYkOaLuyuo76Chp/DPqeifIAMkQ0NmR
Mj96c/W9xhIz401FC7kqzPgsTkV9XZZZ/ahFWbliVS9wCNbM4XsXcaiBQm6TezWpOP00H83Ez/ag
ibtAi0EObEget69tT87XaSTk9xoM2Rbxj8vof5TFRsxCbEdXApWUcbwncyfd9U1GN07PkyP8gYnZ
miI5WM7FGSHoFiOd3PHlZqgia2A63I1ZdtaWz2zvjR8j5fiF4XdKX0vTqW76JoWOY1bdcB3OU3VQ
EwOmVIvbnfJQQ5lFQWpahvkWr6LkLm7wYD7bsd0M6x7S4JVtqPSmdBSxGbihfgjJ/mo1GrF5OXm+
+gG2wD0SPF8+hJNLYEgDF/NeX1ZIYRQ10y4vDsay7M7ixLMv4qJVDzjsnQDg2HDMnag/G7Qp+6Xs
FJVRbHBzq06F171bF7+LFqZjLwz7iTlqhb0WOsLRgO1yLhUVuMAqxJyjL21q3RbAzKQp+84q3WKL
tMdghIW39bLSppesd71Hs3JL9DwzucBRPu/QaabrtC8mYAnxzBQ1LhBrdNoIGmmSfMnSPA3IyiWb
WLg6t5fV9jhRVaAgt2aQOx7p0vW8wU56q+WMpEtFQ4uv/IqerbcpfUbWmVE/SCu1iLFjpINgxG2w
tbMz3le+KG6rrKjO1ZybBykRb7CfL5BG4dLNaq8jMLcdtCKgXBLay6RyxGIDaD2jE9690gCpU3d6
e6qYYWVqSXjHIESdsyjm12wV06fRsKq7tMmax7ojXXlfa7hZV0nYJBmkgQXrC4rbpJhS5Y1tGUO5
fhtPZFIQItARhnPsze4lGjzG93R2yXrxyjOLne2vsgbfOwFL3Qgtu5yrHkZBa2n5XqE2XDMQrs6z
nmBWlNO1uqQRGF2mbIZWqZ2n7dbznAatn0CaKgEH8v7/BtCH4Zo1zV91+G8RSqj5CIy4u87wUW1s
fEX3o2wtFi7wSEZZhDdtbVXPtMF+2mk7/EQQ+X0mHsHeuYxcNhrTln3azHzZa1JveNWIQ/VdkCVI
Q+U3R8/bYh2SlCjiTt/NfU8cLE887u/K3sdgqIhChsy+ymQHfQiQcQDUO3pm+kSSI1/ClWNpIDei
0b2l1GE9QZz8MyzAXdeR/2CP9nCm14a551dM/DKN+m4n9m839+RVT1MLQ1vYE1ON7o3rNqUXPtGs
+166XDGggHuQI6Okv8JFsUL3we1j+zbpK/gZHektpvQxbJfsqaaYtGuH6E1lxeY1Ncg9H+Tsaqxn
cWxQl67UoMS2zsvwqfKzeZ0zE6NNaKWXAoY/VmMihVamZHcLJaZZR/1QfivhZLDD1eg3F4osqam4
CRNNXLuNHsE9EealEffWqxGBiazSod7KLomOIfTSq9IZ4/PcyZzvdo2qERHzDKD2R1oCyYizdl/w
ud32tQWIQI36TRh2AuwmhoJKZdV+wrn+XfHFXXUj1njf7/U9qTG3UQeSe3R1cbSiatqrQf6M/dIN
0ihmxWIjSLCrqwWF5ffnbOXc42Cj12qjJmP/W5WvnUr7ZJOr+tlC9/+j9RTRrKsIkflz9ZaHZdRd
eOYNYbqhWzLwsLXmbWdq47TWfHBEl0lOrvq6KptmXFmyqp1dU9JGXnuxRFkzyfy2LHzSR53J38fJ
YuShhXWLAvplHNEX6xCqkKJY8qjPwy/XoWpwcrNYs6miSGoQE80Gk/Mi8Y0FVRtoaNKOvP8OfExx
XyCmW9shjFx2hfmGdsev1kwQcegTEfcp6+s0DEE3iieXEmQkYdiR+g17KEHnjDaR1nnGL9vPhzO7
cqytaCwaKRm42Sg0gt7XwtdYWM41pDfzph3912a0tfuIV+/OfAtdc9qqYTQux3DTesaSnuFUe90f
O6ArDVlPKoLIjh/hC4/S+y4orV9bZ4GmxY0FntHXn/1Xq/VF5Sb0X90mzY9G0d9B6ZyDSFDd+i6N
/M/7rh9NJjAK460BTu3hNf77cJFsdAM9EIdrlXPbmM2eCgDYROjqX4xb3plq3praPtZPtuFMXPTT
zvI8/9PUFnM3/GrfmvRT2P0GH0r4Eokf+CXQuwhv1p9iskQDNdCP+/x0P+reE0gjXGFbeFDfTQ9c
S814AUiDciP7xoEHclFH9Ek/P8pHF5VbuPSwdQafp+5aG09KZxfMYN7GIT0JAaiLpxEAcFp/cf8+
OiEb4YBnW7TmMCn+ff+ysSvhOA1MloYGLs1Q/RRe9fPz0/nqGCcjJRJeTcHbKgNE1MTpyL3tFV85
3pabfzrx4PkDgMSj6LjvHg4/9QZpKhnULGAXUaebRxMWI+E5Q/IYa4xakCjpC4UUSo2F2g8D31ej
nfevnoUpmT4q759P/bJchz+GqLZTIx+sfDjYBmReBVlpDeW0IXM5RflT++Xm315Xjkemks/HFC/2
6bvXsLfyJkw/QVGOfKXEdAMcyf3ie/L+WbSYoQOHo79jIpQ9ecH9yFCEReRNAD8WcFVdJWs8Bedu
SkPz89P54EichOe4gD7wNbknj4nfJsk8TV4V8GlDtaS1Z8QO3dYyvf/8OB/cJsO1TR3D3DImfouK
+uM2ibrILF+6FcGQ+lbmT8TqrdOsXARXx8+P9J4g54Gr++NQJ3NbClWxODewCvU+3bvSJgR9cP8T
MYMlqy/nuwnc8x50Xyg3ja28jQ5784dg37pVMxneKSOgvdlSSxPaSRessBF8OV5aQ2EjzSoa4vki
zNkM2k1pIRalZczmSm1zk8yjo9vn4+VQdbSxJny7a2ptgE2C4MDPTxSq6unrxyiT5r7OC2DgXTn5
NkOv1iy/7Limbawe/KLUL43e+zYJkTwVcwdpNycyEEHVD4nXfecSf8TgShwEvqDEYTxjNHWGmPiu
CNkdKUGgdlV8qwfvYg6pLosqa7YtIvFVkwDCD2VqocMcKjRaPVxzLdW69WhXdsCAa9gohUeP46Qb
6nj3nIBdQKcZEJaR7/XGj4Y1IZrjhvyh3OdqmSBw/LnVn91F2PX5hfngWTPx86PgYM1i3V+mpX88
a2HRN4xhJ65LCte9N3zrwF0fgyiViOQJ4hqCzw/4fvJrWViUbQcHDwSP08kvnoS+H+qiCnyPUEya
LsW2AQ5zLqxa7cmrVOcx/Zdb6G3R2edH/uD1ZaytL7RINCvvxBeSTHQt7kSJe3CaHntBoklD0/cW
o3r68vmhPjhJprx8jSh4+M/pDJ3hCJvOqSuDope0RjF0SHo2UNSxmsgDYaiJt26ZskF3NencfX7w
D86TfRVBGcCIucin1nOXdBtqz7IM2rBK9s1Q3kaL19tLJ/mvtwH28pEyMPDCY3BO8SEUgm2EcTQP
sBw9TFM5bExvBMWfW9a/fkzZbiCYQhiFDOOdX7yGothFfZczXOyGzSzovljp1TA4Ykf1+fvfXkBb
tzgx07AhMJDH9/c7ESV5Xdp5w2k5hRVg5y0rBgk0dtt8yaL//GDvX0AOxtaGrYHDVOt0+WoYEMei
Kzgzzb6NLe0Be9rvdLRuEQR+sQdZ3uW/tyAcCn2O4NT45r+5sf941wmaSKZSYxqLLXFr0TDxSftc
uXk/Q87DzZObX+1GPz4i/B9kbMtLd7q82LXrYUgm1Nfoj5lfP1WTcWvJrEHtK3JYmeb551fz/bNP
xihkoLddB0dcrvYfp+hAW8F962aB1nXHKe8D285I7dC/OMz7DeNyGDQyRHGz+zhVVvWePiYJPx0Q
nLIYwgGX1SMr4ucn8/4rwlEMnc0GKAfxzqSPQ2YkGoOkU2lR1lLuoSntXt1SkJmrmKqR1WhN1Rdf
yQWH/u4pWT4c6NsdyAynaAaCEnAAxKiqfAcf+5D71OJlnSEz9xnVzSWTrHaCx7rCMEdoFmjQmt63
7u7V2ESHnGHSjvyQ23lymm8IcaEL1DWbg2Vb0CwmBLQx4s43gTzgCHS++Os/vDFLEBETATxDpzeG
uWSc097MA1pU5Tad/PSojTQ7Pr8xHz5l6Cpd3wBN/G7LWdgNy0hU5UGpXAhpVR/omXHrueqrXctH
t4IEMFSVgCeoYU+eZje3yprcXdxStcU0O4wPo9DH3edn89EXSLAFAL9AUc61+/soM9iiMeq0DAUB
jpbeZZnCAIimvs2f0ev/+100NSMyUZaMhZF0WqHifRdQHXlFpyz8vVw7mYibQoYPn5/VRy/PAkZ2
keRSGJw+xmNLitBM3HmQJ453nU0GffbQ+U3HtdrJyPF+DTmEHVQs7RdL1UffPISkNvtqJIPvih76
J3ps2X0WRMBJVanhoIh2dXpfp/N3XsQvjvbRA0/ZY/KwU1m+UwsCQ0BHhnU5qKM62xfCcW8GE1fm
5xfzHa8F/pHORXRNliMLmfPJd9XvzLFz6LsFXjfo90msVzviiRClpFaf06B3h7vU8Kp1V6n+qpnK
7NLJXWsfewi7ZkxsTJcI7DAaPOb4MxjKdl36VXVrfHjlXSps3kxYZqcbHxm2ujMUBavNaNMrVM2T
oXwA9JbXHhLXeyAuqV675NGc56WV3GdD3x5Cv/oZM9adxeK+HAr7QBfJX4lJq8Hich6fX8gP3jUG
W2xBXdeCLXC6IOYufwOR6VUwlPPvejbUTq9RVIU5Q+zp6fNjfXA5jDehobMoVtl1//1em9AndFD+
bO1D47dOw2FTOPpTOxFo4pLYiklLqC92GB+8dIZB254dDSvWuy12L/NplFHF6aXOY5xE0DgY3dPM
lPPKwp1518ih2TCS7YN/f64wyvylI8UG8fRLaZOAkEivrQJqtUs8foTuyvwGWTJpb1l0P5EJ+u/3
bRxwaQMAYff5lJ1cXcHIobWbKtD0qFnD4mU0WVrqZgB6EBSCQvrzM/xgzeF47KGWmGg2iydvYBFK
OyYEvQrGPkLCbcthozdVs7GQxf1fDuXjfvcEG0ZwXX+fWu3aiSpKSjTDr8proMu4NV0lzpLOML74
fH30jFq8UIsPYZE8nzyjPbqYcqYzELRFdwvV48VxGqLguX9J1Nx4mNr/dXHEBwzThQmIDB356Qto
jDTczXYug9mcEfq4wzfZyU1NH+CLA33wYUZbDIfMovOMjWO5n3/sROsZt54eUgLmkfMQjePem5vb
Lx4Ji9842dD/dYyTZ8LXyOezbY6BqtdYQXCtjyBqnG9mJ4DI5EPLVdSxRg2yhjaWRnfVIOHcOgxs
OhCuNP86JFFlwrjHJrdIswwDYANu6MRS8kjmVnxj+kT8lRMOrbDWy33RotCgup3WaOHCQ+x4qLX1
EbOisdCMoNoa32a/QHFRGvA0qqKVe70nrOUNOPZf7J1Jc9xItqX/SlvvkYZ5MOvXiwjEyCApkhKn
DYySSMyAY3bHr+8PzMwqieITq2r3zHpTZUqRisDkuH7vOd+5BNxKdVgv5nC44JeJ9JIdYS/qUGAY
vRitpDwftXbc+3nwOa3zbs0ZzrclvSJSx1EL7VEoEY4yzWITDYmDYjCfTrVtpVCOsmH7+9P73r3J
W9wzuE+shVL68xUEfdL0yuXeRCv41Mj+yU/EpW1pW6usMdVCK//95733hFNzU+zRvkcZ/+bznERV
ZGGrag+6e+k5XUxmfpj66oPi9Vd/wUI8NS0af/QI3ODNxwAcSaxWBgTw6fmVEGmLcMj/1uRfmESd
M5VeD475GLfVB1umt/GdeF9eSaueyxllc/22IAsEGCwxOfREajXfJ6TwrfzW1q5Qu+vFhsE5e5zG
KeER5GMTFoRTMOGqWMgbczw4SH2dbNIOlj5oW6O3q3WEOowbTuwwfjDGCrKvjgGQfJLogUDSxGHQ
GyTYQ80PYyO6MXN8/P7sNCucj3aOqxB7Xsb3Af0gnhF+G5/I8wRmLbHg4ejiv5ezs066Ptt4sAtu
G8v56FK8d8VdALRQbmkzWEuW1I9rRKp3TlnlZCECEFNMl1Zq0ne50Y8f3FnvrUU/fM7bwmgUIzGX
YK/2vrOQk+k3rIn22Pz+9n2vtHGh9TFXYN4GlfTng9EbU9QN2KY9Qyd/rRbLog5nPofAn3TqA9PZ
ux9Gv5I9S4C77e0mwm1ZjKqCZ0VLXMJEACdA+9kiA0NQ2acfnL73FgKXtj9vCyx7vxS/hVKWmyGl
2LdZewUQjXzjSN3VRfvcp5i3EveDM2m8d1947JLYwOKl8t7OaeZOFJxf6rRMFtBEZtM4+nM7HUx6
8WFtacneFg2ObxFY16keJXsVo2yOSdY992M/3wa1rb54+ALQaEcxyKrfX+l3vx4LIm0k+rf4eH6+
0pOMOi1PKHOmRjxbQXybmONNYTFM/g8+x/PZKbL9XXwzP39ON2oqEYhy9uxEBd2c/qlS2hTWQ/vB
i/S9snVB29JiWf7He/McWlOAjBsB1r5HOJ506Nym6qqtHcDwxiXpaJ/LIvigUfHeDfzDR74tWLPZ
LhDq6OWe3KAdsQ3PgV2gcHWPbT1+sOew3rt/FxA3vWhw2/SSfj6P/RJuMEuvZJkx1WOfiBeYgCSu
Foa/pn0brxc+AKFAerVJm0VwrBmLPKtF+QPa6I4Ur+QuaqBaDSayZawtmA2Svr0h1Rf8b1UUhM90
/lZ6k3/rO6yaAK06VBNaJ4m+WVqbtfmiTyaadngIUuiPWT1c4EkUG2j/z6k/TqtSWelmKJV5I1Be
8rI3nQ/upvfOQrA4dWlxcN++HcAWhejI4hVUfmI+zP1srHrdvsM8fkbPlNBlNX3wge9d4sWegWPQ
o9n69rSLzIhVQzG0TxuYA6MYWrF9pRNYMXCdVbcIU3//wLxziLzXF7cxHHYq9zd7ksBVPsgRq9hD
abQ3Savc8yqhQlNZ3d1lcJpJpEq+/v4zX/Uab4pQtDcmJ5VHlK3tm7sr1lTBZLYo9245B+tkGtwb
OzHGdWUp5yypi+IWBhvsAxvJ1qtO2U/AP5TDDBALLdFOm8D5fXDqjXeamKgS6Posq7b3y943ls4s
opEnupsj9GxWbG9RpVnbLmq7Hcxla8WdgnzKAYNIQtJaMZNBfm1/hCK23lkrF184cgyY2QzazJ+f
PR1phFv2aYlvOQOj8ipuTi3QFwgsK+eMy+Ud+gxJIj4LKGUFTWRDK5mjwhMZP03WpG+VisBNvPLl
+1m/pyyudsnELYVtgrRkGTg7dLnPCkUmS/a4sd0s2SAYtMNWq/p94jbeRiaDF/rxmVnn1k1uVfKS
xxYniuJBuEv8ITgWuvegAwX7YGP+3vEzAcOD7i0T+reNI9ptWdH1Fsdf5PIGTCmCNFemd6mhJdvf
34nvfRTqS7QGuNF5bbwpQBg6wSNfXktASJNQNP5i6ZEiPwZJEd/9/rNer9vbu37p/lrsXnkNvt3+
V5pbDFOZsjkYgfGsiKFSOD5m29hFoh5hrBbGmVHr0ademtOFaWrxldlrcEusQuxEBc7l9Qv9W/iG
8/RbW3f1S/9/ll/7VgvVkpLRv+ID/vmnzzXi0/K3P7J7ri+eyufu7Q/99M+CIfjr24VP/dNPf9i8
JkxcDc+tun7u0PD/TTBYfvJf/cv/9fyv5FSYtLBYBv+BElg+4a/fXA7hv/73+RP4rqfq+48Eh79+
6S+Cg+csWRTLYFhnO0lzgIX8b4JD8AfVB7ojRnNLn59b7p/5g0x4ubMDeyndfyQ4WN4f1BJsr2i2
2h5vQ+vfITi8fYuQc+HSJif0QkdG84uJv9Jx5ZZJDvggNpwZgrldnZjnqi8lIUyonZ2PMAjLY/Lj
nc0HerCYeWPxzX/tKIN9TEhMc9VeSspdXRsx+LhTuvvhInz689/7kRrxdhfKp6DKXUz8DkvjLy/H
nknd2DiJ3Ksey8NkyuYqr1uiIDxbbHRtKlZGR4vLbjLtups8+eX3H08GxC+HSZvSxIpEiiLX+O02
GGQ0tBvl9XsicAoJ/zSZt4WX4IdEKEGMdtIeiTTnbYEYGoqpAJK5QChTKqWOKesNHE8jXtXQ9tg0
E2FLEha+BH+e8q0yc34WC0hZrq1Cm8eVFDgEsRN2MG7Q3aoXOgv5tZX5gFzxJOwTGyNk5LkNxE2n
ucdSqHYL/TldidhQdDwa1rYVDdd5rzfS+IwmT1y0EAw/43fGVmVhGJ/cTjz5ZZnqiL1H9ZJ0HNFY
FeNtMRBA12WyOkUGvmXsOQQFT7VZnZJIp/2dKvFA2Ai/OMk0OHXgejZU5NF1MAIlDsdO6PWBU1WV
5Fvp/G7E4mvtCOLmMHWvw8COR+WzqhVwHFknlw7ybNoyASIzrCSI7L20vaqLkcikcVFqZz1x4p2L
Mmi2ZEojopxCcjnaYz6YzRW4reiIJEfu3MYoDg0yo41h9eNtBkfvtslm94arY25QxICwNuH1Dq5s
vqmaJJHYo/JIp0p9wcFfPxDzx5VpWG/37uKx9ya4RFZfBSeXSMQ9UevqZcIk80Vv+RWlt92di0r7
FMnYPmDcMT4PMEbvsn6qTrKug1NZUmGFxO3a2coukfCv3GHWYTEUYtOJqFhP1WhuIKLm18JNkLxD
ucYLXbff7Ig/xjkCQSLh6T3uYYeiOLeHhggxHmdf69XOTYfiUPtcXOWJiWCjDMBbZ0G6IOmKXBGB
M43OBfxfD/boTjOi/DpGwgdrNWkuCM1wQBrH43OuE6ZU4bajd6brLBpG/ZjKZrxl3DGfB83IP2Ul
aidIjVwZkiMOJk1cRPnysGuNc6nF+oikk2Nx7SxY9UFSrkc8BeVqTKrxmXADtSNv2L6Mba5EhHhs
ZVdChSX0vxI+0cB5zaGHeUXgrImTymDtSghg+Cui6NrVo+Ybw+f5vJoS9cXkRboDjIsTqW3yLSjV
/rueucZnQvKmkKQcUHMa57aLuY6EL3Oql1u0qEDSKaIutzNmhxi2I1fCdhGSk7SuXoioEg9F7EXH
ossfJq0b4MC35WXsv8BNhJ6VaqWbsEEuTVKInUccx80S0jncxib3Jr6LPN2ZWKNC2y4e7cgbQb96
gigFh5tyIVrJhAuFq7LfRo0tLgV858ugn5zLQUXG5yrtxMPguPUjzhXuVg+PbGtG9aOFnPwsw5R9
I/2F36xlYLP8aqqfYshSyPwspSHLDvLw9eD8hIegqzvtWipR9aFMs/mcLm13J9iGX6u6N0Bas6UA
2WtgNS2ycu1Oerrva9PDjBjJdIdVkmyHwtW5TGU+eAuDvLk3Utx+2IY9xOOm1Vz0Lu5O847mq5G7
D2NdTf23tB3shxRbRh7vR2uubGSWs1ZtENpNw7lqpsg5TrE12NcYM7Ho2VJ9MXAGr2t3SKqV4Uhk
g83sbrkPHYiXNOWBR8uepWmoLoYazDP2oOBoa/mnXu+0q1ovrjVnuLBLUW4xkDhXM8y7leOB7m2d
GARwdAHvEmo4Pb59bM7JoTTzLx2Dyw2pbcNmsNXX1Acob4/D9zwxy4NWxd9ImEgOycw8qDIGcaqJ
idsUzigh48b9dwPT2SZOuzOcS9EWtbGBZTcPQkO1wBE8J0bEEKcX9gw/HSTuqNYtXkI3849aLpow
LZpqXokgag7oblApaxKcqQ4kpkxzepJlUbzEYgY9Tg8R9HJnqzV51deq8tKNWWrBWYaF/5wW/YRt
hQcW36dxlip06kPgx+SlcCFNY9QPOgTmfenhLhS95W/qSTPX0GN5LKuFc6AjVDS1Uj+bnDTYD7Fx
Y5VRsKW50p2MKrCKjcm5/9aJaXLXDttSlIvEqkZsPPpxj5+PIA1jgrcfgdPsAK1Wpj6g4QwMuqQB
IdxO5DahirpvVj0Nu9iJeefxAve32MnGVUJa+iar3Oaa8ayBry3vtqi2EqLicg1snC8ffRJZVpOV
y7NKLv6CIs8fsCrU3tqVrtrBegcTykTbD4mwQF0y2haAL4tZkGFCnR0cyzvQZzT1ULGI4IjOhdmt
BM/VuV104gwsPuZ3UzcPaCa60EoSnqpuAxevWVU0XFbAgJ2jcFv5ZZ4skvIWAzNDqP1UhNao1XB8
3flJFLpDt62cP4tM1Hhyu2AvZyc4lEOkPqW5NYdjNDTHvBT22jULLB9uPq6KKc43nW3ZV15Hi7mO
FtVB3GKH1IW/bbSRGcuSODA5FjnIgZXde26MV1ZXE+G3CmtWMGpbMmtrhLLlVWFovMshxBzS1IJJ
jHIyjLU4uAW1YeyKlDveterk4I+SKL8pss9rOn+wryftmqwI/8JoZnVcMr4KQg4CYAeN25bPdtxc
YD/wToFE9762pwlib4FuDJFOkp+LbjYOgmlLQ7Ky254Vc2Q9DJmn7JXnTMhzTULUzxIFlH2dGZn+
LLATFcQ6V64M9UwfD3PTBGtRau1uMArnYSqGlLyDPM1Odh9330orc0kQ6OxxmcD5eeY8mAvZa8JI
hI+urlChaLLKt17ijF/rzKjXfTEtdYForvDdFCFi/areYNJPz8jpRbeLPTHzuP3K5IB+vj0FTVfb
KGxpHBL/6qS4FAmfXmdYny+VGaX7OanEV1OANgQRr/Ll2sDtW0qkLLN4Dy0hE5nTVafAJAvBr0T/
3YcBL5iVsIXe6nnHCwf1r3phHw0tUmnRtWDqwDNAesbJi3QRhbGz0AKTtISxLZzLGQ/6tVYL8RCM
qZVsB/IQ8RkyCVqXFHkJedpSfJViYLqVILbA+cvbGVk0qa+vxVeTmsZnHKPddwHFxw9NJ+H4jHLp
JkmlzA1lqHsjyXDs8N82De720c7DLDGLA4376lRg/97bekeUSD2xGLdZnK1KAfU6TJyOl3tQ1tp1
FQfDbWpa8WVcUmlUjisu4vn1WwTNvUXQbLqKmmZZlMmleOkBCJGJ4FGeBE1jfGIZrL5bwmUXrBFH
xFubiBY3ZiFalS1fZzGe7xJDG26TFCblymg0vwKR3KpdXLrqTB+JAUmGcQrjxRRWU2w9oDMt151a
yl/cQw9eLwuYBBwCjR2EV6VULxgN0p2co5pUkzSAVzuBtVBOpJN1IKwCelbQfKB2oLH2yyYCfY+/
6A1BTCxDu5+7O86gIaVUmFMkzrs1+asi2zRloLY1qQ+hSFHEBonlvRBeNO4hlsRbzTCfEMffAUaw
GPLxmtKcKQ4HFNHnY2vaD6PA1ZzOVn6m66X1aKKxk1h4RDWeYSD2IdcaeUgWJoANuK+7kku4jwNI
N7qR4NiTJXVCUQYnXtxQf6WlztANTCQKoputlytrQg66HuPWvdEATZJRE+sQzSrbJuG7494GSUa9
MdWk2A3cOIBJqZXYpFAPxjk/NBOlWK1aYCAYDJcaSVZzc1Whl+Va4nEMbeAo92SpdyubiPIbG4Tu
xpSRuMiRNpyyARrxSGoNnsRkvI3JxELd7pjFY2sRuXPsi9kjzDSaYk5SSp6CJrtebpw4T/T1IKyo
wDxrZQN+cahKWmeHHFBl3tYRtJyusfBpe+5cxAdCadMwmpf/EFFIRaGOy81dRylCuxE9km+eMVnq
sG5aUrAKUku1epJVoP4TjjiuAuKgufkB0EhKKE/CHtEUxRXbGB03GQVg59vdnY7ve43B11l3Dpkp
6zKATCtxHOMitMVXlQ35tk37dDeMvNX0fJr3sJgo5JLKHW77tHj0Wup28mDEgz8VVhq2aompWM5d
sPhIj/PMyedh164x1VoHgwf2KrfGdBeho6vWRE0Xh56QgidJaMuTrQzeyWZhmqtKcj2t3m8/sQPw
T6rRcc5PbLbcouruKkJl7kh2tQ667OvHfqmpqyQo1gnxFNPangsJnLuYhq0xx+UBDAbVYuVZK95Z
3lVptcOtbpAEBMq2fnK6FkywTWUrDHYtYVvNPHl9bXR3ZsZGvmkKcQHlGh9sZMv6qY8qP7T8noo0
sm3cjLUz84x0JAMYOND5y16fm291JTkr5Uz2DlX5ykntec/8sjk2oqEbYjLIWMlgWbqSEpqOozw2
3qXZ3CNB9U/GxPYWUlNwig3RHlPlVSc35sQx61G7Sjedde1X4y0jKLZVk0p3/rLzZkIkLsqcfbmX
sj1hGDS/+Dyl8yb1Z/GQu+WnUXriK9hutjm6ExPsacMSmBImgzb/aKUtBcvyraW9RKD4CHfadc28
5aSsicDG5VGV7GR5keRTCPRfPDqNhPfWlhleamYlm2FM2ZEum4ZU6mycEmk3V3rVcmXqjFfA6xoo
qrgCERibilxoiLRLscF+2sIfTEOLoys8dTbH0HXkSFfj9TYE08gCHlegn+SgqXM7Zqdpdaq5et1p
Vxa3Dx6gYu2C8CBWh90H1I50X9i8yArmS6chchmML9syLdY4DchhvTWNHk790kCZUxBGuWAjPiXJ
S+sTETPzuFVrqWJeAtPCTvNjuga6kPl1I5CewPTOg4V15aAghFXTDOA9AItwieNJL0hT4oiYl5ps
nmceQYbZtD4i4rnYUutk9Qzw80k7ZhtJw2TaVMC61qAg4X/l8It40egtDQeGWfTa6cRAT2nuZ8um
QeH0U/MNViWJVnqvvlRwB1aR2RYHbdnU4iRiWWMnBVB82SEvZPmV38HSWldzyr9Ummyym5klzjL4
+Nd9swcu6Fzm9MyqOrHJA9KedX1eyhRP4/IVJS+ppkPY8uetSRLFVthsyavaiK51o6hOojbzEGuA
f/L7rrmvDcojqPH0MpBNVqcJKf/laFPhAmXuWdw1s/uOV6h+lHHrh63eBKfJY52tp4RTmDgk++lA
3PBU54OBT6lkC+1SFvWgqU/L/dy0yzKMYaQjbq6gExSkHrVG3vLrQd+osxQZw+dk6TZOTba8BSiM
Hw2fW8Keh+770MCvTowovvTIbdsa7XL/QI4ABUH/p3A5nGjpOryWFX5AZwrURn5dTiO7d9J8QhcZ
zufXd4PR03ob/Di59Fjy2e/TvBo1x770Ys3hVTEF/qkJOMONys3PUwumOSiBTLmk9B1stiHrxM2M
z8IFDpMOXMiAxtxBFXp1AvJXnRyT4qFcrkFCvfTQITYT23auKYomg9WMuJVbNVGeiJy+iF4X5mcS
8FhsWcfuQQOJB6wL0M0Z7KxfWzFjT7PIh69zjKtkAvJNI6NjNRFryst8u+QFbptawpXtKTJLHmxM
/Rbdp7rgoVD6WD+SI05jcKJXZ6URJVpPwWJB3QxNmnobXvbcPK/LrPQ4G+zYiUer7fiO3ZQicscs
lzqOpLijbC35qWWz/EV4VEvaPLFVHLuRk6mzvCUjz1FOksud7o6C2triXtP06FpO9CnMQpbpobKd
5jiJgubNslRilDE3bW7ll2AUIS+6qUO3Abia1QS8HxK2qjyTLV1BxPBLOIyBw6Pxhmdvifzq+eoE
U+U8uGlA8Qd0XXyF1UPJ0XRzccgqHrJUpMklhLXHcXQ4a+RCWgfTT3hUxpxz0Bc6Veg4NfdUJZm9
GiSM9BWohoC6ZXDSC3DsLLITWQy3dR1Z60CNKhwHLrjy8S3kJq3M1z++PpiqzHjFaEQlfXMm3qmC
l8qhmnv5CSyg2pZJlpIKUfNAp3ZzjD2HRYYZT3yJmYXR9uyk87lwZyrhyVMQOvOXwZ5rl4AKNg6v
DTqPBB4bxOD1tFQBSjaUwmR7DTs2cBzxRM5hhrHftx+I20ggJtAB79nIbgYHSvkqJ8rk2Ef9R/oy
463MYdFRYKHCBIcFEjD0Mmr4QZI41FZdQiLv93ZKc3iNS9259Nze3MQ9jDJls7QlAcV3H+vykxfj
zMs6ByANxUEcVexdKqs5dtaozqpJNPfDYNuX0APlF5aE+YNh3i9j5eXLLnZ9ZKEI+H8h7jLgy71R
s7q9li5BZR05C0qwF9ONLLnUBjYmdCsoRI2RTRFQOUorWhlLVlb9lAlaq68X+/dTg9eR/c+zEQvp
nI0ECDkQ0dlv6v0YvIQZpHG3L0uLvCBkrQs7YWhO86SNu7YdkpDd+7xRzCIpdAaabJng6nrJspPD
FHCdTdxUuG5ZDSKn/i7Swrvy3RgoRg+wM9Laulk1vfOhgP/XnYoB/nu5+h4S4l8sK61J0FAca/0+
1szmGKE2WTr3VI9N1rQQBJdJhNX44cia+Ngp3iLVVLEvHHrnr9nLX8PAv2Y/f0LK/zF1fPPH//sv
DCH/tWnm/6RRJaMuLst/P6q8bJ/juvppUPnnr/w1qET0/YfNo2AgukK7yc7zH4NKZO9/OC6KDx9f
LX5Tl3nb36x5949XecaCZ2ei9zrE/Js1b/yBN5/Z56L0RruhB//OpBKI8s/bYfym9PVwaOJjtAiY
fat4ybsBPe4QpJ8wM1tZsEaOIBu2irl7Cd7Jtq9st2GiVvMubrdRxHzdWU1j6q7zaKwnMkuQ4YqV
ly+6tT7Ne+s6ISKmkHeOP2q5TkXRglkcK7w1c6VPnwjt0r+DuJoQOdM5x1TbGomv81YwasqZOiFO
dqSDYJMDxovquKz8LxZv6XoVdI3/VTPzdC1dwLVebjcYueJ5LbF0XTvYd3cEm8yhFRT6ZZ6n9SJo
cYdh1Zhtma/mQrS8Cyxb++Lp2ldfugnuCnqcFZbnCzhFBGqDxDlJaqCDNzrD45SxVbJ1ESyxWW5y
3bLAMduppfo0gsEJeENMZbuxBEe88lHH+Ew5ChFCCkrOmog6YkzjdY8r9Gs6jf2XbnST7IJiRoNS
JbzLtNVtgodSmaTrAszwGhxtwhoUyGBEiYm+6cZzYEOGXAl1H6m6Wml6AB1JySi+wemIRrurVZSj
hUnGQ+pGyRkadnmPrNxwdq4t9VcQ8IY2MEMKluHS2OIKAC0GzUXcqVaiJI6bDJWtBwhH6ypgSprj
AwEqo9m/9PMJ0q5V2NwSGfNCUqdk0s0hbbauZUfqqYd+IIfoE0di6uSrjaUMgyKRYaoPFtV56yIp
y5IXry0QN8FZ23epPWyZPrghGZ5DONSJd9XMtqTJj+sjNFVfX1HdtkdVEwQK7da40pyA7cFIwFhk
E+20YNHc75OgwS15aC4we8ykiqqakfsqBgxoQATSxMmOAfKc69VAh/2IlHjyBazminHchhNB0GTJ
XEx8YluR1Ie5Sg1y7axUxYC8/NRtV0PZ2acpwpOWrpIKoSkp6waN4pDgwtS6GkiESoAFjd5NKSra
NZ4mA0FGzuihe647ut1JgKafBgXZqJaUC5+LtM/6mNGqZ5opYjJcGo/qKSs8ELkFcCftNDq8q5jW
yvqi0/z0NFZ9cuZG1fREp9Sl0ugmwGqCRsABRUFCB4OhMHQqBkVoSrPCxKVPgi1KOeILGRmDzez3
elt62ypO008YmYx5nZA0lK3qNoK1yzjci0hQU2kfwg8YprWIxDieZmLtGsYitrWuE65miCJ5NNZM
MzAGZVoVwBSt9CXMF+Kwdw5IcrooOgdKVO4NTACRxXPH2WADM48mSqF56YVWM1GGABwRGbi4aNuw
LPzp3ky7GmQsXtQjnc7rWfbZfBUM2jdtDiqeKc2t4Ts5mXIu+trq5i1q+7LfxoOq7yW9LrCCagAD
TLVb7+xItCQM6XZGIAtiqn7PSqRubErf+oDuq6dHXhSmSxxlYlLXZZF1sGrRvgD2+eIM7JWt1Onm
mzGHGbmfchh4hzZSMvSFZpxZHUm6c5SZV+yAeB4jO8iouV4tG1SvK/po2W6Wln/M2HfmQBE1KU/S
mOozz8I3E/JJ+c6ns70pjDjS1inXqgbBPGehSajrFdZ1fdxaA0mCbpCZZ7VbBRvLz7Rgo6Vi6Tgn
iAnEbKehbhUm1zm34+xr23jZU6b32herLcaHTpdju2G/YfOs2ZK2bjZbm9Jwtf7Qgppekw8G+81N
urg94wdsnJYoStlamy6psSt4R2VytDvNAY2l6B4KIL6qsEfm23A0GLbqxMa5bWytCMkeoZi1FgaL
vpwgZ9a0SJlrVODwgFFFxWeDPNvbcZrvbG5h4KEduA7CcnRz7/qTd8Wu1gjjPlJhbybNAaMbMX9U
94yLNYr4dS0neV1FnX1Bm2gYaUmj7jif2hoobD+72c5vauu+6eU9nh2YdT0sEiM00qjw11Dd+241
jJkczplOGhezMrrrMqvh5hNzJuMrJDlRay4wPDUD47bAdDnZ2obFFh2bjlXjwvZz489S+f/XUx8k
95hLvfG7euocdOTTt2QgP7Hvfiqr/vzNvxN8gj+Qy7qoZh2mh4b+Y4KP9YcD4AoDpY9MiSBw6re/
yyrzVeUF0omsniXYhWLsn2WVaS2+BCptl+4CgrK/BXA/Vcfxc/3Xn39USv0qa1z4GhhaDfo9fLs3
CtLAUpAYhSb2flq8JLTwd6AMo1XqU/T8cHb+xU8y8YRin6W4/MXwVFTwf5Y29N43IfZSVz2Kqpar
KUqGD8xx7x0Tn4FRF/skYLbl73/Yica9Fs2tIKi6n/KBZDD9shvLDKvPfPtvHxK7HROOAh+n81k/
f9CIDDOo25lEbPbpeZG/RFr6kvH//8nHODicqMt/FZNRBYEVcqRgAzcFm8BHrEUOZLHOZfofnDru
VQSnAFeQJL71gcZCL21ouoK4pbI9SaLKSQYw6e1W2QcH5f5czXNPY0RDj4Gdx8LP/tbQQxGHJimY
xD6ZiAx0B3WtYnkLiPmWV7of/v4Mvu1NvH6YBeUAMg9bnLcoGRJHa57NWuwZ3TI0pUW0zwipXNVa
+qT7TP9SSPErQ5GT8PsPfudWZPOzsOVe1etvHy+3rZlyUbvt2afXNwM0x5UTaPktSDTrg+frrbLy
9RjpH7AqYD/gqf75ZpyHbFDwjgRwEkJgCAhXm8zUo5v/4IB++JSlE/DDs7UoVkcNkdReCyTM/1be
juVUHav2Pzt1P3zSm5VpysukRmDIDVIMKnRl9jTX9PY/frx+JSvSDaJaMNDCug7Cj1/6LijIbJqp
+x4X68rRunpF+m68niz7viHAFBqQQEzCpHvrkNC4Bij1AYrD0X+9UeAr+D43pxfYkLKWx+WH81pH
peOXtShRfJt1KHR2pCslaBvOdqk2AUrK0Aha9guIiSmSZR1mhUW51djVEakrBuOJ0cbGh7WxbtFW
fXtVBryWjEuw2nbw8hcFBfEQsw84Fx4B82Sed+7KDOgJ1YIfUUlUbpggmigewSx7simvVBuYd7ln
1gcnyqJH6moVTqV09pFHSkutyFucMh6p3JMEtnRqQLNIk4xOT0Pbuu/BpAx5UW0wIlQ3EMrtIxjl
6VsT8aIxepfvDuv5SmV2fUaw/ZitE89P6o2yC/1rBh8e+APfR0Mi/1RGHHQ+9mJbB7G4RJtVhz3c
MaxGVhRlK2MoAokyoSfwGYL8ttEROGUNIgmtFdq61Dm6uWTtLOGbrpE8mGhiWd/Y64H2hucLOl4a
WwxMNVHimHaPdkmHGrhAfWboBEv7Jb02Pyi1tVfo5l2cjM6ZjI3sMfbr4tadGFY3nSUeGrc07yKO
nWbDxNhVlPYw853GCCaRJ4J+bVmK5Ua6NqMyjTHRbTcRoEE/v7wiTLN/jDg1gMMbcekO2YtucE0H
ALp3pZ++yG6Kbnp3rg/TsjonXVefKfZSjIHpZHP7BuxqyUhx5TWMQvvAS6Vfo/ZNd2NcWCsqkXQJ
PRkqkidBOa7sAelZbImA6N24enEJZ7owCDHauUOBfdXUJgQYr09e0RFZQ0aKf0pcTlmechLwSZO3
YydqXTYi/uzP8KSJ2krzxwC6PVHTE+H2TpKh2oRjPxNt0LrFLkX4Jc4NRtZB6CbReJ9Egl0DGrTO
h3yXp/PKpYlzIhNtvvMhx35GsFO+mF5SHzlGhQmAxRsNeLO3ifa9rXm4P1vE62VrILbEDrconnMI
G8kIe1yiV2hB3ODiNbkEfSRzh5AeEdNAiHMNfoQb3HZNy2NnE0y7Hm3esjO7cwYpYgE8gxpObmGt
xONu8KvsKcBstg0qniPYhsi002AsCCWNJC35YLyf2znfAcPsMaNrrZluM2E582ZGj027qounYUXW
svEVtFH33Zx5tijhlREWk9N9Gb1ePMQZwa6eKljGmbE7+Ho064i/IEXXNaXa2si5Ek4S549NbFZH
WiwV2ozOXJO2/cJsI0CK7VpHvghx0HGpQk11jDoSFKkXhHeg+4uLheTOFRos3r5wO5nL+7RlCUGM
brKxBe+eCJk8VyJw9lXuMqp3EwKsbWO4F50ad7jUyUQIBm6EefIr2MnpS4eyfNVo4OM7o9iRzPDc
D60XJp28qRoTxej4dUhUeiwrlwl0RPg4b2PvKhl4KNEPyg3TyfF87NtgE+c85+BFopUpvPzOJ4/3
DHjwloZGwUBIin5dTnmXk0WQpSurL7ipWRXlp6RAJ1wNWXBpUdeivOKpz4eCic0o6B10JHbNLasb
Ievjzlhe/cLmuM0ye0rpYlz6sEWeCknuhzX2BjbCiUGlHVlHOXBHwY+MHocANaxeqDocgRts2IHz
GJWkiMPjGSDzai3p2XHHmpMQE3ZluG2DVqV4chwWyrZl/SDhxLuaUwJgzLZVYeQ1zNkda/CvCHBo
ERYQTkf4H7fhELQN2//y/7F3ZruNI9kW/aIocAoOr9Qs2bItD2nnC+GcOM9kcPj6u+jq7ltp181E
3edGA40Cul2URDLixDl7r92vkylhETP6cm0PXJojZbOPW7dDuakPXyPc41WRFWDkW8D34O42TZzd
mBXw/WgwXW5CXt209VLal0Z5yvSKh4mhVk92r25haefXiQOPMaXNDPdt1cV38NKlrv5dG1it1PKM
SG3Wz2nQxedEjuFWTfRmnIFixheik6SKyW3LeHoFctxYSXNmRexoiKjZLh9RiHs3sxMU61FzGo6t
xFn13OGEYVvTgOuyiwdVhQHZt0VxDOY+v2t71h4RsnoMHi89PTt+c6/st2aC0z4sVHw2A0P74ul9
d2KKS0lc9rQC22zPsV/tkgi/ae6F4rpr4hszNtWzSJL2Zhqj7jpI5k9EYwwoknEWuBM0Q2vW5X72
4hmlSp3fEJMY3Gbpi1MTtYCm7kcZLijiLn7kfX5qlBbuiUcnUjzM61WnmfAbJmStbIvhjsX9i5Bl
7xsOm97imDyIOMqeCDkojrRovSctd9Ggazo52jO3tPpzkSXtBh8n92DL8W/wU5vMOPbtYgWmeOz3
GFetZoeOxjdQeQx+13pJgYwmYzFLOGfWPCKJl68wXKSHYqg1jxwLZwFiEHW4nlQ9N35WmXGOtq3u
NBS3Q71kCxmPbW7kx6E282PpdFqFdAUFqpm1ND51jLMZE/YRGNRpGgzywdl8aB9e27kzBJcaoQy8
mDQhNsSKFe2YIfFMoksIu1LuEaX00n6ye9MxVxwHcCn6MwTaH+2URPRdVJp/ryTaaT0OncOIPIZm
4OQ1yxBYamgZRtb1yV08cERQdd1tYTskTiQWAS+IpMIEp2fUWEyYel0h5NPbz26qpYjEx+x+SMwR
i4huM8Omvke/WjmTOhZZkq4JTf9iuf2+ShI0oZOJUETiGzRs3i8WDnUnZSKudbMQ+AucHMq2ZUw7
3lPD9MsEAWCfud3eqKGZjXXwmkYyJWzRSInVQqhGFhMB650xnnv2aGRHIdGJhWX0YuVl5nzmdQ2/
hpmDiDfVW4G6ZfSoboU4xKPU3K0T5qxvls3ybYVUJxzYaMEPFm7ydcUX3qeIrZCBTVL9xj310Va6
FMQErjJuwbj24RRYwU0lebRP91GeW8detfmP0iRbwB+6odVykr0prTISz7FAJnp3VjaVhZ5GuBR0
yip8EK9sXMXRNZj5TQZHHYYI+HuyqZcni4yTq6JJGqQhrbfpVI3wpGNeuQ8XoqhJ5l65sZw8uIcz
bb2aNt5U3+O/dq7QnTvMDyy3dDmhwMRx8vltDSwK4jjpIKfGb72+yzHjr0NZd/GSuZyoPMm4GGbn
z4V5OxPU17datkcAwNprDOoaErTmgBehZmIMEp8nmAk4OmZqrNQjxpLFT546M0d8rXu/OzdjP/z4
eWjYAIAD6/kBDumEhOGBU8v2Ta4/9RpSjZT9ZXDi1yLrL8HElv/rE9+HgzoPA7QtrqRzNsEC++4H
sJTMQxQbe1VTkBbkxrFZU5oUDLpOwiIX5tfX+8inWC7oyMXcDlfsA22raCj2LDuFS+gS1+ezYpbr
uKV5u8ar+NqBGN+kLc+azRzt9m0LHkjMsnf0yPUtdhaxIutUvhKApHYjeXP/9JztkXXtGhiIeEP4
Xd79HkB7BhuKQLz3OG/vpAjLU2UNv3sHP3QsuAqNCki7ALRh2rw7D/ZxrwK7KOO9bVG52hAUwWTa
3apm1E7TOyVNakqo3FG2qedf3wBj6RT8/MhTHyBFcBfi2UcS+aSnlmqyAQ5IO4QB0jw054KB6mea
5fLUloOcbjxGXU+FNT2l3lT/EJUcNt2kSA7tyiKKl8Wu6fw6610T/UdFLWelzZ7iF5EnEvxvdaAH
3UEEINT+7Lj8t1/9u361ReDxX270B6vyDQC3n9rUf/7Bv9rUrvbHGzWT4Sf6HdY61rl/2ZRd6w/a
0NDo/rfh/J82NSN+JvI2LTwHHgJ/9p82ten+QdNLAzDPJJ8/p6vyD9rUHxYFVh4QolICYERe8qFd
GAycvqJCyoMaF/ODkczphVo/OELkUCtzku0nRAHkRDZo13UgMkeX5JYXquHxURbI6uAWoEszUSaH
I9XxX37Jv+ltv39b+XQLQxdtgmRNsN9zGDx4Z4E+eNYhURZq5chCZKpFxRXBNpyH6zhD9ktPZ0V+
AFluv742u9D79xUqh6vjFLeZCdBtfLciBTgwKruP6wODoOe8RqPWD33sXS+bkb22K0kqkeYWNj+T
7ZwQDcePOmrWz+MMJhIgK8nI1TyZxzCDcJRy7t91GSfATVOXNpkKbkXaWO/IQzDk3ZVembzNWmX5
c8NWkHC61lcWJcJNZEzUjY6+jF7pUUMfB3+27nvU0EgOIkH6dWeTvE0n4wXBLu2jNmEs3boMHFtr
ZgbIBhbBdsHfYBXKF3jQECbUnhcRBUyfAcmc9kk0DYz/1Hnox7nJ0IfWrIdYuoozSWrhRkRiAItP
SNt+EjkJvGI2EQQw+/dnZyD6EApOtKqiIqJSHqfnInFzSXyKp1/JIQnWdjN1n9BnoPTGP4IHBOMD
QkRugL13MSFuhyizdyNpzCuqQRh4bJ01JGKRwINEy7BOwlp7yUrNXpcMB5u1G43eZsBQEG+ViSXT
j3mVLiMseo54ZC1lyIWj7kFHXkBbwxn6g+d6WbgujKK70ODHpqabA+06nAXaNtdTtF5F0KVmxVSz
0sXGCmcTu1vDwCYMY4MzQ+QRN9zMjECrRFh7qQBE+JmFUGCQ8pkQHHcTSbu4Jc1n3JJ3ZKAgIMjM
t5qOwwTyPH1LvlGzbXCb3tJbEruZJK5vNSCmbarFW6/DKsab6h3wjOeXGfuJiYq5T470OJI1jgHn
NaKPsZ9zbd54WdXtJ+K9GYYbXTgTEm4QgFwra6TPVhftziWi80T26HhEERE8mYnR790hGipqYhl9
twZN3eilPsolzDH/Dv8/LSm3KCtrGRf4ivQQOtSkZslO6TR2subdu49CkZhnbFC9rEhfzu3hXm9y
bC1+TUQkhngzqMNVMgboNd2qS78VSYR3ffEtLcbc4VvKeVP3oQmjvvCrolLaEi7cxK+KqTyjhAKN
9A3qksVOPpuHTDMT9Qx9hD1ukpgWZmF2jJ+8HumKgw+p+0rxtJgXEOOhj+ww021okBRi8+bzV5NO
YEurOR1WUyXm+H4yy2nac2gz+pUIyC7zy6LJwzVCwBANqDcgME/pjhW+BxBtIe0RTDvXaJujuCuu
GmLvq3WtmeVrSwbsAYZixqM+LnZ7WicXRo/LYohgxE/nuLhJcMWfaTBgr6PhytWa5bvRFZb3TTCj
e69li/crUthSwCyjlW1ixacH/0+w8iJBjssByTPKw5dBLZm8nmTivo4GXmQUNv0o/F4b+y8AW3vt
GqSq1M5eMJj9qoLu9tq02LnXjPbn7dtSjtCW38lalE24wFhHU9Gp8xgb81NGaNySDjmYM7TJMaCv
N6/ZCfTpVfZ9o1VHV6HKr45piEKN52jSQzz1pT4P6rkIxywmtlbI4rWfupxHp5lbqvbZPtetzidW
pSrFdui7GB8+3eNd7RrZzVREnGntksBM8ErJeEd+mXFjlSUvVhy42U0DzDRfFaFdEhI8ocblwNwZ
vqa6KL/CsOhwgOIT8Oxi7DwU8Fgx4tTNSAycKYN+XbSN81moYph8fpzUW2UI0fR16dpoZ+mcuWAq
a2d4KXVRniN78vK1a5OjESDZO4QGBpt0aMsvrd49mkiuDwpsoaTN7g13pJ+Y2VqkFkGvLu5sy1/U
9YpwR3JBLJkEW73X0uvIVMHSy5mAN+BTfjBSAsJ8J+rlV6kKG363qUfo/lNGS6UgFw4H9hXZfOWJ
CNLoqnfmhuy42sVTQfiFZBzRIEQRWXcgSWJ2fB4g8ZCyz5AJYHqLS7XGjarXuWOsIBS1rt+Tqptg
o12U6MVgTqx+yk6aNet4uJKhtLZjwILf5qjM3/bR/xaOvyscdX3Rav/fwlGkssCUX3+Wjv75R/8u
Ho0/oKxwOkT+Cd4KOPZ/ikdP+8MC2uEhHKU8kT9JR90/gA1DSaF8hOkMhf4/xaOl/0E1RQTCMvPm
tEUu1z8pHt+dmRmJ6qZpYUKFpmQBHX53mKpHgfM+a/VTgRMGVZUK2Qf2jWS8gxuvgPFYRhOBmkmq
i4FGJYELuB+jClePV8lXh2XO0LGEgyMfAYXaM1knZHhYySk0aqRIeFJ5JtnKkJ/+5Zf+m8Jy+WR/
OYoZnOQRMPDTwkd/qy1/Pny7bT9ksAObE67A8aJHhVhRprDBKEfDmTAxz/j1BWkhfLgksStLdwFB
iM3dfCdqEHFmVqIvw5Nte1dl5xArnCl6RDtgwNQ2flqLeq+zxr54Q+3V46q3lGPtPZsT61aGiwgt
cADZ+LMiLMYv7IDpl0Hld+sWMTCIsuhp0y+GHzRh3YwKrihPSbuE2DCJo9dDiYMYs27qfF5JAtqo
AYeC31rYarxkMy0lZJTytSuqsvWTetkZPIZI4aZxgqVVLAPd8MlIZ5Zkc0doiXZt32/BSk7Xkw1K
ptFNHoLBpEnQmDRtJkt4JOh0lX5uXKZPKydEXLnB/TeEG0Zx460WWRmkiSg0HnT8bbMfO+2yCjW4
h0U0jbehPfAxRiN2xw3Av+rFUAO5mXZp1NHNGOV8IvZo80B7JhofG9hEUGVrgbnASCK9hZyGlOWM
vtkRW9uZ7OrZwE0UHbum5fkL22xmTyYC8jI3hfFAsJYxfqpcfRSfTaPjl/tTqIYiFeVgU8HpWSlS
y2aiSrEE0/FVfNqqT/l0RqLoxI1zjQtVUOZFi3uTOXBJVDmSPeAJ8RIHJl8Tzv5P/USnWvUNf44p
jjZ4TZwChFf+1Vpb8yPFk8VdsC00Us8ReJpqb81anm/4HdnXZcw+DQolY/o0SjwI99NcclvVkuh2
gvCYRcd5uSXO8uN4BMxy/8hnPXm1YCIWZ51wVqSsDtdRSFa2cDVoD4w1x/1izXbxfcY6URLNxEuY
wRWhLQw53VmXysg2QFXCdSZrfYEKjNMDXpTuTNuCjnqekBiO2aaHipJ08nqaQvtJKEc/D6rKbomB
D18NRlp7FAeWu4qNwnktwlR9qkwtGXGs8shGAz4WhVjaXUXJ0onNMyLkj8ZoSwzFpeM9CSDP3Z0R
zwIJsXJ4bFTj8PMOcW43N1o3SpCBMhQFiMu+NnVipC03mk1mPZYwvjJn596hfraGH1My9dUL/5gn
P2AIj5c41xhM2WD2VmXIM9Ji4OpXzDv0BwBR3J4sFbXti2Dg3uIKzhh+O2X1wi/Dy+UkBM3v0qoc
gm2riap9pmobLy5LfLMRiIbHfWxUKE9TjFAnCQal8oOxZUqjEibNSWCMt5Yp631PzvN4ZRY9P71T
9lyF0WYyE4bRMtCF8cXv4niLO7+XdEYRThvNQzrPQjwJqoX6qjMa0dxOI4CJbUYjdXhEnTt5jxz1
8vQSqAT3O6VTzQjbNA+zWprB85TzWzIJWPT1GkUuk92QHwLxUrNHSglwy2JVIUu8hhG2enuQ01Fw
40oAGajB1fJSdA3ON38c8HyzmJfGQ9wL8EnIliL7eczc3rhJAkp13KR6Wn51zEGn6HJRiLhZzjVF
Gibj3gnCJvnc6A2Ocl/20F7MwO3STw0rhB7Bx5llc1PmRWG7NMVE4G2cLBTNxkhBo6Li1pJjWzvc
c47c+jnpZnP85PZBnX6XTmEYTA6nOgw2ucYh7iZn/5lrDAiYwg9BYbg5+IHS1rRDZJhMdsjSQpUh
wLLDY5o5wcahey6gJz5L1QcM3/V7B77/sNLzsn+EqCU2eJuiNQ9GuzL7MDqYmReskVPEqZ/HgFN1
U5/kOnJyuWdeZy849KQWMeIHmuJbi7FNQVldTUHBIlMeqsrVnlpZGSsz1z4LBnR+V+AuTKcCMW00
jO6eEO7wS9YGzvcxNAN4OU1xQ+jsVT809bRJs2a8I8E1/CxNVWxyNinO0a15Qa1VfNatKN8ahcaQ
0Jk5tmud09x64ZSSu5FyHDRIN7+OqzB7NJLW8T2t7baz6BjcqBHOfIPHGrVSdaOyOb+SzKU2PVbk
O5b16nPi9dG9srLbwdHGZNcgqN3WE8m9Gg3LnYrL+D5s7eyREI825GhcQO9gA1tnaT0fM+GlW2Bw
sa9IRFucyszcYmWWD2w61XMh8ypaJzOtDTfWyk+RbS8/Lcm9vmvLvljZTj+eK3s0/ZD5GcH1Tvsj
bpxmnfWWtTeWjJcBy/1Zhq1jrSNNFmSPT5QD67YxFGP0vNy5WT0t8iizPDjRaGxDqd8lQVntNPCc
a5KIq2cct8wMgUvZh4I5itpMudOf684K7r0qsneindOtFNB7iRScXdigtn0WUVefWLCnPVDs6TAI
zv1zlw6bqW2aVQcfYVX3U4KhurUfVKzmb5qWJSe6GPOpKRov+2daPkoiFyAGKGXwfkTTvC/mpjy0
Oq/prCNWa/YwBwN0zOJPKxkiARNHRmb81Urkin/WmPeO+1+XSB+qycXSxH/exiEmY4qfa7K6zBG5
L63HsauYwiEbX2mDyS7IURESLY7bU8Ay85urvpP38bUdFMRkdS1AwyX85+erWsEcOdEgvSMnpuoF
dhkrU9UZFDm//nbvhGhv18HJR1QTrcxFr/vzdVRU2n3roSi36BGwqGsNm8bCSZBjwIr1zy+2iBX5
OenrfuCc6iwiIqQKpVmL2KFc/OxvylYR995vWrQfK2nGSS6/G08P0N73EtA69JyK3gdh4Pakn4vF
Jy0hczNA7spTu6Cjf/3V/uZ6OgchOt8gP4E6vpNj6m7JupHl8jiPUfD05x5YRBpbFsYeyqE2Jt34
Nz/nx2cE+Zbka2rgzPHJvbtmWVi1NmZgTvo+XiKNcTq/+Tl+/c3+9ioOsTQ0uiUYz3fPfxYYQxHE
rX0M8dLT2cO97ri/5Vv/3VU4ULpSLoLdD6JMuzONWgq+y5tk147R/UAk+H/cJUm2FShSTjsLl/Tn
pz2t0fRVcJuORgBfASoy90RNEEE3aIH1c1eNav7Nke7j8sGazsvM1yKVhsv+fMkiVsE0ZLZ1FGVg
P+uwCBDVKUqRnhSFTQECwvDtdmbx+vVt+/hiAy9mUEPAJeFQHx5IMvFiba6kAQaTlyugxXXqbJTW
c4KR6NeX+puvyMOBJp4aHOPn+7XKoXXEpXIDYMBiUc/18jS3TGMya5EtLCe4cXlqfn3Rv/t+5BYw
CNEkOl7z3QKpwJiY2Nj0Y4YNdF/kaF0zzY12HHR++6K9jV9/Ppd7dCfoKFqO57gf37RFLKfxOqOx
a2EMJHouB186Wnap1NycS8iaSF4myuRxoK5DsTW1Z1WDUtsifLI4XJTIzIDOfCMRwKTqnAtUm25q
V7+LcPu4DmGiM/H0sppjF3nvUShiOcTww3jCc4btqziASpGMgu2K9D0etcSjrP/1ndA/vrtL/B51
JTNsDBLvxcxhRr8kYIs5CldQ646uyfmBmHowZ43OjhVVwfK8J7F+rvusfoHMgA3KjL3xUrdGne3q
sJ/rLVUS6AKAQ9H61x/w734TVkqeFcKaNUaeP7+CWg28Vrm89fnsUnRrMvmsh0gsSWAtYlAP2u/a
OB+eTRvNAG8DrRweUev9Beu4XYr+aT4qK7BeW6BO9Djrgsd0XHQxv/52f3cx+kbk2JLqyXbw7tuh
wfUIDfOm44jJ7DYpwHACp+KUI7WKU9KvL/bhVvPN8IVbumYutdj7WKE8FXrVBtp0tAPJwTKMO54s
XkROib++kLEIbX565Zhs4rJhR+DL2fTFfr5pGfmyo105Axt4E7W3Gmc4xiJu25EtRERLe6oS7HGM
w+DaREOEXCurHLNBhLBsg2U9XqI4pU8gBg5LqMRgLc0OwkNN2LSy6HqZW40EXo7ndcrheEBnc9sV
MA/zf7oQ28ukHX0V+xquofeVSFyAZXXytj0aM8LDAXnLCbhTvAu16R8XPVyKZwD3PSpQfPjvHgVQ
G0anRog3DT40KDIJ359YN29D+Gt5sorxt/3DZff6y12y2Nbw2PDqox7Bufb+LhVzbup1I62jXY/W
d6IK1bGxAu/prSFiOy1dnXrO5GM5jsZvNgDj/SNiLe4exu8mV17Ea4sa4a8mCitDmYpAOjnqwGfz
GV6ki518N8EiMY0VogD3C3y71GLAg0rw7IVoaAuzCeO90U1IcBk9TBetz+kizunSr6kbZ6nre0QF
jI95jprcbhPAk3p863STKPg3DbHcewjJ0RemrlneyaRFHLo8XplgM9hNXaNXR9VMVesD3Blv5TDS
GmsDVH+nlMYRo91ahUuAAtrBa6mJtFlreprfDXQbzo3did1oxfZtOeli3pUOk3O62CBhNQdS6RVt
aa1YtY7sPT+ymuoKmy1AVycjJG5dkhHCAXqOj6Deljl9JnsobXpUA8rt61h29L41BR3YnJPFjpcR
uD1DwtMz/dvQuClNcQEWbuWN1dIMhcsZ3app5J8dUWNCsEtalGi9GdDvSV7lUFLUM//rXDNxfCs+
VRrQefGypa6pK961qMgkjPKihcWa6uHiicLe76WH0BXjpRrx894iL8/KqzSsVXfXotrO1+jAebtL
Pa/SSzmjQ2YM2un1Fu3aeEmJ974KbbtML6hH228jgr2ZDm8i5++mXeDxbWp9aUUNGbcZ4hl/yFeX
rxIMyXxf4YhDVGYk1pVaGKN0NEDBkv3dpeMWlzGXpw9C56qbIxrhbj7Z5gbXCf9GPMYBUv7BLA71
mPTifixjLl2nM7uWp6H3rP0oM1vjphiU7C56LKJ2nfK4RLccFwG36ZMD+RPfh3VQqmmdFCqKEquZ
iTPgKoMlXM4hT1BRKI64hjPEzpWlkJscIlhnAfuqjg66bDJ6WuAQ2nk3ZhwhfWSWdBmRKo7Ng17I
JgM/J3nAyGyxjbOIG/aGtzqAnj1PHxw3Wg2RjXzrCOoFsmNAI8St6baV4w+vm4Nbd4YG/2cLTmY9
H8aMRv3BSgz5GgdRFGzavsXQ9+drZS9eC215ZwYHFP1rQVRnQ3OeiG591CPkc+yK9croUMSuGlvy
FNWuvbgUMsnvarRLz9xM2v4LrrZBbUccLTABltEMmqPXQJpLIRFa1HZu6WAP0pOlE9vQnvcrxqd7
iIp04N+2P8fuaTJG9K6cK+kwj/CRMYzJFi6N1p4QiPOa5pVg0pBNFj8sU1LL3CaeEcZ3bVHzQXSN
3sm2yoz2Usx6PX7uR8cUMHkdmaYXtySX91qOmf5gJ0lhrXoo+NN3VzDJ2GA0NKy7Sa/oAkcTtbHJ
+zc4OfsxYwBgIRHdAp4Vi2kOfh6rM51PFOZph5en6aCL+lmsKuAfQYDCdMUSLpNj1rR066eMpuSW
Dtrs0hHApnDMNW2k1UaHvFt0LTN28uHPHf+/c9Lfzkl5a/5Ss3wQ2F3HRfG9LbvXn1R2KIb5q38P
Skn8cBdCFuPQxfX6lzAQz/ljsXVrtvs2C32bof7bDO79QVQGgkyLlgxHN4dN999mcJMIEY8Qak51
kKz4N/+jQSkK1p/3bw38D2gdh+4aH1Az9HcVg4meNCf/UDsVmiijugc5aYs1yMwANLs+VpvUMmGH
Taaqmu0oaOts7Kozv49jhmQqR0fCnGlqr6GoWV6JHQ+XxThnlvWke1RX66HVv4SuET7mSMpWcWjL
TwpC5zU88+52Jnco2MZlQp5uiUfmOhz4H1fKBleyA85CVj0KpZOToDXBhHiXNZ35RQzArU9Mo0bw
87bRXakE+vmjmQa9c9XO9QzYNbOHHnV/bvbfkrfhrdGOzMZKzYdItp0nmMUISaa12WgmFkSzf8EG
NDBr6onJuE7BbCy1QO5U25R7ew8OP0dNZ2BV21RZgJwumlCWMf+aV02c0F5FrAdEsynre9vqjUPr
dNHOGJNvGXX5JnbiJeajRl2iaOvvEiN+mGDg3doJE8w9/xfzGuR0kJNqAMmvI/i38bG0mZtOF69A
f0bf1ZJ8AJrqsFFAXt/UHP3x2YC1W9MnrOVm5ph50bVMXiuPeZTe9Y5+6D2v5tQ/e8HTnLvOfeXI
4KHpJsOFG9KZYp20lcxgNFqszE4TJM8KyNxGmIazSvEK8BtUyq/7sTjaXpmdusphEN7nQ7xUNgGz
4WkaTl3fhe5KhFW0cWJ7vtRFaMXaLgiZzqQ6mPeuoVtkdAMQmGEu1jSPFDqfoE627hQEe6vMjedq
NsGuzq2YH7zMySwfNpET7y2hudlT3JDd+xiS+At+o2ePHcVmACHftjtmI5PWHqJQIgzLkwxgx2vY
QsLjzoGakTLzNtByVkZdWecZ+8tm1AL8n9j5DvSuL24U2Btg5liJ0nJIVrEEX26V6Hoi2+tw4sGC
8zOkXbHfSgPK/xwoUOBu5RfCeUhHMOfSOIR9cy0nF2HPgN4tLpH5zPUKrNwOHGkAD6rYFlSmj0JE
dyPaWr/hMlt8bZ2Pw/ZF14Z5ywgh2AbwYOimt4caPPMGTHZyVedCO1TSSrddUBvHBRwDakdvgc/g
xsqtMT5atJK2g1sCMAcVctBqXk3DzoxHbzI+F51LfIAeOn4SdQI7U6K2SBW77kgSUXKgKvvSUE0c
m9gKTzWTifWMjm8DyHzH+GzVWlW/teaK30eQTZCLYhXWwhN4bJJoBWjou5zrZ5y0EPmZPkBd0IB8
Wg08d0AXEKv7KVx0sQR4kgyzg+1338Wi9fUyRmxnSORITaLf8umTUyIn0TB47KoDAo/+O9jICUGl
yY/Dy7avkWphXAPsEs4k7dQ1jid5X5vZJQVHNOsBdWmvEZAyP8R2B2in9Y5OOFxaDw7lnBtr0Pib
MOHXD9GEusp6bOt6507jdWKIEfVaP26bKus2KphJTwusJxtLmz8UebvW8+x7ZmkN4MzBxosd9fex
ICCz1vWV18HBBLPHIhi711aFUTLJRyZJrqf7hI5adxrpFZt8bAqGo2rg2arI6+N+2DvqnnYlUHDu
3Sb7OjvkflHke0eb5fLYN0zMxsBMzpHXJTAeSSLjrdDvwqi+U1ByhMuXmsviPLpW8potq1naB06F
eb0Vp6oyrEts1PaxrDpEsIiAt9VYeRjcomdNtJQzxvgj6nJ9HzotR5S4znx41sQxM7g8YncAlMWy
fteZaDOBtnuHNHEugd3cMQbXtiwT7qlMxOCs2tTuPrGu9GtDOYHyK7NLzug61aru0m6ncaO2Wln3
TLRkdAE55V03o4a6QXRrK8lf4DEbK0ZyWPXybUGSjj8mlePPRXtp7YLVZYGP9Vqyhadv8vFK6zWy
YhjgEbtDHazw13q7OOkeMsyrWyOfg/shHa4r6D+rUe+SR2QtjxKyuZ8J9drO3rMdEurQS5vnuK8I
tsmIlTCGLfzWQwm4xzOSgF+xts4GatPd4DZfCznJjUQ6uNc646EKnHRRizJIyKNMnWQ9aOdINy+9
V11lbfRkpwZIafCNWmkh8IO8itd6UXEyerXkKl3W0kq4t25r7to4GS8jt24B0hEAzzLqfk6DUH/O
ECKvG9PhVRNQxwxHXeNn26g6PXI67rZS1cYJCazr16qKGZt7ZbRKp8zdYR+cD1HZ7bsqOao4SFF5
a/Eq9ETFqFJs2cyyFag4nE2YzDgWWr311RLcL7S9wj1Ps2bdRflC53Wa+jrrMSJPgyo3RNZEX6rR
tlaD0V+Ncc2eMGSPuqX2BcEZnprZWBMPf3fT3Sv6oDAV8q9qLPaeOz0nTpptFN8H4UCZokV04pOa
FrUqBDgLsqWxCqWczyOsZMDqQV2te05hJxnLcDsJc/LbPjRfgrKvLnSPUsBzDGcrJOKsTCo3i9tQ
KIx0ZQM/u2Nfqwhw2k+lTNa6rlfboq/6KwPQNSoPg8NLr5E/YIpHdOTL9gw9v7Q9X7jyPECAeUKs
UdxoYaXGtQVlCovXNCf9pYChdfDadD6OynyEZld9IWlchPsgRxuxlc5gttDpdKLnLasERc4+a2xU
533NhbrVIwdrozV0l1YWt0MhBAdIcZdPUX8D5OVT25jNFiVmeSTr5pPbEuY6xunREIhfaFyqtQEg
/zPLq7UfMDm+JrPebNBBNQdzFMYmKVW0s2Hr+q5bpascFShcBfXihej9C80V1yFqpSfIBINPJKv7
w+7JpEE2bfgyMrPX0nXA+w0CIUnvvpipBEjn5s4TDOB4LQIbnJ4TJQ/QwjX0FDRPPYeISdOE1zBa
y0vEDUt8MkYgFTP/5r3m44WcYDZ58g3I2JdJE87FQ1D9yWzVRmMSf4ZlIPGrsmU7SaVjc4wbK+JQ
3Fh+pTXZCV9eCb25x4bQFuG1bmT7LgUvSOoApNveKy+II2oyBNyovyPQx93Pjl1/AtO2L7tpfFDA
DLa6F3vxyiM85Ar62rc6db+yOmdANmxvzRmuf4xRptuF6e0qD6O2ROS1wbfOBsHhGgYY0OtIGrRf
RJkYKC2Iii8NWV8lejv7WddOV7k1ePsB8TpRHfXXLMz1VY/8mCCLSun3LJAtgrHezFzf7rAW7Kwi
RFeRWymbVyuKl5rJ4SmEuLjNqAWfFiv2hDc3cxc36mTe55Gpf6GhYn+x4oLAmrkLPT+IEPHSNt/Q
90q3BhwEtE5YqQFaHJ1+FpCrsaKaxk3AQcXkvS2wchyB869zKg9IALEK8UcEOn3JU4NGYpvmKrz3
ELQ3+jWF1iqHa994MwaA4RtjLHvX6vUXmijQNZiZYe4PF4FKafjzKD28B9qOO3eUidX5HqfZdVaW
Cfj6/rPqLCzsc9X7BSF4a5nhUG+Cmj0wLQmuK+BPB1Xno3XL9iZiAz9qEuy72rAJGvOcRImJVMhu
djhg3P9h78x2I0fSLP0q8wJMGHfy1ul0l7vLtYUUIcUNISkiuBh30kgan74/RlcNMrNnalBA38xg
gCqgEpURki80+5dzvnPJswopIWpr/OwhUrPsUE5d/0TWqXMU5ocqM4omNBFxUSUvTJ6qXdlZ+wRw
IBiKtt0Pbo8duUiQFug69juyhWu+e1W/DDuWa2bUGHULK2jaozHqOFJyd4eIEgJmBx9mldn3ORxv
PYr8gwh4mwlreMEH28QguFAH5dVl9rDdF2aAkG6hPETfBio39VvuxbI5NY3zFCIwORJo8lnW6gVl
DWlp3vo4VvQq1uiChEYLSarMuG8dne3s1u2vRr9MMMYN6yuLN/TXZVW9LOPAEAWoOFx8w2FB1RPA
0aAPyViq7qyiYbpWrS9QO1BFodWK8ibJf8geGt3ir8AJ+KYvpbfTwiGFbgmSF98sb+EFOPhsQJio
rv5FAQzvOxuAVK5NlBnS4iOdkDsOGVHEqnrpnSLflxBGDmBqwtghv53CO3B32ijKKwluWya9rA6E
ZHZ3XpB8iKFP96FcMHPOcnnsNHLIcPDMSJeQHxcTx61oi7t60eoOj0ZUNd0crUO/zU2EvsP6fjbM
QGCob+zInybkIaE/37L5/dHQcxB59GYF63vaekffHNQtra7mzZCoa9ZTEsgpRpl2LLNfRtDBGfQG
cWsORXvTyf6hyzebTcYRmXVBhH5AHNqWFhdBnX0kQPBoNa7JxKq4AJ7mEi0ErJLgBeg2ccD5+r74
6jNR6UfTSL4/jf2oxqvfJC/NtI5Qx+v0u2GQ+qHAycM1X6PU9m/XMHgNWmgPYdgcJRfkjgw1kvSg
xe+MWpi3jtM+FjMVmjEUIhrVSsaRJHMFSEODH2g1Hgj4mYKdrJaVa6FIeLncBh3CmDY76CAYTj3f
4O+6z37aEretneA+yGxrwCzkwGwB719hZyqqhkBgs7rj2iLxfWnskiKvge5BWGL9OCOtvJmMpdtg
KvJY5EbaR60FUDRqIHm8WbOJVI8BKI1O273MCofAREDLicpankI/q49OWDuHVq/pBa6Nd+hr9Ywt
A1V1E96HgSoe6twwf7n5oC5rlntncsn6G6vU8qxIwjq4s9M/OzXO/aC33unji6usHZr8VNxj4Z7A
1Dfprc3ULlKo2K+MjQmsWpflaDfgioqJjmki9vAwstnYk3xLEVCj+6qhqKZoB0HZsLPLhzHdM98w
WHEJ0gkVEuO2sGMrK5N7D6kwQcT6g3i4cFdZPsLdkneMwvZaq7K+6Qt9cvsJ6eI83SHBo7QYMsSo
MvyOCT3fd4GP9rPKEOa2bk0p1K/7WfLXDyGoDJ6d1Fso+ej8DwQf10wHLBgHzDEzYu1O1I4nv6pR
a5fVdNiCjGNOdM1H79ZxCZyowDNNQxU8KVxhR9phpi72UrxNEocdeFD8H1zX3ES434iIHMILXrxg
18qCFJzEd3dKVpHB2BsfjdXBpxkExuQyvxmkY0Z93xY71ITiMspuPA+N/atbyfBDCbXb+gtrze9M
Tvd4Ie7lAQfQZW0kaSShJH+zLOfIQFm2uWvGvUTTfZmd4iG3EDjKprqmnv+1CcLhSI3dRUvL139Y
lkNtimM6M/MoR5d+xs30FnvFX4V4E/Hj+HNtWtSE41Uzw9/1OmHKbaML7ui1LLuOKqIXdvOY8fII
dyDSIUJfzKnsiuQma0o04bJ1KVz0eeZJjdQWhSXUyBnpmj2hfdPH5BcfgOJPgdM9LKivT/mgrT1t
5IUj+ish4fXBUUtMu8U3mUl/NE4DEAczF3erqaxjsMyMUlYuXua+KLfNJzAvp6BQ8Tp5MiLxqsaN
la31t84xGJ3M8xwcLObMnJ1Plk41r2gaMW3OdF/BDJqMlnA0BGHRpHkwFdibST6fMzy1O9epP+qx
CR+L1OCDDNxjN3fZHtXh+oKq4sFfQ/IfW9Mir0UcxsH1cQT2BQHnDcT4DaFMTq1fPFdJ9jMwu7th
tS4y8N6BgjMZfx/N6qjG4Fc/6ZZWNwfYYq5FNFThvivqyCzaYo8l/1c79jIqDfk964ws7rbx/8bK
kVbTMFgJmJesRYj/EczxLjNXSheYO1BQH/qMAzoaVO8tSH0d/56wC+tsUNe3SGtLNP8TjfnU6Z5/
iZsc0TveQNF2cT0sdb/PRp/dvneBrXqBEhV5eFcpxmSpDkxyUOGUysUJZ/odN7TuFPiptT86EF1C
DKZOf8rLjiUIpxrg2MHs3YryuINgslCVj88GqI7hUAUoPg+9IeceQHnGuM2jT9AcH5aCBOWEZkdy
Eu+Rm7TMHYjIEdimAudjkIsvR8BN4cDU4j9Xzv/dM/v/m3D32473X0/jhyHnP22b/3Ue//vP/XMe
jwVJIMtgDu5uCNQ/G5ewIP1mslroK/4xiLf5n/8YvNviD5xJiPtCC02h57v/lr3971vz0N3m7Xid
8MmjbPV5ZX9eXCsxBtk4ZSk7xHq9ii2tzi42R4lThmzMRZr1nwCous/WxJL5p7flf2UxCv4mh0GL
4OKuB5vi2XaIeupvP51xdOfKdpAnYMPr1U9JhSLyh+dyrRDcuWMmbsbOBXSGX4dL0CQax9lNW8Jz
Qy/7spJVSTGcbqGFHOmYUkNTs9iUCfInpojECWsDsUUr+9UiBjFX6yXJfa14LlsrtjEBXUOf1DN+
Sw5YjXte3mH2n34SQ8imvMux9PeZjaG0QCLyhDXEJ1mT/JdgnllIbilWrU3esI+65ty4m+Xeqwky
4tfEG5vMdftuh/V6QCBK1AsstZNGsMxlkznU8zelblPVfzFBThnngArPpD7lU/oxQQb3DnPoU1mL
KUnzuFLp0nPNZYb7lokQZtSWGAT2vBltlv+7mXp6fugsX2U7Pw3m9G4NjSw4NBID6tOcCg+Niayw
X+ZpBePHGpib7Y1M2O7JdLZ/MzWz0H9detnWR0anKGoIwXN3ns44NRNzwNJizsFqB0DgPDPNSdPy
EuHjl6rTj2rV6f3k6yZuSIRiQu3rrt0xrwpeV7WMBifyvMSsvEmJ9db9yD9t23+iaopuuvMpWYdI
itS+KdFY0ANAopwT8Hx9+biZ0o9VXwmiNQNWySGkhSkoogm13aWnIumcrn3o8HfwhWl94h8VBl1D
h8nj5OnlhYtUvopMy51f4r23sd5EhDC4P416KZ5Q8YBuDJduX4dGeMCSnJ9GQhHfCpfRzcyWdJ/7
fX3Kw3o8OwloGNMs4T8U8nFakOKjAk/9CN7V0TBnj+KjPi2hfiZIawI4H4bDh7ulX1Uk2u0XuvST
TD1Yl/NYXdDsMTrHWBNhySqpxond6gwzO6ZLE356qWQG2id98TBh53lPJ65+ChCNc1kHXE5Y140z
mXH8KS1q8dgPzMnnDtSwbZXPhdFabx4BLGlE1OJnDinjqxfwUDmwRQ+UE/h2aa0Zki9E4NnzzyQZ
gveV6WUcto3Q5GGn4zsjxphMg/7GzGZnJ9v5MjmZe1/COTvY0wq3ygOddNOzDD9hAPKuBN6ab4ul
gjvTr8nftWYMuIUkA8zRIR1GMzwPOPzu7dltbqRd2ZcZE9sdzhn2amnrPsKXMu/U1BavXZ0Vb3yi
5XFZlH1RzVreqLpu7+TqlJ8t1LYkSvrUP+e9vT507jjRVCHwxCFjTrukDXwqmpFlt2EwtjfsJb8G
urcfw1VgJ555JG7KpU9YHwR5fq5pfO8VQ5Hbqbfzb8g4NvaCnsW1lVN+HTPZPSu4V1/y3GvPuLTq
2CBU/o2JavG1n7zxMrpNiCVd+cVZrP5qHcwqqx7QTCenFiLlcVxFii4oDA59N7m/3Am+HqIm/W0p
SBFjGHqqZVsReJhcsT4R16gysZt/r9Dq9GSF7UW7QjNWtSmMHfVD1TMyBVmXNwK13a526dZMcyCu
B1bBwcrEsl8Xr/sgXEhdRDfnh9KBY+bVzvxYNLS9mQz0TdMr+xFZsH5VIC8/cTBOj7whyf2CEuUb
WwATpt+M3XsYx31TLQWBwk5xbJ3CY+KiGvnS5gg8+Nh5Woy5O4S+bH8Qpjoe16BierEkwo4Xb3GI
3OvHByAdcLomdCxsR6AbBLTyv1YrY40j8GvyVaaRYuDxTIbedIUL+9Ayq7yzGit9tQKe/9UNu8NC
lPi0EzoXVy+X4hqOMiQ4obIe9TIpLopB4yBtNhZkudyXnWrJk+VBRZ6egmtjyFxFyTxSNCMDOrcN
LQ1mAOidyq6vqmNU5NscNUxc8X4ierA6x/ziaRZsEfEBSTR0nv7Ee7fQqxpBn1PwFsXNAOvyg20l
i71CnrlLEDt3jfW9oGU/EfuAupTQkWezL4anFIT+HdovhmkEhyKM0rJ7GWoVMm721+tEYfreNoo1
sWnOT2XeMFHk6fFv63nWP8jDLHSESAlEZu3OZyOtpmMymNPdNPb22Sqtze/TdV9n0I8Pi0v/oYkl
PtrEqDxys7VvXqiaj2Cs/V8asRHLlnHAaBmmP5h+FDH+NGZ5gDBnYHwXvQzuHsD8yLCR3zMKjYFO
wZTFvBNDOb238ARLnJX4WgnfMtCIZE73NVH1GDc+3qzArfIkcr1C/qod9E9DOHXfgrT2vNhp0urD
TtPgWHdLclVmElymoAYaAmPllIUBY3EJ2FBb3G9M88bybnREeA87ZbhK0jtiFZAW0jUGWMURnUvh
SOblpU8nO9XqWwClF5Ans2XWhwZ7+sGe1WObDsHtaoT6p7BVqTaY6Iay4D2+lPNoPGdASt6AwXH0
SBY81NxGUW+Hdgs/cE2SeBRBQ4xfbd/l7HA5loATywDWA7gPNzj6IwM6vhNzDnYwNPABm1kTwWQI
3iXy9IPI7XcMKM3VSGv3S8AwHJnPYt/OY+hwDGrrAfGciAgnu24fIMYb2zyuID0mXed7goOtK/zK
AvICMK4+q8Hxp5b94gfjFC++wRi5a9yj4RUMMVEHx2gRLexi+bA3GrvFCiyGR5+M888x68uRPPN2
3at5Cr+YLqKEuhusg0DP9Ax5OXPoVVvnQSYd4XTWtISPZUrWO7LRJpqFfRsk/czHXjkCJQUjWscD
pjJa5MfkRvcTyqc1QjhkFJ2MnX/D8quNhnLQUZ3o4aElb+hB6ra7AXFt3Sw2wweC6IxontdwPSZm
73+jFrCeFzssoB66ZA4HlaHeqiZwD4lsX92u9GOjCB9tiyBXXp8YqTsgOkNHnJmlFGMBFLLtjZNX
WwMGa0a2CZd2t37mbV/Bsyf++mypZe82XG+aERZfTYd2qpDuQ0JtejBzLmtF6mPBZhuUxt7uVuoP
1BDqzk7Jf4Hg+7UWfXWPJ5fInIR11ZH7rj5MkAyZENCWGbB3bqymDO5901+4Ffz8jQLNY9pcMFDv
dHKj2iJhiy1Da+ebvSlPbpmaEd9sjIFNi04BylDhYotqKF+nAccird6T1/fZbl7t+eQJjZ+RYEGe
E4TKfDlCn7HqmjH9lNZRCo4VxDcU0wuVak2Urpi/TKJMX4RsyhfHogZ0ECw4Eauu7r6VY3hZpUe1
krrJSfgtOhbSgmy0Fg03GOPq5AQrjkkRdsriXIxIPFjnmbmixAybG/rOdPhpw7weQnyYqOmRKthd
cJtMhNyhEuvPbsn2GLu8fWVAq+/CjiFwKH/HQXXLOavnNU4p/F9XJuyF4z2nHrRPZeV3eAtMXqVz
rqRvfs8RITNjKcuoS5BT7PwKd8s6WSdt+PVumjN73ymSHVt7fe8zzdjEeAxaholhNnn7EmM8Y3S2
Q81Yz0dhG0BpAboutAiXvDSruCzSFz4W+6DgH0Z0yWpvlxQ3RpmTVprb18F13syBpegyjYrkVlnu
pQyYQ1Ylb0w1s4eoGE2gz2p3KAbrM1tzm/1fcMjSWp9Zetxn2rG+2j2W1YhYoyoSHlFiJl6raDUW
3PSScKG10fT/ToXpCbbgmhf2mzashaEnoogKanSYuP49kV0yar0avSVfv3dj8GP8+8kzLALvpoX3
fGZ4Lq5ZVeb7KZ2daA16rrkhI9qr9bFeDuMaoax3ybRR865txvSuxkd/CGWh713BiyuCMs7XsaJP
aPuRQSQqj3/dGv7XttSzEH2wN4SdEdAf/rUtzRJGFxCo8lNRDbR1xuKzGlkDTmmXMO0vjqjpSKml
aq5sUjT/9Q//m42BrhSinLCszZtFMtvGKPlzT4ySjC3M2uYnc2n6z7XoCRPNywy8byif/vWP+puJ
YftRhIPz3637/a/ewBwllgekgR/VWuTa84xoPOE6bX7+65/zmwP3Z3X89oMQ44cMHICieH9PeJTw
nFDC+OlJtcysMRE5J0/B7SnrfHzoeolVYwoztvLaqd7bjfXJqQLPyYDxRnPNXq+Of/9K/92Tof/n
4hIhd27Gxf899ebbz2H8HyjJYI7kf1F0/uNP/mOC5Pt/YJbFaYOxDnWms8H3/slNtP7wXAvPKV/e
LabnT4MkR/zhIUYA1wfdhnjEbeDzz8GS/8dm2RD07Bi3NjjOv6PoJDmUx+TPXzmeWoZKyCYgOP4W
nf71MUq1g+a9wNo/4PW+EEjuopey2uGCvs5hOTdicCDvuHqy0RJirka0nS9s7YQ538isN4o4QUiJ
4T3sv4BnM3YhjICveTCWR9qFlNUWy/ZLs7jdQXnVKLmRM/c0JIhEDkSSJDBcDGf2iN92oY9RF3r7
KSRuzG2r5aZLnHMdSAWxT6dA06sgfTHrIUzIxO2TKPSK13Cev5pDmXg7JxkYNo3TGvGS9AHNitiP
4MEeU/brZ7ijMOCXegBEmhjlxImddE+u7vJb/ojZ7nvhT8e2MR7zpC0GEs9Jye3tjmSuWde7ZbDF
t7Xvpwt3q35OWm0fdD9kD3DM6LHCdXvliImG2Kq8fJ9jkwDUAhRrl826+pJmrnuw7IWEvIH/2xed
eQnN/KWRjbtLqQivgaMPwVRSvXdkeaQgxuDH5M74RbaF/5A0Jg0gljoGMl7vmCAQFa+4DIwVxRzh
iQHDrdhCM8AoqCv3/M6SMf3oRMBZq51lIM5MFvubksQemXl26zvaOpoqu09R7Y97iz1uufenzGKt
xBAB9vTq3I5oVJLdUJN0FnhsIZNqvAnnenxxQHMXuzZfzdhgvwmETTNl6Ifa5fNw1e0agPMvxFuO
9n+veC0xUPivSa0FQeb9i5aaG5p5yPd+LvQZUrm/q3SQ7V2J4M4c3T2Xefo0OLWNg8ZvymtQVN0d
gyFKwbCsMn/XVo2HeWHwHqRtJIzI/Okt6RNay64pYpdN2C2Xw08kGKnmqF49mrw8RUFcDOclZGRT
eHYESnS5LT1JiL3pkTZbG8kj7J9Xog3rCEqhPGXUoWwcR1FOjwvGhe6dzLnhu5g79Qshr/noVa17
gelof5GeQ2Xr1urWHeg82eRUvGUz6r6rssT3GTXDHeMeI7Zm8dOpq+/+PDdDxPatO2G1VMj42Rmy
yGYpw4A3eCOEXD2voJYijGtl7HVJuY1clapuhKPc4oBAGTRMSa/5PSMuVOxNrXKy1Q2Q6DtZ9Cbo
SG3Frj9WcV4Pk3gkYgPhqsjEbdvRPCN108zfWuthds23dQjfBKsFVIEhrCRBVFDo5W0YOUhT+iPF
rHUUqeV9c5PgOU3an8JS7IsLnEQxS2LmsyXJTPdZCVCPYG2sCJln3aScjE/8DaAC7CG7o4S7YOif
cWkgk+TLTAhgpNJhtq5DOKzpMUiWPmWb2b5VudGqJ+THCDDFcCgMlTxMqm52PWnVV5iS035A+n1Q
IgTRZGcnKdepeyQxI6jINzarMAqY414kEBUJAQmgOtaexqUQtJPYt5vslKFhibsWXZPnG8beRCTy
zekr7e7GFYU70T4p/JMjTSP7Xo9UDzfRwMaFng8Qp0gywU3/CqZH76uimy9B7h+cGssUt7epmJo4
lNR94T5mTYUS3JNM8nAeIiWVTlTgLT8X0sZ/pVR7hJqYR5NZpVfW4DPvQLGuz10p3JNLEX5dmGh8
RWyWqfJCLZUSNzkwLsnTJoiR2VeEiFyYo75ayQJZtB+s07Ima+zyb13YVzZXs7SBYLq011geGzSj
e3dr1E4SjzcnVd89Qt63n3FXIrXzGEFmLuPESEN+PSYGE8MoLKV8Y/emds7izxfXQcLLAfG9lChV
skllsM/gAx0sgoh3yzrdlWuqf0EAQiQw+f4ho5ctUTu3CiLj8OkkXrf3/Iy2I/M2jKEl1CmpYJQQ
o97f5qX6zsXCfH0sEQquHaV8mQAV3I3tPHtRVeXjp4W2vYx9xx9unSoJD1NqfkkpVW9soxKXnHYo
6uugOJY+uUPZ2t8MLQG9sOuCuPbJpjdrY7qx+lqchMYTl4QyO3mzs8QeLogLiiuxY/UTHIZWWKzh
zPCy1D7CF6tE1brqyB9Smuw2RPOd9PkvlWuF94F13a5qOXtncyr3oW11py40K7JGmRbvGSE89Caz
72axUM7yiF6zFlJ3jpsqkiWrTr3KcO9auXnW5NjAmewuS1V1sViX4Yfb9EuUVu0cF1BGb0fbTrHx
ONmpX8OPIByrU+r2P7owBV4j5w8A/SoWpoYZqrhuzD47BWC2b+DG2fsqCe4m5t7jwIzErqx6F6jJ
fQRsVbGiHO5SXTwpMRiPc1Y8LLyv52RxaeJEeZf61XpYPEkjB9HUZdOP++zgorXZO6RZ0AFMatya
Yf3ioPrfzYr39akDielBgR01m/9BpE1scXMiks4Xmq5R2JrgZGdutIhR8a4ixvvUrl+qXITG6zwA
5GXO7wfrPndJs8G4X/uITST6ACeGi2rqG4TrX1Dm0/+vv3mvgyydu0maoICR34AAIsuhAdrbVz/1
b2SswEl+z/DCyPYtUNxvdquWb6iplrO/YWfRMWE808YMi7byFw87npzOwpMzR3/J0miZMvC1G8gW
AyHhhdLw3nUB5pZ6Dh0tYkUi3TYMbrAqom0EK2hwzbHvh/NB/8bmkvhwHEZQuoMOOoYXnXmwf5N2
K6Yv4PRs3iCpcRpmIk2/Oujd9n5R4TVoJbEQYWU7N/lvmq8AWLabG9xjO243QhQbp7URGqgqi+Fo
YXzcWVqBI+DmEgd32GYsgc6Ykgw+OS/AkbKzRmie7leyttSJdYy6oIkzTka3gYhFsiVKCdsJ702X
2TGt+NrlB+liGEZ9sbJCt5WHebETb4MLt26/FKJ4DLK+eyrCYqaQ9JhtN9AgUTAniOcD4d1sxDtM
I3KZgCnrnibV3xjLJfj7fbJxlyvGiO4mPdevK4jngze46KlYKu7obuE2B3BA+fMMLxGVTDdpvhGe
jXxIY9St1Z2jt9Q2KqAOjJqHlcWBHfYt2YDRaSsShNJq40i3v5nSgySdKAcd9srhvYLqG7wLK5MP
x5fkrZHFWe34RGGgllIwFQ57mcXziKcE5wdj55HgrTZyvKy6Zz4XmGSGZypGfHIFgN8e0O6Nt/OG
yvayjZpd09o+Dr9Z2gh7N3Gn18fwaO0zKw6o22Ri6h+4krPvITX3C1hk/5I4GaTuHMDj7SAozfao
vtPwWgmXKab2X8eNfIpTkBCAFBpquXFRLQJDTr2lV5QPReG9wYmbZsg24Ily0DvcJVZ4LQutf1qE
xUYj1Lx3ztP8nKO5iXXneK/ThP8pknickoPR5VmwHwXb2nSs+gPwLmTsZmPHrjfXxNv4EhtYHh7D
pVKxu0zTZfWnGcnQZq7wJXaHel6iwkUQ2Mg2e9fdjFwSgQeS27wZN41928edNZHi1CzkNzGVjA0C
pg7WJPwfoOyW23bI17ugW9sv7Wz6LuFsTfGrGc3hmTje8jXF25TuXV2EZ+J2kjN8GPR2bdIdfL6v
bFpS79Fex5npKLNvaxX8gNU1doAv21jXvkntL7zYhbsbQellWCPLqj7MXuseCWFhf4iTcteG5fyM
GcY+GKKPx7Yr7vOUUV9RVNNdwR7/wiEx7XkAeVj8CeXPxMlnyz5HDtlhlqsKjzA7tF6RnLCINcxR
qBiAWbY5NUpZiY4Caiw/M+m5K+KxbI7zTnm/phEAtVctWRC1xNpdsYkt9mHuneY/sQr/v///P7o5
ATD8q/7/inikwdj/N/HIX82chMKEgDk34i199z/6/tD9g9Odzp1J0v+UjmwdP34CBlqkKDDT2v6e
f3b83h+CTp+G3zRFAE7D+Xc6fkJg/trxi5Dv3QbBQdHNw01U0F87/t70SD2EAn5eXcFjRzaUN407
B2gjAi7Pmd5EWvmAMN3mKW91fbfOrP26AKBkVIeqiE0/F1+KUa467q1F3mcsOUhoNSD9hX4P+z63
zySdmVjV8rbbuwF8F2ZToYOIUKIVJ+o9u0zl3NyKFLvprrHKW/KK5IPf2MGxEmF2TPzEPzpc3SOl
Du3dwDjxuOZZf8Je6l3VsEn11oH8RxtCd7+r5sC6QKL3vuXKalTkk3IVMY1MIztT5HwZm/y0bpKn
pnMISeKGWE5KfNAwNO/4S4LrKu2EJc0SjMzhwRPMW2MhqaXv52QJABt4YSmijIT2Ey2TcyN7y/ic
mbD/8ts8vLeLOjiR0dn/TBcr6aKsas2HPKPSpT7rn5zBmSn1fQHJgPFsFYGw/1mIBquDCwwT25qN
IB/G6F0q6vQytKvxyaqbhBTSv/Dir1190nn3OqGAeCrmjbuZBdNL1o7jlzAcF3Tqxtp/bEDTV6Rl
kMGVi3AZYUGh8ESFsHSCGtoRzIqdJXJWdm4ofeTfZv/eAWtQqA/mb4xbOaBUXX6UOVnz4ZqPB5NV
6OcqVHmbi/6eu8Q9y35szwDf10ubMEapXX84+EswWPse8Toxe1pZPR9qKl+xT+DM4l1S/G2VMaBn
scuLNv2EDNLK44UuIUpNM1G3Zu4aN4UrsiNRWeUzqLLsmxxzzl3kOTY68KVp4ootr4mjBFAN5itb
QrDkC4j30VFX5YTrEKlG2FzUJqjhbN24fyluz2ge6owNgs1WBbzrTOduKeb+y0bzqUuICG2R1Q+5
5y47B035bUoYwd5dNelsfVBdW4JJby3DNrkAqxmDE3ICxI6sotKv5JxaDK9YWH90y0zni5AF8XiJ
nJ7Q1OpmbVfgCSiHEfMGNaHtlRs+pgnc8jkw4pbsgCjT097r3bu8DKfP2rflSfT4kOYC9+d+GpSm
LsiWy7piGwQ6MNYvYVMkr0blpcYZi2dXxCEX1g8MZYPaZWJWTxMU+SSetDTfRjRTKIPrTj2aqu6+
93A2opA7813iGkL3rEf9NIC5DG4cFN7Drg9YC+WWplqrbAQByZgR2EM/bX+1J5FdCC5xPlCNi3pn
wiRII79H89GmdfC98IV/le6iBfIaGT6v2N1oZ3AtY67G9Fbu2ek2hyCrq3eoEuEL6q8PQ8zt3mt7
m8BPT/90256LcDDNpo6TIKlfC6Y8ZlT2BfJMVv392+jjE6AYK9pTkDTjHocUS68REdttZi0YH8b+
ERFSiJaBMWSMlLOLYOM7cQDyhFQPxFDrpAa8R22+d7BSxus8dmfZmP7ZFQNAYTsrAt4HFBS05hxr
eGr8yAhbcZxKJ3+yJsM9NrmQy94Ix8SJHb8Xbxa5GvHqcKJOlqC4C+sqL1gyt+Up1XZ3h6sKtErY
2ONTH+QOb6xfFd/IpyQJpTOxTHKiJXTA6YJ/MTDm9jtKLSo0B4bRDUF9KRGQQg/3ztAbn43r4xod
zGJiCa35GqQhvp7CtkJCN0m8ORhB1n0nNnD+2VE0vFHcmleboruKx3kgZcR29TZATeyOpVaYyH1g
tdXexOR5Vv4YisgU7ZdUDu2efcqMY5CSpYJluvdq/+y0eiTcskb2lQ0l+6k8ORWSY7Mxne64iOqZ
jbk6Dj09e46sEQNMD64UJK6ucb9OXgyHcP2xgqut4slkDtDYCr1Vk03AqEVQ3C+CqE91ccrOq0cc
v3Obf1uNFJG8ZjMnxWugJety3D7IA8dXBVKguE8WdEJWWHj3ZgEueDXL/on6SzyRP5Q+cCwu7OTk
emKf9hWxc/3Uga6icB0SQhjyIvk6gwx9tcGu4DZCGHXOwNl8DUgj5ZCaeawCUuoehFqqB4DsKCTS
yt1Eag6kIFy5GDXw0mHU5tjmyouWSud3ygoVrja/YyE9VNVdEQp+XU8aB4bWKPkHIEA86qhId2Y/
eLfQqL17fN7W1XXrBCvAOiZfnKD3TkUu52cEwQHAmAmJtb0a+p7QWVUdR6Nr4Pzo5C5s2vYL1mX/
lPLCP3F4EsWoe/e4jJ0iGqFbv7MhX4iU7Iz1JjWZkxfMCLHOjCruaKoA/rqcRyo314s1rv4pyxFF
VHPx0JUKgnBn2fdJAwGAQ1YmT/OabPZX69ovTdpE9epscZSqeUiBRB+39/O5bxbzlg0C8jTH8I9F
1xv3RKdMuCL+g73z2o0dSbf0qzTmelhgRNDFwZlzkT5TKZPy2jeEStqb3ns+/XxUmZ4qTPXpxtzM
RQONQpfJ3FImGfzNWt+SA4wGPYeffgtLOxqR+DPcG+Hq22Y7nSaETReZ1MNeT1ofe9E1z7VfZHeI
7PoD95PDaLcralxOLkPuZgjgCc/TxNg/zplddUpXl0GZGUrHWDENRK9Lsk1kHuIqtW6xK/jXs6vH
Y8ODESqMHG6YW36YRaQ/RKNksbIbu3qN8IUx8fWTY1MY5R54mUEL3XPUcPmFPKStVNlrxcaGnUOc
3GGpHb6VrjtsklY4b7KIvFs55dx54XJoAhWV0X4eBjJ/61rK4iGf9CsIcTDOfeiFJbjeqiMjKfdk
yNBh0G+R4ScPkLya6s6pUTUflAsAfTU7TmLDKheVeZYOpqB9qUVuVsRjhFG5gB/45As5Tw91FWxG
rbxpp0LH3ZXacdchzGl/HQfDZRYSM31bpw1z09YIX+1S2dG7dLjF19DCTXtbDyAS8Hc6i5b9WoiR
Hfq+CJLI7E5csrLGXkwAiNG8V/78Ru07vuD/zz/ifpTPGrjEo6iC8gSP/bHK3WmbqSo7ulVDHlRH
JqdbjPdOOr9xAP6wovA9bp03txu6n8HmUkFYNcCPxu7eXG3EB2Zz6V0l0u1gZcaZLweuEbMQhHlt
9UPNy86FTox+fcDWCWa5iwhDZCl/UfaQTOuOYVm1KmvcrY+e09XbbJbzJUTJAoya7LrMWP3rK9S/
Us5/jP/xgUkPv1DY/tdjkfG//1x6s7//w//8w9/95Z71Dy9q/uvrTYLvxQKh+cPfkBEVtdOl+15P
99+bLm1/y81Y/st/9l/+7fvXu/y3LZTr6X/YQhV5+57/YXkKD3d5za/LU7T3P0FqczAjLRRgcHi/
N1G0Sj+ZFrYnokHYk1qSfunvOBzTNPlXsBRt20KY8HsrZVk/KWC7rDYk/Y8DKvlfaaUs9SfmoElk
iSMQHywBawt4+k/MwRKLkvQp5m7dklsP10qGEwx+oL22KyeZDi4pBzmeoyBkWRCp8jqQxE+mXA2f
jQ+IARF4Jss1sQXVeAznCrsR6kHnY64lGJI8YpBsZeV0LjAYpi/RbFXnopnNz1gFo16JLhm7lQnV
nf2DwYm6jwyneHLb1pVHoqj6/oQnuB6ua4Qm2xBYGWUTljimiU5yXaJ2WIvOb1eYvs5mN5URI0Uv
wImTz3KDTeZbTyXPKR1ifupHVK3MNcV3iJL4YCYCFnbaQ3ewRUCPu4qhV3Sdgrs7otVzD0bd1ce+
yGJcLFE+XvrK2Euimhjz65chH9U+JPYH72xQLD8VJvmX0eY4wOuMgZ/MgJD1aH1YnOpC4HIjDnLT
FWmMVhVoo80jNkfxgFarbpZNLracFd88n7I5d7ReMrJPBE03d005xM7VMiH64BOZrpJGx379ODvl
fITw3xjWlVsHI4FFrMtIUnDGcl97ZZhu5SiH6yK20shKF9sezXm+g7OQ9cQPW2HYqkOMUBNwJDSL
su/cKzT08MzntaB6lejow6SLecTroAapfhQZzIke6aKOoY3wxIXO+cW0c91yU0rESb2S4r5piAvB
IWyMn1T1ZfxDYxb/Mfkmws0bmTd2Jh4IvxU7DvwFPgj2zn0tB0DwSHd1fx4QNp0cqAXLHDVhvDml
XXyMLJ2rbZ0mFwrremtGVI9+mAy3zQQ1YQnK5bLEP7qZyiQgSkSIkxcnxTYIzHk3R1GyT4rwVkTl
eN86nRVhik7lJtLIGtdp1QYnz6MsX1uKT3stY88/IHbHeJaqyT5mo1nvOF+b90KW6YdsK6HQKTUO
ds9q0ch7pGMxSoxrpAdMfE+NYiNnqSBFlhXF4mDl3bcwthgHzoVl3xl8gvYy3A6+BbVlXgWxle3g
PRn7XlnwgvjjrnEolHsxi/GSMxRc7MJUlZbwWTRX3kCksjSTqwXVgdsOlwVVrpMf+8GkDSNynIKo
Ta2z48XziSoMu1xsoh3teDLVCgyRCXuiS4MbJ2Qyseks52y6LgEnY+J/oybQO0JMEBPEytomVZKf
OuGWT3Afb+zctS/LlX2LV8NEB6BgC1Xieo5pKHlot2tPlTaqYMyxfAKl+aMQk3lb2EnwGrBvv6or
i5CFnvTbJsXXNkVOsI/jPtlD3PYJDCybT0nw/b50av0QWAbWECJ+zgQiPs/SvM1VDLkJJsOZXamN
YKqi646b4cWuioG5ZTIOEDqUfMvsaQRvRRwLEiOi6+4dySIJ7YX6YbgeO8yWT2OXsMo5dswnodpq
0Fa4EzZGN1V6lfSO9VCqYQyBP/TFh+VNwSP+/sBk5FvbP2NYj/Y5RCbeozSOWAvIhCBYaFV1fXoc
TFgWyQhVyWNfsyXmY9ypPPAOo+347NRzLMudg7O1tQO2Gm7XRldCsy5HKot5kM/nsRmrC5c1nAc5
nfXAqMhOfH0w3LD00PhV7smrDQIWNCKKz9HJwzudetGh94v8kwGXRuFC6YPOwGQMPBWWiehdHH0n
vmfk7R0BnI2bhKv7QRhFma3EMElU0MpfDy12SZM5xTTaQJRct4puYojHK3Ti6luRBsMqCzuYaYNA
MABx3n4jqFhvlCjn+4LpGfv2enjBN88STcXFtUxZ9Kx6d/wwxhyUi1TtjwAvNvrHat4WaUjCnSXV
q4RZdDsLxlH96M13U24XO5GCTZN1XZKfOJgPSFbnZI0SNql2RcGGpCkq890rO7Z2Y1fcx5ZRtFBb
QihnwCpXFrrOHxhyzUPe5+6boiMwNjOX1nbmyFmHRPo6K3QKwyYvOPm9gbGH6/XOtaxYO3BHKsSq
Qj4FFcYIb7DDU6HrkuINT24LeJtPVofT92iq2wcbkE28rqQfbhpzSulyBIgCfySlRghkonM9Td0a
XuZ3Vr9qi+pP08XK4hryT7w2VFWfid0ZLux6t+jf9XXVSztaQUgK/aNyjOQ6NEW1EcxLvqVNLx/j
Ji2v3dKbHsxBoJhgwaDvLT0yKvQwHRSjHyEq961h3YeReVv3ZfKSIT9/Cby8vsOx7T+XiR9ddSMp
ICGmqydRW9M2NIt4P+Hg3Pqsb/FL5CSoWPy2aMtR87bHPJ178Ehu92RZJh6eyGryjYG2fe3YVkFr
HJp3FUYutXWZb5zywWAMmiXDdGUzO0xYTwlJfpKl+Bzb4ZVlvM22FTYULCQEyOCN5pOIhPMheX9j
Xfh5dBe09ENObOqXabYBElkzD3ovZ7C3aoIm2uHPcM6s5stH3+3rYGXYNW7iwGdQsfGG8dxVRc0W
3CKL5F8vjv9f6t4/VMd/VWX//1gcS1Qu/6g4vvn+c/3eJH+sjn950a/VMXsE8ubxoC76VJNCl/f7
dcXwVTjb1MyOB/txoT7+XhwrlgkKkqTDDgIy/f8Zqmf+K8UwHLI/7RUQEVJrWorZh+JKtf5UDKeq
MxhBhP1ZZbPuQ2bqdLdcRcqqYgIjCbiyJqxT5BuEOA6WOUayjDTsZbjRLGOONPOYeOT8+Nf1MgbB
K+Ccx6/ZSLuMSeTXxESqGhjVHHWv1jJQqb9mK/0yZtGtF93IZfSSfE1hoCvLbQlAfw2JS920y7gG
aG21M3svYx5k5nftMtbRXxMeIt2SZ8iDw2nJaelW4zIMMpGdPHdmaMAm9gp9n4Zedl/LFpcegyQ2
vIyUluGSU9nzPTOr+n5JLdrhg2CK47fj1hhUe0pKqsJxUMm6d8S4tUIEK6sI5+BjB8jr3XWz6hA1
hY95aIZiW/EUv3NcJ3ypsqSb1hwo5UYFvdzp0KX6s6vw3h6deNubFipBw8zHcx0MPOWr5gnBOGRY
ClCXAoKKcm2qcn7M2y5Zm2L8ORlHEDCKbS5g8z46V1HO8iYv7eYb4XqUABXf4VOaxNmNN/ThzmjD
+VRnCJZXITX/Ju09d4HmQguKfSNa5I/xwUiDW0AU8Q7yZgJg0kZRQLzFwRwKyokQSVxuCLLoReaQ
n0t+1wMnY7dLGBKvW8Z4tx4EncOEtvrarczhzIE4HdBHq3cMvcUJHlT74BCxOnIMGskWeSrQsTpk
l09QancNcNfcVcI1NmTt5BcDHclDO1ntG7DU9MeEjv5R9l20cWiAbrPGNm4UQi1EK+0rnxWjWlzV
miPXy15VHfU74ZX5JuesxgqbQHo3bWNrqHpkwt40t/hwgF6P7bjWqo8qolinAFMWLtIP+IjsFapa
MLMgVxpx3oh8YmtRXVwW/R1bMl21RIegBcrMAgoHQQMrJtXvvey9q6/QGTiv5Y1VCxRguQmGQc7E
tjXBuBuFocdtT/F7LmfLOqRB6R14hKbf4zyI78wSKU6UBPNtgj2IRGPbNz7AyHjZyg8aoVfV4MCs
YyfZXeWR49Lch+Epoq9cEb8WbxZu8GskMvOlHuPx7OgE9Y3VdNeRW7IXKcqqv9RGML9VKc0Kropy
vCrtKHjUaHZvPSzLtE3Bvu9dNikEazElpzdMbNXiCOpnUAtC5CS8AvWbVyHZdhunQWHJ1C432Mh5
Dg/pOPaPEvjXkb19k65QwmD/oAKgy0Wrkj1zjJTUNbhQczQmW8b+9haRoHnthgJTCIZU5kkM/bf4
R6rbLMiC2zq05MapHPUtZb8CGR0Y0kvjhy4GG9SBD4zQVLBGGmhs51iEB+rL7NTNTL5WmeEO/ro3
Krvf5Th6iXtD5A1BLE+yGwML0rMrcvxurlP4iD6qyuckiTBpzVnxmQrTXGrUbLxWs0vCOV7mKNnE
U288B33T6G0sbLJ1UyMYSbYQMSPZOK/kbmTChoDQK8eLRGT9Ujd+3qFUQb9T7VKig83xWrDaHbF2
qyDDHbCjMgkQOwbD5LCqHM2uMR/QQiMXeUKmVbb37bIFBYBJmE1+mksJNXXdIqkdy43Vy2R4qOMx
8D6sgH4xh2+bmoP9lIGGrtytVwKE2hld18afE2MOkWDuFnXNgwvx/L91Bv/dkIxLhnicv/YZ3Hwf
/nb6Xjffpz8oDX552W8mA/WTZtrlstlhEvXL8/7XSsC1f2LxpbCMmTyWIRf9vRIQzMIgShAcy3jN
Vcvz+jfFgfeT5u1Mk38D/sKkSPhtTPgrMIIJI5UXA8b/C0BCqT/l/TCmwypnk/LreUSTgbD4o+JA
VnUOWtmuD7o3MFvmteIQDIo6uSKX1b6iX6/6h8BuoDOYUdgd+yhvL2Fp9Nk+AbWSAA/qIQbiusMa
6HcKtCeUBVmOwToAuxpdcI6asH9y8vE0TcTMJuEmSASWMrb1/uMoEaY7ef+essINeKvHvvLthzYp
5ktT60cWuWCRcgzbCJJTv1mCElmEwqa+7oaFEeEx+LpvgIYxWW7NV004I9mZRiTv83xITk3NqKPI
kDx/mawGxMRbHBfjTTYWEHYMIe79GeV31hj6RyNrWG1loXCHIRHHAtjHTGMwIoOh6CE2zkOj17PV
xHBg+KC+8pBqN/yZ7z8iB6Dh1QhLOSSxDXp7T0iNQjzrjjMgpjVsal7Y2IglN5JTK145mc70Sx8T
/L7OU898dTOAGk7Z67WN+vKQsYo7sBRkXGd0/OkCasYKXuW0a6JWE0bKbo4DW9e4M6KIlnho1Ayr
yuuW0IXAeOs6hT22Jcpz5XRKnGuv0eYeRXn6PCUptKw+6MRrnS1BvMmIlxefXTjeemVq/JjDQa9H
VfmnJBzDTyNtxpuS023/9fM1y0/FlV2jMuevRwnHKV/lzFbWrsOCbodcPd+z/OtBHpYzZHA+ZLab
7Zac4AWx0UbyHHjslcNV1ybJcCZ1IAzJABXJfOD5UytUyUSu7tWswAvFPlC+3CiS02wVx762WmJA
477btVEgX0vD9JydKCcPWmFizexKMq4FkJmnuGuaDX86sMimsSMWwrb9wAwofa7J4n0I2Wm/VmXY
nD1YkY8x4UI7GGq1s+FIVid2pcGVX6F4iKcSnD9JwFdGyZdNejsILDZyKMOBgq7jmUrEnmWT722T
/TYDgEW6rlHM0QSzPiEafu9Zjd6nqVQ/BgcOL/SFLCNDXZEztwkkW8Sdjs02vEnSgvfSXVrunMKR
A84PhU+SiMoa+ey2Zfl772d6uo7mIVkrco83c2v615lDODYR2YO3Jzpe7Oo0VM9p5yX7zCMvgh0R
WDGco1Hm7RNhNg9tYb3abQpNzzZfcm+c4vXUV8u0CdQkiZtkcmaBP7frBkfcLvJmEM8uU3Fk7ngw
fQ/bKCbDGkxbWtw1zpxdGkOhC58mwA2RJU5dkDMMh+a5zeAwLSDPdiu1NZ8wuCcpo75BrYfUVk/M
XM2VjdNkRK4Ng3lA+rKyiDFc55LcNeI//GSXt/24lUWLVt30Y7JOhsbYV6Vqrtknspn2VHJFyWLf
MXsC0Rr2+PJNtzGxlJLwG688Q1vnlPSKbjOMpvvao0O59oUIPqY6jtmskMA88dXP5UKbIa8Gta4o
AKBOMVEka5PXvM8EZzNJi2sguEGRVQ8VnKoYVZIIt13YAxc3knx+AhlgUrZU4U2vyvo0I2UkVNie
9rJyTcg5AAiQCaNyhewy4XFa4S+C1UYSJ0zRHHPuwEEhVl06mJvecaarwS+LS0g07Ivm91cEXcxj
fMRr4zYbZw7qU4fXHGqLs0RkDF4CjnzJ7ViZVYc1JXQLcmXysl7XqQwfHZg9tD0pEzlZZ/FVj0xs
IncaG5YZS2izyimbda37cY+yOV/jk3onuaXa1tEkUVNV7g0uJ+MRoy6HfyfDGQHtGANuzNOW9aY3
13ck0LB5ZBy4KQYOc1aWnEqN0/lvXydLlbT+D1SoySktuEPJBRdorpa7qHQ4tEYkAs/1kHkbx0CN
hXAD9iETI54wdeHk+zHgeKY2lBa3wyDvWTvzBzFjHDfY1PlJ0j6ZrweTUGgGQIbOb3hsTzfwJotp
UxQz0dMdvKbaE/bVv8ulf2qniOORJeBfl0u3SfqOm+aPY5NfXvTb2MT6iUUeCx+Jn3cpl6h7fh+b
LNMRB18eDxUpvvZ5vy4Vlbv8GwXqxf7Scv5WKSlkm0vsKuNvKiab6I0/VUb/qFKy7T8tFAWReIs0
VAt+AoHn+M/azD7x8tER1clqDfoCWMMtB8xOZa13scM8LI62JhB8hStptrdJTXDNU9jaBEe4jmQb
NBp1OQMuzHTk742OrvWRcXx65YEyj+9a7OrfuAHdN3t28lMoAjIahlhu9JIpVbEGyk5y5AzE18GA
to/zc1xWRvGWh2VxjXS5JAdnEjAVeQIHcygBofdDrd/6aIKgzBqTgPW2mpCLD2Pn3U3SdgmPxm4Y
LwfqVn0pCjSNa/TeL0KD7ktzUNRFEuzKReR5bpEAtsHOQPpMTA5xqOGIujPy1HADrwRJ7c6r0rm8
4Xbm1w3HpnY5DyaybQ4452nStzBfTSPjoWrZbJWYJ2s8iEnHzuzGkwgMhpWf8nniHpiyboCAbmsT
XgGNq1gLwprMj2FIG6AGSRjZGIASdm5kZ+dxAT466+DooqzscCauEGgAShzBgRBlFHoz+JkNvbc1
rxOnDyABc/TKkB4XXmMxx5+zP02NzcgDeIhNVVQwX3YlI5y9TEa/vqEwM44msOU7gsn8FeQJiGG9
hVy+CfNjaBj9PrBL+YDFBLsGEEYC4+l7LyKFlu/ocnpnX5hs2QWmayyWIRVJU+2YdSVnVh1qXzRW
BkO47fZJ3oPPqfLCWaHK645ePyLEgH6cZXmxUU4Y3FIbwkcP03Hj0BcywLYVrpKgOADD9y91NmQv
fm60CB5JVF/NRl/eprHzBI0zuKigau7gbroXVhf9W0hhADpJAAcow/HC9VDspr6Inqn2/LtUFhPb
jtIgga0jAMB3pb+BgOneaJ34zyEyzcMYOsatMZL0gJIMAFjv1ursO35K6osRzRvBqnN6Lhd0sOun
zlPliPyBRWqCCNkPg3ENwEyNa7ae7rgupnk+5rV00G1CQcYYlbfHAZLNfkiT4FlRml/pmT0R6lt7
eATJ2GAyKYk72XSMS36IwcIMo9yZsUhQ5DnBYMWMHEra0OxQTNWD/RhX7qaJO0uxxBvdswAhB+Uk
mlN4c3XX33ZBIK9Q0RQHy8JQ18aQ6nkON/UlTJ38uQZIue99t/x5kOGLqNBptqnnnfimsy01orWe
mhLV8pSOF99pwhMo2/oxoMh77dScQUweRvkRF7V5Zcy5G6+qSrmnIR31zorL772u/IOwedSyseRJ
DrXzQSde9wpzK32Zkjl6UUMbLSoGL3mpjFyzgecOc4y23psu6weoye0uKtmsFyx86XzSPZtR9Gg6
t0/DCJAW023C8p/XGsjxogTC+ByHKybZ0V1O4ttpNMqxXqMhUlzFYANDhOIYGluj2ZAqMG2LoUMZ
51Mn8rm07NHSJdPAXDOqHOgTdb5h+yafLSLEbjEqP0Vz/RCXhvs52qgyVqZe5m32wHB8Lcs5fnTr
2LrKmG6ezRadrhM3/saNgqO2Gvd6GuqKW6NrHmZWkRu7NosPp2OCUw5zcad8Pf9cLXJv+FQM0XQ2
lGydA+uJnHtAoRUVwmrIKmirsw6uLSm6txYmas62DyhIBnA6EYKwsZEKivz594awyu8pcQjrpq/O
2GiHxTozbnBRsscL/QgDoyshhw7DdP6KNbZAuILubqXBHWeF5o2oRmNXF8II8aN6xSWJmyW8oBV6
m3ajuOmbiCg7wodM7Jfo98aDZOp2XwwWuWhJMKiHvvW9n5MhI/OxQzZPyOwSso0xarq3DN9jy5zb
73TtxZV2KJdRlQnOOZaY411A3hP8WC/EUTbAFHLhXz0SP9jcuIHGkoWlatgIZcP2baLwSGuMMq+E
m3E20JrdIGGjCwEut27N8QOsfn4vBmc6BobfrHlT2vrYb2hwS71vK2s8G+3SWnklM6qitn8UhvUZ
lZU8C7dv2FdWzNdSHW+rGhkDkTPJNXtn71qrJDmzjgMkF88foUnUXmWmBa32+FSY9QOTNnPtYYkE
c7SkLNIm7iIwDnsTsNalEnWB6UiyC7VoRA+BQepA0gcAeyN/U+e1eIGLae1jBsk77vePeM69+0o2
wzoE1v4YuBTcIqzL0xAnGVI/306vwQwGa7vJ++siN4MDPgQCXJwMDpuFMOPClZttclMPdxGEzM9q
bED1SsIWKXss7zlw4CHwE04byQ4cQ2NpgxFK7Owu8w0SAORUHAWD67UJGG+DwTI6G7D3oF3mxb7t
xm5jdWP7xj4YObxXQN1xk29tI36OK3IfMO3PZ9JmAqatzRDeWV6VoccowABlcAEmNTY/BJuDbYfP
/CFmcb3trYHMxQD7nOURbMJmxn+IetHcOKbb7getKn4KxA59ECsBo1CzWrRkRj5LHRrHobtCAB6u
7ZxIIfgD31DQdzsay+ST9CmMZzPbUY69b6GXfq8BYx3R5rprEy/eprL5f4B09GpC6HXooxYPb5wS
3RmBG5ZtJM7oCuIPHXtodNPQ2DM6YKHd+OklblN1on6PdmUbV8eOgmTbVak+KNhteBmovAzyl/eJ
DPuriKRJ7qMRJ0sr8IibE53qWII0UG6Tf7T2EBFclD5GHRyobgqdw9ArElns69kaykNuZVgmSy13
hbA/KrO8dHgxVjlrF6gJxHXWpoGYyngVbMdWYehExErOVBgpsoPELG7csr64S2ZGUyEazdB7sQre
mGF+7xktk4diDnY5uq0VLSLB4FEukdqHp2ZOg51vpdcqM4x73YA2TJ1OHwAhYu9U2YUG8g5dYrhj
iIFqluSCtZNOTNI6sWEvl2JJBVXYEjO5sTCZgzLuxD7vFeB5w1W3BnBxXP6G+0hAY3SAwVystS2+
w3ZiREEi5irKUOXLCL9c7ydg8XPVXQYp9EeUTdXWNbj8ILYdnLHPL46BoIMMyXDV24v0VZfdccxq
fWC1YayCaPZOGarGNLK/YXJ5+ncv9U/1Uox/6T/+upe6Keo2/Nv6vS7S6E8yzV9e+tv42f7Jsul+
CAKgbVncbr93VB6CSykIMjTJAaSfWsxov3VUzk8M8gQWV4+NLi/jVX/vqvhPBbJPpe1fdJ//Qlfl
mgy5/8C4Aa8jFXtpWjePIGp3CTX8eL+PyEr5X/9D/E93URLRacQHeGZLWYfN393MDeKvjexrtmpt
X5oFoXluSCwJ2HTryEBIA++faeDXcnAW/dHMHGFb2EVQsfAsxLAQxPMM03Koms8ssr0z22/rCIpL
3BR2ah1bq2NtOsm4eiN+RDHWXh6gA/ZRhlIp41/25N5Z4yp7yzHjvpXmTB4oOV1RSYgYD0sRSusd
Rq24YYbLDVrkAUVrV0iv3MvUDettkxjLS76iZhM2kXeyavUzU1j+4IG5D5Lmxhvvg9HWz1kkxvs6
lupIScLzTpWjSwCszJMCKnJdeCdHu81n45mCWKwMB7EIcwNGAgz/NWki4x3lJrzlpNP8GiWZbUAb
ZVAfTDrZR/YI9ru7xNEWhdEdVB+qp3nwxrtckaLcKJN2DQC6uAlkxe8PvMp/jp2Ut0YUvogVNQUM
Ava5+YzriE8gtyAKEoxevikfqdBqVDX/mTUK4rAL236fAl63opCuD7YY+GkHQm/uTBWg7PEZEaw7
+piZ6ejIb20tyd5eoghdjk1+d53aYCm6wVQ3jkXuSh664Y1K8HkBzBOreojI8PGj/qgKjbI8onsE
R7h8nkQsYCfPxgyMJdc1/+SXLzQ1A3ponDD6WXbLN0y7PN7xlTbNqzMVKFqHhQqyGYkRzjYQOZPo
YmScj/il6WG4lkL+6jUp6cA2HRw547GxoDO+QnyHCSkfwj03iPZVm2F/KJMsZFfrNCTRptnM4LUf
5h+hj9h4Zfa5fp7S4b6dGxt7dkj2FpUgqY489S6QgpgdE1BjrEuRycfc4gJcsNZctRkXegKpxt/R
sfBOsy/5qxuy6ucn4SJitz7ehc7CHnfbnqsBkQbfrFatq7YMrtWRLPjOuk5dl6xn7F5cfIYkv9bv
JbceUcbtJwA0vEIgIMVNCAp52ODB4AsuYHMg5ddBw8w7LkHu5aQ/ROtEM//b9lyiKMG4Lc8F/gXr
QACmOhoxcjgEa4qfO5o7YrgzXJv3inmiT8pYxhXji47A53FxdeZgTwOGoFwnkx7Lt275ijzVqmNm
Q1v1RMObodSK9pr2F65IHu2nvtfb0hLlGwEW/vPXJRwZLp9v0sC1Wm72RUj25jv9eD+ojo9kWKLh
x4BbAWsBMeoheomddCwN81nzwbWE9ip82x4XTAcp8irFOcEVsNwSjOOjPT5KPjzSvfiyGUodIxFV
bwCz6kMFFotIhs4Rj2Ay/GcjNnvYyE1MTnBcBRk+ORpgYjKIioeDE5FVY0NDGKKMX8ckQjpqRr7Q
ReTB/WCaXGCG4iZvEpLMiEyyxGNP8bSfCNCmkJCmOrphoc9DkerzXJGCtGqjiXcoSAckwgqsLlk3
bhOqu/grpNyoabuZls56Y6aleyC42dyRUKnPNg3LRiHErEFbJvy+CtDPsJubqQu3xOdxhzEm5gea
FSdWJtGj3k/NiGY+7vQ2AtS1V2hS76GLWEcvTwwU8iLlfchVsGD/MJqNW44M0/TFY2uXHZ8gaZf3
JRc6tlfQ0G+J6VcH2vlgj6lRPrqkI984CZBILImwPx4arW3rMNILHdXMLzwmCVeUofEgbVLS1B59
k9yMU1C4RKaqPIOXgXSC5BRzjvadJcmTZhxWH9LIt96bSHI0C3/immKJwQVOzjxfa92k9ruJC4jE
m5y2qeom8Rjb04DAuCaPboUyhOtFNC1UjZyrdGC76YBxr8RNBIviMcsEP0+clYthSC9XjktwyoTe
ndnbWgZ+8xkkqGuj0ObqXjozlPH6mTAqEV9ZaD0PyJFRQX1d85ZEmrg226X/k9Vy/cPcge0d9fqZ
8aXL72kux14/iKpFxW/DITGjhvOtblpvw+5nuR71RFPJ+EU/Q/Hmi/zlSIsbEWWb0h24lGBG1d0x
9hp8S9VX21CyF72zHO6uNE10zJ6Fj1elI6Mh/lnWe9YzqLERmjq1frj7OlmLIhQOVFuvehYR+TsQ
kYIpeaHL55xIreWUEv0Q7S1mou96aWfjrsouIuzkGpTxJz5afazLcnkYVObycIbaD30XuujNMNsc
ZOg2uINpZkoYRiGg+RDvVjgdOH5URk8bdJQQy9iHVYdTzPoqy5sW5K7rj8w+m0inlzlGkmNGbD7X
UGWDZx6l9SFv2TudrNzkrkmW/rzgngSYwhFTrIxBIplCwep8Fnn2XASiPml/7MxhNaG+pA5hjist
LOZ6eRCRcEm/MQXlFc8Y7w5Zjelz7/YKZjmroUqI9sY2VXGF/ycg9DcInyK3suEz5/63qpVbQxYV
9BBtr+t26adAvw+rLhOZMRzadjo2YVeSk6nrzL/D7Utlr9sXHMS7smSgaLCIvoMgsooz996XqAJf
JgduEc8JTN3+kUY241TFi6Eshz2XMrF9lCb2UgzmDKfdhs3ZyqmseI27PTsIrGEhKtiSttBK1C7J
ZU+iCqEOZkf8DSCZhNw+d4C8xUabDJ/JgZJ20FyW9TpoOsZw5Avqq1ZZ8603tu6pgTZzcaMRVR1T
JpZUg3jChQrJGTXubTQn3okhI1evsChKQg+fgxeXrKVKmhp8+vSl0GiuXRXg2G8Me3xPrSJ+mtzs
iYj4Kj2nVWNdqoSQVqNtBu9/s3de241babd9lfMCqAHsjXhLglGZSiXdYFREzhlPf+amXP1Xye5y
+9437dH2kEiB4MYX1pprbS6Nt3UHOXxv58b7HEE/RNgEI3jhJtvUZFb6Lks/8igTVHEDaJd5AsqW
uxX6eNNEgdfLNrlymyiZr7he9tekc4vt0qM+BLGqb8J4fPRUFnVKzsHOCcbXIWCqGSfO57Ce5lNk
zYVvkFa3lSnjPpLgmjv4ShHlTwHFZMqnL5hvHjSs2CsDFduVG0fLHXkQFlySPt+WhMDtAg+oDHtn
c8P89qH2esxMjU1ltGlzOIgd82uIuTn1yRhVm5C64djnjUEr3Wh7yyvbQ+r15mUpGatw0QpWuzVL
NpvN+lTX7kYjSXGVcGIR5punt8hCWQ64R43h2A0PAcycJnlIoavZh4xh4l1ISJtk0L4XWtvs0CtR
s85k+k7MmPYMhwACx7P20qIQ8xMMfbgorLs+JriXyAf9BHmNIdacdY9YebTLOa8QlWuuw8+N1K6f
uyHzqEuEWI7dVNQAervyY6JIuiDzYVdwf4v0QTSBu3dGqV3reN7XPHkdIOLmtncI20uY12BWcJxP
Wpp/nDS1bjYIt2TL2bRbjVxqhQNjicDQoN/p9MFry01rUGoxXTjoaFKvo+7AoO1rFYUAHIncWBuV
nqnTyjjMzFQ/BY3O7CEo2+kjFfGG6rqhEoz1wp9TPd0wH7MfgpoThZO/AfRXGmyHY+Hs9RaXFVmz
s9+KGdLYSLzoJcJbB6OT7BXHrbURXjLXsPTTMKaZAUM6azD+OwSfJac4MBDeGUmu/E9LO4RfOfzD
bZSIGkAUxMwAeHsFDDtgPVIie911dqRxMDWxDQerH5+0tGWIOduBsJmuGZFP6BUdSET7bzclhBW+
FzFenye4e9lhIcRk5TVzugV1sLDn1vm/iYM4HSHc4xhOLre4zEtTO8aWKvw4SHOsup4nw8uwzq/Z
lLXPKhv5Im/cK5vFzZqHV3Cf9wKdxtjazYrkzwA9bl3P8XNrV71+yFP0E0etNhZBprJMPMS7sq/B
qxmKI0UUoAxugs5jU1QBslxNVly6L0GdcagHSTJWM8f3TH4EoqFmkTsHvtjCyDkjinwVMr+D5ceE
sJcvuGZ46qoAcpu4UleGW/QGVg5QoeHfp0SykORjsenj7hFes7F6alDcRFRbxQjtaGUPJs+muK6y
+agby3SaxWg8UIsCtoKgdAtvlfrsp47/L8Vbf+qd6eexTAIjRh1x1ov/0jsPetXkTR3tKxsnB08+
SkFY/OPIKoVDWrbFPW451zzMJU9Rf8Kxmx4HUwyn3hyI5ImG0XvC5kDxbp4f00ZHVa3F1HShuVBN
xCFiSEX2o6RQrWfh6Vnja+xteFI6zQQpjjnF17caOc7H6dQvqikp5mo6MSpndYC4abpVj5VPcQEi
uVhaZAErkl4pyH5/OcSfpGwGMF4HZC9tjGl75rsFbWRotWJvaTsZWXwkbH6KCFqXqryKiXfPfehd
wnUbtPtCLPRyzE55WzOhRveTZ3O1QgmcAu6fRthmpobxXCz+d8JiGJIzT4UrBSa81UgcIMaLsQ/j
fQn5IF+jxB3CTUhk6X6Zc17dEui0kTXPA/mj1Cdff//HKubQu7mJwgJbDjppnbWOohD//NkPHiw1
qbkZOc0DEjVvnvqWnPu0otSxPLAaRZXjX5va+hOJtPOp7pgw1BEdeFxOzSkv6r+5/Iaa1PxMKyad
hsrFlGoTLxEmvntHmgW2oOdpj/4M+R3QIRtDIoOkp5bBDBdBU03rKET71TQceagGuoKCxU22M0DP
x+u2rVTnRDvy+0ulPvZf3xd6PpPwXyGFw7Tp3W3RR0GGeS9O9kHpcffmJfK+58Vc+vajybqxJrLX
o2gvCytD0UXUeLz7/Rv4i8/KdLGDMOpSACkp3rkvxsg2ykV04d6aPBdaadGGsd+zdBXX7GWikJ4s
qHaxjKPwoquCpUAC0wbXYdEZD67eG9dmiSXwb06Pv7gsaE9hTNHd2ibcqV9vIEa+AcomM9wXGh0S
2SET+uS4pHUbmCHBzhA0CH2+0ENoQ1i9/M01UQj4d58KLw97G3kG4lfzne60AERH6MfCNZkzJgaJ
Uc8wU9vazRM+kGiG90YmgysfUifQDobqUguT4Bzyk+pK3Jj2jL5npaddGO07NWiq6rBIvkPdp9Uv
kM2/Xa5/RdB/I4LmozH4bP77JPq+7P/LJPqPH/0xiXY/WPwqx7ahArwJdf6Q9rjyg7Q4O36S8PyY
Q1sfgAEgmWdEbJsoUriJf8yhBYwBV7dQa6Lygd7+z8hrnrrdf7kfHRxSuslBwfswqD1+/TqQspIW
TRKX+wmxybjxolSOa4IsvV2EkWBL9onZrzFzuHcw1PgyCtjz16NNTvqA8YjYWdkzKghi+czOf75F
tVncD60dvHqmwayRe7miVF2sPTQlbk6Pa3QRa0PpI40up/U4pXbuIyxKeCyjQyIWJmOpmRolkc+Z
aUmMD3VWb2ovDiHPzPNoMOy1IyKqkAJ9b3N218xpZ3Obaq15ExnJdJsSAqFQtoO20WtNAgaDdIIl
wiqAYctIRIdhahEelrN9JbQGo0QnmNv1uZTHcXHlwZsoZYmSrocXPedNIYkNum+8CtSghlRoqLw9
rmMEGFAn+cXZ/DZmnAJgmQhtuhK2M3LMfazDd9nQe+TfYz7wvcW39NYmdwl62xIHXxfbIoYwpft5
hq/m8Ht5Z88mcoLnYtTTE4aX6TaY4uhm7IPioWoJD+pQds8XGFBCi9WpoCDFOeIyJcgzI8BPVSMa
XKLKvSMldN7UdsWFTIwA3JUuAZyuQO045OQt1asRuu5tkFE9gUZudMMPPMaLPjOKcusQk7SyUI5M
VV7dkGDr3VoEfaCawvm3b7l+26GsPUjlMTvAKFJVPAvFKRoIyMI3Wt7TQrt3GrOE6yTFm030nLXP
DcaBeUBAUFCmDP5QmBw1YAaHqXfKm7SpKVEWM59hHSfGkRX3uKao7U0/tgQW0UXLO/5mnPpQ0urP
45LXLw2rh+dKB7a99pbastcWov2vhpbjuOkiVMjuOHt3U0XfSZCFdy/gntwRH8up703odtbWIF8h
VLc8qTPNok+LtPETwegoErAoXVaVdMJtP+vhkRSdIt4HTt0tBwTeYt7FQa9dCnoOmJ3wdJlL0RDQ
AiLK7QDapRZ51mPVnxw4Iqz95cSQwtVA/hqNbT8WxmxeRW/luDzX5jjLVaFun6v2EGYZJbz2R0F/
ru7nc6Vfq6JfO9f/0bkXSM99AVEKqklwHZdMxubcPARlo3XH7txVZOcOQ1QtvQXyQdJmC9WEQCTU
7tGatGuRBldOnrNfVk1LRPdCZFx4SSo6HU3y1t6It2YnzHUHqoFqgiypsx9eFGVPtUiBapZ01TZ1
Us8OeK7HpxiphK95UXnFULjetHRciWq9Ymxb9spJhEHaN/fQk20Hob3n6609FKp5K5uGPq6njKzW
hJNUPpQ8cF+q5UN+0dL9FbyH/Uz8Q78aetH7czdNFxpe9wPWdsufveJULu5lh7LmkKACQLFRTscx
Jq3Ywa60MSHJwR6fdjiata/WwkmTBfjlgmU3uQam6VgQrVl1zjUz5Ht2F6HvhOMOa4H1ZDTKBND3
8AxhbN+Mrn6CyiIQqy98bC2NfGgSvjZk6FJcWpUtBRCwW6u40Iuq/ZbMzjW82uAF6/u4n8Y6uy9s
YPXJAIKfHNAFiFM73IJDkVsV5sTEnMBQ016u49qdd5lJrFoE62wL9YrBoMZPGTCZ8WI3ZcU8YHkp
A4RGzKVulqq56sY0WKP9G9Yp269dHRATlKAxvkIFMt7YLYo5/J6fPU7bHTnG7iYO5mBLm5MgRbFA
iRmi3i9lyVBzGDRFwTDAWzIA653wtYxF64dGxGbEYeqD87VcZWSZPY9JPe71POwesSF23Bijtgub
6Xvf2NluZrS06RoaxsEQwatMLZDok1pY2omZQ3J3hX7o7XJM9zI3rYuC7drW8xAOriqUiruqT82j
C/ZjPWmac9dXkbeLFx5NZP/EiCtMpAmDvThQfmvMcxROcbJx67hDfFAHT15t8ZW18gDkQB8Re+rW
nwvSL9CFTXH6sWJosjX6ASpJLNxtzvB7V2KTf6nGQH9GNqKxo2UVW47Fco3usryAGdzsc5m7d5L/
cNXak3bTKk8eHRj0Oo9pJTFZ9nUjGGOskL2kxtGakvDSS3PXW4UF7UvWxb2zToUkp7W20RGSoQjX
sWPiOSDPvZaIoVYUpyDztYqulZBvd+dUTkqqdJgxzUAqU6OyfeoqvUUO2Ra1H/dow3TZnOwgKe8m
LBPXMkkL3+1Ulk/GbWDiW5lES/hCZO4F86XVQOrdoUGF900i0fzGUI2ujsk664QuGKGkUIkeCwzd
cp3MNc5JKzYeSzx9J+j50CvcPtxUXu1e1oF41TyiKVh9f7SFDdRgLvR1a1qPhWlpjPBaxPiSHIIB
HwtfpTp4DBtzN8nkNbD7L66orR2MlY7FHxJfGc8f52H2/C4rhe840EJhAK4GqR+w66SbxhDVtxBi
APs6rfQF45P9IIhoWItlNjeLHRi3GWOXTdqO6V1h2NdF2BWXmJ76TY6/dl4JkG3deoyakdwKEPkg
57tgU+XtV9A5D4RMUkpRX8SLxKwgBwZRrJ18CxoOQSDqcMUCo4qZ2l13JsbmiafcJioC6GVp+qAJ
GzXrWOuvkXDoomPX+dYYzakfjO8BUSJkQjKL05yXgrE/kiIWX1OqO0dvDpbLSgep48j6pQwJA8Qo
c8QNHHB2VtVmKGqIieEAAmia84McKiyrLC8T23iMiV65zLjnEfnYxhaqnwf5qCN/Xk92zZBVx7Kb
7s0lareklxcIcK11HyXLV+bX5rqTfXkfuNOwjpHwpESuEC6RzXA/LBszx1y0+RZSB2ErmvslwJXE
8Dx40WtL3iCAYBDkWijXOu4r60sucuPAVpRMNdAyF1BTSnj24puTj7iCDDb9Kfnu8FYqlvztuHcr
7CutWZkwpvGjDK4d7ahYnJMB5tOPsjHZ6lSPN6JwgltAfMeGDx0CE5sm/TqaWzLpnIpb1HBDf44m
gLBGYlzLKnnE22afginqd9UYWz2q56I89ZGKNgFh78ABsZAWr0we6Zekl9hYOJanjs2aKjbJuL8B
wR0S6+NdiKr8jut4X4sczbWm3wRje6OyjLOow0zSOqukyl+bDDP00k4PY9vfVkaHQLS4olpjAKBi
G7KO4Tk0ERKThz4Ea8XXHLE4UBJLxhYBcY5pXRaJ617aeY0hlsGhAP7e4rrJF3AqRfqvneN/Q8RJ
fBO/a/zeJEj+p7TsfrV0vP3gD0sHUiKmlGo6KRnDICL7jwDpTMLAF4D4jeQ2/sGM4I/Gz/SwdOgq
RQvqNn3ZT42faX0glgalED/GNIXZwT+xdZgOr/9T42fSeKiEPEZDgj7TNOS7OYiJdJUHlCMuFzge
4bIjnIBzzifyhNyj9krrTDQGuUPK5+AiVV+hjlpekE3YxpoYkH07VNplwINzM9davg3JOAKZuLRX
ZVjsQaD2R7ceHZ8weNIKSDG6J7SiUmoh7aKLXcU1y+37gWXTY0JCSIGCKNF2RlWXq7yFB2XDHGN3
txhbgRaHiNUhkHA6cafzvkHbWOEeH8aVLfPmiK8Or1Md3I3EZkwtrSXXUUHqjH3dYl50AWOsncw+
GmZAODJBJlFYf+1R6Ph9UhF3NDTJupHFfEUqNJxt4s1ZtX2JNPxgddZqG2bqxhb5wbIDFcCUNxQ7
rbCKZ28eEqpZ5UIk7INM6Bsk/+aGgV/3qREdIhgHXSmC2Ib6xeb1c8BQXCmTZZDr7ee2j09OSFB4
jhIb9YzA2lrOCiZVDaT8JDfNDPW2btNlg00eUxwQSw6kiseJbkmEPaC0kF9OtLJZe2QNdxUZdAws
JE6enqtQMWfn5f0ehhynNtG+q9kj5B6Kme6LQGfinRhrK5qfrG7ABQdebIM5ovM7mFEc8BxDDZka
m8ztP+ctNKhpyo8VOecXFXa4tYQnVy7OVqOMJ2WlLrAisEeLmd+uaMT2XuAduxmguJuKilyMQHua
JZtldokWFRfyUNlP01aYUIKxVc8HwVzuAYQyEBPDHXi2EwrdTgYhZa3GwmjSTb8AO8OxGO6m3gYu
x/Bk4xnJazVV5kWtgcBCNb0mH7L2e0i/K8k2K5K9s/Jq9lUZQIU0qR/K1n5ypwUD0OisQqBgW61g
n2noS0QllX9arOQ1qTtk1IT+IHkaSfD1Eu1YC++biVwHF5Jn+dwTD5hFSE/ilnCb8A4CdrntQ/yE
bL2ItAqJZ3FR2JttRr5PZx1qkRivs7kwwWjai0lLP1ORTBtk4dUmiZN5bxW0xwuSbVAW3AvocWu6
jcrcRwugM5O88zWyldonOuaj1na5nzpT4ANzGogZmeud4fIJltIjjwT79jaQyWMj7PCq0KN8K93P
odfqxyl06rVV2dpDRsgDeHI7Mn0ni+NTjtNrXbT4UenY5x0Q+eYBjovrGw7xlQsRQn7bLldYlLMt
JL5xg3HZ3i5svHwLq/+mmICZ4wbQwZY3C9FASMzZK0TrnlQNHzhhssLFax8M6st1HLrEHImQ2PJB
XNAE976GGuuRZo+r6AbSF+y113bojb6Fj2GlW+pRaSX6I7B7fdVpBiaPoV5wo1UEQfXQFgGJFfep
Jmfid3v9aLAHt8h3gQK5HjVSUYiQGnEB5/a6JxYPLyqSf95qf+lo2PRZAl8WJa6RMrWv2fp/jgcb
dFXBGnCoYXP07qD5zsL1rJCw7Z0oS+Bn6t9pWFzIaaV1VHAf6q3uXid/lCmvfXRBDitUrKq86w3S
vnITAcxfLWNm+6aJd0jU3hdodacYLSOysNsM5w9e1Nig9dS+5eYyb7MGxl7nXMaj8ho5xQ5fglpM
F8XWCbVmnTcgseeAhUvkSHdlmPGnugTpRozefVuKae8MbCCy1NFWo0sCkqG780bElM8N2dlrPbSb
q1k42z4Xn7ya0COXgFgov611H4goXOeOt+lnYtb5qoF1q78NLdoMZ4HtbDWJ3OkZaEZwiek2yQSx
ejMKt7lLK3/0cncfkSBXZuLVtttL7CnJobWmJ3ekKnJiu1tns7TJPYiLB88bnum9R7+qnG92xOxn
CFQhHmYPmFcuHLNrritXHOOyyWG2lBmCPhs0U3ObRQGp95LgEfKHvzdNr4OBJFTXWvpyZ+KN8APk
35ua2K5LJIjNDmcS6nEsNPssKRjXEGYzu97DbBJrnxXGxWIn/XYQc73tXLJSJpdXLBayzzCj37ZY
AhODh9CkMU5LR8aBZMFnW9J2LJTw1r2SQfo2iTU0hO0hbOCxAEJFM46iSdWEuk9moP2SpdPHMej7
vTM7X8teoKsMs2jbi27cTQVOGvSCbNXzwbvpsuFWDx0mFaap3vh4VdVtsO4sLOk5CRLJUm5GZPpT
HQNwsM3sYETac+9VuKyAdkrQjZyFvTLVLQ1nTdwA/AmYtExTfIyQPu1CjVMO/D91P/ECjMIE5NZF
WtsQncEW3B/scLPCZukkz+MQW4dFcx/mrr1o0xrRsRZ+l1rlHLMiI4vHyZhdVDQaVukQ523m+tGt
aEVKkyf5wqm6bdi1+6M7AyT6nLGB7B5NGJcteDdXq72CaYiG+AYfI4Sr8alj1ecoipzdJtgnufty
9yawGo/EaidC4saXrExyq5XU4CVmj7VTQVV4lD0bEWhfM6mYUGistuT0TlcE9IyYvwoRWCdp4s9v
XsphKpbi2Mihdbx1UrowibBXZrEWkapbMYVqrs414797lb/ZqwhWIGxQ//te5fZbUbQQXj+9y7D9
4wd/bFXMD7aHcp6AN0chXFxcAz/WKvoHuOOGAS5G2PCZ1VryR3ktPvCvbESkP4zW/7dX8T6wVsYx
YKD/R6v7zxJtSH3+pby2TNdR4BvH0IVJii2s0V/3Klku2yVnLr23nCKdfaKoYpy4mQLmBlPpKXWp
ITFFx02+HTsbPCmSpeaAZ8nQt0tNCOk6ynTm03XbZZYfUfhoK7AQvd94XypmMDejDR0B67PumzHq
PYZCLviEXGtbdCKz6S92Rt2lydbQNhzWaM5w8SH9Quyy7JTn7QldbHOcFasBaYGO/2VZHgOhodcz
UfJvmjPgAdl6TeqCwj7oNQMd3zjTIM5gCNY0NOWlrYARGIpSn2KUzNKo2MfOEn8DMhN+GRdYExM/
89Gay6TH1w2LIjpjKYwzooJVP2CtXpErSsWwYFWcXQyKaxGXUXc1jLAuDEW9CHTMQ6tSsTBcRcVI
nDAZcK7BypgUNUNDec4aJPemlVcFoBMUX8NtuMyGRqIO5XOkH8mw6TeFYnIIRecQHlee9DWDzY+X
33aK4kFgWn6nK7JHohgf0Rn3gXOzOGI1IS1X0UDSMXK2Ao0CgYLEsZB1Euqb2SFKc9WkWDvJoNGf
IR11l31pfmytsLs32raAjdMEoEgEou8KSReEkqLp5ROZnWKb9CprCO4PKJMlCK7Yfsf+LHUs3iXI
Bssa2hNgLzfZMCe3jhJ66vdWA6Nt5sbJGW5zwn79diTuAqTtrUm4YkldKKRatvcvBur5R8S8083A
DHrt5fZGa91ubcGv4xQlk10WU3ZEKhBc8uAo7iw8qVepKZ5jzMU+WqDUB7IxbwumO/dzb9UbW7Py
/QgRTi+Nbp1C2zsRgaff9ETH+wHy9kNol+CSpLvJTZ7nUU+McLCUeUw/Vwb7hNh5lcCcfke788UI
PG1bmij/QftkxombHML+NNWQGI18hfgZwqprEWGA0oCq17orudvWFKcXJZl5q9ytbV+L2o8LxhdG
uI62jQSxn9ZM9urYRhapegSWGL0RHzOcDR8RB4SHKouIXM4q0ltRHB3ZpCHc0yJypAwGXpnZ4MEY
au4bbttxNdmz2FVzFKz6Ior9RDcx4Fc2DY1rsICfx85aET1iluHOZo8VGo9ukE3xFoL0SGFlGYtp
934yRmHkntiiwktez5rn9vdCsC26J9uPbnxloeM0ngxo0slGt5L4wm505w6VbxA9T+ZC0GJPmLPc
Fl7JLJwd3MzrD/G1587i2cMtrq+yxMCh3VAVNRuTbar1kbCFIjmMpfI8ZHj/+WsQiZvFrkG+N9wP
cWyO8KfiHgNnGGqJvE6lPiQvado1S8G+NVXJlpFFyuVc2d7iD60g/JLbLAxfciMOEQ9FRszno5U5
tyetrL6ZYLywejPOYZqs4hxwjZTU7qbOZZeG+7lzzZe+LMbui5N6Rmq/cI28flhlfVce466QSGmL
IO3kpBwDhN8iAKKJjPS+Cx4KVsGwKGspIHx3jNX5YgGz/PdJ/b948ZSMAd3Bf39Svykg/jwI++MH
/28QRlGKRsr15I/og/+wTcwPOo9ayTfLdN5Mej+e1Ey7TKwnrpSEy2GI/8+D2hQfTFc9qG2J8kpJ
Kv7JHEzIdw9qQhl47OMFNGwqBsZ1Sl33kxHPI7CyC4JauzCRY9+5LI1ITGqsQ54t6capCGXCkSJO
MrOHHYRjMlXZPhxcg2hwLA3jA6E/+YVsRb7GjeAyldIHa8XEqFijx0/WDqBNAmzCU1jJvZl2wyow
CX41TYwCfXo74nWghwjRmWPtXZGDN62D1oQBnhMNTVizjjPGzMR9VwDwrCqhoqBCEkTHoX0A3MWy
2YGfNEMt+aprPdp8+ZiQOikraCJw6e5mb2bbWtrWrh4JGFrJpM9PcbL0RyYw9cXsoFBFCp2ngOoX
TrQMcOsMLe6QhwQhJcnSHU0eWduu7RmjQ6ezIXbp+nVja4KvJNGv/jAhElg5Uy3ZsetgUhfUoxu9
Mtk3WrV1qTfuHvjXqdJJ1pPwua6IHbgogin3kwnJb+ii/0+jdF6hyA62HbL8NTdMuXELg2BouOKr
GKkrVAayQomyvlg6M906luYcc6JD1wEpd6vedKrtJEiq2k+FNOBEtKz402y5r0kz98c5ekK/IR7H
3LIPk+kML4VRApBta1xBsyyD66qZwatmZRQ3VF1aZOgXQxHI5b5oMO33m3gsXe0LJkmDYxDBqbbw
7GoT9tMFARhr5hP4D+BiQzGBfoPyUBYuKUx4AmisQH2gXhnqcZdT5+0Fbp2dkxdsJWPUczdTXnQn
zel01imxRjTnyl1aOay6MLYuSSeFEGWwk9xo6YKcg/kTmwZQHum1NhPhoSFNnQBD7cq3TqX8o3FJ
3/oYfpHqaqq3HscJik51PKr7ad46Ia8tY9UYNWxsk/Eu6NJ8V9Sl64Q3IEWGYdx6AQfusjOXqlHL
U7QP9uN4hnpqw5nwCQI2g/cpQipAsdVx2SoYaPrGBh1jhLH1lpYVbKihCKJ4Waa78YwVnc+IUUbK
4EZTRR6NzxBSDXydsljBJo3OmFKxKGRpZ0MvBeEGBqPwahb2YU1YOUSdU4GhnqwOx6LdThDiPwVv
UNRkFsaawBL9ZhlGeyB9ViFU+zrC7I3ut6AAhrFKar22gZQCeJUZyXzfnHGsePsJDTpDWglPka91
BLk1UwzXWtFcbcV1xadbre1IwV55A/rVorfWJlcs2ElRYWPFh7Xbpnhi7oNKwTkDZLG8U/PSxQAQ
VITZSLFm3coBO2u1CkEbKhotbqQOrZ9i1HZnXG1iKXStoSi2kd52LA0h29aKcesAu42MwbrxkiF8
CM4k3DMUt1Z83H8fiP/TA9GkofzdA/Gx+xT9TETFS6R+4I8HISCtD6x0XBel3R/KvR8tq2GoB6Eu
oBHoLF6Q4/3csvJsoiv96RF4Bn/pulRPK7SBiqD6D7zo51b0JwmgTg6GlCiYlRCRDYJUktWfnoAl
O8ionN35ysOMShaDO1bzvM1tRPJEtcsDfG7lIgwxd7WWibhqnllKx1DB57po9g0UGrUDnWiXUNCf
Ld3RPFu3LGBazEolBXDgwlznwBhge+a2GYwcdjMGl3XvDa5nPkbB5JFUzgQSOGg4Djzr9CzQbrzc
HPIjpxIb67XAxeXyZCM+od+PCCun4RA6lPPBIYCQkRw9x62H+2rgIt9rRelAWjexq2/CZGSEyrU0
5Y2LF3et87I45irdBpAownqF7J/HZJObWLTHLL4O8jza1Y5YoDQSSfZQ5MADl66Ue/6oktzOXvs8
Rnn84CZmgwsjj5K7qbSuuwlmz8IyeBuVQf8piKtvNavBFNQyYYW2zlzVKwckOWtvWtg4HxPEBhbD
5SWFjrQZR4xYF8JZ8sJQk+fpOgrTQTswXVZWTI7H+V6bjX7RfazdiaJpVJZwdmTVs8ceAr3s6r2h
h4HB4ZunQ51OZJiRrnpVsRcr+BByS4h8OPx7IPxPBwIicoZL/71CfvrW0Jp3v5wJbz/zY4xlfMA0
wLxJ4hs4D6v+M8ZyJExA09EZRbyVuT+NsawPqmgl7gBd/5+qYwccOTUzAECDXtH5J0eDGlL9dDJw
HjFJI5tZYm9gnqW/G2LRU/YL1iJr77rgrvIogrAf1nL10zW5fft9/6/o89sSRjJ0i/eKfJewMv5G
Dj7JLly+D38O+oEExzIM9n1SFMZq0D3ScKagfFXY09vcxjSRLaSN+dAr/06Prz6vn/9E+CAwn2zd
1UEcMo+x3/2JEbiHSaZsY0PTK6kqm3akoEW6DBk2PSWMyT6FHE3eqi1i6bfLHH+bNMqGjd3Y0s+Q
Wa7mHlVIN7gZdlmtPvYqlqp1EyzsScYEv5sbhERhCLi5dYJTbmej//sL+Jd/BBoDj8qIZ4Kw1RX+
6QTXG7MCH7h4e0xyYjOZ5bLNNRzoMQ7Vx5oufh0YKTAELYfYa+hnA3fv+nBDMFt2sadEyQJKRkuE
gj5gi/A8yKaDm2aE5g4pNlI0enncd4Ablg5hHjlwf2MWec9DUZ+D69gefEkXoqV4p0NvsZH1szN6
e+rZ0W8Yv62moZnRtyXff3+11OPsp5v6/InzDJbMaC3XYnj868WyUIFyiPNKA3twBhCY+DvbrY9N
J+s73WIF+/vXe/clOr+eh5LDxHDCTfZeaCGMtigAmvF6YdzccaK0q6UP/87t8xfXzwRog9bEJTyL
h/mvf5XXcFxko+buG4GRx+WqVdKL92nrPvz+zzn7ht5dP0tQYYOz5lz406GQYLnzRu7BvVgMHJJO
SzFKUOVunvng5lyS3mBETGLhUKSneYBBU2U2tEZE6KcI9uxFbln1XTMrSoA9oGCqDAWEGyAF7sOs
ArieFUiruTcfhxCO5hr9PAHXPMTRApshL8K2XzAKhPHUCrt9Hu0l3v/+j5Rn/vsvfyVLAoOjAWcd
bh3PejcWCESQ9dHSTPsRTNiKSMDxAAujPWiodbclJlJCzMrvkIQ130phynHzJvssV3tDo+q2adWw
rUzjEbRGIX0igxkHizS+tpCPvTpjnj/TUTBkHMW94eU1RkO8sOsGfuQDMXAeUeFxgdAgmh6jsBB+
EcbzDiIp6crhK8dZurdJl74Je2EBGispwGwvojgJQCyHdryHcTivSyvONxRAxq6VpfsA7S05JBr2
vII0EFibYfAlYr6yzhmhH8xqGW4q/LiERS+Oeck4NaOkgKhWDcJc22bVr4F8lFikDJCbKYDUp65V
UXsMKop81m4sr5q/zvBEWR9G3QYVjNxZgYmzI7GBtS0I7nzNWUyosVJ/YLKSP6N+Sb8Th1OySNU9
HMEqvQ8BDJHpqxIywkcHqobv5KLBzO1lh2ROJpgfnn1jZ6nrE64DZlvm8XjTMyD5zMYOjkXdbrQJ
ekMUpN+0VHOvNJo7iGFxuNGc5kgByrsGaAsk0ztMg1ZcE5YB6WNiCrkKG/LCNJbswK0v1fVETZjQ
V3ou65cS3qGRyxcrYuFhTpF+CMEWXZpBNT9qWdoJ/qu+XBu9BspkVm2azvMFEv4od6L03EO/mPJT
Ax7zNuE6FYeOSnRdOy12L3ML0ZY7YkBh2ddSfirrptymkYBQUk3sZEtRNI8FoqF1SSQeH82EMpKI
4/0499soknciyHts8dVwQBs7r2YNtNSKSJqvsuEzb2yjupub7CoOiMbER5yCe816vw/SZhXlXb9u
dP1YCWg0emiamOKn8L5Iwisk+a8RXoR91HX6KTCWeZM09jMb/k+CCYaPdYCss8T2njqIGlvZNMal
8/+5O7vmRJUgDP+V1N57agCBcLFbdWKM0c3HVionyZ4bilUiXwoCovDrz4ORbFDzUYGLrcOdos1M
M9Mz0/322+vlCrpb3zihAjUlcqBAOll68GykmYC1iKRgTNSSvPLZhnMuLDH7U2PgwzGKP/zY/NmB
VIHGrE18+H63R1YSGfvkJANyYDHST1mGwG5Mj7U53nSXrMKpJg/iJOl8V8GoX6QdcEfxWs0tb5UI
EvATHYdBTsLViZC96LogYoCZSiQ8YLnUHTqEPs4lxRWUR2W6aB1wSz6oIRl0Sx8eegdohQNsI3XM
3lp483GcdacPHoCNiaYn+YOSxavR7Pg4G/qZAWIO0M4FLHoRxEig7sEGZ8OlxPzq5D78UEGeTxVA
HnoiweNk6AUl4BYa3AtiCv69U6z/6WYU9lQEqUrChwmwG4RdYNZL8qcUCHgkbTG/cKnjAPqBWACg
NEiR50sQFxzKFiMjIlSjhct80NFIDFokwj8zvSx/zMDah1ciByduRmwKiiwXsIrLPrU+IRx3p6wc
UmEen8hiGfVFtpL79Dge6RoOuhWJHfC0ixz3m0juC2PVvZaZqFe5KxbLU98k054gYJjZkgeIwwhE
cZ57Xjx2dNI1tNDV7xz8+RdzVSdBXLC/CMLIoez2it1JxpaPan2Cwx+OpFNiJosFMQ4I49dC828C
EikePE/xT31RrE7JH1v/6KgRSRC+pAyJePlnEQQMd2GakHLikgBUdBwBuAMuDS+mk4uI7ZcWhOao
gIT/PM+V6EpxCnOkUwV+AFcTuVfgOCmGE86jvhFn9Bx84XUJoztVlwqEGSmFu6h7Nr0u9MhMIDwt
+I9sBMn9VNNK2IRCS+AhE4MsS+lSRyvRUPjPpr3U99Q+vlr1WsIwUASb7IQolYtzAdtYz9CX5oi9
itqLTM0AbRnEo0xjvEqKkz+yB87uXLLv+0ooL0YekXOIftWuPJDEbDGA71ilTHbYucl5ACmroCkA
yuswWKm5o/5LNj/8lqbmpDdCJ0faJIJ8EwuyaGIKFD2IYxUEB7AePVuEg8STixWoOqF8V9digCcT
dx3hSaj8F92zyKEg8Mwn1JIFnnMWKqYDGdDyVjJLmuQ0dU9Uf6X2oYEAiD03AOA702wQR1nuDFC/
7o9j6DudiziZLagbkVMwF44LmFnTWSzIIwQVdmGYM6JP3XWeALMktdm5Wq/k9az4nx1YtyiSg/Wv
n8nby7ubI9Vt2N+cVl9U0P7Qjyqf0WFBtYLaYyC6aVmee+qG85fHWZn80/oBeNOkTVPekhBY1Pxe
TuyvXxTjL5XNOAyJbNQDAMDb7ylOximX+E+5x9xc3Oeo/UI3r/X+7Y7t1xjfl1NrujWZsddywTW6
47TWeYWg0ce6vyPjd/cJZxlwGYAVIWpSXoBjXmqBYkkchlAOefSb64/TgsrOq6EScGjKKsRLOC6e
lIBWXyoBMA81DdiKE5J80sKfNhQUgp4cyWquoFdmwqtDQcEZpCmUbJc4XZXXjhaYEMwGGX8M1RjK
i5PrRyfEB2bNs83oOW4w2ZgU104OGZXXflDNu/372/k0nHz9UlqM2g9LwNjTs+1np9u3mpI2c/7F
zcoGbJ6z/fu2g/uPrj2r6lX15blrxxZbkHxzI98288qaYZj+DqxfVr1qB++F6fm7JV+/1Nr54v2/
I3iniCoOac7rjeVC5R/WSXEloxyVzQX71jyxkkpS+RrJWGZ4NpXcswL3MYx3oH5PFqWx7DAIY2sS
Vq0sWw1oAPvZXPJ8bo9TF2B2JWwjHCRi9fkgCvLZOrw1Ok7twFpZsV1JKiUfQ6NSfW4gebuEHYWP
Rz0C1LNfrlVJLZ9iQP9Qff78U9i2x+6kJhh7Vnq9mqqdUsrxtN5kiaWRDUhTyedo3HUrOaUuJMoF
tzBShhMq/9TkggZtwYQMISEmF6E+I8k7bWH8DecT19qxIl0QtlUvPj8yhuGqPizw+ONWa/ryvu/b
Jk2SW5gv32nZcuznVRM340JDy9UXn1fFRYjLYU/NAJpbGBuXMIrVrEcZDWqhzZcWdFTWfFL1vlSH
DBdNC6/w0koSa+wsEztNa2MaQFa3DZW4Y8edWvWTC5vKFmb4pctakOymgrJPbWHCwDZI2RGo1aOa
bSJhU7QkPVzGu6JbaThBzx0bIktkulZD5/MT560S9M+7x89ty67szKqvW4AFlRa2T2W53HMLXm+Q
Y7WJiXyjhdnzdjnexlpZHV3aa3dcW8ZIn2hjRS9b/pOautW42JiUp0N101Xh6t1CEU0Vs3nAPvpV
3qaBNxR/7bh1jUPj14IRf6sWYdMWxzYc07VX2cVtUX3x+Tn/452MoIbtvnHCiX00TPbWNl0r0QBN
B+ITSvpQxZISJ93CK30Pht1QPbdo304Su2a5wIsBOmusm1t7XT9Vbt0oTXX+GhCvoSregPM0lexy
stk5BSsq6evNdXxvse7AYVOfmkrJ+dCCcDtJj+4ONR6nZQuHkXs3GYeEQ2pmRYH3tw3F5CQazaeV
Esq1RyGn8N0F+ZCn6dktve9/qtzNh/5Wd66VvxgHthV/+w8AAP//</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98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95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746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991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0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125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720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70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788b6f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788b6f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22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11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89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7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54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2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3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3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bhijith-S-D/Spotify-EDA/blob/main/EDA_Spotify_Group3.ipynb" TargetMode="External"/><Relationship Id="rId7" Type="http://schemas.openxmlformats.org/officeDocument/2006/relationships/hyperlink" Target="https://app.hex.tech/fdac51e0-19f0-49e5-be52-06a3cb1aea1f/app/1dcc2bd3-b32a-4331-9cfe-d9a8eac5fabd/latest" TargetMode="External"/><Relationship Id="rId2" Type="http://schemas.openxmlformats.org/officeDocument/2006/relationships/hyperlink" Target="https://www.kaggle.com/datasets/dillonmyrick/bike-store-sample-database/data" TargetMode="External"/><Relationship Id="rId1" Type="http://schemas.openxmlformats.org/officeDocument/2006/relationships/slideLayout" Target="../slideLayouts/slideLayout3.xml"/><Relationship Id="rId6" Type="http://schemas.openxmlformats.org/officeDocument/2006/relationships/hyperlink" Target="https://app.hex.tech/fdac51e0-19f0-49e5-be52-06a3cb1aea1f/hex/1dcc2bd3-b32a-4331-9cfe-d9a8eac5fabd/draft/logic" TargetMode="External"/><Relationship Id="rId5" Type="http://schemas.openxmlformats.org/officeDocument/2006/relationships/hyperlink" Target="https://github.com/Manju-crz/sql_mini_project/blob/main/README.md" TargetMode="External"/><Relationship Id="rId4" Type="http://schemas.openxmlformats.org/officeDocument/2006/relationships/hyperlink" Target="https://github.com/Manju-crz/sql_mini_project/tree/main/dat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0538" y="134886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Bike Store Data Analysis Project</a:t>
            </a:r>
            <a:endParaRPr dirty="0"/>
          </a:p>
        </p:txBody>
      </p:sp>
      <p:sp>
        <p:nvSpPr>
          <p:cNvPr id="135" name="Google Shape;135;p13"/>
          <p:cNvSpPr txBox="1">
            <a:spLocks noGrp="1"/>
          </p:cNvSpPr>
          <p:nvPr>
            <p:ph type="subTitle" idx="1"/>
          </p:nvPr>
        </p:nvSpPr>
        <p:spPr>
          <a:xfrm>
            <a:off x="4857338" y="29042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SQL Analysis of the BikeStores Database</a:t>
            </a:r>
            <a:endParaRPr dirty="0"/>
          </a:p>
        </p:txBody>
      </p:sp>
      <p:sp>
        <p:nvSpPr>
          <p:cNvPr id="136" name="Google Shape;136;p13"/>
          <p:cNvSpPr txBox="1"/>
          <p:nvPr/>
        </p:nvSpPr>
        <p:spPr>
          <a:xfrm>
            <a:off x="4930382" y="3372983"/>
            <a:ext cx="3000000" cy="1293000"/>
          </a:xfrm>
          <a:prstGeom prst="rect">
            <a:avLst/>
          </a:prstGeom>
          <a:gradFill>
            <a:gsLst>
              <a:gs pos="0">
                <a:srgbClr val="DFEAFB"/>
              </a:gs>
              <a:gs pos="100000">
                <a:srgbClr val="6E9C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1"/>
                </a:solidFill>
              </a:rPr>
              <a:t>Team Members: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Abhijith S D</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Arvind C 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Ayyasamy 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Gurumurthy Kalyanpur Viswanathaiah</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Manjunath</a:t>
            </a:r>
            <a:endParaRPr sz="1200" b="1" dirty="0">
              <a:solidFill>
                <a:schemeClr val="dk1"/>
              </a:solidFill>
            </a:endParaRPr>
          </a:p>
        </p:txBody>
      </p:sp>
      <p:pic>
        <p:nvPicPr>
          <p:cNvPr id="1026" name="Picture 2" descr="biggest bike shop ...">
            <a:extLst>
              <a:ext uri="{FF2B5EF4-FFF2-40B4-BE49-F238E27FC236}">
                <a16:creationId xmlns:a16="http://schemas.microsoft.com/office/drawing/2014/main" id="{8E5FE0A7-B8F9-798E-5F37-16CAAD1D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90" y="2916550"/>
            <a:ext cx="4106030" cy="2053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ES University Know All about the ...">
            <a:extLst>
              <a:ext uri="{FF2B5EF4-FFF2-40B4-BE49-F238E27FC236}">
                <a16:creationId xmlns:a16="http://schemas.microsoft.com/office/drawing/2014/main" id="{77C1C94F-3DF5-C6D4-0368-937C50C648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20" y="93227"/>
            <a:ext cx="2640471" cy="1165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Orders Count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88893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Customer Orders across 3 years [2016 to 2019]</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IN" sz="1200" dirty="0">
                <a:solidFill>
                  <a:schemeClr val="bg1"/>
                </a:solidFill>
                <a:latin typeface="Arial" panose="020B0604020202020204" pitchFamily="34" charset="0"/>
              </a:rPr>
              <a:t>Majority of customers order 1 bike/bicycle which is expected. Those who order 2 or 3 gradually decrease in frequency of orders.</a:t>
            </a:r>
            <a:endParaRPr lang="en-US" sz="1200" dirty="0">
              <a:solidFill>
                <a:schemeClr val="bg1"/>
              </a:solidFill>
              <a:latin typeface="Arial" panose="020B0604020202020204" pitchFamily="34" charset="0"/>
            </a:endParaRP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Count() aggregate function to count number of orders</a:t>
            </a:r>
          </a:p>
        </p:txBody>
      </p:sp>
      <p:pic>
        <p:nvPicPr>
          <p:cNvPr id="6146" name="Picture 2">
            <a:extLst>
              <a:ext uri="{FF2B5EF4-FFF2-40B4-BE49-F238E27FC236}">
                <a16:creationId xmlns:a16="http://schemas.microsoft.com/office/drawing/2014/main" id="{E13420EA-193B-7CBB-1866-BDCDD9EB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68" y="1423285"/>
            <a:ext cx="6299983" cy="345952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0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vs Revenue Analysis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778133"/>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SUM() to calculate the total revenue</a:t>
            </a:r>
          </a:p>
        </p:txBody>
      </p:sp>
      <p:pic>
        <p:nvPicPr>
          <p:cNvPr id="8194" name="Picture 2">
            <a:extLst>
              <a:ext uri="{FF2B5EF4-FFF2-40B4-BE49-F238E27FC236}">
                <a16:creationId xmlns:a16="http://schemas.microsoft.com/office/drawing/2014/main" id="{D4AF6819-CB61-8DD5-8874-1CB2141E9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48" y="1423285"/>
            <a:ext cx="6078773" cy="350855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Staff</a:t>
            </a:r>
            <a:br>
              <a:rPr lang="en" dirty="0">
                <a:solidFill>
                  <a:schemeClr val="accent2"/>
                </a:solidFill>
              </a:rPr>
            </a:br>
            <a:br>
              <a:rPr lang="en" dirty="0">
                <a:solidFill>
                  <a:schemeClr val="accent2"/>
                </a:solidFill>
              </a:rPr>
            </a:br>
            <a:endParaRPr dirty="0">
              <a:solidFill>
                <a:schemeClr val="accent2"/>
              </a:solidFill>
            </a:endParaRPr>
          </a:p>
        </p:txBody>
      </p:sp>
      <p:pic>
        <p:nvPicPr>
          <p:cNvPr id="2052" name="Picture 4">
            <a:extLst>
              <a:ext uri="{FF2B5EF4-FFF2-40B4-BE49-F238E27FC236}">
                <a16:creationId xmlns:a16="http://schemas.microsoft.com/office/drawing/2014/main" id="{D0F8A688-AADE-E77C-B9B8-B1843DA50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192" y="1423285"/>
            <a:ext cx="5969611" cy="335014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1E723-3EDE-877C-35F1-82F866822913}"/>
              </a:ext>
            </a:extLst>
          </p:cNvPr>
          <p:cNvSpPr txBox="1"/>
          <p:nvPr/>
        </p:nvSpPr>
        <p:spPr>
          <a:xfrm>
            <a:off x="62173" y="1423285"/>
            <a:ext cx="2887761" cy="273966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Calculated total sales by staff member</a:t>
            </a:r>
          </a:p>
          <a:p>
            <a:endParaRPr lang="en-IN" sz="14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Staff can be incentivized or evaluated for performance based on the total sales numbers</a:t>
            </a:r>
            <a:br>
              <a:rPr lang="en-US" sz="1200" dirty="0">
                <a:solidFill>
                  <a:schemeClr val="bg1"/>
                </a:solidFill>
                <a:latin typeface="Arial" panose="020B0604020202020204" pitchFamily="34" charset="0"/>
              </a:rPr>
            </a:b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We used inner join to combine Sales and Staffs tables</a:t>
            </a:r>
            <a:br>
              <a:rPr lang="en-US" sz="1200" dirty="0">
                <a:solidFill>
                  <a:schemeClr val="bg1"/>
                </a:solidFill>
                <a:latin typeface="Arial" panose="020B0604020202020204" pitchFamily="34" charset="0"/>
              </a:rPr>
            </a:br>
            <a:r>
              <a:rPr lang="en-US" sz="1200" dirty="0">
                <a:solidFill>
                  <a:schemeClr val="bg1"/>
                </a:solidFill>
                <a:latin typeface="Arial" panose="020B0604020202020204" pitchFamily="34" charset="0"/>
              </a:rPr>
              <a:t>Also grouped by </a:t>
            </a:r>
            <a:r>
              <a:rPr lang="en-US" sz="1200" dirty="0" err="1">
                <a:solidFill>
                  <a:schemeClr val="bg1"/>
                </a:solidFill>
                <a:latin typeface="Arial" panose="020B0604020202020204" pitchFamily="34" charset="0"/>
              </a:rPr>
              <a:t>staff_id</a:t>
            </a:r>
            <a:endParaRPr 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44669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pic>
        <p:nvPicPr>
          <p:cNvPr id="3074" name="Picture 2">
            <a:extLst>
              <a:ext uri="{FF2B5EF4-FFF2-40B4-BE49-F238E27FC236}">
                <a16:creationId xmlns:a16="http://schemas.microsoft.com/office/drawing/2014/main" id="{0D21E429-F446-FCCF-EE23-4FC01DEE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344" y="1391478"/>
            <a:ext cx="6278264" cy="344759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D3FCF7-95F2-6857-4135-AB5EC6E353AE}"/>
              </a:ext>
            </a:extLst>
          </p:cNvPr>
          <p:cNvSpPr txBox="1"/>
          <p:nvPr/>
        </p:nvSpPr>
        <p:spPr>
          <a:xfrm>
            <a:off x="62174" y="1423285"/>
            <a:ext cx="2629344" cy="3038204"/>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All the 3 stores have same number (3 excluding the over all head) of staff managing the sales.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a:t>
            </a:r>
            <a:endParaRPr lang="en-IN" dirty="0">
              <a:solidFill>
                <a:schemeClr val="bg1"/>
              </a:solidFill>
              <a:latin typeface="Arial" panose="020B0604020202020204" pitchFamily="34" charset="0"/>
            </a:endParaRPr>
          </a:p>
          <a:p>
            <a:pPr>
              <a:lnSpc>
                <a:spcPct val="115000"/>
              </a:lnSpc>
            </a:pPr>
            <a:r>
              <a:rPr lang="en-US" sz="1200" dirty="0">
                <a:solidFill>
                  <a:schemeClr val="bg1"/>
                </a:solidFill>
                <a:latin typeface="Arial" panose="020B0604020202020204" pitchFamily="34" charset="0"/>
              </a:rPr>
              <a:t>Baldwin Bikes has relatively higher sales so recommend resource rationalization by relooking under utilized staff in other stores.</a:t>
            </a:r>
            <a:br>
              <a:rPr lang="en-US" sz="1200" dirty="0">
                <a:solidFill>
                  <a:schemeClr val="bg1"/>
                </a:solidFill>
                <a:latin typeface="Arial" panose="020B0604020202020204" pitchFamily="34" charset="0"/>
              </a:rPr>
            </a:br>
            <a:endParaRPr lang="en-IN" sz="1200" dirty="0">
              <a:solidFill>
                <a:schemeClr val="bg1"/>
              </a:solidFill>
            </a:endParaRPr>
          </a:p>
          <a:p>
            <a:pPr>
              <a:lnSpc>
                <a:spcPct val="115000"/>
              </a:lnSpc>
            </a:pPr>
            <a:r>
              <a:rPr lang="en-IN" sz="1200"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Sales data is aggregated from each store with GROUP BY</a:t>
            </a:r>
          </a:p>
        </p:txBody>
      </p:sp>
    </p:spTree>
    <p:extLst>
      <p:ext uri="{BB962C8B-B14F-4D97-AF65-F5344CB8AC3E}">
        <p14:creationId xmlns:p14="http://schemas.microsoft.com/office/powerpoint/2010/main" val="253116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Prediction for Inventory Re-stocking</a:t>
            </a:r>
            <a:endParaRPr dirty="0">
              <a:solidFill>
                <a:schemeClr val="accent2"/>
              </a:solidFill>
            </a:endParaRPr>
          </a:p>
        </p:txBody>
      </p:sp>
      <p:pic>
        <p:nvPicPr>
          <p:cNvPr id="7" name="Picture 6">
            <a:extLst>
              <a:ext uri="{FF2B5EF4-FFF2-40B4-BE49-F238E27FC236}">
                <a16:creationId xmlns:a16="http://schemas.microsoft.com/office/drawing/2014/main" id="{68D608B6-B43C-45F5-3DE4-31C01DD1B416}"/>
              </a:ext>
            </a:extLst>
          </p:cNvPr>
          <p:cNvPicPr>
            <a:picLocks noChangeAspect="1"/>
          </p:cNvPicPr>
          <p:nvPr/>
        </p:nvPicPr>
        <p:blipFill>
          <a:blip r:embed="rId3"/>
          <a:stretch>
            <a:fillRect/>
          </a:stretch>
        </p:blipFill>
        <p:spPr>
          <a:xfrm>
            <a:off x="89378" y="1315277"/>
            <a:ext cx="4104488" cy="3710485"/>
          </a:xfrm>
          <a:prstGeom prst="rect">
            <a:avLst/>
          </a:prstGeom>
        </p:spPr>
      </p:pic>
      <p:pic>
        <p:nvPicPr>
          <p:cNvPr id="9" name="Picture 8">
            <a:extLst>
              <a:ext uri="{FF2B5EF4-FFF2-40B4-BE49-F238E27FC236}">
                <a16:creationId xmlns:a16="http://schemas.microsoft.com/office/drawing/2014/main" id="{B581D4EA-8E89-7402-BBC9-F3721DBC8185}"/>
              </a:ext>
            </a:extLst>
          </p:cNvPr>
          <p:cNvPicPr>
            <a:picLocks noChangeAspect="1"/>
          </p:cNvPicPr>
          <p:nvPr/>
        </p:nvPicPr>
        <p:blipFill>
          <a:blip r:embed="rId4"/>
          <a:stretch>
            <a:fillRect/>
          </a:stretch>
        </p:blipFill>
        <p:spPr>
          <a:xfrm>
            <a:off x="4193866" y="1315277"/>
            <a:ext cx="4860757" cy="2566604"/>
          </a:xfrm>
          <a:prstGeom prst="rect">
            <a:avLst/>
          </a:prstGeom>
        </p:spPr>
      </p:pic>
      <p:pic>
        <p:nvPicPr>
          <p:cNvPr id="11" name="Picture 10">
            <a:extLst>
              <a:ext uri="{FF2B5EF4-FFF2-40B4-BE49-F238E27FC236}">
                <a16:creationId xmlns:a16="http://schemas.microsoft.com/office/drawing/2014/main" id="{A8676F39-1C0F-7A33-1431-1E9F185122DD}"/>
              </a:ext>
            </a:extLst>
          </p:cNvPr>
          <p:cNvPicPr>
            <a:picLocks noChangeAspect="1"/>
          </p:cNvPicPr>
          <p:nvPr/>
        </p:nvPicPr>
        <p:blipFill>
          <a:blip r:embed="rId5"/>
          <a:stretch>
            <a:fillRect/>
          </a:stretch>
        </p:blipFill>
        <p:spPr>
          <a:xfrm>
            <a:off x="5787233" y="3881881"/>
            <a:ext cx="3267389" cy="354547"/>
          </a:xfrm>
          <a:prstGeom prst="rect">
            <a:avLst/>
          </a:prstGeom>
        </p:spPr>
      </p:pic>
      <p:sp>
        <p:nvSpPr>
          <p:cNvPr id="12" name="TextBox 11">
            <a:extLst>
              <a:ext uri="{FF2B5EF4-FFF2-40B4-BE49-F238E27FC236}">
                <a16:creationId xmlns:a16="http://schemas.microsoft.com/office/drawing/2014/main" id="{FDF3BCF0-46A4-BB78-29BD-10E26A715FD5}"/>
              </a:ext>
            </a:extLst>
          </p:cNvPr>
          <p:cNvSpPr txBox="1"/>
          <p:nvPr/>
        </p:nvSpPr>
        <p:spPr>
          <a:xfrm>
            <a:off x="4193866" y="4229915"/>
            <a:ext cx="3843229" cy="461665"/>
          </a:xfrm>
          <a:prstGeom prst="rect">
            <a:avLst/>
          </a:prstGeom>
          <a:noFill/>
        </p:spPr>
        <p:txBody>
          <a:bodyPr wrap="square" rtlCol="0">
            <a:spAutoFit/>
          </a:bodyPr>
          <a:lstStyle/>
          <a:p>
            <a:r>
              <a:rPr lang="en-US" sz="1200" dirty="0">
                <a:solidFill>
                  <a:schemeClr val="bg1"/>
                </a:solidFill>
                <a:effectLst/>
              </a:rPr>
              <a:t>Using this table, we can plan inventory restocking.</a:t>
            </a:r>
            <a:br>
              <a:rPr lang="en-US" sz="1200" dirty="0">
                <a:solidFill>
                  <a:schemeClr val="bg1"/>
                </a:solidFill>
                <a:effectLst/>
              </a:rPr>
            </a:br>
            <a:r>
              <a:rPr lang="en-US" sz="1200" dirty="0">
                <a:solidFill>
                  <a:schemeClr val="bg1"/>
                </a:solidFill>
                <a:effectLst/>
              </a:rPr>
              <a:t>LEAD() help to look at future data.</a:t>
            </a:r>
            <a:endParaRPr lang="en-IN" sz="1200" dirty="0">
              <a:solidFill>
                <a:schemeClr val="bg1"/>
              </a:solidFill>
            </a:endParaRPr>
          </a:p>
        </p:txBody>
      </p:sp>
    </p:spTree>
    <p:extLst>
      <p:ext uri="{BB962C8B-B14F-4D97-AF65-F5344CB8AC3E}">
        <p14:creationId xmlns:p14="http://schemas.microsoft.com/office/powerpoint/2010/main" val="144192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Trend and Seasonality Effect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419309"/>
            <a:ext cx="2278890" cy="262732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4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Monthly Trend Analysis</a:t>
            </a:r>
          </a:p>
          <a:p>
            <a:r>
              <a:rPr lang="en-IN" sz="16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a:t>
            </a:r>
            <a:endParaRPr lang="en-US" sz="14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Peak sales occur around May, June, August and September</a:t>
            </a:r>
            <a:br>
              <a:rPr lang="en-US" sz="1200" dirty="0">
                <a:solidFill>
                  <a:schemeClr val="bg1"/>
                </a:solidFill>
                <a:latin typeface="Arial" panose="020B0604020202020204" pitchFamily="34" charset="0"/>
              </a:rPr>
            </a:br>
            <a:r>
              <a:rPr lang="en-US" sz="1200" dirty="0">
                <a:solidFill>
                  <a:schemeClr val="bg1"/>
                </a:solidFill>
                <a:latin typeface="Arial" panose="020B0604020202020204" pitchFamily="34" charset="0"/>
              </a:rPr>
              <a:t>Declines are noted in April &amp; July of 2016.</a:t>
            </a:r>
            <a:br>
              <a:rPr lang="en-US" sz="1200" dirty="0">
                <a:solidFill>
                  <a:schemeClr val="bg1"/>
                </a:solidFill>
                <a:latin typeface="Arial" panose="020B0604020202020204" pitchFamily="34" charset="0"/>
              </a:rPr>
            </a:br>
            <a:endParaRPr lang="en-IN" sz="14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SUM() to calculate the total revenue</a:t>
            </a:r>
          </a:p>
        </p:txBody>
      </p:sp>
      <p:pic>
        <p:nvPicPr>
          <p:cNvPr id="1028" name="Picture 4">
            <a:extLst>
              <a:ext uri="{FF2B5EF4-FFF2-40B4-BE49-F238E27FC236}">
                <a16:creationId xmlns:a16="http://schemas.microsoft.com/office/drawing/2014/main" id="{67847281-D9A0-ECB0-5CC7-A18C7EC22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603" y="1419309"/>
            <a:ext cx="6254466" cy="355823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1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Advance SQL Functions</a:t>
            </a:r>
            <a:br>
              <a:rPr lang="en" dirty="0">
                <a:solidFill>
                  <a:schemeClr val="accent2"/>
                </a:solidFill>
              </a:rPr>
            </a:br>
            <a:br>
              <a:rPr lang="en" dirty="0">
                <a:solidFill>
                  <a:schemeClr val="accent2"/>
                </a:solidFill>
              </a:rPr>
            </a:br>
            <a:endParaRPr dirty="0">
              <a:solidFill>
                <a:schemeClr val="accent2"/>
              </a:solidFill>
            </a:endParaRPr>
          </a:p>
        </p:txBody>
      </p:sp>
      <p:pic>
        <p:nvPicPr>
          <p:cNvPr id="7" name="Picture 6">
            <a:extLst>
              <a:ext uri="{FF2B5EF4-FFF2-40B4-BE49-F238E27FC236}">
                <a16:creationId xmlns:a16="http://schemas.microsoft.com/office/drawing/2014/main" id="{2FB76375-D65F-CA24-9DB6-976511A8889E}"/>
              </a:ext>
            </a:extLst>
          </p:cNvPr>
          <p:cNvPicPr>
            <a:picLocks noChangeAspect="1"/>
          </p:cNvPicPr>
          <p:nvPr/>
        </p:nvPicPr>
        <p:blipFill>
          <a:blip r:embed="rId3"/>
          <a:stretch>
            <a:fillRect/>
          </a:stretch>
        </p:blipFill>
        <p:spPr>
          <a:xfrm>
            <a:off x="82503" y="1471291"/>
            <a:ext cx="4489497" cy="3381808"/>
          </a:xfrm>
          <a:prstGeom prst="rect">
            <a:avLst/>
          </a:prstGeom>
        </p:spPr>
      </p:pic>
      <p:pic>
        <p:nvPicPr>
          <p:cNvPr id="9" name="Picture 8">
            <a:extLst>
              <a:ext uri="{FF2B5EF4-FFF2-40B4-BE49-F238E27FC236}">
                <a16:creationId xmlns:a16="http://schemas.microsoft.com/office/drawing/2014/main" id="{1A960D15-77FE-0DD4-5D08-55DDAB98508F}"/>
              </a:ext>
            </a:extLst>
          </p:cNvPr>
          <p:cNvPicPr>
            <a:picLocks noChangeAspect="1"/>
          </p:cNvPicPr>
          <p:nvPr/>
        </p:nvPicPr>
        <p:blipFill>
          <a:blip r:embed="rId4"/>
          <a:stretch>
            <a:fillRect/>
          </a:stretch>
        </p:blipFill>
        <p:spPr>
          <a:xfrm>
            <a:off x="4572000" y="1471292"/>
            <a:ext cx="4489497" cy="3381808"/>
          </a:xfrm>
          <a:prstGeom prst="rect">
            <a:avLst/>
          </a:prstGeom>
        </p:spPr>
      </p:pic>
    </p:spTree>
    <p:extLst>
      <p:ext uri="{BB962C8B-B14F-4D97-AF65-F5344CB8AC3E}">
        <p14:creationId xmlns:p14="http://schemas.microsoft.com/office/powerpoint/2010/main" val="103991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several Sub-Queries and CTEs</a:t>
            </a:r>
            <a:br>
              <a:rPr lang="en" dirty="0">
                <a:solidFill>
                  <a:schemeClr val="accent2"/>
                </a:solidFill>
              </a:rPr>
            </a:br>
            <a:br>
              <a:rPr lang="en" dirty="0">
                <a:solidFill>
                  <a:schemeClr val="accent2"/>
                </a:solidFill>
              </a:rPr>
            </a:br>
            <a:endParaRPr dirty="0">
              <a:solidFill>
                <a:schemeClr val="accent2"/>
              </a:solidFill>
            </a:endParaRPr>
          </a:p>
        </p:txBody>
      </p:sp>
      <p:pic>
        <p:nvPicPr>
          <p:cNvPr id="7" name="Picture 6">
            <a:extLst>
              <a:ext uri="{FF2B5EF4-FFF2-40B4-BE49-F238E27FC236}">
                <a16:creationId xmlns:a16="http://schemas.microsoft.com/office/drawing/2014/main" id="{5358F083-4498-4AAC-0B9B-1F3DC539753D}"/>
              </a:ext>
            </a:extLst>
          </p:cNvPr>
          <p:cNvPicPr>
            <a:picLocks noChangeAspect="1"/>
          </p:cNvPicPr>
          <p:nvPr/>
        </p:nvPicPr>
        <p:blipFill>
          <a:blip r:embed="rId3"/>
          <a:stretch>
            <a:fillRect/>
          </a:stretch>
        </p:blipFill>
        <p:spPr>
          <a:xfrm>
            <a:off x="1079403" y="832172"/>
            <a:ext cx="7577505" cy="4207340"/>
          </a:xfrm>
          <a:prstGeom prst="rect">
            <a:avLst/>
          </a:prstGeom>
        </p:spPr>
      </p:pic>
    </p:spTree>
    <p:extLst>
      <p:ext uri="{BB962C8B-B14F-4D97-AF65-F5344CB8AC3E}">
        <p14:creationId xmlns:p14="http://schemas.microsoft.com/office/powerpoint/2010/main" val="396565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Sales &amp; Customer Data</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7428405" cy="2989729"/>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Total Sales: $7.68 million across 1,615 orders, with an average customer spending ~$4,761.</a:t>
            </a:r>
          </a:p>
          <a:p>
            <a:pPr>
              <a:lnSpc>
                <a:spcPct val="200000"/>
              </a:lnSpc>
            </a:pPr>
            <a:r>
              <a:rPr lang="en-US" sz="1200" dirty="0">
                <a:solidFill>
                  <a:schemeClr val="bg1"/>
                </a:solidFill>
                <a:latin typeface="Arial" panose="020B0604020202020204" pitchFamily="34" charset="0"/>
              </a:rPr>
              <a:t>2. Discount Strategy: An average discount of 10% is frequently offered to boost sales.</a:t>
            </a:r>
          </a:p>
          <a:p>
            <a:pPr>
              <a:lnSpc>
                <a:spcPct val="200000"/>
              </a:lnSpc>
            </a:pPr>
            <a:r>
              <a:rPr lang="en-US" sz="1200" dirty="0">
                <a:solidFill>
                  <a:schemeClr val="bg1"/>
                </a:solidFill>
                <a:latin typeface="Arial" panose="020B0604020202020204" pitchFamily="34" charset="0"/>
              </a:rPr>
              <a:t>3. Customer Base:1,445 unique customers, suggesting a limited customer pool relative to potential market size.</a:t>
            </a:r>
          </a:p>
          <a:p>
            <a:pPr>
              <a:lnSpc>
                <a:spcPct val="200000"/>
              </a:lnSpc>
            </a:pPr>
            <a:r>
              <a:rPr lang="en-US" sz="1200" dirty="0">
                <a:solidFill>
                  <a:schemeClr val="bg1"/>
                </a:solidFill>
                <a:latin typeface="Arial" panose="020B0604020202020204" pitchFamily="34" charset="0"/>
              </a:rPr>
              <a:t>4. Big Spenders: 17 high-value customers (who spend 65% or more than the top spenders), with a focus on premium products.</a:t>
            </a:r>
          </a:p>
          <a:p>
            <a:pPr>
              <a:lnSpc>
                <a:spcPct val="200000"/>
              </a:lnSpc>
            </a:pPr>
            <a:r>
              <a:rPr lang="en-US" sz="1200" dirty="0">
                <a:solidFill>
                  <a:schemeClr val="bg1"/>
                </a:solidFill>
                <a:latin typeface="Arial" panose="020B0604020202020204" pitchFamily="34" charset="0"/>
              </a:rPr>
              <a:t>5. Customer Contact Information: A significant gap in phone contact details (1,267 missing out of 1,445), relying mainly on email marketing.</a:t>
            </a:r>
          </a:p>
        </p:txBody>
      </p:sp>
    </p:spTree>
    <p:extLst>
      <p:ext uri="{BB962C8B-B14F-4D97-AF65-F5344CB8AC3E}">
        <p14:creationId xmlns:p14="http://schemas.microsoft.com/office/powerpoint/2010/main" val="278053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 </a:t>
            </a:r>
            <a:r>
              <a:rPr lang="en-US" sz="2400" dirty="0">
                <a:solidFill>
                  <a:schemeClr val="bg1"/>
                </a:solidFill>
                <a:latin typeface="Arial" panose="020B0604020202020204" pitchFamily="34" charset="0"/>
              </a:rPr>
              <a:t>Inventory &amp; Stocking</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359061"/>
          </a:xfrm>
          <a:prstGeom prst="rect">
            <a:avLst/>
          </a:prstGeom>
          <a:noFill/>
          <a:ln>
            <a:solidFill>
              <a:schemeClr val="accent1"/>
            </a:solidFill>
          </a:ln>
          <a:effectLst>
            <a:glow>
              <a:schemeClr val="tx2"/>
            </a:glow>
          </a:effectLst>
        </p:spPr>
        <p:txBody>
          <a:bodyPr wrap="square">
            <a:spAutoFit/>
          </a:bodyPr>
          <a:lstStyle/>
          <a:p>
            <a:pPr>
              <a:lnSpc>
                <a:spcPct val="200000"/>
              </a:lnSpc>
            </a:pPr>
            <a:r>
              <a:rPr lang="en-US" sz="1200" dirty="0">
                <a:solidFill>
                  <a:schemeClr val="bg1"/>
                </a:solidFill>
                <a:latin typeface="Arial" panose="020B0604020202020204" pitchFamily="34" charset="0"/>
              </a:rPr>
              <a:t>1. Popular Models: Trek Slash 8 27.5 (2016) is the highest revenue generator, while the Electra Townie Original 7D EQ (2016) has sold the most units (54 units).</a:t>
            </a:r>
          </a:p>
          <a:p>
            <a:pPr>
              <a:lnSpc>
                <a:spcPct val="200000"/>
              </a:lnSpc>
            </a:pPr>
            <a:r>
              <a:rPr lang="en-US" sz="1200" dirty="0">
                <a:solidFill>
                  <a:schemeClr val="bg1"/>
                </a:solidFill>
                <a:latin typeface="Arial" panose="020B0604020202020204" pitchFamily="34" charset="0"/>
              </a:rPr>
              <a:t>2. Stock Replenishment:</a:t>
            </a:r>
          </a:p>
          <a:p>
            <a:pPr>
              <a:lnSpc>
                <a:spcPct val="200000"/>
              </a:lnSpc>
            </a:pPr>
            <a:r>
              <a:rPr lang="en-US" sz="1200" dirty="0">
                <a:solidFill>
                  <a:schemeClr val="bg1"/>
                </a:solidFill>
                <a:latin typeface="Arial" panose="020B0604020202020204" pitchFamily="34" charset="0"/>
              </a:rPr>
              <a:t>   - Items like Trek </a:t>
            </a:r>
            <a:r>
              <a:rPr lang="en-US" sz="1200" dirty="0" err="1">
                <a:solidFill>
                  <a:schemeClr val="bg1"/>
                </a:solidFill>
                <a:latin typeface="Arial" panose="020B0604020202020204" pitchFamily="34" charset="0"/>
              </a:rPr>
              <a:t>Domane</a:t>
            </a:r>
            <a:r>
              <a:rPr lang="en-US" sz="1200" dirty="0">
                <a:solidFill>
                  <a:schemeClr val="bg1"/>
                </a:solidFill>
                <a:latin typeface="Arial" panose="020B0604020202020204" pitchFamily="34" charset="0"/>
              </a:rPr>
              <a:t> SLR Frameset (2018), Electra Cruiser 1 Ladies (2018), Electra </a:t>
            </a:r>
            <a:r>
              <a:rPr lang="en-US" sz="1200" dirty="0" err="1">
                <a:solidFill>
                  <a:schemeClr val="bg1"/>
                </a:solidFill>
                <a:latin typeface="Arial" panose="020B0604020202020204" pitchFamily="34" charset="0"/>
              </a:rPr>
              <a:t>Superbolt</a:t>
            </a:r>
            <a:r>
              <a:rPr lang="en-US" sz="1200" dirty="0">
                <a:solidFill>
                  <a:schemeClr val="bg1"/>
                </a:solidFill>
                <a:latin typeface="Arial" panose="020B0604020202020204" pitchFamily="34" charset="0"/>
              </a:rPr>
              <a:t> 1 20” (2018), and Electra Townie Commute 8D Ladies' (2018) should be restocked as inventory levels drop.</a:t>
            </a:r>
          </a:p>
          <a:p>
            <a:pPr>
              <a:lnSpc>
                <a:spcPct val="200000"/>
              </a:lnSpc>
            </a:pPr>
            <a:r>
              <a:rPr lang="en-US" sz="1200" dirty="0">
                <a:solidFill>
                  <a:schemeClr val="bg1"/>
                </a:solidFill>
                <a:latin typeface="Arial" panose="020B0604020202020204" pitchFamily="34" charset="0"/>
              </a:rPr>
              <a:t>   - Focus on balancing inventory for high-volume items (e.g., Surly Ice Cream Truck Frameset - 2016) and high-profit items (e.g., Trek Conduit+ - 2016).</a:t>
            </a:r>
          </a:p>
          <a:p>
            <a:pPr>
              <a:lnSpc>
                <a:spcPct val="200000"/>
              </a:lnSpc>
            </a:pPr>
            <a:r>
              <a:rPr lang="en-US" sz="1200" dirty="0">
                <a:solidFill>
                  <a:schemeClr val="bg1"/>
                </a:solidFill>
                <a:latin typeface="Arial" panose="020B0604020202020204" pitchFamily="34" charset="0"/>
              </a:rPr>
              <a:t>3. Brands Performance: Trek and Electra brands dominate product offerings, while Ritchey and Strider brands have fewer products, possibly needing increased variety.</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998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97215" y="118797"/>
            <a:ext cx="4991982"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Project Overview and Setup</a:t>
            </a:r>
            <a:endParaRPr dirty="0">
              <a:solidFill>
                <a:schemeClr val="accent2"/>
              </a:solidFill>
            </a:endParaRPr>
          </a:p>
        </p:txBody>
      </p:sp>
      <p:sp>
        <p:nvSpPr>
          <p:cNvPr id="3" name="TextBox 2">
            <a:extLst>
              <a:ext uri="{FF2B5EF4-FFF2-40B4-BE49-F238E27FC236}">
                <a16:creationId xmlns:a16="http://schemas.microsoft.com/office/drawing/2014/main" id="{595D7715-400A-6D2B-135C-5F984F7B8117}"/>
              </a:ext>
            </a:extLst>
          </p:cNvPr>
          <p:cNvSpPr txBox="1"/>
          <p:nvPr/>
        </p:nvSpPr>
        <p:spPr>
          <a:xfrm>
            <a:off x="4208777" y="990600"/>
            <a:ext cx="4708341" cy="396458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Objective</a:t>
            </a:r>
            <a:r>
              <a:rPr lang="en-IN" dirty="0">
                <a:solidFill>
                  <a:schemeClr val="bg1"/>
                </a:solidFill>
              </a:rPr>
              <a:t>:</a:t>
            </a:r>
          </a:p>
          <a:p>
            <a:pPr marL="0" lvl="0" indent="0" algn="l" rtl="0">
              <a:spcBef>
                <a:spcPts val="0"/>
              </a:spcBef>
              <a:spcAft>
                <a:spcPts val="0"/>
              </a:spcAft>
              <a:buClr>
                <a:schemeClr val="dk1"/>
              </a:buClr>
              <a:buSzPts val="1100"/>
              <a:buFont typeface="Arial"/>
              <a:buNone/>
            </a:pPr>
            <a:endParaRPr lang="en-IN" dirty="0">
              <a:solidFill>
                <a:schemeClr val="bg1"/>
              </a:solidFill>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Dataset Overview:</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Scope</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Dataset Includes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latin typeface="Arial" panose="020B0604020202020204" pitchFamily="34" charset="0"/>
              <a:ea typeface="Arial" panose="020B0604020202020204" pitchFamily="34" charset="0"/>
            </a:endParaRP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pic>
        <p:nvPicPr>
          <p:cNvPr id="2050" name="Picture 2" descr="Azure SQL Database ...">
            <a:extLst>
              <a:ext uri="{FF2B5EF4-FFF2-40B4-BE49-F238E27FC236}">
                <a16:creationId xmlns:a16="http://schemas.microsoft.com/office/drawing/2014/main" id="{CFDF3B57-7F08-AC0C-70D1-F0AAC7102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25" y="990601"/>
            <a:ext cx="2940404" cy="15403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x on LinkedIn: Query caching and ...">
            <a:extLst>
              <a:ext uri="{FF2B5EF4-FFF2-40B4-BE49-F238E27FC236}">
                <a16:creationId xmlns:a16="http://schemas.microsoft.com/office/drawing/2014/main" id="{76845259-DA8A-1FCD-35CE-65A420D5F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91" y="3217711"/>
            <a:ext cx="3018301" cy="11205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 Builder &amp; Dashboards | Hex">
            <a:extLst>
              <a:ext uri="{FF2B5EF4-FFF2-40B4-BE49-F238E27FC236}">
                <a16:creationId xmlns:a16="http://schemas.microsoft.com/office/drawing/2014/main" id="{A3F0E7EB-4FEB-E1CD-B2D2-5CD8DD17D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313" y="2550535"/>
            <a:ext cx="1095849" cy="64596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060" name="Picture 12" descr="Kaggle png images | PNGWing">
            <a:extLst>
              <a:ext uri="{FF2B5EF4-FFF2-40B4-BE49-F238E27FC236}">
                <a16:creationId xmlns:a16="http://schemas.microsoft.com/office/drawing/2014/main" id="{6390CDF4-06E5-A435-917A-31ED187BA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152" y="4359353"/>
            <a:ext cx="3018301" cy="59582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onitor your GitHub Repos with Graphite ...">
            <a:extLst>
              <a:ext uri="{FF2B5EF4-FFF2-40B4-BE49-F238E27FC236}">
                <a16:creationId xmlns:a16="http://schemas.microsoft.com/office/drawing/2014/main" id="{FA662110-344F-4985-3AC9-13C5C2D03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604" y="2560003"/>
            <a:ext cx="1132997" cy="636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Staffing Insights</a:t>
            </a:r>
            <a:br>
              <a:rPr lang="en-IN" b="1" i="0" dirty="0">
                <a:solidFill>
                  <a:srgbClr val="F0F6FC"/>
                </a:solidFill>
                <a:effectLst/>
                <a:latin typeface="-apple-system"/>
              </a:rPr>
            </a:b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512402"/>
          </a:xfrm>
          <a:prstGeom prst="rect">
            <a:avLst/>
          </a:prstGeom>
          <a:noFill/>
          <a:ln>
            <a:solidFill>
              <a:schemeClr val="accent1"/>
            </a:solidFill>
          </a:ln>
          <a:effectLst>
            <a:glow>
              <a:schemeClr val="tx2"/>
            </a:glow>
          </a:effectLst>
        </p:spPr>
        <p:txBody>
          <a:bodyPr wrap="square">
            <a:spAutoFit/>
          </a:bodyPr>
          <a:lstStyle/>
          <a:p>
            <a:pPr algn="l">
              <a:lnSpc>
                <a:spcPct val="200000"/>
              </a:lnSpc>
            </a:pPr>
            <a:r>
              <a:rPr lang="en-US" sz="1200" i="0" dirty="0">
                <a:solidFill>
                  <a:srgbClr val="F0F6FC"/>
                </a:solidFill>
                <a:effectLst/>
                <a:latin typeface="+mn-lt"/>
              </a:rPr>
              <a:t>1. Understaffing: Baldwin Bikes, despite high sales, only has 2 staff, indicating potential understaffing.</a:t>
            </a:r>
          </a:p>
          <a:p>
            <a:pPr algn="l">
              <a:lnSpc>
                <a:spcPct val="200000"/>
              </a:lnSpc>
            </a:pPr>
            <a:r>
              <a:rPr lang="en-US" sz="1200" i="0" dirty="0">
                <a:solidFill>
                  <a:srgbClr val="F0F6FC"/>
                </a:solidFill>
                <a:effectLst/>
                <a:latin typeface="+mn-lt"/>
              </a:rPr>
              <a:t>2. Staff Performance: Staff can be incentivized based on total sales numbers.</a:t>
            </a:r>
          </a:p>
          <a:p>
            <a:pPr algn="l">
              <a:lnSpc>
                <a:spcPct val="200000"/>
              </a:lnSpc>
            </a:pPr>
            <a:r>
              <a:rPr lang="en-US" sz="1200" i="0" dirty="0">
                <a:solidFill>
                  <a:srgbClr val="F0F6FC"/>
                </a:solidFill>
                <a:effectLst/>
                <a:latin typeface="+mn-lt"/>
              </a:rPr>
              <a:t>3. Manager Allocation: The ratio of managers to staff is low, and certain stores may not require as many managers (e.g., Fabiola manages herself without oversight).</a:t>
            </a:r>
          </a:p>
        </p:txBody>
      </p:sp>
    </p:spTree>
    <p:extLst>
      <p:ext uri="{BB962C8B-B14F-4D97-AF65-F5344CB8AC3E}">
        <p14:creationId xmlns:p14="http://schemas.microsoft.com/office/powerpoint/2010/main" val="300868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Summary - </a:t>
            </a:r>
            <a:r>
              <a:rPr lang="en-IN" i="0" dirty="0">
                <a:solidFill>
                  <a:srgbClr val="F0F6FC"/>
                </a:solidFill>
                <a:effectLst/>
                <a:latin typeface="+mn-lt"/>
              </a:rPr>
              <a:t>Sales Trends &amp; Supply Chain</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1943289"/>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Sales Trends</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Sales Fluctuation: Peak sales occur around May, June, August, and September, while April and July tend to see a decline.</a:t>
            </a:r>
          </a:p>
          <a:p>
            <a:pPr algn="l">
              <a:lnSpc>
                <a:spcPct val="200000"/>
              </a:lnSpc>
            </a:pPr>
            <a:r>
              <a:rPr lang="en-US" sz="1200" i="0" dirty="0">
                <a:solidFill>
                  <a:srgbClr val="F0F6FC"/>
                </a:solidFill>
                <a:effectLst/>
                <a:latin typeface="+mn-lt"/>
              </a:rPr>
              <a:t>2. Customer Re-Engagement: Post-June 2018 sales have declined. There is a need to re-engage older customers and investigate potential issues with order patterns.</a:t>
            </a:r>
          </a:p>
        </p:txBody>
      </p:sp>
      <p:sp>
        <p:nvSpPr>
          <p:cNvPr id="2" name="TextBox 1">
            <a:extLst>
              <a:ext uri="{FF2B5EF4-FFF2-40B4-BE49-F238E27FC236}">
                <a16:creationId xmlns:a16="http://schemas.microsoft.com/office/drawing/2014/main" id="{38E8DC8D-A5D8-1FAA-93A1-786935D3E585}"/>
              </a:ext>
            </a:extLst>
          </p:cNvPr>
          <p:cNvSpPr txBox="1"/>
          <p:nvPr/>
        </p:nvSpPr>
        <p:spPr>
          <a:xfrm>
            <a:off x="261256" y="3375496"/>
            <a:ext cx="8022531" cy="1204625"/>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IN" sz="1200"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Supply Chain &amp; Order Management</a:t>
            </a:r>
            <a:r>
              <a:rPr lang="en-IN" sz="1200" dirty="0">
                <a:solidFill>
                  <a:schemeClr val="bg1"/>
                </a:solidFill>
              </a:rPr>
              <a:t>:</a:t>
            </a:r>
            <a:br>
              <a:rPr lang="en-US" sz="1200" i="0" dirty="0">
                <a:solidFill>
                  <a:srgbClr val="F0F6FC"/>
                </a:solidFill>
                <a:effectLst/>
                <a:latin typeface="+mn-lt"/>
              </a:rPr>
            </a:br>
            <a:r>
              <a:rPr lang="en-US" sz="1200" i="0" dirty="0">
                <a:solidFill>
                  <a:srgbClr val="F0F6FC"/>
                </a:solidFill>
                <a:effectLst/>
                <a:latin typeface="+mn-lt"/>
              </a:rPr>
              <a:t>1. Order Delays: Baldwin Bikes has experienced delays in order fulfillment, with 112 orders delayed by two days and 205 by a day, suggesting room for optimizing the supply chain.</a:t>
            </a:r>
          </a:p>
        </p:txBody>
      </p:sp>
    </p:spTree>
    <p:extLst>
      <p:ext uri="{BB962C8B-B14F-4D97-AF65-F5344CB8AC3E}">
        <p14:creationId xmlns:p14="http://schemas.microsoft.com/office/powerpoint/2010/main" val="3113181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Recommendations</a:t>
            </a:r>
            <a:br>
              <a:rPr lang="en" dirty="0">
                <a:solidFill>
                  <a:schemeClr val="accent2"/>
                </a:solidFill>
              </a:rPr>
            </a:br>
            <a:br>
              <a:rPr lang="en" dirty="0">
                <a:solidFill>
                  <a:schemeClr val="accent2"/>
                </a:solidFill>
              </a:rPr>
            </a:br>
            <a:endParaRPr dirty="0">
              <a:solidFill>
                <a:schemeClr val="accent2"/>
              </a:solidFill>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261256" y="1432207"/>
            <a:ext cx="8022531" cy="3420616"/>
          </a:xfrm>
          <a:prstGeom prst="rect">
            <a:avLst/>
          </a:prstGeom>
          <a:noFill/>
          <a:ln>
            <a:solidFill>
              <a:schemeClr val="accent1"/>
            </a:solidFill>
          </a:ln>
          <a:effectLst>
            <a:glow>
              <a:schemeClr val="tx2"/>
            </a:glow>
          </a:effectLst>
        </p:spPr>
        <p:txBody>
          <a:bodyPr wrap="square">
            <a:spAutoFit/>
          </a:bodyPr>
          <a:lstStyle/>
          <a:p>
            <a:pPr>
              <a:lnSpc>
                <a:spcPct val="200000"/>
              </a:lnSpc>
            </a:pPr>
            <a:r>
              <a:rPr lang="en-IN" sz="1400" dirty="0">
                <a:solidFill>
                  <a:schemeClr val="bg1"/>
                </a:solidFill>
                <a:effectLst/>
                <a:latin typeface="Arial" panose="020B0604020202020204" pitchFamily="34" charset="0"/>
                <a:ea typeface="Arial" panose="020B0604020202020204" pitchFamily="34" charset="0"/>
              </a:rPr>
              <a:t> </a:t>
            </a:r>
            <a:r>
              <a:rPr lang="en-US" sz="1200" i="0" dirty="0">
                <a:solidFill>
                  <a:srgbClr val="F0F6FC"/>
                </a:solidFill>
                <a:effectLst/>
                <a:latin typeface="+mn-lt"/>
              </a:rPr>
              <a:t>1. Focus on Premium Products: Luxury and high-ticket items generate the most profit, so they should be prioritized for restocking and promotions.</a:t>
            </a:r>
          </a:p>
          <a:p>
            <a:pPr algn="l">
              <a:lnSpc>
                <a:spcPct val="200000"/>
              </a:lnSpc>
            </a:pPr>
            <a:r>
              <a:rPr lang="en-US" sz="1200" i="0" dirty="0">
                <a:solidFill>
                  <a:srgbClr val="F0F6FC"/>
                </a:solidFill>
                <a:effectLst/>
                <a:latin typeface="+mn-lt"/>
              </a:rPr>
              <a:t>2. Increase Brand Variety: Consider increasing product offerings for brands like Ritchey and Strider to diversify stock.</a:t>
            </a:r>
          </a:p>
          <a:p>
            <a:pPr algn="l">
              <a:lnSpc>
                <a:spcPct val="200000"/>
              </a:lnSpc>
            </a:pPr>
            <a:r>
              <a:rPr lang="en-US" sz="1200" dirty="0">
                <a:solidFill>
                  <a:srgbClr val="F0F6FC"/>
                </a:solidFill>
                <a:latin typeface="+mn-lt"/>
              </a:rPr>
              <a:t>3. Improve Customer Contact Information: Launch email campaigns to collect missing phone numbers from customers.</a:t>
            </a:r>
          </a:p>
          <a:p>
            <a:pPr algn="l">
              <a:lnSpc>
                <a:spcPct val="200000"/>
              </a:lnSpc>
            </a:pPr>
            <a:r>
              <a:rPr lang="en-US" sz="1200" i="0" dirty="0">
                <a:solidFill>
                  <a:srgbClr val="F0F6FC"/>
                </a:solidFill>
                <a:effectLst/>
                <a:latin typeface="+mn-lt"/>
              </a:rPr>
              <a:t>4. Balance Inventory: Regularly review and replenish stock for fast-selling and high-margin items.</a:t>
            </a:r>
          </a:p>
          <a:p>
            <a:pPr algn="l">
              <a:lnSpc>
                <a:spcPct val="200000"/>
              </a:lnSpc>
            </a:pPr>
            <a:r>
              <a:rPr lang="en-US" sz="1200" dirty="0">
                <a:solidFill>
                  <a:srgbClr val="F0F6FC"/>
                </a:solidFill>
                <a:latin typeface="+mn-lt"/>
              </a:rPr>
              <a:t>5. Optimize Staffing &amp; Management: Assess the need for more staff in high-performing stores like Baldwin Bikes, and streamline the management structure.</a:t>
            </a:r>
            <a:endParaRPr lang="en-US" sz="1200" i="0" dirty="0">
              <a:solidFill>
                <a:srgbClr val="F0F6FC"/>
              </a:solidFill>
              <a:effectLst/>
              <a:latin typeface="+mn-lt"/>
            </a:endParaRPr>
          </a:p>
        </p:txBody>
      </p:sp>
    </p:spTree>
    <p:extLst>
      <p:ext uri="{BB962C8B-B14F-4D97-AF65-F5344CB8AC3E}">
        <p14:creationId xmlns:p14="http://schemas.microsoft.com/office/powerpoint/2010/main" val="18684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a:extLst>
              <a:ext uri="{FF2B5EF4-FFF2-40B4-BE49-F238E27FC236}">
                <a16:creationId xmlns:a16="http://schemas.microsoft.com/office/drawing/2014/main" id="{D0EA423E-0159-9EA6-2929-638C9E1BBFE1}"/>
              </a:ext>
            </a:extLst>
          </p:cNvPr>
          <p:cNvSpPr/>
          <p:nvPr/>
        </p:nvSpPr>
        <p:spPr>
          <a:xfrm>
            <a:off x="1114606" y="1692980"/>
            <a:ext cx="347142" cy="347142"/>
          </a:xfrm>
          <a:prstGeom prst="roundRect">
            <a:avLst>
              <a:gd name="adj" fmla="val 66675"/>
            </a:avLst>
          </a:prstGeom>
          <a:solidFill>
            <a:srgbClr val="46464A"/>
          </a:solidFill>
          <a:ln/>
        </p:spPr>
        <p:txBody>
          <a:bodyPr/>
          <a:lstStyle/>
          <a:p>
            <a:endParaRPr lang="en-US" sz="875"/>
          </a:p>
        </p:txBody>
      </p:sp>
      <p:sp>
        <p:nvSpPr>
          <p:cNvPr id="6" name="Text 3">
            <a:extLst>
              <a:ext uri="{FF2B5EF4-FFF2-40B4-BE49-F238E27FC236}">
                <a16:creationId xmlns:a16="http://schemas.microsoft.com/office/drawing/2014/main" id="{70C258BD-4B12-ADC2-CE2A-9CA46B405CD9}"/>
              </a:ext>
            </a:extLst>
          </p:cNvPr>
          <p:cNvSpPr/>
          <p:nvPr/>
        </p:nvSpPr>
        <p:spPr>
          <a:xfrm>
            <a:off x="1247732" y="1763673"/>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1</a:t>
            </a:r>
            <a:endParaRPr lang="en-US" sz="1594" dirty="0"/>
          </a:p>
        </p:txBody>
      </p:sp>
      <p:sp>
        <p:nvSpPr>
          <p:cNvPr id="7" name="Text 4">
            <a:extLst>
              <a:ext uri="{FF2B5EF4-FFF2-40B4-BE49-F238E27FC236}">
                <a16:creationId xmlns:a16="http://schemas.microsoft.com/office/drawing/2014/main" id="{AB919EC8-C8AE-FD5F-5FFD-207A0DB79FD5}"/>
              </a:ext>
            </a:extLst>
          </p:cNvPr>
          <p:cNvSpPr/>
          <p:nvPr/>
        </p:nvSpPr>
        <p:spPr>
          <a:xfrm>
            <a:off x="1616007" y="1692980"/>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Bike store dataset link</a:t>
            </a:r>
          </a:p>
          <a:p>
            <a:pPr>
              <a:lnSpc>
                <a:spcPts val="1688"/>
              </a:lnSpc>
            </a:pPr>
            <a:endParaRPr lang="en-US" sz="1344" dirty="0"/>
          </a:p>
        </p:txBody>
      </p:sp>
      <p:sp>
        <p:nvSpPr>
          <p:cNvPr id="8" name="Text 5">
            <a:extLst>
              <a:ext uri="{FF2B5EF4-FFF2-40B4-BE49-F238E27FC236}">
                <a16:creationId xmlns:a16="http://schemas.microsoft.com/office/drawing/2014/main" id="{A26A2CAA-9BE8-718E-BABF-A5B65B7FB656}"/>
              </a:ext>
            </a:extLst>
          </p:cNvPr>
          <p:cNvSpPr/>
          <p:nvPr/>
        </p:nvSpPr>
        <p:spPr>
          <a:xfrm>
            <a:off x="1616008" y="1999863"/>
            <a:ext cx="1893168" cy="246906"/>
          </a:xfrm>
          <a:prstGeom prst="rect">
            <a:avLst/>
          </a:prstGeom>
          <a:noFill/>
          <a:ln/>
        </p:spPr>
        <p:txBody>
          <a:bodyPr wrap="none" lIns="0" tIns="0" rIns="0" bIns="0" rtlCol="0" anchor="t"/>
          <a:lstStyle/>
          <a:p>
            <a:pPr>
              <a:lnSpc>
                <a:spcPts val="1938"/>
              </a:lnSpc>
            </a:pPr>
            <a:r>
              <a:rPr lang="en-US" sz="1188" dirty="0">
                <a:solidFill>
                  <a:srgbClr val="D7D4CC"/>
                </a:solidFill>
                <a:latin typeface="Raleway" pitchFamily="34" charset="0"/>
                <a:hlinkClick r:id="rId2"/>
              </a:rPr>
              <a:t>Kaggle Link</a:t>
            </a:r>
            <a:endParaRPr lang="en-US" sz="1188" dirty="0"/>
          </a:p>
        </p:txBody>
      </p:sp>
      <p:sp>
        <p:nvSpPr>
          <p:cNvPr id="9" name="Shape 6">
            <a:extLst>
              <a:ext uri="{FF2B5EF4-FFF2-40B4-BE49-F238E27FC236}">
                <a16:creationId xmlns:a16="http://schemas.microsoft.com/office/drawing/2014/main" id="{132C71BD-FC37-A6A3-F603-44C09E779972}"/>
              </a:ext>
            </a:extLst>
          </p:cNvPr>
          <p:cNvSpPr/>
          <p:nvPr/>
        </p:nvSpPr>
        <p:spPr>
          <a:xfrm>
            <a:off x="4462493" y="1711650"/>
            <a:ext cx="347142" cy="347142"/>
          </a:xfrm>
          <a:prstGeom prst="roundRect">
            <a:avLst>
              <a:gd name="adj" fmla="val 66675"/>
            </a:avLst>
          </a:prstGeom>
          <a:solidFill>
            <a:srgbClr val="46464A"/>
          </a:solidFill>
          <a:ln/>
        </p:spPr>
        <p:txBody>
          <a:bodyPr/>
          <a:lstStyle/>
          <a:p>
            <a:endParaRPr lang="en-US" sz="875"/>
          </a:p>
        </p:txBody>
      </p:sp>
      <p:sp>
        <p:nvSpPr>
          <p:cNvPr id="10" name="Text 7">
            <a:extLst>
              <a:ext uri="{FF2B5EF4-FFF2-40B4-BE49-F238E27FC236}">
                <a16:creationId xmlns:a16="http://schemas.microsoft.com/office/drawing/2014/main" id="{F1F0BCE3-EFAD-1F67-CE8A-A6FB222E025A}"/>
              </a:ext>
            </a:extLst>
          </p:cNvPr>
          <p:cNvSpPr/>
          <p:nvPr/>
        </p:nvSpPr>
        <p:spPr>
          <a:xfrm>
            <a:off x="4572710" y="1782344"/>
            <a:ext cx="12099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2</a:t>
            </a:r>
            <a:endParaRPr lang="en-US" sz="1594" dirty="0"/>
          </a:p>
        </p:txBody>
      </p:sp>
      <p:sp>
        <p:nvSpPr>
          <p:cNvPr id="11" name="Text 8">
            <a:extLst>
              <a:ext uri="{FF2B5EF4-FFF2-40B4-BE49-F238E27FC236}">
                <a16:creationId xmlns:a16="http://schemas.microsoft.com/office/drawing/2014/main" id="{050E69F5-B1EE-E31C-8A60-F4F9D0BDA3BA}"/>
              </a:ext>
            </a:extLst>
          </p:cNvPr>
          <p:cNvSpPr/>
          <p:nvPr/>
        </p:nvSpPr>
        <p:spPr>
          <a:xfrm>
            <a:off x="4961078" y="1711650"/>
            <a:ext cx="1714500" cy="214313"/>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Bike Store Repo - </a:t>
            </a:r>
            <a:r>
              <a:rPr lang="en-US" sz="1344" b="1" dirty="0" err="1">
                <a:solidFill>
                  <a:srgbClr val="D7D4CC"/>
                </a:solidFill>
                <a:latin typeface="Comfortaa" pitchFamily="34" charset="0"/>
                <a:ea typeface="Comfortaa" pitchFamily="34" charset="-122"/>
                <a:cs typeface="Comfortaa" pitchFamily="34" charset="-120"/>
              </a:rPr>
              <a:t>Github</a:t>
            </a:r>
            <a:endParaRPr lang="en-US" sz="1344" dirty="0"/>
          </a:p>
        </p:txBody>
      </p:sp>
      <p:sp>
        <p:nvSpPr>
          <p:cNvPr id="12" name="Text 9">
            <a:extLst>
              <a:ext uri="{FF2B5EF4-FFF2-40B4-BE49-F238E27FC236}">
                <a16:creationId xmlns:a16="http://schemas.microsoft.com/office/drawing/2014/main" id="{7BCB987F-5BB6-92D4-6A2B-9A209A2D4EA5}"/>
              </a:ext>
            </a:extLst>
          </p:cNvPr>
          <p:cNvSpPr/>
          <p:nvPr/>
        </p:nvSpPr>
        <p:spPr>
          <a:xfrm>
            <a:off x="4961078" y="2018534"/>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3"/>
              </a:rPr>
              <a:t>Link to the project file.</a:t>
            </a:r>
            <a:endParaRPr lang="en-US" sz="1188" dirty="0"/>
          </a:p>
        </p:txBody>
      </p:sp>
      <p:sp>
        <p:nvSpPr>
          <p:cNvPr id="13" name="Shape 10">
            <a:extLst>
              <a:ext uri="{FF2B5EF4-FFF2-40B4-BE49-F238E27FC236}">
                <a16:creationId xmlns:a16="http://schemas.microsoft.com/office/drawing/2014/main" id="{14CFCE83-4011-4BEF-1497-DFDE1C907771}"/>
              </a:ext>
            </a:extLst>
          </p:cNvPr>
          <p:cNvSpPr/>
          <p:nvPr/>
        </p:nvSpPr>
        <p:spPr>
          <a:xfrm>
            <a:off x="1093471" y="2766428"/>
            <a:ext cx="347142" cy="347142"/>
          </a:xfrm>
          <a:prstGeom prst="roundRect">
            <a:avLst>
              <a:gd name="adj" fmla="val 66675"/>
            </a:avLst>
          </a:prstGeom>
          <a:solidFill>
            <a:srgbClr val="46464A"/>
          </a:solidFill>
          <a:ln/>
        </p:spPr>
        <p:txBody>
          <a:bodyPr/>
          <a:lstStyle/>
          <a:p>
            <a:endParaRPr lang="en-US" sz="875"/>
          </a:p>
        </p:txBody>
      </p:sp>
      <p:sp>
        <p:nvSpPr>
          <p:cNvPr id="14" name="Text 11">
            <a:extLst>
              <a:ext uri="{FF2B5EF4-FFF2-40B4-BE49-F238E27FC236}">
                <a16:creationId xmlns:a16="http://schemas.microsoft.com/office/drawing/2014/main" id="{726AE75D-EA7E-0E7E-1C02-189E2B8D31E0}"/>
              </a:ext>
            </a:extLst>
          </p:cNvPr>
          <p:cNvSpPr/>
          <p:nvPr/>
        </p:nvSpPr>
        <p:spPr>
          <a:xfrm>
            <a:off x="1205390" y="2837121"/>
            <a:ext cx="123230"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3</a:t>
            </a:r>
            <a:endParaRPr lang="en-US" sz="1594" dirty="0"/>
          </a:p>
        </p:txBody>
      </p:sp>
      <p:sp>
        <p:nvSpPr>
          <p:cNvPr id="15" name="Shape 14">
            <a:extLst>
              <a:ext uri="{FF2B5EF4-FFF2-40B4-BE49-F238E27FC236}">
                <a16:creationId xmlns:a16="http://schemas.microsoft.com/office/drawing/2014/main" id="{E8126763-92C0-E9CF-6756-B0EB93FC7659}"/>
              </a:ext>
            </a:extLst>
          </p:cNvPr>
          <p:cNvSpPr/>
          <p:nvPr/>
        </p:nvSpPr>
        <p:spPr>
          <a:xfrm>
            <a:off x="4529653" y="2795908"/>
            <a:ext cx="347142" cy="347142"/>
          </a:xfrm>
          <a:prstGeom prst="roundRect">
            <a:avLst>
              <a:gd name="adj" fmla="val 66675"/>
            </a:avLst>
          </a:prstGeom>
          <a:solidFill>
            <a:srgbClr val="46464A"/>
          </a:solidFill>
          <a:ln/>
        </p:spPr>
        <p:txBody>
          <a:bodyPr/>
          <a:lstStyle/>
          <a:p>
            <a:endParaRPr lang="en-US" sz="875"/>
          </a:p>
        </p:txBody>
      </p:sp>
      <p:sp>
        <p:nvSpPr>
          <p:cNvPr id="16" name="Text 15">
            <a:extLst>
              <a:ext uri="{FF2B5EF4-FFF2-40B4-BE49-F238E27FC236}">
                <a16:creationId xmlns:a16="http://schemas.microsoft.com/office/drawing/2014/main" id="{D714A9A3-21FD-37E0-1853-9AC54C7CBA34}"/>
              </a:ext>
            </a:extLst>
          </p:cNvPr>
          <p:cNvSpPr/>
          <p:nvPr/>
        </p:nvSpPr>
        <p:spPr>
          <a:xfrm>
            <a:off x="4636064" y="2866601"/>
            <a:ext cx="13431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4</a:t>
            </a:r>
            <a:endParaRPr lang="en-US" sz="1594" dirty="0"/>
          </a:p>
        </p:txBody>
      </p:sp>
      <p:sp>
        <p:nvSpPr>
          <p:cNvPr id="17" name="Text 16">
            <a:extLst>
              <a:ext uri="{FF2B5EF4-FFF2-40B4-BE49-F238E27FC236}">
                <a16:creationId xmlns:a16="http://schemas.microsoft.com/office/drawing/2014/main" id="{80738764-8188-AF86-081E-5F04BEA4894C}"/>
              </a:ext>
            </a:extLst>
          </p:cNvPr>
          <p:cNvSpPr/>
          <p:nvPr/>
        </p:nvSpPr>
        <p:spPr>
          <a:xfrm>
            <a:off x="5031054" y="2795907"/>
            <a:ext cx="1714500" cy="214313"/>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READ-ME at </a:t>
            </a:r>
            <a:r>
              <a:rPr lang="en-US" sz="1344" b="1" dirty="0" err="1">
                <a:solidFill>
                  <a:srgbClr val="D7D4CC"/>
                </a:solidFill>
                <a:latin typeface="Comfortaa" pitchFamily="34" charset="0"/>
                <a:ea typeface="Comfortaa" pitchFamily="34" charset="-122"/>
                <a:cs typeface="Comfortaa" pitchFamily="34" charset="-120"/>
              </a:rPr>
              <a:t>Github</a:t>
            </a:r>
            <a:endParaRPr lang="en-US" sz="1344" dirty="0"/>
          </a:p>
        </p:txBody>
      </p:sp>
      <p:sp>
        <p:nvSpPr>
          <p:cNvPr id="18" name="Text 17">
            <a:extLst>
              <a:ext uri="{FF2B5EF4-FFF2-40B4-BE49-F238E27FC236}">
                <a16:creationId xmlns:a16="http://schemas.microsoft.com/office/drawing/2014/main" id="{66F75DEE-8DE0-1D2B-A603-3FCAC1A6F38A}"/>
              </a:ext>
            </a:extLst>
          </p:cNvPr>
          <p:cNvSpPr/>
          <p:nvPr/>
        </p:nvSpPr>
        <p:spPr>
          <a:xfrm>
            <a:off x="1616008" y="3128352"/>
            <a:ext cx="3167658" cy="246906"/>
          </a:xfrm>
          <a:prstGeom prst="rect">
            <a:avLst/>
          </a:prstGeom>
          <a:noFill/>
          <a:ln/>
        </p:spPr>
        <p:txBody>
          <a:bodyPr wrap="non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4"/>
              </a:rPr>
              <a:t>Link to </a:t>
            </a:r>
            <a:r>
              <a:rPr lang="en-US" sz="1188" dirty="0" err="1">
                <a:solidFill>
                  <a:srgbClr val="D7D4CC"/>
                </a:solidFill>
                <a:latin typeface="Raleway" pitchFamily="34" charset="0"/>
                <a:ea typeface="Raleway" pitchFamily="34" charset="-122"/>
                <a:cs typeface="Raleway" pitchFamily="34" charset="-120"/>
                <a:hlinkClick r:id="rId4"/>
              </a:rPr>
              <a:t>Github</a:t>
            </a:r>
            <a:r>
              <a:rPr lang="en-US" sz="1188" dirty="0">
                <a:solidFill>
                  <a:srgbClr val="D7D4CC"/>
                </a:solidFill>
                <a:latin typeface="Raleway" pitchFamily="34" charset="0"/>
                <a:ea typeface="Raleway" pitchFamily="34" charset="-122"/>
                <a:cs typeface="Raleway" pitchFamily="34" charset="-120"/>
                <a:hlinkClick r:id="rId4"/>
              </a:rPr>
              <a:t> dataset</a:t>
            </a:r>
            <a:endParaRPr lang="en-US" sz="1188" dirty="0"/>
          </a:p>
        </p:txBody>
      </p:sp>
      <p:sp>
        <p:nvSpPr>
          <p:cNvPr id="20" name="TextBox 19">
            <a:extLst>
              <a:ext uri="{FF2B5EF4-FFF2-40B4-BE49-F238E27FC236}">
                <a16:creationId xmlns:a16="http://schemas.microsoft.com/office/drawing/2014/main" id="{A8E85E8B-5628-5D14-A612-399742B7D129}"/>
              </a:ext>
            </a:extLst>
          </p:cNvPr>
          <p:cNvSpPr txBox="1"/>
          <p:nvPr/>
        </p:nvSpPr>
        <p:spPr>
          <a:xfrm>
            <a:off x="1611468" y="2783281"/>
            <a:ext cx="4572000" cy="296748"/>
          </a:xfrm>
          <a:prstGeom prst="rect">
            <a:avLst/>
          </a:prstGeom>
          <a:noFill/>
        </p:spPr>
        <p:txBody>
          <a:bodyPr wrap="square">
            <a:spAutoFit/>
          </a:bodyPr>
          <a:lstStyle/>
          <a:p>
            <a:pPr>
              <a:lnSpc>
                <a:spcPts val="1688"/>
              </a:lnSpc>
            </a:pPr>
            <a:r>
              <a:rPr lang="en-US" sz="1400" b="1" dirty="0">
                <a:solidFill>
                  <a:srgbClr val="D7D4CC"/>
                </a:solidFill>
                <a:latin typeface="Comfortaa" pitchFamily="34" charset="0"/>
                <a:ea typeface="Comfortaa" pitchFamily="34" charset="-122"/>
                <a:cs typeface="Comfortaa" pitchFamily="34" charset="-120"/>
              </a:rPr>
              <a:t>Data Set – </a:t>
            </a:r>
            <a:r>
              <a:rPr lang="en-US" sz="1400" b="1" dirty="0" err="1">
                <a:solidFill>
                  <a:srgbClr val="D7D4CC"/>
                </a:solidFill>
                <a:latin typeface="Comfortaa" pitchFamily="34" charset="0"/>
                <a:ea typeface="Comfortaa" pitchFamily="34" charset="-122"/>
                <a:cs typeface="Comfortaa" pitchFamily="34" charset="-120"/>
              </a:rPr>
              <a:t>Github</a:t>
            </a:r>
            <a:endParaRPr lang="en-US" sz="1400" dirty="0"/>
          </a:p>
        </p:txBody>
      </p:sp>
      <p:sp>
        <p:nvSpPr>
          <p:cNvPr id="21" name="Text 9">
            <a:extLst>
              <a:ext uri="{FF2B5EF4-FFF2-40B4-BE49-F238E27FC236}">
                <a16:creationId xmlns:a16="http://schemas.microsoft.com/office/drawing/2014/main" id="{6C5C1B75-7987-FE3B-A232-531A193FEF12}"/>
              </a:ext>
            </a:extLst>
          </p:cNvPr>
          <p:cNvSpPr/>
          <p:nvPr/>
        </p:nvSpPr>
        <p:spPr>
          <a:xfrm>
            <a:off x="5031054" y="3171437"/>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5"/>
              </a:rPr>
              <a:t>Link to </a:t>
            </a:r>
            <a:r>
              <a:rPr lang="en-US" sz="1188" dirty="0" err="1">
                <a:solidFill>
                  <a:srgbClr val="D7D4CC"/>
                </a:solidFill>
                <a:latin typeface="Raleway" pitchFamily="34" charset="0"/>
                <a:ea typeface="Raleway" pitchFamily="34" charset="-122"/>
                <a:cs typeface="Raleway" pitchFamily="34" charset="-120"/>
                <a:hlinkClick r:id="rId5"/>
              </a:rPr>
              <a:t>Github</a:t>
            </a:r>
            <a:r>
              <a:rPr lang="en-US" sz="1188" dirty="0">
                <a:solidFill>
                  <a:srgbClr val="D7D4CC"/>
                </a:solidFill>
                <a:latin typeface="Raleway" pitchFamily="34" charset="0"/>
                <a:ea typeface="Raleway" pitchFamily="34" charset="-122"/>
                <a:cs typeface="Raleway" pitchFamily="34" charset="-120"/>
                <a:hlinkClick r:id="rId5"/>
              </a:rPr>
              <a:t> </a:t>
            </a:r>
            <a:r>
              <a:rPr lang="en-US" sz="1188" dirty="0" err="1">
                <a:solidFill>
                  <a:srgbClr val="D7D4CC"/>
                </a:solidFill>
                <a:latin typeface="Raleway" pitchFamily="34" charset="0"/>
                <a:ea typeface="Raleway" pitchFamily="34" charset="-122"/>
                <a:cs typeface="Raleway" pitchFamily="34" charset="-120"/>
                <a:hlinkClick r:id="rId5"/>
              </a:rPr>
              <a:t>ReadME</a:t>
            </a:r>
            <a:endParaRPr lang="en-US" sz="1188" dirty="0"/>
          </a:p>
        </p:txBody>
      </p:sp>
      <p:sp>
        <p:nvSpPr>
          <p:cNvPr id="22" name="Shape 2">
            <a:extLst>
              <a:ext uri="{FF2B5EF4-FFF2-40B4-BE49-F238E27FC236}">
                <a16:creationId xmlns:a16="http://schemas.microsoft.com/office/drawing/2014/main" id="{30133C8D-ED38-9B7D-547C-7B083832EA97}"/>
              </a:ext>
            </a:extLst>
          </p:cNvPr>
          <p:cNvSpPr/>
          <p:nvPr/>
        </p:nvSpPr>
        <p:spPr>
          <a:xfrm>
            <a:off x="1074162" y="3769183"/>
            <a:ext cx="347142" cy="347142"/>
          </a:xfrm>
          <a:prstGeom prst="roundRect">
            <a:avLst>
              <a:gd name="adj" fmla="val 66675"/>
            </a:avLst>
          </a:prstGeom>
          <a:solidFill>
            <a:srgbClr val="46464A"/>
          </a:solidFill>
          <a:ln/>
        </p:spPr>
        <p:txBody>
          <a:bodyPr/>
          <a:lstStyle/>
          <a:p>
            <a:endParaRPr lang="en-US" sz="875"/>
          </a:p>
        </p:txBody>
      </p:sp>
      <p:sp>
        <p:nvSpPr>
          <p:cNvPr id="23" name="Text 3">
            <a:extLst>
              <a:ext uri="{FF2B5EF4-FFF2-40B4-BE49-F238E27FC236}">
                <a16:creationId xmlns:a16="http://schemas.microsoft.com/office/drawing/2014/main" id="{FBA11CDF-5A2A-22F7-E2A5-6F557BC6449E}"/>
              </a:ext>
            </a:extLst>
          </p:cNvPr>
          <p:cNvSpPr/>
          <p:nvPr/>
        </p:nvSpPr>
        <p:spPr>
          <a:xfrm>
            <a:off x="1207288" y="3839876"/>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ea typeface="Comfortaa" pitchFamily="34" charset="-122"/>
                <a:cs typeface="Comfortaa" pitchFamily="34" charset="-120"/>
              </a:rPr>
              <a:t>5</a:t>
            </a:r>
            <a:endParaRPr lang="en-US" sz="1594" dirty="0"/>
          </a:p>
        </p:txBody>
      </p:sp>
      <p:sp>
        <p:nvSpPr>
          <p:cNvPr id="24" name="Text 4">
            <a:extLst>
              <a:ext uri="{FF2B5EF4-FFF2-40B4-BE49-F238E27FC236}">
                <a16:creationId xmlns:a16="http://schemas.microsoft.com/office/drawing/2014/main" id="{00D8DCD2-CDED-18AC-8784-8FEA988B22D0}"/>
              </a:ext>
            </a:extLst>
          </p:cNvPr>
          <p:cNvSpPr/>
          <p:nvPr/>
        </p:nvSpPr>
        <p:spPr>
          <a:xfrm>
            <a:off x="1616007" y="3900162"/>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Online Analysis Platform - HEX</a:t>
            </a:r>
          </a:p>
          <a:p>
            <a:pPr>
              <a:lnSpc>
                <a:spcPts val="1688"/>
              </a:lnSpc>
            </a:pPr>
            <a:endParaRPr lang="en-US" sz="1344" dirty="0"/>
          </a:p>
        </p:txBody>
      </p:sp>
      <p:sp>
        <p:nvSpPr>
          <p:cNvPr id="25" name="Text 9">
            <a:extLst>
              <a:ext uri="{FF2B5EF4-FFF2-40B4-BE49-F238E27FC236}">
                <a16:creationId xmlns:a16="http://schemas.microsoft.com/office/drawing/2014/main" id="{4B5B0BC2-3709-ACC1-9DCA-FC3533024824}"/>
              </a:ext>
            </a:extLst>
          </p:cNvPr>
          <p:cNvSpPr/>
          <p:nvPr/>
        </p:nvSpPr>
        <p:spPr>
          <a:xfrm>
            <a:off x="1637140" y="4239639"/>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6"/>
              </a:rPr>
              <a:t>HEX Link</a:t>
            </a:r>
            <a:endParaRPr lang="en-US" sz="1188" dirty="0"/>
          </a:p>
        </p:txBody>
      </p:sp>
      <p:sp>
        <p:nvSpPr>
          <p:cNvPr id="26" name="Shape 2">
            <a:extLst>
              <a:ext uri="{FF2B5EF4-FFF2-40B4-BE49-F238E27FC236}">
                <a16:creationId xmlns:a16="http://schemas.microsoft.com/office/drawing/2014/main" id="{D70F8764-BAEB-E3CD-18F7-A01078B5FFD9}"/>
              </a:ext>
            </a:extLst>
          </p:cNvPr>
          <p:cNvSpPr/>
          <p:nvPr/>
        </p:nvSpPr>
        <p:spPr>
          <a:xfrm>
            <a:off x="4515066" y="3823188"/>
            <a:ext cx="347142" cy="347142"/>
          </a:xfrm>
          <a:prstGeom prst="roundRect">
            <a:avLst>
              <a:gd name="adj" fmla="val 66675"/>
            </a:avLst>
          </a:prstGeom>
          <a:solidFill>
            <a:srgbClr val="46464A"/>
          </a:solidFill>
          <a:ln/>
        </p:spPr>
        <p:txBody>
          <a:bodyPr/>
          <a:lstStyle/>
          <a:p>
            <a:endParaRPr lang="en-US" sz="875" dirty="0"/>
          </a:p>
        </p:txBody>
      </p:sp>
      <p:sp>
        <p:nvSpPr>
          <p:cNvPr id="27" name="Text 3">
            <a:extLst>
              <a:ext uri="{FF2B5EF4-FFF2-40B4-BE49-F238E27FC236}">
                <a16:creationId xmlns:a16="http://schemas.microsoft.com/office/drawing/2014/main" id="{5FD4C010-FE4D-2F20-96AC-8DECBCB52D87}"/>
              </a:ext>
            </a:extLst>
          </p:cNvPr>
          <p:cNvSpPr/>
          <p:nvPr/>
        </p:nvSpPr>
        <p:spPr>
          <a:xfrm>
            <a:off x="4648192" y="3893881"/>
            <a:ext cx="80888" cy="205755"/>
          </a:xfrm>
          <a:prstGeom prst="rect">
            <a:avLst/>
          </a:prstGeom>
          <a:noFill/>
          <a:ln/>
        </p:spPr>
        <p:txBody>
          <a:bodyPr wrap="none" lIns="0" tIns="0" rIns="0" bIns="0" rtlCol="0" anchor="t"/>
          <a:lstStyle/>
          <a:p>
            <a:pPr algn="ctr">
              <a:lnSpc>
                <a:spcPts val="1594"/>
              </a:lnSpc>
            </a:pPr>
            <a:r>
              <a:rPr lang="en-US" sz="1594" b="1" dirty="0">
                <a:solidFill>
                  <a:srgbClr val="D7D4CC"/>
                </a:solidFill>
                <a:latin typeface="Comfortaa" pitchFamily="34" charset="0"/>
              </a:rPr>
              <a:t>6</a:t>
            </a:r>
            <a:endParaRPr lang="en-US" sz="1594" dirty="0"/>
          </a:p>
        </p:txBody>
      </p:sp>
      <p:sp>
        <p:nvSpPr>
          <p:cNvPr id="28" name="Text 4">
            <a:extLst>
              <a:ext uri="{FF2B5EF4-FFF2-40B4-BE49-F238E27FC236}">
                <a16:creationId xmlns:a16="http://schemas.microsoft.com/office/drawing/2014/main" id="{4EEE5AFA-FE42-432B-F09E-146BFE33E70A}"/>
              </a:ext>
            </a:extLst>
          </p:cNvPr>
          <p:cNvSpPr/>
          <p:nvPr/>
        </p:nvSpPr>
        <p:spPr>
          <a:xfrm>
            <a:off x="5056911" y="3954167"/>
            <a:ext cx="1914301" cy="214312"/>
          </a:xfrm>
          <a:prstGeom prst="rect">
            <a:avLst/>
          </a:prstGeom>
          <a:noFill/>
          <a:ln/>
        </p:spPr>
        <p:txBody>
          <a:bodyPr wrap="none" lIns="0" tIns="0" rIns="0" bIns="0" rtlCol="0" anchor="t"/>
          <a:lstStyle/>
          <a:p>
            <a:pPr>
              <a:lnSpc>
                <a:spcPts val="1688"/>
              </a:lnSpc>
            </a:pPr>
            <a:r>
              <a:rPr lang="en-US" sz="1344" b="1" dirty="0">
                <a:solidFill>
                  <a:srgbClr val="D7D4CC"/>
                </a:solidFill>
                <a:latin typeface="Comfortaa" pitchFamily="34" charset="0"/>
                <a:ea typeface="Comfortaa" pitchFamily="34" charset="-122"/>
                <a:cs typeface="Comfortaa" pitchFamily="34" charset="-120"/>
              </a:rPr>
              <a:t>HEX App Link</a:t>
            </a:r>
          </a:p>
          <a:p>
            <a:pPr>
              <a:lnSpc>
                <a:spcPts val="1688"/>
              </a:lnSpc>
            </a:pPr>
            <a:endParaRPr lang="en-US" sz="1344" dirty="0"/>
          </a:p>
        </p:txBody>
      </p:sp>
      <p:sp>
        <p:nvSpPr>
          <p:cNvPr id="29" name="Text 9">
            <a:extLst>
              <a:ext uri="{FF2B5EF4-FFF2-40B4-BE49-F238E27FC236}">
                <a16:creationId xmlns:a16="http://schemas.microsoft.com/office/drawing/2014/main" id="{2164163A-96DA-2814-C88B-2CC008FC6434}"/>
              </a:ext>
            </a:extLst>
          </p:cNvPr>
          <p:cNvSpPr/>
          <p:nvPr/>
        </p:nvSpPr>
        <p:spPr>
          <a:xfrm>
            <a:off x="5078044" y="4293644"/>
            <a:ext cx="1893168" cy="266105"/>
          </a:xfrm>
          <a:prstGeom prst="rect">
            <a:avLst/>
          </a:prstGeom>
          <a:noFill/>
          <a:ln/>
        </p:spPr>
        <p:txBody>
          <a:bodyPr wrap="square" lIns="0" tIns="0" rIns="0" bIns="0" rtlCol="0" anchor="t"/>
          <a:lstStyle/>
          <a:p>
            <a:pPr>
              <a:lnSpc>
                <a:spcPts val="1938"/>
              </a:lnSpc>
            </a:pPr>
            <a:r>
              <a:rPr lang="en-US" sz="1188" dirty="0">
                <a:solidFill>
                  <a:srgbClr val="D7D4CC"/>
                </a:solidFill>
                <a:latin typeface="Raleway" pitchFamily="34" charset="0"/>
                <a:ea typeface="Raleway" pitchFamily="34" charset="-122"/>
                <a:cs typeface="Raleway" pitchFamily="34" charset="-120"/>
                <a:hlinkClick r:id="rId7"/>
              </a:rPr>
              <a:t>HEX App Link</a:t>
            </a:r>
            <a:endParaRPr lang="en-US" sz="1188" dirty="0"/>
          </a:p>
        </p:txBody>
      </p:sp>
      <p:sp>
        <p:nvSpPr>
          <p:cNvPr id="30" name="Google Shape;141;p14">
            <a:extLst>
              <a:ext uri="{FF2B5EF4-FFF2-40B4-BE49-F238E27FC236}">
                <a16:creationId xmlns:a16="http://schemas.microsoft.com/office/drawing/2014/main" id="{844721E6-8AEF-1BB2-6699-B575D3BF4F8C}"/>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r>
              <a:rPr lang="en" dirty="0">
                <a:solidFill>
                  <a:schemeClr val="accent2"/>
                </a:solidFill>
              </a:rPr>
              <a:t>Bike Store Project Links</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69870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971678" y="1987827"/>
            <a:ext cx="160218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Q&amp;A</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25890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2220686" y="1987827"/>
            <a:ext cx="455824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THANK YOU !!!</a:t>
            </a:r>
            <a:endParaRPr dirty="0">
              <a:solidFill>
                <a:schemeClr val="accent2"/>
              </a:solidFill>
            </a:endParaRPr>
          </a:p>
        </p:txBody>
      </p:sp>
    </p:spTree>
    <p:extLst>
      <p:ext uri="{BB962C8B-B14F-4D97-AF65-F5344CB8AC3E}">
        <p14:creationId xmlns:p14="http://schemas.microsoft.com/office/powerpoint/2010/main" val="347373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Technical Details on Project Setup</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1143550" y="1199724"/>
            <a:ext cx="6962805" cy="352962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Environment Setup</a:t>
            </a:r>
            <a:r>
              <a:rPr lang="en-IN" dirty="0">
                <a:solidFill>
                  <a:schemeClr val="bg1"/>
                </a:solidFill>
              </a:rPr>
              <a:t>:</a:t>
            </a:r>
          </a:p>
          <a:p>
            <a:pPr marL="0" lvl="0" indent="0" algn="l" rtl="0">
              <a:lnSpc>
                <a:spcPct val="105000"/>
              </a:lnSpc>
              <a:spcBef>
                <a:spcPts val="1200"/>
              </a:spcBef>
              <a:spcAft>
                <a:spcPts val="0"/>
              </a:spcAft>
              <a:buSzPts val="440"/>
              <a:buNone/>
            </a:pPr>
            <a:r>
              <a:rPr lang="en-US" sz="1200" dirty="0">
                <a:solidFill>
                  <a:schemeClr val="bg1"/>
                </a:solidFill>
                <a:latin typeface="Arial" panose="020B0604020202020204" pitchFamily="34" charset="0"/>
              </a:rPr>
              <a:t> Connected to Azure Database for remote access</a:t>
            </a:r>
          </a:p>
          <a:p>
            <a:pPr marL="190500" marR="38100" lvl="0" indent="0" algn="l" rtl="0">
              <a:spcBef>
                <a:spcPts val="1200"/>
              </a:spcBef>
              <a:spcAft>
                <a:spcPts val="0"/>
              </a:spcAft>
              <a:buClr>
                <a:srgbClr val="D6D6DD"/>
              </a:buClr>
              <a:buSzPts val="1000"/>
              <a:buFont typeface="Arial"/>
              <a:buNone/>
            </a:pPr>
            <a:r>
              <a:rPr lang="en-US" sz="1200" dirty="0">
                <a:solidFill>
                  <a:schemeClr val="bg1"/>
                </a:solidFill>
                <a:latin typeface="Arial" panose="020B0604020202020204" pitchFamily="34" charset="0"/>
              </a:rPr>
              <a:t>Azure Database Connection details:</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Host: </a:t>
            </a:r>
            <a:r>
              <a:rPr lang="en-US" sz="1200" dirty="0">
                <a:solidFill>
                  <a:schemeClr val="bg1"/>
                </a:solidFill>
                <a:latin typeface="Arial" panose="020B0604020202020204" pitchFamily="34" charset="0"/>
                <a:sym typeface="Courier New"/>
              </a:rPr>
              <a:t>group3.mysql.database.azure.com</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Port: </a:t>
            </a:r>
            <a:r>
              <a:rPr lang="en-US" sz="1200" dirty="0">
                <a:solidFill>
                  <a:schemeClr val="bg1"/>
                </a:solidFill>
                <a:latin typeface="Arial" panose="020B0604020202020204" pitchFamily="34" charset="0"/>
                <a:sym typeface="Courier New"/>
              </a:rPr>
              <a:t>3306</a:t>
            </a:r>
          </a:p>
          <a:p>
            <a:pPr marL="342900" marR="38100" lvl="0" indent="0" algn="l" rtl="0">
              <a:spcBef>
                <a:spcPts val="200"/>
              </a:spcBef>
              <a:spcAft>
                <a:spcPts val="0"/>
              </a:spcAft>
              <a:buSzPts val="1000"/>
              <a:buNone/>
            </a:pPr>
            <a:r>
              <a:rPr lang="en-US" sz="1200" dirty="0">
                <a:solidFill>
                  <a:schemeClr val="bg1"/>
                </a:solidFill>
                <a:latin typeface="Arial" panose="020B0604020202020204" pitchFamily="34" charset="0"/>
              </a:rPr>
              <a:t>User: </a:t>
            </a:r>
            <a:r>
              <a:rPr lang="en-US" sz="1200" dirty="0">
                <a:solidFill>
                  <a:schemeClr val="bg1"/>
                </a:solidFill>
                <a:latin typeface="Arial" panose="020B0604020202020204" pitchFamily="34" charset="0"/>
                <a:sym typeface="Courier New"/>
              </a:rPr>
              <a:t>group3</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Project Directory:</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Created a dedicated directory for the project files in GitHub. Included SQL scripts and data files.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 Import:</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Loaded the provided schema and data into the MySQL database.</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Ensured all tables and relationships were correctly established.</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723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042285" y="286935"/>
            <a:ext cx="3556772" cy="818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Entity Relationship </a:t>
            </a:r>
            <a:br>
              <a:rPr lang="en" dirty="0">
                <a:solidFill>
                  <a:schemeClr val="accent2"/>
                </a:solidFill>
              </a:rPr>
            </a:br>
            <a:r>
              <a:rPr lang="en" dirty="0">
                <a:solidFill>
                  <a:schemeClr val="accent2"/>
                </a:solidFill>
              </a:rPr>
              <a:t>        Diagram</a:t>
            </a:r>
            <a:endParaRPr dirty="0">
              <a:solidFill>
                <a:schemeClr val="accent2"/>
              </a:solidFill>
            </a:endParaRPr>
          </a:p>
        </p:txBody>
      </p:sp>
      <p:pic>
        <p:nvPicPr>
          <p:cNvPr id="10" name="Picture 9">
            <a:extLst>
              <a:ext uri="{FF2B5EF4-FFF2-40B4-BE49-F238E27FC236}">
                <a16:creationId xmlns:a16="http://schemas.microsoft.com/office/drawing/2014/main" id="{C996E3CD-82A9-9F59-FC6A-E0129D0810A7}"/>
              </a:ext>
            </a:extLst>
          </p:cNvPr>
          <p:cNvPicPr>
            <a:picLocks noChangeAspect="1"/>
          </p:cNvPicPr>
          <p:nvPr/>
        </p:nvPicPr>
        <p:blipFill>
          <a:blip r:embed="rId4"/>
          <a:stretch>
            <a:fillRect/>
          </a:stretch>
        </p:blipFill>
        <p:spPr>
          <a:xfrm>
            <a:off x="4168913" y="108833"/>
            <a:ext cx="4823139" cy="4925834"/>
          </a:xfrm>
          <a:prstGeom prst="rect">
            <a:avLst/>
          </a:prstGeom>
        </p:spPr>
      </p:pic>
      <p:sp>
        <p:nvSpPr>
          <p:cNvPr id="4" name="TextBox 3">
            <a:extLst>
              <a:ext uri="{FF2B5EF4-FFF2-40B4-BE49-F238E27FC236}">
                <a16:creationId xmlns:a16="http://schemas.microsoft.com/office/drawing/2014/main" id="{ABCEC961-6AD4-B120-15C8-F447FA4BBB03}"/>
              </a:ext>
            </a:extLst>
          </p:cNvPr>
          <p:cNvSpPr txBox="1"/>
          <p:nvPr/>
        </p:nvSpPr>
        <p:spPr>
          <a:xfrm>
            <a:off x="74099" y="1490872"/>
            <a:ext cx="3901553" cy="347524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Entity Relationship</a:t>
            </a:r>
            <a:r>
              <a:rPr lang="en-IN" dirty="0">
                <a:solidFill>
                  <a:schemeClr val="bg1"/>
                </a:solidFill>
              </a:rPr>
              <a:t>:</a:t>
            </a:r>
            <a:endParaRPr lang="en-IN" dirty="0">
              <a:solidFill>
                <a:schemeClr val="bg1"/>
              </a:solidFill>
              <a:highlight>
                <a:srgbClr val="FFFF00"/>
              </a:highlight>
            </a:endParaRP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1. Products belong to Brands and Categories.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2. Customers place Orders, which contain Order Items that reference Products. Orders are managed by Staff and linked to Stores.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3. Staff work at Stores and may manage other Staff.</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4. Stocks track Products available at Stores</a:t>
            </a:r>
            <a:r>
              <a:rPr lang="en-US" sz="1200" dirty="0">
                <a:solidFill>
                  <a:schemeClr val="bg1"/>
                </a:solidFill>
              </a:rPr>
              <a:t>.</a:t>
            </a:r>
            <a:br>
              <a:rPr lang="en-US" sz="1200" dirty="0">
                <a:solidFill>
                  <a:schemeClr val="bg1"/>
                </a:solidFill>
              </a:rPr>
            </a:br>
            <a:endParaRPr lang="en-US"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	The Entity Relationship Diagram (ERD) helps show relationships between tables like Customers, Orders, Products, and Staff using primary keys and foreign keys. SQL JOIN queries can be used to fetch related data from these tables.</a:t>
            </a:r>
            <a:endParaRPr lang="en-IN" sz="1200" dirty="0">
              <a:solidFill>
                <a:schemeClr val="bg1"/>
              </a:solidFill>
              <a:effectLst/>
              <a:latin typeface="Arial" panose="020B0604020202020204" pitchFamily="34" charset="0"/>
              <a:ea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Data Cleaning</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730081" y="1463040"/>
            <a:ext cx="7909011" cy="302390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Identified Issues</a:t>
            </a:r>
            <a:r>
              <a:rPr lang="en-IN" dirty="0">
                <a:solidFill>
                  <a:schemeClr val="bg1"/>
                </a:solidFill>
              </a:rPr>
              <a:t>:</a:t>
            </a:r>
          </a:p>
          <a:p>
            <a:pPr marL="190500" marR="38100" lvl="0" indent="0" algn="l" rtl="0">
              <a:spcBef>
                <a:spcPts val="200"/>
              </a:spcBef>
              <a:spcAft>
                <a:spcPts val="0"/>
              </a:spcAft>
              <a:buNone/>
            </a:pPr>
            <a:r>
              <a:rPr lang="en-US" sz="1200" dirty="0">
                <a:solidFill>
                  <a:schemeClr val="bg1"/>
                </a:solidFill>
                <a:latin typeface="+mn-lt"/>
              </a:rPr>
              <a:t>Missing </a:t>
            </a:r>
            <a:r>
              <a:rPr lang="en-US" sz="1200" dirty="0">
                <a:solidFill>
                  <a:schemeClr val="bg1"/>
                </a:solidFill>
                <a:latin typeface="+mn-lt"/>
                <a:ea typeface="Courier New"/>
                <a:cs typeface="Courier New"/>
                <a:sym typeface="Courier New"/>
              </a:rPr>
              <a:t>phone</a:t>
            </a:r>
            <a:r>
              <a:rPr lang="en-US" sz="1200" dirty="0">
                <a:solidFill>
                  <a:schemeClr val="bg1"/>
                </a:solidFill>
                <a:latin typeface="+mn-lt"/>
              </a:rPr>
              <a:t> numbers in </a:t>
            </a:r>
            <a:r>
              <a:rPr lang="en-US" sz="1200" dirty="0">
                <a:solidFill>
                  <a:schemeClr val="bg1"/>
                </a:solidFill>
                <a:latin typeface="+mn-lt"/>
                <a:ea typeface="Courier New"/>
                <a:cs typeface="Courier New"/>
                <a:sym typeface="Courier New"/>
              </a:rPr>
              <a:t>customers</a:t>
            </a:r>
            <a:r>
              <a:rPr lang="en-US" sz="1200" dirty="0">
                <a:solidFill>
                  <a:schemeClr val="bg1"/>
                </a:solidFill>
                <a:latin typeface="+mn-lt"/>
              </a:rPr>
              <a:t> and </a:t>
            </a:r>
            <a:r>
              <a:rPr lang="en-US" sz="1200" dirty="0">
                <a:solidFill>
                  <a:schemeClr val="bg1"/>
                </a:solidFill>
                <a:latin typeface="+mn-lt"/>
                <a:ea typeface="Courier New"/>
                <a:cs typeface="Courier New"/>
                <a:sym typeface="Courier New"/>
              </a:rPr>
              <a:t>staffs</a:t>
            </a:r>
            <a:r>
              <a:rPr lang="en-US" sz="1200" dirty="0">
                <a:solidFill>
                  <a:schemeClr val="bg1"/>
                </a:solidFill>
                <a:latin typeface="+mn-lt"/>
              </a:rPr>
              <a:t> tables.</a:t>
            </a:r>
          </a:p>
          <a:p>
            <a:pPr marL="190500" marR="38100" lvl="0" indent="0" algn="l" rtl="0">
              <a:spcBef>
                <a:spcPts val="200"/>
              </a:spcBef>
              <a:spcAft>
                <a:spcPts val="0"/>
              </a:spcAft>
              <a:buNone/>
            </a:pPr>
            <a:r>
              <a:rPr lang="en-US" sz="1200" dirty="0">
                <a:solidFill>
                  <a:schemeClr val="bg1"/>
                </a:solidFill>
                <a:latin typeface="+mn-lt"/>
                <a:ea typeface="Courier New"/>
                <a:cs typeface="Courier New"/>
                <a:sym typeface="Courier New"/>
              </a:rPr>
              <a:t>NULL</a:t>
            </a:r>
            <a:r>
              <a:rPr lang="en-US" sz="1200" dirty="0">
                <a:solidFill>
                  <a:schemeClr val="bg1"/>
                </a:solidFill>
                <a:latin typeface="+mn-lt"/>
              </a:rPr>
              <a:t> values in </a:t>
            </a:r>
            <a:r>
              <a:rPr lang="en-US" sz="1200" dirty="0" err="1">
                <a:solidFill>
                  <a:schemeClr val="bg1"/>
                </a:solidFill>
                <a:latin typeface="+mn-lt"/>
                <a:ea typeface="Courier New"/>
                <a:cs typeface="Courier New"/>
                <a:sym typeface="Courier New"/>
              </a:rPr>
              <a:t>shipped_date</a:t>
            </a:r>
            <a:r>
              <a:rPr lang="en-US" sz="1200" dirty="0">
                <a:solidFill>
                  <a:schemeClr val="bg1"/>
                </a:solidFill>
                <a:latin typeface="+mn-lt"/>
              </a:rPr>
              <a:t> in </a:t>
            </a:r>
            <a:r>
              <a:rPr lang="en-US" sz="1200" dirty="0">
                <a:solidFill>
                  <a:schemeClr val="bg1"/>
                </a:solidFill>
                <a:latin typeface="+mn-lt"/>
                <a:ea typeface="Courier New"/>
                <a:cs typeface="Courier New"/>
                <a:sym typeface="Courier New"/>
              </a:rPr>
              <a:t>orders</a:t>
            </a:r>
            <a:r>
              <a:rPr lang="en-US" sz="1200" dirty="0">
                <a:solidFill>
                  <a:schemeClr val="bg1"/>
                </a:solidFill>
                <a:latin typeface="+mn-lt"/>
              </a:rPr>
              <a:t> table.</a:t>
            </a:r>
          </a:p>
          <a:p>
            <a:pPr marL="190500" marR="38100" lvl="0" indent="0" algn="l" rtl="0">
              <a:spcBef>
                <a:spcPts val="200"/>
              </a:spcBef>
              <a:spcAft>
                <a:spcPts val="0"/>
              </a:spcAft>
              <a:buNone/>
            </a:pPr>
            <a:r>
              <a:rPr lang="en-US" sz="1200" dirty="0">
                <a:solidFill>
                  <a:schemeClr val="bg1"/>
                </a:solidFill>
                <a:latin typeface="+mn-lt"/>
              </a:rPr>
              <a:t>Cross validated duplicate customer records.</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Actions taken:</a:t>
            </a:r>
          </a:p>
          <a:p>
            <a:pPr marL="190500" marR="38100" lvl="0" indent="0" algn="l" rtl="0">
              <a:spcBef>
                <a:spcPts val="200"/>
              </a:spcBef>
              <a:spcAft>
                <a:spcPts val="0"/>
              </a:spcAft>
              <a:buNone/>
            </a:pPr>
            <a:r>
              <a:rPr lang="en-US" sz="1200" dirty="0">
                <a:solidFill>
                  <a:schemeClr val="bg1"/>
                </a:solidFill>
                <a:latin typeface="+mn-lt"/>
                <a:cs typeface="Courier New"/>
              </a:rPr>
              <a:t>Decided to retain entries with missing </a:t>
            </a:r>
            <a:r>
              <a:rPr lang="en-US" sz="1200" dirty="0">
                <a:solidFill>
                  <a:schemeClr val="bg1"/>
                </a:solidFill>
                <a:latin typeface="+mn-lt"/>
                <a:cs typeface="Courier New"/>
                <a:sym typeface="Courier New"/>
              </a:rPr>
              <a:t>phone</a:t>
            </a:r>
            <a:r>
              <a:rPr lang="en-US" sz="1200" dirty="0">
                <a:solidFill>
                  <a:schemeClr val="bg1"/>
                </a:solidFill>
                <a:latin typeface="+mn-lt"/>
                <a:cs typeface="Courier New"/>
              </a:rPr>
              <a:t> numbers to preserve data integrity.</a:t>
            </a:r>
          </a:p>
          <a:p>
            <a:pPr marL="190500" marR="38100" lvl="0" indent="0" algn="l" rtl="0">
              <a:spcBef>
                <a:spcPts val="200"/>
              </a:spcBef>
              <a:spcAft>
                <a:spcPts val="0"/>
              </a:spcAft>
              <a:buNone/>
            </a:pPr>
            <a:r>
              <a:rPr lang="en-US" sz="1200" dirty="0">
                <a:solidFill>
                  <a:schemeClr val="bg1"/>
                </a:solidFill>
                <a:latin typeface="+mn-lt"/>
                <a:cs typeface="Courier New"/>
              </a:rPr>
              <a:t>Noted the missing </a:t>
            </a:r>
            <a:r>
              <a:rPr lang="en-US" sz="1200" dirty="0" err="1">
                <a:solidFill>
                  <a:schemeClr val="bg1"/>
                </a:solidFill>
                <a:latin typeface="+mn-lt"/>
                <a:cs typeface="Courier New"/>
                <a:sym typeface="Courier New"/>
              </a:rPr>
              <a:t>shipped_date</a:t>
            </a:r>
            <a:r>
              <a:rPr lang="en-US" sz="1200" dirty="0">
                <a:solidFill>
                  <a:schemeClr val="bg1"/>
                </a:solidFill>
                <a:latin typeface="+mn-lt"/>
                <a:cs typeface="Courier New"/>
              </a:rPr>
              <a:t> values for consideration in shipping time analysis.</a:t>
            </a:r>
            <a:br>
              <a:rPr lang="en-US" sz="1200" dirty="0">
                <a:solidFill>
                  <a:schemeClr val="bg1"/>
                </a:solidFill>
                <a:latin typeface="+mn-lt"/>
                <a:cs typeface="Courier New"/>
              </a:rPr>
            </a:br>
            <a:r>
              <a:rPr lang="en-US" sz="1200" dirty="0">
                <a:solidFill>
                  <a:schemeClr val="bg1"/>
                </a:solidFill>
                <a:latin typeface="+mn-lt"/>
                <a:cs typeface="Courier New"/>
              </a:rPr>
              <a:t>IS NULL keyword is used for finding missing data. Some values were retained for analysis purposes.</a:t>
            </a:r>
            <a:br>
              <a:rPr lang="en-US" sz="1200" dirty="0">
                <a:solidFill>
                  <a:schemeClr val="bg1"/>
                </a:solidFill>
                <a:latin typeface="+mn-lt"/>
                <a:cs typeface="Courier New"/>
              </a:rPr>
            </a:br>
            <a:r>
              <a:rPr lang="en-US" sz="1200" dirty="0">
                <a:solidFill>
                  <a:schemeClr val="bg1"/>
                </a:solidFill>
                <a:latin typeface="+mn-lt"/>
                <a:cs typeface="Courier New"/>
              </a:rPr>
              <a:t>Cleaning is done using UPDATE</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Rationale:</a:t>
            </a:r>
          </a:p>
          <a:p>
            <a:pPr marL="190500" marR="38100">
              <a:spcBef>
                <a:spcPts val="200"/>
              </a:spcBef>
            </a:pPr>
            <a:r>
              <a:rPr lang="en-US" sz="1200" dirty="0">
                <a:solidFill>
                  <a:schemeClr val="bg1"/>
                </a:solidFill>
                <a:latin typeface="+mn-lt"/>
                <a:cs typeface="Courier New"/>
              </a:rPr>
              <a:t>Retaining records ensures a comprehensive analysis.</a:t>
            </a:r>
          </a:p>
          <a:p>
            <a:pPr marL="190500" marR="38100">
              <a:spcBef>
                <a:spcPts val="200"/>
              </a:spcBef>
              <a:buSzPts val="1100"/>
            </a:pPr>
            <a:r>
              <a:rPr lang="en-US" sz="1200" dirty="0">
                <a:solidFill>
                  <a:schemeClr val="bg1"/>
                </a:solidFill>
                <a:latin typeface="+mn-lt"/>
                <a:cs typeface="Courier New"/>
              </a:rPr>
              <a:t>Missing values can inform about data collection processes and areas for improvement.</a:t>
            </a:r>
          </a:p>
        </p:txBody>
      </p:sp>
    </p:spTree>
    <p:extLst>
      <p:ext uri="{BB962C8B-B14F-4D97-AF65-F5344CB8AC3E}">
        <p14:creationId xmlns:p14="http://schemas.microsoft.com/office/powerpoint/2010/main" val="114165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Base</a:t>
            </a: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5"/>
            <a:ext cx="2959532" cy="279967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Regions</a:t>
            </a:r>
            <a:r>
              <a:rPr lang="en-IN" dirty="0">
                <a:solidFill>
                  <a:schemeClr val="bg1"/>
                </a:solidFill>
              </a:rPr>
              <a:t>: </a:t>
            </a:r>
            <a:r>
              <a:rPr lang="en-IN" sz="1200" dirty="0">
                <a:solidFill>
                  <a:schemeClr val="bg1"/>
                </a:solidFill>
              </a:rPr>
              <a:t>Customers are mainly distributed across New York, California and Texas.</a:t>
            </a:r>
          </a:p>
          <a:p>
            <a:pPr>
              <a:lnSpc>
                <a:spcPct val="115000"/>
              </a:lnSpc>
            </a:pP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US" sz="1200" dirty="0">
                <a:solidFill>
                  <a:schemeClr val="bg1"/>
                </a:solidFill>
                <a:latin typeface="Arial" panose="020B0604020202020204" pitchFamily="34" charset="0"/>
              </a:rPr>
              <a:t>We have largest customer base in New York.</a:t>
            </a:r>
            <a:br>
              <a:rPr lang="en-US" dirty="0">
                <a:solidFill>
                  <a:schemeClr val="bg1"/>
                </a:solidFill>
                <a:latin typeface="Arial" panose="020B0604020202020204" pitchFamily="34" charset="0"/>
              </a:rPr>
            </a:b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Aggregate functions like COUNT(), SUM(), MAX() &amp; AVG() are used.</a:t>
            </a:r>
          </a:p>
          <a:p>
            <a:pPr>
              <a:lnSpc>
                <a:spcPct val="115000"/>
              </a:lnSpc>
            </a:pPr>
            <a:r>
              <a:rPr lang="en-US" sz="1200" dirty="0">
                <a:solidFill>
                  <a:schemeClr val="bg1"/>
                </a:solidFill>
                <a:latin typeface="Arial" panose="020B0604020202020204" pitchFamily="34" charset="0"/>
              </a:rPr>
              <a:t>Group By the state column is used.</a:t>
            </a:r>
          </a:p>
        </p:txBody>
      </p:sp>
      <mc:AlternateContent xmlns:mc="http://schemas.openxmlformats.org/markup-compatibility/2006" xmlns:cx4="http://schemas.microsoft.com/office/drawing/2016/5/10/chartex">
        <mc:Choice Requires="cx4">
          <p:graphicFrame>
            <p:nvGraphicFramePr>
              <p:cNvPr id="2" name="Chart 1">
                <a:extLst>
                  <a:ext uri="{FF2B5EF4-FFF2-40B4-BE49-F238E27FC236}">
                    <a16:creationId xmlns:a16="http://schemas.microsoft.com/office/drawing/2014/main" id="{370F7645-59DA-3FD1-009D-2E88DD842020}"/>
                  </a:ext>
                </a:extLst>
              </p:cNvPr>
              <p:cNvGraphicFramePr/>
              <p:nvPr>
                <p:extLst>
                  <p:ext uri="{D42A27DB-BD31-4B8C-83A1-F6EECF244321}">
                    <p14:modId xmlns:p14="http://schemas.microsoft.com/office/powerpoint/2010/main" val="406720846"/>
                  </p:ext>
                </p:extLst>
              </p:nvPr>
            </p:nvGraphicFramePr>
            <p:xfrm>
              <a:off x="3289538" y="1053130"/>
              <a:ext cx="5663631" cy="373175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370F7645-59DA-3FD1-009D-2E88DD842020}"/>
                  </a:ext>
                </a:extLst>
              </p:cNvPr>
              <p:cNvPicPr>
                <a:picLocks noGrp="1" noRot="1" noChangeAspect="1" noMove="1" noResize="1" noEditPoints="1" noAdjustHandles="1" noChangeArrowheads="1" noChangeShapeType="1"/>
              </p:cNvPicPr>
              <p:nvPr/>
            </p:nvPicPr>
            <p:blipFill>
              <a:blip r:embed="rId4"/>
              <a:stretch>
                <a:fillRect/>
              </a:stretch>
            </p:blipFill>
            <p:spPr>
              <a:xfrm>
                <a:off x="3289538" y="1053130"/>
                <a:ext cx="5663631" cy="3731757"/>
              </a:xfrm>
              <a:prstGeom prst="rect">
                <a:avLst/>
              </a:prstGeom>
            </p:spPr>
          </p:pic>
        </mc:Fallback>
      </mc:AlternateContent>
    </p:spTree>
    <p:extLst>
      <p:ext uri="{BB962C8B-B14F-4D97-AF65-F5344CB8AC3E}">
        <p14:creationId xmlns:p14="http://schemas.microsoft.com/office/powerpoint/2010/main" val="31698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Products diversity across categories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87761" cy="246420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Observation</a:t>
            </a:r>
            <a:r>
              <a:rPr lang="en-IN" dirty="0">
                <a:solidFill>
                  <a:schemeClr val="bg1"/>
                </a:solidFill>
              </a:rPr>
              <a:t>:</a:t>
            </a:r>
            <a:endParaRPr lang="en-US"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Cyclocross Bicycles and Electric Bikes seem to have lesser products diversity</a:t>
            </a:r>
          </a:p>
          <a:p>
            <a:endParaRPr lang="en-IN" sz="14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solidFill>
                  <a:schemeClr val="tx2"/>
                </a:solidFill>
                <a:effectLst>
                  <a:glow>
                    <a:schemeClr val="bg1"/>
                  </a:glow>
                  <a:outerShdw sx="1000" sy="1000" algn="ctr" rotWithShape="0">
                    <a:schemeClr val="tx2"/>
                  </a:outerShdw>
                </a:effectLst>
              </a:rPr>
              <a:t>Next Step:</a:t>
            </a:r>
          </a:p>
          <a:p>
            <a:pPr>
              <a:lnSpc>
                <a:spcPct val="115000"/>
              </a:lnSpc>
            </a:pPr>
            <a:r>
              <a:rPr lang="en-US" sz="1200" dirty="0">
                <a:solidFill>
                  <a:schemeClr val="bg1"/>
                </a:solidFill>
                <a:latin typeface="Arial" panose="020B0604020202020204" pitchFamily="34" charset="0"/>
              </a:rPr>
              <a:t>Review the sales pattern if Cruisers Bicycles and Mountain Bikes really have demand across products range.</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Group By and Order by used.</a:t>
            </a:r>
          </a:p>
        </p:txBody>
      </p:sp>
      <p:pic>
        <p:nvPicPr>
          <p:cNvPr id="1028" name="Picture 4">
            <a:extLst>
              <a:ext uri="{FF2B5EF4-FFF2-40B4-BE49-F238E27FC236}">
                <a16:creationId xmlns:a16="http://schemas.microsoft.com/office/drawing/2014/main" id="{6BDB33A5-B511-8C14-588F-C7B782535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64" y="1423285"/>
            <a:ext cx="6050363" cy="332244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Summary by Category</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52603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Summary by Quantity across categories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a:t>
            </a:r>
          </a:p>
          <a:p>
            <a:pPr>
              <a:lnSpc>
                <a:spcPct val="115000"/>
              </a:lnSpc>
            </a:pPr>
            <a:r>
              <a:rPr lang="en-US" sz="1200" dirty="0">
                <a:solidFill>
                  <a:schemeClr val="bg1"/>
                </a:solidFill>
                <a:latin typeface="Arial" panose="020B0604020202020204" pitchFamily="34" charset="0"/>
              </a:rPr>
              <a:t>Observed higher sales in the categories of Cruiser bikes and Mountain bikes, possibly Cruiser bikes are used for leisure riding and are the most popular. Mountain bikes used for adventure cycling are also quite popular.</a:t>
            </a: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endParaRPr lang="en-US" sz="1200" dirty="0">
              <a:solidFill>
                <a:schemeClr val="bg1"/>
              </a:solidFill>
              <a:latin typeface="Arial" panose="020B0604020202020204" pitchFamily="34" charset="0"/>
            </a:endParaRPr>
          </a:p>
          <a:p>
            <a:pPr>
              <a:lnSpc>
                <a:spcPct val="115000"/>
              </a:lnSpc>
            </a:pPr>
            <a:r>
              <a:rPr lang="en-US" sz="1200" dirty="0">
                <a:solidFill>
                  <a:schemeClr val="bg1"/>
                </a:solidFill>
                <a:latin typeface="Arial" panose="020B0604020202020204" pitchFamily="34" charset="0"/>
              </a:rPr>
              <a:t>Group By clause has been used.</a:t>
            </a:r>
          </a:p>
        </p:txBody>
      </p:sp>
      <p:pic>
        <p:nvPicPr>
          <p:cNvPr id="5122" name="Picture 2">
            <a:extLst>
              <a:ext uri="{FF2B5EF4-FFF2-40B4-BE49-F238E27FC236}">
                <a16:creationId xmlns:a16="http://schemas.microsoft.com/office/drawing/2014/main" id="{8263B81C-A82A-ED0E-0955-8C75A4E14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566" y="1423285"/>
            <a:ext cx="6111261" cy="352603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0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Product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599896"/>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a:t>
            </a:r>
            <a:r>
              <a:rPr lang="en-IN" dirty="0">
                <a:solidFill>
                  <a:schemeClr val="bg1"/>
                </a:solidFill>
              </a:rPr>
              <a:t>:</a:t>
            </a:r>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Total sales per product: Query to calculate the total sales amount for each product (considering quantity, list price, and discount).</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Trek Slash 8 27.5 = 2016 has been the highest revenue generating model amongst others.</a:t>
            </a:r>
          </a:p>
          <a:p>
            <a:r>
              <a:rPr lang="en-US" sz="1200" dirty="0">
                <a:solidFill>
                  <a:schemeClr val="bg1"/>
                </a:solidFill>
                <a:latin typeface="Arial" panose="020B0604020202020204" pitchFamily="34" charset="0"/>
              </a:rPr>
              <a:t> -- Revenue (In Dollars) </a:t>
            </a:r>
            <a:r>
              <a:rPr lang="en-US" sz="1200" dirty="0" err="1">
                <a:solidFill>
                  <a:schemeClr val="bg1"/>
                </a:solidFill>
                <a:latin typeface="Arial" panose="020B0604020202020204" pitchFamily="34" charset="0"/>
              </a:rPr>
              <a:t>total_sales_volume</a:t>
            </a:r>
            <a:r>
              <a:rPr lang="en-US" sz="1200" dirty="0">
                <a:solidFill>
                  <a:schemeClr val="bg1"/>
                </a:solidFill>
                <a:latin typeface="Arial" panose="020B0604020202020204" pitchFamily="34" charset="0"/>
              </a:rPr>
              <a:t> as well as </a:t>
            </a:r>
            <a:r>
              <a:rPr lang="en-US" sz="1200" dirty="0" err="1">
                <a:solidFill>
                  <a:schemeClr val="bg1"/>
                </a:solidFill>
                <a:latin typeface="Arial" panose="020B0604020202020204" pitchFamily="34" charset="0"/>
              </a:rPr>
              <a:t>revenue_per_item</a:t>
            </a:r>
            <a:endParaRPr lang="en-US" sz="1200" dirty="0">
              <a:solidFill>
                <a:schemeClr val="bg1"/>
              </a:solidFill>
              <a:latin typeface="Arial" panose="020B0604020202020204" pitchFamily="34" charset="0"/>
            </a:endParaRPr>
          </a:p>
          <a:p>
            <a:pPr>
              <a:lnSpc>
                <a:spcPct val="115000"/>
              </a:lnSpc>
            </a:pPr>
            <a:endParaRPr lang="en-IN" sz="1200"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SQLs Highlights:</a:t>
            </a:r>
          </a:p>
          <a:p>
            <a:pPr>
              <a:lnSpc>
                <a:spcPct val="115000"/>
              </a:lnSpc>
            </a:pPr>
            <a:r>
              <a:rPr lang="en-US" sz="1200" dirty="0">
                <a:solidFill>
                  <a:schemeClr val="bg1"/>
                </a:solidFill>
                <a:latin typeface="Arial" panose="020B0604020202020204" pitchFamily="34" charset="0"/>
              </a:rPr>
              <a:t>Used joins to connect </a:t>
            </a:r>
            <a:r>
              <a:rPr lang="en-US" sz="1200" dirty="0" err="1">
                <a:solidFill>
                  <a:schemeClr val="bg1"/>
                </a:solidFill>
                <a:latin typeface="Arial" panose="020B0604020202020204" pitchFamily="34" charset="0"/>
              </a:rPr>
              <a:t>order_items</a:t>
            </a:r>
            <a:r>
              <a:rPr lang="en-US" sz="1200" dirty="0">
                <a:solidFill>
                  <a:schemeClr val="bg1"/>
                </a:solidFill>
                <a:latin typeface="Arial" panose="020B0604020202020204" pitchFamily="34" charset="0"/>
              </a:rPr>
              <a:t> and products tables</a:t>
            </a:r>
          </a:p>
        </p:txBody>
      </p:sp>
      <p:pic>
        <p:nvPicPr>
          <p:cNvPr id="2050" name="Picture 2">
            <a:extLst>
              <a:ext uri="{FF2B5EF4-FFF2-40B4-BE49-F238E27FC236}">
                <a16:creationId xmlns:a16="http://schemas.microsoft.com/office/drawing/2014/main" id="{7B948A3B-F31D-F0B5-7907-C6821B24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157" y="1209297"/>
            <a:ext cx="6097127" cy="377849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9123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494</TotalTime>
  <Words>1633</Words>
  <Application>Microsoft Office PowerPoint</Application>
  <PresentationFormat>On-screen Show (16:9)</PresentationFormat>
  <Paragraphs>182</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Raleway</vt:lpstr>
      <vt:lpstr>Montserrat</vt:lpstr>
      <vt:lpstr>Aptos Narrow</vt:lpstr>
      <vt:lpstr>Comfortaa</vt:lpstr>
      <vt:lpstr>Arial</vt:lpstr>
      <vt:lpstr>-apple-system</vt:lpstr>
      <vt:lpstr>Lato</vt:lpstr>
      <vt:lpstr>Focus</vt:lpstr>
      <vt:lpstr>Bike Store Data Analysis Project</vt:lpstr>
      <vt:lpstr>Project Overview and Setup</vt:lpstr>
      <vt:lpstr>Technical Details on Project Setup  </vt:lpstr>
      <vt:lpstr>Entity Relationship          Diagram</vt:lpstr>
      <vt:lpstr>Data Cleaning  </vt:lpstr>
      <vt:lpstr>Customer Base</vt:lpstr>
      <vt:lpstr>Products diversity across categories  </vt:lpstr>
      <vt:lpstr>Sales Summary by Category  </vt:lpstr>
      <vt:lpstr>Sales Performance by Product  </vt:lpstr>
      <vt:lpstr>Customer Orders Count  </vt:lpstr>
      <vt:lpstr>Sales vs Revenue Analysis  </vt:lpstr>
      <vt:lpstr>Sales Performance by Staff  </vt:lpstr>
      <vt:lpstr>Store Performance Comparison  </vt:lpstr>
      <vt:lpstr>Sales Prediction for Inventory Re-stocking</vt:lpstr>
      <vt:lpstr>Trend and Seasonality Effect  </vt:lpstr>
      <vt:lpstr>Use of Advance SQL Functions  </vt:lpstr>
      <vt:lpstr>Use of several Sub-Queries and CTEs  </vt:lpstr>
      <vt:lpstr>Summary - Sales &amp; Customer Data  </vt:lpstr>
      <vt:lpstr>Summary - Inventory &amp; Stocking  </vt:lpstr>
      <vt:lpstr>Summary - Staffing Insights   </vt:lpstr>
      <vt:lpstr>Summary - Sales Trends &amp; Supply Chain  </vt:lpstr>
      <vt:lpstr>Recommendations  </vt:lpstr>
      <vt:lpstr>Bike Store Project Links  </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Sowbhagya Gurumurthy</dc:creator>
  <cp:lastModifiedBy>Manjunath KS</cp:lastModifiedBy>
  <cp:revision>115</cp:revision>
  <dcterms:modified xsi:type="dcterms:W3CDTF">2024-10-04T18:25:31Z</dcterms:modified>
</cp:coreProperties>
</file>