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82" r:id="rId4"/>
    <p:sldId id="258" r:id="rId5"/>
    <p:sldId id="283" r:id="rId6"/>
    <p:sldId id="277" r:id="rId7"/>
    <p:sldId id="272" r:id="rId8"/>
    <p:sldId id="288" r:id="rId9"/>
    <p:sldId id="289" r:id="rId10"/>
    <p:sldId id="290" r:id="rId11"/>
    <p:sldId id="291" r:id="rId12"/>
    <p:sldId id="287" r:id="rId13"/>
    <p:sldId id="273" r:id="rId14"/>
    <p:sldId id="274" r:id="rId15"/>
    <p:sldId id="275" r:id="rId16"/>
    <p:sldId id="286" r:id="rId17"/>
    <p:sldId id="285" r:id="rId18"/>
    <p:sldId id="298" r:id="rId19"/>
    <p:sldId id="293" r:id="rId20"/>
    <p:sldId id="294" r:id="rId21"/>
    <p:sldId id="295" r:id="rId22"/>
    <p:sldId id="296" r:id="rId23"/>
    <p:sldId id="299" r:id="rId24"/>
    <p:sldId id="280" r:id="rId25"/>
    <p:sldId id="300" r:id="rId26"/>
  </p:sldIdLst>
  <p:sldSz cx="9144000" cy="5143500" type="screen16x9"/>
  <p:notesSz cx="6858000" cy="9144000"/>
  <p:embeddedFontLst>
    <p:embeddedFont>
      <p:font typeface="Aptos Narrow" panose="020B0004020202020204" pitchFamily="34" charset="0"/>
      <p:regular r:id="rId28"/>
      <p:bold r:id="rId29"/>
      <p:italic r:id="rId30"/>
      <p:boldItalic r:id="rId31"/>
    </p:embeddedFont>
    <p:embeddedFont>
      <p:font typeface="Comfortaa" panose="020B0604020202020204" charset="0"/>
      <p:regular r:id="rId32"/>
    </p:embeddedFont>
    <p:embeddedFont>
      <p:font typeface="Lato" panose="020F0502020204030203" pitchFamily="34" charset="0"/>
      <p:regular r:id="rId33"/>
      <p:bold r:id="rId34"/>
      <p:italic r:id="rId35"/>
      <p:boldItalic r:id="rId36"/>
    </p:embeddedFont>
    <p:embeddedFont>
      <p:font typeface="Montserrat" panose="00000500000000000000" pitchFamily="2" charset="0"/>
      <p:regular r:id="rId37"/>
      <p:bold r:id="rId38"/>
      <p:italic r:id="rId39"/>
      <p:boldItalic r:id="rId40"/>
    </p:embeddedFont>
    <p:embeddedFont>
      <p:font typeface="Raleway" pitchFamily="2"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9"/>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Sheet1!$A$2:$A$4</cx:f>
        <cx:nf>Sheet1!$A$1</cx:nf>
        <cx:lvl ptCount="3" name="State">
          <cx:pt idx="0">NY</cx:pt>
          <cx:pt idx="1">CA</cx:pt>
          <cx:pt idx="2">TX</cx:pt>
        </cx:lvl>
      </cx:strDim>
      <cx:numDim type="colorVal">
        <cx:f>Sheet1!$B$2:$B$4</cx:f>
        <cx:lvl ptCount="3" formatCode="General">
          <cx:pt idx="0">3195</cx:pt>
          <cx:pt idx="1">1006</cx:pt>
          <cx:pt idx="2">521</cx:pt>
        </cx:lvl>
      </cx:numDim>
    </cx:data>
  </cx:chartData>
  <cx:chart>
    <cx:title pos="t" align="ctr" overlay="0">
      <cx:tx>
        <cx:rich>
          <a:bodyPr spcFirstLastPara="1" vertOverflow="ellipsis" horzOverflow="overflow" wrap="square" lIns="0" tIns="0" rIns="0" bIns="0" anchor="ctr" anchorCtr="1"/>
          <a:lstStyle/>
          <a:p>
            <a:pPr algn="ctr" rtl="0">
              <a:defRPr/>
            </a:pPr>
            <a:r>
              <a:rPr lang="en-GB" sz="1400" b="0" i="0" u="none" strike="noStrike" baseline="0" dirty="0">
                <a:solidFill>
                  <a:schemeClr val="bg1"/>
                </a:solidFill>
                <a:latin typeface="Aptos Narrow" panose="02110004020202020204"/>
              </a:rPr>
              <a:t>Customer</a:t>
            </a:r>
            <a:r>
              <a:rPr lang="en-GB" sz="1400" b="0" i="0" u="none" strike="noStrike" baseline="0" dirty="0">
                <a:solidFill>
                  <a:sysClr val="windowText" lastClr="000000">
                    <a:lumMod val="65000"/>
                    <a:lumOff val="35000"/>
                  </a:sysClr>
                </a:solidFill>
                <a:latin typeface="Aptos Narrow" panose="02110004020202020204"/>
              </a:rPr>
              <a:t> </a:t>
            </a:r>
            <a:r>
              <a:rPr lang="en-GB" sz="1400" b="0" i="0" u="none" strike="noStrike" baseline="0" dirty="0">
                <a:solidFill>
                  <a:schemeClr val="bg1"/>
                </a:solidFill>
                <a:latin typeface="Aptos Narrow" panose="02110004020202020204"/>
              </a:rPr>
              <a:t>Base          </a:t>
            </a:r>
          </a:p>
        </cx:rich>
      </cx:tx>
      <cx:spPr>
        <a:solidFill>
          <a:schemeClr val="tx1"/>
        </a:solidFill>
      </cx:spPr>
    </cx:title>
    <cx:plotArea>
      <cx:plotAreaRegion>
        <cx:plotSurface>
          <cx:spPr>
            <a:ln>
              <a:solidFill>
                <a:schemeClr val="tx2"/>
              </a:solidFill>
            </a:ln>
          </cx:spPr>
        </cx:plotSurface>
        <cx:series layoutId="regionMap" uniqueId="{EB3BAA4F-0FF1-7845-BFA3-6A469E1BD85A}">
          <cx:tx>
            <cx:txData>
              <cx:f>Sheet1!$B$1</cx:f>
              <cx:v>Customer count</cx:v>
            </cx:txData>
          </cx:tx>
          <cx:spPr>
            <a:ln>
              <a:solidFill>
                <a:schemeClr val="tx2"/>
              </a:solidFill>
            </a:ln>
          </cx:spPr>
          <cx:dataLabels/>
          <cx:dataId val="0"/>
          <cx:layoutPr>
            <cx:geography cultureLanguage="en-GB" cultureRegion="IN" attribution="Powered by Bing">
              <cx:geoCache provider="{E9337A44-BEBE-4D9F-B70C-5C5E7DAFC167}">
                <cx:binary>7Htrb904su1fCfL5KE1SFEUOpgc40n55+xU/4jy+CLZjixQpUhIlUdKvP7WddE/spNPTMxe4OMBp
NDqOtbdIVrGqVq1V/ff76W/35uG2ezXVxvq/3U+/vpZ93/ztl1/8vXyob/2bWt13zrvH/s29q39x
j4/q/uGXz91tULb8hSBMf7mXt13/ML3+x9/hbeWDO3H3t71y9mJ46ObLBz+Y3v/k2Q8fvbp3g+0P
Xy/hTb++fmdV//D51VV/2z/4168ebK/6+XpuHn59/eyTr1/98vJ93639ysD2+uEzfDcWbxIUJylK
2OtXxtny6+8jId4gzOM4phQ9/QPPvyx6dlvDF//l/Tzt5vbz5+7B+1df//zu68+O8N1T5V3+xRq5
O2z63dXTKX95bu1//P3FL+DcL37zjUNeGunPHsHWa2VXyveduu/xr6/z//7NIF+88Oz5X/VC+oYk
lDGBxRdj4+fOwFi8YTglKaZYPP3z29pfnJHfGvXoOqtu/+vVTxzzfIs/dsxPXvXs618M8L/Qb2cf
f7Pdf+43St6IWBAax+SL3+LnfkuTNwyeJAzTL257EURnD+HVR9fp/9hrf/iiFz47HP5/oc+uP/y/
81mM31AWc8ox/mGsQeKDrEdEmpIvPuO/rf0l1q4fplv/Hzvsx2954a3Dsf9/eOuPs+bvpWR129+u
n2rQN4nz509/y7gvvvqslD0zwG92P/r862uCEgrB9XttO7zkWT06vfX+9l4O/qHvf6+P33zz4db3
v76OmHgjCGcYp0kSpxgJ+vpVeHh6lMZQClmcJIQnjNIkhiRsXdfLX19DnHOexnBn0gRRzgncCe+G
p0f4DYm5ECjlMeRvitjvMOCtM3Pp7O9W+fr3V3ao3zple//r6+T1q+bLpw5bTeDVOEUijRMMP8Pu
CDy/v70EpAEfxv8l4plFuomaHVfmUbpSbCPuikxxFLJvrPMvrgSpicYoZTHB8YuVjKWWLhOGlcgS
sho1nxrrpiwUcsj/+kqwhogRTQml/HDmb85U9lGxdI1udn3QQ14M6NyPdZWxdrn5ywvxmBOKElgO
wVrPFxpTg4XrlmY3e/2ojX4sIvVYwZ//zjIJpzgFj3/no57JxctkanZFFMRa8LbNvGQm15P6N0wH
d1VQnookhYQF5eOZ6RpUUyfhRGNRdycTGnRWOMJPOlv9yaEOb3px8TgjRBDwE2aUv7BdOtY86kVo
djIEnbFhvpzL6QZH800zjnz1cwtCtHy/WMwYSzlhQhyg57fHinDiIDZdsxOt56vU192u4m2RuUjd
Il7WuaJdnOG56P/6VeSMxkkM2f0At15ceta5gRhpm13TKnc1dG2cJSLSN1EFP/38jAeDfWfQJCWQ
FVKEIKqfn3EZqmFWrm520dB2u3po5nVFUHH181V+kC84+2YVSFnfWpJzQcdoMLCKmJJj0k03Yx3s
3nb/num+WemF6YKupRstrCTNMK/YVN0uLjL5n4cXPljmmeUEwglhUJ0ZS0TCD7fn23wxhKKikde7
nlVllkTeZf1UlXmI6YdWpdEuipsx45Ukm6QTSV52/f5PrIq+t6sAhMDhcqaCEpK+uKGuqBNeu6be
NSNxqwaNkc7mpp/eLrSe16JAboVFhzetSJId6ia3qkws1nFL7X5sE8by4NJpzadyyDtnw30qVZ2n
VREfiRThzZDqx5nT+Khc8HjapL7IumbxLCPCtZlr4COzLOo10oHkAxStXTq19cXcCfJep8QdJUVV
fBrrcV6Fekp2RbrozM1WbEMFIaXTiZW5n4eozrSd+GpsS3rU99KuB23suiepveqjiu6RWMJ9W0Ch
wT2DvTMMq1TUHQfuxyqXKZduPVOD7ioto1x52E9EBL2tCzi0Hvtm40TZnJdkcas+oQnLx7goqgwP
RkxZG/diy4qu2bSomNZVO/BV1DVRXiM43VJD7qyrtM/T3pK8SCG/yVLZNWNQhWw64U0vG9fno8Dx
ntaj2lbd4o4x6t2K163aclFHeWoQeV/KMTmeSlx9KrkzNyxotW193HxsWU3eF3D2JksDbj42NR0W
2NNYmEymjejzOJ4h3UyMRiqLaGdufODJMY98fRFFqv9UgGmOZdU252yoHhEGnw4VI+9rrh4nH4qr
ni3uKByys/TeHc+GOL3pDNJwfYUw8m2l2HRZTYoeQVHp82Ks1XYsTZwBElEyM2Swe1XGPM7oUKqz
Mm7EecVK+8gigc+wq8CIg0nsikSB8+wp8owv6X5BBT+RDEymFRihGGSVL1TOed025TVfCBypTJX+
JJYJqnwb3KpIZFWvTD+6JXdLx8xWWYKaUzyMjVgxWYwfZNFEYk3w6HlunVZLxpDtTiKnlvc8ssn1
ZHX9SFLp9nDGGXAiJG+EeLujFRY3DoL7OrYO7k/SoUTlHU1GnQkpR7cZplqcdFMTZ0IQcEFfTDrJ
JtKULotKHeWoYuLGtx2EHUVLlI8UquwyC77tIe6HLDGhkTe9jcpxO3Bb3YpAoo2wEEcsdbjMlBjN
1o/FdBk6MX5YukVvk2bozSZEHVGbqomTZb1UXLdZ58swZGzS+G4Rjf9MFogtGhUzXpmQ+Hdj2jcf
y4omx+lsII1PDjbbDVG8Z4iqeUWDinKswROJLPWntiR2PxWlXXeTJ7nuqkfCpTgpMIv3sBG8wWU9
r6LZt2ElaybPSi2m9VAasa0i8NAQQ/UdYkisknd8lUhRXFVjN+iVbCb5YBuR7KxmYzYzyZYTiocP
jZ/HbVy7usvEABdhCdzuA1WPvlBt1kY9yj02W9GVD/3QpSvppyvbkl3vxrtBzmpfW0bWQ9GwY6jG
6YUcICixhW0hbMbTse/EutQQ55T3RUaaVL/nuFmOkZg29ZKavFymps/roL3OtKpUFvcGLjVkxemt
NM28skMlzmPAtZs2gqjXg5lX49gUWeyreb10kN3q0I9bfCj9DYVzk7q6VT7i5zxUya2ZPL+Ixx6f
uTLg64oW8X4a4EZpSKifBlGYHJnZrUYLx0/8AmFU81ac93YI9z7qTJeVHnKOpJpfYNa1GUXmNkkg
UXYd5A8mo/RiUZPOSNfNqyJtbZEl8cAvCqe7ExwGyGRPYG8QXbs1qB5W1VxBEiODW7EAS3fOdTvl
eZ8TjMO9TOxRY43NSuER3GBE1p0y53HTu40MMQcn1M25bw/Q3hF3bHADlym0clBZjWmuU7COKkRY
1WzA66esG6T62GuOH1CAbDUe7kiCFnymi16dVclUbsZZVpDjAMxkUdQnZ1WZbDytlnx0HcmTeIGM
2LspHxfm3qkJLLSkhV1NKO1yKLghH8DDVWZQ1+1KqAbXY1MWOWfW7otlqC/8ALknKiF7BAFBr8ca
bC7csImrpM1KO6qzuCDoTuChPx6jBCCxG8659mbnGRq3lXRiW4syOgWO7TxW8fghqip/Pk+yPy2q
5b1CcXjP9cxXfHZqSxec7BahlrWVbX3eRF3x1uiPadvVKxXLR1cWZU579Q7i+aYbUbkj3EVrWdZt
3qO4OaezJwbKYrmF5H4XJW7ISApFTwuohpGS5qa1kHk7CxkH1RxfK4Qbly/g0uZLkmXUN5sFfLCB
9i9kmk1pDnXb5uNspmFXA6vXba0UGcGyCVnvRWWz2RhIZhX0mS1ckUrUOS6RPrKhRSLjTaoyq7u6
W81ju3SZaWJVZ3HZ9ihLitDWWVOTd74m9T60cb13aY+a3PGh3cfGD6sB1zMxq6KdXMqO50CmeoHi
YzrIf3UaisuWBBVWSFcy2lI11nIfKhGPU0bqYuR7Og7OZgUb4jTOoR3oBpYtoksf/VxJnvFR1w9N
wsoMqzI9mnja4DzMovOAbhK0bv0EeX3mqZ5V3nd9/9aytMy6ig5iyD0vq3XfyI6ulnjAYw25x3/i
Guk+d5O5ClU8mazBrASEMBdUZU06j3trKr1SDbqjfNg1VVVl0RzXGU0iuSEM4gsSx3iRJFV0imMb
Vas+rSeo1WTeQpySOHOVn7PB8H5H2qFfT21xq2Wi12kgek2Q4yuXtvhD3ZPpbIAajbOp7NDKUjJE
uTDxcgbhWt6XJsVDprGPMpNOAtBtFB2pKUF8k5Y15DfKIH3TEtAJNGw0ZIEKk6waOPBOD6Gucz4n
4/bnaDT+DoweADEmccLSFAF18QKMNpNyEaeD3sm6pvth9PWji1uwYOiDR3VWUoBWxhgwm6xwfzYy
QBZYy+a8wQCrVFffQuGye05avpoJtDpeNbbOzTwkx5QocWK7qjvRzIt1P7aqyfqhSHZlATEYT9Ap
rWlaF1cxRfQ2ZnQZMwH/2fIIpxdzASJCVsyTuUFKVZ+ecqC1SPA8LJrIP+mq8KHNeNEcIKBiEBJJ
TGKgw583B35ZSjp4ZHYtgIkVI2E87csBpRnvADP1ALPP5jiSMiMLYCwtOncMyS857uO6VBkWf9Y3
pz/aDxA2OAXCCLiHl31zSUrIB7CfrsY3A5qPOw31JaTq1prhspih5P/8Nhyc/cIAGEGnTkEJSIF2
etEdeTomdRkasxtbAKS2GAoo1gBNrJXuOKKzO/r5evhHtw+lieAcCSBG+YtG1nYA9ijTBpJrG6IM
MqYDlcSOzaqCi9VHTqy1h7vGEh7ePpXg4BbMtpIEvJHYRHmhTXLrlnbcTh4wzs/3912fDQQ84ySB
GCEx2OWFPfqZBdYorHYC+u1tEpXuuKHhz2LwO8YCVgGigrA4pSRNX4bgoIaxYNapHaOAXFkJWcM2
rM9bIgDkM+3ibK4AuUsNiPPnByTf98OAD0Ci41hgHNOXveiMNR07E+SO+lAWO0OdOImKQnyqB8Cl
3oVkPhdRIm4snW+0mNvHqEnCup/HpMx7Z6U6JLuuz1oz8Hhd9g1gOaq7HYBfcVIBgfm5LXDRH0WF
h67xafdfGeK3X27mF4bz3jVzp0r5Vev8/a//uHY1/Pukxf3zlwep9J9/O/1NY/3pp7YP7sDB+5cf
Ouzm93fBZr7u7sARP/vLd4T1H1DSXyTbP3j4r/HVOGYHWuuP+erdbbhV6luK++tXvhLVQAC/4ShF
UIWTAx3MIBN+JaoxQ28IZRSyH6cg3X5DVBMCbDQIhSJBKaWMcPE7UY35GyArEw53CaUYnuC/RFQ/
jwgqgGlNKFB3hEE+/p7VRUyYpUpKcuV90wxZs9RQgUcMhHq+GGjxGlp2F1KZ7h46BnItpY4uiWjn
raXR3ORG8SQ3fmI2Q4UJq4jhvBdRs06msfnoEYL3sAiyaxaNTr2toGPUGdzr+MjJSW8GIG3WDa7E
CYkQtBnChpWq9Lx1ZNaXSxUvO1GmPpM4Gh7sEgHOkjTQ82hS8nyyRkHv7/twC9TFfJvG0AatSglm
y2U5QssMSXzZAK3Q7pM5au4GIqvbvgzz20hDZ0h4NX+cu6XLRVPqNI/npX8YuxJDd2ToUQkzAxel
ZBe4j5TKnPHk3RBPi/4TFvWJov9nKXhyAWNADSMQjQXH/EUtrBdKq0PMXkELJY4ACCXrhkwdy4Sb
gK+KSdunmSK1eOvShpxY6JMBbzHuklxpwOOLhPYrTRN3JJZhPF2AGTgjA3WfsdLRe9sm/lLO0bRO
VFWdDkmPZcZlb26MKfi2lEDqDD5255x373oDTVzShJO0DOSaSLJNpfhctay9+yZIvqaTbwUS8bzg
wqEpSg8XGMoRApGGvsj3DWe8LFBjr6iri4/44P3SOfwBEzq9jVLUHQ1V3B3VVejXVNqaZHXULxsf
V8vpNEzortEYzCCSMJ2Xlup9cHFyVczwUxsT8kAah4/LiIRzOTB8Arh8epvw4qakE9kKpcyNtmHM
oSCinbLBbmXURVs9xmw1g5i0XlANdzru0XiMlvizZcNJ6AjePUGqmXe+z6B/Xalp1uspCWSNGiE3
ifpoGlHtKXXhXkkoJ6aPw33TAWH4xDx0PR6zAhiUHDiQTa/CdAlBqc/SMYJg8lrtdPwZ1arqMqDb
mF/pagEOix7I9IJPw0op32YuBSYJLdANEgVMXGrtdDlZ8FLWW1Wd1jJuT2ZuyPu5t80DNy2QCjZ0
wEsmiWh305LijQWOayemRh2bvkenhZynt/zAviS6hcOReDD1upVLtZs7WQmgo0pyCTTadO57DAYl
qtyohS+7kBxiM9LLRT0G/55K396JUpcnlHYiR+U0nf387iTPc1YCDBQRwCvHMQaVA8SO+Dl4JOVY
FOWYRpeyR8tFLwa7jbA3N/MUgApIB5FTcbg7nVvuA+FL7nvfzDkNs/xcNW46axgp9tCote/TljYr
Iw3atrz5MAmqV+3A6nd1C2/RY5eYrBpjuzXg+xNXFMCH9OWy9kk5refakcsJdZpmKTC6OdC08ymV
hcohXc2bkSbkkFCd3ndJ0+N10kdkrdDQwjuncTrrtFsunq5tU7UiV4rNp12b4BNoXotHZzj6wKPa
vxcV9u9ttLRnyquuyupG1nIVx1bdWaS3reuiOh8mMcgsHga2pfOi07XmEngX1Lp5/XPzvwQyYP4Y
6k6KOGMkSXh6CO1viP3QQl9VLl1xSbqGRasepzibuza6qhYBJ8Cgj+Ss9dF1NatRZiCxieZ06qyc
thwpKC8xxCC08KYt9lyPza0eWTdnog1NmTe4Kz52dIbDIGLwUauG6E+g948OQA/lFcNQR5yS5MX9
sYv2HZZlemnYAk1mhaczoFnLTcsK4Ji8hTxTtAHyBWGQYqxMojXjtrlFBUqOcWDFI8ReDIl5drfx
lOITFia9l6QZik1reHFt0rYuMmlLw/8EJj+prP8sFoe7D9CRphiDmgETKy/3HupOdQsNyaUbksRm
wfviEW5zwQEGAuWNF7WcVoDPz0062m0PcqDKiLXsiDdq3DvguvMgSHdkktAdQTMdXfesFlsRgIDJ
u3aw5wv36iQlcP5QC0OADAn+cYQyAS5S9M4XYThCy8LHXLfL9HagQdttOgL51FTJAhQwNE79MBTv
icTVLuIR33vVknXBU7YxPi43jZHTx47ZZduFsThSs+zWi00tz3tCpgdcgpIILAeNxtw3BK8X4NE3
sdN3GBRGL2PbZrFumiNDx+KjTSHUARNMb59CrxBR+bkrIjmumYZfDlYX+2XqyKUhIKSs6ioec0Fa
+Rk1ftlUSBYf4eaND9TUhwxyME2VFnugYJfTA3GtMlpD5mtUh7KZ1PoaNWQpM9oy9SGtq/vY1e6o
LeV0BBqPz7uOjHlEDTmRU/CrJDXTWYUXqCU/j0IAic87SMAKMQXMgDnk7AMcfAEbIFfXg9djeykN
7oHOQhBg2VNuNmFqt3PRyjyVoJ1ncpHlBqBYc8tIv1wsGHLSGniQIxm1QCSbyuxbZXzI5hopnY9R
BUxWWdpN3+pDuIIqejcDNfUO0n9/RwIdHwaV0mglWFKnKy85MAwW4NjpaPtkXadohntAbWwyE5vC
bAwuHMrEUg87XkbTal4aoKRo/W4KDsewSz8bkKPUVrQsuoCpnjms/ICGz20CZQXulwRmtnW7CS9+
SyFqd6lRB8h58GsTVP/eT3qXRBp0tIkA0QgDGO9x09hV7IDWgP3IOvMVBAQwhnBZK+JpzoCfuIc+
sV5146j3DlcIWEozRxmLl3a7tES6UzIVVOTNoOUN1AF146PKmGxpgPzNnKqr955TsWRGt6zcAf+M
pryOIRvAKEEjP0cixZfRGA4AB8TFPeITlCpfs1W3jNBwxhJIrn6SNYLjakh5BgZYUeZDBz8X/QBh
MEuyHMhbT+nKLNhel2XvjwpEoeosuIrvZFyoOS8xa/Rx1PcH+CPmixLmWqP1UrborjYO8mrf1kAa
QWZHeWQXfFImQe9nuAg8K4N7ohykyxMcxx+wWxSH+zQsF5UVxZDhtJouO8CWuz6yosw80DePhGl+
xIclWpuh1izjrADRBnVLWNNxFDn3IInlrCvSLHSgv2UKZDx3aGFXvUh0lCVNgYD/XcxjmobL3rVG
5QnA1iILOrW5Aan6LE1r+ZYAHZpDMRBgGTEvF0+B9H+d7fXTUPEfTmKBLg91748b2/82t3e39e2z
zvbpK18bWw59LaB4TIHJ5DBqAgNTvzW2nL+BCkVg9gPmQqDMHqT/rxNYcfIGAQuVCo5imNxID33B
1wmsGLphGME8zJHAwACK/1pj+5JPgrccKiUm0CdDlX85fVDhhlAf02gnoohWmarmZTcI6q+/sckP
+piXrNphmVTEKXBXMcDSl7TVgn03j8sY7fxC8bV2QCvHA+LndRhBs//5Wi8pQ1jrwBzFgF1Eyr4r
/eCLygtQ5XczduIcsYNSAAG7pws0Tw2rQaz7+YLxd6QhsN9Ay+EEpuM5jmGi4TnUm7RPWpx2xU7N
XVFmRev6E9cNIIu4qIb+k4sAkguHybQNGsoxXiVAX89b5gKx2zYBhT0ZQfjNhsmqbVOpbnfoaVUG
OgS6s5PqTlrhxfZpcCEsndrWbCa5LSa7nzsYYTAaFFUTdf27p7EGMUKzCtqjOitmUMtoWYGWHpdW
bucW1Ueq9PO67UHvJxFdHkSllhupaXeTNuUpAl5xHVJj86GBnm8hsT6llDCeyyoeLogf6sclXtz5
EofqHUGqyixQGpuklTbHqh5z0FvCDrkCZAwoDls+Ipd17RzWWE7NodHzxynu3VnXcJCQjI5vkSmj
nWGhXS1dFHbtbEBioZMoWM4j4u49r+sTttTThXCLHDLUBg4aDKcb5En3Edp3EfRqkl0KTV86hzL4
j8BuJrM/gemnapPaVNg8FHDPcyQdajIU1/YO5OHmYzWU/H0lNLkUJRIyD8hDJ899A4oNyEQ2qwG+
AhdTqWnTjRxB7uaxvNPSAKOjLDXnyIy8yRkt3Uk6hOF4Hmy44fMCemChuhUhBu5etZQ+o6pKzlWM
L+WkUF5M1XwpW8HWHqPuY526ceMm1G/4yCKYEXCs/tzVtdxKK+/nrmpWMDKRHJeCD02Gl0TWaw/G
kbYwp62pl/c0JoAKrFpO0FJwn/kJ6yNmRxStQKguUBa56IoylRwVoG3sxmBB5JqVPkFVOXwuPevv
NJ4rA/UQgNg66pXYgwn8Shbsvu1NHnDozqxBYzal5jOKgd0G8HhcRP2UaV2+Ez4CzbVozDZquMyW
qJ5yoMBt7mCKMReFYlna9MdV1FEYQOnLOQe2rboF1FbAh9NPcTHEK+nYvJ5S1l4WAeAhk/5tMoWA
M8AhdC9GiJ4pIeNprClZV3h8mOo0gtGoqD/VxC53/eTmHDyb3DWT1udKWLLSS99fttBY5rbnl20r
1HpIlg/R0MVnZJFkTebFn0XpsqyDYOHKWhD3SizGzVzTCxvq92kMk4g7pXkYadaXo5zvLVOaZMU4
HFTxQU+VyWbekCpbAEKtdFnrZM3IMOt8Ni1ML/Bg5ukIynM510C8tQiByg4d4o32ABVL6AgGYLzB
EK5dDfPoq2vaVbzsTYariY/hOp17uRbYp+UqgV5A51GhVZIlLQIOrOfWbgNo3emHKaIlKHizJslR
zUEzWykTzXzjK2gwaFbWPduUOizl5agT+GQMLU95xtoDmoK5ChvelsBFAiBsoD2Vx6I4cJIZNDTJ
R9LIAVprZKFzWIduEuSmGkKUbNoJcuTndJLgKNnLPtrruSmH7krXha3bLRZef4ySRl+JwzRQhyyk
YVenyW5EwLGlxRx1eRGTYs4CDIDtgRcFhBeWEeZVQBYV26SP430gRXuCJ5gAI3UEKtgEquy8qheB
gYRzIBH69vDrtGDF1TzDOAQjtuCZxRY0AB0Dm2qAEc0GaucVzGXQo8YjGEWaYOSmr4fFwhxRUUCw
8+COW0p9m0PDBlMszLuV6Q7jFocBKusBoIJkK2vwAAgTUwc/tYD5rhaPYKIgsdHQwMhHqC+mmDYP
wG3zE9gIMEGawKxZM4t6WQ2sNHLdzcEdcWTEuUkUuzUw5QX0hBnxpvApDGQBxtO55jXsLQLhB2iC
qIdZJA49bIz6CQYEKras+FK7q7KWoGWC2juA3Os0GyBuzRcS9v9Q4J+gQJjePcwI/zEMfK/8PUhH
yn4LBL9+6zckyEDhACoIpj2BDeLiGyQoDgP3QLMIQeF/1UiftJSvSJCmb6CgkAOu4ActLoZt/DaL
T94AQQcD9DC/T9ABZf4VieM5bKIw05+kSYwAWsLbYEDr8PwbuopgJPWQSHYsShjuAX0XiB1su90y
z3qB0QefAAj+3UA/wIQ/WjAFPUVQAE4w9w0H+3bB/2Hv3JrjxpEs/Is4QRAgSL6SVaWbJduSrWnr
hSHb3bzf7/z1+0HyzFjyrBy9z9vR4QrLpQIJAonMk+ecKrjr1mkr90pCHTmIecnO9mBaP+gSZl2y
DeJ3eOgLIOD5BqFBM19BQKL7BHf9dIMBG2UIHE9deU2qH/OAAWSei0+DC9Hy7Vt7ibw+DcWjNrCf
q2lqvW6T9+mSJlMh1FVRLe5j5uX9uTvu7E7tJOJm3Pfg3itycdPH7nr79tAvM+3noQXNZ9PApmX+
unW7dBT3Ngfs1eDk6qL2W+GEllv7h2pOIEG8PZgwie1/YLan0ViBInDQfNGKeM2jX+n2VB5Ez6ul
0QzktT3JwZLb1Kjz6MFnrmXeppfVCqctAiCfhz+UaMr0sJYwCW2nDt69fUW/3r4G+9PkDcLTNK9f
9UtykcZTmcTqyl8UtxsY1qxtQY79P45llDUSyYJg4byiCiS5tMt029SVHBZxM8Ep++6N1Xo75U6L
MO2tvWL2wst51qa2UK6Rrvq267zcK9nY9pZuJnU1x+lfgwNzZeIE/M3T/G9zRxBCcslgRKlXG9Ke
c+WNTqmuAH6bq9yf4RD7Giah2AuKkbfv6BXv3SwdbUsknpAMqNGeit+ft78fSzHvlpBXuZMV1UHO
jClii+ZL2Q/tF78r3EelNzZpFqy3WzrCHp/pD/3mMn5dwVBXCXu22arql8o0dgSosMliV390LmVR
C0gfceC/a62BFdoFFRTOwqHNuO0T3dCnzeu2A9zsYOjP376a//YEFLW9CsyThvbz8jFTxem1Klo2
r+HzoueDcgUB5Uq1sFL//lAaYaArYFpI5/WKWlu/b3qvk1eZy/QGQcKWtcqVUA+I1ly9PdjLUE/4
RlWNZCygUGS4X5Zvm45NCX/Huow3O9+ha/btF2DP9gvs3RUWzUZ0eHtE8TIEmyGhKEIWQPZiHvBr
0U1b7BStwgsu7Zh6Wfm1VYZDP6y3erHW22yIea4QKWmm+7nziZI4OFbr2Fx5Vt0uBz/T3fnecfw9
RZBRFe3AAgAzpStp7eKQCcDAty/ZfTpi/7PLXQ5+g5GwEAOadoZq8PLx1/6aq7WS6nKAdHuy93Q/
NZm2TokYiils7GpbkwjkoG/iqMnbTR8FH/ax7y16kBRuXGNcxTzI2E3G77usxu+rU5gOORouxBad
ReS1e4qm0BULwKpIkDZ0qb/S4kG2Qx04fu8RDdKE5fcOQ+7Ii8XJuy/j7DVXfqLkZZ8zgeFW5NuH
hLKiPwJqBPfjnlrIJ4K4E+dicPnowUt7+LxBqouI1DmWYTJlUp+VdccYPjOth3T70HU0vkM1K7hz
U9aKmyFtWCGtQrqwwQXdz5DTBfpyaWVzNYyJ4ZH2ok4vizIdvxd52X3x2tppLyuRbbcgcHTFndGa
wZ6LJHsQG3za0NulLopw8Zf4vgPm/VKPhX4sMofVrnLHfdwoT74PsJI5oefZfayonb61e+xAO/O6
216P1Zm7eJQDWaLmkPg7u+ESuJwwYhPikyU7Nunq++9UDKdfrooZjbP4foNveBZLOXynE44WpHHE
p3F3mJ9gib3bYaD8c2Z3+N4GiudUaXAisfbD94JmigPCPiIGGGLAf5/W6f0EJUmH8PXR1cQ1n1Ll
m/i0j8ybmmzKladTruakPrWDoUVuVdrn5zTzqSI3z2Nlq1SrLazqbfcuU5OYWLkHp6CDw2Lnznpb
NJuGXmlblj64dSluuqxj1RTSdh89bcQRW55DgJ8bf4MXbMeevmxNvLRmrxvOIOx15ZmzOlwMJK+i
OvYj56JuUvZfQ+mbHKvdFzepVZU8Srca/ShuoNodvE1x3oxFjEpC1JK1POcW0gg75mP9kf79akkA
PGFadePoFetpKzmX6eW7joxamezX8PP3xKBQ7uPcdO4juprAoVPZByUls+jvErk75/u+JN7BSbR6
qOe5RjeSbddlN5cH2L5wZXOrFP5JZHZ/mZXNfJGUG8MM5bpGS70308EeYv2pLPdsCW06nkXoufl2
49u+fVWptGnDqghoVLuDjFbXUtFW79unIrDd49SkbXtZ2Bv9UtYkGIk91B/HdvDrMI+n6s/G7ce/
fIXAxnW86YbO0VRH25rHazQVRCbDNqqOi932TALMoj90WfTDaXA3/c3wFQ7DWNfvmsHuaWVJ31tQ
SbTZQcB7O5ubqbkJ8lksUY2m8yGRwExeM7bXRl5x1tVbfCW20evO/GHRX9qsGk9b3e4PmtbHpaS/
t4XrovaHuuyKI8JiGANi5jH6sUuXs1jqh7xF3nSo5xRGht17EEU2ewgRcw3Ok/jg2JEDhjPJy6ny
ndEEpjisGzu+nYrBuqiLrr3I+3Q4be60/RknzXJMrcz6uAVN9UdWzAoWbz2GbZ0VYd4NWegV/aM3
KvZHtluH2KnSaJpRqlVtwwf51o1aU5vwD3zThEUvU3HQXikRWRWdESaHParNBKhyWA2dRwT+OS3x
zT3U2bxAXYkZSJVBfECplF74TTtEuJ+kh73ZrKNTNdPnttBdG831cJrcYovq1P5WekPzR1BmDuIc
sZ4GCwbMVHIdQTxWHzmVUK/thPd3WnVL2CY2T9RLnPxdA075wR6n9kM5jCxqS5ORPSIMFTeWk7Ml
aGO767FpRye/0mtMgu3Idewiou34HYo3AakxaMiGVMKBgzEH9xA91uToT9C6UU2lax3SQ7LnsPLi
co8c12q+xIIOcLl2aMs2uLXQ+jmP/cmNM7RaABZNX5pPE2s7nBXZSAgiGpOYwRH5YK3UUcOQk8Lp
eReIKAxsMqUu6qhV5eu5K4r2S9uybKPGm5shRJFXfnGaLiGfS6clFBJNCHs+HdrqwYWU3/61taBs
A2qk+Fh643Csc7X8CZTVJREtMfefgY6Diz4NhvMSuUMa1muSTWEp8vTrMI+POcS5o6uyJIli+rvD
H+VuTdZdtreNRACe+jdzn2eRLrPiiAC4O88tvZ82uAuf9yCpvDCA7P55dvvqViftX065/7E6Srwv
Rmc8J66iAnKCfjqqqXW+J2OafN+zbLlLJo8nx47Pjx1tyyBUibfs4ZxmxQYbdfAutYv3y2Fdyhal
gCaOR8WEJOt8DFb7SsFBuYZTJG/1vmZW2FcFSI7mKeQRyU5wb9XzWh9XMZbQRHr1Hg5D+b4Tarqt
MrQXfSOGb+hjy2Mz7vJrE+j5atTt7qCzcIBeB19mUZH2KQjbvgTI40rCRRC7h7zy1eW2zF8Rwi13
y5gUH8U02dfQX92HYtFFEvVlCl0or0UWdptMbgK1Zdf96spLsPdAh+mcDI9OtrRXFa2SY5250xXE
TisOFY2G/kwQ8k4Wyex8WOFsIPdRsbee0rKWnzQkhfO5lvsdAFf8zt7oqI4pXYNgTpYvuA1109Ee
BpVdrhnYX+Q3tkUjNV4ghOnVXtqzAKOEc6pc613u7c1nO+udILKKqapDh2ZzcT6xeG4WTvi/xNwN
11Pbws7mILyq86EqD3DS4iFsBOVFSnA7K1Qssqgls7AiGFTzx8SZFxnWeeyCsBHyvhTrKMN+K913
a+YQRqW9gQx27Qwz06n6KY7KunGuR2/bXdo4nfCPfukpAqJY/kQxCAUmsLr9lLRoc5SC9yFNv36Y
vOx2qET3eRLbcO+XmzrOcCmjHTklAjCtEHOlKQDfnnsH2cK8j0S8w9KoRs6h0d7mCLg2Kw+Kqfow
79QpdblDOnGbOHvv2N762e4X69rNRol2UHby5Fuy98K6rUFxB89dQOuzYDibWLt/xVBQ/tn6cvy2
uLH3fdGjzk52q6chGkqB5ClvSq8PY182f+3j3mWHPt236Rwd4V9uuiYfhrySnHL4DF3S709piDV1
d6D/0W2h8vo+Kjid31vlkh8dW8fjAR5rcJns27qGtGo8AM9Jjf5VgdgABYyHWhOBzBR5yZ6/t73Y
A0RHy/K+DspyDGtntT6mluSplQBI6rxqF4RL92vaQVB4rmD/Hwv9DRYqQHKoov8NX/ziTXL1WA+P
w89A6I9f+QGEBuof4FMwbW041SoAcPh3S1zYzj+wPuFRG8ca40ry75a4gVf+1QLX/zBSEGHI3do0
1f8Wt5tW/At0xYUhhFsH5SK4GaIWwKOXdVcXj36ZJ6u+qpzWF5GjPbEctFi2hZNssNqRriL0Es6q
opJNfNPUm3Cj3gVnCw77KJW4KzlTrepyGLTs16MFk0rF5348CR1NkgQ/9Lpyb2+KVNEoP1X9XKnl
ZrTNgQxdyltUpAZLj8lpHMpKv5tVN3wrkuXjqDIvjgRRLCJz904lzkvbaeiSA/Sq7c7yd0gq+wjy
H3WBqO0uxPQi388c0Q/2u3oVpRvlZINW6PVDxnnZ+VP3AR51cdcDc3wZyl2mUT90k4CTNeftla77
ND42W/CHBVLcMMSm9+MKxY3WNJgFbN+tpnZuMv990dX6Swcv5WAFzfKQzSr/sLujd2qmje5onyLD
yGdnHcNGppZP5mG1Z8VelRc5+dCDpm3+hzNIpwlFkwXfmsD/Vq4mk+Z4DlHmbRf8EV/PdITeZ25m
n2NgII5jLoNoldB/w1kG3ccpr1OYL9tmH8YlmWGitV5QhWS7yA1VrGkpCXc+hxpafZjENBAOqvjC
ofVytu/e9jEYnI1jLO+gEWVEkDCGDYbxQ559Zz24H/OCpuNxbhzrfVrV/tnqavh1zSreLfFYf0p3
D+Tan5oPza68aF4TGEKoh51r5c7OPy0wUoX9iyPfNyqZDkFbNlHled7FnIkdVrG7zYdsUtNROPV0
hJHnhIsVrye5QOsvSaGaiCRmf7C2qj1hlGOdUZLtFwrG0ze7cryLlHPtbre3+GayOtz6rGSqUJNa
2/t12vUsxGmd1QgRKfzX60gfak6vLddBzBBlduUZ7fQcqLq/JM1M8NSo4mEpmwMpWJcHJ6e3bhHA
+YsdzgsUuP0IIVDY357CxP9H1OeI+u1ni8Ofw+OTju5/j6f/1eLuyevJNBZ+BFVNTPRAjRBO/cuY
6QfPCH3MP9BTEjAD3J6IL0BlP5pLnviHBHaSYDS+cEAjfwRYI54BEwQJBtemi+B4f6ezJAnaP6PX
jAi/CH4McK+m9fIalCcv72vwJvdPH93VFBydVrXoue12hnniulNbPCqrd4dT3W3Dpg7IVkkeIquJ
7a9J3SuysMZZC+8ySF24qUVg1d35ElTlcF26VWttYVOsbvvVLUZ2C+IaXeYySjDFEX960AGmW9IY
r3z0fch032QlO32T6KxD2wZsNHApqiXZf58Ke1zqQ1K6fdGGKM2gnQhvg+MODbQS25VTSayIrGE2
XjA/HZH/pRv2Sujx5KxkBEYqALFkul6B756osinVqf9nvDR13p2PlSoV238eeu98HyAqUvtnLcaI
pR1nTnx6e/hXSlOlOY/RXtH98w2T6RebJzRE/qBtnX3PRSELtM7oRMjccK2wuvzUrwu+MyR3Y6JS
8jBrb+sPi5IoziOhdr3IS4yiaiTDTdPJXtxAxaXm/80cvTynFWgurC5caqQxGDTL8uU5vaaZ5aS9
tL5rC/27c0h2L/G6U+mrUdph3Y9aPxSujbbv7cl59WzMuCDynuO4toMS7PW47QQS2VjS/w5zowRI
ne22HP5IVezUCd2ubMpQpmKzOoZp2jiO/k2rhHTo5+3D8J5JhlBzKBfu3GtFZEJ/Et1PKr9bHox5
GbmLrd1HNpI1XsBB9cqbzBKNgBHTbdNdgZpsTyHWZiWT8vZEvOpP0Hty4CogZqBDzWw8SbR+aqGS
/Nv5VtTxtzjYa7c/a7q2ircjVDMYp2fIfVaeyttD/nrz9Mq1oqNJB4HOyKvcLIWaDVXO7r8rvbDL
T5vQuyjg+yzToI6ZHyv90E/MOrZkCMr1Q0MNRLdkzuB5Lb9ZCOJVJGMCApoJjtmouOD9og5OAkSA
QTtaX9Os9yrrfKX4Z0OgN08xdZ2WXO0qytAGOm0IOQZNWkjakk53VatzwCFL9PVdUKWwbA6di1T7
Fpefevj69py97H0Y1QPmc1C46O0Qw8nSXu4THKX83kZ08HXtx55FYE+FzWTZ6yJdK1x7OVt3rVN0
ZtOMKGt4ySDr/N3JQrpPv12ijcTaCSukV5fhd84wboNuvtalaxHDc6LXvoRAguNG159aungc4AgV
jxUERSJq31Y9Hhi+lVvYnXQp0dZE/i3lt6C1lTMYe9E2v+1iv15j+M1iW0Za7zs8YageL+drlQtO
MzWYyRAjZamOOTqocvrQ7SPGAdHSbTROIsur4KqSGHdVsx38Yt+su6Vt44sh6KkeomonBbuq0q7G
N6aG/YEn2USJUN4iHEn2yphPGJccxwKzry9tOPR8apHhgdH9ZpuKV01NbkX4gWl8CRpfyB5MIP1p
n7Iy625Gs/6A2tHN3ailEmMpxvEUBD3tXM8itMfbc/QsJ8W/TU/hpBWU8iko7yh1d5oW+fsN/ara
IoyajhAbCW2ONIHk1bIoYMtWMSj5Q9uzi7qjHApfXeMoIjc66dPGdATxXO73VbpumxdONJLQaBDw
F32bdHtswU6BUHnfW9Ogb2jVmQRhVXMFCRYKi3k8zSADltA2e+582/Z5sd/vpS5wG7JLkAFcIph9
HlBTByk/lCi993sfmgLPTgLm8zLsdkLLpgXFH04aEJXfKsAZSTC6p+EDNBrbEvrNmvMRDckDV55Z
tckNxtatisd10HXXnqDjivlOyWYf3/V9EVOVlFXvwB5L4mo13Zkl+VL7dazuZ3sWLDIgafKMuasb
UpS3Y8PrEM7sezaSfsP6ptx9zQ+R8VYnghrkYRfV0BvWoe0BLC8NSM6FnLqFQPH2iK+jEcwIFP3Q
Q7AL5ex+PeLQ20O6oPb4IvfJLMZlUib8OYNXcHhr4x/3ECNhZhEuzjQOyTWsFo91+vZlmHT2xTEq
PRg5HgeXC9kdxP/VptjlPHVWoKv7CmYI6N2INMz6s+nSjmiUgkOJIyoM1Nf4gCVEnDZ1m+SYUMjN
TYi8bynncHSS7go9sL5bZV/6GxoUoefb0bfsLOpoJzdXLCI7DXNbxXQTqT6F2eypzTps5pTs4iLO
i9HsfISP8r3DeY9iTNKaWH/n4mBwlJ/vGDtzEBLwDMfUBBKz1pdhoNBxigvP4H2ep9omiXVRXZHE
Qrtg3SJYUOo8FYigOoiUgeQlwSbNhDrdmiUtpxzC5V28avNDp8t2dGVZ60gTIju4jhgClrOhQuzu
Rt/wEC/4sBknS/iK9B1ExzZ6+yG+fIYuUQMFBa1GwppAT/E6FSp02lEcWPNNOhQmhu3VwpHfDm49
fdwsf1J/i070PB4WuDAx+A+9xasZ9NYV/pRvTzfcuomg1PYd9FdM4lxI7UOWPP69+2NfGqk3MJRE
7w2y9fKJySVmucxZfkNrh0O6ps1ORuUVpSeP9dAh3f/NhD7J3/7DOTCUIqhw1HoabbnEI/rV2dfJ
utqbvHY++yNy6PY0tol5oqMlJxMLnwKjY9sbDztOVxMzOXxMjO7bjpPbSgV1kVhd86MGHVzxWAa5
p84zgFd+BO+/0Te4N/GuLJVmzWxJpYdTYXm9PMFCmeUQbRzArJ+355Ii9eXyV5wxqEBAK5lRFDiv
bm3E5s4rp2b7LJPZhP6x79irO33b5tto+7DFw41e2H7vObVJOCqrMcrJVVclLn97pQV4XCCtaflM
2t8zHYuXS7aznHfCc53hQjqfKbo55riYOIfOM6ddOCdGUjwGzMbY5m8UrYKpqBLFVNC5Tq0xcssp
J8akgHX87Xl+zNlS/K0FxePVyAA5c2GcYrb/S+0glh0OlUa+OqMvINw+1wu0wNa5iCjV06T+XZx9
VaWZIeHbwKjinLfZrq/WsJ035OTt6n0aJsEKGTccrJEF7CPzo/JWNe4xXqxmHUIYChsTXs5wGR4r
ThFmCVJ5OX7w9ODH+SkelU90JcLNtz1f58CRWllE0nGtOfl/PLakoyu/hGtJ/05CvrfN40gKZKV4
d+aZ4CXY8mC+tZGgciVuAYvhvtCjKfzfXnLQb1+vOW1OVaKuQIn6a4lKfo3o2143HEA2XcYofAvZ
RvECL/xGO7vqUd6kvW79MECxn6dh34PmXdollhlu2JI+Wld9UlnqOq5SHMuwsFyTb3aGFGeJJ6Xx
Oq2b8rvKy72/rZCI8MUduyiX92oW9goTHCmiCxZMQj5Mp2Vx/fmm71LcS0Nd2RWGBHYvgkMNJUJE
+TpOPT7Eq9/tmGnVc6/WKFmBO4tw3vtlK8PVcnOVnwDxJ3Wny3FTSWSvAp3LWRssqTBIcZyMF2Pq
kepG3l4u+w5OwFJsL6DnI4vs0NLo0xx4Cbqnylr3T4umxXQ/KYiaBwkyKaKNgr/ZcBoah+AQZM5S
RIlbJueeI8dD19jLfhUHtW2fiUVghJtYg5/axxYhmfqMBRlGmp+Dxl7XT+u4yvHaggVh3XIEe9N3
t9e6/7x70F+bsMU7Ix0+ButeFmdxBlx02huF920YYGrkoATu96HzUVDnfv0dqXozrweWytb9GUzj
sthRUdJGzM/HGMMQ/0Bh5Zb6LK6sQt8EwrOK4mzWrTOU6Z+pX8uRWV5hdvfqepfNzJLeAebb9KPU
9qjtY12rFo0vpo7Y872r3bXokmM+J+Myv6PjlmQ0TRsFCezWHfu+udC5So1iAwhaFmE77zZ5Ujn4
Gf3cxFK6GyH993u+XSzJYKXZ2ZJVHN9RgXCdADu32eT+0ViTdocLFgc4c7RI8kDoqy1pbBCOm/RX
/b6Eic7L+PxDfF1K/u1JaY3fTTOo7us+dYEzX+a6bxPnXKyW5SGuzt1i8s7WOhdVGbo0o0k0bNfK
uJ1Eor+Rj2u8QQmPcrw+3eT9trRL633IYytfypNXSMtpL4oJ+9P5vc6lmwVhBzeRwOX1o5sW914C
OL9fKVXSAzlaW0fIviZqd6l7Zcm498p3IusyUX7I8yX34+OSEwiSY5NhkoHHjnTMJW10yTGptBOc
cLqD3RZQRQ71aNNC/sPB1JTxqrwMgs+Iwzo66wALzKzjTxknSCRw0ORDuH5ywBA1kSmS8PPg7qM2
hbukT3m6mBmT5Vjw0gwIYu7qyjMhX81j4ntRsIwNC2CvSeDOxqCveF/7fKvp6NIiCbucJoHHWTLE
jFamwiQEIjOPR7Sg/+4/Rbmaea5VkAPOQXHoeRRWjaWF+hNiXUAJ12cZqWu0+GKDvpb5qYuXF0t+
6qb7Ma+R7zNfVro3Z+mENHO99nPPXHKmAhya7zQrixEk/9R9ja3VLDDdW+bJYxXEz8qgMlMzz4K3
csTC5OIaYMMwbPTjfvpeyu4rCGbKz7C5aPRd4ao4kFiNBCBqmCKmcAVgMD6tnhiaPh/p5Za5uXjc
niZjYtX00Y+iIXB31/xNQjW8lrT7rbsfU209v/1fk/z8PqAXp7j2nLbiAkRNi+VrkaGm6fEClhs3
3Tk735cUJo5MMvsORCNpgtB9flDNPo8sNaCMqU8uahFssWvsBudNvw+qqWGWZqcqeYvTAlr2iD1l
PAchJC9TRSSVC1ckQtFo4/fyPIOwiBR32D3fU4o5zdZFbVPrRZxvk2/gDvv50T4vD42lHPOjVcZv
HPFKMDe/6i1lnSaiN8OkdAf54UYb0ks/Y8egpvGSO5Vmep8X0j5tE1fJTZpPEVk/8Htw9CSraxhT
c+nPE2rty85fGmhSyjtatksaerE7rre2Z4mBCO3jkk0Nezp4ylLbYeH5ZrPndF+xuqxZPgN+4ubm
e3jM+v1Ac8B8oDObF7RuPi9lDRUYk+bdNddfI4dKl89w98skO9WJz2JPOykSeV4MG3rRK/m8VrJ8
CEbv7MeUw2bruZw1kwUfwgnQMHjeZgXn/Cy6Xdufydygsh9arIHrLLKHJGZwaEZ8v9BhLFvA4hIE
BgyMx5ROF16TmO08cb7ys2KbdO6fCpLFdbuUASTA5nxUUHHxkwzwwsClaEjAYTGzm3h/OqLex8IB
Zl15gzkOf25PJYpr04OEWU5zpLyZizEmk1/6nNFxWGnme42Yl7IKB0Wz9peAUJ6fVtk5RBi/x4Te
P5YVR2x1XK06DoYLN+CoWr/YWNMTb5KyaYri/Ac+n48ltM/TBLumab9talBS4jOaMh1ncFHZM13j
l0wYmr4i3u8lzhTL+LmTS7ro8/H51tcgGZgi2UI/4Y5oRg/oGXdbEOXGXpnpgxBmVg0AoFniz4C0
PxQLMyAmx9zvmGUwzLCQ3jre3+GCxt+ycgeoD5RT1EEIBrTp6lpiaMM74PsbUGB2abvf/UCtdngm
fXya6q6PnYuEViifgb+3wTKNHScwbOcqnADPYlGAJVSwd5s6GrEIpbDHc8HspxHraroaSeGPhEqp
Y1jEN8NGpMlPFM9m8qAnG+zFmfyC5kZe1gm/DsWHu/yykJ7F1uUSD32f3QQyN6hvMxGwrr0ilnr8
qMAFt/gIJw9h4EkvrVsOB7AgarzQA1XTDyrBLwivYs5qU7kiveaudF2ZY6NyY7PceqcXLL7nmczH
BmhfZnYm58tld6vY+1jsqC3p3O8jMM3eIh5+IN5SAltLi6vQWa5scw9QYiyC/4+itczIV8msg6pZ
2gcdbGknvqq11OWNhru4xSflNMNo/bVkKE3jIyeaLF0IrzQUrMgvUbbfA/EuxfjJTrrcsOrcTaYY
jmNZL7vvwZzNnfNlQHPc22d9Mc0V7CtnH4r7XU0QCENoEBQcIYZYDTklzJCAPjyrvMoDJ5r5oeXN
WDnT6lsPP+7k+Vl2bQ7iHvHlNpu5radwU5aziX/BlphoQvZvNm82VOYd9VM7JM4d8zNX2Bbv2JLN
vDHGMI53AIWYZlFWxi1bOSFbjG/2cRPtMWejml0ZVOZffixZckoiEdI580/PDQYTTi0YcSs2+l4o
nN72P0wpTnBNuNg17QiMpeLAuVjw1eaXEms3+OpAyc+LIi0bLzpov0ixbRo6NwDB5spBFPjVHwO5
fcCR1rFUrLvnig2/st2D81q3k/pYPAes4hm57fhmHVaDVXYGERl63eOBUiWVsdtOOw3xccrclnse
F9qi82XmJBzu2IOvjOHNpbms6WnDWQ38FIBhdzKbvHVM3/ZQL6tZk14MbT0L3XSoq+qYQrxn9T5P
CMC6CXoF/gZ8rhqElV+ljiw9/zdI4quC/smE0WUFY3/qafELTp+ONGVoADh3adNortpLkpXdsDSE
2Y6vMuAiyhkkKw3nrDPX/pvq7mVtZ4bXphOF4NKF0fQanOmntbGWwQP7ew6NOaA6V0EdwE56e6hX
yB27CdmgzVhggPypDQ72E4APs7HzY1LJf60Ru1ibJuraWKn3mIWY1R3o1DzUKct5wo3qFY/sR3B8
+1peY24QrfgfSErDL2CdOy+vJZ7xGcIoPbmDFUsYy1xh8vEB83x5xBjn9/P864AIYQEOtB84oLXB
K6AWiipW/Hxjxm231hwUScGJjyIF9iM48dPOfvsGX0nRXNs2YDhfowSUh8xVvUaG1zJXST2WFFnP
EWNJMdVP+dIBubnuaVWDP/M1Cnyt08dpkVt+qCYkFg9K9oQGC0cTDqLfXNHLlc4VYVqFZSm95gCK
HL3Pl3O+Bba1eJvsbsvnTbWQ17HH16mIieuZP2c8glRNBh0MJIcDqYWVmgvh6x66CQ/8jsr+5EJX
c+1wJbTgtdC1HW9nf8TiJtukI7toeW4Qts9h9u2bMDjPf5BF4EQ8iplXQ0qhbfuLdeWywWLud7c4
92qrL9zIq6AGP+ie5/v3dqYZClTYp7P0JJGGBftyuip4/9uUYC31fHLOLsU8t+10FS9v39Wr3hoV
FwwNvqLKAaAlbSUQvByrtsc0zvHq+4ZchmzjeRVArjKZTY/tNtXP4s8Q8e1K9Q5mBD3M7yIsyZyG
aJT16n3O+fIU6+431/VMEflpwoHcmAK0zcatz3ybzyu807bpF3lZOpz1u2Onw9FxV8OSmJA9Ts1f
A9Zxvo6aIQGihP0Na1jocEQpJqorDj2oQUnUFC0AyjtHUcLbHyp0ZElzvnHEus1NvGaFWLcodmiF
fRm6rqKa6HNH1d2xKqfdGSO7sfVQHfzeBbF6J1fRSP0heO4zFpqcXr7HDUJ063XBF9gEUHmmWWcC
aAFVmTwnX/cyvqzFyluWyI9z3rP4tRTm5WKOYBJdfN1D/RQNnjP24mk2l5TvHnAjKixzmi6zY5EX
No5Pul07E9NNpqIn70YOpQHyrf9h7sx6K0eubP1XGn6nwXkA2n445BklHc0qKV8IKaXkTAanYJC/
/n5UFrors9pZ7XtfrmEYKFfmGXjIiB17r/Wt7wuJYGjL76Yj+1zQV/dDZSybuu+COotc4ZU5trvf
Owctuw+wxe/1wGchwsRv4vourb/uhV4rrfZIiV6QLyL8hresgIKw4epMUTKMe6rqOZbQFock92hR
PQbW2Z2HwMbzglR+PVP3sqNdOX8/zgTT3FuIpdGx072kkeHRrN/k6UBGXqiNpINAw2+xujvmTdAG
wpu2SQsQqX1w5kAuzQNt+3XSRimlm+65GXp68Q/kDsCqibjPkTns0q41jDysDGq3bzMnuN4/Oa6a
zC+Go+bBP9vVFIvbOgjyAtxK3Ws6B0pmJWoIyRJkxr+tm5nfNpqUuYCn1DUO+DKkwjEcLN/2HE+X
RQBZdNkwJp8yDqWB3zGvzVIdSJ1eDtObq1fFnEaxTd0KcMerq+65poGhjRvUv+so8PdKtmVOn7iX
fsXyl4NmLeGrUIx+liv0j9dyC3vQunZ/vzXKz6Kq9sqCk08H6Ahyjux0tzIY3iSNx8cwMfdCUtNk
8MBa2Pj3og60cldlTuJs0iSZ7p05c/JozqZ4n9nSOhDbsQBNVfJAQ6C58zrXDKGfpGcvG0qd1qvs
HmJu6oOdONhdePrSt7wT5XOiZw3pMDoS2jjt7B1nRjozZg24VuhfmoLHsZ6ECyYzE5Fnp8D4WiTG
Owx69jZvsvF6yctB37IFDlt/1uEGFr1bfU3FeG8atrjobC25qGQ/bJ2eTi4CmeSA6SuI0mDybz2R
tugNRPYOGzeG5iqSzWzXdeTEQXsiPKnazXHNdLoWjs1Lr/4+HB/ebuIljz7HmjfgfOMePUb83gZF
uS+QF+MHDHJnl+Z6cy9AdAP5o9PRbzSrSR4ntfivJRFKnIjH6mHyzWyrm4N+wi4Mp73RNOvSptu1
64a+/ugBSt7Sg8vQUQ1W8G4wMeFYYAjjTpp5mu3EXGtbo6+Gux5B63FdCqJ+VuPJAi9WbJxqwkzo
BXHqP2fSDOYjyojxa28S07RtRjFwWsiqFG635fgf/uB4VaTFWneqAmQSkW0M+a2SVsFxo2ouHBiR
bRgTCPaq5724VAAALnrXWO/Q2Flnu4mcToqq8Er3CnmkiaydssJKzQh8a/luTJNVbwCAwpEe0Du+
TKKdPlpNU9CIjeUVz1RjonQQyBoX7HibmfSgcoOSqxsjsUyFOrlj0sKbwpd6ng2PhZiTSSgnawVK
wYwRp0613Q6eqnnhlCSE0DB9cqb5qz7G8dmGBb6R/ThEdOh0crFUJT1ckI1FvsVQn0Vqdy+zUJQ2
OmN38FRjgTajWD2uuFy00bJfmZg3G8ss633DeXtj4jK5VUZd3GLdHeDSDEPy2KZz+wyvHPR0C3E6
jI0OdlbO52MSDO2w4MFTKUZb5U83gdmnJe5Dmb/mlcAJjvftiaCBdiOENMB72f5RmJ0fjp0en2z4
Wq+976rLnLa5pHtvj7xpPGxilM4c7Mbk0vXJ6cL6VQSvHVYfPfIpc2Dw5H1742Jd2rHQk0+HDdg7
DEaT3qAfQnMypd2j2dRiL0dl7HMh3dfOih8njpuPS4tFdd8KfLJ5WyUfMxdknw7eOG6ppuZ7IqIc
AuzslsFnkQz4VKQ8ukEh9i3lnEECWR88BvUQvFlKWA95FzdvwO+Wj5EbPMJJjTIcwcNeZ6eIWtUO
95RpgB6nWl5qXV98WXTcmhY0UBRjdGXP6QyuCwUsK5KeZz5tFadwD3BH4lD0db4vnLF7RHNm8fml
eTL02trlrtUD2Y7bm6AmrsWYy+C+qrrlIunzFr4WSy6nSRBxta0Pp260p5u6j7uHDsjHV6sgC2lj
trM823PFw0Nr6NqwhvFCdd50BMcNorIhjmwfu5UdccpE+Un3IDgupBZdwn/ubheiwB59xuYv7eIP
D2z4CRGinXe1GNqAtgojEb5K55JBMfbmAYYuGKO5trjfu3q3JFpzU9DJvklUI9oQxYq+6yas6GIY
bRB7zrJcdoE9XiCgKjhkV80D5l5k/+Qhqa3lFf7BYHQWSrHY175MLBrcnfauxbCT9MvZsZcMFHWl
OBNE2PYqvNuFY2E53MLiL/ASlYGILydNJDc0K8ozWSP1Uzl0r/wd3O1DZjz1FRVMPnr5WQU5slBH
GNkpaIT5ZdQwi4RlOulXSJDGx8yUsiUipLTsMEgN78KOm87fBXpVB6cq9UXEONTGKsjYOPIBwHqb
fBkCTJpWXJ8bjbH5xQyElmvt6tOw4gCR4e9wihvTsbZJi8Jyrt16dYAPxIVH1WzTQHR3ZHRIHNiY
JNOLKiuaLNK62kGpGceGBowYQukdtkfAX/u19NCjgJilsoFtK5opKU4FR9uuDA2PyiV0qjGWVzQd
8j60RiN5mPDazWGjl+4lMsLYiCaDEhHPoeMOT07GIapjHenE4LgUTgkRdvFBDq53ckyl1/nDYs2x
SbabavVgPJksdvrRt2ms71tcvl2Uyt4Z7wEVF2T/mITGdZtOi5MS8JkdqPvMQs2zMVO7vG1mQ1v2
k8vhLNS91tQvpyBXdQhjWfeuvJLlNEK4t0QNDaJTbsJwxoVbnHBQqz6/BmbrBgspY1Wtqyqi3VEV
q3pMmE51PQx27g/R7OYulOd6JE1p2/hMCUMsema1tYl+TC+JH8rx79d0S8NlUC0umWpmfuKNeXGo
M9tptgnztqsio9sYYeZTBysh8CJyfT316CzlnXEsEoKDN2J0vHkDWHp+cDGcnsk6UV5Y5bGNi8gu
LDpatL6eDKF17zKgNLFgTpv7pgETsMVSa46kn7kq1ZqQETcSuWnjpe7drNn4b8N29OesDFlJybLh
x9MylX1lEWp9d5uKUmycpDUUITeVZ3jpVpiqcZwrQ5Pu+MhMtIoPeevbr4mUXxZ4yY9JKr4kgXDy
DceE6n5CIgHCOu72OpuHziLhdkyRPIwuxHidOysbd0CyYQW3YiGiEvkodvnKqe67uoT32+HWGX3M
oZtODtXXIYlJpmhgCbeJiq8Y1Pl6aJBCCSqSzca+CeBc33sIm7ook7RMuB+4YdDpZNM7kbvFrWjr
3t/2npdc9k1NCi4O22SLJRqiNs3XxNtAKQyOVZO3kVm35a5oYwfhjW5sg4GMoSJ2tCuzUPaFKZj9
NQkJdwSqYRnHxSpfazy/+0UBedzAcy2rSA8wmG6F4TZndI3TcBTdFG+CfgJ53BYJVl63l2ITGFWM
thWh5njsXb7cdqZXfL8AK3mPGR+3BCSmEuRyBwNmmYvuzC7P5p+RxED0B/UFHyG+Y9fJdqMX4DKr
BezlLDG+0MBSO7Qvwb7Rg2rnCS+/0XK9CyUJjM9YxB9LcN4Mu+x655lx/gKFdGg2jtU0Lxa0lNNo
WjEJgJ3K/TCjx3iKBaj6ItFpFGdKhhzCreucY8lJTkb2tUgt70sRJ8ZzYVjTJaEozPlF2xwtOq9P
9LDNYl3TYH9aud5euTEsEELysGxxE9pfbTx1IMOBBLJrw414aySEh23pZqvHv+LIcqydOmvCvsvU
wMhmITK29abcCK2SdWQDfD53roCfmG9pmg7EGoLPA6dQeqkfFrxuSBeJeyKdBTxEdzS9iCM8Jl5q
rSI5QQoYfhOc2tKwEJalf2HjnQiXBAIoDxqgkGgQuXbIWsd8XMfvOwMm9bjJSEq5dhyVv43gP9ke
OHlie4sRFTWxY10yAesg/aHN2HQJJc2l6kfxVpiDysKebp3cZLJUX4dh5lnhoeScNmJbt98lwx8i
x3Ipsb1LmIdtm6A8ytRCMY+c9QN+kIx3lZcOFzYYSM6ylCNDVMat5my1tkKLrC/SecJJWAJHkQqP
rdVHID1a/TxOnnHPkMoPENdQw23cYUrL/URRRTKmXk+EyaXkKrYqoPREDKE1ZwuooxaO8aoQBH3u
iG2HzznZIOzgJsKXWKW5XchdgvIBXlIR5gVFWrddj7HYkecW0EroWHW8PNc9oPlrszFgvnOqiAuW
tMBtFhF2BrGg817Tzby2SZ614DYWRptZryVyVg3UiAYeJ94xdyqUflWACW2IzdB4MsVmXNKqxxTM
huvMUcoYyC83IypzmzhOOcdVcTH7MS2dsB9VYIBXkHStYJAiPw/GXTcSkP2cJIXdJBH0so5pBC4h
q+42UrWNO+wSarX6OKajVn3rYUVIZ5siI6ogQraMrO5jHYem3Av0RkMddbOt6flNPoqC38HWUB2N
OQprWumgUzu+/kcF81znOvY5KMpApMp5djrHTO+/9zw1sfbthzJYO4ymEStxAdVunYAzdl/HCTyH
i/dOFJ6u3D1674XnrTX6IHsZxZRqIBF8GnAaJ9s4n1y2CJbj4WlMaSj4lwMFpTrreaDPdjgm/dgW
+4UhEb8WW17e5G+WP9ayAlM8jHN9YY18vYXsTsQKfYh2xFrz8QZHZO7WRUCbWSd9HNu5Qc6Dr5zX
tOyk3Qnh56zHGunFBWKeKxNNFKW7CFgx4fJQRPn2Phu8ap4FzUxJQzILUSaN5WRvk1rZWbkVE8IV
yPFd3fj4XEfb38ZaSZzxZpBxQBKTYbeBvcVmb9l7xmfVk/BHCPyIVAhnaTDFkTHMs7NFtFG962S7
LQw7dOip28btgzSSHXIPtVlID7rFyDSSW476/xRkibxBHyoPtFOzSwglVliY7niVG/NcbYVVoXmS
AfNUoZX3eaAm79hSwnkbqxazvVH1GvfQDTpiQOWLqcY0JIt3QYIxofadTe6Fyz46RoO1zHd9pk2K
AgF2AxUoJ8Q4F46z71x7qKK48tWbtsRqBvubECty5xdZ4URTVtdfO5058Mrs52hA8JPkNALfKd1S
TnT9AQxHId8TTa0dFypqsw6XgpAD/GMy1nbVaPhoXMwWOjKo/Ibkw1nvATg13kspgev0oRebSRPS
UMwcTqje3J8r39XHCJ7aODyjIEB9gBQUsVqINKKVFEiGiTyH5tY54eRNqmVLHX6lmFupzWSRuOIV
bnnSEnLOewThmD6QqIkKBYQ5j33k10TvbDxtSPf4KfhhPJVoGwuJ2qEVZZuHIw2zt4W5P/dGHNyO
mt7wPRexcw2hbmZ+7MgOYj/Y5kgUPjQ0QDQPc5FcaizD/RcOl1N66+UVzIMeOVB2oIJxT53tOdkb
S6Q17y1szHfNZMVXqA0TsCoGV96fFoXqC7rgplhIz92ITJ8efeWMNxNwDL4C9ro1CrFqWE3h8aOp
doI7fM2GFwV5Mx0NmhZZNCEx+W2ybPyNTtHbh9rOc1R+nXMP3bvZDWatP7tdb8AgQc6XduWCc6Bf
oCX4znzG62lmEaBgidmsrBHuB5kMQBS5HSKvvl5QVSbxpPi4BHGjMOA0HIoanNeOQQvjStLVsj5K
pCVZejV8GGCEhIdKz0r6lqIAFNuVNYrxMjEN6Ue6kwhvh55APEzKGxDvDjXfkqG698XuUijcFQX4
dautFW+Ppx+6jDZDN3KLOEDVUYCzjdjQcwRMtEtulooOwGZxhXC3hUSnFlnYuLdLq/g7iYMqDfVF
BTzXEt+mnvx2M+6hLg3O/OKxWsgLNdQdSUSt9O96UEkjb+c4LQeCjC5QZTZXBGmYF35aFh5qm3iu
Np0RBxealppvM7yXk9JEf4PkLQcT5ZuvuHXGGmm1F8wrsCnvQrz4MIXHac57SIREBG/HNPNL1t/O
Ki9yw5yd3eBOzpMWE1J9pnNVQAIhnmsm27YyXgBOw0mq0DOcG4Qa+tabnJlDQWDitmiJxqm2FaCa
h8JR3RSyb1LVUZ9HqdW1/nrd3OvJmmhDY4uPz35ZWc8tYoVkI8fyxeqr5rkbYBmlWU3vEWEieqNE
csuX3UuiTfDJi15poUblcdWN2I56+i5f6mTUjl3OQx11WeFdD+PQnAanxYPSecUlfQHvoMW6/0TH
OPO4DRL3DcCAtVW23t/JbjaPMCEHM8zl6gGfazDyTlDT4vH63j/0Vlq70RJoFE4VuMY9SC5Z3uHi
BQhCcyvquNXtsLUcoDkkGlzUc5MisZsMwtdn9QwXydiIftSxdBJjW/ll/A11rh7Zjj08QqMCIA2S
5a1ByP2M83x2NhrRUOiVtGe8QP6VYla+F3LgqfPHV3S+w40YccRvAM3pBs/BckMQM8C0zrCrPftB
V3PM6K3I99B48Lcvp9bsfstpdkS+4qDSNgTbbFRqNE+aX9r3eQr/KrTp6h+FqA3U/wgWIUp/nUe6
/922EPSDujc2qKKSEaNk3FXPnGibStx1dt/YzvWQpy2rfO/7q8Sna/FlM2tXc161zBqY2zUkOKNI
mfeEHK8aJKvR1ZAe9TGt8uWIHnoeHuNMTc5Xp7ab4pA3fjXYYWx3+qBFvnTsqWPxKhCFMGtDZpAH
RubqEfo1Y6Fs9GHwhF3hdro6jrOiiwmPVjk7264n/wu51wOLSiuKksziyXNSnahfWTPuj7TZTRJ0
ITDuJapeynjESTMebR4a1OA2iBtgoc2H3mozvHhmu+jdtr2Y5oJs2iVLCkQ3pGuvWmzuQcBd+yRP
Fr29lZY/cITJLOV23VMDoU/mEfNMn3MfVqZM5ec8b3oQ6yDJgAhvdWGNffs2Fos05g2vQpR4ODU2
JRnMv5SV4UAUjUMSGx3r9ZvYbqIH5T5NFIC630aA66ZD2Lhf8O+QlHuuIg+m58B8kc99XLqhIn3Q
k7tfj+d+nGkzNfQYK+OdJceXIR0zmR+nhpkD5MNJMu+9aMQ60Ki+6xQAxZX84FrDWOovBpU/jpDX
d3QNnWHl6h3GTfIzg5jmnD/oyPs/qu/vKL+LQCyn7pgkAwyzRzRbUlcaDoUsZyj4/Sv/WzSHfxVh
+scE0/+nwNT10/x/loUKH879JR/n/DH9xwtNxB8QEN//0u8wB7gMgFkZ5xJWwvmHRei/CDle8HfP
1U0mKZ6LWg5H3X/RHGxCYxiqoR4AULPKNVBqMLUd0n/8zdZBhYN/wBCj++tG7/w7QIcfb2aHSoOH
Gu4xLg+Ckv/kijKk20pdT5ojJ3VEdUWdONdWN4kz6n//L0Q36zj9D0Ptz/dCCaGvxHQcFT8/OLLX
Odv4Rn302BTPiwQInI9W8DRzBS7bdvkrLu76IP70flhWcN3x7Jh/dnh3GhAL4eu8X0V3AEUXDvdN
rhaw3cq2jph7XWtLOWrgYsjMh1+vEj8+s58X1tGRLwDvxoz8J8cS4QUAKFFdHheS5t+rsqKrXFKH
Xc7GQnRlvARPsan/1Vf+Hy6xw9VCaLRmS3s/4w2Gfsi7yfeq4yf0/ROsin4B0meQdaBBIZttf/01
//SGa1QO6ibeMdBhkqz//g/qpnydEZsM2UkCiyHu+oLIrRTSaeVbGiEg0n359fsZf7qusKYsd43N
RlcUwAb+8Q1nAlaWJF4nto1qi83oxr15vSwrBtH/5IRzbDCotWp71RkZd6106qcaZ8YUwq9d6nWk
490Ns0keY4c4lVGUSHuSKAL1PJv+X9wFiAd/vgk9B3c0z77Nr8nD/tPnrSu8xXk1jAfHo0v8oFWm
E1/0CQm9u6Qh1R7lhTGdmGbN5TqLcIhUoui80ygCD0g/XPeU9ThNKzperwnDUfh87gquwN+OQXXl
rzJ+r9IT8hDIwXUnjXNlrvBIoNvAjUezJ0tD6wBYTrO5AJN1FATKzgP3O3o6CRb0ze+MwVU3cRbA
a1062ThvPlX7jD1gUXKLgA1EZWc58PxZJdwIzVIRHHJdar/lsAQRd62n9WMX51gQqSJnosxJsU8N
44O7VGXAibMsV1eDHUj7VtXzdFnrKWxj1+EwAarINjefC0E3VzynSvbqRpsGdRMULfNDFbfi5RPE
vnS6dXSRXLehkhKweGXJG3CCYASCdmH5UjRCCJLpnFcmQ+ruO+yykrF4sdJB3WmtZjw4K382WzLn
Fbe9WR/rOVAvLgXxGEInY8q/cjnvRhtKeyQKG1k7AE+mVjUMYJN2WBeNPkkA5ch19BfJdets42EM
+NEWvw2eJkTNr67mQqZOIFEzbnOs3dxk0HEDpcHF/QSCf79X0zyxxjC1smm8ygrVv5d5AxLXdkzx
Ys74cff9hH2eyp7q6xR4cVYdEfK21UC5R3jQdkCR8FtKn/HJF6yn0YBnR22r2eY+kbVrvza9L17S
hOP0Jxc4WNHDADyhjdp1xp2BBlMLbQZzFx01NvaQFQQ6jjN4YemiEqWLBMFdqRyVfNIUC4JuKA8w
j1PDoomWMzxH58B3nTi2bMCvdofP6w+m2GG05Ns01zxOzb6W9mELS+H8+Wc4fZPQAkGcdWNJDxrf
9Tb1BhlNSRDsaOxzA6fr4+HiuhEHBuwxQNseWkso+wmxUav84G5NW+5wf1MzcXokPTY/D8wvhbPx
K1T+98Ktgedu4kbFckenfN7ElsZfIEXb0I+TMXhS4erQYFD3jAG1PQmA+RS1wADiO84GROGmjEwE
gag4aC9N5L0vCOSnd8kET4ZT3i/ZzTRr5vRbz+VP931dy31vYtUGCls0Gw2dFIMZxLZYHR2uc/8g
rDjF5DBzXqjBvyHPDrGtqyO+CxsPbW6dHQRHIZEzhziY1cWQNOrBxZwSpgKIq4vp6WwzM145scZz
r5ttJPAnboZZGdeamw53U9r2yWaIpfMF2Hlgc3/h6giTIFMXRAjLg+03SbWhEQiqVW+Ws0+82TuF
vHEmUc07EefjnoVODiLNWHu+NAhN4gdXGm2ehTHkHo7w8B5kHIEihlJJFnFzByc7xsoZ0fBGkWZ4
Xvxk1Vj3IkOzHyGraCDk2tfaYMKalygMDy3WAskftLjp6GhyS80F8OzU4B82rMvqjm2Oe9mM6zQ7
AFhll166bD/3g3hxjCF4quaUVqyX+BXBSVKqu0WlMUA4aovvzPF+PRdgF35VjZ885Y7LgtmYxUNO
R/e3vMM9jPKcXHacvdk+Q/xIYmzAOCUAyB2xjTYPhH1ulyyvI4TQdrIzrMp3Tg76v+C3pRfGl6rT
tOW4UH/7R4uTtzWFhujhvdGyK06uaVlvSyIdd0un+/TfU+iuz9MjzpkHL03b/5tJNH5N7x4JZeEx
KpuOjjVqMrLoJ/4wkq7NGmycqcYdsnUQHD/Opu3ZbJmYlbbz+2y69jT7jQE+f16wY3WP+PrM+C3w
p6zDGifiZrcQe1puzKQYbVpUhXZZldnIpatisVnQHz7Pnt8cMrv2r73U0qOcp2qP6oeAq5n2zwv2
VGoRMTj+pTWRGlIYkp8VW2C3JY3VZrHASNqdO7+fj7OV+2ckgMFTx0SPg2vp9u96mQeXTowRdFO4
CzdNO3Kn9InuR+jH11tpJBsvAttnnEGXsJa2LoaITR7wOpJh8d4d0uCyn/hpwO9jetpUI6F5G8/H
OpUJm/8jLWpuQWUlwaVbQs6OEpP8ipL53WFOJeugdJK+3yNI8i/RMgDDQcRHwDWbSRVaHikIn0hl
15nacv9JYSZdPdtb8WK/LnPOgv+5BHrpyGAF+8F66xM1m94ALKPpRtPfvpxg9u4xhy1y063Q9dpi
Kr0xrI6d31zAoXsl+2PPORAwv5Ot/PW2ge0OgtCjYpg5ouy/fywDuFO5b9OcSoKMMrYvD+nXRVt2
3UHOZPQMktoXpm6wNZaynk/mZLo1CiLi0tQVHjDY1XoXNC+T2Yr02nQknzqrBN+ViDLesu6y2buz
6ej27BYujqoKh2PSFnQefF3iWEyU7Z6Ague4Fltnvo+1xnlxU4OFde60/HIS3UrE/R/VCPYCzIx1
kVFX2Wj6SYyp9g33f4AGZAoU4XlExEaZ5gVPppq4LfyyYydvg8F4oAvH9pR0qi52HeP2hU+SrVeU
jhDaNmdmWx+FD4W76liq7uP1F81zxFLLWHHHlegDzjgjOTUM5qKjqXB6sc4zfSfWnwxtpqXFdaK0
vKe9oY330sWJI8JsSpPUvysLbJtsVQI9Ak3npAWbPBeZlhhM36mWkz1sHqjtqDPvSh0rfYYKqAjj
ssqAX2I4n0iG3DNdogbxzFQ/FbRpz0wrZIjNE1QXaq1IQU44lfkirvj527vGZ2UpZKo9Ky3IThpD
d4RjKVsPII9DYrrklisy9spxcvgerRuR+IiiwwsYQPZxiMr6NvFZ0q0uGXeGnhg0/Qw6r0q1xwYX
JVyR0rirEWg2G8qQDiYo+HqjoCIhVbv4hlvR2fmyiQ/B0kD1HFrJeL3pp5BV4Vvdtd+0cr4OlD0d
ua8pDFAWXAeD0K+dCnim1KvQ7efqoEYHKTLj0nvFIGeXs4lGeZsy08Q2gczJvlLmWN/ya7Mv16o8
sfNByqwK6KiaNYR+5W6ToLwaC6QWFpfqWp9F8ig0d3zpGtM6N7LKm9BKdApIsqPLoMSyJmknG3dU
fnSracB+c9zYOVkMEbKM7niQM6KuaSrHPlELy4fTuvwgNn0oIGYOOjTcBHqJdWjWpAg1dmCCRka5
riApuZqoAkdWwyFvLsbW1I5IXFpx1RclN2mVstpkbscduciY3z5WJWmJcwGSLpSU3dGvj1HrqeOH
o7FPI8KzHBoL2HGxef54iloQYQbseOIgnM+iX9Kk3PwvIqz+dPrxAUbSqDAcjv0I+386HqLfHMac
WIJDWa/B8qPnGQ9tT8jJxkZRfuGuA+fT53L46+/3p6M/74tC0IHzQs+Sk+KP348jeWnljRIHohzd
10EDTVH1qlS7CQhdt20Izbhz3ZS1uJVrlfvrd//R8sPZn/8EiPpxvRBh9SdfwdzndE+QjRzw/UPb
RzxlPgDUI4jJ61nth4RAE4TqHceStfKGcMTi/vkR/q2O3UNT8d///KGv9s///GOX7Z9X2deu6Ztv
wy//1L9q/f3wyv0/P18j+WhWivQP/7Cth2yYb8ePbr776KG8f36K3//k//Zf/sfH56v8BdGaZHh+
jX8NYA1fwWoiLMiAr3x/wZW++v1v/d6xMwz77/RQbEdfwYg04XjB6aMf/vE3jYP832197crZJJMF
cEH+u2MH7drAdeHD+oGk+dnd+r1jZwFttXhB4pJ8alZaYP9Ox+4n18rap1up3XTIPYtEadNeW3p/
aLkQCICKkrLnXE/g+Yla5+ZpLLz+YeFN8pbA2fmUK1kXW10vhpehseUjq6DCuBjU7W9/uHo335eM
/6jH6oYhydD/428/92PWT2ODGF274jpWmrVd+sdPQ/ymKIJ0lGezrY1zQoeFY4PXIMFRcsB6Lyd7
fPEk+yYpCD7rG24+7n7IAJ7NvMur34Nh0K95jZRRdFkajzigfGM/k5bwYQAmULtff2Lzp7Xv8xOD
duEJxYKp/yk8EAp3ym87D2fQG0kSuQBEHiV9PGsH4r9xgBoqI49gdftMrF2GmXOhW/uKyRmboWyG
91T1vcEeLBwiWrIG/UKVUjF6HWFJ26TJ05tiDE5wNIlOYZEKnvq0vQA2QqEBoda9AqYtq/2vv9VP
Cy1fiqkE2zStZO4NOEE//gwePRcErmV/pqsZPDWJz7pjFya3hqgp8ibVBfciNsrnX7/tT+1jztes
2LgDAwQ36/+sH+sP9yLytMQGMl2fa5+2KiiF8YzlBjhFnD79+p1+WtE/34n+Ga1cRkMBHdUf30nU
WHFJnGnOGCwIupro7eyBvc/mphDpVm9x+YeWPvtNiHR+qv7qplk3xD9smLw9N4pJkB6NTujHP789
1riMAQwaa28Ns6vy0XktyvUzwPfot4zsm82s89Pvp7KdkM8XjfeB5gc0SzDblwqUvB5aU44eN8cT
84jO0yQf2Z/nD0GxENEZrwBqIJonXtJyl/EvJkg/x5qvn58hkmlg4IMhxSzpx8unu6NTO06sXRlj
XL1mjLrpymnFUNsba4YjeJqINnnjTIo7YmlxvTOGy0KEA963gSxluOVpAre+yeVHhlf6XToi9U6/
/okxQ/58lcFNcRO5CKCgBFGg/Pgp3c7PdMAH1lXOeYIkqmggVWi/goCC3SDHEad2q9/Kikgh+Lyp
h9Sspt/SiX1pC5iOZVvdCTjSauOVU/LblFfNkYYBKUNOKx5RtvtRjJU7HJscKj36JvqPcd7X54mI
QKQPTMmTxAhomC6Y20JTptUBBXR5Z+bJTYKiXW3K0WvPkNQfBlIbLUpGc21vziZrgz0uy0af/Pyy
TB3/JdbRW6aEHlwuDCyDcNJT5s7cdNlR82l1bqbZXyJjcrSISJCvosc9MOIjR+tRwd2P+3Y8wiU2
H9oU4vY+9jQSW5a04EgO+QnRYd1qX8YK54tAMHkElCCORhuU75kULs+9VRX3tHSVt5FMe09d3I3h
zHVg/m4G1yh81ZYpc7szDGXIbel4BhL7CUpOKE1iA6reotUpgus0xtoR4fcfDmw1JolTWPyYxnvl
s6r09MLsAnHvoCHbj0GumTt8TMur7zbdttdVvuxk4Sc7jTH4K2LY6RumReGEWAzp2dWEsSQ7RUnM
wzFN2zmRo78jE289yVrVgb49fiPX7ojllnheNnmf50QbxRNmzMZRC5E0ZRxaBDZXSKyKbbL6aG8n
y7CjrO/wt+XcScPOGiZiUBT9pEtmAEsZ4/5th6oiJGCVp7+ncWqay0s/aWqV+wQdS3nz1ZyrfLA6
1IfjKPTzUAz/h73z2LLbSLvsE0ELCPhhAxfXpTfMZHKClTQJE/AmYJ6+Ny5VJYn/X6WuHtdMWhJ5
HRD4zDn74AJETtauBwyPQ4xzLKN2z0VRP+l0Had8MakoR36DGAm1TnuKmNEDR0QsZQrFQk5tBLk0
0cngGYz4LiXuGy+QXFx6h2Uu/OHa6QeTK2qKSQCawpFn4d7R0jy+U9w6ThK2bFi44EzZl3vGmJ0f
sCZHJBXN6InJsPYNnw1+DLwAeyjBiAT5wRDeTwQdkTEfUxXs7SopiYZcmWOFlZD4cEiWoyJX/ZL0
zBQ0oAB1knkf2qjcTN/ptRiwy3mjd2uj2Y/PlekOxKSF1dy363LsdU435OVJ6sJ16BUzYr/rK5rd
wimXI/P5sgltgWQndGd7KQ4dVCct5GcVr1pT0r4j4Nwyp2Spa3eMaTWmD0SfvTJz9suT2flDEcl0
cB7XcTCxwyB+M67I5e1dtg2pSIdD3KmmeuJhbJ7RIgi5HxveAeFJRbJGBAmuSAhyZto3pYfjLdK4
VTq8lMZ4Zq1hF7skNolzcME1NkF2qdErKOrrD2QhvoPieUANDt8ubU+GnllHlv8MYLEbtuYuq7N4
t46xRMcydY0PAGvKrdCEWrAiHcpX7YreD4dgE+P5cVPfbSIDDHJ9SjNjSiIGtCmAUv6/wPARHHH5
JLi5Z8Zja4DCWPvSobBZQK1wH4lbY4WenAWesjTzeSkmMd46jb9gRkSJckPCHI+kBJMyf8BH9mru
oZEZ1RvaZYbcLYQmMswme82ujCEZni+JifZM0iTuTC5eyCw4U6PeIY+KwZixDUFMSJAhYo4og8b1
VkwTlUWe5OoJocX0telSEy3zlMTsiWyayIo0WHNvFzU8tss2CrW4aT1cNlvGgCaYsQbIt3CAYjVH
sH/y7Nghusf84qIyvLuMcgg/2S7OnFw4pmA9nfC8WCxQ9HaLukynijdW45IyrniC+S/IYbi6S05J
AuwMf65PA2FY4j7v8ME9Cq/yrRMBZixZhnnYis90me9JHyMdsZ5KXrquV+ZCsygJqdSlu334bZE2
cT7xvpCCMXKv+BRjC7qFASGLkNCXilunKRKZPVTAyrA5jFQFP5ckhhiqdAv0WlAnmQ0JWKd06ubx
pmQD1AeZPrYI+3V48dGiWgZW/Ds2FD4RBwiy5q1OHqqSFbHpn0EEZF4A70tyXeAXeZ8qVLvB3OXL
oznMen/F/JMVXd1Ad3ryeFqwiNCJe/ST9g2er9NuTKlMnBmD++MVwGZUZkvnEli3QiY4NIKvdTPb
LN9kIe37eewRYrbA1+Xr5JRJf8TgUH7AM9rOkEuGJH2AZ0YZ/lGGc0CxXzU9Lvfl1CQIPi2OuaWb
0scMn/IVKvLc3tmiE1v0mG3xOEoFQ13A4ElUiIrbZCVVzz9ZVW20P0oO5OVMJDT3Bt40rpHcRjZA
7smqIh4yU3tldKNwwtgvBsWT1lQ6pXebf+l8jL/aQpl+Xv2hM75jRF16YiEMV+FzE/xVc2ls9sUJ
vsCp4WeZSBbzHbiBSg038+Ii/1V9G3huf7RKZEjHddpsyThI+vXQFLKubypntq61AYltlLZVqa4S
wHdp6Nl9mT5TiTCjZlWIN9nNehXItJ8Qdk7Ka3kKLO1TkbRG9tmoGWsSbEoFtnxqBtxP/GVY9qIU
7GBy1uJm+pomuqaAjfWOPGXwGR5mwgfXQ8dyLIuydeQizcSQm/ezLFb7tnSazVrTKN25sYwUzzAD
9KmPJpxAmOg9tn14AFxGcl7fF5Exm3O3UwUWOgJvWq5+ac1EaS7E+vZh3GBkeUXsaDznace1xpNu
2xsmZX9f+RXQ/lE0PrilMsWSNI9vydLZGiGnhVE8MgdnMzRBI7AwRxaeemxjwOo83LmioyYz+TVp
HJb5OjMHWV+7XZOa9/jICucE3NLnc82zltzITtum2z2CfHZl5TjcFEXM++8AWO371JPpbpp1/bS0
Fvf94gAcANKcujeXqvS/k5S/maQY/jZZ+NeTlP8DR72u/jJG+flH/jFG0f3fdIYl5G241FvQb/4Y
ozBhQRLj6NSUAraIg7rp9xgb0/0NOYkOyXgblPBfeA//GKOQcAPkARU87RfyJ+8/maII8cuQDuUf
/QUhoPR1THwonv7aa5QtctdZOhPQxAaQAxXtNJRFFaCYqnXOUuWBdc9bcovHg4QKWOqvLJqRLZLd
WvbPorSGtQs2vZ6Iig4qwJSHrgIS7z1lDnJuh8yAvMoMnhHTjD/LIpqgxBPhL8dcmyYNlT3MoVKd
MEmUPaPiFfny0NxUxcLCUanM4+Dwmop1Vz6fa61U+inPnOVmIcr0OTfbBv6C85mtrDpMtXI3mCvA
VTtvrvOShWaZz2RO2rYUz6mTrVWYsTHZqoLtEQqr2Y9YOXOjFt2KXMMpWOKveFze9Ubga2AYpG6I
u+BMosCaNq3MduL4DMyLQzWr4jArqOk7WtbsxDOidW99f1B52C96dsAaT0PsNMtwGDqpRtaMEGXT
0pLHJu6mfb52Ljs3reIvRjVPIi4iDcVyKa7ehmkxHicSaNShHnIgqH2vWDvgi5zDPlnWoJckR+d2
qz4PnbW8xGvtOmGXtM18YtE7b54Mmw+Kn2YUn0kcacGvGgVtotPh8JQqIgi0NYLe6K4nGLIbnwHc
BkUsw5JMTvYJSZH74uccUOLSN2SXHiK99BNqay0AatNltPQb4tJ5mFsT4lz6EZUPLgSzrUuxLx0L
gSh0L7SCIIHpYY6gvNIdlkX6HLG1PNPW/ICaoQ9aLj0RFjP6I2NrldB76O8rkKa9tLkb9zLOuojS
fnkvtxkkZXZJ08WY+8kg6e0KuG3xud6as1gnmzJstGSAyMyDZCc69w6YHg3d1toxRoEgisKWjk+/
dH9JUrT7RSUzT6DOv5u3NrHdGsZxax3R+NBF1ltDCeeZtZ2djsV3nUL8BE1KnIatCSXOKv7C3UBn
CjPW/xqXin6V7lvJQzK04pk08/E0daW7x9VHl+tXcf+EEeCbvrXAamuGCTuhL+YOyE61SwMbLpfO
Odma6NIprLPcGms4SuLAVsuJA7tfDWNnb014f+nHezpzkBfdbevp69diKOMdBfXyMmZNeYwvXb2m
6XT4zdbsq63tX+q5um1tILPBcJkLCJXFob0NC4w0rj85STsQ4+YjFcJK9Dq0G58BM0HxKLehQ79C
C8DgehhqmDydG1tjAMNQf7DTlob7MruoK0sQL8E2IL66WKlGe2jueLD6dMt68YMn6nJqfXJniLfM
caotflDFw7ecboPGY5pCGyPtcePY4rQU7/O0vEJStEOCw/155yvhdnKHJp/fkWaiBSPi3E/UC9Sv
ASDFcen+u1/4f9ovbDR0nlb/+rH48gM5QjX8ebvw+5/5QxCMHYC+ka2YcBCRM8n8fb3gmr8xX0Su
itDMYWf2p+fiT0GwgGrmoiW1NtXvP56LlvgNVhRPMotlhYF25j9KePtlOs5MnJyhLUGMeYJrMdP/
62PRM9QIVN+zj56H7a5MU49ur/276JJfBn3bDNfcMhGYqvOQR8j811eJR5oeqDLxkUdkZWCo82lw
5rj+Ug0o6kpWH6dibSnrCFpp3v70e/wvK4vt9/rzLPfy4rajU0nwtaGt/+Ujop8sZpPlPHEtfi33
btcjdpsNXtfW5SO2oPo9gRwJ+rbKzB2GrezHDHG2YszrmDwvMfQsiEYOg/KK0ESOh7ihTu96gO2I
QYoYqOrSNVGfJOvN2LvxI0fXtPv/+BCbrJlKiA0jWp+/foN6Z3E+DqsPaWsWbMXrdV9qpXXK3GkB
/6rj1oW/akYaa/XQ0DfwqY/wkRwU4jwHjD33DhG79+gDvUBXa3bwGbXulSeL00zeDjv8yXgmyG7L
jV8HJqJllf3NzuKX5cHld2AqTSUHiIS9xS9L6N4yERq6k3/MTAr9Tl9h1LNlObh1/vHvv62tlvvT
9P7nK3nok9Ggs8/7VXluK0hDjcErKeqXI7oPfjzHa8/dYLYPGOP+Lobql5vo8nq+juSfjDUusl85
i8JACFhqBa+XZN0DJwrV3ciG/99/qv/l+4OgacF1BmcpzF8zYfyO46KYNO/YiSk7eHxrjelnQJb/
TsV8SXX85fuzhaFzMG3nwv84FPLEED6yIO8oGCSdVrcXQEm4ZnD7Trul3NjpRuoQu10P8nFRyLsa
Ipp2wJrix3Ss1qvSttuHbtk0AI4iQhe8ChszZRCLmkC2Odcojw4Z1+YnlbjVEpqrbmlYgpD8AWfi
RebGEhE7muxIHdczlliz47//NhkK/XqVeDqtAF+nYI/rs3746y0Vi7jAfdrNx4lokKBMMHrCqO9P
Guko+1r29LdkY89Fp+1sCXOAizc/oqUFg2E0wx7fGGgHmU2oXuAmtIhPXw3EBbc2K6Av7lSWryhG
os6YxJPhE9kedPByws6Ji2ehSwBuawbHWqXzJ1ZNYlcl2XKg1TUIEfjCcSaPzmDbd8ko7COReOgG
HD8lFjsmcDxxMmjxGB9rOwPpih790Ju194ykIz/lGuOyymhTLGFJ/A3hlROWCBFOVrOquwZGQktG
hGtdlx6KNRU7dtQoaACORaKsMzo1IVgG8EDZ1RIUQRUWbQWqHkrvHQl6y/cFqxu6q3SIEjmYBzu2
8FvmTipwKDfOTnNXi2LI1J+bsS9f3SSVH42R1jNcdX9ZQljd7IynWjeDukrnz65XyZ1bCjZhvk+8
8JLP1yt45DsHRdVu8DJQ02aZTXcMiduvVV7Qs8Dp0CD3hGksf2hS8260qtB2VpIRLOBCBSsd3rVj
tJEU/mlWGiSeuIkDgbd7QCFGprLmVge9ya+373NXF3kTmoiWg75mfmOU5pu9TTqsOdVPiSRLFL7d
8kkr5CD4r/p6a8AJQuHDaItOoiBMvZzMA6Z174SG1nzvYqe/z/meqhN7Dz+k+TSfpQX3DvdspwqM
DK1pvtdtV+9lKrSN1e2Reyyq7hNDrBGa4zzx08x5gK0kOU7LuE9T80HE5RhxtqnTABkoWLR58OBw
i+9mx2/eOUbzsHTFTRbbaahNSu5UUow7ptVdkGJKCDsdSR3LLZg+loVKck6eqjy5iRPnC45A/UgS
pv4YGytW+s55BTLxLkowcxMKVgJZHP9lsGMyLLrOuHbncTpXtiQjQa00dDqh9GPeQrhSegwaQks5
okApGWUFOQVxzpXGOPKAxbUKyXuK3zR0zLyZOd6nbCXCVEIxQRrc0hrzMHJ3PIbkPks8p9oBH8x2
UELFoet77cpe6/oaBg57FRYM74y99Icx610vqBbbEwEgiuZuxfjPMdUb7dWyGNYpRTV2NGByH92a
28XRFjRmgU9+gBwjRJBpQGBlS1eexpuvAH++spLPeWyM34EkL59N1U1ntjsKvZ0/BCpprOtOJxS7
HSTtAy3YaYQvcqctBNCOBaAfeFgIgIxTlfnu2u6M1mForSPFngkZ/2QpvdozTMAlKpMmsoraCvNl
BDhjIhsznLa6JlSoD/DrDoFd869kPshmlzlze/Yb9HEOUd0HzWFu0Pa63Me5Wj7UAFP5lvyCYhc3
FAW4rmCTo4LeNaLEB5Hw5DBWpA5CH5tIV5OI+MTd2XUGEU3YDnYoD5erddD715XkkTvBjXq7ZCzc
dzImKBYdU61+gJeedn6hr8clz7tvKU5/VsiZ+5IC0SAMBdmXplNfFDUaUiknqhNFyVfXk05SjJ/z
7i4ZU6PBNGXWHflYJFb7GTGm3Ekd5FOmURdqdrMcCtA0p8lq5b5hmv3CiLk4tRnS8VVL9SP8X86e
jg/ZNpRfTlHHTIMt3tdiNuBP1vjsQp85LJPpGqFj2sgK2QZFfqf45GS430Hymnb2aIqoHVYRofFM
7la3iXsmpCt/RvhF/5o4jg3YDsn4hNZDPzA/5iNpDt7uwXTXJBwYekcmIcd3BgdDuJKicWhQkR5p
z4vQd0eQeHgCwyZ20MggYzwrbGQs9tLlgxpYvWTQLEhmF+05X/DZBtQ24mDoZXuIK82+gm+pPS68
QHoRRgdrzDh/Zy+p/WVCHs2OY7MC6C7st1gm42OnYxToNsuA7tlXvTRymGFtfehzsU6QR3Xzyp71
w9ByKDBfN2+VufkRNmcCVgonVEWe7uvNu1BX47MR4zSdhgGIOAOTiC3hfRdXQM4gUqgDSBm8EHz9
rvzWWV6bXnd9iV8iX2xUonM1LihmUNN2pkC96cclEwVrXlAkVJ6w0tt5EnO5ni6P9/+Ocf9mjGsy
kKJw/NcN6/OP+b3/S7v680/83q765m82jRJOft9B5EX198921dCd3xi14K9ETbQNUulB/jHGdTCp
Ip9zKYApF4VPLfX7GFfYv3ksVWli9YsTVHf+kzku5e4v7RzuOi59lGIUNbSSvNZfyzYM8xpXco2h
p8X3rzQLGkixfLt4/9mwtFGqGX0wl7V8dCfvpseq89lRefvU1ID59a4/jwvnWAvZ7OZCBVhiQiUO
ahNykVShvaNaJVSKqXCLdSZmcmXbImER4hKd8GBZGdPhgHrDcE+r0bGj5bjR60+AvwT+FE2uNSs2
OTTNjdd0ugvWTgEgofrxmRpZJLnK3Nqva6KDKmqmrms/EX822GhYqrIwGL7NDoIiEftD5Ka61e/T
whLNeaC6gWKXkxGkb4DsBW9nBl3AOLv1Il4slvn4I9faqOn3rHj2DswWFvs0ZpAvY+JQMjd/jheN
LT82HKmgE9d2/Z5XMeHYTs4uaBU9S8ltWqgrJ/R6bvMncAt5A3SrsPoDIHtxRde19uFIKXoV5zzv
OBZc4t+VnucKpny+eDs6kyPVNDayKhswB5ClxQh89qKJs+iNdsEKPDNJj1mfPSUF9C82SjlBPlV9
zMX0Ai7XPOTDlFNp+ckR/US6oj1P0ld4d2wJF5WdcF3coJ1CFTCOr31SskYvNjbInHKoKJ91XOJ8
G+Z4Ykk7vZFD0YegckI5m1BK5AtSRQIEfSM/06l+TTK0K2Ysx6fVG3ngrlp5GPlKNZPYMdttWK+6
qbv3RHWA4f1I8/wCT/CjLrLhaqVg3BJWbte0hfQ3Dm912Z9LVVdHSQTxzmWiMK8AVvulcZgFEqJI
BMg9pMs6kEK+NFD8dtAta6h96oeTVc5N6azx/eTXeD5x+Af+SE3Qm/GOQBt5sJRlBDNlhiA7hq0B
JI3E4IFjTSq9hnDT3XgDz3SXLAbycMggq+bVDpCspyHcQ+9rNgqFthFgjsdZf567ZYma1tYeGbhb
DHKTH7EZ13e2NjzZQzaTfIWAAyN1tuVMZ8dKOg65BboTmPUCfbuyx/3g2daJcyHdd53w96QmWaGd
av5BOdOP2pYlCXNwpGLOjoBHUwawaM6+1qZV46xhQ5gkPL54Cve7mpEzQ5hhCe1VA8qpKxaXWs8K
U8zPhl1RyRTyRSvi07piuSv7hozuQXu1EcCQwzrn57S1yS9prOyDyJDuy7i6YW4MQS4nS2LEbEl0
YZQPNQUO3JWDNwjvI6CdnWmt2kc9ODBMFQp3O6gR9ya7LlfrEoIN1Y5C6uPjYlCYPhWWbO4dncoY
KAyZMg0y2b1ZZ/Ct3NjtQwNnyzOqqCEcdGNNDhm04HM1Jh3zbXPg1biw5BrE0/BtLAiF12Ol7klt
NXABclkkvioMpmPz8h2Qra5HiWst53HIqiP7iWXyDyiTshlOjLOBCXm3RBj30/BhsN4BxQP0e+/M
45h+wMHxudcmzLIBCY3NdCvYW7/10EaU2DQC695QpX6VVn5J3JzXhGmriQNGQT6ZpBtecghlJHa8
5zyjMTYmWgRoFeJQs26C9taMYn/FbZTgVBTe+nlG5ffiZrB1ilx755Z6FcDJGPDLGnPHALSztW5h
FstdVyBgqDSIib0H/1E02UsJ5GZbItnZjegWRUc+ruYON4pxjyXnUwuMkOhF3/SvG4rls+Gj83JN
dc2iqnkETaM9oXp2aVjsbJdIH2dF6Xew25KU2xjEuYjiuiKFvlh0SIZLHQHOg6cEOeUWyUlNvExW
7fEcLYduu2slAcAP5aqQ1LQoebW2SNGmqPsitdjHL/1xMvSUTfWwbs+S1UOF5VRI0Za3aqztI5nW
/rdO9A8QwBH8QBqCR+YNnx2gMehBdC0SpjpZBRxRORomrlZmCh9xjSmOWFHtahntlKHcaODYgZSA
TZflCladfWwZnAfecpsRNXK3arq6WTIWHNUy4g6sZgEajxWTcsXFLpwcUh98FyB7/Mg5UHzoRgfU
wx1n8HCDHccNVxShZFoS6qZTrZ0Gye7KAWsV4FR/HKGLB9Krga7htoERVjOCnOcD+X3+Ce9mHNbG
jCLD8ctvC61BpG92nNHQtF3Ty3aHJBOpjO+J/tnPcn9nenLZtVbho6VuT77mI1PQmo+5dT9hRq0j
mo5xr/dNFk6LjxPa2oQX1Zzux7Gcz5psvyu53hRDPBJdiwJinWBIFcKt7vDi69dkfdVRpS/5fsoG
/bRCMDhqtksWIWIZLNLkiHkJVjUNKS7U7Bx3Yyk571oHJiqG4QrnGRbm4YsgV+rKbuKYTGSmH7E5
LUGz5PS9hcKmnVlpOEn5MTqFv5+b9Qsejw0v5nOWUffGNwj6YhGonKMf5ujXbRwZ6kCI72Mp4jBl
Qnk7WYSTpIVoAkdP3mrD/mj89oc1ZMW+sCkY1Gy9lgB+w1L22EY9/qq1s7qgGefhA+wzSKc+Z+rG
IYoLf0rvCdPJH3xRNyf0Qes1xnm+BlciGo2R9SnuLk4p9eotTHiswXzKWFyHLAFHKBke57qTFV9F
BSqqFEt9Gq2SNETlQrL2tWqPyaW8JrF3isjps0JlLl97cE6BEo4bTD7vYYKrGOl+6730uljvpdkz
oqhWjJO01iNt/yQb3r6iV3rjtpfDzeaAfG5dmz+LlvupGwG7FjMqncJPHkZWovc2C8c3N3eesP5A
HS2SWwt32RGneWKyPMubyO5jvug0S61PPt1JONtORziwF1lrDN6/7V2YXqOaFtIeAH1ljiLYM6nF
d7uaK3u38DsHojHqO2Wsw1FfZ/eIbNH7Mslefxv1+RvxMcPdqptaHimVqmOOgAf3mqMwUEIq5mRt
BsWKlMmWUD4+7y14ptHLxxak0OOEvkYHoak0SgzB/tC2+uKj7/CPbDdqwm+KZwA1uds5h6YxbG6Z
yhlIser9lX2s4DHPKOEJVhKUzEG/RjGRf+6hc3ytkvZcTGm80tKmSEUT8zueWQi40E2+GUmuleEK
xkOSWzbOpwYJPfBJmebjjqnJ/E0vvGLX1GP/BAqwPcUcnjc4CYuDXzn3q1NdxbU7uFj0RD0fgTTn
XM6Ocr/HiYvMVPQuPj47e7XBZ6Eyz+wdQZhFZDPcJxCxWcGVtQhE68GsHzvT6jLYx3p/O0vhMUSI
MV64QzMmu7XzICWquV/uKi9DzWiQfxe707A3UJNE5Cb1iAoc7ZDbeVweWrfIXjnN5CuPuPFzgSTo
SeZDTKPtZifdZp8/xq1zbiul5UGmASolDWgqXhKR5csVsaZl4K9MPHwNHW+Q6pNEo1T4Z9F2CsnC
bMgA+UaDADkh41Pvu4dhnYdX3VsJpG0Ay3p97V+xOB7urAQUfW3aneT+q9EukFOyk6WNsIDqan3x
uwErM+1DPz0jMxc+8QQWmQ6r35hOYBXNoqIs5364YtmHCteDYfVpir3V+ZxILVt3ih0Z1c9I2ge+
y3nAP+vMSWRJy7klRTZ9Q4npaBQr41OxVvhV4O5pN0U1Z2902dW+iz244+U6FycQpvizvTyBqmkx
MQ36cipf9XiOHxT/63EuOV670n9CjA4PsGrHr1VZ1TstdfO9M6zJFRxPkDaVYjs+lKp8NpDkBnhU
xGECv3AN6gtJQTkADUzaAjHCWvSB3TX2foIo8IDvHNCzvcbEoKhMRio3xuuywvlggY09grFI7gWw
hOXRc/OuviOufbZ3PkxBdBchayVBsVA2qb/0HjxWIVDeUW5m3gg2j1mI9VQPiUOoBgVe7bHjO+Z+
WvrBlC8KgjWM9dDpCZMo1gY+udmnnKOzV8yUTo55HFLHfhVeVo67dYKbeOwk9+JXmDvxTtfyOLnO
UOjA0F1gdEbCS6YdQkFcn2ShY/9IGc9cq0FrjmPvG49zO9ALGK12WOGn79SwaGc4kc2p45rcIWrO
rpvczojjGd2Psqutbz/pph0+jfwwl81zL4kVfkPHhFjb8qebgfsRId+62juHDd6P2muSozOWlODG
kGphm3Xuy5pPeoRiaLUi0i7lvhf9+q5TWF9N0GSCAjYeKgv9UPPXni/U1KbJms/pbJWPyHzt89pk
U4jQqdnZ4D7wn6clBgnJXvgCUdVRBh+ImGaH0eX1rQW8fmfyHj/1VJHRMM8+cy8jjxKedRTn7RLN
ohuisXBPWlOpHZkh6nFIMn/fSV2829ZsHUsJaJ7xdAvQjWRtN6vTQ5aY4LPrDRqQlc5GRUynr4Wv
qUMhLHD5qQ8NtrtTvJOgG8C0NkIsx9YoWkopciUkLS1OcXzUEdcNMFt/tqN2kfQ3XJQEXOZZGk1w
TyO/4DFOeqf80lPTB7Xvlkcti02SDHmSVJNTsaYuhj7UdG1hiI3SmYR0FCu+q91d8K8Qe48jisyb
WY5VaCcV/oELDLZY0vQHrEzrJo7JYCbElAyFWuPe7Tn4xyYPl4I8jbVDrdnJQfHQmZaHdND9WzUn
kryezDlKJ7MjUcCo0Pu6Pme6ce95BJf2SNlqvOzJO5r4nKxKJvUUdq13K1lehdg0ZGQUMRP+wjff
ErbigTltjJUyS0sG7/1baxJslSrvYMEHgvXeqO860+Yjhpz1RPQQk3MazwwyB6DOuUqKcJEm0wc3
cXbOWrwDKksjtlJQ26v5M9StK8Ktd1i2vrOg+dznIP0KMep1xNIGMMpsmhFWShEUOFTOedZjp+pn
dKaJ7oTUzIYeahXe3Wgz84+JNbfXtZNXXC29yxRUuqHorOy6APR8z/yBrJDRmkcPQY+ubvuBehs8
EYkc2/hn9vrm5LdtEa0QC44J3PkfU0WLlg+5OiLjI75Sa8UDyi0mAk33bUjn4YxSNg9Yurln5lo7
cMcNdBAHYIDQ5Fm4pXq44HeTrP1Kv0YptlSwRq01L0/V2ChCz/FTvKqBuTHznhsTxfYLpdRzppFC
7XaDe5U65hS280rhWKeneFrbPkhHrQNzPX7xjfZmQpIfpLl4QeeHb0xZDGSxSIUAhbzXdMaWb25R
rICRVSjG2H4mwg8UyioFUM70OtMQ0zVImZc+fWIV9AHOkPqPoAZ8N9gl0lqARWKfa6rK+t6jJ9rp
SWfuGq18mVk5fzQNMOp9QkDeEDD1oPgG/QsD0ikfvWUAT1onOcihxou/KH2UCOiVYpPmL9MjSVRr
HRReHDN2Imx9b/fWklH8lwY9zmwf5Gj6j/hOmQg3pl07fLzYJSOqSweNO6GMHF12Z3jOwQRzcqbV
iXf8VI17w2C9uVOo6rDBSG0DTcnMCEgrKqqIQbrRR6OeNrebg/bEP/CfZOV9iEQ8snTi8PAySEqs
S86LzcPVMKdvsWzG9iBRXkfABsh4ddmd2cV8JoGUgArdeOl4JIWFMbDIEdsssKmScPFHTEiGs9Fq
gJUSE2UfhE0ljIuBI4HoDhA+eT0embN/Sbz1PHPBh5j9dcIhtBt4stQ6BZQDNKbnxlDD/g+kMsTo
OWh9lNgVpX5IZSpgg7bXXaIe/ByJeYkvZ4SdGvlz9dBaDdme5eKSH0IClvtP4LK7ltrdJKzXzLD6
qyHWGjZ3DtG5hVkdUr1JoqwuDTzyNGedPfYg8RKdyQURArq0v/8BZcbTksFjWr7IBJC0IFmegHe4
D9ijvsaoK54mj0WKMy9TF15YzXbvqifOPlbmjg2Il3XRuWsZRpE5HLI9sG7g8WrMWQgVjjqdyF7f
qW4wc6E9B/+NEzhDrhK5ibHlp+ipPLc8Hw2YEnuZLc17b5BwYKOTKndSW9dvOF0RkRqL1N5rp+zu
XL3QjjkPvC4wXXc+emRbXruSFsn1QWTsgJKdO5A+kQmx/Ct1FrdW0mCMzA3v7sKLZgs2ftMy5yO5
MKP9VOvPLWPoh3Umq8dGZlOFf3CjhUit9babvRoe1h/caH8wm926YjH4CY92ZDazeMsqLLIrpPSs
Yc1o6bF2S4a3rX5ipLNYPS+J/ekPknTSLsOR+2CJLjjpyfdeJs/hhE8r8YQgtwmJzrjzjD5+L+dN
g1TGHkkvG1+62JAYV5OgqLm+QKZbBAZX1BDDvL+Qpjs0xePZqjh/AmdgA374H9BpWTpGUNHcUN5N
NeJUF3PfS9dY7RVZI/gYkJP6OkApZnxLk8eoNnMDpNpMKN6U2fozaRUGNirCLF9HORT/AlPtcvW0
od5Mw4G83ex6bRpcWjyw/GAA60PFtLCsx1nD/rMbtkqIU+btT/xqOebDsSHlK/gzxDrRChVanjk/
2WMzMHzSESXgvQQZ1AjNfykg5H23U/CzKC7iZIa9siyPi1SzxFD8T6K129N4z4JH9C9Ya1YED4tG
Wb8i5Tw3iHB3djNOhySL2weEvuI1J4B63tkWB/ba2cZ939YoY/8EvuYsq+8LkO+vP+HXaEDHoFx9
76ZbtOEVRJt+y1ZyOQjCDX2a1978v+ydyXLbSraunwg70CQygeElKZJqLdmS3EwQsmyjBxJ98/Tn
S8lVZdN15LjzM6hdIVsmgURi5Wr+5q7zA/X+v8pi910wfnBdj2YoGim8pXVFWN2UflC55IxMDJmW
nqhje20YZzd0+FHs+kMdu9UlRjB9G2e7Oe9u17gT2UYumvkkbah7e1XxRSYIlVXB9LIwytnIA5Oo
rbJH4JAG000SAp0Fz5M2Hwfp1/vJ4tSNsQjjsJ/qHcUObnLYWR20NQU2iIzysgVzfD5Odn8Glj6/
0ri1MYJVjn1Vr/X00GdVPxNlUVdJrAmwSiteLAusO503+sZfpuBYJg7SxeOqDyAC4ORpmKhoIU79
9YsWN91bvEQw0r63ye+u2rqZ9kNP9k87U9GlsZL3S5JhkmJUuWdmGdtYd+X10IfP1ug4ZwSn6CgT
v9+9SHSHI6+Gl7nJWdp453XiBLfVLFF2W/zxQoKCmTZAfXaip+oYyBi39Jvbiw6C5vWLcjeYpK9V
MDtnIxycfRYsTzGUw60r0CeJgoy2ohOV9Mra5dFKPVwqW8wBXpS9rUAEhwS5wC3wuX/Je9d5BTk+
BFWd4N65MwrDm96vyWXttf2cFmLZUiowGG9nCRbf6YbbQNX0gZ2wKHa/qH4vCYdNBiE2p5815leW
amD3ML6hx/pT/tvJA7gBSMn5+cqf29Fd583Lu6mv6AOP+WPYuZ+8mGDtW9VZKrzVMJ6fwqqVG7S8
UdJHMQktOVTCESGr966Ti+Mk0POJM0QVNaUC2NdtONjrBlDlOw+big3A/o9wprNbGQ+4kblHEqv+
MK5i/PJvQXEguPbeXsmQ0QX/RVW8DLPmbhqau6F2C4wu64Cj3TGFYFJY78CsYo1qkBhNZbtXYrS+
CUsN1waNA4dqFhCUjOq4CMWnfoKKjk3Z1ajhH7TFT32N/xtb/2VsDU0ZXPT/PrX+f23+VHW/D65f
/83PuXUQ/oM/qrQB8gn5QjL699w6FP9w3oRSukK96Lsw0v7P3BrZF1Q0BFoTBgH9H5i15/0DOtCg
R9Fcfp12/0vG5ifoGAUcxHWQtfkvIGRgRr+jDR2HT7M9G+iLQ5fHP0UhN2njCu0O4twvAkwSfWu8
aUF+HNYomS+gCUI+5FQB0TdNyzfcR9WVnwuMfNBbmt7X9cCB22nrCWI3Fjq+CG9QXvHuJcIGMUMT
QFKEaXWT0J1+v9BhuS/J8Em7GZaWsXS+1DoKzopMMfJ0JS1chNhHaCvHGW0CpBEyFEM23aDXZ1vn
iDeCCCMFpVn3oe2wXsAvgH6g8orD4KGvhZXDde276RbmO0p9GaJOzthBnU1LKOilBWzatWJ1UTYD
vphAfd5R3BcwKoPwCtzHiIyjnN272RpCrFdz+9oBYXS9eAhpbcbaa/ag4ouDU7vxJ0OSvoE3eeuQ
q19HrnNPm77eORLji6rBumnDYMv7wQjD6CgszK2dsXK3bdn2tyG4L6p9UNEeZW7H9BD1Qr+w9bcJ
LhQwNi/f0DmB4DTU+UMjMpizcyE4lco5O4YISewmMWEMphYHSKQ7fKyDNMKBIZnuejTlnil9lk+4
3iCihufqEQ+7lr5cNt/5ksUBB5zusSQbLnH6ab6W3jDvMF9Sez0W40E5ObcR0+cXeVUcx+pFRkQM
36zQ25AdAooN9aVbAduMrPlsSOlc5LhL7jqmC2WuS1QlrHPMMvIdXgXrR7xrm0OD/PEP8FUYtGR9
etlLMR2kHUbnbpmUt86qVlhEVpZfJKi/0ZFes+FSiyV7jJkhfVYGoUZ+qLENk9MHPU7NfRiJ9Hq1
pX3NmTqPG0BQ6ceoF91VhvjZB1ELfcDGwaXT1tT20Z8LlaHt53l366LS6zgW635RikmNpclgmCI7
EIZ6pF7TjuEdhrn2LUMTdVHHvYy22SqK52Ge9U0kZXHEIda7lL0uDqWWGCQFKv2ELKFzQ0Xr32E2
sR7nZMEQyRq9S3fyaZtjrvwOUcLuPlu9kFYIcLHSGs41GS9zqMoPbtxGu5+r0JHXTSwg2zqFPpKz
UcQxaCn2kwDFVejp0k0mwXZs2qNFVjIkcf+UDAFDomXOnTNXR+qp8abvfjOX5/GikdVcSv+8biKx
fxXGVpX76In8GfCZjrdWLNzPgF3v69FbH7sObNtqV/ZdjehzhV9FZF342EVClALKfMOEyHe2kyWb
J4jC2a2KcxDEwvPCZxwQkkM18o/iNS0eaNmgUYnQLXC+vLzMYh7i5HnQ9AZs+QJRlB+U1/VfvSAc
202fO/d9XZ3DFJIX9dQcKur97SoV0+y0yPI7OnpweqPiKEm/L2S0VuciLzFx0AOoVYIlClMhCAyY
8Xtswpqd6kjMIro37zVZ1/cV262tl2cADhKcfTPt558UsuEPqtIka25Zb3mgill+ktOxAbJ6a7UI
tRWS8qLFb2aLIrDfZ+Uh6jDhRHmNAXNxN0bR+MmKSB5z6Tl3mR17x8oJKJmLiR4QEp7ts4co7iYS
9m6yZ0Wbc0JwoACpC8nNCz6h9tQgkwLtIKVmM2PCdQHq19X5ARgtIgvL4qMwM87SGFBMDOKjhcRt
7QDz1wNcijAcH+J1IRku8hAnGziIhLkOhdRiKNfLGied66WK7DPHsT5lbt4GJnuBNl+EakMEsIE+
V3JbWOlH7AXt88LGYgb+XrNBZ7r+WshkZeaShHc+Rk3nXefPFBCx1d+lvQVCWtFfhGf6JDM1HzIo
tbd2Z0AGGhO+mzEADRtEJZwKSALyDFva8DHk1LhZcaP+2AZ0zxhmfwnXXh45Edct4ABaZ7FA33ec
sqsuYxZIozq8KgfR3vZZ1Fxn9tTglZMW+CGW+gyJEtDpIUZrK0JTDN4a72OOnsKR8YB3xqyh3idz
5n6nPhiuJz/UT4KGFYfLsIpPCdKxD73rAG2UKeB3LwvjA+ZvzJWXmImfEyW3jpMSxOEpA99p5g/2
wNJXib/ulqWHXzO7wWVgDEJ2cwH/xlPZxEZjrhpawseG2B7WA6Oy4VDhNnieh6t+KAacvx2dneVL
xEQSUZUzPY74VtLPWjGkstBD8uN5L5t6vHHG2L0InTj/ArIs300QIKAscNymvOKXCLDrI7JLM8Cd
pg0/g4RJd2U12Z+KqI2ORCaaer27W1zp365DZj1rqF8Xug+sPV6V3TsnrYpzX1jRHhP37q6gYnmI
pyDaO3Zjf0jGFMOzUUW0w/A03XsQM2/aBcA7hKRnex0I/0PbrzgbzQIpUW9ydogK4OxsANHkrfiH
Ic2K6hveWX7JXAC7clQs89S+MyxNzv4si+8Hn0QE9XVsWreVF/Z3DcOaY53wSm9mrZiFrl2L5Rlq
aM2PEE/T87EA5SDmybpKsUzFcra8HZGVOfb+8NlvfYTFGfwkDKmm4Wvey8+4xz7Z0fBDFevnoJ7f
00jAqmidNN/XoBqPo9VZ26T3bhPrC0Sl1P2oc/cxz6bqGRbd/LGN+IeImVts9XSBT3yh0dywhwvd
dM3YH2AuY0F8TaqF1dEG9RcbKVW37sUZCOTkanZ9hQcU3eHbpm8Wyaw0+jEgkRvAjZ14cLihu3pv
jWDXotoG6UXWcyjxwLlOdWPVnzUBlNwrHHfOHOX7Jl/i8gK3jHbXTZm7I8nLLx3EoS6otdVnH4ml
L7aK4uw2mpPiUiW+097DK0miQ7Ei1VBt527C0w4lVT/7FiAmZz34TcRIwknGCMtJC3ff88ZATqoX
8ElYV/sRzguDa+BrM0huG441KpLiI4Yv01GmWoFJ6ocbfnPeh4UinSySi7QVVwMOCiBzENwFasUp
g7OhdSQXeajWpDhLpKuQNwUpk1hpjC06dJS4cpYbOMPNTcvTvFh7WLFJOj2hJL5ctCHTxU5Yw8Gp
Zmb5g0m3vNUdNvAc28s0Pc+jfa7kskMBtj8GxiQ5b4L00OFkul0iAYAGUTxYAfH5KuKe0WwUMWV0
0wv6yVfSgTmBlJm+SiLaKEusmi+DB14abzboQc2Y0rNHUx89KkjMaVEztRGakV0Cn6FHtGLr85iP
AxR25ODd8gDQ0f4hBuyWtjrXwAWphz3nmwwqGXzs7KFS3fMgjKTbQ9TgGNlvUTdJy5/+Pf9XxP2t
iEPJ4c0irnjq8t8VJF7+xc8SDlDxP8B66XsEyjNqquCLX5my9C7/Ab3jAEz2Xebkvzjn4Lfj0c2z
BUKBvufDZfo38tjnr8Ay87ce1FZT3/3/II8NT/cXUqG5HMd16NohdcNVB6cCEoEal7IcyHASe9XZ
j6JcIyTPp8m18ATr+8xdHrMiTvt9t3gF5m3d4vvPc1To6gpMbt24e20JtFV4QSx6K+jtGynmoMgh
gLV2abFpIXnKVWJxRR/RIqdDyG3EKnfAIhPn4AG5JPitGtfI2KZx9oDYLnoNRTbE9N0Evpwu/JWB
zODgdQyq/M2cZj6OVYAkINzsqzEzuCrGQ1AK/iKB6/xOpgNGYkN7ZMbC/3ww26erwxQdwbhu9b/r
bhqxhuDIw8lv05Kx5tdh7Id85cwRWP5oZJsu9wKOM5fmJkPL/VRIY80Pv+yt/1Jyv/BJ/8Ni5JKU
gi6rkB3E9AgV1hPFD5VBK8CSJ/7GGe7n16BC8UVfxYCgziGxZIr5fMmp7VCvJDoYsJqcdW7GD7rO
n3B1X5pmoyjUs4vCxswoOVujeAUgUMw8irMe4N/6mEDnozpDm76RN+uagwk8K0PRkY/Q3xwAnr19
U78zTUkYWGSK+zCABAzgPjRdhl8EOKMkRyIsL6rv9gT+8wPuylb9viyier19+4t+l0sxX+RBMQHU
7zuwTfm+37+IkVwTrnKOvtE1QaXqTBdRLuyNa/OGI9OUiXdTV/vY4CHcWlhkoU6sxvd56ld/I/P+
Tnt9uRK6KbTufDRiaOOYJfnllh0vXpDWy+S3EaiovIETlKHw2KLGqLyLGO0y8GVv3/sfi+zjOEQo
gRJkI5p9SrS1nNjCuFx5z8UAQY8W7IJoJ+jBYI1wDXj7u36nKpu7I3AJJ0QHwKXReOrgxGyo4KTy
3W+zE4Mq/I5uHi4R55Ee2Hc4BpklLhY5DH9zcvrzJtlDSPJIG9AvQfeEUA6Ht2vDLO+eZxui+Mpo
30g3RcBsWN237/FEjdTcJO5lLhLKCKoSvO2TzZQhuwIHzC3pu8hE2cdoydWPAnuGBq4CnNtYv5vD
NbLLqzqlRLLP/DHJ18esU1p7GPIQECPIdFEZ3mUZnGXYgjR5iqt8jFv6LsMkBIrfb1/0Hw8GcQU/
FAoGAK07eRrQnBD5vRlnpeeKHJSraK0wz36MzmL5n+q6lHTWkTyp++hvi/Xng4HhLyku0IsQrnMa
tiLLsPeR1/q6+ghUIzyHve2AnW+gE0RlHY8BVsH4VOTqaUkKBMUZEbRoctJ3m93xPi2B81WbJJjX
/ivZXUatVUl3uURwX3TB7i+rFJy+nlygwvmM1wQQL3oUJ8/Wj7FzKIe2/poEqcuryCCjX2875uFs
qnWx42U8hJ3u5I3lRSlvU1fhWmltKwmYCghOLuLlmQ1YZj8kwA4+IY3wbsAoykF+9sdrAIZ+S3Qh
24vJ57EMivrtWKqcnToCz+HpVG0vOYYrj8E6in1lZEK0xfCLL3SR2gzu0DLt58/rYlKIDTAMEKg7
F8IhQd5eU4ktpitwq4Acl0wpnh5SZOV3OQ0OaAMPWMd6y+sf+p+qFPD+Y8t4iGuktAwrnKyxTv6E
y6rOqrMBU4j1cYUWON7TkpPj+y7jT6ZNgic8S5IkTErxSEhm7OE3JbONfEHDWFvGUhRsITdDTyDD
6nlJKln5G1N18JvSAZiUgF9VXSkP/jgn/V3P7JnDbGkY6ffbrsXOBOZuHPLVFgN1fn1l3Ma3WfSn
5I0X5kg6kp/7xmlzbNLrAusWTEsdSLmXYP+X4WKYh5m9NAeRiXzpmDrLZYD4DoelHfXmzGywY+dt
00HT4wlag5VknP/zBvyMERPmwcoOZbazmXSzoL5dsf26OTZBrChpBpVnqN9J/i9VGtHVbaeZ1//r
MxqqMPg4cJhTdPbcoMYTGSKnzxoMXgo26TjrhOC4oIsub+LXVRWQTFk5P9ADvzBNPRCCqmgHZKic
JDTf6FmKrG2BgMmy6EU13B6B3myXOuw5tTwUddk0WSSz8j2ErFphnwzdju2i/czlnRqrMGTXxC40
FNqzM9NzA7JxIrVHXTMPvAsLFeXluUFLkDWs5zHj+30CoxN9CApbsiarGhBxOIcrMDLni9fK5G4Z
8nz83cK80NxEFmo5XzfY6VXxWW215rkrVIq4OjyHRm6mdiOzf1tIm/wUB17jjRdhNwo+pV5qwasw
ZF7AT2hCKc4unOt7LgmOgvmiacAeJsN5GGtcuYUHyCu4BA0Er523SimOoww8Li8r08DkbdGIp9VN
ZzxSP6WD4Idt6C3GBDcToVnjZoTl/WOYJ2Ry8T9QZs8VpIBoGOG9yPqA8zJb1KTW470OKv7bOEDr
QBpR4skbUseVLENMKe85mo6rCR5GePMpa7zWvNJot/ChLXL8PAm/I2/EsFo73njPBMFlFUAl6G45
Ym3RZeW18UDnA5vWuE9smWEPZleDPzF2tvSGHP8I/BMj511m38PbTU29j2yJiUxJkaBjLG1rTxsg
1gjF0wOgrcjexgAnpn+03vrLMrP9g45xCnhLoM9LRaIw1SBzfX80hHu7L+j5ySjz0ne1k6RAw8jV
zROuUmjZzh7kfDda52lnF+mCvmfT1912LqC4T5d51CmuMbLQQHtuRACLjwGZU3EzFfVtXH9AUiIS
CBsAR56DrUQ6Cvg1gZhwc9Z7cYa/dKyhawAgIG+ndR+5EJ6OkYeYecxcKSfMymf4E5ZITLBduOcw
m/OVJlybzEkCkrJOBkdhnxl2ZvPA3zA7EcBEo/d01My+tIe5Yw9FXtrk8SWj+pW/a9xxaLH89D1C
ZddUrNKuzHke9LltyxmaGyyBXUJuBs6Yp1Q5Au9DOoHlxGeFjW2i4GB6MESdFPz9uLd7DXgL2HDH
uAeASGTiUm6P5XwX9oCxe3bIEBOetJgl69cnFtFhZBV5FwCRdGyosWk9iA08/WbxLwOkVQU9CwS9
4suEWRRfLRxo6TSHmMRz1mP1wymP2TJCFmc00s0h2/dDw3acpZ/WKFMjYEZ8WILEEu9me2nhXxOi
8DvT6LlyS0Hd1u0GAqBJsQzsYHlGdYNq5GcdQtQ3izPVDQ3bA2DYoAnP4iSbPOt8yNYVdCzSifGu
iaYqYtIOtv1D1MzcPNjLgmg/LpPiiumFWqxSXSaKFzsbVtJpwJyDWcGf2xoJDfN3i8CxGKkOZtpc
uaRrzV11FqMUY3Fks8aeasN22pCJxjbvpxWnvLkwYX2FHXfiKMB2KWF314V52+O/szqL/IK2X9F+
sMu5uA8RZwQ71NLlay6QRkRdSNbjoJ81isrWZYsDH6hYrtTbQsVPmy8pMRe1O1XVxTeRFWv7vjSo
rqcJ9ZnpHd7k9D4nq+hxr0TrX4OEzqrQ19tGeKIb9tPkBwxTGyBh8MdKu3SuvIJj9SwKesDKDc+o
JcjPQbNmnMJji1gqLNDRpPRrOy2MVdRSMMHSrbX0n0PXGQTCd/0iYgQhRW5ImIW74ICED1viROzT
iF5WTybL26jwflnXXZhiE9fuI3ed6suZl2MAXpVfT7bt6P0Yqtjb0ZWd1/sYxEjNwSd7oKYLHuQb
T9AX3zKrDOHLyLjvwh2S14Y4jOFru439Ij4q1+t3DNgmRgRhZdsHZ3ISdx/p2anA49NsBbAXeb51
q/O6FA9D14DRPthaLbo5C7Ejn++Nrn5/bWF9Zb0XlujWx75iVwPSl7J9WNUYQ5QreqlafaADF6/Q
xkaFokuIZQaC9GmPxvMKiAeSYpjXnpsAbF07WKVOmQXVN9qq9Tgzn8Ha/nuY+cg9bQela7Vxvc7v
URuIqsYPdgMd20IeotLK5Q3YZCvP4Ypq0trkexLAFoagUwf54DIf9SEbyTPpoZkb37QuN5Pd/sy+
7aWIpPN+gkpLd3WC2cSxxDCk1P4DGBytxU5HUxuN5FN2TI6yjMonG4uYauh9i9wJ+7+y2owMqvVQ
ouJYCQkkvNxNYNLHlgOc1yER0kS4EiABoSTFK9KJ9og0TDGzFg+n9OByxUKSlBQFQAhf1z6m75wy
feXHLhMJpfjM/eDXJvvDk8BUDipzjH/pAkuwCA9DU6byk191RjXC0ZbKwwNzH3oNemh8wqTfdWT2
AQrW2j0I1ycLnmxyN1TVUSMmlmUBTiPTZWRNZkLmMfu3z0ankqt3DAVGse2xcqn4rfNyKG1ulLwE
gXToKGVrAmJZuJzREz7DpCbw7noWSFfKnJxBM81caRsniu8e1Krq9cPIvIW/q6Nw5sPsrI54lzq/
Bitw6MLMxMlcKKMB6mZOyBVVNGud9ilsQ5OvhhEmp49uP7Ty6wT2r95LF5uMK7xURo5FqPMml6q0
MilLEiLTCue1rmTv/BisbsnDHUJK41Cg6VnRNwCsDN0dQJLd+iw/MXwxKdJLu0d2pTmlfp5gAkjB
eJ/XoEX7rQzBPFQbx4ssFlLHIgvrw5LC2PlRDBYLS5jJzBUMnQWz7fivlVgbXiFs+9A1pj9UJXxi
XfYSok3uVEtQwLYuzFZMbfKA9345R/4nROToPb0+Rg5Mx3mk/Bv6+4BBAHfsZZXDMxq6UQGeq+J8
hM23TpkdhZ/HHO39/JhoGZfTuSAdHe9X5Zos1lm1aT61LSiP5FzblUkq7B5/w2kzuYsp5APZsFlK
+nXOjFGd3ap+B2iYLCV2I5PNjzUyVv4RcHA3BregYN06vZKRsrmeZRXmPfA8VHmQjEL+frzHttG8
Ik3ZmIZXlTX8QjQKk6g5BaVx2jhmg3nRAODl0LgKnSLj1WhO12QcYw5NBlQkqlvP02SBeAmYfBN5
NvYj6q0ZmbXNCmQ/olVV/MCfm98mK2nX26kIFMelA4mNMwxHEJMa5nKITTLvaXO1r69H3vs8F2zv
ah5q2xH4yitv9lDWGoMJkbajjwYCOrJlw14otilcU94zAb2SB15Ublhdl5MTj/0uLrrAGS74AGaq
u2Kq8fRjcDiWfFcFH3O8t/WYmmYFZiwZ2pw1JV+swrR9GtshNYz2HCAqwWWZhHclJqfPK0iCLvus
tF1TBDIjp2KzHeQNeI1ESHpJ4clz7hd/XS69CX7LpVTYw46H2UWg/2lMHEwWt9Fr5tPF9kiu0dUB
xo2HdEaPYMEa+qUiDtYqJDGY4xgdqjMogx4/xdQsCHRbljU/w+dGkAAAhY1jTaITypExaePOOgZS
e8M9bA9vsFCTclh/KwlN0a0Q0yMLa2f0L8AShthbIKula/ZH1EUxT60vaejWuzmw8GJIW4j+5Cih
X6+PrLqJuKvTUPMy99LVhFPwWLKdJCYzfBADQBMqNTFZHrXy5z45q6BRk9E4gZNQquSQiJ9fX71q
LExqVViloaAaV8yuQVRt7MzGqCbTP0JtfjFbEl2TqXpni3mu0JePV1Nx+6HVs5CTo8wrTrUc62sp
c0HyukxZfIjgHg93clZrdx5gAV1A/3OpKTjYoCbHFIE9RIa9hOHOx4Sib4lVWVOZTNStXKL4dnqt
GuecKSYQw2zEZuGahH/A05fOlVucgTc1VeBrYVFEAKHpAazwgSB1NnJBXb4PVipeATqCjU6RZLP7
p6RiIIdNw2AufahmTsKzGZfRvkccDWrAtdI0R/hFoOfr7eLi5txseh4jWtQAe9O02iDQ161MBhIU
CZ68GkpleLa8Ro4QLRDWsHRQuMv/0uP6Lz0jdELg6jPQUb5z2mBlho7BRFhMX+eoN3WmoZ0m/s4S
S1Mgw8mcm0f6dqPqtKtGmwqoiI9Xn3DcgMTp9y7yosG52L3sv/pyMtOb161RBHDS/nZ3f36VcY+C
L28GRoymTjqrLvbb60h34msqIhOfaim8kaSQYE3sevu2XrqBvww5QBMCT0TEEAijhyjgaZuys41y
NL4lX2evHChkhqR02Yl+LxJeQ8T8Hc7CVdYEjaESYDaAkxcNQqa6hyRwQxfCTDZCSl4Te14j88/Z
R9XGpkRA96bjTIBJN/HT25f/x1J5tIVJbBmaU45jofj7U5nbqOzjSflPfYqKAKw8uzVlIYcrJdTb
X/XHnvNoDCMCjxEcfdXgtN9NGpW6EKv0U5gE6HnTgw6y6RFInHlFZAQS429b7nSE4vBg4KW6aAzQ
YUec8/eba5vOC2L6909agBt7cXehizikRPb3sRuaMysKyfdJJhZ+/o6Kgd2+I9qBInv73k+Xmamp
jyOnmaryumHN+fuVTEDnxymMvS/0JCgdoSbSpQoqZcr5t7/pdJVd37O5W2i/fBvNsZOZG9IRDRP3
zPkyVLXKr0HumdIcRXWPQz5xTdb49hcakc5f97+LISFtZ4a8WASQNJ3soD4LVoLJ0mKbw5woOWvx
XSbMERQXnmvUNsXsoA4QL0m4VTm8j+Xs7Qswgli/X4FkE4c2OqIqUNz6aWSBBV44WlVfmgTdveqM
Wdaan9H1SMLs8Jq2jG1iUmMpoKShQ/DaFLf83rS8SglqPjmfXhenzHzT4qH1v/AW1yL0qBZWBKI4
Erp8qoNuF3i9FWBe7eQ90VpNvjkssXaucd5NIpsXf4OIl+m/9mqgeeRgRIMuDNjAKjtDLz91+/OU
0TJMgTq3TG7VgQQmWFitq6hiOjARPDOpU3IbdCvNEQ8zR3NZ6rVB35HaEzXz3DVJUxb0Lxmfi0m7
3kZZiZTNxu7iifUP4qylM+mOM47v6MzktGXfXv4/NpzCEtOWPu4RLtDE0609UFkkMByWz3XSYMl+
jHVvSiBwbiYD+Nmyfvsrzdvy25Yj1IYvMxpkrfHVPdnjDMqWvumC6XMIsJonOKShzK/h57i5dQOm
jyuA3I+0it7PDtpiNGFxfOAP376M0zv3PClsIieCyvwnOJVTrlCInHiWyee8pv15kYJ4Lh/cfHLb
K7frb97+stNNDgTexz4jEBJhCpTHTza5xBo6xcmo+zI2eFc9+pky2yLLtMms3v4q9+SV5tOhZYvA
lorJm+fZJxOlGEmHAp0B96HqelhbEe3LPt7HtFGpdEGqczpsGHiX/J+iYcO+nH0vfKRY84FcGlY/
LRhKHjO/15NXkIc6qzCJehpToSDzyVuRIPdm2lqzZdoAQW+wY+djIE2bOC+ZjtyPluNxc1bucxbF
sWUmRc5YmnhNQZBjkG1ZxNFiXyGMJF5daP5XvsDJerMGISUcCHEmkHg4nq6Bj5tOWMphfsCZ3JzM
2IebVw5YKpXz2+vtnexn80wJXhLABSazxNGT/QzFj56qI6L7QNQv3zX4tE5RiDOp/kCoJwS9zt4L
QDqsAsIppkv68yecQkyHwJpsFtcXyvQzqQU1kc7FzYeOgpVng7VedbyqCO/hzJBPh8UbKJgwV4ko
j9OVoDbufw7+mBaZIZJVZC7vzoqxA3831qV54Kuf8S3Wy3RcvbYmsL4wPV7LT8yTzByyFgzURwJ/
vevb1DSWf47QeCPZuxkzD869KKLL4W0WB6Jd/ZfzNvj98RlzXCb5tgtgyecs9E8fX8MdjIGto+di
9NSnrIVetXcZjx5lHmhBjz/p97Dcw8sFyZNop0VUHUs3Lx4REEcouwqGiqEpCrKhtaDvirZn8xBR
v3a3xdyNyTYJRveI6tNdyajtedSiQ0SoxfZ8yyxHvhv9qL5M7LS75kRKjHpeghaw1WXex5U58niB
KUuGQUkR2mJH1xBRtdXqKQ6KGY8szJtuBadSvheF5V2rpR1hfS/NGTPx4jHp8OUoCpcpQaZ72nk1
GOAMekTxBdSEf7nMMLw2w9rYGP3pVt27nM9POkHfCKcWmdDCiLvuAMO6up+UNzymnpeAg7ItUUGs
8/VnFFa7b4Wl2w9SdB1pUTQcMbfJ9owJFmCkzItmDPPC1NoMohwvigotrykcadgkWfZxCCR2mEE0
5FA72/oejgMtMeFYCd0+S2zhMtyJfrG/ukvffXFQq35IBn/YJrMsL3OF25ZIl/Ty7Zfs92DNhmCs
TDDzSRWES6JwEtNq2j+qQR7iG89rvg3dCLtmxGoR2petLR/e/rLfX+jXL1MA5cwxTw53mpFEqyC1
a8Pqm7RVCUZotu+div7qpizz61F4htka1+UdI0JYnG9/9x87/+U2weowsiGIn9Yjg9/hsSDa8luD
1pbeeIXO533pQZ38yzHx8kn/OYZf7lK4LsADYx7rhadF5Ixwl4uvTPLNQaJ4JOfhuNjUFDzpDiAu
VBO3jN6n0Fz0xi58APveiNDPYUx9CYC8B/YFWE++a2UbXlQW+mOct2gN0lfsH8uS5AVPv1Jv3N4R
d/aYVT/KwQuuIDGou9Fd3I9hRp26cWrH1ts4j995Jeq86IqXku5NziwOAwIaa224fEOIoGeUMLR7
J/btJ3vuPRxRQ+8vudAJCI8lMWkAaRDrAqPJPU0JHEt1swiW9ZsYzOJDm0wOXp0Vx3mdnyqInp+x
npt3gxsz9GhaSx4FitnV7u0t4JvN/NuTUQasafAguJRwjJ8cKE4elYwPEvUtHhgc0E5DIGnGngvN
N6Yk/W7EbO+oyh7hsRRHUKY9dXms6Vtdj1qCYy9UbL1bnVgcvXWhcdZG4ZcSqrK/bXPrOl0qdQVX
7IArondPD7R4V1s8NNi2zbxs135m7IIaUbRVOoQz7VJ8Q+pJfywyS288pdNDTqf4mCJR+g5BiqLf
1VE3fEWPZXiwfTe/s6qAA0LOzrT33H5C77BN4/upCBMU5xubG0CNI0TIDPsd5tcNXBfFmfhB4GR+
lSaL+IjEPhr3DB3QdXh7cc3ana4tdCrKfUk1q06Nvwdawjx3FX1rUuHfWI2XPWKxtyy7HPLqjTNR
S/zlG53fga/sKgyxDOoWPBKEAuBqXNKvADzbLdqSo/N7pjNxQdvMKjfRsFiXNCoRGEHVjkjvx+03
7dnFI+od/VWKg+GdNYbe/i93/+fWItUkfL4Y48DqNOHnl2tpp9LvgriqvsczAwbq9jr6UrdrMu4Q
d/M3DdqSdDjKGun33qdXuMsS6R8T4LA7+iRhiG2XVSaoC0n1Ke0R2qb1Swu9srrkGrWd7ogs/3wj
IXudx76KxQapAxf5xsVBuSHWdokzmoPpeFCuvj5YLMs+y3vrOpTOyC9MysLSN1lul3niOEPkSe/j
idN7iwRAflUy5iWj9EoczoqmqICUoE91NjL0fPRHSlNyke5Dj03BOXwZpIRaBVyGnci4aCvp+t1i
+FExcgVRBwz+f9g7j+64kS1b/5VePcddMAE36EkifSZN0onkBEukKHjvIvDr3wdWvfuqpHrS6h73
8NaVlJkwESfO2fvbkrlST/pAFHRoH66m2scwUyVAYwKuX2UcEKdM7U53IvMLhKrkeSD+4LtIzGSB
oaaQ0X59d35ef3hSfERzSNewEvzU17NMJqEEF2QfnkN/gBxMP31D5aGYGnLLOFO53+ZugfyV2psa
cXygHh3r4ndf4x8eWG+RILP1eb6gN/D3hwSlVFd0s5t/hIWjBohZ3BBnHuL8nOROj0Gc4FBIOsMW
DnS4qUk7e4m9dqx5Tmbj4TfX5B9eWLgk9JZZOtBa/qjYnYthGiuZpR+Rqzv3+N26OzMHwIJrIjmx
Lw7XQGD7Yy3K4kBOkXHV41KgxZ738jZxYw9BcjmN0H0G6zvK+cZeeU2S3f/mW/5UMrgOelebVxzN
NIfKHy7ZWISq8BsxfND1bqJHKguQyXQSQSd22OtMZ8yYKXWzA965tavv8ay7eIXwRE07y626J9vP
o7PuTtkjpKaBCQm7wJaYxJzLHaVEyTeMe/+40f/rs3hQ9cd//efXbwUBMEnHIeW9/yuxnT6px6H5
/++Wv/raqvxr+e0f/tKfXgvXJqzT5Ylz8DLQiofK/u9UMh+Wu86J2UbWSQubUvb/uuV9ksdM0pt8
4SyVrG7922thuf/yPBoELp0Y9L4ofv87Xou/vzMoSXUaGvqS2KWTa0hb7O8vcKkPaVugAN4DBLIh
JY+C4bCM1GNhyDGIIuAQf7k8t3/sn/8BXuq2Sjge/Nd/Lv/g/9tVPz/QtdhWaKPrNDh+bA73bO29
NjtqL2XaXhiGjdA6iMr49af8vSH8+SkLt94iHNVhCvFjedbbvEqNHcs/EqkmUzaXrII6mbiCLA5t
WuJKyNUQTarddZP7O0MEDdGffiY5c6D7LSoILvKPa9EwcNwcldvvqxzO6lZOS0QHkPk9A30P5xxY
TJnKttup0C2MVQ0LHNd8nWhJ0HG4uScnjsSLKvTUFbxZKszIQD/izVNGmCWKNSB+eGRwrGhLvHaN
pXRlh/hggh7c7vemV9mdlXrZemZcv48FBKSQscKxcOzmOUwatYOsxuGxjgwoneyV9BrYZwjRQPH0
4Fhmfd2CyX4w5Shve4tMjcnp6q8eNBmdLZD4k7hbQs3KfHzKBxKmkMKV59CgQ9SGiYedGqQHXjO9
eqVxU78Ykc5fnGTin7uGVDXDccI7f6Qypd9Rk+HNpQKaF7FcGiBZhLB2ZoSkbKW7JGK5c2I+ENXu
rV2JHdVu5vJMwxZ0Xh6Z+ap2iQKrOP9Hq9GdKP97F+gmHt+r2ZLJHrH7tEYQ3R4RujSXrugJLhlc
uXMAGR4+o0gMeiJPqV6MT2TLO/fcHSJLOgJTStPOgwEb5LtiYBMwzeUZmkqFISisYNbO3Bl4x/re
mXzeITQwjK9LH7+dluybBmgPPTT1SNdWPSq97b44leedMR2JQxP1xsOQz90XCPzlWVYVhuDC44qA
UMH5LIqJ6s9BX4bJP8eUWwOfn2jWbTA4ZXe1Ey9ywwi+m1m178Qz+1TBNEkDZE9ztCcFAEuvGJp3
ia7x0dN6tXOSIT9UHjdXuUvy15Aisuyssi03uoN7v14i6/oZ4JgrNMDTRpjdRROZ1A6Q1Wuhu3YA
Lnj8yHRSYMqe0KAi13UWDaN6xQ87PoWQaq78ZuSfsmIF3IH4G0Pyi/1JgzOAECxwtMa+wWYIOcrn
t6D9BkIFPzQYs4xHcUQ19sEgVKEPAUEZCe7EZ6AN4me1xokiinVeD1xXony+urlv058IUzrwUmOJ
r+IwvHP0sHm3fX2+KqdYPZpTgfMamRM+crJttKzsSVh1jIdEJNM6jnLY7EuSTBdxHxfVKBMFHlHI
UuOHavn1c6bMaNVArV4Jp1I7YfD8E75bv+SRGx7zLnuZtG44xklb3ETed8b/nJITraAF14WFeYg7
+1U3VfOMlngAj8uzuQJ2mOxM+DhrIfJXhLvjRy8Q/IEr5aHEXgBzmRvluFoPFl3UN+itBBzgyb4Z
0EU9lElXvwy2U70yVudpdbN525rkPFqFrU6ppdn30lNevdJSD5d9ORG9iKKDsGLYHyt6Ftn688cR
ap8fuqrT7iST236NkW2+mjzVgQDSsjtV9QZm6YjrY/RGeJR5WgTOpCf7HuGcgWBZJjtbJu07uXTY
qoGiDXhmY695pgz3z6mOeHnjIKW47h0z8swvXuYbmfNCbgNU/qQdxEtilEUWkSA4l2Kf9DMkI1rV
03ClGhJ3jlNkDeLOysCIN4TZPBrYHoKKgwOKokVV3OBR3vIc2vqqp02DzxfGwHYcymskudhVecKO
AqwJQUvaBUHSnWYP16Koi60Xu/YFcBhrpystbLnRfWiH1wVnPUgkvESoyuID3cLHDrcieNVw2AxC
vSUe2WBiHL4RKAYcpIze1SDiQzxD5iqNoT5XxThtcpwDARqN/htVcrOJku4k+ybc5lNrHOWMtspQ
rUsOvR2tozpKrsUs1JXm1yP2RNKUnNSDwl4364RUOAZDftgcEO/mkBCkCBo9sldFko0Vrp38O4Nw
8sksu3R3QweAyhflHaf3ZEN2r3/C41BfdU46bZ2YF7ZJC+OUqBDWie/hF1bcSNMY9YNeanA73QpT
b295m2oijKi2iEsbcbfANXTrgAGIfpoQce+HyLiHvelvHeF2Z6P0rXxjcu3fEepNzMUbX5thrXEP
V1EOdpXkAeQbxvRaVmF7RlWEvtrUh0M0+bAucyY7bGFOs1Zh925V07CL7Ig9r28SbzvGbHOxKXto
rU5zR2fdWKHu6bbROMRyFWcQqH1Pvno2xBtoj/JUYuxcLJ/ZCyi3CiSYdNTOx2UxAdmrQUzYHr0E
WnRUiFZzoTrztmLAqHaoWV/1tWIRIW4gW5p55HZXVyLv6tM0hzOWAN08mLLu1rRTeas6gjU4C5cV
T6DqoftyLJSP82SlAVlxUM66cj/lNMU0shRaZ/5a45I8mKqYH+q0rqLA6Hz6RraPZjBUt0kGxWsM
h+YICgL8GqJCHncgoOggmXYy3724QHQpDpQBIYuD+kqvvW2DUGqj+fm8gmKKdMW30mfXiYBa62ra
ilBBlPFHbdvEwLiHqLjkhsZenujTIUloeK/EOK4jLYLb50XGLk944klljA/eKMONjx/8CoWXSFbZ
pN3RUfKujWZWR8VxDlmv7cdi0zht8SEwuENKd8++7Im3EtMETzRnbA5lNMYbysHvUMcFMdlJ7LSn
HG/vy5C6ZKK49gTRxpzy7hQrMD8EiqT6Rw3oCLabWzpyradkvzF09lGfau1uMHL7ZcoHIuvQeKZn
AcT2vbBSB8xRJ8YlOQM8pf1iEqm5h5lPzxGsT0d0kKTlDj9gfKtSowr6fFrqgrq5SNnna6cZ6XN7
Y5GcNIIPGAkRR+ny+BXxgRlre/abrhJBK7suRw1rJ3tZemEXpDgHbhRiv/0cl/WbWXtaF7S1gmyA
5gtOECXSZ+5anhvzPrW78kx72mZxrvtv4I4AN0QTaQhbPevYcJC7kliWEwVfKy28wzC7vAMZZYIb
MvBYRzakFDdOioBUavtmThLtTqvq+sUf6UZuhywh1DEiCAhANri7tXBk/QZndq43sc1N+gynQxvV
HP8ovpoE5FNqqO5bDbwKy5bNAGJFO5lUCakUwaT0O+5l1lCWLQVjuTFHQchbbAK6dZ3yTN79vBc6
mb9FRfpc36ZRuipqswnXsd0tNPiCaLUy8plEmFZ0Q35Nti5tp76O5s9v4TfPlrYkmYZNsyzKc6G+
IzvwVsT6UZ5AGjZuWQbLb1aNzB3DjTOya48slRDwEFC1fB210H5iQxsIyNO5d0ajeWWAxlLtInoU
J/rL/H5SCtYRspBdRbH1UpNrFHRqKX8Jo3pxeyjuJkiclRUJ48ErpPruKZqZWNlg2aSJvzKSqYNO
RBahCdHZyg+Z6TeXX59hkIv8dIhwLdPj0KgD+6GP80OrwB40qwZegg2L5mMA5Am8SlP4alspyVOR
lCQDxpb7nSb5uE8wL2yxMX710vrLVEbQcGy2Kc2eovVQF9XV2JriZazr8iqZAWvoemG9gkCM5RWA
1nI8tSRS45YysrUuknmbSC5kwS3cR35i3+gGIJpWFtQJeeGf2bhnEo8sdRIwLAggGCZo9NxZUwza
HWZR554wEPW98CLdRp8nCJ21AACxWTjUGwxX4eTz4BADT63EIYV6MMr4QzO6mnKFc4E34LNGkuXc
XEp6eNxLfymXMgopn+bkSuiJcy+srN4QbVlfZwzVQWU17P0GR72IBIknpIcRmCfbzF9ba8icY5+j
vj/j8Yi4SAlAN012vdzYURbrYL6tELqthW/HagPb7LVOrPlBwKWAkRurrgF0eXDRaUaHjK1kDVGX
/xBSSAGvR7yKTjRByEBGBZXOiZFf983NLVmzClJLtXqcluswjPnFUelXG1IxqARzSQnlStjgGok1
sAgIUubUw6Ptie6LDmUqMEvDDjpbq9qgoBV8JVsKZi8W9ZtKh2zbJn2yG0Z2NT2b5n049xRyWBqH
JxJOXt2Wun2WRv3iTbmVrFuVjBTzXDs/m7zkOM9cfF527a5NTetg8MJeyNBJdmEWQ0Ly6NsfmD5W
XyUw1q9CGezJZm7CupbcT6v3SFoZufQKge9qmDhsOXnZfQGb3H2RkkhJhjDVa7/U1Ah1cpIf+nEK
BOb+cYW2f9iS3AStpkupFkvXwpeRuJfCaocn3RjMDdrO6qu9JEvqgsq2Nji1rNty5s3r4SR9MZeA
TBjk9XXv0sWDSiWrr/gfvDUhQFSkoRBkBFTIe8f9AiYh1Mvg/4RK1LxDdeGqLCinjqp8ZSfEWZYx
axHOSLohhD/7KxxZLF0YDeatrVwO3oXZPE/K9c7GxPG2IyjhHBl1e0wUwnon4sK1LFw7QEE25opy
fPKY36ywcpEkvZy8mTXU1wVczz1IBE5mUzl/93hL503izcxkHbA/0q3f+qHnmEOG9o1REr1ZTLET
MI+ygxKBxOXzW0vh0zzAscaDURFwxLBmyg/G8qpKTrJsJNm0rjmkvsJVGrayLVLm9jqxZejYOZEu
h4ZE6hyciCZoLrD+uTNVyhbwuQYC42a2whlbnTIsjnTd24nztOVwqZbDIM59AkwjR13JJZn68zE0
JUdfHu9G38tBU1efGdMWhIfL50kb2zDEimkZKOAWZVzO6SMvjWSfCzayHNXEeQhJAP08lmmRxmUQ
DScKGj1c+qWBMieeIhGag/gUx9/RxqirmdcN+A/0INKOJT0IL6JroNcyu2tqAduLwsOnPmQrHCpX
3jYDtPoY4ynQU4YqBznzi1D/mByewcwHlT/R+iDnk7YLDpoADUS1wWzBMZKGybQp4XvhayrsGzNz
7Hs2Gh2kozN2X/q0pRMzi6x5nkliwfHTT817lHLS7fRePZZYznEHtvmBkc1SrwuWNU5S4fHzhExW
kg5I2IViXeKULleFySG7Iex5Yxl8/Oe52RWc0GRGz6ysYnEgMOFDB7VGmeJq3L68YJP6jKn949FE
U7xF/p8fSnKS7nQjL8/1klLboOA9e33XPFfQv/cQx+hlDEuNMmGVvhkFFW6ALY3FXTO7b1XuV68S
CADG0MY/IwSZt9UEMmwV201LrIbFDcmywdh8EszAEnFETHmnl+eZASjLcBdW3SnvcjpBfuJSa2Qt
fx0LDBY7VAMP8dJtnJp02QUojF8Nj0dCzEP3bWjC6it+sOjGBSG1Ndrl+ckEhRcr0Sp3+Dnh0nX4
LCs8n85UlJXZXUEu85YRPSsSATcPn3sDZN72OHhRfOOy5HPep3k1ara4YRJqs1VMvndufK5wozLz
YSIeLfAL2DBORQUiOIYEsZMaD7VjdeDWuJGMzPODyvXyPFtDebZNiodiuQdIP+uXrptaLFBwlde4
HFjNRDQ+qYnyBOeNd9ar3HzQipLFlnXsueq8+iV28vDIudEJPlsxzD7FwYOBeIzKeFqTH5WtO1aT
GnRel20jdIbbppLzfugpMgte7F0Pk3CPPp+XQulj9ZqbGo3BiV4dXm9KtJ6CxUJkvDZp6qHBWB6e
z2VWkhC/48SuTkSlRF84TSkAbmax1HGd5PTfWvK25bD8WLtUS7DGOCqOyGRuXJ3lLR55jzLfYtdi
2ERtbfGsaXp4Jyf6FGYuiwSQvt0cpzqnebMslZiKwNRnFvlqnplxK5MFSadhhWl89gd43XQFCS4y
EKO46oqRivFgNe7w4Zah3PV8ddikGS9u4lP81USbvHUk4DKf7GYSzkteMtIU4xsT1eg42ly12dWs
A8lIvCr4bCZOngQ8A+ZrnqlKUlILpQIWlOuVT90y2Mn1pOFzXE0N5URVhRZGsBEK18ANVx4BaZlJ
K/Pzf36+mNhZ2WJw3rbv9sSeSsieOBCwLW+lqaltEafJrkIIhu1eNMfIXSKMEBFFN6J2ZxvVVTJf
gSaiEp5ctZUdwWdirpxN3BHY/Nmgc7v6VZicCKalClBAIMc1sOqBxMqRX0yYYJ5O+8ETLzNesvXM
AZr0YZaQwXb5sKwavCOBfNXvZoF/H2wtPXcDZRtaZBQ4FkCgZdTwl4HxUFlVUadNvxcJzeGAMaB9
g/fS3ET9FB6VYGlDp1tvSEKQQDYrAKidbe1nioMITNKdBrXu2FmjOuEYaJ6HQYibMTHlI0vCvP11
bW0wP/lhDIGEGVLKgp+Bk/Ljl0VenLmjZnV7gN/6auxK5x5ggR2QohDfaBiiKa+XQtQYORRleJrX
Oq2MY0bN8zWtaa1+3uxff6kfMErLFUQdaC5SHiQa4qfZSDTwJENz7/YYoEirxNURrjtvaM7zRCQP
5rN4zel93ijLojcRDjTZ0pq768b0WXE4ZnfpxENl5Q6rQWhX31DhuBfPIfScVZbCUGurZtX0trb+
9Tf/h5MKsK7Pu4/ianFj/P3etyYuVYSb/T7SyNUOffo2dO6pHpu0aS/50nydLUi0I2via6fYRcqp
5Fw49Pafs5f/HVX+ZlSJAGgRZv1qVJmUH3+dU/75N/6cUzrOvzhk2ohdYMegTfWZ3P3BhNMgvzEh
RGnJERXDzYLu/nNOKdx/Ma9ysflA9UYJ8Jc5pbD+BYJ7AdboBicd9HH/nTklH/G39xUf0eJh0imV
QVP+pEZRUJ0smKnzvgo3xDHb6spLb/5yNW5/nkz+/BEc0GzkdL7PV8Yr9fdnOJyGXItMSqExtODx
exzH8L87XNJ/X/P/wacs3+IvqyQCKyntpR/FhtRpr5X86H83Yv3dD/lhISbZS5TVyEcM88XVL6QD
NfPbr3/Fj2NjIsmRkNgOAhQfB9aPujPAOyapfx78F+HhVyVbNEjq6lIUzc6OiRf49af99IM+Pw2w
1cK1cn4aUhMSKRdITLtXFU1vDA/2KilcucmjOv/NSvZPH4X4ysW+hJGH9PO/3x69c2rJEYYfFnvR
g0xFQ7bGaFzp/W/Na38X3y/+OBN/1OeQmpX8p/3SyGx89ZT1e+ZvwznL+2zvtIs1FwnhquF4sasQ
Kv1m/P5Pv880LGJuEb7D/fvh2bCT0DC1CvWVyriKVKME0IIsXoUkXfymIPhxBr/8PhO41qJq02nr
/HApM0ur8Vdq7b5QscUxMtRSkiS8lF6ZLlc5w7jbWhmktedzfDXQBfnN5y/v61+VBp+fv/AoEdsv
S9MP7zMcmTrWM3ZTDxrEhoA5saLmffz1o/lj0bN8CFUEXdRFRPGT2VGCYlS9b7b7vm+MnTtBtFpF
rhVe56Y+72dlSmSuvtyglm1/U8P80/NjmQ5QI5816ycJmG8LQHamBc0J1smmtuyeQFxNuYGr6XlD
7zK2V4o59ebXvxgt9c9vv7GQTFCosClgJvzhynYoxtMIxMue0JH2vXIdfdowR2BQv0zB7TDL7yy9
CI86UOijRdOFOtbiFqTS2OGsnnYJTvgnM54tg7SmLl23vXsx7WK01/Eop7NPlBbxf62+trDTbQ2I
5PeJbpKQ5hZD+oApWSLMc9MTZ243IBnqtfDqNY3ibpNXxrhH0xLYPiaxlYaTjRwrN77K61oBBB3g
liRtdXLaIT3Eeu6eiBt1XrTCpWqPbRVf6Y3mnPIIavOscw6JNXs89VEx8KAuw4F5yAbgv8X8iOk/
X2PjJhzYbd4ds3CPYUKMI+lb47pzZ0JWzO4MAqB/lKUSlwl7zU4b3HxTWW16EEQHgjM3xLbLWENd
WRuEeGVUxZaQ5AvJ8c5ye/6RzOvP7ox4seKIpPCfdQZJhxZbIWBv8nWH+BKm4/QOvUFdRg6hHWJN
yWNA8OeObFMi+ZzwOa6HNl0XzIcenQnN0Rrky0fbLt0SG9DAd43ZKmL1FEm2byZevJVOLy4QvPmH
lgvMAPSKIHqzXxV9UQcOMB4CiML+nDuhhe9QYIkOGT8CL+qMLPBtmm4D2eTXaSQ++k4Tq0n1w7d0
lo9iNj98sDIvAKSjgH5x8twTKX/Q6SDCz4p5kcoJvH1ftf4qnihc04YVI2XuLxkRzv3TgIVhVRDf
GaTSzY6Fb3dP4EIYpsrGPRXeEF/VxRRuCIw1mIdO8WUiBf0Q0aRYg9putxNt911lknC3YsOJAj9U
IY49pacBFsDoaCth7mfD4QPM2QmaJu13U+FBX7PT8T6r5uG+r0P+cOt3PBhw3i4gggh3g915pEAW
K6FVw2YkQuXGIzqVSaJFj7hoa3NtUjZd46JI0wO2m2Jb5wsoXDaJEQYDtKU7MYTRRWFPuU9L3E8M
gui/m/kygYUtsDNEG76FLrIynhItvDYnvwoDerUuCa/w8VZpGIobhYYFzjMxHXKOxFHVbXNuqPTu
DJpXB8evndsQffGOJpF16xpFdJ6E/RQWzXzp3bhb0p1HfT/EjWMemranszvIXAYY68O3XkIE8Yk5
7leWNmi7inn/d5Fm3nctWmyNWjedWtfw3+DBEeY0NPTO6b7pG3AePgYrf7keoZ45uMXktxxCHWC6
UYLNRvdLJ8pQ+wIT4hJCKR50OFkbLMSEWSBqMHYe3bGdTVrIs2eG42sZ2vFFBy6x56xICoMYJEAQ
NxmhWQrDezeyrj82wFiuB0tOX1vLKq/KIfJvpDFbD7mPUmrVdZ5Gw9SwTxN6/VuL3PNtVLfebQoj
E/SjPV1aIGS3Mo37a8z6ztmQNCO6xrdPWU3in9HYY1Cr3rmvlUVveVbzvpk00iNtdB+A/Eg0oadg
hv2lRc5Jh1APM3dVEuG3Zm5TbcdwAqedOD2dZoj79007pt9s2pJ7krS6TaYV3Y5Hw14TmWBva1WT
1FxBIViDGe7WFJRiAy+5OeWTs5CXqiZ+mDFlEAwGtbHgpYmddeq7YUAfZCbxb4weTKOaj4phygnk
ngpyG1lYgI5MJ0a5SP0Dp1R7S/iygxgo8g+L2wQJtKw2tR5pOyIlEtJZHTx/gWdxPueA0G/AcrUH
rdVzfkZDmzYkamPjhgs7GeGCH4xhz3WQEBfoN3nyFm5g8zY1fc8yNmacE5e0LSQjQc8q8Iq0nWH7
6Lr73kzHD1cv5y0SEvvEOKTcgSHKvZWnpWQWZpXx1rslI7ncT8LvnT/kT6qT0w36WzJFlz9ulnRq
i1i0B2xTS7677U43E2FZNx16ks3oZZXa8AzPXF0IEVininb1+ZHJXBNo6zBQDgZl+oTy5L3+ltEU
+OLKvluPUIjalWgtbUPMu7qiR5wGRN+Zd6KU4Usq4uppTIpi1/t4zWyCmTfJTBs4pa9Eu1P3A10O
2dGphq+MAfuDh/ckW0VDaq+9MKNFSVuVxbMdr/1e5/KR06BtWtJ6rpxMjleG1kc+5jqiwytYOgTR
1cxcWrwYy/h7LI5pZ0hisyuHYDhax/O+L2u+sE442d5PMufekJ3+3JPmdklITC9WdeElgQ06kHpm
mcbO9cDHJhldHDnT+jCg4ASV22gPdeJM2Aclt96zZuNcuVZ7GHIr/uYb/OksT537onXsU2jAXIuc
rlubDYM53n7N23EQbQ+gSbInHGY+8SgNI6nG0TY2bJjA6/tyF2U+RKRls+t8o0PLRPd+QhNFO3z0
6dN3xLiGjry1WiW+GgVJtGXNA+4A3DvOPNGBq4t+Uwi9/EjZw5nq6h2Rzw5MpMiLbp1Yi276dPDv
y0WogSvJ3yVtXe681nKee86i2DITMzznDFRV0BWlvzMBAd2ifZsvs6aPH2MZao8FXCTsMOTPrT3N
+fM+Zb0MvyudLyuFNW11URvXdpJrD1GYscggaDqmJPcyoSVEHB6md/GBem01fbC/gE0QX0ZyNL+Q
yaqu2amcbdzE2lox5V9rYA72bogohdCS9q6KC2bxbYn8I8NS8XnVe5uJP+1kjxEFQW0l+eI+I7aT
3VbGqiGFIiiHmVkPD+JW2pV+cpu43JRQuQ6F6oFQM5kJZKsLXmJwOMcBRt1N6BnRwSgImwk+n+XZ
M+YLkSAgB2lOnGYvkddIzMJNga+IWVU/NivbLrMbnTbuwVHSefYJl4FOxiiPsRWboc6s5GmaG/qo
HdpBo+l8RBC+VQS6ymKWQMO4i7Xkrc3IHmJRUAc64eUNNLR5jdyCSPJl4P9EorJtr0pATpt5UN2W
yCf/nPsqXQ2Zm94Q4K5tB8vMjoJg3FM6zfLWcCdtE7a1vGncjq3bZSC0g1WqWSs5Q7xdmwZSVgzI
sb9hbxoPZCdhdw0xgF5NPTOroASj9zBUstwOLDjUQNgJTkzo+psmYk7QQp8IIBbMV2oy6mMTOovJ
CfIfqqJSe8Dgz9SOjGkqZsEwIR9ZNiCZ82r2dr2EXibkr3hjY6EwHctdb5T5kw4MZ1PUqMOwpxhv
uKGZsBVNB6lm0t8UPjEypJMKEo/owmPMzAlqjW0eQdzMlzZz3aMzCbXxetUePGWO2AbVSJxl4Tuj
XPUjhsJV2VnzRXck77xmITMmsM+RD0JDsLryw3g8D72WEuiRidvUMkqESHMT7jsjFbuEyIpD6oXO
bqItufyiGzcmYXf27Ri9SWJ2wZAU96bM2k0FWnAzgxTYcbbvSZO1lfmqwHohASqbe2u0cM5liXaK
wvF2qJW7ArZKonOqfXhN724NUT5bQ25A+lThmZ+BvlOn0cjsvWu3ntdOm4rR5Y5QcGy+1CUnEdrt
EEAKdTdUiPGxnu0i6HGsoEyrgqxzinegpO+g9W+k2VlbUyKtom5rDggFSf+dkwfypOeAfN1oz2q1
40KMgaFjP4pCjndwrJ9pYrdBn1pVtUL0F65BYJGMbAGp071eO5R2LTa5W/N7y5rh32pAk8+KXV7B
rLmqyzgKIG2XG4cIDuJFIUbtZtJhX6NhtPcZUKR5pQY5krw9V/c18XzwmCKdeOvCjE9x6tS3ZZnV
zxrjrxW7evHSYeB+r0fXuXcNaIzr3EOwMIxqPpqJn+0ETrw9zDVbot5oxK3wQE+hOGjvESRmG9Bb
rgokc2OiyB1nI902hPQRx7vcx5CGb51uHEjVI7G0Cjhz37z5DL9Phq/R2M/wgrYANyNrqrcgnbLs
1JVvlPfGi+Q4fkXuea8HrWlXl7FJybc2q2G6DWdM4j0QkV2qxd2293AXm0VBktCSGxoBu+QurkG9
vYlYNAxx4lndCKNPL6XdV1vyZ9oXnL5YriTcxmvl+f1LlsfukXlh+QUplw5TrRysJ33ZIR0D46ke
ezEarnI4xYknrmIQEl/K3rIZLzbTMbej8TRpKntHSspoKCYheVWB370F2Vh8KzpXD0bHEF+7Lq3I
BQWgfTQyU5zbnhO4w8QX7ztB4Jx1OzHAAuvFo1W6xSYLbSNbJeMYX1ea+shG13s2Kxcxtj97eC8Q
JttdnhLgXcCstWPAk0x84mE1aJKRpmpZydI83aek3K1q9EPcXnbbo+JUgRLaQglooADr6hk3aPGg
5cmzJA9uRWodblof4EPpI6rNjPpLa6UWOMmc7gVmlmYgpNvvEUc5xUNFJNm5n3Pz0LYhpdQmKoBy
WoHIam9ALNMhU99zXHK0D9XnAynNrX0wBsd76rUGOno9eDtOMVBOtSR8zC2tP7Mp5reUiulX5CHV
Y9owLq+HmiSxWrOVAZYc39VurOyQcB3E1xym+vIiLDyXmA8S+Zq1jrkE5E3pcTSHD4hCExBbzzhL
3ytPFpXte1nrDhBmt1s7WnY9VyOqx87S8l2PPTyYuFUw7euJiW9T99c0AqPrlGIIzHKegqD17Oaq
jYjJ6xDF3PH+f1sgs7jg+xHZPfwRuHv9fPQrwl0zBmNrEeXxE4YOi43LNTZImolqrUFT0QZ7FWk3
vQol7+fB7Misc3BRgnE14JfNrOwQyYGsD/k9nhb8C3HctHe2nndFEDodkt1B387jOKxsnvi95lVi
B9rcPSM+UCwu7eDiYfQ5m6Zm9GYrhBIlK+HKBuS59SLpPnDUYT+J/OI1xOS4riP/i5BiOum1Ye74
VwiHk01/LxKBXMlrb0aaWm/RHMKCWBRCXDeVXvn+PO3GFoUNKixv10TYV+ivcFGs0P3ijrF4SMaq
3aZDwgvb+uSLldRUKnYImdNshtKxecsZ5IkFObuR9ewcQa51CGN6Z1PnZfi18rM5yFvihRez7TWR
GDMiQI1TjAkgdC87G87yOJV3JMVFVLga/eYCOqynikuYaM6tiyh67aSOeU3gk/XdwL2KmmVCtzaQ
Sh6W8XBT2jI+53Zm34sFKE/Y/Bxqw0uK1ZPEj25XsNxuxnoJF++lfkGv7+zzqR6Cqs+qnRqt/L5n
xWVKXDJU80d91+bDA+5rNJJ4wI7WIioEhvB/2Duz3ba1dFu/ysG+Z8C+AXbtC5KSKLnvndwQThyz
73s+/f7oJHVsWWVVzt0BCqhaWFmJQ4mcc3LO/x/jG99CKze8OAh5Y7ER3LGQCl6mWP0pWzljRwRv
QCRclbD/LfKXriVH1E3b8rtSxYgGzJZWoB1UYfJ9IdSLJ1LZ+SeQ3GKXagm+JfQtt50sYMIWLLhN
5xEReRDi86oasVCTJL6ucsrIaMRq6zyf6vQ2h9pnYw2wNmHUBOBOrexWl5ufKF47sPxsVepKqXfi
PPyA3ZrtNFKeUE1pHJKqfrJnKYm3WWRJNG0lT5DleMf81x7x4N9nAXtjFW6Kx64whc9r/mjkqHML
cfIdMeb9Og00pEf9yeAIMsbzqVaLV+yh8K4YlImEzpR+qFY6nKjknKz0SqGQkuT1ReBLXo98+yXU
Fe1SEwX5qhmtl2pUhfuAqXeHebsOXaBpFflT9bh0SyXDFnINHq81dis5qnJXbxclOJa1I6Cej1VQ
Sr+EHcFeoBSqv7aY33RylAatKFlitWdUcbqTsv5Otzj3BzqnW8ugkP953fVQ5V6h2SKqUIGW1vX7
zkRQg/lAH8Tlmla7reRqwwlgXFUARI+0W/bMxb86E5gSoT3R3CM/bA+hYc3z76I2PfzhB45sSlxg
lp/BGo+20KTSGXUlcaObs/iE1JsT5UA97vOve6h6j+0epIGq0BL/0D0wlHYeArH2FLzhV1pXUNIL
qJN+fpVDN5VHuNSwRRqf+wwNdfTVTs3owby2QzBqU48E/mlLalweeX6HvpCKkBeLMqU5okTeP79k
7PJ+wvtBZEKFh2Movulm8e3zr3PsGnvdnUhDcc9srT1Jbs9mvd5AkD6iSj44OBh/Eg+H4WF8GBxW
bA613BJLwQvsLOhEeScXOdXyfogeQzinqyrvxYsApbxbomXdmuB0jjy2j1MPAxAhRdgr4XIxUN/f
SxVMvCIUVuUFEhq7tmgXrmhSnaZCXG2T0jrG2fh4X7ke3DMssposGftzr1q02YtNxMtgf56o+nRl
hND6P394H8ciFKolDIn6jvxRQ2EFUjvXSVphgQo6pymLyCnK/tSIKWj+9ZX4EovGZLGiq8beMLEA
ks7TZBYeSxtgBKE5IWLitqzj+8+vc+AxSUDjSJPTljaxunSw3qyQOvgpxaqNAs2muKrTJ9D3Tpxg
Qav8IzwW+WOzEUf0m0vtNRs5qOogCLhUh67SVXM1WFSmULVGq+9WGDrmu0mjMa1RBMUyplLiE+vK
/0o6kLBqZxljES2gjdxwls5qUuWoHs9wpBHT71plFHAp4SeFmkxVr8qJTAgoGbO5aleEK8XtzujT
8XwoOspYWCpwwVJ2sAc9mo98UXXfE/DayqS4LzIBgJEuko+39zRNoYIQhMM9bcL2wcpyUCS9eT2R
kfqUYWvddYtjpU79rzUc3LWRoOBLRn2rk1UcabRnpKpMHLm7y3x2R60eOnmRXeM1OZt9TpdZkVQo
OAeKDpFigJGKFRmRbNHbdU+kpRALnTMSRe3R4EI715oEgINccDnHG6eJipYhTizfGVmvXYu02dkI
Rlelb2txt2TAUBa+2u8GGQtHXloHxhoEN2nJxCPDDPDT+/tCQFRFG3bivsRCc9rDct3y1EcPLCIZ
3aOvDN7ng/tj5xdfPiotZFvIXjCbv79gVSC3G/BVeJbZqluKLkTtBHV7qitlu/HNoD0Nqb/cqpEV
/BXhank9w/tcgAIyWpyP4os6mHoh7PTc46w7Pfb6IH2rKPreapIe//zrL0mXl9WIAw//3++h0xxh
0zl1INP6mtJov8CsKQc3JNHn9VZvksh0GrpsExR0KnefX/zAgrjQ1XUaYio3ed/EbyRBx9kzzz2E
w9GmGvLbYAzo98ZTfeR98vFKUJSYTwYKI7Aq+1w+DoJNUEjQm0AyPEwTgmHZBJlUE67+18OU7QaC
KYRRyDAAoL0fNWVTFB2exZTmIo6ZWaf6osQX5Groa06fz397A1W8QxL7GxVDvbb/2goiEjFVnDMe
vXXFE8qJ1IlhorDbpErSHLmHHycgF2Nrw9YAnIW8LwFETi6FepfxzQT1NlSEh2o2n+NRuQ0G/cge
ZJnL75UdXAp9DoAimTV/H5GJPB0ylUA3FnvUSqFgYhUaeKi0J8ko73fUKo7tRg9f0WIrai0CuCUv
9e2qKyDONYvlipXU7xLytosJHXKN67NDrm2HnXz694+OjTfIR3YdXHG5229enRrwAb31jcQTum43
pb2nqslFpItHLvNxY6Pii0YjA5+I3cc+/gNy4hhF/NVeL8jCrWDk6rYk1Gf1+Zf5uFRyFcipsOpk
bBT7SD6ylMc8jqXEqyHq2xz3HNKZXoxcv0IuTFfNnB1lKo6skvLHNyVXZeEwNA2zP/iV97eQhPbW
Qv+SeJY2UQoDPMK7rkSxPVq06maikoBNETdjCwUuONJlrJLat2hs2rEKtqRypmtsPrfk2FXXVpck
mLSx/L5uC6pC1k7Qxuh3ljzoXtA22pFPf/DBmNZy+JGAwOw/GPqScMJVpi4lqnwVT1a8E0aKHZ8/
mEPrnoauEtk8ePgPst0Ma42eB0XqIa5P7aLoPRHoh2m0x3YtByYsMuuFzKjrGOD2HoWGCS4vq5yF
aCwhkQp+uB11cVx//m0OrUDQXtAjLklg3Lv3D3yORZnkOyFBQYDHtzd4TY1a166w6X7vY/Xvd9Gc
GZGJ8soAwwVG5/3lzDYC1RQyRafEf17uXR3pV1ntP3z+rQ5NHihsINW5g3yxvXuHA4Bcd1I9vTTS
zMtk8XxLvvZMxbVY14Fm/hjSMt6iYmmOvKoOrXkoYlX21QQxfTj0UD8RQwVROURe+YIko6c5DtYl
ELx4vmG5PnK1QwOeY4/MYOdk+UEtiCMaHVnZJB5m1GQDp8a4GuT4qFD90BjhJhoyryNk9vsHfquT
RzLZKjJmukG8j0KxWAsojm2i4xZCXWMMd/FCneuKtr+opjw514in3YQmwi7CHXS6S3HpShUkiHQw
acp2WKaOvEmlg3eeqIFlZioElO498tpvRG2AIOpR6aJW2FZPUmsVDtKSZhsZ5kM3Up0wypBKZq5E
98nQN1vQK9/I4HRmvQRxNmR4htDu2voElNMCB37ksHrgPtLYYgtqGAq+uP0XYmrwGaKR7Tbuxedy
lmC9lSiq/JQm9vT0+Qw4cDsgETKxtUWxyq77/USTpUkE09WytfelZ5GCg5uB9mymNPcMC9I6muH2
yA7jwKSTJMr27Gh4Y33QN/d1Oo11UPD1Yu0Rpr3gyLTuKWbWs61Acrmr6oHwEynvvb//rpKEnJOK
FBvE/ZVSFSw0R2STepzVzit9qJHnplfIkgOs/8H9ZGrBkdF26ElyaykDkHdtsZTt3V2dlkOjVoUn
iEHlTFJPa5JksKuhsjIv0zlIf/4ND7xz+ILsobBjI1zdzy3I/BrHeMGtHfsACbeKe1esisoF7mz8
v1wK+BbeVDaMUKPef7XSUKM2yzmiSVaRX2ppNdukMuknUSdJR5avQ2MU1hfDU2VZ+aAD7tHF5DOV
Aa/JutsuLH5qWkWCE88vCjDrdnn714cjFjBMF7IG3owd4t5jk8j6LORmzr0Z2hNmm+G67mpIEbp+
5EIHFma0xVDqFCrP2DiW5/lmJ1rOZHeJPkfANNAegnHcmHN1e2RIKPwdexv6d9dYxuiba1hCnMQq
PnsPVa9kq1FU7hqt0a7lTvdtuOZYLQOReNuhLl0wNsFdMdQGigEaNp1ZJxT/OiRR5AWT4zAigyG+
YAU9I/Uipa0JolfDK1JARiefev+rT3zXBmolvanEJJkNuNE21LBjz0T3XWpSjWAvpod3PVsZiotc
wmVZZA10z77yLQ5QY3ARpyK7wyKK7DyJ6otwNMKNVDfTNtXQafVKSCyqUPcesKPbqEgahzu80LKo
m9qwT0oPhRLctQEWh9+Rx9POyQDSTImcIYq79ee399DY5C2OxRULBX2KvfVTr4gXmnTGJlrBp2ps
n8ywvFAVYa1kxYogu2NOwEMznD03mz3K9yjj966nhVNeESWfe20VLjWn80FOtkObH9m8fiz5qdRK
ZaJPDGoEuLPfDxp1TEKlHq0cwFtyVZYR+Y2D+aNK7uhEAc0j/UyTvwV1fuTIpBy+LlVa7iiH6/0N
mVVmVVYOGjWRYpofw1HEJVSrwhVqdzFd0TjnjFNpmb9qk75yQc9KdLhyFvJK7rcaUl+NBNGtInbC
WmrV3PFRhzHgyg3GD9pYgFw1CarTMKIHgvkSuFYr6dRejNkNSDeWE7VxTEKa7aSNwQC1cxmsYj4P
TtbyJ8Jv6TImYnRTjkO1xtHFf4eg64RNG68MwZDvKyhRRx7FoSeuY9GG0LvgKqXllr2Zv5HYaFme
9Lkntk8Tlgl7GsRNIrX9kQX90Fr05jr7G6O+7LMUc37umVoqkh6sd04WhqvPp8uhF6IOsIa+Av02
/TVx4M2XESvCNSu1zj2aTqYDtNvmMP5QJCHC2mY6Yjo7eDHqlZxZgPJ+2PbqNYtRTqAxIhw94yQ6
b3q1XCMDQ1DZRkdu36GFYLGW8rbAsvdh85tOExEpSCm8GvSm3BjwJPzpoUjrn22EeSvUj9xJ6dC4
MDglcYDFS4W19f24mBugcOSe5oQKpCFWD1namXM9wL7SVLdQhNBTy6p1xtJSriPRD70pQNkcgBY9
MwMzWcObmu6wljOjMMSrx2KjDn48FkTKSNRv8fG8/3jD6IO4C9nmDFX5U7GC+1Dub1KFZvLnI+rg
dQwwH+wogaHtl4qbXpjCElGOx0m0pJrTPuWTAC+nq4+8SA9tWylO4V4Tl38Ye/NQGSxk3AiwvBbh
eNigcxvyq7rQdrEpXaRFdUu+55FCxaEB/OaS+xvWeFZThDpi5gnDuAm64ifeXxSu+q4u+iNnDuXQ
+OVESpOM7eMC4H//vNrBVMt5NDKWGXn61oblC4AW3ekhn0D9jgNHKOGnZqzIq6haBMeCtMizapQ/
FnAOlaLKg1+ZjdfJyJaxtmA2CNv6JpitwjVBbTmZ35jr0RjMe1Nj1bR1kmLtTGhGAGNLabOQX8RB
RtMOiGgsxW9x0Z3jScTUzpYvMvvBziYlWnXZJN+UKC952cvakdF06C5Yi1OXEgfjdr8BCwu0aXJE
yt5cztuZZCu7FdUHrdROqJk+tBFxqp8P30OPeLFn4Bg0KLbu3/YyloKpYjPkRSD9EMd0EC2IYgaw
AxbSX6Jh0/vPr3jgK/JeX9zGFkacD6dLS5/MrJWV1CMUXl2F9aSf5SE7tImwgYe4hp6GDun759f8
gAQgrxDtDdE8MlOUo+3e6AqEKaUzm2aens2WEw4dcKkQzEyuEIYUFml6X8oZgTsqkq1XnbIZtul9
1s3tqkVLtBGGAcnskQ91oIiJKoGqz7Jqw1aQ3w/5YNRInu2Z0YRHomcDSLZGlaasGx92sGXois1I
QT6lLdmWdehM9GSQX6uS+/kHUQ6sYYsvHDkGlHcabXsfREQaoWdtlOFbjhVaI4u4OVLS+QqBZa6d
8LiMLfQb7QSfRQPwkSIyeYj0UaM67C8HZRDX0+SLj6HKxltuZ/GRbXG+CQeGFLaJZI2yR9ugy/05
ochkye5Xqh6HKwSDKgSavPXgMhlL6qbhmsEJmDzlJlHy8YJpixNlYiI8hGZn7VLR+Cp2U3LkYH7o
+9MBw4NuLB36/cIR5bY4bVqF758m402IP9cb9TF6iEi7WX9+rw9dCvUlWgPc6Lw29t6aNJ2qKlte
S1ahhG5JfBw7j7FMdmRHBg+fX+v1ue0dvTgWUMLh9MprcP/4T04j0b3Q0b0SCgmYKhrGOD5mVdr4
ZIy7uZFKJ1Ih+pftKA/nsiwEV3DRLEclb2YD+bj+tZX8K3zDWfSjLpripf3v5cd+FOVE6kfY/s9/
v/sVWc/879M/svlZnD9lP5v9P/Tur23+5/W3g5+F+9Q+vfvFKm+jdrrqftbT9c8GDf/rR/j9J//d
3/w/P1//liP4hl9D6p8kgeWj/P7B5Rv847+AaRX103PxFuDw62d+8xvYxACaJ4bB0l4PeSZLyW9+
A+FYsBiwYFOtXoaVwb7hD8ABtAN+d0rL1JzYqS0M+gbxcviP/1IAQmBQXzRYRGtx1rH+BuDwKkx4
M9DYkCwbE4RPVHnpme8PNDELS9EXZuHEbP0qttZgGMype6x7ULX1Dvi2wdEo4T0UxhskboCAThUr
zQb0xhYvptbWikktg51q+WainOUCrmx9soU2DMSYFKq0jqgGJDGum81iyIyiUy0YekApWHZjgq38
ijQKldwZWD+UTIIOT294Ss4c7SEMVqYh2KEpDI7Q62ae7ZamWeckANUiHBvYVsSvcl5jb8RIBdTz
BukuIqmVqRJFcmWG2CWsiyhqV0NrqWSiZCakXEfrcmJI0o4k4Mk2wHgmTqAVdOt/vSf+atb8G/Ph
35tY/z/NGna5bxa8A7OGtJMfbfSja99NnNcf+xPQIH2hycrWnFoCGsDXLtgf8IlCDMOicSOxYDnd
6myo/0wcZhtSDJnS4kKL4F/+OXFU8YtF6w59msZbm4Od9FcT53W9fzNzkJcq1NjpziJepSe8v//S
5ElHahr1XpEHkiuHEUZZssYdrW0fJz35bsI0tcuCfUjejZaTxKiqx3HCiCwlpSO25q2JvXEnQJg4
w7l72sOVJM9RP5erWoF0JeS46bHTAbEebUqV81pVMtGtghJ3nVlZ69JiW23pHbmulnzFfkR0xdDH
YaKayUqqjJF0Aq75SqeLyT9zRLES3ThpHvvUuoWhVWBhKsj+1eLvulCK2BT444nETgB7Z70t+/pR
oihFGGuv2PGMvzHzjXtyDq9xGH3HBxfxs+UjnpgX8r0waCG8dQgEvpJCurjQRQnuK9FiIel61KWF
KF9jsh0Evl6OVNoZkUm5vWBgYTBxgRPb7Tfcmt7ygVNlZB3GyQuRoqOt69xKwt0batL8pWnPLVCT
4I6vwG0QTSTQeBh93LnL8YE47VIVVqEvN+gA5MKLVbbGuI4WhrDO7ya4/k06kMtPxiqv18jqUOLL
kP1Q0AKWTpV2pbW46GjCXln0+VdQpnkmwaydaCrWr3xQgDVWfCCl1CGzzsFd0lgjrD/gv1S1X6i1
FR7KbdnR/Clxh1dWPQkxPyCZcjKorVsiQNqVkqel06AlB7+JWxf9m2lDXkW9FVvNrY/RFOoddgey
Z3HAzrArBjyQttJw0UEztqYk3L4OEgiWpjupyORKg3EgTcpV1uMXrUXrdjDZLssJ/8hE7aqP+FBB
nKhbRahZ72P6sUWQjTvDAgpGLYdR1PJn2XGdRzAD3KpYsh56or90PJ3cJgZWl2LyzzTtnPH8MlqJ
YlNLMUFhR9/paPDsZ34V+4R/9ZKQu0NrNoAPCn4m4y41EkxU2YCYikfKcuqmfnx93hm8SLtPGVZQ
8fB6hwwZcvx49GQ22HhX0p0oBS9MckY1bwPiDhmdpsFQKZa5EFBQvUtDfqmb8XcKlDx/rCd2XybR
OZi1Lcktt9PMkx8q5olhYIYdIHaehQazwzKaR+CDQBQMnrDZMZgW1+jrzchLJgWOGiBwSfYdjjLx
B6JR7VK50Vaqz6BNE5x9U25J11lDG1AuB4SGC6ZQaUvOZZm88PQKERUjQLxK7PkMQdicmA2JDgGS
slOlwhf7CuNMDCblNCin0RDnNqJCRlnOb45DnpyBHIS/IbIQmH2YrpIpSFci80RM++iqDzW4eMsA
WQzFogSndVQhVVMxIy2rQ3FHfheuxNBKdkFIvX0UFexk0jINE9qrr8+WTC+Mij7Q1N5flhCGACoB
y1EG7s3rKH9NNShKpGdNoCarifLFWlfC1B0EhvPrAFhGOFMc6zLHMlyAlmP1zG91hkTy+pjbDjFj
WzOMRlAcK6AY/lMZaYKnhXzVWeBaeScJnm9BsCRG7Hs0LShLKXkB6k4sqLL42gVmc6a01kLihWtS
A3o0InE810bOLEP8XQjYJAjGQAZKIic4/JgRJHcIXrBAuotZk04nI7Rw/jDI8gwuotDgbH4VoRhx
9pQ3LA4SdpdoVDds88GRwignUIXQEbVRdMdoRcXF+gZ6W27qLWkssL/znipElImeuPgmhDRgUURF
vPIHHp1gJNbG7+SrkH77ZpYgO5YtiwksULAEIMMdcjXoN3T4qpkiBcgFVrAMqcavtUm2lpyWZdL2
CB0cWKy3/N3hpVYzJGpNvZKnmEgRjNxATovltTMwmKqxXDd6xPMrUtENK5FkE10dzzsjeWEbx62Z
mAGv9xqSQeImGX8lHHdrreZ6slIXQ71gaiyBcCKRdAn+pSzN2A+LKt2YfvVSGfxnKDArJj141oj1
RMXZtpbq+ocpChoBc1LgFJVxnxVqgdYkvBSG7txYAkCVAbTHFFFYJ/IWG4Ord5O4Isi5IM5kFPSO
/O/5W6KlWW/r7Aj0FQ3MBhrpXMff5bgYXYmDvubAormFGJ1iNxnK+GwKmm4XDSKPUBH9gI5VIGH0
i3E9g2KI2sswUIm9x2tIXsi6bsYemHfSiqtxwpO9mtWwlBy9qoRd6XdPQlsUz9SrfqiRWMD3V8bk
xawUMpNYJea5cVj+Bzz8dbG2smREtFRjl3LKGFxOFqu94Aa8ilxkRf6ZNRSzsEZ8MzTniRyaxja3
1IbyIMdl4RFCEjRT5IjpKekxWN3rOgVhDfi0is61XpenVSBjb7/OO7YPoaH/bbXSWPJ/KUPTJdJB
G+yVFFJLkGe1qDs4yNMENDl8iRJeLkpu3nY1HmaNQ4CjRoz0N1vAy187p7cRVB/qWct1VVRIwKkQ
WIh7hR6Ls/xktWXnwShYFju2EEqUPOcwum2O2S+fX+3DaX65Gt0Eykp4Kj+I3zCxCBBW885LJwbI
shOwEqgYME7FX9/rP4eAI0dnJFgmFcR/fXbeFgOSk1/H8O3zP/7r9w/83v9b4hcqOgZHY3byPL3f
e39L/6LjWuW5QapBh7yIgv/s/ZUvGmpGc5FNIjN7rdD8PjSz94fUT3gIIxrDw/JTf2oGv0cm5YZ/
nU2+32xEu8BhmQKgQvNgYasunfM3zagpa9ueGBdzJ1bZeCLETckWT06uR5rfz1nez9vBJzfIMXAp
4wWd/ORcUbL6K9yWpmSX2AiXUmCIqEfKqb+EoejfJ7PsqydVNI4/wjaKg+0S/4WtG0+04FTQgtad
5Fsrf0yN+0lrhyvqvQrhZLx9QQrQW3zu+0k77avOvA/HIq7tOa3JiGk5WU1uXoyY6pVhG1pqtO21
Pl3FoVJ1lNItjXZ5pujP1PjTn7lobAPsDOcxoF/K1pV6zbzoZrfrS/+lVWaylIT+LEmXoJ8pj+Kv
JIVUT6of9A9jUGWOPDXhi6AoZWBbgVZVdj0al6XeW5k7TuR3x1owns1GLQ14A9XpxcgE8n/yeOht
g3D5cySv5GOqpaHbAb7BiCgPRT2VQ7QICH1mYmdHCrpPtFfRPuh+s9J6P/zKhhchAZk45qbBpkH0
ZqanN5MUhhdEW2+1osMHGQ1psKGrYO7wLvUbsUD26M5ZBg0lDOZoM+dhatjTFIKHK2ADzYh7cilw
c7WwnidJHKFomTW+8jDtuxPdqltH9pNq1/kJL75G0mHTF4UOy4Bg83oGTajFE4cK0SrNc3UqrGjt
o3+87o0Mj9QUFl4iiM33UPDNFvY2TVS42np5U6VDu5MMU3AKeeTmWCkYC6HM0wvJwFdom+DQUR1P
RUfZwugf6XBPRJJxejiRwgIrMN57LIF+YFg7qjF+6wYZCI6U/sQFbtvaiUbOC5SoSTFShzFkW0gI
466NkXATtT4Gl2ZbvpAkN3X0dOYq4t2vFC/k3KQqb2uaDIDF5vZHXis6OzTfTO99hGfbXsmr1Qze
Q9mWud4/laBOLxFL9W5R5toa+gDykBiG7hruDLFwYyQNF3PbBPE9iDF/7GG3mFFBcPQstFA/pD66
RusbXmayRb7BM09XHlSOSnXEvR3VPMRTIs7YS6JzUTcy/zwA/uRmEn7/BXPyddAGHaCGJN8FJtfw
m8qN0/lGbcZgNcC8B78tSfTH/Vwq10Lhg05ihnIAxVMztSrV7yzJmN7AIyaoIGVABihEOrBCFpuY
RiwJeSF+ax2HybLP5PxEhjNVeHJP3DSRTuTWAs8mYn4dC/VaVC1My6J2OhN3DwK8Zqsh5pNHjh33
vRtHgmB7dfLd3KwZgSqw/nOB8pruNk2nOAqQ0jUxYO1OzmpcQ4hhtspoDaedMkfuUGXJptK6jghw
kMgnelN1OznusuuJnAJ2sIWubfQ4b68Fq7maQyZmUsQvs6nckcpi66mZPJvgxd1YJ1GgiOLmViAJ
5DwdYNY1OeevaNSkG04vrFpmlkMaa1QLPH88OmyuQzseAtPpZbW1+y65VNT83oK0DyWciS0Uihe3
wbWu5+Eqoyfo+KSjk8wj9po9Nqnp1bOecRIggF6Ii+EWAWDoiv1kbY1CnVcQxPqNKePy0heXC8sT
pw4VoIGBeQyhocVBM1Cb7kyzEnFVEeF4OmXa/KCkqooXGmBLmOBIHNFm7oyuNW7xgXQn5aCneIKD
hjXFKFg77EjzhR/iPBZEhyfBfAELjTuXB/Hl3LM2km1negW6Ja9DEHg6SGSJr4ImGNe+PHcOKALI
UQ3wPCAd1fkr892oM/MkqeUnuvFEyQZRvx6RwNtwEAEgNT1kPYWbAggvTFbkluQQ9IOUuy2TdgKH
RrCsH1E08RIxyf6oeAjt6IDvyk8jcoAuYra6z71IZabPk3lDu0dciXBLaIcZHXtaM3uswAJchm1Q
Tpz68/YxNrW1TIbNuZaM+YXUd5E7YZ2/hRqavjST2n41CB6/Maoxv+LYHawmqRLXaal2Z/3cUjAh
PgVCYiIkK3wFcMawfXQ3kaoUOxMa+pPSMKTplQzEaVYIBqSy8UYIcRdNoyUO6I6OWTVMN4GU6SZN
XCk6B97QnoqW3582Wup7YqjFTh83iQt4jCUzJWrDamIv8oXoUkg6w7ST3jScgDXfVeKWzBO/DWe4
lmW4zpI4Owc559+FcIdCgo605huhhRFhvUIfncp90niN7ANnmaXxe9Z2iTMr5XwL2YZUNT82aiCo
eD1to2ruKpKfTufQH2B9g30FhC8uwtYqvNb0TrohDFMm2hnp8TRQe3D0qQ0fyqpsLpUZ/FXYFMv5
YlnteaOPT2FSpbdKuBRIOl0aVwORaA4FxhnDfdfutLq9asEkxYtLV6KKKFa6laDawUqWiI+TECDZ
KIC9RA9AZH20iy15e7yJEhHq8lyEPeEvSpetOmnJa1N6NHelOM7PZtvrK+hWuVPXEUsw+nGwfXW9
RMCFU7cZxOx2GMdqA0wsWDFIfdA6Tep2aGCuFMBrLgTJXUfsh0uW2G/B/n/2x0f2x3Qt6QX96+2x
+zN9gnz48+0W+dfP/KmQa3SWLBXKrWpQJn8tg/+pkGsUz9nmmvo/20e/N8mK9YWjHdVzJLGU0JWl
8/ins2R+URc5N6Yc7Tc1fG9T/NkmGesmm+C3BXIylPWFSCsuimKsPnsHuiSmZijN2MEnfQofsePm
pauXygALa84Kh4Gcteuymi7TQgZ6loYUHfHEODk5amvIGzk1WfB1BON2GXy9PNGJkxCHn2OrC0v1
K3bwsLMUBe1lbgoCzW8SOwUg9kpH6jyBZs1mUsSAeCyUCzY3kZAcapY38WuwK2mU52nMRppSH3VV
ZruvOn6c1Tv8bQklM4pfgpGGNskklQ39vD4ZK8pEeqaksPW0eDPw4WS4Hnq5BULlbwuhbq9zpBG7
uom+xUYlPEZpRn2mynVbZT3ddJYcrHBSKDZZBeXFPHKIzsbmqjeDZw3Nk537fFP4SFechdFZWUno
Tpoi2DHV8Y0YJC9lrUQDG8q2cHOR1oJWkgkmV21JHA1XZwm40pVRtCOjPWs5QdidTBFOMm/9vjvj
/AD5Z8xv6LQB5aFIwjqe97Zs8o6WzeyU8OJT1SwffV4kDu6BcUd98RsF6K1OnIVNC/wqmZJvgCpj
3pjFzRgLMxQnyocEy4ZuYpbdmr0oEgQ0vwzB21HxV75BulHi68tHIM4YGIJjVaOyMWZDBAEnCGsg
3sVN0FjpfUGz414aYXe+VsarAE0FJ75xibWt7FDMXpq5vARrTWqCKuxadaqeClWqb0sLVWMY+USO
LO7DgTLpZTponm/O0Ci1trqY+rB+hNp7qzdRsSlGcnukZgpOdZCf5LRakgfk0MQPb96lcylUtqoM
dwHnmp2aFQ1HuaDJkCv73Q9BrOrcgWqjXJFzo5xnURVK7iCHI8X7sJpXaZjfKAILvFLngFDkQrlu
0tZaN6afu+xsyCNj5tjxklUWpsDK+mysrA2kFyhgQSlJFNBA38UY9zi+9XpxLktjd7IkOXTroRa0
O0MdohM108VvKl/cbaaWQmgUy5GrcS+LtWTWPuw2yLknw1Rp7baICV/RtJjsKjgsswBKkdSUl8ky
hrNUrtl/Bjml3HQhp9gUxEhyjKWb1+XrPwv9kYVeJu3805X+ov4ZFPnbdf73j/zREEj6F5U0FAk1
JKJqmqH/LIfgR/miUa3DCE65BaXqm1ao/uVVN7XkJrwu9P9XQ6BKaAgs9FSLBQNR1d9pCKCbv1/p
6bjih8I6jcFYocYi76/0TYdQvrOiSygDSkyrgLMyB/8g0S/grqnqlarTK9tQe87rte8jfNHsgfq1
k/h9MYznFdKJ0jaSRVDaRkmrXIdmKqTjg2b2QiISKlXDP2WL6wVzLg6XLbTAZ9hzg8h5rMlxu9e0
HEVb7qQi4PQSyonZw0lTg1VGVtFuCf95UQhqKji1VOZ3QU6oMOqUnY1ErXBYBjM7UyO91vDVUyEo
ZheRg3iRJFGxKM30rqPAX2fsIdOyJg5IUYU7QxS+m6MeYnsi5jaHRXAOQCzaRrCqTkewdluj17pv
Q0wXRhVLS7frXA+vazJuiPcuxumyh09lERI0ZPVKKfnGvIrYYhN0nZYuCK/wpPKJkuqjwGmDQf8e
DX171/R6GJ9rFAbAx5XGRQQNdLApn4eRk8L/duBEh8TQWCA2kEgjPLwxaEnnLk9ievSnIrcFEfqG
PY1+cEMtDfNEU1ChQqQW9ttI98MTzCXjI34PiSOjOoqvhO4VScDkVJPEk0lr7Dow/1gsyoepHpH4
B1WM/J0Czk5ocihngsa7AN3mbF6YyWB00HlVhkQMbJJXxxg2s0vSalMTSmhMX9n1Vvol30QWaVSy
GrpWGo5uJHYKp+xa55gQhy9GnaI65GzlNZHKQhgouqtVEK26IjSuqlkdyXnm3ObKU1tccZasd1Oh
+vS8KulK0CwS4vpM3/kqio+FV6g/DyUZxyPbo3NcWDOHvqnIQghfEDslUF3C/7J3XttxI9cafpXz
AvBCDrcNdGRuUhTFGyxJFJFjoQrh6c8HzdgeUrJk+9o3WpoR2Wikqr3//Yf20obFMl/ptSRk+QTH
f/QZFDq18H2GMJXNQJNo9PaWZLm0OS51Ztgb3aJfY5/1M7ffyErYl2MMjJRt0hoGeLFpDbKCo2rh
6t1JgRUZjYjy7qu2xkLM0xgdPJa9Yp7iNGDROC4itiGjsqlCa5pW4zwzEc0px4g/uHTbJH2pOo8A
rbz08K4ucV3TLpWTJSKM/am5FiAql6oe0gs3rsfPhOW6OI+IEcfDlizI4wQORYhlA4mG6YurQ/bO
SyZOsOIx8RwMkpPDET/b4aD3lUdVlWW3KAyNJUw7SrBN08eYYDex78UbWoVsiDD2kCOdVKvU5bJk
sotMzbbCJuVuRkgFlBESaI1iL9colm6xts7I48UK3LuiLhyvS+Fg31Z4khB49Co8cTZbZO4xMy41
L7vWmqbEAi+Oqc1WeXsfVaU/PpmZaPZDgEj8ZOvivExDjguu1L5qS1DzTmlug/EagJxzPTSWWHbI
YKg/Ezk3TxNxp/h9zhJ/btz8m70dt32953/moJiwHIcDK9F8b5N+1hwhZA7EJJel6e5LPTWJ9spj
62gxEX3FceuDw6T60socsdyrAjPXw1hgTnns43mK/FYzLiwhdHxdcso8AuBrzGuDnICB71oqAszA
i7t8v0yWf8qxFitwK9Wm6XIyxubCo71egNP6Yu8TbrwtjSTWwox71eCNvuQRsxvrDk8JXe0syUjW
DXLzogHl3Vp+rgVbLWvX0OF0IixvsbNIt0qT+1zYSf6l77z8c64P2gerL9UnoU+q34IJ2bxr9oQ3
Yr5Y28pwteHY4wEflpbElNFNRdJf8AM2Emio3qQrmm6LBSJGZFV6soXm4Fk3EyDb4q49l7aKJonB
jSlcoCTHBS3b1PAOsBfsLZRPQzViaduQkku0dY1PJS5xcflgzIn1qMblo80jjKuvmAruDXGeB9eH
6kWwoRElQzxHg5l2RxSonr4l4M3clho5bmEzjdO5joV9TVKoVKQSe5VxNVIFXcFRdfO93zXWUzdM
T4jpMJNkyLUYkZHFJaiW0gdadpVP8oqAeuN6mQ1xrnJA9rBh/0rujEnFvbm6VM4LLvkW/nlgGDYm
ifGpE6wa13ByjN3/6ql/h5OJXI4C4xeNM2B1n30d/q95/T/4mbL6kr2ZM/3x+39voqFT6rTOPmZ2
31lm/xw1ed7foLpj7gna+Ecf/Y9Rk+VTQNlQIQPksutAiYron120z3wISTQefbj08E//SRe9Tlvf
NtE4geChykQCAilqz3eTJpycjXSedGyGm7BKXstEuyEK8UisyhrWdqgy/SR0kuBj+WQUdIqW+M1c
9nv40PuvwDSYcCLOeRW1vv0KDSYGre8Tf9z0s34t/fsMl3vom0yyzE4n+5Jgm41dYpSMxf4euVG9
Hc1PNiymJYU6oiVX+qIBQPu7IWD784zrLmVPsx21YXAfaYqSTW+/romwWQMQXuNwXTznsI7Wv842
qR2k4oql2WcV5iDadnaCg92wfpMD615CpqlxwtQHxvJaLyyLuGUJJ79Glo3lFk8DlHCQRgYOtmld
JHL0NsDod/bACfiEFWS+dkVrBE1gsAQuW5e2Ju9w3Wq3WB1tTC0Y7tzgk4E7iUi8z4vgG9AcbQIX
t13XC6sOGBy5m2zKCMgNg3HmgFr8kHdjvy1EtVVD+0znr++zUt4mwruAjPdlwUxuyIsQMXm5J7ra
34wE12ysuv5aTTYyvdwnyVwfv+KZFiWuFJe1GB1ogW3YuoKDERFcWIS1o6/537Ly7ywrOAusXId/
va7soHpnL2+Wkj9/58+1xNf/xkfoFB20VSufm67vT0DO9/7G8sIkAuo2lO3vE+2/I3Jwvcnis1lK
dGudJtv/WEvW5g7266rygauAmNb5T9aS9T198x5jx0ppaUAb59nU32tFknHSF79t5ME0ZTLAWAsq
gnxNgrJtaRGg4TmocgtXkjsdpHCY/nKt/hyi/5XewTr616PTGq60XGTOUM4xz3gf4dZhvh8oqrL9
KE219ebK3Rrg9NHsoV75Lw5FVBxoIa6sP1jA4JqtDKNyhj3IEH73JqNmSxC+jUlW91+cFZcS4RdC
IDjHa2f8FyIAI4SiZYUa9t/j4idr6UjNGghimDz5hwTjX7IO6OR/uIAW52SvJlu02e+W4UkxqiiJ
3NuTpRJs1Gze1b10XyflRuSB5+RBARTCiC/CVrebPxaFf3lwnsGfHHw1peQppj1/d57DlJJt1TKU
xZXJ3RhI9ra1YXe/EXH/+IwQm0b4Hlsq3Iof7LVE4lsCNb/c94Ht9jybtUBgQHiU2uYtlhG/Oal3
ejYeSdzeeLdMUHAek/eKHqdTppUag9zD+h2Y+PXfPMt89cnABQKraJgQMPz6yfzxMiLUY5IGRd2w
6U3e7eZ4Wecjo3S5B44jMT4OSm5W0Gx/fZT1ZvzlRf9+XiY7NfwbHfbed9HYXx5KgqqoGrpC7q0M
j2hL0y6hNd0wBodyrVf/ofDxh6O9ezTw+Ei6xCnlHp2lQYwUSXuqGjZtXrTQcgP4a0Xx5dcn+N5E
7PsxUa6gamfCwQO5Vk1/OcM5LSj6R147zO3sG4wvy8dEl8DUhLEdoHqA33dnT81+2JW2eHEH3T+1
jnWQSd/slQzUVqKb2vSj136dJks7zjhXbQiC6u6hE6yJ9gSlFESc/fp7Gz+5//h1kGPKaAby0vsn
zhdQfZuB1ygbJSYBtjbSs5M8qraaRuAxfOsubH1SyS2uHmPvyX7WF8J1pOG3196wWGGCTfyN4Vt/
7vr/8gV3fvrVWJ/XNxxE8b0oPA9Kt1iccthPQ7o1Y9wvkAhOYee7WHV1ifgwZRYMnNENyqgpl/qE
eVx/KXD4LJhhgL6rtXO1sfjCn0lHKtjGUVwDytVmMlN1mf216S7aEaSwiTrIwNFIRwh/og8e5Zhp
j4Py4zCwiLvqbc3bIbrMNsrqfWqd6TQUvUA5UFI0xQ4UoBLtp118kLAErwt7JsrBWopdz+QHEvJw
0wTkoHeZRy6HDXN2QhB7qaez/lHrO7XP60IDgp9fi9k6D/5QbAIvKQ5gWsMNn1zvfn3Xf1xmfKwX
LTxhVm3wDzrzSSSOdKju9plIr5lfI7n39aORTQ/gf+R/S3LM/4sjOizWDgLVdb15+3oE/aT8YCkG
wsnioyHINjGSr0FN9oVV22ERuE+/Pt6P6zb2Baw2iNXILsX78e3xRBKomnsz7GnvaQqUPR6TZkSF
hfVr9OtD/fiYIjMH14YvEax92frvf3nzE8nsaSQJYR/4yrlotM6AZih/Z1H006Ng+0CZArmPa/j2
KBWSuGogIWCvub3ebzov0A6yS/zbX5/M+4Bu1jHOBrcln2oRdP+9Jws5OmuaIYPKicjSqDFEvnOn
irQEgSeoHQtvP1k8+NBlk1Pvf+zNZI8rYva7ZcnidN5uGMStg7GTxeFYBoLDt6fb4Zq74GQi9jbs
QsQRQbmLx3zY2eMAtm7Zi3006inY9nrzrWxG74zHybhPHF1dkcxgnZyiiX/zCH+nUP7wnRhpMET2
8bl7f6P9madodqRY82aGFsWJ73xhQ731bLT/ZaC/gAJOH8Ft06+CbB+pkpCcF4aQFsRElYidqYsm
6pl/bEZ4ZtXGM2UbMiXQ9wxvAWfyxPg211hO9bF376GDcPS8IZYk+Nj6OV7tytEv4a2s9gLNZ0Q1
9+7MgRLbkGE7BuJ38dA/btq+Sx/ABB52qv6DHRATea+IUf3siS34WMd7ckLLSFsI8kCnYP2mQjB/
esfX+c8a3E1H8G7TTmxNw+7REvs6kfVR751toMsRn9ahu44F0H3qyfYTiRwabEZtvpFtBr0Fhn1E
lEuDxqH8VgJ6XRc+HgzL+CxzzQy7bGjv51pmm3bInIOTpOOpnstrTR9+V7r9/ATwY8NyGSIDPIa3
j2xs9EE1+yOPbDqfk95rd3K0kw8pe0TYgmNGsTD0sPLcgXqgr05zunz2M+9B9G5wlG2MGbbfqy1O
g8Fds3jNg28v38imq0+WjyJkbJMZSi9OhxCMyl2fdb8LHjDWl+rHB/yfZ/BujSFogy/czJAUtJwY
FFDq0+BMULc0PRqYhWwsCW2BmBGQZUbqosWa6tfLz0+WbZcamM4TlzlqxXcdhSihtxE8J/ZwaV/J
BwHBN5js29MS/OZ5Wz/p3blyJETOgQ0kor/3ze3iRLZe7HCuffJQGFbyER7mKsed6SacuShLmISa
f4pd43deDT/ZfV1y7jHqtNiYKLzfPihDknVmnOuIkBk0xYN/O3kdVMz4tfSGL7S87m82qO+15w/n
6iDQNnDJdqDSvD1ggHE/7r0sXLTh9Vla1D1zbEVzDb/FUss3PUZAn5VTlMwtxQ0Ut1CBoEc61cqv
7+9PlxQE5uwsyKJ/GMtmciAEk2Di/eg3JJ2tlGo7JSpLy5okdNL89deH+8mm6a5xHShr6b1p8t+e
OJOGYg1k5iYzE9zDYyB8Ufrpb3rEn15fAySDJ4nLC83/7WHgWWMKbmNIRI8MQ1JNaaRqhs5u7GvH
UcDVTZQtI20mdnKMk4qgLqPcTkq7WCBX/6aF/LEp993VhJWm3PYQQL272eMsnSUVGN5ZCuVQmnjJ
TvREC6oZFmhlaGFLOuU+hRq8aQqp/+a1eu/ktNYP7I4uF5u6HSOYd4cnQgfGC24P+9mw0y+tBzcE
1WEy3Ahmt9VmdBuMBxvJB2y0GYnkRrld6UQo8+EVMjdMMenT5vFKpZjGbMxhkEboJI54+fWT8ZOF
BiW3TdgsfgU+X/ntLctyQ7Rd73X7YYmrV5tYizu49kQqaq7+Xx2LxwMTYF6wH5aaFqnm0Pp2t3fM
rL/Dac3dNbMXX+T9ALT3D/Tv9o9X+teIlo/OxMV9RUenAgXv7VmlTFaxIXO7PZFY/U7ioLK14Z9v
6VCy39zonyxiVLvAIpSIuOC87xvNJU6YqnJSGYS2KIZJd18lnUl8r1g2+lQBkTfp/Jvl46d3jf6a
OBJy8vCieHt+hFrXQ5A63X42V+2wQ1hclldmxJj+dy71mGHwYe9WTXZzHbIKVhRIc989yX5h48C/
GFxMu9e7nTvPAzqF1B6XCNO+lRbdCzNyqcnLsLPUqO3oHOW0xXjKqu4q3+HlyiwwxmOMBe2jSfhe
GvV14cuoLUs322BvkX5uRke7KshgEaiLSwSHgsE8tDtOyUK5DlU6CpQzGrvR0q35wtHIOyS50CPw
2O6ZdidMch9caTIahM/gmLvcqCZ3awXkzT8Fo5FV39wcaCbZtHQw6cWU9lYc9VnRpx9E2RjzkYRS
DHXSzKjsraa3xqlapom8b1kocY1dn/SvbOgQ8Z0rjLLe8d/auKvGXpA4Lu2gqCMc/ezkirxtx4uk
YzX5Tjpdea80iAKnvtbwVe2LOt7MSW/2mAxnj5XAvW8zSbvJj14yJmimZdMUu7mAqUBu6Vz3l7mi
nUTPH7TMI4QYgyKalMPEulH4A11gthXr4A4V4bBt5awldob7wmcPxyMsNGJY6YuPavC+dTLN2zeD
IGBsjD11X2d2PxCv2AXeWW8qH4LxrBJ5pMyadp0/IYqx6wRSgt0myxLiEU5YC9YCzbaMV/iPeDGm
Rp1w/A952pXhVFaNFQo7VTDo2tY5kCt/B867I4uz/Ri3ZvlUar5+HmqXWNgqnw4ajIat1QU3spx3
dSd2E3rvM/m5G2XDby+gbexNuxijIigqCAHqZKl5RMItPucFOaCONOMIP2lrV1nWCw6dI2z7GcWn
3Xt7V4z6Fk2Vu7eDpUEBjx1eDq/hQtjt9MUjqTKyJYG3tac+L53rHJQ1LRs1zRucix/xL9+6mtvd
OgEcIEOvs1usTZZQ6plx4VdlemWN3A/qWeL+svhxWixn72jGXZalK11linGYtqHV54WkqICmWLJL
oBfxlruinI7dgB6DVCGHP4qbAnRpGu3+VEyTGS06mTLTgC4iT2OFpyVSlxHZBaxE/zb27XOlpdPW
GP10h9J2CUnIlFFszuZ+oYE5x0nZPuPWr1/WqYf3wNC50aQP/atLvmSoDaqNyAgt9/BEnWNPMCnK
mXjCYDMzj2L2YFpO6gSvcZc5rbErnPmp0mX3VGfxAVXHfSbnJ2eKGSXqAUCdjJ8qV0t63sDKPyrp
1TulEeSKKcUD7jTxScRWFrlJ46OGtzXuA67Cdh4sUUr3eM56Td2SA+OfhWTMOFriciCFclOu3p6z
Vn8T3dgeVm/HQyaq6lBXvnq1xQBLKhsRckWFyoZlxn+8qxdy8Kg0+yTeNlkwPBSNnyL84uH5WBFJ
M0VeRzfJZsoikTNt/ARFt7gmJyUDHsF2ACLAUZfJvNUaglFdY/Ev+EuznXghtjEku1lc+vOYjOLT
nPae6DYzysCxiBZh9p80w9rpOSnZG83kO+89zWy+Tt5StAerILc6qlCoqc3cMNm+1DQXfXXh+T3S
hVk52gl4VheAtF126HuuFMyPuowW8o4fUlD9W5MopYcY19DsOOZuv3WCrLs2RtPf4XQyLpupA4wj
qlD/4uox9ST4brv1Fr28aNnPvw7CT1zE5EkT5qOTWZfTJPBrU0X8GgDuy5D9sqI9XL1KltmfPjBn
ql77tkdnM1fCeK5hhUc06s5NUJvtpywg9EXg77kfqFge/NnOPynB58ywA7fNYHanpaHjyyYiMkzb
Eh9B4Va+NOI1aMWSJwGdffeUklH3tWtRdBWT1j15nZkdclyDShRUQ7HLZl18xABoBiVoRkJcY6ca
IrkIXo7S1Jyw0HFtSFyXHCUKrqPs0Mh7QMhbsImg3xX0Tbhytw0/P2SJQmo2JsvWh5PiIzBa9cxw
ifBQqBgNoo1LMWAbWUdOZL6m93gwkfLg9dLcCS6n9oganFP02iJILxJz4au6hXpUeOSPV0kcJzeZ
32FfoGOg0eAYckn+KJ9qtdne1jP3Xg2ms2woerqTi+LpJh9F+wx0Z24BzhzEJbyqW+Kllt1C+i9+
yRMJXJ7nJTeYGCovbJ3UueEl6nipuLuA8N2pwO2J0Oi0/dKrpL+zl954EBnXO8uLeb8QEL33Uy6q
hqTzQuPRvGudvv3irB1mWLtLq6KiyzOMCZzs4EwVH6tJ0r57uzu1WMNcLkq0X4a57Z8U0dQQsr3u
a2MQrwjRIOWydiS3npI1xlMGg3gJ0Fnd2EunYRjZBMnNhLMUGbduVc0vS46p2sQOPFpEOVsjbqqX
ZDCZaHSD1Y0S8xzSdus0r1mhZIx3AxK9h9aYnZvMaeIPLdzGa9eRRAEm+KwMMl3QY2nY3G+UT73q
SPwaksHvTjMW3FGiSXXRV5w8oSfTB1/LWReTOCMGh99udbLsJdRyxKS+QwVeI+fA5rkrj30RV/Fm
CIAZIpQ3qHirgR/A/8HfJMlYDlG+tJAaFt5zgJZakIEEaA3LUryQvuiEcTyXR6Mf1qdckujLzMV0
7rMqVY/QI6QXjg1fsnT04uwPffvZylP3XguWjlziekxvZreqjY3A6OsJE/bp1neFfNTbqThn6+02
+9i/dDDmOHe24kCFNu8Cz9NRGWlNemMLrpqfp/Otjknjq76QBqVNNsa8gPbx2cT14NjpKT4i1sgn
NktxpjuYPsAsFC+oAuHvL5iDpVuN6PpXrwWICnHdjlfyqCGwu3c1goVdjehlVvKlguamufHZTmm5
NsgACZ2vFGRYzp0naYE9xtKLcFgRddqlN2WRN0ZYEWBxS5YTIC4xj9xrXfiwXF2r8eswEMNrg3LE
YXZR5WFXjd2r1uTGo520Y6RGYXzDeEhKZI1Td8dqsbw2Zt72oWvWc4FHjyO/mVB2He4Z4hKtbbks
Lju52OtjgUwUVpHxsJildg4GndXMc9W3qfW7uyEmp1ZiaYz2bW4/TXnc3RmDn9zELgnt5LX6EQYL
1pF1LOi3MxL5Y60lw8cOYYV+12u+YI0nAto5NnPDxfMt74qeON4RSAtVGi6BB7I34AjZxZb/vBBd
ex1XbbJX5Rpa5JJD0bFtXlroOQkw9pLs1rVFuyOYSnzoWwXjFN+HIWn4X6Jt2yhWrfXFQdC9s9ty
CVvUzJFpTag8lOXuDa7XhommHRUws9rNYFXz2aj66ZYiZNzUBHQ/muXKGNSae4zYrpS3WjzoekYv
0xNGLoP8ugP/0WWqTnnV9hwW8rg+QrZLvYp1A40rbjWZdkUOUntTz05878ZmcwymTCYsumgqjZph
Y4e+CTvv4aTmuYwy3s0rPRn7yzrxajxvYApR6lMCkhC0AeT7HDiwBQuvns5Fo6wXVdqnLtMNljSf
PyzRbWu46bDD7Ytpyu2P1Ns6vJyp+RKM65ypGXYp2OexixuPaVlKQaryZv7oT2Ny1ut03HkTvvJN
2UXBqGXJBgvcgz8un0GBq09FhQqGPYeLBEk2YaGnwwm9ebZTEvsKcUQgbm1UrMFFh228E1Ji6onY
OrIJAr7jLx6gfKw9yE5zWeqC5CwFB5FO7N1KHbkP0Ck8Ii+2PweY8j66YsB+P/MeJ6z99oDmKXUg
pdymWhUnTTamV5kPcIP8/Rijb/qS6vG4U76m7wco0pGfQeIdFS+jaNNhMxZAhck8uxcUF/bH3Hb2
tTM1O14nFuAmpztNXKQtQRkEr6qQ5septY3roAoWWAuV/dCmUx5O1LA7h7WLUxPl42oLcTcr7pKj
xNTtPOrCTT/0yRZqZvttYdSEUjMZsusu5zHIahx2UGTVLctaO6cbu4KLPuG8EgJxk2yI4Eh6LgU9
HNfP+TzhfQRxbkCMmW8cW0P1lE93i76a9GrVjldxl1kLzktM9SjIPHld2Q4R6UVDmWGrXcESiLGb
P2RnX++XqKgs/0LMKJ5iPd2mDjmPhdU7NyhPmwbD2sAAVi+X4zw36spFK1BTo2kFL5xbn9pkym/K
3EKZ0OULtr19j9x4Q2IqrxEzNHUVxEP+VJm2u3cMIGKgtYYda2lBT2SmTbcB9guXMyON1QlLIXOV
fY4n6ZjpZ8dDipZ70yFWQ6h8UVxhmthciBoGnLCbkuHoOOBlJgb8FnMsBBDZGpMWPAXMTOlzPvdN
vVq5O0vY4eAABxu7341Sg/E0Ib8+Nqb3xVjcb3HfdM9UrOUz4egNi5ZAHVE6JBkomWwHT1Z3s0vF
Us69wdA7GJYwmWKsjip9OiizUtlJs5rRjpSnC+/gFQa6utp2mxsNzwFI/bPX3IAU4Qdk+nnSMAxC
As4z6uTPFdqOO7MjUNfNwJE32cwCmqfj8FIKU/9Sizx96WJ9wZILBvhNBwsAoW3e3M+Ey49PPRUP
9y2jyYFWXLJLaK51LFufHSWY2k/slmBnS4kbBKMf/qmJM/OB+pjOtKhS+5QUk3ipimZ4EVIAIohZ
Vq+FXYMqiGWIn3WRG1+KtGenxzV9uhXdFD+bRU8TbpOOHoTtEosXzWm1Ctc0FaBFK5z6HgsJFgaR
TmOz85JBNTs7QCMe4Y3J45GakgKnqcvmPnVl4VBjNvEz0Q/8TtBOZR95eVA4BK7qPEY4JQ9FpPAy
aLY56k+Io7C0PJqYiYPmmV2Li2xxBvpGvVYG0ejtmCU7ilc+edFQERztEfgxSu1g1vbavJYAAxPS
GNOCKrjMU90mz7uvKFrL2OUuaQtbXVhOMn5WvULhkMhsdcdLnOrVlJKjys6a0czZVvD8x8V0lJag
EmE8if+W0GGmeQZCfLwu3GZPKnYSWh0mykhKVlDAMuz63oE/Vu/LLAfugVmQ0WAWE0lVBijQjdk5
k7EbnMW5mPuhuXdGGBXcQuat4Rh3nF/hOeAhOP0X+YWAxaD2FVbT6RVGZepVuWCjiCedNr1yNSN9
KGZl7msU0R8rfGnuCi/AnKVtff0BWzQxQzG1jfjGlpz0wVQ635GqnG+d1UicgLOmWmNCRSBiyD3h
3QX7T+cIXIarqLSBn19qU7xkdC8ZiSpUxLNQ4hs+DHm5D2TfMcAIkPjt9SIzp7DElp96l9u5HGrw
v9OYCU3H0mGgonNSm+wxlBGAKEQXl/i+dRnqct4pGm42YfavsJJ6XGxqjCXxbFmmpbxJlaWH3VpC
ll5tDnh9mekHg/i2bVc2+omZdH8YK4mzYOJPeFMV2eOypOOHETOVP2D1/0kFfyMVNEz4fX9BoX9w
TsUEtk/e0tn//J1/clBXxTXiPsI+GY5YYO1/56A6f0PpBzThwfFZ+Yr80985qGC/f+evY5XExgDX
FIoSjADzP6KcoiR8g+vS8kCu58MwZiKmiHHYWxA5IITcjxu/PFh+8gkhzLQZBOsQQ8InTK7ve6Ud
6hX38SvjaR5BXqU37/BiOw0rRkRVbx6tEZ2SWBGk2hidI6GP5R4meotYCqQJ84j+dY5hQaICoyte
ESmcEtpniAX6WfuOV63IlVWCq7V+hqGEVk+4HHhnNOb+7Yh5SuEP1UU9ZiOfJteWsSNtWTNNbB1A
ywC1wk5VN7MgNKBdEbUcaK1fMTZHxE7UeKMXGvMoH8wswEl4ReXSFZ+zAerGFbETQ/LRtatsQ8AB
iNiK6w0rwpevWJ++on6GKwBbViSQUn5rAw1KIEK5YoVI4wA5gQ8baeBvCvYd9Su2mK0oY7HijdaK
PLZlR4mwopH9ikuOK0I52qAkqLZfhhW9tFcckzhbe7Up/WwqME5guhM7RbVDwwyRf0VCl6FOttzV
zbiipBVw6QBsCspyE684qtS66dBaYHKT1xjnYMVbhxV5hZezq4LxbjGG6lzAernMSr+XmxxeQ0Fj
V17hV5WMW9NXrDJ1VzxJOsY76Bo4kQptCC1s48dNm6j+vrM0EnVsw7mwi5k9TaucnjhPt2PVabPr
vinHpzhguYSoGjxOlVXUiDhJ7nUbUK8Ur6mtGHE47WCN3HnjyDpHtC4YmKmcw2D57Scvy9mhcvLB
H+sCo3ynBOnXzdK4tuvvO75RApAnettfAhb5UZtZBhcvQGFKvwl+IMy2Rucfx5gUNHp96rSFKrXz
aw+TlrIYtY3RVNgSgexdzAw8dubo5c+eSX0RIbyst4yn4sfcZAv3rbjaTlXW3BtFY1xb7tRc2OsO
QLmbP7ctticbtMFsWVmxGLsq16btANB4OzsKX9OhQG0o0V9tRSa4f6hJD9YwMl13oH9Gfefbn9Gq
l48zMNeXXnrWEXsumYcJMpoDhEh+JlXTLRdQCwGms2WDN63xAFYEyW/gI2HOzDLS62S+NUkvfnQk
nrYHRyhOvpuT+ezhVpwRUq7TRbmSChPNSBFaM/cBWSsfiJVA2m3xAq+3s6rmaBqq9lPK+7fPXGZ4
UCDpeOMpE+7GW+MbWqPOrme8fl8y7MH3hrTab85EPxnLpr35/s1y2Ln+TkmDjy9JHr9LlhSIwOkd
N7Ti1L+zpxUa04bqtVwLtdqp5YPI7TFs3DWOLVtP/Hujygx3+OBNFT9YIso7OopFJIKmO2/1QEAX
HO38+fuThl0ER1uguyF1m+lXsmkkQd0OmpuxJch2Q3EGxgnA8ki5Zn4c63WOMVS2d9c7iX1sMLk6
G9R0Ud/TlZiJ9Gwc/rmpUtr1CX9Z7pqJT+iuHKvhBSVvdo2a1r3Bmm1GDGyY51jP/fPYadU25YlE
kBw48XNggpONTpUCL8UTH6R8juiRk7krk1S7bxZYj4jcmvsuoRtrMCPAhom7VY1Vc58lsyAvvFgd
ZQiHIrQFcRHGqLZzaXQCAS3Gu6kCXOfj5chg2ysnnvqFP5gBffKB/EKza7JQ5Mu1qNNrhaeH1MSD
6qjVldM8o9DeJJU7h4F/ZQ6Svj65TVfvo3JID1XevzpjcBFYdCRrhkFteudJWHQP6X5wl8ekFwh9
9cm/dAH4AY8dZDXaxmznJvTNujkP7GMIdVZetZEZ7pnq54MwcuPaVazhheEnkeu1VmgQpBxm1XyN
S1c0TnlEgvnJqr341hi06caYzHznNwnTGjJE073bFFgAB8pGKlsAqjDCPiiFw+3gI/eNtN54qTGd
U535ratVc9GlWXuRo4va1mZlHKHZfu2N4VD7zh3bZBkWSlrUpUn8SUvMJ4S5X2cJ1XypRbUrFRZv
1VxDBK6sOaJxpo00e1OFres299Ky7RC57fJSKYdyjfnbyjvYtcN0X+eyPQVesYeplIaOs3CDM9fY
TZ2MceWaCzQdxgd3pminaD0W01wdddIADiOLcKT7st1OdYFMOpC0o8tqhNZ86nTJxLBu9Mu50L1T
z4PP9MLVI9z2PulG1YXYBG+kMb9ac3tuM9/7lplgYPbY6c8eoF1kFMXDAKHx8zxr1pZ3nbRAq/ND
XdYMIAC6T0QGIL5Xy8J6QMzrIUFeSvGKy0G4gC4F8X1XiZd0HuKtXvvzNcPUEREHevghrAcTz7t6
6eV2UWZ92RguwuGxuOOx6rd43hlYMM32djRljW5OavmhqIs2Qo2KKt4w22/CwREYX+bjXDWYcLXt
Z4kPTUQOURDlhnrSYyyf9YbdPqCXgAgqvyLN+NSl1p7kq/jDaLRw661CbRzwTRIOmSz3tvMhhv0c
uryGdFZ18uTn7MO1sKIBZsQltuPJliLBf0EOq84ePdb/s3cm25Eb2Zb9lxoXtNAbMKgJ4A29oZN0
BskgJ1gMMgI9YIYe+PraYEr5lMqqfC/nOUil1pIoepDuBrvnnrPPE2nf9Q4BsIeNojtTLBsR9BpM
4ts4WbIn2FAMza1NoQYolZ/oZcXRJ4u9MtQj1rMakoRrj7u85Wvj0tpCkdUvIsrqB1oxsRklipuV
tTpDZONd5CDHt0qfi7fRNKyL25EVcbhhBQ2J103Bp4iTvEtRj5PKUbDdyrWvdsri88CqxDjCzjKm
gAA/oHofmJcXq1LnIxE/d+6k3blG41HPgGDKL7HWw6iJgZPlWX/Ga2XzjqlAYtXKkWZgLyOPwamv
LzWI/aO9lvNFyimhwKvo2cdNeEVfSrPt0kKLQyivtEsXe86Bm0K+N/RagdsrohDOS73WEU2/qtI0
74wy7p7GJh1vZCLUi6s61rKchRvGQmZbMYIytmUa4rc65CW3MFRk7ajXHGDSMNVNjU8tlE2XseuZ
I/ZehsfLKrBB2MUPAawuaJtovMtdTb9tIoAWhVU3e2Vi7+rHPAq5M9zC39xhsdzHZswc7C2vWdPU
cpNVtBlPo2qA6+RGkALZ2pW2TnlFk9t7sBO3U5rA3GWlFZg97BunaIf7JeeOlw91y5Nr8O5AjRWP
4BZG9pW59mp1/gW4f/tzXJs6FAiynS9daKFFJAPNUjGSUppu6LrgI46pft1hXHmC1neVmFgZ+P0M
JmJ0ni057QlJx5vWWh5nqvguU7pGwz0v2+OT3buMmGFhNNt6qOOfapr3Vscjb1AAGwfqMYEZTtMx
HYw2JBYeHWCsn2lZvdqR42xE5GWHeXGnU5Thr2S1oSW5sUXWvfo5p6txEj007zXnkxSG3OcAK+MH
evEUYJ2+HWNWeqMNgc3XtJhHQqx0pl1fj2eEgpFa4MPE/Xc5O1xV8jCLy9zZQlIjau5JiBNOn08Z
yMKh7+tN6aa4n9p4SOaPJPfYRASuRW3rDU/DF2bpBw0+xq6s/FXy6cfHSCzL1piX9hJnTg2ZyrFv
ERa+q4VOsUW619SvtRAwI/wltpabwneyOyWk86Od6jnMzGr5YbRGdzuWQtulxvCziWeWcY453HrD
YG1AedlHe2L6YXRv7xF6zDOCi7rGXFW2ZoTkOmvijahbFCgg2+9jBxchZddGcj6KjqWWAkvNdD3M
FYiOYUhhMqIv8KiUBXkOO93Ta/TN17opcHL7tFhctJEFPoUJ+MlWZXNxjTwsavsjgWiPJp/6xzle
XCrujfXSHyOh/AAz0n2K3AF8OFYt9/jWvrHogznQVfCoE6rRA8VdRmNX3uWHZYkAOC+LPZ9ttu8P
siiXl6LRi9s2KT8YQONyW5uqR8ToVo2miupNWiUfqix56muq/BSDu55ZUdft+gpuYmPozSvXF3dr
snm4dpEPg8IyrlaaOXcA7+M2MMAxHXXbVxsxL3zS+mp8dvuxPykJ230pBugdau6Ku7xSwsGxYiU/
MISAIYiozd6V0FNznoNrSwWjYc09oPC9T6LPHBxD7BhXdg3eS4fb+HWxSkK8CUtY5HnL1jjyYQ6E
vT5W36p1ne+si/1oXfG3HIxbz1gO6br+l6sRoF4tAelqDjBWm4D75RhwKhAuTZbR/Gryze9UzKUk
+3IXVKvRANFuNR2A9fryIHB7Xi0J098MCtZqVkAlGn4lq4FBrFaGZjU1TLgb8tXm0K6GB1T1c970
0HRizBBuqQ/3VDzJK9QelOzVNLGs9glnNVI0q6UiW80VvLAnBr9oI/yEZvYMCwZNYrgxvqSM/6g+
/43qY2ImQxf5u/fwn1Sfy8/h/R+Dx79/ye+iD5ENksc2ainJY38tjPq76IM69HeVx6YcRxcW8g8w
AdAGayHsH6oPLME1aaGzfTYJpWBm/LeoBX+x86H2YBgg5esDDWDZ+FcvcNLBC6EN0boVhFiekVGc
w2wZWsO1lQKCOSmV2kyyhrXnKyOoDTVsKVFptyOzxr43W3V2Ir03vzsJH5RaFA0spGmwbFxZanJ4
mtnzszXYw/cuL5sNxyHrdTkjjPqDx1NCQhvcwGaqhj0Ti4ELu61fqyEa7pbGj+DAaNXYB/mCs48N
aTPu0tLOb0STlWHfcE/nsj93e5cNAPNGkk2oOnFtwyqYGbvteRbuDtrbGN/4trH0mynP9B9ZX7RE
B+c8/1QoU3dp7AzYPMZyuouiuo0Dbv782QGIzDRZT2kuDvXc2LgwjH6S+3Y2+adWy83o2HuM2grr
5XyIwbVlG2wNk3b0eIFIA9GCgF5zUFoPJnnuB58oy5WunOEOcDQeAIFzYExw2oVRW6/jayNuSr+o
VJjZ9QIGe+qm+wZzVsVFqJk6eWvl5lMnZScWPBKRDlrhJjKctN+XkRlbYu85VR7vRJPqi76ZYCRy
xc0rb7pYYsFCEHbzoB3s1qi5qcoYukOYYdyG2LhN/8bxonHWbq3rwB08ABoN7AtvTDRMl1wNjAHb
skgbn4Vh3JQ76UncTUw8lotLXUuy6C4yZg3iD1GFMXTazsJfqfpBdOdW14Zkw2XAFfWN3mL1OJlN
UkQbpINhfeMQA2ROdZadNmXIQHkJbgFtset7qV+Mucw6eHdN2+JtKoN8NNn5f4+jxDSX1ymlFKP5
7CC7liXPzYX13MN/Drz/EWrBFmvP5///wDt8vif/0KmHeXz9ir+fdzATQBkAMwB/Snnvf4EWONZ+
ozXRcMg/u57gWP1d4rYp29N1lCuTrmWHbB/q9++H3xcOD38zm38HVjS8l3/n8AP/8o+aN5lLQA68
LLJVpLytv5bv5kakekdE7oVFjHaIo2pSp4qlPnYxD5eRiIPJLGnJPE6QaYrHJZWO/4NY/M+EqNej
LXLLCY3a+gaTZXrJhZaesP9PLGRMjw0xaHVQ1f7S0o6rMeRC9C7MGDpmPI7qSa9UpMFTSgurPOV+
2u6RLLIMwFnioxGpwtvhuakOZTTjeM56FZbzirinnHRDTtHZYU2mqyjz+4ccqGYTZPoYnQvm43Pb
m91+dgd1NP1m/FwMcKtlxyjrt/prMdZir8tUvoHJ00OGOReXTftuNfTUBngbUVUEn83TMifTjS5r
e8cvSrtUmRbh2xHDLtE9o4nCBkbq0OB+641y2DmAM5F2aEK605LEfBnmaaVVSMhME81ZaaJfZ7KS
165X1YYIxkvhpP7T5Ezz3VQBGZWm/zJNnrsd9DmMrKF8sDNN3dh9Y16asmwOPeorvQLUEpagCA+O
m6S3vla8+51CUyJNsHWwcZ2gq/v7otaGH20uosMcOdYOqFvxcz25tgtFzj9XyIAKvbYBnmamP3sS
z1vW8NN3x/BGmsXodOCCzKms4JW9mWZP4lBkCT+b+qVMyxel8a0rJTH0J+NAVInWHCbdekvgU4SO
FCWVVWOFjkIRjmNQjuKXj2KZSFBhPJCH9R35pIbW3WHgYP2M5M4jzezpzU6EgFBBqdum0hg49jqm
nRlf/MRD0M2N+GrnRn4/z+1yF40J/QYLaIfEMjU0G31y+C6AubB+2Xs7K/B7l5qVPo5uW5wd3OPn
hGnxlhQy4VVQ2fdjo5pd1bbTR7e2jAdgT7qwzzX5y8fdTXfOSI1pKbLxzEya3kzg9M4doNY6mNwx
/kzwS4WFxEgDm6GKg7mX4mQgr9ZB2gn9wmZDD9zGXwqAiqZehcqF1xV7eNcAnhJiZLVsYsnMFZdj
2uA2ZpzAi0tMbJwaIMGgLk3/NJQl+mUnbVxnjLDNzh+nc6p4UUK58tguc/sUMwiA5Idu/6tmWbH1
vMKnFQfmUONon+7ikNFLkozaIlp4cb1pownamMSRhRlzJzLdf0GBz4OhEScZseUpPXwGBbnZHwOt
QzsTsfIjV9FyXCY4gqE7JO5+5bsG6Ibjd7+2LXjnkSAa5kW7njqnOKzycT7VYOa6EAAczHU3H+Wm
jLRkO5NLuMc7XW8XxSjiuoQJu8nCbo3f4Frgz9p7xdg/Y++sMZBXBEayCGSU8OP0pEl8Qk7pe2Xo
+fyRXNjr2C0KvyVEOeLCbIZ5SzVgxjwZzdt09JanYVIUvI3K2CWOjj2Apjx8OnZ0m3hVc+8CITci
r/mW5pp79a3+pqms5W5kRILGJo5Oz8eaVZo5HdKoRM0Y3fqefAkNxaPRUnkovfkxbwt5Cyff/Gaa
KnvDmaU2mota2Y/NSLVDmkSHiqo6UMQKrjAaiTVJ/ZZBG82wHh9iWzXnOZNZyOGpX/BPVSF7jSSs
ytTiUKAuIqYE+bAo45PlonuRtqoO5F3MQ9n2bpAaLb0ElTTz9Ze8bwAjbKJUftO4IBKxMK3uEVVp
/gmMlJ5ETczgE1EQxKzY9gElHeD9mklopE6+xzAsN2nEQa6bS3dKk356qgrd3ilZxaHrDe6tjk2A
TRYHkU94dhPh0Xu16hXKSCwj1KaCDLbdzRoCseO+8hBcMJ362k8jUxq9KIkFxNPuf2WRVl9s2hGv
rXIN3HrUwNRKf4+XMt4qoyhgEg80KgytRqsFwZhXc4m7c1MW15Y10BHmZBVaTSNPuPa6+6VC9hgn
b7nXjdS/a5MmV0HXR8vWjt1mX9pIZ4zk3qYFu7rpRWL/jFcpexTTR79ivXPOzCKI8jEJGxxQ50Rb
qavSGV8k+Y/QNuRyBejhs4+p3Vcyg3w2aCfB3e/hO03ziZ7xXuPAijHtOan9lhcD/ixBIZYRVdV+
0WvjfSxjm8XS8oReEoXmOJs3zuDSqaFrEa7Y1Jgw4y7egavwddGNA7cHPfAby3C3uT7zC65Mx9+I
dHgYZR6/gPgmOgi/E/5+ldxTMz1DTqUQ4FmPXXX0LSWOMe2YHido5N9wbuKJ6/RzKzTruiz9PRx9
7IgF1ngMzDn31r7/ls1muXrwAz4S6Z62QNyxS5wcfE+75qzLEAebGhCZBbGQVIzHXd3td7HXFVtc
72Woe9EZH0u+r7HqHtZdEBo4LspR4ujkA5Xs+hIbbtzRZ2miiBEqiMpz7DQc32M0viepLvfaoLun
ZWjFhyGK4kfTSsog2uahtUrnkRTPkz7bUDX8SKH0WOLQdNqy93rRbxVtM09tmfRHzIvv2ZJ1hyQj
8qjg5IJVYSnYL7S1B5MWt8cU4YpNdmxf27iq75fVM0/OwBnIND/gGDVf8feOZ/xrQ4KhJxpejDTV
boplcM6lTLOjmTq72spUSLIVudV+nrQRvCqxmG1aWVEgqEj75nux3Pedp+5w5Bnh1EryESr66bEV
pUojSfYI+ohMSK03LdySc2Lb40k6efx98Fs8Q+1Qb+SCPZOe5uUXSapvSUk3iZln4jGPeAmdkbOc
xkQeuJl1O3CqbmVivIGS1Fh52vjrZX0uiFFiTZ3Oc2TYT4XK2QhjQ9/Cox/2gFRobpny6K3p52lv
T2nzhiyDZuf3PnKqORwEmOBd4bZvo8G54uswdmO0ObCc5ZaqpXetd1jTgrMPhJctR58yEZHHxWnq
TqKGyEH+rxwudkGwF8QBtkNdFE+Z5laPXKryU6U8HvWOgQKUjjltEXXdGRTVx/KCLXdXupbce5Pe
3GKZJ2E2Odo+yexyB900PgvyTNuGLpmbGJmM1QTJkHsU/OmQwB3dTV7fbOYsc7AbjG90e2YhYQZH
7tEzlzvJ2jvMncY41ktT7QAsT++9R2VQ0Cps9VHeuk6QFzDyA5eF78apl+mjoobzzSX0rnPNfS9j
P9rwQn7BiFW7DGG2DmcIsoe51b2wzHL6HJeGdgCh8jILDDuvbuVksoDO6Qoch1IlIebaT6zGJpa4
ZeSR5uKGcnw2oHme3XHvDbtUL3YjPrKdTsP6dhkj47hwDrDY4baZeJ5+E1ma/ssjBRx0VMIGfcce
l9bpeEvsrwm4ejRbIvUPDmEcC0l9RuuO2tXrYGLG4lf9xvwa35hTFG1F1cs2YO+a4yHo25AlbbtR
Y8HSTVHx9F0l+trN2os1uKU/CMkDKWD1ml2MsTM+JikK2gOADeqDWbDuzs1dVC1kCx+9KeozyDuD
l9QfFCcM2D1o6/HLb2JK8tw+Ro6X5qdu8vz62zgP/NTwLk4aRdh+xU05yBoiSbASC0OAvsZhtiED
lAs0mxi9oIsyCn6wuPyUZEs+R59XyB3B+c7X1G8aUZfdDPL2wOZkAiQ/gIfQWy899oOnbpXk365b
t361+ORZ+dzs+I4EMn0U2x5NfJ8KB8UlllP12UQ63Unp5B1oR4XNPDLMXUTvfltIoQSKNf+nXcg2
ChZUixNQoHHL6rO5Nmt9abbCnzWklgd9pJgAuz882joZ+xu76EAtkijacOszN7XNFYapvyRxkeY3
7oqYxrpqnvSqxTy7sqdTLNRbNuDTxnFnumWFxvfTc1lDRBrsFypyaR8Cxc1GrjU0M1B6QasLP7nr
SNAUTnA3U0QV3cUZ1KZAL/zpEddAvBkyilbCrl/021nGZph1dBg3VgEmm7Cj22OXlNCzeQrj+mGZ
i6+WMEPQgm0+TmWWfYu9onvtuHoyM7XDZa6W+JHWo3bnrT9smiSyPexKpi/4u4CHomFs8IxOw9ZF
/DjMWaseo6jUuw3UzWzf4yQ45G1TXbvYJ2enDPXcJI3x3SCw8L2q4+eoFPrZNjGHsrOmRNUyJZmT
ykcC7wf9JPxSPhLeaatNFMlK3OJVtR+qRL2LpWGbLZcJ0KeW6EvoEepLw3SJIZfrWEbv8mIuXjKd
vb2XQWD3oJDGFF8b5p5RqHtCsabmiOhbKDFx49aMJY12cbXLGtTyzdRUC+vLzmGJqYg/dArmwwaE
1fhj4dbHjV+jobVZkevqi75e+UV6bWLiAjq1GeygMxjtracZW1OQIMY6lB6SFeMOPiE9lCvaHTvz
Ci4H9+7q2o/Cq5cn+kMjJ3BpzWN/PHNo6E4+v+QcFdSPDaMeLplY7rQZmnwBcQQD/VBcq/WeZC28
r5qF3bKhdNgfK45ecvOlN8Ovb6osMnD/gzlg/lwvsobTnB2LyzXhj9XUu2DQmtUosBgTyFbf6270
yjsjz1qL7J3LMKYMngIko9rEC/vEZb+H091dPjWW0+O94bMOdyGK8x8ctPmlqyY5fVtGDadLoHUM
vN19r7eWgMDaC1NI6nabaTzxI2k8koBfCp/1N7nvf5f20CY2/onLEk/7SBPqW1GU0/Of5J//R9b+
CzL7p3y47oHB1R0wU9zKUHf+Kiij+o5ZYRnjBZSds9F8GscMk8rAqTxopLaj+M0srf2QmUcrd3bo
mjsnMbZQyW9lv2zbmhb2Qdv7ELKpUd3/6xe3ehj/6bW5kAthm4Cl+is6rTQGVemROV6kbC5CcleM
btLh8u9/EyyUUCZYYOn/pKhT3TEx9A4j5VaA4vifqxW7StS7r2/znx3Mf7ODMRhnUQT/hSRJ61dF
hPrPNR2/f9HvqiSMV3w8JhRRBzse6uN/WW99g2pS1isrb8mH9bWSYf/QJc21tZTFDeAnwYtY1cTf
dUkLNrUroGHioIWqorv/lhcX8OI/vk9hTkKXxYqLCXgFhvirbvkndlrqpsg3RpscJ4WdEDtITScM
rp6TZGHBnDMZNmF1trkyV2QEV44F2tjgOZhIWgbIm8YoASd5deEel0XY0bYY6mUMOl2fHhDsS3tv
ZJQrPOR+1rwoEhxOSG4splc5Kkj4D2Y7cFMuPRUUEdMK7Qj6ghsVQMnZz5Dwg3ZslsNiLJ1NE2Pt
b5kmrGY7kExOQmusiXm39AoEtqepHz4FiB9fzrTO88kGLbpF64IsupaWTsd0NgZCk3n2zY66Db90
b0cbp2E59JTxmNpOtGCIAi5yNHjT35I+yiybH6ZE7y5NbJbg3YkUbcVUa0SxvCl2gsrRY6a9TF4L
R2JKjEeFIlLPNzFQxKMpm/TEsbvHNdEQyKzTeudUmBHNNiGX0o1mTteEQ7rI7oT5UqzNbqnVFI+G
CUHCT+y3mCjgHX2P/ob9rnXfm1lzGOrZ3iSGeZ+4S0sNmyu22sy2f4Kzf28JrbhY1Xh1dO60TlGQ
k5WTSD5Ixsm9DRA2RMHKT0ZZEoVzJ3UdGg71oE/S+JZrp30Zk4o2K+4g/Vkft8qs60skm/JXNrj+
bgCsuGsdCHAIYe3VdP0Ph00Wog4BMVdLKHNq+QvxoBcfq3PQoFCGsnCOw0hZhSC7/Zg1bH2syZ9O
lhTjfdrqBIPz5EcGePXdqd1xw0PjhDQ1bxxyS4FL0p0nudQeBgprH4smL1G8ivZiWnkSdvxEKCnP
H5oi6y7aBOY75RP7xHobnHhrTpeZ9P5GTg4V6Q6vVCOER41kFH9bPMHSrPAUOZ6sqpm0afrEKCYl
dQyJ0o+z3n8W/Pt3cW8XD2KoCNtg5PavAj7Bg0fEAQksypDfoVRcbA1JM5M8UXKigPtF66urbvKO
Fm7fnc3ctk9zYQaysewdV/f2tgYN/IoOCBmGalNaETIqo8ijF4phf7A3Ks/HPRf3eKcpqmXBMR/1
xL0dhlYRP3Kp26THkcKzbOLeVRXUn7IoxN2iE1nvI9zT7tI9azwRMGZd4dLou0ic7IHQDd4p7F99
dp9YzZ2Gt9aYG59+FfvK3aPYVp78aKUQB+oMnueVnYcD5K2ka2VH0IROwzI1T46N+oTX8VTMn1qM
r6g2QPItvf5i9z4OyNmPbuQ4aLej51NR3Mt4Q03kK4dhe2fKctppqOIAp2O2wDhKn22ivTArRItw
2RAXwpXkZtpRcGULyFe9Eg9V216Uzb7Afc3F97h06bmjlD5QHY54zMFUOaQBKQaQ73YJgJQCjXGU
6S4fKSS1uQpdKYcrHqTnxAdIekAUmMoO0Cunh3Iqln3V5ZBMeGDvl3xyb+1mIFpHP3Iz21G+QYAc
H0a7e8bhqN1oitIQROuk4gNWt/aoY7rU7MLfKIO5+H6ORqs8E+65lI33o1a1s3Xdxf+WcSvcATHO
1zKY6H62vPQOg897ZUvUGoWBckmNd1cODvThRu/e2oY/MjgAuWlkYZ7oe2QENx3e0npc0BJmF9zv
kuJ+5tgNEmrSApDlhAxFNb8t9C9hReF8xuTUndN5mt/8eSIMSkWAelQNTlHdJfjuVeUdNTfwbgef
e+l97ESYVSUzEdsSm8te4Qw64bWsPsicpSuXxA7kq6z8a5eJX7JGv41NwlUjJU2ICp6B7wzQBC3q
blXWEd3wZT8xOPcOYr9MXW1nLOAYPLMrd3NC/o3DHTlz6p+TYm4N+2amn+ZYVnrS82zR1EdOB+wc
JHYG02dKGMrv8sariRLUk3eT9wgg58lu3IeJB/Yjtbh8RPKRtx5K1eB8b420OSZLObcBwFznR8e7
Pw0N8J3osFokbDABUlwVlBiGBExFx9oED6zmiCY6P6vim0h1hxmY0F1S9MUjgX76pAmqiH1CFfYY
+vSKvkrPbrfU3ZY3Rhon7x63fj+AvQFZMqY6+BxbDZU/4qvHehlBEw+SSXe0hmEISHVgiOJo/1Xl
NldzwHXjbTe07f1MZ6pOin1meF5w9WF7gzZAF/C09C86Sc931ejpK89kPP9ksW7x6pV30eD4v/Qp
oaWb3bd11QizvWg5Jd6lLg6Aq1hTrQXfzlfXd5pY9H73awV4vJaBO/VwKNd68Jb7w7yZv1rD/Yif
IkJd4j33a6040lTxqWV6htusN+E/uTIdHyJlu888R/yt/CooZ8VJZ7UQMoKebCTxoVnrzHOmGpvD
KMbUSd3gCuDDcVXOiXafZu7aIvFVjf5Vkl5Iqm6HqKM73fTLhbCPyj/tTuVXfFOPJP89tlO8LY8s
rEo8xgkfVolf4W75aktvx9abAxNUTrmdTV+/lUUyvjrjPP6MvES9eTYB3tRif0lBFrpSMKlZOzZG
NtyDU0LFsdpG+7D1GVw2QVyAiETtb4gkyeZGaKN88+Op8sJ5ifqDNDqLzEyaUaXtizJ7UV5q0yJU
W901s9m+kUm2FAZbWRz4zBHd602dFt7ZZsLnldPIIxr9NfK7yN5WqZ5PG2PQnH1f2Ok18qW+Z5El
woqVBTELz8aFaSUIvo4xsGHKTXGex04djaRzqdW0cdUMazeyif4qCkmhGcb8rdLx8MK+oCkyASsS
GK18MPq227Rsws90D2IFE7jUNpPI5KEVdlMFZVE1r3mTdYiFcd8aIUy/+ns+k3jZdkRAFR4TtfwE
UGXdRjrbJ8t0f9hx4j+JpCrfa+qpdhYV6QVWERGVwUwloRZClOJEZDGrH1Khi1t/scXb4DQFNl3a
gghDOAsQGGu2foiRPXEXGdazj8M0DbzSmhDGGlafVU03FfFD/jZf+ty7ITo9X708UkM4mYnxPvj0
jtA2Lt+YzrsHx8c2HGaTqb/2VPhGW0qWet5LetsHZHWMT1+xV9pGpRvjr6mz6DtOu+oJC7Xb7qwq
mU5928/MlZpGUr5pWZcD9zlkcX6vL336XVXiEs8UnCclNY6etsXhzXJp7nz6RXzaUjA6bmK/ZA3p
kJW6I2JMy5sRi73COikDpxnsH8CqTdCMtYyfK3sWrOXKEXHZ0CxjDo021cnPx/Gl7cxlO8KCO5hZ
QZ7DdrrNIq1i1+t6fzbYALp9U/5MMnOteO9dAYsM6TkYyGRscrdrnmJcCT9cu452Q63DKOK3uaxe
Z7u/TcyJ7kmuWZjzIwdJJ23izAa3ZGefEj9sRZMKf5FaUnC0WONtzdropYim4hsCWbLXU0djPoj6
c8NOBxUWQjvF16Ufxjp3RDqdjh4Mj3ZXNaq/8VKf9hbI4Pn31hOQMtgbswVIUgezv5Smu2Urupxy
zZDHEfvHmT9hcTappPuIlrQjrtZ18HbUsIt9qzqoIrY2Zr68yJmVdmiYRvMes6C5t5RiOaanzeE/
U/L/zLjjEQj9V1Ny9Zm+V4AUf3795w6f/+d/MSSvX/PHkGz/JnyHECM8Ugw8Ai3lj3iq9xsuZG5g
IH2/ht0/eXeM34TjC8yLwkFk+WJ+/jEji9/gLcAN5E78t9H63/HuIKf804xMoxP/NQiFJmjNv9aU
YD1M0iWZtJV+MW3A9BTvTgZzCdiCboJcI20CXaudIdX12jCGeWwaZ5d8/+3iRvYUGlQvbAEKDJ8C
A8vdQhzrzadDEFXbz+FU8FXlZqoj3sPVUr2VDs1xuCnNOwILLslSJrRbnDXeElJkzvKHVlyXkJz3
KEhyX5upH+704b2sGz4zDJbPHXmX1zpPBy1chqJaGEjk9I5rppyoE9DwRWpWTO5z8lEeA6sDdL+V
rsp/JHyKY0wLJTyBGdQPbuw5JR2kJk6Awu9v1xyrxdkSLWxlGtODIl97gpHS8jPQe15m7ZW/opHo
BknOViYGb8sDKyWuWRV0I9EQX3+s9JjXutOXS9/OethbRXuimHn8YBNYvdpgornX4nY8sZZSD7PM
4ncT9x2gSbMOSuIlPKBkCHFRx+jsjZcFusg9WmhNPtWjjxlq2CgoX0nzi2eV0wO0/2W3NpbPbX0Q
YoQNQxFGOFQ9NB573o9mKu5JtfmUtVnlx9RScmhNpXfvOgZbC2yjj9ZMQiRt23YLgNy6iRZpFBCP
2Og5XSw22bz0J+guFD4v1DUch6WAFKDHwHFYFShx9vTSpGldm4tnq5T9I0UP3KR6A3oakEfjewrn
+3unsT6TowNepvK187gQUugqBvua1FI4TtFyXmKjfynyWapwpQPSItmoE4uo4ZeP+QUW5dxp+aYt
2EAOdlVsJaaPjE4wn1WawfLmlnG2WWuq+vxdfbn4gak4+zgtEX5NoGBvWQZHY6UhKCohlRVTo+1X
xg3SZ3rlkmW9mHGZPviLw3ezdNE8GmQpdr1K7JNhZgwJCc2bN4zCWO9n4i1mN6gb7LbDNU5KiJ1A
YF61Km6Oll76PzFsiGbn6qzpA8MavXQ7KuVfEX4o/yYhXWvfMyo97xM7ZWKiDEKraGtd8g9b1paP
aEFeK9aXcuM7LHpVaVTf+D3mBLHa5F5MWXvbGnNyFITm/K1RjziYosrGLTLH5Ya3K4hvS+kr/qwm
AaT455TF2rcYUPt6ixguLxlyakrNRMmn/PtUGZkNiSWmFI0fz8QigZjdkOr8X10ZcdcFNKzOmYtl
wp/04lyhglUdl0+tW4iSYESKBtg613kcrPmYwFu+UaN7b3gZV1ZbLKFlMZzBUfEfp4JPz7ad+uKV
dtyZ9pmI25PocdaFuTRr3Cqt8wj7h7jEnBpd2FF8TT4r1S824/W5w7a2t6Hh0OTaEjSktZtCuCHf
gtzjrcjn5Rq1eKGCFDPg0/Q1riJU6Nm9SEka+htbMsw/2ktLeLhAxKgcKqeVdjP2zbPNFfpBy72V
CLpOyBaj8hBX7m29Ts/lOkcX60Qt+3J+QKUwD/06b9fr5O3NbfEwNhb2o9/ncuL3VOtuhfy/7J3Z
cuTItWy/CDIEpgBecx6YnFlVrBcYyerCPAVmfP1ZkS1dVVNS99W7XmR2rE8xyUwkENu3+3I+SJqv
VhB/ErYg8W2R8v3QEz6VtTdDemLNxE+yjWbfazUgQBagmlYLlsYpTRGxoLathC9afoxWE7SuEOMY
hf+K1iC06iC1/pAgRARakSCJz7JdqxTpIkJ22dytZySMUmsZFDXyIc8/VDucu4X3MOzMc3oVQESQ
mTuzjV+mqzqCTOLLGb0E4YTwGmTpxHo0taYCIOwLY9+dN6bpfYfswnqI5eJ8llqPKczqaUjsYlVM
sluPWrgBEjZsrKuagzXIP8iYFA5uk5x92lX3QQFqcCCdlN2eOy0OzbRe7C0tGIl2xoTjWJJxkZr4
k4qkk/Dn1csrK7j2Ekyjs/NIFFlcRmdPy1JmpCzMMFqqAuO4N9zS2DucdLFvV8vtfFW32koMK19L
Xs08B48sqigrxsiSP2RaHPMC9UNWsXnKkkiclyJotkbL8glm4EQvwlASTAZwOUfPkqzKBiINXS9a
jlu0MBd50XwLchPj1CDUy0K93tpw8ZpYQfLgKqPhK4HMp1C9UFKQ/jAkFU9DHoYPrhYGcW0S5arM
GZv8cA6YPTaZFhLzKXyLtbRoaZHR0nJjooVHT0uQQFeKdWd7p1bLk1PPpQNh/6urpUvc5ZxN04ne
GY/f1Mrkx8ho8egbgYRdPs07e14CuC0y/+m1YXm7jFu6rvubsXPQTZWWULnHGDdpl6CrUijbPEIS
yDeNll1tLcC6WooNpjb+cK76bFC17Vpm/SMXYX4bVGZ+D8SKNaKWdhMt8gph6pILZ6PlzmOhpeDc
t4ON0Wt5eBTf3UFxPhZG9lRoEdnVcnLHInvXXjVmbodab8bks8ZVXe7mqx5NueReaInaQNo9ue04
E0xOpqPX8YicssU7GjkY6M3/zsn/X+dkzqhsX/7zNunM+bj/yOY/HJR//0f/OCjT0S4DgeeMGh/P
+uWcHPzNlWwCA4sNjs9XiLDPPzAuwd+Ew24cozuFnRY47V93SQ4HZNY/WNLpF+Ff/TcBHw3Z/2Xl
SZWfKdhJ0RpDvgdDuF41/bJKoqk0Vj5U8tMgQlLnGPLlwwh4aWePJUVHjQxOA5EYY+SU0+C4Qrvz
A2KnQ3dgTTDs7QbUN3d6Mou/vI3/ZlHsWvyNn341/jj8pqZFzEmYn0/wU+vObgY3/yjBklR3Abfv
O38hBsj3PnSzlehBHtAp7WwTBX4z4mxh1AOeoCnowx+kVsRDCxenUdt6loX8utBgeotuOXZrJ27F
awFRGDJuPtREd8gowjVzUxxqPKL91sBG1hk+lc/hsnHMjOLtjQAKjbhTYexXLzHw60MFeCtFSHTz
Bpm6zeeNI1seDRwygxPQFKEP4+l2UsFzg55AyD0YffsedlX/ElRw7rBYF8MqyLFnrvoxbd6LuTBJ
2kInBGqNYwR0OvdJbsXcl0nOWHF+wluZg7oFgwnxmW3dA8lHIn/RyEgOWTqMjL1KFnVqolTsexJT
H4kZq7sA8PvGS9szfoRTje/wWZYJ5NaAALBs+w6TE8zGyRiMDX1bnMhzTnS3DZB/mIvxzgAQy9jU
i+rRcIJX005b+idwmW6WLI+/WVhF5Mrs3fFicAJ8QNNhoSDjmShYMkw3kVyegCXnd2qmVoZikhKX
zeiJaOdnhoN3EcMX8PV2NbmYYZkvzMR7NP2sfhzwCEIL84t7d1ik7t4APndhd9LaL2mELDIJI7lb
lmbrzKG1o/NofJ45wlEhj6IwebW7x8dQ7mrZ0ZIglNevW7Io2wXV6DDZFHdhFTFW9mLisiTPcHSW
blyLJvIeeNebM8ZstSOLZZ4iYQenQHj+KRZmDr6/NPNvNWyE50pW6c9mFGRRs96on5o2WVjoWdON
PZjyRyRjb4eK1WyZhLATW2D8wDirrZVUHa7/eHB2SzMiJ9ZZHb9lXPYr21LTuuNKWy1tND6aEscA
joXh7I5tv0VaDDgoxvkWT2eJ8QkTNJ0/9mPcFVQYmIu1ilQSc0kDGAh345C183pB5f3m8kPWGJCN
VegH/Ra7lXizojTGfzfPv1lk2y4NS4WNP03qwH6D0bhLU++1teaFpR1Hm6M1eKnaVKM9x+ulY2ex
HyqLuUe6beuvrKaQFpMOrDFy6sG8yaM8WlgxQrd0p5bDq2PkHbxPJc4BaEUXaoWZHwfMRe2qEHl8
QxlwCXEfH79NBeKydoZ0m7YDjntQLRDY/dD5QFgbsXTlo8LvUpc3GkzJ27c0ma4ADnd2FeAd9hP9
7Yr9BgEsd8JhP3i5jWm6g28k4be5e5lV3jFDUgvicXmXwwIpcmydYwBkZZV4WHk3tcCEzZ1wfCVo
7qtV7cPgWBXRUopNlqgMZQz/68xCScnvJTj6fuOypcGthB9xuGV2dI6TQLRc4cqXKGpDFxc3cyXp
EgnmYThWoPFg9nETwaiMo5LdceVBMEwi646xcHzwFGF8vFrQfdiZtfkdJeTYMi0/JtlMit/YqVaw
RawVMAeP28G5iHFGsVDMiy+UTDTkne0OMjlUiEuoJyYDmEK7kXqOSvREJSvLyDeiT5yNqScu7zp8
KT2HDYuLndSK4/vEGrMXatPLZ19PbhGERFKQI/GX62Dntln2kUYd415yHf0MW3n3bTLnxjfMAwyH
k54TrevIKK/jYwQwXO0cPVWqBTr1XIjxFTM2WoKePoHYNIeJgXQxPCKnkZ5SzevASme0c44DUFVy
HNQT7QmMtqHw4gfhWtbXaiiSRzlPhTi0qo3usePU2BbAJ+ZrS8bt92o2SYQ4bGZcEGQk40M9XceN
DrG6YhouHboGUg9RApqrbZ+DWDZ38Z0x6VndHdiqMVHCF+T+zuhrgIdtJK5fWsd4iSgwlxu2XvYu
nW3QhJk1bRutEXBvmI6p1g3Y7Aj+h4uO+zxf8owTMzhaUJCrXvOPcA4jPqRahxBXSULOlpYnWpQK
RgJEi6Fjwdz5nnf92A6GH58LUxn0btv8kYOQ2zb2PlKbw/XoOzVIgcn+wsxZH1PWxPcBjam8avFh
MXxzIbqUUE9GfQM2lVuOm99Esx+iq0Dmhfu5wu0PxUQUxsY3yVLVtZPezi5RMacyav7BMll3JV90
lnJa3sEUYq6JRlkbmNDMeIr/oSzR+E54s3lQlj2dHbdx8jX0WeQjNxg+Bi0pkZiTG8UWa6/PJe+5
lp64Sl0auq+KlHNVp2YtVBGJRWnmcarOtq/FLteOUbVEi6GFagoDvwVDcGDvZl1CsWHxZn7x0q4r
t42WzTBvoKDNVzUtcrSyll5Vtu6quPmxHN/K1tfj8FWTwxipXgncZV84wvFx4eR20uHOgCf/OJve
UzaF7j69Kn022LYFVExsX9qrFshx3LoLM8j2HLGq77MWDTstH6Kn8Xnh/kdVhG1dfrdZJvMzER0t
LT+Cv2G2lVqU9JtW3LTczvgWadEyuuqXnLvQMnMf8+hKSit7A2n52hoCzNIsCFkDH6tPKQqMXPGt
MxzsjfBa1yBFILYYRI8fSYl1t5V2zNAekyBgaBuN3giBG9Humr5tH6NAc2bx9F0IHMWInnzFbhLL
E+6GgYgxaHQSVthu4aBWaMJUqB096ATNux802HzUYgQnRiFiI5Q0EqfDoxBs56s9SGmnkH81DQXa
P9RdrUQ1FetksIxFNiuZpsNNIxa2LOPVhKSuhiSOJ+qrdbUpkSfHssT2BE/A1chE1yqmpkD7m4aU
oDir7KRsDkS0nGkzjWGMX5eVLiaA3Paf6Gx0NtXVOuVoF5VPchwyTqC99JWXpxcVz9lEy68skJb8
6YsCmPOI9CW/NyFQlcpDi1plxKM+YIfq9ZNsyn3TKnaxRlQAfo7FwiODmqZ+nxS1uLdYNRcnvyaE
E/WSPF1pOgks0Mg80lmYm+sSHNCKpAigpgmdzu7Onj9blff7Ift/JsG/MgkG9IH+Mo/8C6jhpuph
7H1egPz+r/4x1/l/g9ZGOTNoTuc62v2/DUgAxUH7O/EHehRAsm7/52Rn/41JxiIP7INToEfvny5B
ix8YMG5iPWSjzdFI/DeTnW6b/3V8EoIvOJsZ4epVi3Q/m1lpOxp7mEfq6HLh+ps0NcSjGTcLqJqk
3lVN6pOcqKX53hoyfJbw6SFoleHJUAn2PJ7/4OGkuKlMr9wDLhr0M4W6C5/z+rNfF5we4hoXVGV2
wVqgvdyJ0uh/SxVrFNjGgPOsptvWBa14XOvhhd4MnPcg4QZIhnS7ichU474rjOXAfch76st++gun
LfPzp3fAcTQhg7dB2zk/W41TDmsMqnV95Kg53XuwyigI74O11XX67+L3/uUSuf99av6THjHecYZ5
ECAO3A6WnZ9rGC1DmFOUZfVxNBRdxVH+zqFnWCch78Gfv9Kn5ZZ+JbrqBPZTJndh/UtbfU+0g6d7
fkTzbzcWt29OkmR9yEAnTyRJnP0MbuHxz1/0kzv6+qL4YtELuJgAjOj//otUkJoWqjKnz2PvcT9c
GVrEa02YIcCsXcLE//2ruSgc2Gkpkcc7+8dXiwJ/TMoiJTZojm52KRU1JxinxUj7U/D856/1ucJT
/2kEXHgRaeOpZdH5xxebSGDFpN2TYxNPub22Y2b5TdMU1cZXAocWUfe7nnH+Zmyz4YCZlToVGJd/
1Z72r+8wnl6f+LWJIiS5qfzx18DSK2e4zOmx6WGSb3jQt9Aaw/A58HBr/cUb/K/XkGsKfRrWzcUg
fT8pP4pB2e6Ul+J/WZaHylftpjP4BuPiyGIiWQm4ElmCuPuL1/13f6T0BD01nockZur71i+XURal
QMk9uNbl2Awcyvk0R7sfaZdICDv++Qf76bUcYJ6Y7LWOxscrzM91e05ijGKIg+SYMM8jYM+S+Iqp
5nMESO/lz1/r0/32+louaADHIdkAlufTh5cWHTMKZ7fjMi+j2FScFk55Yg9/l2L/Y8H7Z1lM/02I
vD6NhdfL1frj+9d7OdW31ZSQGgXVy2mGeWLlzKXFmsp2n+IkKdhosRwj3YOABHOxiOLLn/+tn64d
/bcKoBiOtrpb4DY+XTsMZ1nSgJI8hjSeMiCDzlxFixFdQnsuTlXkM8569vwX9/PrW/irWMnLWpLq
dc/GgI+X79OlM0Qep7tQkunBE/pVEQ47ebYz39ZpGe+VXQOk7IxqwlE3T5FchyMNdcfRK6cfWOca
9VEDFD6BR2VpZBrkd3GX0debGr/TYP7jJ/Tvfk/X5NmO7huQ8fA+vT2Za4fjIg3jYNrSe5/n3lHr
ockZs7DPj96hpFpIrubUkLjAqzG7kP4jFWTDgDv2WeWcMTuFR/bk9m1geK3cARSoUrxJgRz2f/5J
/utV69NHaYPkINVAB+anX5VmEYSAfExIU5sA9zIsWRmzS9tt//x1/vWbSCKCj4wphHyG/PxsTAyL
N8VoE0req+UhSDTmv8wq95y3jvv056/1+XbO5enjMKFtHEAMWvlnbsvst27rTCm3c3iMm8gPh42Z
04XNdjbbsceJ1vUEfQFck3w1ijLaM9J0f/HGCtPV38Q/Xq6UzpvSxILCB+1/FrBzVRsW3wx68PpR
zUeZW9xMu2Cy62PU18uDYXvmuxvToEPNMJ7FGUIVRQOUTJJOKEz3DNowPAV9P993A8RqLOAppUUN
JBVy+lmxXPK4pW2KkNzjktvhz4E15hd/zpfLkpPzWgWN8p5kQ1GKRbHmeVAmN9y2GK1HOIrekxfX
5qFj9XoTY1cDDF0nBkCEcXmYo9DuVzmC012Bn/ktDyFOQ6sKL61RY0UJpjL8SfmJW5/KoqGypxzq
8ICNwmmRSumwWtlS6TNChS92VTaW8xbjRP0o+8J+GW27blZTeC2fwUT8Mx86Z9wUIC5iwntpfME9
UIAR5dYi1JC89zE3b8Bb7k+UZd9iic6xkXHMhMEyJkHUE2/2nP3omByGgGG2P3xJDrBMG/nqN6Py
HyuRcr3x7Y8ojqsCXp6Vt0EaoOXeiYVQvi7seMF/BdFF6n/bMuhinHFJfjfJ2I4rmeTGc1DZ84Xn
TP6laebx7vr2ht7Yba0yNh9qu4kz0tEyj4+hiDz7ZGEBv2S4BkncL3GK0ny9W+FFP6tu4Q7l09Ly
vawyrsjKnOg5z3OxHPqk5r2byfe2a2Wa8TNBc+drr0x4KhZlrvfaNEq/uMPPGQHUX7CmQvtsZPKu
KFksV6FSc0RGLsjpTnR5KODHsF/8cmBvbFi8t4VtJe95VFg7oSrnDZkJUClfGnpTQhqYHtwRoWvd
ZYC6zaGZ7pLZAc8lHZF8z72OWxM7T/IHJj52W1+HhY70+H06EvaMKdTZLJPgACOKatmBSuVakkW3
XKKR6i54Ngl8ta4dlofCNVgcaYv3po9bPLUpfwAqcDou4brlAtuyr6/f4jEy2bX4XL1gL2GehfFU
HXq4G9S7VcazF2e8YWbkzJfIyNNT5ufbYEGom5Qz3QFhbXY43gX5HuAvDah/agcr9RB1cXI0fVWe
WZ5ooHRO86TVmhdhl8upb0zvgO8tfI46ua0c7b7xyuwy82o0trnyrljkPktopGmgBGOcTO1XH0PR
CkzH3qzmjjUQxE/TmBZER8taCzr0dsHEGht3Ltli3lXrS5AMEObK+ZSKYBfHjb0b+7gCS2GzbTHw
iUBQDVaghtJTntGTTfY7xyGsYUoa6d25zqti53TB4XMHA07X+sAKHqgaW/PAgTzbJC9e6GGjbmvr
nGPTMimaWdddOe6zAOIvKHoMm4vpbYIaPm0SxI9tPL9jcn2rgX9vU0DWG2gkbBnQnI6G6X9r9A4d
BGWdr+fJ56nW19b3wnZOC5k60mHJbewl7PQd73kYwnNVyuhbV2N6jZ15OsV5wQ3Y0WekwppvvcS2
L1g1KE5L8vZkDOAlKPi+yWQz+3QvFMRLAqAejRW1vzXktQ+zqAgk0McSkgaJ7PQkKqcSq9CI5E3v
5vxCVQ5uDL3XWl7cxbF305jDsOgGeEGdEM0dByUn3oyeXpxJM39RGJdfkCzHp7lyOT9UrUbXAUGd
LxnMJG0rljsng5GVFnhQp9yDmdAEBS/KKfqiIvPRd8fxUY7zvLWXvt/q54+7QrsGB5TUTXHfAuWD
0wWX4sjKkqOAlRGxUDNnkcxnWZWVXrum3zvhVlSOK0zPPBFkFMhDnTL69Fx/m4Jj3o4iI7QuYLf1
WtVWcdea3ReZLzB6WLTdOs1CvCjC4ZduOg/Tr+7jKqACtdmuTDP33sQEvvNkH33t0mg82/206ZJw
PKVjb2J6At7y3U4n4vguNTY02nOfPJaBik92w7mdTRM++mUouDBTzg6MCLnxQB+U3BazIl0OeMws
uuEVDL7/E3hkBm2jFNazVbjy6zQuwbI3aRbGsDPSI1T1nMegqh3qZQluJ6PxiISxqbKrql4bXSMB
QozBIZgENTa16NVvteX723pM51PTAaUsHJNiLUWqyQnEDTpyyRGmlFiN8uAhDxt6w0I7tBn+09hB
plDi2YC3uxZdHpz4ULFsuaQteAiDbYep5XxMi9k+SGx9x6kpaQ+oSKD7HpeAl5aYtqg+2o/E9Xae
3wHGISnwkmFRvI+61sYDJdJjmDbWhXcw2dhYyZshFPvBdbmwg/LiIR+swyKw7iPq2w+o+/ZNEOG6
UzXAuNBtBJViY7XPTfDt+dL6b722vXOjadZDy5Jv7XeVgjoD/GEfD6WFoRHb3AqAOJZzc7Jve9Ov
7swFNIUJh99b1S09Zds5MyoHL+aQ7/OslK8u0Otn/rToPBmuX5Hzd/LjbATzbx3j+E1nj/0DbZRQ
JOw6YKXOPptnOlUIdIBWg3vLxK7RzqTNwkFUp1zMHd8uAJRjWuT3ted2d347TQe7ofdwnQT+oZgW
dRx9qEgYDSjKJT10SfvS3zvRULxrjC/0njpovjqRS2u4l2Y/A7cgtlpLVrJ4ndCSQJZ9kVSgFvzo
rWoq1geBSyvjugXx/mayksCqZ7SQ+uqes6wvAHI3wM83tE72Z8AvsMIrtvFun2yzwvoYjQCOE4n+
DISIDe0/iuYL67vqXYpyOMGbZNsR8AxEgF32szuHGxZv3b0wh/Y9VRn37CbnqcFNQGURzWwO4BL3
pYOML9sPYC4+lBunnOKfsYHNr0vanAYtpysZkzrjZwPW9DKBCb1NRrd/IY83vDsq8V+jPiC9of2k
JC8gHSF8u3ORy4ISqqI8GPhfT+xbycoW3vB17gT1JFkBT8sfcMGmjd5cUlu55hSF4cGa5abLG1QN
qwkJCeWTzW/VTQenTM2LMyb5hpoTnhmssoBw531PqQY3p5hqjJSOGBGO3UkoHLCbzrEqbmczfArf
Ti2wbGC6j24w8RgRqENcl6jy9JEsxnOSB+YuoMdqW/NQ2Ntm3Z3qJek/amYjvR3JYdgVvAvKT76H
lr6UUZTMSyxrCz4e2++DZ9rhl9m17DfDqo2fFtaPm9DHk+aWSwpYkR87OVPwQsfIsLJ6V30Payfh
OGkGazbwLxyMoSyHHv7WrHn0bGjjOpmycHsN85CLqvhiuqW5MoE2yWEC5ipLanykv3NYOAKlIzXp
ZGaxmjicgDYEki5KGph9ZuxVacPbp7TynbLmmJ5s5mSsrV3Fo1KzYQxr13vjbwTXgj2zvLNuWBrs
qLCQa9ilJ6stQEPCWF8VrkbvA4SjwckAr87lbKaTOM8utY6LeFtqfnBc9f7emptsBUA232O3np4a
Dx4Z/XHRBRr9T6NmzdAsoAW9YbBOCcLutkXNOiVqzg+BiTxgTQNFB7Xq9zQ+mu9ZJ4IVMz5PHQ5C
J8yzDib1pKGkvmtvzG5KbzIx7TPYSyt6WKY1Q7W36cbpbsSWRKpv8g6uAsljFgMo/aYGjgGq3OIo
eD+J1lx1eVrv/K79rVNGta2NatkLL9Fu8OC7mmloVHPtnbsa7WBh8YGRmey58ZZ4zq4K45lzSnCL
XxYqevM6Fstdn4WnrvJeahVeuOUiGOUJexG1/Eyb6IsIiPhSI1dzmiYTDPjRTEYyoYiUsoPK6Zrt
elFRvwkM4b5UmvZoVtb7FAgOVvR4bKg9Puae6jaBZe7SvsaBIEf6eLyPYgA8ZRWo2hgNmQiise+/
LvbyMQEV8VLqnhuZ0zk1B3P01axb3A5K+dkJ/w4Rg3leEW6292LZDk3ybRomgmhdfOM2L6Y/9BiD
mmAbt8mTtKP4IEeap1Qz9N8MS/nbCWrKYWCGuel7RS4HOh5f89k8uXYiv3mtU7JQaqj0a+NRHZPG
Qx4dUz1OQPie9tUoOELjUXBIIULVJ1ZpqF1cTI8uKfAf0HZJzRl1jqADhL/1zb01WKN9ZvsN4REf
JHVCuaX0z7OajAoQROcR4QKv2DEqOq5oOWasf1E1HXhCJlSCHWwkCI8Z56GDtHtJ1UPfkZpqKeQl
XhogmnrwfW9imKZrRZPVqx/RKt6GHl9AXpUVg4sHQnEUYZDaWH7FWBRx2fcbWnfIYkd6pzFXffgK
w93YhkbDjFHR4ZMmy0STKE1QfhPOFwNu3pqUgLHtaN4yb1PDpZagC2bGjl5yWxrb1F6D/mQ6AUI6
/JYu1niXejMhJZEtOzqrs1NMnfNrVBiI3JEjxaNo3W7rEfai1HPBGAfhz3MvXTzokTfoaAmI3boF
mTBwdMgNz9zXwlZHzvb8aCheBgZ1BnTWs1jspJDMV6RFvnt5YW0SxfGPtsH63lWkRsRQHgmOplhs
KnW0spYHaWuHJzt2EQVahnxQbmgEelNzfb2hdoztjHPkGHo2OxvYentTOsW36/8LQEjszR5jfyXT
YC9ddzmQEqvf2gLsw3pSFiqBb493Iz02G4Nhk13PUnpPQcabSfzMBWfaNburUAxxlDXKVPmbPkM3
zoukhmWSUL1lBPyKRTxmJ4Ls5d4r3PZrlXT8AUnKT+Q+suDKo+fZTXLxje5CPvUyM/mdx0kdlVtS
NTzpRnP4Qocl62nSqOe5AwDK30XHYvhcu4x9zRDX1J3MabPnqMZs3/c5hfP00wOHThZUEcRLbgaQ
h9iv4+munMGlMyekkJLr31yMm6CK6jfEv4QmxhRF0V/OgVItyJ886JBkGpb1VLMs1a4jlOzc5A1t
LC6GkHOVLmzIFhfxKlyy0/W6M5Jy2Q0pn4C9YB+H4LA8xF3rMSbB5OL3i+vwp8HyGFGEMesh7/V7
kvds2QT/J5/VBOV64G1DpFxrkOLFKkW5x2XcYVUul4sknX635CPVeLQO7DyHK6BzdF9XMOgfmKfe
U2QFBgiKgZ6zHH9PJ2t/M5XS/FaY/BMcCOooS/1fq453S1BQRi7RlvNl4AfRN6MCF3qZYX6LQVJC
2OmA5SYt131scLwWAOT4RuqBHz5W+HMRDqJSytVkL/xQkAbVG1JiSYSvtIaXjmz5TSDoQx8oA38L
Y3MiYR/z1TFivsKO3bObpCTnFNaiestkiymsmQybVNaQm7gG8lA8MhzwF5ZYRDVHK8o4AeNd2Adl
Yt0wt6ivHUUiFN3A6jr1FW/T0FYWdTMduRr9hbXaLP5RLEX9RqqXl576djhB8gqPHZIrzAXfaN8W
YquRiSLXNfy7QMFV4+b73rvtsI4F9Me6qz9KQm/rgGXevh1UeDI7Pp2uC/myT3wDw34OUCzKYN+p
odtGFH5cbCTwS11QtKRGvKzrxVvEOSdndlfaXnhyc10R2jH5uJuS2+HetF3ED9ai/gYmRLAea6Q5
t3aRFFzyzuvMx9y3GoOeq0Qu5ntkpvUbq0gDcEBc852ulEuRENMpDkDuj4HDO4VX33imxCP8KSkR
gTfd6WtQmUD5YLSFJ0xmNJf6+OMPhqS8DW4TY5/vxcNvvsecDDpOTN9aAG7fp8FnC9VyIFdIqXW0
jTlW8GQkRXwj2qG8pa23f07M0f9RD074M6km3MMucABQwTyZnGRsdrMrZ9pfSq6AIWjC19RzaZpv
iZbQSlEhcG/yOqGx7SoJ/8/o8BdGBwsX+Z8aHSCyQWgv/hD0/Ps/+rvPATODYwusq5YtUJ3cgBXC
35OewsTNYHoeq1Pr95bSf/ocpP4v9u/GCJYB/0h52n/DFkQjKXt5S/87/7/xOLguuKVfJXaM8eCP
WLTgcrAEgc9Pi1s1ZH45eXjiNLhsYzv5jmdxt7OLzn8gKB9XTCc0L6A2xgttc5h/jZe4c9Mf0E0t
+rcng8mbAbvgi703ehyLz/3c5GdO5AnZHwS774NKGJhBt+D6BdTZjanFGTJTm8Zk1XYCA5ntvCwY
Nt2Qljdp3Rg0VPB0ugwAr5c9VPY9uuOAYyu26h0GLhW8DgmewoNvcqJUXTN734Zx6v177K2SL0ES
35Ca7Jyt7Q0QTIOIttO3oTPibz3qSHEAFUKLQ92i4ZMY46kMbCYvaFvr6RSOp1WBBc8eb/MYeL7c
+U2+1Lc8R/hzSRQpqSkjcA0OPJ1sNdEf2OhlWOk6QHpXrCvgXm0yoC3hrU9GXcffQNB3tGGymx4p
EgO3OW76YZACQQXuxsc40ti2bDNS36O5ysrWXZTGPoW0PFNXBZHS60sMYiUTDmTcLnCACMc+dmSx
oe4cu3fmEURDz4pqK0aR99MeP+ePJZzn1s3WXYESvxmiKnEYDOFP7C3sdhDais44miOIavi58CMD
nh3oYoQ0NRg/NoxhHzFeP8HoxXVttyZeS1GOD/j43Z0X1PObrNNsC60THTObY/iJbbMb/CK7wTJo
8+x1iiOA1X4P7aKBAVwiqIBD6I/+gC2vj7NdUZQVubU4uiPfAIA8zvHYO1G2cTpX0yuj6tAuQfig
CiqpwtIgocYh1l8txlBTF++9ZFURPdhR096P8SAfcpAYr3EBbTMKRHhSdTw9cD1UO0gxyZe8nULO
49X8Fa6qYa2ZQ3jySLyLo0jkLQmJ8EtcT/Zhij0Dr6pGVMPBgAAllX0TemG+NzjwLBtBCHn+Uje+
CzQihzbvifKpnaeMeTSM6UJ008aeUMSVnNbVvCzHUlmex8OjLUAJlt1xRM/Zj5CAqBur7HOAM79e
idodnxHikPd9prRUnw7zn2J0PJabksjvKqrKcptZUG9mEjP35BTAEo/uM6uaTZv2jq6rn7C8AtIE
mZJAQmWZQVS6jyLrLCZUfyw4/apL6SKkPb5VD3HulV9UO5X7IZT1O0blr6JRw7rLff/EJ43wXeOE
RP32L8ucTw8hsKtT6UzqGT//8q0HvFJoaLz1kVbKPGOnx6PdNLY8gbYJdk5a/6YfVAcmyGYbk7Di
E5Qpx2K//2Z6af51ptvuqz0SgV67jZ/B/y9ppcz4hnlGBwZICgvm/tjtEsbdsUq9NaaofJ8qe74r
g9I9jVNLDW85ZylHI1SfO5EmFIKS1o1XmAGS+zJMJ5IZ9aTWFUcgrmLdHe/6EyTJDuCsA9iIyGBf
kwEeMQDntJBLpqd1ZJgk+trxVLHo3dhoKV8csNZ3naFeiIg8pbUhf0xuRd4ANAQ9ni6caHop6yV9
pqPGwVE8h2gBTg3XiZJCumuPgdPKyzyqhq9G3z4tuc84o8zqw+tN0EGsWO5tKr3em7GCyCmMfFoF
xVifozRyXiK61Ndek1v4hItmRuhn4+ZYon/tXAMUaE7XTYaatGRCLOA+1IllWPTW2nHyWz7C/GqH
5oZGPRix3jhtmLvsbxYb1IONAONDTh/nG4sI5sbJvBE3QGcZfOOcmI4YjpY7VUHXgMrsVw+QpYCA
kN4I4DJP4nZoaXgHZ5dw8oRykU4HK+6mx2p06FTNotF+Gug2eM/GglVZn/QWJ9Gc0lhSM/OjY4T+
TTWU7hsqVHUOvFB5K4Q57nO9SdNQRFsicFWffIvFmhKRUYjnWRjtLQo/vX1RD4FG2C5jL1UYx6rA
o7eqZ6RYQ1jVbZug3ge0I647c/poeOY9itHTnUJhu+aHcnpNw/boIqDuu8aZbozOSuhorf0PhzPh
z8pwfrCEsDjBD223npuCfqMg3TYqBVVaGNllnOL/Y+/MduNGtqz9RCwwyOAENPoimXNKaSk12NIN
Idky5yk48+n7o111fls+7epq/JeNAxxUwWWlkkPEjr3X+pZ77ZlpehXppZ2skvlzpBvEEOq4OOQ4
PpS6uhvrWaerquCiBNSMkEkiUvCExehr9m5BaJUbjaYUWm3wPftQi85Z2odb2cXBWhVKfEQzIncJ
sQlb3vfPpFS7l5q2oR/hFbkPHcEKEilAIUmab5QKrOzaKuHHWk3RX5eFHu6xoU0xs3G73Ukhylue
3HxNbABEuqlUX1CBa2Qd4POn7JHuY4h++shvOK0NPCLkBVS0UrPUym/IWbC2mTGVB1EQ4Ks3+ghp
QI+vNPy3TCyKctd2Y7eW3dg+GUpFa0ixnOWc9LltxGtSV6k/sz1e9dDqyd5A2nwj3TpfFU3J2DGP
DJ+EqearMDFvM+/t7hLdtja9HIhdDN10K10Oz6YiHpsmYHPm5N/uBs+s+S1i9aEPE1NsEjDI4Uoy
u/c1FWkH8u9ULImGLQYGvTJ7hqUKVH5w0y85ekTObzjFWPae4Xm9qTRuDqbGdq+T272uLf6JoaXH
XNmy90TO6QfaNXLdx8LYGm0srvDHJZ+9BNRxm0XarsVWDIwvyG6TljQ+o0liYmqT+tBRkGw65Cx7
WqDN1hmpvDSgabuU6MwTVAJmvNlY1etWaNpaX4zJY1X2G9Npis+tNdCFl8BmuhAg0RTZe2z1tR9b
17Mk5a6QOZPcyjO2pbA+13p123UupUNcJD5t/B1LtIYhQ/skYglajDnjEqZNhZFh6Ur1EmyrunX0
Zuc19W6GrLXS83RY61GBGbjlsE5wFj45aP+1B97XjmmMyijiOJ+FW6Yg12auaRevGYddZnfeXk5J
uCYjEON8cTNhqdoiUEdZVWpQ6bPp1uu7xQVEkn3TVuW6natiLQndIwCyE7uiN5Hqa44JsG80QCxr
zj1N9Hg/JwHdY0u81YGtbehjgPCFir4yYgwpfYAvhAZzdzsYwvtM0HG9cTQev7LR9vbYF7e2RsvV
a2F29FYnoKtX3WHE7LCHeqbRIZvdY95Ot1lsPcvAefi/s9T/xAtsoFlE1Pffe4Gv488AN1+KH73A
f/6lvzTjxh9SoPlGs/unHfhfZylP/0OiwvIsicpNB+KM7u8vsqz7BygbnRwsD0WQ+U1a+Od5isQr
CDeLukiKhVQLhuefuIHf6fro7wlzgfksBmZUzO91xWyRY1tnjTgVGP9aZo6oCsa9Ip5+R/umsImr
i6a8JLpCaMNDPGJpoT0X0QEmm8F6cWJGkmI96YmJgcICCDJxEJCZTE6hsUhMvID8OepoTFl/I7d6
p/VmlMYvDE4cZZlhcVR9p74kNIgRv5rxAoX6eIHwqBGGnHhXU++QNKTBrf0baSmCw5/PnovSEwEt
6emWBOzLNftZiKnFhGlpXRkCZfCuaKhpZNP0Qti7RMqw5iBUE1AllF49eQPGstHvZE9MPByXPtha
YSTKA1pGWkAz20q4Kuygm3dGa483bhE75qZEEQ/sU4r7zCBddCeDojwljQjUJqTb2IPmWsqMGgvx
7EOwICQeIyLXWrP78YIiwF0D3Lde2qLi6JfULh/lRUEfbhSh0vkalj3d0cHWKHBs7ghItLbpum2A
DwqVS2zcK2HyEAxmZr0oM48JTtY8QrLaSpzhOMI6d8IYQgkarIHwhOU31yOZcTKOQuNeYMtFTuI0
fLdGJfWTFk1UQvbArzEasTtusAJVT0ZPNrRvM1+IPoxRzm+Ekt08TKhSxgdVkxsZr2rNEPcGpNXm
ZOC+Ns5zygx+y/TCrj4ZoFGiY6sanr+QtrivIUnvL4RUGPeaSSrRR9poyKxMo+XKxQ1ib0qzciwP
7AJ57vfwmGafZZiPzqqeP63g0Y0bfIYFp9W5piDUdAiKN8y6G8A+qkDaJAeT75+klHyonoLHbrK9
x75jDrzCUavydR3bt5Hd8aP1puYiIfbhLtiybZtPEelf1V7ONKM3XEez86146QXGKJUG2MJtPd9N
c8lt7Q3LEKcQJVd0nJdb4iwXh0ht6h7MUJSatTaJNdkEGqCLvh+uSY9DWUhrgdzykZfXDJnoo2XH
+bdpGLtlVH6C31LZzuCQOm5kG7aIEO97LciaocC6t1sDKi9jXQdTcCBxnlpd+RImrXU9TaH9qHH0
Pw99BbjYTOE8Yf/aI7KSrh8bhfNShGn/sTKZYsIL5ZGNBhq/PYMs14+SgSueZwGzc2jJ1rjBQug9
aghx2lsDUSjGtd7hsYGwy+UdYvI9PjCKJKStsejjZDQUahNF/iTdaDZhOEmNOX6OPgQGM5qir1NC
1+WJf8yTr4g8x0uc6+I+sYGCc3biGWnoTXd+VHoU4MZy57MU2QmhUAP3Nh3mLN/MTgnrqjd4ueh4
81KSEUEeRqOjovmEemy8uCzxaoM7jQscG0xod2mmlyfLmDkFBzRZ9gS+l+k2CYzxRuLqQ6w2k3hn
Fh2X3ik7PoV5F6QcwdvmbUawt5CWPZOy+tsJgn6woe6JqtS0R63Djn/VAqNWcEWJ/8EHbbL8zvkw
eQ8x7tn0EmBz24+5pujP9KZ5mBkJADqecq6laluu5agPMfx/L+RCVHqu9rQhsnErWVWiY1Xjn/G/
PcjpqHHjSs3jPbaJajBWrZL8lHEwWUMLWRqUbhoJDnhTIvvTmLmd8SEBfklkXii+2TUHgf7LJSXP
XQZDqOBCTlNOEKrkWQk1hMgZurD9YgZum36ku9aIyAeUZSlwtgWhiKuRg423cbJQwyKfCn6SzuN0
ROHIPW8zJc4Jg/Xxo9sFdfpmOYXBUQWSEqHKOVJq40PO/jPXaAKS0D4EhcHsizQuW9cPkQEKB4sv
2S7gC0L9OR5nwvHi0D0XeEM+WX0X+OUs7pw+HMEA5GX3MJWTtklpIdKbqwgm6wh6MjOybMwg4KCe
x/2wojlJjypycmsPSMcerkiZZXLxkQNv12xlZdnAP8tqCY7OELRUlas/LhGxvpnrzxoxj1DDiJ9I
J8hTMdZ3dy9SI3zNmsB5G0NCkmiYFx/azL5CS8xpP0Xge2uXTvhsmX2xydmk1mUBK4fZZ/EsZJRv
DU5Mge/MOZM7xj03XogoxgEJb6LkS7NrDtbZg5E0DgfipmXiRqq41o8YHVXIrJoz+4c+m/MrS/bd
ZkHn3LKsV8+J10V3vcxuBkcfk52C17StJ9JX9KSkCcOs+y5s7OxhyGUTblVbLOZ8qoIsrWcm7V66
RXSAGLcmfHyVOfDr494s79l0qk+FlVfROpmbYuvGevkxshk3C7YelAq2BQIL4dp4rmwkLGHcAyIK
nOZrrJhlkbgj98achFtC142zFTYOvHXkHROBPpQD62UIeqqbvCQ7r54ynxAKwHLRaGxDS9xSjle7
hby7hhlffUpSVQ3sUr19KAiC6jdT7nTnmki8OyAV9k4DZ7a1GGb79NNmdzsR1nHWGI+eWLCnvV4U
EyYw4R1mZocoL5XyW0N2ft1NyT4qGnSRcT9/0fUsOSFgn08cj71s/UPx+W/saEvv+wf5OfXJoutH
bI8L0DB/KYkm+Gytp1rSb+yCPczRllkhjy3rXDEuQx9p87d8Le/5Z11LeEl//wv8Uk1KxzH5H6Zj
D2DN++Z8XeYmZlZmTEQTq31aBEhbBpNdUGqKcaHelyfkk+pvPvWdo4Gv7TC8Ri1jU2rjFnnnjyFV
OXKiwfKONBWqJ0gErExVa1Dk/P7bvXM0fPucxf1Cvc7V1d/7mHBk2F3jhcFRpkuJ4+iKTYMAlidr
DFix/vmHQcdkFkuFvrhEf641BYuIFlKFHr/1nMoykofF/+drMcFjv/+oXytpLKgu142nBznSe9dk
jeS00hi3H4kWFeeio/a3Bg+RHdLDU+PQtvjHn4f3BDOjwCnDjOGdA0UA64V6kFvo7aLg8fseiJye
LYs8UcqhJp64vL//zF+fEdcCLYQzBD+Kgenu58tZFrLWxyy1j10Xq/0waCaEjqE8/S8+xREEEjPz
AuD27qZlJMkUATbBI/oqtZ/iIt457jT8L74LB0qsLkTW8Ny/+xSbFO3a0vguXt24azt2oD8sHdDf
f5d/81Qw+cPH4nLa4bj57oqlQO5j5rLW0QhUvAThcU/6iWDIzRS04txWYz//zZHu1+WDNZ2Xma8l
Tf7p3RdD1BdMQ2bLo1YG9ieB0u046z2lSJdBDyhQQdG/aWYWr99/1V9fbPizHiNPvi2zrvdf1QOm
g/zWMo5px8sVwFc5tTb6hjmx3avff9S/+Yo8HA5zUt40jvzGz8+hA76Gj8qN46ii3Id+Up5m+khP
sEBZMJcTHGj8f5hytOwLdAoIkZEk2djgcX/+0F5HoREBAztmdq32RS7NQ6a70Y6Dzt++aO+tcHyY
R3cCeYL8Bjn75U2LXOXqvM5H6D4eoXQit1AzoLm/oK5XkCcykiqCiTJ5HKjrBmqt5tzX/RhspdZI
Dhel9YJmovkiosak6pwJ9LhxU7vK/uZx+/UJ94gid4g3Ng2bBs2yZvzgSy0YXsYTYDG8UiYfFJMO
+7RIWhpSxSSPWuJR1v/+9otf1yESoHir2B2xU7rvDb8h6adGwBZz1FyNWnd0Tc4P7Ti2X/Ads2Mh
Glqe9yQW57rL6qe+t2axJjB6vNSNUWe7OuzmRS49xLt2gp30j996ZiEW3SBeBlbJ9z5P/FQQVF3e
+nx2Kbp1K3kWoWYem8wsyB2q6bP+/or88u5Bf17eBlo5PKK/mJJrJNIU/dN8RD8iXxo9WaDGdcFj
Olacxv/5h9E3MlEweCw1759NdwbDENbedBzDcbxJitS7IuOQU46lV5ySfv9hv9xqvpmL0RrNxFKL
fTML/vB45QsCvQn06WgHFgdLUJw8WbyInBJ//0HGO00ERDyWy2XvtvhyhEe9e5AzZmVQz5yBDVxF
zY3OGQ48p9u06QNxwnNzqpKeTogMpXsVDYhBOZE4ploRpME2iDL/EsUpfQJt4LDkk1VYPc2OUntd
s2ll0fUimDVbuh8DROZ5Nxgh/kSieKAR//6b/PowQK6gCY6+AwflL5VIXOD/cZCEHo15ctdD0ZWn
HL/bLtSnf1z0gIXmGZAOs0bhmO/X/DbUjbYfI3VUiFoOrpHw/esSYa6GyvGEhv9v+4fL7vVDdY4w
BuijwasPxMHSf7lLxZybzKktebTrUb4BgeyPSgbe47eGiO00dHXqOUOpPI7G37xkxvtHBDaJYQOW
NPnkhYthIRH6ca2TWdDGKP9xThHKnM9r9BN22uwme+5MZAUjg05bEDK6JnmQ6ZQXlryBpgrjvdFO
jElxH0wXvcvpIs7p0q+plbPU9R0D/RXOZ/OgcrshKIOff+OQc13wk4bY2ntamC6ZAq7J8C5p5kfw
Cmx3cBsxWLSKlIAeVThTUrtBIjqMtMaaIKXvx9yVjT6ue8jdbjgYYN70RYSDVDe/Heg2nMmN1PAD
xPZNyWSVSRHo1hVdbCIldcKH9Cva0oTMN47VeajXVXXVpigEoZxU87Aup3rmAD3HRzw9AuRcZhH8
0QlcXgWIYvIM6H3r/VC+mDO5U7wzIqF51DFrFF+wmKY0xbWE98Ubq6UZOoVpdNNP5FYxuqnn8mCX
tCh3nvKCaG/3KYeSop750xkP0PfiE/EqnRcvW+qauuJdi4rMmr7SLUdbTook2JTVpEaPeAdXGy8k
teTRjcm4rbxKw7pvbxuz4YbAzuXtLkVepZdy1tkvVNeKeit0e7ykuuFehbZdphenEs0XeHx8i8FM
rPnNtItOXqualDHfGTJu86jDTdjy1a0Xa+DXvasEfnf0G4m86rmaPR2Njt5cjFB03NoVY6w1fRA6
V4ymaIS7+YRzqjcDfiLD4kC8zsOS8jAmnXY3ljEfXadg19f4E8DFrKLMbMCIDb3VXkSsYbpIeVyi
G46LSA7F5Ay4wrRYHvpe4dxdd+1Cy68IIcK3yRJugVrHkYz42gaXPMTOlcR+NRyIAWAm2Y6ij8+l
yuhpuVXXzLsx4wjJzM2jyxgiRVb3oiDIZAc3mQesiFCxnbVYsTd8qwPo2fP0zaFNqyGyS/pm4BHM
6RTQCHHJgJrK8StDueDGndHNf2/BWVnHL2NGo7iXiWG9xEEUBQh6G2ad318rotIynlDemcExE/el
QBmtaM5P4l6MIor3dHvpzRvMDTtfoT1vdrVrczCKMovripOE7wCNs3udYqjY2zGmD/99NANZ5SWw
zKWQCCW1HWAq+ZKLZOnEKtrzq4pckT2+Yzrw37Y/Us9oMkb0rpwrIkY6tC56PCaIvlO9OeVeyGua
VxqThmySXFiQirgrE88I49umqPlFhE7vZFuRPXYpZjQXz3jsTa2n0WOl6cWFsN5dW2Mm7u0kKVCs
qSCe3lyNScYmcWtD3k6iogscTdTGKHzE4OTsx4wB8BREdAt4ViTTHJK4ZGs6HynM0xZbBriLylxl
KHxJdw2COac3r4FzPWaKmHOykMwBZwLxsi4dAcRvx1z/BnmnQ47XwSICrU+G7zv+/2lO/05zKnhr
ftjpf4FrXcdF8UZS68+i0+9/669BqfcHx0wODoxDTUERQ7X+p+jUc/4gmpNegfttFkrr4P8NSr0/
YHGBCJS0ZDi6oS79S3gqTTI9PdSrnOoW2vE/HJTCWPp5/9ZJBoVMjBp6OSoifn13IDYRbOetLPQT
CcplVBNWI21tPSL02cetGKtNKkFuIlXAQbtF1S7MjV215ts4Zg4O9zkmg6ebmutxCqRXrmozmT+O
cyYlTiaqq/WAzCR0jfAhHzvHh5hjfeylbK+J3GpvMMVqwTYuE2tJw9YcnPX8od/bo1ch8YvSvWqT
4uQkIwkGo3WbqdZ81QYZTCemUdg64Wa1wPk9WTyYadA5V828iHs68CSoEGRudl+Sb8NboxmZjSH7
9jBzzVND0CMo2bWpdNOPHLN7Ilh8YNbUQXO4Ts3YWmqB3Km2Kff2LgRAavumAeJgU6GtehARqVMh
86/ZV9hR7YO0reaLo8r6zpadQXBVG+2MEX0udfkmduLYhwcfA0Omrb9LjPh+Ss30xiaPihQGbzKv
JycJ8jXsiHjfFgCNVgriwQbpycsIKmBFanROGGDjsFEUnrmpOfoTdOhCKaRPWFubmWPmBaSDdd17
zKNE2zkCiYtXc+pHufk4I625qxYMgGonwz2ooDU1WJGVlS3sElZmB6UjAl4Vbcg/xN5HEizXoOpX
dTcWRxsKISY3h0F4hzB3qWwCZsPTNJzarg2R9oRVtHEgxl/qIpRkRAUh05lU2MQ6KbpFRjvsJ4AI
BdL8CTe5DOpk605BsJf45z9VM8gdGMHafO9lTiZXbTg48V7i088eY+V2xUMIlQU7YMceOxJshfW5
aXbMRia9OUShBQgVzpZFgiHGTRVy53CRWlbmbfJG+kZdSdJaUNyNelBsbJT7B3rXFzcKvqWdLikV
5QCn2lq0SqDc/Mgmj5uaAxZwNmsmUTmWMWyyOeh9NeLoLxDBpKO1zi0DDoq6tiY3Wc2AUJ24XPzr
td9Z6U6OeXB00mJbUJk+kNp1O8ImXyk+ZhvOCFvzfnqCDYaNyomDbdBPd3TTm0Otomgz23VyVeca
OEVLpts2qI2jpzFaSSlnN40GNzcHqoHpMSu3g1vGJy2b5oNe82oadmY8eJPxXLQwFGoivlZJ1Gq+
bJN+C8qgbTHfweiiKntVVBNHNFnhqWYygZox1zewBHaMz/xGVt1WQodIGTCuUdkVflhrkKYrAW05
jKI3a64/OSNTV4/pw8qu0Sd7UqUu+ih3WKMLDK+KhUZAB7Ta1cl818ak+wqgfjAWLKCWKhE3/PbJ
KbEm+LjIfasDAg8YXlk1YWgkQsfhZdvD4IRzwAaJnandl3UNe8u6q83skrrxFSEa1KWd7ifGfB8j
rSv1BlxnOFywgx44qOCN1KdNmHD1Qzvy3V4+NHW9c6fxOjE05J04srYEXbabPpgxowfy0TYZ2w+4
N2GAZG+Z1PHzFYO9pt3T3cVaAc9UCN9rcQPWjJVR9bnXJKAg3c5HJkmuR94FWa23ehcx3CIXnuEo
UjsaIo0ouB/2jroHX3rkkUGmss+zgy6QIt872iyXx04xMSP1KDlHXpvsO/oqa94KcRtG9W2fNJsl
MtKdy+I8Ylx8yZbVLO3QDyM9b7QTwWXyEhu1fSwroPjcMEqasfKenDr6pGsN5Ywxfo1a8MIh6HS/
iUlZtoU7+RaDy2NH5uSmYVm/bc1hMQra3iFNnEtgq1vG4PqWZQILPFB9x2/Ic/vIutKtDcJS+1Vl
tsk5MdB1123a7nRu1FYv646JlhVdzHH0rtWoo27QWmzt+VMTAhZhJPdhGvNtURPGNi5sKTx8F8xn
rC6YloNOT7aJiXfKAgPwQi7POTUjdoc68JF8Y/FK2vusSO2tkc/B3ZAO15VWK38UbfKArOXBwg2x
ImPwBS37Jzs0DpitQQuIDj9Dhr43MoZtg/8U5ejOM8jWdZNaEjwT1rvBVZ8LzE8bPI3NXm+N+ypw
kJkTJejCBs7gmdeDfo6Eeem86iprokc7NeaVkc34c5H4sdJuoCo/Ax9g9Ip6OF3W0kpzb9zG3DVx
Ml5Gbl2+qvoQGaE9u89pEIpPGR6UtTKdRQQNJwXuJA66ftPX6ZHTcbu1+to4gb9DCNhXMWNzD2t7
OmUuIVTdfIjKdt9WybGPg3TXZjoUSw8pMfFcmE1BPM+B56zcQXocC2UnPyPBblmw4ROdkWHK2ygn
+I+2SX2ddQvuYuixQCdW9FqNNlxeo7saY0DLxZA9CNnvi6C89vqZjTUheNdQ7V1PH7SOnfxzPxZ7
z50+JU6abXq+D8KBMvWl5cSnfjIPiE3EVkYBYKQQU+d5tGTW46HFkA1JWpys2CJvRjMnIstC8wnm
RnWhe5QWK43hbLWB54lxITeLm1DrmxR9S2T7LfsawaDFHh5KshZCVNuiq7orIywCVB4Gh5cOGWRg
YqfRhmV7JqC5XFJ8Xes86I7xiFij+KCHVT+u5ZRJEtOmOeku5O26B69J5+PYmw9y1KtXjUhWslpz
tBFbyxnMZmVmYlArKcup37PPGpu+9T7nWn8jIif2gUW1l8YqboZC0zhAardEkHYf0jH+uNjItt1o
l8d6tj+6DTpTEsWOkDnbDY3LbyE99TPLq9wPYgpeklmoDToodTBx7G+Sso92dmbHUE4R+OZo+P24
6Z8WRMcG/592HaJWeqy8FrZW37hf7c4K1x1jfOSeZvZCrNp05wywA9LOfTJTq0LqnzuPjjPHaw0Q
gQ98PLkvQqAD47CIVB0ceaY5gqeWy0vEDSOhazTTLW5FFmSPXy/kBLPJCW9U6euka87F84r+o9n0
ED46JNZ6asEDYssm+FPkvhsrJMJzpeRCOsxOzTyX+6TrcIA3RXgtjGzfpjhzNMtBxdt55QVxRA3Y
xY26W63GljQ7dv1Rm7192U7jPYA/oq+9GLe2N6fxVdG2X1Cgf2Z1zrY1ksU1Z7juIU7EyS6AHVSe
IgMckdcmYE5/nXC4JgDHxEhpGbRfcIEbKC1M1DiGVV8l4LpXJL1PV7kE9DKUYoQrW3+GTbXElWax
uKmqXtyxQDYIxkCbg0ZrhwgGQhGiq8hlyubVaMUTSSXmKbQnZN3Ugo/6gL3CL93MRdQgJ/Muj0zx
SkPFfoVNT/z03JIaGxAbpNE239D3SreGx2I5M2GjAO6PTjdraNz1dWFC7+agsvC0C9UBXGNUn1N5
+KRB94QRg32hL3lSaCS2ad6HdxiR6GVdU2j5edE/kvJ2sI3hC2MsewfA/ZUmSr3KmZltuiBcBCol
CITR8lZslDvu3NFKZLuCDAVToSQJZJTdc9/K1jfmCvBRFZB0n5XBisTkhc1S7iP5jU1T4VR1RbY3
ERsQRJ30x4I0+ECZ5yRKTKRCNkHcFXmecZQjJSSGwE9B4Ewz0Qp9rS6KIIqdLl47kvAgZgXlJsmD
BzpPJK6DwQk0CRs8qqp1Y6mV25MhrOyp2Dh1ticMAWGXAsPOcE34yKMrP5Y9JnhSLUoVWytElD2Y
CFKp5jR6Hrz2Ciajt9VdLnPuVQ9jWZQbYHqog+L8NNjxtE6Ei5BupDxE3yazVehU7ItZifNEXjwE
Jjs7ND9nRfeAssb6oNk4eHPOKkZrTTCf6C+oql1XcsKcX5FioKmx32JIMx4ZvOEOyfL8YcTSBKk+
YbubAKQnglxXAlb8JGKoujKSku5aPj/kdYUqCq0WSfVB/CVVYi1GZ76dEXCSq4DbQ5dQ8kc3eHBE
dlVHnTwr6bV+VxdfKYCJuY2ajUjm0iewEbS57JE7NtF2zrr8QckkXmeyC7e1LLyNhA9G4Y07a9KS
DIIcC8w0pNiUdIsgYjd41RtSuTwCz3fRkI639YQc0mts4U+ZQ+UjKu+DXiXnYpy6s6GXPia/wZ8b
tfRN9OkMPOaoCSKYZ5toK6cny5rx3XDF5PdLyZkjE9qT4c4vYWXvHNF0Vxx1iWNOUtQ18yFw036D
Mm2XRV81lwxqYTc6DuCk2tepuqlj8wT0hiUyql0f/YC+rSqOuAjqzJ3ZkntWWoQ1JsnJRe9AraAf
9dR9sJzIXJnx/DI63eegC2ErkKpGCvNt1147ZfBQ9nO74kgVPmtwFVHTZoc2ntHXm87V7LmfXPT3
yvPKXcoGuTJCtzoHAbEkWqGDhpLVbTJQoWlNovttN5NWl7qhfk4DSCKwS286u0ZUnwIqYltIAr4u
u0GNMKaKtpPrNgfFE/w8qejNTAeekYDIj8g0GhzZMmsxDVn5U1YmebmJY5Gf2bagqY2lmVHklcpZ
G5EqbgeklfteG2tfT+x0l8RaqPzKUHrklymDXwMjnw/0w+KgU9UPQ+eSjNJH/YHKOiWJISp20ivk
FghjeBr0zt6qoruf1IyquvQ+eDD4bopYE1+tuOlOcxTbR/A7am9k0+KPD6atNUh1L4tpQRsbL5zj
k2u4ABzyQ50QnZDw46YMrzDhmT7wBOuatjEMxHkkkQEC3xq8RrntHblErEMVV3FIEVCg+4KHsw7R
DoJ3YWYXkwO5pr+hMeLSP4SyQ2JcJeaG/KLgg41UeO9k06ub04rPDQfhbsYVo7C9Lrqs2KtkOsDY
QLo49GckeAv9MUKMmnpEsOrxunYdtJ95hDC3sgpKITVjuOPH46OjpchByx4p+Tj5b6WRFHQHDJ85
SrKNiGk7UDseiJBDrZ3l/XbJot2wok/ceqvYZGm8SyLy2SbNvXSJJncch+m6mGPy1KeeRzVNGtQ1
2zU70cCJ4Tw13qloCqxvaSLXRuBYxIMC/qftvSqFUZ8cjEUrG93lvkml8BVQ3hVqQv3UpnV7bErz
az131xNKqNVyvjDm+CxY3Tcksec3ieI2lqnN+Dk1NiLLBl9DWbaygWqsUzTdp0EmJLMgcMRKeh3a
ziMBXQ25NqLGdsPjDyxrWwgdEzI9j6y1OM9Y0bTtUqYKGuJNxI/t21xWqAnb64ke/gooHV1uE10w
CaTMNPBHQ0ldDURg0aumZWM2PvpiVmVLD/ZRmaEJTyuLwmU6DrypPrkzKMq6ljXSEmpNEfjaO8lr
7FgHV9Y3I+rrAwxIY80x8sQS/VgFfYFPbNxw3OJJptPvtz08Kd4G/TyLztjBVaSVMrPx0vdFuS0u
4HPJjeg2c2+nfl2LwuOwMxcfa6nROhmGwd0a9JlZOy/GFGI1DOEy4Ark9OUOfqg4Era4xeYZYx5d
gbUI4uEYufSwLVm8gsX1bpNQ40a61o7InGiN6nB+QFVx48weOeuVMIgv1LdtY0FtUdCIfYplbW1n
zrTikJPcY6V9c0V9bmbjlLr2i4nTqspeWgHZqXW/qn6qOOrG06YQ8Kya3FvXSeGLpErWc91/rVqV
+iSgPEc1keD10v5vKs3HPVvSWHHpl8yJF66Lgn4AAROULknwnJTJjYpYoP2mU/aI1FcCquxAQmEh
s+FfhCB0hp6DeV9Piv+InRzRO1wIvSLDFh+tWketw2zfPlW5OCkdv2ZCkEU3plm3pZODCifrLFLb
hVOzQ091d8VUWe1kY2TeCpsEHKKsZgjCqtZiWRLKAukT1RG6Xqry9l6Tdt5scxfF51ZpKUw5kzFb
ebI5J0wsH0YXbxNcxDWGKa6RhXMSbpM26VcdNpjXJh2dtL0KhNfQtfg+cv7/3bPfvZXnl/yt+Y/l
B3+muGCdi9r//Plfm+//Hr6VSwf8p3/ZfPMb3XZvarq8NV3GX/1Ol17+y//pH/4Zzf033XgIxAaD
9f/etXT/tnTjm7e3H21Lf/6tv7rxuIwsBxANzfUfgr6xLDFBxi1EwgUzc/7/X5140/7DdtkaXCQc
SB4Q+P2rE2/KP9C6IOoitZX8cKSG/8SyRO7Bz434xfSDWMnDi4M5ChnNO5mYMymT+CWrOGiEnIlq
RxslTHq4UMOAdj3Hc0V94hgDCvpp8nPMGGSujubOQTy8r3OkyIEVcMRinCDODRFp92Oqpxs71ot1
GNqN5XOU2ORsKZ/oTdU4NE3LfPFC+qBGpWd+51kDmMFQbpzA+dIVVXvozSbcWXERrm03rX2Bn8+f
ZzgCU6/rVFr4JqEVwOHktYC4VyzxUmQAfZI48l8KznuHboQPRQTetmscZ60TAur3SRx+ECpw98UU
Z/dGZCIa7xvJ+AtBUwmyp6vBd2nzEXyOR9grhv3XwHUqWkJ5RZBvrsLwulRT+5AyAbwak1m/ICY3
1kXm3GJj9K7xbdVrNw/DZ8DS+KTNJezA6WgeQkNaBYmudliH/ou9M9mtHDu39KsUalxMkHuzHdSE
PL10dI66kBQTQiFFsCc3++bp62NkZjkdt659DdxJATbSgI3IkI4okvtv1vpWeRgTM8jor+4rVTlH
jDblztYgfbJFg21DZGRUEpJVTdlVI3sIxIAgrXEe3W0etRWnY209MnErt2Nt6oG+mOatBzDzyEpW
O4TaYiCpjbVT3jKdyERNn6WlC3gAvTrDTHR4F6KWIvls7J+MRJlbAR3kNgoLa2/SAe9EDbVGX9rl
Xg2iPWOxCunHxZM9FdPHnPX2th1x1jOGau8Xdu7Q4m14nn2FjVVNmLmT1PnWh7w7y/mrXiTt3lCS
IeIQib0UrAQGN6l2aRran25iZ/O5n0V6jiyMq7mrJrwMU4evp8iHTQJW6tDaTbOrbZFgjAMFgJAT
iJnbETs7N9438MPjjwgnx27Ry8kNagYhW54b896cxza/nVP1jJU0fXaBNb1rNvoiv1ws/Qxbe7hx
NcQCVaHzSwbcSy5X5GIyEqG7iZfMPYWEt1ykMVTnfDSeWYPTIUKwqw9uX2X3aH0IKyrlcBF4R29M
LEuTr3DrNUFiaIVz6LU+4R3NtIYUPeLP8Tz36zkMSyqF8OTRtDZyF5vKDQQBC3TVlSgOcw+BtoRq
xFDB7On5c0FQnISBIjaQ+gA9GMVqAVuKq6YhCbHAGsZ9WZ8bW7xXee2Et4ymp/gGbcWLjbr/ocBc
HGquoTF0781Q7PNOppnjD8CuvY8F50eyjcJ5ubB3b69tj9/jg2AvstfNkn7Z7fpnCyzGlW1ITAZn
njlPZtimW84PYxvlZHWOlSM4A4n9mDcI/BXqip/JnslMyqf6Gfgpfk//tH7PAiXlt3JOoE44xthk
pOSG8qLkuhdrnOgKiyVatIpC/W35mTiqr+GjtGnkkOpo1wklbdnw35fTmlVK5lqLBWzxfN5wnOUm
mab6mm76M+fU9eCuQKUyCZWehhxHjd556TdHC2ft4JaDDuSmymlJKrcHEvy7CS3Ey2Cex6jwvhQz
1swM/TV3ij4b0dGIO6QbZT1O15IYrM+ZTWW2F+GEKc2ZiTzeDFriMc00CDHfllbGt8Qe3dh+MenG
E1F+IKwzlHqpr48q2f8uLmCqhJBBeOu+vYiAYRNg6JXVha3VGlw1/x5jlcFe0SGYEW8VOZMTbXFm
25eJzeXOMpHD6Ho+UIFa5K0GNsjWJ4Bn65xWo8/KAEqstHBvxGIp7XPpmSDdEo/nfgJ8ZeH5Z0TS
S/C/hoj3pTO4+ypusitw0dslYqPrNwRZE09kxTehUs6uGjszZupCPwHCHkTChhgiA7yILU6u0+wt
DdcOz2rK+yuyk20TVVLbAWnWH5ENpVtbtAuc1dHSfFsryzvQ98zTBse+6+gm3wiiFPSR0rsB94M8
oWZqkE1mBCMM4DWlZ58TJNku8wcGmm+cUc0d4kh7NzohXAYaZ9I09Vp/jFjR7CZEWs+WGbX3JrgJ
DocyP+asHy5V52q7nProNJR6+LEI27piWtm0jh1BwUnDQ8GXes0cAwojEZRvA7qMyu9CprjwqKcb
Z3GWMyt114/qiUz7cU6/Iv0zTlZdDXdmNO3IdDT9qdMpUztyA2E/D3Aw0zlcrraXptuVXtbmpXrG
OtcdZ3vo96vYYm8NhVUzUxnX4YM2BGNexRc8G8yUm0kwh5K84hHkWhvVAAga+f6Pk2davjASULki
jK+QucdgWOJsa1Lt7m1+ANBH2ZD7cGViXo2L+SplDRR5sDz1PjDbP+PuMr4Pvah2Fj6xbWaExsFu
a/miTXw/Aflvg/gp2qWJUlswr/ldpo/1l57n8Nw3XXMFROXdglQogyUu4aDGU7KvZTzckViB11bk
9iFfhq+1aya3M/iAF6bqOtMGw+OLtDaVQLGgHgOXFmCC0e9anK1dkPDkX63UmViS2M2765Rgau1s
I6elu29aa1o37+QdF1S295kdLzdGmlXfxjYirwDG7jabKxxsevQSNiWh4CWglLxk26xps9wmIiM3
Qje0V8IZ9O0YV/V5Kr35RhK7ka+nf71Bh6A2phGbzBSN7lkT9CGbvo1atHtI+T0wDn47TDb8XEvH
UMreAfheJOAoF65wbF/PiOzlq8F4g/XOQ90MHVE3ifUuJpeawozxNDp6ypugaVBI8FTZc+w8yiZ1
I448/ORR/NTas0rufxat/92VOx79pmqrH93f1+o/6++/FfL/P9X36GbQnvzn9f1jBU32fwTvDUzb
8u8kN/L3v/pHke+4v5G3pTtrCMxqyKFp+ENx48rfVpHoX3Fuf+aUW78J3SJEW0gJz9r6i+BGCjLw
1gg8fCm4X8Bt/itlPinEv5T5nmPp6GQdvia6Van/orfpub3LJk2qw4T7eARymckxoPf19nFZq51d
UmsEZZS6hMuAo0TVVyZ3I4TLzZBThbEK7PEBh4l8gf80XytblI9Da4dfyQObrqgoRg6/cbEOvIlQ
mnpco5tEG6oNGoQK+PGU2chMtCmFoiYp4W/Bu8Z3mVExJc6RnJwQ4uc1+pJkxf8i7zDYKNtE3i1g
4X60BRwjKv/Z3GXYGi6xkQI6jUOimKtpgNFbo6pvwhkthmNbZbrRZCziI+UMCVnVbJ+F1oQKE2Eo
jz3+hNO4uJIMZZoUps8cNXrBh9rURdh957sY0DMZJBtgKfGEonaseZ068Eq2P831U0h1glClQ5ZD
RJZ14KTxHMilevEj4Rd+sDA5X+3S4kA2liT8XGyrrv3MGNsXtWiIZkM+2Quu1valHPXsgWj26RpO
SXwZ+7B8Ui0Q+q6leb+Z6ikCwE62AhV37FCd5kVuhIFu1AzqsUu79wwW5m1tKy5kSsVRYPZNwsk3
08lhvL4oLAeuew1zkoMIDm90Y8Pu1Sw3BH1XOwdSsW8tDhyKQl0YenlXqyUT5ZYJgnVouX67AR33
LUs9eDBxPN7GPXCZKR7QTiZWWT0aRu3eayZ3S5qxEPFm1zoURsQ2I2yMp5AEmyO+EHnScoSniAuq
SwafWXtczGLe2k5Kt9JyvtV51psbhKMW+QhawXa+N+QOm0T9bVyK+q3pK/GidGot9mi1ZQcs9DG1
aIW7bTqC6Fkmz979pKii59n0HgUjByQvy0Sm6gTDLbAG+ZUajVc1d54lNh2L13d2KdCpWk4rpaQT
7fpZj07mlJbJIXTqbjkSHiTmfRL22q0INdJjR+EUW4lglSVYK720O8ZWZjECH1X/gEfPym5jOXlX
5WLy9o3Gtp9LYzbPMWgl4l1kjrKImT0cHQZDBqnN+2iadS/0MZCOavY1LkRzmK2kct9q4hd9jbDt
GuGGLUN+P9o4+Ej++nrcuuTx7SIE4KI/hBWChlNnq14/5nU9Jy9CtR5KG/6zKqeE/kpbrz3CHWuB
04ckPxSwhoaufaGFvgs9Gd2ySEm8j9TS0gFRL8JoUzuRvko564hcf8ZiACtoYRekL93CVmzOdjqH
k99JhsL1Eo1fErBZG82Lq3ObxvW2Vd1D2htwAXMlVhaAMFgQcA99sW32dgceb41lrgz3RALjKkcK
XaiAgQOpAqmoN3Y2QWbsRBt9WiWf4TAjpu19CpN+M+PyuQHTkB6pHFjgeiVibZIXoKwdUzgTgedW
0wmJfr91pgRGQ8dusiYXedRM7RPl0LaGd0K3iIrZNdL9nAjDn1Xn3IHxe6S6jDYoePaUrtYXgzgg
nxVwj0S5ry6jqz+gEhJAFhZ+be06KzDZAA85kzZX2XCQyjZoU6u8Ieq5/Z7Ozh2B8uFb3WTjYRrr
/LHED3dJMQfATWTLYeYtu/k+lLsaDgQJ0PG8N+2F0HR33rPT7II4bvMdqXGGvyqpA4O8niBpGqK9
M3d5IyuPSJ7cubC2PndjRuoDKKkgk1Wzx87e7FJb088QwcaL3TJ3T9rqG/ny9Z7Rp7tNwjncVQge
wZJZbbDO3A8LjGRoLIN2IrAFmH4+D36PWb5KRLuJUFWz+JzLjSDsgd1i1byMaT0eSMrrnlMqQG6M
UdtHzfSDIWq+hmnO264ZjafBEOFXFvsaoQAhJlw7BTSB6EHopGKS5HaQBUzkEq/kzvOaVWENtXIP
UMQ8MQnJg0nTnPteAcoGVl6xw2gxblkmmKrBXhx2CXUJZQygYLp166QDRFWHX7za4pG1CnTjFRt/
qrL6GyKUCkYg6oZXhYhgZ/TDmt0k3F3Rdt6+Wgb1psZQfwEhBgF9wDtfobq8g8FZ3cz12BwKWbj3
kj84t/akXVo3+uJENSWl4dVQxdrFvmtEaCDtnLqMXmBKo1svK1zPj0qrDvIuQZeaCUnOYM1EYGOO
UOWsjlSEQRjyDjYCE+kinhqWNKvztYKc7CgnYxAd5RuY8r1fQ1z90im9BY2JfHyT9HACddk8ENdS
3VMV63f0+eXG7bjSfc5tYI47fRIt0qQYu79ownUCpiHKdNLvElzn976AvWLHcmWndOHIHs205xNF
sgffYq6tjY3Q8Zlwi+EhBuH4Obl9tFVe7d7Wofiqef0PkqKjV1swCtHmUkfGZz2XpqWtEUVZADF9
AL/Ie26Z6/A5asz9JNOvod0jiKit/VKxuF+IIwlkMr/Ow+zBq6jExnGadzKcMn+Q+pF2Its2hlDf
GUEOfpZqFZx7RkyD6MuKJf9somAMjWvO6GibtWN2Xxr2XRl15W2xMMAoOgHpTURQ3IIxbka1ZaSy
3EVzF5K42372afzEgo9SivoiWaThj3LIDw7r540V6jgt6DC6U2bVazHDkrYzWYez/5bbGMfyu8iy
J42ZIkObWqcVRE9aJa7zvTGaB0Z8P8Ki9t0G0RQ8s7cyN3Twcl2yZ27qnDyawlulozdxZP1WRQTZ
LF5/GsuMKRzage1Q1hkWnkEe0mkujuijj9ZqeUlt4zkZ5wwNGMPGMrFXwX7r7QU6BdYYkCaGXJ2q
bno0l7gFLYNxNB+soKfl+OyoP2lNmZmE7kTkLji3zA8LOW/yuRy2Frstfy7bYjf12NQazf0II/HK
zCp802tLXiRKHLQ61n1tdNxX1kchCnSuS99uVZyoG1XiAu5r8d0pxoC64LNlsBtDwc0VfVg7HlzF
IBHJp7lNajQ8AwDtPRWL82Boc4RVY0x3OtXjBUBOSH5ZdSITY8PmbJ/ApoxnhLbocbhFDTfazFAp
No2RGndSpc9TpuyHdZyzVzioSFJDTf3QM2gIkCr6zmDz00VAGjnSbzX6yU1rL1+6NNmvxSZrsUvl
dFGAuuZGqIq9cHSoBZ6KWNMvMG8gyiPtizuS5gCBpKr42uQ4npZ2ehrb/qqMDlhoeaZaQ4ltLzPP
PZNRIi3JQBt64t5SHnPAwewWLZlYaA8Q59+WKc2gXdQlYmCUn7NjtWBgiuUqmjL73WX/78bvnyx2
1vhnGHH/eeMHErP7JcH8j7/zR8dn6CZh5JL4GeAEOqUdq5U/yd6GTfvGMp2dCj2hKf7OZKHrOn+E
QxfVk70uXP6k0Zm/0QZCtoOHQdsHgONf6fmgjP99z4c9XSc/nX8kHabL9ok//3h/4AXc/u//afwv
xeJbhOHMyAgBicEutFjH/rFYQbsM3g8O7KySTXYUp1BkpDpHgojEnBHDZxsi7yU/rRAqAIZVk9e2
1CyxK6ZiH0sjELeXCflMZqHm2wrZSv6SLGZ9W7WL/pnKaPJ8o8+o1mh/nXmD+HCQ+0Szq2cE4I44
trU3DCeUZs14bpRdbmMscIQLIbRA3G9n59UqF1ATEbI+a7d6z8TDBzgWsd8tF7Fh+fqVQhC+EZKI
ozlM+syz5Brf6cPZrs5gu3aeG8ZiS9wBO3vTjpNzjony2Oe9c9AawhOGqoAY3CTldD/UGi/KXhDi
5L2MJeutWMs7ephojcOdkV6+TFarAhR0yEIhUcWegfVr1T8aBtoJAl02fZWzheG13VgdQUeC8T0v
KFJztJBlr89vnqusL72B3CCxTtA4mbUTxQbUGHr8B1dkviGlJA2bp8VWyxFuVKuZN04TcdyljeHD
57IntW9cFedbMYnxXKUmXRUnUz4bhs4WaXGLwQgY7MUd50MyMcSa0EiroXdu2D1AyVkCozUMMTHg
yjjnWExQponhaBQomYcbkLwpGnbGW3i+fzolHUdtlLDMt0EK46GlPL6iO9OmT68E//3DQ4L4Y+ZQ
HOWdYJ5fgH5C0Lezu2S1tGKmdF4ViHCTDEZvuB0JeD9hlMSjCkM7jClb+/SYIMqR2ybP7qHSEiwE
OJtuNxsv7YwWF058ym2JKmkzqywCUGcYJ5fR3jaKdKJOSHzdk7d1YZk1PXR2byZI7XICYbyGZCly
R6KT6zKoD0zJ1Q4EsPODDtKn2+Zyto4M5RvO2KV9r4TKP0RX03h6WWtT/BA76ncueTp+1KUNQ+7W
M06tRL9qyihfi+PUIAis/xqn5tAFlC/WVeMKWqiaVfSV+kYH3GwWO1xE2p6hL80U3+6c21KRaGRM
92XVGasIzU0vphE67O/dsfczoZOhgQAcDYdokXFldnkcRt26S7owRf7W5eYtrt3lVIYLc4BUn2HO
x+98RswtOormPo/u7BjG/aY37Vs4LmDzpiz8GjextwONN+zRE5nbrM7KU2846jltlzvaLOt+vbMv
odHqG2ddMtq1cV5SNBmc413gSmXt3ATJFVdA6T8qUkwvlZVFr5FK4DDVJuiuIcsPbY5aYk7saJ+m
Q7aH48IGtFbtpxhxSiu78R4jU7N8m8X4rZs5XxZWQKVM8QOh9L1lZWbdoivXDmnaji9M0gFzp9k0
ovuW4q2wZnwOPZC/yB9zXT6Ql9BvqSTkD81xGUN0XI1dttCe913+wZ7dwzAVAnjRyCfw/GywzUcl
wTYjKR6qD9OdiUVLzUj3q6yxviGDTPYlPh++htKOoN4gjYGr9GtKluOoo5DOJnbPNPLpFnjcxKQi
cg+TZYc+qGSEcL2NXqqzItIFnb5Lbgwv7p86tilBzvV5aqf6ntuabYeYb70xBreZhR4RIkx0fFfW
zsml/fEwtOQU2XYZX73cTQ5DWJWfrE+8Ta7PbIUVPkyb0CJTR0BpEFyUPpBx4h6xzU2bjLv70dAq
VTDrnwWScxkGY4cIR0+hjE4W1hzHqRncwNHw6aPlVwDio1/EPU680SDBBo6R9WYRaokvWS0PBJIk
gek0IwD9tvQtmVZnAXMfxoczfbAdwCAgZPcjQuEXUB4v24pNOK5yIV8FTpjLYiTeZZjc5TqXVrUz
csx4AkXXDXIDdkLMQ7KgpU8mJ4nAYvq1Wn/Ha9xsTArPh9TUKvDbI4jsGAu0bxpd9AOZl34oB1IZ
pegWbbNwa20XXjlB3M0Dc6EoHiGj8+Z3R7SpjjswDWRcEfBEyp0ZGeI5qj11445WfKq8Rl1rg2qs
A+fClfXi+XsyN92jhT0iDYh3iDetPiMHgKZZBOEE+9AwBnFcmFn2AS7s70WBfcWYKs+XlqjO+EnS
QGPDcgvMcbzPCdQiXdE713iQEh/fTRweJev/c8xMb0PznX5lHCCe0jZXZ0e5+LJGBBe+Zsfeg+lN
6B/dbjpWU0icQxWabHfiRL8QqZW9FF5Vv0QuiQ7oAMMvKguTm54Roh+zb3g2GnMmc6Zi2sFocRvO
hFKw4IbLZ/LTViRLCL07lmxmMN04/TP8VtqkxGzLjcaoL7Atk/hfPdavdeugb3Nc6vCSgUqHtHCc
b6x0LtaxxLqkr0zJdezGV3NC0GcNOI5w2GC/wzSznIzEsD8EX18LqrBMSP+MR2RSuvcyL8z/dHPh
oHdLHYQAy5VkZyeZfeuwbXqi4cMnp4EAyTBKER+6ccfptq+rZtcqky7931uR/xqr2dIpWf9BcZy0
7fqPUslfdU/C+Pn3/tQ9AV5GvoSdGUkPa47VavxHgewhiTIZ6yOB/Zvoif/5RyUs9d/gMTMu9QQk
Ndux/qWcm19ZIZ61uoxNAwnWyvNz1t3IX+pggnnduBviCHICCVd60cx7ma4cXTNn1r/Ro7j5mPqh
/lDog05/uSz/D4qg7f4CRmJObhGwY6DZkhKZ1a/kGky4NckCbXYsGPqenYhsPE20qBGXAsyY1RHU
1tWWQbnI6wy4R81MkKWFKGFgVvMzETLsDmCvUlAiZG2gQBvA+oMsFCR5J2a2IYRQvS0qaxbhQ5nv
l5swceZ+W7ZKbCXo47Pn8I7kUyIrnWNChe+GuBy+O6kLH6ROkKM0sSQ6a1UFPADEdYImJZHbHVE4
LA6fV0kmkg5MoRPxzlw3u5zKWz4myVOU1+pdeqS3gcXLNmUPiGEG04jENjZxMRzymVFV82iES49a
Bl07c1bMtc7nEMmIXb3n4CfQhzBKtkUfTeRNIl6y3mLdmxmNeRgd4puqkyBP1sgLNV5rQXQMrYk7
RszytNjdVRmyjIcx0m3IOiS5EtXL4Br9aotbcEMSnrSOiEL4Nxldes7r1GSKbL1ahyOkZRRrjLE5
mKl5APkav69mjT82tYUdsvODuR19K8g5uwzOXG0rfW37W8QeRC5EtftKbd1p6FBH6uqyRkBhL5uO
/7cyT5oP0mCGOwehfhtkeiQPVH8GqxlRbcYwHF6b/B6IZb5n9EZ2eusC0PB2qhmQAQ0wxm4Iv8HX
UHMwQbXlhiGb1O/6pAq0mWgcFsTTM/Lh7FWP58x38jIOJMBh8nIz67tWTukD7KIJXv9UbyDok5Je
Gsmxcz35lloY1sY4rjaJ05RH9CbdiXChAwV2/hDnaXY/TABIfYdocILM6r1mjDaS6/I4efOTg7yU
6aTntd+syggfiix2NhPepGMWEZiuj11xA6msZRFgYj1dkhwPAol+tWbEbD0q78OOMpyfTdik10Gz
6/doMCwjAImu37FHWmvv1NBOJRhTmjBKdrb8uIPHul6+SJE/pZoSb7Ydka8pzOwjEbbxxXbX9JJR
mjtE1OYxwlCENXgqjo0cv4dUgO8Lns2tp9Dy+LwTuneMlURF0M0Z8Wj6mRpvBjO2LjkKnZ0cyC5A
fB5WhwYEyBHssX0OK8d4m0Tv3hlOOSKUH0neS7P8WJqE2PVwqp9auOYXdC3VIZOFvBlBd99RREIT
iJR1r1Rs3PWDSl/rMk7f+I3m+2nq5Q2xTfmhL0t1ly1m/qGizg4Zl0XOKWnkcmVKOGAlAWsHF5gd
ZahcBx13xzhK0zAra3JKzi6CznuPPPpV4cdjn08NGkIisJJTid3n0mMFux0ambwAr5kGX86jfiY2
KSGGM6uf+qwfH5PEVifY1OVWmxLvDR9p+qUZ7O6msyoSEtnipScd1YvYGUVcXCFFhke1kPnQLXoE
DQmNCTs+64c1NPUelNP8MqUiI5OJLPRMFcfOCs8An8tN2Mc6iXwrOKCMjoIybLbo5NlHYQcw+8++
RIQqszI/6DDG/NLCo2KQlbena3d2IiZ2ZJns+psKrf5GJ2F9l5tzEtilOd6nFWafOHPnQ9X08h4Y
4vzaE/34Abd9uOeChJcJ/s7L4sxGMDB+3/CcoMYopvQwouLbKzO1kX0i9XtWCVgbfu08LRohfJ6T
qU+p4fWm4abnn0Jdbid7Wpvcprs6Blw6PKGzjSd8iH23tcSPRcSY13Uo9dzKTJc9YTypKRvOcVhc
FQ7NO1GJ6FW4PP+L5dW7Sc6AX/Q50c/UP+S0kyZ5p8EsuJ+noeegaGe4+ZWR7718uuR1r9D08KAC
5YzMzYK1lvp0pFRMgB+dVIWRAwTqGhory3NPHhdzKF41+Ewh3oN6EbVpPNozWIGAUWtIHW7PH3FK
rig/NONqv2/T9NCyY/kGowGcQUpE75SBeKwr8TXFqHTMWwumnpkkT0aTtg+Rwz5N4IIkmhoYF/1a
Vj+3JbnEk4VkakCO/67oOzjRjPEhTwhUB4HQOrclOUSfM17HOQDNZB1KVuknLSqGfdgaw93QNfIk
cmSzblLXX0bLaq/TGi8+mwB2JGOPe0429WavWeRuVzo/ZhBLWMy7NvJBeH/i+Uq3ULlxMHZqNyL8
u5mn1to4Brs2reJzMponCN01MjLR9TYf3lWBM5DVDDT/wF40yDixWX9BH9BtKxIdj661pq1ba/B6
aUJ9ar2hfnGj0ra3ZhUV32QUuftyjW3v1wD3wSUdJmcdf4w9l84sI797FpxviCHQU3Wm7l1SdvPn
zCAbvndbLLmV1p3DDrpPama4hHN2H9pQ9i+uiZtc/AyaZ5kDnaSV5M+rqHVvlzWTXpfMvBCgUsP7
NAgRQ55Oe4pjy36rk4pXz890e8x5JN3z0lY2yrqQ5G8dFQLqDXmXQK7gtTQwY3CZNPlpaLGLYu23
3hNjIgNiU0k/MGJ6iMpx3zOgnAjs5LvZt9VZY9/16GIB9g19krcj+XW8BmdxBRlGNHFYntdfILhh
aewReQfDXCYbL63FuWf9eoxEJX0GOdW1ioR8dtxu2E6Ohnm2RtaqoRQFyw4mCwKbAJKdEL5bSUUA
gt7eO1ZkftB05wzkOrVs+nHwHg0y87D6t2KnxygUrDCNTRw6yrxmYc00XgyTd59HpbMHllcFo45W
JWzoJ+3C1OHHYEw17enkdcLdQtmqv8eIa9AFzxhww652Dlj+VdDm7cxCdW7RxuTqms2qPqSxEIdJ
0kotFqb2cWTqtA+NxnmhFhBPE3KCed2COz/cQuvfisq1dmGmXq06d7Za6t1L0bRoWyqdHDzqlPYg
eOUR9Nal8WlUjXZExkP6KKhUNnsO3LSPRDUsm9okHE+inxCVc7zNGPe4NU1MJGlmXUNq0x0prcVN
b2dmCs+jcdKNrBfqDxgw/Z2M+hqrUfOl1JviQhKBqQKmTuae867cDSYzJvyl805LDOfAzNO9OIYz
cSo4yRsFmo3HNsVGXM/hoVdpCLsj84RPs29kRyuPjGDdel/HStEeNogvCNXTK8rXoYXTjsHlAQF4
7I9IjI62PkNxz2qwELkk0Tgi0QQz6RLj+czEngUasc4OgzOcgxaTWzra8XHQ8+hZz6r82RTUgEhA
F9ZFYV1fVNZ5N0tmU61EVnjUHQW9h1hYCWEGsSxe2yE8JqyGlw0Q+fSUdoBtgBgYSU+J6VUH3DZR
+10WqdMi+M1giAJoYSN4Gw4WOVad2xBTG9cEDrXyjC11vvNqRKxelkRBh1rzFJckP0YU/q8LvuIU
9wQ6WeIhRXIHUdXgpzRPBdLTrwlLBnRReY5mAYiM7xT2q4Ek/DhrDitvZiKbutdYt8nlvYlnzGLa
vUs2JC7Swd7kxIFgHsYTX3XluNelhgPBYp9Oi3BDknSxzdPomV+LRAIDtoX9Zr+ROcUNsp3LYCby
3DICNlpQENPQ9T5j3HyTZS7uyyLnwhQj7muU0syupPLhpJUnWCES6oG7i6NyPmH1vsSzKb7IBlB/
gBq/CBg+NDsDwjQz8okMkayXm6WacT2ZBahncntZ5Mu3WRMTVk9QMIhX9x4pXJfJjrOAtQGUOW6/
d611tqSWhE8ksNgHhbL7ZIlWP8dFnhB8OZqEjTUccyibjolyAM633RLAE0U2YSIOJ885uitJD2Hu
m84XNOr5JnXzbbJ0BX2Cajrsl7Bt/nFr+B/bUlSCUv50BbEG+jVzB/XanCe9mxyRMdDWaZODIXxx
eUtbRJM+mnpJR0otVXJk69k/QdPSW/8dP5OUJGHrQqxEalZEazLTX3ti+FmNPS8qOTKpaj6WtCkZ
t+bxxc287OEf/5y/oFtpgOlnXP67dr/uf+SQwp+yEfDyrZSoyy3PyEwSxhxV3//x91kpab/+TCTm
migOBSoh2/7FypRVKL+azImOvcKpG7vNKnuYxDYvk+7KVBFA7eDFsEhms3hXTkRHPS5RfNHYE9Fc
QzMotz8/0r+Xq/90uWr9M4YdgbngTH8ZHq1/6c/hkfeb7sFMd9Db/1VN61m/oTYhzIs76f+Ojkyd
XGSyoVaiHMtTxkp/GyWxidWx0Tn8C/q/7Jez5C9PLcBZzg9uZDgWpAlYv1LpG8NO6x6zzgkTEWyG
PI/soUNtuVoVlG0iJY0Kh/gfq3pI1Fzeraw5v3YL3QhKr0+3xup+SDtC97aNmLJL/NMegf0BjhWW
CSbs8tStLgpcBxgqLHdi8lGFHkaLMIOQMa/uiwHt5q3+05JRYc5QjC+uTiXdfaF78T5k6bY3f9o5
okILN2vS8X5J4uYIVM8+9+1qUF5alg6yhxrrF6tHZM6F/UIuZ9UHTiE4+hEMBhKhzz7VVtN9WYUP
VW2ao4/kdTr2+rcsW6p3qDoEw2YypEib3I5zGNHruPpRsnCyL2M4uYhgbS/XA1Ls9SPYGPOQNUL7
GDlhfziKhYBMS/dYhUXzPZpEiNixUCxJY9XvO4mayWzN8YRfCefWzOu5CGQqvuNmA/BiIZcH1iXB
kJCsdBfpZXTTIrH9oNVtKPpUBYF0qcvjnNSvAxOQh3QUpA3F7vAcq6579LwO20CuLc23NcbpFUNt
Rg9vgWtgsJAi+Ss9COJuCeMdUi9+koSS3fIyB+iFgSgJRG3P9GF84XWLIbsv82950nUHb0m6nUEr
9LEwxr5N9OaiLZF1yppOoVRelhsV5kNQWs4aAem2KFZAdvwf9s5kuXEky6K/0tZ7pMEBx7ToDcFR
pKiJoqTYwBQT5skx4+v7IHKoiKiqzM5dL8qszCoyI0WIIOju7717z0VcOTHVXlEJpq9AY+BRcZc6
Xi3XGvpZZnachBP4qsxt3ujoIZoRQXcSscWkjCzr3VgH2YWAhuglbWM2SdpzSBWnsSw3OVWegKNj
6RXIKZOpTcwDCPFNdredZADqd6VupkQLE7AWzfT5snCiZzU0BfmdyKAAhXrj8BVxZse+Py4M8yKD
A1slUXEfE0e1kli0TqEq0UmhlVwZys1vq1ZLToZmCoq5fADrRDuBcSJH0fAa0EMgFpmC9SNhnMTk
0sgCmZExqCkrPd/P1YzhDV4CCAO3EGfCeLwHrGqRP7ga0qIcLs7Ur23FYDTz+k+FY6YHXUFfGhKY
d+u+6ZBSFtF4xD9qN6BW2+LZK5PgVcvtULsBbFfjYysc8RmMVtOtIn3oHvt5gB/QT6l4a+mZwkMo
6u5B4LH7oJBa+V41iPdUmcQk91M7PTaE+7h7CdeiWSmXY2FsTA2pvSYNgQDhKWVSIMyr2evRkfmJ
/AgrQy9WtCSn0HcUPZ8qLNwPiaM7t6mFHJj2WupdZiBfoK9gNWJsAfWVranpyq0bFfk7LF3vme7v
R1TF1dpGdH8rOnv6YlVq4rzPGL3YBG5QvCYh7nw/UwmmdEp99cYgXNFNg3Z0YH7TLtIMDr0tTexT
ZIzgXlr1QBPSo5cR831WOmLFia104wJ69vPFxTL3XQNxqYrXMvIgCAxtfZOWwrmx9AbXixklLveB
DkrZdSxrOF0dX/MqfddnMn7EY2vtylhP8Yt6bSA3DBT1NyONGNtJVtTe0KvJ9wpm6xSZVXYIJ7M+
w5JiGuSVZvuoGPtwY508eUnjpJ4AHrTk/1K0docgHKG2udpQfaBTS2yOhNy+r3WCZlZ0lpo7SaD3
p9JyUBg0IukpQiceg9CDZpTgTlVMXGW/1dyo/mAP0/ClzqLhbZKFuDWpovJNOzTuxGRvUoHvBWbN
odYLEOQZVb4WoO1uOqf1EIHq1VOYNhWTe284KlvFxLalaJoL50ZWU7smmZ62L7JezqcxmuWUZbMU
st6Nen6hYu52jeL4HTPWAPujsHGiAJtIs28ZS5K+Mn+emfHmm17Y9bo0O/qtZYRwmyiK5A6bYdZ3
R5nVdtHCOcRl+DJrODX3EyfzVH91p5RyGcYR44H2FZF7k9wFI31Cw0ts8rMJSZtFhpA0z/RHWzjh
PcviyJk8nQ+cp68gHorHGjP5YyeagPTrOAmuA0FJryawaTyjNEZvIiDeV7ewF4gGZuNHZAPFvd6N
+T0xlHRIwpyo3DiV8NFhEYKngSAGnpJlmy3PH/MpPncojGF5OTUFaZPn58TT+XXtVNuKBs3cqgF9
zledKRJS+8Y+kcFn30G3NG4tC2XESs1t8CRdZR+IBB8uYBBcJrc9YAlz1ogP18Iu37VaXUI3n4Kz
V1bVE8BG5xDyxj+hP5gPw6Ss3dii6R2Dev5AhTyW/lxr8z4U2QRpYUKOAfZ0U7dBR8yZxXrUxWI+
Mo12DlgpoAcNyX2ddeSm1YZ5F5RwT1lk0+BxmIMF+mfcqrEMS0y/0uG71pX3IdF4u+V+XlQ5Cuzd
M+1pqTm7pFbaXZqipkL5NECm9eboc9DKeB+PgE1QrIykiVp6O91MNDYfMLUNKBk979CLrrminMzv
abL3e75P9oQzoFSwnRycZs2AHhZZ7qSvYd8yj+1Mr34YTD1n0pGYno/FRWwiK9b3SZ3JOyAtwe3s
eOOhYWNEqW0M58JzP+klLgLRmEa5shqrfo2hYX3QhyA9NKVW7Yhs0FCg9yw1PH4Rm7TM8JtjWHK2
cZ+k94AEhw+V4wzrtBX2m4Fy9s7A2LNpo2XRJErJiEkmHqx5o5RhlE/F5L0SnEh4XR+5UUVIWb1k
+qLUjujBDt4bNuD0CUdiU9/biqnmHqtPDV3QtlOLhEZR6ycDuRL7mCcKvSbdEqnLgrvlzpeoiZ9U
Ha5Hz3SnrRnZzrbybMePSNoL/CQcHmYixpNjq7Im33etFr1alWkhArb5ivuINHRrowbAsFDt7IXg
cSvESA29I4o+1rsbHllDAVXsC5oE70zH3zj7ji9QT4tPST8aVw+k7gWpbXVDCuWlLpxpk5t1fnBq
BGnQBaDNl+Ojnc1vLIBfZYwKqLXfnG7oPhIWxglCKqzkjdW9OZ6W7G3HzRjNZ5tB5tqJDweau6pS
GvNt/dWcLaQgbVWndLqB2SEL7OJsryjKH0xrSCcfEl6EnVLB9Lu4dqc2+WzMDxGdLCL4ysHKtdXf
L6H+nZ/wB3rIpcz535/6Ev+te/EHDsn/D/CIQRDJn+pTz18+qvcm/cGS+NsP/VZCUSrhUWTMvpTg
OlpTXu93gaqOdtVCtmq75q847z/Skk3qJRNEuE2Z5bg/pCXrf0ePCmD2x/pcpxGN3FMiBtdNxCJY
Gn/oOWRmp7HKRv0Je4HXR5QNfIERcpiyTqbiRHKpnJgOEVwV0VRdlmqSwYeLtazfzbKSZ7nLol7w
69+i77bvaIfagDiW5b9ddgLj26ZgkAu/JYqie5XLnqG+bR/9spN4rRufcdpCq/220RCbYWwqkpF8
EKvmuV12JNII6q3euzlbnl7ct8vO5X3bxMjqTa8gpYebJYCvW43LfsfQifRaPdIInXBL7xGzZP6o
jJZBJHtlQ3QuBDj2T7u25ke2ZfW4xFFuafWyUQXtuNEGEytBhTBzJBPX720xbmQk6TbFDEcvHYTW
d8fJ6z2unYD5yEw8QY2Q7t527OilztNu8tH0VGsz7I2tFzniybHq6NEa7WTT67JHLgMZ46TCAaFd
3TzTE4N5ggYUDqxE1OnrZjVfihZJui7Gj+k4YmYwgcGQWNPHp5ro+BRootV8IDUZFV7NZ/icpUl+
doc+wqAVzTcqpyezipDdrrPedZY0BDCQSaDF9xANkr2WhXcQxpItSPUUcrgFrwnEzV4fShR9UdGd
Ck3EYGxz2121BLM+IU7qtinnYL/lpHLngkbcT7SPbp1aH05okqY9LSDzHc1CeQPos32yXSMbUSJp
6aYwKmiyKoI3nqMKup1Z49HyO9qaEMXiQWt186mdZPsGBT/7OtEqvBh9Fy+Os+IubyztbMYOwZYc
NrhXnEYRjniontz81VRxv6XLW6wLmstM+1MifHRLA16uRoqIprlj1ECaydiOvgdjBv8+Dw5zJwbl
nwBfUzrRAmZZ1maTQN4RVuRGIvB7KJpeT1e2V7dkwuXzKtdL8GokSIGElO+90bvHb2mCAPyrs1Qi
9LtCh69lzOTxNlAGRqF546ZHf3qqgMLss7By96jYsi/E2if3ekXbOE7D+S5lAgKDwAq0Ty5Ng3wV
hI3wVvVgAyOm7dIdsY84tICi6CZG2r3C0ZusEwIhXkHz6S9qTMaTjWl1E8mmu42ditKvrOr+QWnh
/FZj97NoHFfjscIvcfEYV925qDJQLoe7vncoFklMpRBAnp1aZsvQo59haAlRONSFNbkZEaHFa7tp
nZSDSaHRdHBtdHJQYw4GVFcsL+jjVlCw6XAjwkNozsgjv7KMVEgLGbQXYa1vqGwsHLqVfutEgr43
M3e2TOqaDS3y+i4P8/BORdJY27VtfsgoIYm8gXL50uC1ZYbgdtMTpwQz9Ksi0zZzIqI9Es8cszKb
+yrXnCHwe622+m2BaIEcXxMst2YVaX7WmLJcQSAw0nPsEvOxrOuAlSRmDjXn5WdsP/ApOjsfb83Z
wfuFXCNO18nUa9ewbxpvkwjLC1DthyORZSLh1JkUNd5bDhHgmkHlPODLFC+qCYrODytDVfU2s0va
UrdYzl1sjyszzGmAbhEHQjLxQ0g9dGNGvWv0pwCA3GQ/h06OTRMqRdfvyyWlsLiZKwMcvt+6wMTB
HfRGOjypZAzdTzJEso0pxcn0wXrOyfyonY1bQfrcal3XJp8nnAYiRb+CZ5KNC33Zf1qpf9VKtewl
POPfS/HuAZAtOvj3Iv7xLPDrD/52FnDkL+QjAhqjb0pd9g029ttZwNV/4fQrBEI7kvsWTd4/+qrG
L/wr29XxuQgPHwkniN8let4vDmACG02dIHRucZf8TmH7TRbHOepXKtu/kMkxe/jxcAAjRkrTZMJu
kBolUGT/dDjIzQZBnD7tyaNOp3W3cPrB9C62ggCt0AYwOqnZiGtVvh3Aw3gro1HqIN1S6Nu5VmQo
RJmO0btu2owoaY5E2opkWSKJvU/oK4K7wbanYz5ht5NxNwrclZx++BI36H+waKMczgzits1GaBtn
xgy8MshcMjYqiWaUT0Z5Vc2kbqakjs5EA+kbR5vn54DW1qIkhKulgAACcynzmtpfwR3Xa5yRgG51
531OTLsghqrE3VYSLoasoEIvx9czWAPp38cwrr9oQoSfBjpvtyM/82pNZdKt2TjkiUkWBjnhNDoO
NrR6iCms0NiU2mDde26YHXtOFHdxGbW3/dBoOxEkDNT0AOpv2fbjxqUA2yYOZDcfzRfiZ9qWK02R
HwDE1yODoCJVo88s89lV3Gah0ddddQhsFtEQs1i4hHsDzvXG8LjzMpYChIKX37eaaW9be84fkMSV
90nnqjtY6swq2cyKG4SZlZ+4c+CnQ4Rgx0Nh7C9NQTpuob6ZHJsDBWo8wDiFpb+g4GxPXSlfSatv
n0QDFnTnKmKL1oaWhBVaHDfdwZA2r6TPGtukWzreVZiQSIJi4VaWKZAwUwc9ThQZLYC+eWTtdQEN
kRp4Q+i7/rXRMBvJXDw6/X3uZQRbDzRdEP7fS8JsS1izhnmmkdO9CYSLz4om3l3fJJbv5fZGI8TX
B1SGjDxiMmgWY3YDdzQ4eVVSPHBckLepNF7iQdrrtGRmN9ndhNYgDJ6mzqo3tmbl+4FNWy9FS7BF
kjyi7tTvGNw662CUwyG04e8mpruB5z34UaeX6wBcFELIvgz2CcPPLVtG+tUbhk8i8LRtKWVAtFOb
iUcecuo8tgcOy4JMk4y8FlIOKaRNQ9J5sh5KnjYf4e2x1BE65G5to45sXol7IsIJUcU2QkKH4crl
t2wiyw872maiE/FN1kfaq3SYrVXMsx+trKpuJ6xshAE0YCy1iGmGwDmaSRWdzb7mueGxJQPcnoxd
NUXBqiuimNBqCTu9gvu+cYU1Pk5Da61ogCGR2dkAIULxTIDkGCOfEQODZEvM0u7WyRCFkfuI/QlX
iT9pcHqfDAPswpPVLIUPjZU0EleB5ybZkLIZH22lOw/IfoPoZZRzDviYvDnG0V65tLXptHN90swA
9BgvnokYcJUlgn6uCsyIbEewJNYrJX+RHIbSiFAblDNKoDGBtlfsVAlz/6mPyQB8atO4s9DLh1pi
Eguh98lbmraKuBnat4XDScZqDH+qgK/SjTZGVrYuDsO3XMThQskWTPvR35DfbA7lpG/GaRYwLEQ8
8vbdYUKRmjEecTd1DmUs3E+tK9+6shjaT07qoVJ94x55HZEaXVvexG1hchYrgrQ1R0ACubantRnH
PCHwZINLkdIk9vXaNPBBtfjT+WJRb/xnp/4/ieaXNMo/26nPX4b/2r/nFTIDxWz7y7cXPXz+n//+
lmP5x+TT+TbMpHqR+veDT8f4xWK9NJCwM3lcErz+sU1T6GP1RMHtLAU/W/gf27Q02PcBC7F5s10D
UjD/zjb98ygf8TwvxObMicCFJPTThB008Ijc2ZlJo8dUaeKyJ+8nvH53U/7FWYAx7g9j/G8X8eh+
WEid+L+ljfCdXL8FblcBKp33qOJqDNHNvI6c3vFRhLa/Pqr/9tjB8eWfLiW5LY4ldUe3fs5yLnNq
hyQ0Z6hIcbuKsxjXnQF4WiymqYyQWVA2iljMmTWGtaL8i8v/0+0Eh0wwN41TIfjQrJ9EGIS0sDzb
8DaSYrgYsA1d5Gt/fjOXl/g+J9VdLmHhUCZHmgr427Hru5uplDZ1eiDqvSWGy2iZV1bW0u9wOuNF
rXlK/zh4/otPznR53n++HLN2Qs7Jgl2yq3kQv//szBAA7Ihvbo8Eu75BfS0qH8lwDiyBsikj+kgG
Q808K6xbHQMZwPdVTRObIXSqcrWmx4EpyggpR5kipQcyIbzch4PjgeNm1g5frfGSYmXUolqcat5K
0f45wCo3PxrJsKNyahFguqzyqtWN69R4ZF5OHgRNGqrmOao7vGzAr9adPo1X7PfqhElxWCCwjsIJ
VXv5xUaV9hJPTskMT6EcDkvrzmqL9NEGjrPqJXkOXYhiqOsLAZLNCxhOdjVdd6ve9t08Hyj9boGf
91szz79KJ3ssY/kJc+5Dy+AWe66b31T6+CFEdcwlEg4WFq+Zk2G35ixU7yC8otMtOP82yfAFx2Z9
cJLorpqIyIs9HLLSyLsNvRP7PJJ2gljVDm6M0Lw6mghukgiuBRatJW6nJ5ZU8y4jIajrSSQJjok6
vLS2BLzr0vDxekA3cDbJUwmA1cZZsEn0MbrFyQsZAgp54JK0ZmGtSDfY59ppKSJDD/tAQmhVXDre
pYYTuY44SvuGGzuwK5KEVL8KaOC2GJWyn2XhaC9R2qu7oiSWbeMSyXspBfjVTMXdHncGvS6lSIgF
AQJZMq/VbZnRNjdAXWzp4POI5DUjlLKc/GQoBKPZztj2caZfOfK5xLfgctai2OjeulgncsyH03nS
Zie8xBEmxCIuxSpAvrmOantxPMTCO8wQwU5AVtRDNWOYy1VzCgjEe0P32F4keSZ7sOHiVoymvc8L
ngVa9/G2a4txV+TmW4RNFKt6TOZE4pjjXjax96AjGdjBCFS3c6iV9x00VIMJ9C1mhwraR5XpW+oU
sB62RUcIkT19uNGKd8qT3RGNJsyNObLvYzQBQWBC2ghaR6CODpFXpxGjIutl7MMbmQewCKvhoZrS
Z/zXdPj6RNtJwlKOCODSVRz1WDI7hhNaMIidYTK0YSIJQYkgioNVNfURFOKSmxpa5V0+sW/wRAMs
WGnkGDyYQT29N8hM/YwvzakPE+3Yhjb43hHYkQ0+qwC9Q4opgllnXes1VwtTE666hw/BLw3S54Mq
IhgcfvGbm7aFH7ihtwuDYDiOWGaZWHQY/jDv7Gh6BXz3GRsYUqe9GXT08KwU86SdDTezEYnTMnrZ
BontXUvSXOjwxcXadqJ3NCcvnkBHE7at/hgzN98bQL7IEzxpbhY+cQJnLOhwp4nFuIGsg7Y4SNVq
loR/BUOfEoQgwKTOya3W1ORbIJ1YE9P7OQ5dwvciHSSzG4T9IWBMuBGa/jBO3bZlVLdPNAT4JTqA
3ZzysmFg18+KookxWjNo66pW5RYpjfkOS5pIKOhdm2bc1lVoXiyr8vxCpPhtIKw2951WmQyLdPcQ
54NJfExEU3DpjEUROQArS1bzOcjSFh9EUE3PpXCzEwvSjHDPQ7loWG+qRHdgeK62Gpjo+1kVIETR
oxNG0F3EBoCSSEeiFIZw+bJcFOcmdw9ZbzynOe4LGEUIHBCqSuXinoVWsA5Szb0Ng/RLgMCEWWez
cTpDvne6rD5Sc/V3FY11b2VlfPdYEuy7eKIhCGU8O9i5ofbMjdJ1OczDa0lPG+O44so64mbwJzZf
ICJFxoUcoGUvAkIOps5ZPpALbSM5hVMhshxKYGllJkqQqN3YKIH5ntjj5zyfmH7WBbbQhmIanfLV
iiym2h46dtqq2RIjOko/Qb+1ydw623WzI0+ZGQ81Y865p7nrantcgrZf184nR5iMm3uPz70OrIQ8
BNe5ZM0odqQI5+iz5ES6y0RsN2XdRthetKdGLI/l2AH5QzNxZ8ci3UcayG/XAnIew+uaIm5/H43P
gpVrjb/RpUc+ZRfTReps6QKbhtamxpOs7Y1NLPdLi5Puw9jb0dlW9vzSFOaaQpasy6RS6tyJqiUW
KeHJQ7SxR9alKGB4yNg8vxZpY2CrV+kWj1IDzxabc58ALPJqlPj2kawEkBprI2u6X88V/2nH/UU7
DierzTHuj1PRkjjw20l+iTT4n/++xuS4/9SK++2Hfm/FQf2UNq+znP2WThwH3N9bceYvjN0WDauD
wJDBHAfs31mhRPpalqQrzEHONoT+XSvO/oVXM100jo5rMDKz/84Zn4f850Mclzcdh5fkt+Cgvxxb
vzszur3NQkstvnddeukDZlTXV4g1mYlP9Ske8DoVwYepcK0F0htGz3qHBU/qZkkyVohhoCQCzlO9
uSUEWwQbhb/3HjVIhRCmWNRpE+HoQrqHOmgvQY9EcMFbvzOHSlVMJo4Kn1HpFFejZdZV5QPLYG9o
6rNF0texjELvJKEXvDOrJwEdnJn1blY2/5FhS+/a2qX2hYwLTJHsoOMXz6FqSm5iRITnqHQ2Cq2J
G47JEf9S5e7sHuAmdkH4HphBSZ3qWgOkixGV2kWTFk1AQFn9pnKTkHgZAqCaPK7l2jHM8SzUmK0H
ZPcfbWAx/bFpe5fbUuLyEOMQnpJKdD7aS4Y99FdLBFnIFrbMolAvNelHmc/FMRwAm1ruLNeWkukr
tinw9SKQaw2QqZ8F5nA1jGRaGO6gxxm3xDtqkwqZxKw7u28QPVx82lvbIHXv6P48RzqOfoRRZNnW
c18716oB9Og7UOpQWOGVIMUkCRhyBh6hOj5rb2vcETo111sNFu1FgWV+7yrJ4IktuHqToQRGRf/4
wmK+3OVUcC8irJAXL8UOjm8Jsh+1EriXjGycCiJkpkNQhWxybgAlIihtG4AvJkMUwP4WEMCVGyHw
8jVVc4oYUKEchcoME7Uif8xo1dC8rFgNVzVuyNyfopyfscwp5XxZjOQ8IYjMfavNg2si3TT2rc6G
/tjLpbsThbMgS8nyri6AI6i2beBdRafRHVMupQSPphQXrOy8DaJdENpwHIED2XrmwYxa670CCdvs
ZLuY3pg7zkevmLj+lIvySGmypL3LeSHYLDfFQD+J/COds+hGcyd+gUHUUEfptXJ38z6o3jJW+QBc
ATkxa4RjZrJ2R6KG164DRvccIOYNtk0b6OGhrfp4XoVl0n4GEQrEHJQhfEjQcjF3nA1ulyVJW/vk
w/XEqIJ15C+kW/Dy5GLyZ3dukcTORsodVMPi1Z5rxyRzKAe+OkZ8LHPT4oxDCeVLreJNBJ2h3+PO
sE/frkgObzpuceOahyGDqLOqmf+QBj+Ei8ArbV3flIBD1nIw8NopJeS7Pk2N68M5J4NGV9VbbQgA
wrU1qj0ce0s+oKP1NqlZR+UhhvjUbOD9mSYwjZjXD82MtzXlEM+iILNfyAmetOu33xLDbBfus4nE
QTJuOLaurMrmKdMYVpw9ReTqCpcu4PPGHvicsfrWhPwOkB23ZbZ8pIa+3B93SWo+t5NXHj27Ad+o
Sv7Zm2Lc9q4XNvaKAJ4YhBA9ZsqxGtjikLFCOYit9hLh9rSN6yr7Os9gJ+DsacszRRBkuQotzc13
ZdcP5dERJI3DaU1HpNNpO6xbz5j3YCCHR31wx/s+mao3kyfNpPvbQULN0HGyUUtiW1u388vKQlho
GRq2o8Zg/NflsFH9Ca7c2dad4Jgg47ryYdrReun1PCbR1BL+iCX6rZVdEzBbN8YnjKTmLhncfItg
l9l+H1oPXdw2nxIUuDD02XSuGYbRJ9fWUA4Z0DqQ6Q6KN8MNONm61Hh3eYrpbi4tQKbtoDLyEr0C
US23rKdXQr9pPwjP+VRX1D5Yd0t3SbsaYJcaZHQdQpBHB9TB3N9pjIKrchxWECAdPRfMh7tBWKg+
yQMJNxrKTco+yO+rXMnqgIPZ3GEhi7CCsWMAbqyKR7hdGMChCiUgydLIQME7O1ttUNMX6eTmTaDa
eJ/0rvic4Su9umE3OludJfBUI6r+YiItvnSWNR2qHB3ZlGSBX8bas0o0dY0M2XDoT8mazzw33k2C
Et8YtewkxoIkP28stroLqriANQUKJgQYbA5Zc6Rz49AMSJxJEkcfYFNKk+bYDnCDfdoxhKDPKr3F
TWsR5zkoct6QJdp+HMzOyQrrM5rQ/AudmwhYpQubEX5kDWmzHd0zYRSPIsf1RC9bmKAe3L4Rpwwm
Uv0wSxOute7t0IGO27k3+3VTp9XtAPpylWpdcF/0sFA4K8KA1KruURSIMsOBorj1mpn5exebpyot
dOM5qMzyShioeiKb4z6y+voRvRqmGOQAj4EQzlPhtOQ7ADdw72p6gkypsmoDL0N/DY1hPMrAvczU
jS9YCoxdOVoAZ62hKJcCB1n+vlfj8sWHelvRxekq475paOHYeRVxPockcxpwvPtTQDPooYnQqI+g
9vCiQTtDc6gA1/QtsSzZgPl/TTN/+BBUY55xyu8siJB515GXUmec+zUhifc16xJrmd5eDAQob7Hh
6Q1bIRF6XSI7FBVadehtk6d6gDo6sr0fQZN159bQPwzKrW8rwiTQnw5jZftOEbQnmI3Jupee8TR5
wNimMREPZMu3X3s5qg+TF5b1O8EOWf8QI0AIkQGSMxhmaeFTA74a0xw8RJEI1shtaZWiBjr1LfO1
jAFe79jqpmtM7Y7eB/WhYYYTuuz8S9aCtKkXhm1gTcZDErf9G0k5wTrMaQ54lWfdjd0AvCktIsyd
yLyqM9Cs9FZHzl6sGRppD5KkhbWDt23D7SLpZXGsVk1efIi7FvNjWT0HXaXfpLq6tmyJmyjhOSUi
6E0Y4SEZkuakTZZ8hSAA/8BJiToTQSNIhYqiI4m2wA3cEteAo/ZuN5AL7xjIOXV4fSunrEZ5GqIW
iInj0hSKpJmRYUdWApufdiamzNjpEMZxnZR7IuZegkQ6qzCzAYsapYQz0aZrJj3ZWlQ9z4EBFDQi
U4GdwgvmhbVsr+CvS7H1JCDulWFU5gN2Vvve9VT7VGJnYKMHOMr7iZiyzeNWc9qe6KbUWlVd+GzT
IjoW4LXWwhwrxP2E3nptnj/B40L9mHD82BowMtajkZF1TqdOW3UtCPfV1ETRPXHq5pZJz3TRleqP
U2PqL8yDWKDgiN6yAvVocZGZrtscx26rQ1oruoh/NGR1RPlWP0YW4UY+PNVhwyQHtHxEcO9NJ5MO
Jpitr1VgH3AFuacyDadn7OeBvbLy7hp10WsS5NjMLeFyoKAX9NwD3105zUiCZt2YN3aVj/tRD42V
9PC62p3N59CqZCB8Bm/Q7LtOZ6vtlEYW34S8ZRg30rVkIM7umEUe6YFOnoFKle618njjfTWqJ3DC
zhZkWZBs2A6htSa0E2nbQpwPNUykRf4YBZCkaMZGzNGnsDli8pDmSo+m7jgqWW4HwxjhW7Oewh4f
I9d3WG8+Y6Wyv0I/HTYQnqx5T9w82AugZHtPecEmW45WEHmpeHtsDbMkzNKnO2Aj6qmrTULmjO8C
tLgdKtIEgymDDtbX5G3h4TqiUOvPc+NW5jP7W3rbFhkRJHhIEaAnLa71JsWj1eVjaD9mRA4TTKKh
/+/bhGNBMciPqTD0cOvZBaqkXucsCBImvQvZZMM+G0/U3s0GkKs3QpJ1g4eGY8BCQyM+vpjM8NXJ
8UytZ5NeBln2byGKhsc5GEBO5mG0rdHtnRBIW2cYIDW2g7rWQEha3Q3pue1xBAMEmyEe74XVNpdo
yG/qoT5W7jyua89Au9SUzSeb1XLXt7W6Eb0V7FToXjmoDVunUZhmlHxIehzD4LfSlOn/mIMsRE82
iG3szfO0GiRZmn6ZFWQk54Y9P3amXn0c0zyjEYcyrl9VBWwRkxAoYq7gEqed0vJPU09KFGCB+Y7A
SEV0VAVXF85Cdam6qSBXiq7ukjKFssLUDrjAdnVkOo+QKl6qb8FUxbeQKrPQ39vBq25H9FLou3gW
DukQB3zOyUSXOE0i5xFpJ7qAOOdPakApUAT3Je3LrYW4SQEEt6rhZY6AZktTuaFzHxpVfc/ud2hz
dtBh/10l/y/mG0vh+/0wxdNxr0qKdgYcIBPlT+OvlMNSYDd6ubempXSy4oRjYicyTu5/fqHlhf7p
Qohq2BEkhsaf52wIXiVBAFwoizLCpyo3R/9e1JzV+BjkexMjdKdMQIG6mllw3/7u1V1swcQCImLx
TIQyP9b/lYbHjOkIzJukMi72MLjruI4njhKZ2pcjspGV3TqcB7UBEM3qzy8ulhHRj+8drjYzJI8Z
FPrLn9/7kFhaUAaq3Dei4tX7ISSJy0lr41IkDRWUFGRos6NNJU1peKArnQxfaoAidLJ9KEdx+fNf
6OcJGoOzJWdRmAxkGa7+/PuE3kAGREgx4ygMxYNJ+8GKI+MyT07z2VMi3v359ayf55+eLvFLWwZh
kbrkfPjT/BNfywTFtin3Ra68E+EW1VvDbvyeai3ZYBg0PyF0kvIc9m5nHpiwmMHkI1qK8lsMkRnb
Hav5xq4Lqe5y1YtzTrI3pkNDeNc+ar0NvjKeJDkXCyApt5vPeqibHl0c2c5Phq0FakOQldrHXUdt
USXWe2n1Q/uESNRqtnMLraXxIZuY8gO99ApyljtSpYeBZVLghRSgKdvEJXfM6m3IpubzEiz71UUz
+WR6IWVcW7Nl+DZGL4JX5DjSqkZ9smyYOlW10IKHGQVOs4WkqpqdG5YkYvAfqjtZVsLeqUjY46YR
bvn2rQGS27U4f/sQ/tPe/Iv2JpWz+EsNw80X1XyZfhQwfPux3xuc5i+ejjIQq9wiGaSL+EeD07EQ
MdDWdDBkLzZt/ua3/qYUwK8ReLnGMq12lsCjP6SG7i+sA46u8zfwBHXxt/qbFMP/tMLAHrFcsegg
HUm3/8f1jY4NE7zOUnuv1zgHFMpEcs1Dlh4juB3HUVd1/7/sncl63EbWbV/lvgD8oW+myD7ZiqTY
aIKPEi30XQTaePq7grLrl1lVdnnuQckumclEIoHAiXP2XvueeBlwdxSq42nKm+FT1hlTjTbLAg5E
3VfVMRgT2mfJ6NBDAVtnd0u6SdPEzT9FkzSJkG6cOI2ghiqsWddpacHowP6cPCx24z0z1Xit8MRS
S9QPE+MHpESt+iRF9IAzlnTtBr0DUsEqoe2B8A8bZaGuxllD95hTWHfSZ48+dIP5HNGRo4lh5PZd
08zlWZIqtmvrEBBWxwtnH+ao6wXLdb20BDWjMrxLlG3samlE36VNOwQChgNuYyIe4ZROBeZIyE5w
/SZrwN4po41yZUGcMCeqVEgaRZB95fvPN4YhefVsTUiy4bAg17PsCLR+PZ4Ued6bwIEaFUtvxuBs
o5Eu2PxFdfQ0FapPN00VmtRJEAr9biKih7bescbbeMRlCZ/bGHl3i6Zp3BTwZWQ+RJs5x+yI3i0S
HjLEHAbuLNFvkI/GiN/uUuNlHB14Q0NRA24bHetShDIyD7NnVY9rWRG6PlGKPYtaawTKxeS3VcRs
3IRdZXxX2RxtFqdPzoRMZG8Gs6Br+jK0ifXxSX1UXNk6DoY/TzZx4E3cAFOmu4rjcW+KsTngppw2
bUiMZd5ykrGLDrsGyyzMwiG3Weow6mZsKMpyviRqNMuOSUVPkYQ9sFb7zAuIUHeUnqYWiSIAnqDS
s3Lb0yRo1ELEm5gE5an93Blm6O+tbg3NA5cKcpmh5loIu/JcjFJuefcckIv0chy2nncP9Ll6FIZT
3WedWJ/7LpOXlHXRQ6EmIC2whXwCsHrnjPk0vUh6LOS0rGgZkXl1gSKHUhu6FS62AXECoVrTplD4
Hjxly+YAAg52ntcPc+xHpDFBvcWP1swUsa6MDhXN3e+z78yQg0Rdt7FFMpPO2MWWySpvDtl1WbX8
rmisCCOjLTrblHSAZ8glFG1Q7AbctHdJHa1XuZrLjaOlngScJFe1X+foP9M5PFhDZO1FlTmPlRaK
1iFhORTtGfrRZcjr8FBaprwf0Jd6QzVe1lSWTbishd40aLz0qAzFw7G6qtNEDTxSfX+fa/GqGyBj
hcEC1OZd2wq1RdwoLXilP1B/kloEO68rJDwtjB3TBvq9FsvWWjarAn/Y2ZGrzhDDUNWWMMRIckRq
u1g+Gph6BY6UaCnurEW5rpbnEgmcc1Fp0W6j5bt2O6DkNbWod9Ty3r5z5BUGTay+oVNeYJDwbgct
CJ5omPCD7zphPKxohkMtH66iPh+3sxYVT1peTHMn/baKokCj1p4I0vW3SsuRm3dlcvGuUl7fFcvm
u3j5XcdsFFrTnGp5c/+udJ4nK9uN2YT+2Sgb9XkhiASTBPLoCQ3EWZld+whabj3YfWCCIoXoNpBF
3pmgMpE5UsRVg8uopZE7Z2zQYs8sFFY80u7ZTlqsPSdd+ylblHyK+Py0sRO1FHTx2kBufZXSPgHe
hbzHxzFSzggN4prBLZ+/H8GrZkFr0cXpxIbZQvbgA0FlXFRB+rRFXVyw0cPPOAn232ZhM7Fy/I4Y
j2haDpmZNpt5rV9bZfY7ka82eIo+uG7X0XiAfMTijzZa7aN5KRzeohrwi4ZK3IqwxMoJ/5vxN4s5
HlBWJemPCTG2rCy0GZPv7D/Lc9Vyh9Int4BY6Luo81m0FjzXj2Kuw61vgLdg6NVCDwTlCluDDuiB
UGtxYohiu9wOs32Hj5c3gm+2bOF+cSQV0UdXszkDcM5mI2quedqv11JAxiEzVg07+BTqSiC9/SdE
5Ic686/LJa0Z/O/TYC35vPp1yb+1H8ol/bLfyiUipzWiholwhIpTqz7/VS4x5cWm6dB1p1SKmPjx
n36fBwfap4lVOWSf9KFeopTCBYW1kya8abOF/DvzYO/DrpdQeN6eaTTjZyQO7Hz/WC71hEyoOSXH
Vdhjvr66hBzIuHGDgZRlmJYsds6MrGk95viNa+OkBdOe2DAlaI7tnJsHjM3rmwAjx8TP7LzNgslJ
XSyNH/zKSCvY5lgZheqPDSIjchfisppX9x5alyJdCh0THT75VoGb5c5eU8ScFCGqyKIbMzeG4NPE
AMZyuIUG0a33TiMScF0z6N+Xik59TtaUS1Ir84TWbOpzDhxis4QBgiPSdVcFR1x55ZJd4tfuu/A+
swPVYiaBJcSaZdXsiUQMZLCWDxKGl7ULsRxW9CT6YFDjoemm0K430qwb8yK38hIehtl/ywwp9kHf
rbek3TZAMda54KX+aqgvXQMZ7+qf/cr/orl2kAf/6X7lacUd0aQ/332/veZfd592QqPuJCzHNtnG
cGP+psZAlct/4g5znChkN/7TZsX7xcSp5ITIXF1CxbVO4zdfFCiqCEWBdu9paIFWd3zwQf2ZL+rj
vUcCrKkd055l45eOHN0r+EmKkYwzaJ+kn6/H+i0FFpJVX39ajv5DS+vDXsj8+AYfej1icaq6W3iD
kC0E3uV4jF7z6TqPoDC9/flbvTcufurswGSjccamD+YdywjKkj9+mJXkmcqrXIs2RbWauhHKJJcM
SaTVNpLXL/LdZJiRdDeYB/OHC7GtvBVPoumYfVq/tX0bBukNHSH44MEBNLJ5WMNm/DVHNZ/Xl6N4
z8wxdX5OhVA4EQ9gt9cL2mlt8rD2w77Q2TtyKKzbom8J5EEB3MNIsXVeT+gIonvsyTdmijEcVUws
qhrqNvUOaXFi47vNFLRbDgJHSe5jHNbZmmdBo+rzulTjRZX0pPopuq7zHn5X5UDAHkjrxoytrqHJ
evMXZJWscMBsGUwPttiwU3WdG9genboohigz7meG1m6zc6YUgw+htWUxLImGIuXy8M+q8b+sGjbr
NG3HP3lst4TG/sfQ599e+nunw0OURWvCDX1tzXh/Pv8u5SLMy9YeDu5fXzMeWSJ+f3Sj10KXD3mR
Pqv9rtf6ffVwnF/4UYvmJ/e8+Z4p9jdWDywM3FI/3XJuZLncbqjJfFrJphNoqddP60egU2ogkxRH
Rrh0Ta1IM9pJN+3nrT0J7OLD1JltjLQs80+Jvabuib1HFKKKpVbc2LNfkG2jKFl3rdemPU7+1ppF
3E2kpzPeceQb5rHwEqyDewKjaV2j23RPCBLoMK42WueK0pYOioVyaC4qJAJlRacBAER4GUGEe2mY
0Lx0pqLpODFW6mIE3uGlxVz+Fb48zcuoNgjfbFLfj8kADruDjddS7GSp+5STkyAEKrHY39r9QHw8
Fa8dz2wxwJHIcLl71wGRYbrcicJ2TkmppThOtwSCSU5TtiQaiDY8+xHNXBnStawQPyDLzhqDZELd
5e8Qm92u1aIVJiNS0biLXDrgtp2Ko0nX+EFXT6+BvSy3bWuMR2fKnM9KSz4aAliPjAeRrPi1tK5T
u+fzA55EteRX/GqALnRDg6iQRCIBYHsrhJbENC404Jz8lxeU2OYUL47gx+hstxfIwLzXNeV1CLY5
AM+a9cC+4t1MJyU1JsF+uhkRiaDeihY+tVvynmFJK7YqTD57VHmoc8bZdBjF5vVFkwU49koYbcBu
rVjM+XJFzvd0ctoIKkxOmhcoYX0+/SXRiqmFdvKW65q/+fGFMv4oxRaKVfRoj/obRp6Pbs9UUj77
a0ta2gyP09ouJTaNLePMMv9k1DYfoV0LfgvcX/4MZYVmyatGzgvwNo4xQ4VBnNJKTBShUEGaH/qh
Bl3Uad3yExtm19lXtWKPP83qe5YQZBebUxM9svreDUp6+5XoABcRXZ480qUoPgVM8l2w272x6aya
gQLeyRcdScFVW3Ohl4s7Jnt8n/wmlWgpRJDBsOBIUM0MprPcZihvMagME1eDLZjBxZEzoIF5zwUP
XYtRRRUEKLRAtXHxGXaVbZNJOwiDuRveEH7C+TKHzrrO5p6bEH4SX3DbhejofmiRyqIDl9sUMII3
ZcRWczdxiZIyxG152cIeco8BnIGTjmlGHoSQAR+GGpGJ1RAX7xy2rsR/zjVXTGKN8m3BVprSgNLi
pklfJ2u0dC+j/opCZ3BOtUeTP7SQH2xIASL2ki7cLnCJnF2nKdp1rtW9MCZMHt8v4dwIOL8lKqpW
3+w6pOgl8aflDgEWp2S20/V2SbkVwAK1F24GCGT/Lstkw8KJG9oO4VdXhVwwI5TniwrqEVeAviXo
/OQHnJmcvBWk9qE3WTioqPsXxeTl2Hsd0w8G2taDC57v0SjMiVwDZvw0yqgNYNwF3Jx+u6JyxIly
qDJvnrQHko9jkj2ey4UvtIdewv1gmlxghsNNLksmTMRZIwmcbFJYVxOgU8yAyjkFiBxRqFTRper1
zGnIV34DIwgmHBVI/HAzBjJzqCQmFHEG7nDW01RFW7PqgqPvCZM8koJxUb8YW4eQLwGWuuTzOgs0
lr2S65hpXzt3GB0JDkg5rFi1TdbZ3SoX8hi1cC5fUaQ55J3dlRHLc9iU6Dhrq+L3vMv6oIGF22Jg
yTAxej0MXjdyBhmr3FHX8UM2sQ4vJdqQY4RV5ACQ0H4IHK55n31WAk6wEOpeRlRsx2VkiXQwDl8u
ZckVZUTww7YVHtGHxFTMkNI2IKvBYSqcnWGC5AcMsflhdG00kdPMt1TliR5P2izNVrJyTdEv4wJf
fcXXKiTDTBOCV75ZGqST/bhaD4W3zoDlMVoD1CATAha5ZEbVapnnTCMd4YIe7+Rab1rX+CawnnQa
9hXpKyewqnY9u4Xg19tI4N9QseWEwnpc3VqdiZg7ehSQtIsLlxyxI1F3KF/fr3nXJvZqYw585o0N
Dt7h2/TJ5cin6JGdcMDnNPWyN6HnHEiIZJMI1F6yvgk5hFvajPp6jLT2sevD6BEFAV/kjyWtkFZe
b7tg5lLyklCMpwKfNBxYHF8C4pBh3bo+d1dVlTgsxpnTy2R8/37H1VPoPs4IwUhC6T2R7d9X1rZl
6AWRPuwfrdxpmsc5TdfyyYMZRFK3q1cpa5rzg6sFrBExjrti7OtPVjbaG2II3mBgRifRdfph0Jv6
4UziDuR8yODXs/JYyACScAeHdK5JGc+yxspu7DVbjyw/Tj1vrXSkhGDojIlr47cquqgbiTrMDpIF
vQ32p+qTKmDNmDlNdnJujfSRR6lgV0+L8+w2pp4LjgtrLfek2GYsMW1szDYsIAed3lvb1I9taolz
lCyjOccryV7UIY54sJGKt5F+EEmtH0eE113wjAlv4cWYCfcuSnPR04XsLWu49rQOXZJ/uJm0Nj0P
emTqKM6/9IO9M+y2v5Rayy6GgNqb2JY5Hn9oBQZkAzIbu4ugiHCs3ELqbDcAYp+gf+6RyqKPZuZx
27lTXCBISN6lCatfdQbPCYCsyQnsZs2qyrbCcX1aqo5JpGhngoYEvaGaTSBp0sZ+7xYbyLT10QLr
lsW524Ubwy1RFTX2FMUBgUzmuMxnr8jKcgNkhvR1hifZul99Yt6PEZel2KRyxOptB1l0QXyzugmX
ITjLIuIxly/gohYD8Xo9W59dayKFwfSbm1yV4TmwE65ey6UoyUIyNMOiowPaLURIl8F4IZYJXI7D
RDiWhre8Vm5bfEaW9tktgr66RBntfsJtTzTMIGdkv0pE+xAZ4nfYGNHXLKT9LGf4/oqLbNd7Qb4N
6S/vV/ILjuaEOGddhnpXhx3Zi64LWmp0ZHEViqxYrzhf/lsxhM1ejWC1wKObuzSfP0cRkQ0lGUWH
IJm/YBjQ0ovgKwD9FTEVQfRWBRjHKRFk2oMnPkkkipQ/DdnOS718K0b7wQCjirBPyqswz9Qnspy8
TRuM9b5dDfeQRBPK8ih3d2kvH/poRAQqfCqjnaz7luzyhCWKAOaNNyNHTKkbziSlW2cQJMbRi1p5
KqPRvWwdEi04aQ1ThJ5+Lj6KeOn7cGdE9JkKViycxXV5C+8M12V4NlRp3fAQAMToTs0+DQ3/VIFL
/ZS2zsZpnOZo00c6AOKhZl27iRSCaDySJgbMP1+NF4l9eVsA4yOhU8t8a3tLXJN5VzIOu2yRQ30m
Jta4XOuOwEIjDHgdmh//6zBVGPkS28YWtzQ9cP2hfS40BR9BPPtWrm+7fCAePjwGs2Ncm/BqNzx5
AwJA3P0YeHAv27I+zYhkXgmmfl4MPdmwggqvrhASwR2XDWLGmVxKMj0OZlJmGy8skcYSL7xVGGwP
SZoNp6nx3rosdXc2cVkbqzMrvVpZp7UQzmsiTAjYSSuXZyriHdW1oBLMzWa7lma5G3rXf0h6VhRW
flHvcHkyiMjt4GhKEnzrDPultDGdeSjZ58tsNDBTds5YRCMLCUSxfjt45t00l5VF/kMlgPYGPROG
uzyxIEpZRa2zdZWc0jcW/3SPSLLfqtDqyJedGpSDWUJvsIXndhj8zGBhErl/DElQejQwZoU89hLb
j/PRyrYCyhLquH5Hq7O9yiX3RU6O7GPnh9VJEUCGK2Et92CKFSMVk/9bBAQfQnj6PKdLyCXu1K1r
nHMsyGBey7EGsxlFTnqZ9vU1Ux/5ZADjvahFeOWXKFx5eCX3NeL+52iWvohH9i6A5vp+zZ+k343m
qS4Z1Z2N3lL2eGTVivY0qMd+hoZjUDmlbNySm2SIZqpZbZvAqdqGL0lfsagnRTF3K8v3SvYT82mh
MOthIFDexq5cw4xTCZmYebhnjs4Liaw8de2xIBEpzEMn3TPa8mpgyIK/x6eJYcP0aswFk7AjsfNG
atBMZFRbzSwpRPzJ5dmkVfjr2bTUgk4Zzwm1KKnz/UxZjpX0r4RIzkcbFB101F5eRJAAgzh63x/2
zpNJeIros2Pnpzww8da1OkcHMXewsEg7srkniTl0T2vLU3S70P0uz5NrT3ejOxGnl01z9EiEJsU7
bnge09ZAVf0uzkldRTWRp8j8q4T0E4wpbD2byKzE1qgTNm9lIJbxiqC/4e1HjYw7dLkbcXZwTtZu
QXCp9fXM0Zdb/Vh5zRviDRr0jqA7UQRTkP3UAPkPjULdVv3QSvAD5BI+aCM6GtFH8VtmGWjApsA4
OJnHV2K3qsnO4agrr2bh6LkOo8vVDifjvrGVdmbVGYe1Ekh4v2C8aO5TB7D0xlPo9nAn8a+cLP7E
C7Omu/fdqmNrQdcsCjaNAEzT/NhCLa43IOamdJdOGDLUWvPuno28E17fijWUnuNftSq1Be/Dh/WC
wPK0AI0m7ntT+Oe+yQQ0xXBwER+bZEINEa3LKDeZX+LYFl4EEpuBANnIi+xfa7dc7/qBDkOfsQPP
UeXd1U3/F6f/30x5+mo0HRdTnhs4aGD0Ef/UyTE8kMMjT3ukDig9Yh8Ux91AI+lR0pjhJBh604rK
Vr656OpO3cSuoIGxXx0sYmPyjZSd3jmxHfnz6+LfpIoW0hE3tOkz2QHdJv3ffzouIAEVwdB5cUxa
UEjbukVJ8qRcNcpnd1WYytw6omhvG+zCfjyj8PzRxPyvDI//8F2hkbR0q0uHPzi27qH/dARz5lut
sof06C2gsOKkkSlWuMhKbA1yylL2ZEl3wHmUoc/vEtUwKpLJddoM1kNojtY1EAE2X3/7tDAVIB+C
3S1DAj1V+PmgGmdMQH256bEx2CGR+4UlbMlbtm7abgz32maDMNaKPYQxpX+l4Hxfmz70/Xh7X/+P
nSp5FR/efg1KArsU52St6BgUVr/iO5bkUBR8IdnqwT925tB5KIPEOFl6l9q4hN5dTG7f2TeuvzJK
js1ySLPjoBtNXc8E8DuJOWz1G3iQP07XP3q7vxwg+/p6/atO9Pa1bIfXn4dY9KH1C3/rQ0d0lHlY
6YeUw92IkvP/hlia9ItqFUUenJs/YoMYLkMAZrxLcAqDpuCnKZb3S8Qqw3jZtLmpuIT+1hQr4P1/
Wk814ob5mc8Kga2S58dH0A4m+E76S2BfKnBdqTrkMl0HuCm2GdervDIGl1ZTHRDUNoXEpcY0ydUL
3TMfA0luHeXUGZcJE7jd2hv1Pl3x+QStkldt2hyh2I/nsJ8xJVaRf9GOjXHfE36rm8aAK/KQqs+t
/fuJPcfnIiQCgkYyvAyr69u4lkTO+1KubOGUtbdpyZKSNyWY6Hromxw3JiQvPZZ5duU7tTij5EFd
0SefZtXfLLLd6tU6doksOfYSuVQI+HcTVP7ZciEpYA/YZmn/NtKo3Y5FJ3GEimIjnGa9YnpFVAoJ
tey4GBijQOkraeworaw9XSh18HQgYpPaB6PxmqdonYqd7LTuqXJ3xHreiHJ1d6z7ZJjaA73QoKYV
4RF64NQ+71+TPc+ZctkThNFxxTp8F6RkvdaWpWii2ojp2lXn1XfTEfvzjVgJLuhlqXZ4IJHhwCGP
XbNzdhnzU/q7hkcC77hgB6/kmd3YVWZR+1GX3kVmPe8GQmeiejx2ruaYkM4Y47gUqLhSc2snJoVP
Af8gWx+9YUJ3M+gPQQDbdiCWflutY7oRnuGDbRi/1hJIz7JAycGGc9EhwNk4uOHeXX85AjGPSJct
xmojznmMx73nH6MkOg9ATTZhCcQxV4nxuDo0GNhSeuTId2HsjMuyt12CHhByrieb5fmBFAwgzVY4
bQHOE0mwWB4pKwb7hsV0ScslWNEL08My+pip6SXtIqv40i2de9Eb4YmmQr2xPafHeI07wWFTkzlj
gJeDbUsFMLYs+odW+o/hoi4Le8blNPnu3mjY1lqmyg5BV78qr/hS9IN7KBC90/meCWGMCuPc29Gv
Ll3b7TBF3pZrQoMpYn/mkghF+okQExAjKQomNj8VMZkD7Q5LbVxZmYQdeqceXuaX1VUWnAx5sRjl
V7W6yw7rDcaZHLWG19A0VaoB+lJxLYB57rdB2rnHTLkjCOp12dC97LelJZ4NOQBQCmBV4vKZgCSu
/QEQibtribze+whG94lTfBbAwK4aM6v3Tvg1jaR5XlLskLh2jQfmvjjvkT5inq/y/K6ecFI24Pto
O5AuTQ6QeIBTDS4zIIFMQZfaSqmuEEVW+5B4jB1SSX+v2PhsPcTFu2Yhj2awDZPkGaF2JgDhHeVl
RngPQZDZ4ABoCQr/ZLGN3UB0mY5MbEienewLtibj1qAp/5mwRc5imDhbm/bGxkfsj1vz3VTXUjJ5
hfmZvCLilg3L587t1R47YrCJRsWkRJXNfWk4KwmKo3m2aId4MZuJjPmFUWY7vwtndIe1vxlxKqN+
I2aRQx0vA0BU/KBx2bQ5qbKlf03z5ysO7AxuNrvBqYc9PFJHbwPF+eyYZBwD0pgJAzG/I3gPt8vc
emcNL8eNPNwz+T7xsPfPIakRsSu8Oz8p+h0TnnaXkXkUq7nyt65L4oLdR9/GobrLGWkxHbitxmZA
/ZZbhzU3fq1dte4roS7ojYF54Odl0Bxmf9X9iabZB6khNoCSuu2aUHdngRPGlpu/9m06x2lIFxn0
zzGYKESrEoHNHI7DxjLDdWcjRt0K4k83ZuqLq9UO9mNtv0a9hhyS8UdQg/TuEztLN3WA9XklKZdb
7bC4/a+TpEUHjzW59kQBIKeyrHMSVhiaKnvaEawpSWwouy20lfCY4fVsK/uL78vLInWLk/SWx3CW
ARs2f9hUq+MTXZU3D1E0PVXEem7xa/3qZ8A2pwRs1pxWkAHGi8AdxHUX2ue8hczltW3FXAffoSlu
qywhuNjBwpb0/XchRhMmF7mInhrbg+uCEce2Wez6eagumUSJA07REHhBEh0hOcbSyb4Qbh09rC7J
xFVjXSgfuMtkr/1+CCt6PCHv2Cj1QLM4v5UlxnyLh9BiJAsiR/g4xPlWe4GhOTZr715Pw7b+0OcX
ay9PqYA3TTqIEac0tvGY83jBJOq/VOXyPCfjeAzW4K0dbcZraZXtR3uYD0uzGHvGRjRX6im6Garp
1kwDSO9YoTjw+arrZbIZPESwNSFghWp3Myyspc+RjIMSO1mZ8TTCQCXae3lz8g6bErbaUzgpwVqT
C4DmiX9k/c3PGR3wQ2qwypHgBGMMGGwcog4+5Mrx9intpj0eOuJf3M46pEHxNE+5B6wrfFgHeSFL
rHL0W787Rhecq6ZKdKsJQkLnW3uvDUhkdWvzHHaM01qwAVjJ2mSP1Zqo9XAFuP61YiM6fHbzAQIH
16zRR81xYaZHpukyQPCfHwd2fAG3Iqiwoop7rr46vEk8ERE6GmRMOrjJwNZ50jn2pJNMaEw7dNyf
nZHCGPjWimUfyrYnW1bvEgZHN+cA9O3Eu3NcFMHipZ2WRjVn4UwyiDZFGyJpQ+Je5UZGMGInlBD/
yMP+N30mu1K2Pv+9vL4hwvcPZfWPF/xWVr+TsaEYUh0HILLRLv2rrA7dX4Bpg21kzwn85F20+X9O
FgQXNpsvaNv8w6Ox9Ds0O/xFp1/QQsHUx8vDv6XMtD6qO0DXWPhlPBA+6MwQmfxxlwdxIZ2yxsPK
u5gdLNdClXcZ/K+zR4jVxlk9hNO4RvZUUGqPqz05h0iVX3gwL5+9Bt2F6xfyycQQ/5QuqB1/OpP/
oWP0sTPA0dnsLnCweexW/I8diwiRfGLNkXsqJrd99TKX4Aozay4bT3NJ+rxaD1FnUk10LU6XP39v
9v1/2HFAVsJ6FNKoYlcERPRdfvPzBpxIT5QnY94TCZY8133CeG8e8+iqjNBSb/3OCy4xITY+p8kP
LhY3yj9byC++LKpRb8EomVR0anXOaZXKXemP1WGoxFjuRN/6nwKqqHWz0Ak/JXM9XFqd0+2pld1Y
CTzwWG1Zp91J1jeZvZpkDlgsE2ZI8xWvTBDAAFYQ/8MxM+CSDT41deHbLwDbgMUx0Y5p40EUkS4Z
R/Qc71DINwwqUJ+BDnPCcp/2UZSRP5YxO8td7T8XBo7Z4GEkUrxiKNPzDA78rrkWLo0HI9MNXdE6
03GlvbgpyZ6ICxrzaGODeeph01B8dFmTEfC2rM8N0eMkOIAKvfTmgqJPrMMTCHHMRLmJOj+GUrdM
pKCFtLudct0DkfCJrsRwYrg24jmklv2dnqJ8MmUOx70gjeGlQvlGHygwxTZkGrmbR8I09pOzwD3J
uZXuFiiBWCH63q/Q7GbDgzW22a4Zgnk8RWFUpcjcm+FuyUfKPMuZJfloPvR3psJJCPR4QOUSez7j
1R17TOcC/KRJYZLm9hwTLzfGTLpdvtbCcI/UgTYJ7C6d8dnznoNiDQm38pvbshEL2WS9TcvcoxHr
CuKw4tRcrD1kS7EXA14LwjKNg7LD9K3P7GlfmjkEgWnacqdGJ1zZ9Z2y1wl7VjsWZ1WEEH+8IXjN
gqE7qtpUu6jqhuOak5S4H2hdKWAzpDFseOQvFPLsXg84mKyLxAhJGg+t5JHMS5r0c8ZDqAq87Fd3
NqcbqwUfGecN0Ag6t2Ub26p32A7lTa2pkT3yxkl5TuwHwi+23Hv32TunevwBrYYl4M/3lsBAA+cn
aOCzJCiO0k2xJJBNQ0JU3pqCRjOZLKI42GY7v6E2gFozlUQvZtjDO4aFso9E/oraEeJH1NDTvZFS
JGc1KofUTKeYnv2FtOzL1bPbV2U4ZLwn0bgI7oreGL41yVhUQPqHHhYj5px8N4yiMXbIQNerabUa
zK1mMFi7caKVdr86xPwecewg6TYSTT5qG1GnWzFmafcFfQ0qcaiVGLPQ5DSMSefSPGI2y3gUDM2l
yABubXtq41fZ0ifVzVEu9cVsT8hayjsrYNFMiaSxYthLzU2hxuDaHts+Imkl4t2E/mwAzb17Ujyt
mRGnTHSv35VPQ+4XpJzkE0fPxkcd+xYvW97OGHgTr32ZJ8Jw4sibmORlMzfyTjLnBS5hLuNXs6CS
vMLw6pnXUYKcZtPZXfuKZoLtH2N73CZ6KacLwHkCFWHvIESwjuIKnq6X3FaPFXZ7CPbl7KhSggaz
k4ocTte11ldvHJmlncMpN/lHmUa6iVGtFhVy3Fpqnp6bdKly0EqwPV8Jha25dIQC4yCUf91LiyNm
BNQa+3mk1xsTktId+tCubpBYTWxL2xwtLIGKC1PIlP5h23Jj5ZTpN8Kr+nqDfA8gSYjA4QSYEB+b
CdilvqwNGI4siQRuxjZRPSdkIeF07fZiKWhQesm4baQIvjBumzHd5YJw1ipVkHHb0F/NmNFpKOjG
BPNLaxntdeavMBfxqbVxEpq4m5l/7spZtl+lNXzG4uifJobJnraKzZ9GvwJNYhCFNx1ClBXQQhER
M2tv6fy4XpHsLUxfV5kzASUwDCKqMur5BxsVg08pOHrfSEvzGcI4VrZv53JX2C3BKZXlLZcusKIL
sq6yyzFQQlue2dktfdhBvl+EdeEY1XCKmMCSeCMTXEU8ZwB3OdG6daMetpTV14G98T0JihTdIyGK
6xA066GZHeJPrckvxJZ1PN14qeeSTciCL8nQeHp/jv7Tl/2rvmyAEeenkuPfMI93Wfv26/87yeq1
eftDAfnjhb/rg61fgIQgA6ZGRIH7zmz/TR8cWL+Q2wRggX7GH7Os7V94BaYdPXakrrSp+n73FvDr
0M2/V6L89d9QBjPt/VgfQbFwIA1wDByX83FA0Yt0FHVEWK0RSKA3a9beRyUCOAQhEbN023ue62m6
IlYNOcDYPVfAzk7mzGLYjhUJGyort510a8zOdUMjwXz0INih5av6glQKmBFqNMATIArYuKsR7Jnp
zag8g+sOmxqILRT4yyxeI6e+8ufqinQOtGlUsQMDNmo1ChAyTEPsn/n30RzzaxoDPCCDju5t0/ax
aYSKkTSP9txUF21k3vqWpK8i5td2mZcYO/KOLTYxYEP+XVYFWSsAlnbILq4DZznMjBQRaTbfo7K5
wr98lyweUYn5uEfMdjWu6tYt1gu2wd2GgRuCqPyVRJh22/bqmzdg4JusbxBWn/tVApujAyfqzHnC
NXvMRcicy2S020qdVmeE19bgPJdT9Row6N6b6XxnivJKn4GBRJMtSNfviD6RItKF3TvV2m6dmh7q
qPfg0zw9pM58FzYLs3P6aydRRd8whkYHK3OPiMAuSkjDJ6X1xPgWODGmyeKVn20t/VrK5cHP1ru5
c58zpzyzyr+KvsDY6F0HmcNo2nflzuUDzW7+vR3WW7fiu1qdYd9HHaueq83HlLQLyzWbWEbOdsuJ
sjORxGyKh5g9QAa9Jxr+P3tnstxGkmXtV2nrfaTFPCx6AwRmEiJIiho2YRSVinme3OPp/8+hVLXE
VEpd/7qqzNIyJVEAAhHu1+895zvrUZtAcjRka8SaupZJ+TwakqAbZbIa6DWv1Ws1Nn9Aa5e7udfv
BnPejclyMnx6kdqknxoP6iHVxRcL49bGMdLbPBcnEoCcvV/Tj85SPiFsoSey86AZD25B88XSwrzn
hSYgMgT/2MtN52THWi5Pnd1GtO/FY6k7oZDVvK6SDvhznT5XTOc3hSle/Ho5TWYM4zDp0nPeeu9T
oX/yW+tNACgcJxndeHPYLw7ywVZMj0vr7FFp07jurH1Mq4B8PZ8O7ABjmbr+hAI12cyElq05IFpH
hOXBRizDsGrN0kKwqj9VsfESWGCzQEmRtgmVx/Cmx7YbH21RfCn1jIgOl2hm2ESPVmQkYMaHZluw
LW0WV2PxN1Kc3eq6G5V7Zi9/X7dVtkXLgFnd9raD+jk+J7plelaz5b5HOiX36LeRdBo42k2t+Ug4
X7CGKi/DToumi4VSOyxEHK2ZGDhrSTm7bz05HVvYH4eeXL6DmDToy4ksNvQ0SsJzG7nVk2I6lknb
r02tsF4Go/8op869MXxG5dw1tYKldnnSZCFkRSv08mV+jrwaKnXcMN7ZZXZbPYH1eSqFRtILnIEg
BUaEQjSJzmQVf0QONa1zUdC5JrpksdKwGSSAElskRti5Lvtvipz26NcQXF2vPRdaclfVNj0qzX6q
NcB3COUcsuCcZ1HJ7qWqTAKKtSzZFC6DJg8mQbME7rZMyzE0ZR3d0T4Hl11x+y+Z+VITBsHktGTq
M+lrV5jGFowj3xsR0KuRWMoV+EKGOJzP39i6N+4EPEOS6r33nuaSYNzOh2jqvoArPNlufvxu0/nJ
GVtpUL6f8/o4RTCoYTDBhcLp4pVGJc1ce8zmvN7bk0aQ5tgOCsZyTp32dokM9zen6tf9BvVqARua
hQkUbsbrMInAhjLoSmydMY96CMT8aMLUWrmkRf7mlV73DngldX73eDHdpGPyan49e56wMtzfe3PI
nymHyeVjOc6MmUkQhWZ94N/07a+v5Y8zSsVi5jUhgrg0U3Ccea+uZWxVINMI0yNjx0no302PteDB
1ix7P2tOAdOQZb+gO96zuv36pf+mNbq+doDCQ6lOjL+RpVC9zFCv/Grfl50VZsA77iRncrVcnLI6
y/d6IF7mXnDWnKfpmE09z23AHAFK5ktCDEtcLacRIhCiU2cf4JlZkzS5Mf35NGM/ZypJ85ZCd4Xp
7RZ6HhLo6R4g2JPuJOhoBNxjvwDlVtfBzgEP+CF2HHdt+ywPv/6kP7mFiCxnFm1wMndM89UXaxZp
UNamzdTW7Ld2rd8BpcMs0LW/uaKqyfb6yeCFyDyB9GJzK73SpQSz4Qt+k3s1wJAEGPlOGug79YJF
uHKDLEQpdTvERnmBLXfnDXp5oSOe0juJv7QT67IqVSAE5DgvxCnWaDZAgnrUAvdsddMu8VnunSYF
exQnEM6EKd7Hjil3JQgylB4yPY16199XuXgSHdv+aKb2kWF0Se98wBpRpV+ilPlilRd8i8Kvd0LL
vkT1ovil22UgNUo01h6pxh4xdrqOgYwq49KJyUqxNsflzpMc9jlBAEL0tY+dwyzQgzv9mwv5kxUG
xZHKqNGh9uBY4zp/p65ZPK1ubZwSe7hx13JCsLI5jQlwZrb2v745VL/y1WqGYoZ9io63R+NQ/f53
r9WZEsCoLSskrtM9iRrHEvbJb17iJysLMn7ctOqfJCK+eg0CQfKh0HWs6cHUwJQRgEai5UWt9Iwg
5G7geJ+b9j7QzPMcBckGvMNRE9G7Pss++ZjEOahOHTOLzNoTgMkmG7A6NbK8hanxBdyvtfGiNN8X
lruQsQredsQJdVOk7gYBwlufsLyVy4DgYEvG2rhb55VhWAS2MDXemp2ZrMhdN3ejQL2tm+kXp+IW
bNP8dhI5KTqxVBgWClSDODKHdJ2KXLX1pA/3dWUmG2QTX9EO/yivsn/yxPJdoPfDUQtW7DWOrDIb
Ii9kWe2NgoPClJTpOiUseGUi/L016GOs6FlkTPD9c0nzbR31nb4igO4NJOonP8pRirvVuJ2jZV4N
SLVC5K3vwSBaIa5DhI6Te45wXqzHyDknuGEAobMSNagtQ7pyT7o5vyy9vkq99AGJJVVVywfuNLHL
E/1JUoitmihpdlZB0H0z38eOqxp93J92w8LXuxMZO5qdhWVUBDvTWZ6Cppu+zlf+8SL95CFhz1D/
MywUM69b3XPcIl2Zp2o/o9SlxEEfOvN2bNIaoyb+zTeCDf3vz4lK8mJZw82oXKQ/PietbUlkcGO1
72DvbAyg1qEfZceInSow+H4AGOSrRXJAIjZ4WGUZFWBcoAumABxraKJ1RSwSrY52EwCwIfiqH1CV
+p/63LjRJv9NETCrhwaarURVW6HV9C9lttyLggBNT23G3GaxlT9Hs6pSYfVki34Lqz3MRG2uKVc3
0FX87cBXej1eLrawwtThDwZk3bvawE8087RtonFYFcuQHATOtOshKKoEwzpYWMcKX0w6cJD0SfEk
hoSjnrPMj90Qoyq3A5x3E70Y4w6T09GyqNYMbwyRwUokBMz3S34lmtQN2YxENttwx9Vj1AvnXHvz
oxurA4STazxPjbYuWqolADu3oiXVxGv40x0ZgG3m8IgNUXsTOOKlG4ZwRnmNfDW9hXRXrgNBKY5w
7n2WTHjgbMYJtbPHHHskkue4lG0L8IYHeBiKI4fiXRmxs0DR5sbk6XDn4ZZu0ceEjONjbjhnoO6h
ZXZyrQ5GtPJh0xMlcyJY/Qwq572JEuY3+7H7k8ebWgcom+4gLbX0V/skE/GsxclS7ntPviDuuKfZ
eqa+4OI5PNaq/roetWsFVxoCKr3rM18lw1bO/bwiuv2lIpwwJOYn2wTonfyps7ywGGIsWaZfbQIx
yn1h9MBk0xxtRUyLlwyX+AU3bHCLeyEJl5h9cVgSVIjsF+vFs86mxhqTDfJpsii39M5q1q6ejmsR
E+1d+FTWMQdD9sPEQqrBgGEmI2t8HDBbwhFGbI/QC6FGcTuN473tqNyEAmogLUQrbOflVCYzbllY
O6WhoSeu5YvbL822Q6fvcTpA8OWeJzYRDpnjo0UQharmB+/b/vqfDttvOmyIUg3utX8ezT7UIx78
vysf//rB/1U+0sBCG03x7hA7p+q8b/gOpXzkZGSh4YfQxSTwXw58G3kjI9jvyR7fWmzmH7bP8JZT
AIpr3eCH/o0223Xa/H1JoxOBhxwJrohLvjL6TKWq/66kAWjJ6hG12ok+/HQBslNuFiQ6h7JY8o3X
jH2oL5N5bxUuPeiagZ8xyeAASQM6Wl7PjzJ3y5PVg5jBhehzV+qTs0IiWK3x4RGkRXL8BpXufUyt
aNODgDWsBoA2BsExv5vxOCIaifGX5TwXBm5+9me1dpYqRMnOidxq7cJ8AC7LYaMxgVewrJ3teeof
KyvAZ+SB6JJjV3zWtRFPnvWW48gXqxnaFejDiwzkcJ8RTLZrZ8euVlY2lvcpQ5MjkjtSxjycKSvR
lvlushbyX4tK3EiAhIcyFuUmYwZJ7lQUbIeeXIQMAKILFE7XoeNrJgGmtozCSYgGBrloOWlKvZL7
BdfIhllrhNixdW70zt/Dl7tvdDINLVap2zKH7x2Jkt2IoV8MZmOTJ4R54cSKtgN2vDU3TL3xK6Nb
tXFOBxGLCwFm3Zovqzwtg51vPUfzjiU75xoYLVQU22u2AgwsapGKLIq10zNXJWXjoXWqNpxl8hRI
w3xL29I9CNubPlRGba4SZmOhzsgqOsPcM0Hb10naAQIjWk4/TVVkLQ9QFXOoQelc+9oLcASDooih
r7ZsRxQoTCGrul/WulPjO9SwrA4riCI4DqzKPwcxXkCUNC1prx2TITYYLGl71nux88qKjPoU1fwb
UTI2BYKuDyt0XmUykBPSWxOtp9S58fIOCJkh0nyj5QtdBASHZUHP187PmkytRmMvFbDHCJ65SlPq
v5Qq+VfhCn+RkrE0X0UtXlQNSuKi5C7dcpW+BH2dKiVMN9SAyC+Mactd9RXkYnnLNM1bBtk6cR2E
qnTDfUCWAMH08zWlXoOFi5hGC7KiDJA6oj81tzrnB5VunzNT0sXtnGKIabdolCryvwrdeIeHVVxm
0VLayKzCGoiGOGMypsUiTA2H6Y4GIVFZqyftKckd4soYxDCRH9xS3EIJ1BknB+1nZ4nbhZavGd1X
RQKLBUYQ+iqCg5KnCGp1edYyaRrrspH6m2Wa3WlL93SO1iNZJxUyzKoiLtxI9nWFGjRlW4vXiOIk
o8MEjZ+ldeJdniqOutO61sc2sc2wiMv4TZvI9o3bpv4GPgcbX2JU8443oN8ueq+CxlqSgquC4aKs
mju376onhH541rzWsJlZS4z5KzLfYVRmWXRIfMypfuNpVFD94CF8GoSjQKAEiOiYaPnKkU+q08og
sRGr8Dm9H+7HyavuGFnFO4/ZWAJj/E2QTfFjVLDtNkVjOgi+4uXDdZX/z4b4uw3RRiz0qw3x7fCc
fD9qoppUP/DXRvgVFUcqL+F1bDmW4ud+2wgNtRHSR3MMHaW9brMJfdMqMWyCeWXQJfnXlMlSZDkd
ohK7FfImBen9N7bA64H6u0M98WG01TisgGuwkYxb6uz03Q4IsilNasksPwBCseRrH+Og3KI8CJ7K
0rYOuRCKHhBj6u4du/9sSJnuRErFJduq23ct4TpMwjkeYGHcXFEuiZTOHYr7XrdYKgVzZnqfLBiE
05SlSxINi53E2Loeg4kh3NuEIMOy2SM5pUUcI3ihoCwi7U1Q2lN5ZFXqQNwyk6t9djYPx9p+plUn
pkPsjUYaHSKP3gydfB8ucDNxkR+0qvZMZhlgajZxNqOZ5VrCcfJhcKx1XhanfAPoKS7NWFW8xIrc
d6UNmmUu0nNUlsmu9cxFJV65xHKX8CmXobb2fCja8EzOPs0ctIFX2R3uyzLJLqJ2zoPo2sPipFhR
62h8jtLmzxYvCPT8vAP2qyOkDWrgUyiUxeKZ1TGLUU+y0iz5zCB8RjPSnuDblZWhpMbinMT5pB2Q
EysEA8ujfID9Pi56CNIli7eR3TimtzNTkYy7KdLroSVHNI4MFt8yn9pc3LuFnna3DUaIii+BuBu6
I4f/LAj/F0oVTUv7l5Sqd88kiVfxUFc/LAtff+zbsmC4f9CUcNxvFTLP/rdlwbT/8PATQobiEf/X
iqBMQbTHmAnjfrWvmsdvtTHwbpvEIeZWyIlwgf5bpqAfD54U2Yy92YJYFwyG3My7f1wXlnohOa8f
3UsJAXtZk3UxXkBVKXjw3PYfv1sp774uN/9VjeVdDYu7/5//Vn/Z/y5C1xejN6MGCQEO1r8x9WNH
2FCjBvuSaMRwXQFLkjrniVZFxwzUhEQf6579HExZt///eGnm7yzN6lShTiHfr3+plhtiqA37sijw
ThV0ygMoZ/ginoLZgHzBXNzrHQAS5sUoen798uqv//GTe3gzad6ikOOLe/3yppXGFdWTdSlKDQ+y
r03DlXoCzSVFoZyuhIpe+/Vrmj82qNTl5kW5VbCacvDxXtu9qgZRV9wE5sUBrMdBwrcOZuliBvXM
IHhqBohhdopaaTUaI4T/ZBiHzy45hbtCc7kOLXqiHVCgTOx7rQP2siykXri+SeZE5Ey6cZquRKl0
Ud5pjK1I4EVRgRb69edQh7PX1+4agokIAzPcaxelj0FyFGi+L6QHcq+MDBKg/OHc9nEKPTKhrk8i
d/rPv37VH+dQXy8estnA9djKwb6+umFg/3qZcDrjkqEaffzqH/Wq5IueifYilfvdsQFIAa5EnnhF
Jf369f/+YGJZ82H0A7bkvnnd8EUgVeUs7cbl6jFO1QNDgLq4w379V8zCP/ZNX3Uyr58VSC1Plk/i
CJOaV4tAJL2h0vHgXuw0EPcaEtScYG8Fi4ss2HIit+3nCZwjT6cO6O0rUQeWB9VAnmi/+bp/9sGR
xLBaslnDyjN/fFJNIJFBq0f6ZeSU1a5teFL1jTmU+oTGEnf9ry/zzx4SDNPqueT/CMZfTSKMBlSO
Zk3m5coTqmSCZ/6aonglY5WdCtGbIG1hSeQuv5J6sGcQMsCRgkoeClV90lzYW3HrqMMoTs6bIYcq
ZAwUT0nCcTCsroQ1B/XIfAw4ZBXbX3+IV0bj6xfooY63dYRJSNtft6KzIo5GXwbGJYoyWA6LQnVd
7xsxlIDDOgaRBRXfB6YYwU3po7mI00XZ0WXQ7pmaIFtLc5uk5mVesI8bkd5/9jtd3P/6ff5kFfQo
iYFNMYJHQvWqY64Jc5zcyDYuDgMtTFIqrNJouuaDoZhZbdH97s5WO+gPa4cLOfY6UqYBpMNefPWK
5QDcngTx/jI38IiIKnWeo4DU2ggZJ/YuBZPrLBe8FXQ6aFn6lCXVap5l8JAiz21IXZLDZwuryN2V
saVrPASpZbNwqnvieol6dg3AcClt0x4u6UliE7gBDmAfTI8PtEjCVH99Gb8Oor9fEtmsyYIhHhir
P93P1+Ozxc8DDw5EfMESJYm0lwtALk/L3rQIl4Z9BYB+XmfelA2h6WgFgYcTPIttkBAFumLuZulr
SRrg2swwb+nl4G1xqWvDPnH70WDEHkuLEHqHoDfdWogj05NZe9toZTyEulfXqLVjmThrEoyJVMO3
wZOR9TPx7GTjNas8Qzlp+011wdiWnPy+zG7M0q/PU0YuY+jXHRMZdCfaewOHPPppWbzoeW+EBXUA
qiaABQ3vb0o+SzrCLo7SpArTgf37CDOKyXFrZY1yMQBZFEnA3N2uex3ZN+rR1eR5WvM0VkU2h1bk
eQ8BoyqdBnkM+KAzp3aiPo67Be9fQKCeO5j+J1rgYOSqsh/y/YJKyFy142hzbAfTQnYWBocbMx5h
mzRTdMRsETzIeSJV2LOnuLswgTVsju1D5WDcNWHslIigmzsP9H+3FoGdRKGfcdCKk5FtN+cegSbP
I4dGKdi0tMDjDaUBgDw6Abw7BZfsA5syofLhglECshBPDaQJcEP8mPR6xTNU2DyEEgQMC7LyvBuM
BznMOZRKhg8Ivxp1rzli+4Xo5FrwtjSBhB3Tdl0mTEpT4R/sOCUkANHYi1/RxVnFZgLxN0XSihww
PhO8jtAeIRCHRyhwwPreY+1E0jb5AnWvb36SQ10DgWr7nReY0ZaTVP2xDHrnfW1hU27dJvnMjSL+
jEkIUBHOcRXqI1/POomGiqC0xqHv701rbqwScCbQCCHg9SDyXSEk+mwDH1zDu4mbR80hzZ5Wnd/n
9rGqmIw9elNU6+SEABiqvbDEdq26ZpIpOvYvmtFAf5RqYDaZHeV2qqHggtYkXZTJuRE077VkotsD
FiOrupDUz5KEeHwSu2KBrlCT1YbrW2np9NinGGIFt59bf4YyiRcN6A7pFMVbofV8YzICwlhKiVp8
AiNKfK1Ksk0ldyUwZ4PN1Kb9xanQ8LD9dD3frGssfKlEHWprndYptkmQVrjMSdEGhciSndrxZfQI
El4v0rWfI4f8lTjVqVcHhY/MyhkhVbQET1fYSE/62sEdSV/WbNYhD9rHpuwQhGEoSIC7lKXFXy9b
FbbMiaNG4adYjy5KlVyW9SmvcvOxRYXCH1KkxWGYWJ9ZziKmc3aAsB+mG78SL2TXMECi8KE/zC8s
nsr59R0uTgeDrlgNBQAe9DBGdh4huQcA6HlXVypN4NXi3nRcNvVUY0W9rpHUcP5N5LCJXoN+o9rv
P7eBupSBgkH2dKTR4Kt3W44jk1ALydldDcjUxBiSyjtE5/xrDl6je3MF3cUxuFoEYQZzIypDaYIo
mowl2FwDvK9cQavIFKPVZHseRDPDsaJ6lCbX3ihVxjOPJK+UJ1P/Oa25GZgq9p+nTnlciZO2D3o+
Oc++ovvRc+k/N4UCYwZx+yHLS6pfkfby/looLHkLRVRkhftsCur7K6iza3kzwvSzzxDs8WWnnmUd
6lbTz1hDNKB+kX7uuyKvb7iN+O6Iv6R4r1s2nl6RbCPekZ7pFOE1fgjUmTnwz1EJT2VOPvsmgo3w
zBQNlwSJvbI+tL0C1078DIxTegzEmmodOJ9rgTOqUiVfiLr+evix1J4s4deVIaoImyGGlrfZCnPl
aN/OjiQfunRsPDQWTBu2Hd5gYwqggr5WzRn0CCP6hPaPF6+uj5AROaBRJ1omlEHsPEPYzRffnokS
CIDxcoLwKe74zyA22IAr22Ftq9VRBXNLujOkQWFAU+vg8k2fq97yDnyc+mRNmouBesQVjV+Td0ui
breHCmWcB3V7OlVhnPU4Y2fKUc7igJ0oV20/k+NtM8dasi+BylKluRV3LepXwpPp6vFm8IhgFLBz
rtmgyD5iSr3HLPfbAtYZaNavDNVrJGBS0stZMRjh818XAVREULFSaMpr+LrBjSsJY2vRWp0aV718
OUPXuiZ8F4PRfCDihTTsmG+Vcr/dY4/jW02hMYUFGznXYQbOGlSAczVAAHdCxu5z56NbyhFQlfi5
FyDAscMT33U97+R6J9qk4/anK3EV4CYLhnENdbfjNu7vAgwp88Gv1ReUtSg7tyaZKnsoesFTOiwi
wCxF6hsK14GiyPRHaiBzjssHSPHOs6UACKZGDuI6yDiG2MI3HmeLCMiVZUoDoHGUBWAe00CFmzOd
WrfGLO6un5CdiBq5d1mBupqR+vXAu8xa82FR+OYp5oiasnSTY8WR9nFs+cVapQJsrsjfBeNb8bVi
vG6bctG5o5oCcbvlJ3z2xWmYW5u+xszELMNuHDnJqKvWMRMJwmw28OF06u0kLp8iV4jUZhx4XqsE
WxRhwTxWWA0jUCKLtR37gnRwp49ZjtKchwthKatj0nc4uRJuedSrivSbpJFrbeaJsFSZwqnfOEy7
nXvRzbieyC+lqap1uvP8V3q8wjNfOV2kJduHvK21ehME/lwcy8nlp4sxMdsHlHszFXsEJnuNxBru
anZd+4QJMAU6J4s8pUisjuT2wHklKbknrhfg61qkDu5TZrIuqIW1iwmzWl/v3ShW9F0xQCcRXio/
dWxDl+v9aZtjtMtoBOwI4LDzW2/0uUV8Hbm1jQ7smMQS//zXG6LEi/2lgTBAjms3dXstqxBxy8Z5
jjGgIp/mrnBFrkijZgThVmGMjbYCVOyobkPeK4MUga4G8l2nYiVCmq6tvdakCYGICbBYqj7Q11xL
ZE3I+gG29qSCRxxOWO+Ns2HzEbjljEcncWu4qEXMk+XBIbw3PVjsWxDH4m7M6uDJslLjDdz45cJJ
nZta1wxMa4Pi5F5XQOa15FnWkcfFHqJr+jyZRMyFvFk1g9iAYKjElpwZrg0sCnXcTdEW8giIvGpU
7zYbUSRsrFbyunEjgQdLu3NXDUc1BkLkxcdOzOcmkczn7mYYrIV0lAXwCmqh5WHC7yT2wzhVyRuD
9Of6ANbMOHe6Qjg4/sArxGnN3a4bkA4fB2ekCIm1PHjSZ2DNVSPU5/WC+c4GTfYw+qJ8Y1oOMJtI
A16d9XvMX/oKlF19glOefYmtngh3pY+2XI7UxIhZPMDkwdxnacOOJNN5WQ+0PAMqFOk+5RmEYCdt
+EJrZ17EThsza6tXGMlWcUuaFOaz8pA2TXZr2b1hrNk1ywMne7FXyfHo65qmuo1qq/4SiIJ6wVWY
dgYW3GFdbw7+Roh+0I9I3iEaZxEiy3VAYPe5HG0E+ES3FAetNhWaz+Orawss1w9xZvL1dGXDP9vA
4CJZDhQ+OoD4W6wZ/A6OEcgBEzVOqUq6NgHrDKGFCk+AHgexyDOjDso5Ea+n2Qp4VIOkhdutd7y9
aPFoNpk19QGjDN6puG4mUcK6TfO/zv+sqTHZXYIGyq/aw8msj54iJGCKDaMWOyDgDVrlTOHqBta0
GvZSdKKfRoqpglqniiQ9NwFMegHa3IDl+tlcpB+6Vo5rjtvJ2lauyf7ZYbpjcBKzWi1uaj5e6WXX
dTPIcnG3QCCzgDIxqCHKm0W9iQD7A6GEbhYxKnmcATl8uCL/64F1r2NecR4U6TuNtPyo1c7WjdXK
vCw1OxBnu2RvOkn6pz25en9yGvBs1H/gHJy8DW6wYKoKo61Po8bOXOYV+EXPW3TvwIFNDErERFgx
bsddjaRgW9im6XNWgY+o54vx6Psw9PnErEr0ebgkXqaxbUQRAOjdlTPtMnB+ZDgPvbdVGD1H8Dws
CpX8tWR29PKLi61wRZes1LdxXgKdcOVgbnnl5DHpRvEWp8Jyk6DvfEvceB72PCGszpx2FtLpTABB
nlvq5lrajXbXaW6NJmMJKn9jdZbYm7GjvYyN5XyGU7r8WVBVfmHG1VNuz+QyU1eZdC56/cagKCNY
z5/fo7d24alHUQGzAydIu8F42h4dS6RnbE5+GGdu+q5shvjBpcYX67EEjZr3jgpPceQ5sJrobaJ5
+UvdSv4mp4JzTaVcBfHdUmmcWEH8o/5FQEDOJQlp7n9Gvv8nPAUMN6W3+2cN1Ls/++G/ntIuTqv0
+Ychz9ef/GvI43l/oG9yFXHiOvpVWSN/DXl88w/XQejE1OM6azHpU32b/ep/uJZugEfAOQcoUFkA
/5r0MALGAuGCvlR0OKa2wb8zAnb9H5thCsbgMmMGFAkxg9X1tU0llvZcVFmcYCQCMV37FaUMwuL+
ZAGqDwt7oPANsqW8tzwNdn1M0Fcq0hAtx7zPk07LNhEa4W03BN0DvQQN7WdB2Qhsegf6lR3zml9f
C6Lsx2uqvVAB94xTvG47ZmOkst3t2SVoyMHtbeeOG06BzEOnKQXFLwd7qL0QEmTcMbL147dG1cM2
mxzYUYGbgdCdn4y+QDlrR718u6CXWPOR5DadND0csGNf4rk2jozqiBMUVa9waFoxrRctau8dCP43
/Ajg4E73pl1Ta5c0arI+TEQ27zsLxPQyy2olekt/B/1lOmWWLh+jRlpbaDLJHb5xvErBoj45MKl+
wzQFgDDdly22IDTpCWmFD3HigC+zRLPOen4b0r1xYn96W+e1o2RQ061vy61P6uJaa/U6jLF04xpO
7eEhbzLvLqoN6xKhERUsM5yBt+Qd8okLX1vCYIwCzFITpGaW9ZUr2yLkPeeh1Q/22q6DEkE4LLZI
WO/GPG/2tCXpBkhzZ4zJG+BQE9up1O0i9NCXYFCc7RUa0MW+GTSqGuK7XVRJ7jKsonLYB7OC9PQy
w5uVLsZGm0hKwgFklWzbhOcGszPeLL65HzL9Q5qZTjjyWTZ5NDxFldSPUADeSuh46wDF2MduzuTR
SBpvRdZmEmKU2MR4vMIii+P73oazHdI+LW7hbGMfq+AlcZXLxFuRNOkSNtW7d7mlRaGWoOuKusi8
wB/MNk7sImZbmj8HE2cp+unF3URtypo5Z/1RsK90mQvH2zfETYH2GsK+G4XQCaOLYQ3vY0bma6gQ
+SFxuyg+zYNeTBfBkaV9hgzYf9TndvySZhODmLJxTkhcrYfcRcmOR3+8wRjeuuuByN5hNTdldzua
+kd22/Gs4e/bmLP+p12VH9Gh10AHEakdpswm6xaI2BsUAkYflp30P4DIHx8XbSSzd4qKjdtGBVpr
Oh7lXrdHJ9tGLuIl0ojn+WMSL7UeGpKj2abXWnB0edYZoDqkuXE8qO4cPyedPL4FO6Se6DdNSyd5
LQwZXabGvCOD98PSBx/0blx1dJk3nacjywjclG6N7SVtt8PXZO702HTfEZvwCLf1T53jAdZ/r2g2
HVMkKkrqqjdJAcCAnCLl2nRNPD6Wcc/fAPTE6pNzDw3Ld4P5IAxaq9zMdsKmF/ezedsH/RLv/AjL
IPCp5kOZas143w3S4y3120wbo7sJyd2qa/PmFobHFPaTK7ajHuykbSWHHFZsezGBf5T7MTJQpSHo
yk65pWf5Ju2J51wBk3Bue4hfG8+qkwMnXmPTNioa19O00AD5/c7uSumshuVEFqAGfbFPdrnP9h65
prZ1IsrbQJfztrLJEsCzm78XjiXDMmvnk596dPWGEtsDWg1sSna+AvjuXGhK56Bt8wlKYFKu/Sm3
oViV7THLLVRs49jsoFRgFjHK+HaeHPDcY7bAGSt05+AMfncr9EEjWCJMxgL3Uh6HZdGDjU3jmkJZ
s8pt1pxcKd7jx4XkQgF9EEu0bBz+1Klw9PrWKCygI46tCZSV6OZojYPY8w45/T5Wqq69WEFnPWJp
gPUBIC9MHNTkawlpZxdpUY1wpcjzD4tCtNvCm0+ObWQrFoiPRe5nVPtjgrPbC7ot3TxiKpbpXCyx
/EIXBaAZDXjyk2OScr20wYcZ9S925Lah6yVoZBJXYSNMfTxEpSxoYUXdTVqMH5X5ZAusbdpXSzvz
lALkXgjWnmeQf2U6vBC8YxUbz/b6G7tEqzrFxkPMaGRvaSWZjzS7113lZ7vC0wgFX2iUEeezMthg
N5WH69mgmbs3u0o/6NIzYJ/kycGdYTGqAfDJHeDpsGP7277RTWgRRkA0ppfSqCvuI3fB1NXH3o5i
HRBEpMzw9J4UW9+3V5R09hrzekHb3Gxp9xglZ8I4b0NdWHedUa+1WpgA8HlEb5MmphzUydTIiaxQ
J98gdBBGHkncieB6tCdRli0gRdF/dupO4DhrYMFDdbmhV0GFTujeoVuCTwjry0PsdHRL43Ez5vMn
dFzjRqdjthlHthujSw5+18d7xE4Wvhv/PBnR/dBX1tkq4YL64+Rc8JuX207rz7HM7ke91y5zkt1h
WPaPuL1NnsbiHHvlshVuHrA1pqDk4cD3LvTPvsM0H8TVypkgDII4km/tnH7cPHJd79sxjV2oOwMN
N0kURL0x2Tm7FTIm+ED0dCTpEGQIEVbsMufQN0kUcBguUz3Q3s89AKQw9WiAY1jBhMdZuEKRK3Kj
gHfpDYYh960RP+Q5eMlwufJ1+rywGWfQ7lrX6GdWiC4hkOiQdf6UV0QP6tb2jUkceBI2QIjeWc0o
3pW1Lo6ewvyMCvjTSm2G/VN6GP0JmZ8Y9+QzS39RcQ2mBFyQAgcZJSumn2vus1RYIeq57DjpwWiB
RAc75C8jrjm97EPstRtMdjPmdYUpMkdt1yt0US/9dotiGBfzlWxUViyvOT2vboXZUWzJPo6f0F03
uK9IOewamibIxbEWpVd6ko4RfjXXI/4zdjc8XbXdWKeuGctkM5gdojzGaGPgc16a9K1D9ADNHJn4
2br3Rtr2OQdt2ROtRpJCP40HPZHkJia5dtCu4CfOZRg/EGMEbwx4sMO6HpY23ZItDlDBDxg3wlj9
f9ydTXPaSBCG/4ord7sQkpA5JFVrjG3sQNaOd9c5UTIoaEBIQh8I+dfvMwI5DB9O1tIhtVROhrSk
1kzPqPX2063LGRLYbwA6KQJfTRvT+3M3WjyQPM7YSLZy0QmAaFzHYsgTLCqLm5cCWIWqYQm8Ko8s
Oj1IppVHRdflMIZzNS+QV/AA8idqzGGaxua1ngzTBSxZyck6h7tysSB3B/wUjBY0XIhap2CMu/rq
FMF8Lh9i2QEt6EgACaRnSCzXUAK60AEO3c4kldyusGB4xbOk0REUEz0RvF+6Ok4CYKE9Gxbs/tzi
EfOCOwpzxps1cp40qZ/vZkk6zS+i1Gx2EkoIw47RcqnBX8TnIApmbtqlZrkfmllIU2qAZJlEk9Hf
BUoZ6hvzPi7YZTG56WuD8t8u/B8deL+knHm+kY9Bb4GlZM/9F9pr625ouJDRJO6fZjlszS6HE23S
7kNRoFdSbj0lkjSTS+ZMawJ9xpMcmubKbPQiXqEio0c3/00PDV4F090vojGwRRyAMtv3pnnuNE+H
E7KCQrOJp+JWZKcaKQSj9bRcwnGAVzu34DouBKTTpAHkdJLAl839RH9ItUDvmq3Mp8+SNevycq19
TT/ttGuulktyKstskMfwNWJE7TTtzVadKTTYiwDBtp0vUIRDrwiMK00EyMxCLYQjQIFcZx6saNkz
TBaUKgKZbS4b1hjh0uozkqSXwTm4g68h3DazQzyfQsnQ4se23/CeJloDKBm0zza0icnwlurVxi0k
PnROjNc7Wpa27vWXJOtkjTDoNUkcd09fQK9TAB52c9/S2Ps3aFID56gDFcmdEZrn/lUGne6aXol+
b9VgLx62vewRkL/OW8Kom4SL6Rcx4W31dDpfDqaW1bwjSCypw3OZLNayyYaFyKdLSSh8ubA7m09b
oFC0OQr4Zb64COYxcz0C9h4K9igevTnYQCXeyJ21zJcby3Ozrlikre/LBOAXinhQp6HXXvVBpq30
qywygrWK5H8j+d5ciIQAgZsTSX6fOlH+4NBFKnnt5iu/LeSHj8H7flSKrA8bOtnOKIyAmCfyDEi/
KuJPVHc7+YTilIrzfcuCZ3NZ6dj5+EFvn5m8iKWVKBoaD0T65u+nbYShyMJ0ZDSkMvnwPZmLLd8c
u/q3L2ztxrd/o5y6Paaj86WA/CxGyXZSpEliYVcwe+Tyd2z8uHyjedam6YehA70vPnAFtr1gmWek
XnAOeYzi89t5wTTbKAqVnNJ/dQLpnya1dHBNYZ/KD17ddgJ71zNknbLfx7rqeX3A32go6AhfSEJV
84J2ZpAXo7oQzdMBLzAhmA3QSaRoVX7Wqbxf8sIv/Og1sHRc4Y2LkCKc+FDkOfaDck7tf7+ZT73x
xw8yYig/lGUq62P/iDiflPlSzPmtL8sYUBxn8983F7h/aOVY5VWVf7wRTmRHIzcvvsg3pzmw5wSm
Pzz72Z4rWVDuC9Pzx5l8/KCc59b9/4nheLZjV0p9K9uFqhv4quG2HJXVDc9sP7bj0pK8jWxnmaRV
LXdsD8pXtJNsXkeUyrYDL4jssYJbRg9P/Kxu2fedUSJA15fGpEt4umFGVjV+6Xh2ZkdOaUlahpxX
g7PLJewk+H7SoaJz/qzm+CnbqGEUXuF1MVZHIVp2cv1VPXPtBLyYUC2zNLIBqWr5Bo8LUdophrde
lG9XNdwb264yAKl+1WoIIT1ETnRrUGck2cgaxl/PHwOjU72MrriG+9cLsh2zyNBLpx8sVnxdTt8K
p3f7sYmKG60Gw9z9dDTLS0vFuKC+v4ZJ8jlIRbznZuhANYyNPq33lOhB4q+O5aVvgybepY82jDpu
Yd+OY3vkprGTJMqYhmBg1OESMXLFxFafXNhU1rAW9AVrQbzbLIt9ag0ThracsfwXhkpsaiLwr8l6
kEa7pms58cBPdmJIU4PpVc6k90/2gfMcoQtW4giSCt4XV14EBs7SVtct6Bp6DdungZOd3NjzMAa1
oExM7LdrCIDS/q0TxU5eOkFGKh5OJfyj6gomjfedlRgpyxjG61jRpfFvQTQrT3Nz3vKhuvJ506nU
PenY9CsQ6mpGbwhZFlbPAfZxMZiXlVVVzR9rFHK8kPeXFssvM48difpUQ7lmu4Yg+yVyaMZeXnlx
Kw3SFuUf3j/n/3R8P869pb3zmMArN9mFo6qnf0bWrujxrwVW6NBAlGChGvYS6wPsD8SSW1Tx/B/x
vhPHjhK5ACxIYU9V1z86K/WpcpNGqWr3GLmioiv+dqI5K1t53XKIg49s1rAWH5RcmTT4K4/1/tnz
dtF+RY/8VC9W1b6IR4EfCyWs0NtHlgFWHST/UP8FzaA0VNzNFnTj8g/HXH4o0/Salt7PP5Xp5kP/
TU2uyV+MPMeOPv0LAAD//w==</cx:binary>
              </cx:geoCache>
            </cx:geography>
          </cx:layoutPr>
        </cx:series>
      </cx:plotAreaRegion>
    </cx:plotArea>
    <cx:legend pos="r" align="min"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989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958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746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48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942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991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704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125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720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709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0788b6fc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0788b6fc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622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711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389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378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71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542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29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939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30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97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836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bhijith-S-D/Spotify-EDA/blob/main/EDA_Spotify_Group3.ipynb" TargetMode="External"/><Relationship Id="rId7" Type="http://schemas.openxmlformats.org/officeDocument/2006/relationships/hyperlink" Target="https://app.hex.tech/fdac51e0-19f0-49e5-be52-06a3cb1aea1f/app/1dcc2bd3-b32a-4331-9cfe-d9a8eac5fabd/latest" TargetMode="External"/><Relationship Id="rId2" Type="http://schemas.openxmlformats.org/officeDocument/2006/relationships/hyperlink" Target="https://www.kaggle.com/datasets/dillonmyrick/bike-store-sample-database/data" TargetMode="External"/><Relationship Id="rId1" Type="http://schemas.openxmlformats.org/officeDocument/2006/relationships/slideLayout" Target="../slideLayouts/slideLayout3.xml"/><Relationship Id="rId6" Type="http://schemas.openxmlformats.org/officeDocument/2006/relationships/hyperlink" Target="https://app.hex.tech/fdac51e0-19f0-49e5-be52-06a3cb1aea1f/hex/1dcc2bd3-b32a-4331-9cfe-d9a8eac5fabd/draft/logic" TargetMode="External"/><Relationship Id="rId5" Type="http://schemas.openxmlformats.org/officeDocument/2006/relationships/hyperlink" Target="https://github.com/Manju-crz/sql_mini_project/blob/main/README.md" TargetMode="External"/><Relationship Id="rId4" Type="http://schemas.openxmlformats.org/officeDocument/2006/relationships/hyperlink" Target="https://github.com/Manju-crz/sql_mini_project/tree/main/data"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10538" y="134886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Bike Store Data Analysis Project</a:t>
            </a:r>
            <a:endParaRPr dirty="0"/>
          </a:p>
        </p:txBody>
      </p:sp>
      <p:sp>
        <p:nvSpPr>
          <p:cNvPr id="135" name="Google Shape;135;p13"/>
          <p:cNvSpPr txBox="1">
            <a:spLocks noGrp="1"/>
          </p:cNvSpPr>
          <p:nvPr>
            <p:ph type="subTitle" idx="1"/>
          </p:nvPr>
        </p:nvSpPr>
        <p:spPr>
          <a:xfrm>
            <a:off x="4857338" y="2904250"/>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SQL Analysis of the BikeStores Database</a:t>
            </a:r>
            <a:endParaRPr dirty="0"/>
          </a:p>
        </p:txBody>
      </p:sp>
      <p:sp>
        <p:nvSpPr>
          <p:cNvPr id="136" name="Google Shape;136;p13"/>
          <p:cNvSpPr txBox="1"/>
          <p:nvPr/>
        </p:nvSpPr>
        <p:spPr>
          <a:xfrm>
            <a:off x="4930382" y="3372983"/>
            <a:ext cx="3000000" cy="1293000"/>
          </a:xfrm>
          <a:prstGeom prst="rect">
            <a:avLst/>
          </a:prstGeom>
          <a:gradFill>
            <a:gsLst>
              <a:gs pos="0">
                <a:srgbClr val="DFEAFB"/>
              </a:gs>
              <a:gs pos="100000">
                <a:srgbClr val="6E9CE7"/>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dirty="0">
                <a:solidFill>
                  <a:schemeClr val="dk1"/>
                </a:solidFill>
              </a:rPr>
              <a:t>Team Members:</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Abhijith S D</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Arvind C R</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Ayyasamy S</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Gurumurthy Kalyanpur Viswanathaiah</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Manjunath</a:t>
            </a:r>
            <a:endParaRPr sz="1200" b="1" dirty="0">
              <a:solidFill>
                <a:schemeClr val="dk1"/>
              </a:solidFill>
            </a:endParaRPr>
          </a:p>
        </p:txBody>
      </p:sp>
      <p:pic>
        <p:nvPicPr>
          <p:cNvPr id="1026" name="Picture 2" descr="biggest bike shop ...">
            <a:extLst>
              <a:ext uri="{FF2B5EF4-FFF2-40B4-BE49-F238E27FC236}">
                <a16:creationId xmlns:a16="http://schemas.microsoft.com/office/drawing/2014/main" id="{8E5FE0A7-B8F9-798E-5F37-16CAAD1DC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90" y="2916550"/>
            <a:ext cx="4106030" cy="20530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PES University Know All about the ...">
            <a:extLst>
              <a:ext uri="{FF2B5EF4-FFF2-40B4-BE49-F238E27FC236}">
                <a16:creationId xmlns:a16="http://schemas.microsoft.com/office/drawing/2014/main" id="{77C1C94F-3DF5-C6D4-0368-937C50C648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9620" y="93227"/>
            <a:ext cx="2640471" cy="11652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Customer Orders Count</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86027" y="1423285"/>
            <a:ext cx="2494171" cy="2888932"/>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Customer Orders across 3 years [2016 to 2019]</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Observation:</a:t>
            </a:r>
          </a:p>
          <a:p>
            <a:pPr>
              <a:lnSpc>
                <a:spcPct val="115000"/>
              </a:lnSpc>
            </a:pPr>
            <a:r>
              <a:rPr lang="en-IN" sz="1200" dirty="0">
                <a:solidFill>
                  <a:schemeClr val="bg1"/>
                </a:solidFill>
                <a:latin typeface="Arial" panose="020B0604020202020204" pitchFamily="34" charset="0"/>
              </a:rPr>
              <a:t>Majority of customers order 1 bike/bicycle which is expected. Those who order 2 or 3 gradually decrease in frequency of orders.</a:t>
            </a:r>
            <a:endParaRPr lang="en-US" sz="1200" dirty="0">
              <a:solidFill>
                <a:schemeClr val="bg1"/>
              </a:solidFill>
              <a:latin typeface="Arial" panose="020B0604020202020204" pitchFamily="34" charset="0"/>
            </a:endParaRPr>
          </a:p>
          <a:p>
            <a:pPr>
              <a:lnSpc>
                <a:spcPct val="115000"/>
              </a:lnSpc>
            </a:pP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Used Count() aggregate function to count number of orders</a:t>
            </a:r>
          </a:p>
        </p:txBody>
      </p:sp>
      <p:pic>
        <p:nvPicPr>
          <p:cNvPr id="6146" name="Picture 2">
            <a:extLst>
              <a:ext uri="{FF2B5EF4-FFF2-40B4-BE49-F238E27FC236}">
                <a16:creationId xmlns:a16="http://schemas.microsoft.com/office/drawing/2014/main" id="{E13420EA-193B-7CBB-1866-BDCDD9EBF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468" y="1423285"/>
            <a:ext cx="6299983" cy="3459522"/>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80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vs Revenue Analysis</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86027" y="1423285"/>
            <a:ext cx="2494171" cy="2778133"/>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Sales in terms of quantity not necessarily generate higher revenue</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Observation:</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Sales in terms of quantity not necessarily generate higher revenue</a:t>
            </a:r>
          </a:p>
          <a:p>
            <a:pPr>
              <a:lnSpc>
                <a:spcPct val="115000"/>
              </a:lnSpc>
            </a:pP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Used SUM() to calculate the total revenue</a:t>
            </a:r>
          </a:p>
        </p:txBody>
      </p:sp>
      <p:pic>
        <p:nvPicPr>
          <p:cNvPr id="8194" name="Picture 2">
            <a:extLst>
              <a:ext uri="{FF2B5EF4-FFF2-40B4-BE49-F238E27FC236}">
                <a16:creationId xmlns:a16="http://schemas.microsoft.com/office/drawing/2014/main" id="{D4AF6819-CB61-8DD5-8874-1CB2141E9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48" y="1423285"/>
            <a:ext cx="6078773" cy="350855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951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Performance by Staff</a:t>
            </a:r>
            <a:br>
              <a:rPr lang="en" dirty="0">
                <a:solidFill>
                  <a:schemeClr val="accent2"/>
                </a:solidFill>
              </a:rPr>
            </a:br>
            <a:br>
              <a:rPr lang="en" dirty="0">
                <a:solidFill>
                  <a:schemeClr val="accent2"/>
                </a:solidFill>
              </a:rPr>
            </a:br>
            <a:endParaRPr dirty="0">
              <a:solidFill>
                <a:schemeClr val="accent2"/>
              </a:solidFill>
            </a:endParaRPr>
          </a:p>
        </p:txBody>
      </p:sp>
      <p:pic>
        <p:nvPicPr>
          <p:cNvPr id="2052" name="Picture 4">
            <a:extLst>
              <a:ext uri="{FF2B5EF4-FFF2-40B4-BE49-F238E27FC236}">
                <a16:creationId xmlns:a16="http://schemas.microsoft.com/office/drawing/2014/main" id="{D0F8A688-AADE-E77C-B9B8-B1843DA50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192" y="1423285"/>
            <a:ext cx="5969611" cy="3350149"/>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A1E723-3EDE-877C-35F1-82F866822913}"/>
              </a:ext>
            </a:extLst>
          </p:cNvPr>
          <p:cNvSpPr txBox="1"/>
          <p:nvPr/>
        </p:nvSpPr>
        <p:spPr>
          <a:xfrm>
            <a:off x="62173" y="1423285"/>
            <a:ext cx="2887761" cy="2739661"/>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Calculated total sales by staff member</a:t>
            </a:r>
          </a:p>
          <a:p>
            <a:endParaRPr lang="en-IN" sz="1400" dirty="0">
              <a:solidFill>
                <a:schemeClr val="bg1"/>
              </a:solidFill>
              <a:effectLst/>
              <a:latin typeface="Arial" panose="020B0604020202020204" pitchFamily="34" charset="0"/>
              <a:ea typeface="Arial" panose="020B0604020202020204" pitchFamily="34" charset="0"/>
            </a:endParaRPr>
          </a:p>
          <a:p>
            <a:pPr>
              <a:lnSpc>
                <a:spcPct val="115000"/>
              </a:lnSpc>
            </a:pPr>
            <a:r>
              <a:rPr lang="en-IN" u="sng" dirty="0">
                <a:solidFill>
                  <a:schemeClr val="tx2"/>
                </a:solidFill>
                <a:effectLst>
                  <a:glow>
                    <a:schemeClr val="bg1"/>
                  </a:glow>
                  <a:outerShdw sx="1000" sy="1000" algn="ctr" rotWithShape="0">
                    <a:schemeClr val="tx2"/>
                  </a:outerShdw>
                </a:effectLst>
              </a:rPr>
              <a:t>Recommendation :</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US" sz="1200" dirty="0">
                <a:solidFill>
                  <a:schemeClr val="bg1"/>
                </a:solidFill>
                <a:latin typeface="Arial" panose="020B0604020202020204" pitchFamily="34" charset="0"/>
              </a:rPr>
              <a:t>-- Staff can be incentivized or evaluated for performance based on the total sales numbers</a:t>
            </a:r>
            <a:br>
              <a:rPr lang="en-US" sz="1200" dirty="0">
                <a:solidFill>
                  <a:schemeClr val="bg1"/>
                </a:solidFill>
                <a:latin typeface="Arial" panose="020B0604020202020204" pitchFamily="34" charset="0"/>
              </a:rPr>
            </a:b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We used inner join to combine Sales and Staffs tables</a:t>
            </a:r>
            <a:br>
              <a:rPr lang="en-US" sz="1200" dirty="0">
                <a:solidFill>
                  <a:schemeClr val="bg1"/>
                </a:solidFill>
                <a:latin typeface="Arial" panose="020B0604020202020204" pitchFamily="34" charset="0"/>
              </a:rPr>
            </a:br>
            <a:r>
              <a:rPr lang="en-US" sz="1200" dirty="0">
                <a:solidFill>
                  <a:schemeClr val="bg1"/>
                </a:solidFill>
                <a:latin typeface="Arial" panose="020B0604020202020204" pitchFamily="34" charset="0"/>
              </a:rPr>
              <a:t>Also grouped by </a:t>
            </a:r>
            <a:r>
              <a:rPr lang="en-US" sz="1200" dirty="0" err="1">
                <a:solidFill>
                  <a:schemeClr val="bg1"/>
                </a:solidFill>
                <a:latin typeface="Arial" panose="020B0604020202020204" pitchFamily="34" charset="0"/>
              </a:rPr>
              <a:t>staff_id</a:t>
            </a:r>
            <a:endParaRPr lang="en-US" sz="1200" dirty="0">
              <a:solidFill>
                <a:schemeClr val="bg1"/>
              </a:solidFill>
              <a:latin typeface="Arial" panose="020B0604020202020204" pitchFamily="34" charset="0"/>
            </a:endParaRPr>
          </a:p>
        </p:txBody>
      </p:sp>
    </p:spTree>
    <p:extLst>
      <p:ext uri="{BB962C8B-B14F-4D97-AF65-F5344CB8AC3E}">
        <p14:creationId xmlns:p14="http://schemas.microsoft.com/office/powerpoint/2010/main" val="44669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Store Performance Comparison</a:t>
            </a:r>
            <a:br>
              <a:rPr lang="en" dirty="0">
                <a:solidFill>
                  <a:schemeClr val="accent2"/>
                </a:solidFill>
              </a:rPr>
            </a:br>
            <a:br>
              <a:rPr lang="en" dirty="0">
                <a:solidFill>
                  <a:schemeClr val="accent2"/>
                </a:solidFill>
              </a:rPr>
            </a:br>
            <a:endParaRPr dirty="0">
              <a:solidFill>
                <a:schemeClr val="accent2"/>
              </a:solidFill>
            </a:endParaRPr>
          </a:p>
        </p:txBody>
      </p:sp>
      <p:pic>
        <p:nvPicPr>
          <p:cNvPr id="3074" name="Picture 2">
            <a:extLst>
              <a:ext uri="{FF2B5EF4-FFF2-40B4-BE49-F238E27FC236}">
                <a16:creationId xmlns:a16="http://schemas.microsoft.com/office/drawing/2014/main" id="{0D21E429-F446-FCCF-EE23-4FC01DEE5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344" y="1391478"/>
            <a:ext cx="6278264" cy="3447596"/>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D3FCF7-95F2-6857-4135-AB5EC6E353AE}"/>
              </a:ext>
            </a:extLst>
          </p:cNvPr>
          <p:cNvSpPr txBox="1"/>
          <p:nvPr/>
        </p:nvSpPr>
        <p:spPr>
          <a:xfrm>
            <a:off x="62174" y="1423285"/>
            <a:ext cx="2629344" cy="3038204"/>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All the 3 stores have same number (3 excluding the over all head) of staff managing the sales.</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Recommendation:</a:t>
            </a:r>
            <a:endParaRPr lang="en-IN" dirty="0">
              <a:solidFill>
                <a:schemeClr val="bg1"/>
              </a:solidFill>
              <a:latin typeface="Arial" panose="020B0604020202020204" pitchFamily="34" charset="0"/>
            </a:endParaRPr>
          </a:p>
          <a:p>
            <a:pPr>
              <a:lnSpc>
                <a:spcPct val="115000"/>
              </a:lnSpc>
            </a:pPr>
            <a:r>
              <a:rPr lang="en-US" sz="1200" dirty="0">
                <a:solidFill>
                  <a:schemeClr val="bg1"/>
                </a:solidFill>
                <a:latin typeface="Arial" panose="020B0604020202020204" pitchFamily="34" charset="0"/>
              </a:rPr>
              <a:t>Baldwin Bikes has relatively higher sales so recommend resource rationalization by relooking under utilized staff in other stores.</a:t>
            </a:r>
            <a:br>
              <a:rPr lang="en-US" sz="1200" dirty="0">
                <a:solidFill>
                  <a:schemeClr val="bg1"/>
                </a:solidFill>
                <a:latin typeface="Arial" panose="020B0604020202020204" pitchFamily="34" charset="0"/>
              </a:rPr>
            </a:br>
            <a:endParaRPr lang="en-IN" sz="1200" dirty="0">
              <a:solidFill>
                <a:schemeClr val="bg1"/>
              </a:solidFill>
            </a:endParaRPr>
          </a:p>
          <a:p>
            <a:pPr>
              <a:lnSpc>
                <a:spcPct val="115000"/>
              </a:lnSpc>
            </a:pPr>
            <a:r>
              <a:rPr lang="en-IN" sz="1200"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Sales data is aggregated from each store with GROUP BY</a:t>
            </a:r>
          </a:p>
        </p:txBody>
      </p:sp>
    </p:spTree>
    <p:extLst>
      <p:ext uri="{BB962C8B-B14F-4D97-AF65-F5344CB8AC3E}">
        <p14:creationId xmlns:p14="http://schemas.microsoft.com/office/powerpoint/2010/main" val="253116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Prediction for Inventory Re-stocking</a:t>
            </a:r>
            <a:endParaRPr dirty="0">
              <a:solidFill>
                <a:schemeClr val="accent2"/>
              </a:solidFill>
            </a:endParaRPr>
          </a:p>
        </p:txBody>
      </p:sp>
      <p:pic>
        <p:nvPicPr>
          <p:cNvPr id="7" name="Picture 6">
            <a:extLst>
              <a:ext uri="{FF2B5EF4-FFF2-40B4-BE49-F238E27FC236}">
                <a16:creationId xmlns:a16="http://schemas.microsoft.com/office/drawing/2014/main" id="{68D608B6-B43C-45F5-3DE4-31C01DD1B416}"/>
              </a:ext>
            </a:extLst>
          </p:cNvPr>
          <p:cNvPicPr>
            <a:picLocks noChangeAspect="1"/>
          </p:cNvPicPr>
          <p:nvPr/>
        </p:nvPicPr>
        <p:blipFill>
          <a:blip r:embed="rId3"/>
          <a:stretch>
            <a:fillRect/>
          </a:stretch>
        </p:blipFill>
        <p:spPr>
          <a:xfrm>
            <a:off x="89378" y="1315277"/>
            <a:ext cx="4104488" cy="3710485"/>
          </a:xfrm>
          <a:prstGeom prst="rect">
            <a:avLst/>
          </a:prstGeom>
        </p:spPr>
      </p:pic>
      <p:pic>
        <p:nvPicPr>
          <p:cNvPr id="9" name="Picture 8">
            <a:extLst>
              <a:ext uri="{FF2B5EF4-FFF2-40B4-BE49-F238E27FC236}">
                <a16:creationId xmlns:a16="http://schemas.microsoft.com/office/drawing/2014/main" id="{B581D4EA-8E89-7402-BBC9-F3721DBC8185}"/>
              </a:ext>
            </a:extLst>
          </p:cNvPr>
          <p:cNvPicPr>
            <a:picLocks noChangeAspect="1"/>
          </p:cNvPicPr>
          <p:nvPr/>
        </p:nvPicPr>
        <p:blipFill>
          <a:blip r:embed="rId4"/>
          <a:stretch>
            <a:fillRect/>
          </a:stretch>
        </p:blipFill>
        <p:spPr>
          <a:xfrm>
            <a:off x="4193866" y="1315277"/>
            <a:ext cx="4860757" cy="2566604"/>
          </a:xfrm>
          <a:prstGeom prst="rect">
            <a:avLst/>
          </a:prstGeom>
        </p:spPr>
      </p:pic>
      <p:pic>
        <p:nvPicPr>
          <p:cNvPr id="11" name="Picture 10">
            <a:extLst>
              <a:ext uri="{FF2B5EF4-FFF2-40B4-BE49-F238E27FC236}">
                <a16:creationId xmlns:a16="http://schemas.microsoft.com/office/drawing/2014/main" id="{A8676F39-1C0F-7A33-1431-1E9F185122DD}"/>
              </a:ext>
            </a:extLst>
          </p:cNvPr>
          <p:cNvPicPr>
            <a:picLocks noChangeAspect="1"/>
          </p:cNvPicPr>
          <p:nvPr/>
        </p:nvPicPr>
        <p:blipFill>
          <a:blip r:embed="rId5"/>
          <a:stretch>
            <a:fillRect/>
          </a:stretch>
        </p:blipFill>
        <p:spPr>
          <a:xfrm>
            <a:off x="5787233" y="3881881"/>
            <a:ext cx="3267389" cy="354547"/>
          </a:xfrm>
          <a:prstGeom prst="rect">
            <a:avLst/>
          </a:prstGeom>
        </p:spPr>
      </p:pic>
      <p:sp>
        <p:nvSpPr>
          <p:cNvPr id="12" name="TextBox 11">
            <a:extLst>
              <a:ext uri="{FF2B5EF4-FFF2-40B4-BE49-F238E27FC236}">
                <a16:creationId xmlns:a16="http://schemas.microsoft.com/office/drawing/2014/main" id="{FDF3BCF0-46A4-BB78-29BD-10E26A715FD5}"/>
              </a:ext>
            </a:extLst>
          </p:cNvPr>
          <p:cNvSpPr txBox="1"/>
          <p:nvPr/>
        </p:nvSpPr>
        <p:spPr>
          <a:xfrm>
            <a:off x="4193866" y="4229915"/>
            <a:ext cx="3843229" cy="461665"/>
          </a:xfrm>
          <a:prstGeom prst="rect">
            <a:avLst/>
          </a:prstGeom>
          <a:noFill/>
        </p:spPr>
        <p:txBody>
          <a:bodyPr wrap="square" rtlCol="0">
            <a:spAutoFit/>
          </a:bodyPr>
          <a:lstStyle/>
          <a:p>
            <a:r>
              <a:rPr lang="en-US" sz="1200" dirty="0">
                <a:solidFill>
                  <a:schemeClr val="bg1"/>
                </a:solidFill>
                <a:effectLst/>
              </a:rPr>
              <a:t>Using this table, we can plan inventory restocking.</a:t>
            </a:r>
            <a:br>
              <a:rPr lang="en-US" sz="1200" dirty="0">
                <a:solidFill>
                  <a:schemeClr val="bg1"/>
                </a:solidFill>
                <a:effectLst/>
              </a:rPr>
            </a:br>
            <a:r>
              <a:rPr lang="en-US" sz="1200" dirty="0">
                <a:solidFill>
                  <a:schemeClr val="bg1"/>
                </a:solidFill>
                <a:effectLst/>
              </a:rPr>
              <a:t>LEAD() help to look at future data.</a:t>
            </a:r>
            <a:endParaRPr lang="en-IN" sz="1200" dirty="0">
              <a:solidFill>
                <a:schemeClr val="bg1"/>
              </a:solidFill>
            </a:endParaRPr>
          </a:p>
        </p:txBody>
      </p:sp>
    </p:spTree>
    <p:extLst>
      <p:ext uri="{BB962C8B-B14F-4D97-AF65-F5344CB8AC3E}">
        <p14:creationId xmlns:p14="http://schemas.microsoft.com/office/powerpoint/2010/main" val="144192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Trend and Seasonality Effect</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0" y="1419309"/>
            <a:ext cx="3262041" cy="2665794"/>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400" dirty="0">
              <a:solidFill>
                <a:schemeClr val="bg1"/>
              </a:solidFill>
              <a:latin typeface="Arial" panose="020B0604020202020204" pitchFamily="34" charset="0"/>
            </a:endParaRPr>
          </a:p>
          <a:p>
            <a:r>
              <a:rPr lang="en-US" sz="1400" dirty="0">
                <a:solidFill>
                  <a:schemeClr val="bg1"/>
                </a:solidFill>
                <a:latin typeface="Arial" panose="020B0604020202020204" pitchFamily="34" charset="0"/>
              </a:rPr>
              <a:t>Sales in terms of quantity not necessarily generate higher revenue</a:t>
            </a:r>
          </a:p>
          <a:p>
            <a:r>
              <a:rPr lang="en-IN" sz="16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Observation:</a:t>
            </a:r>
            <a:endParaRPr lang="en-US" sz="1400" dirty="0">
              <a:solidFill>
                <a:schemeClr val="bg1"/>
              </a:solidFill>
              <a:latin typeface="Arial" panose="020B0604020202020204" pitchFamily="34" charset="0"/>
            </a:endParaRPr>
          </a:p>
          <a:p>
            <a:r>
              <a:rPr lang="en-US" sz="1400" dirty="0">
                <a:solidFill>
                  <a:schemeClr val="bg1"/>
                </a:solidFill>
                <a:latin typeface="Arial" panose="020B0604020202020204" pitchFamily="34" charset="0"/>
              </a:rPr>
              <a:t>Sales in terms of quantity not necessarily generate higher revenue</a:t>
            </a:r>
          </a:p>
          <a:p>
            <a:pPr>
              <a:lnSpc>
                <a:spcPct val="115000"/>
              </a:lnSpc>
            </a:pPr>
            <a:endParaRPr lang="en-IN" sz="14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400" dirty="0">
                <a:solidFill>
                  <a:schemeClr val="bg1"/>
                </a:solidFill>
                <a:latin typeface="Arial" panose="020B0604020202020204" pitchFamily="34" charset="0"/>
              </a:rPr>
              <a:t>Used SUM() to calculate the total revenue</a:t>
            </a:r>
          </a:p>
        </p:txBody>
      </p:sp>
      <p:pic>
        <p:nvPicPr>
          <p:cNvPr id="3" name="Picture 2">
            <a:extLst>
              <a:ext uri="{FF2B5EF4-FFF2-40B4-BE49-F238E27FC236}">
                <a16:creationId xmlns:a16="http://schemas.microsoft.com/office/drawing/2014/main" id="{3D92A119-81AB-B0A0-61FD-41BE33B5FF31}"/>
              </a:ext>
            </a:extLst>
          </p:cNvPr>
          <p:cNvPicPr>
            <a:picLocks noChangeAspect="1"/>
          </p:cNvPicPr>
          <p:nvPr/>
        </p:nvPicPr>
        <p:blipFill>
          <a:blip r:embed="rId3"/>
          <a:stretch>
            <a:fillRect/>
          </a:stretch>
        </p:blipFill>
        <p:spPr>
          <a:xfrm>
            <a:off x="3609671" y="1182750"/>
            <a:ext cx="5418263" cy="3382375"/>
          </a:xfrm>
          <a:prstGeom prst="rect">
            <a:avLst/>
          </a:prstGeom>
          <a:ln>
            <a:solidFill>
              <a:schemeClr val="tx2"/>
            </a:solidFill>
          </a:ln>
        </p:spPr>
      </p:pic>
    </p:spTree>
    <p:extLst>
      <p:ext uri="{BB962C8B-B14F-4D97-AF65-F5344CB8AC3E}">
        <p14:creationId xmlns:p14="http://schemas.microsoft.com/office/powerpoint/2010/main" val="3876616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Use of Advance SQL Functions</a:t>
            </a:r>
            <a:br>
              <a:rPr lang="en" dirty="0">
                <a:solidFill>
                  <a:schemeClr val="accent2"/>
                </a:solidFill>
              </a:rPr>
            </a:br>
            <a:br>
              <a:rPr lang="en" dirty="0">
                <a:solidFill>
                  <a:schemeClr val="accent2"/>
                </a:solidFill>
              </a:rPr>
            </a:br>
            <a:endParaRPr dirty="0">
              <a:solidFill>
                <a:schemeClr val="accent2"/>
              </a:solidFill>
            </a:endParaRPr>
          </a:p>
        </p:txBody>
      </p:sp>
      <p:pic>
        <p:nvPicPr>
          <p:cNvPr id="7" name="Picture 6">
            <a:extLst>
              <a:ext uri="{FF2B5EF4-FFF2-40B4-BE49-F238E27FC236}">
                <a16:creationId xmlns:a16="http://schemas.microsoft.com/office/drawing/2014/main" id="{2FB76375-D65F-CA24-9DB6-976511A8889E}"/>
              </a:ext>
            </a:extLst>
          </p:cNvPr>
          <p:cNvPicPr>
            <a:picLocks noChangeAspect="1"/>
          </p:cNvPicPr>
          <p:nvPr/>
        </p:nvPicPr>
        <p:blipFill>
          <a:blip r:embed="rId3"/>
          <a:stretch>
            <a:fillRect/>
          </a:stretch>
        </p:blipFill>
        <p:spPr>
          <a:xfrm>
            <a:off x="82503" y="1471291"/>
            <a:ext cx="4489497" cy="3381808"/>
          </a:xfrm>
          <a:prstGeom prst="rect">
            <a:avLst/>
          </a:prstGeom>
        </p:spPr>
      </p:pic>
      <p:pic>
        <p:nvPicPr>
          <p:cNvPr id="9" name="Picture 8">
            <a:extLst>
              <a:ext uri="{FF2B5EF4-FFF2-40B4-BE49-F238E27FC236}">
                <a16:creationId xmlns:a16="http://schemas.microsoft.com/office/drawing/2014/main" id="{1A960D15-77FE-0DD4-5D08-55DDAB98508F}"/>
              </a:ext>
            </a:extLst>
          </p:cNvPr>
          <p:cNvPicPr>
            <a:picLocks noChangeAspect="1"/>
          </p:cNvPicPr>
          <p:nvPr/>
        </p:nvPicPr>
        <p:blipFill>
          <a:blip r:embed="rId4"/>
          <a:stretch>
            <a:fillRect/>
          </a:stretch>
        </p:blipFill>
        <p:spPr>
          <a:xfrm>
            <a:off x="4572000" y="1471292"/>
            <a:ext cx="4489497" cy="3381808"/>
          </a:xfrm>
          <a:prstGeom prst="rect">
            <a:avLst/>
          </a:prstGeom>
        </p:spPr>
      </p:pic>
    </p:spTree>
    <p:extLst>
      <p:ext uri="{BB962C8B-B14F-4D97-AF65-F5344CB8AC3E}">
        <p14:creationId xmlns:p14="http://schemas.microsoft.com/office/powerpoint/2010/main" val="1039919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Use of several Sub-Queries and CTEs</a:t>
            </a:r>
            <a:br>
              <a:rPr lang="en" dirty="0">
                <a:solidFill>
                  <a:schemeClr val="accent2"/>
                </a:solidFill>
              </a:rPr>
            </a:br>
            <a:br>
              <a:rPr lang="en" dirty="0">
                <a:solidFill>
                  <a:schemeClr val="accent2"/>
                </a:solidFill>
              </a:rPr>
            </a:br>
            <a:endParaRPr dirty="0">
              <a:solidFill>
                <a:schemeClr val="accent2"/>
              </a:solidFill>
            </a:endParaRPr>
          </a:p>
        </p:txBody>
      </p:sp>
      <p:pic>
        <p:nvPicPr>
          <p:cNvPr id="7" name="Picture 6">
            <a:extLst>
              <a:ext uri="{FF2B5EF4-FFF2-40B4-BE49-F238E27FC236}">
                <a16:creationId xmlns:a16="http://schemas.microsoft.com/office/drawing/2014/main" id="{5358F083-4498-4AAC-0B9B-1F3DC539753D}"/>
              </a:ext>
            </a:extLst>
          </p:cNvPr>
          <p:cNvPicPr>
            <a:picLocks noChangeAspect="1"/>
          </p:cNvPicPr>
          <p:nvPr/>
        </p:nvPicPr>
        <p:blipFill>
          <a:blip r:embed="rId3"/>
          <a:stretch>
            <a:fillRect/>
          </a:stretch>
        </p:blipFill>
        <p:spPr>
          <a:xfrm>
            <a:off x="1079403" y="832172"/>
            <a:ext cx="7577505" cy="4207340"/>
          </a:xfrm>
          <a:prstGeom prst="rect">
            <a:avLst/>
          </a:prstGeom>
        </p:spPr>
      </p:pic>
    </p:spTree>
    <p:extLst>
      <p:ext uri="{BB962C8B-B14F-4D97-AF65-F5344CB8AC3E}">
        <p14:creationId xmlns:p14="http://schemas.microsoft.com/office/powerpoint/2010/main" val="3965659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Summary - </a:t>
            </a:r>
            <a:r>
              <a:rPr lang="en-US" sz="2400" dirty="0">
                <a:solidFill>
                  <a:schemeClr val="bg1"/>
                </a:solidFill>
                <a:latin typeface="Arial" panose="020B0604020202020204" pitchFamily="34" charset="0"/>
              </a:rPr>
              <a:t>Sales &amp; Customer Data</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0" y="1419309"/>
            <a:ext cx="7428405" cy="2989729"/>
          </a:xfrm>
          <a:prstGeom prst="rect">
            <a:avLst/>
          </a:prstGeom>
          <a:noFill/>
          <a:ln>
            <a:solidFill>
              <a:schemeClr val="accent1"/>
            </a:solidFill>
          </a:ln>
          <a:effectLst>
            <a:glow>
              <a:schemeClr val="tx2"/>
            </a:glow>
          </a:effectLst>
        </p:spPr>
        <p:txBody>
          <a:bodyPr wrap="square">
            <a:spAutoFit/>
          </a:bodyPr>
          <a:lstStyle/>
          <a:p>
            <a:pPr>
              <a:lnSpc>
                <a:spcPct val="200000"/>
              </a:lnSpc>
            </a:pPr>
            <a:r>
              <a:rPr lang="en-US" sz="1200" dirty="0">
                <a:solidFill>
                  <a:schemeClr val="bg1"/>
                </a:solidFill>
                <a:latin typeface="Arial" panose="020B0604020202020204" pitchFamily="34" charset="0"/>
              </a:rPr>
              <a:t>1. Total Sales: $7.68 million across 1,615 orders, with an average customer spending ~$4,761.</a:t>
            </a:r>
          </a:p>
          <a:p>
            <a:pPr>
              <a:lnSpc>
                <a:spcPct val="200000"/>
              </a:lnSpc>
            </a:pPr>
            <a:r>
              <a:rPr lang="en-US" sz="1200" dirty="0">
                <a:solidFill>
                  <a:schemeClr val="bg1"/>
                </a:solidFill>
                <a:latin typeface="Arial" panose="020B0604020202020204" pitchFamily="34" charset="0"/>
              </a:rPr>
              <a:t>2. Discount Strategy: An average discount of 10% is frequently offered to boost sales.</a:t>
            </a:r>
          </a:p>
          <a:p>
            <a:pPr>
              <a:lnSpc>
                <a:spcPct val="200000"/>
              </a:lnSpc>
            </a:pPr>
            <a:r>
              <a:rPr lang="en-US" sz="1200" dirty="0">
                <a:solidFill>
                  <a:schemeClr val="bg1"/>
                </a:solidFill>
                <a:latin typeface="Arial" panose="020B0604020202020204" pitchFamily="34" charset="0"/>
              </a:rPr>
              <a:t>3. Customer Base:1,445 unique customers, suggesting a limited customer pool relative to potential market size.</a:t>
            </a:r>
          </a:p>
          <a:p>
            <a:pPr>
              <a:lnSpc>
                <a:spcPct val="200000"/>
              </a:lnSpc>
            </a:pPr>
            <a:r>
              <a:rPr lang="en-US" sz="1200" dirty="0">
                <a:solidFill>
                  <a:schemeClr val="bg1"/>
                </a:solidFill>
                <a:latin typeface="Arial" panose="020B0604020202020204" pitchFamily="34" charset="0"/>
              </a:rPr>
              <a:t>4. Big Spenders: 17 high-value customers (who spend 65% or more than the top spenders), with a focus on premium products.</a:t>
            </a:r>
          </a:p>
          <a:p>
            <a:pPr>
              <a:lnSpc>
                <a:spcPct val="200000"/>
              </a:lnSpc>
            </a:pPr>
            <a:r>
              <a:rPr lang="en-US" sz="1200" dirty="0">
                <a:solidFill>
                  <a:schemeClr val="bg1"/>
                </a:solidFill>
                <a:latin typeface="Arial" panose="020B0604020202020204" pitchFamily="34" charset="0"/>
              </a:rPr>
              <a:t>5. Customer Contact Information: A significant gap in phone contact details (1,267 missing out of 1,445), relying mainly on email marketing.</a:t>
            </a:r>
          </a:p>
        </p:txBody>
      </p:sp>
    </p:spTree>
    <p:extLst>
      <p:ext uri="{BB962C8B-B14F-4D97-AF65-F5344CB8AC3E}">
        <p14:creationId xmlns:p14="http://schemas.microsoft.com/office/powerpoint/2010/main" val="2780534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Summary - </a:t>
            </a:r>
            <a:r>
              <a:rPr lang="en-US" sz="2400" dirty="0">
                <a:solidFill>
                  <a:schemeClr val="bg1"/>
                </a:solidFill>
                <a:latin typeface="Arial" panose="020B0604020202020204" pitchFamily="34" charset="0"/>
              </a:rPr>
              <a:t>Inventory &amp; Stocking</a:t>
            </a:r>
            <a:br>
              <a:rPr lang="en" dirty="0">
                <a:solidFill>
                  <a:schemeClr val="accent2"/>
                </a:solidFill>
              </a:rPr>
            </a:br>
            <a:br>
              <a:rPr lang="en" dirty="0">
                <a:solidFill>
                  <a:schemeClr val="accent2"/>
                </a:solidFill>
              </a:rPr>
            </a:br>
            <a:endParaRPr dirty="0">
              <a:solidFill>
                <a:schemeClr val="accent2"/>
              </a:solidFill>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261256" y="1432207"/>
            <a:ext cx="8022531" cy="3359061"/>
          </a:xfrm>
          <a:prstGeom prst="rect">
            <a:avLst/>
          </a:prstGeom>
          <a:noFill/>
          <a:ln>
            <a:solidFill>
              <a:schemeClr val="accent1"/>
            </a:solidFill>
          </a:ln>
          <a:effectLst>
            <a:glow>
              <a:schemeClr val="tx2"/>
            </a:glow>
          </a:effectLst>
        </p:spPr>
        <p:txBody>
          <a:bodyPr wrap="square">
            <a:spAutoFit/>
          </a:bodyPr>
          <a:lstStyle/>
          <a:p>
            <a:pPr>
              <a:lnSpc>
                <a:spcPct val="200000"/>
              </a:lnSpc>
            </a:pPr>
            <a:r>
              <a:rPr lang="en-US" sz="1200" dirty="0">
                <a:solidFill>
                  <a:schemeClr val="bg1"/>
                </a:solidFill>
                <a:latin typeface="Arial" panose="020B0604020202020204" pitchFamily="34" charset="0"/>
              </a:rPr>
              <a:t>1. Popular Models: Trek Slash 8 27.5 (2016) is the highest revenue generator, while the Electra Townie Original 7D EQ (2016) has sold the most units (54 units).</a:t>
            </a:r>
          </a:p>
          <a:p>
            <a:pPr>
              <a:lnSpc>
                <a:spcPct val="200000"/>
              </a:lnSpc>
            </a:pPr>
            <a:r>
              <a:rPr lang="en-US" sz="1200" dirty="0">
                <a:solidFill>
                  <a:schemeClr val="bg1"/>
                </a:solidFill>
                <a:latin typeface="Arial" panose="020B0604020202020204" pitchFamily="34" charset="0"/>
              </a:rPr>
              <a:t>2. Stock Replenishment:</a:t>
            </a:r>
          </a:p>
          <a:p>
            <a:pPr>
              <a:lnSpc>
                <a:spcPct val="200000"/>
              </a:lnSpc>
            </a:pPr>
            <a:r>
              <a:rPr lang="en-US" sz="1200" dirty="0">
                <a:solidFill>
                  <a:schemeClr val="bg1"/>
                </a:solidFill>
                <a:latin typeface="Arial" panose="020B0604020202020204" pitchFamily="34" charset="0"/>
              </a:rPr>
              <a:t>   - Items like Trek </a:t>
            </a:r>
            <a:r>
              <a:rPr lang="en-US" sz="1200" dirty="0" err="1">
                <a:solidFill>
                  <a:schemeClr val="bg1"/>
                </a:solidFill>
                <a:latin typeface="Arial" panose="020B0604020202020204" pitchFamily="34" charset="0"/>
              </a:rPr>
              <a:t>Domane</a:t>
            </a:r>
            <a:r>
              <a:rPr lang="en-US" sz="1200" dirty="0">
                <a:solidFill>
                  <a:schemeClr val="bg1"/>
                </a:solidFill>
                <a:latin typeface="Arial" panose="020B0604020202020204" pitchFamily="34" charset="0"/>
              </a:rPr>
              <a:t> SLR Frameset (2018), Electra Cruiser 1 Ladies (2018), Electra </a:t>
            </a:r>
            <a:r>
              <a:rPr lang="en-US" sz="1200" dirty="0" err="1">
                <a:solidFill>
                  <a:schemeClr val="bg1"/>
                </a:solidFill>
                <a:latin typeface="Arial" panose="020B0604020202020204" pitchFamily="34" charset="0"/>
              </a:rPr>
              <a:t>Superbolt</a:t>
            </a:r>
            <a:r>
              <a:rPr lang="en-US" sz="1200" dirty="0">
                <a:solidFill>
                  <a:schemeClr val="bg1"/>
                </a:solidFill>
                <a:latin typeface="Arial" panose="020B0604020202020204" pitchFamily="34" charset="0"/>
              </a:rPr>
              <a:t> 1 20” (2018), and Electra Townie Commute 8D Ladies' (2018) should be restocked as inventory levels drop.</a:t>
            </a:r>
          </a:p>
          <a:p>
            <a:pPr>
              <a:lnSpc>
                <a:spcPct val="200000"/>
              </a:lnSpc>
            </a:pPr>
            <a:r>
              <a:rPr lang="en-US" sz="1200" dirty="0">
                <a:solidFill>
                  <a:schemeClr val="bg1"/>
                </a:solidFill>
                <a:latin typeface="Arial" panose="020B0604020202020204" pitchFamily="34" charset="0"/>
              </a:rPr>
              <a:t>   - Focus on balancing inventory for high-volume items (e.g., Surly Ice Cream Truck Frameset - 2016) and high-profit items (e.g., Trek Conduit+ - 2016).</a:t>
            </a:r>
          </a:p>
          <a:p>
            <a:pPr>
              <a:lnSpc>
                <a:spcPct val="200000"/>
              </a:lnSpc>
            </a:pPr>
            <a:r>
              <a:rPr lang="en-US" sz="1200" dirty="0">
                <a:solidFill>
                  <a:schemeClr val="bg1"/>
                </a:solidFill>
                <a:latin typeface="Arial" panose="020B0604020202020204" pitchFamily="34" charset="0"/>
              </a:rPr>
              <a:t>3. Brands Performance: Trek and Electra brands dominate product offerings, while Ritchey and Strider brands have fewer products, possibly needing increased variety.</a:t>
            </a:r>
            <a:endParaRPr lang="en-IN" sz="12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9986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997215" y="118797"/>
            <a:ext cx="4991982"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Project Overview and Setup</a:t>
            </a:r>
            <a:endParaRPr dirty="0">
              <a:solidFill>
                <a:schemeClr val="accent2"/>
              </a:solidFill>
            </a:endParaRPr>
          </a:p>
        </p:txBody>
      </p:sp>
      <p:sp>
        <p:nvSpPr>
          <p:cNvPr id="3" name="TextBox 2">
            <a:extLst>
              <a:ext uri="{FF2B5EF4-FFF2-40B4-BE49-F238E27FC236}">
                <a16:creationId xmlns:a16="http://schemas.microsoft.com/office/drawing/2014/main" id="{595D7715-400A-6D2B-135C-5F984F7B8117}"/>
              </a:ext>
            </a:extLst>
          </p:cNvPr>
          <p:cNvSpPr txBox="1"/>
          <p:nvPr/>
        </p:nvSpPr>
        <p:spPr>
          <a:xfrm>
            <a:off x="4208777" y="990600"/>
            <a:ext cx="4708341" cy="3964582"/>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Objective</a:t>
            </a:r>
            <a:r>
              <a:rPr lang="en-IN" dirty="0">
                <a:solidFill>
                  <a:schemeClr val="bg1"/>
                </a:solidFill>
              </a:rPr>
              <a:t>:</a:t>
            </a:r>
          </a:p>
          <a:p>
            <a:pPr marL="0" lvl="0" indent="0" algn="l" rtl="0">
              <a:spcBef>
                <a:spcPts val="0"/>
              </a:spcBef>
              <a:spcAft>
                <a:spcPts val="0"/>
              </a:spcAft>
              <a:buClr>
                <a:schemeClr val="dk1"/>
              </a:buClr>
              <a:buSzPts val="1100"/>
              <a:buFont typeface="Arial"/>
              <a:buNone/>
            </a:pPr>
            <a:endParaRPr lang="en-IN" dirty="0">
              <a:solidFill>
                <a:schemeClr val="bg1"/>
              </a:solidFill>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provide actionable insights derived from the bike store dataset.</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assist in making informed business decisions based on data analysis.</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Dataset Overview:</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Scope</a:t>
            </a:r>
            <a:r>
              <a:rPr lang="en-IN" sz="12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latin typeface="Arial" panose="020B0604020202020204" pitchFamily="34" charset="0"/>
              </a:rPr>
              <a:t>Data Import and Schema Overview, Data Analysis Using SQL (Descriptive Statistics, Data Cleaning, Aggregation and Grouping, Joins and Relationships, Use of Sub-queries, CTEs and Advanced Functions,), Insights and Conclusion.</a:t>
            </a:r>
          </a:p>
          <a:p>
            <a:pPr>
              <a:lnSpc>
                <a:spcPct val="115000"/>
              </a:lnSpc>
            </a:pP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Dataset Includes </a:t>
            </a:r>
            <a:r>
              <a:rPr lang="en-IN" sz="1200" dirty="0">
                <a:solidFill>
                  <a:schemeClr val="bg1"/>
                </a:solidFill>
                <a:effectLst/>
                <a:latin typeface="Arial" panose="020B0604020202020204" pitchFamily="34" charset="0"/>
                <a:ea typeface="Arial" panose="020B0604020202020204" pitchFamily="34" charset="0"/>
              </a:rPr>
              <a:t>- Brands, Categories, Customers, Order Items, Orders, Staff, Stocks and Stores details.</a:t>
            </a:r>
          </a:p>
          <a:p>
            <a:pPr>
              <a:lnSpc>
                <a:spcPct val="115000"/>
              </a:lnSpc>
            </a:pPr>
            <a:endParaRPr lang="en-IN" sz="1200" dirty="0">
              <a:solidFill>
                <a:schemeClr val="bg1"/>
              </a:solidFill>
              <a:latin typeface="Arial" panose="020B0604020202020204" pitchFamily="34" charset="0"/>
              <a:ea typeface="Arial" panose="020B0604020202020204" pitchFamily="34" charset="0"/>
            </a:endParaRPr>
          </a:p>
          <a:p>
            <a:pPr>
              <a:lnSpc>
                <a:spcPct val="115000"/>
              </a:lnSpc>
            </a:pPr>
            <a:endParaRPr lang="en-IN" sz="1200" dirty="0">
              <a:solidFill>
                <a:schemeClr val="bg1"/>
              </a:solidFill>
              <a:effectLst/>
              <a:latin typeface="Arial" panose="020B0604020202020204" pitchFamily="34" charset="0"/>
              <a:ea typeface="Arial" panose="020B0604020202020204" pitchFamily="34" charset="0"/>
            </a:endParaRPr>
          </a:p>
        </p:txBody>
      </p:sp>
      <p:pic>
        <p:nvPicPr>
          <p:cNvPr id="2050" name="Picture 2" descr="Azure SQL Database ...">
            <a:extLst>
              <a:ext uri="{FF2B5EF4-FFF2-40B4-BE49-F238E27FC236}">
                <a16:creationId xmlns:a16="http://schemas.microsoft.com/office/drawing/2014/main" id="{CFDF3B57-7F08-AC0C-70D1-F0AAC7102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725" y="990601"/>
            <a:ext cx="2940404" cy="15403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ex on LinkedIn: Query caching and ...">
            <a:extLst>
              <a:ext uri="{FF2B5EF4-FFF2-40B4-BE49-F238E27FC236}">
                <a16:creationId xmlns:a16="http://schemas.microsoft.com/office/drawing/2014/main" id="{76845259-DA8A-1FCD-35CE-65A420D5F7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2691" y="3217711"/>
            <a:ext cx="3018301" cy="11205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pp Builder &amp; Dashboards | Hex">
            <a:extLst>
              <a:ext uri="{FF2B5EF4-FFF2-40B4-BE49-F238E27FC236}">
                <a16:creationId xmlns:a16="http://schemas.microsoft.com/office/drawing/2014/main" id="{A3F0E7EB-4FEB-E1CD-B2D2-5CD8DD17D7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3313" y="2550535"/>
            <a:ext cx="1095849" cy="645961"/>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2060" name="Picture 12" descr="Kaggle png images | PNGWing">
            <a:extLst>
              <a:ext uri="{FF2B5EF4-FFF2-40B4-BE49-F238E27FC236}">
                <a16:creationId xmlns:a16="http://schemas.microsoft.com/office/drawing/2014/main" id="{6390CDF4-06E5-A435-917A-31ED187BA2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9152" y="4359353"/>
            <a:ext cx="3018301" cy="595829"/>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Monitor your GitHub Repos with Graphite ...">
            <a:extLst>
              <a:ext uri="{FF2B5EF4-FFF2-40B4-BE49-F238E27FC236}">
                <a16:creationId xmlns:a16="http://schemas.microsoft.com/office/drawing/2014/main" id="{FA662110-344F-4985-3AC9-13C5C2D03B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2604" y="2560003"/>
            <a:ext cx="1132997" cy="63660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r>
              <a:rPr lang="en" dirty="0">
                <a:solidFill>
                  <a:schemeClr val="accent2"/>
                </a:solidFill>
              </a:rPr>
              <a:t>Summary - </a:t>
            </a:r>
            <a:r>
              <a:rPr lang="en-IN" i="0" dirty="0">
                <a:solidFill>
                  <a:srgbClr val="F0F6FC"/>
                </a:solidFill>
                <a:effectLst/>
                <a:latin typeface="+mn-lt"/>
              </a:rPr>
              <a:t>Staffing Insights</a:t>
            </a:r>
            <a:br>
              <a:rPr lang="en-IN" b="1" i="0" dirty="0">
                <a:solidFill>
                  <a:srgbClr val="F0F6FC"/>
                </a:solidFill>
                <a:effectLst/>
                <a:latin typeface="-apple-system"/>
              </a:rPr>
            </a:br>
            <a:br>
              <a:rPr lang="en" dirty="0">
                <a:solidFill>
                  <a:schemeClr val="accent2"/>
                </a:solidFill>
              </a:rPr>
            </a:br>
            <a:br>
              <a:rPr lang="en" dirty="0">
                <a:solidFill>
                  <a:schemeClr val="accent2"/>
                </a:solidFill>
              </a:rPr>
            </a:br>
            <a:endParaRPr dirty="0">
              <a:solidFill>
                <a:schemeClr val="accent2"/>
              </a:solidFill>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261256" y="1432207"/>
            <a:ext cx="8022531" cy="1512402"/>
          </a:xfrm>
          <a:prstGeom prst="rect">
            <a:avLst/>
          </a:prstGeom>
          <a:noFill/>
          <a:ln>
            <a:solidFill>
              <a:schemeClr val="accent1"/>
            </a:solidFill>
          </a:ln>
          <a:effectLst>
            <a:glow>
              <a:schemeClr val="tx2"/>
            </a:glow>
          </a:effectLst>
        </p:spPr>
        <p:txBody>
          <a:bodyPr wrap="square">
            <a:spAutoFit/>
          </a:bodyPr>
          <a:lstStyle/>
          <a:p>
            <a:pPr algn="l">
              <a:lnSpc>
                <a:spcPct val="200000"/>
              </a:lnSpc>
            </a:pPr>
            <a:r>
              <a:rPr lang="en-US" sz="1200" i="0" dirty="0">
                <a:solidFill>
                  <a:srgbClr val="F0F6FC"/>
                </a:solidFill>
                <a:effectLst/>
                <a:latin typeface="+mn-lt"/>
              </a:rPr>
              <a:t>1. Understaffing: Baldwin Bikes, despite high sales, only has 2 staff, indicating potential understaffing.</a:t>
            </a:r>
          </a:p>
          <a:p>
            <a:pPr algn="l">
              <a:lnSpc>
                <a:spcPct val="200000"/>
              </a:lnSpc>
            </a:pPr>
            <a:r>
              <a:rPr lang="en-US" sz="1200" i="0" dirty="0">
                <a:solidFill>
                  <a:srgbClr val="F0F6FC"/>
                </a:solidFill>
                <a:effectLst/>
                <a:latin typeface="+mn-lt"/>
              </a:rPr>
              <a:t>2. Staff Performance: Staff can be incentivized based on total sales numbers.</a:t>
            </a:r>
          </a:p>
          <a:p>
            <a:pPr algn="l">
              <a:lnSpc>
                <a:spcPct val="200000"/>
              </a:lnSpc>
            </a:pPr>
            <a:r>
              <a:rPr lang="en-US" sz="1200" i="0" dirty="0">
                <a:solidFill>
                  <a:srgbClr val="F0F6FC"/>
                </a:solidFill>
                <a:effectLst/>
                <a:latin typeface="+mn-lt"/>
              </a:rPr>
              <a:t>3. Manager Allocation: The ratio of managers to staff is low, and certain stores may not require as many managers (e.g., Fabiola manages herself without oversight).</a:t>
            </a:r>
          </a:p>
        </p:txBody>
      </p:sp>
    </p:spTree>
    <p:extLst>
      <p:ext uri="{BB962C8B-B14F-4D97-AF65-F5344CB8AC3E}">
        <p14:creationId xmlns:p14="http://schemas.microsoft.com/office/powerpoint/2010/main" val="3008684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r>
              <a:rPr lang="en" dirty="0">
                <a:solidFill>
                  <a:schemeClr val="accent2"/>
                </a:solidFill>
              </a:rPr>
              <a:t>Summary - </a:t>
            </a:r>
            <a:r>
              <a:rPr lang="en-IN" i="0" dirty="0">
                <a:solidFill>
                  <a:srgbClr val="F0F6FC"/>
                </a:solidFill>
                <a:effectLst/>
                <a:latin typeface="+mn-lt"/>
              </a:rPr>
              <a:t>Sales Trends &amp; Supply Chain</a:t>
            </a:r>
            <a:br>
              <a:rPr lang="en" dirty="0">
                <a:solidFill>
                  <a:schemeClr val="accent2"/>
                </a:solidFill>
              </a:rPr>
            </a:br>
            <a:br>
              <a:rPr lang="en" dirty="0">
                <a:solidFill>
                  <a:schemeClr val="accent2"/>
                </a:solidFill>
              </a:rPr>
            </a:br>
            <a:endParaRPr dirty="0">
              <a:solidFill>
                <a:schemeClr val="accent2"/>
              </a:solidFill>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261256" y="1432207"/>
            <a:ext cx="8022531" cy="1943289"/>
          </a:xfrm>
          <a:prstGeom prst="rect">
            <a:avLst/>
          </a:prstGeom>
          <a:noFill/>
          <a:ln>
            <a:solidFill>
              <a:schemeClr val="accent1"/>
            </a:solidFill>
          </a:ln>
          <a:effectLst>
            <a:glow>
              <a:schemeClr val="tx2"/>
            </a:glow>
          </a:effectLst>
        </p:spPr>
        <p:txBody>
          <a:bodyPr wrap="square">
            <a:spAutoFit/>
          </a:bodyPr>
          <a:lstStyle/>
          <a:p>
            <a:pPr>
              <a:lnSpc>
                <a:spcPct val="200000"/>
              </a:lnSpc>
            </a:pPr>
            <a:r>
              <a:rPr lang="en-IN" sz="1400" dirty="0">
                <a:solidFill>
                  <a:schemeClr val="bg1"/>
                </a:solidFill>
                <a:effectLst/>
                <a:latin typeface="Arial" panose="020B0604020202020204" pitchFamily="34" charset="0"/>
                <a:ea typeface="Arial" panose="020B0604020202020204" pitchFamily="34" charset="0"/>
              </a:rPr>
              <a:t> </a:t>
            </a:r>
            <a:r>
              <a:rPr lang="en-IN" sz="1200"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Sales Trends</a:t>
            </a:r>
            <a:r>
              <a:rPr lang="en-IN" sz="1200" dirty="0">
                <a:solidFill>
                  <a:schemeClr val="bg1"/>
                </a:solidFill>
              </a:rPr>
              <a:t>:</a:t>
            </a:r>
            <a:br>
              <a:rPr lang="en-US" sz="1200" i="0" dirty="0">
                <a:solidFill>
                  <a:srgbClr val="F0F6FC"/>
                </a:solidFill>
                <a:effectLst/>
                <a:latin typeface="+mn-lt"/>
              </a:rPr>
            </a:br>
            <a:r>
              <a:rPr lang="en-US" sz="1200" i="0" dirty="0">
                <a:solidFill>
                  <a:srgbClr val="F0F6FC"/>
                </a:solidFill>
                <a:effectLst/>
                <a:latin typeface="+mn-lt"/>
              </a:rPr>
              <a:t>1. Sales Fluctuation: Peak sales occur around May, June, August, and September, while April and July tend to see a decline.</a:t>
            </a:r>
          </a:p>
          <a:p>
            <a:pPr algn="l">
              <a:lnSpc>
                <a:spcPct val="200000"/>
              </a:lnSpc>
            </a:pPr>
            <a:r>
              <a:rPr lang="en-US" sz="1200" i="0" dirty="0">
                <a:solidFill>
                  <a:srgbClr val="F0F6FC"/>
                </a:solidFill>
                <a:effectLst/>
                <a:latin typeface="+mn-lt"/>
              </a:rPr>
              <a:t>2. Customer Re-Engagement: Post-June 2018 sales have declined. There is a need to re-engage older customers and investigate potential issues with order patterns.</a:t>
            </a:r>
          </a:p>
        </p:txBody>
      </p:sp>
      <p:sp>
        <p:nvSpPr>
          <p:cNvPr id="2" name="TextBox 1">
            <a:extLst>
              <a:ext uri="{FF2B5EF4-FFF2-40B4-BE49-F238E27FC236}">
                <a16:creationId xmlns:a16="http://schemas.microsoft.com/office/drawing/2014/main" id="{38E8DC8D-A5D8-1FAA-93A1-786935D3E585}"/>
              </a:ext>
            </a:extLst>
          </p:cNvPr>
          <p:cNvSpPr txBox="1"/>
          <p:nvPr/>
        </p:nvSpPr>
        <p:spPr>
          <a:xfrm>
            <a:off x="261256" y="3375496"/>
            <a:ext cx="8022531" cy="1204625"/>
          </a:xfrm>
          <a:prstGeom prst="rect">
            <a:avLst/>
          </a:prstGeom>
          <a:noFill/>
          <a:ln>
            <a:solidFill>
              <a:schemeClr val="accent1"/>
            </a:solidFill>
          </a:ln>
          <a:effectLst>
            <a:glow>
              <a:schemeClr val="tx2"/>
            </a:glow>
          </a:effectLst>
        </p:spPr>
        <p:txBody>
          <a:bodyPr wrap="square">
            <a:spAutoFit/>
          </a:bodyPr>
          <a:lstStyle/>
          <a:p>
            <a:pPr>
              <a:lnSpc>
                <a:spcPct val="200000"/>
              </a:lnSpc>
            </a:pPr>
            <a:r>
              <a:rPr lang="en-IN" sz="1400" dirty="0">
                <a:solidFill>
                  <a:schemeClr val="bg1"/>
                </a:solidFill>
                <a:effectLst/>
                <a:latin typeface="Arial" panose="020B0604020202020204" pitchFamily="34" charset="0"/>
                <a:ea typeface="Arial" panose="020B0604020202020204" pitchFamily="34" charset="0"/>
              </a:rPr>
              <a:t> </a:t>
            </a:r>
            <a:r>
              <a:rPr lang="en-IN" sz="1200"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Supply Chain &amp; Order Management</a:t>
            </a:r>
            <a:r>
              <a:rPr lang="en-IN" sz="1200" dirty="0">
                <a:solidFill>
                  <a:schemeClr val="bg1"/>
                </a:solidFill>
              </a:rPr>
              <a:t>:</a:t>
            </a:r>
            <a:br>
              <a:rPr lang="en-US" sz="1200" i="0" dirty="0">
                <a:solidFill>
                  <a:srgbClr val="F0F6FC"/>
                </a:solidFill>
                <a:effectLst/>
                <a:latin typeface="+mn-lt"/>
              </a:rPr>
            </a:br>
            <a:r>
              <a:rPr lang="en-US" sz="1200" i="0" dirty="0">
                <a:solidFill>
                  <a:srgbClr val="F0F6FC"/>
                </a:solidFill>
                <a:effectLst/>
                <a:latin typeface="+mn-lt"/>
              </a:rPr>
              <a:t>1. Order Delays: Baldwin Bikes has experienced delays in order fulfillment, with 112 orders delayed by two days and 205 by a day, suggesting room for optimizing the supply chain.</a:t>
            </a:r>
          </a:p>
        </p:txBody>
      </p:sp>
    </p:spTree>
    <p:extLst>
      <p:ext uri="{BB962C8B-B14F-4D97-AF65-F5344CB8AC3E}">
        <p14:creationId xmlns:p14="http://schemas.microsoft.com/office/powerpoint/2010/main" val="3113181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r>
              <a:rPr lang="en" dirty="0">
                <a:solidFill>
                  <a:schemeClr val="accent2"/>
                </a:solidFill>
              </a:rPr>
              <a:t>Recommendations</a:t>
            </a:r>
            <a:br>
              <a:rPr lang="en" dirty="0">
                <a:solidFill>
                  <a:schemeClr val="accent2"/>
                </a:solidFill>
              </a:rPr>
            </a:br>
            <a:br>
              <a:rPr lang="en" dirty="0">
                <a:solidFill>
                  <a:schemeClr val="accent2"/>
                </a:solidFill>
              </a:rPr>
            </a:br>
            <a:endParaRPr dirty="0">
              <a:solidFill>
                <a:schemeClr val="accent2"/>
              </a:solidFill>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261256" y="1432207"/>
            <a:ext cx="8022531" cy="3420616"/>
          </a:xfrm>
          <a:prstGeom prst="rect">
            <a:avLst/>
          </a:prstGeom>
          <a:noFill/>
          <a:ln>
            <a:solidFill>
              <a:schemeClr val="accent1"/>
            </a:solidFill>
          </a:ln>
          <a:effectLst>
            <a:glow>
              <a:schemeClr val="tx2"/>
            </a:glow>
          </a:effectLst>
        </p:spPr>
        <p:txBody>
          <a:bodyPr wrap="square">
            <a:spAutoFit/>
          </a:bodyPr>
          <a:lstStyle/>
          <a:p>
            <a:pPr>
              <a:lnSpc>
                <a:spcPct val="200000"/>
              </a:lnSpc>
            </a:pPr>
            <a:r>
              <a:rPr lang="en-IN" sz="1400" dirty="0">
                <a:solidFill>
                  <a:schemeClr val="bg1"/>
                </a:solidFill>
                <a:effectLst/>
                <a:latin typeface="Arial" panose="020B0604020202020204" pitchFamily="34" charset="0"/>
                <a:ea typeface="Arial" panose="020B0604020202020204" pitchFamily="34" charset="0"/>
              </a:rPr>
              <a:t> </a:t>
            </a:r>
            <a:r>
              <a:rPr lang="en-US" sz="1200" i="0" dirty="0">
                <a:solidFill>
                  <a:srgbClr val="F0F6FC"/>
                </a:solidFill>
                <a:effectLst/>
                <a:latin typeface="+mn-lt"/>
              </a:rPr>
              <a:t>1. Focus on Premium Products: Luxury and high-ticket items generate the most profit, so they should be prioritized for restocking and promotions.</a:t>
            </a:r>
          </a:p>
          <a:p>
            <a:pPr algn="l">
              <a:lnSpc>
                <a:spcPct val="200000"/>
              </a:lnSpc>
            </a:pPr>
            <a:r>
              <a:rPr lang="en-US" sz="1200" i="0" dirty="0">
                <a:solidFill>
                  <a:srgbClr val="F0F6FC"/>
                </a:solidFill>
                <a:effectLst/>
                <a:latin typeface="+mn-lt"/>
              </a:rPr>
              <a:t>2. Increase Brand Variety: Consider increasing product offerings for brands like Ritchey and Strider to diversify stock.</a:t>
            </a:r>
          </a:p>
          <a:p>
            <a:pPr algn="l">
              <a:lnSpc>
                <a:spcPct val="200000"/>
              </a:lnSpc>
            </a:pPr>
            <a:r>
              <a:rPr lang="en-US" sz="1200" dirty="0">
                <a:solidFill>
                  <a:srgbClr val="F0F6FC"/>
                </a:solidFill>
                <a:latin typeface="+mn-lt"/>
              </a:rPr>
              <a:t>3. Improve Customer Contact Information: Launch email campaigns to collect missing phone numbers from customers.</a:t>
            </a:r>
          </a:p>
          <a:p>
            <a:pPr algn="l">
              <a:lnSpc>
                <a:spcPct val="200000"/>
              </a:lnSpc>
            </a:pPr>
            <a:r>
              <a:rPr lang="en-US" sz="1200" i="0" dirty="0">
                <a:solidFill>
                  <a:srgbClr val="F0F6FC"/>
                </a:solidFill>
                <a:effectLst/>
                <a:latin typeface="+mn-lt"/>
              </a:rPr>
              <a:t>4. Balance Inventory: Regularly review and replenish stock for fast-selling and high-margin items.</a:t>
            </a:r>
          </a:p>
          <a:p>
            <a:pPr algn="l">
              <a:lnSpc>
                <a:spcPct val="200000"/>
              </a:lnSpc>
            </a:pPr>
            <a:r>
              <a:rPr lang="en-US" sz="1200" dirty="0">
                <a:solidFill>
                  <a:srgbClr val="F0F6FC"/>
                </a:solidFill>
                <a:latin typeface="+mn-lt"/>
              </a:rPr>
              <a:t>5. Optimize Staffing &amp; Management: Assess the need for more staff in high-performing stores like Baldwin Bikes, and streamline the management structure.</a:t>
            </a:r>
            <a:endParaRPr lang="en-US" sz="1200" i="0" dirty="0">
              <a:solidFill>
                <a:srgbClr val="F0F6FC"/>
              </a:solidFill>
              <a:effectLst/>
              <a:latin typeface="+mn-lt"/>
            </a:endParaRPr>
          </a:p>
        </p:txBody>
      </p:sp>
    </p:spTree>
    <p:extLst>
      <p:ext uri="{BB962C8B-B14F-4D97-AF65-F5344CB8AC3E}">
        <p14:creationId xmlns:p14="http://schemas.microsoft.com/office/powerpoint/2010/main" val="186845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
            <a:extLst>
              <a:ext uri="{FF2B5EF4-FFF2-40B4-BE49-F238E27FC236}">
                <a16:creationId xmlns:a16="http://schemas.microsoft.com/office/drawing/2014/main" id="{D0EA423E-0159-9EA6-2929-638C9E1BBFE1}"/>
              </a:ext>
            </a:extLst>
          </p:cNvPr>
          <p:cNvSpPr/>
          <p:nvPr/>
        </p:nvSpPr>
        <p:spPr>
          <a:xfrm>
            <a:off x="1114606" y="1692980"/>
            <a:ext cx="347142" cy="347142"/>
          </a:xfrm>
          <a:prstGeom prst="roundRect">
            <a:avLst>
              <a:gd name="adj" fmla="val 66675"/>
            </a:avLst>
          </a:prstGeom>
          <a:solidFill>
            <a:srgbClr val="46464A"/>
          </a:solidFill>
          <a:ln/>
        </p:spPr>
        <p:txBody>
          <a:bodyPr/>
          <a:lstStyle/>
          <a:p>
            <a:endParaRPr lang="en-US" sz="875"/>
          </a:p>
        </p:txBody>
      </p:sp>
      <p:sp>
        <p:nvSpPr>
          <p:cNvPr id="6" name="Text 3">
            <a:extLst>
              <a:ext uri="{FF2B5EF4-FFF2-40B4-BE49-F238E27FC236}">
                <a16:creationId xmlns:a16="http://schemas.microsoft.com/office/drawing/2014/main" id="{70C258BD-4B12-ADC2-CE2A-9CA46B405CD9}"/>
              </a:ext>
            </a:extLst>
          </p:cNvPr>
          <p:cNvSpPr/>
          <p:nvPr/>
        </p:nvSpPr>
        <p:spPr>
          <a:xfrm>
            <a:off x="1247732" y="1763673"/>
            <a:ext cx="80888"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ea typeface="Comfortaa" pitchFamily="34" charset="-122"/>
                <a:cs typeface="Comfortaa" pitchFamily="34" charset="-120"/>
              </a:rPr>
              <a:t>1</a:t>
            </a:r>
            <a:endParaRPr lang="en-US" sz="1594" dirty="0"/>
          </a:p>
        </p:txBody>
      </p:sp>
      <p:sp>
        <p:nvSpPr>
          <p:cNvPr id="7" name="Text 4">
            <a:extLst>
              <a:ext uri="{FF2B5EF4-FFF2-40B4-BE49-F238E27FC236}">
                <a16:creationId xmlns:a16="http://schemas.microsoft.com/office/drawing/2014/main" id="{AB919EC8-C8AE-FD5F-5FFD-207A0DB79FD5}"/>
              </a:ext>
            </a:extLst>
          </p:cNvPr>
          <p:cNvSpPr/>
          <p:nvPr/>
        </p:nvSpPr>
        <p:spPr>
          <a:xfrm>
            <a:off x="1616007" y="1692980"/>
            <a:ext cx="1914301" cy="214312"/>
          </a:xfrm>
          <a:prstGeom prst="rect">
            <a:avLst/>
          </a:prstGeom>
          <a:noFill/>
          <a:ln/>
        </p:spPr>
        <p:txBody>
          <a:bodyPr wrap="none" lIns="0" tIns="0" rIns="0" bIns="0" rtlCol="0" anchor="t"/>
          <a:lstStyle/>
          <a:p>
            <a:pPr>
              <a:lnSpc>
                <a:spcPts val="1688"/>
              </a:lnSpc>
            </a:pPr>
            <a:r>
              <a:rPr lang="en-US" sz="1344" b="1" dirty="0">
                <a:solidFill>
                  <a:srgbClr val="D7D4CC"/>
                </a:solidFill>
                <a:latin typeface="Comfortaa" pitchFamily="34" charset="0"/>
                <a:ea typeface="Comfortaa" pitchFamily="34" charset="-122"/>
                <a:cs typeface="Comfortaa" pitchFamily="34" charset="-120"/>
              </a:rPr>
              <a:t>Bike store dataset link</a:t>
            </a:r>
          </a:p>
          <a:p>
            <a:pPr>
              <a:lnSpc>
                <a:spcPts val="1688"/>
              </a:lnSpc>
            </a:pPr>
            <a:endParaRPr lang="en-US" sz="1344" dirty="0"/>
          </a:p>
        </p:txBody>
      </p:sp>
      <p:sp>
        <p:nvSpPr>
          <p:cNvPr id="8" name="Text 5">
            <a:extLst>
              <a:ext uri="{FF2B5EF4-FFF2-40B4-BE49-F238E27FC236}">
                <a16:creationId xmlns:a16="http://schemas.microsoft.com/office/drawing/2014/main" id="{A26A2CAA-9BE8-718E-BABF-A5B65B7FB656}"/>
              </a:ext>
            </a:extLst>
          </p:cNvPr>
          <p:cNvSpPr/>
          <p:nvPr/>
        </p:nvSpPr>
        <p:spPr>
          <a:xfrm>
            <a:off x="1616008" y="1999863"/>
            <a:ext cx="1893168" cy="246906"/>
          </a:xfrm>
          <a:prstGeom prst="rect">
            <a:avLst/>
          </a:prstGeom>
          <a:noFill/>
          <a:ln/>
        </p:spPr>
        <p:txBody>
          <a:bodyPr wrap="none" lIns="0" tIns="0" rIns="0" bIns="0" rtlCol="0" anchor="t"/>
          <a:lstStyle/>
          <a:p>
            <a:pPr>
              <a:lnSpc>
                <a:spcPts val="1938"/>
              </a:lnSpc>
            </a:pPr>
            <a:r>
              <a:rPr lang="en-US" sz="1188" dirty="0">
                <a:solidFill>
                  <a:srgbClr val="D7D4CC"/>
                </a:solidFill>
                <a:latin typeface="Raleway" pitchFamily="34" charset="0"/>
                <a:hlinkClick r:id="rId2"/>
              </a:rPr>
              <a:t>Kaggle Link</a:t>
            </a:r>
            <a:endParaRPr lang="en-US" sz="1188" dirty="0"/>
          </a:p>
        </p:txBody>
      </p:sp>
      <p:sp>
        <p:nvSpPr>
          <p:cNvPr id="9" name="Shape 6">
            <a:extLst>
              <a:ext uri="{FF2B5EF4-FFF2-40B4-BE49-F238E27FC236}">
                <a16:creationId xmlns:a16="http://schemas.microsoft.com/office/drawing/2014/main" id="{132C71BD-FC37-A6A3-F603-44C09E779972}"/>
              </a:ext>
            </a:extLst>
          </p:cNvPr>
          <p:cNvSpPr/>
          <p:nvPr/>
        </p:nvSpPr>
        <p:spPr>
          <a:xfrm>
            <a:off x="4462493" y="1711650"/>
            <a:ext cx="347142" cy="347142"/>
          </a:xfrm>
          <a:prstGeom prst="roundRect">
            <a:avLst>
              <a:gd name="adj" fmla="val 66675"/>
            </a:avLst>
          </a:prstGeom>
          <a:solidFill>
            <a:srgbClr val="46464A"/>
          </a:solidFill>
          <a:ln/>
        </p:spPr>
        <p:txBody>
          <a:bodyPr/>
          <a:lstStyle/>
          <a:p>
            <a:endParaRPr lang="en-US" sz="875"/>
          </a:p>
        </p:txBody>
      </p:sp>
      <p:sp>
        <p:nvSpPr>
          <p:cNvPr id="10" name="Text 7">
            <a:extLst>
              <a:ext uri="{FF2B5EF4-FFF2-40B4-BE49-F238E27FC236}">
                <a16:creationId xmlns:a16="http://schemas.microsoft.com/office/drawing/2014/main" id="{F1F0BCE3-EFAD-1F67-CE8A-A6FB222E025A}"/>
              </a:ext>
            </a:extLst>
          </p:cNvPr>
          <p:cNvSpPr/>
          <p:nvPr/>
        </p:nvSpPr>
        <p:spPr>
          <a:xfrm>
            <a:off x="4572710" y="1782344"/>
            <a:ext cx="120998"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ea typeface="Comfortaa" pitchFamily="34" charset="-122"/>
                <a:cs typeface="Comfortaa" pitchFamily="34" charset="-120"/>
              </a:rPr>
              <a:t>2</a:t>
            </a:r>
            <a:endParaRPr lang="en-US" sz="1594" dirty="0"/>
          </a:p>
        </p:txBody>
      </p:sp>
      <p:sp>
        <p:nvSpPr>
          <p:cNvPr id="11" name="Text 8">
            <a:extLst>
              <a:ext uri="{FF2B5EF4-FFF2-40B4-BE49-F238E27FC236}">
                <a16:creationId xmlns:a16="http://schemas.microsoft.com/office/drawing/2014/main" id="{050E69F5-B1EE-E31C-8A60-F4F9D0BDA3BA}"/>
              </a:ext>
            </a:extLst>
          </p:cNvPr>
          <p:cNvSpPr/>
          <p:nvPr/>
        </p:nvSpPr>
        <p:spPr>
          <a:xfrm>
            <a:off x="4961078" y="1711650"/>
            <a:ext cx="1714500" cy="214313"/>
          </a:xfrm>
          <a:prstGeom prst="rect">
            <a:avLst/>
          </a:prstGeom>
          <a:noFill/>
          <a:ln/>
        </p:spPr>
        <p:txBody>
          <a:bodyPr wrap="none" lIns="0" tIns="0" rIns="0" bIns="0" rtlCol="0" anchor="t"/>
          <a:lstStyle/>
          <a:p>
            <a:pPr>
              <a:lnSpc>
                <a:spcPts val="1688"/>
              </a:lnSpc>
            </a:pPr>
            <a:r>
              <a:rPr lang="en-US" sz="1344" b="1" dirty="0">
                <a:solidFill>
                  <a:srgbClr val="D7D4CC"/>
                </a:solidFill>
                <a:latin typeface="Comfortaa" pitchFamily="34" charset="0"/>
                <a:ea typeface="Comfortaa" pitchFamily="34" charset="-122"/>
                <a:cs typeface="Comfortaa" pitchFamily="34" charset="-120"/>
              </a:rPr>
              <a:t>Bike Store Repo - </a:t>
            </a:r>
            <a:r>
              <a:rPr lang="en-US" sz="1344" b="1" dirty="0" err="1">
                <a:solidFill>
                  <a:srgbClr val="D7D4CC"/>
                </a:solidFill>
                <a:latin typeface="Comfortaa" pitchFamily="34" charset="0"/>
                <a:ea typeface="Comfortaa" pitchFamily="34" charset="-122"/>
                <a:cs typeface="Comfortaa" pitchFamily="34" charset="-120"/>
              </a:rPr>
              <a:t>Github</a:t>
            </a:r>
            <a:endParaRPr lang="en-US" sz="1344" dirty="0"/>
          </a:p>
        </p:txBody>
      </p:sp>
      <p:sp>
        <p:nvSpPr>
          <p:cNvPr id="12" name="Text 9">
            <a:extLst>
              <a:ext uri="{FF2B5EF4-FFF2-40B4-BE49-F238E27FC236}">
                <a16:creationId xmlns:a16="http://schemas.microsoft.com/office/drawing/2014/main" id="{7BCB987F-5BB6-92D4-6A2B-9A209A2D4EA5}"/>
              </a:ext>
            </a:extLst>
          </p:cNvPr>
          <p:cNvSpPr/>
          <p:nvPr/>
        </p:nvSpPr>
        <p:spPr>
          <a:xfrm>
            <a:off x="4961078" y="2018534"/>
            <a:ext cx="1893168" cy="266105"/>
          </a:xfrm>
          <a:prstGeom prst="rect">
            <a:avLst/>
          </a:prstGeom>
          <a:noFill/>
          <a:ln/>
        </p:spPr>
        <p:txBody>
          <a:bodyPr wrap="square" lIns="0" tIns="0" rIns="0" bIns="0" rtlCol="0" anchor="t"/>
          <a:lstStyle/>
          <a:p>
            <a:pPr>
              <a:lnSpc>
                <a:spcPts val="1938"/>
              </a:lnSpc>
            </a:pPr>
            <a:r>
              <a:rPr lang="en-US" sz="1188" dirty="0">
                <a:solidFill>
                  <a:srgbClr val="D7D4CC"/>
                </a:solidFill>
                <a:latin typeface="Raleway" pitchFamily="34" charset="0"/>
                <a:ea typeface="Raleway" pitchFamily="34" charset="-122"/>
                <a:cs typeface="Raleway" pitchFamily="34" charset="-120"/>
                <a:hlinkClick r:id="rId3"/>
              </a:rPr>
              <a:t>Link to the project file.</a:t>
            </a:r>
            <a:endParaRPr lang="en-US" sz="1188" dirty="0"/>
          </a:p>
        </p:txBody>
      </p:sp>
      <p:sp>
        <p:nvSpPr>
          <p:cNvPr id="13" name="Shape 10">
            <a:extLst>
              <a:ext uri="{FF2B5EF4-FFF2-40B4-BE49-F238E27FC236}">
                <a16:creationId xmlns:a16="http://schemas.microsoft.com/office/drawing/2014/main" id="{14CFCE83-4011-4BEF-1497-DFDE1C907771}"/>
              </a:ext>
            </a:extLst>
          </p:cNvPr>
          <p:cNvSpPr/>
          <p:nvPr/>
        </p:nvSpPr>
        <p:spPr>
          <a:xfrm>
            <a:off x="1093471" y="2766428"/>
            <a:ext cx="347142" cy="347142"/>
          </a:xfrm>
          <a:prstGeom prst="roundRect">
            <a:avLst>
              <a:gd name="adj" fmla="val 66675"/>
            </a:avLst>
          </a:prstGeom>
          <a:solidFill>
            <a:srgbClr val="46464A"/>
          </a:solidFill>
          <a:ln/>
        </p:spPr>
        <p:txBody>
          <a:bodyPr/>
          <a:lstStyle/>
          <a:p>
            <a:endParaRPr lang="en-US" sz="875"/>
          </a:p>
        </p:txBody>
      </p:sp>
      <p:sp>
        <p:nvSpPr>
          <p:cNvPr id="14" name="Text 11">
            <a:extLst>
              <a:ext uri="{FF2B5EF4-FFF2-40B4-BE49-F238E27FC236}">
                <a16:creationId xmlns:a16="http://schemas.microsoft.com/office/drawing/2014/main" id="{726AE75D-EA7E-0E7E-1C02-189E2B8D31E0}"/>
              </a:ext>
            </a:extLst>
          </p:cNvPr>
          <p:cNvSpPr/>
          <p:nvPr/>
        </p:nvSpPr>
        <p:spPr>
          <a:xfrm>
            <a:off x="1205390" y="2837121"/>
            <a:ext cx="123230"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ea typeface="Comfortaa" pitchFamily="34" charset="-122"/>
                <a:cs typeface="Comfortaa" pitchFamily="34" charset="-120"/>
              </a:rPr>
              <a:t>3</a:t>
            </a:r>
            <a:endParaRPr lang="en-US" sz="1594" dirty="0"/>
          </a:p>
        </p:txBody>
      </p:sp>
      <p:sp>
        <p:nvSpPr>
          <p:cNvPr id="15" name="Shape 14">
            <a:extLst>
              <a:ext uri="{FF2B5EF4-FFF2-40B4-BE49-F238E27FC236}">
                <a16:creationId xmlns:a16="http://schemas.microsoft.com/office/drawing/2014/main" id="{E8126763-92C0-E9CF-6756-B0EB93FC7659}"/>
              </a:ext>
            </a:extLst>
          </p:cNvPr>
          <p:cNvSpPr/>
          <p:nvPr/>
        </p:nvSpPr>
        <p:spPr>
          <a:xfrm>
            <a:off x="4529653" y="2795908"/>
            <a:ext cx="347142" cy="347142"/>
          </a:xfrm>
          <a:prstGeom prst="roundRect">
            <a:avLst>
              <a:gd name="adj" fmla="val 66675"/>
            </a:avLst>
          </a:prstGeom>
          <a:solidFill>
            <a:srgbClr val="46464A"/>
          </a:solidFill>
          <a:ln/>
        </p:spPr>
        <p:txBody>
          <a:bodyPr/>
          <a:lstStyle/>
          <a:p>
            <a:endParaRPr lang="en-US" sz="875"/>
          </a:p>
        </p:txBody>
      </p:sp>
      <p:sp>
        <p:nvSpPr>
          <p:cNvPr id="16" name="Text 15">
            <a:extLst>
              <a:ext uri="{FF2B5EF4-FFF2-40B4-BE49-F238E27FC236}">
                <a16:creationId xmlns:a16="http://schemas.microsoft.com/office/drawing/2014/main" id="{D714A9A3-21FD-37E0-1853-9AC54C7CBA34}"/>
              </a:ext>
            </a:extLst>
          </p:cNvPr>
          <p:cNvSpPr/>
          <p:nvPr/>
        </p:nvSpPr>
        <p:spPr>
          <a:xfrm>
            <a:off x="4636064" y="2866601"/>
            <a:ext cx="134318"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ea typeface="Comfortaa" pitchFamily="34" charset="-122"/>
                <a:cs typeface="Comfortaa" pitchFamily="34" charset="-120"/>
              </a:rPr>
              <a:t>4</a:t>
            </a:r>
            <a:endParaRPr lang="en-US" sz="1594" dirty="0"/>
          </a:p>
        </p:txBody>
      </p:sp>
      <p:sp>
        <p:nvSpPr>
          <p:cNvPr id="17" name="Text 16">
            <a:extLst>
              <a:ext uri="{FF2B5EF4-FFF2-40B4-BE49-F238E27FC236}">
                <a16:creationId xmlns:a16="http://schemas.microsoft.com/office/drawing/2014/main" id="{80738764-8188-AF86-081E-5F04BEA4894C}"/>
              </a:ext>
            </a:extLst>
          </p:cNvPr>
          <p:cNvSpPr/>
          <p:nvPr/>
        </p:nvSpPr>
        <p:spPr>
          <a:xfrm>
            <a:off x="5031054" y="2795907"/>
            <a:ext cx="1714500" cy="214313"/>
          </a:xfrm>
          <a:prstGeom prst="rect">
            <a:avLst/>
          </a:prstGeom>
          <a:noFill/>
          <a:ln/>
        </p:spPr>
        <p:txBody>
          <a:bodyPr wrap="none" lIns="0" tIns="0" rIns="0" bIns="0" rtlCol="0" anchor="t"/>
          <a:lstStyle/>
          <a:p>
            <a:pPr>
              <a:lnSpc>
                <a:spcPts val="1688"/>
              </a:lnSpc>
            </a:pPr>
            <a:r>
              <a:rPr lang="en-US" sz="1344" b="1" dirty="0">
                <a:solidFill>
                  <a:srgbClr val="D7D4CC"/>
                </a:solidFill>
                <a:latin typeface="Comfortaa" pitchFamily="34" charset="0"/>
                <a:ea typeface="Comfortaa" pitchFamily="34" charset="-122"/>
                <a:cs typeface="Comfortaa" pitchFamily="34" charset="-120"/>
              </a:rPr>
              <a:t>READ-ME at </a:t>
            </a:r>
            <a:r>
              <a:rPr lang="en-US" sz="1344" b="1" dirty="0" err="1">
                <a:solidFill>
                  <a:srgbClr val="D7D4CC"/>
                </a:solidFill>
                <a:latin typeface="Comfortaa" pitchFamily="34" charset="0"/>
                <a:ea typeface="Comfortaa" pitchFamily="34" charset="-122"/>
                <a:cs typeface="Comfortaa" pitchFamily="34" charset="-120"/>
              </a:rPr>
              <a:t>Github</a:t>
            </a:r>
            <a:endParaRPr lang="en-US" sz="1344" dirty="0"/>
          </a:p>
        </p:txBody>
      </p:sp>
      <p:sp>
        <p:nvSpPr>
          <p:cNvPr id="18" name="Text 17">
            <a:extLst>
              <a:ext uri="{FF2B5EF4-FFF2-40B4-BE49-F238E27FC236}">
                <a16:creationId xmlns:a16="http://schemas.microsoft.com/office/drawing/2014/main" id="{66F75DEE-8DE0-1D2B-A603-3FCAC1A6F38A}"/>
              </a:ext>
            </a:extLst>
          </p:cNvPr>
          <p:cNvSpPr/>
          <p:nvPr/>
        </p:nvSpPr>
        <p:spPr>
          <a:xfrm>
            <a:off x="1616008" y="3128352"/>
            <a:ext cx="3167658" cy="246906"/>
          </a:xfrm>
          <a:prstGeom prst="rect">
            <a:avLst/>
          </a:prstGeom>
          <a:noFill/>
          <a:ln/>
        </p:spPr>
        <p:txBody>
          <a:bodyPr wrap="none" lIns="0" tIns="0" rIns="0" bIns="0" rtlCol="0" anchor="t"/>
          <a:lstStyle/>
          <a:p>
            <a:pPr>
              <a:lnSpc>
                <a:spcPts val="1938"/>
              </a:lnSpc>
            </a:pPr>
            <a:r>
              <a:rPr lang="en-US" sz="1188" dirty="0">
                <a:solidFill>
                  <a:srgbClr val="D7D4CC"/>
                </a:solidFill>
                <a:latin typeface="Raleway" pitchFamily="34" charset="0"/>
                <a:ea typeface="Raleway" pitchFamily="34" charset="-122"/>
                <a:cs typeface="Raleway" pitchFamily="34" charset="-120"/>
                <a:hlinkClick r:id="rId4"/>
              </a:rPr>
              <a:t>Link to </a:t>
            </a:r>
            <a:r>
              <a:rPr lang="en-US" sz="1188" dirty="0" err="1">
                <a:solidFill>
                  <a:srgbClr val="D7D4CC"/>
                </a:solidFill>
                <a:latin typeface="Raleway" pitchFamily="34" charset="0"/>
                <a:ea typeface="Raleway" pitchFamily="34" charset="-122"/>
                <a:cs typeface="Raleway" pitchFamily="34" charset="-120"/>
                <a:hlinkClick r:id="rId4"/>
              </a:rPr>
              <a:t>Github</a:t>
            </a:r>
            <a:r>
              <a:rPr lang="en-US" sz="1188" dirty="0">
                <a:solidFill>
                  <a:srgbClr val="D7D4CC"/>
                </a:solidFill>
                <a:latin typeface="Raleway" pitchFamily="34" charset="0"/>
                <a:ea typeface="Raleway" pitchFamily="34" charset="-122"/>
                <a:cs typeface="Raleway" pitchFamily="34" charset="-120"/>
                <a:hlinkClick r:id="rId4"/>
              </a:rPr>
              <a:t> dataset</a:t>
            </a:r>
            <a:endParaRPr lang="en-US" sz="1188" dirty="0"/>
          </a:p>
        </p:txBody>
      </p:sp>
      <p:sp>
        <p:nvSpPr>
          <p:cNvPr id="20" name="TextBox 19">
            <a:extLst>
              <a:ext uri="{FF2B5EF4-FFF2-40B4-BE49-F238E27FC236}">
                <a16:creationId xmlns:a16="http://schemas.microsoft.com/office/drawing/2014/main" id="{A8E85E8B-5628-5D14-A612-399742B7D129}"/>
              </a:ext>
            </a:extLst>
          </p:cNvPr>
          <p:cNvSpPr txBox="1"/>
          <p:nvPr/>
        </p:nvSpPr>
        <p:spPr>
          <a:xfrm>
            <a:off x="1611468" y="2783281"/>
            <a:ext cx="4572000" cy="296748"/>
          </a:xfrm>
          <a:prstGeom prst="rect">
            <a:avLst/>
          </a:prstGeom>
          <a:noFill/>
        </p:spPr>
        <p:txBody>
          <a:bodyPr wrap="square">
            <a:spAutoFit/>
          </a:bodyPr>
          <a:lstStyle/>
          <a:p>
            <a:pPr>
              <a:lnSpc>
                <a:spcPts val="1688"/>
              </a:lnSpc>
            </a:pPr>
            <a:r>
              <a:rPr lang="en-US" sz="1400" b="1" dirty="0">
                <a:solidFill>
                  <a:srgbClr val="D7D4CC"/>
                </a:solidFill>
                <a:latin typeface="Comfortaa" pitchFamily="34" charset="0"/>
                <a:ea typeface="Comfortaa" pitchFamily="34" charset="-122"/>
                <a:cs typeface="Comfortaa" pitchFamily="34" charset="-120"/>
              </a:rPr>
              <a:t>Data Set – </a:t>
            </a:r>
            <a:r>
              <a:rPr lang="en-US" sz="1400" b="1" dirty="0" err="1">
                <a:solidFill>
                  <a:srgbClr val="D7D4CC"/>
                </a:solidFill>
                <a:latin typeface="Comfortaa" pitchFamily="34" charset="0"/>
                <a:ea typeface="Comfortaa" pitchFamily="34" charset="-122"/>
                <a:cs typeface="Comfortaa" pitchFamily="34" charset="-120"/>
              </a:rPr>
              <a:t>Github</a:t>
            </a:r>
            <a:endParaRPr lang="en-US" sz="1400" dirty="0"/>
          </a:p>
        </p:txBody>
      </p:sp>
      <p:sp>
        <p:nvSpPr>
          <p:cNvPr id="21" name="Text 9">
            <a:extLst>
              <a:ext uri="{FF2B5EF4-FFF2-40B4-BE49-F238E27FC236}">
                <a16:creationId xmlns:a16="http://schemas.microsoft.com/office/drawing/2014/main" id="{6C5C1B75-7987-FE3B-A232-531A193FEF12}"/>
              </a:ext>
            </a:extLst>
          </p:cNvPr>
          <p:cNvSpPr/>
          <p:nvPr/>
        </p:nvSpPr>
        <p:spPr>
          <a:xfrm>
            <a:off x="5031054" y="3171437"/>
            <a:ext cx="1893168" cy="266105"/>
          </a:xfrm>
          <a:prstGeom prst="rect">
            <a:avLst/>
          </a:prstGeom>
          <a:noFill/>
          <a:ln/>
        </p:spPr>
        <p:txBody>
          <a:bodyPr wrap="square" lIns="0" tIns="0" rIns="0" bIns="0" rtlCol="0" anchor="t"/>
          <a:lstStyle/>
          <a:p>
            <a:pPr>
              <a:lnSpc>
                <a:spcPts val="1938"/>
              </a:lnSpc>
            </a:pPr>
            <a:r>
              <a:rPr lang="en-US" sz="1188" dirty="0">
                <a:solidFill>
                  <a:srgbClr val="D7D4CC"/>
                </a:solidFill>
                <a:latin typeface="Raleway" pitchFamily="34" charset="0"/>
                <a:ea typeface="Raleway" pitchFamily="34" charset="-122"/>
                <a:cs typeface="Raleway" pitchFamily="34" charset="-120"/>
                <a:hlinkClick r:id="rId5"/>
              </a:rPr>
              <a:t>Link to </a:t>
            </a:r>
            <a:r>
              <a:rPr lang="en-US" sz="1188" dirty="0" err="1">
                <a:solidFill>
                  <a:srgbClr val="D7D4CC"/>
                </a:solidFill>
                <a:latin typeface="Raleway" pitchFamily="34" charset="0"/>
                <a:ea typeface="Raleway" pitchFamily="34" charset="-122"/>
                <a:cs typeface="Raleway" pitchFamily="34" charset="-120"/>
                <a:hlinkClick r:id="rId5"/>
              </a:rPr>
              <a:t>Github</a:t>
            </a:r>
            <a:r>
              <a:rPr lang="en-US" sz="1188" dirty="0">
                <a:solidFill>
                  <a:srgbClr val="D7D4CC"/>
                </a:solidFill>
                <a:latin typeface="Raleway" pitchFamily="34" charset="0"/>
                <a:ea typeface="Raleway" pitchFamily="34" charset="-122"/>
                <a:cs typeface="Raleway" pitchFamily="34" charset="-120"/>
                <a:hlinkClick r:id="rId5"/>
              </a:rPr>
              <a:t> </a:t>
            </a:r>
            <a:r>
              <a:rPr lang="en-US" sz="1188" dirty="0" err="1">
                <a:solidFill>
                  <a:srgbClr val="D7D4CC"/>
                </a:solidFill>
                <a:latin typeface="Raleway" pitchFamily="34" charset="0"/>
                <a:ea typeface="Raleway" pitchFamily="34" charset="-122"/>
                <a:cs typeface="Raleway" pitchFamily="34" charset="-120"/>
                <a:hlinkClick r:id="rId5"/>
              </a:rPr>
              <a:t>ReadME</a:t>
            </a:r>
            <a:endParaRPr lang="en-US" sz="1188" dirty="0"/>
          </a:p>
        </p:txBody>
      </p:sp>
      <p:sp>
        <p:nvSpPr>
          <p:cNvPr id="22" name="Shape 2">
            <a:extLst>
              <a:ext uri="{FF2B5EF4-FFF2-40B4-BE49-F238E27FC236}">
                <a16:creationId xmlns:a16="http://schemas.microsoft.com/office/drawing/2014/main" id="{30133C8D-ED38-9B7D-547C-7B083832EA97}"/>
              </a:ext>
            </a:extLst>
          </p:cNvPr>
          <p:cNvSpPr/>
          <p:nvPr/>
        </p:nvSpPr>
        <p:spPr>
          <a:xfrm>
            <a:off x="1074162" y="3769183"/>
            <a:ext cx="347142" cy="347142"/>
          </a:xfrm>
          <a:prstGeom prst="roundRect">
            <a:avLst>
              <a:gd name="adj" fmla="val 66675"/>
            </a:avLst>
          </a:prstGeom>
          <a:solidFill>
            <a:srgbClr val="46464A"/>
          </a:solidFill>
          <a:ln/>
        </p:spPr>
        <p:txBody>
          <a:bodyPr/>
          <a:lstStyle/>
          <a:p>
            <a:endParaRPr lang="en-US" sz="875"/>
          </a:p>
        </p:txBody>
      </p:sp>
      <p:sp>
        <p:nvSpPr>
          <p:cNvPr id="23" name="Text 3">
            <a:extLst>
              <a:ext uri="{FF2B5EF4-FFF2-40B4-BE49-F238E27FC236}">
                <a16:creationId xmlns:a16="http://schemas.microsoft.com/office/drawing/2014/main" id="{FBA11CDF-5A2A-22F7-E2A5-6F557BC6449E}"/>
              </a:ext>
            </a:extLst>
          </p:cNvPr>
          <p:cNvSpPr/>
          <p:nvPr/>
        </p:nvSpPr>
        <p:spPr>
          <a:xfrm>
            <a:off x="1207288" y="3839876"/>
            <a:ext cx="80888"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ea typeface="Comfortaa" pitchFamily="34" charset="-122"/>
                <a:cs typeface="Comfortaa" pitchFamily="34" charset="-120"/>
              </a:rPr>
              <a:t>5</a:t>
            </a:r>
            <a:endParaRPr lang="en-US" sz="1594" dirty="0"/>
          </a:p>
        </p:txBody>
      </p:sp>
      <p:sp>
        <p:nvSpPr>
          <p:cNvPr id="24" name="Text 4">
            <a:extLst>
              <a:ext uri="{FF2B5EF4-FFF2-40B4-BE49-F238E27FC236}">
                <a16:creationId xmlns:a16="http://schemas.microsoft.com/office/drawing/2014/main" id="{00D8DCD2-CDED-18AC-8784-8FEA988B22D0}"/>
              </a:ext>
            </a:extLst>
          </p:cNvPr>
          <p:cNvSpPr/>
          <p:nvPr/>
        </p:nvSpPr>
        <p:spPr>
          <a:xfrm>
            <a:off x="1616007" y="3900162"/>
            <a:ext cx="1914301" cy="214312"/>
          </a:xfrm>
          <a:prstGeom prst="rect">
            <a:avLst/>
          </a:prstGeom>
          <a:noFill/>
          <a:ln/>
        </p:spPr>
        <p:txBody>
          <a:bodyPr wrap="none" lIns="0" tIns="0" rIns="0" bIns="0" rtlCol="0" anchor="t"/>
          <a:lstStyle/>
          <a:p>
            <a:pPr>
              <a:lnSpc>
                <a:spcPts val="1688"/>
              </a:lnSpc>
            </a:pPr>
            <a:r>
              <a:rPr lang="en-US" sz="1344" b="1" dirty="0">
                <a:solidFill>
                  <a:srgbClr val="D7D4CC"/>
                </a:solidFill>
                <a:latin typeface="Comfortaa" pitchFamily="34" charset="0"/>
                <a:ea typeface="Comfortaa" pitchFamily="34" charset="-122"/>
                <a:cs typeface="Comfortaa" pitchFamily="34" charset="-120"/>
              </a:rPr>
              <a:t>Online Analysis Platform - HEX</a:t>
            </a:r>
          </a:p>
          <a:p>
            <a:pPr>
              <a:lnSpc>
                <a:spcPts val="1688"/>
              </a:lnSpc>
            </a:pPr>
            <a:endParaRPr lang="en-US" sz="1344" dirty="0"/>
          </a:p>
        </p:txBody>
      </p:sp>
      <p:sp>
        <p:nvSpPr>
          <p:cNvPr id="25" name="Text 9">
            <a:extLst>
              <a:ext uri="{FF2B5EF4-FFF2-40B4-BE49-F238E27FC236}">
                <a16:creationId xmlns:a16="http://schemas.microsoft.com/office/drawing/2014/main" id="{4B5B0BC2-3709-ACC1-9DCA-FC3533024824}"/>
              </a:ext>
            </a:extLst>
          </p:cNvPr>
          <p:cNvSpPr/>
          <p:nvPr/>
        </p:nvSpPr>
        <p:spPr>
          <a:xfrm>
            <a:off x="1637140" y="4239639"/>
            <a:ext cx="1893168" cy="266105"/>
          </a:xfrm>
          <a:prstGeom prst="rect">
            <a:avLst/>
          </a:prstGeom>
          <a:noFill/>
          <a:ln/>
        </p:spPr>
        <p:txBody>
          <a:bodyPr wrap="square" lIns="0" tIns="0" rIns="0" bIns="0" rtlCol="0" anchor="t"/>
          <a:lstStyle/>
          <a:p>
            <a:pPr>
              <a:lnSpc>
                <a:spcPts val="1938"/>
              </a:lnSpc>
            </a:pPr>
            <a:r>
              <a:rPr lang="en-US" sz="1188" dirty="0">
                <a:solidFill>
                  <a:srgbClr val="D7D4CC"/>
                </a:solidFill>
                <a:latin typeface="Raleway" pitchFamily="34" charset="0"/>
                <a:ea typeface="Raleway" pitchFamily="34" charset="-122"/>
                <a:cs typeface="Raleway" pitchFamily="34" charset="-120"/>
                <a:hlinkClick r:id="rId6"/>
              </a:rPr>
              <a:t>HEX Link</a:t>
            </a:r>
            <a:endParaRPr lang="en-US" sz="1188" dirty="0"/>
          </a:p>
        </p:txBody>
      </p:sp>
      <p:sp>
        <p:nvSpPr>
          <p:cNvPr id="26" name="Shape 2">
            <a:extLst>
              <a:ext uri="{FF2B5EF4-FFF2-40B4-BE49-F238E27FC236}">
                <a16:creationId xmlns:a16="http://schemas.microsoft.com/office/drawing/2014/main" id="{D70F8764-BAEB-E3CD-18F7-A01078B5FFD9}"/>
              </a:ext>
            </a:extLst>
          </p:cNvPr>
          <p:cNvSpPr/>
          <p:nvPr/>
        </p:nvSpPr>
        <p:spPr>
          <a:xfrm>
            <a:off x="4515066" y="3823188"/>
            <a:ext cx="347142" cy="347142"/>
          </a:xfrm>
          <a:prstGeom prst="roundRect">
            <a:avLst>
              <a:gd name="adj" fmla="val 66675"/>
            </a:avLst>
          </a:prstGeom>
          <a:solidFill>
            <a:srgbClr val="46464A"/>
          </a:solidFill>
          <a:ln/>
        </p:spPr>
        <p:txBody>
          <a:bodyPr/>
          <a:lstStyle/>
          <a:p>
            <a:endParaRPr lang="en-US" sz="875" dirty="0"/>
          </a:p>
        </p:txBody>
      </p:sp>
      <p:sp>
        <p:nvSpPr>
          <p:cNvPr id="27" name="Text 3">
            <a:extLst>
              <a:ext uri="{FF2B5EF4-FFF2-40B4-BE49-F238E27FC236}">
                <a16:creationId xmlns:a16="http://schemas.microsoft.com/office/drawing/2014/main" id="{5FD4C010-FE4D-2F20-96AC-8DECBCB52D87}"/>
              </a:ext>
            </a:extLst>
          </p:cNvPr>
          <p:cNvSpPr/>
          <p:nvPr/>
        </p:nvSpPr>
        <p:spPr>
          <a:xfrm>
            <a:off x="4648192" y="3893881"/>
            <a:ext cx="80888"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rPr>
              <a:t>6</a:t>
            </a:r>
            <a:endParaRPr lang="en-US" sz="1594" dirty="0"/>
          </a:p>
        </p:txBody>
      </p:sp>
      <p:sp>
        <p:nvSpPr>
          <p:cNvPr id="28" name="Text 4">
            <a:extLst>
              <a:ext uri="{FF2B5EF4-FFF2-40B4-BE49-F238E27FC236}">
                <a16:creationId xmlns:a16="http://schemas.microsoft.com/office/drawing/2014/main" id="{4EEE5AFA-FE42-432B-F09E-146BFE33E70A}"/>
              </a:ext>
            </a:extLst>
          </p:cNvPr>
          <p:cNvSpPr/>
          <p:nvPr/>
        </p:nvSpPr>
        <p:spPr>
          <a:xfrm>
            <a:off x="5056911" y="3954167"/>
            <a:ext cx="1914301" cy="214312"/>
          </a:xfrm>
          <a:prstGeom prst="rect">
            <a:avLst/>
          </a:prstGeom>
          <a:noFill/>
          <a:ln/>
        </p:spPr>
        <p:txBody>
          <a:bodyPr wrap="none" lIns="0" tIns="0" rIns="0" bIns="0" rtlCol="0" anchor="t"/>
          <a:lstStyle/>
          <a:p>
            <a:pPr>
              <a:lnSpc>
                <a:spcPts val="1688"/>
              </a:lnSpc>
            </a:pPr>
            <a:r>
              <a:rPr lang="en-US" sz="1344" b="1" dirty="0">
                <a:solidFill>
                  <a:srgbClr val="D7D4CC"/>
                </a:solidFill>
                <a:latin typeface="Comfortaa" pitchFamily="34" charset="0"/>
                <a:ea typeface="Comfortaa" pitchFamily="34" charset="-122"/>
                <a:cs typeface="Comfortaa" pitchFamily="34" charset="-120"/>
              </a:rPr>
              <a:t>HEX App Link</a:t>
            </a:r>
          </a:p>
          <a:p>
            <a:pPr>
              <a:lnSpc>
                <a:spcPts val="1688"/>
              </a:lnSpc>
            </a:pPr>
            <a:endParaRPr lang="en-US" sz="1344" dirty="0"/>
          </a:p>
        </p:txBody>
      </p:sp>
      <p:sp>
        <p:nvSpPr>
          <p:cNvPr id="29" name="Text 9">
            <a:extLst>
              <a:ext uri="{FF2B5EF4-FFF2-40B4-BE49-F238E27FC236}">
                <a16:creationId xmlns:a16="http://schemas.microsoft.com/office/drawing/2014/main" id="{2164163A-96DA-2814-C88B-2CC008FC6434}"/>
              </a:ext>
            </a:extLst>
          </p:cNvPr>
          <p:cNvSpPr/>
          <p:nvPr/>
        </p:nvSpPr>
        <p:spPr>
          <a:xfrm>
            <a:off x="5078044" y="4293644"/>
            <a:ext cx="1893168" cy="266105"/>
          </a:xfrm>
          <a:prstGeom prst="rect">
            <a:avLst/>
          </a:prstGeom>
          <a:noFill/>
          <a:ln/>
        </p:spPr>
        <p:txBody>
          <a:bodyPr wrap="square" lIns="0" tIns="0" rIns="0" bIns="0" rtlCol="0" anchor="t"/>
          <a:lstStyle/>
          <a:p>
            <a:pPr>
              <a:lnSpc>
                <a:spcPts val="1938"/>
              </a:lnSpc>
            </a:pPr>
            <a:r>
              <a:rPr lang="en-US" sz="1188" dirty="0">
                <a:solidFill>
                  <a:srgbClr val="D7D4CC"/>
                </a:solidFill>
                <a:latin typeface="Raleway" pitchFamily="34" charset="0"/>
                <a:ea typeface="Raleway" pitchFamily="34" charset="-122"/>
                <a:cs typeface="Raleway" pitchFamily="34" charset="-120"/>
                <a:hlinkClick r:id="rId7"/>
              </a:rPr>
              <a:t>HEX App Link</a:t>
            </a:r>
            <a:endParaRPr lang="en-US" sz="1188" dirty="0"/>
          </a:p>
        </p:txBody>
      </p:sp>
      <p:sp>
        <p:nvSpPr>
          <p:cNvPr id="30" name="Google Shape;141;p14">
            <a:extLst>
              <a:ext uri="{FF2B5EF4-FFF2-40B4-BE49-F238E27FC236}">
                <a16:creationId xmlns:a16="http://schemas.microsoft.com/office/drawing/2014/main" id="{844721E6-8AEF-1BB2-6699-B575D3BF4F8C}"/>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r>
              <a:rPr lang="en" dirty="0">
                <a:solidFill>
                  <a:schemeClr val="accent2"/>
                </a:solidFill>
              </a:rPr>
              <a:t>Bike Store Project Links</a:t>
            </a:r>
            <a:br>
              <a:rPr lang="en" dirty="0">
                <a:solidFill>
                  <a:schemeClr val="accent2"/>
                </a:solidFill>
              </a:rPr>
            </a:br>
            <a:br>
              <a:rPr lang="en" dirty="0">
                <a:solidFill>
                  <a:schemeClr val="accent2"/>
                </a:solidFill>
              </a:rPr>
            </a:br>
            <a:endParaRPr dirty="0">
              <a:solidFill>
                <a:schemeClr val="accent2"/>
              </a:solidFill>
            </a:endParaRPr>
          </a:p>
        </p:txBody>
      </p:sp>
    </p:spTree>
    <p:extLst>
      <p:ext uri="{BB962C8B-B14F-4D97-AF65-F5344CB8AC3E}">
        <p14:creationId xmlns:p14="http://schemas.microsoft.com/office/powerpoint/2010/main" val="1698707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3971678" y="1987827"/>
            <a:ext cx="1602188" cy="7724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chemeClr val="accent2"/>
                </a:solidFill>
              </a:rPr>
              <a:t>Q&amp;A</a:t>
            </a:r>
            <a:br>
              <a:rPr lang="en" dirty="0">
                <a:solidFill>
                  <a:schemeClr val="accent2"/>
                </a:solidFill>
              </a:rPr>
            </a:br>
            <a:br>
              <a:rPr lang="en" dirty="0">
                <a:solidFill>
                  <a:schemeClr val="accent2"/>
                </a:solidFill>
              </a:rPr>
            </a:br>
            <a:endParaRPr dirty="0">
              <a:solidFill>
                <a:schemeClr val="accent2"/>
              </a:solidFill>
            </a:endParaRPr>
          </a:p>
        </p:txBody>
      </p:sp>
    </p:spTree>
    <p:extLst>
      <p:ext uri="{BB962C8B-B14F-4D97-AF65-F5344CB8AC3E}">
        <p14:creationId xmlns:p14="http://schemas.microsoft.com/office/powerpoint/2010/main" val="1258908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2220686" y="1987827"/>
            <a:ext cx="4558248" cy="7724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chemeClr val="accent2"/>
                </a:solidFill>
              </a:rPr>
              <a:t>THANK YOU !!!</a:t>
            </a:r>
            <a:endParaRPr dirty="0">
              <a:solidFill>
                <a:schemeClr val="accent2"/>
              </a:solidFill>
            </a:endParaRPr>
          </a:p>
        </p:txBody>
      </p:sp>
    </p:spTree>
    <p:extLst>
      <p:ext uri="{BB962C8B-B14F-4D97-AF65-F5344CB8AC3E}">
        <p14:creationId xmlns:p14="http://schemas.microsoft.com/office/powerpoint/2010/main" val="347373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Technical Details on Project Setup</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1143550" y="1199724"/>
            <a:ext cx="6962805" cy="3529621"/>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Environment Setup</a:t>
            </a:r>
            <a:r>
              <a:rPr lang="en-IN" dirty="0">
                <a:solidFill>
                  <a:schemeClr val="bg1"/>
                </a:solidFill>
              </a:rPr>
              <a:t>:</a:t>
            </a:r>
          </a:p>
          <a:p>
            <a:pPr marL="0" lvl="0" indent="0" algn="l" rtl="0">
              <a:lnSpc>
                <a:spcPct val="105000"/>
              </a:lnSpc>
              <a:spcBef>
                <a:spcPts val="1200"/>
              </a:spcBef>
              <a:spcAft>
                <a:spcPts val="0"/>
              </a:spcAft>
              <a:buSzPts val="440"/>
              <a:buNone/>
            </a:pPr>
            <a:r>
              <a:rPr lang="en-US" sz="1200" dirty="0">
                <a:solidFill>
                  <a:schemeClr val="bg1"/>
                </a:solidFill>
                <a:latin typeface="Arial" panose="020B0604020202020204" pitchFamily="34" charset="0"/>
              </a:rPr>
              <a:t> Connected to Azure Database for remote access</a:t>
            </a:r>
          </a:p>
          <a:p>
            <a:pPr marL="190500" marR="38100" lvl="0" indent="0" algn="l" rtl="0">
              <a:spcBef>
                <a:spcPts val="1200"/>
              </a:spcBef>
              <a:spcAft>
                <a:spcPts val="0"/>
              </a:spcAft>
              <a:buClr>
                <a:srgbClr val="D6D6DD"/>
              </a:buClr>
              <a:buSzPts val="1000"/>
              <a:buFont typeface="Arial"/>
              <a:buNone/>
            </a:pPr>
            <a:r>
              <a:rPr lang="en-US" sz="1200" dirty="0">
                <a:solidFill>
                  <a:schemeClr val="bg1"/>
                </a:solidFill>
                <a:latin typeface="Arial" panose="020B0604020202020204" pitchFamily="34" charset="0"/>
              </a:rPr>
              <a:t>Azure Database Connection details:</a:t>
            </a:r>
          </a:p>
          <a:p>
            <a:pPr marL="342900" marR="38100" lvl="0" indent="0" algn="l" rtl="0">
              <a:spcBef>
                <a:spcPts val="200"/>
              </a:spcBef>
              <a:spcAft>
                <a:spcPts val="0"/>
              </a:spcAft>
              <a:buClr>
                <a:srgbClr val="D6D6DD"/>
              </a:buClr>
              <a:buSzPts val="1000"/>
              <a:buFont typeface="Arial"/>
              <a:buNone/>
            </a:pPr>
            <a:r>
              <a:rPr lang="en-US" sz="1200" dirty="0">
                <a:solidFill>
                  <a:schemeClr val="bg1"/>
                </a:solidFill>
                <a:latin typeface="Arial" panose="020B0604020202020204" pitchFamily="34" charset="0"/>
              </a:rPr>
              <a:t>Host: </a:t>
            </a:r>
            <a:r>
              <a:rPr lang="en-US" sz="1200" dirty="0">
                <a:solidFill>
                  <a:schemeClr val="bg1"/>
                </a:solidFill>
                <a:latin typeface="Arial" panose="020B0604020202020204" pitchFamily="34" charset="0"/>
                <a:sym typeface="Courier New"/>
              </a:rPr>
              <a:t>group3.mysql.database.azure.com</a:t>
            </a:r>
          </a:p>
          <a:p>
            <a:pPr marL="342900" marR="38100" lvl="0" indent="0" algn="l" rtl="0">
              <a:spcBef>
                <a:spcPts val="200"/>
              </a:spcBef>
              <a:spcAft>
                <a:spcPts val="0"/>
              </a:spcAft>
              <a:buClr>
                <a:srgbClr val="D6D6DD"/>
              </a:buClr>
              <a:buSzPts val="1000"/>
              <a:buFont typeface="Arial"/>
              <a:buNone/>
            </a:pPr>
            <a:r>
              <a:rPr lang="en-US" sz="1200" dirty="0">
                <a:solidFill>
                  <a:schemeClr val="bg1"/>
                </a:solidFill>
                <a:latin typeface="Arial" panose="020B0604020202020204" pitchFamily="34" charset="0"/>
              </a:rPr>
              <a:t>Port: </a:t>
            </a:r>
            <a:r>
              <a:rPr lang="en-US" sz="1200" dirty="0">
                <a:solidFill>
                  <a:schemeClr val="bg1"/>
                </a:solidFill>
                <a:latin typeface="Arial" panose="020B0604020202020204" pitchFamily="34" charset="0"/>
                <a:sym typeface="Courier New"/>
              </a:rPr>
              <a:t>3306</a:t>
            </a:r>
          </a:p>
          <a:p>
            <a:pPr marL="342900" marR="38100" lvl="0" indent="0" algn="l" rtl="0">
              <a:spcBef>
                <a:spcPts val="200"/>
              </a:spcBef>
              <a:spcAft>
                <a:spcPts val="0"/>
              </a:spcAft>
              <a:buSzPts val="1000"/>
              <a:buNone/>
            </a:pPr>
            <a:r>
              <a:rPr lang="en-US" sz="1200" dirty="0">
                <a:solidFill>
                  <a:schemeClr val="bg1"/>
                </a:solidFill>
                <a:latin typeface="Arial" panose="020B0604020202020204" pitchFamily="34" charset="0"/>
              </a:rPr>
              <a:t>User: </a:t>
            </a:r>
            <a:r>
              <a:rPr lang="en-US" sz="1200" dirty="0">
                <a:solidFill>
                  <a:schemeClr val="bg1"/>
                </a:solidFill>
                <a:latin typeface="Arial" panose="020B0604020202020204" pitchFamily="34" charset="0"/>
                <a:sym typeface="Courier New"/>
              </a:rPr>
              <a:t>group3</a:t>
            </a:r>
          </a:p>
          <a:p>
            <a:pPr marL="342900" marR="38100" lvl="0" indent="0" algn="l" rtl="0">
              <a:spcBef>
                <a:spcPts val="200"/>
              </a:spcBef>
              <a:spcAft>
                <a:spcPts val="0"/>
              </a:spcAft>
              <a:buSzPts val="1000"/>
              <a:buNone/>
            </a:pPr>
            <a:endParaRPr lang="en-US" sz="1200" dirty="0">
              <a:solidFill>
                <a:schemeClr val="bg1"/>
              </a:solidFill>
              <a:latin typeface="Arial" panose="020B0604020202020204" pitchFamily="34" charset="0"/>
            </a:endParaRPr>
          </a:p>
          <a:p>
            <a:pPr marL="0" lvl="0" indent="0" algn="l" rtl="0">
              <a:lnSpc>
                <a:spcPct val="105000"/>
              </a:lnSpc>
              <a:spcBef>
                <a:spcPts val="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Project Directory:</a:t>
            </a:r>
          </a:p>
          <a:p>
            <a:pPr marL="0" lvl="0" indent="0" algn="l" rtl="0">
              <a:lnSpc>
                <a:spcPct val="105000"/>
              </a:lnSpc>
              <a:spcBef>
                <a:spcPts val="1200"/>
              </a:spcBef>
              <a:spcAft>
                <a:spcPts val="0"/>
              </a:spcAft>
              <a:buClr>
                <a:schemeClr val="dk1"/>
              </a:buClr>
              <a:buSzPts val="440"/>
              <a:buFont typeface="Arial"/>
              <a:buNone/>
            </a:pPr>
            <a:r>
              <a:rPr lang="en-US" sz="1200" dirty="0">
                <a:solidFill>
                  <a:schemeClr val="bg1"/>
                </a:solidFill>
                <a:latin typeface="Arial" panose="020B0604020202020204" pitchFamily="34" charset="0"/>
              </a:rPr>
              <a:t>Created a dedicated directory for the project files in GitHub. Included SQL scripts and data files.</a:t>
            </a:r>
          </a:p>
          <a:p>
            <a:pPr marL="0" lvl="0" indent="0" algn="l" rtl="0">
              <a:lnSpc>
                <a:spcPct val="105000"/>
              </a:lnSpc>
              <a:spcBef>
                <a:spcPts val="1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Data Import:</a:t>
            </a:r>
          </a:p>
          <a:p>
            <a:pPr marL="0" lvl="0" indent="0" algn="l" rtl="0">
              <a:lnSpc>
                <a:spcPct val="105000"/>
              </a:lnSpc>
              <a:spcBef>
                <a:spcPts val="1200"/>
              </a:spcBef>
              <a:spcAft>
                <a:spcPts val="0"/>
              </a:spcAft>
              <a:buClr>
                <a:schemeClr val="dk1"/>
              </a:buClr>
              <a:buSzPts val="440"/>
              <a:buFont typeface="Arial"/>
              <a:buNone/>
            </a:pPr>
            <a:r>
              <a:rPr lang="en-US" sz="1200" dirty="0">
                <a:solidFill>
                  <a:schemeClr val="bg1"/>
                </a:solidFill>
                <a:latin typeface="Arial" panose="020B0604020202020204" pitchFamily="34" charset="0"/>
              </a:rPr>
              <a:t>Loaded the provided schema and data into the MySQL database.</a:t>
            </a:r>
          </a:p>
          <a:p>
            <a:pPr marL="0" lvl="0" indent="0" algn="l" rtl="0">
              <a:lnSpc>
                <a:spcPct val="105000"/>
              </a:lnSpc>
              <a:spcBef>
                <a:spcPts val="1200"/>
              </a:spcBef>
              <a:spcAft>
                <a:spcPts val="0"/>
              </a:spcAft>
              <a:buClr>
                <a:schemeClr val="dk1"/>
              </a:buClr>
              <a:buSzPts val="440"/>
              <a:buFont typeface="Arial"/>
              <a:buNone/>
            </a:pPr>
            <a:r>
              <a:rPr lang="en-US" sz="1200" dirty="0">
                <a:solidFill>
                  <a:schemeClr val="bg1"/>
                </a:solidFill>
                <a:latin typeface="Arial" panose="020B0604020202020204" pitchFamily="34" charset="0"/>
              </a:rPr>
              <a:t>Ensured all tables and relationships were correctly established.</a:t>
            </a:r>
            <a:endParaRPr lang="en-IN" sz="12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0723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042285" y="286935"/>
            <a:ext cx="3556772" cy="8182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Entity Relationship </a:t>
            </a:r>
            <a:br>
              <a:rPr lang="en" dirty="0">
                <a:solidFill>
                  <a:schemeClr val="accent2"/>
                </a:solidFill>
              </a:rPr>
            </a:br>
            <a:r>
              <a:rPr lang="en" dirty="0">
                <a:solidFill>
                  <a:schemeClr val="accent2"/>
                </a:solidFill>
              </a:rPr>
              <a:t>        Diagram</a:t>
            </a:r>
            <a:endParaRPr dirty="0">
              <a:solidFill>
                <a:schemeClr val="accent2"/>
              </a:solidFill>
            </a:endParaRPr>
          </a:p>
        </p:txBody>
      </p:sp>
      <p:pic>
        <p:nvPicPr>
          <p:cNvPr id="10" name="Picture 9">
            <a:extLst>
              <a:ext uri="{FF2B5EF4-FFF2-40B4-BE49-F238E27FC236}">
                <a16:creationId xmlns:a16="http://schemas.microsoft.com/office/drawing/2014/main" id="{C996E3CD-82A9-9F59-FC6A-E0129D0810A7}"/>
              </a:ext>
            </a:extLst>
          </p:cNvPr>
          <p:cNvPicPr>
            <a:picLocks noChangeAspect="1"/>
          </p:cNvPicPr>
          <p:nvPr/>
        </p:nvPicPr>
        <p:blipFill>
          <a:blip r:embed="rId4"/>
          <a:stretch>
            <a:fillRect/>
          </a:stretch>
        </p:blipFill>
        <p:spPr>
          <a:xfrm>
            <a:off x="4168913" y="108833"/>
            <a:ext cx="4823139" cy="4925834"/>
          </a:xfrm>
          <a:prstGeom prst="rect">
            <a:avLst/>
          </a:prstGeom>
        </p:spPr>
      </p:pic>
      <p:sp>
        <p:nvSpPr>
          <p:cNvPr id="4" name="TextBox 3">
            <a:extLst>
              <a:ext uri="{FF2B5EF4-FFF2-40B4-BE49-F238E27FC236}">
                <a16:creationId xmlns:a16="http://schemas.microsoft.com/office/drawing/2014/main" id="{ABCEC961-6AD4-B120-15C8-F447FA4BBB03}"/>
              </a:ext>
            </a:extLst>
          </p:cNvPr>
          <p:cNvSpPr txBox="1"/>
          <p:nvPr/>
        </p:nvSpPr>
        <p:spPr>
          <a:xfrm>
            <a:off x="74099" y="1490872"/>
            <a:ext cx="3901553" cy="3475247"/>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Entity Relationship</a:t>
            </a:r>
            <a:r>
              <a:rPr lang="en-IN" dirty="0">
                <a:solidFill>
                  <a:schemeClr val="bg1"/>
                </a:solidFill>
              </a:rPr>
              <a:t>:</a:t>
            </a:r>
            <a:endParaRPr lang="en-IN" dirty="0">
              <a:solidFill>
                <a:schemeClr val="bg1"/>
              </a:solidFill>
              <a:highlight>
                <a:srgbClr val="FFFF00"/>
              </a:highlight>
            </a:endParaRP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1. Products belong to Brands and Categories.</a:t>
            </a: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2. Customers place Orders, which contain Order Items that reference Products. Orders are managed by Staff and linked to Stores.</a:t>
            </a: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3. Staff work at Stores and may manage other Staff.</a:t>
            </a: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4. Stocks track Products available at Stores</a:t>
            </a:r>
            <a:r>
              <a:rPr lang="en-US" sz="1200" dirty="0">
                <a:solidFill>
                  <a:schemeClr val="bg1"/>
                </a:solidFill>
              </a:rPr>
              <a:t>.</a:t>
            </a:r>
            <a:br>
              <a:rPr lang="en-US" sz="1200" dirty="0">
                <a:solidFill>
                  <a:schemeClr val="bg1"/>
                </a:solidFill>
              </a:rPr>
            </a:br>
            <a:endParaRPr lang="en-US"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	The Entity Relationship Diagram (ERD) helps show relationships between tables like Customers, Orders, Products, and Staff using primary keys and foreign keys. SQL JOIN queries can be used to fetch related data from these tables.</a:t>
            </a:r>
            <a:endParaRPr lang="en-IN" sz="1200" dirty="0">
              <a:solidFill>
                <a:schemeClr val="bg1"/>
              </a:solidFill>
              <a:effectLst/>
              <a:latin typeface="Arial" panose="020B0604020202020204" pitchFamily="34" charset="0"/>
              <a:ea typeface="Arial" panose="020B0604020202020204" pitchFamily="34" charset="0"/>
            </a:endParaRPr>
          </a:p>
        </p:txBody>
      </p:sp>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Data Cleaning</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730081" y="1463040"/>
            <a:ext cx="7909011" cy="3023905"/>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Identified Issues</a:t>
            </a:r>
            <a:r>
              <a:rPr lang="en-IN" dirty="0">
                <a:solidFill>
                  <a:schemeClr val="bg1"/>
                </a:solidFill>
              </a:rPr>
              <a:t>:</a:t>
            </a:r>
          </a:p>
          <a:p>
            <a:pPr marL="190500" marR="38100" lvl="0" indent="0" algn="l" rtl="0">
              <a:spcBef>
                <a:spcPts val="200"/>
              </a:spcBef>
              <a:spcAft>
                <a:spcPts val="0"/>
              </a:spcAft>
              <a:buNone/>
            </a:pPr>
            <a:r>
              <a:rPr lang="en-US" sz="1200" dirty="0">
                <a:solidFill>
                  <a:schemeClr val="bg1"/>
                </a:solidFill>
                <a:latin typeface="+mn-lt"/>
              </a:rPr>
              <a:t>Missing </a:t>
            </a:r>
            <a:r>
              <a:rPr lang="en-US" sz="1200" dirty="0">
                <a:solidFill>
                  <a:schemeClr val="bg1"/>
                </a:solidFill>
                <a:latin typeface="+mn-lt"/>
                <a:ea typeface="Courier New"/>
                <a:cs typeface="Courier New"/>
                <a:sym typeface="Courier New"/>
              </a:rPr>
              <a:t>phone</a:t>
            </a:r>
            <a:r>
              <a:rPr lang="en-US" sz="1200" dirty="0">
                <a:solidFill>
                  <a:schemeClr val="bg1"/>
                </a:solidFill>
                <a:latin typeface="+mn-lt"/>
              </a:rPr>
              <a:t> numbers in </a:t>
            </a:r>
            <a:r>
              <a:rPr lang="en-US" sz="1200" dirty="0">
                <a:solidFill>
                  <a:schemeClr val="bg1"/>
                </a:solidFill>
                <a:latin typeface="+mn-lt"/>
                <a:ea typeface="Courier New"/>
                <a:cs typeface="Courier New"/>
                <a:sym typeface="Courier New"/>
              </a:rPr>
              <a:t>customers</a:t>
            </a:r>
            <a:r>
              <a:rPr lang="en-US" sz="1200" dirty="0">
                <a:solidFill>
                  <a:schemeClr val="bg1"/>
                </a:solidFill>
                <a:latin typeface="+mn-lt"/>
              </a:rPr>
              <a:t> and </a:t>
            </a:r>
            <a:r>
              <a:rPr lang="en-US" sz="1200" dirty="0">
                <a:solidFill>
                  <a:schemeClr val="bg1"/>
                </a:solidFill>
                <a:latin typeface="+mn-lt"/>
                <a:ea typeface="Courier New"/>
                <a:cs typeface="Courier New"/>
                <a:sym typeface="Courier New"/>
              </a:rPr>
              <a:t>staffs</a:t>
            </a:r>
            <a:r>
              <a:rPr lang="en-US" sz="1200" dirty="0">
                <a:solidFill>
                  <a:schemeClr val="bg1"/>
                </a:solidFill>
                <a:latin typeface="+mn-lt"/>
              </a:rPr>
              <a:t> tables.</a:t>
            </a:r>
          </a:p>
          <a:p>
            <a:pPr marL="190500" marR="38100" lvl="0" indent="0" algn="l" rtl="0">
              <a:spcBef>
                <a:spcPts val="200"/>
              </a:spcBef>
              <a:spcAft>
                <a:spcPts val="0"/>
              </a:spcAft>
              <a:buNone/>
            </a:pPr>
            <a:r>
              <a:rPr lang="en-US" sz="1200" dirty="0">
                <a:solidFill>
                  <a:schemeClr val="bg1"/>
                </a:solidFill>
                <a:latin typeface="+mn-lt"/>
                <a:ea typeface="Courier New"/>
                <a:cs typeface="Courier New"/>
                <a:sym typeface="Courier New"/>
              </a:rPr>
              <a:t>NULL</a:t>
            </a:r>
            <a:r>
              <a:rPr lang="en-US" sz="1200" dirty="0">
                <a:solidFill>
                  <a:schemeClr val="bg1"/>
                </a:solidFill>
                <a:latin typeface="+mn-lt"/>
              </a:rPr>
              <a:t> values in </a:t>
            </a:r>
            <a:r>
              <a:rPr lang="en-US" sz="1200" dirty="0" err="1">
                <a:solidFill>
                  <a:schemeClr val="bg1"/>
                </a:solidFill>
                <a:latin typeface="+mn-lt"/>
                <a:ea typeface="Courier New"/>
                <a:cs typeface="Courier New"/>
                <a:sym typeface="Courier New"/>
              </a:rPr>
              <a:t>shipped_date</a:t>
            </a:r>
            <a:r>
              <a:rPr lang="en-US" sz="1200" dirty="0">
                <a:solidFill>
                  <a:schemeClr val="bg1"/>
                </a:solidFill>
                <a:latin typeface="+mn-lt"/>
              </a:rPr>
              <a:t> in </a:t>
            </a:r>
            <a:r>
              <a:rPr lang="en-US" sz="1200" dirty="0">
                <a:solidFill>
                  <a:schemeClr val="bg1"/>
                </a:solidFill>
                <a:latin typeface="+mn-lt"/>
                <a:ea typeface="Courier New"/>
                <a:cs typeface="Courier New"/>
                <a:sym typeface="Courier New"/>
              </a:rPr>
              <a:t>orders</a:t>
            </a:r>
            <a:r>
              <a:rPr lang="en-US" sz="1200" dirty="0">
                <a:solidFill>
                  <a:schemeClr val="bg1"/>
                </a:solidFill>
                <a:latin typeface="+mn-lt"/>
              </a:rPr>
              <a:t> table.</a:t>
            </a:r>
          </a:p>
          <a:p>
            <a:pPr marL="190500" marR="38100" lvl="0" indent="0" algn="l" rtl="0">
              <a:spcBef>
                <a:spcPts val="200"/>
              </a:spcBef>
              <a:spcAft>
                <a:spcPts val="0"/>
              </a:spcAft>
              <a:buNone/>
            </a:pPr>
            <a:r>
              <a:rPr lang="en-US" sz="1200" dirty="0">
                <a:solidFill>
                  <a:schemeClr val="bg1"/>
                </a:solidFill>
                <a:latin typeface="+mn-lt"/>
              </a:rPr>
              <a:t>Cross validated duplicate customer records.</a:t>
            </a:r>
          </a:p>
          <a:p>
            <a:pPr marL="342900" marR="38100" lvl="0" indent="0" algn="l" rtl="0">
              <a:spcBef>
                <a:spcPts val="200"/>
              </a:spcBef>
              <a:spcAft>
                <a:spcPts val="0"/>
              </a:spcAft>
              <a:buSzPts val="1000"/>
              <a:buNone/>
            </a:pPr>
            <a:endParaRPr lang="en-US" sz="1200" dirty="0">
              <a:solidFill>
                <a:schemeClr val="bg1"/>
              </a:solidFill>
              <a:latin typeface="Arial" panose="020B0604020202020204" pitchFamily="34" charset="0"/>
            </a:endParaRPr>
          </a:p>
          <a:p>
            <a:pPr marL="0" lvl="0" indent="0" algn="l" rtl="0">
              <a:lnSpc>
                <a:spcPct val="105000"/>
              </a:lnSpc>
              <a:spcBef>
                <a:spcPts val="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Actions taken:</a:t>
            </a:r>
          </a:p>
          <a:p>
            <a:pPr marL="190500" marR="38100" lvl="0" indent="0" algn="l" rtl="0">
              <a:spcBef>
                <a:spcPts val="200"/>
              </a:spcBef>
              <a:spcAft>
                <a:spcPts val="0"/>
              </a:spcAft>
              <a:buNone/>
            </a:pPr>
            <a:r>
              <a:rPr lang="en-US" sz="1200" dirty="0">
                <a:solidFill>
                  <a:schemeClr val="bg1"/>
                </a:solidFill>
                <a:latin typeface="+mn-lt"/>
                <a:cs typeface="Courier New"/>
              </a:rPr>
              <a:t>Decided to retain entries with missing </a:t>
            </a:r>
            <a:r>
              <a:rPr lang="en-US" sz="1200" dirty="0">
                <a:solidFill>
                  <a:schemeClr val="bg1"/>
                </a:solidFill>
                <a:latin typeface="+mn-lt"/>
                <a:cs typeface="Courier New"/>
                <a:sym typeface="Courier New"/>
              </a:rPr>
              <a:t>phone</a:t>
            </a:r>
            <a:r>
              <a:rPr lang="en-US" sz="1200" dirty="0">
                <a:solidFill>
                  <a:schemeClr val="bg1"/>
                </a:solidFill>
                <a:latin typeface="+mn-lt"/>
                <a:cs typeface="Courier New"/>
              </a:rPr>
              <a:t> numbers to preserve data integrity.</a:t>
            </a:r>
          </a:p>
          <a:p>
            <a:pPr marL="190500" marR="38100" lvl="0" indent="0" algn="l" rtl="0">
              <a:spcBef>
                <a:spcPts val="200"/>
              </a:spcBef>
              <a:spcAft>
                <a:spcPts val="0"/>
              </a:spcAft>
              <a:buNone/>
            </a:pPr>
            <a:r>
              <a:rPr lang="en-US" sz="1200" dirty="0">
                <a:solidFill>
                  <a:schemeClr val="bg1"/>
                </a:solidFill>
                <a:latin typeface="+mn-lt"/>
                <a:cs typeface="Courier New"/>
              </a:rPr>
              <a:t>Noted the missing </a:t>
            </a:r>
            <a:r>
              <a:rPr lang="en-US" sz="1200" dirty="0" err="1">
                <a:solidFill>
                  <a:schemeClr val="bg1"/>
                </a:solidFill>
                <a:latin typeface="+mn-lt"/>
                <a:cs typeface="Courier New"/>
                <a:sym typeface="Courier New"/>
              </a:rPr>
              <a:t>shipped_date</a:t>
            </a:r>
            <a:r>
              <a:rPr lang="en-US" sz="1200" dirty="0">
                <a:solidFill>
                  <a:schemeClr val="bg1"/>
                </a:solidFill>
                <a:latin typeface="+mn-lt"/>
                <a:cs typeface="Courier New"/>
              </a:rPr>
              <a:t> values for consideration in shipping time analysis.</a:t>
            </a:r>
            <a:br>
              <a:rPr lang="en-US" sz="1200" dirty="0">
                <a:solidFill>
                  <a:schemeClr val="bg1"/>
                </a:solidFill>
                <a:latin typeface="+mn-lt"/>
                <a:cs typeface="Courier New"/>
              </a:rPr>
            </a:br>
            <a:r>
              <a:rPr lang="en-US" sz="1200" dirty="0">
                <a:solidFill>
                  <a:schemeClr val="bg1"/>
                </a:solidFill>
                <a:latin typeface="+mn-lt"/>
                <a:cs typeface="Courier New"/>
              </a:rPr>
              <a:t>IS NULL keyword is used for finding missing data. Some values were retained for analysis purposes.</a:t>
            </a:r>
            <a:br>
              <a:rPr lang="en-US" sz="1200" dirty="0">
                <a:solidFill>
                  <a:schemeClr val="bg1"/>
                </a:solidFill>
                <a:latin typeface="+mn-lt"/>
                <a:cs typeface="Courier New"/>
              </a:rPr>
            </a:br>
            <a:r>
              <a:rPr lang="en-US" sz="1200" dirty="0">
                <a:solidFill>
                  <a:schemeClr val="bg1"/>
                </a:solidFill>
                <a:latin typeface="+mn-lt"/>
                <a:cs typeface="Courier New"/>
              </a:rPr>
              <a:t>Cleaning is done using UPDATE</a:t>
            </a:r>
          </a:p>
          <a:p>
            <a:pPr marL="0" lvl="0" indent="0" algn="l" rtl="0">
              <a:lnSpc>
                <a:spcPct val="105000"/>
              </a:lnSpc>
              <a:spcBef>
                <a:spcPts val="1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Rationale:</a:t>
            </a:r>
          </a:p>
          <a:p>
            <a:pPr marL="190500" marR="38100">
              <a:spcBef>
                <a:spcPts val="200"/>
              </a:spcBef>
            </a:pPr>
            <a:r>
              <a:rPr lang="en-US" sz="1200" dirty="0">
                <a:solidFill>
                  <a:schemeClr val="bg1"/>
                </a:solidFill>
                <a:latin typeface="+mn-lt"/>
                <a:cs typeface="Courier New"/>
              </a:rPr>
              <a:t>Retaining records ensures a comprehensive analysis.</a:t>
            </a:r>
          </a:p>
          <a:p>
            <a:pPr marL="190500" marR="38100">
              <a:spcBef>
                <a:spcPts val="200"/>
              </a:spcBef>
              <a:buSzPts val="1100"/>
            </a:pPr>
            <a:r>
              <a:rPr lang="en-US" sz="1200" dirty="0">
                <a:solidFill>
                  <a:schemeClr val="bg1"/>
                </a:solidFill>
                <a:latin typeface="+mn-lt"/>
                <a:cs typeface="Courier New"/>
              </a:rPr>
              <a:t>Missing values can inform about data collection processes and areas for improvement.</a:t>
            </a:r>
          </a:p>
        </p:txBody>
      </p:sp>
    </p:spTree>
    <p:extLst>
      <p:ext uri="{BB962C8B-B14F-4D97-AF65-F5344CB8AC3E}">
        <p14:creationId xmlns:p14="http://schemas.microsoft.com/office/powerpoint/2010/main" val="114165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Customer Base</a:t>
            </a: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1" y="1387505"/>
            <a:ext cx="2959532" cy="2799677"/>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Regions</a:t>
            </a:r>
            <a:r>
              <a:rPr lang="en-IN" dirty="0">
                <a:solidFill>
                  <a:schemeClr val="bg1"/>
                </a:solidFill>
              </a:rPr>
              <a:t>: </a:t>
            </a:r>
            <a:r>
              <a:rPr lang="en-IN" sz="1200" dirty="0">
                <a:solidFill>
                  <a:schemeClr val="bg1"/>
                </a:solidFill>
              </a:rPr>
              <a:t>Customers are mainly distributed across New York, California and Texas.</a:t>
            </a:r>
          </a:p>
          <a:p>
            <a:pPr>
              <a:lnSpc>
                <a:spcPct val="115000"/>
              </a:lnSpc>
            </a:pPr>
            <a:endParaRPr lang="en-IN"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Observation:</a:t>
            </a:r>
          </a:p>
          <a:p>
            <a:pPr>
              <a:lnSpc>
                <a:spcPct val="115000"/>
              </a:lnSpc>
            </a:pPr>
            <a:r>
              <a:rPr lang="en-US" sz="1200" dirty="0">
                <a:solidFill>
                  <a:schemeClr val="bg1"/>
                </a:solidFill>
                <a:latin typeface="Arial" panose="020B0604020202020204" pitchFamily="34" charset="0"/>
              </a:rPr>
              <a:t>We have largest customer base in New York.</a:t>
            </a:r>
            <a:br>
              <a:rPr lang="en-US" dirty="0">
                <a:solidFill>
                  <a:schemeClr val="bg1"/>
                </a:solidFill>
                <a:latin typeface="Arial" panose="020B0604020202020204" pitchFamily="34" charset="0"/>
              </a:rPr>
            </a:br>
            <a:endParaRPr lang="en-IN"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Aggregate functions like COUNT(), SUM(), MAX() &amp; AVG() are used.</a:t>
            </a:r>
          </a:p>
          <a:p>
            <a:pPr>
              <a:lnSpc>
                <a:spcPct val="115000"/>
              </a:lnSpc>
            </a:pPr>
            <a:r>
              <a:rPr lang="en-US" sz="1200" dirty="0">
                <a:solidFill>
                  <a:schemeClr val="bg1"/>
                </a:solidFill>
                <a:latin typeface="Arial" panose="020B0604020202020204" pitchFamily="34" charset="0"/>
              </a:rPr>
              <a:t>Group By the state column is used.</a:t>
            </a:r>
          </a:p>
        </p:txBody>
      </p:sp>
      <mc:AlternateContent xmlns:mc="http://schemas.openxmlformats.org/markup-compatibility/2006" xmlns:cx4="http://schemas.microsoft.com/office/drawing/2016/5/10/chartex">
        <mc:Choice Requires="cx4">
          <p:graphicFrame>
            <p:nvGraphicFramePr>
              <p:cNvPr id="2" name="Chart 1">
                <a:extLst>
                  <a:ext uri="{FF2B5EF4-FFF2-40B4-BE49-F238E27FC236}">
                    <a16:creationId xmlns:a16="http://schemas.microsoft.com/office/drawing/2014/main" id="{370F7645-59DA-3FD1-009D-2E88DD842020}"/>
                  </a:ext>
                </a:extLst>
              </p:cNvPr>
              <p:cNvGraphicFramePr/>
              <p:nvPr>
                <p:extLst>
                  <p:ext uri="{D42A27DB-BD31-4B8C-83A1-F6EECF244321}">
                    <p14:modId xmlns:p14="http://schemas.microsoft.com/office/powerpoint/2010/main" val="406720846"/>
                  </p:ext>
                </p:extLst>
              </p:nvPr>
            </p:nvGraphicFramePr>
            <p:xfrm>
              <a:off x="3289538" y="1053130"/>
              <a:ext cx="5663631" cy="373175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 name="Chart 1">
                <a:extLst>
                  <a:ext uri="{FF2B5EF4-FFF2-40B4-BE49-F238E27FC236}">
                    <a16:creationId xmlns:a16="http://schemas.microsoft.com/office/drawing/2014/main" id="{370F7645-59DA-3FD1-009D-2E88DD842020}"/>
                  </a:ext>
                </a:extLst>
              </p:cNvPr>
              <p:cNvPicPr>
                <a:picLocks noGrp="1" noRot="1" noChangeAspect="1" noMove="1" noResize="1" noEditPoints="1" noAdjustHandles="1" noChangeArrowheads="1" noChangeShapeType="1"/>
              </p:cNvPicPr>
              <p:nvPr/>
            </p:nvPicPr>
            <p:blipFill>
              <a:blip r:embed="rId4"/>
              <a:stretch>
                <a:fillRect/>
              </a:stretch>
            </p:blipFill>
            <p:spPr>
              <a:xfrm>
                <a:off x="3289538" y="1053130"/>
                <a:ext cx="5663631" cy="3731757"/>
              </a:xfrm>
              <a:prstGeom prst="rect">
                <a:avLst/>
              </a:prstGeom>
            </p:spPr>
          </p:pic>
        </mc:Fallback>
      </mc:AlternateContent>
    </p:spTree>
    <p:extLst>
      <p:ext uri="{BB962C8B-B14F-4D97-AF65-F5344CB8AC3E}">
        <p14:creationId xmlns:p14="http://schemas.microsoft.com/office/powerpoint/2010/main" val="316980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Products diversity across categories</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62173" y="1423285"/>
            <a:ext cx="2887761" cy="2464201"/>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Observation</a:t>
            </a:r>
            <a:r>
              <a:rPr lang="en-IN" dirty="0">
                <a:solidFill>
                  <a:schemeClr val="bg1"/>
                </a:solidFill>
              </a:rPr>
              <a:t>:</a:t>
            </a:r>
            <a:endParaRPr lang="en-US"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Cyclocross Bicycles and Electric Bikes seem to have lesser products diversity</a:t>
            </a:r>
          </a:p>
          <a:p>
            <a:endParaRPr lang="en-IN" sz="1400" dirty="0">
              <a:solidFill>
                <a:schemeClr val="bg1"/>
              </a:solidFill>
              <a:effectLst/>
              <a:latin typeface="Arial" panose="020B0604020202020204" pitchFamily="34" charset="0"/>
              <a:ea typeface="Arial" panose="020B0604020202020204" pitchFamily="34" charset="0"/>
            </a:endParaRPr>
          </a:p>
          <a:p>
            <a:pPr>
              <a:lnSpc>
                <a:spcPct val="115000"/>
              </a:lnSpc>
            </a:pPr>
            <a:r>
              <a:rPr lang="en-IN" u="sng" dirty="0">
                <a:solidFill>
                  <a:schemeClr val="tx2"/>
                </a:solidFill>
                <a:effectLst>
                  <a:glow>
                    <a:schemeClr val="bg1"/>
                  </a:glow>
                  <a:outerShdw sx="1000" sy="1000" algn="ctr" rotWithShape="0">
                    <a:schemeClr val="tx2"/>
                  </a:outerShdw>
                </a:effectLst>
              </a:rPr>
              <a:t>Next Step:</a:t>
            </a:r>
          </a:p>
          <a:p>
            <a:pPr>
              <a:lnSpc>
                <a:spcPct val="115000"/>
              </a:lnSpc>
            </a:pPr>
            <a:r>
              <a:rPr lang="en-US" sz="1200" dirty="0">
                <a:solidFill>
                  <a:schemeClr val="bg1"/>
                </a:solidFill>
                <a:latin typeface="Arial" panose="020B0604020202020204" pitchFamily="34" charset="0"/>
              </a:rPr>
              <a:t>Review the sales pattern if Cruisers Bicycles and Mountain Bikes really have demand across products range.</a:t>
            </a:r>
          </a:p>
          <a:p>
            <a:pPr>
              <a:lnSpc>
                <a:spcPct val="115000"/>
              </a:lnSpc>
            </a:pP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Group By and Order by used.</a:t>
            </a:r>
          </a:p>
        </p:txBody>
      </p:sp>
      <p:pic>
        <p:nvPicPr>
          <p:cNvPr id="1028" name="Picture 4">
            <a:extLst>
              <a:ext uri="{FF2B5EF4-FFF2-40B4-BE49-F238E27FC236}">
                <a16:creationId xmlns:a16="http://schemas.microsoft.com/office/drawing/2014/main" id="{6BDB33A5-B511-8C14-588F-C7B782535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464" y="1423285"/>
            <a:ext cx="6050363" cy="332244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2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Summary by Category</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62173" y="1423285"/>
            <a:ext cx="2844029" cy="3526030"/>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Sales Summary by Quantity across categories</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Insight:</a:t>
            </a:r>
          </a:p>
          <a:p>
            <a:pPr>
              <a:lnSpc>
                <a:spcPct val="115000"/>
              </a:lnSpc>
            </a:pPr>
            <a:r>
              <a:rPr lang="en-US" sz="1200" dirty="0">
                <a:solidFill>
                  <a:schemeClr val="bg1"/>
                </a:solidFill>
                <a:latin typeface="Arial" panose="020B0604020202020204" pitchFamily="34" charset="0"/>
              </a:rPr>
              <a:t>Observed higher sales in the categories of Cruiser bikes and Mountain bikes, possibly Cruiser bikes are used for leisure riding and are the most popular. Mountain bikes used for adventure cycling are also quite popular.</a:t>
            </a:r>
          </a:p>
          <a:p>
            <a:pPr>
              <a:lnSpc>
                <a:spcPct val="115000"/>
              </a:lnSpc>
            </a:pP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endParaRPr lang="en-US" sz="1200" dirty="0">
              <a:solidFill>
                <a:schemeClr val="bg1"/>
              </a:solidFill>
              <a:latin typeface="Arial" panose="020B0604020202020204" pitchFamily="34" charset="0"/>
            </a:endParaRPr>
          </a:p>
          <a:p>
            <a:pPr>
              <a:lnSpc>
                <a:spcPct val="115000"/>
              </a:lnSpc>
            </a:pPr>
            <a:r>
              <a:rPr lang="en-US" sz="1200" dirty="0">
                <a:solidFill>
                  <a:schemeClr val="bg1"/>
                </a:solidFill>
                <a:latin typeface="Arial" panose="020B0604020202020204" pitchFamily="34" charset="0"/>
              </a:rPr>
              <a:t>Group By clause has been used.</a:t>
            </a:r>
          </a:p>
        </p:txBody>
      </p:sp>
      <p:pic>
        <p:nvPicPr>
          <p:cNvPr id="5122" name="Picture 2">
            <a:extLst>
              <a:ext uri="{FF2B5EF4-FFF2-40B4-BE49-F238E27FC236}">
                <a16:creationId xmlns:a16="http://schemas.microsoft.com/office/drawing/2014/main" id="{8263B81C-A82A-ED0E-0955-8C75A4E14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566" y="1423285"/>
            <a:ext cx="6111261" cy="352603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30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Performance by Product</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62173" y="1423285"/>
            <a:ext cx="2844029" cy="3599896"/>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Total sales per product: Query to calculate the total sales amount for each product (considering quantity, list price, and discount).</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Insight:</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a:t>
            </a:r>
            <a:r>
              <a:rPr lang="en-US" sz="1200" dirty="0">
                <a:solidFill>
                  <a:schemeClr val="bg1"/>
                </a:solidFill>
                <a:latin typeface="Arial" panose="020B0604020202020204" pitchFamily="34" charset="0"/>
              </a:rPr>
              <a:t>-- Trek Slash 8 27.5 = 2016 has been the highest revenue generating model amongst others.</a:t>
            </a:r>
          </a:p>
          <a:p>
            <a:r>
              <a:rPr lang="en-US" sz="1200" dirty="0">
                <a:solidFill>
                  <a:schemeClr val="bg1"/>
                </a:solidFill>
                <a:latin typeface="Arial" panose="020B0604020202020204" pitchFamily="34" charset="0"/>
              </a:rPr>
              <a:t> -- Revenue (In Dollars) </a:t>
            </a:r>
            <a:r>
              <a:rPr lang="en-US" sz="1200" dirty="0" err="1">
                <a:solidFill>
                  <a:schemeClr val="bg1"/>
                </a:solidFill>
                <a:latin typeface="Arial" panose="020B0604020202020204" pitchFamily="34" charset="0"/>
              </a:rPr>
              <a:t>total_sales_volume</a:t>
            </a:r>
            <a:r>
              <a:rPr lang="en-US" sz="1200" dirty="0">
                <a:solidFill>
                  <a:schemeClr val="bg1"/>
                </a:solidFill>
                <a:latin typeface="Arial" panose="020B0604020202020204" pitchFamily="34" charset="0"/>
              </a:rPr>
              <a:t> as well as </a:t>
            </a:r>
            <a:r>
              <a:rPr lang="en-US" sz="1200" dirty="0" err="1">
                <a:solidFill>
                  <a:schemeClr val="bg1"/>
                </a:solidFill>
                <a:latin typeface="Arial" panose="020B0604020202020204" pitchFamily="34" charset="0"/>
              </a:rPr>
              <a:t>revenue_per_item</a:t>
            </a:r>
            <a:endParaRPr lang="en-US" sz="1200" dirty="0">
              <a:solidFill>
                <a:schemeClr val="bg1"/>
              </a:solidFill>
              <a:latin typeface="Arial" panose="020B0604020202020204" pitchFamily="34" charset="0"/>
            </a:endParaRPr>
          </a:p>
          <a:p>
            <a:pPr>
              <a:lnSpc>
                <a:spcPct val="115000"/>
              </a:lnSpc>
            </a:pP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Used joins to connect </a:t>
            </a:r>
            <a:r>
              <a:rPr lang="en-US" sz="1200" dirty="0" err="1">
                <a:solidFill>
                  <a:schemeClr val="bg1"/>
                </a:solidFill>
                <a:latin typeface="Arial" panose="020B0604020202020204" pitchFamily="34" charset="0"/>
              </a:rPr>
              <a:t>order_items</a:t>
            </a:r>
            <a:r>
              <a:rPr lang="en-US" sz="1200" dirty="0">
                <a:solidFill>
                  <a:schemeClr val="bg1"/>
                </a:solidFill>
                <a:latin typeface="Arial" panose="020B0604020202020204" pitchFamily="34" charset="0"/>
              </a:rPr>
              <a:t> and products tables</a:t>
            </a:r>
          </a:p>
        </p:txBody>
      </p:sp>
      <p:pic>
        <p:nvPicPr>
          <p:cNvPr id="2050" name="Picture 2">
            <a:extLst>
              <a:ext uri="{FF2B5EF4-FFF2-40B4-BE49-F238E27FC236}">
                <a16:creationId xmlns:a16="http://schemas.microsoft.com/office/drawing/2014/main" id="{7B948A3B-F31D-F0B5-7907-C6821B240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157" y="1209297"/>
            <a:ext cx="6097127" cy="377849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69123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docProps/app.xml><?xml version="1.0" encoding="utf-8"?>
<Properties xmlns="http://schemas.openxmlformats.org/officeDocument/2006/extended-properties" xmlns:vt="http://schemas.openxmlformats.org/officeDocument/2006/docPropsVTypes">
  <Template/>
  <TotalTime>457</TotalTime>
  <Words>1627</Words>
  <Application>Microsoft Office PowerPoint</Application>
  <PresentationFormat>On-screen Show (16:9)</PresentationFormat>
  <Paragraphs>183</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Comfortaa</vt:lpstr>
      <vt:lpstr>Aptos Narrow</vt:lpstr>
      <vt:lpstr>Raleway</vt:lpstr>
      <vt:lpstr>Montserrat</vt:lpstr>
      <vt:lpstr>-apple-system</vt:lpstr>
      <vt:lpstr>Arial</vt:lpstr>
      <vt:lpstr>Lato</vt:lpstr>
      <vt:lpstr>Focus</vt:lpstr>
      <vt:lpstr>Bike Store Data Analysis Project</vt:lpstr>
      <vt:lpstr>Project Overview and Setup</vt:lpstr>
      <vt:lpstr>Technical Details on Project Setup  </vt:lpstr>
      <vt:lpstr>Entity Relationship          Diagram</vt:lpstr>
      <vt:lpstr>Data Cleaning  </vt:lpstr>
      <vt:lpstr>Customer Base</vt:lpstr>
      <vt:lpstr>Products diversity across categories  </vt:lpstr>
      <vt:lpstr>Sales Summary by Category  </vt:lpstr>
      <vt:lpstr>Sales Performance by Product  </vt:lpstr>
      <vt:lpstr>Customer Orders Count  </vt:lpstr>
      <vt:lpstr>Sales vs Revenue Analysis  </vt:lpstr>
      <vt:lpstr>Sales Performance by Staff  </vt:lpstr>
      <vt:lpstr>Store Performance Comparison  </vt:lpstr>
      <vt:lpstr>Sales Prediction for Inventory Re-stocking</vt:lpstr>
      <vt:lpstr>Trend and Seasonality Effect  </vt:lpstr>
      <vt:lpstr>Use of Advance SQL Functions  </vt:lpstr>
      <vt:lpstr>Use of several Sub-Queries and CTEs  </vt:lpstr>
      <vt:lpstr>Summary - Sales &amp; Customer Data  </vt:lpstr>
      <vt:lpstr>Summary - Inventory &amp; Stocking  </vt:lpstr>
      <vt:lpstr>Summary - Staffing Insights   </vt:lpstr>
      <vt:lpstr>Summary - Sales Trends &amp; Supply Chain  </vt:lpstr>
      <vt:lpstr>Recommendations  </vt:lpstr>
      <vt:lpstr>Bike Store Project Links  </vt:lpstr>
      <vt:lpstr>Q&amp;A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Sowbhagya Gurumurthy</dc:creator>
  <cp:lastModifiedBy>Manjunath KS</cp:lastModifiedBy>
  <cp:revision>109</cp:revision>
  <dcterms:modified xsi:type="dcterms:W3CDTF">2024-10-04T17:22:11Z</dcterms:modified>
</cp:coreProperties>
</file>