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77" r:id="rId5"/>
    <p:sldId id="272" r:id="rId6"/>
    <p:sldId id="288" r:id="rId7"/>
    <p:sldId id="289" r:id="rId8"/>
    <p:sldId id="290" r:id="rId9"/>
    <p:sldId id="291" r:id="rId10"/>
    <p:sldId id="287" r:id="rId11"/>
    <p:sldId id="271" r:id="rId12"/>
    <p:sldId id="273" r:id="rId13"/>
    <p:sldId id="274" r:id="rId14"/>
    <p:sldId id="275" r:id="rId15"/>
    <p:sldId id="278" r:id="rId16"/>
    <p:sldId id="279" r:id="rId17"/>
    <p:sldId id="292" r:id="rId18"/>
    <p:sldId id="280" r:id="rId19"/>
    <p:sldId id="281" r:id="rId20"/>
    <p:sldId id="282" r:id="rId21"/>
    <p:sldId id="283" r:id="rId22"/>
    <p:sldId id="284" r:id="rId23"/>
    <p:sldId id="285" r:id="rId24"/>
    <p:sldId id="286" r:id="rId25"/>
    <p:sldId id="265" r:id="rId26"/>
  </p:sldIdLst>
  <p:sldSz cx="9144000" cy="5143500" type="screen16x9"/>
  <p:notesSz cx="6858000" cy="9144000"/>
  <p:embeddedFontLst>
    <p:embeddedFont>
      <p:font typeface="Aptos Narrow" panose="020B0004020202020204" pitchFamily="3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Montserrat" panose="000005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9"/>
  </p:normalViewPr>
  <p:slideViewPr>
    <p:cSldViewPr snapToGrid="0">
      <p:cViewPr varScale="1">
        <p:scale>
          <a:sx n="80" d="100"/>
          <a:sy n="80" d="100"/>
        </p:scale>
        <p:origin x="884" y="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Sheet1!$A$2:$A$4</cx:f>
        <cx:nf>Sheet1!$A$1</cx:nf>
        <cx:lvl ptCount="3" name="State">
          <cx:pt idx="0">NY</cx:pt>
          <cx:pt idx="1">CA</cx:pt>
          <cx:pt idx="2">TX</cx:pt>
        </cx:lvl>
      </cx:strDim>
      <cx:numDim type="colorVal">
        <cx:f>Sheet1!$B$2:$B$4</cx:f>
        <cx:lvl ptCount="3" formatCode="General">
          <cx:pt idx="0">3195</cx:pt>
          <cx:pt idx="1">1006</cx:pt>
          <cx:pt idx="2">521</cx:pt>
        </cx:lvl>
      </cx:numDim>
    </cx:data>
  </cx:chartData>
  <cx:chart>
    <cx:title pos="t" align="ctr" overlay="0">
      <cx:tx>
        <cx:rich>
          <a:bodyPr spcFirstLastPara="1" vertOverflow="ellipsis" horzOverflow="overflow" wrap="square" lIns="0" tIns="0" rIns="0" bIns="0" anchor="ctr" anchorCtr="1"/>
          <a:lstStyle/>
          <a:p>
            <a:pPr algn="ctr" rtl="0">
              <a:defRPr/>
            </a:pPr>
            <a:r>
              <a:rPr lang="en-GB" sz="1400" b="0" i="0" u="none" strike="noStrike" baseline="0" dirty="0">
                <a:solidFill>
                  <a:schemeClr val="bg1"/>
                </a:solidFill>
                <a:latin typeface="Aptos Narrow" panose="02110004020202020204"/>
              </a:rPr>
              <a:t>Customer</a:t>
            </a:r>
            <a:r>
              <a:rPr lang="en-GB" sz="1400" b="0" i="0" u="none" strike="noStrike" baseline="0" dirty="0">
                <a:solidFill>
                  <a:sysClr val="windowText" lastClr="000000">
                    <a:lumMod val="65000"/>
                    <a:lumOff val="35000"/>
                  </a:sysClr>
                </a:solidFill>
                <a:latin typeface="Aptos Narrow" panose="02110004020202020204"/>
              </a:rPr>
              <a:t> </a:t>
            </a:r>
            <a:r>
              <a:rPr lang="en-GB" sz="1400" b="0" i="0" u="none" strike="noStrike" baseline="0" dirty="0">
                <a:solidFill>
                  <a:schemeClr val="bg1"/>
                </a:solidFill>
                <a:latin typeface="Aptos Narrow" panose="02110004020202020204"/>
              </a:rPr>
              <a:t>Base</a:t>
            </a:r>
          </a:p>
        </cx:rich>
      </cx:tx>
      <cx:spPr>
        <a:solidFill>
          <a:schemeClr val="tx1"/>
        </a:solidFill>
      </cx:spPr>
    </cx:title>
    <cx:plotArea>
      <cx:plotAreaRegion>
        <cx:plotSurface>
          <cx:spPr>
            <a:ln>
              <a:solidFill>
                <a:schemeClr val="tx2"/>
              </a:solidFill>
            </a:ln>
          </cx:spPr>
        </cx:plotSurface>
        <cx:series layoutId="regionMap" uniqueId="{EB3BAA4F-0FF1-7845-BFA3-6A469E1BD85A}">
          <cx:tx>
            <cx:txData>
              <cx:f>Sheet1!$B$1</cx:f>
              <cx:v>Customer count</cx:v>
            </cx:txData>
          </cx:tx>
          <cx:spPr>
            <a:ln>
              <a:solidFill>
                <a:schemeClr val="tx2"/>
              </a:solidFill>
            </a:ln>
          </cx:spPr>
          <cx:dataLabels/>
          <cx:dataId val="0"/>
          <cx:layoutPr>
            <cx:geography cultureLanguage="en-GB" cultureRegion="IN" attribution="Powered by Bing">
              <cx:geoCache provider="{E9337A44-BEBE-4D9F-B70C-5C5E7DAFC167}">
                <cx:binary>1HtZj9xGk+1fEfQ8lHNP5mA8wCWrqle1llbrWnohWq02dyaZTK6/fg675O+6y54WjAEuMHpwobll
ZmTEiRMn0v/xMP/7Q/V4717NddX0//4w//o68779919+6R+yx/q+f1PnD8729nf/5sHWv9jff88f
Hn/57u6nvEl/YYSKXx6ye+cf59f/+R/4Wvpor+3Dvc9t82F4dMvHx36ofP/Cvb+99er+e503u7z3
Ln/w9NfXN19ev3psfO6XT0v7+OvrZ/dfv/rl9Ct/GfFVhUn54TveFeyN4YYJzhl5+sdfv6psk/64
HWj5RuGOVFSYp3/qj7Fv7mu8f/M4vfpiXflvr+6a3D9+f3Xr7/1j/8dDfzfBp+ndf//uHvsea3v6
feFDz1Z3XPyDHRq/2TOFaX99fTJy3tv4+EBstyXe3T7Z5JfnO/Kf/3FyAVY6ufKnTTs16c9u/WXP
4v/zkkn+2Z5x/YZJoZSh5rhn9PmeUWreKKqZpoIeN+2PsY97Ft9X+e/WNfn9/3jXXvjUyb5tBvhf
uG+ffvvDdn/nyv9w3+gboXgoQkr/dt+MecMRh0Zrdty28I+xj/v26XG+7//HW/b3XznZrW3Z/wt2
6+Up/hkjnz35DzGSmzeScKmBgs8DDRtGaIg9E+K4oSfgeAJM//18/h4ST15/toT/T6j33yPiv5LK
7t7f75+y0Z9A8eW7f6DpyavPktqz1f4RBxfff33NhPjT/m2f+PHeMUhOjHa0+b/ee7zv/a+vA6Xe
GM25kjrkgFFBsHHT43YLsPlGUmZIaLgEyIaIwcY6n/36WtM3XArNFWchZfL1q94O23UaIoUyCail
gFwD3P1X+n9vqyW1zb+s8ePvV81Qv7d54/tfX3Mk3Pb42DbLbUTKiFGUM60MDxkm0D7cfwTFwNP0
3ypauIZOpXwMaeIHs2etaIMqJu2Yr5+lHNryXgRO9oemW/pF7DybZTbHgU3It7Rxogliy+ZSX5pM
LsOuNEHTnU+mrvq3lazbYIlsOcv2myx9MdsdbFUVPE61FvRRz3YZPlbZrKv7MJRt8sBr3qmbVOVd
y6Oa5j2mIlrp6ncZJX5qdmklXdlGdpJ1fU310mHKaV3T5YrVvCl+D/rR4p0/benfGEmf2MgQUBYj
lTBbFmQEHvFnG2la50OmsvAxmWxTdOe+FpU4r8TYO32+9qnPp3jNW6TBiiQ5Sw4vD0/Z6fhac83B
mkKOncJkno+/FjzsFVH594KWvMxjb7nkWWQMC7ri4OYpdX7nMp+KLApEsLbN+0nwpWcxFaua+KVX
WdOXkbUdd/TGyLDDvZcnCRf+sx9psuFSCBfaqNvmls/nOGd5wDLHg+8qcCNhu3TVqe4OVSg8J1Hj
vFJfS0kSf/HyuCd7s40rjNCMScJMyE/HbYfFahvw8Hu6wOdUNJK26n/LRMKaNJqKfMjfNQmIt4+y
zDKmopeHN39ZtkaCFSEzQoYMMfR82akc84DMGf8e6Ep3PJYTUfIegRT4C7vmurrJA2rpW152y3Bb
9oSsWdRneQWjvDwTIMLzDZBMiVDKUEkFa/CTDfAqJ8VSNslDYtZGujPbtXWy7IOk7s1ytoRuxq68
PORfFx/qUAklQ2IIN4I8X3yms6QqFuK+CzUhyg8LVSstD9JNQy/2eZgI9dUNsHoX9Upr9dWSZXRm
P+aWtNNPHIGeIBnypSECUYJA5YDT8GQ2qVkLaVoffMtyp+vgfPbZFhD1bDNQ+GEqxCrivO4X1kaz
YRyzkjnJhtu6VcUSNwF1za2ps9o1u05axz7WY97031622Yanf8JbTSknyN9CUg0M5+oES4YpCR3p
1vnb7LyDE5ChJDAWmScug2h2fAxuW1Z2W9D4yW4/eZsO/9RYlCoNdkiUCQUXgLbnWxd2rPdLr+y3
ppIBMLwAeq1TNC7EL/KKJxK436eDK+/rQjZAVNfWjsrzMCiCsYy6DGi7If+S4a0mX6vxSsxla+uf
wAo99TFUF1xppnTINkakTvLTzKemNc3Kv/UJU0G9L3zfVsP7bvV528RTt3SYXKDrEffs0tV22YXl
ugS3U9smF71xVZHG9bqS5arOusYnUWOISnw8SBJUH1Vt0rWOGTczIJEFxUKbS7KaCl8t82Tqup+E
KUW19MwBmKKhUUYRyqWScNbnlodnNt3YjO1XLa0sZNySUMIVk2QwxsV01QGgPVmO6FkNAveGJzhp
aRLi1jx5rrrDMPGfB7Q4RXEGtmEQSJQyvgHJiVuUc9nXSWbbr61DFHV73peheMtoxpcr3g8LzGGS
sVo/19m8LDoaMjd1WQzAn9THtFuT4NzVolg/u2Do1U2Yq40gzGKsK3NWDnLbHttzAxdaRi3Hj60r
yvXzWqlyKiNSVVvSymF9bJBtTIaLfHFgImE9z9g7LosFP/1KUh/uWtnz/qD0sO1dOac5CEb3NLwJ
02CZotDOBT5hQR4w8zxoNm7gW1mX93Ovmq49mNHR8VZwu/pr58rERVVVO1bHQZrU83kqkFy/NGGT
iM8jGSmcTIcpeMbYNRYU5WVsOIVwWF8TrcHxhVaS0xPX4MnSpNS01deV1r1Lo5kR3fbRZAtbXfCh
mwAUL494ikZMA4sYRd6mArn7dMTekT6baj594euwOeM0iA3+WK9LJG81dlJ9TQq+wgknNvg+fasB
LPDTl6ex0dlnQcG1UkwjcUlGmABLfh4UKx+HLjCq/lyLpvY88naQwaPtsg5olJV9Q/cu0TZ/P/Zh
CsRpM2nTfRp6Ntoo1HqqxsiztLuqklDdztxV4RL1E1XjRx8GJI87uc72Ck5EsqggIsnbSCSKbsGe
EfihHTOwi4ukKP0W+aOQ/B1Dvm+XiJeOz+PZyys+xTWUcSEB3cCqsVqOmuD5ikuVZM3U9fpuHBoC
EiudYyCx47r5rQDJEucZnWa47Vwajp/UPzHbQLWbS/OhmFhym8xqc2nW5WvtzvOW8Q0iu7Un9NBV
Y9vnZ6tcSkRdMtUbp6ZLWCM6Ne0QRi8v6fkeSqCGEoQTCVijlIanVKhUWYfiIBhvsr7cMGytJ6T8
tpfN8GEJwkFc//PxJBH6qRZWSp1YUM9zS1lIhhssfUPQOc26IiK2zKWNXJ+n9/9sPMQlDUOsL+SE
CHqKjXxK4C5jXtwkRYok3ZSgPmyny0rzfdN3Gkt+eUB2kipCUMoQPARpAiEBFeck93W8qVdbNOwu
9BkHWPk23XbUB3zYsPAJGKGmLtjsJJs3zETy2TDatR0yd5BR1EV0ltsl25V9eV+ZQovzfKo2x+qW
yaqbpJvxVJ7xzWeWtFb9oQy044c2dCPv4wUJGP7zk6Wd0HYszVAuGAX2EClAoJ+7v59LqqvBLnc8
HTfo965DrK7VmtsHT8KSNdHibbd+1qzZCEcdWAoPn1Vdpct+rRX16cHwYJjuQPsdzDHpgiOc+bgC
nps8MIhZMVXtli4G5KHznLUT8oQHxcOAuU8I/kLRSmGKOhUwhfc6C3wsq6EAxmSGFfjraJ8tt5T/
yKFECP4FuqqZDFHHk7/UDnRahVpUF3waa20Bt8d6gWXhPJYxSvUsbX6Gsyf5fRtScFRKBHmeIFxP
8jspLDh5O+tP/UDhIX7xHg4FMgX7iKIVVu6TKbBzH6mKLzB4NSYNOCCyCKw0ubny77Xqw6Q4JF6E
QFcg3PjRQeNHSq0DIKmfG2T+H9uWdlMDU85V2AB8AEvbdqTlvG1EUOQUP2YpzPiR2NpiJrIskexL
5bfC/2WXE4Y/TzJY/JZVgboUSvVfS1Tw6z5Iybx8yrJFVUnkh5K3cTKRpLhRbBVu2XeZU20YGcZM
kUXOdXl3SaqBzzJqQR+DK5fWgXib1JnmcTfZOX0geUXOp2QQalfqxlbfRVGt7mNtVY1Wzkqr6Z0Y
KZnXXVg0RrZxB0LeD4dpkuF447osmW2kalLTa04cNbumcYbGxewHl0R2Dru1iLJmdGKO07kcEQzj
6qaliuZAFqI4GEYHcasqv4g0JjMdpuGsNVNGExDiJPUXPtOgurFeq2ldoRPAFduLuVySIer6tlCH
0eiU72QdzOunSVmWfx5ElSY7Ljyj8YKC3y6RSn1vdiZnUxmnskrPNeN+11kyrVeJaQg5oxPN2CEN
+jAj+7a0tbhb5JiWwZ2xZJ4/zX7m/m3Q+yb4iBSsh+/SKeXuVj2mjY1aa2nWfzDzWpVnSQ656LBa
EdY2MqXlLIu1W/su/EbrImy+Z6y147yDqyzdoxn8NJG4rKaeFuc+aToZ7lBYyUqdJXVQqhtDdVCW
Z6NqWV9lj1nYcA8rz5SHTrxduR3h0it1fZt94Ip4RfZNI9pWXwwmybPqupFz2aX7Ykz9NF5PMknz
/BBYYXP1UXrn7IUqRJaGB/iK4mXUjisBT6r6MJ9MlAZCdX6XJW4tlosp7YMsP5vyGuk7Ls0kALBj
mw/yNxsMSvYXcI4pSOKJgwfSm6EFjTWRX3g4q3cV0xo//ngxyPMK94iBTOLi1fai+7YOnWHjZaFc
m7JzOgeB1vFSyHLQZ3NT0LqKpBg3okFkkGM5KZdIKvdzsihi4kJmRqbvlqmdWv2+SIJiqg665AFr
L8phMeH4ThVc5ibqjNlEHu28zMrPOk2SYL0SouphqWDpANlvgdpdJq8CnjhdXdO8y2n1viimIkz2
UwEgSPc2pxxzB2RtU1rGoCJsT9JsybsdacvChbvGk0A2v7GUNRivLipj7oY07LrYQViAZVk45Mgg
MVXZ9hHMHxww6jqzFUki67H6uM1ow9WhyKbNYrzyJX5sn3kk81pvkC9Gn4Y6NpO3cIC1AYE788bV
eK49LjXzcoX5ukLjH3JJn2C0KqMbIaD5tj20FRmT/5dW82bnRpgC4lwwBA5bETRlmInHrkOF2B1c
noO6xlNIF93FeZjJIcAOiqEbPvuiGfIG9gqy1Z5lwyro/DYs9DblHDvdrrcKnoUROG5135Jg3hxM
uWDbebkEuFaZejPNOFI8ihQbdhPmMDY9ho1/rMc5zrtvUDAzXJNza9VtKUVieCwmA0UtanVGYYsf
3pOsvcEndRFsi0v88mSMAV7j4h9Fg5Gr3P7ivSzfcpK74PaHqYPj438Y+fgcpBdWvtWsrTEB2gTZ
+K3MVZu7s7zhCxbdsRUd9ChlPM3JLRSN1JpIHjfKrqOHq0HKGFx60VCzJDKiZTYu6p2pBwsrjayu
8AhrIVq6GLpRMpqoJMtWRaS1ZLhY6ZR038zRgrZFBAHXjmvKWI6iN25toyZ6vgzhJneQ49Ye3UMl
ZQX7KJHjjb3U1bb4WS0Z/DSlbhsmE5nCxcV2RGd3a5CLwV9ipXwz79GR1mEZMEsscvsKzV2P99Aj
4vCu3mfb1I8GDdZpxR+24lbofUAkaOjFyqSe27OUQCIk+ykfLGLaPLHUtp+wv/moWfeNqrSB+/QS
JQAW70ZUD+96NAe2D7Jx+xFjGuKnasgWDvUqt/k3g0qz6W6o0irND00awtmzjtOUn5f9oqm/4kdf
yYveeH32w+SmGB2mM+e8xEeQASwGL9q8RJ4fabcqcgfmVoTjru0C3+Qx6dMEg8siQzd556sWYnEF
BQYaGLYpGy60TbdwHpBfca1cBlWEhxJkcV4uuemr2Z57YUldx5URVT1GSZ9Ch6WGDng+812PH5BG
Wd3U3YD/Lk8liiQThfbWoTlS3YylT8DkJ1dgdJqldvysmmRGWZUs6+b7kwGUF4eZdwwIE7qsGsJ9
VSPF1vs5aBLTX0iDVDV/IWougDdpZW1Znv/Q5wtfZa44DFkFAeFhET3OSpy3RQZznPGnmOlsWMFg
fTKVyfqZZ6Gd/F3Hp2xS5/649NmkPUzE23ktsaIynXq5VyuhQDnvxGY+iuoIxoQAuLn4UZAO+3KC
BejAtvX6PGf4cXBwPN/l0JaDKK9WCPVGsLIxETSgRdVveUsdnlAL3USBUQ49JMqjarVSWbnkMDSd
S9hFmnQrvrEetcwEOgdk2E6KEgJ0QktoCXWNYrSJfQWlR17VqBmxUi+mHF2NtAw9oJKrZEHO6xcg
TXFA8bwZb8j5pr2wISzR3CiqJsXrbqmwyi8T6FkSXE5J71x+Y3ixqb52QLp7q8uEK/9BQBdckv2c
FMGSHdTUyqrfQQtCjRdpqGrqq0g5RQmJZGi2yjUQK1almnpLG7VMNndzzFE439GShbeQ9nlOcj5e
TqusE/2hXIcpuHUg05Bp1rYz6ivwFiVwMLUrLFAIsq0haZsA4P+jaK1y8FUwa1Pbqf2qzJJ19JuY
K1XdKNW1S3IQzPY++H3KaTEne2Q0Xsmor9BQCOKwotp9hsQ7lf4TSbsiTeNELjybP04a3Kb7bsZ8
7NiXPgmh9Zy5chhrEwds7cvPqxiYsNGA7DBDPaHUglNqLc1AB3h5XRgWj7gY6DHSE1p98+7HSo57
2bUFFPdYSr5sy3qCm6oaN/wzS7qhCdj/Frx5X29PNE/tkKRg2zVJSYAnlnTZHkw45J56Dylkaxbl
VdIilFOwxeRm9Qtt9wUCdYtKU293frgsOCWQyEh0z9BTeWowbHAapLGbF8d1RJkj4fsh0+lko4k0
aEeIZU0Mu5i6ZovyNFg3fbVHyY8fAVrmL7qVwL8FQUPnBkLwNnMoCnj1x0DSGaS0Dq4S3B4rtiYv
Vl1GRdMO4kN5BKzyqNx2Id3U/aDqNkWkd8oJsavTurNJlHVqCG6HXLZYs5/QFh0vc5ZuNC4TM8bQ
Y7VNa3gKuMCWyCNRIoctyFu29W13zTRvPqmTlZV5JLO+qet9VlSIxsPRIBDWN9ArQ7VRLNHToLjK
GK90+BMl8aSghzgGfIAHM4Cbon/R6TOPpgwaAOw2s1Zh1jpNZ0TDZAGzXSC2CKpGKFlZNObdNvef
VHfPa7tteLV1ooiRkmL8k8LWDbMNpl5D+ztCYwFRHbNAHYBIenmok44EoolAc8JY0ADxX7XpYH/q
mE9h2YUJqOQfPkLK2dq4axMh3mmDJiAQWWXbpg55gR22wgls2Q9wfHkup5obgf+EFJKUwvkC+Dl7
Ppdk5Ax6eJHeGrQp1ddc0o2P930ITWq1oM4/s/NfB8RhIQgHKjQMaq05EWrLzBFa1ST52M0NEkVa
IuNf6KUEzP2I7JcXSDcV7//1yyQhmxhOpIaUxyj6eycDzlUh0sZXKLKOiDFl69YFWRRfpDzMog/H
Q9Emq/swTHwpdvXQbHjOHaAh6FeBfPSTGT33dMwIpVRokLy0kQIS3YnuuBgSTHrh3cfqGFQTeB1i
fB7KBLieh2OOLcjEsKmDhiM5gFoE2TaRouXdsMZjh8r+IGtuJYlmQMsSA+o7PI74SOhNvnDGu3g6
NgjbI8y+vIgtHP5kVcwf7ScBh8F5FAEB7kR+m5Z1zt0qy3PdBK6Usa5rzb8qh/39mcf8dSiowiE6
eKFAYapPI7NOWL0MqUrPj5lzlCjmsWzW1fh5eVUnvTV8HSc0DJrxEGhBWwEEz8OhIT5Lirk1D6SA
qvrDC5gqN2bjeL1VP1M4NnVMauGYjrSr0OmIKjCnPva8mfVdMRHE7E/mdTwi8ieDQ3KDCQwO7hCO
SAxP25iEoF+k86w/cysjWb9nct5OSQxEsMH+3q8NGu2x7VNIlCaqkxVFV+Rl6ml9haSHo0FpbMsW
Aso1Eyjhyfs6kWlqzxekWGlvkjkv6bzECUMr7EvfdTWqCVcw0XT7uhpW5mNiierrXegkFKtrPlPL
1Xtz7DOWCpyev0uamnbz2zLNRoOjPMOocgppocARknPwdZ3XuyooWrjIjzyvA7yWReUxO4PohsBc
9YQGR8ZePllzymoGBESFtWXTaWQBeKFlIeh2wwaYG0xFDfqG99Um5AdHitCiaYt9I21I1zwqe1/T
NWp6Z5p8p1pdFUP0h3LQIftk0Q8+8ERE0PGbYN+1C7dcqLuRdxeg6KVi+za0GLIuQc7HS4IuSp7G
1Vz3KEsgi1dFdcfBHg2/UYs3or0oFAm2mrofHeTK5VjOmGnpebfLyqGGegkhQ0Osj4rMhzaJg8Gm
E6mjjuNUE3tvOtPqaZ92Ssjuk1zMuNpPkO23ThuoFGHqxvoeWvynvIVom+7g5zjmcMhcR2kR1xTc
7fcFFVwfXko1T+wrlfPiwxtRT0n7oTGmKNm+aPqAoKAkKDt8jCNm6PHvG7tgb3fTzFa3RCRAgT/G
YDhUhvEilmS6Lk3v+zVCm3zKUZSa0KFfm2ekPxOk8tM3RepyyXaJAG9tolo3tfutgYARDFF4bAX+
YLId+vSpug5rwF9xaLJKsQFk9ImuQD/e6NbS+A27j65RPZGqRlclKh9ncFKnjUZHVE3RvEmtxjRY
WbJoKoPRfAIW2vC2bUxQHepcpjLK0nS6lUsui92ST8lZLkZ+nhO+XtRuHs8hCNiP2ikWz0ZmNzr3
FYH0OrpPCZz6XKTS9hGiL/tWuLb6LSW53TUDIU2UZE4cUDNCmWGNvApb8tWWCMdmatW1mvJ2p0WW
YXdJ4A6FnsW+sPnwbi0qT/Ygt34fLoRX8FhVP2TtcMuoaK+cCNKreuz9XvZQcnFAJj0f7WB2mZnC
D7rNOpw3aPPved8luypr02gRTbOTiekuw5XVhyVp0J1uWinw6XBpYlE0+jDhkxchyppvbrbDGc5j
JN87U1Zn5UyrNVpMIQ9ZQextKyBxRxWUjj4KuE3vpnkN76ugkaiIh/rTFLJ8T5gnl4KYLI9sEPBr
AbXr4HzfPPaFTj5Ag8txjspz852iY4KygLb048iKLD+0SxPsaV/7j/0oULcDCnb9Mg+XvHdLGcl6
CuNEmyQLf8tHZpYLnIwYHnomCrq3Q+tRLeR1tkQjl+Fj6KWud0ESuMva4JjETlBffJhHXqLcqO2V
7D3t4iTM7D0p+vZ61oJc9YpuHprIrbebjtPlDFb4luhyvICIHFzmJc/YLgT6fafTxJtoXUOaofps
gy9T202PXRDMMcvpet/3hWU46dDiWOO69vDcrGqrCCe53LBr16mcL9WQdmlEaJvfLFQDiFGZxOPE
K34pQlK1l27u3IG1A7uSVT1HEEw/y2l5IEOS3AiK8Bn7we+g0JE8Sud61Du5WL4X2jc3bSbcl6Wd
QW0I2u5pHw0lzmaUsc5T2UbBwMU9OuY24qxqzizq7YiR2n+YaVN+6LPFl3HpfXrXZUv3m5vbmkXd
PMxxQl1bRAXmh05wCOkKgTdnayzmcHpvWJ9VcbOOxX1Rt2uEXkn9ubF5F7XtSD8YaPEXLXNhPDiS
XIq8Efd9qObrArL5CPVeDBg08VEyBB0KuyG9VmFg86iipbl3ATj1LgTNKSJZ9N17NanyAKBXKjb5
qs89tdl7nB/CmZMpc3fMNu3ZOMz0rGhHde94cjeh3Lxbu3oNz7pWLFHR1enjAoOcZV4Pwx5sarn1
zsgkcqJD47NMfUSycbxQpmzPOtA5GqW6N3em8eYbn1v+qXCJ/Tau4/o4wMF3o7bsrcCBhzOCTLHr
5s7fgqYFkZya8Tpwffl1JbY54xVNcGIMquxNthCBXDYDkUiRh5BVZKnONfobcds3xVkpB3eHM2cc
8x/ZJSUNPxSK918gb3XvTZO5c7pU5rau3XqV9kW3nzUgF9Vknd80gvhLN4jpfdMn7pMLQ/HAyxHg
wLplvBFLjeCBNPSOcj9czU5PF/k0cwv5I2zOElWLHapMnPyEemAu1sAl1wng7cPKwuwuRNv8S7eG
/hMSfnqOYNNvVxp4nK1S+aEyibxGo5jy2Nem2oXr0nD4u2sOaxrY9yWU7PfpbNsuxokVcnBT0X1p
/SBS1Kjreu2MGK5wgKpEkV3bTylfTQ3Mruc912V4TtE6i8d2Fe/CMeUQuF3wPUgYzsZdL1KsuYmX
ekZNsNMDlOHwupR81H5P8P8GVT6qTJtcT0GbvodYUd0EYmk+V97d450UemlOP/c1GEwx6OJmNgWO
hcqW5pfGtuzrECTDFFfZRN7iCNJwl7Nx7M4yVnERm4zqK5FYFx4MqRtzWWdhu0M7VKzRiLbxLjRr
raNi9WaMap40NzZA2/xqCToNWysyeXfdmRH9Ejo7Ol00oqvf8VkEH3Rj8jZWs8vsPjOt+1ik+Vjv
0Tldsqs6L22+C1wjcVIzSWhwpse+Xz8uYeOG7GyjHmRnutlWtoTV7JSWlyVKW1fFVIO5xLIekvEt
RIeij/lA00+TXu0SW1KpaxwjTOhuoqCIVx71rP8scxRRDjjiWi8ViFPa4LjT+eiVvpRsJk3xaeVL
wsZomTtihksGsCMXoYCwftZVS+N22djL4dYEaVngZFBaGRe5IEmrMg6EmW9zjtM8EctE9cEuNFjP
JoXiLCa6Y+R6MsXcxMxBDn+rK8DpDgf31p2FQHRZMJ/H+L+NyksfLHNfvKuWQJmVw/wNmesd5I66
3E6Ptf/F3pn12G1zWfsXKaAoUQPQaKAlnanmwS5X+YaowdZADRQpiaR+fS/ZTmI7yWsE38130UAu
YruqzpGOSO6917NWUdZdT1PYJFPhoiZqKebUesB6SKAS5rPvaLcL/bmtLkQFkTPrekxL83WyY58F
nYN+Es+NOPZ1yIZdaZi5FDWmjUVja3sMytBPiighVYzJUqP8kyiVhKo3s9hl1EBEjiY6XXkstXHe
NTzUWRyKABMtjL4efOmptyVFaRIo6ehhGLgf7MqlojPNUcJV3pBD4gYiZ7K4iu6cFw4xCrM5cXWb
Yyed8AUD8Wpbv2ITGpNoV8lWZqwcfZvuRBf7cbWT1A6MXfreEs3voYl2/NiMSfhcLsvHda3K92Ul
P5apZE2GNqG7N0Akdjzh6kBweBBsEpGCihSv562j7ZUK6nm/VCrN5ShXmcXAR2XWday7V30bFUpF
LpuTOsT+ukzd61TydR8PLdSw0vJLCHUJyX2rzVisOGzCm1RXwX0MsEkV9YKRCZ4HPDDgdGrz5g9S
3Mqx18lOx3F5oYd+uJ9HPZW72ZYLP2H4WsaZ19n01A3NWNB+bPdi5AzgDfF36VQN54Iz75IKG55T
Ce1vKDU04BRtUUEpX577OZ4Pq6W0zUiMQ7gg6TLqnfSj4Qpco5lOUhmepdoQm4+ibPIw0ovMUr/j
YFsBas4nHeHidg6z4vuVq/qNQz4eDw1kqkJhUZpsdUJd4ZTH4V9Hoi3qBvUF3gK/w6lT7+c4jfK5
l9VDU5f+Rwyw7B7sS3oYSNrtYxk3N15DVL50UfVI+u5924BQK9G47WPKm6fB0GnIWDAMTwHh6mym
AbcZV7ZJ8hozxjMuKS66JBgU13bJ0YQH1w3akrPF+PWrqIL4o+Cl/yj8wFwsEEALJsfhFGDy+oAZ
NhXbnmZlFjRkvIw4D1C3YnPcHsLwNRRbk+76bju1LdUvw5J49a6NauiJmMkO0alnfT3kWtV2gmSz
Dpi5xabx86DFPpJFXt2wy1Zq+lJV1SQy2uI9ZE0bV0ku8HNzTJHwTFROslMXzTQu0MIvrUKtJcqz
Tg7TB4murcqFDALyEQevUVnqJWY5epOIikk23rEeGX2/ye97f13EnNXOk9eM2eZlXhKJ4wGd536Y
OaCigbPgAgqYOpcObEamSpQ0F1bP8kXQyda5xrRuyeqlta/T5LBWsCjRp80Sw8C3BeLPkkHYWnZ9
swRnmPWWII9qu6KYB876KQTayvddXE3noUP/lnkoR6ai5aPHdt7YgUUm68IeJt22T7FcbC50oIuW
eCO5mk3s30OkSlLANajhsmgyVXswKKrOsPv1ZmfHqmpQyqUoPQFDeMNVUBnfy2e+EYKuI0zulFzg
fADYgYcoD6uuakKx7EuQD2PaibwRKNLUbmtjl5y7saaoqYOer4+9nntxTQff6AJdBRfY0tJoWGWu
/Lls3cEjtOnD62gOeJIJf6yD5xY4q9fni5fYhu+hOwlLLkU1REOao9u2oczmter0nMc4cJkrKshA
SZvNoMxDV/SL4504dwnHSCfXs019edMumFoFmQV+ns57NcuxfixLEQ5lYbBUoEbAJRT0KlvsOETT
vkSt1p/mava6z3rUdmG7ChhR1+/YCMnqnhMKCeMgwRtNfaFc6JHmppmlwOcQeqCO5gaENUbpC/B7
XP6nzktjgvuom94Vqawse2SK0er+68zTk9vcfmrTbcJIfW7lOfyVmwIO2X2TE7AO1/itDDmx0QG8
94r1Nvo6rZ9maSqvyvoEAzgPnS1vTIQjAtvx9DBXGCgkFxMKSntFmpS4MJ9LPY/isEIkwqeFI68Z
mpcgmfulK1g7za4/D2Zc3prBuUypzsGOBB2/DyYm62gXAaCtgzMyz6MbgPPUE2oc9A7luJcyabAf
e9NQCMA8lxRMFEp3mWLHdGmNIioJD/UUd85JDDMXDCTrHGTS3JpwV/Y2rNudNABXUswO+iG5WFH6
JTvutRGHmLTwVM6ZH45puIvdGoQHyGfdg0zm9r0HSGXK6ABTXBbOWDs7QBvdG+kFqixQ+ZUSuyHS
aVUsCriHzVY6QsNbo9l9of/P0rpcbsCjLkeMU+uLgfAgFzSaLxvfuW4ngw7M05JCT5Vee9+k1sSn
ESVcnAW9dGFmeyP6g5oIYECbSNPDNLSIN7kSLrC1hh3PIpyjczEFq7vTtWcsCgSv3aECRYfIG8nY
QUXh1BW8S+yLt3LrZOaXZvTvElELVsDC378qAh04082C1qBfvQXdiGr8aodyQunjXDGxvJWe3SYu
qKhpn6+iKvfwjy3c23ezn4BxoWPa55yEw7ALHdFHXw/xU7u0IQaWMaflkGOgWDN0qLHTV10Skbmg
hM3TIwgC0AdAQQGr5UAjxgUFkk+B52C4dVWi8+6ycEQdfmmhW9nMBCLexSJqz7xSD0DsZwbTBxA1
2YGAoG7WRdKzFMqON1UH+CnwwcS29LIAiNpxlO3Y5DMGZi8rdH88Gzy9nT0y4DpXuY98aW8cPuwi
THmS7hogCp88MEAYHjayvPCwDeuPaC5NdRs3ndqqroDWR1Qw0ZkKY1a/YIsM3CFYwuZuMAG/BG1Y
vpXKx51PzGpBffEZk5F1rW0ma2LeJ5bNN0a1FS4B9jqIrHE3YDeNO5goBEvvfIwP4yJtBnPyMbSo
CwPE5IMJQvgbmdDhsQ+bBpSfYvcjL4f9RHvyGCntZ2kMnK9S7QrngF5dBl+Wu4LXk9YFnfUCs1nb
A9xP6yVdTmWkAHnpfgVVWXJj8XbTdiMM0A3nso8d3UNogVxJAhgei3IJFmy9HnwYdTbJGJReUOoR
RUHv9GUwy/mipP6SFISVMt6DJ5DvjI0nwLtTj6uEqB5/DFWVlFmHAvx69LaKV8Mn3meoqV2dRYKn
oDrEWFcFDvQGABPGJTdrhwlAtkZSRjuxgFMrAtLVu3W0+J6SgUoDfdHJYgnkZ6Orfke5trmZmHuK
sVss53bqlSzacUnuNFPTjJdjbERDUGMK1NHhMmg5PU+qVsSgbbjrMuXz9NzzKvri2lqcWU/qGyBv
TQ6Uij7DrTP3QKvj1OU1043KYxPWrpiNa3TWqmTiu7mqkxb7rwra88anju2nyLAHj1fSXmFyJQIM
A4bOZa3s/Kc6BTiQdeAZrgaAGmQXG+bQFKQUbouRE9btOr+p3glmlclxbqKqQ31eVIEak+2+Rdcm
MBhDB3TgV0nbBY8jYIUyW+b2KdDd8KimYciqusfsEWAieKNywSPfqqfSM6REbWW93EPlcalm2I40
5i4f+3L2TqrBoi5ULeLraZ6Gs4mN8KCoWFxgLhAfPU6SB0yM6xiPQRm9SLoGOxsSfbcoR09CDxPN
myUxW7VGOhAoPUY8sdbJUQdVHxVr6qFw6urUHnpGl/YOLt66UBhuFQqPepiPAZt3KF/8894NFRA7
4z9W3NnHlE9+JvVMYOlkYtclLf8MOpcUIQun9wnK/YMfcv9lAMj9SPAtLPMsbhysCI/wAiWXFlr5
QS4TVl0yP4PznW7kTBzPkmkgPtbBepOWnkBF44fdAeeB6tFm6KBIYjAe+O4LM1L1ocGwo0gsGpUR
Xuc1s5U/PHhJG943VRB2eYip/knK3gf9D2BRBMGrmzH9VzshMQ9SLzigRLcUkJLhrnpERzt08k6F
egjZ9dRUI3Z5nSQb4qNG+LKhtVvXdCO0Buh2w3XoQKS4g6HwkNAiGIidqhOZq65ZT+Ch3fSe19aw
V9aHgzg2Q9JNYc5DRSavSBYWGoXNSwAKgdYGzKBJ/ToiBfg1f0XZmBBX50pEitjT7CymmFlELduH
YW+Sj1HfT9hURila22IfYxVhBeo8yP2F56KyBBcSAlUC1YsyHnCSg0cbiwY0eMhAVFZy+ERGz8W6
gLYL3m2npXGiAupSlwLQjSz5xmLjGRwhg5RNuZLxdgmSCS1MHdhIqYchMXxpCuiZCfo+WJlq21w1
zaDnodAmSiJ/R2Qw6/FlFuviuww/RdYuN0OIkixbZYWd4chh32zSHBPr7UrCqCRpe6hKu8Tjh9kr
V8qymicC/wakPI7suTdpNMznjdO8jXJL0iRe9v9ZnvtR04ZqGENWhnc2hY4OaHnz4H8v6NfMwZpU
1vGbGOTmbeq+cgqdSFt84N4AWeoXQuWPEvL2irBxQ6zcvMNwk2wRA9+/IoZzyUSA93/qvr7i8hUC
CVivoCTruApnMFsLsR4cCnUDUfDrJX/LT7j5qjx+zQF4HSSMIGX1LQnojz/+9+HTsGUY6C85NH/+
9X9twUS/f89/vxs6/Pcfv+Ty95iin79qezd//CS8mW/vbstQ+OEPf4lz+IfAhq+BRv/wjz+kOfwQ
L/J9moMPm/Z3D8df4hz+B17CoYeP488gh6/f8i3JwSfI4AjhAcJnB9MWCJDfkxw83w9/gxM8+soq
pCQCi/EtygEJOgBGCNw8QQzlHdzEH2kOAVIeIHSiEgzAcYAq+DdhDnAh/Kjr4+lneF8pbEME7+cv
tEQ3Ysu3IjIAhyXEzAi1xoT4qSxh0UDOB7kksDY2Yzyt80GAjO3IB0hyWLqil51+R7twWhWkgQAE
dqugjJkmjxcYJZP7OkJJE8E32/S1P+fSWMwoQthzO/QFqTs2njEeKk1wN91yQqPQ6QXlBI7wSV72
rWt6kMh1gqookf0Fg05/NnjdQk5NHblLF3L+rglGCQ0yevT0sBzMsMSboQGmA9bIi6bDztQ1dvYz
xgR9V0X12ud1BeguSzuD8wN+pXQH3HU0RavWEq6KNrJ3K/q8ZyIpanskZCyXsHyj/6XVZGbMseZ6
hf5VkvbQ26U92AXOwYKlQ32KunKMr9J0WppcOwKXjOfhbI+kmw6TEsuceZtJuOpCcZRcmX2zqnhF
ddzjB6Ny5BYbCV+uKeP902Scf2eQwrAchqmBEUDrpcxKzAZtrku3Zlp0qmjYuDyC33QPfB3iKFfl
KO3JDgCr0JcwXCh6ypk+wnU/woLgtwdNI4Upp1h2USlHP9O+ujDwUWwaJSRn2IAqmdXCsFPEdfyQ
Ns5e0Mmk+lA3wJz3lVbQjBc86gVMZY7cjpHY0cnru0MwtTyPBmYx+m6mGBRf03g5W6BUZQgFUENB
ZhwuGLx1R+BsVYGx3ZzsqTFmZ6ZmyIFbLOXeQVLEjS6lZLmvW/M55jV5XgEq7QXDatwLXqsd2Dz3
3CHzhO6B27PDPFh57/eqOofBo30cwCBknCy+yaVXTnAlVSUpqIqvAZSqYqYV32GwDooep4yPh8a3
/rIry3bcuwXzuypW6bVlI1QgruZ8xmF5VqXcxtkQdALemQCqGqvm9o003nACUUVPUwcJEpEu/CNW
AwQu+CbSF94tfp05PS3iUE4jfcfbej4Z1cV7TLZiZHL0XN+jGH4lhnnF4pK1gOEfpS5WQH0aYjSn
0MbskuZllPgXXdSGZ6JiyRNYInpYdBXxjOnV9wu2UGgZtPOCQvPxHWRfdTUmZH1pp44XoMXdw1zL
7shXYBu555G0yaSHsnCRnr52g+2vRgajRTYNTVNndKl5zjD2LPyKD++jcpwy46X9CbpE+WEaN40S
BXV7J0JJc71CMcOQ9zAN4FJUzMM5A8dLblk1zrkDh5Luhz6ksFgz7vPzL+OEmU3yWnU8BXtI2k+9
L9xpTJG9YDdj5mJdmvV8em1IHRYA203OMEw+bl4OTBvpszXuA2hilveiTG2RLjRWokBdis8Rjt8R
Unp0YzRUBrwsYOLZqa/H8r86Ff9fDrzvz7t/PF7/fzwVCcE59keQ319Pxfb55bn78VT88i3fTsUE
Jx+wSBx+PjyyGx34x6mYJL+FYPcCmGcpZBsYaP88FRlOxZjFaULAUUZAI/88FclvFHE3KRiACCNx
dB3/5lj8mUDDT9kgQp8SuvFXP9d3jS9pqIPQO6aeFzZZ3bj1OKehfvfdPflWUn0fpfRjGcm23JEk
Rp+e4tUIsmB+KiNXXysHKdk7gjr038H+hgZ6Jsl1Z5BN8YsCcgPZvsPJttdCRgOibxBMAaRuK0O+
LyDxWcBqsQT86PwhvSaRWi6BwwE9WIm9kVFX/8qLHPh/vbx4Sx9iBGZdHzkFm1n5O+zVCs1G0Ob8
WDvFIfKOw3QBHALHLI7xgaHVNekD2baxPZkxxMCAEuEwhwgKRn8YWTnj7FhCk822RzvY1OqYDtbD
Zpoq8tIDR4RwqlNs0GV6MKvCWR85msN60Z+hxe5uW4EIidZT03t/ivozBDfIPcJt6ivupvoqLBFT
UgRlXx3ciAa4LjXcnJPubilg/k/Ai9aHSoTqIZblJZldvTNx2+czpOvjSgNxGYYgGPOqCeZbqufu
8xqsw/UamOY9JXWT9YS3ezZWPUYT3ZLPQ2+OZODIm1hHekgWAss5/NQ7v4KW0k6BPo/9abjCAA0b
MJrRZ9KW3rGNNnFMeeY4OnRhWWhTHqEZosOrThBoFa2dBWixVnNGRoMJjkrCPdFUPdXCS40obKVi
jRGcM7B8PKWMMqcvql42+7iPMSk0HM95Tirk62Cc1PUvs4rlUwOr3IcmFfQuRb9V5Ybo9K1J4P3M
4BGJAc1QNwhwd7XdqyXBnAJUbvUiqjZhOTiP9pq0EFJysGnDRQx/6bnDvPwhcSuiEnB8Q27bsJdm
BagSQvC5hlvjrrI1yblt3F0FK8RO+0Q9wee87AdLpn2yRB7LLEyyb6rrqkPVV69ONbIowZmfl2kC
GsxfWdXtNG5O1fP2EkfU+gEBQN5tgMCZC7LC05Bp6wtohQvxClE3nGTeAHg/qtmJw/0M3LPXu8DV
4oI05fxWooB9Eb5r2t1arlG/86Y6PcMt0LBmRq/j1OYGAtNV3xKIATHKgcAazH3Cc+5NNhOifJ9q
TDNGLtuDJ5PNKtKhgrOmh4MqJDm8olEWy+m88VQIDWMqwfaSpHkGRszxxfHHgM9BAYHEgfOIxjtu
WnoRVfqGWWP8LEniEI82Vo/FlAapUSHAPn/5ZLvY2zPlTZdwxq8vE4LTcCpL9iJBBV1jrAV2eJ2m
u5FNXg7K7g4+kXo3s/XRm1VwRdeK7qhb9ZUXr+vOpJG5R9E+56WfLnvXhbe96T7EAR/osYYyuoTZ
BLXavfZRDQSPLzOa/GgGMtlmLpG0yVaMtQtRdgK+Izo7kbt2jNaLxLTOntqUII0rrwANkIx7aOsf
hDbwlgH7nbUpcSOGsZjdopt3IRxg5dRmcLcki3kXu6napb6Oy4JBQANOwOG+yNhIoiydkr4/mAUk
6qP1QnhtAZ5T6IaJ0aSoW88le93oegzh7JtgvBJmLe8WwTZXrqyX8ioagVNkA8BLc1NCd0wC1K+j
rs5T7i1AleC5Yk9UgkZBkETPvWoHy3tKHxo0GWwP3Y3Fb7GF5JZVE2yjZ8Ihmkndiw4lGMZgqRZP
HpPiPl26+qBIj2146GJ2XMjUPsTceZvVhXKXmTkKzoAADyQz64KGgXlVemBTAE2R8vHCt5YdUfuR
GKNqh5lnt6b+O1oNZZPpcfvrmEf83rnZvEa0hx7X+73cg0AITkMLfjObQ4hXYm7Dk9SkP8NoKt1N
3YyWqRs5eiFIqMP5GIZgJeIl9vd+pAe0TTVUM5lOea9JYjNwhSgtOU8/glvp8hGNwf2q4ZfPWO/N
GAUvpru1QSg/hZivXOCN1Cjr4SqCupp2awHjYFvtFHImTmDO0uuW1dFz22HwDPvtgtQKHXe3nhEx
eDWYEvsc6Sb4N+ZN3WewQO1DQCZ704omgnt+7Yb7sqtA92nw0D42DxHNWLdt8eUc/78q8G8jZb8b
dCCgEnXGP5eBx2fzXNc/zEa+fsvvwxGGOhDeGIgpCIHx2TYB+RpzCScdKjo8AwheQPQHvgTVw7fh
CKW/0QDaSMowEQOEmmCmgc/v96hLGHoS1G1kM4D8uzKQbQXYn0VT+MWitFVOMMEClIMm82MFAytk
C8NaSe+1llAn5YosuAw4wgDffNulFzIs1S2i+dSrjLcBQyW8O5qO7tCHnpN5C4ck/Pw26jMUAwZR
lj4M4J7cYR3LJyT74edgT0HXtu0lNw24SywzcAOnobJijyQvsOd+k15QJAbeVGlvAIsId0CImrhD
xuN6hJleZxXY0E+QCzGHqUITXntYzde2b+s2q/RknlNMDZ4xnnZ1UVa4bdhmF5RRSijQOC0ZN/O3
fEFL3DxPpXE3nnA+7PGNe3JqhTVPliLOA7dOnxZV+hmV2CJKjJNuyyq69SfkCWRDq+l7uCpX8XVp
fY26/psS+Ysf6aePANawGGo4DBqYff5URHZrGDYe19E9HLzpicH2t1FMCns7akGkGkHpxaSBdukN
WmV60RuKS5NRgvqyFmQ5rFXjdvAoDqd0nZfLlQPtpnM4vPkokD4g9kHfVc6zO1Y3zSX6UfC9SYW9
t0Uu1KGsUDLOGrP8JFHvJzT9RybNBdyBFFsrPcQVqqIxGl++WyR/c9FbH/PjcwfD2PYAY8yHUS/7
2Wwj4QYpOZEwjA0df/K3T7/EjObRp6G9ARerTnMTqBMkl2kXVj1gXQgE614HzXoJkIq8SOHjNqTM
2OuyD8UZYgHZPXf4vzGg9BOSMPzz0qPmupoj/yIoR3uDIf0DwsvoIUU+xIPozZKDTiLHujf9ofKU
dxALYDeHLNrdSjo808FElnOyBm99NF8YRf3jNHN2RHAk1Hrg+0VtndhZZpDNINNqz2ogrGlzFoaD
ea2rIdjKXvMqFQ9gCGvVUU0+HNhVBXBhmffISLV3WJTiKl48LCYt6qMI3qAwNiqLuIp0IZoVuH1Y
djkkADsXNVj4bIib9EBWhXC+egYO2vf2zvb4lDJYxpvLrgrGC5e09APUT/kpaccOkLxRG/IJsfpo
V5xtPcZtx9TK+rydJnLJK2dvkt5fLpkYNxQhwLAS0S9rc3SqgjqxhiW98+rJXoMzxw2lONXqNVmP
mOlgbXpive0Woz+EFdSOtBTlRRgCmyOltb/wGv60Z8FshmRRaAVBgAgMfJZfMm2+67ooUDheLrF3
V01kvZ3SuT94GKM9OGuSQsVzmiMHB8+OGtZXQ5M1h5tDujw0rnpr5GCvZET52TiR8UM8hlBnq5Yc
xkQ+2jTEcGWOuvewwqe5WBRrMzBN/aHFZ38xgBPOyFSuO802AK4b6J0lSsAw7XCpbvbcZVjxOsd2
5fZLyOi2oQ7iTDE5+TuUoXRXk3nEz4QYeKXEsN5+eWxlM6Z5vY181cj8C18O/PPQJuQx8Tr9IW18
/aEHMXNV6xpFWCcBMBWgfeqXnojDOCivy4EJoYoL5jk6wM4LagEocnKdkHFwu/+8dOnfuA9x7sRo
WzG0Z0jj+PHIMMB2UL0qfkeVjLxiwoQjc2r07hs4gy+V3wC+QwHpvWtcvaBwgfdMXlrVV/YAowGO
lwBrcAb1NvKzBOD2s1giGHHS0cgyhwzNnzDtxcUQ2vqnsZ69rzrPP264f3cBmBHgbeHXKiAc9+dB
Qb8KBMhUZXzXRuu0s41vr0ZZlvsx4oDsdI99hkP5vGEI16yzvmLeLkJW0zOBGH7um4h/xtoLsDG7
4TmwsQ8DjBVnCN+ZOQLmEv4OqbfgZaq+bJNfzDi+nMd/Hhbbs4+pDeY2PqVxSv8y5DCdgkcxNOwO
YYCsz4zW/DOeZp4clUZtCFfYetlYba9bSBSHqQOamNG+j04Jiv2zoUvq3EDZP7XMKIxeEbQ1Ie7z
gLgdMMZqnPvrNdH1RUxx/QaMO83gwtKfgcAi9S+tQ0SOmvlEYBNZcjGu9gYgPsAhlMsqlw2DBA2G
GSlSM/9AK+QOeYmXnKH9oIBs42jf6qDcS6RbP6moXw/KgGqt0dMgVybuk3yi1H7yS439CrKLt+Ra
Un+3BjLdB4NAypE6gp/tR+QPSnlC2DR/6mMsddQE9ubL0uOgad8UuhRM/wX+EvgeP1vBsN21VCOL
u4PBLU/pWL0RqVdYSSr+hCcPlGLbbTvIdmvgejhD0Mx6GRIEk2QhhvZ3CF8BRkA78Q6yyYopxRjV
j3HXvAYQ709jWdmTMIDNlKIL6A40sBVyfApkn9irxkdb/YsHAUXiDyconoQUghuBOoY9eysHfyob
sFd3sxbLeIfp/oQoI4IFBkQNe3OLiEQg88ggRRgxLqAC97xHKSafIzqtt6uPPQkB4fpUAdEvKrj7
zsa61YgZ6kgNlh4zjy4ry34/IR8Py9WPyYszBJRaPU0vFE3rp7mOQ6+A3bSLC400jhpSUd9eLv3E
dl1MIN5ACYPfqwXe0u7hDEFTB5vAfEQGqS3cigwpG3bvrRngpYgRRYS8Wlof0jHCJAMLyxSAK+a3
keFYwfNVFWoYh6P1V1jwsGqPcQvpDeZGfK7S1NMHCHxH5onFFZbW6y4N3AdfSgy/BrSzeD+wpqE5
7w9pGeJhbagOc6TAx68wpnaAlhdxNvgNpl4p0PosCtbxgBFWNVxSC3E+l7MAq7wE9YP2GrDdqzRB
AqNl13wAQwTarxUjzLwV6hYIXAF2A8RZy+oNzKR/5y1mK3BgRTtD+4ijSnfgxsHklllQzdNuslVH
cLkCW16LX31DkNG5deRInscycBVdeZ5EwFGKdvX7d2U56RPgN5w6q98EL1XAARSUfiQFuIBpK39S
d4vwosHDPGckL107YF+dxi4pHBIVSe71q39RMiPOHB6EJEMQxHAOu0g15BiXBo8+EhzghCTzeotw
NqBWftzYO4Xa8oheN4UAo9f1M41Eckrm1du1M/AqyF8czA9Rq9mFC6QcpLPXVR4hoRQ0i4ensEbS
zADQXRVTygTsQ5JjQBGs7WdEld4h17Ctc4ayFewwMuPy1ojuKgaXdkO72OQ4DFLcmdStt1+Os//r
bH/R2eIAjLBl/HNn+/uvFfq+t/32Td96W/w2hoRtpQBG69uEP0bz+K23jdPf4oigu0WWy5aBEaGB
/dbbhpA4YKXFBhbFfoCQBnTE33rbkPyGX3EUbDGYJNnwPvZvJI6fh/PQ73FWsgDZjixFsfJTJoG/
RONCSDmcwOcjSkf0JbsOlJFXa4s68btb8zf9zM/aw/ZaaMUJ7kUaQvD5SedYNEF9lvj9KQ6Mf7Uu
zr9q5iB9cLgDF+O4pr8own5s29EuIYaaoDlGNHKIAjj56dqUh19dIROC1+vgCcgMQa49qsrVv5ps
GJwQ6R0Fu8AmPrILa/oLUefH3u3Li2Mugd/8AM9+vAX9/1gAYtSm7YCspdOqpukNwAQaixb05YXz
VzQifE0fOCW/uuS/ucXYflD+IJUFz9r22HyvtUx6apRJ4u6kOt/eiLaa3pBasKEKtULzSNy/fsFN
2CF4OTy9+N0z2xzo+xdsNmc4hbUe+zofzuNEYgOtphS0X+BhZL1ET//5GfL/cl9jyHpRArAVaSIp
TcIfX9BBDlhLvvm0BzuKbAaeQK/XdcTcPTHIgEaHUfsgLPtwSxfx78aF9Q+9hI8+ryKx9puRM76b
HP1f9s6sKXIky8K/SG3al1cpdiCAgIQkX2RkkmiXXJvLpV8/n6KqrSuzZ6pt5nleyrqqgVBESO7X
7z3nO1TXnXRGDKgi7embBurrbPr/4S4AGcT1/KUWtXngqUN59m2+TR723663riCK59UwHtDfJPaz
ViHruOkT+i27pGn9DbwFYzrhYZ1LNo3BYQCI1PSiBRyEAT647inrfetY4XN5T7BEu2HqltxLUO3B
UmNEPtPmqdITUAjOonUnjXNl4gfCl+QsBgqHns6v1mX44Wdz8XfCUcYZfajWbUdPp9+KW+7CYEw9
xFkQs213snG++9ISM1DARckt2Bozv+ksRz24rBLuBlJJERxyXWqveYka4tJ2aPSPXZwDHg69ftaY
7TE5MIyf3KUqS0Ijy3J1N9iBtB9VPU+3tZ6yk7kOKgMZMEELrwsBcgeeUyV7uhvToB6CosU1rOJW
vI25Kd6WTreOLqC1NlKS1plfWfJBp6lbRUG7sHwp7A+MPTrnHT+oujRdadATkbF4s9JBXbRWM56d
gW5AtmTOOyWjiYxhDtSbiwx2ZExl4O3vY0ddRrvjnYqCuSOYYF4QeET8YmKCQTXiT857OfI5+ovk
c+uY2o4BX9rit8HL1C7Ou6shIGKUGGwx2TrWbm6ywY8CpaGq6cHnXf64V9M8scYotbJpvMsK1X+U
ebMW0w5v1pyl6Pf9BDQfPS+ay1OAAqY6gu9qqwGRJ6Ou7QCH4DWVDFB9wXq6GSB1qm0129wnsnbt
96b3xVuaIKJPWjqVAWfwF1FiJwrtOuPOgLykRTZ23JsOZS1QSI7+D+M4i2kjXdhQeEd68aZUDhsv
aYoFjBvZDkmI4dXCOpPTVIduwHudECuHftJ0h+vnb6vBwVDq21hqPLTyvpb2UUuCwvn6M2jumSfM
es66saQHjff6mHqD3ExJEOyw83EDp+vj4cLaFAds9XF8g9ZeF5HsJxAjrfKDy9o744yJEA2l0EAv
ID8PuJaFE/pVYaon4dY6+uy4UbHc4Y+bw9jS+AV6ooZ+nDgRSMXER6vTU4/5V9tTz+XTpiUCIL5Q
GdPYSDFKCo63cLNvTY7ub2Dxpg+Jb1dGU94v2cM000B77fn4031fo9PqTQDt4aIXDbMSiR9QB7EF
4Njhc+6fhRWnoA1nalfEb5CoywhYvToiP7MhZ+fW2QEzEjEgOcTBrG6GpFHPLkjKKBUxEnxQp2cb
p3iE2NP42utmuxFQicNhVsa95qbDZUrbPgmHWDrfBgh6NvdXP5GcFGTqhoaQPNh+k1Qh9p8Gf2Oz
nH2G8R/Id40z83/vxPDJPQudqhYLlj3fGoz4+MIV2rpwwXy8r8UyfAQZwucNVtQk23BzByc7BuC8
weYGh8bwvPjFqgH2bgzN/kKeihaRCvFeUyWf81J37EM7WSzZBqNDvHT6WujPhdN/pAb/ErIuqwvb
HPeyGddpdnC1mF16He4joRJvjjEEL9WcYsDyEr9izCclgj2Vxi/rkO0sbEO8zf2qBgYS/o4QLnnJ
UTLe0I0qnnN8XK95BzM8Cma67PC8s33mMQHzRYCJMghi7F6T3zxzdNsuGQJE8Gd2sjOsyndODtSf
4HXphfGtomhfjguqW/9oobe3psgQvdpZHZDsk2ta1vclkY67xd92+pf3vOvz9Jj4wbOXpu3/xX8O
pdl7QnZQeBhkp7UdrsmNRdPpFyN6bdb3CoPpuANWR/DGr450ezZbfLKl7fzpSK89zf6ObZ+fF+xY
3Rdovmb8PfCnrAtbMGXNbuEQW4ZmUow2xpRCu61QsfHRVbFAsOkkX2fPbw6ZXfv3Xmrpm5ynau8Z
gnHsjOnjDSg1tYgYHP/WmjItKgzJ1woMuNtytrZZLMBHd+fO7+fjbOX+GfBP8NLh40WuXrr9h14y
BnFi8M9h4S7cNO3IndInur+BGrfeSiNKDuYbjXEmsIS1tHXBIIZ5wN+RWMT37pAGt/3EVxOVQO3x
uoxIPELPB5iaCZv/kBY1t6CykuDWLQXoosQsWO872R3mVLIOSifp+/2q6rmFYEAEDuge2pVsJlWE
jhcdjcXLu87UlvtrQ5teeba34sV+X2Z0ItF1CfTSETkp0MH11qdxkD4QU4bVZhSTfTuNo74HCbvI
sBu0/qO28KKHhrW2p82ldd69kv2xR/09bSonK7sN0OQy3ZSD41ExzJxr9n9clkGkU7lv05xKgok6
25fHKfumLbvuIOdRPQyS2pdJeLA1lrKeT+ZkujXcEIb76g7yq2lFehc0b5PZihRRquSqs0rwXhmo
85J1l83excbH1bNbuHBUK7jGSVvgN/B1Cac4UbZ7GgsQFRGG2/kp1hrnzU0NFta50/LbSXQKTtN/
yyCwF8vvWRc946lsNP0kxlT7hPkfQH6YAoXUgwP/JtO84MVUE7eFTxd6jNpgMJ7x3rA9JZ2qi12H
yX7hSrL1E8UHQjvCmdnWR+E7bJiMKuqneP1G8xxEyjJW3HElVIAzPGRODYO56JAUnF6sLmaki/oL
7WtGNnxOlJZPmBq08Um6qnRFlE1pkvqXsgDWzFYloBBgNUvaOdvNRaYlBp57quVkTyKPAwqHcqPU
AehnsD+KKC6rbAPVkSM+OqY9nlJqEM9M9RMqpPSMR1FGwJ0J6ILRslHkJZzKfBF3fP3tpfFZWQqZ
augcguykYbUHF5Oy9RDfcUhQ2kFmQBFSjpPD+2jdDfokushegO24jyPYao+Jz5Judcm4M/TEoAtj
4LdSqj02sJNJEymNSw2WqQkpQzo6/10GOZmKhB5p8Qmj2EGj08SHYGkqfGitxFTf9FPEqvBZd+2n
Vs73gbKnI/c1hcHY6vfBIPR7p5rlRupV5PZzdVCjA4AMk/STQq+5y9lEN3mb4mQGlmjrg31He7x+
5NtmX65VeWLnq/Z2Rc+EHKQh8it3mwTl3VgAWLD4qO71WSRfhOaOb11jWudGVkiNEXBTQNIJLIMS
UK3ERGZcqPzwqGG7+nTc2DlZWAeZbVaQ/TGm11jJaCRr+fLTaV2+EBv3CdFlDvQZGIJ6CTB01qSI
NHbgPpxHua4gKYNf2lQjqyEK55uxNbUjYItW3PVFyU1apaw2mdtxRy4y5ruPVYm2Zy4IooskZffm
749R66njl1MJfTsOHA6NBSbszLV/PUUt0swDdjxxEM616JdKN8NuLXz//nX+7fTjExNJo8JwOPaD
8/vteAi1aRjzZhCHsl7HBKPnGc9t32k4eJTR3Lirzfx0XQ7//nX/7ejP68IFWlWglg3b77dTF0fy
0sqRgh8QHrnvg0ZPvOpVqXYT3d5u21T1fHHdlLW4lWuV+/evTt/m908XyiWnYh5wLuJ3muDc53RP
gEUw9os5gIBMMZ+J0Wtucq9ntR8SwT910XEsWStvco1Y3K+X8P8du//QsaPPz7fxPzfs/hUE/deW
3R+/9U81Cn4ceii2g99mnd05/MF/qlFM+x/YcejK2Uz2guu84Z8dO5OOHaxFX1/DrM1rd+vPjp1F
VKvFH/R85COrked/JUr+jVW59ulcg6eWe9hC/8x469dndyBzQqxlz7meLCIRJxyruBEg/EeFN8lH
5JHzidlpXWx1vRjehsaWX1gFFbjioG5f//Lp/Tc9vd/7MevV2ASL4kyj17ZKtX+9GsRiogjSUZ7N
tjbOCR0Wjg1eA3hDyQHgvpzs8c3DWoDSpPJZ32D4cveTB+DZkR949UfAaP2ev5FiQC9L4wvcU9/Y
z64T/zSII1C7v79i87e173rFBLrwhKK6Y0z+29pnZyBE4GUPZwI3kmTjEhvyRa4ioN3gzY1DlKEy
8k3moY1bPBcL81zo1r7CL8tmKJvhI1V9b7AHC2dDfdtALahSKkavcwpI/E2ePhRjcCI9M+03LFLB
S5+2N0SMUGhkvebeZR1l5P7v39VvCy1vCi8i2zStZO4N0oF+/Ro8ei5grcr+TFczeGkSn3XHLkxu
DVFT5E2qC55EbJRf//5lf2sfc75mxYYJHCC0Wv+xXtZfVAZAaRJb9El9rn3aqgQojGdAm0RSxOnL
37/Sbyv69ZXon9HKxRAa0FH99ZUEPp+lxapz9oVuv5OgQ1UbD/5shoVIt3oL2z+y9NlvIoB5U/Wf
bpr1pvjLhrmKcEzddPAW4Dhgdfjt5QHiZtguEY179NXeq3x03otyvQZSPfotRv0mnHW++v1UthPQ
vKLxfkL6IJAlmO1b5VqdHqEJh8KVe8B6rE6YqHn9ef4pKBY2dMYrYjRA5XUHx3KX8Y/t4H8c5/8u
wl+vH+uoaYDtJTkKB+mvH5/ujk7tOLF2Z4xx9Z5hcKcrpxVDbYfWTHrgaUqz4jtnUpiISwvrHvNt
FoEL8D4HlL9NNKMFwCqdy59ZZ3kf0hGpd/r7r9j+N9GKR8gUN5EL9oRsIAqUX6/S7fxM79LBusNj
JuLA3wxBuuzX+J9gN6AljnB164+ymp2RVN7Uizqjpt/SiX25mo8KRDwXQXq0Cr1ySl6nnLEzDYMh
FE4rvsCz8zcxAHdU+KuzCaoJ/cc47+vztFqf2tUElaBspmF69UaZMq0OcM/Ki5knDwkcOxWWo9ee
B3xVAypbi5IR2Z6RzSZrgz0uS6hPfn5brsYsHHf2KV3NWsvVtzXpKW5zbrrsqF2dXdNq8jKQBm2W
XP0QfTs8jbqGF2yqBg+JazseSSM2n9vUmAg28jQcZEtacCS3Vl9ZVrfat3E1mwnRY+UHfHg02qD8
yKRwee5XgxotXeWFcrWtdauBbeZzwHVvBvdwvdQWb3m7M66et9Lx8L/JiWycSK62uKq3aHWK4J7x
OJ45KP/Dga3GnCIyPjhnDV75VVV6emN2gXhyIMfsxyDXTDxc1fLuu0237XWVLztZ+MlOw/z+DgJr
+gRVLJwIsDA9u/rq9FOr6c9a7X/z1QnYraZANGHVgb49lNGrZxC3oASgd/USevGEjvnqMLRXs6F1
9R12OBATe/UiTqstMbs6FPOrW9G6OhcV/aRbZgBLGcP8boeqCqGmzXX3kcapaS5v/aQphqlh0LGU
Nz/MucoHqwtHlBpCPw/FAPv3FGTtsgdzPMSIpzJq99wsmyedU8cxny0qypHvIAacpnM8BWHkE0IU
x+yHuDmmFsHFlOhRVw5GfJ8iTocAWsweZ4dZlcFw6/aDxR01xY3BmWlkL9y5WprH95JHx00iFFi4
Owyr6KsdbcwuCDHHg0bZKihiKK4DI8C3H2OLBAod06xIA5KDd1PpMR3oY6qCnVMn1RL5C32sqDYL
6JtVulbksp+Tnp6CRhRAk2T+pzZKL9M3emMOQHL90T87eOjiU215g+fkUa36dpkPPWbRDqhcknqk
OfSSHnHQ9TWH3dKt5gP9+UpEjgmoI/KUM5f7jiwnLeJrNV81UXF8B9tUYJksKl27p02r0X0Y6vqV
nnNQHa0uGMptkQ7uZRkHCwgmyBvjJp3SHgOKl5rpsI87iUqSzdg6QSAw0cwKrmDbDCU6NN9QC6P2
nJ72XeXDud1qPCodBGVjPDHWcMpNElvJiERQ8nVm1xq9XnW1P/HfBC6cswEGnDWT43Y08CAesPzT
gAUy3CJubLJ4s4xxAb1i6kRA7NWU25FFVsGCCi1ftBvOfnCBRQzpE6WoJ7YG4cfNMc2MKdnSoE0x
KfJzWGrwY3D7JDDcFe2xJYQrpn3r4GoguMh4jsyzsWBhyUJf2pr1PJeTOZ5dEcwgiOFP3DljzZaU
gCbnFwJgV9aODDKjfoNYRpO7JZdJ7frJWbIbY0iGZzs3GYOomA6Hb3DzkscCj3rbuyikaIwZaxPE
Qt8SgXDYZmRwvZWYTZjWJLl86h13+i661DpIb0pi5kQOh8jaj/k7TtmQwnadRsGIs+zH62QLkTA/
MbkEvUUD2VVqK80qzw6dMk2Qlx5softrK6fW2/XmzPO2pwvWcxJWs80ABW8TtWM61VxYAxvVuGEH
C14Y/XJ3V6yS3cY3AoURtw9iEyU19NuL6deBjZImZ8gyqGEtPlcdJ/IKV22bqeKlm2ahL6TMalgA
uHrrm18HaRPrE9cFAIaWe827GFsCW2gQMgiJgkLy6IgyKbLHmogy4IYjVcEfQxLDHOr0vjXsGSaJ
JVKdr3vq1HhXMQHqw1XgCM5vlcRvZ9nSsOLfMVTwjlhAgJmtdfJQV4yIreBEMEDmI0dGdBopKJHv
Uw2rK1RdPl+sQen9Df1PRnSNINPpyWe3YBChG+c2SNo3m9N/iyA8zcwTbfBgvCGmGbbM3HktUwry
CPbC5GONQGzOP4qycB7U2INfaolcL14n3Oz9Aaxh9Tkj/GENyVqafpwDfGubmXNKcw5t3Kumx9Wu
QpyIx8xmmZu7Kb1k0MlvYMflzsYxO5N4ldKx2Y5Sk6ZurslkW5o1j8mixYi67box2p8VC/J88g1u
qS1EWu6R3EE2sAONJrdsMlN7Y3Sj6UZxUA6SndaSOqV3m3/rAnDf2kyZflqCoTM+wE/PfVgZhieh
25r8KVUZK7R4IlXgKPhapkgDrEJaoJTDnZo9oF8S6bDv9Qe7Aj5yWKYVRg43sl/2oiya5q52lX2r
DYC1tmlbV/ImIe4ujXynr9JnKhF61IwKIZJ7WS/DIkUYGAaT9Ft2gbl9KpPWyFb1kOVLtElo7L+I
wdIC/higXvzm8GxOWiym7xjV0faVXu8Wx4xUhkfVazFqQIZj2TZbVv5AZg659aCKcnHOlStWoKaQ
untnGymkcBroU7+d4H+CzveZ9oXd4tGS8/u+3BrKUt1Glphl9owtufsRAibeZo6BhUUxwIb2FcSR
8ZynGLN5HLJ1boge7qEO8GfvRhMJ986vUncK1fiWzJ2jmXATjPJCH5zJ0EQGgQ0SufTlpY2JU2dz
547eCtRM7Y6DA0CBzBoKfIGdSK0HU4GcPRJpGfC+lNKSu6LT1u52D4aPWVk1DneI8bn+jtiqHXq6
It1MStePc2vz3M8YhZmcxql3d61K/7+T8h86KSjH/x558vxTvfd/7aL8+Rt/tlEC6x8OjQEs2IFL
d4A23L/aKLr7D86oCHM4hq7MEQ57f7ZRLBd1E30Xz3RtGgrmX7zdpvMPn93Ypo94lRDp7v9G+GRw
svj1TIcsw7HxBnmoMyhReK1fTxvwlTTZNg2T4BUTJTWWpr6cf1xRUTya7TZFMR+qqiku3uTfYf6R
X12Zt08Cq2ird/1pnIEgt4Bw764QqTkmg2wv1w4AwWbaO+1OMkgBqLTMXGMKe8cxKbFqj6StR9vG
IVmFWk0U1xESOpt7gAu7+dKXbAgcQYqlYW0uBiHufNHpHhRkCa8ON2kAYMEOMePl9m5ZEh2ypZi6
rv1CWu7gcPipq9KAU6FcTqJmHAxbL9XtfpeWtilOg51kSJZzIiVxWSpzRhSESnMxTl4zmy82VSDC
mqUx8M4Mdqz8vW96s3Mcs8bBi4qr0MufsSRSHjK/RVyLK9Vp3nPMhB+Jm7OILGbPbraCNXSJS7mn
inyCzoVJd+AS+j25R+YN5v6lj0Y3SG9ixL+M0ykq+53U81wSQZTP/sZv8kOVNOgP6mxgqkT0KrQY
5W8nlHFvM2ys0LeS9IDk/ykpgcWyFOXkPtbNITenF9IVrH0+TJiVqyA5UHinC0OLJH0Fj8z2Msvs
yLjujkM35eQ4vvZJRf1V9kwBVJqEtQxYxxP3x6Diid19esMF1keQFaNCWUDtihd6XORNB0Z+wjj2
Pck49FhxMT4t/tiHeLGq/chHqlmk1DqeYF/2Um/n42sn8uUil+wF/DQuhmy4WfqG9NEiOS9pCxh6
HN6aqj9VsqkPxbBGR2RYexcsPv0sXLAZZG6TGPcAGL0JC7N4EUCfN8DQGyDP8qeb1e5d5S7xwxQ0
iIUAQoUBevOwt+IN+YfF3pY2TsgFzAxRg/gxAa8lRlyyOcr0FiBid+cPOHY8oruITySytlaLEzLr
SKOlb/3v2WhKmmJO9t1HvnBS3TxvRetoF1xmNsyT5GeMK/geR+aTM2SKoFQqfxR4eAVIqzjUhesS
c4U512pmwlpqB6eP79hH1oV0h0A82BGyaUdOqgV76U4/G6eoCCQGOxqzdoRFgvgcl3j2vbHshpEs
W0uSIPYAv95vGugsq0dhjpxFw9CjS3Y8rWfvM9Wz4dSE8pXFi1bGx2VBq1H1og1xnrw6nJyQzav8
lLYOcXfCzj6xmnXfxsWLcmMI82Ky0S3L1l0nfzqQPbDBNy5DZUQzcBk3lr1onw2cAcDjjEYcbEjY
4jddLpc5gjKvHcxCHy+zIZngl3YhHhjPVDUMQSIIBf1VNPwZOFQv9vrIYCT6zHF6iAbdWBLQO415
qsekQ+VmkcoKeqculjCehh9j2TKnjaV8yKfCQD7CbZEEssQZrtT8Qe6Brm8Tz55P45DVB1A+8xTs
OdJmCqygu3KsudoiZFI3fBptO0FuJCNm56pxTD/BJgY8axMqq5BAbzGdTQqet97hbjHX4nLZGbLS
b9I6qEgnxvGftpq5R2HCOysmlHg5QFsC3t5zNZkoYhJtC5cfQKXAJqCL1trGwcKYOkHighnpq6I9
9OJloBjLXHvnkXo1Ydki3CkapoIDjPfWPufAbTddSeVbawC2ex9cuCmylwom4spbcrI7E7KGwUlm
sTaMMY0HZrlfWtjVJHUH1mrcLJuTEQw7nKnyFqaTuNhWoD3RLvfeTQbrm6QIGMlVAZaiMUl5jEnE
wabR1Irj7awDvp6bLZxl8JuA9s6cVRrSCLN6x7B63nfrU1vYsftYLZKzWEsLWKN+5lAjH8rUppCb
+8Nk6CklzrCse8nic3x3a3oY81s9Ns7BJnjxR2f2jwTGcFIETAm+1h++ujAGOUjo2ta05NEuwc4X
I9L0cDDE8Bk3qClIodcgLjgpE9nRYNSLxBZ9Fx1tZry72DZYD/z5nJFMd79ourybM3pf9TwiK6mV
CUmZxoz0zKvOLNmnAbRXco8QsuVkKOFC2tN27liDhzvmuF600EokAp0MYNzX9XEowDy5UFBDJI6X
kTCasPBxVTSMaUHKNsGhVWpP3HNwRPQTR42hKOXdoPoxi0Zu9XWOOxqathF90W7o5XHGCnyzfw6y
PNhYfjFvWrsMaMK3x0ALqG818ala7wsqpma7BNMIAkPg5ZkDJHTYDbdprdLdOFbqpBXthyyWu3KI
xxtDrX6FCeRoaXr1PSJO/ZZo2GZb63O+wzqhHxekrwcNJg0ldk2Qek3srJ+gcdDo4RKyAt8A3wvr
XeuC0EdpViNZQPs2fDOJIb1Bxx+HxlwTfWxNcyjm3LjlHkDfl9lgNYric3TLYKfE8o3h4EqjDVjL
8tmJ7+gExSYkLZZ+EPXfYZAi9Cez4iEuzDhKpdGfJ5ssu7Q0RejqyVtjOJ8iaH9iVsJV4lAwSGW/
Vtgloqro0Rv5/Kmls7tQjGr47PAXR/TVig1n3Ar55pQ+kL2YPwZmI44cLJdbFJd8DF5BtxE7Aosp
+TFNJl/9uWHDGKwnbHmwvBM1Iq/2WdfdrPxu1pBFVz7IcbQrwrOlR/BJoNWQFpbq1jTMaTvMix1J
a/7eQ/8Mpeligwi4hgkM91YPWv8FfdvyUFg9MfL1guImTD0wMHxggsuXQ5G/8dgXw90qnXluPYff
ZQjw1I3kAJSK410ZJI8jbccHBzbXm5e7T8yMgdSXyXnNRz0gUUwsOFM5buw+5oNOs9T+gvdiipTj
Yi0Z/K29xKRBtaAl+KblNBMOBhc2cyU58EljfjjYehwcsQWUemE099JYhoO+KO9Av8v/NhW9/jbq
6gdpg8P9oltavpUylYeckx+yB1eivCHYgpVVDBKa2Iz3SgYIBNecQqFXlxYC5WXiYKZHrJoaJYZJ
t9ux+/Kz7xg8rg9qwnfKsIkxhNe5eyEMh0emdgdCT3sszxH8f1y7ifUEWhOo+qDf4jrOv/bIur/X
SXsqpzReNnmT0mNMrA/EVgQmIIv/YSQ51skF/Tem9GxUR8HsBVZ5keYjsJFZ/dBLv9yIZuyfIEe3
8FN67w4JSrkPavcBV9dN3NAwRNthNupApkfO7exK7yNOPPqTZu8hAHGyV0d0NuOJzNl01VTixLag
HJPEDd22pbPYDFZz6Sy7y4jK0PuzKkwwKnrMxM4bxJhsls4HrC1VP9/XfkYbzCAuOfamYWd4Bg56
rms/dK62z508rvYt9qhXVrPilS1u/IofTH8q8iE+6LmXHXUH9N0Yt+6prfF6hZkG157wyKl8SUxA
UDdSmyvcWml3CjQawGGqTwWH2zI4mW0nofvBl1n9XYIRQUIkvN53j8OihlfdX8YPdFvy4PdNcMMk
Yri3cZh/wZvdFTx/DZg/Yu02ReUwvqO6Wl6CbkADx/Ghn56ZT5gBaVY2EWBLICw3tEsxy22W8zzc
QNuifeuDPP0yxf7ifk0KLVs20lfsrP5IOByCHTUgvHJVssUg5Z5dtGVvtPBcjWJlfCqXmkEnmGbt
roSu9BZXTr3rYp+YmmpR5RHiPcI+P0+AsNuF5od9BQJGj1X8KPnRg6pYXrsqeGKKAT66bsfvdVU3
Gy318p07LMkN2He8ELUEJDdUsno26OWGDDfN/YRu9xYyLPS9aoAxnbQl3L6l7EOnE85uQor6iGCR
XBBniUnNk1mxlbkx3lY1IzOblIED+ufkwURlO198L++ae4Xt0NkEidJBFEZMyUyKBezBwdz74Tia
Ji0bys3MH6Es0xOzn5ohcclgo8BrfA/geh6kVRBOOZCum5JIHhRKZI+ViyDOxupT1lHll4rSybUO
Q+o6r6afVeNmmRLhHTpMmMZ3zBoxQ748Tm4zYJZELswg3bemn0wbOkzIhQrNY26YDl1zKwdNHMY+
MC6qxbRItKK2X4jb2chh1k5gxcWx457c0A3PbvGTZqQ3jt4nVm77xx8wfPyvQ75XlXjuC8hCb4ax
dvntYLobVpeljzfN2bi97/9sfJEc3LGiBDeGVIvarPNelnzStzitF3tLOHqx681+edcprG8mbAhh
CUoZyoK+b/izpytkX4hMfE2VXV3oDzunRWRThDlVbBx04ggX04rJWoFl/src12kp71UhDZygeXO2
7Zb2Otf4paeKxOuncNLXRr5N2OsozluQRya4gbH0jpqo5abh4H4ZkizYdYVuvju2sg9V0YkwLliZ
sPL5oZc16T5LLNJWmlVtmlXuCtFOp+9loMl9adqkK4Ft0OvuXnIlyCyh+gvTnA+tUbaUUsSQFRxp
kRgiwNty35B9EChn2864CnGalzrooQzQD5j8bVCyjceQKL711PRhE3jVQctgH8CoYWA2uTUN3HLo
I03XMNnntMibGI5+HXja/TUtgICHw0gr704VYx05Sc3g6ZodUM5p+lMI176LY5AMZN4TuYVv0Ya+
zXlX5BCUiF9bOtp8XTFINp1pfsT1H5ylSgriHTP3UAC22pol4ma9b5pTphsPvk/Ofd/jUkIEmbwz
TMmJNl/TQ4TR+udCa7uI+V6xNcrYJnglsN4Ssg1Da1rF+YDiqjdN9G+tRQ5qKv29jbGEaCAhP3SM
Twcmuctxrki6Nzh4Zki64bor3N7RXFh0H7zE3bhLiQnDSreSbytExvcVu9ZNmuAhWtqPOi+/4kdd
77dRb7aMhFDUK8vaosExw5LR5inPeubwvaJBmehuRM18tW4i+tquKtAxsVV727h5zd3Se3uD3n5k
dnZ2W5IL8kD/gWi50VajD/tSl+d+oN7G10KA29r+UX4vjkHbwvxC6npIiCn6OdUc0fIhlweIt6Sd
a635COSUjoDofgypGk60WGFAIc0+IQ/apATUICt3UZqaWnEyvUo+XtMakqz9znmNUmyuwTTZS14d
61HIIkoYxL3KISZlUk53Fq3+F0qp50xrIS51g3eTutYUtWqhcGzSYzwtLfCXUetIRRm/BUZ7NzHL
CdPcfAGJi+BA2jgLmK1HOFH811Sh57RaomnI0ZCRCavjGYsrGvqlMGG4p7eZBndW0AOf+/Spc41P
6NfUf+R6MbBlzpY2Jn4aozxasrY/etCbGz3prI3Qqhfl+danEGSX7BLylAeYZhPFN0kRIM/c6uLP
A5Q4aFR4VYQff5P6WDB5kbKjQTFPF4JLlyaEDwB2hQbEtHN6G2ANo0CDM45y9sVoBZeaBYuhvuU0
Lm8v9ogURTag8SRUW1cvuhPxH/CxskRx1Ik3fFXCu2MMIe4lw2Tmp4W2OpSKzMBQgep5K/3S6Lej
norzKr068j/4v4ra/zTxtdt5w+LhZ1hwhI4j2GFzNUCWxIUY231By36LShXChcdcyinVicB6AGS6
8dKxJUVYz0mzMddeoKiTaA5GpteGu9ocYNuTKursTYdKmPEXSwJJb3g/8mY8eLL9lvjLSXHDAxES
Olli2h3xA9Q6JfJYcMwnYchh968EDgJGVNgGtPBrSv2IytQEJd/edol8DHJmExUD3RHU/jZQ9WNr
4/6mMeMdgcOYCGf/mc/hLZV2P5n2a2bY/c0Qa2KDtjqLkhLMR6qLZJs1lYG4ksNZ54w9XspEp3NB
4pReOB//yvBgGArpo5m/FQm5I+YwWzuvQDDMXP177Mj/Yu+8euNWunT9VwZzzw2SRRZJYM4BTmeF
VrCCww0hyzYzWczh15+nJO9vW+1vZMz9ADugLblJFqtWrVrrDdbd6LsZEKx5bNYv1h5u6w13xD56
CdLFtwFgz3lTU4wyMbS1QsM5Yt9gUGdJEnvbmFl2CGR5BAVA0wK3GCBkyRj0Wy+ytN2eGUP1Zn+0
ACPvsmRWT62FIZbrO6LYZMayPAORQm/ZmjPjCUnB5tozc+OQsuE1K+F508HHCv3SQ01vjRxpilZx
ApICLshWYHDzlTyLpRUpEDWp5V+/2IssXdw/G4n88WoxEsRGe15Thr5dJqwd3cRD8u8fmxHbjp3l
qpn8CiLVPzYjQSfUZlnoTb16jcgMBxRlJyXYqgVjnUTZMeeF0LiyksYdXl1HknC4nyP3gQzBfTUe
ieq5O7AOZhBKuI+Mgf84+pIIH5f2XYTZ6BqliGvfasOnYiphMhShv361I8k1lvoCtQYpLl88Sepu
wG/QCbppF4F3WjfIb/fnTkn8WcnOVOn+N4+SrABvXnK4Ib0bK1AfHqiQx0Y59QXWdDTAUF6GsA7o
JdjPKg0ROE4tuHgTHspj4pr3mJtZ9N/xPv/YZ2j9sYyh2p+6miBq2dRrU43dfqzL5HJRivY+G1aw
6uCDkDHNY7eiJQtIvel0JkSU+fyL3UnWp90BUUYg7b94nkRGPqwdX0x3bq86ik9mpuSKY5jPmzCC
R7Qyom9ujFvBpozCaAK0P88fZrw/MpBo/zJA8VoO3pPNFk0K+qsLCi2C29kgrV9aCbEBveqNq/px
HyVhfYsmtv0xTcnAN65DwF4a17pp6woIEIAP/8OrTwqxrLrJF2P4+OqVglxyv0Lxzz82s9F9hNtn
XpnFOO9tvLADDq+tuG1Rq/nwb11UutYf7mxbUAwFXM8qrUrC6qpw/dImZ4zjTfKbmQrojCi9osIP
1es3M5VGFfgGdk2UblCBvUHlExVdOSt7q2mG9+biReepQ6gs83j+8WK0gpsEidoiO5ixFJiu4gCV
aRwhkvpjL91qNxrsuhGOsmz2Y7XhsIP5MO6ne2XANoHsUVw0QJ7OhtHstnQxs0uFuW9LZm+Zl9VS
jQ9dWqLICS212MTGiMRF47w4XBm3KqvVlTuP/qGILZwuhkXtEYgEzKGAMEGiHbvji3UL1Vus56pR
3Zvkd5fIboy7viP7p5zpUaUx4g9znOKpp01cJnoZ60i1xbHvgmdjsKwtwSk8yNjtNi+OLsHA0hCp
HW+TWmu+Wf5NOUkogbM7nEuEN1ESRazQ6Th19GSMa+rNzXkLsuf4YvQCmvVr6U/WdqB5u0v9+QkR
zXhtOwDbQz+lrGiFaArXzfxoJAJTc4R9UE8D7Gb4jr+P4Zmuh3/cYKqsBFUZgE2LxWRtJIYUq86t
yGVR9Pmc5M685qiwIHk1SYhTVtvf+Miz2iR6eb75xSRmjtlsUpBUGfWsIbs0vJq2MO0baqw/3WKs
zIebDgcRDRP+3AxvWzHN1yMSXSt7yB6D1v4kIoK1a5TbxBGLhso9BSVEH6xfMF6CagMJEVMZ2GvV
zrYy5zA6EEGiFDau4qjguPjH9+aCVstyLXA1W6GB/xGwXXojox7zWvtAYtXth8UZvvzLfwZGg7kz
FzJkbGR+MaEpgrS+Hfv6tq/sHF/0ymdrt/RBMM6Nax9VETy37PisLk370hmMb47h9UcsunA5Jf7T
2dYmNU7gfOpGMIy42l4OCqn+Jv8JzP7ftvUf2taW6YDd/e8JAP8vf2qzp1/b1q9/42/wvx38RUeY
JQOqWTM4aE2/gv/Z9v6i8IuRBzBgSiy/qHWg8SHYCEwHcPKrgOW/1DpcfkQbnJ8KZHJMWzj/k6a1
Vrv8BYasbwcMLwEfeA3PicHG25a17w1zAcnI+R6bi0p/IGwcQrMcUTvEfajrUnt+TPMo6XbtLHJs
otrZdZ+nMFflJe3cqrZ3ynDAc2S1b7As4fhq+pefZ/H00JiFkaIO7Ci5SMx02IIMqrOARwdMOXvM
+JCd7IFogQlX+NNFJjH3AYIPuJUcpWhCtoMDoF2vlt50/b1oOeMg1ZykLt441NcMP9yVQ6pL8pws
QvKNX17kv+MivAVpU4FE7kmn5/zraiDxyehQgAGk2i7ud9WOA3R0jGDxDFs1jkCnO4jwtjLWk5WU
xQ+YW8l873i0YZu1jWwvz1MCx5se3r+lFzLBP7hxbsnzAsv1gDq/ip+c3BIqSuAH2ib6ZsF6zo40
FHFgXhwN4tnHhkywuS48IHopUCHl95jaIf6pM1dVZU8VtcwaQFXvGuk5ytKtGW+XMFqoLeUTr2Lb
0TNCnryRIdKV8GFrebUsGe2kbRE4yK5j0NxiJPsHMPlbAoUDKE3PwQD5fRdsB2vh7SQM4wxYYpaX
382R1uEdPq5G9aHIw2q5eX/0NADjl8HjQujSaPqWa/kCowD9vn9hF3Caq4NFTuE3DRvHB1nlYeaY
K9tkhQMNS53rsa1cDLcgi+RGhy5e5A0fkH0u0x/v38lbnoN+ZOH6tuax+Rqefsons0Q0A+dN5beB
LqO8cmnggCpvQIB74hxxcMpz/9NBBuaPcJArSEwg6umg9uuzG1ZkYJHsiee8r5uK3XuGKEDjyV9C
mMrvP52ehG/HmcDlWGilEfnwBTh5oRwr8kwlrv1tQlYucb6D1YWZfhaqnnmHSoke4nyWff8n9Zjf
ZpLLHJL6H/rFBF1N+vjlBYsmb5sgzdpn7LnoD1IV0nCxkAoto/v+M54wIPQrRDHJhrYFiYPgbZ4M
aIpwaka3uvg2YqfjmYdwzrwfOZTwGpiLRwKvrqdgCc3iskqaUppbd4iz5TFtPaUEIiAExHBl0jkI
btMUbha6CkNp55fZEDX+fOhHx4Fl+P5N//ZiXJruAcQx3o4JreckelgBkN8JNZfncu4a7qIxgiz9
MUCLcj9VVSFJyjCWqbrwT4P1+4sJeCsoCJho19jWKYMxNCxzUkD6vi6uYdmAXTHS7DEO9VUMkcUS
nH1yTt5O5j3NcQ6JkeyygQewLozJHu6Tgk5QuYr9aem+RpRykSYspT1fQPJ12j+RWVkXJxOYG0QW
SC8T+r++dfpu3QgKedE31dfYT2yWIjlwt9y0lFKYVMuMqPywD1qOA1cGSnCsprbEHw/Be0kdnupt
5kTzMxOwSH9IaoJ8QxLCF0ecxoLy8uM1ADuhIrq4Ux/JTy0yJWGH+baXMVMHKru8nbLpJNtwKajJ
gBIuQh2iDc5NXNAG3u/fwp/ops/LzLqXKyp4NC83Noxzgry5JBIDPtuBIT+uYDon6AhIJy2+y7G3
KFQJKoLLDcs/cD+VCbiPx4aTBfdoqTQoEaDDpPUTfo4qLbc9RPTlcemEN9wPTS2HD23Kn4zIbaZE
ELgzHLLhZSO/yKUL0uJshjelDG1eSFuKh8E5KUURccYDsnRX7Zja/Ka0qGnHtD499Pn27jDF3W1H
2YLNbK6pBnXrtkFCAbvdKODSBrUYfn3hpMbVjAjk0pXA3Lz+XPuJqz39hjo55shFYI9otVN5AWxk
7s97xIuZSxOO8wxdMiTWfOFDY2ezNEP0gDNwEqHNalN+3eE+WNFmoxL08wHclNMJNqWeGch0Y1Ik
YUBds2T6tVOkg1iO+qKBcG8bSv6XeAqiByqalHr+/o5a1QgkiSR00edjylW4r4p4cRmDXiSUtQ+T
igmOM1xMeRW9jqqToVUjVq6vECU8jGNH9anMmx6zLysO9BWF4ZG1zQrhsRgQgFfzeAR6PV2qoGPX
ErB4mDRpKNPiA1i+ysOoFdwl00W5qc2aGsogYNZENgimeS0mCi+6PmuF3g5Ef+aLcwPm1vxcg19m
DKtpSLm+S2C0wjs/NyVjsni9n49nwEwGjojRUurcLQUSzM9mjpr6IdIAWZ9jjYRXGW0rA3HmeOXZ
A1Fg2yw0oWnIoqjKnTSidviEJUIthvOgHRy+pZorh6WAPLXPJ5y3PPYuPLI7bgl4i77Q2CNJkeJx
GkO5WwMhZQnOfg02cCMWKbHgwC6H20uLxNd5Wzigo3PVajfGT0nv8GGNgqW220ydQI9xPRSMYD+N
UHPgXHt6zuWkgDhFoffG+NAi0FNUp9bDvfJL/ltbdGUoUqcdsYHUcSHLcMaEdQ6OHOFmzbciEUtr
0egl7aA2Xm0aKMC8Cbclb8QaV1liuPcAczIKFLRUOx+g07dpcRxwW+YL60Yz3teUP3o9qyldauPM
LFgs90DnEMvYTWreB7GbBMMGGXxPR6Y4j+FOSRP3DmAfCnJqNkeOCYJSi25EKCEtN+48T0x/vwU3
RquOrvlckiiMFU1d1x2yhq50l9coDYepSK4rK07oKpCr6zdcJsMMiBDQRTsYZ0lr5skMp6DuqnY9
5W1rjBdZ2KJOwRkZp7nn2vEBgD6VrVXyMCXGpVF1F+AJ4ZRXKHIGk7+WkGPo3BOICTfbTkQpTraR
AulD7Ym8fULW2wYrdwgFBMoI472MMCufgd4YTqyD7cwzB+mULZg5NPEUxzThqri3PCT7MPlh8gD9
0TORWlutdtkc6nlp9lPLHAoh3WTRBVWehZ/VNkpVyAy6glDZ1iWjtCky3ke5mkzD6usrzEdtQm5K
i5q3VEKLYy+o5mLku4IaKViBqzhgW6JOAnRj2Jmdou5Px7mt+VnXhDouoS6vvXc6+vgdM6SPCE/K
mSTjR0OV6DAwiqwF6o8tE2qoGwEmhrdfz4iWQ+dwDn6ObVp0EU9Gz6UdCwNGLIoo4rDXIy/CLo+t
q2Ll+Xi5MQhd19dMx0m6CJiyKTd0JLBXiQ3nejLnRkUrQhQaSwoOCY/kV03VrMCO6hRLV6zm58JH
Nfb48xxC1NeDM1a1qII9fVS/DrZRnI7CQGB+WWiswmuPNnU4liFFGmARd2E98fC07XKi/TCPHnfs
pVTnsOkpYo+FnfYL6TR9wF6P4M9pXSSj/tns4I1qr3Hc1omzrAwd7lvDZ9OyDGYlsoxeEzTjikw0
MlmfRpSwcgFRux5l7Njy6NMkhN1NG2QI5Ky8xZrlFxwU8+bOLKb8PrDtgLJzgwRMfY4B5ZBBaR16
9axgcRkXDapfNFS5U7GGDJbUX/AAkngKemWVf3PSfGk+FLoh8DRCnRqvcUGm3zsaeYdiHvxiRRMd
3VdXrWtHOG2/G0fXH66amm4C0MPCLFB/z9lWUXTu6HPXvKOGII/j+ZKyCw8NBA0AxINO6ZdmnBHE
8ObcDlaqMebuMwIDvYO9YDc7EbabTqbxu7k9o7qC9lNshczTMMKtnkyW1eihN7EsmyBBmqrZhfaC
RQv2L9TKZZcdR9O01G4IvAhvLRK05T6i2Fix8cmOLiVeMP5KOJ1trWdgl0CtZNS1wQaancacIzLZ
rCM3jw6eLbpNXZnjchEGpWnurdGK7V2oJqsEyuHlC72eULjGjcLEzHno25r2/t5U3qzqbYDx8XSv
ubzd0UBux/jgGE67PHYlsxp8h5TNw+INERjLvJOQQvb4sEcLiMPBU3ITQNOHBJt08MoW6r/gW4Os
Ejb6zc0LINkqUr/8FuNpMEwbiulzjXmXKyAN956qvJUtWrcz912I2YO/6TPTzeU+LIxMXtHWNrIM
mLEirY2/xz5Ac7BdlZ/1drWxXHBqcisFPJ3oqrF5mPTmZ/ZtznkorQ8jKGxUpkZAcWxLqhCFch8o
3yrlbFQ4NuFAPmVG5Cjz4LlkY6E5smCaada5Zmk0KRlUIzARZVsJCCQs7trX6WPDBs5yiB2pI1yB
ZgWhJEGfzgp3Kfy/CNyhwJPZv1iQrSMldeMarOARA6yUXaYrsS1Z9rPn8Z273q109gcPWp8cPFD3
3O0MwBSDtL4uEvnJLduSW7GU4WXBPsJNot/Q43QJk27bktn7sOaUvXdslywY1SqdRdO3VcSy1Efd
YMTwagypzOPG7ppbTFLkIg6BgzhlcyhtztnGWdEXJg9KXgIpEyRT0eiAWOQ2e/SItimpCZDNjgHC
5F7vnH49TtxpA8OUa/fe4lXLHdYBNT/Djh3ZfA5mVchaat2q4f7bINVxMnM87bRqp1bAHZWwmqzm
KWgCna8GIcKKj3bXN/LrSNuo2kkbav4l+g0D2yKsC51LlcrTKUscYIYLXLoqZWf96I12zoLNiJxr
n6/YD6kb0OeGKUEt22xchp8YPusU6aXcI9tC71I/dzA0JhnHrKLR2K1lgDJDubJEaDCQKnLSoNrP
CWCvH3lvMLCEmVTfQd8agCIPf4/EUrOEkAqDS0V9qIz5xgrnKjBamVXiagFQP9dTMTHJAz64xRS6
n3L85rPz19fIhmlZjxz/+u7er8OJJxYpYukNuKPBo+9SRtkAEHQZUzMMPg8ZfN/sECsZFeOZQzo6
3C/A8Hkqa1G6+NQ0CB3FZ8osdVJhdmiqjavRnvVB3pc1k6WgXmdNiGOZjddt6DeTpUR2qLP5oVIw
rg/0ldvBv6GBalfJpQw9k/sBhKTXgUBAgUcdoNwO90jF6SVSF7UueJVpzS+EA+7pT6mVczROaktP
MBzT0NTf17aXk2ejD6d313gYIjbNvhpJVNdCKLJA+Ms63+ykno945GKuszYZgfRHuHglH/hz/dtk
Jc1yM+bwA7UbKveFy3YMJoOCqsTQkGReKH23r8sj61zeC1JbFS+1aQl8xaWYxBB9GfwxwsfQhT6D
W29RMxfydQJMmXXmgMzlheelHZTHYrSiodtEeetDVuYLCkFSO1boiK17Y0DcflsC5R3uTTVgVJi2
CECkOKBWHPkiL0iap6HpE02GyOhhElzm0RGXzmh1WQm+1GaeFaatD4GpcjmxmRbMGJaRE5BecvDk
PXezu8wXYgQadYEX5zwN+8mGFPw0xBbCbuvwNfNpI3Mg12grH7G4fTJBZZmRo305EftLiRvybooi
k9MXaFPBp4gzC6RAwzCmZ6gAcFngO5qoZCAKz3EEM4WoNQ6+VKK/BygkemNtjBbjj+GZPnR70tdZ
WDNBnaINFUCp71aRqpgfYRtGvLWuoKBbbSbfgP+dNHBEyFECt8JUjiSEGLBYNWfes9pT5Yg66VAw
nSTCFnxREy46VCpisjwoz51wlytB4JPRWL6Fwd2cgT9/fl165ZDr1Co3Co1e1kp8bb3phqHVE6Mc
df0IhusLFRhK3Fhem86EFQ0DsugTtxsYHQM5Wp5e4pyWI3WUGDOQvM5jGu1DYOv9rZy8pUVMfrJy
kKM2Zwo2NlDtEYfADgzMTkKO4GsCp2uIVWld6kzULm2i+Hp8PTVOGWxlulPpALX7SMLfoyNK5crO
t7Qq9Snw9WCRh/TQqQEsQMnAA9eo4ChkVhdOvM7gp0x0Dkkms3+My5JXiq+3vnXY4+yE2wllw67b
GhOokqOnKI7wi6AWlpvZRkEW5wteI47f9ISTpFwhDNYudAbwrMieRAUaN9jOr5EjgEbGGCLfrWfl
+7W1f1MzgmIGzUOrF7nWaYHVRxR0hEM8fp3CTp8zNWI5djdo/Nd5sGr7huf9wyVPq2qUqXyOp44u
56EIf1pnnVVZ+maHk6QrR929eZ0auQ+c8U9P9/ultGKNVj2nYURr6qSyaiP5i8C6qL4mTqjjUyUd
MZAUEqyJXe+P5Es18Nf6sUXp2LOEa3toUPzelWpN7c+NVsLXSRQ9B5k+LlC9X7udE7MMIRBb7IWL
rAgafem4MKz7Ia99sL0d+JIrqhC6sxFw5NWx5zUy/+x9lE2kjwhQJlv2BECYI5/ev/3fhgqvDJPE
FrMkjuPItr0tQk9NWOB35rlPXQIBBUCn2ehjIZsrR6j3L/XbnBMUhgNaQWiAoep2Wu8mjUpsMHnq
KYh90c/UoP10xI/G00tEhtH4xyl32kLBcNcC0mxDT6HCbp96Czd1K/yI+v2TcmIdo7qJxXbTJ0T2
D5Ed6D0rDMj3SSZmPn+HAGM210S7wj17/9lPh5muqYsKoO6qstyQA3w7zCOoC3SqI/GFmgRHR1Ct
VKl8zGeJgO9f6XSUMSsyeVoQ41yN4thJ1RzWUY2HR2p96cvKy46dyvXRHN96wSYf2zprfP+Cb8W3
aJoggkbZmSYvrgwkTSczqEv9hWAyN0h10CfCtxKtV8IcQXHmvYZNnU8YfybRHAdrLwMyNG/fvwHN
pX7TwSHVQs7WFK7n4a7gCvvt4HJKxOBGeeWXOjbnqNzSy1qyLVWPOEj3r2nL0MQ6NZYY6fHSfxbF
DbfTJa9CAriIz8bXwSlwRGaMKP3PrOIKnzBOCwvcYraENhsrv934SO74COZaWUe09kZXb5bIyVao
fcahycLH+YkeerrpvJ7ikYX4BZTCIaNEt/VJ5u3uLKG1DMikygydW7UDFKR5bTS2xylGq0zwzjD1
JLfxUCLi6wF1KW7Ley3Qt6T2RM0ss3XSlPrdS8ZnIwyt1mGKJR5VmzYaGX/09xsqk/YwoTINRTGj
LPv+8P824RD3d0zpIu2H+cdvU7vnZBEDjpk/V3GNDPQhUp0+AgVLpzOAnyXr9y+pV8uvIVeH2uCl
R4McGlqeJ3OcRhnqta0/fg4iqWuMfRLI7Ai0y86MK7OFSRTCC4GVp3aTBS2dIiwWFPzh+7dx+uQo
8zjYK5naVJw1d6qlV8q6HHmX8eesovx5nhQQVR7sbLSbS7vt/uBpdzrJcUhHEoxKkYTThD7jySQH
iBQlqKe0X4YavZxHN/X0tEhTpTOr95/LPlnSfDuIfsdHf4nOmxDmSbcwgg2UQ1GxHxAxB/AXUr7s
ol1EGZWTboKUDGuBhnfB/zwKNszLycXKhMOa2/gvhBBKMBx5dP8eI6ScPNRaHJ2oJxEnlNgjCDzH
KAXostZk6DKA38mKRTj4UpeJsQbmtwfDEjyckbnsRVFk6E4RHAkdrzkQZIjyGgZxNN+VcGqdV+WL
/1Y07mS8GYOAuGKyTh0P3bjTMXBR8AgK2U8PqCHrnRnJYr3kjLHi5Pz+eIuT+azfKcFLArhA2JI4
ejKfQYdSU7Wc8N53qpdr9S6lU8QFdKrfE+oJQa+99xyQDqMA505XSX9+aga4EwkHBJPBdR1P1zM5
CyoinY2CCBUFI0t7Y7lsWapoNiSqyMb9LHoOTFtoHhyP8WnUx5KfjT+6RbqJZOSpzdpZfHPhZ0NV
6Be+uClXMV664xCG9IUHiwoocD431m8SB4SIvwx+W7/3DvMNfTJ6baGxIpm7KT0P9r0wpMohVrMF
RrP6w37rv319WpCTTj6WZxjhshe6p6+v5gkG31Thcz4I71PagMzb2bRHD5hSKYcaf9ztIEgEFzNs
uXCjnLA8FHaWPw5Rgpxl6WMZCdZcrAL8sdsVAsv1Q8j5tb3Jp3aI17E/YPodpLcFrbbnQTkt/NMG
qeU1vRx5PbgYwsR4GR7ZkWItvBAP2cZoU/FxoY88nIfNmLorhWWVs6FqCB9/MToOBzkS/msEY24c
dqVs5+SGOOIdOUAYmOstPfH8MW5z5zzPbboEqVaTZxMZaeF1Vv4F1IR7MU+AA3EvqE3ExVTj3dvs
z08KVXh3hWNoTAkjQsIdcH55P3qif0yEiMFBmYZTgsl01WcUPHHjMFRzJ522JS0K+0OKusSONsGs
1iX9ogmRriAxVtBbh/O8hAY+BgMFmzhNP/ZYLVE1D/sMVHBT3S+A2zekn0ZMtc9w1qY0b51uNr/a
c9d+sbzFeYh7FyuQSRYXmYfCj5PMycX7i+xtsGZC0FYmmKFFS0+fROEkplWUf7waZtE33hfmKjgr
ZFuZVx2Y3MaUD+9f7O2Cfr2YB1BOb/PkcKcZCWL3pHZNUH6TpleAEZrMe4zGbfSYiuw4OEKDoqOq
uKVFCAD4/Wv/NvNfHhOsDi0bgvgpbKJ326BCLL34VkPTVjiGq2zaFQLU7R+2iZdv+mcbfnlKbTBF
3hcgMBOcHiJRDMvsAazMN2tE64Sch+1iVXHgSTZTnHsfSrsIPyQtBIqVmbuB2ogBjuh+SFy5mdAA
TFeA9eR1I5vgvMRo8IH9FpkK6ordY1GQvKAjVqiV3VnOrTmk5Y+ixyurpDx7O9izje0p59SVVVkY
o2AkcC0KdHRXhldIqjcZvThrDCisNcH8DQ5LRyuhb3ZW5JpP5tQJVBgD8YdcyNKz6M2Q6DSANIhx
EezRpymBZXjt5Pjz8s3p9eCDuI33okrzw7RMGIAE+WfkrqZNb0c0PWq01g9OObvl5v0p4P52G54G
a2o8iAVwDL3ftxmxlYUF7YPY+xb1NA4op8GtnXwI/JuWLkm3GRD4OnhFB2cdJd+Cbk9VHCrqVkfU
M4dulXuRcb1YkXMQy0zhrMHLvgDl7q6bzDgmc+ldzgKHb1GIe2qg+XVl8NIAatfTvF66ibYLRNZw
7akAuL3N4Xs3oiYyyzS5Ep5K9hmV4kOCus01XKa821Rh23+Fytc/mK6d3RqlzwYhJ2vcCdQ6YD00
SXQ/5kGcIq5h8gAQuQI48BEtAC+tUxoh7Il3DurJl0k8Ox8tqtrhiqYDlKD3B1eP3ZtXzNii9UwO
KjnNeqdiwz0lYd67F36rUfu/MmqRPiLrNc/Y8pTmlTVylvjDFa23wFcWGn6uGnULHkn7vpzaqVm4
WzUFW+f3VKXOOWUzo1iF/WxcUKiEm4YgApHejZpvSpj5I8Sv7jJBNe3WGAKx+8PT/z61NOYdkiG6
RyBxT8GAzVi4rR+V5fdoosHAub0Kv1TNEg8bdAHcVY0sCRWOQpuC4OcVz5s0lu4hBg67oU4SBGsa
npgTN5X0PiVdPujSLyX00mjjI0TN9lALMV3JPo7OIteLnBUsGRvlj9mC9BMps8C5zELo2C8WV+0N
hmWXZp1xRDccK2FKGQYyovF8g9Uz2xn8YLWLRnbvNeyR7LKgzUtGKYohgkqSl0BKoDZvB5qej+7A
0ZRcpL3rbAQ84iKHhdp4wGWYibSL1pKq340IkpKWK4g6SM8TfaVO5nm0bsE+HEcVtC2un/AN14xf
ZZ0BThmbvYmRyEfIzcmnvkRhxknsROvopJDq3387v8cfZkoAaA7oGsaKv9X1hE0nNJvG7DsC6qaH
9l6QfgXlMdM15JVxpvK+La3WhyiNr/OQjug3yUEVf7qNfzNhfQ1BZuvTboenExakVFu0i5d/DwuJ
pe7LC0HXOc4vk1x2cAsQK4SE2e+QEAu3Cp3ez7HfDIp5slj3fxiTf7NgobRRWyZ0gLU8ReziKTsO
1ZSl3yPPlHe1tNoPdg53z6Owe8G+2F+hH9SdK6cszvJJWMeu9NjIXkxmtFw6gGSM4CGG9uIHyPka
g606ye7+cJe/pQwoVAOfZ4mDmeZQqX/+Cxp0KMK5CGqn/07Vu44eyCxQ26KSiOpGCzvXlng5rcZ2
kSiDNW71I15MD6EyxDDGvfCq9tEN8ujS9MbsAZJvT4eEXWDXpE3OcEcp8tU17d7XF/2/PIs/8SwC
lyn/Ds+iycACvRUIRHuYv/OTaeEHf0kH5C9i3w7VswA5v79tFgLnL8JqIKVNqRDkfECC948+ID1u
KvbYOpNfCNxP/+NvmwXxl2lZ/LZPNfpVVfD//tebw2578vk/4AnfVAnJ+v/5T+Ddb3Y5XaLkHw5O
nmVxunZPwzzAEdtRdu+cubnvr8Hgg+8ou2G/hPF0jo6ne1hg783rahznb27Vepdu5tSAmizUjqqq
h9jYKuMJ5WXzmIFcpVMZinuJ8nhEYUuWG+hw3lWMCtCHGSWLexrmOfRmROkKajpfKhX68Co8pOVs
iVROW3+lRJYeoFFAzaMEMWHD3qvl2VQZ7mphhEZNiCjKHVW+7Dwoc3RXPJHve4EBztSVx8q1gcwh
obkxUlxXLIz0zsqkQCO6MKTY2EbknRd1r9AoyqdrRBRyJE/94HJuowGfNTnZt7RQgyugbubRmhPz
SAJkwGKuRL0jEud7OtvRJ61ifIWw6Y01yf4Y2tb9YqJPbEnQKGXtBMbK5Mz7g3RBC53P6ANa4KjX
DaWjmwAACqoKHvgfx51aVNqwF3NzUwHa5iKiEUA/EySOUY/KHmonRdp2yh3Yf8WUHoK26zajMxYb
05stToN2/7Hyk/C66+PxtsP06ZmO+vypbHpxG2WAtsWcNldSpNMtYOhkTSkk2dWh21+Yk6y/FqKf
NsAfvZ0a8mHvWRmPEaGn5GRlfhjKF51/p8fBWqxg4YLGDNSFXUaotrOd9wmIocysMI9DxanIVIHs
u3GWZ162iepq+eiAzN3X+JP+iIK0wnq7Sy466Yx7aQbhmV3ExQ2dgcXeBUaanVNKDlH+4SB5oYDJ
PUZodX32alls4eGq81DJ8U4NY30fhE5yXDhgHkdk/4ZV34jkY9g57WXam/mdUzlqX5DdoWgClufg
TrkH+SQX4naZveQYRc6yAy+CIpahYIqSw1sUAzq8GJMWkTRJ4+8GcSrvnPOEDNfp4uTP/TSpq1DK
/DBPvbiQlNz3hZLJ5973kk/4hlkACpR7W4DwOkyoL1/R6xUX9ugiT9RX0TWuYe19uogAyYk2PyuM
/kzBLEbvq3T9K7tW9ueS0vuxjhzUcCnsHODGQpZH0Conr47d61yNF3Y8OkzHujkYsD/Jn7onmh6I
cc1TZm1tFXpP2HF+d+upOItmhe8dMLmzCgjjjooEqhNeaT8KJ3ueR4EduBE59mfPL++rQQAhbNW8
X8zSvK1wZQVEiC7+uWvQuVrRhTOv4oHT93o0ZP2Ekm9640VZDapLiOA5Cf14Xw78pWhJ8gekMTCR
EwCMTQriF2nESxyFSM5kn8N2dvLizhNt95XEYmhWXWbdAzw5Q4panldjvaeJCBRBeqgGJnma3VKR
RnQ3zA8SmvO5DJfyzMmKatPiyL7qCZZYwAQoXbpFuJsTUW/Y2icUdaf0g2qhki1Tjfx+xgFiiedM
AwGyT6DKpgePc+atsotqzQslBWziDGUMaakbjNp3Yy6hcTe0g9dYdrpdWuzDdjSPdEAR8stvhzAc
Phm6Dp5JYd2mZiQOJdjbFioYuzkee82zwLVyFYJqHc3JQ05mnLZIFvYGOsjC/9R5YDxXylzyBG68
lmNb5ugaocxsb0wdKujz7GIBMUwSeXeqkqsonCHILiSgS9X3PoTk4SFaZkjHecbZO2+imjDH+Q8X
h2K5AHZYH+cyNLeWZXxK7YzKLSxRdK3zwANdCXA2gAmyzo3kY+aP5llOYX0LML5eYQRbfc1lDBKu
ioNbt/DlWdu6E0Rt2u23SWdkGw+DdiAH7ZNMvWmfQom7MVst5gg+zLwa/Mpc+2GxAODyc7kF2BE8
BuwaV4sTxx8bH5USRAO/0ESQB3bEZY0IIxIlkYMBJxn7ZZuiuYYgUHBZ9E5z06VhfUyBlT0aYZJf
tVmhtngIYFoZVOhF4ASzpfEq/j97Z7YbN5Zu6VfpF6DBYXMCGuciSMYcIYUGW/INIckW55mb09P3
F7JdZWej8tS56IsGCkhkQk7JkiLIzX9Y61tfGJTpWzBMRgDTqVrHU6p/x4ctTyPjiRdhNNeHi1zE
E8V/8ogocMhXVpJh4EjdaCPRQyM9jCCraWF8q2l0eqML5m+Imulelbz0ZWwu/jz3ddBNunNwyPnA
/p1X8Q2OrZELDX6dq7Cj452VSNMiQ27KZOqvktj6MZfhJsHREKBehPxG6kFQD4idAbGpS4rmhcAS
M5rWVlMNZ22I9L3LWOsrBN/MH/GzICLmcZtwix9ISK63bMkRZJIj7D5DHE38ohzVpzxswy0nExan
Xvdn3TJvF5kqbzUuon3dO8oa2Xh3g1Mw35lCCdcWya2XHGf4IyvacK2pjXofD4nKt7NDsCOzArcT
IdC5nZvXslvmN3WRHP8MZxYE15Mg688YNX+ht13pnXIw8QczZCA7kVgmtEjIMq8GDpWYuSxRLyz0
r57KNI0epEkhQjxyk4PPM9z+0gDF2lYxt/Rqqm2Yc0vX0sQQV9S8u22d7YYcmqSYRuWY6EUwO2Vx
O5D7sO1N+Wy2Jsm/ALYYdspRvma99YzF4UUN5Tv6zWenmu4ANhSesoxMOY2GWOfSngNktA96E9V7
Ul/sh6HO9M8ZrdMb8QjTF7Qyzw5pwwqXeoJRKdvXyExUua+brhn6TW5NzWKdKLXKyFoRz6CSdYgX
QATXhcdx0k3blyMUntumb2bMNVb4LsmwdLb5MPLGKTOqzrUCAN4LKxWiLlXPpojr6pRg06ieaw5Q
aq+reH4Ks3WDUL7YE2ff+teZu0+Rlx000lv2MA3sZ5MMlK8ML6L0NmRGd7BjU2sfZLzE4SZfYKmX
3tSNC3LOqDfTbw5pT8qjiUbODLR4CMsVCc1ZhWgItGf5Afl0q3I9WN0XAIFggqco99WZd7KPxJeJ
bOCtldQ27NdenvnMae3mNuVkHu+TVhwlEecQUBUodlnEU0axB2VLLfJYLnEexHS45A9CJI2VJDpO
dg5xsNTm80DA5rnl3dwv/bjq42R8Iep33rcuFLdOKHKjlRPMRHktt4xFlyvXNNpDkuzoiFA/zT4R
jT3Cc2xseIFRTFqmijNDAColtSptlGi3CATGMgxDaG56sofbc7S0PPfIGqqPcQiuYo7s5qs0LBSa
gAA3STMksJEIvSYwJgzaJK+gY4maKUGMF6FHf+lhn3K2Uq115vx6sQEorb4LiZnAq7EggiYlh0v7
Zjml5XzpVEkb+ibFNXPpMWzEdYLJYjgp8v80cd/LPunn/6aJs3Ha/F0TBwezal++Vb/b5X98zS+7
vErsnaAQ4fIhFgsRxD+aOPZOn1h2Ccy7eHK4h2nnf2XlaXRqOkNzkrwY0Fj6b02c9YlROlB4DH0m
2hXV/Z/45T/m7/+cVJoqYgjHJk3KRvBAi/XXKYzKKYH/iwwWh8gmXIhE9zmzfGoJnS/bfarivW4A
djgsbTaURVDSjoabF2MQYaA27X5lVrOooz0JO05mnEpFR3oyrwAlRWrKgidvk24D/RVC+AZAlJkk
R8yIA8frwp+yMwqJVnAFI11Kc1DHkSzkFB9Z4ZrzkhGQayu4JBUep7idymLP5JMAkMwYr2achgpK
fYYdgSCiAvlRz/dps1y3/Y5gynfhaJKxe5MkfTD2LlELq8JhC++RAsOEL5eI7OaVPSuEykZ4/53/
ZEz+r3/rrtE15Ht/d9ucEiaJXdW//H7f/Pyqf04/rkwILnLkM4yQf59+2J+YcTMPcSyWdWip+V6/
bhz3E9IHFuUsVojb+7infk4/hEFwgnsVICH2A5rHYOQv046/m36gezP+HH+g6riOuJETsQNivP4x
Z/1tGmfEmVv0olQPJU+nuJGeJizFx+oRbpNem+ogEwa8r5mNVrueFIPL0qp74/tEQ8mWb0HZWcu5
I1YlxFSyYkmwfMHDIcRndkAG1VqnkTenR4/FJG0vieBmAqrrT40a9ejOIRStkyqlXKlixT5xUwlY
wRZGoY2SxtkWwGV5sNNp2bLnueQtQDFoPuF8ULtmAk1q6f1xSLnNH40slPaxW5pF5bGLqLlYCVr7
b+kyA33Qu8kLiWhYuWm9XuZu9Jesm33k5oZHFyKfWVKP8YRisVBOmZGYbLLbwsZ7xnt7H5HWjIqc
xAHgr3mYPDLub1ZRPJaL10JktXacj903u60aFslS33U2jDV9Sr/ljTvjwEkSr1MbiIHDoOubVE8e
wCNmt7QMYbrlU4zTbOM597HNJNseXwrzeGEaQa8pL1MmJnbWKZL8trMVmJkuZkOWKJM3OGwjlph1
b7AIpbvT2D6eBhf8uNZLW9tJ122qQ7+44eelcOx7FM7hQ9vPurPjtDEUkttrMz8gtIciZ7dh+kQl
FgeKodtehleT14D2uYHFvLfcKj/QH/JaygKNl27hbiElYsb/JvvIoY2u48BOrOUOSbJI1E0YoZHK
NCvDQofDge3Wdk7HpfQJYUdXIDip1w7Ovi1R4vpTvZC8RZGrLA9UTrmgrhrtZCsU1WHR06JSeIzQ
2toqrZ/QJ4WzkNxFlvsyndVuF0dXqnWR5maivUTd0ka8c2Dxif1yybgTHsMFgUswJFpaDcvAIt5m
lwzLnUOJgyZV5F6WVWPqJSbgQFE1IIstF4G4xM63gr1lJKvOBGadL+FAPiGnbKnYDxnM2cLUd5Fs
TyYqz9UCJg0o6Vk0CyxIkwCGqQj3dlauS2Czj8h4Lgze7RVFHTojQMGrYpifNcxWa9tOwnU4zPdq
nnY7QjChgOAVPzLNVne1KbI1DzcaIQUXVtbBMcQrkq4KMSV7IXP2jk6VHIjdXnZqw62pkznx6M76
17J3hNfAzFilV3gifCnMe6Xd93skBOmuS8ZXjIP5vk1EdGgsG+zIUqgBz6FNpbheJ2q5FgtSJVih
flIopRc1CgVnrTFLiKCWmkvzZE8sud0QvB39NP4Y0WbkeAlnJPp7jo6lCfi6g8y3IS/tvgezzDYb
t/ugm6En2lS75adPD6k5Ky2h2D0Rh2Tsfa9BHvtObPDicLNtiT3yMxslTRmB3q6aZleO5n1j5Hc8
lI+LFm7cVqpeqi8PidVvKrVz9xTrdx1zkRJjpM+QKGBDsGojgvoIV3vsmmbjzNMp1ZWJ2llO6xYh
O4Qt+rkoFJ8tg/nDWBadrxX591yoLVL70fJTFrj3ADRPDow5z+2tbtX0Jodg4pxEXZCXXjBAVNEH
0/brLPVlXAYFHiD4gsPItVXjJ+L9sDY6+yMPr4PcOm3+ttgE0Ta66u5JZLDpZAwsYthoAaT16Vay
K/a5K7RLFDcX/KmQvfil2HidJ0ekL/n1NMtkaFOypLSfda2Lu0RvGCjVfQw3JW3X9VRfB4rxk6oQ
XJXr03vcw3ikEZYfckzM/w5uLSIG95IxEmGCwr30xlgz1LLcXZbad6HVXsahhwTJcwWytTLaHl6z
/gvnCmRGemWCaow+Pae6HAg4y/qNyhu1VqtGns3IjO8M2L+ndlLvllbBJJQWz12kg6d35c08kXjY
UFlNaW2vlrK766Dq8goho5IqElAjM/jxKvFCrsI5M2KeDk2IyUBzCc7oH3IiR9Y6wKR7hBGn+gNv
q/Xpo62kj2ZEN42e9KVb3Cc2lTtdIuOqNVmvixy0c6yPxOa1O1CyG1dPSctLyZ/QtajZjE77VtJT
Bma7dFu11x8YM2ZcwFmF35jp/sFsRqaDmnEn3fpIQMRnC83qSs+XQK3YbXHSBpbifoXO3HmMvSHJ
cpbWinPrdMamS9LpDiQwtOuaGYvHMep8zcJIe8pNx8J8b3OrKSJc6faASmoIUMztqYb7tTk0+qG1
UmfVoDlpyEurYi+bc2eTT3LZxVW/7et0PyRhtulzFQ6Ai0olGRS0hBnq35AZmDMKt1hVQoo3AWGK
A7tSnPO8qOISF0KBON82p1yS5jizYAxgUcev9WQJj1zC45Q0PBPG/FETw7YMq5M7LDxYU9cN9La/
H+bu3CR28TZM5Zaq/Cm1szxATONZE557j/I7OWBh2GnIadYiDh2dMtZczpMpcjD5YVP7jKO0g5mY
cCoUY2YdEhnPYSXrO0PVMDgpbV/WAZZFwgkKo7xFvtgRcdLGltfzXANSXW7nivGUpmn1GvquPOoR
8bAJUPAt0LiEtAblMVZIEBpIRvUryyXvwTyPqq1/JrgJI09U4zYVc06m0mpmOH9Xpoqzc7sMbOtg
PIpJrV8VaN0wm4tSEr5pj9d9TI4gekUixTxsec7qwQAasFCGWy22E0KXxv6uM8vbEa2Y12TKpZhj
eQN16UvXGu1aTla1Z6LyxelE/jCx7dEVrQ+uIAlfL3OmG6hnSRWZw5eUYKmAFPp2ZzCKCNJqiDdW
boGCd+qMOAiIpEk3ICKOMJKpjnKKhpEsIZehgovc8t2SZuQjxdSJJTDyF3jo873NjHuVSefZyPA/
F05hf7btJfGV0FI93Y7ThzIiYWca1W7jEju6Qs2AC0tcbyLesJRtlMGUhik49zU/XtR2hDem3+o2
e51VBbWMWw5fjI4EEFfG5xyirD9fk2zstNYKz2FswqiasAAGiG1+ANpA3JMEv7t0ZXTS9HzbZ7Q8
hHXUAV6i6s4pGF1x3MbyglbF2ZLq3XzBE7atGD8/DIxU6QsTl+UYfthj2fffmsx543TO1w0kIV+2
oXwE8Hog1cfd1G47++aoJAE7Fx4QCK/9Hn2PFwPZKD1Wgvq5ZJrvVbrZHFOSA/Ezd/OxEKO7Hck4
8e24eSNKT/PklCfabV3DweWA7KbAkEbu4Nke43wjyqhbi0JkPLw6iMwNKrtDZM3mmg198lkd4Qhg
Uc6daYVnybgvYkN7LXPTehVJSZLM0kcuSZfNStFyCgbJa65fxWGL6VAeI1m0JZmjiQSdaOg3ZE1g
j8AnRnQGyWG5X1B5IPFMBgKfihCBanxo5WivM3Qj9y7RLC0qgdz1inL43LrLztLHbxUroE2nNa+u
cMHK9DVbMPaSu7CsSKeYTMJqhbrhndubqehXbkLydV5BQJ2E/Dr0ovf0pWZLWIcY1fOKRM2w4RmY
VdsYwstqDmugz46Wb41eF6uYUKV9qY5B2BrnNE6Nx0RY7SavLecAnbw6wIEpvMx27+clXueAF+4I
XhcbVXtl+kbRlIZVAPH2UYMaihRG98ELk+gc1zUrO2JtUKfsW2suA7vJtwDpWZS2LCUZduANV8ra
w5zgQ/5vOFISc4XfB6B6M6wcAN9fx2uYL0X+mrwHZVW49eNUoRG1VbdemUlxGBmVIlF2Cp92hQVF
r+CCj+ya52JeEUgq7tyxEBsrggBWyscKh/WNYi0XgiAgoPXmvJ5GQn7bGpSIYJVq1GYLDnQa1rT9
+ud8bDtGbEXxOPVd4el6Cs19VgC5a5C2DXJb0thEDKGj4jlmxfKIimhaVx11XVKFybes1Zim2stl
SbjSpxy+hPoBp3bCR1a9xyaW4txCA/ZkU75TAINYjbtAS4kKjxVg0pMYbqa4i9cLu5bHVqSJnwPH
WDeidAMhKHj0xiGqWEnzUxZxwMxjVqxxPDRnshJeicuIfDebrE08ZtOlmW1l7XYWiILcpvLRyKWG
fHNmyCnPulp5qJpGj0k4LHqhzmc9dfcKyyb2ZJXh2cMw4BC1xyPSsm8VPUeuKc+6s7xENblUEEyP
tLrzdavDWmvZMeshgk5RNnn8rkAfXmlQoY5al9bbJmtvm8Q4ECTEERk3THLZA6zrmhZ30Ftjg4Z8
o1cmvKY0PTjYs6gV1L2aOY+mHRsrI1leJlu+hTJ6raqM66cyLrI/2VX4WA0LWncY+V8VRR88KfJd
nyyLFxn2Eabvk1PDnnFx12Y8IFd65LBzDXWSAktVOwpRX9KRCg2Fter1ckFGCrVWPWchwXIYTW+l
BTh4lRXTwmMhJXBH52nQMHuu4/XsON2u5Qr+OrfxdyMbuUZCgopiQ4eEPQqiVlexWTwT61sAjki0
4sxjSyyrqTJyiryqtaFJteVl7PV+O7BY8wgJzzZpQkCUV+utGnsVUYbP+qgl6Kah+rdm3TyOgIh2
1zCcHZV1tnPtuNwItwSqPRMUMqrSWqORephbZmdN5d64jkxv4Q1q72bSycMSJ9a+Npx2C40128sq
nNfmKNoHJKUVIiH9hT4+PWUltI0wUm8ISxy8oasifNiQPyQJkSd8LSJoyFVEpTrhGiDdaD3YQln3
TBV9RJcUAWW5GUpDXD3kNFZNRB5M10c+8w2S6wz1JhIS+k2dGgGc5/DG0tjZ4dB5dQrprgrdfrGj
nFeMwvZUyrzckty7M9thWbUjW6yCBV3VkWZfZO5XbBiJ3zi24SPSGNjBmyWlULv4Y8Zf37mEgnPv
RFARuVyLcX0NPWE6AARrmtI1iYv5jtpxx3Y49fK8GNbX2WzAiT7z1ptlkGfJJo3rGxoq546ll9jQ
DjN1MaYUm7/rUk3DVjrxuOZJNNIxnOfOPYCFwNVC3qQPpIEYwIwN0UALUml6c7DnDn1glCfbDtOy
17Y1goK+Uw99hqisq4z3ZpGn2c3b1bW/IMntrHG6B9MSFdeM5gPxA5gm3EwnayJnFjoqwPerpEdP
6sAgF+ktmyzir6riFFn258pxuw01NmnINZd/N5E0rakbNI4DsfEm/QwZSmuJZ9hTHKmvGJB+X6r6
YlX9aYbcuGpnIrsjSE9hQ6+lGyUKGLbpALv49XJGNkbnqWxGVzn7iW1c5W2wZASfgCbej9ypngyJ
IlMlmlN2/q1PEfg62OlrYps7RzS3U19NEJVm3aeNPHBEf67BaK2FnALaLa5ksq+9Hv3NiruBha8m
dWAnI6MUwo4IKzB2ba0hClJ2MECCZSDEoWm0kkDCeCm/gNtidDKOo7PWc+2Bs/NOnyMsfZACgsy6
6oWd0YtaWsJeUVfLUiNE0mhUYS3sY/zCK1OUryWigEsaMS6mot00YxOD4TeWRzT1tzb5yf5Uazrx
Nuq670x7JUhqsTyKZcW3cpsEs5AQ0CKMvzsaIKVFP2SO9WJo8GXzl14j9rJ33tthRvbuQJ+/MuC9
rnD9hjgEDQkvEVrDe82qkOV69hUiTxw0gsQOBFMeZAgQMFf4lr2wc/bR8OOe1MBYc2p9Tav0to05
oDGut3gwalXYN4Uc9L1CXV+vWL8RMT7QmA/N3PJJPMmh/5DVRMxgUAKZg9Xc24hfrENdaIdWNT0r
nQqKsSyXayY50Z5HFuu4RYNXnWpzI49KtbQb0ekYw3GNtbskb8Jbh1MNsX+ntWZBedzEDtAWyOUP
irCKbl04nTKvWyUj2sDQYsZtFn3CzPGhS9Zk+JEbnQXwQMZbzdxBwj06StsRr102QRU8hhrAq1b+
v9l0bb5X55fie/e/rzrIN4oLzrm4/68/P2Sg/FMm6b/0L398EHxsny7yezvffe8Qvv+aRV8/89/9
n//eNJ7t0lW696+ViLvyW/JS/jGL//k1v2bx4hOK4auq/B+Swh/IZ8VxPjGKcV3MaXg7fyyqfo3i
tU+26doq/CMWXLhM0Cj+EiLanxg3qtcvQ4v4MaX/9evf/lhO/d0oXog/vYjgAjRMj/xt7NhQMOh/
9XBLvYuTBTjYLjSWyTeanNScNAyjFfmpOg6LZdCH1dzNC1e7MoxeFuna0cJ2f1qskCefpmH0CdVk
+GZLrbhZwqnkMZPO14TQjL6Vryr8iX3wmhit8mthhsZOtTT9pk1GElwIDDNOULCcxcvSAr5D50JO
Sizn3m6z/K6d5HCjDi9F1cKb6+Lscz+o7XOVMUrwliEvF6wONVHSeV9MPDdB3qM+h/ziT25pgFUE
vsrw3GqyVwpHI8LoUPCAnfUWyBUYiB0uR6ruEDPrKZqZea3xHyzCN1vdEUFOS2p4reGmGtTP1Ng0
Lpv8qzgrPhqpPTgBjMDEvsYsW4zA6CXe6q6unyvkJGfZzawEjLw7RG43vhGIVD6TmmjmzM+j+QBz
ormQSxG96LHOYyTVK+5euR5kUXuW1FVvSpyR2fFU3ZpA3VDUORMzDwhyNkOWJDs7Bmg4kTOmrGfW
5V21s+2RnLEmk95QynbFkbAZ9cS+1ZrOJRXJKN6mjlbXmArnls1qjUIl7e+NeeyQ33WQZcbZ2ELn
0HLGzFm5N3vyltN5kQceIAl5trRf+wFEIPbnyHQhwZmNfXTUQi89yGL5Z9BU8l6SmI6mRGMmTfyO
9kRcTfhE6tg13I9gmZKcxuO48GzFFm6BAZnpDKdwOS6RJr/AnayJlnGL9jjibT/EJHmgPHEBm0U4
YTNMDiK+GUSZB3XjXlOlyI2FcaQxocqVqdVWriWzl2YmpSnqpsYk8aKoCsqZsfuKrA+JwRg2TY1q
x4huS4eB/JbbKrmL68z4okdFcnEXk++GK7S91ygB1rKJxUHTITcRhFTFW9rTqFvNVe3r/dBsRwIb
7iIETZ5VpNOzUkbt3lAL9/vYjnYLZLHAZEGgj5MEoHDcOze1ltGjwquQhUWGdctE8Rr66UBpWrmw
+t4EnBmYhrGeBRExAb5r9kDeCq184H3MHketi2/tKe1OnTbHe7vVBzfQEO+hmyiFr1goVK4ZetWD
YzSUj21fdb7CQxhKeyROzSAkYaVVUZ/TkvBlyGIFd/nTBEn3KmYDPit4eZBXqfXepf/gP1WpRVhl
J3cga/fuymNU8yOQtomlAIqjnj3ZKMdVOCxqeMe0zpj3sRmzYxqtW80h/RPx0+Ixt4hWMwCi+wnp
8YCES+bPYejOK1LAhty3pXA7JpR65TH7Nu8lpkUa80QjohhwiheX1DPMuadjT2DdRjQ4PLuqu+5Q
5iiAuZUFgC+4FLlf7sJuwqBBHl7+SMC2URwt2asIJyFUkOoqajDy92LpxmuImA2FloFro2xH2X4W
kEIuSua4mT+1xrgz2mEPOc46VUACNkWPTjGHd7upZTFfmsrR4RjmtOmOGe2cucsvDE/au3xMJ09k
abIOWfoHds0biaFjVYT0TloTnwlFx8dDRpPaJywT9zVe9500lGYj7RCiXaI/W2FMclaq7FNSLSWC
2hV4oI6/hp3+1HTic8xYZRd2BOZovCzwh5zuJlHFs0vomj+ieA3gnSgnBnXhlsXC5M1S/VJqxEqE
EYVBNn9ru4FNHa9h2KsHACKkWmOCJZ6iix8nI2bTn1afGczZu8Kp3xDY5MGU6HeAIF0/7MmrNNob
a0zT274pn0SIGwySk50QFVKo1f1wpUMVkw0jSGXPRorlxxARn7ecamdrx1rmzRbBtXLoGubuMSLc
ROv2rdEdmKAweXUdOl5jEL4GFq1ZYT1VfdvN4j0iYRKOq7FenhFRdSd3GsXaGtl8cBkdLN7tI7lh
Oh2oLO9UVKgbBfDERswLV9NMKAjIRGbtXYUAGW1FfWmIqr8zljYDgIpx6pIp03hjue03u4rVfZZE
2oGo5iZQOoIk6QIm7XrMNljFHC6/B8gmkc/CHVj1ZOrBgkPHj6xoPueQmFfzoAEgJFecyaHozrqb
XMxWabglshiR6dCdi5a2py2Q5w55GF5MnVw8IVtyOSuVwTZvE3EKo5/p4FbyKXyJ2exe9Noeb/XJ
nQ5J2xl3VuKW9xDBCq83rH1Hm+bhKubkV9QvAGWJIVf4V5xOoeeSd+Prmf02TlgEHIXgl0VO89qY
F3fNKC5/Z9Nanpcx6OQij2MvjJy1ZCfOnDHKETm5ra+auGjuTAIC/QaS2QGbDEsShJEb0Erxm8hz
7i236kB7Z/KOizBHo6bmt6kZEt1cWjYxkAutg6be2qITDDrTdlcshnGbA5L3FTnTSY7aV3NorYDQ
vOy+oI1bmb2N2wsEMFsTPaNLoizADDeQ0aeBt0WGrDOFQlK00eqW3eRguYDpxnlLcOu0s3oekTBg
rZ2S47/74Qz9WYn+UWD9o3D9UW/948P/AobHP39Wsx8l2j8/5ZS8gamt3vu//az/j+pkgihQYP3r
MhnOafn9rU/eZP+7bOXHl/2slAk6udbB0NZ1w7qqvSi8f5bKtvHJptRVVSplodm/x6MINGJUsbpj
4df5Ycz5VSoL9RMlskXxbZqE8LL2/J+oVnCh/ilaERR76GJUnZrZhnjwV/Oxqc/YiqBwbqsy0phI
JWgokUV4Zt8/zVb26mCiXtXV0gelnAhtTNnPThOjI0fLalLLnQdncLI9nFdGIDI/Do7oAHxYWBBa
koNUnv92Orgc0lfpBVrztTAK1UcZS+Ciw7S3dhX2CBA82OfqF9p+8rJ55sOodkjSbOyJLHS+JwLJ
wUsxxHuq2hCSlHVPQ+4i9k1QytQVMCgzfbWUWvXRlzBa1dC+VoPd7uqhfdKcuIbOMxirFEZPUIT2
Z8AXdynz/6Hl24Owe8qr5B25pMGAjo0ShKiLBuSXHTW/j1VPfaC2zZOlpdeINJvRh8Kvx8JBx39B
vO+g2Lu2dXYRy5Ag7HhpBjcMor4AfpFm7zBmSNCyeCmh/XW+2vCX5gMvgciiR34FXgbV2RUUrH7Y
8lmDys8AIAJdf8igmLKJjY1o6zUx3LlvNSQLDpm4jI7sg+tXpiJ0VokrUU3oV9PEzEtQ50YfUGUt
l6jKL+6cD0He8S1z+GAHUzT8+KOhB7LhBzJqK/Ox/D1mnYu/wL5aAaryfS6bCm9tS3Q24Q8M1GY9
gqobvYU5A6e+dR8YvvWBUV5z8cDfE+IMjlr07Esw92NRSt3uIXTC7MhaKPSAEVHXL+qyZQfMZJew
MX807Z2jKQ8fF0nSzHhKRNP5tc11QCjnpRgcOKaq+zDievI4GgevUM3LkPBDRWkmdrhCUCmmsiP8
mBxl2+1ZDtbXq6jnc1XXPiedlkHh7fTAHvCCW6E18TJxYcmctqQwzTPX8zv8RZTmOj96PiavBH/w
3i98lF6f/4OmlP7YO5z6Q8XXFLxKnYYBRqcGOqmUsF7btU8f73cROTiEsUB4PaPxNVhoZiAuDz1U
FvFKWk6+V7XonZucqxoNI/wLrk7H5lKprvdC1PTzYx7zIXTNVxQuvP+Ti3C+huYuebmw8z7Qv6Bh
bLhP6I/CPU/v5RRjPyF3onuyScaBD8877EguJoe78ePFKGtuilHhU+useC2qUafJtUky1zuT0R4X
bZ514X7GOHRXMLv38Immq7GdiTMC77pG90GEZFapftEKXlKV8dkYxd2Bwc20wU4HwrkJE3QKix5k
NjcltqBjMqYlSifqdaPkf7KEyU6Ozo1KQ6H6zoBqm1ojD1TuEzUfkssQszC+3l4I4JatyqwvmEQO
gbhic1dJnF8YujtfQLXcR7Fabib06gHgXG7DDJf3x3uLyfvKkCyP1hBejxAugZLmyjNGXpuPq3yx
s2UNR9XdsM/Mghle7RrETE5ELZfzxwVwvcK5xS+JWMqNMXOMuQP3t1hcmoPr29zL8Yo15zLCR4jY
JdXCF3JhlK0Z86uCbMQSIDVlG7qsO/GVvyLS5y3Qsne8TnBiDO4elVAjrzB619NLLdyrrSyPdqJO
Z3MyN86YvoLyRkBLCuYxzGifEMNj1F1UZRuZ3KfVYmrH2Y7dtW1xkZWs7Y8KMh3EbRxf5KtiOuVw
0BbMT5PYwAwkJhfSJOOykbTGzrA8u1cNv21NlDd61+5GCxaQXQ6OPyWFulUJDAoUMrI8MkI53Ebe
ug/YcSj1S8xABypoOW9QMhIZLwaiNRt+7XDgRxilxl0ETHqLzpZ/2bnx42xCccfo+nrTDok1IHhT
SGnv41uz5ZJoTXHR53TeENLkUBlV18fOyMXUTPW6wxvgZRX5dTAdyiPSieks7ewd8TEvzcwd8PFa
MxrK/IxO5FZqvK8CyVggWOz5zG45Aq9mGnBo4a2OdcOHs5hvnLB5b2z+uJApcRImKp2E80QoebLW
2vbNAZQEcUCLvKqxPxeVqIJMiW+VUZ7tKxGGZjjaz8nEJEbJmUj4lpzVALIXHU45KdY1gmr5mpls
GFYWFQFSOfoeFCFLm76yVJx8TDyuCYBYfzCjLPdhldXpaY46uQcBzFtoqDQ4NDmakEGqNlDRmfjf
xpGAg4jWKMd22XakV3hz1qvBNLtth5YxrjXPahplX4fyRemr6lvnDm+oCivS9Iwpe3caQyG+DObr
0kERmkZUk221dosM6SgBOo3h1WnLPZ+KQfEjHkW+rjnhCUL0oqzJtx27M6GwDpm4ruiKbU83ojwR
vcCCX0ZDfgxj10D+11Kaeg0NT3I2B6JtgkgvQ+WulJQP8O8ffivFftasv7uR/7TGUzzZVyAUJBuY
BRaWPequ363xZJbri6haMoGTed7AmnhPMh4uRuk8kLZAXAfSdU8k/y3a809wwM/vK1iUMnhUbUP9
CzLInYUOibuWW238OOy4B40k+1aOrI6nOnv/+9/yT0DRz+9mY/3WCaNS/6+8r2VEyZQspdzmMxfI
tRJwM0yvESbL/zQB/5Z0nZwGHBr/ugnwv+cv40v7/fcO4MfX/OoATPwerkBjLmzagI8y/1cHYP4f
9s6kOW7k6qJ/xeE9OhIzsPCmJlQVh+JMShuEJmIeE2P++u+AarUlShbd39qOsKKjWySqMCRevnfv
uWwOXGp5YIB/mjq+mfb9P7h12R2QMMYWgTHQv3vlHqGKGOyF49hkjxnC/DsbALizrzYACAQcIACg
f8iLo2P/6obNUmoiXfnNfnbm+IneaVlvnNqEnzMpjKyT2xbdrm7mq7wy6PHlMUWVIL4dFygUlSEp
qTlNpT+FSV/A6kIzuAYjM36ZOsTvvN1TPJuY0POoozOpaey38/eW1vIo9mBWSvrIUOVEtG0nH58I
JzFB+IVQPO144U24Vi/z1EZd5fXUjS4JRNZCq2yPDtn0lAS83DU3hxUft80Kc117RkMZPlfB1l6b
7DQY+XAGLXKnPqC5Cg8k83Q3pR9ZR2z/71O30Z6SvOD905TOymqmMsBhFm3JqDZXtSfrk5pYJIpJ
XtPi/owChC9JDMaKIIdrnvVs59O52cy2qa1Sqv+A0ILnGgf5uBJ+B0MfDt7WrhO1M5qOjBXF0ePB
uHbMSawSt7vooMuseoMiQ/fuwqG/0ImKWMWAifC/6OcTLwHMuOWwYka5/EHa2lycW179BIWXRBC9
m47UT+8psA+Lx3O1GNOzOXvf2NR+blXdEjOl3pE+KDY1zLYNLLueiQBFHSzpNbfg3WSGW6aTaNRC
Z/kIxFbZ/Gq/mcyA6ABxMjON6T4CzduIUcZDxWbuQZ9INn+p/JuIEQNa1wnTOzi6WBTPUtVXqAQU
gVXacelzfqgsPIPI5FBFJKFhkhCcb0fKwKt8JC/HU97Ks7vmhJy9fbIy786RSRVUU0u0gkT17ISZ
u1VQUPZ+43jbNvfuc1VrNM/M8T6yQgxHpEa6lCiyuDb8kEBxASxm7TbCvO6M3LwskibWNyMJXmxO
4kZt87i8NTUdDVlbtsyxK/OGiYu/k15YbkwTyWPIk7NKSdPakFWLDKKYGj9oG8KND1Gt6xQITIRS
qGqrzhucim7r1J/BnOxIN2k1+96F+X1mFY5AqtoNGzl3FHoMRZINUUNVtdO9NiQ1nUyLM8J57O5Q
pYLeKHFc87NW2koLvLaqwucZIc5FjlYGVhGEcCrAxGzpL0cYo1P9K1Tmf92eN5x9lAvGb61997AP
vl/l//yBP5f5r+Y94Xmg03S8Rkuj5c9lXtetP1hXDVguvAmAHTOu/DYTpdHDGGfh0f57gXf/EPwP
cy8dGZeO0d/yJb2CWmLowy5lCpP3i2nBCn2N9qsaHMPV7M0Xfqk0la2pKud5VzijDy/PMhkW0jhc
D1FUn0nauJ/1eU6CKXGmq7kp233bgGUlIma6QjGK/wPi900MRuCKsHEp2LIytkP9Rfkr+oFdUeFY
4XijuTO4/jVBRqCe7on48Yt63xcGC/NXs5/IQ+3kFySpHKs2bdk/G7peec8m0TdJvx8x107DIWL8
ypIduqiIjoiLmgFiByf5VoNTvew2YsPChTC26oxzaZkn4rGmNZEJC9WrFs4qKowId5Gl5u6mLSw0
C/gEL8OiiIPGNZSJfNMJ78rCiO9UV5l7vhRpEarXPo5xkdx59FxQPRdxej1V9mU3tc1B2UmEaohi
OkzqL43BZGGVZC1NJJGaa78a0Nutyd5xjfKYRnALXdLZs5H9zjiKoTkzXFWU+jolf/wyJjNEO0xj
NUKCy8ivutVmna3dhpdIGu1wAkOQD4yEfIBgCEXVNXuQvqEOj6FYSK/TjYMOvb2oJ1mVXAT8M0Yx
fMWi/m9BeGNBoEW/7Br+c+m3w+qbfP5RJvH1Z77JJMQf/AqeYzJUCTDhWf5rTfDcP2gHOwsF02Dp
WMyH39YEE6+v0BH8YiI08RMSgP2t+WtYf7C0wAt74TMabGL/Tu33eovEYrBIlHVsw/yjWGrM77dI
EcRmhUKy3xsGWdT0fnzIRpYR++dWb/r0Duy2PCemJSk3PmDcrxuKH/BR32/QXm1d7KXlTD+c87PA
uGms/Xj0pokU9oapC8beGLbuXDhbPTFykDJJsf/usvxiL/jLQxEiQF0KhZHt4I+Has100HWYkQE1
SBLkhj7SewTvQRRE8//4VpxKn9gCfeneL9vD7zygSp+yesaUiZphYhk1VbNpuy5bd0hY38AV+/yq
75zaLycQ9hup5iY3BRr0Hw81DV2fEYXYBX4SgrWcjWuk6M7zNDgbLBnpmsGVtjiis0XxVa1/f0q5
B39xcJpgy10MpezV9+yQi4Rm3XUB9iFnpacTYS+61Zz//ig/XzgcAMDtiP9wcPi+RpJKIjLl0IR9
0PoI1bk3F1isPTXM2dO6KIs3vtQr2RBn1KZzwdad/Ra3ycus5LuLZzcDg0jsngH9c5IJs/aLaxrP
HtBdiq3ijEzIPw3h//Eh+Pk0siJDF2Qnj0X6p80XweAokM2qX2A3Nlsqn4QP4Vfb35/G5WL8eKdw
FF7+kEcFfTBzOc3ffS9oEeiZUNAEJgmWK1PTzmkQnGYdn9gkCnv1+6P96ix+f7RXtwbO7agh/a4P
vIHJdVglq2gosCGkWU2DezGCZtnH3x/SYCH96Rt6rufYpKOCYH+9lM1x5njjyGOnx451gtjFEF8s
yMpKAc+oInaKzY07zB5eAWocB0L9sbbNfR+1VTBQL2z7CWAo4pb60zSRuDY7lr8ygI3fqnYGbRtH
az1r1BsLk/6L629SDzIfXIIGfrrjPEnTvOp4jJIRhdHKImoSjtJkD1tNM9kfok1a12TpYgLL6q0B
F+e9UO5EUxMpuwuTiLDQyD/phE2+8SzYv/xoi9yeJ9zm/8t//+6mSZGsZcrOu2AJcjIQbWwS8kXX
jed0W9lE8n5KTMIORwfrC3j78jiVaQstvoBZXkzs8wZRrjJLpqtmxtxk6nW4CUnzwUCOUizqjRY+
pdIO1EbIC2irY8dc0iHpuT/0Y6IhivMY6ZNQum4tzd0BzAbzTK7Ftq+mY5e1aHy0vF93IS6ZKbfP
Yiu770ePZiTmHlz2Ktu19Bho53enynfVHu+cQqpDD3pCjXwu4lk8am0zBGkJDzC05+dsNm86D9ce
yY/gf5y4O/Gby93v79afHxDPtikMeOrJVf8p1GiS9O3tcbnoMr7UMrjeiScOejLd9SpcHFiF/rcf
SY4IxJ+q2XaX9ebHa+ljcvGwanVBG4YHXSIC1KNPmAbOWxNHTOY7T7//hj+v2wsXmgxlqKQ+pc+r
nhJZ3wN5KH0XELgIi3uwxkNUjVA4DJxgvz/Uz7epB4jSMQRUTGInXjMno54uB05K3oLeYAMoa/RD
NfbuGyfwl0exXqSk5hK78OoEFiBRim7kBGqA39sVzjJt3zeRd/X7L6P/vI7xbcBdelSLOuqAV8fJ
Ek3pDkDgYJrYiEAjS3fOVEQbRxLyaYXSpaTgxqfxHB1b77E1oqCysuStZcn8aTldgBjsYz3dNtm+
vrp+TVNZKhlcieU+dxkz+vkuHNNuh80y8RiNKesALcnftqL6kleje5N16RhEthguCqXMo51hRfv9
qTF/+ZnYPdOuhFCOaPzHexjQAUpOu5dBqsVovfrcsz/yQl1UNgi6fPG5yofp0TX0+BNBb10/EANb
GbS7FsHXgDPQEBI3kGOhZE/0sVi5Rk9OJQcMaBOma1LY9S9zqes8JC44wWxrE5G5wWj8WHvknOuD
Lc41Gy+dqqoPjKdvnZkDRRaSqXr0pf3GAvzzSxuaCTx2i3eDQ4Dvq1uB3i8SU+bn2PzzxzIM3CHN
N5oCnsjEz3yjQnjNLqH04Yq7MAKhRfnsCF69tCOLVMEwNmVQRn15EK299QXiRwXG8jKUNTkLbl+/
y20WyrzR5lNfJ/PCtjY2vldWTAux9OvTcJl5E8yD8T0+GWPdJF19O5d9sqrRCO+By4/Hcs4vYU2+
Vbr9+guQqYPunJY5HfMfb49QJ6R09kZu2Xi+iVpwI/1oRfcx74h13bjpJpS6WBeu01EPtMWRsJIP
XuLeyRYrfl+H+N6BSW9jUfnXFXGpd56lvgC5KI+mx2x1rPGLYCjSeBN3+a5NmvqN660vD9WPVRqX
4Ltv8OqCA+HgA1cz7XAtjY6h8stjB+thg9Bt0yUtr9CeBnmaioOJC3ota9yFv3/GfrFs06Za+Dqg
46kVX+0oZJ45TP50GdRR+ewnXshbmx6yNSn/jftt+U2vvitHQurvW9YCFX91uzVh1NduaPNd2+gu
083okQDpBcc0s5uw5wyWqnA070hU8Ftg/F+8fR1BygW6J15MFN4/3ihdBKU4TAUQKnd+F3be1eQ2
N8IKn3O3+8iW13njBfVSe/70XW0AXTrZQDZDmx8P6A+anJKEhYtteHnTm9Q9M3bduWSSYg7qiwiR
3iX5tInmmuKG0HgMd1ELkvetNMVfLim2g9jMeLFuvFrWk74b7BiKQAAhpNuQMs3AA9n/SkuqiBjk
9Pn3t9MvXprAqhG9+TCmxU+JW46fZhHwLi7y3CIPqfUQOaYXv7FH/OX5JUoRadtyel9sJT8UqlKP
Kt2qZcAeuQVFMsUgiFMyA0LgwaM0WaNRhxNS0zBxgKSzphuA4HfQzpRy3nqKf96Ue47OrpBNufWL
WLlx7m1wgBkfBqrHNo7caCdbdTEPpIJiYCexWBZlELudsaqyXrzxWOm/eoKphjjZ1O3EUb2617po
YLZSijaYdQuwBFnQNvqdqDvJRMdzNTqVQz5dzy9YaTNio9XgNLm9gcyGBrVoiFNFHzSPF0NsIjUw
uq7X12BG5Off3xm/+JhoIi3XF/DqvJ9SHSEDyLpp3SboVFg8WxhOrlUZw3rRHPH/Oha3B2lzPGA/
LTU1oqeu9qwmAObdXtOjd3bV7IZnabvQyP7q/l19faR/39GC1Os4DiunS/X2OkUx1jDu2QS8BVhN
YU5YathasvG37FCSNy70LxYxql3aIpSIBH287lQYChhn1fOlEkanaNbL+raIGmNLjaNWYiqQWVfx
/PdfDz6dTFotaIgtWIQ/LmRkEZedH9tNMBuLCs+eiDNMQQG1wpBvHAqj1s9vCN6FWMJwmTOCf11x
e5lV9RFxwwHuQdHsnBlM6jqJrVFtwDKXGFNaaWyI7OnydWMOo7Zj54hdVE2uWVwXns3DlZj0GLES
YOIxAJITIFJmYHXqfOF5QICKP8CRXRhlni3R6eVId2S5AHpLvhImeKfy0EEOyLV3IyOW+QypOWic
uXXVtrJawBxRFut3GJuUjlcfifwu1YvJ2YI1j40nH69q8cVJaZZEq5odTHw2xWCIsEhnbXwv80qf
DzkBP3YQ4w+3tpqo9WOBsVoLJC4jeWlDQIGC1PVzeO1IPQd91XvauCvGFs/jCmtJVm7KbLCiC88t
FyisTXDQrreb/HbQmAgf21Kr9npLYNtqjlqjxYGfPBSSWdFq6q0qPQB1ilAf9ljrd2Rk4zkp6rls
z9OB7SRDDb8e80DKcTGODPY8bRhwhOKs0GCW0XcoamNTF/ZSYie4Dj+4kLxBKIbdtFYE07W3tZ1o
gKo7mc5XmKOH2zKx2m47aw0pP6IqvGjbz0PUHyizJhgnk5+g1orwpUKRxMovZeoHJSLdapuHS/tP
aAYTl0ba3n0aN6QI5gUKfWlBE4fEXdtIzfpr+ry7frDrx7A28qdc88RNVzqYeXAz7bXFR2U2/qkn
46Rs5G5COXkTujRRrTjaZqpMAsPK8CX4ABaifjiawzwihpQf0syBptxjxevTySQhy/xsmdq4HcoZ
7ZTVuoED0XvrW4mDK1/hyh2x/KfIDc4kWNePbteMG6vHUV26wwfVkHIzmBNBoKBn7SR/EMIBbeQ0
V4tZbKuLMrnKTLAikHX0M6/I4wtz5HpQz2JCTMKHSZl2YGv6dULO4wpMPMMy38rWU5r1FBUMxHPe
Ehsp4VJk+XRoOigiiSJzJ1HZ6cUQPlrtkRmgsVEia7YTUdjAtACzQd2HuYElmvm3dxV61k2hxdDw
Rg9ChWqhazPn3oRkagWKDcxNGOX1eySH4ryMwQAQtklgl+jaZ0drgLx0kEs8GtYBigT7QN42ZuUy
nA6mwCEkZ5eZ/kTkqD7t8K3ou8yenwrRN09lEu4Z7d0m/fxkT+DmRuHTqOvDp8KBlMATWHiHocci
MWgNJnVbu4NOGh5laCYbJ6o8dKVwl3LEFCsr9dUmZvd4k7Sgg5qo9W5kD4IcwtB5N4cu4OkFkq7B
qmzGeu+ZXbLH81LsywLHniW7HufWqOhwZUPSqXndV02pTLbmBk4Z3JeJ392BsSK8z+DmeSxQ70Cv
adhN8jJlkUijfnyHGCS7bMh8oj2CgNfL9IMg8nWrVV2FjkIBAkOmt514ILYkztuzPPfmMRrluzlu
Xdng9AytMdsoabTvNN3ciTQCiawZfObA1YzqExiSrN6bWW70m8JrXcyule5655rmoFTMXA8wXz4P
tnakPSuwilZNsm8BP8AKJKmB9MZiuIvp6l8ZxDneAWLKksOYOu3W9pOGvCrD2+EZwAyJB2k6xokU
Hx0RUk/S3623rhL5Wc37/FNH7JODLDOq1uloJyaCHuncWkMWPvs093tw707B9nBR/avZm+6ZMxXP
bd0iYp8Lqb8v0R9t2KjbJ7806nd4gcaNjOUcdFQsdx6k+neD5PfMWj5tq85ojqpix5eQpH4wLFM+
0oVblDkyVghYeu4EFKvNUxx5zScwhtkumzSQe42R7FM4jjnUpy7bYfWSjwBgsXe5hJVsnNAuOthZ
kocjNzSIYwL9c+Q49jql4Dr0DWpTlxbylt6E3+4y9k0Fw2RYgKsuiYaHJhwjtfUgKnorP1qUgZWw
UCMXjAbJbYhhPo2sI0dyLeJbGLw5CVZtb+wkp1N7QFfJV3TrzI/PImAQe0Ahw8NgTP14EWFrPiUe
YROVQIpeob0/t7DQHWqTyDRLJM7t0BkwOCl6mqNTx/EJ12j9ntYdE+mhshcvZeNsy6pQO4WlfzdW
k1UELpGUpzyvB3eBQ9gnHqKGh4qrSxO+OWbQfk/E+NUf2yFqry3V6ncy4XwnZBIH5L/NgRdzUrXW
ms+AszTXtd3WH+1lh7kuHbXgB8n2RuJrJ3t7Ar3vaP10pbdWcwSu55+rQdYfu7lun4htw3rmus0n
8hgReak+5rQ2JTDIiP0ycq1OfgYFZ58s1WgjcRZ+dJogC9fUu0Uxf1ZkhyJOqo3RhBhkjno4n+u8
lusNSVcRiAivQSNQxmBBvL4PUUFXQr+rdfhBiQ1lpnbi6NKx++q9E+FYIBsFv7ShqRBmHekMn+0e
5XPUec1xbkW4ibR+OGsBgO+JG53uPS1lXYzCZP9isqiFFp16REwK+4tNBQ5EjIkFHvVDSwJfuOp8
2gybJEPVHxcdfwEltUfKwkjiXapqVLuK55xGSykf0WHMz547wEuN4OCF4ZwDf+uWu7yP4ULVqWHf
JlBRHqwKiumaJGrU/rbIbryurT+YUBNvNV+RulGXY3yaHZQJKwno+SmH73LlObJ/EPWU3STL5cZf
7p3bSNxvGmvgQBm0BnpKAigDvNuTJTlrXkqMmoi0+VmoKiF1wrJLxHdeeGOgHz40IkaRb478xkpl
N+wOpntfMJFR44BSTAGHhplaxPOzW9OIWod9HFYrum4SMB4O0XLtaBXuGytVBRE+mhPekNLO3V33
spkPxTAQVRv33EkKXCFLr2Nxp7Fmxac8Syt9XeiqutLMlCYuQg2utZCAXw+OWXnlmjic5wqNIuEM
gnDUphibZ+hk+oMV1eNmGKX+BQtPj0XSmJprVgv1XBlp3a4do5wz3C52/8XwekVk6oCMUatrTovD
m1wGuER1zOuUvHfKyLUbvxOsZq4zfMEz2lx3Idi9vjHqyw4EyLuJaIprvfOiU+g0SdD56PyRKpsH
1jG/3c4ez3epRd1jg4RPXLeaJ1njK3A1h2quOHmgGy7YE4e7ug9BdeFmcunsdWbPQNj03ivpdahg
6igY8nzYQ9/g0vDaPDfxdfQrJCvJFbGa9a7G/XTf1gNgMRTU2Lv5V8AA6k041OZH3PL2zqpzta4t
6EGGOaEnHBaPIudrxUTT2mRdy3PYmcV8o8MCu6IIGVellYYPRh5ZsEyqW0DcF4AucYYsIJ+wa9vN
2PvpZUP/B9jncEwLeMk1WMyTGAv9MnYL1g1oovg+Eu1iwvR1Ig8zvHVCozr4U4IXsksKRTwEw8YG
Je3BTrrjMM/5hjy24UJEY3tOSFGJe6ScV5T6lIA+4z+afB98uCSHjGDIm4wQm88DsblNInSWNI8/
TInX39Gxe3TW2TSl1iP1toD0NVUf/XGZM1XdLqb3eWjCymVaFlOQDsTHPwIbiG5EGY87d6r3TpU3
Gx8kHrgBLFbeqD7QBS7eZQV6S945nCRDsyIWenY4a3eeAfilWSYPmYbmagg1ccoKCzcEdvKzIiR1
ySIc4Jp/cGnKh9pd34AcNEc/uuklB+nt0L3qBcJSWqek+7ih9QGAn/PgyC7fJ4n7MIF2D2iax9SB
lHKrYtE2VskYXyQejRuwRQtMQ/8Yi3DcDZ4mApJO1MZLenMzQnqmHxl3qzGjVRjNs3NGcWE9ppYd
lMAedjxOLMBVyu40chBR+rnvPw9ZbzxOtaVf+oWvUC0U1l0dT+l6oobd2axdfDWZP+i2617PA1fJ
HuTU7FzqwlXbtdGWaKn6i2LUZKzrqEsuMc+Ht2SQgOjA4UIuV10DerOKVAI+gudGi3vlK6StvetQ
0FtR+iEl6egYgbUEvZRjTMYHXM3EWymBHzfRih2P4i4hRYpCzYYGjTfusrDs8D7PKsoMawCO7Aos
kl6X3HgC7FRWmN6ZnNHWhoRYx3aerTKztU9FbVeg3kZAtqqEmTbP1XDh2BqvnYLsDR44pyQHZEpP
eWrGuBpTBTOpbUu2pbmW8hgxQxsufPgWT4VhOYGt0yKmtVbxxlILKResKCnFodmcz4w0Fk/ZkOBK
bwnD8gmhurFdRM+pO+3DoQPYIbMLoPnVmSxHl1W/yhmOjkSsjLKDt5/OK0eme33S/Cfw4whttQ9t
VfbrgriadVNj20ndMsaXNnT60wQC4VAZ7kddOV9C4N3vqVjz97ksKhYt8kDc3NZ25tBH287ti+vZ
oWLJ51Zn6O13ENumENNQIab9gIItOWpmNVqbwRXS3QOuQsFdWk510kYye1fl7FYnOkUL189Lo4ph
UM4iRFZ1+r4o0vLaaLziGlwgFupkZgEljL37nEtDEDWTxp+bUABhNjR+YYMK4Gi3aXWLccMbn1oq
Hq5bwianiB34WwNJb4e89nij+FP9jrclvTOV66CXMN6YB9B/xh31MTvTrIitY5RN8nORVd1n2Uua
CHLui+fMWgJeperC90Km+scM1AwoMGuermCvh+8JUmITboUJMMFahfKzZtd48A01+KieM7u8zRsU
hSsZoxUE4NyRjWv5Ix0NshG4PWKjX6xxZV7dxpBCbGpMElYx7vMzfj3l7cYFFmZvgNNzG5Xm3GWb
QfIptyk+A2/hWfKtFhZ4gd7ZKuVZouyOfaMoBz1ej2Acoh3FK79ZacQDHayR9uMmtvxZC7R5KQE6
JqQhRsXCP09jQYqq04KMX+cvpHhN8apbQ9EN3w/tAFIz6pPFZxrZxbPRA9MBBGHOqLMt03//9WTa
EGCJ8GU8iZNNCpRprq4IJmI/UQWmb0drs3EkRNaXpoCpW+WtjX6sDPKEWNZFWZCwwYT7t691ukAn
owFusOtsRdY58JBbe0RRwSVk3rrAU/h+4Onph7S1yNIziYphCAqknDEQ3m54Hhx6o6vesOv4wtH0
+C6bB4NQvbJ8LHTfvQaaCTq5rj1xh8FQzvuJNnx4giY+oa8bBLcHVTmfOilDLp6DPFZjQlVBzuGa
8OzS+yf3lr4MZ3HQOv6+grT/OWH3kqz4sEuq4CC/JKlM88Dv24YBho+YPBBZYkzrXPD8rCDvY5Io
6f8dR7hBAgBcR0Vnx1adAihqaaIAIIJ+QSagTQw2+HednwWkNa0LIEHZasmwB36pyB04xYMp1s1S
QubEvBHwjDbwXk+FsQW4KY7MpNv9SLz2NVbICZdXljwoFY/3o4H166W1+j8N6hsaVF83GdL81YRe
WGB/Mr4W2Ni//knVRwH1qftH9fwPomf64mNC0/qrsenw+V///Prz35xIJMUI/EceVMoXFAFt+W9O
JPcPZOgedC4kFC9mpH/LUT3yZQjKwEOHNo6mH21fWfVd/K9/mt4fHhvURVjmLLoS/tPfwHa9HuSQ
TypsonFQz6NRcxCt/9hfnhGpEQYxiX02gSeNnvNIO5GFcUjpwpa8oYtEHCUxSbg7nth8wH6Sb8zq
XlrY383qXj4ClkGmyHxng7nVjx+hsh2n9mCA7qt2Fpe9d5vAOWbHKVGxNJBKmMWSUJiHF3UdkX9j
WPSjjHcWVncV4y/WoguxIIIrDxZmtqpd/bKJnXBl2cMKd+dGo75aifoTSQb8JczgYIeh+aVY05d/
RDi6spL5XqoqSAq5ktp2tn1CHTqM41HmnDeCRuNKiY5doNZK09wIuFizWT7MqL9b7gbWHW9VwASz
DNjHME9o0atrq+MLAD5eJQCr8ZfgJe1MuZXZOcFX1yFOmi0YF0pOv7t2/He6qW1l5H5QvLjhTC/4
KXPNHHddNP5KEKbQV/lmgADY9tnNpIV3aTO22wwo9dDV77FPiSDJ+6tIumcQGz4qCDFdCpHRoXXp
qIWS2XVsxMvyUzGBN85Sj5JUjJ9KK6Kp0svzUo427Ih6XTuSg6ldkpmnqGCz/r9l5b9JsULgqjNS
+s/ryuWX8R/HL638Mn+/mvz5Y9+WE5PlhDk6I3wkUV8l7N+WE/sPm3+DpFG8mBdZaL4ZXvQ/0BW5
8PRtIomRajA0/vdqgnQTHgr/RSCGZX72N1YTdB8/TpB4lpehs6cv/BR3ceT++Cwb2L+oQOx2zwQ+
MddlCw6DRmSbndHets8meB7DLbPN8FiJJO4PWBm767jWhoI7Ul/28+1AX45UH5zvYW8SmoCx0Kgn
Jrlwp5JreO8CqmqJp91v0rWatPEyYgkzN4Dkw7vJKO0npxw+5PrMCDov7pAy27ddVqlrCVigYglZ
52WdEVfvLK0Ie0E9IFZXF0hXaJt4qaffSHDMq67uxJOf6Vj0NC0xbspyzI6yBb/AAIUhTc0Pjo6r
bTGTTpcFO4KNrun6TagMHmAQ1c+0iqmWYbCxsxwK1R5IKKbqsJCrfzAHbP1qxIOjFrnmy4nKFPV5
68Yfuf7JWtOWWnvUh/ZgZ63yArQOPi3doke+mVprUn/4QWmPjOSMcgHGOgV7uschVU20LnNPPLlF
py6cGoQCUgl8QoIcom6ENjBokCyUjnx3RRLAvJMJJIQxqehVLL1UKOFJYkBvlaaCAuz1xcaoI+1d
35v2rUeGarFyelM/bz3pi2BEn/VA2c8AgpmS/tSys4LqDCCiX+VFPJ28OteeKVKIzQVVccziKf6M
XX+6rNHlBS+fTy6fijubOVbKnwcDQi4AC6JFmQi65bgTEBqCnqkVMPmataniJEtvhpCjhj5euV1i
nEee3tOK6rssG88d5LPxPsz1TO3ZcLfmLrZdqMImowMMhCGvDDpo2RHD+mFoLbQBBMv0OzrHhPmQ
2uPs9Hr24MBnOCr7ruBe8OrsmPbgYjg6+BySVJPtEg1+Sxs3f2g1M7+N63Z+IkmY6QEU/rtUDd4u
Ng0ELg1sjGNp99FZ2FjxYzrXIBH82T7Tai625zDlAkdso0NZhEYvyBxbGbIMbOTlq8xusOOS6OMs
wSLqnSpHmr2W9IM8N8znkfYeEIa2KKqVbirUGJGRJthkU9HFlxkJh7by+7zeoUUwoDpYgNAShAht
5abbLsrkTVj480WiaHyYMDE3qhOkQTMmIKQpGr1A73x91+ax+ZCDDggKb9LIK3UANm8m+j5ekOlC
3sLSerK7HE65DR3Om2awCEMzxkAcscFthyy/KKIQbprUHWeXeIrwHNeombTBiIwYd4Gv7L0WAHZe
XUlHFddSM53dOM/FlZ1Y+rGPSn8FzJmBKV3GvUJZtkXupI6x1bDvzOg2r8fcNu8n3RErG3EaG54W
5ss4jf3KkhkPhlEm3FQjEZzEpE/bJeET4VOYMvAbpRY0tSkvekidp8kjkbPURvuqsyP4NvHAC1S4
UsBwKPJwYbz41nnuN0m/wdbjPg3sfy5CHZnv3KYpBWN1aGcuvaoZ5Ja4BEeMqxUT7Dk1ScUV/Azj
SJ+HXktb4kXwPDS3jQ8xniGBzhufzQBNlaxU95MN10Kl0P4Gs26PStTVg+aQZmk0bAS3JJxXaPyx
32nbclZ6DQung4Idl3ILyNDWeZSZqLNnH+G1OM58NoZ1dR1PSj76fH+TMHA1pYe6qFy5cRTkSdIu
47U2O71aZaOXEfRUMiwlFZ1WLJFdtHUh37TrNsfG57jgJRkKA0o22iI9G6g85vXQsv8WqcHc33QI
1Wz9YQpiEZXrcS4+VEo0hG/OBrv5xr3E3swQkX0S21KDuZE/Tjj7kDh2QKQ81V61XpYdXwApFQyM
a8OBb7qRTh++e1lZmqxjvDUV2TGHEwcsQ6E8fHmKahRMtxPMuId2LDy0pYJldVio8qQO8oZpKwea
TcTyXJfA4nkcRuNGt/FeVfjbpw07Qj5JPmTqYhTjwMR31Pzykrf9fAnJv5o31ULqkmC2Llq0vWf/
K5f+q3Jp2Rr9rly6qMruFTAZifLyM3+5g7EA49xD8UiBg6IDuctf7mBnAURg+EXli0HNQLP1rVgi
DxQqsqDKoreI/JztyJ/FkmVRR6HBQWpGH92hmfB3iiU2WT8WS4iqsS0vgaSI5KAAv7iIv3N71ADl
DcZH8cmta1+nJVDA7R9jw4bm42Tz3q0ys9z1GTQr0q7N+iJiirHOYWB/hi6E0MHFakvHUcTNdIhV
AxweO77zSbUGpuEy8djZICw5r4iDyB8ThVWskkp8Ts1oYhnts6lnYKC784ZQn8EMGO1U924HFfHw
f+ydx3LkSpZEvwht0AhsUysmySRZFBtYFVkFjYAMiK+fE5zXNj1tNmPd+16/R1HJzMCN6+7HuyZU
6jQ5aTvetbVfbZM+n5CHKTAA9unndzVhyrU1RETDZuNiQlhMV20tSOxk1UL/+tx+KOImW5uqgaOr
JnOmGVyg5XjmQJ+GQ5sNjoEEGNZYwcJ3/SS9K5Qcj0MxBCiYA0OKLMl+tWk1ParG2NvZYG+kHb6O
FYiEBPgdTSex1L8VlUavk9cBkBoc6pbm6ZKEVtoeIEW2Fhuu3IpQkmWRQWgOWAv3yBTYg2yQ+R3A
qAiIOkcU5R8rcxksMP6pd0Lt6h46WFz+eSTn/MkrMp9hWGVR+4yFcTn2rdsZ7jlo4ynfZvCCa3f0
p3rfihq6lk206U5mbpG6hS5ZwHZV7WjFKpW1HqlO751DRsRYNhPdYzVeijM6cAWeeG11bF6n7Zjk
Q0a1Qhi3k62OVklDmDoXqKcpOTmeb6GAiCCMIKg3Nf7id+XYTK4d6036XIzpK6yCOvsDcbr7g3mI
J+OVJJ9XWk8BRTk7H+4mO2wMwcEbbiN6iZoyVBdWvfnJp2OKFwppNKHIZMiOKWUXNLEX+SN58Xb7
vTtj9TTe4/JSKzNNM96WtH1s5ponrGFb1glWr9ziXkPfTtN8nyPKWWk93Xp/cBGcUA82adgmFc72
Pj4J0QcuUwmv9trORHQwK805K5zZO5ZcGnbAv7qf0q6LT7tvcF+EeedTztEgCvciEnTS9BnwsqoL
rVPnMCq5TlwgYuF6PLjV8JFkLuv3Rbreg8Er6LEHruOPuHXNc5y55Y52TmOvHFaoAT/uDgp3vecR
Mj1Wsrd0uYvI7tktBvg1BZNEbpv5WReroV/ZHfUoSOxHNZreNe0jOKlTX7gXSHLLqYoWyg0yyKtk
jn7yO1IaadIUNhTI2wmOs83g+he8jd1bMuXRR9JifGeeVHt6OtwtCUIKwa2gfkHGuXpV4D3qd/Z9
BAdgwzWQJsjGulsyug6StO7Xwqm9nUhrTGeuU5t/cLuZ99LL47cYB8y5bdzxIpnDDl2B22tO/Xif
ZSrfR2kH5aqpuy97xEhb+7CVySdAV3WEfRF58GOxzfvKyejZpEHrki/Ku9DXZhyyrBtfvUbqKS+f
xgsJNfud3uAJq9y8yHg1FqZzg6U0bK2qc/4YgUjAyvJq7PIlo7q7Lz5x1cLySyOYL7Ba2Xfkynef
4OFMCVVdSn66AjAubUyxieDaer+oF0r3FRM436M2joVAjHKcmujtgEg+mjSPwWOnhSvLsm2ksmnn
VLE4TB57obGuKJgZfHpImOtgpQVDn56tMBmeed5T9cDr84zkhb0ro5XLni/hmBhrL4/CgxEkNdAU
pwlOAntcuAph5H1NfpU8hIVIDyqS1RccuXBTmDMXqLrU5rJZulqutI6Rn936EmIlQLqJkMzsPVmG
rEm6jrNNlZsTrcd+eaEs1dqgJsWokgHkrqxQnOyD6XxAohxXZTLQcDtabobXy/fePTGGG6J+y01i
5GOibsdXWo6QHZ1M3tlFnXcrFUyfqHMU79lODwdvpMDCg8cii4TcE3urN5uGyfvFSsN7NYnlYa48
WCkaIGS3bX2OQHc+BVYLy6Jr2rzZSdnF20425k9RD+3GnQZ5w64ie/CDCZ202WCsXKuP/1CfYh4q
VQXvDm4sY7Pw1touHDnrpJ8VCDQCKptKcvIL+C2rQCj/zqaEes0n0tm5sWW/xE1Yn8XoJScZtvVD
Q8H9pmctxysbJvNvvKH9k0ftIO4BLn0IKDMU7cSiUCqaGoLSlrKPJErngTBz87ssqYW0Jjj4RLzl
HdepbG04TXtZKjk+FlzohzkPoZvbHmrGnCbREU52fpeYBNe5e2QIbMp+zrqivgtqMT+Zo9UBROIy
dHPDqT8o0U9HOUUpOwY8Y2uVpOZ9C0nytQxl8wrCsH2gXyf6UedReh6mhubGUSwv+HBmnYXJCGio
eRvh5iOQUXXJxuVfCxWqt83+iIrJDAqk48V1TXNepUSxNkZK/47vgcfD7GE+NF1Ab0wgInmCgUZh
WZmPGGmzuczXaYsHSUjX4XXsxzd3oijHUzR5zlNJrS1llMvJSi3/0+b7G2sZYYeM+2SkfsQMX+fF
6w6mu/CgF5U5FKsu7tKdn7InDdK6fsZsis3NINGRU0AqUncjxukCcbzdkZ3BXPKf4fhfGY4tkDb/
7y6RvOX/0iT++oK/JuPQ/JvW7+kXAXX8P4JE6P+N3ChGc5sQKcloD9Xh71Ox8zdESZA5Lmk1n6/7
nxUicGTAC6EnEC21VMFX/RsrRMTFf5qKIedAyPCh+bDpJDDE1P6P0ZK57HtOixQfSlNOZyPrsIyB
4LxNjpd/0eO3HMeod6FOFV4cM4xG+dVxyvY9g5IMjj7ojAfKgs14ldSzenCdPvqRL5g3z006TZ9J
n2bxEfwXymFUDQ7NlZxQuwEA2DYiePljhnv2OLRsAVYteFIMYZkovhQFOBfVDOJHMsmsRYxuRcno
Ydkzhxdb+R6+f4IF+ag8VWyzxKGPza9CjhAWov6XsPzid2UGxxjR/JqFk8Lo0Lg3wIHDshlUHf3p
HQ5gyjHvKPjB2j1Xafa+4Cv4CWhLvU4xjzN77qh640EHEDj2MNC1U/CAKSCkGGV2Onjo8XS3BC2s
jZDD5E9QGsajrDIYZoEq46sybOL5bo1nNO6ERTWwdNyLnWQ5oXKGZTLdI1PKQhTtUPhRt/VUlLxD
BI6ntSPY8nSB56Bul37xNFu4GulVOHqSrP8hHYt4j+YrTihNam/KqXY2C2QiGh9jbENETYqAST2x
0cwR8nHi5XRBbCpXhl8zlrR6PWOaNdd00Q5naPm0LEZ5wxoihwzKvgh3r5To2c0UnlvcwNQZAPyH
91aLK0YoHOz4v4abCsrmEM+JPODa6ehqiUS/DtOykGuXsf2pKcb+xDWSkw3l/VGGRdFTX1YV9xaj
sMnjaMnuU3+WWA28QL0VA2csM2svzlYiA4xuix5tojgIT47pc6+IyzED8ly191UyEJegUBbeg183
G5f5BW4ucuKJnSkgMT+Z4gfR139wxs7DweyXhkJSWBR/mLvpDMd1XpDvcJf+k4WwD8KW0fYHBqPs
qJyq2S4hmyPWFL76yf2L6pWxVRtZV96OqsuWgmyncXaWDJGiJuK290vfxdmPxgTQpB4xEaSy2FqL
QQo+sFR6GyHYPpR2OFvFF39de3RhSbcpr+3kVonRXUyemjK9mj5XhmvMDWhTWtJeWW6v3kdv9Gmp
0I9nwc+IOlqoiuXJ7aZ4O1YIjuueB291iCpKaw1JM3DFJxRCtx2c5h4TMFaIko83UbFZUr7HTIJ3
AL8eXEe57cy6XDe9Fe2yJNcgXgDT6RQO7LicclPk1tlmI3mHZxR0Ay2UXPYP7La8y1JTFjubLSxW
s5oP/tTwug9YlkqCBhSqVdTtTSu3asyr4cnZ33TdABivjcIdol1/ssu23KYZNRXOFI6XAcvbZmzK
fN94w0CPVrk0Z79rhhPX0fKGfOqC+JW+t/ezqr8ZYfe4JHwwc5n9WYTzYhkcA4XIv4DKuRucZSSJ
sRM8G4NdXItxopSwQmdMJ896wgbIqSVKWizCDhKGSeHXGvowg/VIQb2yiRGoIX/glvIjdNtiHWPg
XBkQtLI+vvkModtSWtmaurhqnaWm8la09IhDu/glqGRfv9pyfEaNTjammsNjQOIcvoWv9sLO7JuP
n3PD8QSW2W29IwGAEt9xCIk7drvhzqPNY9tM2XSZS295dQrXfQtKaolhthRgVhMaZIY+eA4CbzjX
o08hdRh3nCkwcTgrUy8yPk3cJCzQ8ni5N7kyrVJ8Vg80xxW/KdcUB7m47mHggnYZLSOc6N2Jp11k
L0iZlVmu2WEiA6V5c6VJLd0DyRTnnPZEMAXzaohTtZsiLIhe2PQIMMoEkMaL8ohlh2KpBWzimvo/
Xm3byfigsr0NP1PCN7zmjkob/ggEaBLKcy6pl3T3GSzgL2WCrldVvlDXYptbU9Rkg91g2LWdKN8a
skoPSR/XaE38+d8y4e1sbzCuHsuSe0sBwpiL2HwGDlH86Wa3fw+s2H0KAF4+wiWPt7PVmLuCwehO
LT1EeVy5UDvpf9qyMSo4dJN0eEpdR55E0jk/nY63tOM03LLshvJ2q+4OE0bde6QI8ic9rU9dOc5P
sVVqRdqwUqytIf0lVNpcOq/gXp142Zrm9XwjybzuoiK+p8AtO6SRkT6AxQio3lQiWMec+Tp1bdur
qE+Wk1lQv1lSrHVN7SJ6SaqF+x7muu6Dkgz8bouh0out8u7Q2bThrrg6/yphJa0Xp16eHXYT6zrK
aAwvirSPVyBFXxr2rJclicbLMkpFNgKWG++3Jrl5/kDVcKzs3SKzejOPwNnX/twnrzU31AdngZOX
dFIDmPVpzxN9+pngJHx2EhdRbvDhS46jk6/BYS0Y5oYet1n/2A9zl+G8d6y+fzMbX1eAzD5ccPNt
NmL6LiW5h/TV9eyootpF+gNPotzk5r/IRGGGc4ZyO1h+s9HXt3JbI6d9iZ5rSJTPlAW1KUdwAvtL
rdp2jFZxMg/70Syfx2kiNJiPpK5iyHr8KYsNJqbi0dF9W1zq0TWMetPgFfrPfPwvAYQt2zSZUP9v
rZ1GlDb+37adv77mrxFZmH8T4HlDOEH295zMGviv5bHw/uajuSGzB2g2IMf4T3+NyZry9HdlnbEY
bye4OChDQD3sf2cqFuY/TcWkFjAR8c0Ywl3X9nx+0D9OxaENazCiR/vgiPh9REJd9R0bNqT9t8rw
n1plHLiPNW+itN7mkfDkECDrku7qZ2JeGPPtozOW87HTIbDKGr1jqINhOG7qTaDDYhwULYtCQGYy
QcmVglAZn4r6Q6+xb8Z35EyHz5yCaFwtUg4Po5p4Rwc3gMTiYeRBmYu+PFcjjabEfnTqo2m2nWHb
fIQJvJFLWzeqvJ872wNOwdMsIx3X6pgchgBvI4MxWFvzODzbaZhzBBGsS1Icdi5ZOzqovD1dZ6++
W6YrWwfyAh3N63VIL9NxPVMH9yy/Iy+lw3y48bcu6b6BlN+g436zDv6VJADlYFH2QXx10+p4YKqD
grmODDo6PFgXDS5fHShsdbRw1CFDmoUnlpHOV58RQHR1FJEbr6s7O37aipgiSbsTZk/2iClZw0yH
GZe+okqMfOOog44licee5OMijftIRyEHo5kOtUOsbkJLu4U6MtkrwpOgdXZlOD7CGC5vOQL5JS0E
BZsZaJKcbEbBPt6Jx60tFEbBqsnfBkIfjxBXqOXojJ49WIXfoI5V+9Q4RvQExdw7u/mMLdUocWbE
vd9gHKzTayuL8S0KcTzCmgt/TKWTs2eSA9krSXAt4V6x7UbqPhrAL4/BOGJVLBy8wIWtvEPviPo9
SDNMplmgih9VXlFxUhDWNSl8vbrVt2mXCt18F5t1eyHvJTZ16li8eKE9UJY6MCh1dl0BhY6QUxdp
VqfGWDCaN6IKeCAXuuHZkiUjKOG880xmeWePQfYR2FiEN1MUV1sS5tGPzMaFK5yo3E5lKp+sXFpX
x5/k2dUmThzr2Udd84hbhVaA6zRl4b8rM2Pa9mQFH2ZPUfLR53HFFOFO2y7t+PtR6EaD+wggw4Pg
tmkb4f5sTAerA0m1X+0QOEeuYkO2jnEXHGCa8f8kanrgBTTWZEvThTJX0jnEveB09XxL4DfzsDGr
eH6wY96a3kDBy8HrFP/4hm7cW0B1T7qiOp0ghD9gEscbhyA/83eoRcE3hDudNNsCTWQ7q3JGey/r
94TP3z71ieFDMSO0Ek1p56+ChFK12qrS60zxzVfasFK2kEd+exORkGiQ9f33b5YB2BM7NVh8+8K2
g8d4YduJU9Xz106UiEd34j3oGn35BzOHi4WBpusuY68l/RmwQar/4b3OmoBh6F+CqeR/RB23j57i
ENlwu5m3ZthB/KIi+eP7nQZbnJ+2xKGitHwmcpBOY7hlCSzvxzrEqoy/mpgiGakfOK5tFB8dRe5L
N3hsvdg9Si40Nwtb9qZtCRbY8RC4h1rxRx0GtzpRtsJfzY7GeleMZf/VB0l6rUzp33MNn89NZNm3
yMzEbaR0bZvwjmSACb3oI7SJuo1emXBrp370ZDAKPbbBXOW7Ik6MJ7kALlt8jOsNO8m9hFzNyM1f
qxxL+ZTGcydQc/T0YAFSW0tMlLSEuN7Fajo3WtFCw+bSj/n2wwibIigob17Q3bEIinfBjX1tQw5e
d9ly7SqkfgDwg9FhYcJurzz5gaSH9cCf16G4s/uBaE78kOg5t+iTQ5m1f7wxPIcOoYIeU3tlB7ep
cwgAJPveX37EbedvPHMSF5+MLvlPD/uggblqlmthV/LW8xzDkOiARtQbwBsG5pfOyqyrrzjDc0vE
Gz+onbUVADBLy/nKjQznQ7bpWDQ6VRA9WL0x3VsTXZdCxjiSRkG9oi9zvBKhcrfIQ+SioFAcaFOs
173I6XM2WuurYsGgGvt3Uyl5blAyzhn+z21ll9bRsb3P1uopXfMeeUxS0qgGB2t5HL0beHU6Q3zO
A7TIperKXYHvAaANi26jdOYNoglJELulp772ffk04I1jH5stX6XycFyzZ9HokF3dT09VNlBTGeR7
xt5k7WGY2cvUt3ZTM0TcwOYcLKv14s/47vGdg3Cey6MpbOcwcghvTDHU26nKKdwOBxIli770yvfG
RFmbKmle5twMTkiPOoDsmxs2K++mVTZrOnNWgzX/ceb6Vqci+J3axNjcsTE/At+QGyvPn3uYZD/n
2XC2fNY7pOBGrM2hIkNMVvXkhpHbrNSycB44qjjE2eLgPxemi+C1gcv+1JTdVzL30dasxHyFhzDC
YQWT3K8rbjXzqlpaXeBtVxdp+deCM/+RtxVCnx9ZjNuzi+F2qPAHD0Z2yKu83iB9KsqY7Pp351GP
Q0nRcS4lF666/jlQWrBpsIZRS63eaMGlvEDytA+JA8ByGz6hq743ibM35yZ6GbFZrWgvVMgVuI9Q
6Iy71vVeorky1z4fQ8IRVfwmMp7D6EebHrjJhQ6ueMuQIL7wX6lbQEziJYfmzgxBuwNQAJ8K9D7C
0KrsSEw4AbMX7gHkXjqXPmm4+7+JvBWnsC0DXSgWbaQySBX57rjLO742Lp0tlSrmNYgy+ei4DqSg
pGGyctDExroV11rV40eF1PAx2pZz9Xtwrx4T1qr102WDKQsGZ9mnBECTymu4x5ciXCE6xRdF2hmV
0o4sFv/dQmtbyMVNsOAz+UjEP3p/Mu59qxXr3CHzyB9Rmni7Yi6ieTZcAq91ecdUXH9k49X2yl1G
HoMIMFdJ39zJBdWxjRqvpBKtiX5gT+pvRMTSbLt0bAZWfVgZ1z4W3pFJId9bpmxYrRTRmlIA6W6x
vPyp6Jy6t8q4fxkpVz7USdC8+k0PWYGzcMOWj3hKQNev4dbpGmTSMQdRfiYIapxMyQFWI5McJKip
dd32GXHtOSK6bgl+rQKSiVv8ClhMrLo2Gu9zDDl3bVS1tNrIdt/YEJqGMY/WzAx37Fp3UNL2sR2z
+hPLe9a2st5klYJBMTYtTQy5tUq5UO1K1+zXGE3d/SKXuylNKKAhlb6yB4oSPCSbhwUnH7db2fHk
UuKea2Xx1KBeHvB5Ge9OH15puut+jwG7gIbr5i6sfTbDBf2m6EMxl7o03QwtJZysUGwdQ77xBJX3
VYCPog6HedWZo/fDqaf9NE7xBvPk0+w7wZWeU4rbhEDYqay9T0pkXVjtVioZ/26mee/0PPJUw3JO
pdnA4mqaTqmyuvWQddGRwrFLGjc3OlG9TRCJ7DhzAT5HGYg00slGkltbkpm3MOd0tc7BQLWVRvUm
hVXvc5aT8aPjZw0tDEM3xqTyR5fbdmgYMY+EuDEJrIRmPJP1GYt5Ok7Mv8vFY1TJ11lc5t6WW7Pa
TIIGYygc+ZSxnlLDIDclso+NAKSS+TPJxahc1OJI2lT4lq/EYR4NM1SUdYc6tTWMT1GwLFtrXrpr
nCEuZspz78gGvTWLk6II+rc0lAaerZ6yDsADmyL0svsmqL1f3STndYZC+QtzRH83loGxSy31u41n
8vSere4E/pUNvS/uyZ24/ZC+6R7CsbAvY+A3t5hRZWtjJ97MRvABrTrC7TBkP8c+ngk0ty7OgSg6
lQY10nFmmuu86aq1UrgfIyJCPCrrAiSrm+5NET6HRj+tvNw9L9rYS7LnK7BZxLlN2V59emgL6X4m
1LsRq03D0xwv2GfwNuseaZTKX6ZLLi7IPZZcI/Y8W3TuwfFT+BxZ+GTCxTVXDbOMAe6iz4/LEtFm
tCzufHEBaDzWRbm8Fq1Z3HVJ+ckFlKZzaTfUG6Mce+e5iuQmrZLPRuP2e6MpvwLl6zMr6vvdgPVx
11pm+8744uPNcaZbH+E5YQa6OWnm3TvZEnc4LAvnxEq12QTzwidtqMYf/jAOZ8yR1WUplIAZO/fF
fV41gYc/z0l+wXRhexlhatmVbMop9g51ZSNXQ8kcUITii4gHB4eKPetGXFi89gAD3xenJKyQwFEg
Yeu4Bkd+EFY4QsfqGQMlxlXN5og0paPjYNwKazmmmuBRa5aH1FSPlMjFu6VJH/439MOrEtoLs2yU
JBUlb6GYoST7BoRUmhWCu0tzQ+iA+caIMD1rqsj034wRR/NG2qZTfxLNIAk0jYQ6hpo9W/U716SS
TjNLFPCSvB1K7lmtuPmlqR7ipK9vjqad5Jp7smgCiqdZKK2momSaj8Iv9sLFL6J4OJE7I4OiUnwD
Vf6jiv5rqmhgoRb+31uf49fPRP5juMJyv7/i74ZBixYA4Pys6KiO+vb3/X3nQ3Tjb7aDauFS5yG0
Zvp3YfT/sQtahLggduFBJJjh4cb5t1ZAurHkH/mNUISpJuDXghYKt9z552wFJrZm8ILIvxItNI5x
VE3NuSKmDgBFwM0IEH3sEsfgaSKQVjwtae2Fvyw7+J0AL31yg9zx1pZ0noliTa95YKRnxLyJiKEt
yDyjKrGlx2YVyo3BzIeYUegejyQex+bFrJoIw7xKC6c8E87o9kzwWXYNaC7gytQUYgdFojqW0Yxr
NxuadTlrda8sKNyGVLhLUoseyywcHnMKidpVZo7RpWBcvHSD3e9nXzUnO2zHL4y6H27ZM9mFnfle
jDLYm3Vaf7Rlbq6Zbfyj73Q/nTaz+PcS36RuyW6T8zIn0wFXtLvD12lcSTVEkCgCtUtMYbUR5mMW
yi08l8Eq1c6jdIibDi2Z90aS2K8Ky6CrvYMAoWlVTRPzNkP/vfVDU22ACr4WXhpiwp7m+0m7D2ts
iNMk/K3C1xg5qnx0M6M5uENrXzHht8eBZQSSappeSm1q9LS9MTSKn2GPjsRrXW892l/PCEs4+KWh
fnV5EB3nyHN2yKLF77JIW/zeGCYdyxbNWlDNfgjt9PegTZUEy6c3j/gGrbPI2Twv8GM0ZSE+bHtA
OwiyhNdGvpZp+doY/OiqqUHUJaMCvkmjIoOf3IIwDtZeTbf3KhgrrhWUJGIUd9KwfAqWCSYoUfr6
qN+RL43q/B1IAgzdbKDyA5uMJl0lQUDnAoW/m+rbP2qCoZghvSEir/zcim9ubuUP89wt99GYIO1q
B2ri2AZXGHPy+CmOZEUWuHs3K0h+lIaTPo1+V1w8bVtNGJ7ukE7AMaMSPIxt0+6qrps+e+EW1Yoi
j3495Eb9Bx9Yhid/dK19GWTjhREtxetVdZf+2yY7+WP8lXx7Z2vQELQNVPFqHurgbLFtkKu0D8wr
iz5zhTdpoZ28ss2K5JwKV7Hohh+URYHlbZzZBjKUNzwraAre2HGidkq7dfNv465EST2rsuQ639fa
6sJE12of+yVt+KWCxq9P3TJ3LzHPRdRIhL0/kt3dVogipDERC03rGV/+4kGdTZKMSssohifRGiOG
wgWGpgNeaBdoGw4LqZz0RnCutT2nFCTnC0jQvxSNlDtbu3dy7eNZvi09vnb36G6sFdfo8S3U3h8j
jwJgpyLaDVR9korQBiH57RUS2jYk/HysN2VkJNsZ0t4DYqDcklXAZeSDx+0nB48wCfpbgVN6L4px
+AGwSOKZq0AgZhFJ0SCMU8ItDpC1MhR48UL+ST6yEwCBIuzAAo9whVqcTtRGZ4xX0bxNtQ9KaUeU
GhuLxI5J4J0WZcgTbnSXaOeUj/5iRaJ9TnPDv4XOcGgrZ7kfmRjWCDgnb+BjzWbZno5pVDLcj758
gJhobK1vn5bQlq1cm7eQCO1nWxu6Um3tMnwu78PYYkT7Nn1V1BhT49bQycaVwZlq8465kys0LrHY
xS82a+cYh6d57Qb+3Kz5knWlzWXKRCmPndE8Lo31xa7dv9ZuUx1tbUQru8FfpdqcBiwDiyB/5H2r
bWs0Gz0bQT0DDcSj98Qla/5dmjXxB4qdDnPGQB3MDcvvVvvfuIEkayv18n0wTPUmjTjITXvpz6Tq
ppeqMN1dU1fx2td+OpPgO4tdDqJQu+0iqDPvjjSTw6x9eMZUQBV3+9lgX+L57zwElwPhZOO3lTUG
lhD8fLPvDn+yyJBXl+bsW9f4FvwZHDDaARgvZbxtrKKgz00hJqvOQNAH9fhuL3F/acvi1rEVPSUh
qRdH2wnh0PQPi7YYjtpsaGrbYYf5sln1Q7Rs3dhv96XLTZIJVWy6XKjNECTu71hvdka8jIOuRMw5
M4tVlI/JuvU945IY7EFk7Y2v9bcRUlsiqagIWU9K/30QCZ8NjBnw6gQkpTSf7nBsGBxYmCoBpbkf
uTZaCm25tKKq2i+mtH6OZeyyZ11euD5Ea1sbNT3lYycwDYKFKdVcm5pKn2MZFrcFjyfTg7kKERn9
bW5qD2hle+EmSNXjiDn6lXpEYLgDQWPcK8lDVnRztTLQQn+Ysd+cQm0tjWlOF5ygGE45N6G89Oal
CwzntizDAxIigJ0C2BtIrnzt8d57zma71FS5FR8J7Yu14D0tcXIMhXHL2R5zV24l+WMnitdwHsUh
nfxhF4u+2HaImmtTRBfIDPleAp866tUoKyG4QGMNo4gPVLIbtOE27uk6t7kggsmLykvstRzfYzT+
xOBY7w1l+udFdcGnFRTFr7ar0cG79rFzSu8JLuWLObv0RIRRw8XHobm9N5a9GIJh22C0eemwtZ48
v/yZaVdwkgHxbXLqCBUX0cOwFHiWJiPuTin3OISd2L11cSUfFk2BEzy5FJTuRxhI9jvEqvECkYWA
D6td9WqlqXHANeldyjrNTpj7d1IbmU0czWx8fhAhdVcmoMdtWjkRoQpVPIcirvdDL5p7GDPWeupq
iH9N9FsgEuAiSJI9+y3uXGweDh1NHJfEdcdzrY3WKuzwjXZKbuoF4JDre8sf2KDPSYktw86z4Anb
p7frrRytBizays+cO8Wpuq0T6yPquDZQdAwxrpaXAjAwsCUsF5HlvhTaDN5oWzhdnmpPNQimFW0a
b4k87N0pbT+4pXCFDSmNk4rUQDBmw67wu4+RdCxyBMbzmKtqrm+NuMx+GoOHakEVKL5bzOohPoog
j4vz1J8DiVcQom2prm4BqhpoPyAdMyheMsOvnhiqCMc1gke9p33x6bdFXmq3fBjE9RXQFH13uOiF
9tOP2llf4ejdY8Qvd2Zix5cAQue2xUZziLk1sqnD/P/AQosoi1uwdhXYiucs81Dfxo+OJP8aPJ9X
77neL/c1KhAO5tY6yaWtdligp5/DdxCg05mA6DsekBdxU6189I+NJ5fps6Ki/cMnXWnqNEEZh9GG
X+RPOZTNLmNPIddzZbTHuTPFusxyur6XNqepu8nLDNNTXt3Vk40ek9MjPaqyIR/nxl/As2wgL2R5
16UP38MLEQTyPLtn7l33qVnsRsgoO5PAHYHfyDotOiTBQ7jeJEKYh8gxzD8iEN6q12mKoUfWkH4f
bwHZtitGj3YLJP7RAy/psGGaWf1EnZb+bPAi/Kk/gMfHB3uKom3wHdxAhsiR1IZujWbRbZr/Tnfo
oEeTmG24swYsv+liPgY1D6QVSkQGXbK3Pqc6KO4h4XIgKLtA/cntXVQt0HKfxBQNGV0ySiTyk9JZ
/PkEAouwfA6mJM/dU+SJND/3kwjl84ivmyas/msyjHkVVkzKq6wFsokvrbACta5gpmygWubBZk5i
7MuEJvA2ofj+rqElfo0hvyEzgvfG18gPA3jjbrZVfWSROFHCqSg8MDuRngYlmrum5v+WZLbfHT55
Tj63O34iiOGQBcbAimifBl4tV3E9VV9tZGIbSydx9MkI8glGzr8Gg/+8wFVcNaheX25RE4ZYggXb
uxeOOjrb3lpdbZ/5dOAaZV0+miOlrgDs5v9i70ya48bOLv2HGhWYgRvR0QvknExOSYqDNgiSkjBP
F+PFr/8eZKmiJNkuu7o3vfDCZZeLrByUCdz3vOc8BxE2Hvu9nXcQFmBkrjn1EVOyOcKYY1vAEEyy
vStze4Nf1bzSyxYclC45AgAF27AQmtaOqwor8DQeT8/qio6fwX5u4f5M4GZrBOrW0Myg0XMMLbxz
5xF08irJO4UHL7yNUnqIAj0X0wNLtGg9pHhMVh2FhteqjsxV2hGHlFY+sWulFLnHulj7tz53YZbg
7DYgRYHnC9q6LI5TkaaPkZ93rx1HT2amdrhR5Rw9YPhqt/7yZtPCm+5AVjB9OWZBlU44jBIK0jRs
3L7WDyptm4cwLPSOlDQ/2rNYO2StLM9dJCDHNkbzJGNpvBgg+F7KKnoKC08/2Sa4I1Y4ura3zBqK
YkkMNugH/cqjxfJhiCdc7mFYl9419CX7voybN28mkRTU8xQB9IgJoPpgapNVMkc2IDwgSLdZrvLn
lDztJz8dQ1xugiZ51RsmiZ6h+4SAg8MLmOuqBksGfyiqMfNG5TaViEfrSZYzan7noOk3AP26hhaD
NaVM4/vMqS8NKs3BJFxN6q7xfPqIS5EnZxkBwNObmU0i2EJz0/qasaF/UhzYpCfE9Ob05MRDcigs
4d0A6GKAnVw+TLr2nvvV/Ilu+ZDcDYZh1imKi4buZOo541KB83IY9RVpn/lWUxVbBjo0dp055Ody
OSdZM58rObNqwVZGm4WZIcVz8qVzWFT7Mg1pwGQsY/VXLgdZw5Enx+JwDc5wwVTN+BVUM+JxbUGM
Ny9VN/rFrZGlrQVN1mUYI3nB6R0FPfZXfewid8Nuc+cvGrua8c4QbIfcmFVcUg6aeu7KqZ4e51Fj
8RtoHQNvd9frrUWJaN97plcHwpLTeMVbIn3YthHYlpXVGhV7mv9FS2kb26wTb+Zo2oWa1zySDZ6e
fpB//gk9/sKW+YE9o/vwKnSH4iROZag7i+P9R1tN3UxjmlsGDAmtddaawGxpmLilp+KgQcAJo89m
Ye2G1DxambPVbLl1YmPje8Bo+pn8C/yBQduJOYWsmuz++sktlp5/eG6uqRu261G0ZGJo+vG5FcbQ
lHpojjd1LW+8mrNiuE+Gm7//IDiK6E1Az9W9X98Aao8nht5hxNdH9Rn/cbV8W3rV9vIw/2VJ/RuW
lGk4C3LpX0uS10nLHUYmP6qS33/pDycaCiMyIiAEohX0Ev8hSQqK7D3KXH6WI/XfXMMAbkB/Izo2
4tCfhjQiz/riWuMHdAqHiBv/jZwGJX+/fDwRZnDGMd77WKksJvGfP57SYKnUN1F8RLDg5pLnkTsA
XIPNrILatYdXPSo8TNZOdU6g29/MoyCf5xe6sWIllG5w4ugPaZfNilPglN3GgEUyPn502wtP7pjg
rGNX9kYAmhAzveNPPs3HUCqX493obVXsxFcDAuGJUxA28MrMTzUj0d3iN94BeY53IYeenY2zvqMH
RAvXxC3d3ZzE8pCRQLnukfIpTmoZsayeqoOgGH3zSuWm+5z0JgkAj/Lk1eQxNVlxj4FFM0l3lVV4
rhqO+0GijdOh19+zbKacKsv9a45oIUSBye82/ABGeM71W8wq7u0YTlD3Se3m6GBhRfWcCu097mXt
Y6xkA3qXEdiioBgcQiG/RhM2Wtz4NWnkuO53nWXJM8vr8ZhmXMkClRHmWlmp+TUFZ7BKnRQcb15b
DRUjkXtDawT3s3rWPkoX1DQcrMq80WY0CJU0TChTc045le6y2B8+xXXXPcAQn4og12b5bode9CK1
LBOr3rGZT1zcONybxRz0fnnI9czDgUcF8iHGE+6tTNOQb41C9YPuOT67pmvyTpf5O1bfbi/mpNsa
0EY+ZvJip0SXt9ocOcdMdvVRhvOMhpVzJHS8dutNPjAbFugARHV0Jw4WZpS9AE3Ftc271PNvowRh
a7ZWfqUIbKxkVbi80ElAwjHC/oQiQiTV0ePd1IT5Y1WCWsm6ZKlYKWuWtmpipVS4AJXXjO8cMWLT
Ih4JzS87NBIfdk+DAIvXSocer4wh3MZAPYI8Ak6O/7yMKaq2lrOPmMZvtMrjI68nq8QvlLczkd24
vEtcDm52o7xTJLlHOyQ9cKD4xXXdaenJ1CzIRKxlGfNgUZLbdWASPbEbNQG5Yz9755Zk10FWO+7O
y0lEVrVe7Od6jjzQnMC6gCYbN3PhiPsIdsBq9DUGx2JYxQpvkSSBnIvho4R+f9Bl26zGVNMo52l7
tSPUMdG/07ntNhVd+UlUafiiFW4Ekr5BB9sQGTe+NKPeggHSR8I081iFG7RG47UTNEGsorKh56Ev
m88YRxHG6tF4y6Qlh9WgOnVuR4+8gW1lI+ciJoF9QmKJuJA14ZVkyY3vKTSsJ2vQ4yuCivZ77zYU
Vho2H9qVJ+d8T/LI/5x6unfN8Vfph0lk4pG0D4thlXqESGzyQfm6jtpq68dl8Ua/mfgkE/td0xEs
3Vpa10CA1FenlooTL3n1chP6YflCC0ALY0GmHY6PvJSvJM4lMSsvrQ8ont3CQGCf17HKORFS6tZ1
J++Nlip1uI18n6WOi4OIks2hvZ5XhYkgMQ8kJiZMEGs7Fjhoxg5IO9D/o6PTAjFbRMd4H+x0VyEQ
pmCmlLfSRK1DgLaTMx5Ghw2mnk0cPLqQqd6T+quZxeRjba6og6kTLBBIilDvujo/YMpvKNpEgQ9E
ZXVnSb5yMaEW6XOWpKSOSHRaI1e0EBEnmkqfjMNYfx48iO57G171vtEFFUOOrlrI4VL7qByPGROP
10DxvOJjEIlIECNiE0O0Gc6u5sfNZ3dU49cmj8dXZZfGNVMWRks4UhDkLEexXFnwt7exEiFSjFkX
a0Nrh2PvdUJfGXr9AF+IHopMjFdysbgXedasWfMe7cX+PixGeLFY4ofFHJ8uNnmqpZodLbmPEcCk
XbuY6ZOLr769eOy1xW4vFuN9s1jwZ2tx4w+LMR+AVbHRL279fDHuT7qxxMlsPA2Y8mx8T8nzfPH6
Y8srMf77KnMxMdAQs4QC+ktCIJxYdZkidW8NpoYtCynJhjfXzzDWojsui9OO4/58AIz05NhleW6g
oZ17ow1Nwl5QtkeaFF4sTfqMMbCrjrGKsie/dDFQtCNfK/L55Z3eT8UdbMhm20YFYakks29EVGBO
GWYWZQ4FUoHBLW81FQp3qin6bYM0ma4t9tIkCHWerptpW6NFCg3aXKv5qnOIDAxsfqcGbBmjfGdC
HgRBwFTQhQ+2L90DWKjxMeo1n9Ue6b6v1kyzIFzzvljsAtVJ6Sq8EVVdP2DqIq/IC/8g6E/qUkkH
lR6r0hQ28+fMTiFGAv+f95GBszm1FWsKo0PO61DoQFlxPeoTYyapNXuLkRv/2JjeNXkvA6cxrduw
ylubi2wWnsc5PFS0A1wDVqa2opzJdyr6ce6i2UvYXbjlI3OWcRLpTCkkzbS7tJHabZZh+8DGMDr3
2NpjpBib7hD0PI2Jbap5HL1TRzV76p5dxbgTSojDYPTtkwyr4m6A8rPn+0TDX0k/IeY1hk3+iHDG
BbNSNACmsMNXwKCae7qIkN4hAQkWGZ4BYjrR9ynFxrd9VoSELsV0YIcHVKvmxF4K/0OnmOTDaC2z
CpzWaV4SNOvPbD2zQ1tp9a606K4KEqj2tF4zEXN0ylnQsgH2tsmQZnehqMbPtedRidMZ7qtZJf6t
qUq+efFy0RxFbi4u5dGZN1KaZvVQKvECjBdrwxCjIF81xNQMJAOfTcFQjOI1gXQCsFe0zZ0rMTnv
LYyMWjC7buYgeDE0nky4INzHUJB1Kk86nJgrbvy885U5qwfZROsJBKHaWrHrbWuKdnG3lW6IU2hx
rJtVekWXTVsATNPiF6e2nOQNUhPCJ0q47mzkOMsIzpk7NbN7bRjTNHQ7mqITvT/ykTVldvQGOgfa
N9ZXr5x9WVRnWvmRDpP5JGhTeDSaqD42TfLYsPreFFZTHAgT1SuvH3AwVdPZzaGjhf03OwG30bmv
Hr6Vd6tqOUHYmIcRQfpXmmSZVD0/JwNPP51daCf+cMzAl3V2KLOu+WbNDquArm4yKHiN5cPf6ZN8
j9e5u7ecEboVTuO4CWopougRWUVuitmc72NAJdRcUXFVaL/Xc/2tEYrYysKgbf/38lsfVa0ksJ/u
coz/8+8eK7oLi7/8kevkQ1Zt9a379ad++ve2/+fyj6Ov1cLA/elvNhc/xn3/Varz17bPf38O33/y
P/2H35m5/2aEMtgIMlv86xHqQGaspFfpxxHq+y/9MUJ5v+EMNi3oW0wCTEz8+76HeYRBsJ12W4sS
VmGiAwBp+sPaYS6Zd9rXaIP1eBKLIYNZ7QLhherrAtSkmM01faG7fyvdQxv7z7MURfQk3Qn3ECta
EtRisX78QIJK3IQNuNHGx6lhLMJgWgFlwCd8VTce23I1GTYNVvjD6qyhOGQpt8NeMPgOttSWHdxe
GgVtqn6Vu8d59uxwA0tpHoNO16d7TM+FvTNgxGj3mUjlcwPW3VkNxEjg84ULCGYAYsOyoeCmkIcs
fIK+0GeOFrQWcs11PfTBUc6H2Zg7mxxvxQklB6TETTcF0WJxSjy2bVhjgvO15l0Qn/24eN07X1AY
MMOpIY2fdy0Xdcd01ga7evMkzA5YB2Hy69Emu1AM/bml6GfrtXSTBmjhuoU2aiQPdZqq+ynWuxsZ
mcV5CW6UG2+qNHAV/hQ5QenoEQuztD7nTk3MIRoblsqV2kc0pR/NWsJ3if0dPkzO03GVVFunJN5g
tjHQwG40M2M9OVQO2J1nPudLLjCxZP5gmNTKidj+HNEPcktaWKxxjFl3vZkudCplr2PDvIvduSXE
53obDZ4OQVgtv7M8Lb+xyvHs6KwFnDwnIVtPXvxBXUa9s5lQV5gAsiujKOjH4Gp4HiS6WNDHSXSN
cm/fjHFp8dz6uT/p46Yh+34T1rL4lg6u2A60rW+hT/orvATt2XTFhxNi/DNCWiNcjeuS2/IXOgOe
BeGpQGLyWNW5cxzGiqskhU4PqWytMxHn6Yq73niXtDptQVn8nppW/OZULsfIaLpiu6/WzoJgBadp
I4bW2v0A7uAB1F+BaSBvb5if4lXHO7IKRXYv87S70SYAyQnf2E8Y5gAxt+Z0o6j0WteTY24Mh2eq
0cxBCDmMHmffA0Wf+w1w/7SsWFaSE8d6XtfGlcWd7qj0/kvOz99GvZ3fc3uAwE80TJw9SsvufWgD
uAjCFAcT1XU3toYrJK0R5TL6QXaz1pdn3eQT7bl9dzIz214GfK7blr1l+9FeV5M1v2KlgOVJMD6G
+xUba0qqQMhYUDLX3AHGHbuPaKs1gAks0R712L0ehrahk8AlrE0KOIU0NCFdl2ACucNQfwPwDJJh
SB7LnbsnDVENqzcnP6VvQ+/KZgQPcGNjKO/Tu9hiJiatYygp1iK3z9yJ803p1x8t9/9DkVZPainU
xlP6ufBkvoU+TyK2SMwrx2aBT3riKldftAincmXQ0z33+rPdCzIVnMn39Tho16MvAFz0dbQmZPzK
xbC95aQ+bbVWVqs8i5yDIqPyZNP3Q5EdEMgilDq+Z5OvlXb0UL0DShde6YxpNj1Dwy73iBSm7XHu
klNXdHHQdGTsiBuVIVsYcpHAsu1ijR2m2Iycu7fZSJzdRk0++6GV39e+Ex2o1+aYgWpyoNJ+ui+m
fN6VXUa9IZrnbs4m99qWA30b0DWkspkv8HCM96PdPZGZ0PZao5wbfD9xyResQh7RiXFodi7WjcFq
8U6Fo1WcIP7fFNJ/r5rK2bjuLB5ThPWtbZYZfVBJeKe4wd9iGX4r7ZqFN6jWYE6MN7ceQMXFUu8+
t5KXTEdYvZZ1bl6RFmaLaTp8pPUo53Rl50jkcX6nuOwGMYpAkFeS5hGvVJ/nHpz5EHJ9xjbdnRI1
qc9CTTTEAFdvHhpJ9kR3acPyy+K2ImNFJ6JA2r+LnJD4S81aaceCAr08dwadRou0OtQZqCl09i5f
+A/i3KXet7rCAhOZNC6MsZ+zl4XwgR7kspmC4FdUwFaTooekXPUOgk6duEwPM6xN3+wK5DRKMbi4
4wiZ+qc4V61h79VQdsei1OOee4vWfGQQBCCN2SlFn1OMgnSbSb8inFhN/j7r2SGfJlu69xM37Aeg
CnxFspGPHsv+wXlpIZcd47lAE+iIc753fPoTIIKIiCtDCz0bnnLtnRuqI9mzYFM+VqbuHxsVattO
pGW0D5sOBcuKbuO8zx9o+YJGIgfGgRiQyrgSpNJfa99uN8ASir3B4enNZ3EiAgr5qJuPAE+cIktC
PvEuFJR57MPDULMsHK1hGAJyolisubR/KzOb7YZlm+N1N7TtnSJxD3GNDgngL+QEMNI7xEoDerr7
Z535962RevLKPZkUIQUN17j/i1uY1+KbPsUwXuI8tM4aDRfPWgYCpoAF4y1QmGLBwzgXUkwSW1Bj
+gUgEy0oGacaDsUCl4HVAmdGXZgzIuRdxOsQ+0/9AqVhu59/0VI9xb/em5TCunUy3sMYdp+4j4hN
fcHb4BKFeAIrMFyRmIijg1xgOBmLIZuLUURMJCuHpZUbD3ehYu0uudB0zAtY54LYyWtACcOFvGOK
YiY+3GRfAFNlZ5zYD70z+wibfCyPeP5QALKYL2sNRP92bhbWTnuRC8yLdKBMoV/Xi57gLMpCuGgM
EIeGLeg4hIdQsJoPpkWPkIsygTSISGEteoW9KBeKdh5a0hc9o79IG96icoiL4KEW7aO+yCDpRRIR
izrSXIQSf9FM0ot8ok0oKe6iqfCdQ17pL1KLWlQXnrnYWIsSE15EmfIi0BiLVtMvqk246Dd4Ab1V
eRF1iIWS67hIPY7BDGJlpndSixJkxJ2LImXra7XoRPmiGHmLdkTpvY10gZ7EyNttKHJFZDLaGmWt
7dbtokDlFzHKW3SpaVGo2otYVSy6VXaRsDC9I2dR9F29ZIoM7aajF4Z5JG3mry4HqOtw0cMs0323
F4XMW7SyalHNrIuAxiUeMU1dhDVqZrkiXuS2ZFHeBNP358GRqHEglCLilc6MUGYp690bsdp2i4Yn
LnKef5H2Gol7tKzMak8nCf8zm/vM39OnpM5+FjbDajJj420QNDbAqqk/s+Ds7h1BEGmVTqb+2l9k
xmhRHOuL+Ej61/giLpJkeJEnsfGHL3j3y0+EspAvrUXJ7BdNc7jIm/OidBaL5plG2R0Qz+SF+fAm
QoKoFm2U7qzN6Pf481QnaGYQ9EwsWmokCpycDunrW3qHtMCHHLVrCGPUgSMH+11cZFl7UWjLi1ib
XoRb4yLiGm2iU6oVRTdtZ86bkYLogwmrbzfbTreeayvf9rqOJo2JkgGx+Bpf9OKkd72vbop7JxgW
QTlzO/kpwtj97tpVuB0u0jN/msjQ9aJII0YC+rzI1OFFsk4kyEqqKez0S03CpgzY35GH0OKcS4sF
dRTn3XMOzOoRj0G80xdJXC7iuLzo5EbmLtiUQqwiZvy4GKOjf1HVy0Vg9y9aO3TU7KX1Af4FWG8x
UsWJQ3ywrk00t0WzzzSjPo6ubZx4hfnJXPT9cFH6i0XzL+pm2EbCKg9NHllrM5uf68t+wFhWBREe
tzurafAXLkuE/y4a/6Psg8t791dT8tVb2b79PCP//ivfZ2Rh/+agXHks8hzbFqYBgeIPWrJu/qaT
fADwxqRqUxTz54zMJPvDTMywTOcDJkqC1H+PjsyS++eZmI4bYeFAxijJ7tF03V+qJJqw8/M0mtwr
GMe+saLFwgBMAClzbFZ9q9XQET2+cjizKX+rwpuqVECnpKNrnKLnDr34IcedqhWMpi5Gg402T9IO
937YUz/VWwPmDa+hhuUmi8FAe9tCco4bbzrKncBrKNODh0XOFSvWtmvzwj0NdtN+ZChdyIzsngxT
81b2IoTluGUZyFDH6kUm0/x5Nk7zRT1rfpfSFhv7vOPTv1Q1T0ZOh22rc8HxLjpc3vh9c0dkIUNi
C8Vry5IJT+tFv5NySOsrGlxjqo5R+DRAxRUPodx5M100QGYE9EBrkQYJnfq3WVO6r80iHGqLhIib
CMaS03nbqlcYhy5aY3rRHauLBtktcmQ2F/khXSRKdxEr2bChWxqLhFmhZeaTuvF1CSB5yICI8Jfw
euhdi65WZFD65I1Nt0ij00UlHRbBtL9op/pFRr0oqhy4UFeBxQEBumiu4yK/ltpc3PWLJDvFBddP
qcYdCoa6F62pjqCgGmq6WM9pQQi/YR/nafKFz4Nzn16034EeiFuclQz3jiuxYiJVEnUrH+NFOJ4X
CRmolLcaMAlBgPMRxG1nMJ+1i/bsLjJ0ZUf9WtQA4gqPaWtYJGvaJ7h1JP0CrTXLnobhxShHpGRr
jVRi5BftWy0yuKaKGuBuTnHAIpLbsTl/6ItwHmNZfJgXMZ3EV3WqLgq7vYjtUz+7g4HDcbA7E07m
H//N3GMP8bXmLAaoVaJzayKIOgiqYY9p3UZjeaSaccyrtdeFTSq2qBln3EXYnjBPktqeN3rMsfnj
v1fU/+SKiqXB/EvrxtNXWcCg/1F2/P473y+pnvGb7VmWcC3dQINxLC7Q3y+pnvUbMTNOU1wmQdBj
7Pjzkur8xv9hmhTooGLalofl4/sl1jZ/8/CoYd3AdWFwSfb+joVj8Q/94C8yIRMZfDV5hjyIbS/A
pB9FRx8+2UxrlrP3fZrviphayTTC5fjDXeafWKx+sYlQe2ZwqXUBllropNavNpGwh+tgVVG454JA
Ld6gU6yMmxSYRQcspXDBqOQzgPo1JQr1618/9vLn9eNLvDw4eCImPN42cE2/vETKJPPJynyxj2CL
ZFuutlQKTwaPu/Qxpyws3jgC1iJoy8Rak85Jvk5aV0LVlq61zqWBpNHTmA3NAz9sQxt3v5DMWz8t
SSojla46JWt6uyL6g1ovPEPGHNf/Fy+CigKBeK3jJnJ/MdroUIosinzEnnpoczPZVHMVGsb8xBvV
p8bS6c40Ms+CeIG12YCk+ToKMDAOBI5lryimO7c04dK0vh/oAyxOIRj6Bz/LWa8PGb7O0Xgskr7b
4vWkql6jOuDvWdkufw4+JjaDadv28LT9/FFrbYvVqjeKfYKcsZY6IatpkGrngUn863frl1PD74/k
6yBkfWx9LF5/fiSH2DymGR5psOBOKzybu86lgFt2VnOvO6So/vrxfvkSXR4P35xvm3zETWEtn8Af
lHvTaMuy0Ahwsb2W91xRCGv3kTj99aP8YgVcHgUYmQ1QjEWFaV32Bz88imC/R8ZKg+VojsmOaegb
6Khkn7X+418/kPlPvq6OabBk5IsHDOXXi0IaGaZA1/H3Jnvvw+zRkhez0topokJrVSCLBwbOT9JE
XXZWg+Of6px+dntpKI+pQLkqHKe5l8rFNeMuR6zagEQZDLQS7aGJ0fuVU1Of8Nn8NNAGrVbWrGOF
iVI2g8Gl8nuqbURinyr31nTb59Gdk/1fv8jfo7I/XPpsNB/dMHg7sclhrXR+2beEZkj6YZbTfkxB
pdAiMR68KGwP9Jdn2yprUT2BslJoo62djEJaPrzpPi8IUwxG3W2zWsqbOkuwLHeltcZcoD8buG1v
HKHsz95YFM80eGykMZoPhijY2MgxN1bSxZJEc4DAVJQQosPVjNsX0kEZJWqXRVvUjugzlzMc4/hQ
ELxNiqwTyFfcXQD81CFNP5FLyXkpFHmzBHgRdK9dS5H6owyd9JCSKV+XRhMTEYrCj5gbz6qg9ehg
1/NwW+cGkbuB/dCJTU++G0LX2dRIZSuYwP3K7WnIXuHshp0rq+ypg4GQNwjcZaG0W4Zk9UUR5gzY
7HSbKOusnRPaaYsrPqaKMavdtebN9r0TW/ojKNHi2Yvi7FsNDGAKMl0ovCwUPgDgZ8LFMR5PL55f
ZmtMdnLvCMHxkw7oEyFDl2E889edD5otsIpkvO27snkv09x505t2o2H3wkSXfdUyzb/Wylxb21ES
bTRPHiEO86xdo9lkpjhMg1beVGEdElsqxy6IJGduzSuJFKekgUKc+jmdzZgltaCtcC0ZhfXqxBQ1
2eybDlFWFCc7rNUnLc867NdsxW6MXiN1pkh+wsfJ8xWSgLUzOSUf+tm23mToAmLmfSoPnd6LVeO1
1mNmb8u45hMxYOruG8t6qxpZbbPY1NZWPRG8rsxSfoI1168qWhT4oyFGCvYi2o+q38axdW+GRb/h
2jYcuhwNVmkTuq6MzS9EoQs8c0Z9r2R+nYS0qWjjQNdwlPdr8MmM8EXXr6SuH0F4EBWIMA1BoI6Q
yqNrfP6fY5xW+7jr9HNo4MYkqvFMWfGbSWBpPcoWPH4KHq5zQn9Les84wTsZ4YBlIsCrQomtzrqu
X6KC3QBZg+U66SgociujKNOVjTZ8pfmR2GUtVfVK8+E21bHiyUy469jIrOJsqWSTeoN2xM2IOPHc
Zdsk8l1gq+MCXYlccyfbVrtygOGcOg3Lo6QS6y0dW/2+T1qwpbTR+/hvzLQG16nzJ2S0RnOllGEf
4nLK94bFpALxFgAL3nmYWehLc9ZvqEND3vBYlzGwhUR70/ID6Sd6wS7ff3G9Vr1YgxyPhe8Phwya
KjmV2j5JnaGp6eDUOKE+HHoyrHjyMzILuVKRFejsUIwDvAlvJq/auMWmwA9LhG2ePtkDXTCWbsYH
HezthniVvUoVlCnSrMkOHxMEWuoEg1IviBOBqTilZQ90aVkUHpEfM/h8SF+aCxkE6ka2DdNBfRs6
OVY3uorydVhzKJgHAs2yMpFhTXqvkog7hwFNJDB1UFX6MJobXrE80qEGREWqjLowXV0BPWqfZzHa
tyZfVPZ2etOvs7CDXEy8fiATKkeWVFQeE86SH7E3RbTKUWYfJ115Qqs1HjWd80Ve1TEGnZHTycCR
j/Ap3vJIpDw7sigL84reMvorsjNRseYlTa1snenzuE40zoV0casdmGfrMNpNtq3JOT1VTOEHOpTb
LzNxj32e2lx78CESf+f45eYsoWe64PZKWfWNFc/h0cMvtoPZ5BkrF3r8Oq0I3gs58MqZ8W/Jw41s
Ny26lTs8V7ZjR7czEjkKpj3zO6bI2+fIZVfeS4tnkvW0HQ5Dx0vSXEygneXRU9FlKYl6ETu37DBy
7DKQ/moEwb2euvlKeH145KziEIhlJ8Y5Uh7ptfap6YvZMnTD8JQMkus6EJdjytIbbCZSDFimotmF
peZgqKm0s+IB4rWG2B/MoQdj0sH+/HkMsYkFoRt3Z91jJRFSKHuWutksLZLGC0rPVUuB5c4jlLRr
UxNHAOdF68qZ9F3XcFEwZG/RKNfY25r1z6HITAjdeRoTkAzjDcXzj0aomZSSdPRhZ6OzwbN9B6xJ
kCGMo2En60HFO95+L/uQtt/EJ9kWCL6pYnHWTSVMJPpOdPJHpgzJZBYIq/akWurkWdzGN9NoTuwS
Lrf3v2WU+X/xwPxkrflXjpv/H40yLiaVH05C/1BcfQU7t//I1I8TK5PZ8kt/GGVAlnjCIJG89Dj8
EDbwxW98cxddEHOKT4k95+7vNhlL/GYs04mu67Q4c3ZEOPxTEmTuQ8hzjO9j7t+ZV41/OGuThcFu
Q8ktMzW4kF+mCMu1YklnZHQc6PPCdmIZ3v1I0TyiTNntksYTx0F/TxdXfn0x6AP9ETC6hm6PA2LY
WY3R7HQimfq/GQIck9f486BJZoPqMrRPlxOXfjlW/3BAn1pHOZnpuwcPhmt1K2Cl3/ozzKQAVc/J
AqOHD2nYmr1JZBh0kcV6vB5IjE6iD7/4TMb3LRDhRm5q5RXeM61G0Q0r2RHXKkrSK9N550pcPXSf
wkvX/HXupOSXCzJ9Lccft2M4gJo2r226NPHVGPloYyyuwL7IT1jDI+jWWpGyI3Xyhg18m6s1sGyr
WPolBW1GvQFHSqWbiZZc5MgYIqAYfetuNtwep3idBwA4CvrIcsL7QT+mzXuhCh0smQXgabDJE67w
eEIT9LFuG9shpPntSPI+51Y+qDwPUoxI92Ci4CNF47aU4RMAV20nk1kemyg1dn1vtR+JHstbUeBs
ctP2isPosSaV/uiVyUTCDFqa1/YdEdh4OE7aoK0TbrAoiriUbhrbUqcyirdaQpodvqxRnTVbvOoW
p1QtgUGwnrM8fqF0r/YCeujGay2qtHvWVXglvFi1mzEZplPkzQ96H+W3UvUJ6A1s8fifuOJv/Uyz
SbYTBxZ0vAaTAyoBKVlP3DOn9vpMnbG1KkKfulKO2SAKLGlk19hCWutTGrHxmQwtod602dBFYG4b
kY+PStenoIxZlkxu7exIuZXb2uuILBjS7VctpKLNzEJsP1lhvSFIqAXMTGTwuR0fqIrgnNVE7j3v
enMFtkNuUzCyx8iwxFEYrn+MDT2P1mGp5y81IMnHahm6m9EA3JX1Wv3QtMmMV8mcTvjyvS+RF7tb
FnTNpmh49dKkNy1XA01+SUX7LO+7vZ2bkU1pndXxW8bHPuDqPq06PmnBjEzJvYg8GVbk4coZ237D
1lTs7IZSPBL/ZcAEa/GCOuscc29gRTabnMuTmI80NMZwy9m1VRiLbffF4V+y4CkQf3389Y4gbmBG
9JIWHLC/mow41w1+ibU/TRjca3sAPE3JxCvS8YwfiXvgwRzcFG1ptIhKzB0D5w7JGCO257QtR6Gm
8MwVhQE5PR2WUOs8yqMZ91SoPTpTiyvNpmfwICZpXInawT4y8T4eBo+FY1AYeXyKMre8wgrBu2eD
rljZw1JXMsBjUaZDr7Mf2h/sDEcCv/lIc+BYlyeRk0wmuNpkuLPTcGtVArKEnyzfrthv2O0hkA87
ahEskBodMGivZItH7XXlHjK2hSIe53ePszftia19EBBpAzpLqIGp6RO74Uo4vkLl82VQ+y4HpCKa
S2OdJZJIDzLyqPDKSO9zGXqiXzsYUMiyklYfbqwC/8tksI8NYLZ4pN6HLi5OqvKYfoQahkMVuZXD
jjqnjiYN/RxbXOVKMG//w96ZLMmNZFn2V1pqjxBVxbzojc2Dm89O0n0DcTJIzJNixtfXgWdmNenM
Jou1LkmRkAhh0mCAKQB97917bqhumswa7hxNCwa3UNQzQyma7MbixtgPyovAwIE8NHaazni/qTTk
S4fHwTmP8M2ilcryD3Tua+BwZltuRxCal6Ae6isD8mSzcc1a3MReUj669PyzjewIlxIlf+6wRiEJ
yCk69bOtL2zoIzIch/SpymXx6NkAHMKJtNi8GoAjkcfto8hO0y9J2BpkUFgxOiDyU5zbJp4y4xO6
yBkRVF3798ocvHjrChgg2MdxL+wskftf9WzWpymXw3MIVASVlezvIf7WB9ItNrPhGBiduzI6UI0g
2GnryDpHPlxvd+j1g22Wc7IKpBPdLW3gj2Wfx/cu6Vvy0OgmvLUsq0KRSQWWrZUbNS/lJOAFWYhO
7L1eMIKB06WvEcHBcA7l2F9a+BfY2wHNRIzp6eutUqTbN1SIRrqxewRDGJja/hvPd/+e6mzY1S5M
CMfwOUToi/kKQY+5SyYzOeqU7Ml6sFF5GaAYEjcNPiFakfyDRcdznps8Bde6mkRJa6BbYNHsoxWj
fLt2r2Ro+8Q7TCoCAEgBdsInhaujb9HOtZ7jvP1sB1wl55zxF8ksJifZS3fbRM6XxBTDZvCsCv7i
aH6IkbIdE6Zbt74ZSY6af1F147MQ7dS8GY3qKgl49M92dhVOXvAFLcSR7TbZ5LYB8lXmxsYTbPir
ykquJxuQmMWki79AG/Wm4EZHbxR7wzV6V4GJjXTRPJrQYGr+EXvCeEmGlFYWCJqzZddWtm6qqHi2
bOxVvZk1Z3hq7oYRwbhf9iWfMyMtv7BKbXONVCDm0ZG4vbedoiC6auDiRNCQTX02vZoUUtuMXEDK
Db2YbTcZSEmHXPvmbtKQrjdoisQHJ2nbYls7dfoZXWpIKouPy5sslhD8fNIY07xqyUAdV17kDgx/
PbRz9KR6Y41tXj+DY0s/sIXj54LzYSWUp8KiZSech3QMbGIfcyAgJoz7Ga5uZF6aeHCwnLDxugnS
wjqyxSpfpjJod21n5JuyFfxesGGmkpslKV5MdHJ8Ztz/rWSRLqxga3mJ6vzi1Y28aniccRc100xO
DSySFfsuhYTNAy1ArKFKX8kge24MCZN6YoSwuFeqE9mfhrvirjNIQ0LlGa3hr4K3Nco6v4ch1l6X
ixjYWmTB45tCeBG7wGZdhMNd09yH/sDLmtbwBRxVtBlLbrGrWDnS3vhj0yws/xh1np1buN0XHHew
iJWRJtafPb9Gwaxnwz+5VgNUiKAyYGvIL32CWhbls15E0N6bHtpfpNHtm0q6ijP0pVT2LhNp0jQx
38zUOcObvlq/aa3ZnuiP6k2B3b+psRGGIHd802gL1kCw9Rfpdp9o3gRoKYr6AMDLGjfjENCUwKrG
/qvMTO9hXKTg5Zsq3FoE4p5OedBG/kJaKZ0suehoSsc1j3ZMQkSwf9DKr++lObgvNezYffnmB02B
Z32xqO1OXunWxb5uNDIzI6SVQ3DivNTUbtTt48V/qlDR5Sdv8aeGnQttrRBWvM5EKI6Vl2BnLWAn
r+AIQbUeO7jO7dnxJkVW1/+Wdf+dOaT0lWf+qqy7Kulwxe+isP/5t/5V13l/ochQvk98H/OXt3Hj
vwwQhGQv7n9GC0zqFErC/1fZmeRnewpapOdQ96nFlvDPyk7xgT6VI64KxHpsjf4oCtt8V9nhWEdJ
yZjQdqkUXfs96oAEz6EDEK2PmNUIH0kSQ96Taj3D9Y2rXVknHo2wyhWfG8MNHt3Ih9KTF8HJIDT2
1PD+h6XvYlISRLnTu+mXdwpJ8h779Uevytk9RBUC71K0/lpGCYz6wui+JlrJqzEKSRlQREZVuReD
zEHaUAoLLgv8/J7YBwLKZChwj7U5XjeeQ85DV3TjbzgM7+ZWXAHLonSktQP2Q5nvOQwJmzUK1ao6
stVkYAfYfc+exV+rtl3Oi+/93RL5N2PZdxOlt+Ohr1lGPGhb5PuxrDIYFJL1XB0Hg9zkMcw+s+np
1zGZnb850jJL+W7WshyJwHSJs4bKXaIN+nFCNneAf3i7E8tLMNRG8fhmJwkJCkJm/ABnyNpPURLc
//HpuVh+6BewmBj2LKf/XT2eCNUMObvPY+fwPFwZi4WhAZpgb7rRBjX550ez6XDgFPKAdbwfOoa+
N8RFngCVE4OdXgqdzzuwGiTwdZn/mwmdXLoc764n+CMO4prYhZAI/HhqI3yuCBZqfKyjMSO6LqKW
39R1Xm68ZV4dAUK96Sjnr4Ym7Q/4dNpqSyBI88fnbAvhAecUdIRcHio/fg3cSu6Ud+wYawyQvGib
qSHaIggefQch+m8O9vMaspnXLaIIaBPkH73r/GgKZbPVToK0d57vSk83m9bgDkagmkYAu2Ji6NyC
PIDfHPfnu8RmEiolhbJDS+z9NDRlLBmHTpUci6Emdbfn1xzMbhhWRQwK748WkUXyCQiWpY/GzyvF
krD6/ZK1oEnIPvLjY0w9v4EL7wI3Eno6h3Swn359rHfP27djISXgUsK9sWz57sdL8pYahb3bcZ7m
QW5KdgunLDZ7ufn1cd63xZZzslED+g4PGZar+vGcOidrtFOOMUxBco3YzVBPrKypIFWuN+2HKI6Z
cIy6BV0400AioCIPo8uvv8O7tbOcK4oZHnS4+JQj3q8dirM0rsndOAZ9g0BPokdZhZjAL4E55acy
9ChnHXP6zfP87RJ+d5suh1U8gsAiLSN7TIQ/nnoPDaWkVQ/xCbvLRw067OSY1nRdoYvba7MivYM5
1ohZYBpDdx0M3dQfB6cY/8YVUOsvFelLJ7JkgkO4aBgDPPenYE6Mu19fnX/3Pe1FHkPf17dQ6Ly7
tVLbDIbZNYyDMF3nMyHZll73dUaZhTNwcBDoUYKtpsRwMbiVQ3oRvYIZZQLMPyKGsc7ouIPjGHvm
tW84jbsDN1smyK59t9//+rv+vGoRdnhIiOi1Uiu+/6rCBwjfZAPoLF+QTpCiNk+pXZp2++vjvLvr
+ekwe/KTUYVgPXXfvxtjQ3FRjCYmZLmc7/x4IYAUaWmf8avbD78+1vvH+dvBcJIq3o7IVfylGf/9
bT95jd1YY8LjnPCKTegF/YawxW6dcauQfVmF62qEzSu70X1GmRPuKWna31xYpGPLnfjjcvVM5LaQ
htgU8HXevVUyXRmKOyM44JfW09HNFA/T1h/N6hh21XyH7FR8tqMAvhr4PzSZVZSE/Dv+nxX4ewZN
YR+cfGQ+ty0Zr92qqZOKvDc421Bc03y+kDRPmDIItfs5M4Nv/dhlH7wpmy9kKZOj4NfaeXDrMT0x
rbTPvRY8cJt8UPeETjgPTlSJQys9eRWhxCdFq4oNcLnDfDeFgdmtMhpON4ya2tcsIJ5rNtjGIRKm
SPbHIviWe0wUT0Vekw9akLZ8mLE3gUGhyoES6jL9JEgVy8+qqJX1GmGy+VJ0ufk0mGZVr8agz8Gw
4o/6lvWtNWxyAMgRaLckuoQmd7Zl82iRuo8/dxEP77IJ7W90lj0FEJhtI+WYgNA9xH7YAb90rP1g
IWTYkBzS/O25UOKKpHafvXrQ3j0Rrqw37v4w3aWlz+HxwhkYHRuenaBZ3OcZQNxmTP3w4i5/t6HQ
vaD1ggtax0NDjC5y1EcIIdOF90z2oa6n4ebt8gbO0G5VEYm7yqyjFHamm0XHQIaOeVK42y4pajgA
DnOU0Gl+e1phszvrFvjM2pOj8VKUKSuyFKMU6yyT86GLK64ds3dCTZAYRI9gSK2PnRaZgXFEFLeL
H2bJTOVzBiAQF1w3RKPUbvxZCx+AeaD1FEJQ87N5hfLcfkhC03zyCoaiK0NxbXNTxZ+zMFc7qUvr
lTYTqS7cNMhygjif7+yBRhdTWFLNRF+PN/GEinbjWjJ+yZyWRxNCJqyVAoueuazDfHErex2ZuusJ
5lS8mUfJBkbm6OrIlWEtuajtLuEwQcUPKL2YYTb9fJfbBoOjxb226aIGMkvCCdAFRrmEvYkFthVN
VL1GA7oz7HCsXjJCRqalJIYfOqjM145dGo8Oecb8jqE1XUIjS06pl239mUYd4vTxhsSaeoeZT2Jd
Bg1ek4uIZKLUdyFq8qPwdHFmeLKkb2XxxlGNuEizmE9dLRxoDnbwGLbutrToDyJKSi8TR1vjGnFv
8tndp/FMbgeRSnhCEvPZ87jtKisnrHsiAzslHkUY40zTUam1RHG+80fswlByIE9yVSEwxP1NHBbT
KZFomCLCpokLL4EWm0xbjA5qEZiJFSD65ISARyPsSDPMTwtqf8k/a23rGb+yeQnz+EYv+hXwHeOm
nzxrzQuHmJ46fnICtBJTU6lzZmekXIGmqNpi2Kc+8Ujk9iHWmIWDYJswn9iP7pto+ox/57UiKW2b
kPq1gVXNlIGe09EQ3qeaZj4xJGaVracRhUjQVeolN63TDC4A43t8HTkxjA3Leez74FwWwK9aZPzb
yJrGU5TlPICtZY+Uq+naiU3z0s5NfSfjrDkZPaKCeXauUreePEbbOaoPH+RzrcLmK7nb1WGSJV7L
IugDjK6hmZxkaZVyFRihe9XZGV+ozAijoN+r5icbAdFuHDL4KW0PTb6Vsr5ho2RFm8FZBmeuyJ40
nqwnWpbDw1Ta7B/KBvr/isSY6ZJC1N/imHJ3VkqCQpJjrxkzB6Ju7ecclF30RYfi3rOH4d4dpmlr
zh2qIt4/ZEWXVR+t46rOb5uWpqDLnZYdGVmyFVAp7lE9sRdJPYZVaeE0a0e4MY+iYqAlCbIMbrLv
HqqE0gfZfLrJ2ebtfMR9+45koGqtUaHcNKL94CL33UgGbddWPeOcDjP805vWwc+0Y6ZJSnXVpLsi
Se1bGDnNznG78GMLYORsduOmjQMYaNDe25UC7f1iJiOwVrvAWQjRQBvHApHZiYhk7LVqwCI49zkL
M2HvQImQGXfZpN1tPmnYo8RSoLDpn8kM9L611kjQuFNI9ahy2/04DqA89sKOIU91w7iwENiPkblx
qObZvx6N2sHtzqQK7VJFAGjtggtGdwosRbWoHjv9tVKet62GZDrVrXlxSai6+AFKwLXlyyv6yAVb
mMLdd27m32VBHdBeBR9H8Z9EFm0KjZKGcKK1bDP/xI/qP4w2RlJewmTckbhgfRln0dy5rUHXoC6I
Wizhk3oOS4Aw8mo1BaG9HyAR7ByvBZuOCfIpnRqgOm1jrvJAJscgqdWFKxhvTFxydR/IfW/bLGy/
uDi0D9ZB7qvbsM7sA9198wrYCWSvijiRwK7lJveGco8UiJzFufFeu8XRx4OmXvcNQ76115YaJjlo
4H3UFwoh4cBoiLQ13HRiNK874ZU3YgZcjBmodFZVYyQEW6ZGaa3ipM8QABXus01C2COnFp6JuvZK
KLBWdpwMf/raUo5fQbzq7lrLgDFsVj4jdebZvNPJjdRLZ9K+pmJfcrCwdgS9LE+ZnFrurra6DEme
3VaO3d54zTgezLqJ/HXse4d8nPVx8GDmIzTwziXG6EvS4TGxwj7/vGQewXav/PqjFdr1znGS9Jtv
5xA5KpeRLMQBekkEWnxwm+ol56O3ui4ZH/j2DFW5IQ/vVTCSGHgINOS4VEvSFmr/dl2TFIeSdu7O
YMEJViuZxttdvE1z9WWAG4YhpSKqEn0E0YhhOF0Y35WfXVn0J0IkmXb4vANpwM77yYZsyOCtvZWi
bz4nOuWZXWe8NXgI6DRs170F1tp+QqJYuM0XUN8eDHSrGKNvkTHVyMbBSnFjtwVlUmt8q52ouIx2
pa7jwe6eQA30ny0de89h50NRKwrCTWAezB6Nb3vKMzdf0xEpDoZjTSfmrWBAcqdHVkgkuUhz0ha8
PpOrpF4ml0Mq1+yiEDyoyd20WU1XQ9UB/mfU+3yrdjxYRSIu1hBnGzJheWcwyoJ/mHUdCaQ8nCJy
RJN6PMhgaE9S51W3aS1V8jiboBd7cBIJ7SDT7Ai3j9eIpDvEuqQrT3jrbDyCzBM7P4XmWvFS2Jui
ak/VHHdfKmqjZTqSkXCScxW0F78EalnKdJTEJXIrRXoK0++DI8zgw2Qr89VQlfFNIf24CrwpfLSL
OSF2h48drdF/IpC1X6nO1i9BZcVsJwUS0SZ+YmNMJFXgiFWU1veOSTTbYrqdebwGWcCiyj8IuxAr
AdLf7cd0lbgFmceut8NTBPW3AAhhpQKFIZsTgm9IlJMF4jCPGntVmIQT+mP8Oc1UVKwN6mRQI23J
qzI84K1Su84ZvuLJ9/fU8ta6ZmiwI+/TBVTonFQDn0zGPUJpe8kpJC4EqaVBFh3LWSSjPE92DuhZ
vs4VHxyVnbdXU52u8nzK9lYbjw+1A4NKdV54Ibrvm1ExZqhngmecvlenmMbuFj4ToXd6yg6+oD2g
xh64XKW7fRW1EDZb6a+o8XnrsBE6WR1BhY0f17t8aJsr0Y7JVSrHfQqZf4VybVxTVDubdhhvBtw3
AAtG52BrgO0i78kdrCvQyeS6oXAMbkfZMKNFBrzz2uZrq41yWxnljA4zZgpe+y96MvKdnirnDA9K
EVsrjuhOweoYr7Fj7cogmtin+NdF3hAhVz8P+QwULDi1pfNU6eDCI5eGETDMs6Pnb0kdfsCWc++q
Yl+xmwZ3QiyQiLG94exeAc37LG1gk4CysKUZ0n4qlywgUarPoy/ZWBF6uvEiRXKYbje+Erukq1Ag
uMMKmeyXvCeWQOV0tVe2QUUQDl33cTbnLyPIaQcgNbPfLB7Wkz+FHwWuMthw2ktP6Hf6FfLuFdwW
E53otq/jT2M/4rFvoyu7fhJe3yEMqv1t1MQPrhlGBwwd6VrXfffJUNrbjjC1Dz01zFXXaSzHZKdw
m0/iZJux+8lprIKBUu2Q5xEN+hjXDu3RIVnKCeLQxn05SLbQaBQsAAtEEEKMMPQuysd7G/n738KB
X3QyqoyGDomFjSf2qleDeWb6Tf7PqkZwcJspvXyeqlPyUmk6DzQu0IpBsWtZ0e6AcH9FV9OCNi8A
Lu0g55P/k7IfIumtc8nF7FoM4Y1RJpAzfJqmTjNQcpJ4tdbEfj97YRp8awKHG5CjMmJAFE0hojwK
qQ1pc5RFIcu+2xBRDGYmXGYaU9kFzwTeGdvAqKkxSgKPk3ger2vecR+8OpguBqkqaxVD5W6JKRfX
iWGT4dj6E2UHHEU2EZDn1gRDUZ0QUdV/TWY13CTOhP9apvNOhpDTonQInuHc0uQOyT27l43dbh18
7BX9LoRxSHAd+9JG/VLy+i2RipFdNdCgerYOmeGIfSVNfWRvz0eT8WBso5ICnfEsEjtXutRXTIhf
nCxXm1iz/QPGWd3ael6nsi+OMDESJDalPqq04UXamMHJjGyaAthZLwR90CNYJjVvx+sry9hOKEeO
gWMysyF5ZS9cK//09n8hLkjdIw12Hko38feubc8HDPDVa5NDtFqPWtEl8MzhZkBtuzEoNpn1zIXz
4KdcTByuNmFXbb17axSTR8UYZSy9TZfSN87yuIJ0HZNTbvh8xTwa0hOMnmLv5HbzsYxbTiBO+ESe
IzOqvG68teNMfso7wa8ONJLvPIz6qO1ivE2Rr+7e5MhoyYkdraapRUPOeVkAuR4rm7Kv7qOKbNgp
qSEsVtT2XZe5etOnAYHq8UxXhOYlD4NOUp0IzMul1dsEDAciz1n/Yjau/DKsXmn+xXuRJnQUvfns
a41NRWZ+S0sGs3REju1c7tp0GKyrrCa61kYQci4TdNDNbNO8Cub09LbujLjA/0U+Idt/sEPAqea7
qG0cyiQSG/h+URV8Mxge0xShzLrLuuWaZB1TNsl/8luN16Xbc9loUq4tYnYuqpDFvlxacZB/54sL
eOdmzgZvQxzsvHMsVkBrLeHmfr98YJY4D6HyDehaPaHwGfqe1q28zVi44lMu+CsoEPTRLZY/LVuu
liTNfVpL050uPR9EOK/2bbItDPEJl4sFf70lSg0ngLyPDLbXkngR7sil4Cc9Ifg2S4umUsJqMmc+
FFpT+UorEfcOr/P+qVULXVIOwamHzvwaRGIEHhRx6xgRtzD+NWaTJAqfgkqWr6nbIAqrRwMQc9Nn
AtVAFsh7igPOsEAiuqQshCk7YLQLe7+I1RV1i/7YkrpKKjBJDqeu5DL1TanI5sVz93bDqiaN/s7n
vHoFWMKhx67pT+Q8BMeWlis4KQ8w4gyRIxR05BBwI0PUpG7w8P3c2Q0IYBlTerTVl0J4/tpnmLdv
eh2cRMuv07YBN/vIHRh0k0/HovD3re6x8pCOejFpgV+qnFRqPaBlXc/OLM9ZqORNYTrByc5MvnlL
5WNvCh6He2HaND8Yi2I0XFbBgEf/yq5sWgrgBchm8hD3rTAiskrcWXwORVK9Moo0YCJFFfd0qW1S
l6lOUQDyfPQtrlQIivgRfG3wzQ0IOl357bIGtcDXSIJHcEJklgfsA6b5YLhYHKH6U/aRMd5/9Rzq
ZIJF5PipId7jZew9plANG3JNK7UKtxHbCt6MAFKuZNMX19HQdo+xGLy/q94KvsXliHrYhntEkBxv
Jise6t1kuwR8+AUroPfr4DlxoKkSWwzZaOOWNLg3WRUTb//WEv5f/fpvQI+KORuDqP8/6BFqJfy7
1+J7/fo//9K/dA7qLwuD4ncS9v9yXPviL4vJgW/TcWcoBYDsv3QOlveXBOIITtSni22+jcP+5biW
f2HcXjri1hs4EjP2H0Dz5btZFO8k+ea2XkT3TN7fz8J5YgDQzRp5LhCrttTJdMLGg7b7eM8jp3Dw
gUXkqBPGJY3hKR6RYfFKidi1kDZlv7oxZbTcTCIxEf3YiTNPelVY4AjOoVraon5QpMRBFggJfzMi
WCaC380HKP/4wh6XVnjKpox5NzEkBpG2lJ7Rr4VivAe4ZpB2nvhXU++SnWiAkfzNOJQh2U+HxPMq
XbzuFibNn8zbRkw8qNGV4ZnZ7BUvAYO0PbgJzj6xrLAmtho/9kFqUT37A2LIcd1ZvWsdfKcD2w4X
XJZH5m88tuaeUKsVmNoOBEfrjLdeEeOXxt4ywt6z5GOmiA/eW0FRnhMw8nob8obsQUEF2iETiKHB
2iYEOSU8q+BaG04/3tPF8jZECNmvbVFh1kpqj0P5UdCHW01qfL4hnYc3+gDN1ls7/CIQitqm63YB
2j06s7F61NJkEQwmvkZt5liVLMMn9rOt5DVYNdJbXIyhpAjEPlBsuXxzoOmZ3tRRqB4lUnJaoC72
Th5JSf1sRNN4GzoDX2NUsTduka9Vz6on/H3tsCeObkBs8I1QX5hkiEvcp7q2saKuakPJRwX4sDkr
HAPqek7pG9F5m5zqkzK7Ijq1umH9hWzl1gYyiv6e2C31aJjkLH7k0c9owFQtVy5uEChADi7H8qgr
L8/XvYZ3tg4cg0NnVc+fVuChxi3a2IJkurnm9WkIgGa39GcaB85/QTveGkzOP0kLG5MffLJuwoLY
d/QuVqjAdb6pY+cucjo+WjQ1F4kGNb+CY7Vt8ykiz7Q6WDMbqC3X0ezWdry8v2K66wOoz7aeH6a5
5GftFW7oc8j0gRyL5Sdxl4vj1zEMMwR85RlA8iQ3pC3Bepn7frhENObvDE+AiElGbl4zpAuF/gK1
6rahVMzwIki+pXZcnIwlApftEqiAXwPAMRXnOD1iuAOSSSvCRcge4GKb7Q4QQdLal4n0hg9G78rr
oa/giJpp+KqQLB4YDFjeGryz+1qEaf+xMqm8wfexZKOBzUpP8eWto2TgiudZQL8HeKk9bpG9+h8M
msftnWKQidiyd1k2AC+5vENMYtkN5TOxs40d4qRd57hTF+qB5UWzuUlYkfSecnqaIFHpg3+bMCpW
z/xrjgd9HMb7OBfyEadbFq/hi9mvDfupbh2VvnyE+czPk6W0Som5HPht02HO8u3sltUzV4abi10a
NyWpV4DWGyyVzScmHuM9oCJuBBSVXOBY0VXYp5koz7aaCekKxkYfwj4B6EDYyHiLbb5mwDKT4Wvi
k0RdWnYchRqNUAzJ3eZvRyiUgE99k+0DvZfyzB5G6cd0ng3jg9FhIblqoaloMH8EGqLdN3n8zvkw
+U8xiu/0PkCaeRhzQ9fYGfECzmxj4Y5OOddSty3XchRDTKKRH3IhKpHrQ5B52bizeKpEp6pG87V+
W8jpaPDDlYbPfewQPqVWrbb4lHEweYYWVqke427JpEJPFTmfxszr1E0Ci44Q4FC+SYwHyczCw8rr
LcUMk5swGQ+klOjkRUs9hLTgurD92wy8Nv2oeULIaD0GSOOhS0Lr9pB7GYFPIFloYOvAIIgpmOV0
YirHb96CvbhOaAaNH70uqNOvtlsoVa+sCb8FLtZeqZuc989c08dKQucYFIp6DYenI8QxUiZGfluS
VoflJhQv8TiTr4GZ97pAIPLJ7rtgXc7ywe3DcbEIl93TVE4GwPiGqV1ZEbXaEV1pZqTzmUEQU2jH
/YBdUk72JnJz+2DgxRmuSgvHcfwxjKyu2VmkZRCwADCbWU9GE7aqPPEBEKtam7l4MQiuxqmP95rk
gHYVY9fwDjJV4eesCdyvY0jsI5u84qbNnCvm3/W0xfU/3jmlG77YZl9soRoguy0a8556vXiRVpTv
VCHCYO0SxbESlCi3fkgj14XQbDJ9SrFiV2H2pJLGJXixaakS23GFtxVxrg7pr+RDddNnc35lW323
7YjOuOOxXr0kfhc99FZ2O7hiTPa6bohynciTE9hX9+AA4oewcbKnIbeacKehlWAoYVdAqsJMd8gH
6GFaDJDrAYlJ5oKTjnuzfOSlU30qCFaONsncFDCLRPkxcmiRSF49dNccmxBbhi3jdeXQdg3jPt+E
gdt8izX1V9ZZFkyIJNwNmVLXdgiRcBPRkpyIKGQ7sFkK93Pd5OXey+oJW3xmlkc3GtUutOVdEpTV
fgFhbkA4V5+SVFcDb6neORZEW/bbKXe765qQ3weMVc7eaOZ0Z9OAwXpuzN5uIn7s2qCkP/PAng6i
KCaEi9I/YhQfmBZqvW6V1a3rbkoOUdEwy4v7+W8hsuSM6GI+60L72W/ETe9QGWyJFi0KAhGUq8r8
aUs0YQppfd1aJ+IJeIe5xlLfsmx5zhXjUqhYDn9rbeQ9/y6MhJv0u93v7T92X/8HmcFtCci1+b//
8dNu0gLew/8QyvuYLN/LDusyNxFgUxeNLQEfaYH7WAyg7jEtaUpc0ZdnRn76N0d9p8LhtIHEwR8C
eCIXhdM7TZcVzLjlB9s/YZqqnnHP8GTC78wm59dn906F83acRbHFfp2rS3TVj8IYVERO1xBXcrLS
ZYvjCs1Lg0i5Z3sMeGL9+cFcmCBcTgkK/r2oUvIQMeANYITMBrJTy8g6LprVtRETpfrrQ/28k0Y2
7XHdWD200N8rfWvGpJVBi+hEWLq8Ljr2/jZhDkBe2/LcuPSp/vh46KUQ4ErUXRbSph+vo4QWg1Mn
t5kRRcGHf7wDkYDwyiIhne1QE09c3l8f8+c14tnYYVEzoaFSCEV/PCaxS7UYs9Q5dV2sD8NgmLjK
hvL8PziKCxbJwb6hftJpZWTjFQHS1hMzAX2YYrBFrjcN/4NzoaBEnrWQYtCf/nguTsssyjY4F79u
vI0TuziWRnpVvz6Xf7MqyHhDewV90aPcfHfFUpjTMb0E+6QCmAW0MPlN+omo6+0UtPK6rcZ+/k1J
9/Pjg2c6NzOnRdoZh/3xxBhEBdOQOdbJKAPnk2Q6c5pFz1aky3C8FHTuweA0Mw+vX5/qzzc2SQu+
ieZfmEQuvD9VHwMoI2NbndKOmyvAE3huHXpyc+J4v+Em/ZtTZHG4CCu50yj51Y+n6GK55FC5Oo06
ytc49srz3IAZyywWTLpUcJCq/xB2tbwXcEwspEyCJYBXvjtoL+gqRhjYT5lT60ORWxDOhBftKXR+
e6O9l29yMJ/uBC01682Y/9OdFnkak1skTjhSwWwkMrfpwKETuUcRonFLZYDjg4ltMhngVBXstZrr
vu5hr1hGY1FclPYrfb7mbxk1JrvOGb7+rZc6Vfab5fbzCveFRYgBQh4FCey9x6OI7SGeMMOj7zM5
UEze/fPShm3ISbVYaonPtv7XK+09MeDt6rjcVbwdkQBDIPvx9w/Jc1cBr5iT4RnsdYlTon5ox7H9
G608bywa3ct6T2J5XXdZ/dz39iw3Jsy0+7pRIJLqsJuXET/slHbC7/vHd70PhINu0AKjEj9pk9EA
RnSjuevz2WPTLezkRYaGeWoyk0y5oRa/a+P8dO85C45wcQ0oluhPQvqasT6b/mk+0fO0XhuRhMlq
qguW6UgA8J++wTkYfSMM6o7Po+b92vRmrENh7U+nMRzH26RI/SvReFQ5tqiokn79W//0ylkOhjlA
CnPZi70JXL9zfOQLkbgJxHRyApvCMozRCjP4jqgSf30gBbXxx1aYw+NyeXfbnBxZLss3+e5ImRnF
OPXdgRe4jppbQQ3XraGRt+lTwOC4OVdJTyfECi3vKhoYYFKRuKZewbXnNYia5D7CfoeEYKBYWpO+
XD3PrtYHYTi0suh6ETWfLd2PoWamhHU6RFNLMgbBur8+k58XA24r2ByIv1H9/rQTiQs0ay5jzBPQ
Wm8zkIF1ztFo7kMx/fGmx4E16TkWHENaev8Asn13zdpQqLYfoQ1pGJFHTyWcf10yTDaYzJ3Rnfy2
f7i8vb5rWGJIAVSiuPUxHtnip1+pmHNT1tq2Tk49Wl8Bl/Qn6L/+h7eGyIJ1kpt6zpiuj6P6zZNO
vV8i+OmUAwzF5MiLl2sBJn+/RKwsaGPUKqj9JJ2keSMSyAzNHmYvtKH1MAbeZ0cSm74hS1k25L6V
3IGmDuODaicQaShmpnvR5XQRZ0LFZpqQ7rKvJ0h2JpmcdaRzp4Fbz+ffuu1kFHzSENsH3whTXPup
Z5Z3dtLMH7AE8bqDNYIoqNVAu8EuVs1KOQ1jzWGkNdYEKX2/lMYRKXs1UL6NFxKJcwGkDJWT8XJ+
N9BtuCYJ20DDEju35SSNeV8SYLOii01ItnBrJUiOS0Sxbly781Fc6OqqTRlD48yroDqVUz1TQM/x
CR2aBJOQ2cQYdhJlYgERDbw4vW+gVOWrOf8ne2eyHDeyZulXaas9ygA4RrOuXsSICI5BUqSkDYyU
KMyzY3z6+sDMmyUGwxit29te3DTLmxKdABwO9/8/5zvEwPDOaDHFo7bUUu0nsuiEorhCOA0ylnIu
hhKpF952QMWDtU1XvdhZBSXKrYuBNvSsjgyvZV5N/NcJ3dpfm08arlRe3HTe11Ql71qYp+b4i2o5
eghysbH6LcaaxMkdvfrhjuCELLwVWZEWl0lQdfLQiIYHopc2b3ehZWVyV0wq34u6lVq10VRruEtU
3bkEGVUkd3apNT9hSHAVvYjN6VVYeWtc1RWhP0u7T3nMg4rXZ8Olm89mz697X2p4NNaJHhuXHXez
o6LRUpuLaG4OG6scGZ46CJUrOYUUwp1sRO3XCZ+fiNHN116mHo5INcStcj8UEUNXycRXC00NFsdF
mIoG63vfmfJOixSEQgnTJbzluEibTBvtHiWjEhm7rqtRm69aiZt8KskEQWvMEm5OATMoRzBgLcBj
R/algWSw34WDglZaDloXXRd1Sk3LAQA4bYeUI+RCj1yqjAHt8/pBy8kV2DqRyQTLQ2yn10pU8214
2wdQs2f2TYFFqSG0IATusfSI8cKnEOLAZxuL4ZcrJ//WmdB6/FWCM9OWX0aEg/ZgxLr5HPkhoOym
bfrS++u1IrkoZYbyzvS2iJ3nnG5+TXF+1B60QQsjj2ovtXkdwRiUPPQSzbZyLA5GYWpyX1E/cQ0Q
ZNqXMSr6bjNE1OH/as3gBnz2TTFvJAKDvR1mauM50+K5EltTnl+UYP49tPJU4N8+f4QQUWQMqV3Z
lxD/2wkwYjTECBUStbnI3IDXNCsVOg3paHBjwYCgCCbWMYgOTV7xi2gqtZMNGTTNXT5p1fAdX4hQ
Ogo9ZpLcOYU7tFfmkGoPVhznBuAyPxpfHYVOxjp2Kt04jFpJFTgc2RsL3r/ezvge0wZABxNSLWCu
kMaKyjA0pLCf2JgnEikRFq1SLFK60uTV+/6UUZtXQBDt07qhWj+mokdNU+eTQ0WAjI19pqoDpTYq
5OhzzMXUdnH/1xf///dJz/RJZ/4zx8NP+qTPUf76e5P077/xd5PUIrxuPu9RfZqD7zh2/tMkhVhN
RYuijslXei5O/E+PlAg9k1KXY9ModajH8En7V48Um7hJTQj3ECUGUGB/RKU+2pRgSKQEofJz2LBz
SDpGNo+uMAQfNJzWPsSLtTlekeP62904UTf7OARm+JmgjekN1PbbqeG3zQhWu1lE505eR1h3Mjlk
ZufUP7ml/9zzf2OU+bf4bZTad4fBhJ3r2fn3RvleDK/SPLPnPXchR8cbOyoMJM4M0U4HWz2MEVua
l8+v4ujUBimXTTpbQ0pi1ECIqHl/FRYYnrxTHIo44P0WnYL4MyqLQwad0Azxjnw+2ocLehvNpTLA
ecFinX8/mj2Yg2SDRjGnINZPxUa1iDJqIGlQnqvenhoKN7rtOiYNbfTN74dSG6scEP1wYaETPAyx
QQBX3GlXqiTC7fOrOqpCvN1DSqWUifH3MuLRPdQSU2WBZKi8ztvLJJXwfet4XPrDNMDpHbJt0QXj
n84NbqVOV0RAfIBXdzwoAZHkU5DB51HdMxc6UvWFVSPy9hX+8fn1Hbt85zmic54kHmE+EB0DyhOh
lFNZKrVHchSdlNQnXVWpnHiX6KDNCD+sbstRAwKcTuFVmw7DmfGPjn5v91cXMOznZE+WpqNZMwZG
ST0zaDwnU4a1lXOBfL+/fH6Rx+eJ+SI5WHJcRyA6lzXfz5dBKyTZQaCKpay0rd2HwJ8DW/jXqQ4L
daLCsuhad1gXNVCzz4c+NX+omZiQOFizKCu9HxpJy6AFuqg9gEQjEnWTL3KskEBFy2GOKQzQO44h
+TyfD8vJ+ePbD/aLEiGsRdvQPtRs5lTpOOioYplKXv8ocMj3azRT+hrp7+SZfpLekfiBwCyFcioa
lWzoRvAIEIVvx6HrtxGk7EedVrK2ROkYr2ppH4jN62jldUN/6dZWhIAaQqiQQ0cgo+/fR8Q1hnjw
2vhhnN1GdmzHF43V4UAsyu+ZU65iAgvWaaF1ZArUS+htIUmFWPhXiWKHV2lZjmhD2mJhRXR6rbpF
Mamm9oUKkBELrU0KQQg+9UqtFAuJWwpsTsU7FipmdyEDEvIWyUCuHlTA9rIl6uwLkUbpKiyhXMd2
9cPSMxs7dibWZJ12q4YG4NbQm0sj0eWXIR+NQ0/CzJaucrougDOjBIU2nLaasWkS1lB7KLUrBxPE
OhbGQBNs6O6ELfkhaOYu7Ske18Xk6CPl30a78n3A6QX+iWVQtOEB0m//w5XZeOgm0SKH9xER2B3w
RMQgrz0al69hCexileGn/IJ/2xSrftJe65ot+hKnsfylVLCtyXhM5aOLTCSEVCGNQwf7j/xkbjCg
i6sCJwOREDIrl9ZoWpDTfEnSHFYQcGlgo3wzt8slv1+Cq0XaQJpi5ToOjFfZAG7qR9n+jCdAx5P+
6hJt923QzWBptEr0lYNMvFNHvHHAq3mR8t54nUXDHBn7avJi+gYLelo8BNOf5GOr8vOygd8jHuxk
n7lm8xjNUx+GsH2ROW2IaLH3kbrU8COBNh1oT8a7IBfdyq3LetPrCMUh/tGO5oMTEFU/+msH4DVa
5ZSKt4mv0UNvzgD6ZC2rKpZbcnATLzbj7j4ppvZelj5/uHYbJgYnl0MagMBS0VjsKTkaNNuKdt1R
Y79xXG7nohKav8rqUl/pbJuuZe/GgNlxsrJrJyOGYLuIlFY25todxMDgMAaRej8DnodFyRH+Rufk
uw2DQN1qRu2/+LYJr27QFf9a711seEmI63dhaDmxi3ihbsaw1ldjMFpoaQJjP5Z1dVkp6GC1bOp2
lltat74ilC30MnFra1lw2Rvmo59VSEjBy8HoMjsV/URl6buqlhzK2yEdlgCS/ReJSRvUZV/IhVBa
ZVvgmP1lxInzCweQXDa04i9qGk8voatq66CtDG1BlU5dK410scy58/3w1QTu2zT8TLGzxsumG9J1
GGDn1hpt9DKaBZeEqBkPyKuntT+SS8JgprZ17LymNWb0Xx3d76AVmuEBKrIKEl9PrZXRDiifkcTh
ZaP8/0NLGrmvsja7bsXQP9dC5Fc5UQw38AzFAzppbLcwH5X1UGnmxVtVTXRo5+H6Obec0/JnkMr9
oR5RUQ1xKK+HprIutQHFcVO55kVSIlTXKrNblqO07ktIeysJP8NDhOx0SypBDMARjcUr1Qm4qyfV
zheT6ic22jPLXIFIKMCi9uoviiiUO8K0CEn/7OKf5mQ1HhGDzTpRsmbL1MDfjS5xU1Kr2ZImHmSr
powapEshvDjVqC5SchFivDZV+DDRaw4WQQcMjpcmtFaxSzoVrutpz28bPOhaMe3HZKwusFeOy9T0
o2oZ07OOwaDF7s7hsLABq2Zhmg7cndm4yMiRW6/JNgXPGiZRxgUI5gRGKpwArirX6ljXu7+E92FF
HjyUMmXNgZZjpq6m7pKgSO7DULDB0RGS3+ZsAl76SkqWsS45QDzHExir41KyCnwnhnJaF51tewQJ
d6/EWU0bHTDHxZusvKeQQWYMHIrnJim0FyieeLJT5M2/GheIwNgQDuxyyN6//XE9t8x7qKAYLwZc
44ir7NkoAPSpcbD+kXuCYpc5PHF3pbMytGA2r85DYo/GfIJRpVu2o468WaSz9whlypM9yGaFPJg/
atRCWUfgNq/eHA96E+h3cwHzW2yExWMXZdlWum2+xbTgr6NJU/lWqxnFXJxe6jDroYv2GWiy3NGv
cBJIkbG5cvxEnT/vpM2PdXft4stD0B+aClxLN7qyEjCPmiLJxcRQPKAGc4EUOiV8dPiEHfodp8v2
aBeRS9uFJdvZRjh5KBP5hdXBmjw3wk2hUY76+mZmj4zZvPJGvDJLJ2c/Mwd2TGXLsBE+kv0wAZfX
ajT/AOKUB8Jiod7QtpZrRxBuVlDQ3rWUwn++ieaTWdCfUTy58LUCcpXVQHqqApiHFfvNLQfReoeY
M3nsXViweV5h1agsZW0atYtNFPNF8GaxmT92jYtJVImxm/QWhhihoS4vXByrIbabW0EM8LNGpMY6
L5ngQAeT/cSMXsK5kWsstvlrzDd8pzdq89Ak1vTIRApurVAJbmTcuoQe4HS1DPhaUV3mW6cW1lfJ
WVQu2kj3CUHP2Yq/ieN1Xxlu0XZNh0lRu9cu95Uv2ZygOkkZaytHsf5+Tokc/F8jJab1YIh+oxro
NykyKQ8BOrxbNHyYL1OdFDFziL7lbeMc3KIjehkC8ZNoR+OpqxXjKTbL8ZovlbUJq1BZjVGkrLBf
YLMi2vtqom1zR5ZlvtbRR64Jehyu3+66NKm/FGT73OiJukEZU/Dha+ILVG4aJXZSz1DY9bPkSt0M
ZqFe2NhM17kby102SrEuq0zDUaOSKA4Odty3WA1ufEcLdlAREDS9zWW6U4BQFMNhX+EYF5MTDdd2
kyMHS+1gqRmwTxdI45MbtYqzHSG51lfXB2ErfehDCyfiY0iePI9/gumWNAWmjAqPUNCjyFvCcglZ
ArXZuQEVIhmHaxaFcaeXfn5j19O0oi/eIiptyvFRBX9C4PvUx+upHRt8SXSVUneMF21ixzeEkcOB
FPiDjDbDZtVPUKPtHutVXQ43ZHHw6SYLVW7tqlDgnk0ZZU5do0q2cDSCX/k2dTsXfRa2S6PBIyzT
XFvmdl48tMB6Ni0LDnsgPLMXmqHLmwpnFc4wqwMch8dl7KmPVmA2NhDRlHFRJbny0Kgq1VUn69gx
GwJNVodRSg0aXk1pljHM5Blf5XSUnwFQYtTQ8vRRbZlOWYl5R7iR9vLGizAyGABG36svo+vgMRmi
QiwUY8aqYKxfR4gkEHkgT60T295bvTGuHfKpdtAYcZOIsYMlkrmIlxeyA3ayQM42Haha884j5MVe
4/MvD4ZSBRIledhdthLNtc8fvY0FjM9FMVW+12ixsY1UMe2AdVrbnoSl+YpuZq3XEn9IeK1Nkd4s
2yi714eEUjlpWeupDJUtZ3tJkq856t9Hmk/IYfPqXnQCnlASKReYim/bcrQXBbRoeKDKq1MRW6gZ
+VfR4hZO49G/5DKSFWJQVk5EaPXGcep+XdDB3iIW7DBB+fICPkoNQadS7TU7ROSXk5ktZTje6kgs
lkljZT/sXPmBLepm0Bux0Yc+m/dt1c4JbaLip+ihL8JpWTtK4LFabbkRc7SWkaOI43gHaOyrQr8G
2vScXEL52F85PfnIicCTqToSDIFZGuvULrleuL0Guyra0KzYuKhL/6rMw2CZdAFBY1EK/KoQXUvs
YRx+D9rO9BISIufksaGjZT0V9yXowAmGL/3iRaaHF2Fslbd5npRfaffkC77qGSTVEr9yZwPR0Wpj
WKVOmezajlYv9fdka6Rh6ykhaPZVEVTGreHU0y3qzfq+DKIENWJrY5EeEFZbk2WtB7v2l34dhtvU
neJNVyVU49Q02sNpH/EgyurFrafsQnMV4SF2NF1K6kUgely07ZAkF03+wvZe+zZwHL/S3FaS2KKb
xaGrYiJ49KLtb30K+js5YsSLaUVspAM1Qs8yFYwIkGIU1DVPcQWr9sUIjapfdkh8bwxNxofclMWm
hRr5zarZXy0o4+vXo+PKb+Dd7X0C0fnJH23CaKq8FY/q/IW0aNjgCnRCb8jz9iKMHOMqzBr5BInc
9LBl9PvUDLoLvAzJD2nE0BhwEBSLopX+bWeX2c+ssdVlR1LXM37TAh09FPk9KlLCYCQncATuKg2k
Ljc46zYkR46KNL6I3M7WIBA0rH4wgK8LZXxNOtv5qtM/g3swOcsgSKcNPJt4GXcZcspZkr9Er4Kp
vVUGWi9jzUoWp7EXl8SDlBbtEGyMtbUfOVVA2hLTokeDHjTlhJore1BSrLu5pKDFKr+gZuusCIzi
UKyVT7WIBZHDWN8w1ttEu5jsjLeFa2UPRYLzRE6pvqtrTO7s5zMQEtCMk9JpFU80vZJ5HJcs5XWU
5NMv+trcaa3lPEqlyhecO50tp5h+oSuR/wXDmKQlaKe3bBXj50ETxZe4SqqvZVsO9rZUaMAsIh+l
PUR20zcXCTnWHKZkfjCE1tNInG1cSU3jFiRzH+87vX0NegebM5Xdy8F18gvBzvZHXqrWckSourKU
5HoqOljujVDSrYTKssQ4S/uuK/sQwlQprykEBtcxm6FFbKRxs3Ycs4KJYoHwqWP9jvf/pyTvftHy
TXMXLZxiDOVy2rtF094m8CaJmkrDx6FuBB8uck+1PPMPDVaBF8pg38nD6r8DjrmfWpA3Gxtr2krB
lbaNq4mVvVTEkleN6HrXJtoBhE59Z6ppk+GPgHQStuoGk0GLhS40oGQXxjYkX/ZSTyx8aEndEiua
uZxNY6TLuPQQOLASLkyhEE0QDPYDRx2+J0CcvvuZra6IzXkyBqO/UEtN3/JTdLiClbw3IuOnnTr1
TUdR6yWY/G7TJb0Tcd/G+Mp1JwKoSJBZuIXjIIGJybxXXG6K8O0nuwuNh6gryBloI17Y2gVsnbOn
GkPLRbNrbqUI9VvOII+zevtmKCdrX0HhWcheWuuSvudz4dIQS/EOUiYU8bWFOB0ks8IpRq/Z3ZKm
US2Drs9pcTVE1esK9eZM7qQzZgc/Uqxbu1ID8iFoH2phJ35pQZ4vi7gv13UbBXsU9+1Nbg7hZWom
5r1RQn8B9jT5SvuN4EaMvfTiM5bbdVcKgO1yUA++31pe2gNeI9iu2I4Qvu8lK+6iHebMILdTt3Xa
PiAHom1rz+rNoBi3sq+/h25ue3EQ8sViI7hnIVW8TLjdJVs5e98bcC2aoErY/xb5r1bGXbRKZfki
4KN9Q/PZAkoIgHG9FHhg1AutbP0Lp/fjFdWSnsnW6A+trgzjUkFL517Tuwz0ZZFXCMJFXZTmpsop
Iy+dsIZAQALYQ57RUc/M0d2G0Qw8pIT1YOnNK6qndqESPYtlX9R7dep/4OPJsHbqGWFyJoekCujC
pOEwRhCuEWOgeQpKhD3vv/nVzqzHDOjI0vBJJWNXmK4od/xo9Aizuzr6kCD4vo5977WD9WxzBBni
6dKs1QN7KIvKGWUipXW0H4ab9hdGYYq1VQkKKUlOc9jXvM5V/F+hJcxblAf6oRncXyg3lMeAV++L
rtt1uDKbosJjVQ/+qnE0e6HkZrFVaXmu9ajKV5YMuoWDoPoMy/FjFZTSLxI0dFqUQqEkv6+/isbF
CBBRf7WrON1rWffFwpnvBRanW9emkP953fVUZ0LQbJkNdyjDjvWD6BBUDW4CwzXSfKj0assJACg/
bfAz7RZtrhz/LpJ5K2qjr0YeY55QaLnT9HdRG2FK/wNNDCWu0W9/DmjkFkqTanDl4AJYzqQ+h+S+
e7KnHvf55Z6q3iPdQqVpCFi9H7oHtpDoNNQafllgHHBCUdILqJN+Psqpm8ojnGvYKIw+iPUN2H2t
kdGDeWuHdLFPPdIdh4VmkP/3+VCnLgirKQchQWkOmOv76ZLgFCTvpqez1Ffkd/TFd8spvv+/jXHU
UkIuo1u8rbWn6fJqsuqt4WTnyKCnJsebMhEZt4Fk9Ljt4MZOX+uy9ko+YFfoN/S9Tsg6Nrg++hoq
tFpAOag3QU2tFda9ugN0eq618/HVE8CbqaPy/rmcX45aO4ZZglkp3MoLNJJHJQk0y15LqstUiSEk
lG6++tP7yni247ospkjmj9+9ir2VM5ai8rJ8YJWyxgMhMvaZ9eTjXBT00AnRor6jC2cmrv/eGXYD
3KaYIisvkgH6q7LAOld2lzZ+wjNT8cRIXIRjon3W4D/aR9PEbaJoGken8FjaoDsozYUY7Yeyjh8/
v20nHhNGXV3VeFasXORSv7siq8wS4SJR86ZIXdfps0JcMt7NGUyx/3ykj0lbDrFevw111LfloGrN
hDuQisQKrozcCBZZb0ukJi42qqrLpy+jSWOaiDMfp6xBiU+t8e5b7FvXxPzJdUwLaKs3nKWzWlAF
ywzAGKYTl6RVDQC5+nC68lM2g0aVI5GZwS1sruQ61WUs93aXDtd90VLGGuEbLzlrE2xjRdOZCzWO
ZKZ0NWllUtxXeQFQBx93/dJ0UoSLJhNUaSif3CxXr7XOucMJFT1nU2vv2xRDG+CJbzWW242djByc
BmtnwU+MTNozWlUmQJe+ZD67I2mF4NCyu7J3riaf02VWJNW6SRABVZGwwXDGAl5NX8Cy6HR7j++q
XQ5GYXg0uPqVlLBMGSdecY63LxMDLUOcEFYxsF6v3KBfTnYwrAy+Pi53SycqxJ0a9cWeARifz4AT
c02He46Cg28W3/2jueZnXUUbduS+xEpz2Wmu2PHUBy+Ia2Bigy967/MBP3Z+URTbhgE5ANkLdP73
kxt2G77fMis815H48aMiW1dBLS8tUcqt7wTyMqT+8kDKVXDG4HLi9aWtjXwaOjCS0uPXtw7GTglb
K4eyOo5fO6vXvlcUfR8gGMSvf3yRdHlZjTjw8L/jHjrNETadY5t7WVdTGgV8hxEdEd8KJF+9s5ok
cpYNXbZx0etU7j4f/MR1sq8S5IJjZEBKcPSlwZ0PQ77Ic6/xi2iLcfEhGGbibAze4E9HginA+wTo
GG49lp73z5KDYBMA2E090IxP45j3K90ZWt4iIf54mrLdQDCFMAoZxgeudknaXBt0bUpzse1Xk0X1
RcQ3fW9ayDmtn39+WSjS2d8YkOo/WE6CKC3BQFRclpkJTynHvKCRQGEXI0Fyjvz/8QVE08/WBtOC
SVfr+PNV0SDGeJ9xZYrxEArlCYznz3gQD4BTzuxB5nf5/f6UodDnWFwaa/4HUT9S+zFX6MaCb10L
CiZuYaYLO+1QQc/Uw1Q/txs9PSKGKGRs80t3/HkxStsB3Jx4ldbtE7d8Ruz8IOqEwFr8gGQK6mcs
Sh/nPjYhElTedh2MeDQjTVIpoBTbiae07Z78V88wkpvIUs8M83FTOg+DRgYXDLuPY2VV56hDFPGj
vU7RZ3A2ZJFy4Iv4+Tz8uFQyCkJnoip1FdPH0YsMSXDI41hLvFpwrOW4B3un/WXn1iGuiM1tnWkp
xnM2wA9qe1wfbwvHbEvF43jMhfezCVJaiKrKNUdKYSlRucu8TMBxubTqppxOVjPikV4AFk1CHNsg
8vJGtbdyqIJdSjNp07MtmkazugNYBIW9LNkczNuCaoa1oY2xvrg6MHzIqeaZNf7kg8EwxowDQoOP
6/2KRF8yTClvph4lqnwdj268VwaKHZ8/mJOzDF0lRkYiXD9sOTOj4jMSFKmXS5skqaLz1ER7cGx5
btdy4oXFj8nelnXI4gz7/mpMG+NSSWY8VMlS0M32w91gqcPm86s5tQLhPkaPOLuQuXfvR5mIdxmC
VklQEED+62w+U4BS4W806Qtmsj/fRXNmRCbKJ2POkjk+ocIIRwUd8oqOif9zvnc17JGs9p8+v6pT
L88cIGsjyeVgcDyNhybJtang5Ukj07lNRo06u2/+pOJabOrAdH70KUkkqFjOmcJOrXkoYiEc8fH9
eOihfqKCwekSLyDEUeYKpLlgU8aPZTzds1xvP7/MUxOeY4/OZJ/tYcd3E2g8OjIQz14ZlMk2s0z7
0OMHWn0+yrExku0zZ3Bups7nSCBzPlpX3VYfWpO6m+e0vfoYhWqxUVAcL3zYSSkFerv/EuONXraF
7G6qMU+uzdQW29BB2DUB+6S7FJcrrYLFDceOpmzbxudOt8c8qL9+SZsoVt5MfELHG5/ab1QT4w1f
m8GgViirZ026xRJpSbOLbOepHahO2GVIJTMX0WPSd83Od4vvqPUhtM2UWigQO6pI7sIaFfAjIdfx
+Y088a7R2GILCmsA6+bxBzEFCBFHA9vtPp9+lpMmN2qJospPaWKPz5+PdWIiam9CQwhTKGWPT986
lH7VwAbvTb72U6XgsMpM9bkZ09yz3TxeoxmWZ3YYJ146TaNsz46GL9aHLXZXp+NQBwWXF5tfoY+R
WkDrnmJmPS0EFNsvVd1XK1qynffn10o2ljtXpNggHq+UkJ7QHDlN4XFWu4aFWiPPTQ/IkgMIwMHj
6JjnTPmnniRbNsoAhFW7LGXvV03eFWC5RlV4Cq7M5ah1tCZzIQ89cHgvszhIf36FJ745XCB7KMGH
jc3i0RuY+bURRgW3dgD1Qgpw3a9UPH8rgSzu3xnKxebr4MdEdHf0QShtKBRZzhFNc4v8lnBaqDy2
tC4iDHJnlq9Tc1TwQs0+hFnyfHQa7NDF5BOVAa/J2gfSD15Ns3pIG55fFFQHB/j3Hx+OWMAwXegY
NYlZP34BtYGCu95MuTfpE0Ifu7+r23pVUgc4M9CJhRltMXlNgsozNo75ef5mWCgnqKaqzxEwDcwn
HLtbZ6oezkwJwc842tC/G+NoTrhKnEBvYwxUvdqCpMty35iNeae3FmEbaQ8qKFAxsPd1uWqsOPhS
9DV5oCYNm5aoS4p/LZKoPKLdYwzIYKAMrHsgtV4kZL2fDCM86G4AYmeEZOmXar7NGhQanG7HJVo4
fxeaDmptdTazaXPqC+mf2t3kZiguco3cgSJr6q3aVb77Fsx0Q8Alu8NihmiTn3wTDna41epm3KWA
da87EWZXnVJ3npO4D1GRNEvucLLJqBXVixC1kIdCCWdjP5Vrvw1NFIPJzC4SM3wrbjef395Tc5Ov
uK0xT8Sc5vj+CUL5quRoMTfRCj5Xg3x2wvLGEMoGFyPwYVKdPx/v1BvOnpvNHuV7lPFH45nhmFci
GHOPiOO55nSNb3TXy/zM5vWjv2BOhkThz96EMt0xxYFghlDgy8w9lKSHsoxqhEPOjwq7dRFc0ZVe
tqb+PajzM0cmcXpcqrTcUQ7XxxsytyQuqOxNaiLFOH0NBxWXUG0oB9Tuarqmcc4ZpzIzuO1JV63S
HKUQ8H8W8krvdiZSXzPulZ1QW2WjSSNf+qjDmHDlFuMHbSw3fjE1gpv7AT0Q0R3BypWYOiPSxVeB
5t/rCbxzZzKrBYRYI4G+CsY05vcB0VW+IvzWbuO30N8BVCmOLv7/bDKXYSPjtQ3j/bES5rlHceqJ
z/wA0kApMwhtvmW/rRGR2phZnnS5R9DSSHdpMfbqNtFkd2ZmnVqLfhvneGPUlV0GhKTPPcecE2ap
NyyzMFx/Pn1PfRAtUs3oK9Bvg4fw/mLUSi+Lingbj6aTsxxntKtKHndCUnnYjGdMZycHo17JmcXF
3Xa87bVqFqM85V1RQjCfM2CeVJQNMjAElTI6c/tOLQQWZX++Flj2Pmx+03EUVoyUwqvj+qA3trUk
UeKpSOtXGWHeCq0zd1I7NS9sTkkcYPFS2cd9mqkpU+4v+7R4SEldmHRt70x1v9Opxa8KoYSeUVaQ
sUtX3EUqFu0xQNkcAL66cgIn2biFMX6x8QWg0fYDon0+f9Infz0WRMpI1G/x8bx/0hjuGyUJ2eb0
Vfkq3OAx1Lv7VNBM/jfGgRWL2h332ofNQdMpwFoR5XicREuqOfI5HxXM72195kN6ats6R4BSYpn/
YR+9hwJglAmONfMkwvGwQefW54cakEjsaDdpUT1kqXumUHFqAv825PGGNZ6MFKGOmnlKP2yJt391
jRSFq7Wvi+7MmUOcmr9zYDG1aGKJqSW9f16yd4xyGuyMZUYfv8uw/AUD1VoSGeIsKd8Gy5mjvsxY
kddRNQuOFW2WZ9Uof4iAeTIoqjz5Fek/rY5sGWsLZoNQ1veAPolJzVM4l37jbAa7dx4dk1WT4J8G
1YTSDAAX5tJmof9Sex1NOzyuoVS/x0V7jSexXJOK/ho5Xb/IRhGt22zU70uUl3zsdfPMbDp1F9zZ
qUuJg3l73IBN07JpckTK3lROkO4mbSFV4wnI9gU10ycZnUVdnXrEsz0Dx6BNsfX4tpexFoBp4DWJ
KtjsXdnW5eaN4i4CQkgWzSxM/fyFOXGJfNdntzE8NHbuR2cS1xodohlE6iVuYKzDerRmLMDkjXHR
PMXAKzx0SC+fj/mm1zjahKK9Afes84pytD2aXYEypnRm08yzssldhn1r3Ruh1i1zMZoXYZGmj2RV
AdAzkGy96ZSdEEx+1k4EB6El2io9sWdnnrX2sd0HRJDdDYcfzkwfzr7BYE6l3/FGN5OPng2s7AZV
GlxWf8ZagLhaMFOQT5nExQV1uBzpySC/Ns5FtooTa+XsC0eOASWIRpv+/t1TkUZYmYwyfMuxoDUy
i5sjQUQAAsvcvOBx2TsZI0nEZ0GaU0oRWVMy+qhAy7rbXvQquEYfLD+EVKgKk/qVbXG+DXumFLaJ
ZIOyx9yiy30dUWSyZHdrw4rDNYJBY1UruYT9UNlrWJEziQQgcSLuE5EPN7y2OFFGXoSn0Gndfara
31TCk84czE9dPx0wPOj23KE/LhxRbovTRgquP02Ge+IcEaRZQ/QUaUq4+XwmnhoK9SVaA9zofDaO
NiA0nchtnj9LhDWGq7JyZkvPUCZ7N0yDp8/Hentux7N+rv4CIKfK+AFxmCtW2vZZxOGgI7RkIWkY
4/iYDG3rl0VHFmWqXWiF6t/KQe+vdV0JDrpUyHcQabktc2Iv3n6hP8I3QHSvi6b4Jf/3/Nd+wGet
oyCUb4j1//m3hwLxafbpH9m+FtfP2Wtz/Ife/djm/7z95+C1WD3L53f/ss5lJMdD+1qPd68NGv5/
Ud7nP/l/+x//1+vbTzmDb+B4rTMR/kEJzCP8/TfnS/iv/3h4zfPXpnl9/R3h8Pff+hfnHiw9yAVe
UAP42z/4Bhj3IIfY0eqo3wCqOywyeYH6+L/+Q1j/aTmcYRzaaDCyIEL+w28Qxn/ib4ECOHvhKYGy
D/7X1d/+NYG4cTwe7tvf//47lJRwdxaIdxNtdpsDqlE5g6pw147WdHvEIAUgNN8pXdJo5bYDTRx3
8/mzB3acAelfzFHNPcjlcVxm0LtXWjOIrQ1t1qsy2LW+6TfZWmelvG4qw3oYEjVBKa8iv8daZC77
WqyzwBq+ZsNQVauRZuWzG+QalhE1Xbau2ZOlxvfE9u2fbV7KXSeaYGtGOaJRJ6nYDNMGQvvWovNU
1QVACqNYTC5hg2ZYESuWO0nKQa34yqYVYAyIk107EIKjRqRVNLa9AhKAFDyOghusI46Xj1H6oIcC
ynCHxTagcmgV5JK01VbvlGlPRogbrgLdsl58h3LuAkMrxu2sDoKroh7llwRkzCV6SfUO+rC+ylP7
0LWaewXov1o5yC6/k56LpELMie52262ItKZeEqv1FtZ87vWRsUxqMR6KsrB3kNnzDWJoxJxtR4CH
7e6D/2bvPJbrRrJ1/S53jgqYhBvcyfaOXqREThAUJcIDCZsJPP35wOqOUEnnlE717EbcSXd0V0l7
byDNWv/6TZVv3Frnt0YQGSuSu/KVNakAY4WuRjnTuA+t6VRb1QhzjVJHXEJSAY94+BiHyJitE3Mz
41R0UGFzu5nXiZFBNc/M+opgOD/Z4n2PLwzX4icrRfcA/uhfUEq4e6RQGCXTiPK3dvOdHO3uCk/+
aJUP9idPl/ptygdv26mM8EM/7+5mTJpAXjxCCxHcIIDS071IM//rEOm1rKYXs0y7vSWdDAIQog/m
uNHTGKT1Lssi71vABTNdod7LrmK3RHYdyEXsrHuM4Mti3KRJEBw6r213jWenJClY9hbnT5gvAcrX
dmrDr2SsqvcY6+/dbFY6WDcRoiv2jbgTk+qKy5TJx2SwsseARJpXg9G1gx7JNa8IEB7PgYG7VI2I
AR1dmMgtVEZc6e0o2CRzHpxQ2FQ3SNrqq0JZj/gmSZJXHdEwpajzO8zhjFOAdvnGLtvwLPC4RxRM
vEO75vYp/cNgwATZtV2O+Xg4iDxfz4NWJ9hHu4wYm3A169bZJUIGa5sUeeR3tQ1nfyBms0KaA79a
DHh0IUbDSErNo73JGiyXOqtcMgPm8tYw8BBz6cKSoYIX79mvddH40aVB/pmcMeP6jKjevy9rd4+w
zzKOXTqIyN4XvZOhcx1p2cO3GavwdBtH03wzkyB22w0YhL+FlRPNF4FsuYL1/OhK7dy2lAEtA5bc
/ySiLtuG7YDsoKjCk6p9mwCYqCsmKEeevJfaIGqXQL8xPkjh5+2jXSiR640Lg7hPNhWcMP9UdW7Q
GYwNMtu84aDkuZejnHdLIqaHFCmOzOc5aeDem9KIr5vJL/3PkNrspt12KBLuKh0O0bcsajoyA2bG
KibKdIsU1K051A+sXDdfBWE5EFjdCuTveiywYDd7wBzfiCbjQHKxWS/RhcpY1cGApuXP1IKIgkZc
oeQNn8qJLI8cAx5WijktSrukx+urahRC2d4XjPycPt/bkSbFwJ8a8pNHAxHPqrcifNsrN+cj5yLG
5pAWCHoCwU8lsqYCM0dTyRT1+OJG1ecRzlfoWBEIljGJv6sxDav6Bo9cu6bEHIiK7M95oVyTmKbR
wM5C+/HWTCrvRo+e3rkC/zQ8tMdsRdhVn6w9UIRPTMPsc+sZXbvK67ZZIpFDRSaHQ+keCliZKeWd
0KT7uHkhehhoDhmnlp3sK38M9nXS5rckKF6QKUDhbi23vujETc6RlP6uVr1APw0Rm001Eka7GaqB
vgeq/ynwkYMb2LyzVzPOr9hLt4xugDdJojUf8JljQgRSTpikco2VZ1TVtZ8M9X2AKuq6hy/77BIY
MK1Ag86M2PCzalprk2sR7/uWVF+qoaEwCXabpzcc179yR7XXoFTeTvmRsU7H1AxWttmY9JFWtNO4
+j26MPTvhDAiLoeqOBax393UfWDsCoPku7Eyo7cZKO0Wl3OsIrz4yNEZQbJKzS+5bxE1h6DyebQa
Xa/6yJbYDjT67M/+fIWrS4AyQOcbqabsBa9I6+Q29Noi1rveqMRK9ybZksgtLAJuR8L+0MfNtx5+
A9sloqkrKvlI1kJ/nDzkZYs71x7CP3hiZikIex2aNoUG/Wbxg8KaQ9vBOWV8v6WGdDeydaqV4vMf
dIiG07ZS8kDtKLklfhgt1pzkiKjDeO/xA3aMc1EmWUokHI2z+EJhS/Lr6MKfGQMYysQBWN/HgUG2
S7DANrfg+3td43w2FnWFTbzZRpLFt8tSiYaj6ovr3FTN08A+vBravr0FhA4vAVGn6zmpCHtMNDwx
Jxmv89olnAU/gEMxj7DjRHqZREL3Xw/mdRRZIX9J51EJlDMaPDKh1rimm9cdUSj9OmXn37pIjffA
ne0rhgPrpvPyjaPn/o7AE12uRBl4xzLswrvcS+azleX1V4WeYyV1aW7zqSbywIw/R20FxlaRLVpU
PsIEY3K2qZ23wQouP2KsyNwqxPpXGiHW2TG6tFhu/2ZDhJhEgp6IDBFb/2jYA3zVoYs7zB7xPQoX
zB7DBI+QUPy3kFcGFO1VbBMWWy6EQeQTngX9i30fEGjNpm7HflNHqftq64CaQiSEYPg0ddxuLRna
7CpvSvwHjElgLhYrAoji5FPnTTL9c7L6j+r7/0Xl/r9rAf4fqu+prwNgjv+5vr96Jcb0tfr2Y3n/
rz/0r/Led/9AfLcQPzEuhXJqUqyr713/f/+P4Yd/gC6iK4B6t/B4KP7/XeGHf8DgpHMNxQLN/+jQ
5vh/gBUyPqFpED5ol/NPKnw+/C/1fbhQYBYTJAau7Iufu9bKxHWnTHKMzWLLnVdYFFYX+JrTY2lp
dNCx+zubs6UN/rGh4ANJOQhApPjmvzJGiL9OemP2pgMxLu2daYwI+BdH5h9ewn/TuPw87eFTUN0t
Jl0u0Mcv4FcPE2/EB1Efph5Js7J1c8f9BvbhC7k1DcX51jHCFk1m3HfK149///Fu+DMCtIDGNOZU
koHNO/55zDUME6l/k98f6sIjOUbDQ98VfoLfCUToi7Zxz9VI8bCRjXzS3CVh4UsYNwlX6w4W5QN5
5la8qkkdZiiWUCLEFrrjYFb5jiQe/l0k3hhaOoVB9aglDiDYhXRk/aGrwwYVCvA9/pgE2qM5PiQC
o5PI9xqSx93mC5Yh0z4ay8XTMrYmJpoN2AWFrT8fzEZjN+nY8rolyfkTfkb6tncwhFJeJ1+JgEpN
xJzj9E4LQ+5kVYxPxVBN+y7T1SWy8CVCfh9Ya1Xb1SWJTOgt6SSfrdjkDyqdhpeO2MItiHt0H45+
2W/GTlJj8aiwrI4tGsp1BLji7O145GeafodBFRr0T5idExKoueJc5JeMXUNEJEjFEdH6aXtXF6OD
y/6ixMx6n1xgTvgrcm9SBo2lIn0mbfGot5s7YkejE5R7vfcaqzg2yAi2RHeNTxl5wk9NNnsPvB17
C+Pd3la2Sw/q6eZtwi50Hfsgi6mqpkccuurnwZx5Mw14ysFbPLR8RT6j01fhxcMw9NA0yfSuEME/
mi1/ZDLb7rOHCvMS6VgcEeZbn4i8AhrtVXXRdR1eyhIEdRNmDVeIKJHorrxhJhwN9HjbSSJByMKy
t3Vj5/fSS5C0UjfhdVS3byLif8Y51uTrGPOj+ECGOopSMTRvumM7B0Y/7b10KI51wMudfGxg9ZBh
Edo5ONltTa8rjhLnCSaTbo55jKH3Bq31fYxEh8z5pLkWCBzWBbam33NzMlcVbhrMxmm5lyh2ooGa
8Qk603wVNiN/lZNMe1mCTVnL1RUqQ15H+bLZjca9MWJzRLLFb/GoO1Z9iKH/iGa4XI1JNX638nTa
T6ktbmLBm4gQh6xEJadNSXtVktM48FxzUlT9InTXGoFltuk1Sajop6Po3jOj5g1y6XxVqWR6tAHK
9hUeAxt8a/IdkfL9NzPzrE/EnWAMuwi2LYNn28W8x2xYHvWyRIuKaN6p5dfPiJkJ4pt5E8JDKCos
1n8L/fyZCjGik86fldENpyRty5s4eCc/mg4gNUovYQBW2sekc19wFGq+2ChTn2KbtYmuOk/3NtYH
GyGKF1LFxu+98OW1zFwW5ZLsqRNeFK4p/S5qhLyRpSNuwl65NwP156cq7eTz4Hr1C8p0VquPB05r
R/WLg1z0nGG69KADPMFxXyE+NKgwY44DbD6AfyeDfifMNx8/LkjYBF3dGfd6klVPhkI2X8HC6D5L
xmz3U91bwQqyRbG26FhOusjKtafM9NDXNobQOqJ4wwqlfWNoSEUtynzwkQ8HzRfcssMLtkCk83m2
01C0495if4ZcYeXe81hXqn9L20E8p9RaeXwYnbkSyKhmo9oipFHD1dQoIgZU7AziHuMVLDiEnh4t
nH/W5MmQhWC5GllQM3s71qFL8jekm2pV656jaaiuhzoEpGKFnYSR3/ZmZ9zVhCkY7nAtSlnuEIi7
dzPtECEL2rlu3fgBtOqa3G9nYzLDP8RklB1LO3/sICZuhwL+4CCmr2lQDlsxDt/yxC6PRhW/TYNI
jskM36uyBnmpy1FtC3fUGHIT3mVhKkEMYXfGmYBAMtVaWPLk4caaWszPfDeGpByn14Je+8oI5Tit
W7xCvCw4GTldU1o0+HLLMGqOAIKoEA1NrLuJCWSZ5nAOyqJ4j+XcB3BrKtqzTkzrUFT3U+WnW7s0
wnOGRdcVFByFLJ0Ni6+LdU4ndKhDGMTHGdoMEMNoHs3KGA+lj3uI7J1gWyvDXksnYFtWi4+ZiRDJ
NkrzrNw0PAyx9UAGW7hjeNpdrCp0iq3Ns3/rpFLe2mXshDJp5h0yWOjHA34d/s6z1EuFSeBl6Aic
r2xzQKMVWrAgQg8TkMgDAYy6N6dWwz52Y+48LvBgh13EuEpshFu0/s099Etwxz7vdqgyEg3JDsQq
DPRL4NLfkjaoz5Ve9MNFnj8jRa79tae9aR/S9qk1jNVgE7oB7PFROCDADlwvyw52An9u/wiPwDZB
k6IGyCWXdreS7KsrUXTyrOYIcyvbtI9woruNkyTsqm5LPnCzqhioEpZouSfptfpxxih83S4GRZDM
DqrYOKNRn6zWm19lYbpM08v5k8xkjedOFx707IbHcoim2zR35s0YDc0pL6VYe3aBpNvLsYVWcb7t
BOCV30EhqaOFVRy32J2YMtg1xgiHCqfAlXKdaSNCJ/tCj4oXjjmpnYgmrBfC0dg1WJUhhCvvCsvg
LscB8pimjnawfx83sRGHT1jpWfsiZcV7Tp0cA/JFtiTpiStiCwB0c2Xcl70Orq1mnk5T0NItCjfE
zKzx2vI7cZ7XyIv9S6jRta6FUm28KtCFQMJP8itJT3+UsKmadZp47bmYI+d5yPxJrHxXIb+zVdGd
Eyzhg3VmZeZ3iV1AsRHoDvRmsVE/zk0TriXxfQARhfusiiFNGfSm2QW0tnsrncwzr6xOjAvDLsgz
99lenHsVRgH4ZJD7lq3oVPOdn7jj1zqz6nVfqKUukM0d4GKxAVyo6m0wlunZ0IsuD/uRzGf5lckR
fWx7ITyoFijoIAasVO2muJAEUbfO0tq9mewoPdDXyq+2JOJ53copX94N+cVLiZRlDvcQvGnAgY6w
NztyOZwlGSZppCRcKEZkOzPvuHBQ903vzMlIzZ6M6F7CKmIP5JQJfmTKaBO7S2pykpbg49K9mfGY
ujdqSezEmDrJbsjTHB8RmF7rkiIv2QhPy69aDrDXEsjUOPtwOyN7bE5/Fl9NahP+aE3dN4lLJ3mo
bsLvs8plWqynyd5ShnoPOm8oy5aCEfeqUeSbLLGLI+hcdSmwdzoIs1ObslYcxu0SSFJKG0OdxO24
3MOyNu6rOByeUtuJb+KSSqNyPXkdzx/fImy+OMbiXRY1zXIoz+X03mMQCvrqU56ETWPdcgxW3xzp
MeUyYqaZHWXiyYuXMMiy5essxlL7xDKGpyQlm3tlNUZQrc2ynfZx6U1nc8z4/cOoGD9wl9cUW8/o
yMp1Ny3lL+4Az36vCzzH+AlLHuinoNTTO0LidK/nqN5WGQF7VqqwrZvcaAGIpVPgjhs2f/bc/+Pw
hcH5L72SD7V+0RNhIbeQ8vjnPxC03AFAoZgQn2ucNdaTnwKKNWU47epJsypSFG9h4vjvoz2NhzRw
4h3xJa+IXz9jfAZm4XJNGa6KNwOKx6uxtcXzKHEtSmcnP5tm6bzYzAI0En1ZjWcMgoJjRJTFxiTD
cpdqHmTJKzzEIU6WpgUA3pKaea+LMrxwcc+7SmPoDy9YbdoGXVy9vFlAaeN+BM58MFx/ei+D2ARw
qkDVVk7H2sZymHpD1cVxGFg4BLRTK9GkUA/GOf/SLHxefYvZHwD3UiPpam7uKvRwvEs8TDYC88Mv
Ycm4WjDCeRBODuikI3mdQ12+ZEPD3W/R6mFYNz7FswFwjmlC8dI6A7lffTH746WJCNb8rEiy5Cjo
epJVSaAw14MkthNzHCcb8IPCNZVQpQ0/qLKf6gg3TEAufJh8D7gWZBTvj2he/o+IQiramLhYeOso
RUgzojcAV4U51mHN4mjJKUgt1ZpJVm0iwqHHVVyF9Vaz+AFINSWUr/EWNMiEWNPGmLhFUAB2geg+
k+rjrTHwcdeda2A9VoYSLRSOQriECPl1yoZ816Z9uh9GbjWTUNYDXqsUciC/w1OfFi9+S90+a0s+
B6pw0k07peCOy7MLF5+Y0zwvs303Me4xzXGOFhv2Lmf8tWewBogWuH1x7N2gftWTUb8KkpOos8iN
JBiR9+n0QbuE/QaXqTFB5RTNlldU3eeqpIbUWAUdTd3XL/1SU1cJ2XiAdaNai7nQ4wprhYHg27g8
YnNHtVgBFXNn+Xel0w5PpjXYWyJo61e3I0gNY4OJsQVdywb4k53X11b32c5o5JumkNe9n+JzEwld
v/ZRFWycoKcijYTArQRkkT3SmQOGwdriHwK3Nm8fEYTBgiZi/Nit3FTMB/iJzamRDWgI4Wa4tYbL
0ZWUuGW6k0/jXdrNFyRmwcVStLc4sYaX2JLtKZ386uLFPDi4XNO+YnK8rpkgPEExo61SU7oPls4b
Bpi8LnP6cj+lPYHsNb8H7NJ5mwazfM698nbUvvzaDz1tjukyl6wEXmEqAZUU/KWVsRQsy7fWIgQ8
YGDGwqjhU10mRxVHa9mqmk6WiyRXG0mT+gISjZ9zW2Z4JcGF2g5jSke6NA0pwSXVJtGiuTOrljdT
Z1wBH2egrGKCTeixp3MOWx/MuFX00w7+PwBa/LrCn85EfExXegTV+FiGtqb1ZXlj7aoHsrFFTKfp
dFNz99FpVw7LB41/wfyBjhW/QnD2ykoPheAiK+CPXYbIg/i6tGVGbPAYkLv5a4AeHv0CoMwpFqW5
pBFXSfLeBvN0NbPdqrWeYi4BtXgjBzGogSl1ft9IqOUrCo9w8bJ1UQj5+rYZsO/DOJBXHCuzOGos
W1cmXGWa55ktCFkV6CPyyBeLc9Ndy8Got2HGEsQl1FLbCjPeNVbv+Pvm+JNy0ZiEunuQ1eDSgMTg
jth8mR0BQOH2qnljYm5vcfWbHit8xVaR3RbM01kUOAVwrNFJRaePDhmnGHMVdHjlMuJL+ZtKmya7
mTniHIuP/+ibfexAr3QOZlYt0ZYklX43zXkpU3yD11eUXFJNB3H9z6WZAhlJInqOVW1F96ZVVBdZ
2/kG6W9wCfqu+VJblEcg9mAZyKKqiyqd5GYUVLjr2Ow53A0S5fACqF90TBZpazbhRfmcs7VKeISJ
27RvJoNOPJNyRn4dZeu28yiL+ow9vaznpl2OYQTh3bnoCpCgMPWpNfKWPx72zcSogos2WdBG1WTL
LUBh/GIFLAkxD923oYnq18SK4ht/YABotcv6wRkOqzfwn8Lj50QL6vBRVgQhyBRWevl9qUa6d8E1
6TGf+/RxN1g90NsQxExKOPLp9wGvRsMVN35suFwVKgwuTcgTbqbc/qTaaVyHJSayXk0FImhD1omX
WZ+kh/ljOvAiQ4C541SY1QUT7+ri2hQPxC/V24R66bnrUD/s2rmmKFLMp/HuH58mRXkic3ARsy4I
Xi+JLYw4x75g/UmSkVdEJ/pGb/0BxYw9YFGAfyZz/0RtMg2Q0XGayDXlJSn2gWaF1JrcCHgMq5KN
jWmXA/pUF2yKieDYl8I2AAYVWJ2TRpRoPQWLg6v+xgbU23LZs3g+jlnt8zTo2KdzW4v4M93UJFeT
XS51XKfp/ltH37Y0y4/Sp1oyZkWrOHYjD9PkeEtG9lEeOtxa3iiprR3WmmFG91qBU9iFLtNjJdzm
pGQBeLMclQjh7W2bO/kNNumM+L3UBW3APNlpQu6HhFaVPdmCCjJMna6QxDIibfzhu19Fet/z1Rm1
5mzcNKT4k6TYfsWLk5Kj6ebimFVsslSmyQ0Oyi/j6PLUPhK37CBhq4w5z6AvTKrQUTVfqEoysRr0
hF0gVmwhdcvgptfKMDlkVUM5UdcRoVXTODEH5oVPAbrk3AbK/PifHxtzKjOuGMMa2jdXcadKLpVj
Nff6FtvvaVcmWbqvVc2GTkVzin2XQwYOV3wjpA91dWZQfSW9mUpY+RMO/Pn7IOba2xLoyO9bADq/
w5oOC/F7tVQBk2aMuJH2POxp4PjF6ugXGcZdgXie2zjZzAsC3tPIbgfX58PyeghOfdT/Tj9iLdXo
X5H9hekD29HH4oTgl2XU8EO1OtROXcqs6Q8iBRxe40Ll3vheb2/jHg/iSXC0JSHFN/lx+taPcd7I
OhfDSYqDOKroXSqnOXXOOJ0rJZsvwyDEDe7g+pEjYd79PUD/C210wecXOy5kXwh0f0nUgMCX+6Ph
dAcjdUyIPpX3MEl6MdPKkhtjoDEBraAQtUaaIkyjKa2AMk45Nc9rJoFWP17233+pD0ruX5+g40K3
h78F3V/8IiuIsY+zwzTuDmXpNCy00Fm80YbmMitj3LftkGzo3uftxEiWQmcAZMskb9dPlk4O0e99
plhUuOpwGkRu/U2mkI8CL2YM3GPIHxlt3aya3v2tQPfXTsUi3md5+z4SwV8k6a0d5nUcG/0hNuzm
FMEmX5D7ZQSbNS0O4cskwiGhdeRMfOkmbpGKjLSIUDL3X7OX/z+q/A0VEUcNAXvv70aVXff6lgzd
977v/jqv/PiT/06UCv+Avu3B4nZBuyzzx0Qp5w8XwzUoVEvOqXAdlsG/BpbC/phKYjFGdhRS6CWC
59+RUtYfNjHcCO4XYiKKQe+fDCyZif7llAn4BNi80MypT/h2PzGaQ2eCDCcNeQjS4j2h5dxjrUnY
YYDS8Ienc/vnvvuR/PjffdISVY6cm4HXLwK8osKPammbDoGNgzQssBe5ZBmqKBnW//yT+IwQrSbb
XwTLN/nh5Ix7I5pbmUsc+fJhHQ3mTTeWGdKz+ekffxC7E9e8hQtt8ll//aARWnBYt7M8TNwreZG/
R0b6nvHf/8nHkKi6aPx+HX5iT4XNlaslBw4B7GHAcPEjgD3X6X/w6FirEKAxAGKE/rMuOZZmKXB3
lsR/le1FmwNlcE1sY1tlv/lR3q8LL/CYH0AocvBX+Flg5o8lM7RQyUOiVM5cbrqfYv2EMfiTHAm8
/vsn+PNdyioPYKsTd43tAYmuy5f5YUUYEKnYmzWxhw1Xj09Jc8gCWKK1kb6aAWhVSnIBrE9yO/7+
g/+bRY/sevE6/FBT/Ly9vLYGlQG9PHCv1A8D7qIrN8TrH4s+5zf762cmwMdv5L7jVEAOw67+62+c
h2wghLGUmOUQSlQyJ91C9Ise/oMf9MOnLDfXD09yYViMBkO9gxFqMiha/TSWqjpV7X/26H74pJ9O
JpWXSc1AnAVSDNPG09nrXNOL/n57WcuT+bFOCKheXLxL4W54LoOKn3DBeGDiSeB3fuhRVeO1C+23
1wiplCO+NCmWteCGDD9AZnduy4QUg7PfWMO45q8LBW55EHwwzQXObT+t0BpCcFDWskSBYNcbaY5G
vpokZe4symkbMvnfWGFr7UhbcQ9mq+tNVjghZb2oTlAzELzDCtWk9+Ca2DILfPtAsv0sco5L0N9u
8PP3Ccb8EXreeCX9LoIeMS9ZpSE1TC35V6YkKrcgXjYTemy/fd2Ud1Mb2p9z34a1GWXRy1hSq6tS
u4fIJzWonqpwrzK2VO5rAoS6aWDGTlFHZdLQZvU9tj1DXlRbhDHVA4754oStt3prIi4aq/f47niP
302ZqM8q6MZsnfhBUm8nUZhfM3jVmJHwfQwkG69lxI/Ox17u6jCWN8wS602PDx7SNyeCGG0NRahB
0vtw75FosGtMBnJZA6hvtNJYlya/bi45O0v8dtfwI2w4HJxvSZxiNe9xC1WghjsEdXW/HhGRnwRU
xD1mF/XZMnu0cSW1IfxWg9hetLBxMrpnHVvZSxzUxZOnAFebzpHPjVfanyN+u1z5CphQloKoai8a
4Zklvgz7teNMHDfaE0A7BrDGU6cIdKH/LO+ImO1fIh4NRvaNvPGG7N20eKcDLM/PZZC+605FD71H
qq9aTuek6+rzVCxjjpbOi+UbhoTUZ7Cj7/HMFEculX4NOyXdj3HhrKhEICtCcq5OabzwPMXAqDR2
ZHiTeXH17hEWdm0RqrX3hgI5tW0oeqSPnVd0RCiR2RNcEo9Hlqc8BHT75D+JBK1CI+NPxJovaJWf
5i8haQurslH1hmwisnkZWdYzURutV+xTBpXyygJiDTdE845fkkgaIdT4kbjYqs4JcvYAzy5k9M2f
A5yMPzFgKt9tP6lP/MYJUQqHN5yl5iAyaIw1m/uTQ9xjtsZU2cUhHoZOjuNLMuKFr8HXWyyXUJUv
cbd9pHMXRreM6xURAQZ+Jl741DUt206Ys7EeBbfsTIwEjb9cDMexvk6e8P6Jx/0QVNlriPhxF1bs
I3jV0IrScCz23RhpWshw/DK3c77HnLXHHMFo7XSXScedtzP8oWbVdrEaVp7OySMOZffNntlbUGSJ
3IZs3D2Ofi+f40y4Z38qOMbBhF10ZuTew4dLmUOq1FhbOW/CTeL8pYnt6qQjwhIYn9noHLJ3evEQ
6pDnnPgiBM/iVL8xpm4J7YVBcU2YDHPquFiSBXhDg8PtO2AJv04C2ghCOaOHbGyhZieoA75XMnQP
Ve4BLXuJN1+ENXyR3TTucU0goyMcWAizCiq8vNP3DibUqjGIM+isgrjp+Hs/tP4m6fRD1dgwHMav
QzKlp7LyQEwj6Z25jf27ZGBTMu/WW9C08Wrs23Ab5+xz7G6I+5Z+/jmw5HzGzHpXzkBV8axlvy5V
3uVkY2TpyukLFjWnor5NCngt1ZCFNw51LZNCdn0+QJQfRxkxMiFBbm453UrVj3trufql4HfbZfaa
dkZwE+B181pocmicsbeQtSqANRE5Jz2wovAzjV6GEPaGWUz1ZsRsY+t2M9uoDJoQf6gBp2ijLdoV
gQPGOiG27s7y2obZSvHquhyUbcv5QeKOfzenBBLZbTttIr8BF3adIbgjUKQFCCcskTBKluEQts2+
MMthk00Zh5g91BtP8dEtGPUhxSMdpoGl3hIkRbIqKmINOtQ32C9u27S4cSRhEIlyUFgwj73pmqW0
r+36XFiSxQQIM6Sr0kIgQ3YPiQMhsJoH5vhx6sKTe+7zwPpuoilajcsacYn0vs4JcL/OXB3vxgk7
AF9RzMDq7V1S7txdB5y6xgLfXrvOzInY1xpGtFc/wmgKb2YUORtt+u2aC1dhetdzchdm22If51Wf
RhlH68CrqlM0D+VdN3D2GDGnhwrZ9PlY8szDetiRGU6CAyT4ayeyza+hNfRnUMdiDRpzE8D2R8di
jvssQf9McrRx1bfpjZM64xcjy7qbSSf9VZTNn4lqUTBoYMIFE+6aYrbcwxymM5OVpryRRhvdFvmz
3xD9wQz4HYkE1th9+sh+fmpHMz7YGCIS2FY269508BOZoGFwLcZ7DvevhlsPK9vn0lsUvEcjTYon
QjeqE4To8MksAzhTpiUXuyrwxz8PWdKX0BXzDna0f2qVe2QYcm9Xa2yz9XBASC3aPXMfSOeJVKu+
C7OKsU/BYZbRZzYskSws1xAE82OlGhQaAXw+DFrast1MYzO3q0I6ackstulNGCKqWbKu7MeutMuT
apzyVPu9KRm1wJhwim7YDBZC7gJEWNe+d56UrcuZy6doOf9KX0X3DYMd/ItISzf2Ih3L5KSy0CFK
h/C1MTjB7KmrVeQNju+saQdQzSIoa/33bsoSwsvGvPwuXbg+Vhr7R804B77jFLYLaOmaYO+ac30K
Fk3mGi1Cf4uchQSUTBA4xFAvzlAeJ60AERmskcGz1b0EiOIgNeniQWWOhtJoeWCu1PfwLaQ/jaeq
yPJNKs2vIhgOMsvgMEwOgw0XHavtsb84OMY7182MK8upDPhwfonru7CnPfvUdlZ1xsB6KIL+YDe4
6+kmes0TNyf8086JeWOwSjaY9QVFsL4euKMZk8VEeRI1PxjrsHDma7Zr/BYXPqST3OoMpjE6pLo1
jGOqXTPY+XHJ+SY8jm8RU53QsAm1UgJ3g43kBx9yhoOMLSd3/A3b91eZ81IQEwDs4u6CYeXPXaDE
x5ck3CE/JGUpTsPYle+1Q9bFSvWqM8tVLCitiqLgsSWZ1V+PHpWFlSew6izKKnh7r1xc1QnpULCZ
kLitulTCRy2mwT0LG9Zq1WYto4wu3PZjw6CkB187xIvDrUMGZL0Vfhk94HsuXh0PrfQq5D/2gWH5
d5D1OG6jSeNKlKbZy8cZWFXEw67VnNu/1Z4vbcZPzYEJQdw0Qxd4Ew/ZvzY83Uxw5NCZxQHAmrPX
VuMVzuSmj90NNRMpken1hKYTBuJMjZWHxKpy+Lnn3kFXxIj9d30zdPlfvw+ADYaE2Mz+Ylbqx3bM
ecD3aUvraTAZLeTcL8pPX6tiuEdXZu3+vuP7pVFnMZh06kJYqGCRZP/0AMToljEThsPYUJBW5Bhy
WVOaVFVSnw1BTtHff96vfinLB/ruYraAz90v7m9VS7EnvByfzID4yBUnZr1Ju2ok3JaF1WN5v807
1prnBur24wpWJLh5+8RW1g76pbEme9d9JZBr3GvyD/9pnx2SvR7YEF7ZITyXn54HJlLKw9UiPYT0
23vXiOuzFOp3e/AXxIJPAajA+RlDd9TMP/WDQzqMkVfV6cETVK4ejp7YtnpIW4CGCWzKSTebMir3
/2LvTJrjttKs/Vc6eg8FgItx0RsgZ+bA5ExvENSEebiYgV/fDyjp+yy5Sw7vXVEVVWWbTIqZAN57
3nOewya2f/n9G6D/9TzMfIB07iwEvr+S8SctNfo6G+DSNEMYsErGI6WQrvsj75hLm3Iwp4urmO5T
YUxPqTvJr0plDut26mmybcsiIjAZ1nXryaxzBPuKilnOSOsdwy+mBCxjn2WgBe1eCUD6fVNc/tWr
/06v1uBN/+mN/kt0/hQ3zfJvIGA/qdXfvu5HeN75ANGSuxzv/6IJW3zL7+kal1z9u0ito138yNXw
P7/L0kL9AKiEPluXgAa8RNP5J7L0rx9/HmZLr8zCa1soPvZyV/6TzNSprRO1fRRi3S7m07vdTAAM
iz2DPkNtpYZR/YmJXH6qCJn/jRhjOb/e8tBQXD76KGlCkNX/ld1Gca40U3J7+zzBgG+H2DrY2esd
cU5MQWbLoruVS6BE19plrmC3bXj9EtEojXJ6nDGbSq/ENEHkJLWwLbjahKUkDXTWvTGLVRsg6SuN
qvWs42OMu/kmiO2pWxdNpWNNaHH929iWlrN8QH05lLfzu5MfH6HofElzxaaOBC2sS7T0Ti6lz3XC
AtcZBhSjxYbyHhjAjxscShMrPwwfnAj8mOzgqB2o3qhPmDfcgNnVcrjcT92UaJ4VGQpaZTZVYVff
a8zgRK7HaNC8SeFd+tyHIiTw6dqK/qT2QRiv8y4c68RDqTFfI9VliF5W/m10U7Yi5Tk9IAsMt1K3
gcLYIT2A55n+OmdTgvAN76i2sTa4CnNpwDaEfrDRm75VV0qkCurTjOWfDPG12C9jnVJIaknV8kJc
bDCJqHZO/UBr7HClfcv3YYN/j/vlVsAKgudG+DGfp/DS21O5LrF00OFFYrgiHSudl7kbW2VdaMO4
ZnWGzduaVy3/j9hxz645kf3ZdhK18VM1FLvMEhonNqS5ge7OF2ikruNm27zOF2+sk6ELbaq6J0ve
Z5a8qfNhIw1Z3VJepfOBqWz8mx39isrkBldShuNjWpnpi0qLKMj2IvIFnDW/jVPzi1KMyZ2Di85j
ZS9pp1PcTYSlh4ovV7xic6UHF8btKrbrYk9ouT0YAc9KTcvuIqbaaz+2ReHZCiUBHABInQzWoSmL
/ehODzhhIJsqrtt8NBf7So4lbTVib9ingG3W6tDmNzada6RjjNynay97LHt8M1LRom04lu4nC2s2
cUkqMW57xZJvYc8kCbtsUs/u5MwRcWRNOWD64qsmtVCJiuJ7HAgVPAk9e0iUSn+la7wKfbySn2KE
myfL4aIyEFs3WGONfZjmPbuaEQ+bGL4EsKjeZuSStVsRCCfQErZv9dyskzmm4ScaDC+thpveiMxL
xsFvIyh/J+fDLLmriXrvS+h2Jxzr1C3qHSZru8BArw/t3k1STDzG5PqdUTYPTVeGF8LR5S4Vubgh
6TKeMxCCuzysTMiKkXZGr0peZBElr7yj2XYcO3HTlXO264oCv+RsZJ8qjrFLOWRoH+JazLfSbPtj
3jIG5zEeKy+oHPtuSto848QsuK2QqDrRZyWu7qxaDNhcErtsrAFRVE4cHwqsuJfO6SjzqEX8TEcx
Lg4xDeqpSvv41EapfOg4CNxDD6oOIkUIUkiFvYKMSzihWu1Na5bAhcbOTqg1s2d9o+VRfmuqbrAH
IzZsgRCFKzUhqFzL3vxq9ggOlOVMz2OCDSh0qetMqxzHYnDCxIHfsotUb3DNca0V4V53q5vJpKs6
cIVHQ3QHUwSSiUjBnKshRVl0faJcaw379riwN3qkQhEbLfkRd0B3o8oh3mQGBzurMIZrUpqY3eGR
7sq6E9dgGqaXDg3wkxlo/ZVfSHAZy6p7nu1JW2S6fMV1QqQ3HxMSAUayrYzEQuCFF/EICjPb8rZz
tSgLA9JOq8+4odvtjAG5oQtFFevRGg08c3VL93vPwaXPaYpP9D7CNGbqX2eM7gpGtqDjo8yZ0MW7
gAmuPyGU31Z96571Ug9fyJ1mW+IGcoN/V+k9rDvqyYpT9eS2qXtWyly/TmPf8aAAtX8sy0Ucy8ZL
JrsKQzgX6qHrQs6vuA8pOxzacR+nWnioSuytoWMhZ3b0tXeS5llbcKtB57lRLDM56NLQ7q0pN3Vf
ZenpN9KaPkXJQCfhoDikzLsmSXYN4t/H1AIbpSZ0/46puw5gX/yR4G3aZ42ZbSWw2QetTpq7kCq6
s95S/qXg/MV/OqXysSk69zya5O57VK23ivg4TzRtuMviUoYeV499LIZh+oyhlca3NJRohoU5HJQw
77dBowGDbWtxwOVabPBsyqcBLex2NKdghc1i3op4jK482apXy+3Kj05b2F+nOCWCbbVNiG4bfh7S
MVmsVUDKUQYH1ImbaWzMFRv31ldKfk7fVRpl71DRN3hqk/VvNHhrmd/rg8DdNivJYekSeALi265L
uyr3wO3iwDetJP1KL6ncgMeTz05IH/3aKMP8owhDZ1vIMTh1WuDc9A71iNk41/vIdRj+U5QevFw8
TyA5ZOfWUJHQnbw5pRpV6h34ahoSFHSmVqF23kjN85DZvaf0RfcMZI7NSwWPz2+IBhKvFEN3rcLG
Oc7Ul39R6fTtFnWVxzX7mZBK+1Z5iCLTeuV0zK0npa7BI2VGezA3bYjs8xzAWlUdEBZpIc5wJGnG
oWttlTrZpHlJYDpbuy3fPxNDjA7jKmhFGqx0VB3nLVVngJuxeOOsW56UsDDvnTCk5VwdxXFoXYPb
4KTfQsBTfdxFp+UNPMhMaFtIQWhTRbzELPUTgl6yD3VOJ3VUgEwKdfFoO21Paa6SbaSEjaKAG4HG
bom1Y/FwzNKYIp1SVPtpVpsr6S3jE55CmqS1ls7Wbujde81Mqk0hG32jRrX2wCoqMvycAvDbNJC4
y/R+dK9ZSFgLzbL0B1UcnaAeeNspPT9JVTu1pDUObqs7ay1W5BdkTx24zDS4u6CV9s5WYMk3WTP5
RTA1t9WcVZQMVHLHzk/fjeTAfJxkij8MsztvAwyTz8wC+sMo3AQZCOPHVydXutecnPEmSKsXU2b2
Wkncq9BxYvPnU1vmDlZcyEUDNvmkTVDJqlrZW4Xe0NBuWHXAQ1vOn+Kqzlnwk1856B0Il5LHG4xm
7IOh0WzyJDVvA2bTjQbW+6bDtplsBqe2k5WgaybxR27CZ4H3acVK4wk0WX7ph96o/GBWjS3Pu2LT
I+2wj8E+p8SavdNxNl5szR55KtjxKwOa1fjEHBlApmDXVUlAgXdK9M/WiG/uzSzUfD7Z2S22uz5i
1zImJhiFkvG1byaKLdLhDooQ1aezGPaWOhWXFmcg14mwaj4crv2ZwTdacyTUtynBwBOgVobpkUm1
wAuvDve9moWPalpmj4bODAhHZDZ8kxjLpUpb92ZOlyKv0Az2ROg69ChYUMR6Ia6wpu2DPYfnel6N
oUgOSeu60ot7Le4YMd1yl0s9bL4IloAN1Ji0nTQH0p4kRdzjUhux39P6GckrEBdxMox6OrsSEoqb
xpxtQX4comKY1yGD/8tsOTcJCK7QQv7s9PhcxCZN3MI45PBL/iAcr3vgDjIwSRY5Sju3XjS4QvuJ
ihmvHyKxkh3WzErMb3VEDNJWrk4F39XF+LnKZg2Lr8TcW7bFsFUhAPopCvfIEeEmzrR8nYEA520R
G8Lxhu82brcSGcMNFcfYjWNxImX5SnCLuFFPvWmYptkqTZ2asFfGLyYfXMz36M6OEJVX2iySw0iK
TdE5mygspgOJ+0s0GfqTqIss9UE60UdvFfVGg7Xgz8o4I7R0YjWXU+uV1MrZDmLLDEzndVL0cZvE
c0W+wtm6gWlfRitK/coq0hMp6vRNgcuq22bwkLeNtatYgB1MvVGpnc7iVR8Ohj8Dm7pRmijex5Xt
bKamnf2qwVM4GRCGWNKG50LJeLKnyXQBdJStID6v47nNOSdUdetbFfGCP52Y/w8P01+PpZYOP+Id
LWf9lR0cBcaUxZ0T7xNQ6IxwI3nlena4S5ukYe4NteBEyixV8MjGBvv7F//VIoBtRQeCALzCMSGY
/2oIneOitqa5ivfaSEJ9ToB6Y0iM2He46d3vX+pXLwkvRbqH/yynX8f+1S8TyzixoMDwUqRXijXX
CDX0xRSWX37/On8BLy4vZNjGgtIERWD9Sn5Oy2kyaAkM910VTBtWkMbe6t7T4nGLzT0l8ty7kRrz
pudv1SJ+clfBbE55znK4DiJ+uvcf6V/96O/0I0yKYD/+s9/x/OVj/dakbz+JR9++6Lt45JogFqlH
oAzQhNVqLN/vu3iEqPQBl9xCR6HB553L+MPpKD6QyMPRyK7BtcFwIMb8cDqq/0RCgh7+s1S+oHpV
qonwXqnvpODlU/4nESkTnUL5ctQfBSzbPjrNaQ37ltJyOCVTcezt2Jg42sR9EDERKPTqkvEcHkyn
tvbN3Ab3We4Es1fw459qLbEuPMstUIQoYF6bKYS3myzqQWbVyoZ8SfdiNHl+rh1bJqted7uN2zrx
GdaQ4M5dh61X9cAxKpjUvjmZ4tyS2MSDosqN2jv5bZqqxW0LKPDOZUGeeDGh3aea1uiDoQCD80ay
MC+cmAJk/0jRPemU7l1GKc9drbecotN5T2Zu3PIoD28tAldLOqW+4zEYbJhTrMscEM1TBtHSWu3O
gB5E6uO/Gdc0qnOrjDnZP3RxMr7Zdk4Ba1NSOm7MFgEfWTW3lBRHzxIeweSrJfU/Iuz1jRvZ2r1t
yujOHC06w1WjJwMIG/BYh4N+dGTzyA0d6iNVL3ZNJlpwVBHV/FC0XYo7fPyYjmBbPAEOcwe9Jj7K
uABgVlRm80dczAOZcd7DxyxN8rMz9NFGaaP5UOfcULwIEvAq6x3bTwrSHwy5SnwL0y3ZKVl4GdIk
2dAbi1U6MhO/wXq1U4dygKhWdEeSQ4jnWm4RJcuH6X5qZbdJRzelDTTVLw52it3Eve9kS3U4Gk0x
7bh/iTcEt/KQuFp7z44gG/2ccQesSdVSNxrpzp6IeXeaNalupGYrqyLIiiuOCHHfTkb7SotQ9nXi
Ofeg9128stKxuOQEEc+CLH9oqu0Lv6tq8lE93VvMEfmLqON+w4hSrAomI6SqdN4SYlPWiqjHz3Jo
mgtzcnlMxnb0WbriwEj44HBoQuX5tEQva5/5BX+7MouC8SFb4GRWEV2LplcxXrqyXU8QwHDklv3G
AUMDw8946/XeuSmW9Avuxups1Frod4Wa48WaO3oU4KyRTMOz0VPWc6zAYlKNUjk7lV3gl6QIk1uV
BmI+U+F8SRnfobCZgfLJKRf8QRA2GmG1AZSPx9Onuyliy+b+FUWHOOW5Svo4WSVKZr7EWq4+16B9
jpabquvIaLpTbFcmMl0l+ys5qPmVrCJ4cSWrxhvSIeEDyRXz4iAp1k4VbvveLm5jtWnvONfr69QU
LRN7D8mcz2Rhe2YpO0JX7WiurKa1YewPhTJggLaCvYCbicSh1XtzSghvO1JjPAtGwn8e83r+xG2k
up0KVKIilOq673JzHSuVeqIZmaENwYiKKoALa+Y7ecnDPLzUkaETibfEH1mcMYFybY/PTRCx0h6d
brq3rFSE0Dwz2vkSLdqZVPoeurlH08sVtu1+D/Gl34BvUS+4+zR6NUzMUWeFI8ITEDjOo7ZVBmRk
pYQJVMQcoua8/Jxhf3S8zsrHk5jtfOKtMWPi5tSoPoV9wyY2oRkp8DOFrloRawm2hATbzgaM7IxF
wKnGq56p2nPdBEXnh5VeV3KTWVAaxpOGqXKEtCbCnKf3psbHkbuk7yfLCZEd2J/eQ1PSJ+sxtPOq
vYPL1/W7UuKoKw5zpTfKDGkpyUeAb72eDvd1MobOJyLMQVTgCczUwXzM+2QAfu1UpgJ2puva5DPc
nUpLEV+1uubBxcPt3zng7+YApAd23P95DrjUX8Ky+GkK+PYl36cA7AIfePQDqOQkxwZlWZD+mAJ0
4wMDHxw2RgR6dJcB4ccYYH3QLbDzkJZVHtfv8LYfY4D2gVUozDdmBGZFqKL/ZCwQ+i/bnSXXgbEB
Qsay5AT3/YtROm06eoY6N75NyNYlrg9mfcSYF6bWxQ0qA5atJSGJlWQQ6w1rT801vaGPLfY3fTmM
Z8lwzkWWLn0cKPatuIucTMnGZ9PBtauSpKy5XvqCzsC5UIfbNpPqZ/IOA5EKiEGUBdda5Kik4bSS
GGcZ6anTb0vXCNc5Ab3Dknj7Kkgnlp7bSOejoqexP3IlHezUkBRUhjy7qaq8Y/8dbOGbzivhZuol
TeNyAfVbXedJvYbwi4xRk4EThvJoq8pHhzMY+FfYLgUz09mK0P/ieU6OaAbx3u7N7o8hISJucOu2
PExK0V1NsAumVTlOt303By7JuCGv16LiT+w5UP8d6E5ZtXLVKLqRAfnJ/v2cPFgf46FvH5veipIz
IU5lxWbSvsS1iollQu+L/cxa+Gp2hHcicGko94j0xhPTRNsWK96J6SWYMA4pKuXl3oTJ8d42BN1T
TTkFKYz/qN/HVhDdzMM4vqBgaubWMkZ1H5KdXYO/Ac5E/CzHSUWCIvTsWFTPUz3SkBTKhPYgIggH
pSlUbKCmU1GiE8z4/9LB7jyRGXwkWDEwhtlj1Mwr9i5NTRLfnl7bbpLWLX8SXfV1PGnjCsftuIrV
TqwbtQY8qyTRV7vOKG0I43TXxEa3GUJhrUwZY6cqI/sqZ2MEbkSb3Uqf2hKAZl4fppKzuppL7cpy
nVh0n1uHwGBXCJ7StD4PFWCfkYvmjFwyV4w/JahBL8Spii+8UKqjgRAyndQCe0p1oCJpcCpsQwUp
xzW/CDSgnC1idUucOir3cxFrhqcKpoXCi4BD116XN8ZxCOjajD1WTo6T4pwCkLPCdhmLK+xN3iv8
4/Z9XhVoHrYyutUTRjCbPqeygfITuXSVAWZAKhDjaDcYZqBoHxIQRVDcqjD6nEub1GiS2SCRM2fK
lWPPQ7uBUjeWZxyY8bEHp3tjBcXwBiHGImHZDN0amFY+7SEpRpAb2LSyxQKQRVdOgvd5Bxoig4SL
8Ip1bF6Cc+he9qYI4/g2HicNKrfs8SqWPLS5sgGN4wWtprhd0YveDX4VEDo5zszwEsezIfwy4t1c
0bTUaz4UJwoPE6VwGasLNQZCk3e5fRrnfDijn6tbTrAd5DPqvvjEGaBjE5uVVqbYMeo/JL1ND204
8kx8NvUqz5zhRWe63rbs98IDhJe7eWyT+ep2yidldguuKcXCNumYyWSe21I084YWsbzdhB3g9RHG
h+E5Uxc9zKR8y60RVHWx5S+SXnApiWh33Imme4P9Ybmnz6KFDZRluoWRFI/M/j0UIMqq/jooxqPZ
wQgQMS7W+z7VgSoPaaSV+xqH1cqpFO1GNMgyc5DoV5Lfi5HPcBOypiF3M5PUrgc/JNnOo3AOCXn7
dOUMyjgeR20ob2xBH+CKV+IRDdFnnWnhwgrmvSo3ELaSlT4b4kolt9pvRBeBCnIT/aa0CoINToIj
XImrhbQTjSxeZiNeqSLTeZ9TI0w+1tJO3hL2Ho+izvrXZTNWr8lZG1xrxgjOJoGmm2uW0u5hyRs+
x8GkWVuMrvUN/4BBg6xSKSAFdAtsr2c5M8ZFo1FMnRQw1JRKBXOfGT1cPyviqGepmOutOlzgy1W/
U2QtKI7j8MDBrgQNA8+pqDr8jMz8D9oUiqd+mJ8NPsKtFzcjrh0XhsXOcgb7SppfW4VtMK1aPZJ7
CjxtdU2qGUyeQngZ5+Iw3hVBY5zBY3S9l9dQLU8Dpt8TFR9WsnVkKV5kO76wYwNt3kI511ZaHGSO
3/dq2zDhJmN3gsqmnedJa+5wMkBKL3l+hVdQpEGt4x3Ipnna5YKdDwckTOhhcJANd42z4aTfbWT/
zlN/N08JvAq/m6fOX/q3zz+rKt++5P/NU0gnkFdB3aLQvOc9//88xezyY4DS0VGWvLClGyZp06V+
7vsAJUDmquY7l5Zo0bvE8ktpxe9KLLAC/aKrWNhyeBkMOjjhEGl/8aZFLZcX3UviZAeNDX3BMPeT
0JQawlS2PAMI2azGqjygYUrNKzXZr9WZMreBYqFtpzfyCOip019MsP/n0s5qRocRRrevV5JjWFcb
05Pojf6lTTEttyHF5VE16Zxvewd5oWoTuIoWZMttN0zaXQcI6bXog/4y1y5NCARGiFikc23PnmQN
tIlzI93ZsOP8Dsxk59nV1G4tlx/RqyIEAgaC0mBJM0FjMKbJptB4xKqyQ7Wcu9WYJmSROpZDXjal
6WfJluYSh9DC2dbn4yUAwwHOEqSjuuJ6w9BB7ia19+VUG/Nm1rqx2nL24e+Kxqz0A7CMCV+IKad9
SLQlWeX5NOKz4Qcsb4xgJkHFwSgXV92pyqvLTf1uTlJ6mDNU78TO2tUQgYHyA7ix22So7V3uZoX0
yVCBWIzRAW5Ri9JiRbJobKuTSPVHHHitPVeYV9SylbtAM+Numwd6CH4e9ToNN3Ydq7O6GpO8LlQ/
LZzxLOw5p7YRW5+yNxqtJG1UhRJqTkKcsyhS+DrvY29DC0Mj7noQIV79Phs7Zhz04zmVveEGFDHF
tYtgH9b5hmOkE3qdwLYU+pitk+ASaJPCAxL20OCbTSvQdQHK2O2xQQ+iGQTPj13uwKBpAXnDKAtW
0mj65YMDMmNm94SLYkxIsaS5BZPj0LZdV6lnGG1JK2qvbhruw6TSBn1otJcQ4VifXzmsTkX9GZpM
m+eemc5zFlzfr+J/b3h/f8Nzf8v4Pn8Z/mv3llesbmr2Bd+Kgfaf/+e/9aVXir/w9o3mrX7Aeo6o
ZuA+5g76/Qxp6x9MzIFw3Ni/2EQ3ufv8uAWiP2NXxxWHPfp7nv7HGVL/YC2JZm5ZNFdRmvePKN+/
rkcwJPKNLAKbaCYOmvbPwrKhWCMWMj5+aWFi3ZqZeXUrfPrTU+D/2DXxR/zZ6L28iMstf+EG8F+/
WCBJSykVDUKgJ6iV8Zil51Vk97aPy6Zd//6leDT85aUMfi22aXD4xuf+85+nJFopk1DMu7GPGVay
OL3RdYHPm0AqvKq43eVarcDrMw2wT7jpfv/yf/l1AriAPoB5dKngxnT688vrGRu0wdLZthfDg07p
iIMl4PcvsXyLn1z8y0uYrm67rALIgP9y5q9rZerUQJM7UxseRlM8NS6gyk6nZQNw2Zffv5hYmPa/
vpzBQosViEF1GU7xn/9EZGvwG7hNs8PWBpUmzTUCNa6SH1ITNS/rjUfjPXgD3HMJ4YgyyTFLu4Rz
csSDmgN3EHu2HqKSRsQG991gE+rpy96VKLhL2AfBjuCPLjVCQNSkEYdxgagmufioJ8MWQa/F1OJg
/KxbVX+aGrdavIdU26RwYc6R7Fxoq6lYkSAYn6YEgmxshcPSzmTXTNzUnj9YbPqfobAhQ+Q1bqwQ
HKfZwoGyFgmhN1A5upAtbAfNlq4EN1gtmSFQZqbcIBbMexTJU5cozPZ5/tVAsChj45M1O9e25nw4
GE5+qNTxjxAnFy+RWMAV+Z4AR+dVWs1yS/US3qdCW5lNMnypI5dJGZwM9d7KKga8sDZ0iIxI+tZ5
HNllYFwIDjzTnmxQ24ckirHLN3bF9r//Igi2kiJt6DXSkgQXqgwfWsuARu6wh3D7cGWT7vKAX9Mi
FWfBOlHH6ERljt9FHMoBxw83JnbVdD3USjst2mboYslMunETl7b7IG2oBRHDl687sX2s1CRRb4qK
Ng+4jnVtPRqFrTxHaV9fIIfxfZxx1B9KjV6krI67HVMkKxhc8znv6lL5ksv6hAZlQuwDs822no9I
LpNbWQKJSoZCW/dTp2/6OFOfjBI2Kemu0VeiWO9eu1iVCPbqpB2V2Q4f4kiSaYtJIQVYYlaRpCDR
G2LN3c9k3I4wFOtrNRf1bV43x8CdxCtekvbB6ES6k0qknbRRWLu84LMAHTredG0xbotcvEYwxybW
Zh39JLYYSQzE7lUlbLUlM1+fOIqXt0v6Um+66YSBtJK+C653Uw9wQkvLZFGBcZH10GjG29o1uht8
LzAn5giFxW6Q36AgYfmyNRxnIZa1NNrzZc9jz8E5D5Y5c7iChH1MAK7hrUpIoOXANzEVpF4c9Y3X
d+FwVYJB2+oipupUJcky5a2xN6tG3tBRQiQY9nN5ySeeG3yidVZCHIXUqwjk9NZg3fEzLppjHybK
TRta9GqNNJZZnNSKVULj8wYTkr2SquTVwlSUXC94O/0SiuYmqKLpMFIs9uqkLS3XDrn3MAiGm5HM
mW8v2oOFIZr0sApwNc0VTzc4ZxpBx2rJhLInrGw4YETUjqMrnE2wZJXLskxYPIEZtOzoTQTi2dXm
iZxFq96hdqg7vRdgKoOj4mThfbqoBawEubbj+dAaJX6tIK2h6intKgDptpKOtvClkpPSyOqayCBb
FXL+HINidrxIpSvNCcJ+HyhhR52leh2nbtOOZbhLFEyNpVsN25ngJcYwSz7WmmLn3J4GZVWRqd5Q
bCPeKHmDFhBV1roZNwTFxYNpVq5faCke5sLum9tOqcQb921nH+eD2IJHZVe1LGyiqOMdMum8PQdZ
2uItRRl8LDUnO3JDmjFDuMzFuvlal0MDzcBRvMEJSj+rAn3VqNERluE24gHg5b3at164UA2zXCvO
Te7ss15/BDSBGBvQnxNi/iENrKzmWQlWQao4pzBIqRN3CbnLZm13uvHWqXBCk070l4p9r0s8nGuP
W4J1iSf2VNT/ZXsIAPVOOOxXaLcfXjjOC2/B2XMnwTA2IX1yAXmL0/ury57rWRuk+gBSwbiKObGw
8biar2V50qAsZGJrZ1G7tnBXcZ1Y42cODMollQWYTTTOFO/Xk0kAeDe5eAPZ9mWdryFwcCLg7pE5
kkPXbBtHYKWDRPaae3aOjrIjeWH5UtqfbE2gYfTEmlcyMJO9kzj2Q9aM2rYw43xd6wDQ7X6Kd0iK
S9eEG+3wspNzGztzZ7amebFijbCgQhefY67JvU3bbIr49ffR+Khx54L6isGYX1L2IKBh+yaxV+wz
baqjUllriyDjc0s64Y8RvfhsAfV+bgqxggQwxF5S1fW506p2k+YJnzzo0TsjJWOdWXzIeHh+LQA8
AzmuweGGQUPRVDns+0Rwz/iWWW2/JVj1Jc36/qj/d8j/myGf+XrBqPznLdF92bXRf/lvdZnFxU/q
xvcv/THlOx9g/as2bB4yp38e9B3xgT3NAsjCbv7t73yf89EzdIwd3I4ZwiG02szfP6QOVBCmctM2
2WKZOrLJP9kVMSD+Msi54LcAcNl8T9xQ1CT8PMhhE02JqsYlk7ENqdRlZBr8oojdbcSmdYN504Ab
EibO1Y0FOVU9LiAcWpBKepwZxP3JJD8kQSyerSaabktLL+77xgr+QFsY8ZkKAEj2MJu7qmbp7TFJ
mjexQtAUFy8K8DCyGFi1nG8bDzK1i681U6JzqpXgYTIComyGZSbXEszdjNdwGjQ/Ra7EY98nxdcm
78jW2u5kbFLYy5dIS8bbFBcbjumxV9aqhCuB0lvk7IzNAglERHq07/EYEmeib1pnOqj8Voci0+VC
HAZQB3t3jOkWHzPZv8K8tt2VzIP2C69CvqE2Cm5deKwbUCMwj0j9WBn8Guwu+zGgZtBPrbZEOlAG
cxcvpUNrMav515g3fGcG5ojCDrt3rc1x8Hm2THJUqTY0z9WsUKqAqECBOdaQ52JQ0zscAeMthRnR
ZeiC4qFqcD+3TQ3xkA19aK6MTlfZLUU2fMEsz7QAdV6WqjdHlXMdU34uaVX8IhOqA4H+A/McPerR
FzTDDC41dJzbIAMu6WH6VrVV4OKRZNczlGTzc5i9M2n1CqxCqkn31uS4Gx0TrFG7ht/fpi+le4S/
KbdzFA3HqHNZpUc9Dn9M3eW9pknnqhh8WsDc5EAwHZgUsDrYQuFwBgNh7OOJdwczp7EnvVFe0lr2
yv284IAsO6F2tKGoDox3Z6xilp3NDuWo5c+siY0oYvkR0UO+1l2pP1cqpYm+O0tYOWZoNp/py8SS
0Eat5TnD5F5HFjMeTjz3Xq/j8DqKeQzX7lgrrm8ySlC22DSUPyCNr9pIGd4c6jrpVNTcY1UJO8SA
qjKOjUkBzdiGSwyLnGX/Ng465agHC0V30O2cFpLRKTC1YkZq94TlzQFecNXdoWWa6TFirLqF8a8R
Ja8t67HQJuMUNYo6hPQyGQok34Q4nulbWj0L0kgTGRbqWJKhmjyFX0S9m8y4dF4l5ySeLe4gfSYO
EfD+KEPv0eDQyWHt2A6hMtrT9W4XlMzyh9aqOnWfSTnFz3rVuO3B5F+1V/DxeaGfV7mHGd+w6gtO
dp73N3HfNs/wIc5kXsJj1uWx+ynhSNTrWMHy0lAOYa7SS2mj+T2aQo038TyBJ0G5Xwc19QUq4TWv
FZCS5RwOT3FL26riRuWpSSJJ9Kq9S7r/Ze9MtuNGzm77KnfdOWoBgQg0gztJIFu2okhK1ASLKqrQ
d4EeT/9vUFUulexb/j33wCq7rCQzkWgiznfOPlZCT0kjnJ2bCRpjcs6hZ0qeYufE5W08wqOPjrXW
7Bhxn5dNgLuyCdNMtJupCHB9L7r4jfoSwWrXTPGr0DA4hEs/z1eGZ2ZnMhwqXPzqoV696z7ronM2
Wl3ge/V8mdJs2LtIZHvZM/CDhntkUmS8qZU7TRFhKIrW4+xRYUKpENlAtMXbbpk/UhPJNiqejoQA
1DOWjGWXDQyj12Wo7ybPfLCoZtthzeZr67bSX0l6ZCwiLMiNEx+iijREpqors2q6b9ni3pqriF54
rE+neWqLj5UzenfZWHcBS4WVKGg33lsDPfCbG53tDBVJ0llv09Zj/SHJhSQ0LhyIMwNfMHiVlZMS
YYtVN6Qi1pc6grlN3f3d2ugbUIFR0IhkDFjB62MbMfvPHMO80Tqa7pyuAHzb1V997rZHBqfePo2W
6FDrnvbYSHVBbaFfrHXNWHscDdzVqQWWaSsJceMvdSq6kCBjCmdlgalEyGVXEMb4xC5oOpll3D/h
0+o5MSbjGOv5t2GjJAFXWfa9BkAzWiL6YucKaXiOYFQ7mYRnaCBznQennvKTXRLMrgApHHxfs+mH
bZQemyGXFyqNWUgb8GYGyOrHdN3IYWUHwlbJkrPCWd1b8kG4i8Yc6/bea9P+AdtB9Oy3iktWldGe
Z2/Cjtlrv8JmqrEVoG9/btyiPFgY7XdRStdL2cHdqtcR3BUi8yfgPwZoh6EKanjstxVjyivqhwAa
2aX3web/oD9nNu7Adzy7cVuaAbOC4YDP37mldsmad8Qzc0o94bBd+3np0cZVqTYo+hR6eS5sgqYt
Q6+QENgCFVzWBH0sGxwMcRAGeSSgDEbUR5dZ79EFIXQxdAznnmArYcbBeO4bs/vEGVfRBzRMzZVp
6wcnyuoP1FuatxT2VqHHJhEIFqeBnA7mLLpgpozyJARJjZHYDjNSN/tmd7L8NhAEhWSFzzQY+2iC
2CSd5ULbpW8H2dJiLWPg91RjenpI/Nx7w+kV7xuf1EEbiS+GP/yWUsD9Gf83u4IFAb6T6gm0M+Ca
tcsDQbf1brS4z61LGz3FWh5nO/sCUuVXEBvquNay31GlMwZM8z/DU/bBMNcidF392pZsvUbbPNNM
ke+1JZpvdImPuzwz6hCYYHYagYHVgVgXuUfJtO4LOqAhLEz5h8pybqu4r67LlSZiWCYEMOmRQ1eZ
Ej1BJbfK9TZe+mjflFDFs4RWuZClFOsLOjGAPNtjcXIt9Jyt2aPFzsLNNVfttphpvaCXOD9pQbD3
SRWlryLPHw3KwUOb3dCXRLjpqU4995u29ANd3b+hiADdSFEQDPelws8Wkq6k0IIIycWn3RXNZaD1
xkZYiEkzrf5wwS5JnXZCceqIiBJ68Wifsnkpz/bY4Omj8yBzrKd0WvLrgnN+hw8RYpbu/KPI6PRF
xDlSx9Nc6n7+KNeko1uBmqxi3FShbH3rWX8GvT3UH3Ev0GQHIxvtoqQuiOnCuKdNrN8tVVce5gEV
Qxver1EsPlM+Hb2YrbLvcOEUQempD60FR0aoX2HwWFhyBkIhkH2vqBGpr4ZWfHPLiVCp9dZ5WDfC
gbdEoWo3nbwGfFInqRVPW+wNo+ckR1Ys7gMczThMiik7MCCf70TlRvc6qi+aL70u9DFNzNtk6QjV
uA2nKCAs5nazCLE5W7d2kz3NeeM8bL3Mx2ZKFTMzUdUPA43BQQarxh0dPh0ypOSRfm20nRN2zvrc
A+PeFputVd1BEYKVNPlXoql/w+FxagWh18Qw76Kpu9vC2GxqsVJ0Lhu88osucIuu3fw4dcN9Y/V3
tPjesFqjv9FZ2TBDbQuWBc9whKATIFhip/BwX7P/SxW6HbSU64pum2unbHEMYmYRi4uiZuTlei90
lV/9d+NX9Wm//JuNHwicbTzw/9/4bdOdm29z+mv919HO+8v+GGmbm+lfUsUKo9fZBjz/GO+AICYo
YAOzQ7D3t43fP8Y7tsuLmN/4HrI8bsCtXPWPbZ/1i40Pl3ABjBpTWPI/gk+onwYSVLfy6xXyPdXJ
zF/kT7s+KhOKdYrpUtaCTvlXWW9tGZV0e5rOiQRXyHITCuZySu26K41zLZJG6Y3QVJ3qKTWPhMeW
N00KD7+02dCpiM12vZoBV31DnnFD7M6OXttThZ6Ydw6NlNMiPxJ2WnkwbEs11qFvBWl9tMmFnkG1
Z0KZJf6dmRq9+2GsuR/ae3gw1GF9pHAS+KqD3c58KSgsSXlMSNqSA53UZlVeUs+YArBaaIs0XC9w
O2M6Kefk2uGm2HgfudPSp5CxhLTBxlml7FlVktEsu8cORIa19zC9F+antHV7sPhVM3pYZOBAVeYV
HJx82K9m+2tC6fnBbZvlnnagijrmZcp4qbMYK6BngoU3/70A/3cXIFPRv70AWXT+a+VF8GXx0j+U
F/WLxNuEtEHzMbmX7Ur7fcbqSS6nbfCKW21DM9sILH9oL84veLkt28M5awtexqv+uAjtX/irlrch
nRHwfPUfzViZO/6svdC+g8MEf4mATG67mw3lh/iOmwOg1QVpDkKZsFQtf4NVsMXYijZGTfSgH6m6
pY/PTZwz3fUg9ipBQwVSdsfCU0xONh/Yypb5vlZ13JIKqa1Jb9bc0tyZid29lSk9O0SEJC2FG+1R
FUBr2UILkt0MKAq2j+cxtRCgJ8hsBdfpBjVlKXzt07T1grOS9a65Rno/Zvhbd0xl6DFKUIkBbVi3
JbBYVsBV7Dg7NuJecxR07mgqXYztJXaEGpAT17gXbU8ZO2Z+sZsakwV833nzQzzDWGIjMX9vkopy
elDQb2dXQ7+t8hq0i669i+O7HSsD03ostuLPnZVUIEKruEhhWy7zPeBAoDH5hq3cNb7EoCpErE+m
ZVuP233w1RWAM+vaGE72mNg0LXrzfcUu6NTZZt3tnLKzbmPR8vlJ4EXPmVPwo1t2G9Q2+FnXHUkT
dW/0+XAEKkksOu2K5oXxiUkVma35a3K26quyVup1iXkdUxbeAKNY3u1U8NtMO6ZPJtpso4MN7pxY
ysynljm/08vt5qXIzE0eKxQa2zCZ9q1Dv9FVlbjJrZ0b2TWpX2unp3S+QWwbz3btgz9MgciRqd6O
pzNHmCPLuSSLz3nNv/n+hRZmnOswhnz5LIbtG2amhi5nrl33GQzgMl9PBBOx3ebMVkOwAnn6wSgF
H6GGx8lGa0z40+uKYg1UMXBcpmyrkE6oTaI8aZE0xbiGG28gzFKNp2YbNnzSTiftQ1GuRk0OeP0t
iQaOhDlW/vNSTA+s+dVhgaGCaTFKo+dVdNkHFy+NhD/QGkFjleKxkpyAG5uHs7bkRM9xNEYHyD38
pDUS/EmNBe8t2U6i3sTalLC7ZKrcj5wNQnd8s77d0yb7Ls55kF3lTeG6mEXhEHDyGYDLw2jk0Qbi
k0ZFUpwIc2bfWLfJ1HIRuv7MF1w3WOyJDMXbYyxryA1XGWHpIPeLotyPnKLOzuKyvK4xlcvTu/l0
00rsYKHRk+HpOoD7LXPouba59WNVE9aRXWTRUzTPkl9ZwW7YdALOkwXT1suwfUWe3dvnUoGM8KyO
H9a3JmtPJfw9Il16XMbR3zfSal40+fXn91M4NVyObw4vud4udgI9zUvkjPPDZA8ckgmw3v2Mn/K+
hMlLDx+hsgMV7/4zSw8OXE8xoR00hccJMxB3vyoqh3/9fkkARE+PTkqIjK7egS/b5MbBs7F9WV3Y
pq3abKzOAKVYTnUE/R2+965B7oHa2SL6Fdrl4qQMGfAw4+NjkSgUqykt+TgmAuB3/+iWhON6oJ0K
fQsqZdDlI8cn0pQ9jYKt0GKu3EFwJthnUMm0StEydb22W/EWznpOibphM7YrYIN4weB2iX0P5yh2
Q0Oj39Aks/qhWTTuyQGjDJiJuinVYt23ad7R5PNzPq89k+w7rKC+k73PRYH1RdPfRcqAO1Yp6LB6
WLq5uYmzwd+nC8hse+FafiegelWOqZeOMn4OYEt5znOG5hmFXY8m7ozHHmoyR7CU80PDiZ7uRJK3
LznVsSef+e4x6hPx6Nqc8+ABp4jCYejcHzs4evI0Q+U82ysfeCYIsQI5EnxRVDWhpprr2lzi2gVa
Y1dlkVzIl0H2pm78OEiRs2mf+JaKNJKvXSq4NVvRwjlFcTon+OKsfK26AyloTj5X+FxZ1mM7LAj7
CkJNiGPDJpwFHAcoAzLI/r0GbwLuQRTAaa3bFAbRY1ky7ER6gXC7H/3tzHEtSucvMtP8eMHc6i3O
UW3SBBGcQBNA6+3c0yAFsivZDPo0wPxvD+/nvBSSF5k9nzkQcDFsvk0HQFE6+s+saQHBM8rgV4yT
1fYfRmhmM3SPjvub7nqc6SgVnI/+Am67aT3/GRQRX+T3W1rWWWkZNqDLBXhYTw/nzOtaOIzYNDTp
VcO6lw5XF02ujEWHicNrF/Ph/YorR08+T1U/g4RqlU4O73fWuk4sBzSH1z5bqV1Vz1McL/knRf4U
uUxudylrpH9NJr16RV8nija05QcrGUQAj+WtSmb/rJvNrO0B8+DhDHoMhAiIhFtmJ9zIEAO4gr3a
a5D6EqILyZ1YkuXE7cemQBGAOkuIHbGm2qJ5bPWvyqrr4Ya4ESkMjWeh+LBm5BZNCn48NptG/Myj
FMZlr0q+osrkqsmHmXst16QOE24xpEYmgW3abrXzVlflcx1b+oL/dMAYv3jTzDrE1o9CeiCotgdR
51TFI2GL5opnjHdP9tCMuHZHG/CSjZplAVJVpl1fdUMRByOVak+p2yogM1X0pcUaboi6xRRJAYHu
3cB04VfB7y6t0phOfb+cu2RortzMZ8x8byYoYr7ff6pQ1RqcDgfDcZHX5bjLSvchwkNsflqcojF4
TtQQ086WVZfcVTeatnQcYLo4dOkhaJjdOmKtArfrFS75VmYBfXfliQEGQ4NUNl5gyNw+5JXAiO5C
pjOHebqoLMnzgMAiEqiocEEcFgetlaSGkZLA6QYinPDcfTipcr3zyDNdusznMZfORI9no+mpNbSe
pDWCozGd6i5l5nBxRcTZa1Hf6CRevY/pZkVYb2Z0HCIYV3oeiV5S+Alw1lDzK+TKjFbG8klmbltc
F5jbP7Q5nQRGD3E/kPiFD95oj5CItf818QAOdROgk5WTbN8qNw09vejDAsiFYGs7hsvcl/vSg4we
SElMGetxduNphNobjpfzlvVedVjpk+A5npp0lE9Pvg+7JgfWdnSj6QuQ+EClmfsVksjykCjUYKsg
ZGlDFt+JXukPHWxDlj8VAstczr9mg3g0MuIqTMG6Gy9N1g9A7eiKdIeS3lpDHiN/dK8bP5X7uO0e
W0Ik2U47rIz2XdnWCIikDHJUkEBN9FjGrBsuyJXWRXTagDBYd+fcH+R1zRyOKOlc7alxUx9nBx/L
3Lbe3vDZMWbcsbADlvk92XmsUt7FWHPrjofAwpJvrA6xZzjnQtvLh7i2A7uyq5NgR3gk1MmadWmI
UVBnewKryACIydZLh+cwZLTv36yZ+jCkJbMlML4Puc6863op+icxC+N6KZsCurjn8rqJtevXfiwY
HUSYeC/9XLVQRvqa2i5wIDtSOSN2AQrmH9FoPQartnFrAg0MePK6aP6SGgy1HLI6L8+T6bqvqEOf
Z6PNwXAhZwej1t3BcDltdotLX/Gy9sPRpLc1UAhvATf/OFxxxR2jOOnPY6XemiSWewE3MLAacyvK
rKzzkmn7NdImVfNYw4mm1WLP6lqzEmRwGi6wqfc9BsFHiNrWLXd+Xe6xZlEFkQoXo/NsH8sEz1Qn
cIqoqbC26SHjz11DgsUfuJGQTm/pvjAfxikvLEA4hV5Yi7e4oR9SxHOiLcS9kF7XbmQKtA2Ekm00
tG5DIuZxFU2UdIprGJWMkUjHGdyYdOqcPFByzwZuCvrPnEg4VDIyiNJMpPQ2mkK0qMGMcl2kdj89
N/j5z+s2zPK3sda6Dbigw/E/Mzc9ULRuPk0xI7/Q+j4WS78PyfL3iRltbPE1yv9tso3TjMQfrkrt
3Tg5UyAeXtHHchu/+RNi9G5g74Jw/D6h696ndWXuICUb7fsYj7uWD+HgfbyXvc/6YjZuOMvfZ4DN
Ng6c3yeD0fuUMPp9ZDi9DxDV+zTR/T5aFO9zxvj70DFWZMBevKTkqSuGDDSc914KTQhblVetSXHn
AXMVwRtTlT3BGy18vVcDa9BEk+xjJdttTRaj5NmUtlRPX0xrnR8WOMWPrEWRftuJZTn+r2b3w47/
/rux9f9UQ3lfp1Xf/b//a/8U0ZBoYcqRVPHRyufglWCX/pe982hCkdJtcmKwxgMTQ0y9AcUoj3fn
LQnZVR+bpPDkeal5ioYzOlZ+oaN0fBjkCFc0GScI9ebC4h0LK49pq2dVbaSs6WK5sppIYxLjRbQN
3vS29ax8gPChUUZs3nJXz8MNxNP+7fsaGUvX/DCs26akWpr5IYlSsKljts7322PlNa3gvFQr6na+
Q5BmQfb3h0P87MflcLiC6LDFNkY61Fv99XAkltGmy+gaRzuhEHIn6rVKLh4jtzaoZt4956F/vQiP
AXslVvZyc5nwthbIrB9n3+FoxTaYz0CtTNMy4g5821Lw5+wWS7x/363aouHzTTpj0zhMtKqc6pgN
eQCuYIz38Ugp07qU/HYlgFkwpl3wc3msT97+/sP+M1PHUmBzlQtMgkSQ5f7k5h79ODVsrH+nKhq3
jo5lHjoU8Rybpab+iI/clDTezF37SjBmeWh7FIY2YQee1rN+KMmS/Jt39K/ORnPLdGDlIU39/o5/
UHIM1RrrwNP+pDP6bXYO/vmHHiHpuUOY4SBQw8KRE9TiQgS2z2Qxt0LDGoCjBT+LEUDXbDsntiN/
/8a2r/1HVzhpKqD5QNQFtmbUpp9OC5y9Rdr0aYYRwOfsLevanj+tkvnLZ7msa3uQpc+iva7w+Dm7
aesI/vs38C++K+opLS5XfOI272JTon84MnRQW/Uq+vikZp9gDAPJOA0H34rErYUcHLMni5pjaqdJ
fNU30Voh+nbRbVz11qNnDtYtzl82X3//rv7FYcFLapOPd5D//gm+XNlDVCeZjE+VwQ4JACJukK0S
wGfjQvVJnwo2CEPJmDU0xrh5+fvf/n5v+ulb4dc723/YqRJ4++sxqajRhlxIlkktBYpBZrULZkGS
8GXGF5Isij5je/Lsx9yNjLO17VIrCf0TCGzbiDsmr4yydxRAxMmp34SmpkXLp51GsdWvNpvV+xv+
rwfw346CiBr+8N3+E3H89l2JDl/zuv+LAxAdenvh7zq0j6LMw2p7SMGcl2ILLv6uQ79To6RDyEcQ
Tvlr1ocxETQpBjUg0bDo/eABlOoXKgURjHkZFxWn0H/iAZTuX9MxWy5F2vQ7ClcwE5Lvc6wfr1Gc
qw1eBVdcr6Al4vWYdtvIO6wF9dBLd2P0EqmpJJjH/BVu9A6RfH1BPXOIAqTWqRsb45qwHhn21igP
8dLWGL/X7qaOq1OCQfBCzYEbAjZ3ruqhMj62VUdapIpxm6ceqz5ZOh9H9hxPmef3FUIyJneraetd
2WVt4HQEE/l51kEgyYILHSP7mLWQXHjf8y5R8SlPkxvHBjAgfAk2oI0+TGt7B0kg3O7WO1k21qnt
Ghx7QKQoN3MulsT+POQ+ofb2bUCoDYes6cAH6CzQdrXcQDiO9xOobnZcjH4c9q9FZ+xZWtEjh9xy
VBsZtorFkYhj9YmO5wxjU56GK1QE+MZ3OsduwH0fmLPo0ULdEilCNbimS4ffX1p46ZdWsifwfOo1
h/TBjYFel5a1IqIKn7q7BYG1IYkd99mdXnyTsEe+7kHKWDvWYCxczAZnAcNG9F0DhAdoGlyNRXdh
N3aTWJjHWJc++GZJdUHkHv2SJhi5hQ/A1O4W8iWBZCsZishk4ZNhWk6WZ9WPNHT324eARBn2A5XC
tJrEgVaGg9d6+Fp2JGvmmWgLFIWrRqdLYIt5X6/uwcDRdcBEVYXAAo1dymN8hyfv5Ef+pSeJEHi5
IK2yRsbzYiMwsKVUmG8aiu2HeT7Qde4TcQCDILg9P7pZA/DL8kZsHgCOsWsr8OkG+4bZlGEFoo0J
OUVEgwPjGC1p71NV18yNvGoN74yoUAZC2W04dHoCeBEfE3twcUyzbSmAD+VZ+1h3zrM3r9eZmNxd
PDryYFRsay1zTTDVlK+ryr7QUC2PG98B5XuCRouf/dIK/5tEtQ370Vch58TmJt85E6eEp+MPfp2R
C4jzZZO96GyK6dvzYDTIrjChvqpzKzLry0IbE+b27mo28q+YU+b9nHjNPkuZu6oK0XRdK5IaBecC
yLAW41kjT8kqB3BmyxygXrZhbunPRteTenLnKHRAXgGPWNoj6QG5r2H/HxwCr4fIzp40Cb6bykzK
g+193Vq0LnPstoFqHOOxkFbZsYlMZOgWafpQjvgfK4gAyA6YzprU148wz7yQhoT8YSUSFnbdetP1
ujh4WT7tRZQ4h5WNT6iE6e6rGdxpLwzzHurGSjg6L/csL5OAomwRJr1NqsLNnLPFNjYghjFiDolB
cI/iiq3JEBqI8k/4/jiKXmSHAnkjcGLKuxS8/Z2pNteEyswn+o7gzhuWw5XbwpBIGjfwh5VJyZpX
H3PDXkDJDubFQg5RIHkdHGqTkSd7p/EmWKilEwwFQV+bftsDb3W4dkmP8ReNa6pJwGvnzi3iz9cU
1z4MNnaDYwvHamAdHborx7NhknFywdLvqAX/De+aF85TrS4bCA/rTf/RhKXJw965eBBGdlKrzYTV
7pnw1PsEPMZunQonlHLuSUX5v9Kp95Ay0mI6cF8Act6ZWWrhQjS+lXJdDoVer9DGrtOJv9+51XFy
lk2fqCralAwdkG5qwiVi3Z0AG9pZMn1taXjbxR4qMnmdkzuyEC1yRuWTN/SBZXrLXqQ4qTQc6MCM
HX2zCPcwlOLVb6GmesBOoYZ36mMkkjgoXRrbwLWYXGrHWbbfxg6Jzl2X6FbpjFRLYVmXyCvyA9SS
cQ9huNstfU4u2y+9U2Kbd3UhvjhOd53FMjt3an72JgwybkrzS7HYznkw0+rR98dP2DCnsGncbw79
uQR6Nk9WXDwKa7hyZa9vG09c0po4nQJAwlzHAWOo74uE+rXITrwAlu5vNKCbBOmAzqh1ACMiQdJF
kM727dQX10yi9FHO2iOfGPmngrhhZydfcCr7j4sE0V5U1hUsiuEwiqU99F6BxuPxG6t1fUQsTu+7
3LnOLB5Cs4GzOp9whsM1Lw56UArOjfq4TcNC8CQp3sDuHGvYZeNoG7sYYXuzB5khLAHnpcjnz1M0
DCd3cd8o1GW8FhfJYRD9dJyr2TgwNkJcKUf6mIrx3oxdTKtSbm98umnaLgp6JYDfRA91ttZgCNID
JVMT5kdZnK3E+DT4TYYtcH6z04aAUTEMZ29cNfeaVAPHizDdznN6SVDAj7HBXW7ymOsNGpSdVwgb
V6WtDjFy00FQrhbMsrGOsZt9ghqlSNh5j0vfXXV5y+zZiH+zjca9FFURbVITNtYGz5mqXRg9sjQv
XsM4rZY8yVfuqgeN5BJO3gK872vBRrR/kmkfkd5DcGv9CmOsgQYLDwoa5PTcs+NzuRTJ92XFruXs
K727SGl6lhkHMungIiNrqjobO1YNFTlwG0dET/bAwpjE3LJoHJl71dXcvXOyfpi/gDGKSD3YskT+
ealHClmqi7bHzqWurKY6S+2qrEiNBEJsgyFZ/9fo8T3y/u+W1+xK/zZicwfL/C8eq+8v+H1Z7Zm/
KDaWJqtjV21mDJwff9o7aH0na/1ng/wf9g4Ja83FFcIC2nX4Bx6Of9g7vF82kioSCkg1Xk5N8n9C
EfnZ3UGVmEWLliJcRjYbk8lfd3nRRJ1qUilF2sRsolBka05/SRNdlJT4WBdCHtDZKLLRjBToZYku
XkE1Kg/m+UlV+C6kk3WfTLvqPsUzvqUfNir/QkD7eQvMuxPsLshNECJynJ8VC3/wdGRNvsQVL+tX
lUggqGZSXVfvZTot9Iij35isJhqSGv9m+82+n8/+4w4Y4rbyEKrYFZH8f7ff/LjjAFGB82RI2zNE
ns9lGzHem4bUv9na5ZzQaZR7Tfq8cjhMjns1Sz99srBffJnXan1zh45JRbMu9iUuoK7keJiPfUGl
6163tfPBZRW1BERK1Dmayv7aamzqucxG7jD5RsBLSu7TcuzKu0QsFEG6FrcJ00N83U348sJhWLFc
e0NitBSvYlgeqSZ+IWVJwpOJ9g4ZD/JTJ1dgTDTSJXisGVTIastk2B6EuNb3k8CPKA62U2l+Mshm
7r3cfRyI2RQMZVqewa7TVLcaRtreIHBCrqi2x9OCvBjkcEwhswFh263uNFIDGrH4aBI6dEoxL58x
gZbQQMn3X6spY9Gnl/4ToLwNcGsWiPpES7cOFeUhd9v5cpiSwjnOvkiZYwkipNAo2odtivLB7IDK
hVnc4qurTQcdyDV16DGN3E8DYNbDaM8eIE0upYeZaC+drW3rFLjvkv7RgvO2r3p3Gs5bVVAc4k3q
H+Z0YJln2RP923iNzQNT4cjbVVGPywW8FOPVPXtM+4rMuMnCJE4FJaCI4zsm3bComsyQJ9aBgioK
KgN2k1Kf3Wzx9olyqnuyavMBg5TYUiEIsZJ4ApWwJrXWxNH1QfeTwg4kjOMqvPitTcR4yMmn+P2I
kZYYzhncT/mwimW08TsM2YXS4iz0VO++Jm7fnNbSXPd+0fSnJdU1K0qkq3WLqCCO88ifWcize93y
H9ZVZHhULnhW9GxnZG28KeEhVLgq+SYnc7yzajLfu7Ryy28ot3lNfyI9kST+CaMR9W7THZZJRfWd
q50s5Nr7mMRGZt8OhM0VNNkI2stHS5fp3Oxal+7nIMJxFAcZMTOLQEmfv1UZQjN8X50dhVlPb7gN
SoucQwIGb9fgYzRvutbX6SsZenrm/QpN9w7MX3RZh9U+F6adjZ+dmdqA60WJ+nU1bMouIn+AIeha
FB3/ShtiRqrAh84WkGuT6Z7G48rYkzpYbsbFqhZ8km5v7YcRKe3jYsM7P5HTx5xpRNU2cq90GYd6
SOLmC/4a/J5EzbfSj0VVjEmn3DytzFl5FODC18mUNgTN7fq1q9FJN3GUU3026zO2lvzBwvDMzZDx
N/SjtLrL1sG9FQNBtK1Bnd+mt89Gzbv6qKOVOGOrumjT+mX3qU8JleyADfPu2fisJ1I/6ymtp4ZJ
napfphGw8s5XI5O8ZOJCBnU4zMZuMOfhq5mxkrzJUq1ogYqw05CkaepXPBNs/xjbr4f3WzkqAMdJ
MtLc99nGpsiNfrydU7E+F51t0NyRT/aad8c5oqib0ICU1vKqhoFZ2sUbU5N/5DGoUM4j6sMkuyRr
ncbPVTwXKVZvAvmvw9KXnDp67a5qTZik7SzeMSOg2jhMA1rvDuBuc2yBN99hsaKk1tnSObuOaCRT
yBj9sK65sFKW6XdaFW1JvBPILQXB43imK6UXGLX6pLwuDYLX3BJXAoKibDAfQrMZb2ULrhiBUkVD
WHXa/cK4bSIIlercDwqIoBaYDGcxd4xOPY0a404vtWXUt4mzEJT2nKzeRZ4pKcqAg59PhI46q3+y
58k5jwyT1dFirPVhoHK1CI1cRvSi4qwg4u+lFGeJGuVHqiwim2PmN4k9Rls5M7hz0gDYEXAxkClL
BvWrGisKp0bbSg5EiPaZqIHwFpaar2UBiQpuenI9uCsRDdaWxXluvUYBrdAQAY2C+iwmsNCTu8h4
zHnOrHxkn6ZaAlI1hXilKwJHdfAD8D0C0Vx6t1qO1WQv3P1GJ9NwSFYIULGShzniht+Vdvfpv7rs
/8YhbGOf/1td9jnVMTnkv2iyv7/oT2+wYPmBTguXx8N+ywzpj8Wj/QukfhLRrBOxyKPS/+kN9nEU
K9LcpsmaSWDl/3PxiMjL+AcvruN6323D/8HikTXizyskfr1NBoB6VKWAMP20evRG7AnUbFsnzwO/
zVauhqq7WWPWamnZ/9PthWtmqTz8MwDXkidzoHJObvYaRinDrV0jWfqb+Ua5VJHuNX2W98lmztGb
Taeu0MfQB7xzG/WPEa4NL1iG9hV0fa7TUHOAn7BPVM+CBdB9U0748kbC0m8qqrAXJjwxcN6q18ps
t2Gi6NSr3Tj8pXc/Ye/Uxrd8dikBhG4yf/NZjVLPloJevE1qd68Rm1hNZFf0dTXe0RkJN0+2ROek
/HCQt0MvLCsUSW08GlLhlCGUNO4bD5ekS1qSaylFOXWFPd9aei7CiZqZr07Rk13t+tHjsHBNnqx5
iq+zxhoC1Ej48Cahun3kTZM6WC3IEDaZX2W5VlcxTx2kxFWGCkfuZ2rCKL23IhkaxDdwqNrTM5f4
8oC/14ohxeF/hBvV3Ef+arrcyxN5hs1pvPQd1S5DN89PidklYZ4ySGWLiWT03HSEagOXRCAGSLqB
mt2cRYzXI39zMcPF6MVdS8AeGxO5/0fdenA4GrkZhQueUDKWBH82zxygje0o5xbHAgek9ejnjLlw
czNyh2O1WcUatdkhCTRsq0p8oJ1t8zh2+w4xxoa7Xu49ReBy5yU+01tDt9j6JjqIryzNXj94/6+F
lfG9Ro3DfLyl/Q9iaFJufjl7yTHjVLhUhb/i7lZ9iWEanGYavINW+1Hy3CuSmKH7u73bq3Mel1WP
AdkaDEws2tv8Cv7m6WQesZmWNwj/BCqGzG3v43HcXHIN8fvuKPut5E3P3XrlV8tmjCvxWYONYoKe
yZUP5G4HRbSa6VifrzgfQbTyBiarZWntxuzbkQYj/NUQOCKW0nSxh2rRNos+Rtsy9FyQBbfRuLkt
uz4yUSGbkRl2XGf9G54JaK4sNVhpEuPDa1yTbjlSC963QW3AK6HI8d1+DS+QHz8724f3Vli3O8wA
HEE9zfybtWUx8+4HneeEr2Xt2Og5W+WxNPCu7SKcIPf/w96ZbcdtpEv3Vc4LwAtDYjqXBdTM4kyK
0g0WTYmY5wQSwNP/G7R92pLd1t/37StbNl2sKgCZGV/EDtqIUJPWV3TcAQPCqGGxxRzDtdmCjE9B
IuFNV12OE8MSNqZWoUy65brOEK/6vFodBQCis6N3zecWgPLIZnPqDnGa2eLuw62aWysXmWEr1fNr
Xb0VtObqaY+tgrc1l6TLmBg7n4TMZu3547ekIHKID8WMXgNHHKTQBsGYq0wjR3Xtd4inyIk99tDe
WbdF+arDPpA1rvNdXaxfKSP89TPJZr2/lgwdzrgNiMp2Nf/sz6tN4jdrtVYzis3r1QntM+LYu6rg
CeVmuApQjYx5txpM3pdltVtnjrZeU4bJUhzbmlfuyQutOF6jnOhuaPIJ30IuVSh9czkQuVX3+ur5
H7MZ2z5XmkXDx0DqvEgqNsy+8Jsr6Q1B3dgcd2xTa2F1m/g/hpIceoBmBExcd6Nz5s/+M18mmPGV
w3efJbPEbozq+lmKoY92nBSmh5GrGHClV+7IiFIHMsar/0v2b5lG+AwoNIb1wi+mB8/RysA1yazi
MVYdb4YP4IromMa7K9cK7KWGbh1I9s1WaPtVj3k4jUc4dkSxDoqs2FsLMtOiqrKmiBrmGnYVs4et
EMeZOIJJ4POdpyR67lyXJ8jQcoxwzVLdKMMWW7pMTA6g0lKIzxEstrITzZHGTgs4vJdQfcaKQUi2
qe6LEWoxRwt2TpDhE/PJ/xj4qG7+RpW9dYo6mR4yphxfC3oUn714mNydziPwCvto+s1qJ/WIKjof
sWaUW6DWUVCn2hN+ie6ZOEkPkCmXhMZ9zOGzgcPPJGBwZUyV4s+maqd7YCGqWF++4TBlOEEMrD9D
1WOHOmbuLAitRNbnOc/6s+QsjJcNQ8RxWLr8UiKCMDhQHfaDSZpOkEaLe2XH7TXaY/kNql5CMNgj
B0tWt8XeLyfvulDaPcZTBlvMdS2oHt7YG1cFXoT2bhEWDBHd38vRmXYL/kqq6PLmoogZs+Ufottq
7HiazC55W60Z7o2qerFiBbBM+v1CZceQWldNDi35KWqs+pkTevdQKHGb2GOLfWo1i8S9cR+BwX2o
XIy8BWlx76YlenxI3aLZ4qHUX2JTTWcReY9LbDqfBhis+3qyCffbqqpX+FTDoW/sOM0DdTlMDYS9
oTFv+55cq1M2CewkPdEx0S9FMEeA+u76pK63kwmrucg6Y9NndLBwfGKuskVZqJCro0R9iZqpLAJD
DDbp23IYysPcFjCZNEMUhH4Y/3qTLh9J8HifU9PXe5ZCpP8hA0ld6lpzHB1UrYB0xJeJ5f2s0KOv
pal/UZ3XXpp+oW4NQaxxAhfd4Ip8LHVDdHI/zL4mzvOUGXe54ch3zuPdl9mP6/Z1knox3jHBibCR
MPw5xkVeYf3uXsx5ie6SxIjC3CErzVZwuhqlYQUFfScjiu9p4Gh2A5fO2eIzj2eckeW3Qqrpql15
AcwLzDs8mONnCPJRGIO7vvUb376ZBhW7m7xCwWci5TbXrhblF6z8ZhUmg67dceanvpMuty0flwtP
kIbGpi+rL+kgySXXzVMEx/WU692zZEnc4mC0wz7TPxvMwjKV9VfabIsXGnPp+3XzuQuMqDe2kUYT
QR+L+Mby6uEyuN3BG5TElGZKYGbwIpiWNxOc+0RS2u16TOkT8o1h3JiDZPHTyBZxqejQXErl1Qez
MD5FmWAAWjiEuM1a0Kss89ABxBhyuOQ6MAlgJ5MDo8Dyo2XlWjBucVjCd76wdIzOZmPdebFwMPZ3
8qHuBCnPjnA37yeRQb5MjALkeKm73N40Q/zkgO87V5AcsE5OmDWr2UakKcuHNKvHapOx/diZzJfD
ySyAmjf6ehKX4HI2c58kt+XUYci29PlR77rxPPfWKrPxgyOZ7QtPoBGLNWXxoSxpqJT6uG+qIeEf
TdGcgRi0OJPLYgzIrqvtUFdgfBJVG6eBs/sdTcN62EXOEZUHp24ez0/koiKmzeXwnAzJC9IMtaq2
4bGhgNP3NAI62Lj9JFlxe+vkNOV0mPSYoIqfeDtSMXwPaDSKtESp00vluYOD6TpP0IadUtIaOEGU
FHgPydwkPnhgtyz2jRLec+Pzxsdm6h5AN7jMwNso27IckownjxeC1MS6HGuUJlYlrkMGwIAymeJS
C44+IGZhkQOch/PUiXqnTHOCJcLzFM4Ls+bA5XnzNWsH552kudqmuWMvh8SX1Dy7LpEUaNPbYt1a
EZWFRjbOjCuZFMOeW2GW9Iwyra7GNPAGb7ioxjDDCF9zgAoyMpB2zTM+wPEavbSxnljf8ousCgsC
SelP5W0maWntc5vUfTnFzn3hE9IAmex3m1FmbAsqJX7NqdWLd75TVdxAOnvB3DFywoHTQzwW0xVc
tH5LaN6fSO170V3PNuCCttzw5J2t+IWRWVVj9YcuBdX/c0whyf0SqazZlHGya/NhvrJ7276m85rZ
ld+2Gu0V9nCy6kKeJ3xZe69Kp1vDlv1jospTq9pz4y1T2PomdUd93b8hKOr7UbbdyRjtaN/F3jMb
NbVzadMY3U7cZSMNmRt7zHOmolMZFydS0MrYpf6yoDgL8lsBo8Y625Sms9wPlt78OuVlASTRN4sR
Ha+kd6ga+EAsGBD50Gnl2wwo6pYi3eVGS5Yu3cZNag/0CjePzTBXNE9A3BSRuS8p+dSO0eTsW/Ba
9zQzf2oIsyTnqmjd6Mqq9Fep/OYywcimEopr4YgJEEVlyWYInnmWuPe0wZGlSElV+BgpuryKbus1
cGHTh9RhF7Ub9WlZ4xjC6rzYvY2hnN+y+h3lb9GNfx5crAffP48OfKY9juDQTnodB/uPTteczVLk
9HqNeW49OpE1YJs4GOQcj//8Qj9OSD5eiMQeKwIWRvNHBrLXsZlvaQQ/FAnJKM6pZbmVVcteja9h
zVGtmd0YQyndxDxwP/+nr0782PN9GMw6lOQ1u/znCUmjzYSh5omO96wxHx2lvJDSypmtRNEd6knj
VR3psh/UFMXrPxnQGIzOfviQEeCYsPiACHDZ/vjeFbSnCMdLfUBc5P9OCI/sJIVApDKznhOUMNbI
3SjmGmDo6grWu2rgDFDFbnGge8J4/OdPY32333/pjCssn8Cug78Zw9z3nwbOD3hbMYcZt6NAU1nI
D3aamI/LTDLY74yf2VbtH4d32O4sw7NNjHG6YH+IPPTnjx/uxgy5r68PVUmvCyAxVGJW41cEXSb6
Zj28JYUuxHU8eoN17Drc+CjhhpaUl8zOSIt9OMmdthLdTdmtSWnNIaLXYQ58HhMidGMOUInywSpi
r146/VedUI+PigOc4MF01vh0OxHQSgcSoLLJ7NfaHpV86JmE9rtF0k7eBzR5W+ILLIQGbIg3cUqP
Izh0qRWvcS6WicfSJVusirn/ynOieveoWXuw/JhjnGxZMgIMqg2QO0GhScyBWFsXTJ1TtaFFd4vW
D/3OR9hl4BGTlp75Dzvk44awW5cYzrTFnUVGdxVAPnKAH1/6f22nP5+L+8iB/55AcpMXryTFv5M3
TUFbxb8sp+IXrl/GIZzCAbnbPk/R3+VNfKMYSx3HhYnwARLhX/2BPlj5I3+iUf4LewBqEi0UUys4
BYbq/8lcnH3Q9zczqqnl+ibTcX4D7mjG7N/dWx3esmpyjPYkIPeElijwbY0Shrb07mzGnPXR9imO
2EjWSbggnTNoT0hCGbwQx0R64OEHyjkoSz+N9qCuCCFSWFWcvdhPs1tJgfOXsUvdz/biVKcEPw4n
wswMfQ2nOyHqtDwBLoakmvsj/r2sQiNsNVgHSVMz0hqaZV/O2FsUtKl4ScxmV46q8z+P6Wx5B09P
2NnKdnZeRjURc5zBd5IXW9GIZg0/xQI6UgXcYh5jN6klLwOIh/JQd2wkd02PFHlFsCmRIOyKEpAU
Q4w0mcgCEr2hbSnh4efuQNouzXXds8Eg386QhZPQnInoAPaZI9m2rFsd2HoF4MXDBmNGPkeHfCCF
ee2ZSzQoPJ58nvSCz+UAJjCyfR2L6wjjMzCSyNDfFOdnar7zJLUZGZNJsklLVRhy8qAcukWbN85A
xm0D2AyNAl1OIDsm3tIKaOUZJd5wLseYnFXHsSJxcxSeoV6yr4Tx5t6mZLSMZzscwbRBrDIRGvZm
PkXdtVtK7agrSNx6xv55YdNH95yAx9In1THRtHEf242Jdw9/wMbq9WUz0jR5ZxTIto7fzK9uk8Eo
B0UAJG8GIlizFaFdNr/iNIFuAa3sSPx92OfV2MpNW9UOO9diNTxNgTskkMZL9oRIOPENafoqGJNi
Ch2aGEMhGcdmnCCQjPzoritVCUFNo9g+p3dos2hjc1NkzlNel/GdRRjxViWje4dRdvyclN4UxuQa
Tl2TTHdcDzWJ4Tpl8DdFt1R4zZ/AdGlmoIaBSS45z1AZqXvt+3n0nDSTdZgSR7vRyCLg7ANMuWPz
aF1FaOp7DRDDEhouluJn0sx00SPSPbWOUT2Qagf+RygpJnaZtdYUEN91p6Am3XGssHw6G1/25XbA
S3hU+A/2qsjjZ6uprbO/uCziRmOrR/IbmKy9pqOWdMi74t1Qgjk/BSmkWEkVV9ucSNEGBda+xa7i
HjtlP2ZAwfts4IghrMm9MkAzxIwBl4IKrW4Yb2BgmGdjYg8jBPP9VVO0NkPRd3cYEqrnrp+q/Ri5
za/KTD4ZbTcGsvC8E980AlFDW87cN95lge5xx44vOVUc9x9jw1peBtLc5c5Xk/mW1Z1+1pYKHaht
Lfekisnfiaz5RpNAdDBsveXgSloiB2X3AJlueNGdrPg0I+p+spRM7cBuvfxTC/MoVAwbD44mu73u
ko/1XSV3aeOcVZ1hMPXwg2bkP28qv7JPaurBclcITs2Gn9VujAwj2WIDMcLloKe3VZRNgNE5ugU1
0HSuYqS4xPamYpNKrQ/ZXM7bWg1NoCKVrJ+L3LhwsINY0zGK9+pU634V4hMyn4WrWfDCuqd06R6y
RnO/IvPkzGn9teGWmDmcR5O6sUcqdsS5hKJwpUuGyBiIotBN46MvevcC5LPl1hj6h6XwCmYdev3m
DHSmNmqpb7FALr+2ZJLajUHXIyIs0MAYm+ZTnAiYpG1BKTTu2xl2uB9fBEbMz9KmALgmzA25RQ/I
y+JxziYUlbSJX/FSpt8KxeihH9src4jU1nbUFCbjYL2YGBcOluaa3mZSar4yJ/rkRO5gT5H4hrnj
BAA3RHxt1zE8JnGpe5QIZj073kYaJPPWsPrYp2z+QYigqSelyqaDmcjpvlZrfi2PlYUUG3m/5qpE
Fh3SgemGt6bvYSjO99SBcbon4/o6QJlBlo7YU89yZeEMOjSR2KgAd+JmAbquBLHrddKANNlfuwR9
5008WATvLaKp5H2B9pcM8DfNDB9HM0ya/lIsxb6y60Dq01vLmndv4NalEili+EVJWxBnoLzJC6Mj
tmK60qCkrpEGWmHrzn6vNfE1bVrzyoAez5m6xZNU+FhXkUy5ybX8ojjCX3wrhyyr10y6s+UtWSGE
rY4szo7uqda7B7ptsd0bXQLFkwlFisd7l+KcQ/5ZfLB8Xb3VHDOxAtGr/hDDXi7yMd7hlI3wBHcG
UCwb+ztR0R33+1uGJf2+NWkySpiDP8YuRaFG0jUnlWHxBiVqFxe7Rui0+wq5p9Ljg6ammUhc6ci9
IIN/x5VbhpXuq9uUBOXXdsLxvTEbo2Dbg+IRO5E48RtSqaAa2EI2oQlGDHZ5W0aavSvMuT4aVEUH
Oka5cO719ArypbtBIqBwcJiGUKCVfjY7Wj4Kjzq/0c2/yN74NWvZJS8sj1ejKmP6jXuV3Aqvxc/b
13lIINIMZmvq3w26ureDMQ8Pme7Y2w8qRB1j7BLwF0Kr06IHjKX9OhGQe+WTMJj7tLuhPsEyttni
ozPT2wE1oEu0oyK0nwry1ZX6taPE8QtCOBhQ5eVfS881tvMCcpLH3hcqVr91edofLWwXwA9yagts
/i6yXX8z26QowFLqR52ZYgixydzBQzGulkbL3vzMo2e0SDSYp5W2EX1U3GWysEjAZ+mukVl7HNiQ
bAekn4Ml6n7nTuy8NIzq+9xMAP6WNTCfYiIZIQ1NC3Vy4QHtYePWos/1TdoqDfjdH2nBMIJhTpyD
QuaF83xZBHzvSlDFqjfwn2vDfmv15m4YPLYOpBYwwyx7HtHaZra0F4M++k2SYE9mqMYOo9Cdba7X
127T3bl6vwfLul+IseCdztVqibr3QOifgCLHO/rYvE1LImrjpBUnJ6q0oVEC1RXFxSo1DabrpPaF
M/gHMWfE2K3yTsurW2LfyU6WOlM4JnYBsO47fxwMJOm82DOHq0O5UD4u4ho7dTJQCTAiQ8Waa91o
Eu4Cz3b3UQozPSwZrQu+bXxrI0fbYiMvNymJ/A2wJJuFLE9YD6zhTnHGe0vLmTS5xuVX99rBoU7u
ztFGj8V4STajPWA49JvhOHG6PFAmjiM8XbxTKee7IrW/iMh9+u9Z6v/HKmLCVvvHs9Ttt6rq52J8
/cEu8vsP/mEXEbRrIQS5bL79D7/I/52nPmzIPPpRST7sxKuT5PfzlDCpfEbBwaL8+zHsX3YR/xcX
fL+Dy9igY3B1B/8HdhHzo97pzwKJ59KfyMRRNwW+Z0Sj789UBeaipQSDfoDQmM8hOifGTrtQ1jVs
89pfQUaMPMqSio6dkk7rMyXsuiNPNCyaSwvrMUDQAIfe9rKwwwRBStv0eTzg/XtrWEVvlOPMZw5G
eohQPRkwiKkCogkYATYDZB4uTkG2S7MQQbYEQjBtsMazi0KOXvbrisiGb6YCOGuTayzYOnfHsjxF
pgYaRgCN23a+3mRbzr3tA8iyqTroLfzg0Jh093XJLIciEINY2KZ2LEetj5s8JPAWhUNSMRNb0m+a
YcRvatHSy8TPvNhznQ2c+nxxlZQFGFnDxdEHPtdn8DPYMcwKDbcoqeTiPEJsv0nrRF5G1RM+jDLM
DzqPlk0tx2mLuxbtFjfByLqWx8HEM3yDBLdS99GyN34T6fC7bOvJ6/iYKYgBuDGYiX6qmPJvK5eU
r2m28db0+eRFKgyKBvzyVmqWs5POUt7pS1HfZpiybxKgTDDE9bw6cX6mSNhb8ASrxN2ZOLplQCbj
UrlGrG/pcWTj2NEkBaIbhRbvsrwaavHS27F8MKhO8fa4vP2Cxt8sRvIevHxfdYP1PBW5uaPhxdtD
a8qmYFyi6ELQmu4oS+cAWFfLxbbH/t51ai/bgmW3T5am9Hdqe6utKI17d7xdSxnDXol2TyvzrRho
TCF7Zlprrnv4vJ4GnuBGTTcjyPPALym/6j0Z2GUOXTeR5d6qpuJEKj26IpxS3dnsWC/Ur3xKOXqE
YCfycHaGeVcBE36YB7vdOppdHpReMrs3mCnlWXYfDS1zRa13wwiS2hEf4z7PsG6WgswQQ7g6jJa6
xAg11tEh8yN7Nzhl/g4m4s2IfG1HmW5UbxJZGPdc5Jj0pqk99otR0izuM1VnwBzmhNpJ1tl3NVdb
QADuTKVSsim91gm1pH9ZYCxCDHe1XUKsYGPPHr9lT4tzPNC3ZQxGSh9aor0I142PTZG09zYDissM
3OJEcQOMGC2Ztx2dtaCiOnB/Y8t1w2Wr8JMwp2vws26GKknDTBcczzHOY1PExng/K2lvxjgVdbx3
qE2IjScvKqZ0hzdcrW5rYxHOEGYqiRPvXjHPc5pg1nxveDDN3FYPNgk/Gu9skEHGsyG4Fph2Z+nZ
6XT3DqBUlHyaxFJK9PWssHaVX2PloPJh5vXH9JqmPJMMQ0PjRJEZnN86kleUllHeYb/Q5lRlR7WS
YzcFygDvBh6ZqPYdpJjxYUxToR7kb17n+MP4zDxvzD7nOfPbinqPvKLeNLF7dmWN4y/h2ON+D7nM
4vhzaaQxnIrEoKM71+qSy5O4rL6d5sWALmSk05pdU7Mbh8S6aAdvS0vm8WGWnvjMvE/JNzf3jdz5
zGfk0z9cDLI+YUG2OO9WUS6taYXTaYcY1gRBVcqyZfRY0TxCAXbLsCAwJRR3bixj+i2Y8V/V82eq
p+v8s6nzPqm/fvufY1+8Vl+/SwX99oN/rNTGL4wEYbtarLzmb4n635VP1/jF8wXjFO5R1nEk/3+t
0/wEUx4HlgysZpN/9bv2SVwIhIb+ES/ij/+DNdrSV6zDd2s0MyuLuQK/A7+X9SO2pO3ioSt9vz5o
bKo32ZzUCBLs4qF8+QCSTPtFleN4KbQGxtPQvBRYm5DKcLjXQ8FTeUnysEHeYv9aVqRD9Weg8zFn
zqLNeJIxIVoQQ48dpKdAzJq7A9SiQHe6100x5hhqjNtsUt2rb5UXimQvPNEBDhJNklBTCOCQKilG
+r0RT98HfUivSXuSenAbIvlV3W50zVvgDJHXSPXlXPv6rWPQgsNQ8LWmzpuSWbKEgnpgrEDvfZGx
PmOn2MLSunYtGjbgxEDerN79vLooYwS+bicshsMOQuFlmJdbkc1nso1oipkG5S59ZRcBzb1d3mxO
AcVovNWu89LOPdYyYtVdmVifolYc0s4DXqLj16r7aNlUmndtSOslH4tXF3rRTo/xfzF9Xj8BySqI
0FC8Z83Kl8RyurMKoP5WSTB+WIOVoxofY0vdryJ14BGaPnaF/8YOwN+v7QiQ/c75YNbHZYXEaqrn
g9F1HOnpyVx5flM+PTrIC6oRL4mVn7Duv3Zt9kqxy7WbWGgMjui3gjekRPpey/lWFHxXsyV3rd9g
ZRf5iYw3ZkI8+CQTUY3Mmg/KTGhlIOkoN2wDEmb1vgwGipTOsuF5HGvrZ5mUr5xb2RytDGzJEzFY
X6sR/Adau9yqXr+VptoPyXIGiI/3c9TPjYvjkMjIuwVXG9tresnz6cyu0T54NZCBLOUd4iR4XiLJ
GVE6BYlaSwvznhcaGRmzWRTLVWdnJ0TH507QMgDh8bGkfmWaK8qkko4avjp9rUakl8Kc3rx6OY9m
jKMx6VJKlN2XdNJ/9VrrxqeyMXAYjs+mPCw2TEh6sx+XliolODZcqNYhJv+50XSPWL2k7Y6w1hms
aLJViu+T1J918l2uBFouEH/N0oJCqj9XsfHmI/cByO0YLDCDR1V5bLvhUUzFe6lnPNadWsJ8mR6t
yEgofJQNWgM758XRcPQbKdrM+rkblYNmK17qtsp2AKquG1u4nC/5Od4nYj1BZGU5L6nbzZz7uBxZ
Iq4bJK0vWcT+mn7POURCGO8s8LthMcUR2g4C2+zL8dC683hqmfQd+9LxjtOo0YOXzMWWoGp5U2nN
vNMTKqDLpKWvRyusN2n0X+axc64MD/4RV029WqM7tOYsxEdp0bO1qNfIpQhog1JPEiwTbfXMEP+5
nNDYw0X0for1AOxnEl2LKv+CxklJzFSAI2C5W6w0bOTMOFJMiRF2joPUlMJIPXk1fm3Hba9p7Lqt
akHwWBPPtYb6A/0Q4WSwX6dq7t6qyhy4K7NkWzjQQ9w52zSL7+xKjs8hek50a0ib4sKKy3/JzLfa
qBtwOCUoj1EPnMk0dpg2+d5mboFh4TLErAiZg9DlDR6BYT/hXtxgTH5xNed6MFt1jMbuXVPdWTj5
6U+jttvfntd/Jo/9OIr2GIpzBuTI9jEL+xE8lmaOGCjjRtQeadYCySbX0et1areXJTKcn0ziWXl+
WDOYlLGgWZgdhOH9WOvLJnConBnqfrx2plEneTJx0GwcJKqfvNKPdgfe1xrKRNjmuEoM9gcokXLd
ycqiBjuYzF/JOOWb9XGcGQq8B+khRDdwcrt//iy/B8+syQte0zNhz3gGpQfuDyaH2KowSPURxY7S
TrZ2Pz7WEze2ZomD0uwCByOP/QLkQc/T7Z9f+i8AuY/X9hnirygx4y8+EkwLCo+LVx36srPCDPn2
diZouT4uzlmd5Qfdn95UPxEgVON4ysae+9YHDoEn9i2hEDuulvPA/B+lyT74gNADKo62pqfOyuHx
zTS1CRgo0C6VXfDKwbUd77H/POt2AhxtIuXgFRi36trf25gBP8dofIHweDz88zv9m0vIIrJigh8y
dNs0f/hizSL1y9oUoHjMfidq/RYLGgRodP6fvM5fIit8m8KgfZooieBS+mGu6yvDm/iXXKs+lHmO
Urczgt9WR5zYVI6fheDvLjI2yjucZLeu1Ms7MAcpgdj4vR15Lq9blYwKK3Da0znWSJDi+3jUfOfa
6sZ94vG4t5sUk0Oc4GeazOkltmlhKzEcge+a0/Ogd/19lU/PU8eyP5ipOEEYKgEiSHjXVfoepUBj
qrzgW5y8ej9p2XtUf7iVsVRw0pga6wB/6wBhNw1iLMUEJqYzuIwiMIfl1p1JcBILw/boaV86G8CL
S8rkJx/k3zxhwMhBZTJ0zzWpIeCZ8Cdk2oJs2Arw1wdcYh/biYknGzNRByCvdfjnL23Vhb7fk/pg
0FinwBi4Pn6X71+rM2fsxGKu4JaO93Qbn8r6Zw/MD0fWD6/hEjAXtFwaaBQ/alNUM+ey0HWaQ/yx
2fXpZAYiWt7WJz1ciXkvyWzmpjj4mnmtIj/ZulVxYhD6qc+yXz3G6aQPxw4QRWYdxoxFPPF5OjVz
eUHwecfcb23dKM0PheUsmwwkBvObpb8qUmcLVerJQ2BB7PdI7sywigqQ1hvDsKjO9im4NDsz2Vh+
a+6HCc1KN9N3m6nepk3zyzjllDnFc0BmkQ2qwRHWpue84iwejLq8rysz2cLC+q1552363/hb/Tcr
jPibO5bvAoijznNYYD/6/kupzIby4bmsDkbBQWFMyjRI5cAOHprrxSCcSo22nYFl8q5LEtVB1Hd0
PhrlDbmTZy/Kwf861bBT0aI2Ev4eEpn+gunRComvMQodnesInHYwRPZ1gjLIKJAnUQNCMyRq/ayb
6m3p9U3qpg9wM9lVtbzhTpv2eaI/z2zENk2UNHurUDAC1H1sO2t6m+tTNDz4emek7VwTWVhGBT1T
9vLsN934GzTj335If3OTsGasf6Gfcnr74TNScQuPTI3VQYFfZYsD9FPx6wgUvqiJf/KNGH8xxLFa
UDZn8VgzDNP7yz3ZCmtGBhqqQ2cSDjOIsIRelJ0iVirf4PuhX4bp78wBaTR5TGUZO8C4APbKBnCo
8Q7XFQX15FfbrY/et0nXcW81e7/2uXHFYOCm8MnE4f3NNlNVW6HV9G9lttxPBaKruy7GXGaxlb9G
at2lKjPIFv1CMivMptoM2K5uMc16O8lX+nG8XMRkUZvJf+h3+YmhNj/RqHHXRIPcFItMjhOBmI9D
UFRRmYfhuz5Vg3pMJQdJD+U3WFqOevaiHjsZgwoWPnUKIwFb4xZy/cmy2K0Z7hCmq+C8/o1W8ifR
uF6QzTDuDMrPtutt1E/2de2qRydeDxB2rnE/NVpQtOyW9Ci7TAxHQ0ZA/bZDN2ozm1tMRu2Vb09v
nZShAqcLkzS94GujSHRiKw4N8SVLRooNBIyI2j7QeHKiHP1EJWi76YCvM0YuThyK99SNVhsyM1yY
3B2OkhciwF+SXlWn3LAZIY+hZXZzsB6M8EeQRKPU++yxsy+keDG79GfrsfM3tzd7HWIluo3ZytJ/
WCfBHGUtltry0LvzG8SuexL01+wv+PBsbut1//Vx1K6lb+ykz07v456vErmbVa82bcaPIWiFFK5n
Wx+InTd2lhsWMoazb3oVzabDfCgMeszGNCeeEJPbp007fqPixL+ApE7CJWZdZBgFWpJnebC4TAo0
njGZnJ9Hi+2W3llNgJFhCKZYEvLy2FnHHAxZDxPKCQOoEeroZsOjpEGD1IC876D3Qd8qLuMw3At7
TUkWeATJhVthq5ZzmSgqUEoPxp0GJLae35yeGrsO+LLL6QCKn3M9sohwyBweLWKn625eun+sr/9V
2H6isEEaNbjW/r2v8OGj0vqvOMvff/B3hQ2cJQIW+GW2e7aNHY3/5/95C8UvbCY84oe+cH9rXPpD
Y4NZCVfHh/zisztc1bc/JDbzF4HTlkIwDL6ObmB1/g9kNnNFCP15S6OvFdKcYZiCMZMjnLWikv+0
fcK+ytMjarUzcIXxDhd5uV1EZx/LYsm3bjP0ob6M5r1VOIAFaiguBnWSR8/w6GvNa/U400h9tnoa
wIxWelyV+mhv4D5WAeUKGRneKtmCXr2P2SsKNAiSBSvVRdD6MOS3yqSpMlcx439G6xuDiibW5/XZ
Wa519iLXiXeIwnzASs5hozEpEuOxdi3U2D9Wlg883pUinHENftW1gaIF64njyLvV4OZzo+Fu9md5
n9WOvW+VLaqNlQ3lfQoJ41Q3XnueXbyUm6kt8z1zbGYGRTVdzcpxj2U8ldsMsMxJMBTayZ4UZJbX
ixPGfJxk4Qi7EUeYo3CcaH3euFPLSXPWq/mw6J2+BaBDgazd2ld65x2KwrxvdMOFkOMblzInzRNN
JasRTq/Yo8whT/IZS5YX7aTekBP20Qe8yug2bZyjIGJKxBXVBXxZ5XmRIt+5tuaeSlbOAOt5uRmE
2+wmTN8gwCqSp0zeSPSSqX1obTpN1Zw8U8htPiFbOsdJuOPnyqjNTdK3VLzAIYmum242CbLVSdox
19QSQz+PVWQtD1WHaWbYpqr2tDcarww2RZB8tIXpUJ+BlqnqfgmgDAqQPvSQyA3uUzDSVuVd+zEF
D+DRsNptOoIuLDBMUg8876e9W1bUzKagkG+mEhYOkSedfsxUKxNJKri3RqSn1L5y804PMoOS2a2W
L6gIUCTJeGCly6+1Of1/7J3ZctxItmV/pX8AMszDa8wDSTFIihL1AqNECfPomBxf38vBzNtJpkzq
us9lZVZWJYmMAODw4Zy917ZqjbV0miCxVq+8seov/Fj2SiPjFyk2Wf1KKvPCsnPhlimGWTsvPLNA
VInCm7VE8KbjBfZOsS+byvfwjHnzMIw76EQ65lws1K1KwyXM2v006r3Q7zWU7xDStCDNiwB+JT1W
c6dzfiAuGfdN5ejT9ZhAOW92gOfKfo31wvhMMMl0GREbFSuZluQ9AIZNwZ1o0bRJDAdkh9YLynJA
yrXHOHOSbANdA0lT5xbTdQZxAUZQ0JDAHDUzJV8zvCsRtNRrZpIGGA6pCo8hHpXiRkulaayLWuof
52F0hx3V0zFc9zibS9iaZUmL2YgPVQniE6WiFa0hHcr7lpT0aIW2ZvqcJco15TSu9bWJbXOTR0X0
sYll89FtEn9L6BoLX4zodM8X0K9nXTjbAkYSxIUcYows61tXtOUj9EaCCLzGUFHNkrSllREY7dFM
0/AY+ySO+LWnsYMSnQfNrpucDdEy2IV1AzNTN8DEVKeVTpINE5vbWBfdXT945S0ckmjvATyJcRR9
DNIheghzll3cnKazarRofvWa/HdB/NOCqGjHv1sQPz+TaU/+b1X+s+FEaUP92F/LIevMB84gjvv3
gsh68/dyaNof8IJbCi/Cevf3SqjAzpyGaQE5GJkWbt3fS6HzAcU2Bxps4Qg6WK//k6Xw7T6TNZUu
FyOOhpZBT4v21tuFcK5msBiidy/FQBLbGiNbf0GL3rlILhvx9R835heHVvXL/t8hf/kwjmKqbhiQ
QvAvw0zkTErE0dmXWMNjv4TkSaa1R04mquVhYjOJdM9+Doa0PfwvPpp2m+77ahPx3iqVaJkxdZVh
X2YVnlaSD469Ro5kROGzNB6I7cJpI/QW9SftITrYv//4tydRdeXo12HBcEIk0kNtX97sN0wriUom
S+uSI8rEC6lhBlzrXY/dJ6nUx02Kq/D7zzTfeij++lCGig2nEFahSqz95yanrAFzRSjuLo5ZYsoC
dn80Cxd8iIfx4rHuSH20E4hTdO577Dtx13cvLhCSfY7aE+wDTKh9jaBlOgjUk+F2nrG0ub6JvDZ0
Bt04D0sqYIJmjl0LeXzxZspLgBG/vw61F3s7atglMoWj0nIwptjvSl0+kHs4AbF5AQ3CWOmpG065
gl/40J4faEhV5ylzBP3g/9nV/mKsvi07v9480IeB6/mq2Ru8e2KuRrTU5LTGJYX89/CaAeCV8U89
nZqLVAkmjk0IIMJL+CtL3N3vP//fL6aH7cXyPZdetM7e9+3DA3JVZk02GUgCyYlI1AsjYa7dRgNZ
ar//qHeFi+Va0Z7xZik7IYXZd5NAKL2u1PXeuNhJMN1pYASz3WvgZ2iRDzpltv086K56O/WiWL+m
opHHRG0gi7U/PO5fXTgdcGZLrEnWv0ataWtV0OihfunZVDVrGx9DdWUizhzg5JGQ8vtr/9VLQuiF
ei/5D16od8VNoybuTLMG87JkwpUyBsiyIFJ6lW5YoJU/spOqzmDlGeVL2hqI3UmlbxOyQ8TQXJ01
l/zECJAKe0/d9K+6jGQ4o+N0Gsfs/jbYcnjLHJrF4ylgT5Xvfn8R78IilgeIUcuzdXQI4EnfV4PT
PAp7XwbGJQxTgEEzDkg8CoybqSsIf2zpO+T+yLwnuYGFT4sVKSlVdSGD5kCRFHNmktlNjrB2JgLE
CHXx4rf6dPf77/mLWdCzOBfSpuLLQqx6O6a1yewHlNvGxaF+jaJPkWiMGhKNoXIPm7z908hWK+ib
uQNpEqOaQyjnPZ383HefWHSRmeqZFJcRhMYZDpHzHAYgqUJQfCC6lYS/tVwiCkkYxU2Jtohke7wG
wX0CYrHGUi27Fwvc7+2Sk6hrvASJBWcJNCgFIHWLBKsG4Z4JVRIxeFBrQL1eEfBiH02PC5ol0KTf
38bXvtM/p0QWa4yesL+Ia6HY8b5aPvtZ4GH0jS5greUaw9NMqKKnpR8bdArdoRziYVyn3pB2G9PR
cmgmA/afXRDD+VlRZrf0tQT1sTZTANx60Xk7kka07hC7AtVxaUTSWmmhA8VBtzBygAcYtU+1VkTd
RveqCuJmJBGvgSeDlwB7lzcjFWO/ZQlwsWWkylvg1+UFQ1F89kWRXqF1r26GFOjKxkfq3a9oM6P1
JuUEBqbMv+uZMDY5+wBEDNiSkKBNQ/wiKQC5pALE5SbpWL9PwM1oFDVWWt9CoiUod4rxZKyQq+ug
OyEAouT3tPqxL/N03Fih590HVKZ16mER4TWtOUDtKZyoneG3B9Ay3M70v1HxIgq0LESXHWZEAeaq
6XubXXrDuewY4v2+MqMejVo9hCeAucG9HAeQYR6WtfZCw8Ww2aV3pYMy1iQnrQBkWd96UZG36ymw
43DjpyRJRXHPspsxRjxwBMQIqqTThopXtGVrQMgpG3++nQoIFoHNNqH0yXZkC4jbZKh5m4mM48ew
M6tMWhV9Sl8UetiE8M67Ah6b9azMRmz4NQS4XvfqE9ENpPK5FpmJ2gSGlOCNqohpjCSTf7SjJL4Z
0Ih890sObasIMSqWD7CEqH+im9a0gaXS968aOo8jgatfwPOjYBlwsSGTMr/Jrqow18PgwssZ7szZ
qr4WgXC+VBZRE41bxy8MlOlH1Iep4rNF5UbveTzrOOzQ+EW1Q5nPG9YMrILwY4J/ponMNUCNK3QD
L3aju+vJSaL6QXP8JONk7oMtOpUlhfAHbwgxPzEAUOZ4m8IrfHVIljTNQHhTeyK4TTUJR5NScWYn
GoINEvekC10yM4L6ixZDmOHrZmnZbkD6FP5Og3W7z7Gz3VWAGCLkCEhn9MhnM8QMbj83/ghGSQBb
k7AhwvzTpAmemAwBqBVSgpsaiIKGTaUwVYlkVOKGNFhMbU671hrNGejmVvBkXWPmocIx0dY6lZLN
GBBLSFIIiDzibJmyEzu69B6UsPUsXfs5BE2E/F9nv4r/jdmoGNFNhHPwCK+D3GvQCke3d5l4bOYh
j8SmbdGi/4ASEmNzKgqLXy8bRVLjxFEh6AET1rs0pjNZVOeszMyHhqYz/0il5XbdwPzMdBZSjLcD
4KzkcvIn0TxxTUPCxodyEH8wewri5TvcnJYc0XyFo4R/gfE7venLhikGkbivEu6Cq8Crpjsk9Szq
icaMusyR7OH8q9BhEV0oXmHli5cmULcyUPA3QQEKjqr6tjCEaHxYKExuK8KoTeTZibwFHMr/zIhI
aj8uYaVRhJEe/QfGL0UekIp5N6Df3C50vj7huGHlqcrZNlmeu6keySJk9yhN7r1RKIAbrySflMWD
eEkqBgNNBPEytCqnAFYcHL9scJ4XjxjKBfFS5yrcOIiaJ+xN7H6nRMi7ZaMwZw1J0FOau8/mxP5+
CVtuG77MZPrpC7wdj3vhWdaxajT9Bi8LXLcq1G9Em2fVFcOIZwfbhs171bDwCJVGHvKN9FRnE17B
tEWMlRHg3CudmcyAL25D8m2eKZpj5ALHhRGqES3ffOBnyKmuRoLZGq3F1r9scHq1VclmOHavhx9L
rcmSDNJiQxPUpmapZU26ApDf29cjumV08o4NB9lSMLgZUD6U2wmSgK+VY7qtCyP8htSHDy+XV8gI
HeKth6lV2yBWnm7TjhffHsVLHhCozgnCZ3PH/w0igwW4tB3mtkodVQAUJ3tD4qdjGrCOLk/6phSW
d+RyqrMF+e4ukT3JFjD3+bbgstoD/C7jplPD0ylz40aPUlamDKEcKQYD21UbxFx/XY9Y2A4FweDs
0txSefniGTIa0ky+DJxf/IV2xj3rDNLZpiHxHtIMt/W2U/HarznYC+8DOyH3lDoo179MAogGUFwn
JXeFjPTgypWQFhqkFefaVR9fjHD5Fnxf3hn1U2pUeAojnirb/eYA4pynmpiCdFcWcu7DyBY0KAk/
R/093U4ycp9bH5lChl6i2JrJTJB75PDGt63gmywj0QZ9Jc5LarZjsEffvhIb7aiJxG0AVHg8+pV6
QGmDkGtnVuRKk4QaPCbdPAUAr0E6IGjDRL4yfUyaGBuj4l7q0CUsFWJjakBO1kHKMcSefAMmJ3yX
lWVKg1D6MA2I6k0CRS6kGL1ujHG6Xa6QlYg9snCZgdqKDtpy4J1HrX6a8f8/YBMneY+pW1+NHGkf
+oY/rNBYWdtO7dJm7BX5645xWTaxxDGi6hwtq+XHXPvs1LSpTF+jRGoWm7bvOcmou9ZSAg3Qtxuw
lFv1dWKXq8hUzHXdd7yvpQKVQgLjtZolSUaeNVu7XuSg/xwRMR1hAkvW6MiYHWPRYv+OGfKI1VRa
e5yErrUdB0hIMnHAZjo0t5y7qcW9DiHLhkGptbrz/BcaMoFwuWQtgkIj+LuptGobBP6Yn4rB5afz
Pjabe4Q6Izv2MONGo6gkOztd5r7JJPSKhGUmebYikTqS2x3nlbhgTCw34HUuUgf3ITWZF9TEivGR
FWcZu2E0saxNHQlTk5fIby3L0GUZnzbe231KIWA/lI2dXXu9zxDxddSVNrKPUxxJMlBeBwSWd/9n
TUoMkKZ2aA9aWqLZlLXzHBEigFqSUeFOmcKLmCEp5SqK3mhKwuYdVW3IhIJcY8U0UOs5CzZ0pt/r
NSZFCDQLgDQTdUGv0BpUDKh47ZG/k2yEWhzxpnGDD4F6upocnNitsNjmEW+WR5bsnQny1doRUz/d
9mnFbG8lxkdcMvOFkzqDWsdn1CtaIlni6ohHewavaRV63OwuXNCSXcpdsrxRFYNYgMjBiiw5Ukvv
mBSqqB3CHelRxJyWvfq2aU8Dcms1ks+NajndFdJu3VXNUY36LzDIyIm47l4OPqOb3o+2Se0We1TL
Xmi+H2BWT4euH8r4owHarToSTWnctLqK4XH8ToFGk4rRrhuk1T50Ts8mJNKy4FEf62RfwgXgej28
sjbxkve9PxUfTcshkCzU1qSTiwMAb33ltczsYxalPyNLwGdUckgLm2S2HiqLF3iie5EmNSuSTMZ5
3VHyDNihSPcxSyX3Oal5oJUzzhM8jdTa6SUw8FXUVGhthqk4JnWdXlu2MIw1q2Zx5GQ/HRQWEjlN
XZfXYWVVP4MpZ7/gmui+bDaZCsZudv52mkSnn1C4wmZNQzRV6wAa303R2+htTVJijlplqnhVj0fX
5BAs76PU5PG0Rc1/N4HBTbIcklSpACJnt0Yi1BCIg70Y2OMUakvXxP50R8oWO7yp0egFwAJdDsoZ
/KbzaAW8qkHc4BXXW74e+EeKTWbF/gBiJt90WhaTMGbensnRzX5U7DFZXeD8baFrAqLX0vAxRPGh
8r3UZKcjVkWamKrI0Y45rSI/L8QurxBFcRVcJUEEp6gOjJsFgmuQx/1iztLfuJaCczKcsNO4Jutn
C1/n0BcRs9XsJubDkkC5zJtBmjE5wqe2CNYreSdytd+sw8C/IkiYhMqwpnw1EsbzRBNrxKrGvNdC
fr3pcgZPEmrZSaugZkRqZp5nQBlrznbxwXRw5tuDq4uzU/e8cZ2GrdbJmuAKjL7aYTTVuVf42SIr
ffvoebPuHTmwTZ3SLEAig1i/r+gg7nLbNH3OKhB79Ww2HnwfPu/kBMxK1Hm4JV6qsWyEoclJYmEE
ufSXHujFkcDeqChUZ+J9mCMWo9cts6MXP10AbyuqZIW+i7KC4CBXduaOT44f4rafPiFMnq9i5Fyf
YAlmG8EbwuzMaWfegTAm5M1zCx3fkF1rt63mVrRg56D0t1ZrgQiIHO17X1vOS0pU2I+cXeXPKp8E
2+0R6Br7KqgVqECvDDZl+5ziyhfklW676cMwJ3cJ4XezJTygOTmQUm9wNfibKHWTz0XdRfcue/xp
3RfEW2fC0ffSd+QNHqnwU4wr8HsFOKbdOKWeCHbKZRDdzqXGiRV8GWI/+oUt2ebB4P63w/Pj/8f+
C99dyWv+pzj8rwTPzz9E939+iYt//cm/mjye94FCtatSgxAXINrhl/7V5PHND66DroGux9JrMalT
/d3p0T+4VKeIuMEoY9GcoND7V6fH8j6geHaJL1YJn4Q1Bv9Jp8f13xbDUFJbykpsq1xkMpHApL0t
v0XSBpecRjG+Aa8/V37JVgYdoThbsrA3ud2x8Q3SubizPG0tgRCu9GRKNrRux0MWtxqcUySBu7YL
2ntqCRpSr5xto9/le+K7WTEXOCV02YYeuUJWTopeSTvFa3d92ocK3GiPwGbg0TsrO3PczRDIbOMo
FmYD0aEkeR0euYzaVVT40SejFORTDg75f4GbEoM+PhoLZNMOhfw00x5dc0lQnwdN33QKyxkpQCet
Olidk8J2sqBD8Jy1EEOlbJIrfoTwd5yLwD4r7ZKEdSo28ZSOhxYk7fU8ynI1KVDorJChqYKHhrW0
drIV8S3ZH1gTglldOUxrsaWbQgi8wpC6HkES4EFlcR/FDhGUFsDSVPDXng7ElPXpUwXpVakehmvf
ljt/gIGpNZhPI7CumEoTu7vPwDTfhpVhXcKFmEoEB/TUSvaoJnNfmzdBHwZ4IwZ7azKtr1yIVhu+
c7axBLRYuwoADWieB8LY+txnWX2gLEk1AIOo0ccfCfgbWE4llIaNRzsZP9Jor5B8zfYV4Bilfitd
RAju3K3CojsEowpaExLOZp3MxlYbTNJAUwlpthWlw/Nw+itgGYcu1Z8SBabtFaI2C7vHsJT6iSSX
T+CX7HWAQOQr9nF5MmKom4VERoMuehth6cB7GUV3woYjBQqTlD4/LXCLLMTcIC9ib1UXlfsx6oV7
m1laiJ0WGUfYhuaFDNl060Qu2pW5/tEtXN5Szu42bBLmTOC4p4l1pU1da425YLrKFdw3NyD0kjAb
Xgyr+xKJqlw7NN+P8cIFHhdG8LTwgkl3FV91cgN+JulAI6aonTOKNus+cxGukrPSAwYVjbvuhoJb
NtZFew2k/SurbX+jYefZmqP+wy6Lr8hOK4Jj0aQcBwU4zhXqWOaeITZFK/0nshn6h1nrq3U6hPnW
bUJIyTMVj+KgLwTl0EWrsM7LcfwKNb/SN5BHknortEaQKZi2WO15ylvH6zAJIhfUL4MCNmcK3Vw3
VJLXkyHDywDZeXSMp1kET3rbr1qqzKQ+6AW5P25Ctcb2YJzusTGA/o3gRTuAo8ne/qFzPCC+RVGl
W7pI7CjZV32Mc/hBJTRuTFquiaTfMu74DQQwWCK+ESQa+m4wHieD0iprph2z6EViNK/FQrj2QxxC
BAjWT8VCwG4VDLvVxS5VeOxBgbLbJsMFvcCzBzDaPTxtcLXxMVsY2yYBTsWhDw1EKOg30jPuYLhf
iSDAYEUgkHMtSG3celYVHznxGtum7saV60EvMWrX/2y3hXRW3XwudQ8bLyy5feazvIeuqe2ckO1t
oMtxV9oppS/88F8mog02RdqMZz/xqOp1BSpnabDZQbS1ytrUuVCUzognz4D+j3Gx9ofMJomwaE5p
ZiFagdS4H9DQrwejiK7HwRm5A6nKisx15+gQZXA96Z32OEbwoXPMClm0KXJB9HcCfGQ7aVaxS+uz
K6cv2O9I42IDfZzmcN46/Ktz7ujVtZFbBEc5tjYhpEImQ2mcmFTvCIwN0rDXNhcraK0HFMzkNRFy
uokdxKNrWc9yH8L0JB41z7Knma0PiCBvPJN2koIyGL7mmQ+fauhh0dH4bHdU84zVNA83+RzJn1RR
QCxRgN+RtwwWwUtqbFeh+G6HbrNxvRhFTeyq6B9T749hIXNKWGF7leT9V6U1BzqRD4dybkbe0pAg
nlVXjyNUrSLpvpslq83Wsz1xZRdI04bIuI9ojQCIKvQzlVEcoaWf7nNPK1bxTKGs5rRlsMCCVsDk
aFDMPZhtCR1Hegb5VVl8dEfydFUD+Ox2AO5Ysf2dqHWTxB8jOE+ll1Coy+9Cd8bDISJvz2adMJ9Q
eV+pPVWU4n2g8jVzL17VnLK52VDuMQrOhFHWbPTJum2Naq1VkynXDq/odVxHbAf1CfRUjr4ZD2aw
cdBBnWTXhLuxb85TUTSE4U7iBUr7hMGkHmkP5IQPWJTI596Oj+0cfENHWxwjBzZSAD2iz8ZvRUHq
r07FDJAbyw04p6PfiujQj+QCFKF/MxjhXSdK68YqyHb2+8G5YC8tdi24qkimd70utMsYp7f4E/0T
5k6TtzG/ibxi3k1uFrA0JjCeVu4gXBKcYRfbWRCVK2cgJbalwvHJzqjHjT339a7Bg++SnNZRcJNC
j6qtycrZAsJRtntqOhIPvo39VN+69Dn0bRwGHIaLRA+0L+Ni4088CuDo0/HccBZWTn84djmZxV5n
GPLQGNF9lhERDAdgZisjQEPRzqDcBRCKCAU0VuQQ6KSj/ZBLzBpituajWZlavKkJkvts1f30uaj0
6eSpqLZehbY1UhvJbys8fL2GpPChu9nI1J+X3AOgrAepwt+MghnTBz/4LFU0HPu59ATrv7dWjoqO
8+cek4xeiA1uui2emhGvqoqaM3sNnBBAESH9ZodAENPikk5XlEyvGTWvdoW3adrFehQ9IrOsMVuA
VmhriiaoQ3ESJO1MAp6O73U1Ek8xrljdsHBUdm2d27ov4m1ntrUBj0z2gc95adB3jmBtW/ky9tO1
8EAmzhkHbSmMEgSSL4b+uPC/8zjTjlqjwvs4l6HzRowRfDQcze3WVTc3yS5zqDhXfkC7MbZ6CBwq
FZCQZTyfgBvSix+3zR3F45GNpCuTdYVnfi+SkBMsKovDvIQOomoYCCCUrQdDVuUS5hg4NqEgq7BY
Ygux/8ovWErJpRbO3uoAeJAH3oFTA/dN94/aHRARohBJNCcVUSOKfmtNGvpYqQ6x7ICafF1g/D9C
UdE/A3JL11ENjwPahsperJccRpF1+jrBO/CFyXveWtwk/OrGNxuqFi82R8wVTxTKdZ7BWF7hkMA/
3PWpXLW9Y647HEP12nZjLLeNgJ/vZnG/xaJ4DSuxBupGqOSo4iXdJWkS9Y1zEUv+pKA2vbdx+23J
cLNO/pJUmZe2fCE+kWhh9tyfkFp659COSbdEDeldCQTL7iaMjCi4xjRtrU3pfekA+nyWKjfMjUgQ
y1WWmDk5+rGlhYpqFpnsk1XbtIKBq0MJRmzBWmIG13kq5Q9TC4maICf+mfk0OSWjBmissUGWDti2
yRwvPLJ5m4S06k4nqDrqyAiXZWfdAQ6ytmD64FbRv93SXAv2wNr7rTMNAzWVYbyRAju9QMO6SssR
7jqJ3qsKfeazbBCAYlav7J2RVMjMaqPGNowfBqLMBMwz7BqcSQSFm4PuvSBcmq6QJM03Pu7m+3pE
M7JmPk8xxRviISj1/Etk6ARLgtoKMJdH4Qmzmn4iTRWdE+P1rDeRe7HmblyPel0dTQrHW212NHwp
dr2VYHLY+8MYc8iqW1fkaGRMzUW5G0kY3ae5Vh4nnfSCOsjHh4qIFbqE7barG1hAEd3qNIVen3qe
eWaSGLDdEGVQeYO5EWBiry2CstZkhNbbTNHw5QLGzxQjv1K0/Gzh5ifsUcC8NmygoOrHC2AfyCOs
fUXdHzpCGxHAxnRaFJV/MBWgf2xh9S+H2v8qPP+k8HQXAcVvzv+J+F6VYCLfCDxff+qvs7/vflhk
Yhz8sUe/IYoE5gcKWi6SOioCiDWU9u/vsz8sZajxGCX4G5MgN8RHf6s8MTwEcMVpj9qUJygd/Edn
/3cymICkH8dCUEom3oI9eXvyR5gYZ2Shuq/NprYwplvHoFo4Sxin666l9fmPAskv1HPvlT7qAymG
oPNUuhvXeKeqyrjq2qwL52w5JniuYUz2IHSmWzf3GeasPH+QsL0tbSDfUp9nu9wv5JWw197pfILU
5UiDXPbsVbH7nKrW4tKsEg6xYb+/NCWG+6f2ho/iUSMJRJCoK+vl23tJ/CjReZlhnzPVg088pKpO
N1OadIkcu+kAnz56WUq9UjVqf//Rv7jKV0+N70ObQdT59qPHhplD11r7LExkacQ/0/rmGEqBm/ZZ
8QcdnvFePsqFMgLxx7CJR87xXmQ0VTl1oimxQdsi5qUFTEdiNaY6zbCh81hoS2Q48QkTAu1O2dIk
pwZa0bYkhxRZAxv2P2j1/n351MJ810XIRYCibb6TKaLYp88dhfbZHzlUgwsjAUxHTrv/X36WYqOj
i7SVzvrdgALTqeexlDYmnxE9ga2JF87W012v2mq/f6pqwLwdUBiaEMU5jodFAvf926cKRESVn3v7
PITxz9dEMRPB3u8/5Ff3jkkINywfxiz1btQibLO9zsztM8my1Tn1B5qZi8PSoPf2J7Wzoe7O+0uy
TM9At6u06+8FpX5oGcOsGdY5NfEWbhYBpRFqdN+WGDS/yeiIupKXVAlOZdxZR8yX1vH31/yLEUwM
GtOerl5V1WR4e2dDHMFh6Gb2ecJsdLKykspdo1ojtSYYoTQ+i22WmfTq5Ix1G8gnL6+jFNDMIH9S
oP/qCcBfDOxAPWk08G+/TJYH7lRkNS8vQZp3S59qSVGkkxlsf3/hv/ool2IyClqWFvP9iAKTTIvd
a6xz4nB7g0ABFMA1M9X7mJL/oEZ8O9UzfStalu4BrDL5uH8N3zruqrxpau0UohGAZAN4/6m0crpk
S5peKZkdfn95ypD4j+GlPtLzWRuJV2U0Y7d+Nw/W2UwGAQCvk85RfE+sIo0+0Yrpzh01tNIi5Lku
3UAOPKgKIjxFBerBs6eVtPOI6GrIk2b5W2aQV6mHnFFTrMJYI5IyUbKM339lx3p3m1j4PWZTBiKW
DjoO7yEtpT+l9sQB7iRyvdjpczzvqsTVdpEhsn5V6YVEU0yzsK0IvUtr6W4NftmlRVyxROHReYbN
zIMMATe+zID7XyaT3IPVa1fbRMMYb+gMocJwDNq8K44KKNZU0xOgTnvQU36sVUoaj+y4Fii7SXKk
mTZPnVKtkstlndqUGwgjJ5W3UZKjJcK2EjxiANYgfwZhYxwMsP0Uq724HTdFELvZOm+T0IJznVju
Pi8bPkMJVECxo81qoJ6u7MHG40i1kpDRuGKE1DYtVDR7HchPWm7uadHmii4q0OG1RhmfOJ12L6hI
mye4YmZ9guQn74CkohkzOw2tB2CW5KshAx6ZN1suB7YRfcgjtGnGXpe5z1liMtptatLP0ggQyC0R
Ne6AcKtAJvW9nkPzMDRec9e6YCaJCGzWMNDx8pkiwMo5Bg4rzKI+0mgMnNE0oPkNkSlYk80dRS78
KOH97heB/CIdXzrUHYme6P8IF0QXHM2P5oC0rA6UHICkdtJNp1a8ZMBIIBRjitzOIoQF6ss2eOxr
yb/SQmkdg7DktxSq7T533Debygx2EbWilqzUJESQe03MadymKkinQ3LjeapRHbuwkwtq4N4pVhuT
RaO/iO/01KT7jZp2Is9PQza0CKSapGHUUDV1nj03425S668pf1TkCUOvCD33tLSSNfQtYi/sAYk4
gdx8GcvxFMsbSP2LW8W8f5UeyWhbzL5xE2sIXzfSIasDm6aPcsGTNutNl9EcXRkl3ALyGPFyCILw
iI3poK1R2Jxua0PloXdU46edzFmXV2hq6e/XVjRfzx5FxrWRIOEeqsZ5dlHTYtkpW9iljjTa+8ia
zcM8E7i3MSPX/loOQ/ngz4m8zhuKc1TKK2OFJsDwOXrq7SnJq+EYkaHOb8mniUzbueo3ugjdB3hC
CYQ0F13sysPWeePrFAkLO4Y5VWRBANVaUFKnnUU63CwfMmz8RMTFNdHsOiDzkjEZr2YO7RckI2Cu
07AvEAy03U/fnskuMb3+Bu5QX6JzTkPK4hkz03pWqi5OqUSYdRg+vrh51oqdcKT7fZo9YyNwLl4h
dW6jnTJyQNDoa8Lx0oqMhKqvbgLaFLDUZhF/jZQC16s6quccpvfoEMOzQf54s/fF6D5ByAEUUNbz
V5eW2cmySeLA8WXPX8n8yjgLm/NaUNJsIVg4gL6ysfya0p3qNmjLiWrUW2+vNqNUcCY0zxtlMdg2
7AFXA+qrXeETM8jEhAoQDupdT/XqiJ2lPqZtLHbS6eWPMKrGbawlGmblqviSZIO9zikvrOoygTDQ
iIQ4w/YZnzPvB0K3TWgW8bofWmNXcIxPW19Df4ZgmbZnWBGp2VpUoVwP/SncV9XycFYttd2oUk++
Hq/Y6foHGMwkjpQJ9BE7hAdDXy0IgcHTFPXJK1vn9AA2cyVp3RRV/6kmE7peD6XY9YrjU8b699wT
1ZcgT8xVEhjTTmihtelzvkcQdsWFVQmq3sz0fuXazbiqI50n6uFCuEJ/UN5i+apvsdcxqDWXHdnz
IhvUzJRXQihp57aqOzM9A4VTlSxrQkPHbNu9RK3OhFTNgfEgwRUS69ChZG29Hs+J31P02aqEGARV
hL6gIUeKO6+R/ldPoYFgdlG8eJJUsI7WC1qM3gmBtJo2Md1trn6bMdVi/+rDwynBxqyumG0nzlFC
IGvduDROH4ba5tXvY6c52JONL2wRn9Y1w1bVPGgfZ2h1nsyqidjPxSTMGFZlVrzzsaiLr9QJ/fqn
rAdbSYs7ih5eJ7Zlao8/8KQ05AFkmvMZPX9wbONAHHLKOfGqnKKEjpmRxt/E0D2nyKq2jg3gdR2S
Ryq+5PTNtPtkJq3k4JsxZW7UMms3xzgdj2NzSAnV2sHwqj/hZCi8VeDZ4yd6ysUdEsWfZj5/mUzb
+Jh10ASZV+FimkHbb+2+Nl+iLo5e5iQZ76Pe48nxxhOugC4LQHPkjYBc4kQ52HPhnVwHKchmGnOM
7MJlHl9nPVWwQxdM+tluKnkNNtu6c+cp0VZtkfX0b3kK0O+pJzySEz2V28no8uupbe2PxEnnHxvi
U++KxG/W5FvQRhm0fEsh1voGc3E4d25NWc4JzcRdCd9K1vToY6rv80hGb5MzXcAy3qSFb5+wK3wL
a228H7sow0fX69ctpfyv2ehCqm7Jk2StJElzhYYtugkQzVy39LpOWjBCd4yHSDybCVEfJIUF25IU
wTOQBg3fBbEx7d5gyttpbGaHDS5KkwAJ2PTUsPECPrhZTbxsiaG+TmISR2Q/XzqiKKAtR+NTn3cN
PQsh7OQ0JdPkrP0Kj83KD8k+uHEnBG77IO7FgVOudpV6c/VJT1ozgJtA6rKq9OoZuih/vBlZ4X8a
QyOu+7oe9hML4ZkYuiLf1EEc0n00OF7ETG57cGtGgqS8RmwdDd5wicyBqnKZhmRICKa8p2zqYH/J
3LmaEpNpFBUA0JKmHspxYxZtH9KIrczrzpOzs8JBZfhbP/dsJkRj/FGZgN12AShNtIDou2y7Mbdw
JIiY7r3kThRG86k3pHj0ycveDtNM3kRK4TOD/72ydWRvNNRSD7jP6CWEuc7xCwYd1qFOh7gYakOS
A1dHoDbMnFMwm3stMbFh8hF/2PRJb0ft2kk6OkWJ1Vg7X7Nab4UT1Nk1wnPGdWUmgdj3jN2fCJWm
z7Vvdd9HJ/Re4J+RuaAj9BZrxK+oLtMq99pV6KPbm1X5f9PGuJkOXlf/dOIpuhUptoLVnIjuZJEz
UqEuB7oQT0kjVzYWtHXG6vxRy9GFm7obdpsgYs8ezXKacBRVIDqd3u58SKnEW/xf9s62KXEkiONf
xfI9FOQBzIvdqlN3FV0f7nS37vYNFSEXBkIimYQHP/39JhBlANEzU3dVV5d3mtDT6fT0TPd0/7vm
tKe/gyWZUFYTPg1vyAtrN4BpiqOb2IsigJBo9kzhsM1Xo1Vd0znnYCya5z/mg8m86xwX+/X/Y6Fv
xkKJkq25Ntu5UNQHUe2uR0KL36wioc0G8C4uzn+LsllCDSqfqSx1bza5pXK2n+FdykCoWycFyiL9
ySGKR+83PL4yENqoE9MD5o5IKZlQR4B4/Q3kFz3WQiiyAU4zTrjbtByq623lOa/hvtD0rCnc7mR2
nY/7oYxOB9HDmjRulzGOdeRPvVh5e4AN1zSd29H4cc4AR0MM5xEQJZ4vptfCI0m7v3+owo1/ibIw
FoEVoiukMzsekACbEYVFUzYjl20y3SQjfG+2pjWLk4wFCVbWaOL+lMN5eNQbJN2jjLquR0vWnmgi
61KfcEEF4CQc96nsUngfIYfKDa991k1DlYwY54FgwyvG3/LUkXTTbrDSdCLpDbvp/dGwsbhsUaTb
vV9Msq8EeNwLyfHp7ZBsHIED0Z3E2QnnNmTB2imIrda0BQAy/dtsj8bS0XgyGN1NPCucUnznxPie
pzDBGacgp1Iex7l1keKsfV9Q430ZdSc52Dc0x53RYE/Qru6yDczKqTtvcSLUBJ7+Zy1ptOinHo7F
MUGelKY4rmPfOLX249PlMPMGtbsZhUpO/MWehqD5P55ko2E27561cVzlMjT8n7EaqxdRk/pLkRn5
ax6ki98CyTory1ml7t4mIs7uk489tJ/QwbtyMtmHt4hHa2cyBVMFx/toRH4GzmE/+HRIZxWa4nLm
YVOLpi778CBK4nB1u9Z261go8NVIhiwu5ioDrgnpNTHsf8OlPPc/o71BL8njTH0H0vi1MyZs1Ptk
sEHhRQa2V3cb+OK8pf7yHgAjwAtgOpylcP6tl/f7rCen7BFS0cvWlxXX9cBkqKQBJNBagI+1PMAN
iguVWtcAsn/qeGQEqp0lTORywH9eA14Vgk3pMGtUNSk06w7BYE4ZWUTVtSEFVAE9AM5ZwX6oi8X3
vfPgHaJ6NiwnAxH1C5MiArnL8rz2QDmVtu+vplGn/+lQzRXtQbXTWY79YnE+a4IupvrazXLqF+Os
fr56we2htbHKtyr/eS6C1E97tGQpzOyKzWt/jFn6JfIffL0vL98F2/TCyadDjc+17/8GYTnySzpK
JuzFOGWoTJdmnUmsE+YMwwThkR9LX5aUCpbZmpV/79yrPk+FfaI48SPaIqQb7bqWFqWqONgiJanf
T0ouFdcgCmE/q1OO46CXiV6uGULyw5iRVYmfBpE/89OgpKTYptWIAWGXxvsg+fMA4eTjB6EpC8BX
BrTwK1IXfY0w9kxhGlWVzFmQpKHOssK3Z+mtSvkciQtR0inU2y7yP6oS7vTp7a3RpaObARPSoUw8
ToQ+I8nnNqB/nbhP9w79+4HMYuD7dZLZBlmAfErhfNyGXG7bJtIcmgYI8/Xz3mhRUir0ooWUy398
nOdvSS7klpiBUzegG1e+iDXrQbzcxPJy5RNK22zX1HBMfMIrX0q/R3wwyDJNp8kIcEyIRPQGIvT1
PTubSgNrwZVgLZBJpmk2+HwKw7yq9bgSksbCkoJczTZZpGoZop7k6SZpI4wncbZhQ1TOgVddJNfB
Qwqyii5ti+oUE6Snvr5uEYRRgaeqn/E6mB2c++NHCTatNjGh7xkwgIr+RZDKYFHyqiwVnrlCSzbB
/FUwFz1tGYO4iRVdcf5Hko5KNld8q4hCZb6TNBscnPhpwkqpq4vdahobYBtf2yJpxMCW5GYgdIk7
aEt1sdB2mx2J7tUAeOkZMLI3aRBuhkWI2VTn+faNrr6v1w6/ywd5qxVhRfJ3BQ77LkUkZKAS8qpq
+nKAbUVU5A3sB++RfiBloFkum2Q9A5bxPpjrXuUqjFJVJN8zf1AKVtkUGkdYBtb6H0FKt1zN56Pf
jmVgLd5ZtE5umgFDsh/2uKJyv1lxX5X+voz+qrRfPyHbS3lXpOk5Gr0dfyqjzLt+pgfX1BO9KPDT
z38BAAD//w==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746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93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848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42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99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06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226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478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3378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52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788b6f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788b6f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542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293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793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25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704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7bd2e6927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7bd2e6927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93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30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36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98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07bd2e692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07bd2e69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958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10538" y="134886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Bike Store Data Analysis Project</a:t>
            </a:r>
            <a:endParaRPr dirty="0"/>
          </a:p>
        </p:txBody>
      </p:sp>
      <p:sp>
        <p:nvSpPr>
          <p:cNvPr id="135" name="Google Shape;135;p13"/>
          <p:cNvSpPr txBox="1">
            <a:spLocks noGrp="1"/>
          </p:cNvSpPr>
          <p:nvPr>
            <p:ph type="subTitle" idx="1"/>
          </p:nvPr>
        </p:nvSpPr>
        <p:spPr>
          <a:xfrm>
            <a:off x="4857338" y="2904250"/>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SQL Analysis of the BikeStores Database</a:t>
            </a:r>
            <a:endParaRPr dirty="0"/>
          </a:p>
        </p:txBody>
      </p:sp>
      <p:sp>
        <p:nvSpPr>
          <p:cNvPr id="136" name="Google Shape;136;p13"/>
          <p:cNvSpPr txBox="1"/>
          <p:nvPr/>
        </p:nvSpPr>
        <p:spPr>
          <a:xfrm>
            <a:off x="4930382" y="3372983"/>
            <a:ext cx="3000000" cy="1293000"/>
          </a:xfrm>
          <a:prstGeom prst="rect">
            <a:avLst/>
          </a:prstGeom>
          <a:gradFill>
            <a:gsLst>
              <a:gs pos="0">
                <a:srgbClr val="DFEAFB"/>
              </a:gs>
              <a:gs pos="100000">
                <a:srgbClr val="6E9CE7"/>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dirty="0">
                <a:solidFill>
                  <a:schemeClr val="dk1"/>
                </a:solidFill>
              </a:rPr>
              <a:t>Team Members: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Abhijith S D</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Arvind C R</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Ayyasamy S</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Gurumurthy Kalyanpur Viswanathaiah</a:t>
            </a:r>
            <a:endParaRPr sz="1200" b="1" dirty="0">
              <a:solidFill>
                <a:schemeClr val="dk1"/>
              </a:solidFill>
            </a:endParaRPr>
          </a:p>
          <a:p>
            <a:pPr marL="0" lvl="0" indent="0" algn="l" rtl="0">
              <a:spcBef>
                <a:spcPts val="0"/>
              </a:spcBef>
              <a:spcAft>
                <a:spcPts val="0"/>
              </a:spcAft>
              <a:buClr>
                <a:schemeClr val="dk1"/>
              </a:buClr>
              <a:buSzPts val="1100"/>
              <a:buFont typeface="Arial"/>
              <a:buNone/>
            </a:pPr>
            <a:r>
              <a:rPr lang="en" sz="1200" b="1" dirty="0">
                <a:solidFill>
                  <a:schemeClr val="dk1"/>
                </a:solidFill>
              </a:rPr>
              <a:t>Manjunath</a:t>
            </a:r>
            <a:endParaRPr sz="1200" b="1" dirty="0">
              <a:solidFill>
                <a:schemeClr val="dk1"/>
              </a:solidFill>
            </a:endParaRPr>
          </a:p>
        </p:txBody>
      </p:sp>
      <p:pic>
        <p:nvPicPr>
          <p:cNvPr id="1026" name="Picture 2" descr="biggest bike shop ...">
            <a:extLst>
              <a:ext uri="{FF2B5EF4-FFF2-40B4-BE49-F238E27FC236}">
                <a16:creationId xmlns:a16="http://schemas.microsoft.com/office/drawing/2014/main" id="{8E5FE0A7-B8F9-798E-5F37-16CAAD1DC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90" y="2916550"/>
            <a:ext cx="4106030" cy="2053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ES University Know All about the ...">
            <a:extLst>
              <a:ext uri="{FF2B5EF4-FFF2-40B4-BE49-F238E27FC236}">
                <a16:creationId xmlns:a16="http://schemas.microsoft.com/office/drawing/2014/main" id="{77C1C94F-3DF5-C6D4-0368-937C50C648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9620" y="93227"/>
            <a:ext cx="2640471" cy="1165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Staff</a:t>
            </a:r>
            <a:br>
              <a:rPr lang="en" dirty="0">
                <a:solidFill>
                  <a:schemeClr val="accent2"/>
                </a:solidFill>
              </a:rPr>
            </a:br>
            <a:br>
              <a:rPr lang="en" dirty="0">
                <a:solidFill>
                  <a:schemeClr val="accent2"/>
                </a:solidFill>
              </a:rPr>
            </a:br>
            <a:endParaRPr dirty="0">
              <a:solidFill>
                <a:schemeClr val="accent2"/>
              </a:solidFill>
            </a:endParaRPr>
          </a:p>
        </p:txBody>
      </p:sp>
      <p:pic>
        <p:nvPicPr>
          <p:cNvPr id="2052" name="Picture 4">
            <a:extLst>
              <a:ext uri="{FF2B5EF4-FFF2-40B4-BE49-F238E27FC236}">
                <a16:creationId xmlns:a16="http://schemas.microsoft.com/office/drawing/2014/main" id="{D0F8A688-AADE-E77C-B9B8-B1843DA50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192" y="1423285"/>
            <a:ext cx="5969611" cy="3350149"/>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A1E723-3EDE-877C-35F1-82F866822913}"/>
              </a:ext>
            </a:extLst>
          </p:cNvPr>
          <p:cNvSpPr txBox="1"/>
          <p:nvPr/>
        </p:nvSpPr>
        <p:spPr>
          <a:xfrm>
            <a:off x="62173" y="1423285"/>
            <a:ext cx="2887761" cy="1827103"/>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Calculated total sales by staff member</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Staff can be incentivized or evaluated for performance based on the total sales numbers</a:t>
            </a:r>
          </a:p>
        </p:txBody>
      </p:sp>
    </p:spTree>
    <p:extLst>
      <p:ext uri="{BB962C8B-B14F-4D97-AF65-F5344CB8AC3E}">
        <p14:creationId xmlns:p14="http://schemas.microsoft.com/office/powerpoint/2010/main" val="44669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Inventory and Stock Management</a:t>
            </a: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4"/>
            <a:ext cx="4275264" cy="3592202"/>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Inventory</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600" dirty="0">
                <a:solidFill>
                  <a:schemeClr val="bg1"/>
                </a:solidFill>
                <a:effectLst/>
                <a:latin typeface="Arial" panose="020B0604020202020204" pitchFamily="34" charset="0"/>
                <a:ea typeface="Arial" panose="020B0604020202020204" pitchFamily="34" charset="0"/>
              </a:rPr>
              <a:t> - </a:t>
            </a:r>
            <a:r>
              <a:rPr lang="en-IN" sz="1400" u="sng" dirty="0">
                <a:solidFill>
                  <a:schemeClr val="tx2"/>
                </a:solidFill>
                <a:effectLst>
                  <a:glow>
                    <a:schemeClr val="bg1"/>
                  </a:glow>
                  <a:outerShdw sx="1000" sy="1000" algn="ctr" rotWithShape="0">
                    <a:schemeClr val="tx2"/>
                  </a:outerShdw>
                </a:effectLst>
              </a:rPr>
              <a:t>Observations</a:t>
            </a:r>
            <a:r>
              <a:rPr lang="en-IN" sz="14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Stock Management: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5192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pic>
        <p:nvPicPr>
          <p:cNvPr id="3074" name="Picture 2">
            <a:extLst>
              <a:ext uri="{FF2B5EF4-FFF2-40B4-BE49-F238E27FC236}">
                <a16:creationId xmlns:a16="http://schemas.microsoft.com/office/drawing/2014/main" id="{0D21E429-F446-FCCF-EE23-4FC01DEE5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344" y="1391478"/>
            <a:ext cx="6278264" cy="344759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D3FCF7-95F2-6857-4135-AB5EC6E353AE}"/>
              </a:ext>
            </a:extLst>
          </p:cNvPr>
          <p:cNvSpPr txBox="1"/>
          <p:nvPr/>
        </p:nvSpPr>
        <p:spPr>
          <a:xfrm>
            <a:off x="62174" y="1423285"/>
            <a:ext cx="2629344" cy="249606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All the 3 stores have same number (3 excluding the over all head) of staff managing the sales.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Recommendation :</a:t>
            </a:r>
          </a:p>
          <a:p>
            <a:endParaRPr lang="en-IN"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Baldwin Bikes has relatively higher sales so recommend resource rationalization by relooking under utilized staff in other stores.</a:t>
            </a:r>
          </a:p>
        </p:txBody>
      </p:sp>
    </p:spTree>
    <p:extLst>
      <p:ext uri="{BB962C8B-B14F-4D97-AF65-F5344CB8AC3E}">
        <p14:creationId xmlns:p14="http://schemas.microsoft.com/office/powerpoint/2010/main" val="2531162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Store Performance Comparison</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369376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Revenue</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Staff Management: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Order Fulfilment and Delivery:</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Tree>
    <p:extLst>
      <p:ext uri="{BB962C8B-B14F-4D97-AF65-F5344CB8AC3E}">
        <p14:creationId xmlns:p14="http://schemas.microsoft.com/office/powerpoint/2010/main" val="144192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Trend and Seasonality Effect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256115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Historical Sales Trend</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Seasonality Effect:</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Tree>
    <p:extLst>
      <p:ext uri="{BB962C8B-B14F-4D97-AF65-F5344CB8AC3E}">
        <p14:creationId xmlns:p14="http://schemas.microsoft.com/office/powerpoint/2010/main" val="387661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Summary on Insights and Recommendations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256115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effectLst/>
                <a:latin typeface="Arial" panose="020B0604020202020204" pitchFamily="34" charset="0"/>
                <a:ea typeface="Arial" panose="020B0604020202020204" pitchFamily="34" charset="0"/>
              </a:rPr>
              <a:t>To provide actionable insights derived from the bike store dataset.</a:t>
            </a:r>
          </a:p>
          <a:p>
            <a:pPr marL="0" lvl="0" indent="0" algn="l" rtl="0">
              <a:spcBef>
                <a:spcPts val="0"/>
              </a:spcBef>
              <a:spcAft>
                <a:spcPts val="0"/>
              </a:spcAft>
              <a:buClr>
                <a:schemeClr val="dk1"/>
              </a:buClr>
              <a:buSzPts val="1100"/>
              <a:buFont typeface="Arial"/>
              <a:buNone/>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a:t>
            </a: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Recommendations: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Observations</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Recommendations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p:txBody>
      </p:sp>
      <p:sp>
        <p:nvSpPr>
          <p:cNvPr id="2" name="Google Shape;215;p26">
            <a:extLst>
              <a:ext uri="{FF2B5EF4-FFF2-40B4-BE49-F238E27FC236}">
                <a16:creationId xmlns:a16="http://schemas.microsoft.com/office/drawing/2014/main" id="{2EB2115E-3A2F-F41E-B854-3AE081CAC4C2}"/>
              </a:ext>
            </a:extLst>
          </p:cNvPr>
          <p:cNvSpPr txBox="1">
            <a:spLocks noGrp="1"/>
          </p:cNvSpPr>
          <p:nvPr>
            <p:ph type="body" idx="1"/>
          </p:nvPr>
        </p:nvSpPr>
        <p:spPr>
          <a:xfrm>
            <a:off x="5735708" y="967243"/>
            <a:ext cx="3316762" cy="3018316"/>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75"/>
              <a:buFont typeface="Arial"/>
              <a:buNone/>
            </a:pPr>
            <a:r>
              <a:rPr lang="en" sz="600" b="1" dirty="0"/>
              <a:t>Inventory Strategies:</a:t>
            </a:r>
            <a:endParaRPr sz="600" b="1" dirty="0"/>
          </a:p>
          <a:p>
            <a:pPr marL="457200" lvl="0" indent="0" algn="l" rtl="0">
              <a:spcBef>
                <a:spcPts val="1200"/>
              </a:spcBef>
              <a:spcAft>
                <a:spcPts val="0"/>
              </a:spcAft>
              <a:buClr>
                <a:schemeClr val="dk1"/>
              </a:buClr>
              <a:buSzPts val="275"/>
              <a:buFont typeface="Arial"/>
              <a:buNone/>
            </a:pPr>
            <a:r>
              <a:rPr lang="en" sz="600" dirty="0"/>
              <a:t>Implement automated alerts for low stock levels.</a:t>
            </a:r>
            <a:endParaRPr sz="600" dirty="0"/>
          </a:p>
          <a:p>
            <a:pPr marL="457200" lvl="0" indent="0" algn="l" rtl="0">
              <a:spcBef>
                <a:spcPts val="1200"/>
              </a:spcBef>
              <a:spcAft>
                <a:spcPts val="0"/>
              </a:spcAft>
              <a:buClr>
                <a:schemeClr val="dk1"/>
              </a:buClr>
              <a:buSzPts val="275"/>
              <a:buFont typeface="Arial"/>
              <a:buNone/>
            </a:pPr>
            <a:r>
              <a:rPr lang="en" sz="600" dirty="0"/>
              <a:t>Analyze sales trends for better demand forecasting.</a:t>
            </a:r>
            <a:endParaRPr sz="600" dirty="0"/>
          </a:p>
          <a:p>
            <a:pPr marL="0" lvl="0" indent="0" algn="l" rtl="0">
              <a:spcBef>
                <a:spcPts val="1200"/>
              </a:spcBef>
              <a:spcAft>
                <a:spcPts val="0"/>
              </a:spcAft>
              <a:buClr>
                <a:schemeClr val="dk1"/>
              </a:buClr>
              <a:buSzPts val="275"/>
              <a:buFont typeface="Arial"/>
              <a:buNone/>
            </a:pPr>
            <a:r>
              <a:rPr lang="en" sz="600" b="1" dirty="0"/>
              <a:t>Customer Engagement:</a:t>
            </a:r>
            <a:endParaRPr sz="600" b="1" dirty="0"/>
          </a:p>
          <a:p>
            <a:pPr marL="457200" lvl="0" indent="0" algn="l" rtl="0">
              <a:spcBef>
                <a:spcPts val="1200"/>
              </a:spcBef>
              <a:spcAft>
                <a:spcPts val="0"/>
              </a:spcAft>
              <a:buClr>
                <a:schemeClr val="dk1"/>
              </a:buClr>
              <a:buSzPts val="275"/>
              <a:buFont typeface="Arial"/>
              <a:buNone/>
            </a:pPr>
            <a:r>
              <a:rPr lang="en" sz="600" dirty="0"/>
              <a:t>Develop loyalty programs for top customers.</a:t>
            </a:r>
            <a:endParaRPr sz="600" dirty="0"/>
          </a:p>
          <a:p>
            <a:pPr marL="457200" lvl="0" indent="0" algn="l" rtl="0">
              <a:spcBef>
                <a:spcPts val="1200"/>
              </a:spcBef>
              <a:spcAft>
                <a:spcPts val="0"/>
              </a:spcAft>
              <a:buClr>
                <a:schemeClr val="dk1"/>
              </a:buClr>
              <a:buSzPts val="275"/>
              <a:buFont typeface="Arial"/>
              <a:buNone/>
            </a:pPr>
            <a:r>
              <a:rPr lang="en" sz="600" dirty="0"/>
              <a:t>Personalized marketing based on purchasing behavior.</a:t>
            </a:r>
            <a:endParaRPr sz="600" dirty="0"/>
          </a:p>
          <a:p>
            <a:pPr marL="0" lvl="0" indent="0" algn="l" rtl="0">
              <a:spcBef>
                <a:spcPts val="1200"/>
              </a:spcBef>
              <a:spcAft>
                <a:spcPts val="0"/>
              </a:spcAft>
              <a:buClr>
                <a:schemeClr val="dk1"/>
              </a:buClr>
              <a:buSzPts val="275"/>
              <a:buFont typeface="Arial"/>
              <a:buNone/>
            </a:pPr>
            <a:r>
              <a:rPr lang="en" sz="600" b="1" dirty="0"/>
              <a:t>Staff Development:</a:t>
            </a:r>
            <a:endParaRPr sz="600" b="1" dirty="0"/>
          </a:p>
          <a:p>
            <a:pPr marL="457200" lvl="0" indent="0" algn="l" rtl="0">
              <a:spcBef>
                <a:spcPts val="1200"/>
              </a:spcBef>
              <a:spcAft>
                <a:spcPts val="0"/>
              </a:spcAft>
              <a:buClr>
                <a:schemeClr val="dk1"/>
              </a:buClr>
              <a:buSzPts val="275"/>
              <a:buFont typeface="Arial"/>
              <a:buNone/>
            </a:pPr>
            <a:r>
              <a:rPr lang="en" sz="600" dirty="0"/>
              <a:t>Provide training for staff in high-performing stores.</a:t>
            </a:r>
            <a:endParaRPr sz="600" dirty="0"/>
          </a:p>
          <a:p>
            <a:pPr marL="457200" lvl="0" indent="0" algn="l" rtl="0">
              <a:spcBef>
                <a:spcPts val="1200"/>
              </a:spcBef>
              <a:spcAft>
                <a:spcPts val="0"/>
              </a:spcAft>
              <a:buClr>
                <a:schemeClr val="dk1"/>
              </a:buClr>
              <a:buSzPts val="275"/>
              <a:buFont typeface="Arial"/>
              <a:buNone/>
            </a:pPr>
            <a:r>
              <a:rPr lang="en" sz="600" dirty="0"/>
              <a:t>Reassess staffing needs based on store performance.</a:t>
            </a:r>
            <a:endParaRPr sz="600" dirty="0"/>
          </a:p>
          <a:p>
            <a:pPr marL="0" lvl="0" indent="0" algn="l" rtl="0">
              <a:spcBef>
                <a:spcPts val="1200"/>
              </a:spcBef>
              <a:spcAft>
                <a:spcPts val="0"/>
              </a:spcAft>
              <a:buClr>
                <a:schemeClr val="dk1"/>
              </a:buClr>
              <a:buSzPts val="275"/>
              <a:buFont typeface="Arial"/>
              <a:buNone/>
            </a:pPr>
            <a:r>
              <a:rPr lang="en" sz="600" b="1" dirty="0"/>
              <a:t>Data Quality Improvement:</a:t>
            </a:r>
            <a:endParaRPr sz="600" b="1" dirty="0"/>
          </a:p>
          <a:p>
            <a:pPr marL="457200" lvl="0" indent="0" algn="l" rtl="0">
              <a:spcBef>
                <a:spcPts val="1200"/>
              </a:spcBef>
              <a:spcAft>
                <a:spcPts val="0"/>
              </a:spcAft>
              <a:buClr>
                <a:schemeClr val="dk1"/>
              </a:buClr>
              <a:buSzPts val="275"/>
              <a:buFont typeface="Arial"/>
              <a:buNone/>
            </a:pPr>
            <a:r>
              <a:rPr lang="en" sz="600" dirty="0"/>
              <a:t>Encourage capturing complete customer information (e.g., phone numbers).</a:t>
            </a:r>
            <a:endParaRPr sz="600" dirty="0"/>
          </a:p>
          <a:p>
            <a:pPr marL="457200" lvl="0" indent="0" algn="l" rtl="0">
              <a:spcBef>
                <a:spcPts val="1200"/>
              </a:spcBef>
              <a:spcAft>
                <a:spcPts val="0"/>
              </a:spcAft>
              <a:buClr>
                <a:schemeClr val="dk1"/>
              </a:buClr>
              <a:buSzPts val="275"/>
              <a:buFont typeface="Arial"/>
              <a:buNone/>
            </a:pPr>
            <a:r>
              <a:rPr lang="en" sz="600" dirty="0"/>
              <a:t>Address data gaps in shipping dates for accurate delivery analysis.</a:t>
            </a:r>
            <a:endParaRPr sz="600" dirty="0"/>
          </a:p>
          <a:p>
            <a:pPr marL="0" lvl="0" indent="0" algn="l" rtl="0">
              <a:spcBef>
                <a:spcPts val="1200"/>
              </a:spcBef>
              <a:spcAft>
                <a:spcPts val="1200"/>
              </a:spcAft>
              <a:buNone/>
            </a:pPr>
            <a:endParaRPr sz="600" dirty="0"/>
          </a:p>
        </p:txBody>
      </p:sp>
      <p:sp>
        <p:nvSpPr>
          <p:cNvPr id="3" name="Google Shape;221;p27">
            <a:extLst>
              <a:ext uri="{FF2B5EF4-FFF2-40B4-BE49-F238E27FC236}">
                <a16:creationId xmlns:a16="http://schemas.microsoft.com/office/drawing/2014/main" id="{6B17AD42-4C61-A732-11FA-954922F4D953}"/>
              </a:ext>
            </a:extLst>
          </p:cNvPr>
          <p:cNvSpPr txBox="1">
            <a:spLocks/>
          </p:cNvSpPr>
          <p:nvPr/>
        </p:nvSpPr>
        <p:spPr>
          <a:xfrm>
            <a:off x="4643470" y="1955254"/>
            <a:ext cx="4186346" cy="2662259"/>
          </a:xfrm>
          <a:prstGeom prst="rect">
            <a:avLst/>
          </a:prstGeom>
          <a:noFill/>
          <a:ln>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nSpc>
                <a:spcPct val="95000"/>
              </a:lnSpc>
              <a:buClr>
                <a:schemeClr val="dk1"/>
              </a:buClr>
              <a:buSzPts val="605"/>
              <a:buFont typeface="Arial"/>
              <a:buNone/>
            </a:pPr>
            <a:r>
              <a:rPr lang="en-US" sz="600" b="1" dirty="0"/>
              <a:t>Further Analysis:</a:t>
            </a:r>
          </a:p>
          <a:p>
            <a:pPr indent="0">
              <a:lnSpc>
                <a:spcPct val="95000"/>
              </a:lnSpc>
              <a:spcBef>
                <a:spcPts val="1200"/>
              </a:spcBef>
              <a:buClr>
                <a:schemeClr val="dk1"/>
              </a:buClr>
              <a:buSzPts val="605"/>
              <a:buFont typeface="Arial"/>
              <a:buNone/>
            </a:pPr>
            <a:r>
              <a:rPr lang="en-US" sz="600" dirty="0"/>
              <a:t>Deep dive into seasonal sales trends.</a:t>
            </a:r>
          </a:p>
          <a:p>
            <a:pPr indent="0">
              <a:lnSpc>
                <a:spcPct val="95000"/>
              </a:lnSpc>
              <a:spcBef>
                <a:spcPts val="1200"/>
              </a:spcBef>
              <a:buClr>
                <a:schemeClr val="dk1"/>
              </a:buClr>
              <a:buSzPts val="605"/>
              <a:buFont typeface="Arial"/>
              <a:buNone/>
            </a:pPr>
            <a:r>
              <a:rPr lang="en-US" sz="600" dirty="0"/>
              <a:t>Customer segmentation analysis.</a:t>
            </a:r>
          </a:p>
          <a:p>
            <a:pPr indent="0">
              <a:lnSpc>
                <a:spcPct val="95000"/>
              </a:lnSpc>
              <a:spcBef>
                <a:spcPts val="1200"/>
              </a:spcBef>
              <a:buClr>
                <a:schemeClr val="dk1"/>
              </a:buClr>
              <a:buSzPts val="605"/>
              <a:buFont typeface="Arial"/>
              <a:buNone/>
            </a:pPr>
            <a:r>
              <a:rPr lang="en-US" sz="600" dirty="0"/>
              <a:t>Product return and refund patterns.</a:t>
            </a:r>
          </a:p>
          <a:p>
            <a:pPr marL="0" indent="0">
              <a:lnSpc>
                <a:spcPct val="95000"/>
              </a:lnSpc>
              <a:spcBef>
                <a:spcPts val="1200"/>
              </a:spcBef>
              <a:buClr>
                <a:schemeClr val="dk1"/>
              </a:buClr>
              <a:buSzPts val="605"/>
              <a:buFont typeface="Arial"/>
              <a:buNone/>
            </a:pPr>
            <a:r>
              <a:rPr lang="en-US" sz="600" b="1" dirty="0"/>
              <a:t>Business Actions:</a:t>
            </a:r>
          </a:p>
          <a:p>
            <a:pPr indent="0">
              <a:lnSpc>
                <a:spcPct val="95000"/>
              </a:lnSpc>
              <a:spcBef>
                <a:spcPts val="1200"/>
              </a:spcBef>
              <a:buClr>
                <a:schemeClr val="dk1"/>
              </a:buClr>
              <a:buSzPts val="605"/>
              <a:buFont typeface="Arial"/>
              <a:buNone/>
            </a:pPr>
            <a:r>
              <a:rPr lang="en-US" sz="600" dirty="0"/>
              <a:t>Enhance product line based on customer preferences.</a:t>
            </a:r>
          </a:p>
          <a:p>
            <a:pPr indent="0">
              <a:lnSpc>
                <a:spcPct val="95000"/>
              </a:lnSpc>
              <a:spcBef>
                <a:spcPts val="1200"/>
              </a:spcBef>
              <a:buClr>
                <a:schemeClr val="dk1"/>
              </a:buClr>
              <a:buSzPts val="605"/>
              <a:buFont typeface="Arial"/>
              <a:buNone/>
            </a:pPr>
            <a:r>
              <a:rPr lang="en-US" sz="600" dirty="0"/>
              <a:t>Optimize supply chain for faster deliveries.</a:t>
            </a:r>
          </a:p>
          <a:p>
            <a:pPr marL="0" indent="0">
              <a:lnSpc>
                <a:spcPct val="95000"/>
              </a:lnSpc>
              <a:spcBef>
                <a:spcPts val="1200"/>
              </a:spcBef>
              <a:buSzPts val="605"/>
              <a:buFont typeface="Lato"/>
              <a:buNone/>
            </a:pPr>
            <a:r>
              <a:rPr lang="en-US" sz="600" b="1" dirty="0"/>
              <a:t>Data Quality Improvement:</a:t>
            </a:r>
          </a:p>
          <a:p>
            <a:pPr indent="0">
              <a:lnSpc>
                <a:spcPct val="95000"/>
              </a:lnSpc>
              <a:spcBef>
                <a:spcPts val="1200"/>
              </a:spcBef>
              <a:buSzPts val="605"/>
              <a:buFont typeface="Lato"/>
              <a:buNone/>
            </a:pPr>
            <a:r>
              <a:rPr lang="en-US" sz="600" dirty="0"/>
              <a:t>Collect missing data (e.g., phone numbers, shipping dates).</a:t>
            </a:r>
          </a:p>
          <a:p>
            <a:pPr indent="0">
              <a:lnSpc>
                <a:spcPct val="95000"/>
              </a:lnSpc>
              <a:spcBef>
                <a:spcPts val="1200"/>
              </a:spcBef>
              <a:buClr>
                <a:schemeClr val="dk1"/>
              </a:buClr>
              <a:buSzPts val="605"/>
              <a:buFont typeface="Arial"/>
              <a:buNone/>
            </a:pPr>
            <a:r>
              <a:rPr lang="en-US" sz="600" dirty="0"/>
              <a:t>Ensure data validation in future data collection processes.</a:t>
            </a:r>
          </a:p>
          <a:p>
            <a:pPr marL="0" indent="0">
              <a:lnSpc>
                <a:spcPct val="95000"/>
              </a:lnSpc>
              <a:spcBef>
                <a:spcPts val="1200"/>
              </a:spcBef>
              <a:spcAft>
                <a:spcPts val="1200"/>
              </a:spcAft>
              <a:buSzPts val="605"/>
              <a:buFont typeface="Lato"/>
              <a:buNone/>
            </a:pPr>
            <a:endParaRPr lang="en-US" sz="600" dirty="0"/>
          </a:p>
        </p:txBody>
      </p:sp>
    </p:spTree>
    <p:extLst>
      <p:ext uri="{BB962C8B-B14F-4D97-AF65-F5344CB8AC3E}">
        <p14:creationId xmlns:p14="http://schemas.microsoft.com/office/powerpoint/2010/main" val="61997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Conclusion</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3307509"/>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pPr marL="0" lvl="0" indent="0" algn="l" rtl="0">
              <a:spcBef>
                <a:spcPts val="0"/>
              </a:spcBef>
              <a:spcAft>
                <a:spcPts val="0"/>
              </a:spcAft>
              <a:buClr>
                <a:schemeClr val="dk1"/>
              </a:buClr>
              <a:buSzPts val="1100"/>
              <a:buFont typeface="Arial"/>
              <a:buNone/>
            </a:pPr>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US" sz="1200" dirty="0">
                <a:solidFill>
                  <a:schemeClr val="bg1"/>
                </a:solidFill>
                <a:latin typeface="Arial" panose="020B0604020202020204" pitchFamily="34" charset="0"/>
              </a:rPr>
              <a:t>Sales &amp; Customer Data</a:t>
            </a:r>
          </a:p>
          <a:p>
            <a:r>
              <a:rPr lang="en-US" sz="1200" dirty="0">
                <a:solidFill>
                  <a:schemeClr val="bg1"/>
                </a:solidFill>
                <a:latin typeface="Arial" panose="020B0604020202020204" pitchFamily="34" charset="0"/>
              </a:rPr>
              <a:t>1. Total Sales: $7.68 million across 1,615 orders, with an average customer spending ~$4,761.</a:t>
            </a:r>
          </a:p>
          <a:p>
            <a:r>
              <a:rPr lang="en-US" sz="1200" dirty="0">
                <a:solidFill>
                  <a:schemeClr val="bg1"/>
                </a:solidFill>
                <a:latin typeface="Arial" panose="020B0604020202020204" pitchFamily="34" charset="0"/>
              </a:rPr>
              <a:t>2. Discount Strategy: An average discount of 10% is frequently offered to boost sales.</a:t>
            </a:r>
          </a:p>
          <a:p>
            <a:r>
              <a:rPr lang="en-US" sz="1200" dirty="0">
                <a:solidFill>
                  <a:schemeClr val="bg1"/>
                </a:solidFill>
                <a:latin typeface="Arial" panose="020B0604020202020204" pitchFamily="34" charset="0"/>
              </a:rPr>
              <a:t>3. Customer Base:1,445 unique customers, suggesting a limited customer pool relative to potential market size.</a:t>
            </a:r>
          </a:p>
          <a:p>
            <a:r>
              <a:rPr lang="en-US" sz="1200" dirty="0">
                <a:solidFill>
                  <a:schemeClr val="bg1"/>
                </a:solidFill>
                <a:latin typeface="Arial" panose="020B0604020202020204" pitchFamily="34" charset="0"/>
              </a:rPr>
              <a:t>4. Big Spenders: 17 high-value customers (who spend 65% or more than the top spenders), with a focus on premium products.</a:t>
            </a:r>
          </a:p>
          <a:p>
            <a:r>
              <a:rPr lang="en-US" sz="1200" dirty="0">
                <a:solidFill>
                  <a:schemeClr val="bg1"/>
                </a:solidFill>
                <a:latin typeface="Arial" panose="020B0604020202020204" pitchFamily="34" charset="0"/>
              </a:rPr>
              <a:t>5. Customer Contact Information: A significant gap in phone contact details (1,267 missing out of 1,445), relying mainly on email marketing.</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endParaRPr lang="en-IN" dirty="0">
              <a:solidFill>
                <a:schemeClr val="bg1"/>
              </a:solidFill>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4599833" y="1419309"/>
            <a:ext cx="4279239" cy="320241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US" sz="1200" dirty="0">
                <a:solidFill>
                  <a:schemeClr val="bg1"/>
                </a:solidFill>
                <a:latin typeface="Arial" panose="020B0604020202020204" pitchFamily="34" charset="0"/>
              </a:rPr>
              <a:t>Inventory &amp; Stocking</a:t>
            </a:r>
          </a:p>
          <a:p>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r>
              <a:rPr lang="en-US" sz="1200" dirty="0">
                <a:solidFill>
                  <a:schemeClr val="bg1"/>
                </a:solidFill>
                <a:latin typeface="Arial" panose="020B0604020202020204" pitchFamily="34" charset="0"/>
              </a:rPr>
              <a:t>2. Stock Replenishment:</a:t>
            </a:r>
          </a:p>
          <a:p>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59596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Conclusion</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0" y="1419309"/>
            <a:ext cx="4279239" cy="234878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pPr algn="l"/>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US" sz="1200" dirty="0">
                <a:solidFill>
                  <a:schemeClr val="bg1"/>
                </a:solidFill>
                <a:latin typeface="Arial" panose="020B0604020202020204" pitchFamily="34" charset="0"/>
              </a:rPr>
              <a:t>Staffing Insights:</a:t>
            </a:r>
          </a:p>
          <a:p>
            <a:pPr algn="l"/>
            <a:r>
              <a:rPr lang="en-US" sz="1200" dirty="0">
                <a:solidFill>
                  <a:schemeClr val="bg1"/>
                </a:solidFill>
                <a:latin typeface="Arial" panose="020B0604020202020204" pitchFamily="34" charset="0"/>
              </a:rPr>
              <a:t>1. Understaffing: Baldwin Bikes, despite high sales, only has  staff, indicating potential understaffing.</a:t>
            </a:r>
          </a:p>
          <a:p>
            <a:pPr algn="l"/>
            <a:r>
              <a:rPr lang="en-US" sz="1200" dirty="0">
                <a:solidFill>
                  <a:schemeClr val="bg1"/>
                </a:solidFill>
                <a:latin typeface="Arial" panose="020B0604020202020204" pitchFamily="34" charset="0"/>
              </a:rPr>
              <a:t>2.  Staff Performance: Staff can be incentivized based on total sales numbers.</a:t>
            </a:r>
          </a:p>
          <a:p>
            <a:pPr algn="l"/>
            <a:r>
              <a:rPr lang="en-US" sz="1200" dirty="0">
                <a:solidFill>
                  <a:schemeClr val="bg1"/>
                </a:solidFill>
                <a:latin typeface="Arial" panose="020B0604020202020204" pitchFamily="34" charset="0"/>
              </a:rPr>
              <a:t>3. Manager Allocation: The ratio of managers to staff is low, and certain stores may not require as many managers (e.g., Fabiola manages herself without oversight).</a:t>
            </a:r>
          </a:p>
          <a:p>
            <a:pPr>
              <a:lnSpc>
                <a:spcPct val="115000"/>
              </a:lnSpc>
            </a:pPr>
            <a:r>
              <a:rPr lang="en-IN" sz="1200" dirty="0">
                <a:solidFill>
                  <a:schemeClr val="bg1"/>
                </a:solidFill>
                <a:latin typeface="Arial" panose="020B0604020202020204" pitchFamily="34" charset="0"/>
              </a:rPr>
              <a:t> </a:t>
            </a:r>
          </a:p>
          <a:p>
            <a:pPr>
              <a:lnSpc>
                <a:spcPct val="115000"/>
              </a:lnSpc>
            </a:pPr>
            <a:endParaRPr lang="en-IN" dirty="0">
              <a:solidFill>
                <a:schemeClr val="bg1"/>
              </a:solidFill>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C33BED08-1A50-5F55-0249-8A390EDF3E96}"/>
              </a:ext>
            </a:extLst>
          </p:cNvPr>
          <p:cNvSpPr txBox="1"/>
          <p:nvPr/>
        </p:nvSpPr>
        <p:spPr>
          <a:xfrm>
            <a:off x="4599833" y="1419309"/>
            <a:ext cx="4279239" cy="320241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Insights</a:t>
            </a:r>
            <a:r>
              <a:rPr lang="en-IN" dirty="0">
                <a:solidFill>
                  <a:schemeClr val="bg1"/>
                </a:solidFill>
              </a:rPr>
              <a:t>:</a:t>
            </a:r>
          </a:p>
          <a:p>
            <a:r>
              <a:rPr lang="en-IN" sz="1800" dirty="0">
                <a:solidFill>
                  <a:schemeClr val="bg1"/>
                </a:solidFill>
                <a:effectLst/>
                <a:latin typeface="Arial" panose="020B0604020202020204" pitchFamily="34" charset="0"/>
                <a:ea typeface="Arial" panose="020B0604020202020204" pitchFamily="34" charset="0"/>
              </a:rPr>
              <a:t> </a:t>
            </a:r>
            <a:r>
              <a:rPr lang="en-IN" sz="1200" dirty="0">
                <a:solidFill>
                  <a:schemeClr val="bg1"/>
                </a:solidFill>
                <a:effectLst/>
                <a:latin typeface="Arial" panose="020B0604020202020204" pitchFamily="34" charset="0"/>
                <a:ea typeface="Arial" panose="020B0604020202020204" pitchFamily="34" charset="0"/>
              </a:rPr>
              <a:t>- </a:t>
            </a:r>
            <a:r>
              <a:rPr lang="en-IN" sz="1200" u="sng" dirty="0">
                <a:solidFill>
                  <a:schemeClr val="tx2"/>
                </a:solidFill>
                <a:effectLst>
                  <a:glow>
                    <a:schemeClr val="bg1"/>
                  </a:glow>
                  <a:outerShdw sx="1000" sy="1000" algn="ctr" rotWithShape="0">
                    <a:schemeClr val="tx2"/>
                  </a:outerShdw>
                </a:effectLst>
              </a:rPr>
              <a:t>Observations</a:t>
            </a:r>
            <a:r>
              <a:rPr lang="en-IN" sz="1600" dirty="0">
                <a:solidFill>
                  <a:schemeClr val="bg1"/>
                </a:solidFill>
                <a:effectLst/>
                <a:latin typeface="Arial" panose="020B0604020202020204" pitchFamily="34" charset="0"/>
                <a:ea typeface="Arial" panose="020B0604020202020204" pitchFamily="34" charset="0"/>
              </a:rPr>
              <a:t> : </a:t>
            </a:r>
            <a:r>
              <a:rPr lang="en-US" sz="1200" dirty="0">
                <a:solidFill>
                  <a:schemeClr val="bg1"/>
                </a:solidFill>
                <a:latin typeface="Arial" panose="020B0604020202020204" pitchFamily="34" charset="0"/>
              </a:rPr>
              <a:t>Inventory &amp; Stocking</a:t>
            </a:r>
          </a:p>
          <a:p>
            <a:r>
              <a:rPr lang="en-US" sz="1200" dirty="0">
                <a:solidFill>
                  <a:schemeClr val="bg1"/>
                </a:solidFill>
                <a:latin typeface="Arial" panose="020B0604020202020204" pitchFamily="34" charset="0"/>
              </a:rPr>
              <a:t>1. Popular Models: Trek Slash 8 27.5 (2016) is the highest revenue generator, while the Electra Townie Original 7D EQ (2016) has sold the most units (54 units).</a:t>
            </a:r>
          </a:p>
          <a:p>
            <a:r>
              <a:rPr lang="en-US" sz="1200" dirty="0">
                <a:solidFill>
                  <a:schemeClr val="bg1"/>
                </a:solidFill>
                <a:latin typeface="Arial" panose="020B0604020202020204" pitchFamily="34" charset="0"/>
              </a:rPr>
              <a:t>2. Stock Replenishment:</a:t>
            </a:r>
          </a:p>
          <a:p>
            <a:r>
              <a:rPr lang="en-US" sz="1200" dirty="0">
                <a:solidFill>
                  <a:schemeClr val="bg1"/>
                </a:solidFill>
                <a:latin typeface="Arial" panose="020B0604020202020204" pitchFamily="34" charset="0"/>
              </a:rPr>
              <a:t>   - Items like Trek </a:t>
            </a:r>
            <a:r>
              <a:rPr lang="en-US" sz="1200" dirty="0" err="1">
                <a:solidFill>
                  <a:schemeClr val="bg1"/>
                </a:solidFill>
                <a:latin typeface="Arial" panose="020B0604020202020204" pitchFamily="34" charset="0"/>
              </a:rPr>
              <a:t>Domane</a:t>
            </a:r>
            <a:r>
              <a:rPr lang="en-US" sz="1200" dirty="0">
                <a:solidFill>
                  <a:schemeClr val="bg1"/>
                </a:solidFill>
                <a:latin typeface="Arial" panose="020B0604020202020204" pitchFamily="34" charset="0"/>
              </a:rPr>
              <a:t> SLR Frameset (2018), Electra Cruiser 1 Ladies (2018), Electra </a:t>
            </a:r>
            <a:r>
              <a:rPr lang="en-US" sz="1200" dirty="0" err="1">
                <a:solidFill>
                  <a:schemeClr val="bg1"/>
                </a:solidFill>
                <a:latin typeface="Arial" panose="020B0604020202020204" pitchFamily="34" charset="0"/>
              </a:rPr>
              <a:t>Superbolt</a:t>
            </a:r>
            <a:r>
              <a:rPr lang="en-US" sz="1200" dirty="0">
                <a:solidFill>
                  <a:schemeClr val="bg1"/>
                </a:solidFill>
                <a:latin typeface="Arial" panose="020B0604020202020204" pitchFamily="34" charset="0"/>
              </a:rPr>
              <a:t> 1 20” (2018), and Electra Townie Commute 8D Ladies' (2018) should be restocked as inventory levels drop.</a:t>
            </a:r>
          </a:p>
          <a:p>
            <a:r>
              <a:rPr lang="en-US" sz="1200" dirty="0">
                <a:solidFill>
                  <a:schemeClr val="bg1"/>
                </a:solidFill>
                <a:latin typeface="Arial" panose="020B0604020202020204" pitchFamily="34" charset="0"/>
              </a:rPr>
              <a:t>   - Focus on balancing inventory for high-volume items (e.g., Surly Ice Cream Truck Frameset - 2016) and high-profit items (e.g., Trek Conduit+ - 2016).</a:t>
            </a:r>
          </a:p>
          <a:p>
            <a:r>
              <a:rPr lang="en-US" sz="1200" dirty="0">
                <a:solidFill>
                  <a:schemeClr val="bg1"/>
                </a:solidFill>
                <a:latin typeface="Arial" panose="020B0604020202020204" pitchFamily="34" charset="0"/>
              </a:rPr>
              <a:t>3. Brands Performance: Trek and Electra brands dominate product offerings, while Ritchey and Strider brands have fewer products, possibly needing increased variety.</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72698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971678" y="1987827"/>
            <a:ext cx="1602188" cy="772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Q&amp;A</a:t>
            </a:r>
            <a:br>
              <a:rPr lang="en" dirty="0">
                <a:solidFill>
                  <a:schemeClr val="accent2"/>
                </a:solidFill>
              </a:rPr>
            </a:br>
            <a:br>
              <a:rPr lang="en" dirty="0">
                <a:solidFill>
                  <a:schemeClr val="accent2"/>
                </a:solidFill>
              </a:rPr>
            </a:br>
            <a:endParaRPr dirty="0">
              <a:solidFill>
                <a:schemeClr val="accent2"/>
              </a:solidFill>
            </a:endParaRPr>
          </a:p>
        </p:txBody>
      </p:sp>
    </p:spTree>
    <p:extLst>
      <p:ext uri="{BB962C8B-B14F-4D97-AF65-F5344CB8AC3E}">
        <p14:creationId xmlns:p14="http://schemas.microsoft.com/office/powerpoint/2010/main" val="125890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3217740" y="1956708"/>
            <a:ext cx="3043913" cy="8063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chemeClr val="accent2"/>
                </a:solidFill>
              </a:rPr>
              <a:t>Appendix</a:t>
            </a:r>
            <a:br>
              <a:rPr lang="en" sz="4400" dirty="0">
                <a:solidFill>
                  <a:schemeClr val="accent2"/>
                </a:solidFill>
              </a:rPr>
            </a:br>
            <a:br>
              <a:rPr lang="en" sz="4400" dirty="0">
                <a:solidFill>
                  <a:schemeClr val="accent2"/>
                </a:solidFill>
              </a:rPr>
            </a:br>
            <a:endParaRPr sz="4400" dirty="0">
              <a:solidFill>
                <a:schemeClr val="accent2"/>
              </a:solidFill>
            </a:endParaRPr>
          </a:p>
        </p:txBody>
      </p:sp>
    </p:spTree>
    <p:extLst>
      <p:ext uri="{BB962C8B-B14F-4D97-AF65-F5344CB8AC3E}">
        <p14:creationId xmlns:p14="http://schemas.microsoft.com/office/powerpoint/2010/main" val="31652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997215" y="118797"/>
            <a:ext cx="4991982"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Project Overview and Setup</a:t>
            </a:r>
            <a:endParaRPr dirty="0">
              <a:solidFill>
                <a:schemeClr val="accent2"/>
              </a:solidFill>
            </a:endParaRPr>
          </a:p>
        </p:txBody>
      </p:sp>
      <p:sp>
        <p:nvSpPr>
          <p:cNvPr id="3" name="TextBox 2">
            <a:extLst>
              <a:ext uri="{FF2B5EF4-FFF2-40B4-BE49-F238E27FC236}">
                <a16:creationId xmlns:a16="http://schemas.microsoft.com/office/drawing/2014/main" id="{595D7715-400A-6D2B-135C-5F984F7B8117}"/>
              </a:ext>
            </a:extLst>
          </p:cNvPr>
          <p:cNvSpPr txBox="1"/>
          <p:nvPr/>
        </p:nvSpPr>
        <p:spPr>
          <a:xfrm>
            <a:off x="4208778" y="990600"/>
            <a:ext cx="4572000" cy="4041556"/>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Objective</a:t>
            </a:r>
            <a:r>
              <a:rPr lang="en-IN" dirty="0">
                <a:solidFill>
                  <a:schemeClr val="bg1"/>
                </a:solidFill>
              </a:rPr>
              <a:t>:</a:t>
            </a:r>
          </a:p>
          <a:p>
            <a:pPr marL="0" lvl="0" indent="0" algn="l" rtl="0">
              <a:spcBef>
                <a:spcPts val="0"/>
              </a:spcBef>
              <a:spcAft>
                <a:spcPts val="0"/>
              </a:spcAft>
              <a:buClr>
                <a:schemeClr val="dk1"/>
              </a:buClr>
              <a:buSzPts val="1100"/>
              <a:buFont typeface="Arial"/>
              <a:buNone/>
            </a:pPr>
            <a:endParaRPr lang="en-IN" dirty="0">
              <a:solidFill>
                <a:schemeClr val="bg1"/>
              </a:solidFill>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provide actionable insights derived from the bike store dataset.</a:t>
            </a: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To assist in making informed business decisions based on data analysis.</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Dataset Overview:</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Scope</a:t>
            </a:r>
            <a:r>
              <a:rPr lang="en-IN" sz="1200" dirty="0">
                <a:solidFill>
                  <a:schemeClr val="bg1"/>
                </a:solidFill>
                <a:effectLst/>
                <a:latin typeface="Arial" panose="020B0604020202020204" pitchFamily="34" charset="0"/>
                <a:ea typeface="Arial" panose="020B0604020202020204" pitchFamily="34" charset="0"/>
              </a:rPr>
              <a:t> - </a:t>
            </a:r>
            <a:r>
              <a:rPr lang="en-IN" sz="1200" dirty="0">
                <a:solidFill>
                  <a:schemeClr val="bg1"/>
                </a:solidFill>
                <a:latin typeface="Arial" panose="020B0604020202020204" pitchFamily="34" charset="0"/>
              </a:rPr>
              <a:t>Data Import and Schema Overview, Data Analysis Using SQL (Descriptive Statistics, Data Cleaning, Aggregation and Grouping, Joins and Relationships, Use of Sub-queries, CTEs and Advanced Functions,), Insights and Conclusion.</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r>
              <a:rPr lang="en-IN" sz="1200" dirty="0">
                <a:solidFill>
                  <a:schemeClr val="bg1"/>
                </a:solidFill>
                <a:effectLst/>
                <a:latin typeface="Arial" panose="020B0604020202020204" pitchFamily="34" charset="0"/>
                <a:ea typeface="Arial" panose="020B0604020202020204" pitchFamily="34" charset="0"/>
              </a:rPr>
              <a:t> - </a:t>
            </a:r>
            <a:r>
              <a:rPr lang="en-IN" sz="1200" u="sng" dirty="0">
                <a:solidFill>
                  <a:schemeClr val="tx2"/>
                </a:solidFill>
                <a:effectLst>
                  <a:glow>
                    <a:schemeClr val="bg1"/>
                  </a:glow>
                  <a:outerShdw sx="1000" sy="1000" algn="ctr" rotWithShape="0">
                    <a:schemeClr val="tx2"/>
                  </a:outerShdw>
                </a:effectLst>
              </a:rPr>
              <a:t>Dataset Includes </a:t>
            </a:r>
            <a:r>
              <a:rPr lang="en-IN" sz="1200" dirty="0">
                <a:solidFill>
                  <a:schemeClr val="bg1"/>
                </a:solidFill>
                <a:effectLst/>
                <a:latin typeface="Arial" panose="020B0604020202020204" pitchFamily="34" charset="0"/>
                <a:ea typeface="Arial" panose="020B0604020202020204" pitchFamily="34" charset="0"/>
              </a:rPr>
              <a:t>- Brands, Categories, Customers, Order Items, Orders, Staff, Stocks and Stores details.</a:t>
            </a: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a:p>
            <a:pPr>
              <a:lnSpc>
                <a:spcPct val="115000"/>
              </a:lnSpc>
            </a:pPr>
            <a:endParaRPr lang="en-IN" sz="1200" dirty="0">
              <a:solidFill>
                <a:schemeClr val="bg1"/>
              </a:solidFill>
              <a:latin typeface="Arial" panose="020B0604020202020204" pitchFamily="34" charset="0"/>
              <a:ea typeface="Arial" panose="020B0604020202020204" pitchFamily="34" charset="0"/>
            </a:endParaRPr>
          </a:p>
          <a:p>
            <a:pPr>
              <a:lnSpc>
                <a:spcPct val="115000"/>
              </a:lnSpc>
            </a:pPr>
            <a:endParaRPr lang="en-IN" sz="1200" dirty="0">
              <a:solidFill>
                <a:schemeClr val="bg1"/>
              </a:solidFill>
              <a:effectLst/>
              <a:latin typeface="Arial" panose="020B0604020202020204" pitchFamily="34" charset="0"/>
              <a:ea typeface="Arial" panose="020B0604020202020204" pitchFamily="34" charset="0"/>
            </a:endParaRPr>
          </a:p>
        </p:txBody>
      </p:sp>
      <p:pic>
        <p:nvPicPr>
          <p:cNvPr id="2050" name="Picture 2" descr="Azure SQL Database ...">
            <a:extLst>
              <a:ext uri="{FF2B5EF4-FFF2-40B4-BE49-F238E27FC236}">
                <a16:creationId xmlns:a16="http://schemas.microsoft.com/office/drawing/2014/main" id="{CFDF3B57-7F08-AC0C-70D1-F0AAC7102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725" y="990601"/>
            <a:ext cx="2940404" cy="15403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ex on LinkedIn: Query caching and ...">
            <a:extLst>
              <a:ext uri="{FF2B5EF4-FFF2-40B4-BE49-F238E27FC236}">
                <a16:creationId xmlns:a16="http://schemas.microsoft.com/office/drawing/2014/main" id="{76845259-DA8A-1FCD-35CE-65A420D5F7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691" y="3217710"/>
            <a:ext cx="3018301" cy="1155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pp Builder &amp; Dashboards | Hex">
            <a:extLst>
              <a:ext uri="{FF2B5EF4-FFF2-40B4-BE49-F238E27FC236}">
                <a16:creationId xmlns:a16="http://schemas.microsoft.com/office/drawing/2014/main" id="{A3F0E7EB-4FEB-E1CD-B2D2-5CD8DD17D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313" y="2550535"/>
            <a:ext cx="1095849" cy="645961"/>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pic>
        <p:nvPicPr>
          <p:cNvPr id="2060" name="Picture 12" descr="Kaggle png images | PNGWing">
            <a:extLst>
              <a:ext uri="{FF2B5EF4-FFF2-40B4-BE49-F238E27FC236}">
                <a16:creationId xmlns:a16="http://schemas.microsoft.com/office/drawing/2014/main" id="{6390CDF4-06E5-A435-917A-31ED187BA2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9152" y="4414021"/>
            <a:ext cx="3018301" cy="619228"/>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onitor your GitHub Repos with Graphite ...">
            <a:extLst>
              <a:ext uri="{FF2B5EF4-FFF2-40B4-BE49-F238E27FC236}">
                <a16:creationId xmlns:a16="http://schemas.microsoft.com/office/drawing/2014/main" id="{FA662110-344F-4985-3AC9-13C5C2D03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2604" y="2560003"/>
            <a:ext cx="1132997" cy="6366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Technical Details on Project Setup</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1143550" y="1199724"/>
            <a:ext cx="6962805" cy="3529621"/>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Environment Setup</a:t>
            </a:r>
            <a:r>
              <a:rPr lang="en-IN" dirty="0">
                <a:solidFill>
                  <a:schemeClr val="bg1"/>
                </a:solidFill>
              </a:rPr>
              <a:t>:</a:t>
            </a:r>
          </a:p>
          <a:p>
            <a:pPr marL="0" lvl="0" indent="0" algn="l" rtl="0">
              <a:lnSpc>
                <a:spcPct val="105000"/>
              </a:lnSpc>
              <a:spcBef>
                <a:spcPts val="1200"/>
              </a:spcBef>
              <a:spcAft>
                <a:spcPts val="0"/>
              </a:spcAft>
              <a:buSzPts val="440"/>
              <a:buNone/>
            </a:pPr>
            <a:r>
              <a:rPr lang="en-US" sz="1200" dirty="0">
                <a:solidFill>
                  <a:schemeClr val="bg1"/>
                </a:solidFill>
                <a:latin typeface="Arial" panose="020B0604020202020204" pitchFamily="34" charset="0"/>
              </a:rPr>
              <a:t> Connected to Azure Database for remote access</a:t>
            </a:r>
          </a:p>
          <a:p>
            <a:pPr marL="190500" marR="38100" lvl="0" indent="0" algn="l" rtl="0">
              <a:spcBef>
                <a:spcPts val="1200"/>
              </a:spcBef>
              <a:spcAft>
                <a:spcPts val="0"/>
              </a:spcAft>
              <a:buClr>
                <a:srgbClr val="D6D6DD"/>
              </a:buClr>
              <a:buSzPts val="1000"/>
              <a:buFont typeface="Arial"/>
              <a:buNone/>
            </a:pPr>
            <a:r>
              <a:rPr lang="en-US" sz="1200" dirty="0">
                <a:solidFill>
                  <a:schemeClr val="bg1"/>
                </a:solidFill>
                <a:latin typeface="Arial" panose="020B0604020202020204" pitchFamily="34" charset="0"/>
              </a:rPr>
              <a:t>Azure Database Connection details:</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Host: </a:t>
            </a:r>
            <a:r>
              <a:rPr lang="en-US" sz="1200" dirty="0">
                <a:solidFill>
                  <a:schemeClr val="bg1"/>
                </a:solidFill>
                <a:latin typeface="Arial" panose="020B0604020202020204" pitchFamily="34" charset="0"/>
                <a:sym typeface="Courier New"/>
              </a:rPr>
              <a:t>group3.mysql.database.azure.com</a:t>
            </a:r>
          </a:p>
          <a:p>
            <a:pPr marL="342900" marR="38100" lvl="0" indent="0" algn="l" rtl="0">
              <a:spcBef>
                <a:spcPts val="200"/>
              </a:spcBef>
              <a:spcAft>
                <a:spcPts val="0"/>
              </a:spcAft>
              <a:buClr>
                <a:srgbClr val="D6D6DD"/>
              </a:buClr>
              <a:buSzPts val="1000"/>
              <a:buFont typeface="Arial"/>
              <a:buNone/>
            </a:pPr>
            <a:r>
              <a:rPr lang="en-US" sz="1200" dirty="0">
                <a:solidFill>
                  <a:schemeClr val="bg1"/>
                </a:solidFill>
                <a:latin typeface="Arial" panose="020B0604020202020204" pitchFamily="34" charset="0"/>
              </a:rPr>
              <a:t>Port: </a:t>
            </a:r>
            <a:r>
              <a:rPr lang="en-US" sz="1200" dirty="0">
                <a:solidFill>
                  <a:schemeClr val="bg1"/>
                </a:solidFill>
                <a:latin typeface="Arial" panose="020B0604020202020204" pitchFamily="34" charset="0"/>
                <a:sym typeface="Courier New"/>
              </a:rPr>
              <a:t>3306</a:t>
            </a:r>
          </a:p>
          <a:p>
            <a:pPr marL="342900" marR="38100" lvl="0" indent="0" algn="l" rtl="0">
              <a:spcBef>
                <a:spcPts val="200"/>
              </a:spcBef>
              <a:spcAft>
                <a:spcPts val="0"/>
              </a:spcAft>
              <a:buSzPts val="1000"/>
              <a:buNone/>
            </a:pPr>
            <a:r>
              <a:rPr lang="en-US" sz="1200" dirty="0">
                <a:solidFill>
                  <a:schemeClr val="bg1"/>
                </a:solidFill>
                <a:latin typeface="Arial" panose="020B0604020202020204" pitchFamily="34" charset="0"/>
              </a:rPr>
              <a:t>User: </a:t>
            </a:r>
            <a:r>
              <a:rPr lang="en-US" sz="1200" dirty="0">
                <a:solidFill>
                  <a:schemeClr val="bg1"/>
                </a:solidFill>
                <a:latin typeface="Arial" panose="020B0604020202020204" pitchFamily="34" charset="0"/>
                <a:sym typeface="Courier New"/>
              </a:rPr>
              <a:t>group3</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Project Directory:</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Created a dedicated directory for the project files in </a:t>
            </a:r>
            <a:r>
              <a:rPr lang="en-US" sz="1200" dirty="0" err="1">
                <a:solidFill>
                  <a:schemeClr val="bg1"/>
                </a:solidFill>
                <a:latin typeface="Arial" panose="020B0604020202020204" pitchFamily="34" charset="0"/>
              </a:rPr>
              <a:t>GitHUB</a:t>
            </a:r>
            <a:r>
              <a:rPr lang="en-US" sz="1200" dirty="0">
                <a:solidFill>
                  <a:schemeClr val="bg1"/>
                </a:solidFill>
                <a:latin typeface="Arial" panose="020B0604020202020204" pitchFamily="34" charset="0"/>
              </a:rPr>
              <a:t>. Included SQL scripts and data files.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Data Import:</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Loaded the provided schema and data into the MySQL database.</a:t>
            </a:r>
          </a:p>
          <a:p>
            <a:pPr marL="0" lvl="0" indent="0" algn="l" rtl="0">
              <a:lnSpc>
                <a:spcPct val="105000"/>
              </a:lnSpc>
              <a:spcBef>
                <a:spcPts val="1200"/>
              </a:spcBef>
              <a:spcAft>
                <a:spcPts val="0"/>
              </a:spcAft>
              <a:buClr>
                <a:schemeClr val="dk1"/>
              </a:buClr>
              <a:buSzPts val="440"/>
              <a:buFont typeface="Arial"/>
              <a:buNone/>
            </a:pPr>
            <a:r>
              <a:rPr lang="en-US" sz="1200" dirty="0">
                <a:solidFill>
                  <a:schemeClr val="bg1"/>
                </a:solidFill>
                <a:latin typeface="Arial" panose="020B0604020202020204" pitchFamily="34" charset="0"/>
              </a:rPr>
              <a:t>Ensured all tables and relationships were correctly established.</a:t>
            </a:r>
            <a:endParaRPr lang="en-IN" sz="12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7238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Data Cleaning</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2444259"/>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114165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Aggregates and Joins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730081" y="1463040"/>
            <a:ext cx="7909011" cy="2444259"/>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Identified Issues</a:t>
            </a:r>
            <a:r>
              <a:rPr lang="en-IN" dirty="0">
                <a:solidFill>
                  <a:schemeClr val="bg1"/>
                </a:solidFill>
              </a:rPr>
              <a:t>:</a:t>
            </a:r>
          </a:p>
          <a:p>
            <a:pPr marL="190500" marR="38100" lvl="0" indent="0" algn="l" rtl="0">
              <a:spcBef>
                <a:spcPts val="200"/>
              </a:spcBef>
              <a:spcAft>
                <a:spcPts val="0"/>
              </a:spcAft>
              <a:buNone/>
            </a:pPr>
            <a:r>
              <a:rPr lang="en-US" sz="1200" dirty="0">
                <a:solidFill>
                  <a:schemeClr val="bg1"/>
                </a:solidFill>
                <a:latin typeface="+mn-lt"/>
              </a:rPr>
              <a:t>Missing </a:t>
            </a:r>
            <a:r>
              <a:rPr lang="en-US" sz="1200" dirty="0">
                <a:solidFill>
                  <a:schemeClr val="bg1"/>
                </a:solidFill>
                <a:latin typeface="+mn-lt"/>
                <a:ea typeface="Courier New"/>
                <a:cs typeface="Courier New"/>
                <a:sym typeface="Courier New"/>
              </a:rPr>
              <a:t>phone</a:t>
            </a:r>
            <a:r>
              <a:rPr lang="en-US" sz="1200" dirty="0">
                <a:solidFill>
                  <a:schemeClr val="bg1"/>
                </a:solidFill>
                <a:latin typeface="+mn-lt"/>
              </a:rPr>
              <a:t> numbers in </a:t>
            </a:r>
            <a:r>
              <a:rPr lang="en-US" sz="1200" dirty="0">
                <a:solidFill>
                  <a:schemeClr val="bg1"/>
                </a:solidFill>
                <a:latin typeface="+mn-lt"/>
                <a:ea typeface="Courier New"/>
                <a:cs typeface="Courier New"/>
                <a:sym typeface="Courier New"/>
              </a:rPr>
              <a:t>customers</a:t>
            </a:r>
            <a:r>
              <a:rPr lang="en-US" sz="1200" dirty="0">
                <a:solidFill>
                  <a:schemeClr val="bg1"/>
                </a:solidFill>
                <a:latin typeface="+mn-lt"/>
              </a:rPr>
              <a:t> and </a:t>
            </a:r>
            <a:r>
              <a:rPr lang="en-US" sz="1200" dirty="0">
                <a:solidFill>
                  <a:schemeClr val="bg1"/>
                </a:solidFill>
                <a:latin typeface="+mn-lt"/>
                <a:ea typeface="Courier New"/>
                <a:cs typeface="Courier New"/>
                <a:sym typeface="Courier New"/>
              </a:rPr>
              <a:t>staffs</a:t>
            </a:r>
            <a:r>
              <a:rPr lang="en-US" sz="1200" dirty="0">
                <a:solidFill>
                  <a:schemeClr val="bg1"/>
                </a:solidFill>
                <a:latin typeface="+mn-lt"/>
              </a:rPr>
              <a:t> tables.</a:t>
            </a:r>
          </a:p>
          <a:p>
            <a:pPr marL="190500" marR="38100" lvl="0" indent="0" algn="l" rtl="0">
              <a:spcBef>
                <a:spcPts val="200"/>
              </a:spcBef>
              <a:spcAft>
                <a:spcPts val="0"/>
              </a:spcAft>
              <a:buNone/>
            </a:pPr>
            <a:r>
              <a:rPr lang="en-US" sz="1200" dirty="0">
                <a:solidFill>
                  <a:schemeClr val="bg1"/>
                </a:solidFill>
                <a:latin typeface="+mn-lt"/>
                <a:ea typeface="Courier New"/>
                <a:cs typeface="Courier New"/>
                <a:sym typeface="Courier New"/>
              </a:rPr>
              <a:t>NULL</a:t>
            </a:r>
            <a:r>
              <a:rPr lang="en-US" sz="1200" dirty="0">
                <a:solidFill>
                  <a:schemeClr val="bg1"/>
                </a:solidFill>
                <a:latin typeface="+mn-lt"/>
              </a:rPr>
              <a:t> values in </a:t>
            </a:r>
            <a:r>
              <a:rPr lang="en-US" sz="1200" dirty="0" err="1">
                <a:solidFill>
                  <a:schemeClr val="bg1"/>
                </a:solidFill>
                <a:latin typeface="+mn-lt"/>
                <a:ea typeface="Courier New"/>
                <a:cs typeface="Courier New"/>
                <a:sym typeface="Courier New"/>
              </a:rPr>
              <a:t>shipped_date</a:t>
            </a:r>
            <a:r>
              <a:rPr lang="en-US" sz="1200" dirty="0">
                <a:solidFill>
                  <a:schemeClr val="bg1"/>
                </a:solidFill>
                <a:latin typeface="+mn-lt"/>
              </a:rPr>
              <a:t> in </a:t>
            </a:r>
            <a:r>
              <a:rPr lang="en-US" sz="1200" dirty="0">
                <a:solidFill>
                  <a:schemeClr val="bg1"/>
                </a:solidFill>
                <a:latin typeface="+mn-lt"/>
                <a:ea typeface="Courier New"/>
                <a:cs typeface="Courier New"/>
                <a:sym typeface="Courier New"/>
              </a:rPr>
              <a:t>orders</a:t>
            </a:r>
            <a:r>
              <a:rPr lang="en-US" sz="1200" dirty="0">
                <a:solidFill>
                  <a:schemeClr val="bg1"/>
                </a:solidFill>
                <a:latin typeface="+mn-lt"/>
              </a:rPr>
              <a:t> table.</a:t>
            </a:r>
          </a:p>
          <a:p>
            <a:pPr marL="342900" marR="38100" lvl="0" indent="0" algn="l" rtl="0">
              <a:spcBef>
                <a:spcPts val="200"/>
              </a:spcBef>
              <a:spcAft>
                <a:spcPts val="0"/>
              </a:spcAft>
              <a:buSzPts val="1000"/>
              <a:buNone/>
            </a:pPr>
            <a:endParaRPr lang="en-US" sz="1200" dirty="0">
              <a:solidFill>
                <a:schemeClr val="bg1"/>
              </a:solidFill>
              <a:latin typeface="Arial" panose="020B0604020202020204" pitchFamily="34" charset="0"/>
            </a:endParaRPr>
          </a:p>
          <a:p>
            <a:pPr marL="0" lvl="0" indent="0" algn="l" rtl="0">
              <a:lnSpc>
                <a:spcPct val="105000"/>
              </a:lnSpc>
              <a:spcBef>
                <a:spcPts val="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Actions taken:</a:t>
            </a:r>
          </a:p>
          <a:p>
            <a:pPr marL="190500" marR="38100" lvl="0" indent="0" algn="l" rtl="0">
              <a:spcBef>
                <a:spcPts val="200"/>
              </a:spcBef>
              <a:spcAft>
                <a:spcPts val="0"/>
              </a:spcAft>
              <a:buNone/>
            </a:pPr>
            <a:r>
              <a:rPr lang="en-US" sz="1200" dirty="0">
                <a:solidFill>
                  <a:schemeClr val="bg1"/>
                </a:solidFill>
                <a:latin typeface="+mn-lt"/>
                <a:cs typeface="Courier New"/>
              </a:rPr>
              <a:t>Decided to retain entries with missing </a:t>
            </a:r>
            <a:r>
              <a:rPr lang="en-US" sz="1200" dirty="0">
                <a:solidFill>
                  <a:schemeClr val="bg1"/>
                </a:solidFill>
                <a:latin typeface="+mn-lt"/>
                <a:cs typeface="Courier New"/>
                <a:sym typeface="Courier New"/>
              </a:rPr>
              <a:t>phone</a:t>
            </a:r>
            <a:r>
              <a:rPr lang="en-US" sz="1200" dirty="0">
                <a:solidFill>
                  <a:schemeClr val="bg1"/>
                </a:solidFill>
                <a:latin typeface="+mn-lt"/>
                <a:cs typeface="Courier New"/>
              </a:rPr>
              <a:t> numbers to preserve data integrity.</a:t>
            </a:r>
          </a:p>
          <a:p>
            <a:pPr marL="190500" marR="38100" lvl="0" indent="0" algn="l" rtl="0">
              <a:spcBef>
                <a:spcPts val="200"/>
              </a:spcBef>
              <a:spcAft>
                <a:spcPts val="0"/>
              </a:spcAft>
              <a:buNone/>
            </a:pPr>
            <a:r>
              <a:rPr lang="en-US" sz="1200" dirty="0">
                <a:solidFill>
                  <a:schemeClr val="bg1"/>
                </a:solidFill>
                <a:latin typeface="+mn-lt"/>
                <a:cs typeface="Courier New"/>
              </a:rPr>
              <a:t>Noted the missing </a:t>
            </a:r>
            <a:r>
              <a:rPr lang="en-US" sz="1200" dirty="0" err="1">
                <a:solidFill>
                  <a:schemeClr val="bg1"/>
                </a:solidFill>
                <a:latin typeface="+mn-lt"/>
                <a:cs typeface="Courier New"/>
                <a:sym typeface="Courier New"/>
              </a:rPr>
              <a:t>shipped_date</a:t>
            </a:r>
            <a:r>
              <a:rPr lang="en-US" sz="1200" dirty="0">
                <a:solidFill>
                  <a:schemeClr val="bg1"/>
                </a:solidFill>
                <a:latin typeface="+mn-lt"/>
                <a:cs typeface="Courier New"/>
              </a:rPr>
              <a:t> values for consideration in shipping time analysis.</a:t>
            </a:r>
          </a:p>
          <a:p>
            <a:pPr marL="0" lvl="0" indent="0" algn="l" rtl="0">
              <a:lnSpc>
                <a:spcPct val="105000"/>
              </a:lnSpc>
              <a:spcBef>
                <a:spcPts val="1200"/>
              </a:spcBef>
              <a:spcAft>
                <a:spcPts val="0"/>
              </a:spcAft>
              <a:buClr>
                <a:schemeClr val="dk1"/>
              </a:buClr>
              <a:buSzPts val="440"/>
              <a:buFont typeface="Arial"/>
              <a:buNone/>
            </a:pPr>
            <a:r>
              <a:rPr lang="en-US"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Rationale:</a:t>
            </a:r>
          </a:p>
          <a:p>
            <a:pPr marL="190500" marR="38100">
              <a:spcBef>
                <a:spcPts val="200"/>
              </a:spcBef>
            </a:pPr>
            <a:r>
              <a:rPr lang="en-US" sz="1200" dirty="0">
                <a:solidFill>
                  <a:schemeClr val="bg1"/>
                </a:solidFill>
                <a:latin typeface="+mn-lt"/>
                <a:cs typeface="Courier New"/>
              </a:rPr>
              <a:t>Retaining records ensures a comprehensive analysis.</a:t>
            </a:r>
          </a:p>
          <a:p>
            <a:pPr marL="190500" marR="38100">
              <a:spcBef>
                <a:spcPts val="200"/>
              </a:spcBef>
              <a:buSzPts val="1100"/>
            </a:pPr>
            <a:r>
              <a:rPr lang="en-US" sz="1200" dirty="0">
                <a:solidFill>
                  <a:schemeClr val="bg1"/>
                </a:solidFill>
                <a:latin typeface="+mn-lt"/>
                <a:cs typeface="Courier New"/>
              </a:rPr>
              <a:t>Missing values can inform about data collection processes and areas for improvement.</a:t>
            </a:r>
          </a:p>
        </p:txBody>
      </p:sp>
    </p:spTree>
    <p:extLst>
      <p:ext uri="{BB962C8B-B14F-4D97-AF65-F5344CB8AC3E}">
        <p14:creationId xmlns:p14="http://schemas.microsoft.com/office/powerpoint/2010/main" val="4052096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several Sub-Queries and CTEs</a:t>
            </a:r>
            <a:br>
              <a:rPr lang="en" dirty="0">
                <a:solidFill>
                  <a:schemeClr val="accent2"/>
                </a:solidFill>
              </a:rPr>
            </a:br>
            <a:br>
              <a:rPr lang="en" dirty="0">
                <a:solidFill>
                  <a:schemeClr val="accent2"/>
                </a:solidFill>
              </a:rPr>
            </a:br>
            <a:endParaRPr dirty="0">
              <a:solidFill>
                <a:schemeClr val="accent2"/>
              </a:solidFill>
            </a:endParaRPr>
          </a:p>
        </p:txBody>
      </p:sp>
      <p:sp>
        <p:nvSpPr>
          <p:cNvPr id="3" name="TextBox 2">
            <a:extLst>
              <a:ext uri="{FF2B5EF4-FFF2-40B4-BE49-F238E27FC236}">
                <a16:creationId xmlns:a16="http://schemas.microsoft.com/office/drawing/2014/main" id="{E52076FF-E99A-FB55-12B3-355BC0A516B1}"/>
              </a:ext>
            </a:extLst>
          </p:cNvPr>
          <p:cNvSpPr txBox="1"/>
          <p:nvPr/>
        </p:nvSpPr>
        <p:spPr>
          <a:xfrm>
            <a:off x="2308860" y="2418359"/>
            <a:ext cx="4617720" cy="307777"/>
          </a:xfrm>
          <a:prstGeom prst="rect">
            <a:avLst/>
          </a:prstGeom>
          <a:noFill/>
        </p:spPr>
        <p:txBody>
          <a:bodyPr wrap="square">
            <a:spAutoFit/>
          </a:bodyPr>
          <a:lstStyle/>
          <a:p>
            <a:pPr marL="0" lvl="0" indent="0" algn="l" rtl="0">
              <a:spcBef>
                <a:spcPts val="0"/>
              </a:spcBef>
              <a:spcAft>
                <a:spcPts val="1200"/>
              </a:spcAft>
              <a:buNone/>
            </a:pPr>
            <a:r>
              <a:rPr lang="en-IN" dirty="0">
                <a:solidFill>
                  <a:schemeClr val="bg1"/>
                </a:solidFill>
              </a:rPr>
              <a:t>Identifying Low Stock Products:</a:t>
            </a:r>
          </a:p>
        </p:txBody>
      </p:sp>
    </p:spTree>
    <p:extLst>
      <p:ext uri="{BB962C8B-B14F-4D97-AF65-F5344CB8AC3E}">
        <p14:creationId xmlns:p14="http://schemas.microsoft.com/office/powerpoint/2010/main" val="3965659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182205" y="414155"/>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Use of Advance SQL Functions</a:t>
            </a:r>
            <a:br>
              <a:rPr lang="en" dirty="0">
                <a:solidFill>
                  <a:schemeClr val="accent2"/>
                </a:solidFill>
              </a:rPr>
            </a:br>
            <a:br>
              <a:rPr lang="en" dirty="0">
                <a:solidFill>
                  <a:schemeClr val="accent2"/>
                </a:solidFill>
              </a:rPr>
            </a:br>
            <a:endParaRPr dirty="0">
              <a:solidFill>
                <a:schemeClr val="accent2"/>
              </a:solidFill>
            </a:endParaRPr>
          </a:p>
        </p:txBody>
      </p:sp>
      <p:sp>
        <p:nvSpPr>
          <p:cNvPr id="4" name="TextBox 3">
            <a:extLst>
              <a:ext uri="{FF2B5EF4-FFF2-40B4-BE49-F238E27FC236}">
                <a16:creationId xmlns:a16="http://schemas.microsoft.com/office/drawing/2014/main" id="{3AC8E666-BC77-8E0A-5F5A-87C95A2BF190}"/>
              </a:ext>
            </a:extLst>
          </p:cNvPr>
          <p:cNvSpPr txBox="1"/>
          <p:nvPr/>
        </p:nvSpPr>
        <p:spPr>
          <a:xfrm>
            <a:off x="2308860" y="2233693"/>
            <a:ext cx="4617720" cy="677108"/>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Calculating Running Total of Sale</a:t>
            </a:r>
          </a:p>
          <a:p>
            <a:pPr marL="0" lvl="0" indent="0" algn="l" rtl="0">
              <a:spcBef>
                <a:spcPts val="1200"/>
              </a:spcBef>
              <a:spcAft>
                <a:spcPts val="1200"/>
              </a:spcAft>
              <a:buNone/>
            </a:pPr>
            <a:r>
              <a:rPr lang="en-US" dirty="0">
                <a:solidFill>
                  <a:schemeClr val="bg1"/>
                </a:solidFill>
              </a:rPr>
              <a:t>Year-over-Year Sales Growth:</a:t>
            </a:r>
          </a:p>
        </p:txBody>
      </p:sp>
    </p:spTree>
    <p:extLst>
      <p:ext uri="{BB962C8B-B14F-4D97-AF65-F5344CB8AC3E}">
        <p14:creationId xmlns:p14="http://schemas.microsoft.com/office/powerpoint/2010/main" val="1039919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Interesting queries</a:t>
            </a:r>
            <a:endParaRPr/>
          </a:p>
        </p:txBody>
      </p:sp>
      <p:sp>
        <p:nvSpPr>
          <p:cNvPr id="191" name="Google Shape;191;p22"/>
          <p:cNvSpPr txBox="1">
            <a:spLocks noGrp="1"/>
          </p:cNvSpPr>
          <p:nvPr>
            <p:ph type="body" idx="1"/>
          </p:nvPr>
        </p:nvSpPr>
        <p:spPr>
          <a:xfrm>
            <a:off x="1116075" y="1116150"/>
            <a:ext cx="7038900" cy="2911200"/>
          </a:xfrm>
          <a:prstGeom prst="rect">
            <a:avLst/>
          </a:prstGeom>
        </p:spPr>
        <p:txBody>
          <a:bodyPr spcFirstLastPara="1" wrap="square" lIns="91425" tIns="91425" rIns="91425" bIns="91425" anchor="t" anchorCtr="0">
            <a:normAutofit fontScale="25000" lnSpcReduction="20000"/>
          </a:bodyPr>
          <a:lstStyle/>
          <a:p>
            <a:pPr marL="0" lvl="0" indent="0" algn="l" rtl="0">
              <a:lnSpc>
                <a:spcPct val="133333"/>
              </a:lnSpc>
              <a:spcBef>
                <a:spcPts val="0"/>
              </a:spcBef>
              <a:spcAft>
                <a:spcPts val="0"/>
              </a:spcAft>
              <a:buNone/>
            </a:pPr>
            <a:r>
              <a:rPr lang="en" sz="4800" i="1">
                <a:solidFill>
                  <a:srgbClr val="6D6D6D"/>
                </a:solidFill>
                <a:highlight>
                  <a:srgbClr val="181818"/>
                </a:highlight>
                <a:latin typeface="Courier New"/>
                <a:ea typeface="Courier New"/>
                <a:cs typeface="Courier New"/>
                <a:sym typeface="Courier New"/>
              </a:rPr>
              <a:t>-- Identify top 5 products by total sales</a:t>
            </a:r>
            <a:endParaRPr sz="4800" i="1">
              <a:solidFill>
                <a:srgbClr val="6D6D6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SELECT</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p.product_name,</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a:t>
            </a:r>
            <a:r>
              <a:rPr lang="en" sz="4800">
                <a:solidFill>
                  <a:srgbClr val="EFB080"/>
                </a:solidFill>
                <a:highlight>
                  <a:srgbClr val="181818"/>
                </a:highlight>
                <a:latin typeface="Courier New"/>
                <a:ea typeface="Courier New"/>
                <a:cs typeface="Courier New"/>
                <a:sym typeface="Courier New"/>
              </a:rPr>
              <a:t>SUM</a:t>
            </a:r>
            <a:r>
              <a:rPr lang="en" sz="4800">
                <a:solidFill>
                  <a:srgbClr val="D6D6DD"/>
                </a:solidFill>
                <a:highlight>
                  <a:srgbClr val="181818"/>
                </a:highlight>
                <a:latin typeface="Courier New"/>
                <a:ea typeface="Courier New"/>
                <a:cs typeface="Courier New"/>
                <a:sym typeface="Courier New"/>
              </a:rPr>
              <a:t>(oi.quantity * oi.list_price * (</a:t>
            </a:r>
            <a:r>
              <a:rPr lang="en" sz="4800">
                <a:solidFill>
                  <a:srgbClr val="EBC88D"/>
                </a:solidFill>
                <a:highlight>
                  <a:srgbClr val="181818"/>
                </a:highlight>
                <a:latin typeface="Courier New"/>
                <a:ea typeface="Courier New"/>
                <a:cs typeface="Courier New"/>
                <a:sym typeface="Courier New"/>
              </a:rPr>
              <a:t>1</a:t>
            </a:r>
            <a:r>
              <a:rPr lang="en" sz="4800">
                <a:solidFill>
                  <a:srgbClr val="D6D6DD"/>
                </a:solidFill>
                <a:highlight>
                  <a:srgbClr val="181818"/>
                </a:highlight>
                <a:latin typeface="Courier New"/>
                <a:ea typeface="Courier New"/>
                <a:cs typeface="Courier New"/>
                <a:sym typeface="Courier New"/>
              </a:rPr>
              <a:t> - oi.discount)) </a:t>
            </a:r>
            <a:r>
              <a:rPr lang="en" sz="4800">
                <a:solidFill>
                  <a:srgbClr val="83D6C5"/>
                </a:solidFill>
                <a:highlight>
                  <a:srgbClr val="181818"/>
                </a:highlight>
                <a:latin typeface="Courier New"/>
                <a:ea typeface="Courier New"/>
                <a:cs typeface="Courier New"/>
                <a:sym typeface="Courier New"/>
              </a:rPr>
              <a:t>AS</a:t>
            </a:r>
            <a:r>
              <a:rPr lang="en" sz="4800">
                <a:solidFill>
                  <a:srgbClr val="D6D6DD"/>
                </a:solidFill>
                <a:highlight>
                  <a:srgbClr val="181818"/>
                </a:highlight>
                <a:latin typeface="Courier New"/>
                <a:ea typeface="Courier New"/>
                <a:cs typeface="Courier New"/>
                <a:sym typeface="Courier New"/>
              </a:rPr>
              <a:t> total_sales</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FROM</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order_items oi</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JOIN</a:t>
            </a:r>
            <a:r>
              <a:rPr lang="en" sz="4800">
                <a:solidFill>
                  <a:srgbClr val="D6D6DD"/>
                </a:solidFill>
                <a:highlight>
                  <a:srgbClr val="181818"/>
                </a:highlight>
                <a:latin typeface="Courier New"/>
                <a:ea typeface="Courier New"/>
                <a:cs typeface="Courier New"/>
                <a:sym typeface="Courier New"/>
              </a:rPr>
              <a:t> products p </a:t>
            </a:r>
            <a:r>
              <a:rPr lang="en" sz="4800">
                <a:solidFill>
                  <a:srgbClr val="83D6C5"/>
                </a:solidFill>
                <a:highlight>
                  <a:srgbClr val="181818"/>
                </a:highlight>
                <a:latin typeface="Courier New"/>
                <a:ea typeface="Courier New"/>
                <a:cs typeface="Courier New"/>
                <a:sym typeface="Courier New"/>
              </a:rPr>
              <a:t>ON</a:t>
            </a:r>
            <a:r>
              <a:rPr lang="en" sz="4800">
                <a:solidFill>
                  <a:srgbClr val="D6D6DD"/>
                </a:solidFill>
                <a:highlight>
                  <a:srgbClr val="181818"/>
                </a:highlight>
                <a:latin typeface="Courier New"/>
                <a:ea typeface="Courier New"/>
                <a:cs typeface="Courier New"/>
                <a:sym typeface="Courier New"/>
              </a:rPr>
              <a:t> oi.product_id = p.product_id</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GROUP BY</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p.product_name</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ORDER BY</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D6D6DD"/>
                </a:solidFill>
                <a:highlight>
                  <a:srgbClr val="181818"/>
                </a:highlight>
                <a:latin typeface="Courier New"/>
                <a:ea typeface="Courier New"/>
                <a:cs typeface="Courier New"/>
                <a:sym typeface="Courier New"/>
              </a:rPr>
              <a:t>  total_sales </a:t>
            </a:r>
            <a:r>
              <a:rPr lang="en" sz="4800">
                <a:solidFill>
                  <a:srgbClr val="83D6C5"/>
                </a:solidFill>
                <a:highlight>
                  <a:srgbClr val="181818"/>
                </a:highlight>
                <a:latin typeface="Courier New"/>
                <a:ea typeface="Courier New"/>
                <a:cs typeface="Courier New"/>
                <a:sym typeface="Courier New"/>
              </a:rPr>
              <a:t>DESC</a:t>
            </a:r>
            <a:endParaRPr sz="4800">
              <a:solidFill>
                <a:srgbClr val="83D6C5"/>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r>
              <a:rPr lang="en" sz="4800">
                <a:solidFill>
                  <a:srgbClr val="83D6C5"/>
                </a:solidFill>
                <a:highlight>
                  <a:srgbClr val="181818"/>
                </a:highlight>
                <a:latin typeface="Courier New"/>
                <a:ea typeface="Courier New"/>
                <a:cs typeface="Courier New"/>
                <a:sym typeface="Courier New"/>
              </a:rPr>
              <a:t>LIMIT</a:t>
            </a:r>
            <a:r>
              <a:rPr lang="en" sz="4800">
                <a:solidFill>
                  <a:srgbClr val="D6D6DD"/>
                </a:solidFill>
                <a:highlight>
                  <a:srgbClr val="181818"/>
                </a:highlight>
                <a:latin typeface="Courier New"/>
                <a:ea typeface="Courier New"/>
                <a:cs typeface="Courier New"/>
                <a:sym typeface="Courier New"/>
              </a:rPr>
              <a:t> </a:t>
            </a:r>
            <a:r>
              <a:rPr lang="en" sz="4800">
                <a:solidFill>
                  <a:srgbClr val="EBC88D"/>
                </a:solidFill>
                <a:highlight>
                  <a:srgbClr val="181818"/>
                </a:highlight>
                <a:latin typeface="Courier New"/>
                <a:ea typeface="Courier New"/>
                <a:cs typeface="Courier New"/>
                <a:sym typeface="Courier New"/>
              </a:rPr>
              <a:t>5</a:t>
            </a:r>
            <a:r>
              <a:rPr lang="en" sz="4800">
                <a:solidFill>
                  <a:srgbClr val="D6D6DD"/>
                </a:solidFill>
                <a:highlight>
                  <a:srgbClr val="181818"/>
                </a:highlight>
                <a:latin typeface="Courier New"/>
                <a:ea typeface="Courier New"/>
                <a:cs typeface="Courier New"/>
                <a:sym typeface="Courier New"/>
              </a:rPr>
              <a:t>;</a:t>
            </a:r>
            <a:endParaRPr sz="4800">
              <a:solidFill>
                <a:srgbClr val="D6D6DD"/>
              </a:solidFill>
              <a:highlight>
                <a:srgbClr val="181818"/>
              </a:highlight>
              <a:latin typeface="Courier New"/>
              <a:ea typeface="Courier New"/>
              <a:cs typeface="Courier New"/>
              <a:sym typeface="Courier New"/>
            </a:endParaRPr>
          </a:p>
          <a:p>
            <a:pPr marL="0" lvl="0" indent="0" algn="l" rtl="0">
              <a:lnSpc>
                <a:spcPct val="133333"/>
              </a:lnSpc>
              <a:spcBef>
                <a:spcPts val="0"/>
              </a:spcBef>
              <a:spcAft>
                <a:spcPts val="0"/>
              </a:spcAft>
              <a:buNone/>
            </a:pPr>
            <a:endParaRPr sz="4800">
              <a:solidFill>
                <a:srgbClr val="D6D6DD"/>
              </a:solidFill>
              <a:highlight>
                <a:srgbClr val="181818"/>
              </a:highlight>
              <a:latin typeface="Courier New"/>
              <a:ea typeface="Courier New"/>
              <a:cs typeface="Courier New"/>
              <a:sym typeface="Courier New"/>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Findings:</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The top-selling product is Trek Slash 8 27.5 - 2016, generating the highest revenue.</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None/>
            </a:pPr>
            <a:r>
              <a:rPr lang="en" sz="4800">
                <a:solidFill>
                  <a:srgbClr val="D6D6DD"/>
                </a:solidFill>
                <a:highlight>
                  <a:srgbClr val="181818"/>
                </a:highlight>
                <a:latin typeface="Arial"/>
                <a:ea typeface="Arial"/>
                <a:cs typeface="Arial"/>
                <a:sym typeface="Arial"/>
              </a:rPr>
              <a:t>Indicates high customer preference, suggesting a focus on inventory and promotion for this product.</a:t>
            </a:r>
            <a:endParaRPr sz="4800">
              <a:solidFill>
                <a:srgbClr val="D6D6DD"/>
              </a:solidFill>
              <a:highlight>
                <a:srgbClr val="181818"/>
              </a:highlight>
              <a:latin typeface="Arial"/>
              <a:ea typeface="Arial"/>
              <a:cs typeface="Arial"/>
              <a:sym typeface="Arial"/>
            </a:endParaRPr>
          </a:p>
          <a:p>
            <a:pPr marL="38100" marR="38100" lvl="0" indent="0" algn="l" rtl="0">
              <a:spcBef>
                <a:spcPts val="200"/>
              </a:spcBef>
              <a:spcAft>
                <a:spcPts val="0"/>
              </a:spcAft>
              <a:buClr>
                <a:srgbClr val="D6D6DD"/>
              </a:buClr>
              <a:buSzPct val="100000"/>
              <a:buFont typeface="Arial"/>
              <a:buNone/>
            </a:pPr>
            <a:endParaRPr sz="1000">
              <a:solidFill>
                <a:srgbClr val="D6D6DD"/>
              </a:solidFill>
              <a:highlight>
                <a:srgbClr val="181818"/>
              </a:highlight>
              <a:latin typeface="Arial"/>
              <a:ea typeface="Arial"/>
              <a:cs typeface="Arial"/>
              <a:sym typeface="Arial"/>
            </a:endParaRPr>
          </a:p>
          <a:p>
            <a:pPr marL="0" lvl="0" indent="0" algn="l" rtl="0">
              <a:lnSpc>
                <a:spcPct val="133333"/>
              </a:lnSpc>
              <a:spcBef>
                <a:spcPts val="200"/>
              </a:spcBef>
              <a:spcAft>
                <a:spcPts val="0"/>
              </a:spcAft>
              <a:buNone/>
            </a:pPr>
            <a:endParaRPr sz="900">
              <a:solidFill>
                <a:srgbClr val="D6D6DD"/>
              </a:solidFill>
              <a:highlight>
                <a:srgbClr val="181818"/>
              </a:highlight>
              <a:latin typeface="Courier New"/>
              <a:ea typeface="Courier New"/>
              <a:cs typeface="Courier New"/>
              <a:sym typeface="Courier New"/>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1042285" y="286935"/>
            <a:ext cx="3556772" cy="818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Entity Relationship </a:t>
            </a:r>
            <a:br>
              <a:rPr lang="en" dirty="0">
                <a:solidFill>
                  <a:schemeClr val="accent2"/>
                </a:solidFill>
              </a:rPr>
            </a:br>
            <a:r>
              <a:rPr lang="en" dirty="0">
                <a:solidFill>
                  <a:schemeClr val="accent2"/>
                </a:solidFill>
              </a:rPr>
              <a:t>        Diagram</a:t>
            </a:r>
            <a:endParaRPr dirty="0">
              <a:solidFill>
                <a:schemeClr val="accent2"/>
              </a:solidFill>
            </a:endParaRPr>
          </a:p>
        </p:txBody>
      </p:sp>
      <p:pic>
        <p:nvPicPr>
          <p:cNvPr id="10" name="Picture 9">
            <a:extLst>
              <a:ext uri="{FF2B5EF4-FFF2-40B4-BE49-F238E27FC236}">
                <a16:creationId xmlns:a16="http://schemas.microsoft.com/office/drawing/2014/main" id="{C996E3CD-82A9-9F59-FC6A-E0129D0810A7}"/>
              </a:ext>
            </a:extLst>
          </p:cNvPr>
          <p:cNvPicPr>
            <a:picLocks noChangeAspect="1"/>
          </p:cNvPicPr>
          <p:nvPr/>
        </p:nvPicPr>
        <p:blipFill>
          <a:blip r:embed="rId4"/>
          <a:stretch>
            <a:fillRect/>
          </a:stretch>
        </p:blipFill>
        <p:spPr>
          <a:xfrm>
            <a:off x="4168913" y="108833"/>
            <a:ext cx="4823139" cy="4925834"/>
          </a:xfrm>
          <a:prstGeom prst="rect">
            <a:avLst/>
          </a:prstGeom>
        </p:spPr>
      </p:pic>
      <p:sp>
        <p:nvSpPr>
          <p:cNvPr id="4" name="TextBox 3">
            <a:extLst>
              <a:ext uri="{FF2B5EF4-FFF2-40B4-BE49-F238E27FC236}">
                <a16:creationId xmlns:a16="http://schemas.microsoft.com/office/drawing/2014/main" id="{ABCEC961-6AD4-B120-15C8-F447FA4BBB03}"/>
              </a:ext>
            </a:extLst>
          </p:cNvPr>
          <p:cNvSpPr txBox="1"/>
          <p:nvPr/>
        </p:nvSpPr>
        <p:spPr>
          <a:xfrm>
            <a:off x="74099" y="1490872"/>
            <a:ext cx="3901553" cy="219290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Entity Relationship</a:t>
            </a:r>
            <a:r>
              <a:rPr lang="en-IN" dirty="0">
                <a:solidFill>
                  <a:schemeClr val="bg1"/>
                </a:solidFill>
              </a:rPr>
              <a:t>:</a:t>
            </a:r>
            <a:endParaRPr lang="en-IN" dirty="0">
              <a:solidFill>
                <a:schemeClr val="bg1"/>
              </a:solidFill>
              <a:highlight>
                <a:srgbClr val="FFFF00"/>
              </a:highlight>
            </a:endParaRP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1. Products belong to Brands and Categories.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2. Customers place Orders, which contain Order Items that reference Products. Orders are managed by Staff and linked to Stores.</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3. Staff work at Stores and may manage other Staff.</a:t>
            </a:r>
          </a:p>
          <a:p>
            <a:pPr marL="171450" lvl="0" indent="-171450" algn="l" rtl="0">
              <a:lnSpc>
                <a:spcPct val="95000"/>
              </a:lnSpc>
              <a:spcBef>
                <a:spcPts val="1200"/>
              </a:spcBef>
              <a:spcAft>
                <a:spcPts val="0"/>
              </a:spcAft>
              <a:buClr>
                <a:schemeClr val="dk1"/>
              </a:buClr>
              <a:buSzPts val="275"/>
              <a:buFont typeface="Arial" panose="020B0604020202020204" pitchFamily="34" charset="0"/>
              <a:buChar char="•"/>
            </a:pPr>
            <a:r>
              <a:rPr lang="en-US" sz="1200" dirty="0">
                <a:solidFill>
                  <a:schemeClr val="bg1"/>
                </a:solidFill>
                <a:latin typeface="Arial" panose="020B0604020202020204" pitchFamily="34" charset="0"/>
              </a:rPr>
              <a:t>4. Stocks track Products available at Stores</a:t>
            </a:r>
            <a:r>
              <a:rPr lang="en-US" sz="1200" dirty="0">
                <a:solidFill>
                  <a:schemeClr val="bg1"/>
                </a:solidFill>
              </a:rPr>
              <a:t>.</a:t>
            </a:r>
          </a:p>
          <a:p>
            <a:pPr marL="0" lvl="0" indent="0" algn="l" rtl="0">
              <a:spcBef>
                <a:spcPts val="0"/>
              </a:spcBef>
              <a:spcAft>
                <a:spcPts val="0"/>
              </a:spcAft>
              <a:buClr>
                <a:schemeClr val="dk1"/>
              </a:buClr>
              <a:buSzPts val="1100"/>
              <a:buFont typeface="Arial"/>
              <a:buNone/>
            </a:pPr>
            <a:endParaRPr lang="en-IN" sz="1200" dirty="0">
              <a:solidFill>
                <a:schemeClr val="bg1"/>
              </a:solidFill>
              <a:effectLst/>
              <a:latin typeface="Arial" panose="020B0604020202020204" pitchFamily="34" charset="0"/>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Base</a:t>
            </a: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264931" y="1387504"/>
            <a:ext cx="3127974" cy="232063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Regions</a:t>
            </a:r>
            <a:r>
              <a:rPr lang="en-IN" dirty="0">
                <a:solidFill>
                  <a:schemeClr val="bg1"/>
                </a:solidFill>
              </a:rPr>
              <a:t>: Customers are mainly distributed across New York, California and Texas.</a:t>
            </a:r>
          </a:p>
          <a:p>
            <a:pPr>
              <a:lnSpc>
                <a:spcPct val="115000"/>
              </a:lnSpc>
            </a:pPr>
            <a:endParaRPr lang="en-IN" dirty="0">
              <a:solidFill>
                <a:schemeClr val="bg1"/>
              </a:solidFill>
            </a:endParaRPr>
          </a:p>
          <a:p>
            <a:pPr>
              <a:lnSpc>
                <a:spcPct val="115000"/>
              </a:lnSpc>
            </a:pPr>
            <a:r>
              <a:rPr lang="en-IN" u="sng" dirty="0">
                <a:solidFill>
                  <a:schemeClr val="tx2"/>
                </a:solidFill>
                <a:effectLst>
                  <a:glow>
                    <a:schemeClr val="bg1"/>
                  </a:glow>
                  <a:outerShdw sx="1000" sy="1000" algn="ctr" rotWithShape="0">
                    <a:schemeClr val="tx2"/>
                  </a:outerShdw>
                </a:effectLst>
              </a:rPr>
              <a:t>Observation:</a:t>
            </a:r>
          </a:p>
          <a:p>
            <a:pPr>
              <a:lnSpc>
                <a:spcPct val="115000"/>
              </a:lnSpc>
            </a:pPr>
            <a:r>
              <a:rPr lang="en-US" dirty="0">
                <a:solidFill>
                  <a:schemeClr val="bg1"/>
                </a:solidFill>
                <a:latin typeface="Arial" panose="020B0604020202020204" pitchFamily="34" charset="0"/>
              </a:rPr>
              <a:t>We have largest customer base in New York.</a:t>
            </a:r>
            <a:endParaRPr lang="en-US" sz="1400" dirty="0">
              <a:solidFill>
                <a:schemeClr val="bg1"/>
              </a:solidFill>
              <a:latin typeface="Arial" panose="020B0604020202020204" pitchFamily="34" charset="0"/>
            </a:endParaRPr>
          </a:p>
          <a:p>
            <a:pPr>
              <a:lnSpc>
                <a:spcPct val="115000"/>
              </a:lnSpc>
            </a:pPr>
            <a:endParaRPr lang="en-IN" dirty="0">
              <a:solidFill>
                <a:schemeClr val="bg1"/>
              </a:solidFill>
            </a:endParaRPr>
          </a:p>
          <a:p>
            <a:pPr marL="0" lvl="0" indent="0" algn="l" rtl="0">
              <a:spcBef>
                <a:spcPts val="0"/>
              </a:spcBef>
              <a:spcAft>
                <a:spcPts val="0"/>
              </a:spcAft>
              <a:buClr>
                <a:schemeClr val="dk1"/>
              </a:buClr>
              <a:buSzPts val="1100"/>
              <a:buFont typeface="Arial"/>
              <a:buNone/>
            </a:pPr>
            <a:r>
              <a:rPr lang="en-IN" sz="1600" dirty="0">
                <a:solidFill>
                  <a:schemeClr val="bg1"/>
                </a:solidFill>
                <a:effectLst/>
                <a:latin typeface="Arial" panose="020B0604020202020204" pitchFamily="34" charset="0"/>
                <a:ea typeface="Arial" panose="020B0604020202020204" pitchFamily="34" charset="0"/>
              </a:rPr>
              <a:t> </a:t>
            </a:r>
            <a:endParaRPr lang="en-IN" sz="1200" dirty="0">
              <a:solidFill>
                <a:schemeClr val="bg1"/>
              </a:solidFill>
              <a:effectLst/>
              <a:latin typeface="Arial" panose="020B0604020202020204" pitchFamily="34" charset="0"/>
              <a:ea typeface="Arial" panose="020B0604020202020204" pitchFamily="34" charset="0"/>
            </a:endParaRPr>
          </a:p>
        </p:txBody>
      </p:sp>
      <mc:AlternateContent xmlns:mc="http://schemas.openxmlformats.org/markup-compatibility/2006">
        <mc:Choice xmlns:cx4="http://schemas.microsoft.com/office/drawing/2016/5/10/chartex" Requires="cx4">
          <p:graphicFrame>
            <p:nvGraphicFramePr>
              <p:cNvPr id="2" name="Chart 1">
                <a:extLst>
                  <a:ext uri="{FF2B5EF4-FFF2-40B4-BE49-F238E27FC236}">
                    <a16:creationId xmlns:a16="http://schemas.microsoft.com/office/drawing/2014/main" id="{370F7645-59DA-3FD1-009D-2E88DD842020}"/>
                  </a:ext>
                </a:extLst>
              </p:cNvPr>
              <p:cNvGraphicFramePr/>
              <p:nvPr>
                <p:extLst>
                  <p:ext uri="{D42A27DB-BD31-4B8C-83A1-F6EECF244321}">
                    <p14:modId xmlns:p14="http://schemas.microsoft.com/office/powerpoint/2010/main" val="1917221913"/>
                  </p:ext>
                </p:extLst>
              </p:nvPr>
            </p:nvGraphicFramePr>
            <p:xfrm>
              <a:off x="3392905" y="967243"/>
              <a:ext cx="5663631" cy="373175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 name="Chart 1">
                <a:extLst>
                  <a:ext uri="{FF2B5EF4-FFF2-40B4-BE49-F238E27FC236}">
                    <a16:creationId xmlns:a16="http://schemas.microsoft.com/office/drawing/2014/main" id="{370F7645-59DA-3FD1-009D-2E88DD842020}"/>
                  </a:ext>
                </a:extLst>
              </p:cNvPr>
              <p:cNvPicPr>
                <a:picLocks noGrp="1" noRot="1" noChangeAspect="1" noMove="1" noResize="1" noEditPoints="1" noAdjustHandles="1" noChangeArrowheads="1" noChangeShapeType="1"/>
              </p:cNvPicPr>
              <p:nvPr/>
            </p:nvPicPr>
            <p:blipFill>
              <a:blip r:embed="rId4"/>
              <a:stretch>
                <a:fillRect/>
              </a:stretch>
            </p:blipFill>
            <p:spPr>
              <a:xfrm>
                <a:off x="3392905" y="967243"/>
                <a:ext cx="5663631" cy="3731757"/>
              </a:xfrm>
              <a:prstGeom prst="rect">
                <a:avLst/>
              </a:prstGeom>
            </p:spPr>
          </p:pic>
        </mc:Fallback>
      </mc:AlternateContent>
    </p:spTree>
    <p:extLst>
      <p:ext uri="{BB962C8B-B14F-4D97-AF65-F5344CB8AC3E}">
        <p14:creationId xmlns:p14="http://schemas.microsoft.com/office/powerpoint/2010/main" val="316980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Products diversity across categories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87761" cy="1976375"/>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Observation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Cyclocross Bicycles and Electric Bikes seem to have lesser products diversity</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Next Step:</a:t>
            </a:r>
          </a:p>
          <a:p>
            <a:pPr>
              <a:lnSpc>
                <a:spcPct val="115000"/>
              </a:lnSpc>
            </a:pPr>
            <a:r>
              <a:rPr lang="en-US" sz="1200" dirty="0">
                <a:solidFill>
                  <a:schemeClr val="bg1"/>
                </a:solidFill>
                <a:latin typeface="Arial" panose="020B0604020202020204" pitchFamily="34" charset="0"/>
              </a:rPr>
              <a:t>Review the sales pattern if Cruisers Bicycles and Mountain Bikes really have demand across products range.</a:t>
            </a:r>
          </a:p>
        </p:txBody>
      </p:sp>
      <p:pic>
        <p:nvPicPr>
          <p:cNvPr id="1028" name="Picture 4">
            <a:extLst>
              <a:ext uri="{FF2B5EF4-FFF2-40B4-BE49-F238E27FC236}">
                <a16:creationId xmlns:a16="http://schemas.microsoft.com/office/drawing/2014/main" id="{6BDB33A5-B511-8C14-588F-C7B782535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1464" y="1423285"/>
            <a:ext cx="6050363" cy="332244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Summary by Category</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240887"/>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Summary by Quantity across categories</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 :</a:t>
            </a:r>
          </a:p>
          <a:p>
            <a:pPr>
              <a:lnSpc>
                <a:spcPct val="115000"/>
              </a:lnSpc>
            </a:pPr>
            <a:r>
              <a:rPr lang="en-US" sz="1200" dirty="0">
                <a:solidFill>
                  <a:schemeClr val="bg1"/>
                </a:solidFill>
                <a:latin typeface="Arial" panose="020B0604020202020204" pitchFamily="34" charset="0"/>
              </a:rPr>
              <a:t>Observed higher sales in the categories of Cruiser bikes and Mountain bikes, possibly Cruiser bikes are used for leisure riding and are the most popular. Mountain bikes used for adventure cycling are also quite popular.</a:t>
            </a:r>
          </a:p>
          <a:p>
            <a:pPr>
              <a:lnSpc>
                <a:spcPct val="115000"/>
              </a:lnSpc>
            </a:pP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5122" name="Picture 2">
            <a:extLst>
              <a:ext uri="{FF2B5EF4-FFF2-40B4-BE49-F238E27FC236}">
                <a16:creationId xmlns:a16="http://schemas.microsoft.com/office/drawing/2014/main" id="{8263B81C-A82A-ED0E-0955-8C75A4E14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616" y="1423285"/>
            <a:ext cx="6039022" cy="324088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01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Performance by Product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62173" y="1423285"/>
            <a:ext cx="2844029" cy="3322448"/>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Total sales per product: Query to calculate the total sales amount for each product (considering quantity, list price, and discount).</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Insight :</a:t>
            </a:r>
          </a:p>
          <a:p>
            <a:pPr>
              <a:lnSpc>
                <a:spcPct val="115000"/>
              </a:lnSpc>
            </a:pPr>
            <a:r>
              <a:rPr lang="en-IN" sz="1400" dirty="0">
                <a:solidFill>
                  <a:schemeClr val="bg1"/>
                </a:solidFill>
                <a:effectLst/>
                <a:latin typeface="Arial" panose="020B0604020202020204" pitchFamily="34" charset="0"/>
                <a:ea typeface="Arial" panose="020B0604020202020204" pitchFamily="34" charset="0"/>
              </a:rPr>
              <a:t> </a:t>
            </a:r>
            <a:r>
              <a:rPr lang="en-US" sz="1200" dirty="0">
                <a:solidFill>
                  <a:schemeClr val="bg1"/>
                </a:solidFill>
                <a:latin typeface="Arial" panose="020B0604020202020204" pitchFamily="34" charset="0"/>
              </a:rPr>
              <a:t>-- Trek Slash 8 27.5 = 2016 has been the highest revenue generating model amongst others.</a:t>
            </a:r>
          </a:p>
          <a:p>
            <a:r>
              <a:rPr lang="en-US" sz="1200" dirty="0">
                <a:solidFill>
                  <a:schemeClr val="bg1"/>
                </a:solidFill>
                <a:latin typeface="Arial" panose="020B0604020202020204" pitchFamily="34" charset="0"/>
              </a:rPr>
              <a:t> -- Revenue (In Dollars) </a:t>
            </a:r>
            <a:r>
              <a:rPr lang="en-US" sz="1200" dirty="0" err="1">
                <a:solidFill>
                  <a:schemeClr val="bg1"/>
                </a:solidFill>
                <a:latin typeface="Arial" panose="020B0604020202020204" pitchFamily="34" charset="0"/>
              </a:rPr>
              <a:t>total_sales_volume</a:t>
            </a:r>
            <a:r>
              <a:rPr lang="en-US" sz="1200" dirty="0">
                <a:solidFill>
                  <a:schemeClr val="bg1"/>
                </a:solidFill>
                <a:latin typeface="Arial" panose="020B0604020202020204" pitchFamily="34" charset="0"/>
              </a:rPr>
              <a:t> as well as </a:t>
            </a:r>
            <a:r>
              <a:rPr lang="en-US" sz="1200" dirty="0" err="1">
                <a:solidFill>
                  <a:schemeClr val="bg1"/>
                </a:solidFill>
                <a:latin typeface="Arial" panose="020B0604020202020204" pitchFamily="34" charset="0"/>
              </a:rPr>
              <a:t>revenue_per_item</a:t>
            </a: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2050" name="Picture 2">
            <a:extLst>
              <a:ext uri="{FF2B5EF4-FFF2-40B4-BE49-F238E27FC236}">
                <a16:creationId xmlns:a16="http://schemas.microsoft.com/office/drawing/2014/main" id="{7B948A3B-F31D-F0B5-7907-C6821B240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752" y="967244"/>
            <a:ext cx="6097127" cy="377849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69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Customer Orders Count</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391424"/>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Customer Orders across 3 years [2016 to 2019]</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 :</a:t>
            </a:r>
          </a:p>
          <a:p>
            <a:pPr>
              <a:lnSpc>
                <a:spcPct val="115000"/>
              </a:lnSpc>
            </a:pPr>
            <a:r>
              <a:rPr lang="en-IN" sz="1200" dirty="0">
                <a:solidFill>
                  <a:schemeClr val="bg1"/>
                </a:solidFill>
                <a:latin typeface="Arial" panose="020B0604020202020204" pitchFamily="34" charset="0"/>
              </a:rPr>
              <a:t>Majority of customers order 1 bike/bicycle which is expected. Those who order 2 or 3 gradually decrease in frequency of orders.</a:t>
            </a:r>
            <a:endParaRPr lang="en-US" sz="1200" dirty="0">
              <a:solidFill>
                <a:schemeClr val="bg1"/>
              </a:solidFill>
              <a:latin typeface="Arial" panose="020B0604020202020204" pitchFamily="34" charset="0"/>
            </a:endParaRPr>
          </a:p>
          <a:p>
            <a:endParaRPr lang="en-US" sz="1200" dirty="0">
              <a:solidFill>
                <a:schemeClr val="bg1"/>
              </a:solidFill>
              <a:latin typeface="Arial" panose="020B0604020202020204" pitchFamily="34" charset="0"/>
            </a:endParaRPr>
          </a:p>
        </p:txBody>
      </p:sp>
      <p:pic>
        <p:nvPicPr>
          <p:cNvPr id="6146" name="Picture 2">
            <a:extLst>
              <a:ext uri="{FF2B5EF4-FFF2-40B4-BE49-F238E27FC236}">
                <a16:creationId xmlns:a16="http://schemas.microsoft.com/office/drawing/2014/main" id="{E13420EA-193B-7CBB-1866-BDCDD9EBF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468" y="1423285"/>
            <a:ext cx="6299983" cy="345952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5" name="Google Shape;141;p14">
            <a:extLst>
              <a:ext uri="{FF2B5EF4-FFF2-40B4-BE49-F238E27FC236}">
                <a16:creationId xmlns:a16="http://schemas.microsoft.com/office/drawing/2014/main" id="{6C062C9A-9414-4CFF-6C4A-41106F3FC9C5}"/>
              </a:ext>
            </a:extLst>
          </p:cNvPr>
          <p:cNvSpPr txBox="1">
            <a:spLocks noGrp="1"/>
          </p:cNvSpPr>
          <p:nvPr>
            <p:ph type="title"/>
          </p:nvPr>
        </p:nvSpPr>
        <p:spPr>
          <a:xfrm>
            <a:off x="899934" y="426082"/>
            <a:ext cx="8053235" cy="5411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Sales vs Revenue Analysis</a:t>
            </a:r>
            <a:br>
              <a:rPr lang="en" dirty="0">
                <a:solidFill>
                  <a:schemeClr val="accent2"/>
                </a:solidFill>
              </a:rPr>
            </a:br>
            <a:br>
              <a:rPr lang="en" dirty="0">
                <a:solidFill>
                  <a:schemeClr val="accent2"/>
                </a:solidFill>
              </a:rPr>
            </a:br>
            <a:endParaRPr dirty="0">
              <a:solidFill>
                <a:schemeClr val="accent2"/>
              </a:solidFill>
            </a:endParaRPr>
          </a:p>
        </p:txBody>
      </p:sp>
      <p:sp>
        <p:nvSpPr>
          <p:cNvPr id="6" name="TextBox 5">
            <a:extLst>
              <a:ext uri="{FF2B5EF4-FFF2-40B4-BE49-F238E27FC236}">
                <a16:creationId xmlns:a16="http://schemas.microsoft.com/office/drawing/2014/main" id="{62D4EB74-A72B-7DFC-7362-2F8A462D1D74}"/>
              </a:ext>
            </a:extLst>
          </p:cNvPr>
          <p:cNvSpPr txBox="1"/>
          <p:nvPr/>
        </p:nvSpPr>
        <p:spPr>
          <a:xfrm>
            <a:off x="86027" y="1423285"/>
            <a:ext cx="2494171" cy="2465290"/>
          </a:xfrm>
          <a:prstGeom prst="rect">
            <a:avLst/>
          </a:prstGeom>
          <a:noFill/>
          <a:ln>
            <a:solidFill>
              <a:schemeClr val="accent1"/>
            </a:solidFill>
          </a:ln>
          <a:effectLst>
            <a:glow>
              <a:schemeClr val="tx2"/>
            </a:glow>
          </a:effectLst>
        </p:spPr>
        <p:txBody>
          <a:bodyPr wrap="square">
            <a:spAutoFit/>
          </a:bodyPr>
          <a:lstStyle/>
          <a:p>
            <a:pPr>
              <a:lnSpc>
                <a:spcPct val="115000"/>
              </a:lnSpc>
            </a:pPr>
            <a:r>
              <a:rPr lang="en-IN" u="sng"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bg1"/>
                  </a:glow>
                  <a:outerShdw sx="1000" sy="1000" algn="ctr" rotWithShape="0">
                    <a:schemeClr val="tx2"/>
                  </a:outerShdw>
                </a:effectLst>
              </a:rPr>
              <a:t>Context </a:t>
            </a:r>
            <a:r>
              <a:rPr lang="en-IN" dirty="0">
                <a:solidFill>
                  <a:schemeClr val="bg1"/>
                </a:solidFill>
              </a:rPr>
              <a:t>:</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r>
              <a:rPr lang="en-IN" sz="1400" dirty="0">
                <a:solidFill>
                  <a:schemeClr val="bg1"/>
                </a:solidFill>
                <a:effectLst/>
                <a:latin typeface="Arial" panose="020B0604020202020204" pitchFamily="34" charset="0"/>
                <a:ea typeface="Arial" panose="020B0604020202020204" pitchFamily="34" charset="0"/>
              </a:rPr>
              <a:t> </a:t>
            </a:r>
          </a:p>
          <a:p>
            <a:pPr>
              <a:lnSpc>
                <a:spcPct val="115000"/>
              </a:lnSpc>
            </a:pPr>
            <a:r>
              <a:rPr lang="en-IN" u="sng" dirty="0">
                <a:solidFill>
                  <a:schemeClr val="tx2"/>
                </a:solidFill>
                <a:effectLst>
                  <a:glow>
                    <a:schemeClr val="bg1"/>
                  </a:glow>
                  <a:outerShdw sx="1000" sy="1000" algn="ctr" rotWithShape="0">
                    <a:schemeClr val="tx2"/>
                  </a:outerShdw>
                </a:effectLst>
              </a:rPr>
              <a:t>Observation :</a:t>
            </a:r>
          </a:p>
          <a:p>
            <a:endParaRPr lang="en-US" sz="1200" dirty="0">
              <a:solidFill>
                <a:schemeClr val="bg1"/>
              </a:solidFill>
              <a:latin typeface="Arial" panose="020B0604020202020204" pitchFamily="34" charset="0"/>
            </a:endParaRPr>
          </a:p>
          <a:p>
            <a:r>
              <a:rPr lang="en-US" sz="1200" dirty="0">
                <a:solidFill>
                  <a:schemeClr val="bg1"/>
                </a:solidFill>
                <a:latin typeface="Arial" panose="020B0604020202020204" pitchFamily="34" charset="0"/>
              </a:rPr>
              <a:t>Sales in terms of quantity not necessarily generate higher revenue</a:t>
            </a:r>
          </a:p>
          <a:p>
            <a:endParaRPr lang="en-US" sz="1200" dirty="0">
              <a:solidFill>
                <a:schemeClr val="bg1"/>
              </a:solidFill>
              <a:latin typeface="Arial" panose="020B0604020202020204" pitchFamily="34" charset="0"/>
            </a:endParaRPr>
          </a:p>
        </p:txBody>
      </p:sp>
      <p:pic>
        <p:nvPicPr>
          <p:cNvPr id="8194" name="Picture 2">
            <a:extLst>
              <a:ext uri="{FF2B5EF4-FFF2-40B4-BE49-F238E27FC236}">
                <a16:creationId xmlns:a16="http://schemas.microsoft.com/office/drawing/2014/main" id="{D4AF6819-CB61-8DD5-8874-1CB2141E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248" y="1423285"/>
            <a:ext cx="6078773" cy="3508558"/>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951899"/>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themeOverride>
</file>

<file path=docProps/app.xml><?xml version="1.0" encoding="utf-8"?>
<Properties xmlns="http://schemas.openxmlformats.org/officeDocument/2006/extended-properties" xmlns:vt="http://schemas.openxmlformats.org/officeDocument/2006/docPropsVTypes">
  <Template/>
  <TotalTime>344</TotalTime>
  <Words>1979</Words>
  <Application>Microsoft Office PowerPoint</Application>
  <PresentationFormat>On-screen Show (16:9)</PresentationFormat>
  <Paragraphs>237</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Montserrat</vt:lpstr>
      <vt:lpstr>Lato</vt:lpstr>
      <vt:lpstr>Aptos Narrow</vt:lpstr>
      <vt:lpstr>Arial</vt:lpstr>
      <vt:lpstr>Courier New</vt:lpstr>
      <vt:lpstr>Focus</vt:lpstr>
      <vt:lpstr>Bike Store Data Analysis Project</vt:lpstr>
      <vt:lpstr>Project Overview and Setup</vt:lpstr>
      <vt:lpstr>Entity Relationship          Diagram</vt:lpstr>
      <vt:lpstr>Customer Base</vt:lpstr>
      <vt:lpstr>Products diversity across categories  </vt:lpstr>
      <vt:lpstr>Sales Summary by Category  </vt:lpstr>
      <vt:lpstr>Sales Performance by Product  </vt:lpstr>
      <vt:lpstr>Customer Orders Count  </vt:lpstr>
      <vt:lpstr>Sales vs Revenue Analysis  </vt:lpstr>
      <vt:lpstr>Sales Performance by Staff  </vt:lpstr>
      <vt:lpstr>Inventory and Stock Management </vt:lpstr>
      <vt:lpstr>Store Performance Comparison  </vt:lpstr>
      <vt:lpstr>Store Performance Comparison  </vt:lpstr>
      <vt:lpstr>Trend and Seasonality Effect  </vt:lpstr>
      <vt:lpstr>Summary on Insights and Recommendations  </vt:lpstr>
      <vt:lpstr>Conclusion  </vt:lpstr>
      <vt:lpstr>Conclusion  </vt:lpstr>
      <vt:lpstr>Q&amp;A  </vt:lpstr>
      <vt:lpstr>Appendix  </vt:lpstr>
      <vt:lpstr>Technical Details on Project Setup  </vt:lpstr>
      <vt:lpstr>Data Cleaning  </vt:lpstr>
      <vt:lpstr>Use of Aggregates and Joins  </vt:lpstr>
      <vt:lpstr>Use of several Sub-Queries and CTEs  </vt:lpstr>
      <vt:lpstr>Use of Advance SQL Functions  </vt:lpstr>
      <vt:lpstr>Interesting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Sowbhagya Gurumurthy</dc:creator>
  <cp:lastModifiedBy>Gurumurthy.kv</cp:lastModifiedBy>
  <cp:revision>37</cp:revision>
  <dcterms:modified xsi:type="dcterms:W3CDTF">2024-10-04T15:20:49Z</dcterms:modified>
</cp:coreProperties>
</file>