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F4D3D-6C19-4436-A2A5-91FCB564CCCE}" v="9" dt="2023-12-15T04:33:2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4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A4380-051D-F022-1C50-3E1C3BD1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3" y="943072"/>
            <a:ext cx="6170644" cy="2192694"/>
          </a:xfrm>
        </p:spPr>
        <p:txBody>
          <a:bodyPr>
            <a:normAutofit/>
          </a:bodyPr>
          <a:lstStyle/>
          <a:p>
            <a:r>
              <a:rPr lang="en-IN" sz="3200" dirty="0"/>
              <a:t>PROJECT REPORT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“</a:t>
            </a:r>
            <a:r>
              <a:rPr lang="en-IN" sz="3200" dirty="0">
                <a:solidFill>
                  <a:srgbClr val="00B050"/>
                </a:solidFill>
              </a:rPr>
              <a:t>FARMERLY</a:t>
            </a:r>
            <a:r>
              <a:rPr lang="en-IN" sz="3200" dirty="0"/>
              <a:t>”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68FC3-059D-F556-A7EF-6F94B17CB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61" y="3605213"/>
            <a:ext cx="6553198" cy="2021633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FF00">
                    <a:alpha val="70000"/>
                  </a:srgbClr>
                </a:solidFill>
              </a:rPr>
              <a:t> SUBMITTED BY :</a:t>
            </a:r>
          </a:p>
          <a:p>
            <a:pPr algn="l"/>
            <a:r>
              <a:rPr lang="en-IN" dirty="0"/>
              <a:t> </a:t>
            </a:r>
            <a:r>
              <a:rPr lang="en-IN" dirty="0">
                <a:solidFill>
                  <a:srgbClr val="FF0000">
                    <a:alpha val="70000"/>
                  </a:srgbClr>
                </a:solidFill>
              </a:rPr>
              <a:t>NAME</a:t>
            </a:r>
            <a:r>
              <a:rPr lang="en-IN" dirty="0"/>
              <a:t>      – Manjunath Hegde</a:t>
            </a:r>
          </a:p>
          <a:p>
            <a:pPr algn="l"/>
            <a:r>
              <a:rPr lang="en-IN" dirty="0"/>
              <a:t> </a:t>
            </a:r>
            <a:r>
              <a:rPr lang="en-IN" dirty="0">
                <a:solidFill>
                  <a:srgbClr val="FF0000">
                    <a:alpha val="70000"/>
                  </a:srgbClr>
                </a:solidFill>
              </a:rPr>
              <a:t>BRANCH</a:t>
            </a:r>
            <a:r>
              <a:rPr lang="en-IN" dirty="0"/>
              <a:t> – Electronics and Communication</a:t>
            </a:r>
          </a:p>
          <a:p>
            <a:pPr algn="l"/>
            <a:endParaRPr lang="en-IN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FA64960B-92B1-A7C4-40C7-D59928A1C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75"/>
          <a:stretch/>
        </p:blipFill>
        <p:spPr>
          <a:xfrm>
            <a:off x="3" y="982533"/>
            <a:ext cx="4823924" cy="5875468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041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AC76-5974-5115-8646-1F4FD20A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24471"/>
            <a:ext cx="10668000" cy="3791339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04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8E5B-78BB-9B73-1878-C8AB2CD0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580"/>
            <a:ext cx="10668000" cy="88640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EBCF-8575-6972-9CE3-2263A573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84988"/>
            <a:ext cx="10668000" cy="4919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000" dirty="0">
                <a:solidFill>
                  <a:srgbClr val="00B0F0">
                    <a:alpha val="70000"/>
                  </a:srgbClr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IN" sz="3000" dirty="0">
                <a:solidFill>
                  <a:srgbClr val="00B0F0">
                    <a:alpha val="70000"/>
                  </a:srgbClr>
                </a:solidFill>
              </a:rPr>
              <a:t>Goals &amp; Objectives</a:t>
            </a:r>
          </a:p>
          <a:p>
            <a:pPr marL="0" indent="0" algn="ctr">
              <a:buNone/>
            </a:pPr>
            <a:r>
              <a:rPr lang="en-IN" sz="3000" dirty="0">
                <a:solidFill>
                  <a:srgbClr val="00B0F0">
                    <a:alpha val="70000"/>
                  </a:srgbClr>
                </a:solidFill>
              </a:rPr>
              <a:t>Data Preprocessing</a:t>
            </a:r>
          </a:p>
          <a:p>
            <a:pPr marL="0" indent="0" algn="ctr">
              <a:buNone/>
            </a:pPr>
            <a:r>
              <a:rPr lang="en-IN" sz="3000" dirty="0">
                <a:solidFill>
                  <a:srgbClr val="00B0F0">
                    <a:alpha val="70000"/>
                  </a:srgbClr>
                </a:solidFill>
              </a:rPr>
              <a:t>Data Visualization</a:t>
            </a:r>
          </a:p>
          <a:p>
            <a:pPr marL="0" indent="0" algn="ctr">
              <a:buNone/>
            </a:pPr>
            <a:r>
              <a:rPr lang="en-IN" sz="3000" dirty="0">
                <a:solidFill>
                  <a:srgbClr val="00B0F0">
                    <a:alpha val="70000"/>
                  </a:srgbClr>
                </a:solidFill>
              </a:rPr>
              <a:t>Machine Learning Models</a:t>
            </a:r>
          </a:p>
          <a:p>
            <a:pPr marL="0" indent="0" algn="ctr">
              <a:buNone/>
            </a:pPr>
            <a:r>
              <a:rPr lang="en-IN" sz="3000" dirty="0">
                <a:solidFill>
                  <a:srgbClr val="00B0F0">
                    <a:alpha val="70000"/>
                  </a:srgbClr>
                </a:solidFill>
              </a:rPr>
              <a:t>Model Selection</a:t>
            </a:r>
          </a:p>
          <a:p>
            <a:pPr marL="0" indent="0" algn="ctr">
              <a:buNone/>
            </a:pPr>
            <a:r>
              <a:rPr lang="en-IN" sz="3000" dirty="0">
                <a:solidFill>
                  <a:srgbClr val="00B0F0">
                    <a:alpha val="70000"/>
                  </a:srgbClr>
                </a:solidFill>
              </a:rPr>
              <a:t>Future Scope &amp; Improvisation</a:t>
            </a:r>
          </a:p>
        </p:txBody>
      </p:sp>
    </p:spTree>
    <p:extLst>
      <p:ext uri="{BB962C8B-B14F-4D97-AF65-F5344CB8AC3E}">
        <p14:creationId xmlns:p14="http://schemas.microsoft.com/office/powerpoint/2010/main" val="112083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334C-7047-0F21-2E3F-C1A9889E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5811"/>
            <a:ext cx="10668000" cy="79621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B447C-8E10-608A-388B-51DB8D6C4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05" y="0"/>
            <a:ext cx="2003195" cy="16303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B14ED-A851-3E05-A149-23D6336B415F}"/>
              </a:ext>
            </a:extLst>
          </p:cNvPr>
          <p:cNvSpPr txBox="1"/>
          <p:nvPr/>
        </p:nvSpPr>
        <p:spPr>
          <a:xfrm>
            <a:off x="558538" y="1414019"/>
            <a:ext cx="98015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Welcome to a digital journey where the age-old art of farming meets the precision of data science.</a:t>
            </a:r>
          </a:p>
          <a:p>
            <a:pPr algn="l"/>
            <a:endParaRPr lang="en-US" sz="28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In a world striving for "Zero Hunger" and sustainable economic growth, our project, aptly named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“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Söhne"/>
              </a:rPr>
              <a:t>FARMERLY</a:t>
            </a:r>
            <a:r>
              <a:rPr lang="en-US" sz="2800" dirty="0">
                <a:solidFill>
                  <a:srgbClr val="FF0000"/>
                </a:solidFill>
                <a:latin typeface="Söhne"/>
              </a:rPr>
              <a:t>”</a:t>
            </a: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takes center stage.</a:t>
            </a:r>
          </a:p>
          <a:p>
            <a:pPr algn="l"/>
            <a:endParaRPr lang="en-US" sz="28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Picture a symphony where every data point dances in harmony with the soil, nurturing the growth of crops and fostering a future where agriculture meets the algorithms.</a:t>
            </a:r>
          </a:p>
        </p:txBody>
      </p:sp>
    </p:spTree>
    <p:extLst>
      <p:ext uri="{BB962C8B-B14F-4D97-AF65-F5344CB8AC3E}">
        <p14:creationId xmlns:p14="http://schemas.microsoft.com/office/powerpoint/2010/main" val="56145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8487-A00D-01F0-2898-3A3DCE4B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6965"/>
            <a:ext cx="10668000" cy="849984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4B7E-C2EA-5D0F-E8CE-E86F7AB3F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36950"/>
            <a:ext cx="10668000" cy="506713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Our mission stands tall in harmony with the UN Sustainable Development Goals - specifically, "Zero Hunger" and "Promote sustained, inclusive, and sustainable economic growth."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These goals find expression in Smart Farming Tips, where technology predicts the best crops for farmers, providing a roadmap for harvests.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Technology for Farmers utilizes predictive analysis along with weather apps, ensuring that our agricultural practices are as informed as they are innovative.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By offering Financial Help for Farmers, we empower them to invest in their farms, creating a ripple effect of prosperity.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Our holistic approach combines farming insights with financial support, contributing to a world where each harvest symbolizes progress toward a sustainable and hunger-free future.</a:t>
            </a:r>
          </a:p>
        </p:txBody>
      </p:sp>
    </p:spTree>
    <p:extLst>
      <p:ext uri="{BB962C8B-B14F-4D97-AF65-F5344CB8AC3E}">
        <p14:creationId xmlns:p14="http://schemas.microsoft.com/office/powerpoint/2010/main" val="2822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FD83-6939-AA66-BC20-573F3071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4084"/>
            <a:ext cx="10668000" cy="1019666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D26-EEF5-088A-6FA6-48D85575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9307"/>
            <a:ext cx="10668000" cy="42844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Libraries Used: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Numpy, Pandas, Seaborn, Matplotlib, Scikit-learn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Data Import: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Utilized Pandas to import and structure the Farmerly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Data Cleaning: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Addressed missing data using SimpleImputer to fill NaN values with the mean.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Exploratory Data Analysis: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Descriptive statistics provided insights into the dataset's central tendencies.</a:t>
            </a:r>
          </a:p>
        </p:txBody>
      </p:sp>
    </p:spTree>
    <p:extLst>
      <p:ext uri="{BB962C8B-B14F-4D97-AF65-F5344CB8AC3E}">
        <p14:creationId xmlns:p14="http://schemas.microsoft.com/office/powerpoint/2010/main" val="13474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8052-252B-7876-C639-BCB51A11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623"/>
            <a:ext cx="10668000" cy="680301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94CA-27DB-1180-352C-C3A20ACC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9958"/>
            <a:ext cx="10668000" cy="420211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Insights from Visualizations: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Heatmap revealed patterns of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Temperature and pH distributions showcased the dataset's variability.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Countplot and pairplot visually represented crop distribution and feature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Jointplots illustrated correlations between humidity, potassium levels, and rainfall.</a:t>
            </a:r>
          </a:p>
        </p:txBody>
      </p:sp>
    </p:spTree>
    <p:extLst>
      <p:ext uri="{BB962C8B-B14F-4D97-AF65-F5344CB8AC3E}">
        <p14:creationId xmlns:p14="http://schemas.microsoft.com/office/powerpoint/2010/main" val="81851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72E-0BDE-6CAF-2E20-7691058A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4339"/>
            <a:ext cx="10668000" cy="69915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D6BA-EFA1-63CA-0B71-0F1BEDE3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0900"/>
            <a:ext cx="10832968" cy="506219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Models Used:</a:t>
            </a: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Logistic Regression, SVM, K-Nearest Neighbours, Decision Tree, Random Forest, Bagging, AdaBoost, Gradient Boosting, Extra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Accuracy Scores:</a:t>
            </a:r>
            <a:endParaRPr lang="en-IN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Logistic Regression: 96.36%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SVM: 96.82%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K-Nearest Neighbours: 95.91%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Decision Tree: 98.41%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Random Forest: 99.32%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Bagging: 99.09%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AdaBoost: 14.09%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Gradient Boosting: 98.18%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Extra Trees: 90.68%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F281-3BCC-4F2F-5620-616644E9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0086"/>
            <a:ext cx="10667999" cy="623741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5B2D-A240-D2CF-0C7F-76412F40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44" y="923827"/>
            <a:ext cx="11151909" cy="5279011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Model of Choice: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Random Forest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Accuracy Achieved: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99.32%</a:t>
            </a:r>
          </a:p>
          <a:p>
            <a:pPr algn="l"/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Why Random Forest?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Ensemble Power: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Random Forest is an ensemble learning method that builds a multitude of decision trees during training.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Each tree in the forest operates independently, and the final prediction is based on the majority vote or average prediction.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Robustness and Accuracy: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The ensemble nature helps mitigate overfitting by combining the strength of multiple trees, reducing the risk of a single tree making an erroneous prediction.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3. Minimizing Overfitting: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Random Forest introduces randomness during the tree-building process, such as using random subsets of features for each tree and random data sampling, Hence minimizes overfitting.</a:t>
            </a:r>
          </a:p>
        </p:txBody>
      </p:sp>
    </p:spTree>
    <p:extLst>
      <p:ext uri="{BB962C8B-B14F-4D97-AF65-F5344CB8AC3E}">
        <p14:creationId xmlns:p14="http://schemas.microsoft.com/office/powerpoint/2010/main" val="372471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78C4-93A3-7F4B-0AD6-BF579E98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0086"/>
            <a:ext cx="10668000" cy="73686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FUTURE SCOPE &amp; IMPROVISATION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7E51-B150-AEF1-7957-C8EA862F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59498"/>
            <a:ext cx="10668000" cy="4944586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Website Integration: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Future Integration:</a:t>
            </a:r>
            <a:r>
              <a:rPr lang="en-US" sz="29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Develop a user-friendly website for farmers to access real-time insights, personalized recommendations, and a user interface for data input.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Benefits:</a:t>
            </a:r>
            <a:r>
              <a:rPr lang="en-US" sz="29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Enhance accessibility, usability, and outreach to a wider farming community.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Database Implementation: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Future Enhancement:</a:t>
            </a:r>
            <a:r>
              <a:rPr lang="en-US" sz="29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Establish a robust database system to store and manage vast agricultural data efficiently.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9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Advantages:</a:t>
            </a:r>
            <a:r>
              <a:rPr lang="en-US" sz="29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Improved scalability, streamlined data retrieval, and support for more comprehensive analytics.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3. Continuous Model Refinement:</a:t>
            </a:r>
            <a:endParaRPr lang="en-U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Improvement Strategy: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Regularly update and refine machine learning models based on ongoing data collection and technological advancements.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Benefits: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 Stay at the forefront of predictive analytics, ensuring accurate and up-to-date crop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0620215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672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Söhne</vt:lpstr>
      <vt:lpstr>PebbleVTI</vt:lpstr>
      <vt:lpstr>PROJECT REPORT  “FARMERLY” </vt:lpstr>
      <vt:lpstr>AGENDA</vt:lpstr>
      <vt:lpstr>INTRODUCTION</vt:lpstr>
      <vt:lpstr>GOALS &amp; OBJECTIVES</vt:lpstr>
      <vt:lpstr>DATA PREPROCESSING</vt:lpstr>
      <vt:lpstr>DATA VISUALIZATION</vt:lpstr>
      <vt:lpstr>MACHINE LEARNING MODELS</vt:lpstr>
      <vt:lpstr>MODEL SELECTION</vt:lpstr>
      <vt:lpstr>FUTURE SCOPE &amp; IMPROVISATION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HEGDE</dc:creator>
  <cp:lastModifiedBy>MANJUNATH HEGDE</cp:lastModifiedBy>
  <cp:revision>2</cp:revision>
  <dcterms:created xsi:type="dcterms:W3CDTF">2023-12-14T17:49:53Z</dcterms:created>
  <dcterms:modified xsi:type="dcterms:W3CDTF">2023-12-15T04:58:15Z</dcterms:modified>
</cp:coreProperties>
</file>