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33.xml" ContentType="application/vnd.openxmlformats-officedocument.presentationml.slide+xml"/>
  <Override PartName="/ppt/slides/slide60.xml" ContentType="application/vnd.openxmlformats-officedocument.presentationml.slide+xml"/>
  <Override PartName="/ppt/slides/slide3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3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4.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100"/>
  </p:notesMasterIdLst>
  <p:sldIdLst>
    <p:sldId id="256" r:id="rId2"/>
    <p:sldId id="257" r:id="rId3"/>
    <p:sldId id="261" r:id="rId4"/>
    <p:sldId id="341" r:id="rId5"/>
    <p:sldId id="340" r:id="rId6"/>
    <p:sldId id="262" r:id="rId7"/>
    <p:sldId id="258"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88" r:id="rId22"/>
    <p:sldId id="289" r:id="rId23"/>
    <p:sldId id="278" r:id="rId24"/>
    <p:sldId id="279" r:id="rId25"/>
    <p:sldId id="280" r:id="rId26"/>
    <p:sldId id="290" r:id="rId27"/>
    <p:sldId id="281" r:id="rId28"/>
    <p:sldId id="282" r:id="rId29"/>
    <p:sldId id="283" r:id="rId30"/>
    <p:sldId id="321" r:id="rId31"/>
    <p:sldId id="322" r:id="rId32"/>
    <p:sldId id="310" r:id="rId33"/>
    <p:sldId id="313" r:id="rId34"/>
    <p:sldId id="314" r:id="rId35"/>
    <p:sldId id="312" r:id="rId36"/>
    <p:sldId id="315" r:id="rId37"/>
    <p:sldId id="317" r:id="rId38"/>
    <p:sldId id="318" r:id="rId39"/>
    <p:sldId id="323" r:id="rId40"/>
    <p:sldId id="319" r:id="rId41"/>
    <p:sldId id="284" r:id="rId42"/>
    <p:sldId id="265" r:id="rId43"/>
    <p:sldId id="259" r:id="rId44"/>
    <p:sldId id="285" r:id="rId45"/>
    <p:sldId id="286" r:id="rId46"/>
    <p:sldId id="287" r:id="rId47"/>
    <p:sldId id="291" r:id="rId48"/>
    <p:sldId id="295" r:id="rId49"/>
    <p:sldId id="292" r:id="rId50"/>
    <p:sldId id="296" r:id="rId51"/>
    <p:sldId id="293" r:id="rId52"/>
    <p:sldId id="297" r:id="rId53"/>
    <p:sldId id="294" r:id="rId54"/>
    <p:sldId id="348" r:id="rId55"/>
    <p:sldId id="298" r:id="rId56"/>
    <p:sldId id="299" r:id="rId57"/>
    <p:sldId id="300" r:id="rId58"/>
    <p:sldId id="305" r:id="rId59"/>
    <p:sldId id="301" r:id="rId60"/>
    <p:sldId id="306" r:id="rId61"/>
    <p:sldId id="302" r:id="rId62"/>
    <p:sldId id="307" r:id="rId63"/>
    <p:sldId id="354" r:id="rId64"/>
    <p:sldId id="355" r:id="rId65"/>
    <p:sldId id="356" r:id="rId66"/>
    <p:sldId id="357" r:id="rId67"/>
    <p:sldId id="303" r:id="rId68"/>
    <p:sldId id="344" r:id="rId69"/>
    <p:sldId id="345" r:id="rId70"/>
    <p:sldId id="342" r:id="rId71"/>
    <p:sldId id="343" r:id="rId72"/>
    <p:sldId id="346" r:id="rId73"/>
    <p:sldId id="347" r:id="rId74"/>
    <p:sldId id="349" r:id="rId75"/>
    <p:sldId id="350" r:id="rId76"/>
    <p:sldId id="351" r:id="rId77"/>
    <p:sldId id="352" r:id="rId78"/>
    <p:sldId id="353" r:id="rId79"/>
    <p:sldId id="308" r:id="rId80"/>
    <p:sldId id="304" r:id="rId81"/>
    <p:sldId id="309" r:id="rId82"/>
    <p:sldId id="327" r:id="rId83"/>
    <p:sldId id="330" r:id="rId84"/>
    <p:sldId id="328" r:id="rId85"/>
    <p:sldId id="331" r:id="rId86"/>
    <p:sldId id="329" r:id="rId87"/>
    <p:sldId id="332" r:id="rId88"/>
    <p:sldId id="333" r:id="rId89"/>
    <p:sldId id="334" r:id="rId90"/>
    <p:sldId id="337" r:id="rId91"/>
    <p:sldId id="335" r:id="rId92"/>
    <p:sldId id="336" r:id="rId93"/>
    <p:sldId id="338" r:id="rId94"/>
    <p:sldId id="339" r:id="rId95"/>
    <p:sldId id="358" r:id="rId96"/>
    <p:sldId id="362" r:id="rId97"/>
    <p:sldId id="361" r:id="rId98"/>
    <p:sldId id="360" r:id="rId9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3300"/>
    <a:srgbClr val="CC3300"/>
    <a:srgbClr val="000000"/>
    <a:srgbClr val="1C1C1C"/>
    <a:srgbClr val="808000"/>
    <a:srgbClr val="FFFF66"/>
    <a:srgbClr val="006600"/>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450" autoAdjust="0"/>
    <p:restoredTop sz="94660"/>
  </p:normalViewPr>
  <p:slideViewPr>
    <p:cSldViewPr>
      <p:cViewPr varScale="1">
        <p:scale>
          <a:sx n="110" d="100"/>
          <a:sy n="110" d="100"/>
        </p:scale>
        <p:origin x="-163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customXml" Target="../customXml/item3.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customXml" Target="../customXml/item2.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5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4" Type="http://schemas.openxmlformats.org/officeDocument/2006/relationships/image" Target="../media/image6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4.wmf"/><Relationship Id="rId7" Type="http://schemas.openxmlformats.org/officeDocument/2006/relationships/image" Target="../media/image67.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0.wmf"/><Relationship Id="rId7" Type="http://schemas.openxmlformats.org/officeDocument/2006/relationships/image" Target="../media/image74.wmf"/><Relationship Id="rId2" Type="http://schemas.openxmlformats.org/officeDocument/2006/relationships/image" Target="../media/image69.wmf"/><Relationship Id="rId1" Type="http://schemas.openxmlformats.org/officeDocument/2006/relationships/image" Target="../media/image68.wmf"/><Relationship Id="rId6" Type="http://schemas.openxmlformats.org/officeDocument/2006/relationships/image" Target="../media/image73.wmf"/><Relationship Id="rId5" Type="http://schemas.openxmlformats.org/officeDocument/2006/relationships/image" Target="../media/image72.wmf"/><Relationship Id="rId4" Type="http://schemas.openxmlformats.org/officeDocument/2006/relationships/image" Target="../media/image71.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59.wmf"/><Relationship Id="rId1" Type="http://schemas.openxmlformats.org/officeDocument/2006/relationships/image" Target="../media/image75.wmf"/><Relationship Id="rId4" Type="http://schemas.openxmlformats.org/officeDocument/2006/relationships/image" Target="../media/image7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57.wmf"/><Relationship Id="rId4" Type="http://schemas.openxmlformats.org/officeDocument/2006/relationships/image" Target="../media/image8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81.wmf"/><Relationship Id="rId5" Type="http://schemas.openxmlformats.org/officeDocument/2006/relationships/image" Target="../media/image68.wmf"/><Relationship Id="rId4" Type="http://schemas.openxmlformats.org/officeDocument/2006/relationships/image" Target="../media/image82.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84.wmf"/><Relationship Id="rId1" Type="http://schemas.openxmlformats.org/officeDocument/2006/relationships/image" Target="../media/image83.wmf"/><Relationship Id="rId5" Type="http://schemas.openxmlformats.org/officeDocument/2006/relationships/image" Target="../media/image86.wmf"/><Relationship Id="rId4" Type="http://schemas.openxmlformats.org/officeDocument/2006/relationships/image" Target="../media/image85.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 Id="rId5" Type="http://schemas.openxmlformats.org/officeDocument/2006/relationships/image" Target="../media/image95.wmf"/><Relationship Id="rId4" Type="http://schemas.openxmlformats.org/officeDocument/2006/relationships/image" Target="../media/image94.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11.wmf"/><Relationship Id="rId1" Type="http://schemas.openxmlformats.org/officeDocument/2006/relationships/image" Target="../media/image110.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16.wmf"/><Relationship Id="rId1" Type="http://schemas.openxmlformats.org/officeDocument/2006/relationships/image" Target="../media/image115.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20.wmf"/><Relationship Id="rId1" Type="http://schemas.openxmlformats.org/officeDocument/2006/relationships/image" Target="../media/image119.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21.wmf"/><Relationship Id="rId4" Type="http://schemas.openxmlformats.org/officeDocument/2006/relationships/image" Target="../media/image124.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26.wmf"/><Relationship Id="rId1" Type="http://schemas.openxmlformats.org/officeDocument/2006/relationships/image" Target="../media/image12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28.wmf"/><Relationship Id="rId1" Type="http://schemas.openxmlformats.org/officeDocument/2006/relationships/image" Target="../media/image127.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2.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36.wmf"/><Relationship Id="rId1" Type="http://schemas.openxmlformats.org/officeDocument/2006/relationships/image" Target="../media/image135.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03.wmf"/><Relationship Id="rId4" Type="http://schemas.openxmlformats.org/officeDocument/2006/relationships/image" Target="../media/image139.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07.wmf"/><Relationship Id="rId4" Type="http://schemas.openxmlformats.org/officeDocument/2006/relationships/image" Target="../media/image142.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44.wmf"/><Relationship Id="rId1" Type="http://schemas.openxmlformats.org/officeDocument/2006/relationships/image" Target="../media/image143.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image" Target="../media/image148.wmf"/><Relationship Id="rId4" Type="http://schemas.openxmlformats.org/officeDocument/2006/relationships/image" Target="../media/image151.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image" Target="../media/image156.wmf"/><Relationship Id="rId1" Type="http://schemas.openxmlformats.org/officeDocument/2006/relationships/image" Target="../media/image155.wmf"/><Relationship Id="rId4" Type="http://schemas.openxmlformats.org/officeDocument/2006/relationships/image" Target="../media/image15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59.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60.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61.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63.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64.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166.wmf"/><Relationship Id="rId1" Type="http://schemas.openxmlformats.org/officeDocument/2006/relationships/image" Target="../media/image165.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 Id="rId4" Type="http://schemas.openxmlformats.org/officeDocument/2006/relationships/image" Target="../media/image170.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173.wmf"/><Relationship Id="rId2" Type="http://schemas.openxmlformats.org/officeDocument/2006/relationships/image" Target="../media/image172.wmf"/><Relationship Id="rId1" Type="http://schemas.openxmlformats.org/officeDocument/2006/relationships/image" Target="../media/image171.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175.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178.wmf"/><Relationship Id="rId2" Type="http://schemas.openxmlformats.org/officeDocument/2006/relationships/image" Target="../media/image177.wmf"/><Relationship Id="rId1" Type="http://schemas.openxmlformats.org/officeDocument/2006/relationships/image" Target="../media/image176.wmf"/><Relationship Id="rId4" Type="http://schemas.openxmlformats.org/officeDocument/2006/relationships/image" Target="../media/image17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0.vml.rels><?xml version="1.0" encoding="UTF-8" standalone="yes"?>
<Relationships xmlns="http://schemas.openxmlformats.org/package/2006/relationships"><Relationship Id="rId2" Type="http://schemas.openxmlformats.org/officeDocument/2006/relationships/image" Target="../media/image181.wmf"/><Relationship Id="rId1" Type="http://schemas.openxmlformats.org/officeDocument/2006/relationships/image" Target="../media/image180.wmf"/></Relationships>
</file>

<file path=ppt/drawings/_rels/vmlDrawing61.vml.rels><?xml version="1.0" encoding="UTF-8" standalone="yes"?>
<Relationships xmlns="http://schemas.openxmlformats.org/package/2006/relationships"><Relationship Id="rId2" Type="http://schemas.openxmlformats.org/officeDocument/2006/relationships/image" Target="../media/image183.wmf"/><Relationship Id="rId1" Type="http://schemas.openxmlformats.org/officeDocument/2006/relationships/image" Target="../media/image182.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186.wmf"/><Relationship Id="rId2" Type="http://schemas.openxmlformats.org/officeDocument/2006/relationships/image" Target="../media/image185.wmf"/><Relationship Id="rId1" Type="http://schemas.openxmlformats.org/officeDocument/2006/relationships/image" Target="../media/image184.wmf"/><Relationship Id="rId4" Type="http://schemas.openxmlformats.org/officeDocument/2006/relationships/image" Target="../media/image187.w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189.wmf"/><Relationship Id="rId1" Type="http://schemas.openxmlformats.org/officeDocument/2006/relationships/image" Target="../media/image188.wmf"/></Relationships>
</file>

<file path=ppt/drawings/_rels/vmlDrawing64.vml.rels><?xml version="1.0" encoding="UTF-8" standalone="yes"?>
<Relationships xmlns="http://schemas.openxmlformats.org/package/2006/relationships"><Relationship Id="rId2" Type="http://schemas.openxmlformats.org/officeDocument/2006/relationships/image" Target="../media/image191.wmf"/><Relationship Id="rId1" Type="http://schemas.openxmlformats.org/officeDocument/2006/relationships/image" Target="../media/image190.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194.wmf"/><Relationship Id="rId2" Type="http://schemas.openxmlformats.org/officeDocument/2006/relationships/image" Target="../media/image193.wmf"/><Relationship Id="rId1" Type="http://schemas.openxmlformats.org/officeDocument/2006/relationships/image" Target="../media/image192.wmf"/><Relationship Id="rId4" Type="http://schemas.openxmlformats.org/officeDocument/2006/relationships/image" Target="../media/image195.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199.wmf"/><Relationship Id="rId2" Type="http://schemas.openxmlformats.org/officeDocument/2006/relationships/image" Target="../media/image198.wmf"/><Relationship Id="rId1" Type="http://schemas.openxmlformats.org/officeDocument/2006/relationships/image" Target="../media/image197.wmf"/><Relationship Id="rId5" Type="http://schemas.openxmlformats.org/officeDocument/2006/relationships/image" Target="../media/image201.wmf"/><Relationship Id="rId4" Type="http://schemas.openxmlformats.org/officeDocument/2006/relationships/image" Target="../media/image200.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204.wmf"/><Relationship Id="rId2" Type="http://schemas.openxmlformats.org/officeDocument/2006/relationships/image" Target="../media/image203.wmf"/><Relationship Id="rId1" Type="http://schemas.openxmlformats.org/officeDocument/2006/relationships/image" Target="../media/image202.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207.wmf"/><Relationship Id="rId2" Type="http://schemas.openxmlformats.org/officeDocument/2006/relationships/image" Target="../media/image206.wmf"/><Relationship Id="rId1" Type="http://schemas.openxmlformats.org/officeDocument/2006/relationships/image" Target="../media/image205.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210.wmf"/><Relationship Id="rId2" Type="http://schemas.openxmlformats.org/officeDocument/2006/relationships/image" Target="../media/image209.wmf"/><Relationship Id="rId1" Type="http://schemas.openxmlformats.org/officeDocument/2006/relationships/image" Target="../media/image20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70.vml.rels><?xml version="1.0" encoding="UTF-8" standalone="yes"?>
<Relationships xmlns="http://schemas.openxmlformats.org/package/2006/relationships"><Relationship Id="rId2" Type="http://schemas.openxmlformats.org/officeDocument/2006/relationships/image" Target="../media/image212.wmf"/><Relationship Id="rId1" Type="http://schemas.openxmlformats.org/officeDocument/2006/relationships/image" Target="../media/image211.wmf"/></Relationships>
</file>

<file path=ppt/drawings/_rels/vmlDrawing71.vml.rels><?xml version="1.0" encoding="UTF-8" standalone="yes"?>
<Relationships xmlns="http://schemas.openxmlformats.org/package/2006/relationships"><Relationship Id="rId8" Type="http://schemas.openxmlformats.org/officeDocument/2006/relationships/image" Target="../media/image220.wmf"/><Relationship Id="rId3" Type="http://schemas.openxmlformats.org/officeDocument/2006/relationships/image" Target="../media/image215.wmf"/><Relationship Id="rId7" Type="http://schemas.openxmlformats.org/officeDocument/2006/relationships/image" Target="../media/image219.wmf"/><Relationship Id="rId2" Type="http://schemas.openxmlformats.org/officeDocument/2006/relationships/image" Target="../media/image214.wmf"/><Relationship Id="rId1" Type="http://schemas.openxmlformats.org/officeDocument/2006/relationships/image" Target="../media/image213.wmf"/><Relationship Id="rId6" Type="http://schemas.openxmlformats.org/officeDocument/2006/relationships/image" Target="../media/image218.wmf"/><Relationship Id="rId5" Type="http://schemas.openxmlformats.org/officeDocument/2006/relationships/image" Target="../media/image217.wmf"/><Relationship Id="rId10" Type="http://schemas.openxmlformats.org/officeDocument/2006/relationships/image" Target="../media/image222.wmf"/><Relationship Id="rId4" Type="http://schemas.openxmlformats.org/officeDocument/2006/relationships/image" Target="../media/image216.wmf"/><Relationship Id="rId9" Type="http://schemas.openxmlformats.org/officeDocument/2006/relationships/image" Target="../media/image22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433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4336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433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33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433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66D5F1E-BE2E-4833-98B2-6A937B4A9510}"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22" name="Rectangle 2"/>
          <p:cNvSpPr>
            <a:spLocks noGrp="1" noChangeArrowheads="1"/>
          </p:cNvSpPr>
          <p:nvPr>
            <p:ph type="ctrTitle"/>
          </p:nvPr>
        </p:nvSpPr>
        <p:spPr>
          <a:xfrm>
            <a:off x="685800" y="2590800"/>
            <a:ext cx="8229600" cy="990600"/>
          </a:xfrm>
        </p:spPr>
        <p:txBody>
          <a:bodyPr/>
          <a:lstStyle>
            <a:lvl1pPr>
              <a:defRPr/>
            </a:lvl1pPr>
          </a:lstStyle>
          <a:p>
            <a:r>
              <a:rPr lang="en-US"/>
              <a:t>Click to edit Master title style</a:t>
            </a:r>
          </a:p>
        </p:txBody>
      </p:sp>
      <p:sp>
        <p:nvSpPr>
          <p:cNvPr id="30723" name="Rectangle 3"/>
          <p:cNvSpPr>
            <a:spLocks noGrp="1" noChangeArrowheads="1"/>
          </p:cNvSpPr>
          <p:nvPr>
            <p:ph type="subTitle" idx="1"/>
          </p:nvPr>
        </p:nvSpPr>
        <p:spPr>
          <a:xfrm>
            <a:off x="685800" y="3505200"/>
            <a:ext cx="8229600" cy="838200"/>
          </a:xfrm>
        </p:spPr>
        <p:txBody>
          <a:bodyPr/>
          <a:lstStyle>
            <a:lvl1pPr marL="0" indent="0" algn="ctr">
              <a:buFontTx/>
              <a:buNone/>
              <a:defRPr/>
            </a:lvl1pPr>
          </a:lstStyle>
          <a:p>
            <a:r>
              <a:rPr lang="en-US"/>
              <a:t>Click to edit Master subtitle style</a:t>
            </a:r>
          </a:p>
        </p:txBody>
      </p:sp>
      <p:sp>
        <p:nvSpPr>
          <p:cNvPr id="30724" name="Rectangle 4"/>
          <p:cNvSpPr>
            <a:spLocks noGrp="1" noChangeArrowheads="1"/>
          </p:cNvSpPr>
          <p:nvPr>
            <p:ph type="dt" sz="half" idx="2"/>
          </p:nvPr>
        </p:nvSpPr>
        <p:spPr/>
        <p:txBody>
          <a:bodyPr/>
          <a:lstStyle>
            <a:lvl1pPr>
              <a:defRPr/>
            </a:lvl1pPr>
          </a:lstStyle>
          <a:p>
            <a:endParaRPr lang="en-US"/>
          </a:p>
        </p:txBody>
      </p:sp>
      <p:sp>
        <p:nvSpPr>
          <p:cNvPr id="30725" name="Rectangle 5"/>
          <p:cNvSpPr>
            <a:spLocks noGrp="1" noChangeArrowheads="1"/>
          </p:cNvSpPr>
          <p:nvPr>
            <p:ph type="ftr" sz="quarter" idx="3"/>
          </p:nvPr>
        </p:nvSpPr>
        <p:spPr/>
        <p:txBody>
          <a:bodyPr/>
          <a:lstStyle>
            <a:lvl1pPr>
              <a:defRPr/>
            </a:lvl1pPr>
          </a:lstStyle>
          <a:p>
            <a:endParaRPr lang="en-US"/>
          </a:p>
        </p:txBody>
      </p:sp>
      <p:sp>
        <p:nvSpPr>
          <p:cNvPr id="30726" name="Rectangle 6"/>
          <p:cNvSpPr>
            <a:spLocks noGrp="1" noChangeArrowheads="1"/>
          </p:cNvSpPr>
          <p:nvPr>
            <p:ph type="sldNum" sz="quarter" idx="4"/>
          </p:nvPr>
        </p:nvSpPr>
        <p:spPr/>
        <p:txBody>
          <a:bodyPr/>
          <a:lstStyle>
            <a:lvl1pPr>
              <a:defRPr/>
            </a:lvl1pPr>
          </a:lstStyle>
          <a:p>
            <a:fld id="{CE7F8EDA-84AF-4EFD-944D-5F6CD30CD381}"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7FE5A9-3234-47F6-947B-34D4EA5864AD}"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745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745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0CECBC3-75EB-4D24-B6C4-A0FCF1DFC760}"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868362"/>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295400"/>
            <a:ext cx="40386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95400"/>
            <a:ext cx="40386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733800"/>
            <a:ext cx="40386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733800"/>
            <a:ext cx="40386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5225"/>
            <a:ext cx="2133600" cy="476250"/>
          </a:xfrm>
        </p:spPr>
        <p:txBody>
          <a:bodyPr/>
          <a:lstStyle>
            <a:lvl1pPr>
              <a:defRPr/>
            </a:lvl1pPr>
          </a:lstStyle>
          <a:p>
            <a:endParaRPr lang="en-US"/>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endParaRPr lang="en-US"/>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6B574DEF-C199-46E6-A18E-C3A8D178D48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B282CD3-1265-4D99-888F-FB661B1C705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220BE50-10D9-4E16-9742-EDF804B26A3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954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1026E12-FA45-4268-B3E3-206A5DE55B27}"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107381E-F025-43A8-B5D1-1B88FF07D142}"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953F7B3-E66E-409F-9A1A-147EDA0215C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6A18C5C-2128-4979-B450-1EE479C667E7}"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BFF00F4-C0F6-4A1E-9694-1B351A4F02B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CF63BA0-73F1-4F2B-93D7-EAB8B407ACC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xfrm>
            <a:off x="457200" y="274638"/>
            <a:ext cx="8229600" cy="868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9699" name="Rectangle 3"/>
          <p:cNvSpPr>
            <a:spLocks noGrp="1" noChangeArrowheads="1"/>
          </p:cNvSpPr>
          <p:nvPr>
            <p:ph type="body" idx="1"/>
          </p:nvPr>
        </p:nvSpPr>
        <p:spPr bwMode="auto">
          <a:xfrm>
            <a:off x="457200" y="1295400"/>
            <a:ext cx="8229600" cy="472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70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297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2970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332853CA-B249-4E69-8536-54860EFB9B9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txStyles>
    <p:titleStyle>
      <a:lvl1pPr algn="l" rtl="0" fontAlgn="base">
        <a:spcBef>
          <a:spcPct val="0"/>
        </a:spcBef>
        <a:spcAft>
          <a:spcPct val="0"/>
        </a:spcAft>
        <a:defRPr sz="4400">
          <a:solidFill>
            <a:schemeClr val="bg1"/>
          </a:solidFill>
          <a:latin typeface="+mj-lt"/>
          <a:ea typeface="+mj-ea"/>
          <a:cs typeface="+mj-cs"/>
        </a:defRPr>
      </a:lvl1pPr>
      <a:lvl2pPr algn="l" rtl="0" fontAlgn="base">
        <a:spcBef>
          <a:spcPct val="0"/>
        </a:spcBef>
        <a:spcAft>
          <a:spcPct val="0"/>
        </a:spcAft>
        <a:defRPr sz="4400">
          <a:solidFill>
            <a:schemeClr val="bg1"/>
          </a:solidFill>
          <a:latin typeface="Times New Roman" pitchFamily="18" charset="0"/>
        </a:defRPr>
      </a:lvl2pPr>
      <a:lvl3pPr algn="l" rtl="0" fontAlgn="base">
        <a:spcBef>
          <a:spcPct val="0"/>
        </a:spcBef>
        <a:spcAft>
          <a:spcPct val="0"/>
        </a:spcAft>
        <a:defRPr sz="4400">
          <a:solidFill>
            <a:schemeClr val="bg1"/>
          </a:solidFill>
          <a:latin typeface="Times New Roman" pitchFamily="18" charset="0"/>
        </a:defRPr>
      </a:lvl3pPr>
      <a:lvl4pPr algn="l" rtl="0" fontAlgn="base">
        <a:spcBef>
          <a:spcPct val="0"/>
        </a:spcBef>
        <a:spcAft>
          <a:spcPct val="0"/>
        </a:spcAft>
        <a:defRPr sz="4400">
          <a:solidFill>
            <a:schemeClr val="bg1"/>
          </a:solidFill>
          <a:latin typeface="Times New Roman" pitchFamily="18" charset="0"/>
        </a:defRPr>
      </a:lvl4pPr>
      <a:lvl5pPr algn="l" rtl="0" fontAlgn="base">
        <a:spcBef>
          <a:spcPct val="0"/>
        </a:spcBef>
        <a:spcAft>
          <a:spcPct val="0"/>
        </a:spcAft>
        <a:defRPr sz="4400">
          <a:solidFill>
            <a:schemeClr val="bg1"/>
          </a:solidFill>
          <a:latin typeface="Times New Roman" pitchFamily="18" charset="0"/>
        </a:defRPr>
      </a:lvl5pPr>
      <a:lvl6pPr marL="457200" algn="l" rtl="0" fontAlgn="base">
        <a:spcBef>
          <a:spcPct val="0"/>
        </a:spcBef>
        <a:spcAft>
          <a:spcPct val="0"/>
        </a:spcAft>
        <a:defRPr sz="4400">
          <a:solidFill>
            <a:schemeClr val="bg1"/>
          </a:solidFill>
          <a:latin typeface="Times New Roman" pitchFamily="18" charset="0"/>
        </a:defRPr>
      </a:lvl6pPr>
      <a:lvl7pPr marL="914400" algn="l" rtl="0" fontAlgn="base">
        <a:spcBef>
          <a:spcPct val="0"/>
        </a:spcBef>
        <a:spcAft>
          <a:spcPct val="0"/>
        </a:spcAft>
        <a:defRPr sz="4400">
          <a:solidFill>
            <a:schemeClr val="bg1"/>
          </a:solidFill>
          <a:latin typeface="Times New Roman" pitchFamily="18" charset="0"/>
        </a:defRPr>
      </a:lvl7pPr>
      <a:lvl8pPr marL="1371600" algn="l" rtl="0" fontAlgn="base">
        <a:spcBef>
          <a:spcPct val="0"/>
        </a:spcBef>
        <a:spcAft>
          <a:spcPct val="0"/>
        </a:spcAft>
        <a:defRPr sz="4400">
          <a:solidFill>
            <a:schemeClr val="bg1"/>
          </a:solidFill>
          <a:latin typeface="Times New Roman" pitchFamily="18" charset="0"/>
        </a:defRPr>
      </a:lvl8pPr>
      <a:lvl9pPr marL="1828800" algn="l" rtl="0" fontAlgn="base">
        <a:spcBef>
          <a:spcPct val="0"/>
        </a:spcBef>
        <a:spcAft>
          <a:spcPct val="0"/>
        </a:spcAft>
        <a:defRPr sz="4400">
          <a:solidFill>
            <a:schemeClr val="bg1"/>
          </a:solidFill>
          <a:latin typeface="Times New Roman" pitchFamily="18" charset="0"/>
        </a:defRPr>
      </a:lvl9pPr>
    </p:titleStyle>
    <p:bodyStyle>
      <a:lvl1pPr marL="342900" indent="-342900" algn="l" rtl="0" fontAlgn="base">
        <a:spcBef>
          <a:spcPct val="20000"/>
        </a:spcBef>
        <a:spcAft>
          <a:spcPct val="0"/>
        </a:spcAft>
        <a:buBlip>
          <a:blip r:embed="rId14"/>
        </a:buBlip>
        <a:defRPr sz="2400">
          <a:solidFill>
            <a:srgbClr val="003399"/>
          </a:solidFill>
          <a:latin typeface="+mn-lt"/>
          <a:ea typeface="+mn-ea"/>
          <a:cs typeface="+mn-cs"/>
        </a:defRPr>
      </a:lvl1pPr>
      <a:lvl2pPr marL="742950" indent="-285750" algn="l" rtl="0" fontAlgn="base">
        <a:spcBef>
          <a:spcPct val="20000"/>
        </a:spcBef>
        <a:spcAft>
          <a:spcPct val="0"/>
        </a:spcAft>
        <a:buBlip>
          <a:blip r:embed="rId14"/>
        </a:buBlip>
        <a:defRPr sz="2000">
          <a:solidFill>
            <a:srgbClr val="003399"/>
          </a:solidFill>
          <a:latin typeface="+mn-lt"/>
        </a:defRPr>
      </a:lvl2pPr>
      <a:lvl3pPr marL="1143000" indent="-228600" algn="l" rtl="0" fontAlgn="base">
        <a:spcBef>
          <a:spcPct val="20000"/>
        </a:spcBef>
        <a:spcAft>
          <a:spcPct val="0"/>
        </a:spcAft>
        <a:buBlip>
          <a:blip r:embed="rId14"/>
        </a:buBlip>
        <a:defRPr>
          <a:solidFill>
            <a:srgbClr val="003399"/>
          </a:solidFill>
          <a:latin typeface="+mn-lt"/>
        </a:defRPr>
      </a:lvl3pPr>
      <a:lvl4pPr marL="1600200" indent="-228600" algn="l" rtl="0" fontAlgn="base">
        <a:spcBef>
          <a:spcPct val="20000"/>
        </a:spcBef>
        <a:spcAft>
          <a:spcPct val="0"/>
        </a:spcAft>
        <a:buBlip>
          <a:blip r:embed="rId14"/>
        </a:buBlip>
        <a:defRPr sz="1600">
          <a:solidFill>
            <a:srgbClr val="003399"/>
          </a:solidFill>
          <a:latin typeface="+mn-lt"/>
        </a:defRPr>
      </a:lvl4pPr>
      <a:lvl5pPr marL="2057400" indent="-228600" algn="l" rtl="0" fontAlgn="base">
        <a:spcBef>
          <a:spcPct val="20000"/>
        </a:spcBef>
        <a:spcAft>
          <a:spcPct val="0"/>
        </a:spcAft>
        <a:buBlip>
          <a:blip r:embed="rId14"/>
        </a:buBlip>
        <a:defRPr sz="1600">
          <a:solidFill>
            <a:srgbClr val="003399"/>
          </a:solidFill>
          <a:latin typeface="+mn-lt"/>
        </a:defRPr>
      </a:lvl5pPr>
      <a:lvl6pPr marL="2514600" indent="-228600" algn="l" rtl="0" fontAlgn="base">
        <a:spcBef>
          <a:spcPct val="20000"/>
        </a:spcBef>
        <a:spcAft>
          <a:spcPct val="0"/>
        </a:spcAft>
        <a:buBlip>
          <a:blip r:embed="rId14"/>
        </a:buBlip>
        <a:defRPr sz="1600">
          <a:solidFill>
            <a:srgbClr val="003399"/>
          </a:solidFill>
          <a:latin typeface="+mn-lt"/>
        </a:defRPr>
      </a:lvl6pPr>
      <a:lvl7pPr marL="2971800" indent="-228600" algn="l" rtl="0" fontAlgn="base">
        <a:spcBef>
          <a:spcPct val="20000"/>
        </a:spcBef>
        <a:spcAft>
          <a:spcPct val="0"/>
        </a:spcAft>
        <a:buBlip>
          <a:blip r:embed="rId14"/>
        </a:buBlip>
        <a:defRPr sz="1600">
          <a:solidFill>
            <a:srgbClr val="003399"/>
          </a:solidFill>
          <a:latin typeface="+mn-lt"/>
        </a:defRPr>
      </a:lvl7pPr>
      <a:lvl8pPr marL="3429000" indent="-228600" algn="l" rtl="0" fontAlgn="base">
        <a:spcBef>
          <a:spcPct val="20000"/>
        </a:spcBef>
        <a:spcAft>
          <a:spcPct val="0"/>
        </a:spcAft>
        <a:buBlip>
          <a:blip r:embed="rId14"/>
        </a:buBlip>
        <a:defRPr sz="1600">
          <a:solidFill>
            <a:srgbClr val="003399"/>
          </a:solidFill>
          <a:latin typeface="+mn-lt"/>
        </a:defRPr>
      </a:lvl8pPr>
      <a:lvl9pPr marL="3886200" indent="-228600" algn="l" rtl="0" fontAlgn="base">
        <a:spcBef>
          <a:spcPct val="20000"/>
        </a:spcBef>
        <a:spcAft>
          <a:spcPct val="0"/>
        </a:spcAft>
        <a:buBlip>
          <a:blip r:embed="rId14"/>
        </a:buBlip>
        <a:defRPr sz="1600">
          <a:solidFill>
            <a:srgbClr val="0033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5.png"/><Relationship Id="rId4" Type="http://schemas.openxmlformats.org/officeDocument/2006/relationships/oleObject" Target="../embeddings/oleObject8.bin"/></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jpeg"/><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oleObject" Target="../embeddings/oleObject10.bin"/><Relationship Id="rId10" Type="http://schemas.openxmlformats.org/officeDocument/2006/relationships/oleObject" Target="../embeddings/oleObject14.bin"/><Relationship Id="rId4" Type="http://schemas.openxmlformats.org/officeDocument/2006/relationships/oleObject" Target="../embeddings/oleObject9.bin"/><Relationship Id="rId9" Type="http://schemas.openxmlformats.org/officeDocument/2006/relationships/oleObject" Target="../embeddings/oleObject13.bin"/></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5.png"/><Relationship Id="rId4" Type="http://schemas.openxmlformats.org/officeDocument/2006/relationships/oleObject" Target="../embeddings/oleObject15.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4.jpeg"/><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5.png"/><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5.png"/><Relationship Id="rId4" Type="http://schemas.openxmlformats.org/officeDocument/2006/relationships/oleObject" Target="../embeddings/oleObject22.bin"/></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5.png"/><Relationship Id="rId5" Type="http://schemas.openxmlformats.org/officeDocument/2006/relationships/oleObject" Target="../embeddings/oleObject24.bin"/><Relationship Id="rId4" Type="http://schemas.openxmlformats.org/officeDocument/2006/relationships/oleObject" Target="../embeddings/oleObject23.bin"/></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oleObject" Target="../embeddings/oleObject25.bin"/><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image" Target="../media/image6.jpeg"/><Relationship Id="rId7"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28.bin"/><Relationship Id="rId11" Type="http://schemas.openxmlformats.org/officeDocument/2006/relationships/oleObject" Target="../embeddings/oleObject32.bin"/><Relationship Id="rId5" Type="http://schemas.openxmlformats.org/officeDocument/2006/relationships/oleObject" Target="../embeddings/oleObject27.bin"/><Relationship Id="rId10" Type="http://schemas.openxmlformats.org/officeDocument/2006/relationships/oleObject" Target="../embeddings/oleObject31.bin"/><Relationship Id="rId4" Type="http://schemas.openxmlformats.org/officeDocument/2006/relationships/oleObject" Target="../embeddings/oleObject26.bin"/><Relationship Id="rId9"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5.png"/><Relationship Id="rId5" Type="http://schemas.openxmlformats.org/officeDocument/2006/relationships/oleObject" Target="../embeddings/oleObject34.bin"/><Relationship Id="rId4" Type="http://schemas.openxmlformats.org/officeDocument/2006/relationships/oleObject" Target="../embeddings/oleObject33.bin"/></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5.png"/><Relationship Id="rId5" Type="http://schemas.openxmlformats.org/officeDocument/2006/relationships/oleObject" Target="../embeddings/oleObject36.bin"/><Relationship Id="rId4" Type="http://schemas.openxmlformats.org/officeDocument/2006/relationships/oleObject" Target="../embeddings/oleObject35.bin"/></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image" Target="../media/image6.jpeg"/><Relationship Id="rId7"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38.bin"/><Relationship Id="rId5" Type="http://schemas.openxmlformats.org/officeDocument/2006/relationships/oleObject" Target="../embeddings/oleObject37.bin"/><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image" Target="../media/image6.jpeg"/><Relationship Id="rId7"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42.bin"/><Relationship Id="rId5" Type="http://schemas.openxmlformats.org/officeDocument/2006/relationships/oleObject" Target="../embeddings/oleObject41.bin"/><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46.bin"/><Relationship Id="rId5" Type="http://schemas.openxmlformats.org/officeDocument/2006/relationships/oleObject" Target="../embeddings/oleObject45.bin"/><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image" Target="../media/image6.jpeg"/><Relationship Id="rId7"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48.bin"/><Relationship Id="rId5" Type="http://schemas.openxmlformats.org/officeDocument/2006/relationships/oleObject" Target="../embeddings/oleObject47.bin"/><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oleObject" Target="../embeddings/oleObject51.bin"/><Relationship Id="rId7" Type="http://schemas.openxmlformats.org/officeDocument/2006/relationships/oleObject" Target="../embeddings/oleObject54.bin"/><Relationship Id="rId2" Type="http://schemas.openxmlformats.org/officeDocument/2006/relationships/slideLayout" Target="../slideLayouts/slideLayout4.xml"/><Relationship Id="rId1" Type="http://schemas.openxmlformats.org/officeDocument/2006/relationships/vmlDrawing" Target="../drawings/vmlDrawing19.vml"/><Relationship Id="rId6" Type="http://schemas.openxmlformats.org/officeDocument/2006/relationships/oleObject" Target="../embeddings/oleObject53.bin"/><Relationship Id="rId11" Type="http://schemas.openxmlformats.org/officeDocument/2006/relationships/image" Target="../media/image5.png"/><Relationship Id="rId5" Type="http://schemas.openxmlformats.org/officeDocument/2006/relationships/oleObject" Target="../embeddings/oleObject52.bin"/><Relationship Id="rId10" Type="http://schemas.openxmlformats.org/officeDocument/2006/relationships/oleObject" Target="../embeddings/oleObject57.bin"/><Relationship Id="rId4" Type="http://schemas.openxmlformats.org/officeDocument/2006/relationships/image" Target="../media/image4.jpeg"/><Relationship Id="rId9" Type="http://schemas.openxmlformats.org/officeDocument/2006/relationships/oleObject" Target="../embeddings/oleObject56.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image" Target="../media/image6.jpeg"/><Relationship Id="rId7" Type="http://schemas.openxmlformats.org/officeDocument/2006/relationships/oleObject" Target="../embeddings/oleObject60.bin"/><Relationship Id="rId12"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59.bin"/><Relationship Id="rId11" Type="http://schemas.openxmlformats.org/officeDocument/2006/relationships/oleObject" Target="../embeddings/oleObject64.bin"/><Relationship Id="rId5" Type="http://schemas.openxmlformats.org/officeDocument/2006/relationships/oleObject" Target="../embeddings/oleObject58.bin"/><Relationship Id="rId10" Type="http://schemas.openxmlformats.org/officeDocument/2006/relationships/oleObject" Target="../embeddings/oleObject63.bin"/><Relationship Id="rId4" Type="http://schemas.openxmlformats.org/officeDocument/2006/relationships/image" Target="../media/image5.png"/><Relationship Id="rId9" Type="http://schemas.openxmlformats.org/officeDocument/2006/relationships/oleObject" Target="../embeddings/oleObject62.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69.bin"/><Relationship Id="rId3" Type="http://schemas.openxmlformats.org/officeDocument/2006/relationships/image" Target="../media/image6.jpeg"/><Relationship Id="rId7"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67.bin"/><Relationship Id="rId5" Type="http://schemas.openxmlformats.org/officeDocument/2006/relationships/oleObject" Target="../embeddings/oleObject66.bin"/><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73.bin"/><Relationship Id="rId3" Type="http://schemas.openxmlformats.org/officeDocument/2006/relationships/image" Target="../media/image4.jpeg"/><Relationship Id="rId7" Type="http://schemas.openxmlformats.org/officeDocument/2006/relationships/image" Target="../media/image5.png"/><Relationship Id="rId2" Type="http://schemas.openxmlformats.org/officeDocument/2006/relationships/slideLayout" Target="../slideLayouts/slideLayout12.xml"/><Relationship Id="rId1" Type="http://schemas.openxmlformats.org/officeDocument/2006/relationships/vmlDrawing" Target="../drawings/vmlDrawing22.vml"/><Relationship Id="rId6" Type="http://schemas.openxmlformats.org/officeDocument/2006/relationships/oleObject" Target="../embeddings/oleObject72.bin"/><Relationship Id="rId5" Type="http://schemas.openxmlformats.org/officeDocument/2006/relationships/oleObject" Target="../embeddings/oleObject71.bin"/><Relationship Id="rId4" Type="http://schemas.openxmlformats.org/officeDocument/2006/relationships/oleObject" Target="../embeddings/oleObject70.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78.bin"/><Relationship Id="rId3" Type="http://schemas.openxmlformats.org/officeDocument/2006/relationships/image" Target="../media/image4.jpeg"/><Relationship Id="rId7" Type="http://schemas.openxmlformats.org/officeDocument/2006/relationships/oleObject" Target="../embeddings/oleObject77.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76.bin"/><Relationship Id="rId5" Type="http://schemas.openxmlformats.org/officeDocument/2006/relationships/oleObject" Target="../embeddings/oleObject75.bin"/><Relationship Id="rId4" Type="http://schemas.openxmlformats.org/officeDocument/2006/relationships/oleObject" Target="../embeddings/oleObject74.bin"/><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82.bin"/><Relationship Id="rId3" Type="http://schemas.openxmlformats.org/officeDocument/2006/relationships/image" Target="../media/image6.jpeg"/><Relationship Id="rId7" Type="http://schemas.openxmlformats.org/officeDocument/2006/relationships/oleObject" Target="../embeddings/oleObject81.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80.bin"/><Relationship Id="rId5" Type="http://schemas.openxmlformats.org/officeDocument/2006/relationships/oleObject" Target="../embeddings/oleObject79.bin"/><Relationship Id="rId10" Type="http://schemas.openxmlformats.org/officeDocument/2006/relationships/oleObject" Target="../embeddings/oleObject84.bin"/><Relationship Id="rId4" Type="http://schemas.openxmlformats.org/officeDocument/2006/relationships/image" Target="../media/image5.png"/><Relationship Id="rId9" Type="http://schemas.openxmlformats.org/officeDocument/2006/relationships/oleObject" Target="../embeddings/oleObject83.bin"/></Relationships>
</file>

<file path=ppt/slides/_rels/slide4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86.bin"/><Relationship Id="rId5" Type="http://schemas.openxmlformats.org/officeDocument/2006/relationships/oleObject" Target="../embeddings/oleObject85.bin"/><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88.bin"/><Relationship Id="rId5" Type="http://schemas.openxmlformats.org/officeDocument/2006/relationships/oleObject" Target="../embeddings/oleObject87.bin"/><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92.bin"/><Relationship Id="rId3" Type="http://schemas.openxmlformats.org/officeDocument/2006/relationships/image" Target="../media/image4.jpeg"/><Relationship Id="rId7" Type="http://schemas.openxmlformats.org/officeDocument/2006/relationships/oleObject" Target="../embeddings/oleObject91.bin"/><Relationship Id="rId2" Type="http://schemas.openxmlformats.org/officeDocument/2006/relationships/slideLayout" Target="../slideLayouts/slideLayout1.xml"/><Relationship Id="rId1" Type="http://schemas.openxmlformats.org/officeDocument/2006/relationships/vmlDrawing" Target="../drawings/vmlDrawing27.vml"/><Relationship Id="rId6" Type="http://schemas.openxmlformats.org/officeDocument/2006/relationships/oleObject" Target="../embeddings/oleObject90.bin"/><Relationship Id="rId5" Type="http://schemas.openxmlformats.org/officeDocument/2006/relationships/oleObject" Target="../embeddings/oleObject89.bin"/><Relationship Id="rId4" Type="http://schemas.openxmlformats.org/officeDocument/2006/relationships/image" Target="../media/image5.png"/><Relationship Id="rId9" Type="http://schemas.openxmlformats.org/officeDocument/2006/relationships/oleObject" Target="../embeddings/oleObject93.bin"/></Relationships>
</file>

<file path=ppt/slides/_rels/slide44.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oleObject" Target="../embeddings/oleObject96.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oleObject" Target="../embeddings/oleObject95.bin"/><Relationship Id="rId5" Type="http://schemas.openxmlformats.org/officeDocument/2006/relationships/oleObject" Target="../embeddings/oleObject94.bin"/><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vmlDrawing" Target="../drawings/vmlDrawing29.vml"/><Relationship Id="rId6" Type="http://schemas.openxmlformats.org/officeDocument/2006/relationships/oleObject" Target="../embeddings/oleObject98.bin"/><Relationship Id="rId5" Type="http://schemas.openxmlformats.org/officeDocument/2006/relationships/oleObject" Target="../embeddings/oleObject97.bin"/><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oleObject" Target="../embeddings/oleObject101.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100.bin"/><Relationship Id="rId5" Type="http://schemas.openxmlformats.org/officeDocument/2006/relationships/oleObject" Target="../embeddings/oleObject99.bin"/><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oleObject" Target="../embeddings/oleObject104.bin"/><Relationship Id="rId2" Type="http://schemas.openxmlformats.org/officeDocument/2006/relationships/slideLayout" Target="../slideLayouts/slideLayout1.xml"/><Relationship Id="rId1" Type="http://schemas.openxmlformats.org/officeDocument/2006/relationships/vmlDrawing" Target="../drawings/vmlDrawing31.vml"/><Relationship Id="rId6" Type="http://schemas.openxmlformats.org/officeDocument/2006/relationships/oleObject" Target="../embeddings/oleObject103.bin"/><Relationship Id="rId5" Type="http://schemas.openxmlformats.org/officeDocument/2006/relationships/oleObject" Target="../embeddings/oleObject102.bin"/><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oleObject" Target="../embeddings/oleObject107.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oleObject" Target="../embeddings/oleObject106.bin"/><Relationship Id="rId5" Type="http://schemas.openxmlformats.org/officeDocument/2006/relationships/oleObject" Target="../embeddings/oleObject105.bin"/><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vmlDrawing" Target="../drawings/vmlDrawing33.vml"/><Relationship Id="rId6" Type="http://schemas.openxmlformats.org/officeDocument/2006/relationships/oleObject" Target="../embeddings/oleObject109.bin"/><Relationship Id="rId5" Type="http://schemas.openxmlformats.org/officeDocument/2006/relationships/oleObject" Target="../embeddings/oleObject108.bin"/><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oleObject" Target="../embeddings/oleObject112.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oleObject" Target="../embeddings/oleObject111.bin"/><Relationship Id="rId5" Type="http://schemas.openxmlformats.org/officeDocument/2006/relationships/oleObject" Target="../embeddings/oleObject110.bin"/><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vmlDrawing" Target="../drawings/vmlDrawing35.vml"/><Relationship Id="rId6" Type="http://schemas.openxmlformats.org/officeDocument/2006/relationships/oleObject" Target="../embeddings/oleObject114.bin"/><Relationship Id="rId5" Type="http://schemas.openxmlformats.org/officeDocument/2006/relationships/oleObject" Target="../embeddings/oleObject113.bin"/><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oleObject" Target="../embeddings/oleObject116.bin"/><Relationship Id="rId5" Type="http://schemas.openxmlformats.org/officeDocument/2006/relationships/oleObject" Target="../embeddings/oleObject115.bin"/><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vmlDrawing" Target="../drawings/vmlDrawing37.vml"/><Relationship Id="rId6" Type="http://schemas.openxmlformats.org/officeDocument/2006/relationships/oleObject" Target="../embeddings/oleObject118.bin"/><Relationship Id="rId5" Type="http://schemas.openxmlformats.org/officeDocument/2006/relationships/oleObject" Target="../embeddings/oleObject117.bin"/><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122.bin"/><Relationship Id="rId3" Type="http://schemas.openxmlformats.org/officeDocument/2006/relationships/image" Target="../media/image6.jpeg"/><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oleObject" Target="../embeddings/oleObject121.bin"/><Relationship Id="rId5" Type="http://schemas.openxmlformats.org/officeDocument/2006/relationships/oleObject" Target="../embeddings/oleObject120.bin"/><Relationship Id="rId4" Type="http://schemas.openxmlformats.org/officeDocument/2006/relationships/oleObject" Target="../embeddings/oleObject119.bin"/></Relationships>
</file>

<file path=ppt/slides/_rels/slide55.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8.jpeg"/><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oleObject" Target="../embeddings/oleObject124.bin"/><Relationship Id="rId5" Type="http://schemas.openxmlformats.org/officeDocument/2006/relationships/oleObject" Target="../embeddings/oleObject123.bin"/><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vmlDrawing" Target="../drawings/vmlDrawing40.vml"/><Relationship Id="rId6" Type="http://schemas.openxmlformats.org/officeDocument/2006/relationships/oleObject" Target="../embeddings/oleObject126.bin"/><Relationship Id="rId5" Type="http://schemas.openxmlformats.org/officeDocument/2006/relationships/oleObject" Target="../embeddings/oleObject125.bin"/><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oleObject" Target="../embeddings/oleObject129.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oleObject" Target="../embeddings/oleObject128.bin"/><Relationship Id="rId5" Type="http://schemas.openxmlformats.org/officeDocument/2006/relationships/oleObject" Target="../embeddings/oleObject127.bin"/><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oleObject" Target="../embeddings/oleObject132.bin"/><Relationship Id="rId2" Type="http://schemas.openxmlformats.org/officeDocument/2006/relationships/slideLayout" Target="../slideLayouts/slideLayout1.xml"/><Relationship Id="rId1" Type="http://schemas.openxmlformats.org/officeDocument/2006/relationships/vmlDrawing" Target="../drawings/vmlDrawing42.vml"/><Relationship Id="rId6" Type="http://schemas.openxmlformats.org/officeDocument/2006/relationships/oleObject" Target="../embeddings/oleObject131.bin"/><Relationship Id="rId5" Type="http://schemas.openxmlformats.org/officeDocument/2006/relationships/oleObject" Target="../embeddings/oleObject130.bin"/><Relationship Id="rId4" Type="http://schemas.openxmlformats.org/officeDocument/2006/relationships/image" Target="../media/image5.png"/></Relationships>
</file>

<file path=ppt/slides/_rels/slide5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oleObject" Target="../embeddings/oleObject134.bin"/><Relationship Id="rId5" Type="http://schemas.openxmlformats.org/officeDocument/2006/relationships/oleObject" Target="../embeddings/oleObject133.bin"/><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138.bin"/><Relationship Id="rId3" Type="http://schemas.openxmlformats.org/officeDocument/2006/relationships/image" Target="../media/image4.jpeg"/><Relationship Id="rId7" Type="http://schemas.openxmlformats.org/officeDocument/2006/relationships/oleObject" Target="../embeddings/oleObject137.bin"/><Relationship Id="rId2" Type="http://schemas.openxmlformats.org/officeDocument/2006/relationships/slideLayout" Target="../slideLayouts/slideLayout1.xml"/><Relationship Id="rId1" Type="http://schemas.openxmlformats.org/officeDocument/2006/relationships/vmlDrawing" Target="../drawings/vmlDrawing44.vml"/><Relationship Id="rId6" Type="http://schemas.openxmlformats.org/officeDocument/2006/relationships/oleObject" Target="../embeddings/oleObject136.bin"/><Relationship Id="rId5" Type="http://schemas.openxmlformats.org/officeDocument/2006/relationships/oleObject" Target="../embeddings/oleObject135.bin"/><Relationship Id="rId4" Type="http://schemas.openxmlformats.org/officeDocument/2006/relationships/image" Target="../media/image5.png"/></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142.bin"/><Relationship Id="rId3" Type="http://schemas.openxmlformats.org/officeDocument/2006/relationships/image" Target="../media/image6.jpeg"/><Relationship Id="rId7" Type="http://schemas.openxmlformats.org/officeDocument/2006/relationships/oleObject" Target="../embeddings/oleObject141.bin"/><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oleObject" Target="../embeddings/oleObject140.bin"/><Relationship Id="rId5" Type="http://schemas.openxmlformats.org/officeDocument/2006/relationships/oleObject" Target="../embeddings/oleObject139.bin"/><Relationship Id="rId4" Type="http://schemas.openxmlformats.org/officeDocument/2006/relationships/image" Target="../media/image5.png"/></Relationships>
</file>

<file path=ppt/slides/_rels/slide6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vmlDrawing" Target="../drawings/vmlDrawing46.vml"/><Relationship Id="rId6" Type="http://schemas.openxmlformats.org/officeDocument/2006/relationships/oleObject" Target="../embeddings/oleObject144.bin"/><Relationship Id="rId5" Type="http://schemas.openxmlformats.org/officeDocument/2006/relationships/oleObject" Target="../embeddings/oleObject143.bin"/><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oleObject" Target="../embeddings/oleObject147.bin"/><Relationship Id="rId5" Type="http://schemas.openxmlformats.org/officeDocument/2006/relationships/oleObject" Target="../embeddings/oleObject146.bin"/><Relationship Id="rId4" Type="http://schemas.openxmlformats.org/officeDocument/2006/relationships/oleObject" Target="../embeddings/oleObject145.bin"/></Relationships>
</file>

<file path=ppt/slides/_rels/slide6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jpeg"/><Relationship Id="rId7" Type="http://schemas.openxmlformats.org/officeDocument/2006/relationships/oleObject" Target="../embeddings/oleObject151.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oleObject" Target="../embeddings/oleObject150.bin"/><Relationship Id="rId5" Type="http://schemas.openxmlformats.org/officeDocument/2006/relationships/oleObject" Target="../embeddings/oleObject149.bin"/><Relationship Id="rId4" Type="http://schemas.openxmlformats.org/officeDocument/2006/relationships/oleObject" Target="../embeddings/oleObject148.bin"/></Relationships>
</file>

<file path=ppt/slides/_rels/slide65.xml.rels><?xml version="1.0" encoding="UTF-8" standalone="yes"?>
<Relationships xmlns="http://schemas.openxmlformats.org/package/2006/relationships"><Relationship Id="rId3" Type="http://schemas.openxmlformats.org/officeDocument/2006/relationships/image" Target="../media/image152.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53.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155.bin"/><Relationship Id="rId3" Type="http://schemas.openxmlformats.org/officeDocument/2006/relationships/image" Target="../media/image4.jpeg"/><Relationship Id="rId7" Type="http://schemas.openxmlformats.org/officeDocument/2006/relationships/oleObject" Target="../embeddings/oleObject154.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5.png"/><Relationship Id="rId5" Type="http://schemas.openxmlformats.org/officeDocument/2006/relationships/oleObject" Target="../embeddings/oleObject153.bin"/><Relationship Id="rId4" Type="http://schemas.openxmlformats.org/officeDocument/2006/relationships/oleObject" Target="../embeddings/oleObject152.bin"/></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vmlDrawing" Target="../drawings/vmlDrawing50.vml"/><Relationship Id="rId5" Type="http://schemas.openxmlformats.org/officeDocument/2006/relationships/image" Target="../media/image5.png"/><Relationship Id="rId4" Type="http://schemas.openxmlformats.org/officeDocument/2006/relationships/oleObject" Target="../embeddings/oleObject156.bin"/></Relationships>
</file>

<file path=ppt/slides/_rels/slide7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vmlDrawing" Target="../drawings/vmlDrawing51.vml"/><Relationship Id="rId5" Type="http://schemas.openxmlformats.org/officeDocument/2006/relationships/image" Target="../media/image5.png"/><Relationship Id="rId4" Type="http://schemas.openxmlformats.org/officeDocument/2006/relationships/oleObject" Target="../embeddings/oleObject157.bin"/></Relationships>
</file>

<file path=ppt/slides/_rels/slide7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vmlDrawing" Target="../drawings/vmlDrawing52.vml"/><Relationship Id="rId5" Type="http://schemas.openxmlformats.org/officeDocument/2006/relationships/image" Target="../media/image5.png"/><Relationship Id="rId4" Type="http://schemas.openxmlformats.org/officeDocument/2006/relationships/oleObject" Target="../embeddings/oleObject158.bin"/></Relationships>
</file>

<file path=ppt/slides/_rels/slide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62.jpeg"/></Relationships>
</file>

<file path=ppt/slides/_rels/slide7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vmlDrawing" Target="../drawings/vmlDrawing53.vml"/><Relationship Id="rId5" Type="http://schemas.openxmlformats.org/officeDocument/2006/relationships/image" Target="../media/image5.png"/><Relationship Id="rId4" Type="http://schemas.openxmlformats.org/officeDocument/2006/relationships/oleObject" Target="../embeddings/oleObject159.bin"/></Relationships>
</file>

<file path=ppt/slides/_rels/slide7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vmlDrawing" Target="../drawings/vmlDrawing54.vml"/><Relationship Id="rId5" Type="http://schemas.openxmlformats.org/officeDocument/2006/relationships/image" Target="../media/image5.png"/><Relationship Id="rId4" Type="http://schemas.openxmlformats.org/officeDocument/2006/relationships/oleObject" Target="../embeddings/oleObject160.bin"/></Relationships>
</file>

<file path=ppt/slides/_rels/slide7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image" Target="../media/image5.png"/><Relationship Id="rId5" Type="http://schemas.openxmlformats.org/officeDocument/2006/relationships/oleObject" Target="../embeddings/oleObject162.bin"/><Relationship Id="rId4" Type="http://schemas.openxmlformats.org/officeDocument/2006/relationships/oleObject" Target="../embeddings/oleObject161.bin"/></Relationships>
</file>

<file path=ppt/slides/_rels/slide7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jpeg"/><Relationship Id="rId7" Type="http://schemas.openxmlformats.org/officeDocument/2006/relationships/oleObject" Target="../embeddings/oleObject166.bin"/><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oleObject" Target="../embeddings/oleObject165.bin"/><Relationship Id="rId5" Type="http://schemas.openxmlformats.org/officeDocument/2006/relationships/oleObject" Target="../embeddings/oleObject164.bin"/><Relationship Id="rId4" Type="http://schemas.openxmlformats.org/officeDocument/2006/relationships/oleObject" Target="../embeddings/oleObject163.bin"/></Relationships>
</file>

<file path=ppt/slides/_rels/slide78.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oleObject" Target="../embeddings/oleObject169.bin"/><Relationship Id="rId5" Type="http://schemas.openxmlformats.org/officeDocument/2006/relationships/oleObject" Target="../embeddings/oleObject168.bin"/><Relationship Id="rId4" Type="http://schemas.openxmlformats.org/officeDocument/2006/relationships/oleObject" Target="../embeddings/oleObject167.bin"/></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17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oleObject" Target="../embeddings/oleObject172.bin"/><Relationship Id="rId2" Type="http://schemas.openxmlformats.org/officeDocument/2006/relationships/slideLayout" Target="../slideLayouts/slideLayout7.xml"/><Relationship Id="rId1" Type="http://schemas.openxmlformats.org/officeDocument/2006/relationships/vmlDrawing" Target="../drawings/vmlDrawing58.vml"/><Relationship Id="rId6" Type="http://schemas.openxmlformats.org/officeDocument/2006/relationships/oleObject" Target="../embeddings/oleObject171.bin"/><Relationship Id="rId5" Type="http://schemas.openxmlformats.org/officeDocument/2006/relationships/oleObject" Target="../embeddings/oleObject170.bin"/><Relationship Id="rId4" Type="http://schemas.openxmlformats.org/officeDocument/2006/relationships/image" Target="../media/image5.png"/></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176.bin"/><Relationship Id="rId3" Type="http://schemas.openxmlformats.org/officeDocument/2006/relationships/image" Target="../media/image4.jpeg"/><Relationship Id="rId7" Type="http://schemas.openxmlformats.org/officeDocument/2006/relationships/oleObject" Target="../embeddings/oleObject175.bin"/><Relationship Id="rId2" Type="http://schemas.openxmlformats.org/officeDocument/2006/relationships/slideLayout" Target="../slideLayouts/slideLayout1.xml"/><Relationship Id="rId1" Type="http://schemas.openxmlformats.org/officeDocument/2006/relationships/vmlDrawing" Target="../drawings/vmlDrawing59.vml"/><Relationship Id="rId6" Type="http://schemas.openxmlformats.org/officeDocument/2006/relationships/oleObject" Target="../embeddings/oleObject174.bin"/><Relationship Id="rId5" Type="http://schemas.openxmlformats.org/officeDocument/2006/relationships/oleObject" Target="../embeddings/oleObject173.bin"/><Relationship Id="rId4" Type="http://schemas.openxmlformats.org/officeDocument/2006/relationships/image" Target="../media/image5.png"/></Relationships>
</file>

<file path=ppt/slides/_rels/slide8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vmlDrawing" Target="../drawings/vmlDrawing60.vml"/><Relationship Id="rId6" Type="http://schemas.openxmlformats.org/officeDocument/2006/relationships/oleObject" Target="../embeddings/oleObject178.bin"/><Relationship Id="rId5" Type="http://schemas.openxmlformats.org/officeDocument/2006/relationships/oleObject" Target="../embeddings/oleObject177.bin"/><Relationship Id="rId4" Type="http://schemas.openxmlformats.org/officeDocument/2006/relationships/image" Target="../media/image5.png"/></Relationships>
</file>

<file path=ppt/slides/_rels/slide8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vmlDrawing" Target="../drawings/vmlDrawing61.vml"/><Relationship Id="rId6" Type="http://schemas.openxmlformats.org/officeDocument/2006/relationships/oleObject" Target="../embeddings/oleObject180.bin"/><Relationship Id="rId5" Type="http://schemas.openxmlformats.org/officeDocument/2006/relationships/oleObject" Target="../embeddings/oleObject179.bin"/><Relationship Id="rId4" Type="http://schemas.openxmlformats.org/officeDocument/2006/relationships/image" Target="../media/image5.png"/></Relationships>
</file>

<file path=ppt/slides/_rels/slide84.xml.rels><?xml version="1.0" encoding="UTF-8" standalone="yes"?>
<Relationships xmlns="http://schemas.openxmlformats.org/package/2006/relationships"><Relationship Id="rId8" Type="http://schemas.openxmlformats.org/officeDocument/2006/relationships/oleObject" Target="../embeddings/oleObject184.bin"/><Relationship Id="rId3" Type="http://schemas.openxmlformats.org/officeDocument/2006/relationships/image" Target="../media/image6.jpeg"/><Relationship Id="rId7" Type="http://schemas.openxmlformats.org/officeDocument/2006/relationships/oleObject" Target="../embeddings/oleObject183.bin"/><Relationship Id="rId2" Type="http://schemas.openxmlformats.org/officeDocument/2006/relationships/slideLayout" Target="../slideLayouts/slideLayout7.xml"/><Relationship Id="rId1" Type="http://schemas.openxmlformats.org/officeDocument/2006/relationships/vmlDrawing" Target="../drawings/vmlDrawing62.vml"/><Relationship Id="rId6" Type="http://schemas.openxmlformats.org/officeDocument/2006/relationships/oleObject" Target="../embeddings/oleObject182.bin"/><Relationship Id="rId5" Type="http://schemas.openxmlformats.org/officeDocument/2006/relationships/oleObject" Target="../embeddings/oleObject181.bin"/><Relationship Id="rId4" Type="http://schemas.openxmlformats.org/officeDocument/2006/relationships/image" Target="../media/image5.png"/></Relationships>
</file>

<file path=ppt/slides/_rels/slide8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vmlDrawing" Target="../drawings/vmlDrawing63.vml"/><Relationship Id="rId6" Type="http://schemas.openxmlformats.org/officeDocument/2006/relationships/oleObject" Target="../embeddings/oleObject186.bin"/><Relationship Id="rId5" Type="http://schemas.openxmlformats.org/officeDocument/2006/relationships/oleObject" Target="../embeddings/oleObject185.bin"/><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vmlDrawing" Target="../drawings/vmlDrawing64.vml"/><Relationship Id="rId6" Type="http://schemas.openxmlformats.org/officeDocument/2006/relationships/oleObject" Target="../embeddings/oleObject188.bin"/><Relationship Id="rId5" Type="http://schemas.openxmlformats.org/officeDocument/2006/relationships/oleObject" Target="../embeddings/oleObject187.bin"/><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jpeg"/><Relationship Id="rId7" Type="http://schemas.openxmlformats.org/officeDocument/2006/relationships/oleObject" Target="../embeddings/oleObject192.bin"/><Relationship Id="rId2" Type="http://schemas.openxmlformats.org/officeDocument/2006/relationships/slideLayout" Target="../slideLayouts/slideLayout7.xml"/><Relationship Id="rId1" Type="http://schemas.openxmlformats.org/officeDocument/2006/relationships/vmlDrawing" Target="../drawings/vmlDrawing65.vml"/><Relationship Id="rId6" Type="http://schemas.openxmlformats.org/officeDocument/2006/relationships/oleObject" Target="../embeddings/oleObject191.bin"/><Relationship Id="rId5" Type="http://schemas.openxmlformats.org/officeDocument/2006/relationships/oleObject" Target="../embeddings/oleObject190.bin"/><Relationship Id="rId4" Type="http://schemas.openxmlformats.org/officeDocument/2006/relationships/oleObject" Target="../embeddings/oleObject189.bin"/></Relationships>
</file>

<file path=ppt/slides/_rels/slide8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6.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jpeg"/><Relationship Id="rId7" Type="http://schemas.openxmlformats.org/officeDocument/2006/relationships/oleObject" Target="../embeddings/oleObject196.bin"/><Relationship Id="rId2" Type="http://schemas.openxmlformats.org/officeDocument/2006/relationships/slideLayout" Target="../slideLayouts/slideLayout7.xml"/><Relationship Id="rId1" Type="http://schemas.openxmlformats.org/officeDocument/2006/relationships/vmlDrawing" Target="../drawings/vmlDrawing66.vml"/><Relationship Id="rId6" Type="http://schemas.openxmlformats.org/officeDocument/2006/relationships/oleObject" Target="../embeddings/oleObject195.bin"/><Relationship Id="rId5" Type="http://schemas.openxmlformats.org/officeDocument/2006/relationships/oleObject" Target="../embeddings/oleObject194.bin"/><Relationship Id="rId4" Type="http://schemas.openxmlformats.org/officeDocument/2006/relationships/oleObject" Target="../embeddings/oleObject193.bin"/><Relationship Id="rId9" Type="http://schemas.openxmlformats.org/officeDocument/2006/relationships/oleObject" Target="../embeddings/oleObject197.bin"/></Relationships>
</file>

<file path=ppt/slides/_rels/slide9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mlDrawing" Target="../drawings/vmlDrawing67.vml"/><Relationship Id="rId6" Type="http://schemas.openxmlformats.org/officeDocument/2006/relationships/oleObject" Target="../embeddings/oleObject200.bin"/><Relationship Id="rId5" Type="http://schemas.openxmlformats.org/officeDocument/2006/relationships/oleObject" Target="../embeddings/oleObject199.bin"/><Relationship Id="rId4" Type="http://schemas.openxmlformats.org/officeDocument/2006/relationships/oleObject" Target="../embeddings/oleObject198.bin"/></Relationships>
</file>

<file path=ppt/slides/_rels/slide9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mlDrawing" Target="../drawings/vmlDrawing68.vml"/><Relationship Id="rId6" Type="http://schemas.openxmlformats.org/officeDocument/2006/relationships/oleObject" Target="../embeddings/oleObject203.bin"/><Relationship Id="rId5" Type="http://schemas.openxmlformats.org/officeDocument/2006/relationships/oleObject" Target="../embeddings/oleObject202.bin"/><Relationship Id="rId4" Type="http://schemas.openxmlformats.org/officeDocument/2006/relationships/oleObject" Target="../embeddings/oleObject201.bin"/></Relationships>
</file>

<file path=ppt/slides/_rels/slide95.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oleObject" Target="../embeddings/oleObject206.bin"/><Relationship Id="rId2" Type="http://schemas.openxmlformats.org/officeDocument/2006/relationships/slideLayout" Target="../slideLayouts/slideLayout7.xml"/><Relationship Id="rId1" Type="http://schemas.openxmlformats.org/officeDocument/2006/relationships/vmlDrawing" Target="../drawings/vmlDrawing69.vml"/><Relationship Id="rId6" Type="http://schemas.openxmlformats.org/officeDocument/2006/relationships/image" Target="../media/image5.png"/><Relationship Id="rId5" Type="http://schemas.openxmlformats.org/officeDocument/2006/relationships/oleObject" Target="../embeddings/oleObject205.bin"/><Relationship Id="rId4" Type="http://schemas.openxmlformats.org/officeDocument/2006/relationships/oleObject" Target="../embeddings/oleObject204.bin"/></Relationships>
</file>

<file path=ppt/slides/_rels/slide9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vmlDrawing" Target="../drawings/vmlDrawing70.vml"/><Relationship Id="rId5" Type="http://schemas.openxmlformats.org/officeDocument/2006/relationships/oleObject" Target="../embeddings/oleObject208.bin"/><Relationship Id="rId4" Type="http://schemas.openxmlformats.org/officeDocument/2006/relationships/oleObject" Target="../embeddings/oleObject207.bin"/></Relationships>
</file>

<file path=ppt/slides/_rels/slide97.xml.rels><?xml version="1.0" encoding="UTF-8" standalone="yes"?>
<Relationships xmlns="http://schemas.openxmlformats.org/package/2006/relationships"><Relationship Id="rId8" Type="http://schemas.openxmlformats.org/officeDocument/2006/relationships/oleObject" Target="../embeddings/oleObject213.bin"/><Relationship Id="rId13" Type="http://schemas.openxmlformats.org/officeDocument/2006/relationships/oleObject" Target="../embeddings/oleObject218.bin"/><Relationship Id="rId3" Type="http://schemas.openxmlformats.org/officeDocument/2006/relationships/image" Target="../media/image4.jpeg"/><Relationship Id="rId7" Type="http://schemas.openxmlformats.org/officeDocument/2006/relationships/oleObject" Target="../embeddings/oleObject212.bin"/><Relationship Id="rId12" Type="http://schemas.openxmlformats.org/officeDocument/2006/relationships/oleObject" Target="../embeddings/oleObject217.bin"/><Relationship Id="rId2" Type="http://schemas.openxmlformats.org/officeDocument/2006/relationships/slideLayout" Target="../slideLayouts/slideLayout7.xml"/><Relationship Id="rId1" Type="http://schemas.openxmlformats.org/officeDocument/2006/relationships/vmlDrawing" Target="../drawings/vmlDrawing71.vml"/><Relationship Id="rId6" Type="http://schemas.openxmlformats.org/officeDocument/2006/relationships/oleObject" Target="../embeddings/oleObject211.bin"/><Relationship Id="rId11" Type="http://schemas.openxmlformats.org/officeDocument/2006/relationships/oleObject" Target="../embeddings/oleObject216.bin"/><Relationship Id="rId5" Type="http://schemas.openxmlformats.org/officeDocument/2006/relationships/oleObject" Target="../embeddings/oleObject210.bin"/><Relationship Id="rId10" Type="http://schemas.openxmlformats.org/officeDocument/2006/relationships/oleObject" Target="../embeddings/oleObject215.bin"/><Relationship Id="rId4" Type="http://schemas.openxmlformats.org/officeDocument/2006/relationships/oleObject" Target="../embeddings/oleObject209.bin"/><Relationship Id="rId9" Type="http://schemas.openxmlformats.org/officeDocument/2006/relationships/oleObject" Target="../embeddings/oleObject214.bin"/></Relationships>
</file>

<file path=ppt/slides/_rels/slide98.xml.rels><?xml version="1.0" encoding="UTF-8" standalone="yes"?>
<Relationships xmlns="http://schemas.openxmlformats.org/package/2006/relationships"><Relationship Id="rId3" Type="http://schemas.openxmlformats.org/officeDocument/2006/relationships/image" Target="../media/image22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empowered_cover2"/>
          <p:cNvPicPr>
            <a:picLocks noChangeAspect="1" noChangeArrowheads="1"/>
          </p:cNvPicPr>
          <p:nvPr/>
        </p:nvPicPr>
        <p:blipFill>
          <a:blip r:embed="rId2"/>
          <a:srcRect/>
          <a:stretch>
            <a:fillRect/>
          </a:stretch>
        </p:blipFill>
        <p:spPr bwMode="auto">
          <a:xfrm flipH="1">
            <a:off x="0" y="-31750"/>
            <a:ext cx="9144000" cy="6889750"/>
          </a:xfrm>
          <a:prstGeom prst="rect">
            <a:avLst/>
          </a:prstGeom>
          <a:noFill/>
        </p:spPr>
      </p:pic>
      <p:sp>
        <p:nvSpPr>
          <p:cNvPr id="2060" name="Rectangle 12"/>
          <p:cNvSpPr>
            <a:spLocks noChangeArrowheads="1"/>
          </p:cNvSpPr>
          <p:nvPr/>
        </p:nvSpPr>
        <p:spPr bwMode="auto">
          <a:xfrm>
            <a:off x="685800" y="3505200"/>
            <a:ext cx="7848600" cy="1295400"/>
          </a:xfrm>
          <a:prstGeom prst="rect">
            <a:avLst/>
          </a:prstGeom>
          <a:noFill/>
          <a:ln w="9525">
            <a:noFill/>
            <a:miter lim="800000"/>
            <a:headEnd/>
            <a:tailEnd/>
          </a:ln>
          <a:effectLst/>
        </p:spPr>
        <p:txBody>
          <a:bodyPr/>
          <a:lstStyle/>
          <a:p>
            <a:pPr marL="342900" indent="-342900" algn="ctr">
              <a:lnSpc>
                <a:spcPct val="110000"/>
              </a:lnSpc>
              <a:spcBef>
                <a:spcPct val="20000"/>
              </a:spcBef>
            </a:pPr>
            <a:r>
              <a:rPr lang="en-US" sz="4800">
                <a:solidFill>
                  <a:srgbClr val="003399"/>
                </a:solidFill>
                <a:latin typeface="Copperplate Gothic Bold" pitchFamily="34" charset="0"/>
              </a:rPr>
              <a:t>Waveguide</a:t>
            </a:r>
          </a:p>
        </p:txBody>
      </p:sp>
      <p:sp>
        <p:nvSpPr>
          <p:cNvPr id="2061" name="Rectangle 13"/>
          <p:cNvSpPr>
            <a:spLocks noChangeArrowheads="1"/>
          </p:cNvSpPr>
          <p:nvPr/>
        </p:nvSpPr>
        <p:spPr bwMode="auto">
          <a:xfrm>
            <a:off x="5638800" y="1143000"/>
            <a:ext cx="2971800" cy="990600"/>
          </a:xfrm>
          <a:prstGeom prst="rect">
            <a:avLst/>
          </a:prstGeom>
          <a:noFill/>
          <a:ln w="9525">
            <a:noFill/>
            <a:miter lim="800000"/>
            <a:headEnd/>
            <a:tailEnd/>
          </a:ln>
          <a:effectLst>
            <a:outerShdw dist="35921" dir="2700000" algn="ctr" rotWithShape="0">
              <a:schemeClr val="tx1"/>
            </a:outerShdw>
          </a:effectLst>
        </p:spPr>
        <p:txBody>
          <a:bodyPr anchor="ctr"/>
          <a:lstStyle/>
          <a:p>
            <a:r>
              <a:rPr lang="en-US" sz="4400" b="1">
                <a:solidFill>
                  <a:schemeClr val="bg1"/>
                </a:solidFill>
                <a:latin typeface="Times New Roman" pitchFamily="18" charset="0"/>
              </a:rPr>
              <a:t>Chapter 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3" name="Picture 7" descr="empowered_printable"/>
          <p:cNvPicPr>
            <a:picLocks noChangeAspect="1" noChangeArrowheads="1"/>
          </p:cNvPicPr>
          <p:nvPr/>
        </p:nvPicPr>
        <p:blipFill>
          <a:blip r:embed="rId2"/>
          <a:srcRect/>
          <a:stretch>
            <a:fillRect/>
          </a:stretch>
        </p:blipFill>
        <p:spPr bwMode="auto">
          <a:xfrm>
            <a:off x="0" y="0"/>
            <a:ext cx="9144000" cy="6888163"/>
          </a:xfrm>
          <a:prstGeom prst="rect">
            <a:avLst/>
          </a:prstGeom>
          <a:noFill/>
        </p:spPr>
      </p:pic>
      <p:sp>
        <p:nvSpPr>
          <p:cNvPr id="39939" name="Text Box 3"/>
          <p:cNvSpPr txBox="1">
            <a:spLocks noChangeArrowheads="1"/>
          </p:cNvSpPr>
          <p:nvPr/>
        </p:nvSpPr>
        <p:spPr bwMode="auto">
          <a:xfrm>
            <a:off x="228600" y="0"/>
            <a:ext cx="84582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Rectangular Waveguide Fundamentals (Cont’d..)     </a:t>
            </a:r>
          </a:p>
        </p:txBody>
      </p:sp>
      <p:sp>
        <p:nvSpPr>
          <p:cNvPr id="39940" name="Text Box 4"/>
          <p:cNvSpPr txBox="1">
            <a:spLocks noChangeArrowheads="1"/>
          </p:cNvSpPr>
          <p:nvPr/>
        </p:nvSpPr>
        <p:spPr bwMode="auto">
          <a:xfrm>
            <a:off x="228600" y="1447800"/>
            <a:ext cx="8382000" cy="1406525"/>
          </a:xfrm>
          <a:prstGeom prst="rect">
            <a:avLst/>
          </a:prstGeom>
          <a:noFill/>
          <a:ln w="9525">
            <a:noFill/>
            <a:miter lim="800000"/>
            <a:headEnd/>
            <a:tailEnd/>
          </a:ln>
          <a:effectLst/>
        </p:spPr>
        <p:txBody>
          <a:bodyPr>
            <a:spAutoFit/>
          </a:bodyPr>
          <a:lstStyle/>
          <a:p>
            <a:pPr algn="just" eaLnBrk="0" hangingPunct="0">
              <a:lnSpc>
                <a:spcPct val="120000"/>
              </a:lnSpc>
              <a:spcBef>
                <a:spcPct val="50000"/>
              </a:spcBef>
            </a:pPr>
            <a:r>
              <a:rPr lang="en-US" sz="2400">
                <a:latin typeface="Century" pitchFamily="18" charset="0"/>
              </a:rPr>
              <a:t>The order of the mode refers to the field configuration in the guide and is given by </a:t>
            </a:r>
            <a:r>
              <a:rPr lang="en-US" sz="2400" b="1">
                <a:latin typeface="Century" pitchFamily="18" charset="0"/>
              </a:rPr>
              <a:t>‘m’</a:t>
            </a:r>
            <a:r>
              <a:rPr lang="en-US" sz="2400">
                <a:latin typeface="Century" pitchFamily="18" charset="0"/>
              </a:rPr>
              <a:t> and </a:t>
            </a:r>
            <a:r>
              <a:rPr lang="en-US" sz="2400" b="1">
                <a:latin typeface="Century" pitchFamily="18" charset="0"/>
              </a:rPr>
              <a:t>‘n’</a:t>
            </a:r>
            <a:r>
              <a:rPr lang="en-US" sz="2400">
                <a:latin typeface="Century" pitchFamily="18" charset="0"/>
              </a:rPr>
              <a:t> integer subscripts, as </a:t>
            </a:r>
            <a:r>
              <a:rPr lang="en-US" sz="2400" b="1">
                <a:latin typeface="Century" pitchFamily="18" charset="0"/>
              </a:rPr>
              <a:t>TE</a:t>
            </a:r>
            <a:r>
              <a:rPr lang="en-US" sz="2400" b="1" baseline="-25000">
                <a:latin typeface="Century" pitchFamily="18" charset="0"/>
              </a:rPr>
              <a:t>mn</a:t>
            </a:r>
            <a:r>
              <a:rPr lang="en-US" sz="2400">
                <a:latin typeface="Century" pitchFamily="18" charset="0"/>
              </a:rPr>
              <a:t> and </a:t>
            </a:r>
            <a:r>
              <a:rPr lang="en-US" sz="2400" b="1">
                <a:latin typeface="Century" pitchFamily="18" charset="0"/>
              </a:rPr>
              <a:t>TM</a:t>
            </a:r>
            <a:r>
              <a:rPr lang="en-US" sz="2400" b="1" baseline="-25000">
                <a:latin typeface="Century" pitchFamily="18" charset="0"/>
              </a:rPr>
              <a:t>mn</a:t>
            </a:r>
            <a:r>
              <a:rPr lang="en-US" sz="2400">
                <a:latin typeface="Century" pitchFamily="18" charset="0"/>
              </a:rPr>
              <a:t>.</a:t>
            </a:r>
          </a:p>
        </p:txBody>
      </p:sp>
      <p:sp>
        <p:nvSpPr>
          <p:cNvPr id="39941" name="Text Box 5"/>
          <p:cNvSpPr txBox="1">
            <a:spLocks noChangeArrowheads="1"/>
          </p:cNvSpPr>
          <p:nvPr/>
        </p:nvSpPr>
        <p:spPr bwMode="auto">
          <a:xfrm>
            <a:off x="228600" y="3200400"/>
            <a:ext cx="8229600" cy="895350"/>
          </a:xfrm>
          <a:prstGeom prst="rect">
            <a:avLst/>
          </a:prstGeom>
          <a:noFill/>
          <a:ln w="9525">
            <a:noFill/>
            <a:miter lim="800000"/>
            <a:headEnd/>
            <a:tailEnd/>
          </a:ln>
          <a:effectLst/>
        </p:spPr>
        <p:txBody>
          <a:bodyPr>
            <a:spAutoFit/>
          </a:bodyPr>
          <a:lstStyle/>
          <a:p>
            <a:pPr algn="just" eaLnBrk="0" hangingPunct="0">
              <a:lnSpc>
                <a:spcPct val="110000"/>
              </a:lnSpc>
              <a:spcBef>
                <a:spcPct val="50000"/>
              </a:spcBef>
            </a:pPr>
            <a:r>
              <a:rPr lang="en-US" sz="2400">
                <a:latin typeface="Century" pitchFamily="18" charset="0"/>
              </a:rPr>
              <a:t>The ‘m’ subscript corresponds to the number of half wave variations of the field in </a:t>
            </a:r>
            <a:r>
              <a:rPr lang="en-US" sz="2400" i="1">
                <a:latin typeface="Century" pitchFamily="18" charset="0"/>
              </a:rPr>
              <a:t>x direction</a:t>
            </a:r>
          </a:p>
        </p:txBody>
      </p:sp>
      <p:sp>
        <p:nvSpPr>
          <p:cNvPr id="39942" name="Text Box 6"/>
          <p:cNvSpPr txBox="1">
            <a:spLocks noChangeArrowheads="1"/>
          </p:cNvSpPr>
          <p:nvPr/>
        </p:nvSpPr>
        <p:spPr bwMode="auto">
          <a:xfrm>
            <a:off x="228600" y="4267200"/>
            <a:ext cx="8229600" cy="895350"/>
          </a:xfrm>
          <a:prstGeom prst="rect">
            <a:avLst/>
          </a:prstGeom>
          <a:noFill/>
          <a:ln w="9525">
            <a:noFill/>
            <a:miter lim="800000"/>
            <a:headEnd/>
            <a:tailEnd/>
          </a:ln>
          <a:effectLst/>
        </p:spPr>
        <p:txBody>
          <a:bodyPr>
            <a:spAutoFit/>
          </a:bodyPr>
          <a:lstStyle/>
          <a:p>
            <a:pPr algn="just" eaLnBrk="0" hangingPunct="0">
              <a:lnSpc>
                <a:spcPct val="110000"/>
              </a:lnSpc>
              <a:spcBef>
                <a:spcPct val="50000"/>
              </a:spcBef>
            </a:pPr>
            <a:r>
              <a:rPr lang="en-US" sz="2400">
                <a:latin typeface="Century" pitchFamily="18" charset="0"/>
              </a:rPr>
              <a:t>The ‘n’ subscript corresponds to the number of half wave variations of the field in </a:t>
            </a:r>
            <a:r>
              <a:rPr lang="en-US" sz="2400" i="1">
                <a:latin typeface="Century" pitchFamily="18" charset="0"/>
              </a:rPr>
              <a:t>y direction</a:t>
            </a:r>
          </a:p>
        </p:txBody>
      </p:sp>
      <p:pic>
        <p:nvPicPr>
          <p:cNvPr id="39944" name="Picture 8" descr="strange-render"/>
          <p:cNvPicPr>
            <a:picLocks noChangeAspect="1" noChangeArrowheads="1"/>
          </p:cNvPicPr>
          <p:nvPr/>
        </p:nvPicPr>
        <p:blipFill>
          <a:blip r:embed="rId3" cstate="print"/>
          <a:srcRect/>
          <a:stretch>
            <a:fillRect/>
          </a:stretch>
        </p:blipFill>
        <p:spPr bwMode="auto">
          <a:xfrm>
            <a:off x="6629400" y="4876800"/>
            <a:ext cx="2438400" cy="190817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7" name="Picture 7" descr="empowered_slide"/>
          <p:cNvPicPr>
            <a:picLocks noChangeAspect="1" noChangeArrowheads="1"/>
          </p:cNvPicPr>
          <p:nvPr/>
        </p:nvPicPr>
        <p:blipFill>
          <a:blip r:embed="rId3"/>
          <a:srcRect/>
          <a:stretch>
            <a:fillRect/>
          </a:stretch>
        </p:blipFill>
        <p:spPr bwMode="auto">
          <a:xfrm>
            <a:off x="0" y="0"/>
            <a:ext cx="9144000" cy="6889750"/>
          </a:xfrm>
          <a:prstGeom prst="rect">
            <a:avLst/>
          </a:prstGeom>
          <a:noFill/>
        </p:spPr>
      </p:pic>
      <p:sp>
        <p:nvSpPr>
          <p:cNvPr id="40963" name="Text Box 3"/>
          <p:cNvSpPr txBox="1">
            <a:spLocks noChangeArrowheads="1"/>
          </p:cNvSpPr>
          <p:nvPr/>
        </p:nvSpPr>
        <p:spPr bwMode="auto">
          <a:xfrm>
            <a:off x="228600" y="0"/>
            <a:ext cx="84582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Rectangular Waveguide Fundamentals (Cont’d..)     </a:t>
            </a:r>
          </a:p>
        </p:txBody>
      </p:sp>
      <p:sp>
        <p:nvSpPr>
          <p:cNvPr id="40964" name="Text Box 4"/>
          <p:cNvSpPr txBox="1">
            <a:spLocks noChangeArrowheads="1"/>
          </p:cNvSpPr>
          <p:nvPr/>
        </p:nvSpPr>
        <p:spPr bwMode="auto">
          <a:xfrm>
            <a:off x="228600" y="1524000"/>
            <a:ext cx="7848600" cy="968375"/>
          </a:xfrm>
          <a:prstGeom prst="rect">
            <a:avLst/>
          </a:prstGeom>
          <a:noFill/>
          <a:ln w="9525">
            <a:noFill/>
            <a:miter lim="800000"/>
            <a:headEnd/>
            <a:tailEnd/>
          </a:ln>
          <a:effectLst/>
        </p:spPr>
        <p:txBody>
          <a:bodyPr>
            <a:spAutoFit/>
          </a:bodyPr>
          <a:lstStyle/>
          <a:p>
            <a:pPr algn="just" eaLnBrk="0" hangingPunct="0">
              <a:lnSpc>
                <a:spcPct val="120000"/>
              </a:lnSpc>
              <a:spcBef>
                <a:spcPct val="50000"/>
              </a:spcBef>
            </a:pPr>
            <a:r>
              <a:rPr lang="en-US" sz="2400">
                <a:latin typeface="Century" pitchFamily="18" charset="0"/>
              </a:rPr>
              <a:t>In conjunction with the guide dimensions, </a:t>
            </a:r>
            <a:r>
              <a:rPr lang="en-US" sz="2400" b="1">
                <a:latin typeface="Century" pitchFamily="18" charset="0"/>
              </a:rPr>
              <a:t>m</a:t>
            </a:r>
            <a:r>
              <a:rPr lang="en-US" sz="2400">
                <a:latin typeface="Century" pitchFamily="18" charset="0"/>
              </a:rPr>
              <a:t> and </a:t>
            </a:r>
            <a:r>
              <a:rPr lang="en-US" sz="2400" b="1">
                <a:latin typeface="Century" pitchFamily="18" charset="0"/>
              </a:rPr>
              <a:t>n</a:t>
            </a:r>
            <a:r>
              <a:rPr lang="en-US" sz="2400">
                <a:latin typeface="Century" pitchFamily="18" charset="0"/>
              </a:rPr>
              <a:t> determine the cutoff frequency for a particular mode.  </a:t>
            </a:r>
          </a:p>
        </p:txBody>
      </p:sp>
      <p:graphicFrame>
        <p:nvGraphicFramePr>
          <p:cNvPr id="40965" name="Object 5"/>
          <p:cNvGraphicFramePr>
            <a:graphicFrameLocks noChangeAspect="1"/>
          </p:cNvGraphicFramePr>
          <p:nvPr/>
        </p:nvGraphicFramePr>
        <p:xfrm>
          <a:off x="1524000" y="2743200"/>
          <a:ext cx="3911600" cy="1136650"/>
        </p:xfrm>
        <a:graphic>
          <a:graphicData uri="http://schemas.openxmlformats.org/presentationml/2006/ole">
            <p:oleObj spid="_x0000_s40965" name="Equation" r:id="rId4" imgW="1879560" imgH="545760" progId="Equation.3">
              <p:embed/>
            </p:oleObj>
          </a:graphicData>
        </a:graphic>
      </p:graphicFrame>
      <p:sp>
        <p:nvSpPr>
          <p:cNvPr id="40966" name="Text Box 6"/>
          <p:cNvSpPr txBox="1">
            <a:spLocks noChangeArrowheads="1"/>
          </p:cNvSpPr>
          <p:nvPr/>
        </p:nvSpPr>
        <p:spPr bwMode="auto">
          <a:xfrm>
            <a:off x="381000" y="4191000"/>
            <a:ext cx="8153400" cy="1296988"/>
          </a:xfrm>
          <a:prstGeom prst="rect">
            <a:avLst/>
          </a:prstGeom>
          <a:noFill/>
          <a:ln w="9525">
            <a:noFill/>
            <a:miter lim="800000"/>
            <a:headEnd/>
            <a:tailEnd/>
          </a:ln>
          <a:effectLst/>
        </p:spPr>
        <p:txBody>
          <a:bodyPr>
            <a:spAutoFit/>
          </a:bodyPr>
          <a:lstStyle/>
          <a:p>
            <a:pPr eaLnBrk="0" hangingPunct="0">
              <a:lnSpc>
                <a:spcPct val="110000"/>
              </a:lnSpc>
              <a:spcBef>
                <a:spcPct val="50000"/>
              </a:spcBef>
            </a:pPr>
            <a:r>
              <a:rPr lang="en-US" sz="2400">
                <a:latin typeface="Century" pitchFamily="18" charset="0"/>
              </a:rPr>
              <a:t>For conventional rectangular waveguide filled with air, where a = 2b, the dominant or lowest order mode is TE</a:t>
            </a:r>
            <a:r>
              <a:rPr lang="en-US" sz="2400" baseline="-25000">
                <a:latin typeface="Century" pitchFamily="18" charset="0"/>
              </a:rPr>
              <a:t>10</a:t>
            </a:r>
            <a:r>
              <a:rPr lang="en-US" sz="2400">
                <a:latin typeface="Century" pitchFamily="18" charset="0"/>
              </a:rPr>
              <a:t> with cutoff frequency fc</a:t>
            </a:r>
            <a:r>
              <a:rPr lang="en-US" sz="2400" baseline="-25000">
                <a:latin typeface="Century" pitchFamily="18" charset="0"/>
              </a:rPr>
              <a:t>10</a:t>
            </a:r>
            <a:r>
              <a:rPr lang="en-US" sz="2400">
                <a:latin typeface="Century" pitchFamily="18" charset="0"/>
              </a:rPr>
              <a:t> = c/2a</a:t>
            </a:r>
          </a:p>
        </p:txBody>
      </p:sp>
      <p:pic>
        <p:nvPicPr>
          <p:cNvPr id="40969" name="Picture 9" descr="strange-render"/>
          <p:cNvPicPr>
            <a:picLocks noChangeAspect="1" noChangeArrowheads="1"/>
          </p:cNvPicPr>
          <p:nvPr/>
        </p:nvPicPr>
        <p:blipFill>
          <a:blip r:embed="rId5" cstate="print"/>
          <a:srcRect/>
          <a:stretch>
            <a:fillRect/>
          </a:stretch>
        </p:blipFill>
        <p:spPr bwMode="auto">
          <a:xfrm>
            <a:off x="6629400" y="4876800"/>
            <a:ext cx="2438400" cy="1908175"/>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91" name="Picture 7" descr="empowered_printable"/>
          <p:cNvPicPr>
            <a:picLocks noChangeAspect="1" noChangeArrowheads="1"/>
          </p:cNvPicPr>
          <p:nvPr/>
        </p:nvPicPr>
        <p:blipFill>
          <a:blip r:embed="rId2"/>
          <a:srcRect/>
          <a:stretch>
            <a:fillRect/>
          </a:stretch>
        </p:blipFill>
        <p:spPr bwMode="auto">
          <a:xfrm>
            <a:off x="0" y="0"/>
            <a:ext cx="9144000" cy="6888163"/>
          </a:xfrm>
          <a:prstGeom prst="rect">
            <a:avLst/>
          </a:prstGeom>
          <a:noFill/>
        </p:spPr>
      </p:pic>
      <p:sp>
        <p:nvSpPr>
          <p:cNvPr id="41987" name="Text Box 3"/>
          <p:cNvSpPr txBox="1">
            <a:spLocks noChangeArrowheads="1"/>
          </p:cNvSpPr>
          <p:nvPr/>
        </p:nvSpPr>
        <p:spPr bwMode="auto">
          <a:xfrm>
            <a:off x="228600" y="0"/>
            <a:ext cx="84582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Rectangular Waveguide Fundamentals (Cont’d..)     </a:t>
            </a:r>
          </a:p>
        </p:txBody>
      </p:sp>
      <p:sp>
        <p:nvSpPr>
          <p:cNvPr id="41988" name="Text Box 4"/>
          <p:cNvSpPr txBox="1">
            <a:spLocks noChangeArrowheads="1"/>
          </p:cNvSpPr>
          <p:nvPr/>
        </p:nvSpPr>
        <p:spPr bwMode="auto">
          <a:xfrm>
            <a:off x="228600" y="1447800"/>
            <a:ext cx="8534400" cy="968375"/>
          </a:xfrm>
          <a:prstGeom prst="rect">
            <a:avLst/>
          </a:prstGeom>
          <a:noFill/>
          <a:ln w="9525">
            <a:noFill/>
            <a:miter lim="800000"/>
            <a:headEnd/>
            <a:tailEnd/>
          </a:ln>
          <a:effectLst/>
        </p:spPr>
        <p:txBody>
          <a:bodyPr>
            <a:spAutoFit/>
          </a:bodyPr>
          <a:lstStyle/>
          <a:p>
            <a:pPr algn="just" eaLnBrk="0" hangingPunct="0">
              <a:lnSpc>
                <a:spcPct val="120000"/>
              </a:lnSpc>
              <a:spcBef>
                <a:spcPct val="50000"/>
              </a:spcBef>
            </a:pPr>
            <a:r>
              <a:rPr lang="en-US" sz="2400">
                <a:latin typeface="Century" pitchFamily="18" charset="0"/>
              </a:rPr>
              <a:t>The relative cutoff frequencies for the first 12 modes of conventional rectangular waveguide filled with air,</a:t>
            </a:r>
          </a:p>
        </p:txBody>
      </p:sp>
      <p:pic>
        <p:nvPicPr>
          <p:cNvPr id="41989" name="Picture 5" descr="fig_07-003"/>
          <p:cNvPicPr>
            <a:picLocks noChangeAspect="1" noChangeArrowheads="1"/>
          </p:cNvPicPr>
          <p:nvPr/>
        </p:nvPicPr>
        <p:blipFill>
          <a:blip r:embed="rId3"/>
          <a:srcRect/>
          <a:stretch>
            <a:fillRect/>
          </a:stretch>
        </p:blipFill>
        <p:spPr bwMode="auto">
          <a:xfrm>
            <a:off x="228600" y="2889250"/>
            <a:ext cx="5334000" cy="2978150"/>
          </a:xfrm>
          <a:prstGeom prst="rect">
            <a:avLst/>
          </a:prstGeom>
          <a:noFill/>
          <a:ln w="9525">
            <a:noFill/>
            <a:miter lim="800000"/>
            <a:headEnd/>
            <a:tailEnd/>
          </a:ln>
        </p:spPr>
      </p:pic>
      <p:pic>
        <p:nvPicPr>
          <p:cNvPr id="41992" name="Picture 8" descr="strange-render"/>
          <p:cNvPicPr>
            <a:picLocks noChangeAspect="1" noChangeArrowheads="1"/>
          </p:cNvPicPr>
          <p:nvPr/>
        </p:nvPicPr>
        <p:blipFill>
          <a:blip r:embed="rId4" cstate="print"/>
          <a:srcRect/>
          <a:stretch>
            <a:fillRect/>
          </a:stretch>
        </p:blipFill>
        <p:spPr bwMode="auto">
          <a:xfrm>
            <a:off x="6629400" y="4876800"/>
            <a:ext cx="2438400" cy="1908175"/>
          </a:xfrm>
          <a:prstGeom prst="rect">
            <a:avLst/>
          </a:prstGeom>
          <a:noFill/>
        </p:spPr>
      </p:pic>
      <p:sp>
        <p:nvSpPr>
          <p:cNvPr id="41990" name="Rectangle 6"/>
          <p:cNvSpPr>
            <a:spLocks noChangeArrowheads="1"/>
          </p:cNvSpPr>
          <p:nvPr/>
        </p:nvSpPr>
        <p:spPr bwMode="auto">
          <a:xfrm>
            <a:off x="5562600" y="3581400"/>
            <a:ext cx="3276600" cy="685800"/>
          </a:xfrm>
          <a:prstGeom prst="rect">
            <a:avLst/>
          </a:prstGeom>
          <a:noFill/>
          <a:ln w="9525">
            <a:noFill/>
            <a:miter lim="800000"/>
            <a:headEnd/>
            <a:tailEnd/>
          </a:ln>
          <a:effectLst/>
        </p:spPr>
        <p:txBody>
          <a:bodyPr anchor="ctr"/>
          <a:lstStyle/>
          <a:p>
            <a:pPr algn="just">
              <a:lnSpc>
                <a:spcPct val="120000"/>
              </a:lnSpc>
            </a:pPr>
            <a:r>
              <a:rPr lang="en-US" sz="2200">
                <a:latin typeface="Century" pitchFamily="18" charset="0"/>
              </a:rPr>
              <a:t>Location of modes relative to the dominant TE</a:t>
            </a:r>
            <a:r>
              <a:rPr lang="en-US" sz="2200" baseline="-25000">
                <a:latin typeface="Century" pitchFamily="18" charset="0"/>
              </a:rPr>
              <a:t>10</a:t>
            </a:r>
            <a:r>
              <a:rPr lang="en-US" sz="2200">
                <a:latin typeface="Century" pitchFamily="18" charset="0"/>
              </a:rPr>
              <a:t> mode in standard rectangular waveguide where </a:t>
            </a:r>
            <a:r>
              <a:rPr lang="en-US" sz="2200" i="1">
                <a:latin typeface="Century" pitchFamily="18" charset="0"/>
              </a:rPr>
              <a:t>a</a:t>
            </a:r>
            <a:r>
              <a:rPr lang="en-US" sz="2200">
                <a:latin typeface="Century" pitchFamily="18" charset="0"/>
              </a:rPr>
              <a:t>=2</a:t>
            </a:r>
            <a:r>
              <a:rPr lang="en-US" sz="2200" i="1">
                <a:latin typeface="Century" pitchFamily="18" charset="0"/>
              </a:rPr>
              <a:t>b</a:t>
            </a:r>
            <a:r>
              <a:rPr lang="en-US" sz="2200">
                <a:latin typeface="Century" pitchFamily="18" charset="0"/>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3" name="Picture 5" descr="empowered_slide"/>
          <p:cNvPicPr>
            <a:picLocks noChangeAspect="1" noChangeArrowheads="1"/>
          </p:cNvPicPr>
          <p:nvPr/>
        </p:nvPicPr>
        <p:blipFill>
          <a:blip r:embed="rId2"/>
          <a:srcRect/>
          <a:stretch>
            <a:fillRect/>
          </a:stretch>
        </p:blipFill>
        <p:spPr bwMode="auto">
          <a:xfrm>
            <a:off x="0" y="0"/>
            <a:ext cx="9144000" cy="6889750"/>
          </a:xfrm>
          <a:prstGeom prst="rect">
            <a:avLst/>
          </a:prstGeom>
          <a:noFill/>
        </p:spPr>
      </p:pic>
      <p:sp>
        <p:nvSpPr>
          <p:cNvPr id="43011" name="Text Box 3"/>
          <p:cNvSpPr txBox="1">
            <a:spLocks noChangeArrowheads="1"/>
          </p:cNvSpPr>
          <p:nvPr/>
        </p:nvSpPr>
        <p:spPr bwMode="auto">
          <a:xfrm>
            <a:off x="228600" y="0"/>
            <a:ext cx="84582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Rectangular Waveguide Fundamentals (Cont’d..)     </a:t>
            </a:r>
          </a:p>
        </p:txBody>
      </p:sp>
      <p:pic>
        <p:nvPicPr>
          <p:cNvPr id="43014" name="Picture 6" descr="strange-render"/>
          <p:cNvPicPr>
            <a:picLocks noChangeAspect="1" noChangeArrowheads="1"/>
          </p:cNvPicPr>
          <p:nvPr/>
        </p:nvPicPr>
        <p:blipFill>
          <a:blip r:embed="rId3" cstate="print"/>
          <a:srcRect/>
          <a:stretch>
            <a:fillRect/>
          </a:stretch>
        </p:blipFill>
        <p:spPr bwMode="auto">
          <a:xfrm>
            <a:off x="6629400" y="4876800"/>
            <a:ext cx="2438400" cy="1908175"/>
          </a:xfrm>
          <a:prstGeom prst="rect">
            <a:avLst/>
          </a:prstGeom>
          <a:noFill/>
        </p:spPr>
      </p:pic>
      <p:pic>
        <p:nvPicPr>
          <p:cNvPr id="43012" name="Picture 4" descr="table_07-00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28600" y="1949450"/>
            <a:ext cx="8686800" cy="3602038"/>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40" name="Picture 8" descr="empowered_printable"/>
          <p:cNvPicPr>
            <a:picLocks noChangeAspect="1" noChangeArrowheads="1"/>
          </p:cNvPicPr>
          <p:nvPr/>
        </p:nvPicPr>
        <p:blipFill>
          <a:blip r:embed="rId2"/>
          <a:srcRect/>
          <a:stretch>
            <a:fillRect/>
          </a:stretch>
        </p:blipFill>
        <p:spPr bwMode="auto">
          <a:xfrm>
            <a:off x="0" y="0"/>
            <a:ext cx="9144000" cy="6888163"/>
          </a:xfrm>
          <a:prstGeom prst="rect">
            <a:avLst/>
          </a:prstGeom>
          <a:noFill/>
        </p:spPr>
      </p:pic>
      <p:sp>
        <p:nvSpPr>
          <p:cNvPr id="44035" name="Text Box 3"/>
          <p:cNvSpPr txBox="1">
            <a:spLocks noChangeArrowheads="1"/>
          </p:cNvSpPr>
          <p:nvPr/>
        </p:nvSpPr>
        <p:spPr bwMode="auto">
          <a:xfrm>
            <a:off x="304800" y="304800"/>
            <a:ext cx="6934200" cy="641350"/>
          </a:xfrm>
          <a:prstGeom prst="rect">
            <a:avLst/>
          </a:prstGeom>
          <a:noFill/>
          <a:ln w="9525">
            <a:noFill/>
            <a:miter lim="800000"/>
            <a:headEnd/>
            <a:tailEnd/>
          </a:ln>
          <a:effectLst/>
        </p:spPr>
        <p:txBody>
          <a:bodyPr>
            <a:spAutoFit/>
          </a:bodyPr>
          <a:lstStyle/>
          <a:p>
            <a:pPr>
              <a:spcBef>
                <a:spcPct val="50000"/>
              </a:spcBef>
            </a:pPr>
            <a:r>
              <a:rPr lang="en-US" sz="3600">
                <a:solidFill>
                  <a:srgbClr val="FFFF66"/>
                </a:solidFill>
                <a:latin typeface="Copperplate Gothic Bold" pitchFamily="34" charset="0"/>
              </a:rPr>
              <a:t>Example 1</a:t>
            </a:r>
          </a:p>
        </p:txBody>
      </p:sp>
      <p:sp>
        <p:nvSpPr>
          <p:cNvPr id="44036" name="Text Box 4"/>
          <p:cNvSpPr txBox="1">
            <a:spLocks noChangeArrowheads="1"/>
          </p:cNvSpPr>
          <p:nvPr/>
        </p:nvSpPr>
        <p:spPr bwMode="auto">
          <a:xfrm>
            <a:off x="685800" y="2209800"/>
            <a:ext cx="7315200" cy="2235200"/>
          </a:xfrm>
          <a:prstGeom prst="rect">
            <a:avLst/>
          </a:prstGeom>
          <a:noFill/>
          <a:ln w="9525">
            <a:noFill/>
            <a:miter lim="800000"/>
            <a:headEnd/>
            <a:tailEnd/>
          </a:ln>
          <a:effectLst/>
        </p:spPr>
        <p:txBody>
          <a:bodyPr>
            <a:spAutoFit/>
          </a:bodyPr>
          <a:lstStyle/>
          <a:p>
            <a:pPr algn="just" eaLnBrk="0" hangingPunct="0">
              <a:lnSpc>
                <a:spcPct val="130000"/>
              </a:lnSpc>
              <a:spcBef>
                <a:spcPct val="50000"/>
              </a:spcBef>
            </a:pPr>
            <a:r>
              <a:rPr lang="en-US" sz="3600">
                <a:solidFill>
                  <a:schemeClr val="accent2"/>
                </a:solidFill>
                <a:latin typeface="Century" pitchFamily="18" charset="0"/>
              </a:rPr>
              <a:t>Calculate the cutoff frequency for the first four modes of WR284 waveguide.</a:t>
            </a:r>
          </a:p>
        </p:txBody>
      </p:sp>
      <p:pic>
        <p:nvPicPr>
          <p:cNvPr id="44041" name="Picture 9" descr="strange-render"/>
          <p:cNvPicPr>
            <a:picLocks noChangeAspect="1" noChangeArrowheads="1"/>
          </p:cNvPicPr>
          <p:nvPr/>
        </p:nvPicPr>
        <p:blipFill>
          <a:blip r:embed="rId3" cstate="print"/>
          <a:srcRect/>
          <a:stretch>
            <a:fillRect/>
          </a:stretch>
        </p:blipFill>
        <p:spPr bwMode="auto">
          <a:xfrm>
            <a:off x="6629400" y="4876800"/>
            <a:ext cx="2438400" cy="1908175"/>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66" name="Picture 10" descr="empowered_slide"/>
          <p:cNvPicPr>
            <a:picLocks noChangeAspect="1" noChangeArrowheads="1"/>
          </p:cNvPicPr>
          <p:nvPr/>
        </p:nvPicPr>
        <p:blipFill>
          <a:blip r:embed="rId3"/>
          <a:srcRect/>
          <a:stretch>
            <a:fillRect/>
          </a:stretch>
        </p:blipFill>
        <p:spPr bwMode="auto">
          <a:xfrm>
            <a:off x="0" y="0"/>
            <a:ext cx="9144000" cy="6889750"/>
          </a:xfrm>
          <a:prstGeom prst="rect">
            <a:avLst/>
          </a:prstGeom>
          <a:noFill/>
        </p:spPr>
      </p:pic>
      <p:sp>
        <p:nvSpPr>
          <p:cNvPr id="45059" name="Text Box 3"/>
          <p:cNvSpPr txBox="1">
            <a:spLocks noChangeArrowheads="1"/>
          </p:cNvSpPr>
          <p:nvPr/>
        </p:nvSpPr>
        <p:spPr bwMode="auto">
          <a:xfrm>
            <a:off x="304800" y="1600200"/>
            <a:ext cx="8382000" cy="968375"/>
          </a:xfrm>
          <a:prstGeom prst="rect">
            <a:avLst/>
          </a:prstGeom>
          <a:noFill/>
          <a:ln w="9525">
            <a:noFill/>
            <a:miter lim="800000"/>
            <a:headEnd/>
            <a:tailEnd/>
          </a:ln>
          <a:effectLst/>
        </p:spPr>
        <p:txBody>
          <a:bodyPr>
            <a:spAutoFit/>
          </a:bodyPr>
          <a:lstStyle/>
          <a:p>
            <a:pPr eaLnBrk="0" hangingPunct="0">
              <a:lnSpc>
                <a:spcPct val="120000"/>
              </a:lnSpc>
              <a:spcBef>
                <a:spcPct val="50000"/>
              </a:spcBef>
            </a:pPr>
            <a:r>
              <a:rPr lang="en-US" sz="2400">
                <a:latin typeface="Century" pitchFamily="18" charset="0"/>
              </a:rPr>
              <a:t>From table, the guide dimensions are a=2.840 inches and b=1.340 inches. Converting to metric units:</a:t>
            </a:r>
          </a:p>
        </p:txBody>
      </p:sp>
      <p:sp>
        <p:nvSpPr>
          <p:cNvPr id="45060" name="Text Box 4"/>
          <p:cNvSpPr txBox="1">
            <a:spLocks noChangeArrowheads="1"/>
          </p:cNvSpPr>
          <p:nvPr/>
        </p:nvSpPr>
        <p:spPr bwMode="auto">
          <a:xfrm>
            <a:off x="304800" y="304800"/>
            <a:ext cx="6934200" cy="641350"/>
          </a:xfrm>
          <a:prstGeom prst="rect">
            <a:avLst/>
          </a:prstGeom>
          <a:noFill/>
          <a:ln w="9525">
            <a:noFill/>
            <a:miter lim="800000"/>
            <a:headEnd/>
            <a:tailEnd/>
          </a:ln>
          <a:effectLst/>
        </p:spPr>
        <p:txBody>
          <a:bodyPr>
            <a:spAutoFit/>
          </a:bodyPr>
          <a:lstStyle/>
          <a:p>
            <a:pPr>
              <a:spcBef>
                <a:spcPct val="50000"/>
              </a:spcBef>
            </a:pPr>
            <a:r>
              <a:rPr lang="en-US" sz="3600">
                <a:solidFill>
                  <a:schemeClr val="folHlink"/>
                </a:solidFill>
                <a:latin typeface="Copperplate Gothic Bold" pitchFamily="34" charset="0"/>
              </a:rPr>
              <a:t>Solution to Example 1</a:t>
            </a:r>
          </a:p>
        </p:txBody>
      </p:sp>
      <p:graphicFrame>
        <p:nvGraphicFramePr>
          <p:cNvPr id="45061" name="Object 5"/>
          <p:cNvGraphicFramePr>
            <a:graphicFrameLocks noChangeAspect="1"/>
          </p:cNvGraphicFramePr>
          <p:nvPr/>
        </p:nvGraphicFramePr>
        <p:xfrm>
          <a:off x="2819400" y="2819400"/>
          <a:ext cx="1905000" cy="896938"/>
        </p:xfrm>
        <a:graphic>
          <a:graphicData uri="http://schemas.openxmlformats.org/presentationml/2006/ole">
            <p:oleObj spid="_x0000_s45061" name="Equation" r:id="rId4" imgW="863280" imgH="406080" progId="Equation.3">
              <p:embed/>
            </p:oleObj>
          </a:graphicData>
        </a:graphic>
      </p:graphicFrame>
      <p:graphicFrame>
        <p:nvGraphicFramePr>
          <p:cNvPr id="45062" name="Object 6"/>
          <p:cNvGraphicFramePr>
            <a:graphicFrameLocks noChangeAspect="1"/>
          </p:cNvGraphicFramePr>
          <p:nvPr/>
        </p:nvGraphicFramePr>
        <p:xfrm>
          <a:off x="457200" y="4495800"/>
          <a:ext cx="5445125" cy="1136650"/>
        </p:xfrm>
        <a:graphic>
          <a:graphicData uri="http://schemas.openxmlformats.org/presentationml/2006/ole">
            <p:oleObj spid="_x0000_s45062" name="Equation" r:id="rId5" imgW="2616120" imgH="545760" progId="Equation.3">
              <p:embed/>
            </p:oleObj>
          </a:graphicData>
        </a:graphic>
      </p:graphicFrame>
      <p:sp>
        <p:nvSpPr>
          <p:cNvPr id="45063" name="Text Box 7"/>
          <p:cNvSpPr txBox="1">
            <a:spLocks noChangeArrowheads="1"/>
          </p:cNvSpPr>
          <p:nvPr/>
        </p:nvSpPr>
        <p:spPr bwMode="auto">
          <a:xfrm>
            <a:off x="381000" y="3886200"/>
            <a:ext cx="2895600" cy="457200"/>
          </a:xfrm>
          <a:prstGeom prst="rect">
            <a:avLst/>
          </a:prstGeom>
          <a:noFill/>
          <a:ln w="9525">
            <a:noFill/>
            <a:miter lim="800000"/>
            <a:headEnd/>
            <a:tailEnd/>
          </a:ln>
          <a:effectLst/>
        </p:spPr>
        <p:txBody>
          <a:bodyPr>
            <a:spAutoFit/>
          </a:bodyPr>
          <a:lstStyle/>
          <a:p>
            <a:pPr eaLnBrk="0" hangingPunct="0">
              <a:spcBef>
                <a:spcPct val="50000"/>
              </a:spcBef>
            </a:pPr>
            <a:r>
              <a:rPr lang="en-US" sz="2400">
                <a:latin typeface="Century" pitchFamily="18" charset="0"/>
              </a:rPr>
              <a:t>Therefore,</a:t>
            </a:r>
          </a:p>
        </p:txBody>
      </p:sp>
      <p:pic>
        <p:nvPicPr>
          <p:cNvPr id="45067" name="Picture 11" descr="strange-render"/>
          <p:cNvPicPr>
            <a:picLocks noChangeAspect="1" noChangeArrowheads="1"/>
          </p:cNvPicPr>
          <p:nvPr/>
        </p:nvPicPr>
        <p:blipFill>
          <a:blip r:embed="rId6" cstate="print"/>
          <a:srcRect/>
          <a:stretch>
            <a:fillRect/>
          </a:stretch>
        </p:blipFill>
        <p:spPr bwMode="auto">
          <a:xfrm>
            <a:off x="6629400" y="4876800"/>
            <a:ext cx="2438400" cy="1908175"/>
          </a:xfrm>
          <a:prstGeom prst="rect">
            <a:avLst/>
          </a:prstGeom>
          <a:noFill/>
        </p:spPr>
      </p:pic>
      <p:graphicFrame>
        <p:nvGraphicFramePr>
          <p:cNvPr id="45064" name="Object 8"/>
          <p:cNvGraphicFramePr>
            <a:graphicFrameLocks noChangeAspect="1"/>
          </p:cNvGraphicFramePr>
          <p:nvPr/>
        </p:nvGraphicFramePr>
        <p:xfrm>
          <a:off x="7086600" y="4724400"/>
          <a:ext cx="1752600" cy="852488"/>
        </p:xfrm>
        <a:graphic>
          <a:graphicData uri="http://schemas.openxmlformats.org/presentationml/2006/ole">
            <p:oleObj spid="_x0000_s45064" name="Equation" r:id="rId7" imgW="914400" imgH="444240" progId="Equation.3">
              <p:embed/>
            </p:oleObj>
          </a:graphicData>
        </a:graphic>
      </p:graphicFrame>
      <p:sp>
        <p:nvSpPr>
          <p:cNvPr id="45065" name="Text Box 9"/>
          <p:cNvSpPr txBox="1">
            <a:spLocks noChangeArrowheads="1"/>
          </p:cNvSpPr>
          <p:nvPr/>
        </p:nvSpPr>
        <p:spPr bwMode="auto">
          <a:xfrm>
            <a:off x="6019800" y="4876800"/>
            <a:ext cx="1219200" cy="457200"/>
          </a:xfrm>
          <a:prstGeom prst="rect">
            <a:avLst/>
          </a:prstGeom>
          <a:noFill/>
          <a:ln w="9525">
            <a:noFill/>
            <a:miter lim="800000"/>
            <a:headEnd/>
            <a:tailEnd/>
          </a:ln>
          <a:effectLst/>
        </p:spPr>
        <p:txBody>
          <a:bodyPr>
            <a:spAutoFit/>
          </a:bodyPr>
          <a:lstStyle/>
          <a:p>
            <a:pPr eaLnBrk="0" hangingPunct="0">
              <a:spcBef>
                <a:spcPct val="50000"/>
              </a:spcBef>
            </a:pPr>
            <a:r>
              <a:rPr lang="en-US" sz="2400">
                <a:latin typeface="Century" pitchFamily="18" charset="0"/>
              </a:rPr>
              <a:t>where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90" name="Picture 10" descr="empowered_printable"/>
          <p:cNvPicPr>
            <a:picLocks noChangeAspect="1" noChangeArrowheads="1"/>
          </p:cNvPicPr>
          <p:nvPr/>
        </p:nvPicPr>
        <p:blipFill>
          <a:blip r:embed="rId3"/>
          <a:srcRect/>
          <a:stretch>
            <a:fillRect/>
          </a:stretch>
        </p:blipFill>
        <p:spPr bwMode="auto">
          <a:xfrm>
            <a:off x="0" y="0"/>
            <a:ext cx="9144000" cy="6888163"/>
          </a:xfrm>
          <a:prstGeom prst="rect">
            <a:avLst/>
          </a:prstGeom>
          <a:noFill/>
        </p:spPr>
      </p:pic>
      <p:sp>
        <p:nvSpPr>
          <p:cNvPr id="46083" name="Text Box 3"/>
          <p:cNvSpPr txBox="1">
            <a:spLocks noChangeArrowheads="1"/>
          </p:cNvSpPr>
          <p:nvPr/>
        </p:nvSpPr>
        <p:spPr bwMode="auto">
          <a:xfrm>
            <a:off x="304800" y="1524000"/>
            <a:ext cx="4648200" cy="457200"/>
          </a:xfrm>
          <a:prstGeom prst="rect">
            <a:avLst/>
          </a:prstGeom>
          <a:noFill/>
          <a:ln w="9525">
            <a:noFill/>
            <a:miter lim="800000"/>
            <a:headEnd/>
            <a:tailEnd/>
          </a:ln>
          <a:effectLst/>
        </p:spPr>
        <p:txBody>
          <a:bodyPr>
            <a:spAutoFit/>
          </a:bodyPr>
          <a:lstStyle/>
          <a:p>
            <a:pPr eaLnBrk="0" hangingPunct="0">
              <a:spcBef>
                <a:spcPct val="50000"/>
              </a:spcBef>
            </a:pPr>
            <a:r>
              <a:rPr lang="en-US" sz="2400">
                <a:latin typeface="Century" pitchFamily="18" charset="0"/>
              </a:rPr>
              <a:t>Then, we have:</a:t>
            </a:r>
          </a:p>
        </p:txBody>
      </p:sp>
      <p:graphicFrame>
        <p:nvGraphicFramePr>
          <p:cNvPr id="46084" name="Object 4"/>
          <p:cNvGraphicFramePr>
            <a:graphicFrameLocks noChangeAspect="1"/>
          </p:cNvGraphicFramePr>
          <p:nvPr/>
        </p:nvGraphicFramePr>
        <p:xfrm>
          <a:off x="1600200" y="1981200"/>
          <a:ext cx="5486400" cy="1168400"/>
        </p:xfrm>
        <a:graphic>
          <a:graphicData uri="http://schemas.openxmlformats.org/presentationml/2006/ole">
            <p:oleObj spid="_x0000_s46084" name="Equation" r:id="rId4" imgW="2387520" imgH="507960" progId="Equation.3">
              <p:embed/>
            </p:oleObj>
          </a:graphicData>
        </a:graphic>
      </p:graphicFrame>
      <p:sp>
        <p:nvSpPr>
          <p:cNvPr id="46085" name="Text Box 5"/>
          <p:cNvSpPr txBox="1">
            <a:spLocks noChangeArrowheads="1"/>
          </p:cNvSpPr>
          <p:nvPr/>
        </p:nvSpPr>
        <p:spPr bwMode="auto">
          <a:xfrm>
            <a:off x="381000" y="3276600"/>
            <a:ext cx="8763000" cy="457200"/>
          </a:xfrm>
          <a:prstGeom prst="rect">
            <a:avLst/>
          </a:prstGeom>
          <a:noFill/>
          <a:ln w="9525">
            <a:noFill/>
            <a:miter lim="800000"/>
            <a:headEnd/>
            <a:tailEnd/>
          </a:ln>
          <a:effectLst/>
        </p:spPr>
        <p:txBody>
          <a:bodyPr>
            <a:spAutoFit/>
          </a:bodyPr>
          <a:lstStyle/>
          <a:p>
            <a:pPr eaLnBrk="0" hangingPunct="0">
              <a:spcBef>
                <a:spcPct val="50000"/>
              </a:spcBef>
            </a:pPr>
            <a:r>
              <a:rPr lang="en-US" sz="2400">
                <a:latin typeface="Century" pitchFamily="18" charset="0"/>
              </a:rPr>
              <a:t>This agrees with the cutoff frequency cited in table. Then :</a:t>
            </a:r>
          </a:p>
        </p:txBody>
      </p:sp>
      <p:graphicFrame>
        <p:nvGraphicFramePr>
          <p:cNvPr id="46086" name="Object 6"/>
          <p:cNvGraphicFramePr>
            <a:graphicFrameLocks noChangeAspect="1"/>
          </p:cNvGraphicFramePr>
          <p:nvPr/>
        </p:nvGraphicFramePr>
        <p:xfrm>
          <a:off x="1295400" y="3810000"/>
          <a:ext cx="6245225" cy="1168400"/>
        </p:xfrm>
        <a:graphic>
          <a:graphicData uri="http://schemas.openxmlformats.org/presentationml/2006/ole">
            <p:oleObj spid="_x0000_s46086" name="Equation" r:id="rId5" imgW="2717640" imgH="507960" progId="Equation.3">
              <p:embed/>
            </p:oleObj>
          </a:graphicData>
        </a:graphic>
      </p:graphicFrame>
      <p:graphicFrame>
        <p:nvGraphicFramePr>
          <p:cNvPr id="46087" name="Object 7"/>
          <p:cNvGraphicFramePr>
            <a:graphicFrameLocks noChangeAspect="1"/>
          </p:cNvGraphicFramePr>
          <p:nvPr/>
        </p:nvGraphicFramePr>
        <p:xfrm>
          <a:off x="1219200" y="5105400"/>
          <a:ext cx="3035300" cy="904875"/>
        </p:xfrm>
        <a:graphic>
          <a:graphicData uri="http://schemas.openxmlformats.org/presentationml/2006/ole">
            <p:oleObj spid="_x0000_s46087" name="Equation" r:id="rId6" imgW="1320480" imgH="393480" progId="Equation.3">
              <p:embed/>
            </p:oleObj>
          </a:graphicData>
        </a:graphic>
      </p:graphicFrame>
      <p:pic>
        <p:nvPicPr>
          <p:cNvPr id="46091" name="Picture 11" descr="strange-render"/>
          <p:cNvPicPr>
            <a:picLocks noChangeAspect="1" noChangeArrowheads="1"/>
          </p:cNvPicPr>
          <p:nvPr/>
        </p:nvPicPr>
        <p:blipFill>
          <a:blip r:embed="rId7" cstate="print"/>
          <a:srcRect/>
          <a:stretch>
            <a:fillRect/>
          </a:stretch>
        </p:blipFill>
        <p:spPr bwMode="auto">
          <a:xfrm>
            <a:off x="6629400" y="4876800"/>
            <a:ext cx="2438400" cy="1908175"/>
          </a:xfrm>
          <a:prstGeom prst="rect">
            <a:avLst/>
          </a:prstGeom>
          <a:noFill/>
        </p:spPr>
      </p:pic>
      <p:sp>
        <p:nvSpPr>
          <p:cNvPr id="46088" name="Text Box 8"/>
          <p:cNvSpPr txBox="1">
            <a:spLocks noChangeArrowheads="1"/>
          </p:cNvSpPr>
          <p:nvPr/>
        </p:nvSpPr>
        <p:spPr bwMode="auto">
          <a:xfrm>
            <a:off x="4724400" y="5334000"/>
            <a:ext cx="4419600" cy="427038"/>
          </a:xfrm>
          <a:prstGeom prst="rect">
            <a:avLst/>
          </a:prstGeom>
          <a:noFill/>
          <a:ln w="9525">
            <a:noFill/>
            <a:miter lim="800000"/>
            <a:headEnd/>
            <a:tailEnd/>
          </a:ln>
          <a:effectLst/>
        </p:spPr>
        <p:txBody>
          <a:bodyPr>
            <a:spAutoFit/>
          </a:bodyPr>
          <a:lstStyle/>
          <a:p>
            <a:pPr eaLnBrk="0" hangingPunct="0">
              <a:spcBef>
                <a:spcPct val="50000"/>
              </a:spcBef>
            </a:pPr>
            <a:r>
              <a:rPr lang="en-US" sz="2200">
                <a:latin typeface="Century" pitchFamily="18" charset="0"/>
              </a:rPr>
              <a:t>not same with fc</a:t>
            </a:r>
            <a:r>
              <a:rPr lang="en-US" sz="2200" baseline="-25000">
                <a:latin typeface="Century" pitchFamily="18" charset="0"/>
              </a:rPr>
              <a:t>10</a:t>
            </a:r>
            <a:r>
              <a:rPr lang="en-US" sz="2200">
                <a:latin typeface="Century" pitchFamily="18" charset="0"/>
              </a:rPr>
              <a:t> since a ≠ 2b </a:t>
            </a:r>
          </a:p>
        </p:txBody>
      </p:sp>
      <p:sp>
        <p:nvSpPr>
          <p:cNvPr id="46089" name="Text Box 9"/>
          <p:cNvSpPr txBox="1">
            <a:spLocks noChangeArrowheads="1"/>
          </p:cNvSpPr>
          <p:nvPr/>
        </p:nvSpPr>
        <p:spPr bwMode="auto">
          <a:xfrm>
            <a:off x="304800" y="304800"/>
            <a:ext cx="8534400" cy="641350"/>
          </a:xfrm>
          <a:prstGeom prst="rect">
            <a:avLst/>
          </a:prstGeom>
          <a:noFill/>
          <a:ln w="9525">
            <a:noFill/>
            <a:miter lim="800000"/>
            <a:headEnd/>
            <a:tailEnd/>
          </a:ln>
          <a:effectLst/>
        </p:spPr>
        <p:txBody>
          <a:bodyPr>
            <a:spAutoFit/>
          </a:bodyPr>
          <a:lstStyle/>
          <a:p>
            <a:pPr>
              <a:spcBef>
                <a:spcPct val="50000"/>
              </a:spcBef>
            </a:pPr>
            <a:r>
              <a:rPr lang="en-US" sz="3600">
                <a:solidFill>
                  <a:schemeClr val="folHlink"/>
                </a:solidFill>
                <a:latin typeface="Copperplate Gothic Bold" pitchFamily="34" charset="0"/>
              </a:rPr>
              <a:t>Solution to Example 1(Cont’d..)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10" name="Picture 6" descr="empowered_slide"/>
          <p:cNvPicPr>
            <a:picLocks noChangeAspect="1" noChangeArrowheads="1"/>
          </p:cNvPicPr>
          <p:nvPr/>
        </p:nvPicPr>
        <p:blipFill>
          <a:blip r:embed="rId3"/>
          <a:srcRect/>
          <a:stretch>
            <a:fillRect/>
          </a:stretch>
        </p:blipFill>
        <p:spPr bwMode="auto">
          <a:xfrm>
            <a:off x="0" y="0"/>
            <a:ext cx="9144000" cy="6858000"/>
          </a:xfrm>
          <a:prstGeom prst="rect">
            <a:avLst/>
          </a:prstGeom>
          <a:noFill/>
        </p:spPr>
      </p:pic>
      <p:sp>
        <p:nvSpPr>
          <p:cNvPr id="47107" name="Text Box 3"/>
          <p:cNvSpPr txBox="1">
            <a:spLocks noChangeArrowheads="1"/>
          </p:cNvSpPr>
          <p:nvPr/>
        </p:nvSpPr>
        <p:spPr bwMode="auto">
          <a:xfrm>
            <a:off x="304800" y="1600200"/>
            <a:ext cx="5867400" cy="457200"/>
          </a:xfrm>
          <a:prstGeom prst="rect">
            <a:avLst/>
          </a:prstGeom>
          <a:noFill/>
          <a:ln w="9525">
            <a:noFill/>
            <a:miter lim="800000"/>
            <a:headEnd/>
            <a:tailEnd/>
          </a:ln>
          <a:effectLst/>
        </p:spPr>
        <p:txBody>
          <a:bodyPr>
            <a:spAutoFit/>
          </a:bodyPr>
          <a:lstStyle/>
          <a:p>
            <a:pPr eaLnBrk="0" hangingPunct="0">
              <a:spcBef>
                <a:spcPct val="50000"/>
              </a:spcBef>
            </a:pPr>
            <a:r>
              <a:rPr lang="en-US" sz="2400">
                <a:latin typeface="Century" pitchFamily="18" charset="0"/>
              </a:rPr>
              <a:t>and for the fourth mode, </a:t>
            </a:r>
          </a:p>
        </p:txBody>
      </p:sp>
      <p:graphicFrame>
        <p:nvGraphicFramePr>
          <p:cNvPr id="47108" name="Object 4"/>
          <p:cNvGraphicFramePr>
            <a:graphicFrameLocks noChangeAspect="1"/>
          </p:cNvGraphicFramePr>
          <p:nvPr/>
        </p:nvGraphicFramePr>
        <p:xfrm>
          <a:off x="685800" y="2438400"/>
          <a:ext cx="7315200" cy="1566863"/>
        </p:xfrm>
        <a:graphic>
          <a:graphicData uri="http://schemas.openxmlformats.org/presentationml/2006/ole">
            <p:oleObj spid="_x0000_s47108" name="Equation" r:id="rId4" imgW="3441600" imgH="736560" progId="Equation.3">
              <p:embed/>
            </p:oleObj>
          </a:graphicData>
        </a:graphic>
      </p:graphicFrame>
      <p:sp>
        <p:nvSpPr>
          <p:cNvPr id="47109" name="Text Box 5"/>
          <p:cNvSpPr txBox="1">
            <a:spLocks noChangeArrowheads="1"/>
          </p:cNvSpPr>
          <p:nvPr/>
        </p:nvSpPr>
        <p:spPr bwMode="auto">
          <a:xfrm>
            <a:off x="304800" y="304800"/>
            <a:ext cx="8534400" cy="641350"/>
          </a:xfrm>
          <a:prstGeom prst="rect">
            <a:avLst/>
          </a:prstGeom>
          <a:noFill/>
          <a:ln w="9525">
            <a:noFill/>
            <a:miter lim="800000"/>
            <a:headEnd/>
            <a:tailEnd/>
          </a:ln>
          <a:effectLst/>
        </p:spPr>
        <p:txBody>
          <a:bodyPr>
            <a:spAutoFit/>
          </a:bodyPr>
          <a:lstStyle/>
          <a:p>
            <a:pPr>
              <a:spcBef>
                <a:spcPct val="50000"/>
              </a:spcBef>
            </a:pPr>
            <a:r>
              <a:rPr lang="en-US" sz="3600">
                <a:solidFill>
                  <a:schemeClr val="folHlink"/>
                </a:solidFill>
                <a:latin typeface="Copperplate Gothic Bold" pitchFamily="34" charset="0"/>
              </a:rPr>
              <a:t>Solution to Example 1(Cont’d..)</a:t>
            </a:r>
          </a:p>
        </p:txBody>
      </p:sp>
      <p:pic>
        <p:nvPicPr>
          <p:cNvPr id="47111" name="Picture 7" descr="strange-render"/>
          <p:cNvPicPr>
            <a:picLocks noChangeAspect="1" noChangeArrowheads="1"/>
          </p:cNvPicPr>
          <p:nvPr/>
        </p:nvPicPr>
        <p:blipFill>
          <a:blip r:embed="rId5" cstate="print"/>
          <a:srcRect/>
          <a:stretch>
            <a:fillRect/>
          </a:stretch>
        </p:blipFill>
        <p:spPr bwMode="auto">
          <a:xfrm>
            <a:off x="6629400" y="4876800"/>
            <a:ext cx="2438400" cy="1908175"/>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5" name="Picture 7" descr="empowered_printable"/>
          <p:cNvPicPr>
            <a:picLocks noChangeAspect="1" noChangeArrowheads="1"/>
          </p:cNvPicPr>
          <p:nvPr/>
        </p:nvPicPr>
        <p:blipFill>
          <a:blip r:embed="rId2"/>
          <a:srcRect/>
          <a:stretch>
            <a:fillRect/>
          </a:stretch>
        </p:blipFill>
        <p:spPr bwMode="auto">
          <a:xfrm>
            <a:off x="0" y="0"/>
            <a:ext cx="9144000" cy="6888163"/>
          </a:xfrm>
          <a:prstGeom prst="rect">
            <a:avLst/>
          </a:prstGeom>
          <a:noFill/>
        </p:spPr>
      </p:pic>
      <p:sp>
        <p:nvSpPr>
          <p:cNvPr id="48131" name="Text Box 3"/>
          <p:cNvSpPr txBox="1">
            <a:spLocks noChangeArrowheads="1"/>
          </p:cNvSpPr>
          <p:nvPr/>
        </p:nvSpPr>
        <p:spPr bwMode="auto">
          <a:xfrm>
            <a:off x="228600" y="0"/>
            <a:ext cx="84582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Rectangular Waveguide Fundamentals (Cont’d..)     </a:t>
            </a:r>
          </a:p>
        </p:txBody>
      </p:sp>
      <p:sp>
        <p:nvSpPr>
          <p:cNvPr id="48132" name="Text Box 4"/>
          <p:cNvSpPr txBox="1">
            <a:spLocks noChangeArrowheads="1"/>
          </p:cNvSpPr>
          <p:nvPr/>
        </p:nvSpPr>
        <p:spPr bwMode="auto">
          <a:xfrm>
            <a:off x="304800" y="1295400"/>
            <a:ext cx="8382000" cy="1296988"/>
          </a:xfrm>
          <a:prstGeom prst="rect">
            <a:avLst/>
          </a:prstGeom>
          <a:noFill/>
          <a:ln w="9525">
            <a:noFill/>
            <a:miter lim="800000"/>
            <a:headEnd/>
            <a:tailEnd/>
          </a:ln>
          <a:effectLst/>
        </p:spPr>
        <p:txBody>
          <a:bodyPr>
            <a:spAutoFit/>
          </a:bodyPr>
          <a:lstStyle/>
          <a:p>
            <a:pPr algn="just" eaLnBrk="0" hangingPunct="0">
              <a:lnSpc>
                <a:spcPct val="110000"/>
              </a:lnSpc>
              <a:spcBef>
                <a:spcPct val="50000"/>
              </a:spcBef>
            </a:pPr>
            <a:r>
              <a:rPr lang="en-US" sz="2400">
                <a:latin typeface="Century" pitchFamily="18" charset="0"/>
              </a:rPr>
              <a:t>The field pattern for two modes where </a:t>
            </a:r>
            <a:r>
              <a:rPr lang="en-US" sz="2400" b="1">
                <a:latin typeface="Century" pitchFamily="18" charset="0"/>
              </a:rPr>
              <a:t>E</a:t>
            </a:r>
            <a:r>
              <a:rPr lang="en-US" sz="2400">
                <a:latin typeface="Century" pitchFamily="18" charset="0"/>
              </a:rPr>
              <a:t> only varies in the x direction, since n=0, the field is constant in the y direction. </a:t>
            </a:r>
          </a:p>
        </p:txBody>
      </p:sp>
      <p:pic>
        <p:nvPicPr>
          <p:cNvPr id="48133" name="Picture 5" descr="fig_07-00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52400" y="2743200"/>
            <a:ext cx="5726113" cy="3344863"/>
          </a:xfrm>
          <a:prstGeom prst="rect">
            <a:avLst/>
          </a:prstGeom>
          <a:noFill/>
          <a:ln w="9525">
            <a:noFill/>
            <a:miter lim="800000"/>
            <a:headEnd/>
            <a:tailEnd/>
          </a:ln>
        </p:spPr>
      </p:pic>
      <p:pic>
        <p:nvPicPr>
          <p:cNvPr id="48136" name="Picture 8" descr="strange-render"/>
          <p:cNvPicPr>
            <a:picLocks noChangeAspect="1" noChangeArrowheads="1"/>
          </p:cNvPicPr>
          <p:nvPr/>
        </p:nvPicPr>
        <p:blipFill>
          <a:blip r:embed="rId4" cstate="print"/>
          <a:srcRect/>
          <a:stretch>
            <a:fillRect/>
          </a:stretch>
        </p:blipFill>
        <p:spPr bwMode="auto">
          <a:xfrm>
            <a:off x="6629400" y="4876800"/>
            <a:ext cx="2438400" cy="1908175"/>
          </a:xfrm>
          <a:prstGeom prst="rect">
            <a:avLst/>
          </a:prstGeom>
          <a:noFill/>
        </p:spPr>
      </p:pic>
      <p:sp>
        <p:nvSpPr>
          <p:cNvPr id="48134" name="Rectangle 6"/>
          <p:cNvSpPr>
            <a:spLocks noChangeArrowheads="1"/>
          </p:cNvSpPr>
          <p:nvPr/>
        </p:nvSpPr>
        <p:spPr bwMode="auto">
          <a:xfrm>
            <a:off x="6096000" y="2590800"/>
            <a:ext cx="2895600" cy="3378200"/>
          </a:xfrm>
          <a:prstGeom prst="rect">
            <a:avLst/>
          </a:prstGeom>
          <a:noFill/>
          <a:ln w="9525">
            <a:noFill/>
            <a:miter lim="800000"/>
            <a:headEnd/>
            <a:tailEnd/>
          </a:ln>
          <a:effectLst/>
        </p:spPr>
        <p:txBody>
          <a:bodyPr>
            <a:spAutoFit/>
          </a:bodyPr>
          <a:lstStyle/>
          <a:p>
            <a:pPr eaLnBrk="0" hangingPunct="0">
              <a:lnSpc>
                <a:spcPct val="120000"/>
              </a:lnSpc>
            </a:pPr>
            <a:r>
              <a:rPr lang="en-US" sz="2000">
                <a:solidFill>
                  <a:schemeClr val="tx2"/>
                </a:solidFill>
                <a:latin typeface="Century" pitchFamily="18" charset="0"/>
              </a:rPr>
              <a:t>The field patterns and associated field intensities in a cross section of rectangular waveguide for (a) TE</a:t>
            </a:r>
            <a:r>
              <a:rPr lang="en-US" sz="2000" baseline="-25000">
                <a:solidFill>
                  <a:schemeClr val="tx2"/>
                </a:solidFill>
                <a:latin typeface="Century" pitchFamily="18" charset="0"/>
              </a:rPr>
              <a:t>10</a:t>
            </a:r>
            <a:r>
              <a:rPr lang="en-US" sz="2000">
                <a:solidFill>
                  <a:schemeClr val="tx2"/>
                </a:solidFill>
                <a:latin typeface="Century" pitchFamily="18" charset="0"/>
              </a:rPr>
              <a:t> and (b) TE</a:t>
            </a:r>
            <a:r>
              <a:rPr lang="en-US" sz="2000" baseline="-25000">
                <a:solidFill>
                  <a:schemeClr val="tx2"/>
                </a:solidFill>
                <a:latin typeface="Century" pitchFamily="18" charset="0"/>
              </a:rPr>
              <a:t>20</a:t>
            </a:r>
            <a:r>
              <a:rPr lang="en-US" sz="2000">
                <a:solidFill>
                  <a:schemeClr val="tx2"/>
                </a:solidFill>
                <a:latin typeface="Century" pitchFamily="18" charset="0"/>
              </a:rPr>
              <a:t>. Solid lines indicate electric field; dashed lines are the magnetic field.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61" name="Picture 9" descr="empowered_slide"/>
          <p:cNvPicPr>
            <a:picLocks noChangeAspect="1" noChangeArrowheads="1"/>
          </p:cNvPicPr>
          <p:nvPr/>
        </p:nvPicPr>
        <p:blipFill>
          <a:blip r:embed="rId3"/>
          <a:srcRect/>
          <a:stretch>
            <a:fillRect/>
          </a:stretch>
        </p:blipFill>
        <p:spPr bwMode="auto">
          <a:xfrm>
            <a:off x="0" y="0"/>
            <a:ext cx="9144000" cy="6858000"/>
          </a:xfrm>
          <a:prstGeom prst="rect">
            <a:avLst/>
          </a:prstGeom>
          <a:noFill/>
        </p:spPr>
      </p:pic>
      <p:sp>
        <p:nvSpPr>
          <p:cNvPr id="49155" name="Text Box 3"/>
          <p:cNvSpPr txBox="1">
            <a:spLocks noChangeArrowheads="1"/>
          </p:cNvSpPr>
          <p:nvPr/>
        </p:nvSpPr>
        <p:spPr bwMode="auto">
          <a:xfrm>
            <a:off x="152400" y="304800"/>
            <a:ext cx="8458200" cy="579438"/>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1.2	Waveguide Field Equations    </a:t>
            </a:r>
          </a:p>
        </p:txBody>
      </p:sp>
      <p:sp>
        <p:nvSpPr>
          <p:cNvPr id="49156" name="Text Box 4"/>
          <p:cNvSpPr txBox="1">
            <a:spLocks noChangeArrowheads="1"/>
          </p:cNvSpPr>
          <p:nvPr/>
        </p:nvSpPr>
        <p:spPr bwMode="auto">
          <a:xfrm>
            <a:off x="304800" y="1447800"/>
            <a:ext cx="8305800" cy="1844675"/>
          </a:xfrm>
          <a:prstGeom prst="rect">
            <a:avLst/>
          </a:prstGeom>
          <a:noFill/>
          <a:ln w="9525">
            <a:noFill/>
            <a:miter lim="800000"/>
            <a:headEnd/>
            <a:tailEnd/>
          </a:ln>
          <a:effectLst/>
        </p:spPr>
        <p:txBody>
          <a:bodyPr>
            <a:spAutoFit/>
          </a:bodyPr>
          <a:lstStyle/>
          <a:p>
            <a:pPr algn="just" eaLnBrk="0" hangingPunct="0">
              <a:lnSpc>
                <a:spcPct val="120000"/>
              </a:lnSpc>
              <a:spcBef>
                <a:spcPct val="50000"/>
              </a:spcBef>
            </a:pPr>
            <a:r>
              <a:rPr lang="en-US" sz="2400">
                <a:latin typeface="Century" pitchFamily="18" charset="0"/>
              </a:rPr>
              <a:t>Beginning with Maxwell’s equations, develop the time harmonic field equations for rectangular waveguide. For simplicity, consider the guide filled with lossless, charge free media and the walls to be perfect conductors.</a:t>
            </a:r>
          </a:p>
        </p:txBody>
      </p:sp>
      <p:graphicFrame>
        <p:nvGraphicFramePr>
          <p:cNvPr id="49157" name="Object 5"/>
          <p:cNvGraphicFramePr>
            <a:graphicFrameLocks noChangeAspect="1"/>
          </p:cNvGraphicFramePr>
          <p:nvPr/>
        </p:nvGraphicFramePr>
        <p:xfrm>
          <a:off x="228600" y="3505200"/>
          <a:ext cx="3276600" cy="603250"/>
        </p:xfrm>
        <a:graphic>
          <a:graphicData uri="http://schemas.openxmlformats.org/presentationml/2006/ole">
            <p:oleObj spid="_x0000_s49157" name="Equation" r:id="rId4" imgW="1244520" imgH="190440" progId="Equation.3">
              <p:embed/>
            </p:oleObj>
          </a:graphicData>
        </a:graphic>
      </p:graphicFrame>
      <p:graphicFrame>
        <p:nvGraphicFramePr>
          <p:cNvPr id="49158" name="Object 6"/>
          <p:cNvGraphicFramePr>
            <a:graphicFrameLocks noChangeAspect="1"/>
          </p:cNvGraphicFramePr>
          <p:nvPr/>
        </p:nvGraphicFramePr>
        <p:xfrm>
          <a:off x="4267200" y="3505200"/>
          <a:ext cx="3429000" cy="577850"/>
        </p:xfrm>
        <a:graphic>
          <a:graphicData uri="http://schemas.openxmlformats.org/presentationml/2006/ole">
            <p:oleObj spid="_x0000_s49158" name="Equation" r:id="rId5" imgW="1257120" imgH="190440" progId="Equation.3">
              <p:embed/>
            </p:oleObj>
          </a:graphicData>
        </a:graphic>
      </p:graphicFrame>
      <p:graphicFrame>
        <p:nvGraphicFramePr>
          <p:cNvPr id="49159" name="Object 7"/>
          <p:cNvGraphicFramePr>
            <a:graphicFrameLocks noChangeAspect="1"/>
          </p:cNvGraphicFramePr>
          <p:nvPr/>
        </p:nvGraphicFramePr>
        <p:xfrm>
          <a:off x="228600" y="4267200"/>
          <a:ext cx="3146425" cy="611188"/>
        </p:xfrm>
        <a:graphic>
          <a:graphicData uri="http://schemas.openxmlformats.org/presentationml/2006/ole">
            <p:oleObj spid="_x0000_s49159" name="Equation" r:id="rId6" imgW="1180800" imgH="228600" progId="Equation.3">
              <p:embed/>
            </p:oleObj>
          </a:graphicData>
        </a:graphic>
      </p:graphicFrame>
      <p:graphicFrame>
        <p:nvGraphicFramePr>
          <p:cNvPr id="49160" name="Object 8"/>
          <p:cNvGraphicFramePr>
            <a:graphicFrameLocks noChangeAspect="1"/>
          </p:cNvGraphicFramePr>
          <p:nvPr/>
        </p:nvGraphicFramePr>
        <p:xfrm>
          <a:off x="4343400" y="4267200"/>
          <a:ext cx="2809875" cy="595313"/>
        </p:xfrm>
        <a:graphic>
          <a:graphicData uri="http://schemas.openxmlformats.org/presentationml/2006/ole">
            <p:oleObj spid="_x0000_s49160" name="Equation" r:id="rId7" imgW="1079280" imgH="228600" progId="Equation.3">
              <p:embed/>
            </p:oleObj>
          </a:graphicData>
        </a:graphic>
      </p:graphicFrame>
      <p:pic>
        <p:nvPicPr>
          <p:cNvPr id="49162" name="Picture 10" descr="strange-render"/>
          <p:cNvPicPr>
            <a:picLocks noChangeAspect="1" noChangeArrowheads="1"/>
          </p:cNvPicPr>
          <p:nvPr/>
        </p:nvPicPr>
        <p:blipFill>
          <a:blip r:embed="rId8" cstate="print"/>
          <a:srcRect/>
          <a:stretch>
            <a:fillRect/>
          </a:stretch>
        </p:blipFill>
        <p:spPr bwMode="auto">
          <a:xfrm>
            <a:off x="6629400" y="4876800"/>
            <a:ext cx="2438400" cy="1908175"/>
          </a:xfrm>
          <a:prstGeom prst="rect">
            <a:avLst/>
          </a:prstGeom>
          <a:noFill/>
        </p:spPr>
      </p:pic>
      <p:graphicFrame>
        <p:nvGraphicFramePr>
          <p:cNvPr id="49164" name="Object 12"/>
          <p:cNvGraphicFramePr>
            <a:graphicFrameLocks noChangeAspect="1"/>
          </p:cNvGraphicFramePr>
          <p:nvPr/>
        </p:nvGraphicFramePr>
        <p:xfrm>
          <a:off x="304800" y="5029200"/>
          <a:ext cx="3313113" cy="677863"/>
        </p:xfrm>
        <a:graphic>
          <a:graphicData uri="http://schemas.openxmlformats.org/presentationml/2006/ole">
            <p:oleObj spid="_x0000_s49164" name="Equation" r:id="rId9" imgW="1117440" imgH="228600" progId="Equation.3">
              <p:embed/>
            </p:oleObj>
          </a:graphicData>
        </a:graphic>
      </p:graphicFrame>
      <p:graphicFrame>
        <p:nvGraphicFramePr>
          <p:cNvPr id="49167" name="Object 15"/>
          <p:cNvGraphicFramePr>
            <a:graphicFrameLocks noChangeAspect="1"/>
          </p:cNvGraphicFramePr>
          <p:nvPr/>
        </p:nvGraphicFramePr>
        <p:xfrm>
          <a:off x="4343400" y="5029200"/>
          <a:ext cx="3349625" cy="663575"/>
        </p:xfrm>
        <a:graphic>
          <a:graphicData uri="http://schemas.openxmlformats.org/presentationml/2006/ole">
            <p:oleObj spid="_x0000_s49167" name="Equation" r:id="rId10" imgW="1155600" imgH="228600" progId="Equation.3">
              <p:embed/>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empowered_transitional2"/>
          <p:cNvPicPr>
            <a:picLocks noChangeAspect="1" noChangeArrowheads="1"/>
          </p:cNvPicPr>
          <p:nvPr/>
        </p:nvPicPr>
        <p:blipFill>
          <a:blip r:embed="rId2"/>
          <a:srcRect/>
          <a:stretch>
            <a:fillRect/>
          </a:stretch>
        </p:blipFill>
        <p:spPr bwMode="auto">
          <a:xfrm>
            <a:off x="0" y="-31750"/>
            <a:ext cx="9144000" cy="6889750"/>
          </a:xfrm>
          <a:prstGeom prst="rect">
            <a:avLst/>
          </a:prstGeom>
          <a:noFill/>
        </p:spPr>
      </p:pic>
      <p:sp>
        <p:nvSpPr>
          <p:cNvPr id="4098" name="Rectangle 2"/>
          <p:cNvSpPr>
            <a:spLocks noGrp="1" noChangeArrowheads="1"/>
          </p:cNvSpPr>
          <p:nvPr>
            <p:ph type="title"/>
          </p:nvPr>
        </p:nvSpPr>
        <p:spPr>
          <a:xfrm>
            <a:off x="228600" y="152400"/>
            <a:ext cx="8229600" cy="868363"/>
          </a:xfrm>
        </p:spPr>
        <p:txBody>
          <a:bodyPr/>
          <a:lstStyle/>
          <a:p>
            <a:r>
              <a:rPr lang="en-US" sz="4000">
                <a:latin typeface="Copperplate Gothic Bold" pitchFamily="34" charset="0"/>
              </a:rPr>
              <a:t>Chapter Outlines</a:t>
            </a:r>
          </a:p>
        </p:txBody>
      </p:sp>
      <p:sp>
        <p:nvSpPr>
          <p:cNvPr id="4101" name="Rectangle 5"/>
          <p:cNvSpPr>
            <a:spLocks noGrp="1" noChangeArrowheads="1"/>
          </p:cNvSpPr>
          <p:nvPr>
            <p:ph type="body" idx="1"/>
          </p:nvPr>
        </p:nvSpPr>
        <p:spPr>
          <a:xfrm>
            <a:off x="304800" y="1447800"/>
            <a:ext cx="8382000" cy="3352800"/>
          </a:xfrm>
          <a:noFill/>
          <a:ln/>
        </p:spPr>
        <p:txBody>
          <a:bodyPr/>
          <a:lstStyle/>
          <a:p>
            <a:pPr>
              <a:lnSpc>
                <a:spcPct val="80000"/>
              </a:lnSpc>
              <a:buFontTx/>
              <a:buNone/>
            </a:pPr>
            <a:r>
              <a:rPr lang="en-US" sz="2800" b="1">
                <a:solidFill>
                  <a:schemeClr val="tx1"/>
                </a:solidFill>
                <a:latin typeface="Copperplate Gothic Bold" pitchFamily="34" charset="0"/>
              </a:rPr>
              <a:t>Chapter 2     Waveguide </a:t>
            </a:r>
          </a:p>
          <a:p>
            <a:pPr>
              <a:lnSpc>
                <a:spcPct val="80000"/>
              </a:lnSpc>
              <a:buFontTx/>
              <a:buNone/>
            </a:pPr>
            <a:endParaRPr lang="en-US" sz="2800" b="1">
              <a:solidFill>
                <a:schemeClr val="tx1"/>
              </a:solidFill>
              <a:latin typeface="Copperplate Gothic Bold" pitchFamily="34" charset="0"/>
            </a:endParaRPr>
          </a:p>
          <a:p>
            <a:pPr>
              <a:buClr>
                <a:schemeClr val="hlink"/>
              </a:buClr>
              <a:buSzPct val="80000"/>
              <a:buFont typeface="Wingdings" pitchFamily="2" charset="2"/>
              <a:buChar char="Ø"/>
            </a:pPr>
            <a:r>
              <a:rPr lang="en-US" sz="2800" b="1">
                <a:solidFill>
                  <a:schemeClr val="tx1"/>
                </a:solidFill>
                <a:latin typeface="Century" pitchFamily="18" charset="0"/>
              </a:rPr>
              <a:t>Rectangular Waveguide Fundamentals</a:t>
            </a:r>
          </a:p>
          <a:p>
            <a:pPr>
              <a:buClr>
                <a:schemeClr val="hlink"/>
              </a:buClr>
              <a:buSzPct val="80000"/>
              <a:buFont typeface="Wingdings" pitchFamily="2" charset="2"/>
              <a:buChar char="Ø"/>
            </a:pPr>
            <a:r>
              <a:rPr lang="en-US" sz="2800" b="1">
                <a:solidFill>
                  <a:schemeClr val="tx1"/>
                </a:solidFill>
                <a:latin typeface="Century" pitchFamily="18" charset="0"/>
              </a:rPr>
              <a:t>Waveguide Field Equations</a:t>
            </a:r>
          </a:p>
          <a:p>
            <a:pPr>
              <a:buClr>
                <a:schemeClr val="hlink"/>
              </a:buClr>
              <a:buSzPct val="80000"/>
              <a:buFont typeface="Wingdings" pitchFamily="2" charset="2"/>
              <a:buChar char="Ø"/>
            </a:pPr>
            <a:r>
              <a:rPr lang="en-US" sz="2800" b="1">
                <a:solidFill>
                  <a:schemeClr val="tx1"/>
                </a:solidFill>
                <a:latin typeface="Century" pitchFamily="18" charset="0"/>
              </a:rPr>
              <a:t>Parallel Plate Waveguide</a:t>
            </a:r>
          </a:p>
          <a:p>
            <a:pPr>
              <a:buClr>
                <a:schemeClr val="hlink"/>
              </a:buClr>
              <a:buSzPct val="80000"/>
              <a:buFont typeface="Wingdings" pitchFamily="2" charset="2"/>
              <a:buChar char="Ø"/>
            </a:pPr>
            <a:r>
              <a:rPr lang="en-US" sz="2800" b="1">
                <a:solidFill>
                  <a:schemeClr val="tx1"/>
                </a:solidFill>
                <a:latin typeface="Century" pitchFamily="18" charset="0"/>
              </a:rPr>
              <a:t>Rectangular Waveguide Modes </a:t>
            </a:r>
          </a:p>
          <a:p>
            <a:pPr>
              <a:buClr>
                <a:schemeClr val="hlink"/>
              </a:buClr>
              <a:buSzPct val="80000"/>
              <a:buFont typeface="Wingdings" pitchFamily="2" charset="2"/>
              <a:buChar char="Ø"/>
            </a:pPr>
            <a:r>
              <a:rPr lang="en-US" sz="2800" b="1">
                <a:solidFill>
                  <a:schemeClr val="tx1"/>
                </a:solidFill>
                <a:latin typeface="Century" pitchFamily="18" charset="0"/>
              </a:rPr>
              <a:t>Cylindrical Waveguide Fundamentals</a:t>
            </a:r>
          </a:p>
          <a:p>
            <a:pPr>
              <a:buClr>
                <a:schemeClr val="hlink"/>
              </a:buClr>
              <a:buSzPct val="80000"/>
              <a:buFont typeface="Wingdings" pitchFamily="2" charset="2"/>
              <a:buChar char="Ø"/>
            </a:pPr>
            <a:r>
              <a:rPr lang="en-US" sz="2800" b="1">
                <a:solidFill>
                  <a:schemeClr val="tx1"/>
                </a:solidFill>
                <a:latin typeface="Century" pitchFamily="18" charset="0"/>
              </a:rPr>
              <a:t>Cylindrical Waveguide Modes</a:t>
            </a:r>
          </a:p>
          <a:p>
            <a:pPr>
              <a:buClr>
                <a:schemeClr val="hlink"/>
              </a:buClr>
              <a:buSzPct val="80000"/>
              <a:buFont typeface="Wingdings" pitchFamily="2" charset="2"/>
              <a:buChar char="Ø"/>
            </a:pPr>
            <a:r>
              <a:rPr lang="en-US" sz="2800" b="1">
                <a:solidFill>
                  <a:schemeClr val="tx1"/>
                </a:solidFill>
                <a:latin typeface="Century" pitchFamily="18" charset="0"/>
              </a:rPr>
              <a:t>Resonant Cavity</a:t>
            </a:r>
          </a:p>
          <a:p>
            <a:pPr>
              <a:buClr>
                <a:schemeClr val="hlink"/>
              </a:buClr>
              <a:buSzPct val="80000"/>
              <a:buFont typeface="Wingdings" pitchFamily="2" charset="2"/>
              <a:buChar char="Ø"/>
            </a:pPr>
            <a:r>
              <a:rPr lang="en-US" sz="2800" b="1">
                <a:solidFill>
                  <a:schemeClr val="tx1"/>
                </a:solidFill>
                <a:latin typeface="Century" pitchFamily="18" charset="0"/>
              </a:rPr>
              <a:t>Dielectric Waveguide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83" name="Picture 7" descr="empowered_printable"/>
          <p:cNvPicPr>
            <a:picLocks noChangeAspect="1" noChangeArrowheads="1"/>
          </p:cNvPicPr>
          <p:nvPr/>
        </p:nvPicPr>
        <p:blipFill>
          <a:blip r:embed="rId3"/>
          <a:srcRect/>
          <a:stretch>
            <a:fillRect/>
          </a:stretch>
        </p:blipFill>
        <p:spPr bwMode="auto">
          <a:xfrm>
            <a:off x="0" y="0"/>
            <a:ext cx="9144000" cy="6889750"/>
          </a:xfrm>
          <a:prstGeom prst="rect">
            <a:avLst/>
          </a:prstGeom>
          <a:noFill/>
        </p:spPr>
      </p:pic>
      <p:sp>
        <p:nvSpPr>
          <p:cNvPr id="50179" name="Text Box 3"/>
          <p:cNvSpPr txBox="1">
            <a:spLocks noChangeArrowheads="1"/>
          </p:cNvSpPr>
          <p:nvPr/>
        </p:nvSpPr>
        <p:spPr bwMode="auto">
          <a:xfrm>
            <a:off x="152400" y="304800"/>
            <a:ext cx="8763000" cy="579438"/>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Waveguide Field Equations (Cont’d..)    </a:t>
            </a:r>
          </a:p>
        </p:txBody>
      </p:sp>
      <p:sp>
        <p:nvSpPr>
          <p:cNvPr id="50180" name="Text Box 4"/>
          <p:cNvSpPr txBox="1">
            <a:spLocks noChangeArrowheads="1"/>
          </p:cNvSpPr>
          <p:nvPr/>
        </p:nvSpPr>
        <p:spPr bwMode="auto">
          <a:xfrm>
            <a:off x="304800" y="1447800"/>
            <a:ext cx="8382000" cy="968375"/>
          </a:xfrm>
          <a:prstGeom prst="rect">
            <a:avLst/>
          </a:prstGeom>
          <a:noFill/>
          <a:ln w="9525">
            <a:noFill/>
            <a:miter lim="800000"/>
            <a:headEnd/>
            <a:tailEnd/>
          </a:ln>
          <a:effectLst/>
        </p:spPr>
        <p:txBody>
          <a:bodyPr>
            <a:spAutoFit/>
          </a:bodyPr>
          <a:lstStyle/>
          <a:p>
            <a:pPr algn="just" eaLnBrk="0" hangingPunct="0">
              <a:lnSpc>
                <a:spcPct val="120000"/>
              </a:lnSpc>
              <a:spcBef>
                <a:spcPct val="50000"/>
              </a:spcBef>
            </a:pPr>
            <a:r>
              <a:rPr lang="en-US" sz="2400">
                <a:latin typeface="Century" pitchFamily="18" charset="0"/>
              </a:rPr>
              <a:t>For conventional rectangular waveguide, the field components in Cartesian coordinates are:</a:t>
            </a:r>
          </a:p>
        </p:txBody>
      </p:sp>
      <p:graphicFrame>
        <p:nvGraphicFramePr>
          <p:cNvPr id="50181" name="Object 5"/>
          <p:cNvGraphicFramePr>
            <a:graphicFrameLocks noChangeAspect="1"/>
          </p:cNvGraphicFramePr>
          <p:nvPr/>
        </p:nvGraphicFramePr>
        <p:xfrm>
          <a:off x="1981200" y="2819400"/>
          <a:ext cx="4191000" cy="1117600"/>
        </p:xfrm>
        <a:graphic>
          <a:graphicData uri="http://schemas.openxmlformats.org/presentationml/2006/ole">
            <p:oleObj spid="_x0000_s50181" name="Equation" r:id="rId4" imgW="1904760" imgH="507960" progId="Equation.3">
              <p:embed/>
            </p:oleObj>
          </a:graphicData>
        </a:graphic>
      </p:graphicFrame>
      <p:sp>
        <p:nvSpPr>
          <p:cNvPr id="50182" name="Text Box 6"/>
          <p:cNvSpPr txBox="1">
            <a:spLocks noChangeArrowheads="1"/>
          </p:cNvSpPr>
          <p:nvPr/>
        </p:nvSpPr>
        <p:spPr bwMode="auto">
          <a:xfrm>
            <a:off x="381000" y="4191000"/>
            <a:ext cx="8001000" cy="822325"/>
          </a:xfrm>
          <a:prstGeom prst="rect">
            <a:avLst/>
          </a:prstGeom>
          <a:noFill/>
          <a:ln w="9525">
            <a:noFill/>
            <a:miter lim="800000"/>
            <a:headEnd/>
            <a:tailEnd/>
          </a:ln>
          <a:effectLst/>
        </p:spPr>
        <p:txBody>
          <a:bodyPr>
            <a:spAutoFit/>
          </a:bodyPr>
          <a:lstStyle/>
          <a:p>
            <a:pPr algn="just" eaLnBrk="0" hangingPunct="0">
              <a:spcBef>
                <a:spcPct val="50000"/>
              </a:spcBef>
            </a:pPr>
            <a:r>
              <a:rPr lang="en-US" sz="2400">
                <a:latin typeface="Century" pitchFamily="18" charset="0"/>
              </a:rPr>
              <a:t>Inserting these equations into previous Maxwell’s equation..</a:t>
            </a:r>
          </a:p>
        </p:txBody>
      </p:sp>
      <p:pic>
        <p:nvPicPr>
          <p:cNvPr id="50184" name="Picture 8" descr="strange-render"/>
          <p:cNvPicPr>
            <a:picLocks noChangeAspect="1" noChangeArrowheads="1"/>
          </p:cNvPicPr>
          <p:nvPr/>
        </p:nvPicPr>
        <p:blipFill>
          <a:blip r:embed="rId5" cstate="print"/>
          <a:srcRect/>
          <a:stretch>
            <a:fillRect/>
          </a:stretch>
        </p:blipFill>
        <p:spPr bwMode="auto">
          <a:xfrm>
            <a:off x="6629400" y="4876800"/>
            <a:ext cx="2438400" cy="1908175"/>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78" name="Picture 22" descr="empowered_slide"/>
          <p:cNvPicPr>
            <a:picLocks noChangeAspect="1" noChangeArrowheads="1"/>
          </p:cNvPicPr>
          <p:nvPr/>
        </p:nvPicPr>
        <p:blipFill>
          <a:blip r:embed="rId3"/>
          <a:srcRect/>
          <a:stretch>
            <a:fillRect/>
          </a:stretch>
        </p:blipFill>
        <p:spPr bwMode="auto">
          <a:xfrm>
            <a:off x="0" y="0"/>
            <a:ext cx="9144000" cy="6888163"/>
          </a:xfrm>
          <a:prstGeom prst="rect">
            <a:avLst/>
          </a:prstGeom>
          <a:noFill/>
        </p:spPr>
      </p:pic>
      <p:graphicFrame>
        <p:nvGraphicFramePr>
          <p:cNvPr id="96260" name="Object 4"/>
          <p:cNvGraphicFramePr>
            <a:graphicFrameLocks noChangeAspect="1"/>
          </p:cNvGraphicFramePr>
          <p:nvPr/>
        </p:nvGraphicFramePr>
        <p:xfrm>
          <a:off x="304800" y="2743200"/>
          <a:ext cx="8839200" cy="763588"/>
        </p:xfrm>
        <a:graphic>
          <a:graphicData uri="http://schemas.openxmlformats.org/presentationml/2006/ole">
            <p:oleObj spid="_x0000_s96260" name="Equation" r:id="rId4" imgW="4851360" imgH="419040" progId="Equation.3">
              <p:embed/>
            </p:oleObj>
          </a:graphicData>
        </a:graphic>
      </p:graphicFrame>
      <p:graphicFrame>
        <p:nvGraphicFramePr>
          <p:cNvPr id="96263" name="Object 7"/>
          <p:cNvGraphicFramePr>
            <a:graphicFrameLocks noChangeAspect="1"/>
          </p:cNvGraphicFramePr>
          <p:nvPr/>
        </p:nvGraphicFramePr>
        <p:xfrm>
          <a:off x="304800" y="1600200"/>
          <a:ext cx="8839200" cy="762000"/>
        </p:xfrm>
        <a:graphic>
          <a:graphicData uri="http://schemas.openxmlformats.org/presentationml/2006/ole">
            <p:oleObj spid="_x0000_s96263" name="Equation" r:id="rId5" imgW="4863960" imgH="419040" progId="Equation.3">
              <p:embed/>
            </p:oleObj>
          </a:graphicData>
        </a:graphic>
      </p:graphicFrame>
      <p:graphicFrame>
        <p:nvGraphicFramePr>
          <p:cNvPr id="96266" name="Object 10"/>
          <p:cNvGraphicFramePr>
            <a:graphicFrameLocks noChangeAspect="1"/>
          </p:cNvGraphicFramePr>
          <p:nvPr/>
        </p:nvGraphicFramePr>
        <p:xfrm>
          <a:off x="609600" y="4572000"/>
          <a:ext cx="3581400" cy="1089025"/>
        </p:xfrm>
        <a:graphic>
          <a:graphicData uri="http://schemas.openxmlformats.org/presentationml/2006/ole">
            <p:oleObj spid="_x0000_s96266" name="Equation" r:id="rId6" imgW="1295280" imgH="393480" progId="Equation.3">
              <p:embed/>
            </p:oleObj>
          </a:graphicData>
        </a:graphic>
      </p:graphicFrame>
      <p:pic>
        <p:nvPicPr>
          <p:cNvPr id="96277" name="Picture 21" descr="strange-render"/>
          <p:cNvPicPr>
            <a:picLocks noChangeAspect="1" noChangeArrowheads="1"/>
          </p:cNvPicPr>
          <p:nvPr/>
        </p:nvPicPr>
        <p:blipFill>
          <a:blip r:embed="rId7" cstate="print"/>
          <a:srcRect/>
          <a:stretch>
            <a:fillRect/>
          </a:stretch>
        </p:blipFill>
        <p:spPr bwMode="auto">
          <a:xfrm>
            <a:off x="6629400" y="4876800"/>
            <a:ext cx="2438400" cy="1908175"/>
          </a:xfrm>
          <a:prstGeom prst="rect">
            <a:avLst/>
          </a:prstGeom>
          <a:noFill/>
        </p:spPr>
      </p:pic>
      <p:sp>
        <p:nvSpPr>
          <p:cNvPr id="96271" name="Text Box 15"/>
          <p:cNvSpPr txBox="1">
            <a:spLocks noChangeArrowheads="1"/>
          </p:cNvSpPr>
          <p:nvPr/>
        </p:nvSpPr>
        <p:spPr bwMode="auto">
          <a:xfrm>
            <a:off x="381000" y="3810000"/>
            <a:ext cx="5867400" cy="427038"/>
          </a:xfrm>
          <a:prstGeom prst="rect">
            <a:avLst/>
          </a:prstGeom>
          <a:noFill/>
          <a:ln w="9525">
            <a:noFill/>
            <a:miter lim="800000"/>
            <a:headEnd/>
            <a:tailEnd/>
          </a:ln>
          <a:effectLst/>
        </p:spPr>
        <p:txBody>
          <a:bodyPr>
            <a:spAutoFit/>
          </a:bodyPr>
          <a:lstStyle/>
          <a:p>
            <a:pPr eaLnBrk="0" hangingPunct="0">
              <a:spcBef>
                <a:spcPct val="50000"/>
              </a:spcBef>
            </a:pPr>
            <a:r>
              <a:rPr lang="en-US" sz="2200">
                <a:latin typeface="Century" pitchFamily="18" charset="0"/>
              </a:rPr>
              <a:t>From previous divergence equations,</a:t>
            </a:r>
          </a:p>
        </p:txBody>
      </p:sp>
      <p:sp>
        <p:nvSpPr>
          <p:cNvPr id="96276" name="Text Box 20"/>
          <p:cNvSpPr txBox="1">
            <a:spLocks noChangeArrowheads="1"/>
          </p:cNvSpPr>
          <p:nvPr/>
        </p:nvSpPr>
        <p:spPr bwMode="auto">
          <a:xfrm>
            <a:off x="152400" y="304800"/>
            <a:ext cx="8763000" cy="579438"/>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Waveguide Field Equations (Cont’d..)    </a:t>
            </a:r>
          </a:p>
        </p:txBody>
      </p:sp>
      <p:graphicFrame>
        <p:nvGraphicFramePr>
          <p:cNvPr id="96265" name="Object 9"/>
          <p:cNvGraphicFramePr>
            <a:graphicFrameLocks noChangeAspect="1"/>
          </p:cNvGraphicFramePr>
          <p:nvPr/>
        </p:nvGraphicFramePr>
        <p:xfrm>
          <a:off x="4648200" y="4595813"/>
          <a:ext cx="3657600" cy="1060450"/>
        </p:xfrm>
        <a:graphic>
          <a:graphicData uri="http://schemas.openxmlformats.org/presentationml/2006/ole">
            <p:oleObj spid="_x0000_s96265" name="Equation" r:id="rId8" imgW="1358640" imgH="393480" progId="Equation.3">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2" descr="empowered_printable"/>
          <p:cNvPicPr>
            <a:picLocks noChangeAspect="1" noChangeArrowheads="1"/>
          </p:cNvPicPr>
          <p:nvPr/>
        </p:nvPicPr>
        <p:blipFill>
          <a:blip r:embed="rId3"/>
          <a:srcRect/>
          <a:stretch>
            <a:fillRect/>
          </a:stretch>
        </p:blipFill>
        <p:spPr bwMode="auto">
          <a:xfrm>
            <a:off x="0" y="0"/>
            <a:ext cx="9144000" cy="6889750"/>
          </a:xfrm>
          <a:prstGeom prst="rect">
            <a:avLst/>
          </a:prstGeom>
          <a:noFill/>
        </p:spPr>
      </p:pic>
      <p:graphicFrame>
        <p:nvGraphicFramePr>
          <p:cNvPr id="97288" name="Object 8"/>
          <p:cNvGraphicFramePr>
            <a:graphicFrameLocks noChangeAspect="1"/>
          </p:cNvGraphicFramePr>
          <p:nvPr/>
        </p:nvGraphicFramePr>
        <p:xfrm>
          <a:off x="1857375" y="4114800"/>
          <a:ext cx="5122863" cy="1123950"/>
        </p:xfrm>
        <a:graphic>
          <a:graphicData uri="http://schemas.openxmlformats.org/presentationml/2006/ole">
            <p:oleObj spid="_x0000_s97288" name="Equation" r:id="rId4" imgW="1968480" imgH="431640" progId="Equation.3">
              <p:embed/>
            </p:oleObj>
          </a:graphicData>
        </a:graphic>
      </p:graphicFrame>
      <p:graphicFrame>
        <p:nvGraphicFramePr>
          <p:cNvPr id="97289" name="Object 9"/>
          <p:cNvGraphicFramePr>
            <a:graphicFrameLocks noChangeAspect="1"/>
          </p:cNvGraphicFramePr>
          <p:nvPr/>
        </p:nvGraphicFramePr>
        <p:xfrm>
          <a:off x="1905000" y="2689225"/>
          <a:ext cx="4876800" cy="1109663"/>
        </p:xfrm>
        <a:graphic>
          <a:graphicData uri="http://schemas.openxmlformats.org/presentationml/2006/ole">
            <p:oleObj spid="_x0000_s97289" name="Equation" r:id="rId5" imgW="1892160" imgH="431640" progId="Equation.3">
              <p:embed/>
            </p:oleObj>
          </a:graphicData>
        </a:graphic>
      </p:graphicFrame>
      <p:sp>
        <p:nvSpPr>
          <p:cNvPr id="97290" name="Text Box 10"/>
          <p:cNvSpPr txBox="1">
            <a:spLocks noChangeArrowheads="1"/>
          </p:cNvSpPr>
          <p:nvPr/>
        </p:nvSpPr>
        <p:spPr bwMode="auto">
          <a:xfrm>
            <a:off x="304800" y="1981200"/>
            <a:ext cx="6553200" cy="427038"/>
          </a:xfrm>
          <a:prstGeom prst="rect">
            <a:avLst/>
          </a:prstGeom>
          <a:noFill/>
          <a:ln w="9525">
            <a:noFill/>
            <a:miter lim="800000"/>
            <a:headEnd/>
            <a:tailEnd/>
          </a:ln>
          <a:effectLst/>
        </p:spPr>
        <p:txBody>
          <a:bodyPr>
            <a:spAutoFit/>
          </a:bodyPr>
          <a:lstStyle/>
          <a:p>
            <a:pPr eaLnBrk="0" hangingPunct="0">
              <a:spcBef>
                <a:spcPct val="50000"/>
              </a:spcBef>
            </a:pPr>
            <a:r>
              <a:rPr lang="en-US" sz="2200">
                <a:latin typeface="Century" pitchFamily="18" charset="0"/>
              </a:rPr>
              <a:t>From previous wave equation,</a:t>
            </a:r>
          </a:p>
        </p:txBody>
      </p:sp>
      <p:sp>
        <p:nvSpPr>
          <p:cNvPr id="97291" name="Text Box 11"/>
          <p:cNvSpPr txBox="1">
            <a:spLocks noChangeArrowheads="1"/>
          </p:cNvSpPr>
          <p:nvPr/>
        </p:nvSpPr>
        <p:spPr bwMode="auto">
          <a:xfrm>
            <a:off x="152400" y="304800"/>
            <a:ext cx="8763000" cy="579438"/>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Waveguide Field Equations (Cont’d..)    </a:t>
            </a:r>
          </a:p>
        </p:txBody>
      </p:sp>
      <p:pic>
        <p:nvPicPr>
          <p:cNvPr id="97292" name="Picture 12" descr="strange-render"/>
          <p:cNvPicPr>
            <a:picLocks noChangeAspect="1" noChangeArrowheads="1"/>
          </p:cNvPicPr>
          <p:nvPr/>
        </p:nvPicPr>
        <p:blipFill>
          <a:blip r:embed="rId6" cstate="print"/>
          <a:srcRect/>
          <a:stretch>
            <a:fillRect/>
          </a:stretch>
        </p:blipFill>
        <p:spPr bwMode="auto">
          <a:xfrm>
            <a:off x="6629400" y="4876800"/>
            <a:ext cx="2438400" cy="1908175"/>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6" name="Picture 6" descr="empowered_slide"/>
          <p:cNvPicPr>
            <a:picLocks noChangeAspect="1" noChangeArrowheads="1"/>
          </p:cNvPicPr>
          <p:nvPr/>
        </p:nvPicPr>
        <p:blipFill>
          <a:blip r:embed="rId3"/>
          <a:srcRect/>
          <a:stretch>
            <a:fillRect/>
          </a:stretch>
        </p:blipFill>
        <p:spPr bwMode="auto">
          <a:xfrm>
            <a:off x="0" y="0"/>
            <a:ext cx="9144000" cy="6888163"/>
          </a:xfrm>
          <a:prstGeom prst="rect">
            <a:avLst/>
          </a:prstGeom>
          <a:noFill/>
        </p:spPr>
      </p:pic>
      <p:sp>
        <p:nvSpPr>
          <p:cNvPr id="51203" name="Text Box 3"/>
          <p:cNvSpPr txBox="1">
            <a:spLocks noChangeArrowheads="1"/>
          </p:cNvSpPr>
          <p:nvPr/>
        </p:nvSpPr>
        <p:spPr bwMode="auto">
          <a:xfrm>
            <a:off x="152400" y="304800"/>
            <a:ext cx="8763000" cy="579438"/>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Waveguide Field Equations (Cont’d..)    </a:t>
            </a:r>
          </a:p>
        </p:txBody>
      </p:sp>
      <p:sp>
        <p:nvSpPr>
          <p:cNvPr id="51204" name="Text Box 4"/>
          <p:cNvSpPr txBox="1">
            <a:spLocks noChangeArrowheads="1"/>
          </p:cNvSpPr>
          <p:nvPr/>
        </p:nvSpPr>
        <p:spPr bwMode="auto">
          <a:xfrm>
            <a:off x="304800" y="1600200"/>
            <a:ext cx="8305800" cy="457200"/>
          </a:xfrm>
          <a:prstGeom prst="rect">
            <a:avLst/>
          </a:prstGeom>
          <a:noFill/>
          <a:ln w="9525">
            <a:noFill/>
            <a:miter lim="800000"/>
            <a:headEnd/>
            <a:tailEnd/>
          </a:ln>
          <a:effectLst/>
        </p:spPr>
        <p:txBody>
          <a:bodyPr>
            <a:spAutoFit/>
          </a:bodyPr>
          <a:lstStyle/>
          <a:p>
            <a:pPr eaLnBrk="0" hangingPunct="0">
              <a:spcBef>
                <a:spcPct val="50000"/>
              </a:spcBef>
            </a:pPr>
            <a:r>
              <a:rPr lang="en-US" sz="2400">
                <a:latin typeface="Century" pitchFamily="18" charset="0"/>
              </a:rPr>
              <a:t>From the first expanded Maxwell’s equations, </a:t>
            </a:r>
          </a:p>
        </p:txBody>
      </p:sp>
      <p:graphicFrame>
        <p:nvGraphicFramePr>
          <p:cNvPr id="51205" name="Object 5"/>
          <p:cNvGraphicFramePr>
            <a:graphicFrameLocks noChangeAspect="1"/>
          </p:cNvGraphicFramePr>
          <p:nvPr/>
        </p:nvGraphicFramePr>
        <p:xfrm>
          <a:off x="457200" y="2362200"/>
          <a:ext cx="8001000" cy="3067050"/>
        </p:xfrm>
        <a:graphic>
          <a:graphicData uri="http://schemas.openxmlformats.org/presentationml/2006/ole">
            <p:oleObj spid="_x0000_s51205" name="Equation" r:id="rId4" imgW="2946240" imgH="1130040" progId="Equation.3">
              <p:embed/>
            </p:oleObj>
          </a:graphicData>
        </a:graphic>
      </p:graphicFrame>
      <p:pic>
        <p:nvPicPr>
          <p:cNvPr id="51207" name="Picture 7" descr="strange-render"/>
          <p:cNvPicPr>
            <a:picLocks noChangeAspect="1" noChangeArrowheads="1"/>
          </p:cNvPicPr>
          <p:nvPr/>
        </p:nvPicPr>
        <p:blipFill>
          <a:blip r:embed="rId5" cstate="print"/>
          <a:srcRect/>
          <a:stretch>
            <a:fillRect/>
          </a:stretch>
        </p:blipFill>
        <p:spPr bwMode="auto">
          <a:xfrm>
            <a:off x="6629400" y="4876800"/>
            <a:ext cx="2438400" cy="1908175"/>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33" name="Picture 9" descr="empowered_printable"/>
          <p:cNvPicPr>
            <a:picLocks noChangeAspect="1" noChangeArrowheads="1"/>
          </p:cNvPicPr>
          <p:nvPr/>
        </p:nvPicPr>
        <p:blipFill>
          <a:blip r:embed="rId3"/>
          <a:srcRect/>
          <a:stretch>
            <a:fillRect/>
          </a:stretch>
        </p:blipFill>
        <p:spPr bwMode="auto">
          <a:xfrm>
            <a:off x="0" y="0"/>
            <a:ext cx="9144000" cy="6858000"/>
          </a:xfrm>
          <a:prstGeom prst="rect">
            <a:avLst/>
          </a:prstGeom>
          <a:noFill/>
        </p:spPr>
      </p:pic>
      <p:sp>
        <p:nvSpPr>
          <p:cNvPr id="52227" name="Text Box 3"/>
          <p:cNvSpPr txBox="1">
            <a:spLocks noChangeArrowheads="1"/>
          </p:cNvSpPr>
          <p:nvPr/>
        </p:nvSpPr>
        <p:spPr bwMode="auto">
          <a:xfrm>
            <a:off x="152400" y="304800"/>
            <a:ext cx="8763000" cy="579438"/>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Waveguide Field Equations (Cont’d..)    </a:t>
            </a:r>
          </a:p>
        </p:txBody>
      </p:sp>
      <p:sp>
        <p:nvSpPr>
          <p:cNvPr id="52228" name="Text Box 4"/>
          <p:cNvSpPr txBox="1">
            <a:spLocks noChangeArrowheads="1"/>
          </p:cNvSpPr>
          <p:nvPr/>
        </p:nvSpPr>
        <p:spPr bwMode="auto">
          <a:xfrm>
            <a:off x="304800" y="1524000"/>
            <a:ext cx="8534400" cy="822325"/>
          </a:xfrm>
          <a:prstGeom prst="rect">
            <a:avLst/>
          </a:prstGeom>
          <a:noFill/>
          <a:ln w="9525">
            <a:noFill/>
            <a:miter lim="800000"/>
            <a:headEnd/>
            <a:tailEnd/>
          </a:ln>
          <a:effectLst/>
        </p:spPr>
        <p:txBody>
          <a:bodyPr>
            <a:spAutoFit/>
          </a:bodyPr>
          <a:lstStyle/>
          <a:p>
            <a:pPr eaLnBrk="0" hangingPunct="0">
              <a:spcBef>
                <a:spcPct val="50000"/>
              </a:spcBef>
            </a:pPr>
            <a:r>
              <a:rPr lang="en-US" sz="2400">
                <a:latin typeface="Century" pitchFamily="18" charset="0"/>
              </a:rPr>
              <a:t>Then, consider the fields only propagate in the z direction, in harmonic fields: </a:t>
            </a:r>
          </a:p>
        </p:txBody>
      </p:sp>
      <p:graphicFrame>
        <p:nvGraphicFramePr>
          <p:cNvPr id="52229" name="Object 5"/>
          <p:cNvGraphicFramePr>
            <a:graphicFrameLocks noChangeAspect="1"/>
          </p:cNvGraphicFramePr>
          <p:nvPr/>
        </p:nvGraphicFramePr>
        <p:xfrm>
          <a:off x="2925763" y="2438400"/>
          <a:ext cx="2484437" cy="620713"/>
        </p:xfrm>
        <a:graphic>
          <a:graphicData uri="http://schemas.openxmlformats.org/presentationml/2006/ole">
            <p:oleObj spid="_x0000_s52229" name="Equation" r:id="rId4" imgW="914400" imgH="228600" progId="Equation.3">
              <p:embed/>
            </p:oleObj>
          </a:graphicData>
        </a:graphic>
      </p:graphicFrame>
      <p:sp>
        <p:nvSpPr>
          <p:cNvPr id="52230" name="Text Box 6"/>
          <p:cNvSpPr txBox="1">
            <a:spLocks noChangeArrowheads="1"/>
          </p:cNvSpPr>
          <p:nvPr/>
        </p:nvSpPr>
        <p:spPr bwMode="auto">
          <a:xfrm>
            <a:off x="304800" y="3200400"/>
            <a:ext cx="8305800" cy="457200"/>
          </a:xfrm>
          <a:prstGeom prst="rect">
            <a:avLst/>
          </a:prstGeom>
          <a:noFill/>
          <a:ln w="9525">
            <a:noFill/>
            <a:miter lim="800000"/>
            <a:headEnd/>
            <a:tailEnd/>
          </a:ln>
          <a:effectLst/>
        </p:spPr>
        <p:txBody>
          <a:bodyPr>
            <a:spAutoFit/>
          </a:bodyPr>
          <a:lstStyle/>
          <a:p>
            <a:pPr eaLnBrk="0" hangingPunct="0">
              <a:spcBef>
                <a:spcPct val="50000"/>
              </a:spcBef>
            </a:pPr>
            <a:r>
              <a:rPr lang="en-US" sz="2400">
                <a:latin typeface="Century" pitchFamily="18" charset="0"/>
              </a:rPr>
              <a:t>The partial derivative with respect to z is:</a:t>
            </a:r>
          </a:p>
        </p:txBody>
      </p:sp>
      <p:graphicFrame>
        <p:nvGraphicFramePr>
          <p:cNvPr id="52231" name="Object 7"/>
          <p:cNvGraphicFramePr>
            <a:graphicFrameLocks noChangeAspect="1"/>
          </p:cNvGraphicFramePr>
          <p:nvPr/>
        </p:nvGraphicFramePr>
        <p:xfrm>
          <a:off x="2405063" y="3717925"/>
          <a:ext cx="3479800" cy="993775"/>
        </p:xfrm>
        <a:graphic>
          <a:graphicData uri="http://schemas.openxmlformats.org/presentationml/2006/ole">
            <p:oleObj spid="_x0000_s52231" name="Equation" r:id="rId5" imgW="1422360" imgH="406080" progId="Equation.3">
              <p:embed/>
            </p:oleObj>
          </a:graphicData>
        </a:graphic>
      </p:graphicFrame>
      <p:pic>
        <p:nvPicPr>
          <p:cNvPr id="52234" name="Picture 10" descr="strange-render"/>
          <p:cNvPicPr>
            <a:picLocks noChangeAspect="1" noChangeArrowheads="1"/>
          </p:cNvPicPr>
          <p:nvPr/>
        </p:nvPicPr>
        <p:blipFill>
          <a:blip r:embed="rId6" cstate="print"/>
          <a:srcRect/>
          <a:stretch>
            <a:fillRect/>
          </a:stretch>
        </p:blipFill>
        <p:spPr bwMode="auto">
          <a:xfrm>
            <a:off x="6629400" y="4876800"/>
            <a:ext cx="2438400" cy="1908175"/>
          </a:xfrm>
          <a:prstGeom prst="rect">
            <a:avLst/>
          </a:prstGeom>
          <a:noFill/>
        </p:spPr>
      </p:pic>
      <p:sp>
        <p:nvSpPr>
          <p:cNvPr id="52232" name="Text Box 8"/>
          <p:cNvSpPr txBox="1">
            <a:spLocks noChangeArrowheads="1"/>
          </p:cNvSpPr>
          <p:nvPr/>
        </p:nvSpPr>
        <p:spPr bwMode="auto">
          <a:xfrm>
            <a:off x="457200" y="4800600"/>
            <a:ext cx="8686800" cy="493713"/>
          </a:xfrm>
          <a:prstGeom prst="rect">
            <a:avLst/>
          </a:prstGeom>
          <a:noFill/>
          <a:ln w="9525">
            <a:noFill/>
            <a:miter lim="800000"/>
            <a:headEnd/>
            <a:tailEnd/>
          </a:ln>
          <a:effectLst/>
        </p:spPr>
        <p:txBody>
          <a:bodyPr>
            <a:spAutoFit/>
          </a:bodyPr>
          <a:lstStyle/>
          <a:p>
            <a:pPr algn="just" eaLnBrk="0" hangingPunct="0">
              <a:lnSpc>
                <a:spcPct val="110000"/>
              </a:lnSpc>
              <a:spcBef>
                <a:spcPct val="50000"/>
              </a:spcBef>
            </a:pPr>
            <a:r>
              <a:rPr lang="en-US" sz="2400">
                <a:latin typeface="Century" pitchFamily="18" charset="0"/>
              </a:rPr>
              <a:t>Substitute these into the expanded Maxwell’s equations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4" name="Picture 6" descr="empowered_slide"/>
          <p:cNvPicPr>
            <a:picLocks noChangeAspect="1" noChangeArrowheads="1"/>
          </p:cNvPicPr>
          <p:nvPr/>
        </p:nvPicPr>
        <p:blipFill>
          <a:blip r:embed="rId3"/>
          <a:srcRect/>
          <a:stretch>
            <a:fillRect/>
          </a:stretch>
        </p:blipFill>
        <p:spPr bwMode="auto">
          <a:xfrm>
            <a:off x="0" y="0"/>
            <a:ext cx="9144000" cy="6858000"/>
          </a:xfrm>
          <a:prstGeom prst="rect">
            <a:avLst/>
          </a:prstGeom>
          <a:noFill/>
        </p:spPr>
      </p:pic>
      <p:sp>
        <p:nvSpPr>
          <p:cNvPr id="53251" name="Text Box 3"/>
          <p:cNvSpPr txBox="1">
            <a:spLocks noChangeArrowheads="1"/>
          </p:cNvSpPr>
          <p:nvPr/>
        </p:nvSpPr>
        <p:spPr bwMode="auto">
          <a:xfrm>
            <a:off x="152400" y="304800"/>
            <a:ext cx="8763000" cy="579438"/>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Waveguide Field Equations (Cont’d..)    </a:t>
            </a:r>
          </a:p>
        </p:txBody>
      </p:sp>
      <p:sp>
        <p:nvSpPr>
          <p:cNvPr id="53252" name="Text Box 4"/>
          <p:cNvSpPr txBox="1">
            <a:spLocks noChangeArrowheads="1"/>
          </p:cNvSpPr>
          <p:nvPr/>
        </p:nvSpPr>
        <p:spPr bwMode="auto">
          <a:xfrm>
            <a:off x="304800" y="1447800"/>
            <a:ext cx="8458200" cy="457200"/>
          </a:xfrm>
          <a:prstGeom prst="rect">
            <a:avLst/>
          </a:prstGeom>
          <a:noFill/>
          <a:ln w="9525">
            <a:noFill/>
            <a:miter lim="800000"/>
            <a:headEnd/>
            <a:tailEnd/>
          </a:ln>
          <a:effectLst/>
        </p:spPr>
        <p:txBody>
          <a:bodyPr>
            <a:spAutoFit/>
          </a:bodyPr>
          <a:lstStyle/>
          <a:p>
            <a:pPr eaLnBrk="0" hangingPunct="0">
              <a:spcBef>
                <a:spcPct val="50000"/>
              </a:spcBef>
            </a:pPr>
            <a:r>
              <a:rPr lang="en-US" sz="2400">
                <a:latin typeface="Century" pitchFamily="18" charset="0"/>
              </a:rPr>
              <a:t>Those equations can be reduced to:</a:t>
            </a:r>
          </a:p>
        </p:txBody>
      </p:sp>
      <p:pic>
        <p:nvPicPr>
          <p:cNvPr id="53255" name="Picture 7" descr="strange-render"/>
          <p:cNvPicPr>
            <a:picLocks noChangeAspect="1" noChangeArrowheads="1"/>
          </p:cNvPicPr>
          <p:nvPr/>
        </p:nvPicPr>
        <p:blipFill>
          <a:blip r:embed="rId4" cstate="print"/>
          <a:srcRect/>
          <a:stretch>
            <a:fillRect/>
          </a:stretch>
        </p:blipFill>
        <p:spPr bwMode="auto">
          <a:xfrm>
            <a:off x="6629400" y="4876800"/>
            <a:ext cx="2438400" cy="1908175"/>
          </a:xfrm>
          <a:prstGeom prst="rect">
            <a:avLst/>
          </a:prstGeom>
          <a:noFill/>
        </p:spPr>
      </p:pic>
      <p:graphicFrame>
        <p:nvGraphicFramePr>
          <p:cNvPr id="53256" name="Object 8"/>
          <p:cNvGraphicFramePr>
            <a:graphicFrameLocks noChangeAspect="1"/>
          </p:cNvGraphicFramePr>
          <p:nvPr/>
        </p:nvGraphicFramePr>
        <p:xfrm>
          <a:off x="457200" y="2286000"/>
          <a:ext cx="8208963" cy="2997200"/>
        </p:xfrm>
        <a:graphic>
          <a:graphicData uri="http://schemas.openxmlformats.org/presentationml/2006/ole">
            <p:oleObj spid="_x0000_s53256" name="Equation" r:id="rId5" imgW="3022560" imgH="1104840" progId="Equation.3">
              <p:embed/>
            </p:oleObj>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8" name="Picture 4" descr="empowered_printable"/>
          <p:cNvPicPr>
            <a:picLocks noChangeAspect="1" noChangeArrowheads="1"/>
          </p:cNvPicPr>
          <p:nvPr/>
        </p:nvPicPr>
        <p:blipFill>
          <a:blip r:embed="rId3"/>
          <a:srcRect/>
          <a:stretch>
            <a:fillRect/>
          </a:stretch>
        </p:blipFill>
        <p:spPr bwMode="auto">
          <a:xfrm>
            <a:off x="0" y="0"/>
            <a:ext cx="9144000" cy="6858000"/>
          </a:xfrm>
          <a:prstGeom prst="rect">
            <a:avLst/>
          </a:prstGeom>
          <a:noFill/>
        </p:spPr>
      </p:pic>
      <p:sp>
        <p:nvSpPr>
          <p:cNvPr id="98309" name="Text Box 5"/>
          <p:cNvSpPr txBox="1">
            <a:spLocks noChangeArrowheads="1"/>
          </p:cNvSpPr>
          <p:nvPr/>
        </p:nvSpPr>
        <p:spPr bwMode="auto">
          <a:xfrm>
            <a:off x="152400" y="304800"/>
            <a:ext cx="8763000" cy="579438"/>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Waveguide Field Equations (Cont’d..)    </a:t>
            </a:r>
          </a:p>
        </p:txBody>
      </p:sp>
      <p:sp>
        <p:nvSpPr>
          <p:cNvPr id="98310" name="Text Box 6"/>
          <p:cNvSpPr txBox="1">
            <a:spLocks noChangeArrowheads="1"/>
          </p:cNvSpPr>
          <p:nvPr/>
        </p:nvSpPr>
        <p:spPr bwMode="auto">
          <a:xfrm>
            <a:off x="304800" y="1447800"/>
            <a:ext cx="8458200" cy="457200"/>
          </a:xfrm>
          <a:prstGeom prst="rect">
            <a:avLst/>
          </a:prstGeom>
          <a:noFill/>
          <a:ln w="9525">
            <a:noFill/>
            <a:miter lim="800000"/>
            <a:headEnd/>
            <a:tailEnd/>
          </a:ln>
          <a:effectLst/>
        </p:spPr>
        <p:txBody>
          <a:bodyPr>
            <a:spAutoFit/>
          </a:bodyPr>
          <a:lstStyle/>
          <a:p>
            <a:pPr eaLnBrk="0" hangingPunct="0">
              <a:spcBef>
                <a:spcPct val="50000"/>
              </a:spcBef>
            </a:pPr>
            <a:r>
              <a:rPr lang="en-US" sz="2400">
                <a:latin typeface="Century" pitchFamily="18" charset="0"/>
              </a:rPr>
              <a:t>Wave equations also can be reduced to:</a:t>
            </a:r>
          </a:p>
        </p:txBody>
      </p:sp>
      <p:graphicFrame>
        <p:nvGraphicFramePr>
          <p:cNvPr id="98311" name="Object 7"/>
          <p:cNvGraphicFramePr>
            <a:graphicFrameLocks noChangeAspect="1"/>
          </p:cNvGraphicFramePr>
          <p:nvPr/>
        </p:nvGraphicFramePr>
        <p:xfrm>
          <a:off x="696913" y="3636963"/>
          <a:ext cx="3494087" cy="538162"/>
        </p:xfrm>
        <a:graphic>
          <a:graphicData uri="http://schemas.openxmlformats.org/presentationml/2006/ole">
            <p:oleObj spid="_x0000_s98311" name="Equation" r:id="rId4" imgW="1485720" imgH="228600" progId="Equation.3">
              <p:embed/>
            </p:oleObj>
          </a:graphicData>
        </a:graphic>
      </p:graphicFrame>
      <p:graphicFrame>
        <p:nvGraphicFramePr>
          <p:cNvPr id="98312" name="Object 8"/>
          <p:cNvGraphicFramePr>
            <a:graphicFrameLocks noChangeAspect="1"/>
          </p:cNvGraphicFramePr>
          <p:nvPr/>
        </p:nvGraphicFramePr>
        <p:xfrm>
          <a:off x="696913" y="2362200"/>
          <a:ext cx="3709987" cy="588963"/>
        </p:xfrm>
        <a:graphic>
          <a:graphicData uri="http://schemas.openxmlformats.org/presentationml/2006/ole">
            <p:oleObj spid="_x0000_s98312" name="Equation" r:id="rId5" imgW="1434960" imgH="228600" progId="Equation.3">
              <p:embed/>
            </p:oleObj>
          </a:graphicData>
        </a:graphic>
      </p:graphicFrame>
      <p:graphicFrame>
        <p:nvGraphicFramePr>
          <p:cNvPr id="98313" name="Object 9"/>
          <p:cNvGraphicFramePr>
            <a:graphicFrameLocks noChangeAspect="1"/>
          </p:cNvGraphicFramePr>
          <p:nvPr/>
        </p:nvGraphicFramePr>
        <p:xfrm>
          <a:off x="5486400" y="3656013"/>
          <a:ext cx="2590800" cy="582612"/>
        </p:xfrm>
        <a:graphic>
          <a:graphicData uri="http://schemas.openxmlformats.org/presentationml/2006/ole">
            <p:oleObj spid="_x0000_s98313" name="Equation" r:id="rId6" imgW="1015920" imgH="228600" progId="Equation.3">
              <p:embed/>
            </p:oleObj>
          </a:graphicData>
        </a:graphic>
      </p:graphicFrame>
      <p:graphicFrame>
        <p:nvGraphicFramePr>
          <p:cNvPr id="98314" name="Object 10"/>
          <p:cNvGraphicFramePr>
            <a:graphicFrameLocks noChangeAspect="1"/>
          </p:cNvGraphicFramePr>
          <p:nvPr/>
        </p:nvGraphicFramePr>
        <p:xfrm>
          <a:off x="5486400" y="2405063"/>
          <a:ext cx="2514600" cy="585787"/>
        </p:xfrm>
        <a:graphic>
          <a:graphicData uri="http://schemas.openxmlformats.org/presentationml/2006/ole">
            <p:oleObj spid="_x0000_s98314" name="Equation" r:id="rId7" imgW="977760" imgH="228600" progId="Equation.3">
              <p:embed/>
            </p:oleObj>
          </a:graphicData>
        </a:graphic>
      </p:graphicFrame>
      <p:graphicFrame>
        <p:nvGraphicFramePr>
          <p:cNvPr id="98315" name="Object 11"/>
          <p:cNvGraphicFramePr>
            <a:graphicFrameLocks noChangeAspect="1"/>
          </p:cNvGraphicFramePr>
          <p:nvPr/>
        </p:nvGraphicFramePr>
        <p:xfrm>
          <a:off x="2633663" y="4937125"/>
          <a:ext cx="2352675" cy="611188"/>
        </p:xfrm>
        <a:graphic>
          <a:graphicData uri="http://schemas.openxmlformats.org/presentationml/2006/ole">
            <p:oleObj spid="_x0000_s98315" name="Equation" r:id="rId8" imgW="876240" imgH="228600" progId="Equation.3">
              <p:embed/>
            </p:oleObj>
          </a:graphicData>
        </a:graphic>
      </p:graphicFrame>
      <p:sp>
        <p:nvSpPr>
          <p:cNvPr id="98316" name="Text Box 12"/>
          <p:cNvSpPr txBox="1">
            <a:spLocks noChangeArrowheads="1"/>
          </p:cNvSpPr>
          <p:nvPr/>
        </p:nvSpPr>
        <p:spPr bwMode="auto">
          <a:xfrm>
            <a:off x="1447800" y="5029200"/>
            <a:ext cx="1752600" cy="457200"/>
          </a:xfrm>
          <a:prstGeom prst="rect">
            <a:avLst/>
          </a:prstGeom>
          <a:noFill/>
          <a:ln w="9525">
            <a:noFill/>
            <a:miter lim="800000"/>
            <a:headEnd/>
            <a:tailEnd/>
          </a:ln>
          <a:effectLst/>
        </p:spPr>
        <p:txBody>
          <a:bodyPr>
            <a:spAutoFit/>
          </a:bodyPr>
          <a:lstStyle/>
          <a:p>
            <a:pPr eaLnBrk="0" hangingPunct="0">
              <a:spcBef>
                <a:spcPct val="50000"/>
              </a:spcBef>
            </a:pPr>
            <a:r>
              <a:rPr lang="en-US" sz="2400">
                <a:latin typeface="Century" pitchFamily="18" charset="0"/>
              </a:rPr>
              <a:t>With, </a:t>
            </a:r>
          </a:p>
        </p:txBody>
      </p:sp>
      <p:pic>
        <p:nvPicPr>
          <p:cNvPr id="98317" name="Picture 13" descr="strange-render"/>
          <p:cNvPicPr>
            <a:picLocks noChangeAspect="1" noChangeArrowheads="1"/>
          </p:cNvPicPr>
          <p:nvPr/>
        </p:nvPicPr>
        <p:blipFill>
          <a:blip r:embed="rId9" cstate="print"/>
          <a:srcRect/>
          <a:stretch>
            <a:fillRect/>
          </a:stretch>
        </p:blipFill>
        <p:spPr bwMode="auto">
          <a:xfrm>
            <a:off x="6629400" y="4876800"/>
            <a:ext cx="2438400" cy="1908175"/>
          </a:xfrm>
          <a:prstGeom prst="rect">
            <a:avLst/>
          </a:prstGeom>
          <a:noFill/>
        </p:spPr>
      </p:pic>
      <p:graphicFrame>
        <p:nvGraphicFramePr>
          <p:cNvPr id="98318" name="Object 14"/>
          <p:cNvGraphicFramePr>
            <a:graphicFrameLocks noChangeAspect="1"/>
          </p:cNvGraphicFramePr>
          <p:nvPr/>
        </p:nvGraphicFramePr>
        <p:xfrm>
          <a:off x="4724400" y="2514600"/>
          <a:ext cx="622300" cy="444500"/>
        </p:xfrm>
        <a:graphic>
          <a:graphicData uri="http://schemas.openxmlformats.org/presentationml/2006/ole">
            <p:oleObj spid="_x0000_s98318" name="Equation" r:id="rId10" imgW="177480" imgH="126720" progId="Equation.3">
              <p:embed/>
            </p:oleObj>
          </a:graphicData>
        </a:graphic>
      </p:graphicFrame>
      <p:graphicFrame>
        <p:nvGraphicFramePr>
          <p:cNvPr id="98319" name="Object 15"/>
          <p:cNvGraphicFramePr>
            <a:graphicFrameLocks noChangeAspect="1"/>
          </p:cNvGraphicFramePr>
          <p:nvPr/>
        </p:nvGraphicFramePr>
        <p:xfrm>
          <a:off x="4724400" y="3810000"/>
          <a:ext cx="622300" cy="444500"/>
        </p:xfrm>
        <a:graphic>
          <a:graphicData uri="http://schemas.openxmlformats.org/presentationml/2006/ole">
            <p:oleObj spid="_x0000_s98319" name="Equation" r:id="rId11" imgW="177480" imgH="126720" progId="Equation.3">
              <p:embed/>
            </p:oleObj>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9" name="Picture 7" descr="empowered_printable"/>
          <p:cNvPicPr>
            <a:picLocks noChangeAspect="1" noChangeArrowheads="1"/>
          </p:cNvPicPr>
          <p:nvPr/>
        </p:nvPicPr>
        <p:blipFill>
          <a:blip r:embed="rId3"/>
          <a:srcRect/>
          <a:stretch>
            <a:fillRect/>
          </a:stretch>
        </p:blipFill>
        <p:spPr bwMode="auto">
          <a:xfrm>
            <a:off x="0" y="0"/>
            <a:ext cx="9144000" cy="6889750"/>
          </a:xfrm>
          <a:prstGeom prst="rect">
            <a:avLst/>
          </a:prstGeom>
          <a:noFill/>
        </p:spPr>
      </p:pic>
      <p:sp>
        <p:nvSpPr>
          <p:cNvPr id="54275" name="Text Box 3"/>
          <p:cNvSpPr txBox="1">
            <a:spLocks noChangeArrowheads="1"/>
          </p:cNvSpPr>
          <p:nvPr/>
        </p:nvSpPr>
        <p:spPr bwMode="auto">
          <a:xfrm>
            <a:off x="152400" y="304800"/>
            <a:ext cx="8763000" cy="579438"/>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Waveguide Field Equations (Cont’d..)    </a:t>
            </a:r>
          </a:p>
        </p:txBody>
      </p:sp>
      <p:sp>
        <p:nvSpPr>
          <p:cNvPr id="54276" name="Text Box 4"/>
          <p:cNvSpPr txBox="1">
            <a:spLocks noChangeArrowheads="1"/>
          </p:cNvSpPr>
          <p:nvPr/>
        </p:nvSpPr>
        <p:spPr bwMode="auto">
          <a:xfrm>
            <a:off x="304800" y="1295400"/>
            <a:ext cx="8305800" cy="1296988"/>
          </a:xfrm>
          <a:prstGeom prst="rect">
            <a:avLst/>
          </a:prstGeom>
          <a:noFill/>
          <a:ln w="9525">
            <a:noFill/>
            <a:miter lim="800000"/>
            <a:headEnd/>
            <a:tailEnd/>
          </a:ln>
          <a:effectLst/>
        </p:spPr>
        <p:txBody>
          <a:bodyPr>
            <a:spAutoFit/>
          </a:bodyPr>
          <a:lstStyle/>
          <a:p>
            <a:pPr eaLnBrk="0" hangingPunct="0">
              <a:lnSpc>
                <a:spcPct val="110000"/>
              </a:lnSpc>
              <a:spcBef>
                <a:spcPct val="50000"/>
              </a:spcBef>
            </a:pPr>
            <a:r>
              <a:rPr lang="en-US" sz="2400">
                <a:latin typeface="Century" pitchFamily="18" charset="0"/>
              </a:rPr>
              <a:t>So, using these equations, we can find expression for the four transverse components (E</a:t>
            </a:r>
            <a:r>
              <a:rPr lang="en-US" sz="2400" baseline="-25000">
                <a:latin typeface="Century" pitchFamily="18" charset="0"/>
              </a:rPr>
              <a:t>x</a:t>
            </a:r>
            <a:r>
              <a:rPr lang="en-US" sz="2400">
                <a:latin typeface="Century" pitchFamily="18" charset="0"/>
              </a:rPr>
              <a:t>, E</a:t>
            </a:r>
            <a:r>
              <a:rPr lang="en-US" sz="2400" baseline="-25000">
                <a:latin typeface="Century" pitchFamily="18" charset="0"/>
              </a:rPr>
              <a:t>y</a:t>
            </a:r>
            <a:r>
              <a:rPr lang="en-US" sz="2400">
                <a:latin typeface="Century" pitchFamily="18" charset="0"/>
              </a:rPr>
              <a:t>, H</a:t>
            </a:r>
            <a:r>
              <a:rPr lang="en-US" sz="2400" baseline="-25000">
                <a:latin typeface="Century" pitchFamily="18" charset="0"/>
              </a:rPr>
              <a:t>x</a:t>
            </a:r>
            <a:r>
              <a:rPr lang="en-US" sz="2400">
                <a:latin typeface="Century" pitchFamily="18" charset="0"/>
              </a:rPr>
              <a:t>, H</a:t>
            </a:r>
            <a:r>
              <a:rPr lang="en-US" sz="2400" baseline="-25000">
                <a:latin typeface="Century" pitchFamily="18" charset="0"/>
              </a:rPr>
              <a:t>y</a:t>
            </a:r>
            <a:r>
              <a:rPr lang="en-US" sz="2400">
                <a:latin typeface="Century" pitchFamily="18" charset="0"/>
              </a:rPr>
              <a:t>) in terms of z directed components (E</a:t>
            </a:r>
            <a:r>
              <a:rPr lang="en-US" sz="2400" baseline="-25000">
                <a:latin typeface="Century" pitchFamily="18" charset="0"/>
              </a:rPr>
              <a:t>z</a:t>
            </a:r>
            <a:r>
              <a:rPr lang="en-US" sz="2400">
                <a:latin typeface="Century" pitchFamily="18" charset="0"/>
              </a:rPr>
              <a:t> and H</a:t>
            </a:r>
            <a:r>
              <a:rPr lang="en-US" sz="2400" baseline="-25000">
                <a:latin typeface="Century" pitchFamily="18" charset="0"/>
              </a:rPr>
              <a:t>z</a:t>
            </a:r>
            <a:r>
              <a:rPr lang="en-US" sz="2400">
                <a:latin typeface="Century" pitchFamily="18" charset="0"/>
              </a:rPr>
              <a:t>), where:</a:t>
            </a:r>
          </a:p>
        </p:txBody>
      </p:sp>
      <p:graphicFrame>
        <p:nvGraphicFramePr>
          <p:cNvPr id="54277" name="Object 5"/>
          <p:cNvGraphicFramePr>
            <a:graphicFrameLocks noChangeAspect="1"/>
          </p:cNvGraphicFramePr>
          <p:nvPr/>
        </p:nvGraphicFramePr>
        <p:xfrm>
          <a:off x="950913" y="2971800"/>
          <a:ext cx="5141912" cy="1249363"/>
        </p:xfrm>
        <a:graphic>
          <a:graphicData uri="http://schemas.openxmlformats.org/presentationml/2006/ole">
            <p:oleObj spid="_x0000_s54277" name="Equation" r:id="rId4" imgW="1777680" imgH="431640" progId="Equation.3">
              <p:embed/>
            </p:oleObj>
          </a:graphicData>
        </a:graphic>
      </p:graphicFrame>
      <p:graphicFrame>
        <p:nvGraphicFramePr>
          <p:cNvPr id="54278" name="Object 6"/>
          <p:cNvGraphicFramePr>
            <a:graphicFrameLocks noChangeAspect="1"/>
          </p:cNvGraphicFramePr>
          <p:nvPr/>
        </p:nvGraphicFramePr>
        <p:xfrm>
          <a:off x="1136650" y="4495800"/>
          <a:ext cx="4740275" cy="1212850"/>
        </p:xfrm>
        <a:graphic>
          <a:graphicData uri="http://schemas.openxmlformats.org/presentationml/2006/ole">
            <p:oleObj spid="_x0000_s54278" name="Equation" r:id="rId5" imgW="1688760" imgH="431640" progId="Equation.3">
              <p:embed/>
            </p:oleObj>
          </a:graphicData>
        </a:graphic>
      </p:graphicFrame>
      <p:pic>
        <p:nvPicPr>
          <p:cNvPr id="54280" name="Picture 8" descr="strange-render"/>
          <p:cNvPicPr>
            <a:picLocks noChangeAspect="1" noChangeArrowheads="1"/>
          </p:cNvPicPr>
          <p:nvPr/>
        </p:nvPicPr>
        <p:blipFill>
          <a:blip r:embed="rId6" cstate="print"/>
          <a:srcRect/>
          <a:stretch>
            <a:fillRect/>
          </a:stretch>
        </p:blipFill>
        <p:spPr bwMode="auto">
          <a:xfrm>
            <a:off x="6629400" y="4876800"/>
            <a:ext cx="2438400" cy="1908175"/>
          </a:xfrm>
          <a:prstGeom prst="rect">
            <a:avLst/>
          </a:prstGeom>
          <a:noFill/>
        </p:spPr>
      </p:pic>
      <p:sp>
        <p:nvSpPr>
          <p:cNvPr id="54281" name="Text Box 9"/>
          <p:cNvSpPr txBox="1">
            <a:spLocks noChangeArrowheads="1"/>
          </p:cNvSpPr>
          <p:nvPr/>
        </p:nvSpPr>
        <p:spPr bwMode="auto">
          <a:xfrm>
            <a:off x="6248400" y="3276600"/>
            <a:ext cx="838200" cy="579438"/>
          </a:xfrm>
          <a:prstGeom prst="rect">
            <a:avLst/>
          </a:prstGeom>
          <a:noFill/>
          <a:ln w="9525">
            <a:noFill/>
            <a:miter lim="800000"/>
            <a:headEnd/>
            <a:tailEnd/>
          </a:ln>
          <a:effectLst/>
        </p:spPr>
        <p:txBody>
          <a:bodyPr>
            <a:spAutoFit/>
          </a:bodyPr>
          <a:lstStyle/>
          <a:p>
            <a:pPr eaLnBrk="0" hangingPunct="0">
              <a:spcBef>
                <a:spcPct val="50000"/>
              </a:spcBef>
            </a:pPr>
            <a:r>
              <a:rPr lang="en-US" sz="3200" b="1">
                <a:solidFill>
                  <a:srgbClr val="FF3300"/>
                </a:solidFill>
                <a:latin typeface="Century" pitchFamily="18" charset="0"/>
              </a:rPr>
              <a:t>(1)</a:t>
            </a:r>
          </a:p>
        </p:txBody>
      </p:sp>
      <p:sp>
        <p:nvSpPr>
          <p:cNvPr id="54282" name="Text Box 10"/>
          <p:cNvSpPr txBox="1">
            <a:spLocks noChangeArrowheads="1"/>
          </p:cNvSpPr>
          <p:nvPr/>
        </p:nvSpPr>
        <p:spPr bwMode="auto">
          <a:xfrm>
            <a:off x="6248400" y="4800600"/>
            <a:ext cx="838200" cy="579438"/>
          </a:xfrm>
          <a:prstGeom prst="rect">
            <a:avLst/>
          </a:prstGeom>
          <a:noFill/>
          <a:ln w="9525">
            <a:noFill/>
            <a:miter lim="800000"/>
            <a:headEnd/>
            <a:tailEnd/>
          </a:ln>
          <a:effectLst/>
        </p:spPr>
        <p:txBody>
          <a:bodyPr>
            <a:spAutoFit/>
          </a:bodyPr>
          <a:lstStyle/>
          <a:p>
            <a:pPr eaLnBrk="0" hangingPunct="0">
              <a:spcBef>
                <a:spcPct val="50000"/>
              </a:spcBef>
            </a:pPr>
            <a:r>
              <a:rPr lang="en-US" sz="3200" b="1">
                <a:solidFill>
                  <a:srgbClr val="FF3300"/>
                </a:solidFill>
                <a:latin typeface="Century" pitchFamily="18" charset="0"/>
              </a:rPr>
              <a:t>(2)</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306" name="Picture 10" descr="empowered_slide"/>
          <p:cNvPicPr>
            <a:picLocks noChangeAspect="1" noChangeArrowheads="1"/>
          </p:cNvPicPr>
          <p:nvPr/>
        </p:nvPicPr>
        <p:blipFill>
          <a:blip r:embed="rId3"/>
          <a:srcRect/>
          <a:stretch>
            <a:fillRect/>
          </a:stretch>
        </p:blipFill>
        <p:spPr bwMode="auto">
          <a:xfrm>
            <a:off x="0" y="0"/>
            <a:ext cx="9144000" cy="6889750"/>
          </a:xfrm>
          <a:prstGeom prst="rect">
            <a:avLst/>
          </a:prstGeom>
          <a:noFill/>
        </p:spPr>
      </p:pic>
      <p:sp>
        <p:nvSpPr>
          <p:cNvPr id="55299" name="Text Box 3"/>
          <p:cNvSpPr txBox="1">
            <a:spLocks noChangeArrowheads="1"/>
          </p:cNvSpPr>
          <p:nvPr/>
        </p:nvSpPr>
        <p:spPr bwMode="auto">
          <a:xfrm>
            <a:off x="152400" y="304800"/>
            <a:ext cx="8763000" cy="579438"/>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Waveguide Field Equations (Cont’d..)    </a:t>
            </a:r>
          </a:p>
        </p:txBody>
      </p:sp>
      <p:sp>
        <p:nvSpPr>
          <p:cNvPr id="55300" name="Text Box 4"/>
          <p:cNvSpPr txBox="1">
            <a:spLocks noChangeArrowheads="1"/>
          </p:cNvSpPr>
          <p:nvPr/>
        </p:nvSpPr>
        <p:spPr bwMode="auto">
          <a:xfrm>
            <a:off x="228600" y="1447800"/>
            <a:ext cx="3581400" cy="457200"/>
          </a:xfrm>
          <a:prstGeom prst="rect">
            <a:avLst/>
          </a:prstGeom>
          <a:noFill/>
          <a:ln w="9525">
            <a:noFill/>
            <a:miter lim="800000"/>
            <a:headEnd/>
            <a:tailEnd/>
          </a:ln>
          <a:effectLst/>
        </p:spPr>
        <p:txBody>
          <a:bodyPr>
            <a:spAutoFit/>
          </a:bodyPr>
          <a:lstStyle/>
          <a:p>
            <a:pPr eaLnBrk="0" hangingPunct="0">
              <a:spcBef>
                <a:spcPct val="50000"/>
              </a:spcBef>
            </a:pPr>
            <a:r>
              <a:rPr lang="en-US" sz="2400">
                <a:latin typeface="Century" pitchFamily="18" charset="0"/>
              </a:rPr>
              <a:t>And also..</a:t>
            </a:r>
          </a:p>
        </p:txBody>
      </p:sp>
      <p:graphicFrame>
        <p:nvGraphicFramePr>
          <p:cNvPr id="55301" name="Object 5"/>
          <p:cNvGraphicFramePr>
            <a:graphicFrameLocks noChangeAspect="1"/>
          </p:cNvGraphicFramePr>
          <p:nvPr/>
        </p:nvGraphicFramePr>
        <p:xfrm>
          <a:off x="409575" y="2209800"/>
          <a:ext cx="4822825" cy="1182688"/>
        </p:xfrm>
        <a:graphic>
          <a:graphicData uri="http://schemas.openxmlformats.org/presentationml/2006/ole">
            <p:oleObj spid="_x0000_s55301" name="Equation" r:id="rId4" imgW="1765080" imgH="431640" progId="Equation.3">
              <p:embed/>
            </p:oleObj>
          </a:graphicData>
        </a:graphic>
      </p:graphicFrame>
      <p:graphicFrame>
        <p:nvGraphicFramePr>
          <p:cNvPr id="55302" name="Object 6"/>
          <p:cNvGraphicFramePr>
            <a:graphicFrameLocks noChangeAspect="1"/>
          </p:cNvGraphicFramePr>
          <p:nvPr/>
        </p:nvGraphicFramePr>
        <p:xfrm>
          <a:off x="460375" y="3810000"/>
          <a:ext cx="4743450" cy="1144588"/>
        </p:xfrm>
        <a:graphic>
          <a:graphicData uri="http://schemas.openxmlformats.org/presentationml/2006/ole">
            <p:oleObj spid="_x0000_s55302" name="Equation" r:id="rId5" imgW="1790640" imgH="431640" progId="Equation.3">
              <p:embed/>
            </p:oleObj>
          </a:graphicData>
        </a:graphic>
      </p:graphicFrame>
      <p:pic>
        <p:nvPicPr>
          <p:cNvPr id="55307" name="Picture 11" descr="strange-render"/>
          <p:cNvPicPr>
            <a:picLocks noChangeAspect="1" noChangeArrowheads="1"/>
          </p:cNvPicPr>
          <p:nvPr/>
        </p:nvPicPr>
        <p:blipFill>
          <a:blip r:embed="rId6" cstate="print"/>
          <a:srcRect/>
          <a:stretch>
            <a:fillRect/>
          </a:stretch>
        </p:blipFill>
        <p:spPr bwMode="auto">
          <a:xfrm>
            <a:off x="6629400" y="4876800"/>
            <a:ext cx="2438400" cy="1908175"/>
          </a:xfrm>
          <a:prstGeom prst="rect">
            <a:avLst/>
          </a:prstGeom>
          <a:noFill/>
        </p:spPr>
      </p:pic>
      <p:sp>
        <p:nvSpPr>
          <p:cNvPr id="55305" name="Text Box 9"/>
          <p:cNvSpPr txBox="1">
            <a:spLocks noChangeArrowheads="1"/>
          </p:cNvSpPr>
          <p:nvPr/>
        </p:nvSpPr>
        <p:spPr bwMode="auto">
          <a:xfrm>
            <a:off x="1143000" y="5410200"/>
            <a:ext cx="7467600" cy="457200"/>
          </a:xfrm>
          <a:prstGeom prst="rect">
            <a:avLst/>
          </a:prstGeom>
          <a:noFill/>
          <a:ln w="9525">
            <a:noFill/>
            <a:miter lim="800000"/>
            <a:headEnd/>
            <a:tailEnd/>
          </a:ln>
          <a:effectLst/>
        </p:spPr>
        <p:txBody>
          <a:bodyPr>
            <a:spAutoFit/>
          </a:bodyPr>
          <a:lstStyle/>
          <a:p>
            <a:pPr eaLnBrk="0" hangingPunct="0">
              <a:spcBef>
                <a:spcPct val="50000"/>
              </a:spcBef>
            </a:pPr>
            <a:r>
              <a:rPr lang="en-US" sz="2400" b="1">
                <a:solidFill>
                  <a:srgbClr val="FF0000"/>
                </a:solidFill>
                <a:latin typeface="Century" pitchFamily="18" charset="0"/>
              </a:rPr>
              <a:t>Try to derive these four equations on your own!</a:t>
            </a:r>
          </a:p>
        </p:txBody>
      </p:sp>
      <p:sp>
        <p:nvSpPr>
          <p:cNvPr id="55308" name="Text Box 12"/>
          <p:cNvSpPr txBox="1">
            <a:spLocks noChangeArrowheads="1"/>
          </p:cNvSpPr>
          <p:nvPr/>
        </p:nvSpPr>
        <p:spPr bwMode="auto">
          <a:xfrm>
            <a:off x="5791200" y="2514600"/>
            <a:ext cx="838200" cy="579438"/>
          </a:xfrm>
          <a:prstGeom prst="rect">
            <a:avLst/>
          </a:prstGeom>
          <a:noFill/>
          <a:ln w="9525">
            <a:noFill/>
            <a:miter lim="800000"/>
            <a:headEnd/>
            <a:tailEnd/>
          </a:ln>
          <a:effectLst/>
        </p:spPr>
        <p:txBody>
          <a:bodyPr>
            <a:spAutoFit/>
          </a:bodyPr>
          <a:lstStyle/>
          <a:p>
            <a:pPr eaLnBrk="0" hangingPunct="0">
              <a:spcBef>
                <a:spcPct val="50000"/>
              </a:spcBef>
            </a:pPr>
            <a:r>
              <a:rPr lang="en-US" sz="3200" b="1">
                <a:solidFill>
                  <a:srgbClr val="FF3300"/>
                </a:solidFill>
                <a:latin typeface="Century" pitchFamily="18" charset="0"/>
              </a:rPr>
              <a:t>(3)</a:t>
            </a:r>
          </a:p>
        </p:txBody>
      </p:sp>
      <p:sp>
        <p:nvSpPr>
          <p:cNvPr id="55309" name="Text Box 13"/>
          <p:cNvSpPr txBox="1">
            <a:spLocks noChangeArrowheads="1"/>
          </p:cNvSpPr>
          <p:nvPr/>
        </p:nvSpPr>
        <p:spPr bwMode="auto">
          <a:xfrm>
            <a:off x="5791200" y="4038600"/>
            <a:ext cx="838200" cy="579438"/>
          </a:xfrm>
          <a:prstGeom prst="rect">
            <a:avLst/>
          </a:prstGeom>
          <a:noFill/>
          <a:ln w="9525">
            <a:noFill/>
            <a:miter lim="800000"/>
            <a:headEnd/>
            <a:tailEnd/>
          </a:ln>
          <a:effectLst/>
        </p:spPr>
        <p:txBody>
          <a:bodyPr>
            <a:spAutoFit/>
          </a:bodyPr>
          <a:lstStyle/>
          <a:p>
            <a:pPr eaLnBrk="0" hangingPunct="0">
              <a:spcBef>
                <a:spcPct val="50000"/>
              </a:spcBef>
            </a:pPr>
            <a:r>
              <a:rPr lang="en-US" sz="3200" b="1">
                <a:solidFill>
                  <a:srgbClr val="FF3300"/>
                </a:solidFill>
                <a:latin typeface="Century" pitchFamily="18" charset="0"/>
              </a:rPr>
              <a:t>(4)</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5" name="Picture 5" descr="empowered_printable"/>
          <p:cNvPicPr>
            <a:picLocks noChangeAspect="1" noChangeArrowheads="1"/>
          </p:cNvPicPr>
          <p:nvPr/>
        </p:nvPicPr>
        <p:blipFill>
          <a:blip r:embed="rId2"/>
          <a:srcRect/>
          <a:stretch>
            <a:fillRect/>
          </a:stretch>
        </p:blipFill>
        <p:spPr bwMode="auto">
          <a:xfrm>
            <a:off x="0" y="0"/>
            <a:ext cx="9144000" cy="6889750"/>
          </a:xfrm>
          <a:prstGeom prst="rect">
            <a:avLst/>
          </a:prstGeom>
          <a:noFill/>
        </p:spPr>
      </p:pic>
      <p:sp>
        <p:nvSpPr>
          <p:cNvPr id="56323" name="Text Box 3"/>
          <p:cNvSpPr txBox="1">
            <a:spLocks noChangeArrowheads="1"/>
          </p:cNvSpPr>
          <p:nvPr/>
        </p:nvSpPr>
        <p:spPr bwMode="auto">
          <a:xfrm>
            <a:off x="152400" y="304800"/>
            <a:ext cx="8763000" cy="579438"/>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Waveguide Field Equations (Cont’d..)    </a:t>
            </a:r>
          </a:p>
        </p:txBody>
      </p:sp>
      <p:sp>
        <p:nvSpPr>
          <p:cNvPr id="56324" name="Text Box 4"/>
          <p:cNvSpPr txBox="1">
            <a:spLocks noChangeArrowheads="1"/>
          </p:cNvSpPr>
          <p:nvPr/>
        </p:nvSpPr>
        <p:spPr bwMode="auto">
          <a:xfrm>
            <a:off x="381000" y="1752600"/>
            <a:ext cx="8229600" cy="3086100"/>
          </a:xfrm>
          <a:prstGeom prst="rect">
            <a:avLst/>
          </a:prstGeom>
          <a:noFill/>
          <a:ln w="9525">
            <a:noFill/>
            <a:miter lim="800000"/>
            <a:headEnd/>
            <a:tailEnd/>
          </a:ln>
          <a:effectLst/>
        </p:spPr>
        <p:txBody>
          <a:bodyPr>
            <a:spAutoFit/>
          </a:bodyPr>
          <a:lstStyle/>
          <a:p>
            <a:pPr eaLnBrk="0" hangingPunct="0">
              <a:lnSpc>
                <a:spcPct val="120000"/>
              </a:lnSpc>
              <a:spcBef>
                <a:spcPct val="50000"/>
              </a:spcBef>
            </a:pPr>
            <a:r>
              <a:rPr lang="en-US" sz="2400">
                <a:latin typeface="Century" pitchFamily="18" charset="0"/>
              </a:rPr>
              <a:t>So, these four important equations will be used to find the transverse components for TM and TE mode, where:</a:t>
            </a:r>
          </a:p>
          <a:p>
            <a:pPr eaLnBrk="0" hangingPunct="0">
              <a:lnSpc>
                <a:spcPct val="120000"/>
              </a:lnSpc>
              <a:spcBef>
                <a:spcPct val="50000"/>
              </a:spcBef>
              <a:buFontTx/>
              <a:buChar char="•"/>
            </a:pPr>
            <a:r>
              <a:rPr lang="en-US" sz="2400">
                <a:latin typeface="Century" pitchFamily="18" charset="0"/>
              </a:rPr>
              <a:t> for TM mode, H</a:t>
            </a:r>
            <a:r>
              <a:rPr lang="en-US" sz="2400" baseline="-25000">
                <a:latin typeface="Century" pitchFamily="18" charset="0"/>
              </a:rPr>
              <a:t>z</a:t>
            </a:r>
            <a:r>
              <a:rPr lang="en-US" sz="2400">
                <a:latin typeface="Century" pitchFamily="18" charset="0"/>
              </a:rPr>
              <a:t>=0, then use these four equations to find the transverse components.</a:t>
            </a:r>
          </a:p>
          <a:p>
            <a:pPr eaLnBrk="0" hangingPunct="0">
              <a:lnSpc>
                <a:spcPct val="120000"/>
              </a:lnSpc>
              <a:spcBef>
                <a:spcPct val="50000"/>
              </a:spcBef>
              <a:buFontTx/>
              <a:buChar char="•"/>
            </a:pPr>
            <a:r>
              <a:rPr lang="en-US" sz="2400">
                <a:latin typeface="Century" pitchFamily="18" charset="0"/>
              </a:rPr>
              <a:t> for TE mode, E</a:t>
            </a:r>
            <a:r>
              <a:rPr lang="en-US" sz="2400" baseline="-25000">
                <a:latin typeface="Century" pitchFamily="18" charset="0"/>
              </a:rPr>
              <a:t>z</a:t>
            </a:r>
            <a:r>
              <a:rPr lang="en-US" sz="2400">
                <a:latin typeface="Century" pitchFamily="18" charset="0"/>
              </a:rPr>
              <a:t>=0, then use these four equations to find the transverse components.</a:t>
            </a:r>
          </a:p>
        </p:txBody>
      </p:sp>
      <p:pic>
        <p:nvPicPr>
          <p:cNvPr id="56326" name="Picture 6" descr="strange-render"/>
          <p:cNvPicPr>
            <a:picLocks noChangeAspect="1" noChangeArrowheads="1"/>
          </p:cNvPicPr>
          <p:nvPr/>
        </p:nvPicPr>
        <p:blipFill>
          <a:blip r:embed="rId3" cstate="print"/>
          <a:srcRect/>
          <a:stretch>
            <a:fillRect/>
          </a:stretch>
        </p:blipFill>
        <p:spPr bwMode="auto">
          <a:xfrm>
            <a:off x="6629400" y="4876800"/>
            <a:ext cx="2438400" cy="190817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7" name="Picture 7" descr="empowered_slide"/>
          <p:cNvPicPr>
            <a:picLocks noChangeAspect="1" noChangeArrowheads="1"/>
          </p:cNvPicPr>
          <p:nvPr/>
        </p:nvPicPr>
        <p:blipFill>
          <a:blip r:embed="rId2"/>
          <a:srcRect/>
          <a:stretch>
            <a:fillRect/>
          </a:stretch>
        </p:blipFill>
        <p:spPr bwMode="auto">
          <a:xfrm>
            <a:off x="0" y="0"/>
            <a:ext cx="9144000" cy="6889750"/>
          </a:xfrm>
          <a:prstGeom prst="rect">
            <a:avLst/>
          </a:prstGeom>
          <a:noFill/>
        </p:spPr>
      </p:pic>
      <p:sp>
        <p:nvSpPr>
          <p:cNvPr id="10244" name="Text Box 4"/>
          <p:cNvSpPr txBox="1">
            <a:spLocks noChangeArrowheads="1"/>
          </p:cNvSpPr>
          <p:nvPr/>
        </p:nvSpPr>
        <p:spPr bwMode="auto">
          <a:xfrm>
            <a:off x="304800" y="304800"/>
            <a:ext cx="6934200" cy="641350"/>
          </a:xfrm>
          <a:prstGeom prst="rect">
            <a:avLst/>
          </a:prstGeom>
          <a:noFill/>
          <a:ln w="9525">
            <a:noFill/>
            <a:miter lim="800000"/>
            <a:headEnd/>
            <a:tailEnd/>
          </a:ln>
          <a:effectLst/>
        </p:spPr>
        <p:txBody>
          <a:bodyPr>
            <a:spAutoFit/>
          </a:bodyPr>
          <a:lstStyle/>
          <a:p>
            <a:pPr>
              <a:spcBef>
                <a:spcPct val="50000"/>
              </a:spcBef>
            </a:pPr>
            <a:r>
              <a:rPr lang="en-US" sz="3600">
                <a:solidFill>
                  <a:schemeClr val="bg1"/>
                </a:solidFill>
                <a:latin typeface="Copperplate Gothic Bold" pitchFamily="34" charset="0"/>
              </a:rPr>
              <a:t>Introduction</a:t>
            </a:r>
          </a:p>
        </p:txBody>
      </p:sp>
      <p:sp>
        <p:nvSpPr>
          <p:cNvPr id="10245" name="Text Box 5"/>
          <p:cNvSpPr txBox="1">
            <a:spLocks noChangeArrowheads="1"/>
          </p:cNvSpPr>
          <p:nvPr/>
        </p:nvSpPr>
        <p:spPr bwMode="auto">
          <a:xfrm>
            <a:off x="304800" y="1600200"/>
            <a:ext cx="8610600" cy="4035425"/>
          </a:xfrm>
          <a:prstGeom prst="rect">
            <a:avLst/>
          </a:prstGeom>
          <a:noFill/>
          <a:ln w="9525">
            <a:noFill/>
            <a:miter lim="800000"/>
            <a:headEnd/>
            <a:tailEnd/>
          </a:ln>
          <a:effectLst/>
        </p:spPr>
        <p:txBody>
          <a:bodyPr>
            <a:spAutoFit/>
          </a:bodyPr>
          <a:lstStyle/>
          <a:p>
            <a:pPr algn="just">
              <a:lnSpc>
                <a:spcPct val="140000"/>
              </a:lnSpc>
              <a:spcBef>
                <a:spcPct val="50000"/>
              </a:spcBef>
            </a:pPr>
            <a:r>
              <a:rPr lang="en-US" sz="2400">
                <a:latin typeface="Century" pitchFamily="18" charset="0"/>
              </a:rPr>
              <a:t>WAVEGUIDE </a:t>
            </a:r>
            <a:r>
              <a:rPr lang="en-US" sz="2400">
                <a:latin typeface="Century" pitchFamily="18" charset="0"/>
                <a:sym typeface="Wingdings" pitchFamily="2" charset="2"/>
              </a:rPr>
              <a:t> any structure that supports propagation of a wave. In general usage: </a:t>
            </a:r>
          </a:p>
          <a:p>
            <a:pPr algn="just">
              <a:lnSpc>
                <a:spcPct val="140000"/>
              </a:lnSpc>
              <a:spcBef>
                <a:spcPct val="50000"/>
              </a:spcBef>
              <a:buClr>
                <a:schemeClr val="hlink"/>
              </a:buClr>
              <a:buSzPct val="80000"/>
              <a:buFont typeface="Wingdings" pitchFamily="2" charset="2"/>
              <a:buChar char="Ø"/>
            </a:pPr>
            <a:r>
              <a:rPr lang="en-US" sz="2400">
                <a:latin typeface="Century" pitchFamily="18" charset="0"/>
                <a:sym typeface="Wingdings" pitchFamily="2" charset="2"/>
              </a:rPr>
              <a:t> The term waveguide refers to constructs that only support non TEM mode propagation, name in the </a:t>
            </a:r>
            <a:r>
              <a:rPr lang="en-US" sz="2400" b="1">
                <a:solidFill>
                  <a:srgbClr val="FF0000"/>
                </a:solidFill>
                <a:latin typeface="Century" pitchFamily="18" charset="0"/>
                <a:sym typeface="Wingdings" pitchFamily="2" charset="2"/>
              </a:rPr>
              <a:t>TE</a:t>
            </a:r>
            <a:r>
              <a:rPr lang="en-US" sz="2400">
                <a:latin typeface="Century" pitchFamily="18" charset="0"/>
                <a:sym typeface="Wingdings" pitchFamily="2" charset="2"/>
              </a:rPr>
              <a:t> and </a:t>
            </a:r>
            <a:r>
              <a:rPr lang="en-US" sz="2400" b="1">
                <a:solidFill>
                  <a:srgbClr val="FF0000"/>
                </a:solidFill>
                <a:latin typeface="Century" pitchFamily="18" charset="0"/>
                <a:sym typeface="Wingdings" pitchFamily="2" charset="2"/>
              </a:rPr>
              <a:t>TM</a:t>
            </a:r>
            <a:r>
              <a:rPr lang="en-US" sz="2400">
                <a:latin typeface="Century" pitchFamily="18" charset="0"/>
                <a:sym typeface="Wingdings" pitchFamily="2" charset="2"/>
              </a:rPr>
              <a:t> Mode.</a:t>
            </a:r>
          </a:p>
          <a:p>
            <a:pPr algn="just">
              <a:lnSpc>
                <a:spcPct val="140000"/>
              </a:lnSpc>
              <a:spcBef>
                <a:spcPct val="50000"/>
              </a:spcBef>
              <a:buClr>
                <a:schemeClr val="hlink"/>
              </a:buClr>
              <a:buSzPct val="80000"/>
              <a:buFont typeface="Wingdings" pitchFamily="2" charset="2"/>
              <a:buChar char="Ø"/>
            </a:pPr>
            <a:r>
              <a:rPr lang="en-US" sz="2400">
                <a:latin typeface="Century" pitchFamily="18" charset="0"/>
                <a:sym typeface="Wingdings" pitchFamily="2" charset="2"/>
              </a:rPr>
              <a:t>It also unable to support wave propagation below a certain frequency, or </a:t>
            </a:r>
            <a:r>
              <a:rPr lang="en-US" sz="2400" b="1" i="1">
                <a:solidFill>
                  <a:srgbClr val="FF0000"/>
                </a:solidFill>
                <a:latin typeface="Century" pitchFamily="18" charset="0"/>
                <a:sym typeface="Wingdings" pitchFamily="2" charset="2"/>
              </a:rPr>
              <a:t>cutoff frequency</a:t>
            </a:r>
            <a:endParaRPr lang="en-US" sz="2400">
              <a:latin typeface="Century" pitchFamily="18" charset="0"/>
            </a:endParaRPr>
          </a:p>
        </p:txBody>
      </p:sp>
      <p:pic>
        <p:nvPicPr>
          <p:cNvPr id="10248" name="Picture 8" descr="strange-render"/>
          <p:cNvPicPr>
            <a:picLocks noChangeAspect="1" noChangeArrowheads="1"/>
          </p:cNvPicPr>
          <p:nvPr/>
        </p:nvPicPr>
        <p:blipFill>
          <a:blip r:embed="rId3" cstate="print"/>
          <a:srcRect/>
          <a:stretch>
            <a:fillRect/>
          </a:stretch>
        </p:blipFill>
        <p:spPr bwMode="auto">
          <a:xfrm>
            <a:off x="6629400" y="4876800"/>
            <a:ext cx="2438400" cy="1908175"/>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098" name="Picture 2" descr="empowered_printable"/>
          <p:cNvPicPr>
            <a:picLocks noChangeAspect="1" noChangeArrowheads="1"/>
          </p:cNvPicPr>
          <p:nvPr/>
        </p:nvPicPr>
        <p:blipFill>
          <a:blip r:embed="rId3"/>
          <a:srcRect/>
          <a:stretch>
            <a:fillRect/>
          </a:stretch>
        </p:blipFill>
        <p:spPr bwMode="auto">
          <a:xfrm>
            <a:off x="0" y="0"/>
            <a:ext cx="9144000" cy="6889750"/>
          </a:xfrm>
          <a:prstGeom prst="rect">
            <a:avLst/>
          </a:prstGeom>
          <a:noFill/>
        </p:spPr>
      </p:pic>
      <p:sp>
        <p:nvSpPr>
          <p:cNvPr id="132099" name="Text Box 3"/>
          <p:cNvSpPr txBox="1">
            <a:spLocks noChangeArrowheads="1"/>
          </p:cNvSpPr>
          <p:nvPr/>
        </p:nvSpPr>
        <p:spPr bwMode="auto">
          <a:xfrm>
            <a:off x="152400" y="304800"/>
            <a:ext cx="8763000" cy="579438"/>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Waveguide Field Equations (Cont’d..)    </a:t>
            </a:r>
          </a:p>
        </p:txBody>
      </p:sp>
      <p:pic>
        <p:nvPicPr>
          <p:cNvPr id="132101" name="Picture 5" descr="strange-render"/>
          <p:cNvPicPr>
            <a:picLocks noChangeAspect="1" noChangeArrowheads="1"/>
          </p:cNvPicPr>
          <p:nvPr/>
        </p:nvPicPr>
        <p:blipFill>
          <a:blip r:embed="rId4" cstate="print"/>
          <a:srcRect/>
          <a:stretch>
            <a:fillRect/>
          </a:stretch>
        </p:blipFill>
        <p:spPr bwMode="auto">
          <a:xfrm>
            <a:off x="6629400" y="4876800"/>
            <a:ext cx="2438400" cy="1908175"/>
          </a:xfrm>
          <a:prstGeom prst="rect">
            <a:avLst/>
          </a:prstGeom>
          <a:noFill/>
        </p:spPr>
      </p:pic>
      <p:sp>
        <p:nvSpPr>
          <p:cNvPr id="132102" name="Rectangle 6"/>
          <p:cNvSpPr>
            <a:spLocks noChangeArrowheads="1"/>
          </p:cNvSpPr>
          <p:nvPr/>
        </p:nvSpPr>
        <p:spPr bwMode="auto">
          <a:xfrm>
            <a:off x="304800" y="1600200"/>
            <a:ext cx="8408988" cy="530225"/>
          </a:xfrm>
          <a:prstGeom prst="rect">
            <a:avLst/>
          </a:prstGeom>
          <a:noFill/>
          <a:ln w="9525" algn="ctr">
            <a:noFill/>
            <a:miter lim="800000"/>
            <a:headEnd/>
            <a:tailEnd/>
          </a:ln>
          <a:effectLst/>
        </p:spPr>
        <p:txBody>
          <a:bodyPr wrap="none" lIns="92075" tIns="46038" rIns="92075" bIns="46038">
            <a:spAutoFit/>
          </a:bodyPr>
          <a:lstStyle/>
          <a:p>
            <a:pPr eaLnBrk="0" hangingPunct="0">
              <a:lnSpc>
                <a:spcPct val="120000"/>
              </a:lnSpc>
              <a:spcBef>
                <a:spcPct val="50000"/>
              </a:spcBef>
              <a:buFontTx/>
              <a:buChar char="•"/>
            </a:pPr>
            <a:r>
              <a:rPr lang="en-US" sz="2400">
                <a:latin typeface="Century" pitchFamily="18" charset="0"/>
              </a:rPr>
              <a:t> for TM mode, H</a:t>
            </a:r>
            <a:r>
              <a:rPr lang="en-US" sz="2400" baseline="-25000">
                <a:latin typeface="Century" pitchFamily="18" charset="0"/>
              </a:rPr>
              <a:t>z</a:t>
            </a:r>
            <a:r>
              <a:rPr lang="en-US" sz="2400">
                <a:latin typeface="Century" pitchFamily="18" charset="0"/>
              </a:rPr>
              <a:t>=0, equation (1) to (4) can be reduced to:</a:t>
            </a:r>
          </a:p>
        </p:txBody>
      </p:sp>
      <p:graphicFrame>
        <p:nvGraphicFramePr>
          <p:cNvPr id="132103" name="Object 7"/>
          <p:cNvGraphicFramePr>
            <a:graphicFrameLocks noChangeAspect="1"/>
          </p:cNvGraphicFramePr>
          <p:nvPr/>
        </p:nvGraphicFramePr>
        <p:xfrm>
          <a:off x="347663" y="2590800"/>
          <a:ext cx="3268662" cy="1249363"/>
        </p:xfrm>
        <a:graphic>
          <a:graphicData uri="http://schemas.openxmlformats.org/presentationml/2006/ole">
            <p:oleObj spid="_x0000_s132103" name="Equation" r:id="rId5" imgW="1130040" imgH="431640" progId="Equation.3">
              <p:embed/>
            </p:oleObj>
          </a:graphicData>
        </a:graphic>
      </p:graphicFrame>
      <p:graphicFrame>
        <p:nvGraphicFramePr>
          <p:cNvPr id="132104" name="Object 8"/>
          <p:cNvGraphicFramePr>
            <a:graphicFrameLocks noChangeAspect="1"/>
          </p:cNvGraphicFramePr>
          <p:nvPr/>
        </p:nvGraphicFramePr>
        <p:xfrm>
          <a:off x="274638" y="4267200"/>
          <a:ext cx="3386137" cy="1212850"/>
        </p:xfrm>
        <a:graphic>
          <a:graphicData uri="http://schemas.openxmlformats.org/presentationml/2006/ole">
            <p:oleObj spid="_x0000_s132104" name="Equation" r:id="rId6" imgW="1206360" imgH="431640" progId="Equation.3">
              <p:embed/>
            </p:oleObj>
          </a:graphicData>
        </a:graphic>
      </p:graphicFrame>
      <p:graphicFrame>
        <p:nvGraphicFramePr>
          <p:cNvPr id="132105" name="Object 9"/>
          <p:cNvGraphicFramePr>
            <a:graphicFrameLocks noChangeAspect="1"/>
          </p:cNvGraphicFramePr>
          <p:nvPr/>
        </p:nvGraphicFramePr>
        <p:xfrm>
          <a:off x="4621213" y="2667000"/>
          <a:ext cx="3052762" cy="1147763"/>
        </p:xfrm>
        <a:graphic>
          <a:graphicData uri="http://schemas.openxmlformats.org/presentationml/2006/ole">
            <p:oleObj spid="_x0000_s132105" name="Equation" r:id="rId7" imgW="1117440" imgH="419040" progId="Equation.3">
              <p:embed/>
            </p:oleObj>
          </a:graphicData>
        </a:graphic>
      </p:graphicFrame>
      <p:graphicFrame>
        <p:nvGraphicFramePr>
          <p:cNvPr id="132106" name="Object 10"/>
          <p:cNvGraphicFramePr>
            <a:graphicFrameLocks noChangeAspect="1"/>
          </p:cNvGraphicFramePr>
          <p:nvPr/>
        </p:nvGraphicFramePr>
        <p:xfrm>
          <a:off x="4624388" y="4343400"/>
          <a:ext cx="3432175" cy="1111250"/>
        </p:xfrm>
        <a:graphic>
          <a:graphicData uri="http://schemas.openxmlformats.org/presentationml/2006/ole">
            <p:oleObj spid="_x0000_s132106" name="Equation" r:id="rId8" imgW="1295280" imgH="419040" progId="Equation.3">
              <p:embed/>
            </p:oleObj>
          </a:graphicData>
        </a:graphic>
      </p:graphicFrame>
      <p:sp>
        <p:nvSpPr>
          <p:cNvPr id="132107" name="Text Box 11"/>
          <p:cNvSpPr txBox="1">
            <a:spLocks noChangeArrowheads="1"/>
          </p:cNvSpPr>
          <p:nvPr/>
        </p:nvSpPr>
        <p:spPr bwMode="auto">
          <a:xfrm>
            <a:off x="3733800" y="2895600"/>
            <a:ext cx="838200" cy="579438"/>
          </a:xfrm>
          <a:prstGeom prst="rect">
            <a:avLst/>
          </a:prstGeom>
          <a:noFill/>
          <a:ln w="9525">
            <a:noFill/>
            <a:miter lim="800000"/>
            <a:headEnd/>
            <a:tailEnd/>
          </a:ln>
          <a:effectLst/>
        </p:spPr>
        <p:txBody>
          <a:bodyPr>
            <a:spAutoFit/>
          </a:bodyPr>
          <a:lstStyle/>
          <a:p>
            <a:pPr eaLnBrk="0" hangingPunct="0">
              <a:spcBef>
                <a:spcPct val="50000"/>
              </a:spcBef>
            </a:pPr>
            <a:r>
              <a:rPr lang="en-US" sz="3200" b="1">
                <a:solidFill>
                  <a:srgbClr val="FF3300"/>
                </a:solidFill>
                <a:latin typeface="Century" pitchFamily="18" charset="0"/>
              </a:rPr>
              <a:t>(5)</a:t>
            </a:r>
          </a:p>
        </p:txBody>
      </p:sp>
      <p:sp>
        <p:nvSpPr>
          <p:cNvPr id="132108" name="Text Box 12"/>
          <p:cNvSpPr txBox="1">
            <a:spLocks noChangeArrowheads="1"/>
          </p:cNvSpPr>
          <p:nvPr/>
        </p:nvSpPr>
        <p:spPr bwMode="auto">
          <a:xfrm>
            <a:off x="8001000" y="2819400"/>
            <a:ext cx="838200" cy="579438"/>
          </a:xfrm>
          <a:prstGeom prst="rect">
            <a:avLst/>
          </a:prstGeom>
          <a:noFill/>
          <a:ln w="9525">
            <a:noFill/>
            <a:miter lim="800000"/>
            <a:headEnd/>
            <a:tailEnd/>
          </a:ln>
          <a:effectLst/>
        </p:spPr>
        <p:txBody>
          <a:bodyPr>
            <a:spAutoFit/>
          </a:bodyPr>
          <a:lstStyle/>
          <a:p>
            <a:pPr eaLnBrk="0" hangingPunct="0">
              <a:spcBef>
                <a:spcPct val="50000"/>
              </a:spcBef>
            </a:pPr>
            <a:r>
              <a:rPr lang="en-US" sz="3200" b="1">
                <a:solidFill>
                  <a:srgbClr val="FF3300"/>
                </a:solidFill>
                <a:latin typeface="Century" pitchFamily="18" charset="0"/>
              </a:rPr>
              <a:t>(6)</a:t>
            </a:r>
          </a:p>
        </p:txBody>
      </p:sp>
      <p:sp>
        <p:nvSpPr>
          <p:cNvPr id="132109" name="Text Box 13"/>
          <p:cNvSpPr txBox="1">
            <a:spLocks noChangeArrowheads="1"/>
          </p:cNvSpPr>
          <p:nvPr/>
        </p:nvSpPr>
        <p:spPr bwMode="auto">
          <a:xfrm>
            <a:off x="8305800" y="4572000"/>
            <a:ext cx="838200" cy="579438"/>
          </a:xfrm>
          <a:prstGeom prst="rect">
            <a:avLst/>
          </a:prstGeom>
          <a:noFill/>
          <a:ln w="9525">
            <a:noFill/>
            <a:miter lim="800000"/>
            <a:headEnd/>
            <a:tailEnd/>
          </a:ln>
          <a:effectLst/>
        </p:spPr>
        <p:txBody>
          <a:bodyPr>
            <a:spAutoFit/>
          </a:bodyPr>
          <a:lstStyle/>
          <a:p>
            <a:pPr eaLnBrk="0" hangingPunct="0">
              <a:spcBef>
                <a:spcPct val="50000"/>
              </a:spcBef>
            </a:pPr>
            <a:r>
              <a:rPr lang="en-US" sz="3200" b="1">
                <a:solidFill>
                  <a:srgbClr val="FF3300"/>
                </a:solidFill>
                <a:latin typeface="Century" pitchFamily="18" charset="0"/>
              </a:rPr>
              <a:t>(8)</a:t>
            </a:r>
          </a:p>
        </p:txBody>
      </p:sp>
      <p:sp>
        <p:nvSpPr>
          <p:cNvPr id="132110" name="Text Box 14"/>
          <p:cNvSpPr txBox="1">
            <a:spLocks noChangeArrowheads="1"/>
          </p:cNvSpPr>
          <p:nvPr/>
        </p:nvSpPr>
        <p:spPr bwMode="auto">
          <a:xfrm>
            <a:off x="3657600" y="4495800"/>
            <a:ext cx="838200" cy="579438"/>
          </a:xfrm>
          <a:prstGeom prst="rect">
            <a:avLst/>
          </a:prstGeom>
          <a:noFill/>
          <a:ln w="9525">
            <a:noFill/>
            <a:miter lim="800000"/>
            <a:headEnd/>
            <a:tailEnd/>
          </a:ln>
          <a:effectLst/>
        </p:spPr>
        <p:txBody>
          <a:bodyPr>
            <a:spAutoFit/>
          </a:bodyPr>
          <a:lstStyle/>
          <a:p>
            <a:pPr eaLnBrk="0" hangingPunct="0">
              <a:spcBef>
                <a:spcPct val="50000"/>
              </a:spcBef>
            </a:pPr>
            <a:r>
              <a:rPr lang="en-US" sz="3200" b="1">
                <a:solidFill>
                  <a:srgbClr val="FF3300"/>
                </a:solidFill>
                <a:latin typeface="Century" pitchFamily="18" charset="0"/>
              </a:rPr>
              <a:t>(7)</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22" name="Picture 2" descr="empowered_printable"/>
          <p:cNvPicPr>
            <a:picLocks noChangeAspect="1" noChangeArrowheads="1"/>
          </p:cNvPicPr>
          <p:nvPr/>
        </p:nvPicPr>
        <p:blipFill>
          <a:blip r:embed="rId3"/>
          <a:srcRect/>
          <a:stretch>
            <a:fillRect/>
          </a:stretch>
        </p:blipFill>
        <p:spPr bwMode="auto">
          <a:xfrm>
            <a:off x="0" y="0"/>
            <a:ext cx="9144000" cy="6889750"/>
          </a:xfrm>
          <a:prstGeom prst="rect">
            <a:avLst/>
          </a:prstGeom>
          <a:noFill/>
        </p:spPr>
      </p:pic>
      <p:sp>
        <p:nvSpPr>
          <p:cNvPr id="133123" name="Text Box 3"/>
          <p:cNvSpPr txBox="1">
            <a:spLocks noChangeArrowheads="1"/>
          </p:cNvSpPr>
          <p:nvPr/>
        </p:nvSpPr>
        <p:spPr bwMode="auto">
          <a:xfrm>
            <a:off x="152400" y="304800"/>
            <a:ext cx="8763000" cy="579438"/>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Waveguide Field Equations (Cont’d..)    </a:t>
            </a:r>
          </a:p>
        </p:txBody>
      </p:sp>
      <p:pic>
        <p:nvPicPr>
          <p:cNvPr id="133124" name="Picture 4" descr="strange-render"/>
          <p:cNvPicPr>
            <a:picLocks noChangeAspect="1" noChangeArrowheads="1"/>
          </p:cNvPicPr>
          <p:nvPr/>
        </p:nvPicPr>
        <p:blipFill>
          <a:blip r:embed="rId4" cstate="print"/>
          <a:srcRect/>
          <a:stretch>
            <a:fillRect/>
          </a:stretch>
        </p:blipFill>
        <p:spPr bwMode="auto">
          <a:xfrm>
            <a:off x="6629400" y="4876800"/>
            <a:ext cx="2438400" cy="1908175"/>
          </a:xfrm>
          <a:prstGeom prst="rect">
            <a:avLst/>
          </a:prstGeom>
          <a:noFill/>
        </p:spPr>
      </p:pic>
      <p:sp>
        <p:nvSpPr>
          <p:cNvPr id="133125" name="Rectangle 5"/>
          <p:cNvSpPr>
            <a:spLocks noChangeArrowheads="1"/>
          </p:cNvSpPr>
          <p:nvPr/>
        </p:nvSpPr>
        <p:spPr bwMode="auto">
          <a:xfrm>
            <a:off x="304800" y="1600200"/>
            <a:ext cx="8308975" cy="530225"/>
          </a:xfrm>
          <a:prstGeom prst="rect">
            <a:avLst/>
          </a:prstGeom>
          <a:noFill/>
          <a:ln w="9525" algn="ctr">
            <a:noFill/>
            <a:miter lim="800000"/>
            <a:headEnd/>
            <a:tailEnd/>
          </a:ln>
          <a:effectLst/>
        </p:spPr>
        <p:txBody>
          <a:bodyPr wrap="none" lIns="92075" tIns="46038" rIns="92075" bIns="46038">
            <a:spAutoFit/>
          </a:bodyPr>
          <a:lstStyle/>
          <a:p>
            <a:pPr eaLnBrk="0" hangingPunct="0">
              <a:lnSpc>
                <a:spcPct val="120000"/>
              </a:lnSpc>
              <a:spcBef>
                <a:spcPct val="50000"/>
              </a:spcBef>
              <a:buFontTx/>
              <a:buChar char="•"/>
            </a:pPr>
            <a:r>
              <a:rPr lang="en-US" sz="2400">
                <a:latin typeface="Century" pitchFamily="18" charset="0"/>
              </a:rPr>
              <a:t> for TE mode, E</a:t>
            </a:r>
            <a:r>
              <a:rPr lang="en-US" sz="2400" baseline="-25000">
                <a:latin typeface="Century" pitchFamily="18" charset="0"/>
              </a:rPr>
              <a:t>z</a:t>
            </a:r>
            <a:r>
              <a:rPr lang="en-US" sz="2400">
                <a:latin typeface="Century" pitchFamily="18" charset="0"/>
              </a:rPr>
              <a:t>=0, equation (1) to (4) can be reduced to:</a:t>
            </a:r>
          </a:p>
        </p:txBody>
      </p:sp>
      <p:graphicFrame>
        <p:nvGraphicFramePr>
          <p:cNvPr id="133126" name="Object 6"/>
          <p:cNvGraphicFramePr>
            <a:graphicFrameLocks noChangeAspect="1"/>
          </p:cNvGraphicFramePr>
          <p:nvPr/>
        </p:nvGraphicFramePr>
        <p:xfrm>
          <a:off x="431800" y="2667000"/>
          <a:ext cx="3251200" cy="1119188"/>
        </p:xfrm>
        <a:graphic>
          <a:graphicData uri="http://schemas.openxmlformats.org/presentationml/2006/ole">
            <p:oleObj spid="_x0000_s133126" name="Equation" r:id="rId5" imgW="1218960" imgH="419040" progId="Equation.3">
              <p:embed/>
            </p:oleObj>
          </a:graphicData>
        </a:graphic>
      </p:graphicFrame>
      <p:graphicFrame>
        <p:nvGraphicFramePr>
          <p:cNvPr id="133127" name="Object 7"/>
          <p:cNvGraphicFramePr>
            <a:graphicFrameLocks noChangeAspect="1"/>
          </p:cNvGraphicFramePr>
          <p:nvPr/>
        </p:nvGraphicFramePr>
        <p:xfrm>
          <a:off x="427038" y="4343400"/>
          <a:ext cx="3279775" cy="1177925"/>
        </p:xfrm>
        <a:graphic>
          <a:graphicData uri="http://schemas.openxmlformats.org/presentationml/2006/ole">
            <p:oleObj spid="_x0000_s133127" name="Equation" r:id="rId6" imgW="1168200" imgH="419040" progId="Equation.3">
              <p:embed/>
            </p:oleObj>
          </a:graphicData>
        </a:graphic>
      </p:graphicFrame>
      <p:graphicFrame>
        <p:nvGraphicFramePr>
          <p:cNvPr id="133128" name="Object 8"/>
          <p:cNvGraphicFramePr>
            <a:graphicFrameLocks noChangeAspect="1"/>
          </p:cNvGraphicFramePr>
          <p:nvPr/>
        </p:nvGraphicFramePr>
        <p:xfrm>
          <a:off x="4708525" y="2667000"/>
          <a:ext cx="3157538" cy="1182688"/>
        </p:xfrm>
        <a:graphic>
          <a:graphicData uri="http://schemas.openxmlformats.org/presentationml/2006/ole">
            <p:oleObj spid="_x0000_s133128" name="Equation" r:id="rId7" imgW="1295280" imgH="431640" progId="Equation.3">
              <p:embed/>
            </p:oleObj>
          </a:graphicData>
        </a:graphic>
      </p:graphicFrame>
      <p:graphicFrame>
        <p:nvGraphicFramePr>
          <p:cNvPr id="133129" name="Object 9"/>
          <p:cNvGraphicFramePr>
            <a:graphicFrameLocks noChangeAspect="1"/>
          </p:cNvGraphicFramePr>
          <p:nvPr/>
        </p:nvGraphicFramePr>
        <p:xfrm>
          <a:off x="4775200" y="4419600"/>
          <a:ext cx="3097213" cy="1144588"/>
        </p:xfrm>
        <a:graphic>
          <a:graphicData uri="http://schemas.openxmlformats.org/presentationml/2006/ole">
            <p:oleObj spid="_x0000_s133129" name="Equation" r:id="rId8" imgW="1168200" imgH="431640" progId="Equation.3">
              <p:embed/>
            </p:oleObj>
          </a:graphicData>
        </a:graphic>
      </p:graphicFrame>
      <p:sp>
        <p:nvSpPr>
          <p:cNvPr id="133130" name="Text Box 10"/>
          <p:cNvSpPr txBox="1">
            <a:spLocks noChangeArrowheads="1"/>
          </p:cNvSpPr>
          <p:nvPr/>
        </p:nvSpPr>
        <p:spPr bwMode="auto">
          <a:xfrm>
            <a:off x="3733800" y="2895600"/>
            <a:ext cx="838200" cy="579438"/>
          </a:xfrm>
          <a:prstGeom prst="rect">
            <a:avLst/>
          </a:prstGeom>
          <a:noFill/>
          <a:ln w="9525">
            <a:noFill/>
            <a:miter lim="800000"/>
            <a:headEnd/>
            <a:tailEnd/>
          </a:ln>
          <a:effectLst/>
        </p:spPr>
        <p:txBody>
          <a:bodyPr>
            <a:spAutoFit/>
          </a:bodyPr>
          <a:lstStyle/>
          <a:p>
            <a:pPr eaLnBrk="0" hangingPunct="0">
              <a:spcBef>
                <a:spcPct val="50000"/>
              </a:spcBef>
            </a:pPr>
            <a:r>
              <a:rPr lang="en-US" sz="3200" b="1">
                <a:solidFill>
                  <a:srgbClr val="FF3300"/>
                </a:solidFill>
                <a:latin typeface="Century" pitchFamily="18" charset="0"/>
              </a:rPr>
              <a:t>(9)</a:t>
            </a:r>
          </a:p>
        </p:txBody>
      </p:sp>
      <p:sp>
        <p:nvSpPr>
          <p:cNvPr id="133131" name="Text Box 11"/>
          <p:cNvSpPr txBox="1">
            <a:spLocks noChangeArrowheads="1"/>
          </p:cNvSpPr>
          <p:nvPr/>
        </p:nvSpPr>
        <p:spPr bwMode="auto">
          <a:xfrm>
            <a:off x="8001000" y="2819400"/>
            <a:ext cx="1143000" cy="579438"/>
          </a:xfrm>
          <a:prstGeom prst="rect">
            <a:avLst/>
          </a:prstGeom>
          <a:noFill/>
          <a:ln w="9525">
            <a:noFill/>
            <a:miter lim="800000"/>
            <a:headEnd/>
            <a:tailEnd/>
          </a:ln>
          <a:effectLst/>
        </p:spPr>
        <p:txBody>
          <a:bodyPr>
            <a:spAutoFit/>
          </a:bodyPr>
          <a:lstStyle/>
          <a:p>
            <a:pPr eaLnBrk="0" hangingPunct="0">
              <a:spcBef>
                <a:spcPct val="50000"/>
              </a:spcBef>
            </a:pPr>
            <a:r>
              <a:rPr lang="en-US" sz="3200" b="1">
                <a:solidFill>
                  <a:srgbClr val="FF3300"/>
                </a:solidFill>
                <a:latin typeface="Century" pitchFamily="18" charset="0"/>
              </a:rPr>
              <a:t>(10)</a:t>
            </a:r>
          </a:p>
        </p:txBody>
      </p:sp>
      <p:sp>
        <p:nvSpPr>
          <p:cNvPr id="133132" name="Text Box 12"/>
          <p:cNvSpPr txBox="1">
            <a:spLocks noChangeArrowheads="1"/>
          </p:cNvSpPr>
          <p:nvPr/>
        </p:nvSpPr>
        <p:spPr bwMode="auto">
          <a:xfrm>
            <a:off x="8001000" y="4572000"/>
            <a:ext cx="1143000" cy="579438"/>
          </a:xfrm>
          <a:prstGeom prst="rect">
            <a:avLst/>
          </a:prstGeom>
          <a:noFill/>
          <a:ln w="9525">
            <a:noFill/>
            <a:miter lim="800000"/>
            <a:headEnd/>
            <a:tailEnd/>
          </a:ln>
          <a:effectLst/>
        </p:spPr>
        <p:txBody>
          <a:bodyPr>
            <a:spAutoFit/>
          </a:bodyPr>
          <a:lstStyle/>
          <a:p>
            <a:pPr eaLnBrk="0" hangingPunct="0">
              <a:spcBef>
                <a:spcPct val="50000"/>
              </a:spcBef>
            </a:pPr>
            <a:r>
              <a:rPr lang="en-US" sz="3200" b="1">
                <a:solidFill>
                  <a:srgbClr val="FF3300"/>
                </a:solidFill>
                <a:latin typeface="Century" pitchFamily="18" charset="0"/>
              </a:rPr>
              <a:t>(12)</a:t>
            </a:r>
          </a:p>
        </p:txBody>
      </p:sp>
      <p:sp>
        <p:nvSpPr>
          <p:cNvPr id="133133" name="Text Box 13"/>
          <p:cNvSpPr txBox="1">
            <a:spLocks noChangeArrowheads="1"/>
          </p:cNvSpPr>
          <p:nvPr/>
        </p:nvSpPr>
        <p:spPr bwMode="auto">
          <a:xfrm>
            <a:off x="3733800" y="4495800"/>
            <a:ext cx="990600" cy="579438"/>
          </a:xfrm>
          <a:prstGeom prst="rect">
            <a:avLst/>
          </a:prstGeom>
          <a:noFill/>
          <a:ln w="9525">
            <a:noFill/>
            <a:miter lim="800000"/>
            <a:headEnd/>
            <a:tailEnd/>
          </a:ln>
          <a:effectLst/>
        </p:spPr>
        <p:txBody>
          <a:bodyPr>
            <a:spAutoFit/>
          </a:bodyPr>
          <a:lstStyle/>
          <a:p>
            <a:pPr eaLnBrk="0" hangingPunct="0">
              <a:spcBef>
                <a:spcPct val="50000"/>
              </a:spcBef>
            </a:pPr>
            <a:r>
              <a:rPr lang="en-US" sz="3200" b="1">
                <a:solidFill>
                  <a:srgbClr val="FF3300"/>
                </a:solidFill>
                <a:latin typeface="Century" pitchFamily="18" charset="0"/>
              </a:rPr>
              <a:t>(11)</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8" name="Picture 4" descr="empowered_slide"/>
          <p:cNvPicPr>
            <a:picLocks noChangeAspect="1" noChangeArrowheads="1"/>
          </p:cNvPicPr>
          <p:nvPr/>
        </p:nvPicPr>
        <p:blipFill>
          <a:blip r:embed="rId2"/>
          <a:srcRect/>
          <a:stretch>
            <a:fillRect/>
          </a:stretch>
        </p:blipFill>
        <p:spPr bwMode="auto">
          <a:xfrm>
            <a:off x="0" y="0"/>
            <a:ext cx="9144000" cy="6889750"/>
          </a:xfrm>
          <a:prstGeom prst="rect">
            <a:avLst/>
          </a:prstGeom>
          <a:noFill/>
        </p:spPr>
      </p:pic>
      <p:sp>
        <p:nvSpPr>
          <p:cNvPr id="118789" name="Text Box 5"/>
          <p:cNvSpPr txBox="1">
            <a:spLocks noChangeArrowheads="1"/>
          </p:cNvSpPr>
          <p:nvPr/>
        </p:nvSpPr>
        <p:spPr bwMode="auto">
          <a:xfrm>
            <a:off x="152400" y="304800"/>
            <a:ext cx="8458200" cy="579438"/>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1.3	Parallel Plate Waveguide</a:t>
            </a:r>
          </a:p>
        </p:txBody>
      </p:sp>
      <p:sp>
        <p:nvSpPr>
          <p:cNvPr id="118790" name="Text Box 6"/>
          <p:cNvSpPr txBox="1">
            <a:spLocks noChangeArrowheads="1"/>
          </p:cNvSpPr>
          <p:nvPr/>
        </p:nvSpPr>
        <p:spPr bwMode="auto">
          <a:xfrm>
            <a:off x="304800" y="1447800"/>
            <a:ext cx="8077200" cy="1296988"/>
          </a:xfrm>
          <a:prstGeom prst="rect">
            <a:avLst/>
          </a:prstGeom>
          <a:noFill/>
          <a:ln w="9525">
            <a:noFill/>
            <a:miter lim="800000"/>
            <a:headEnd/>
            <a:tailEnd/>
          </a:ln>
          <a:effectLst/>
        </p:spPr>
        <p:txBody>
          <a:bodyPr>
            <a:spAutoFit/>
          </a:bodyPr>
          <a:lstStyle/>
          <a:p>
            <a:pPr algn="just" eaLnBrk="0" hangingPunct="0">
              <a:lnSpc>
                <a:spcPct val="110000"/>
              </a:lnSpc>
              <a:spcBef>
                <a:spcPct val="50000"/>
              </a:spcBef>
            </a:pPr>
            <a:r>
              <a:rPr lang="en-US" sz="2400">
                <a:latin typeface="Century" pitchFamily="18" charset="0"/>
              </a:rPr>
              <a:t>The parallel plate waveguide is the simplest type of guide that can support TM and TE Modes, and TEM as well because it’s formed from two plates as shown.</a:t>
            </a:r>
          </a:p>
        </p:txBody>
      </p:sp>
      <p:pic>
        <p:nvPicPr>
          <p:cNvPr id="118791"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724400" y="2895600"/>
            <a:ext cx="4724400" cy="3562350"/>
          </a:xfrm>
          <a:prstGeom prst="rect">
            <a:avLst/>
          </a:prstGeom>
          <a:noFill/>
          <a:ln w="9525">
            <a:noFill/>
            <a:miter lim="800000"/>
            <a:headEnd/>
            <a:tailEnd/>
          </a:ln>
          <a:effectLst/>
        </p:spPr>
      </p:pic>
      <p:sp>
        <p:nvSpPr>
          <p:cNvPr id="118792" name="Text Box 8"/>
          <p:cNvSpPr txBox="1">
            <a:spLocks noChangeArrowheads="1"/>
          </p:cNvSpPr>
          <p:nvPr/>
        </p:nvSpPr>
        <p:spPr bwMode="auto">
          <a:xfrm>
            <a:off x="381000" y="3124200"/>
            <a:ext cx="4572000" cy="3038475"/>
          </a:xfrm>
          <a:prstGeom prst="rect">
            <a:avLst/>
          </a:prstGeom>
          <a:noFill/>
          <a:ln w="9525">
            <a:noFill/>
            <a:miter lim="800000"/>
            <a:headEnd/>
            <a:tailEnd/>
          </a:ln>
          <a:effectLst/>
        </p:spPr>
        <p:txBody>
          <a:bodyPr>
            <a:spAutoFit/>
          </a:bodyPr>
          <a:lstStyle/>
          <a:p>
            <a:pPr algn="just" eaLnBrk="0" hangingPunct="0">
              <a:lnSpc>
                <a:spcPct val="110000"/>
              </a:lnSpc>
              <a:spcBef>
                <a:spcPct val="50000"/>
              </a:spcBef>
            </a:pPr>
            <a:r>
              <a:rPr lang="en-US" sz="2200">
                <a:latin typeface="Century" pitchFamily="18" charset="0"/>
              </a:rPr>
              <a:t>The width W is assumed to be much greater than the separation d, so that fringing fields and any x variation can be ignored. A material with permittivity </a:t>
            </a:r>
            <a:r>
              <a:rPr lang="el-GR" sz="2200">
                <a:latin typeface="Century" pitchFamily="18" charset="0"/>
              </a:rPr>
              <a:t>ε</a:t>
            </a:r>
            <a:r>
              <a:rPr lang="en-US" sz="2200" baseline="-25000">
                <a:latin typeface="Century" pitchFamily="18" charset="0"/>
              </a:rPr>
              <a:t>r</a:t>
            </a:r>
            <a:r>
              <a:rPr lang="en-US" sz="2200">
                <a:latin typeface="Century" pitchFamily="18" charset="0"/>
              </a:rPr>
              <a:t> and permeability </a:t>
            </a:r>
            <a:r>
              <a:rPr lang="en-US">
                <a:latin typeface="Century" pitchFamily="18" charset="0"/>
              </a:rPr>
              <a:t>µ</a:t>
            </a:r>
            <a:r>
              <a:rPr lang="en-US" baseline="-25000">
                <a:latin typeface="Century" pitchFamily="18" charset="0"/>
              </a:rPr>
              <a:t>r</a:t>
            </a:r>
            <a:r>
              <a:rPr lang="en-US" sz="2200">
                <a:latin typeface="Century" pitchFamily="18" charset="0"/>
              </a:rPr>
              <a:t> is assumed to fill the region between the two plates.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8" name="Picture 2" descr="empowered_printable"/>
          <p:cNvPicPr>
            <a:picLocks noChangeAspect="1" noChangeArrowheads="1"/>
          </p:cNvPicPr>
          <p:nvPr/>
        </p:nvPicPr>
        <p:blipFill>
          <a:blip r:embed="rId3"/>
          <a:srcRect/>
          <a:stretch>
            <a:fillRect/>
          </a:stretch>
        </p:blipFill>
        <p:spPr bwMode="auto">
          <a:xfrm>
            <a:off x="0" y="0"/>
            <a:ext cx="9144000" cy="6889750"/>
          </a:xfrm>
          <a:prstGeom prst="rect">
            <a:avLst/>
          </a:prstGeom>
          <a:noFill/>
        </p:spPr>
      </p:pic>
      <p:pic>
        <p:nvPicPr>
          <p:cNvPr id="121859" name="Picture 3" descr="strange-render"/>
          <p:cNvPicPr>
            <a:picLocks noChangeAspect="1" noChangeArrowheads="1"/>
          </p:cNvPicPr>
          <p:nvPr/>
        </p:nvPicPr>
        <p:blipFill>
          <a:blip r:embed="rId4" cstate="print"/>
          <a:srcRect/>
          <a:stretch>
            <a:fillRect/>
          </a:stretch>
        </p:blipFill>
        <p:spPr bwMode="auto">
          <a:xfrm>
            <a:off x="6629400" y="4876800"/>
            <a:ext cx="2438400" cy="1908175"/>
          </a:xfrm>
          <a:prstGeom prst="rect">
            <a:avLst/>
          </a:prstGeom>
          <a:noFill/>
        </p:spPr>
      </p:pic>
      <p:sp>
        <p:nvSpPr>
          <p:cNvPr id="121861" name="Text Box 5"/>
          <p:cNvSpPr txBox="1">
            <a:spLocks noChangeArrowheads="1"/>
          </p:cNvSpPr>
          <p:nvPr/>
        </p:nvSpPr>
        <p:spPr bwMode="auto">
          <a:xfrm>
            <a:off x="152400" y="304800"/>
            <a:ext cx="8763000" cy="579438"/>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Parallel Plate Waveguide (Cont’d..)</a:t>
            </a:r>
          </a:p>
        </p:txBody>
      </p:sp>
      <p:sp>
        <p:nvSpPr>
          <p:cNvPr id="121862" name="Rectangle 6"/>
          <p:cNvSpPr>
            <a:spLocks noChangeArrowheads="1"/>
          </p:cNvSpPr>
          <p:nvPr/>
        </p:nvSpPr>
        <p:spPr bwMode="auto">
          <a:xfrm>
            <a:off x="228600" y="1752600"/>
            <a:ext cx="4648200" cy="3406775"/>
          </a:xfrm>
          <a:prstGeom prst="rect">
            <a:avLst/>
          </a:prstGeom>
          <a:noFill/>
          <a:ln w="9525">
            <a:noFill/>
            <a:miter lim="800000"/>
            <a:headEnd/>
            <a:tailEnd/>
          </a:ln>
          <a:effectLst/>
        </p:spPr>
        <p:txBody>
          <a:bodyPr lIns="92075" tIns="46038" rIns="92075" bIns="46038">
            <a:spAutoFit/>
          </a:bodyPr>
          <a:lstStyle/>
          <a:p>
            <a:pPr algn="just">
              <a:lnSpc>
                <a:spcPct val="110000"/>
              </a:lnSpc>
            </a:pPr>
            <a:r>
              <a:rPr lang="en-US" sz="2200">
                <a:latin typeface="Century" pitchFamily="18" charset="0"/>
              </a:rPr>
              <a:t>By considering the boundary condition, the magnitude E will change with y, E=0 at y=0 and at y=a but maximum in the middle. Magnitude E will not change with x since x is infinity (no boundary), so the value will constant . The E will along the propagation    i.e. +z direction. Thus, </a:t>
            </a:r>
          </a:p>
        </p:txBody>
      </p:sp>
      <p:graphicFrame>
        <p:nvGraphicFramePr>
          <p:cNvPr id="121863" name="Object 7"/>
          <p:cNvGraphicFramePr>
            <a:graphicFrameLocks/>
          </p:cNvGraphicFramePr>
          <p:nvPr/>
        </p:nvGraphicFramePr>
        <p:xfrm>
          <a:off x="5181600" y="2438400"/>
          <a:ext cx="3746500" cy="2057400"/>
        </p:xfrm>
        <a:graphic>
          <a:graphicData uri="http://schemas.openxmlformats.org/presentationml/2006/ole">
            <p:oleObj spid="_x0000_s121863" name="VISIO" r:id="rId5" imgW="3517560" imgH="1628640" progId="Visio.Drawing.4">
              <p:embed/>
            </p:oleObj>
          </a:graphicData>
        </a:graphic>
      </p:graphicFrame>
      <p:sp>
        <p:nvSpPr>
          <p:cNvPr id="121864" name="Rectangle 8"/>
          <p:cNvSpPr>
            <a:spLocks noChangeArrowheads="1"/>
          </p:cNvSpPr>
          <p:nvPr/>
        </p:nvSpPr>
        <p:spPr bwMode="auto">
          <a:xfrm>
            <a:off x="7924800" y="4343400"/>
            <a:ext cx="298450" cy="366713"/>
          </a:xfrm>
          <a:prstGeom prst="rect">
            <a:avLst/>
          </a:prstGeom>
          <a:noFill/>
          <a:ln w="9525">
            <a:noFill/>
            <a:miter lim="800000"/>
            <a:headEnd/>
            <a:tailEnd/>
          </a:ln>
          <a:effectLst/>
        </p:spPr>
        <p:txBody>
          <a:bodyPr wrap="none" lIns="92075" tIns="46038" rIns="92075" bIns="46038">
            <a:spAutoFit/>
          </a:bodyPr>
          <a:lstStyle/>
          <a:p>
            <a:r>
              <a:rPr lang="en-US"/>
              <a:t>x</a:t>
            </a:r>
          </a:p>
        </p:txBody>
      </p:sp>
      <p:sp>
        <p:nvSpPr>
          <p:cNvPr id="121865" name="Rectangle 9"/>
          <p:cNvSpPr>
            <a:spLocks noChangeArrowheads="1"/>
          </p:cNvSpPr>
          <p:nvPr/>
        </p:nvSpPr>
        <p:spPr bwMode="auto">
          <a:xfrm>
            <a:off x="6553200" y="3124200"/>
            <a:ext cx="298450" cy="366713"/>
          </a:xfrm>
          <a:prstGeom prst="rect">
            <a:avLst/>
          </a:prstGeom>
          <a:noFill/>
          <a:ln w="9525">
            <a:noFill/>
            <a:miter lim="800000"/>
            <a:headEnd/>
            <a:tailEnd/>
          </a:ln>
          <a:effectLst/>
        </p:spPr>
        <p:txBody>
          <a:bodyPr wrap="none" lIns="92075" tIns="46038" rIns="92075" bIns="46038">
            <a:spAutoFit/>
          </a:bodyPr>
          <a:lstStyle/>
          <a:p>
            <a:r>
              <a:rPr lang="en-US"/>
              <a:t>z</a:t>
            </a:r>
          </a:p>
        </p:txBody>
      </p:sp>
      <p:sp>
        <p:nvSpPr>
          <p:cNvPr id="121866" name="Rectangle 10"/>
          <p:cNvSpPr>
            <a:spLocks noChangeArrowheads="1"/>
          </p:cNvSpPr>
          <p:nvPr/>
        </p:nvSpPr>
        <p:spPr bwMode="auto">
          <a:xfrm>
            <a:off x="4876800" y="2971800"/>
            <a:ext cx="558800" cy="366713"/>
          </a:xfrm>
          <a:prstGeom prst="rect">
            <a:avLst/>
          </a:prstGeom>
          <a:noFill/>
          <a:ln w="9525">
            <a:noFill/>
            <a:miter lim="800000"/>
            <a:headEnd/>
            <a:tailEnd/>
          </a:ln>
          <a:effectLst/>
        </p:spPr>
        <p:txBody>
          <a:bodyPr wrap="none" lIns="92075" tIns="46038" rIns="92075" bIns="46038">
            <a:spAutoFit/>
          </a:bodyPr>
          <a:lstStyle/>
          <a:p>
            <a:r>
              <a:rPr lang="en-US"/>
              <a:t>y=a</a:t>
            </a:r>
          </a:p>
        </p:txBody>
      </p:sp>
      <p:sp>
        <p:nvSpPr>
          <p:cNvPr id="121867" name="Rectangle 11"/>
          <p:cNvSpPr>
            <a:spLocks noChangeArrowheads="1"/>
          </p:cNvSpPr>
          <p:nvPr/>
        </p:nvSpPr>
        <p:spPr bwMode="auto">
          <a:xfrm>
            <a:off x="4953000" y="4343400"/>
            <a:ext cx="558800" cy="366713"/>
          </a:xfrm>
          <a:prstGeom prst="rect">
            <a:avLst/>
          </a:prstGeom>
          <a:noFill/>
          <a:ln w="9525">
            <a:noFill/>
            <a:miter lim="800000"/>
            <a:headEnd/>
            <a:tailEnd/>
          </a:ln>
          <a:effectLst/>
        </p:spPr>
        <p:txBody>
          <a:bodyPr wrap="none" lIns="92075" tIns="46038" rIns="92075" bIns="46038">
            <a:spAutoFit/>
          </a:bodyPr>
          <a:lstStyle/>
          <a:p>
            <a:r>
              <a:rPr lang="en-US"/>
              <a:t>y=0</a:t>
            </a:r>
          </a:p>
        </p:txBody>
      </p:sp>
      <p:graphicFrame>
        <p:nvGraphicFramePr>
          <p:cNvPr id="121869" name="Object 13"/>
          <p:cNvGraphicFramePr>
            <a:graphicFrameLocks noChangeAspect="1"/>
          </p:cNvGraphicFramePr>
          <p:nvPr/>
        </p:nvGraphicFramePr>
        <p:xfrm>
          <a:off x="3048000" y="4953000"/>
          <a:ext cx="1066800" cy="995363"/>
        </p:xfrm>
        <a:graphic>
          <a:graphicData uri="http://schemas.openxmlformats.org/presentationml/2006/ole">
            <p:oleObj spid="_x0000_s121869" name="Equation" r:id="rId6" imgW="380880" imgH="355320" progId="Equation.3">
              <p:embed/>
            </p:oleObj>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2" name="Picture 2" descr="empowered_printable"/>
          <p:cNvPicPr>
            <a:picLocks noChangeAspect="1" noChangeArrowheads="1"/>
          </p:cNvPicPr>
          <p:nvPr/>
        </p:nvPicPr>
        <p:blipFill>
          <a:blip r:embed="rId3"/>
          <a:srcRect/>
          <a:stretch>
            <a:fillRect/>
          </a:stretch>
        </p:blipFill>
        <p:spPr bwMode="auto">
          <a:xfrm>
            <a:off x="0" y="0"/>
            <a:ext cx="9144000" cy="6889750"/>
          </a:xfrm>
          <a:prstGeom prst="rect">
            <a:avLst/>
          </a:prstGeom>
          <a:noFill/>
        </p:spPr>
      </p:pic>
      <p:pic>
        <p:nvPicPr>
          <p:cNvPr id="122883" name="Picture 3" descr="strange-render"/>
          <p:cNvPicPr>
            <a:picLocks noChangeAspect="1" noChangeArrowheads="1"/>
          </p:cNvPicPr>
          <p:nvPr/>
        </p:nvPicPr>
        <p:blipFill>
          <a:blip r:embed="rId4" cstate="print"/>
          <a:srcRect/>
          <a:stretch>
            <a:fillRect/>
          </a:stretch>
        </p:blipFill>
        <p:spPr bwMode="auto">
          <a:xfrm>
            <a:off x="6629400" y="4876800"/>
            <a:ext cx="2438400" cy="1908175"/>
          </a:xfrm>
          <a:prstGeom prst="rect">
            <a:avLst/>
          </a:prstGeom>
          <a:noFill/>
        </p:spPr>
      </p:pic>
      <p:sp>
        <p:nvSpPr>
          <p:cNvPr id="122885" name="Text Box 5"/>
          <p:cNvSpPr txBox="1">
            <a:spLocks noChangeArrowheads="1"/>
          </p:cNvSpPr>
          <p:nvPr/>
        </p:nvSpPr>
        <p:spPr bwMode="auto">
          <a:xfrm>
            <a:off x="228600" y="152400"/>
            <a:ext cx="87630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Parallel Plate Waveguide Modes (Cont’d..)</a:t>
            </a:r>
          </a:p>
        </p:txBody>
      </p:sp>
      <p:sp>
        <p:nvSpPr>
          <p:cNvPr id="122886" name="Text Box 6"/>
          <p:cNvSpPr txBox="1">
            <a:spLocks noChangeArrowheads="1"/>
          </p:cNvSpPr>
          <p:nvPr/>
        </p:nvSpPr>
        <p:spPr bwMode="auto">
          <a:xfrm>
            <a:off x="152400" y="1524000"/>
            <a:ext cx="6781800" cy="519113"/>
          </a:xfrm>
          <a:prstGeom prst="rect">
            <a:avLst/>
          </a:prstGeom>
          <a:noFill/>
          <a:ln w="9525">
            <a:noFill/>
            <a:miter lim="800000"/>
            <a:headEnd/>
            <a:tailEnd/>
          </a:ln>
          <a:effectLst/>
        </p:spPr>
        <p:txBody>
          <a:bodyPr>
            <a:spAutoFit/>
          </a:bodyPr>
          <a:lstStyle/>
          <a:p>
            <a:pPr eaLnBrk="0" hangingPunct="0">
              <a:spcBef>
                <a:spcPct val="50000"/>
              </a:spcBef>
              <a:buFontTx/>
              <a:buChar char="•"/>
            </a:pPr>
            <a:r>
              <a:rPr lang="en-US" sz="2800">
                <a:latin typeface="Copperplate Gothic Bold" pitchFamily="34" charset="0"/>
              </a:rPr>
              <a:t> For TM Mode</a:t>
            </a:r>
          </a:p>
        </p:txBody>
      </p:sp>
      <p:sp>
        <p:nvSpPr>
          <p:cNvPr id="122901" name="Text Box 21"/>
          <p:cNvSpPr txBox="1">
            <a:spLocks noChangeArrowheads="1"/>
          </p:cNvSpPr>
          <p:nvPr/>
        </p:nvSpPr>
        <p:spPr bwMode="auto">
          <a:xfrm>
            <a:off x="533400" y="2362200"/>
            <a:ext cx="8610600" cy="1187450"/>
          </a:xfrm>
          <a:prstGeom prst="rect">
            <a:avLst/>
          </a:prstGeom>
          <a:noFill/>
          <a:ln w="9525">
            <a:noFill/>
            <a:miter lim="800000"/>
            <a:headEnd/>
            <a:tailEnd/>
          </a:ln>
          <a:effectLst/>
        </p:spPr>
        <p:txBody>
          <a:bodyPr>
            <a:spAutoFit/>
          </a:bodyPr>
          <a:lstStyle/>
          <a:p>
            <a:pPr algn="just"/>
            <a:r>
              <a:rPr lang="en-US" sz="2400">
                <a:latin typeface="Century" pitchFamily="18" charset="0"/>
              </a:rPr>
              <a:t>For TM Mode, the magnetic field has its components transverse or normal to the direction of wave propagation, where H</a:t>
            </a:r>
            <a:r>
              <a:rPr lang="en-US" sz="2400" baseline="-25000">
                <a:latin typeface="Century" pitchFamily="18" charset="0"/>
              </a:rPr>
              <a:t>z</a:t>
            </a:r>
            <a:r>
              <a:rPr lang="en-US" sz="2400">
                <a:latin typeface="Century" pitchFamily="18" charset="0"/>
              </a:rPr>
              <a:t>=0 and a nonzero E</a:t>
            </a:r>
            <a:r>
              <a:rPr lang="en-US" sz="2400" baseline="-25000">
                <a:latin typeface="Century" pitchFamily="18" charset="0"/>
              </a:rPr>
              <a:t>z</a:t>
            </a:r>
            <a:r>
              <a:rPr lang="en-US" sz="2400">
                <a:latin typeface="Century" pitchFamily="18" charset="0"/>
              </a:rPr>
              <a:t> fields. So,</a:t>
            </a:r>
          </a:p>
        </p:txBody>
      </p:sp>
      <p:graphicFrame>
        <p:nvGraphicFramePr>
          <p:cNvPr id="122904" name="Object 24"/>
          <p:cNvGraphicFramePr>
            <a:graphicFrameLocks noChangeAspect="1"/>
          </p:cNvGraphicFramePr>
          <p:nvPr/>
        </p:nvGraphicFramePr>
        <p:xfrm>
          <a:off x="609600" y="3886200"/>
          <a:ext cx="2894013" cy="692150"/>
        </p:xfrm>
        <a:graphic>
          <a:graphicData uri="http://schemas.openxmlformats.org/presentationml/2006/ole">
            <p:oleObj spid="_x0000_s122904" name="Equation" r:id="rId5" imgW="952200" imgH="228600" progId="Equation.3">
              <p:embed/>
            </p:oleObj>
          </a:graphicData>
        </a:graphic>
      </p:graphicFrame>
      <p:graphicFrame>
        <p:nvGraphicFramePr>
          <p:cNvPr id="122905" name="Object 25"/>
          <p:cNvGraphicFramePr>
            <a:graphicFrameLocks noChangeAspect="1"/>
          </p:cNvGraphicFramePr>
          <p:nvPr/>
        </p:nvGraphicFramePr>
        <p:xfrm>
          <a:off x="3581400" y="4038600"/>
          <a:ext cx="685800" cy="490538"/>
        </p:xfrm>
        <a:graphic>
          <a:graphicData uri="http://schemas.openxmlformats.org/presentationml/2006/ole">
            <p:oleObj spid="_x0000_s122905" name="Equation" r:id="rId6" imgW="177480" imgH="126720" progId="Equation.3">
              <p:embed/>
            </p:oleObj>
          </a:graphicData>
        </a:graphic>
      </p:graphicFrame>
      <p:graphicFrame>
        <p:nvGraphicFramePr>
          <p:cNvPr id="122907" name="Object 27"/>
          <p:cNvGraphicFramePr>
            <a:graphicFrameLocks noChangeAspect="1"/>
          </p:cNvGraphicFramePr>
          <p:nvPr/>
        </p:nvGraphicFramePr>
        <p:xfrm>
          <a:off x="4267200" y="3810000"/>
          <a:ext cx="4464050" cy="987425"/>
        </p:xfrm>
        <a:graphic>
          <a:graphicData uri="http://schemas.openxmlformats.org/presentationml/2006/ole">
            <p:oleObj spid="_x0000_s122907" name="Equation" r:id="rId7" imgW="1942920" imgH="431640" progId="Equation.3">
              <p:embed/>
            </p:oleObj>
          </a:graphicData>
        </a:graphic>
      </p:graphicFrame>
      <p:sp>
        <p:nvSpPr>
          <p:cNvPr id="122908" name="Text Box 28"/>
          <p:cNvSpPr txBox="1">
            <a:spLocks noChangeArrowheads="1"/>
          </p:cNvSpPr>
          <p:nvPr/>
        </p:nvSpPr>
        <p:spPr bwMode="auto">
          <a:xfrm>
            <a:off x="457200" y="4800600"/>
            <a:ext cx="8382000" cy="427038"/>
          </a:xfrm>
          <a:prstGeom prst="rect">
            <a:avLst/>
          </a:prstGeom>
          <a:noFill/>
          <a:ln w="9525" algn="ctr">
            <a:noFill/>
            <a:miter lim="800000"/>
            <a:headEnd/>
            <a:tailEnd/>
          </a:ln>
          <a:effectLst/>
        </p:spPr>
        <p:txBody>
          <a:bodyPr lIns="92075" tIns="46038" rIns="92075" bIns="46038">
            <a:spAutoFit/>
          </a:bodyPr>
          <a:lstStyle/>
          <a:p>
            <a:pPr>
              <a:spcBef>
                <a:spcPct val="50000"/>
              </a:spcBef>
            </a:pPr>
            <a:r>
              <a:rPr lang="en-US" sz="2200">
                <a:latin typeface="Century" pitchFamily="18" charset="0"/>
              </a:rPr>
              <a:t>Since the field is gong to +z direction, it can be reduced to only:</a:t>
            </a:r>
          </a:p>
        </p:txBody>
      </p:sp>
      <p:graphicFrame>
        <p:nvGraphicFramePr>
          <p:cNvPr id="122909" name="Object 29"/>
          <p:cNvGraphicFramePr>
            <a:graphicFrameLocks noChangeAspect="1"/>
          </p:cNvGraphicFramePr>
          <p:nvPr/>
        </p:nvGraphicFramePr>
        <p:xfrm>
          <a:off x="1851025" y="5410200"/>
          <a:ext cx="3413125" cy="987425"/>
        </p:xfrm>
        <a:graphic>
          <a:graphicData uri="http://schemas.openxmlformats.org/presentationml/2006/ole">
            <p:oleObj spid="_x0000_s122909" name="Equation" r:id="rId8" imgW="1485720" imgH="431640" progId="Equation.3">
              <p:embed/>
            </p:oleObj>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55" name="Rectangle 23"/>
          <p:cNvSpPr>
            <a:spLocks noGrp="1" noChangeArrowheads="1"/>
          </p:cNvSpPr>
          <p:nvPr>
            <p:ph type="title"/>
          </p:nvPr>
        </p:nvSpPr>
        <p:spPr/>
        <p:txBody>
          <a:bodyPr/>
          <a:lstStyle/>
          <a:p>
            <a:endParaRPr lang="en-US"/>
          </a:p>
        </p:txBody>
      </p:sp>
      <p:graphicFrame>
        <p:nvGraphicFramePr>
          <p:cNvPr id="120851" name="Object 19"/>
          <p:cNvGraphicFramePr>
            <a:graphicFrameLocks noChangeAspect="1"/>
          </p:cNvGraphicFramePr>
          <p:nvPr>
            <p:ph sz="half" idx="1"/>
          </p:nvPr>
        </p:nvGraphicFramePr>
        <p:xfrm>
          <a:off x="1574800" y="3448050"/>
          <a:ext cx="1803400" cy="419100"/>
        </p:xfrm>
        <a:graphic>
          <a:graphicData uri="http://schemas.openxmlformats.org/presentationml/2006/ole">
            <p:oleObj spid="_x0000_s120851" name="Equation" r:id="rId3" imgW="1803240" imgH="419040" progId="Equation.3">
              <p:embed/>
            </p:oleObj>
          </a:graphicData>
        </a:graphic>
      </p:graphicFrame>
      <p:pic>
        <p:nvPicPr>
          <p:cNvPr id="120836" name="Picture 4" descr="empowered_slide"/>
          <p:cNvPicPr>
            <a:picLocks noChangeAspect="1" noChangeArrowheads="1"/>
          </p:cNvPicPr>
          <p:nvPr/>
        </p:nvPicPr>
        <p:blipFill>
          <a:blip r:embed="rId4"/>
          <a:srcRect/>
          <a:stretch>
            <a:fillRect/>
          </a:stretch>
        </p:blipFill>
        <p:spPr bwMode="auto">
          <a:xfrm>
            <a:off x="0" y="0"/>
            <a:ext cx="9144000" cy="6889750"/>
          </a:xfrm>
          <a:prstGeom prst="rect">
            <a:avLst/>
          </a:prstGeom>
          <a:noFill/>
        </p:spPr>
      </p:pic>
      <p:graphicFrame>
        <p:nvGraphicFramePr>
          <p:cNvPr id="120839" name="Object 7"/>
          <p:cNvGraphicFramePr>
            <a:graphicFrameLocks/>
          </p:cNvGraphicFramePr>
          <p:nvPr/>
        </p:nvGraphicFramePr>
        <p:xfrm>
          <a:off x="1117600" y="3733800"/>
          <a:ext cx="4732338" cy="455613"/>
        </p:xfrm>
        <a:graphic>
          <a:graphicData uri="http://schemas.openxmlformats.org/presentationml/2006/ole">
            <p:oleObj spid="_x0000_s120839" name="Equation" r:id="rId5" imgW="1777680" imgH="190440" progId="Equation.3">
              <p:embed/>
            </p:oleObj>
          </a:graphicData>
        </a:graphic>
      </p:graphicFrame>
      <p:sp>
        <p:nvSpPr>
          <p:cNvPr id="120840" name="Rectangle 8"/>
          <p:cNvSpPr>
            <a:spLocks noChangeArrowheads="1"/>
          </p:cNvSpPr>
          <p:nvPr/>
        </p:nvSpPr>
        <p:spPr bwMode="auto">
          <a:xfrm>
            <a:off x="609600" y="3048000"/>
            <a:ext cx="3810000" cy="427038"/>
          </a:xfrm>
          <a:prstGeom prst="rect">
            <a:avLst/>
          </a:prstGeom>
          <a:noFill/>
          <a:ln w="9525">
            <a:noFill/>
            <a:miter lim="800000"/>
            <a:headEnd/>
            <a:tailEnd/>
          </a:ln>
          <a:effectLst/>
        </p:spPr>
        <p:txBody>
          <a:bodyPr lIns="92075" tIns="46038" rIns="92075" bIns="46038">
            <a:spAutoFit/>
          </a:bodyPr>
          <a:lstStyle/>
          <a:p>
            <a:r>
              <a:rPr lang="en-US" sz="2200">
                <a:latin typeface="Century" pitchFamily="18" charset="0"/>
              </a:rPr>
              <a:t>At y=0   E</a:t>
            </a:r>
            <a:r>
              <a:rPr lang="en-US" sz="2200" baseline="-25000">
                <a:latin typeface="Century" pitchFamily="18" charset="0"/>
              </a:rPr>
              <a:t>zs</a:t>
            </a:r>
            <a:r>
              <a:rPr lang="en-US" sz="2200">
                <a:latin typeface="Century" pitchFamily="18" charset="0"/>
              </a:rPr>
              <a:t> =0 , thus</a:t>
            </a:r>
          </a:p>
        </p:txBody>
      </p:sp>
      <p:sp>
        <p:nvSpPr>
          <p:cNvPr id="120841" name="Rectangle 9"/>
          <p:cNvSpPr>
            <a:spLocks noChangeArrowheads="1"/>
          </p:cNvSpPr>
          <p:nvPr/>
        </p:nvSpPr>
        <p:spPr bwMode="auto">
          <a:xfrm>
            <a:off x="6324600" y="3733800"/>
            <a:ext cx="1597025" cy="427038"/>
          </a:xfrm>
          <a:prstGeom prst="rect">
            <a:avLst/>
          </a:prstGeom>
          <a:noFill/>
          <a:ln w="9525">
            <a:noFill/>
            <a:miter lim="800000"/>
            <a:headEnd/>
            <a:tailEnd/>
          </a:ln>
          <a:effectLst/>
        </p:spPr>
        <p:txBody>
          <a:bodyPr wrap="none" lIns="92075" tIns="46038" rIns="92075" bIns="46038">
            <a:spAutoFit/>
          </a:bodyPr>
          <a:lstStyle/>
          <a:p>
            <a:r>
              <a:rPr lang="en-US" sz="2200">
                <a:latin typeface="Century" pitchFamily="18" charset="0"/>
              </a:rPr>
              <a:t>Hence </a:t>
            </a:r>
            <a:r>
              <a:rPr lang="en-US" sz="2200" i="1">
                <a:latin typeface="Century" pitchFamily="18" charset="0"/>
              </a:rPr>
              <a:t>B</a:t>
            </a:r>
            <a:r>
              <a:rPr lang="en-US" sz="2200">
                <a:latin typeface="Century" pitchFamily="18" charset="0"/>
              </a:rPr>
              <a:t>=0</a:t>
            </a:r>
          </a:p>
        </p:txBody>
      </p:sp>
      <p:graphicFrame>
        <p:nvGraphicFramePr>
          <p:cNvPr id="120848" name="Object 16"/>
          <p:cNvGraphicFramePr>
            <a:graphicFrameLocks/>
          </p:cNvGraphicFramePr>
          <p:nvPr/>
        </p:nvGraphicFramePr>
        <p:xfrm>
          <a:off x="1703388" y="2438400"/>
          <a:ext cx="3683000" cy="457200"/>
        </p:xfrm>
        <a:graphic>
          <a:graphicData uri="http://schemas.openxmlformats.org/presentationml/2006/ole">
            <p:oleObj spid="_x0000_s120848" name="Equation" r:id="rId6" imgW="1422360" imgH="190440" progId="Equation.3">
              <p:embed/>
            </p:oleObj>
          </a:graphicData>
        </a:graphic>
      </p:graphicFrame>
      <p:sp>
        <p:nvSpPr>
          <p:cNvPr id="120849" name="Rectangle 17"/>
          <p:cNvSpPr>
            <a:spLocks noChangeArrowheads="1"/>
          </p:cNvSpPr>
          <p:nvPr/>
        </p:nvSpPr>
        <p:spPr bwMode="auto">
          <a:xfrm>
            <a:off x="533400" y="1676400"/>
            <a:ext cx="6172200" cy="427038"/>
          </a:xfrm>
          <a:prstGeom prst="rect">
            <a:avLst/>
          </a:prstGeom>
          <a:noFill/>
          <a:ln w="9525">
            <a:noFill/>
            <a:miter lim="800000"/>
            <a:headEnd/>
            <a:tailEnd/>
          </a:ln>
          <a:effectLst/>
        </p:spPr>
        <p:txBody>
          <a:bodyPr lIns="92075" tIns="46038" rIns="92075" bIns="46038">
            <a:spAutoFit/>
          </a:bodyPr>
          <a:lstStyle/>
          <a:p>
            <a:r>
              <a:rPr lang="en-US" sz="2200">
                <a:latin typeface="Century" pitchFamily="18" charset="0"/>
              </a:rPr>
              <a:t>With             , solution for this is:</a:t>
            </a:r>
          </a:p>
        </p:txBody>
      </p:sp>
      <p:graphicFrame>
        <p:nvGraphicFramePr>
          <p:cNvPr id="120854" name="Object 22"/>
          <p:cNvGraphicFramePr>
            <a:graphicFrameLocks noChangeAspect="1"/>
          </p:cNvGraphicFramePr>
          <p:nvPr>
            <p:ph sz="half" idx="2"/>
          </p:nvPr>
        </p:nvGraphicFramePr>
        <p:xfrm>
          <a:off x="1371600" y="1524000"/>
          <a:ext cx="838200" cy="782638"/>
        </p:xfrm>
        <a:graphic>
          <a:graphicData uri="http://schemas.openxmlformats.org/presentationml/2006/ole">
            <p:oleObj spid="_x0000_s120854" name="Equation" r:id="rId7" imgW="380880" imgH="355320" progId="Equation.3">
              <p:embed/>
            </p:oleObj>
          </a:graphicData>
        </a:graphic>
      </p:graphicFrame>
      <p:sp>
        <p:nvSpPr>
          <p:cNvPr id="120857" name="Rectangle 25"/>
          <p:cNvSpPr>
            <a:spLocks noChangeArrowheads="1"/>
          </p:cNvSpPr>
          <p:nvPr/>
        </p:nvSpPr>
        <p:spPr bwMode="auto">
          <a:xfrm>
            <a:off x="609600" y="4419600"/>
            <a:ext cx="2971800" cy="427038"/>
          </a:xfrm>
          <a:prstGeom prst="rect">
            <a:avLst/>
          </a:prstGeom>
          <a:noFill/>
          <a:ln w="9525">
            <a:noFill/>
            <a:miter lim="800000"/>
            <a:headEnd/>
            <a:tailEnd/>
          </a:ln>
          <a:effectLst/>
        </p:spPr>
        <p:txBody>
          <a:bodyPr lIns="92075" tIns="46038" rIns="92075" bIns="46038">
            <a:spAutoFit/>
          </a:bodyPr>
          <a:lstStyle/>
          <a:p>
            <a:r>
              <a:rPr lang="en-US" sz="2200">
                <a:latin typeface="Century" pitchFamily="18" charset="0"/>
              </a:rPr>
              <a:t>At y=a  E</a:t>
            </a:r>
            <a:r>
              <a:rPr lang="en-US" sz="2200" baseline="-25000">
                <a:latin typeface="Century" pitchFamily="18" charset="0"/>
              </a:rPr>
              <a:t>z</a:t>
            </a:r>
            <a:r>
              <a:rPr lang="en-US" sz="2200">
                <a:latin typeface="Century" pitchFamily="18" charset="0"/>
              </a:rPr>
              <a:t> =0</a:t>
            </a:r>
          </a:p>
        </p:txBody>
      </p:sp>
      <p:graphicFrame>
        <p:nvGraphicFramePr>
          <p:cNvPr id="120858" name="Object 26"/>
          <p:cNvGraphicFramePr>
            <a:graphicFrameLocks/>
          </p:cNvGraphicFramePr>
          <p:nvPr/>
        </p:nvGraphicFramePr>
        <p:xfrm>
          <a:off x="1092200" y="5029200"/>
          <a:ext cx="2974975" cy="455613"/>
        </p:xfrm>
        <a:graphic>
          <a:graphicData uri="http://schemas.openxmlformats.org/presentationml/2006/ole">
            <p:oleObj spid="_x0000_s120858" name="Equation" r:id="rId8" imgW="1117440" imgH="190440" progId="Equation.3">
              <p:embed/>
            </p:oleObj>
          </a:graphicData>
        </a:graphic>
      </p:graphicFrame>
      <p:graphicFrame>
        <p:nvGraphicFramePr>
          <p:cNvPr id="120859" name="Object 27"/>
          <p:cNvGraphicFramePr>
            <a:graphicFrameLocks/>
          </p:cNvGraphicFramePr>
          <p:nvPr/>
        </p:nvGraphicFramePr>
        <p:xfrm>
          <a:off x="4419600" y="5562600"/>
          <a:ext cx="1143000" cy="838200"/>
        </p:xfrm>
        <a:graphic>
          <a:graphicData uri="http://schemas.openxmlformats.org/presentationml/2006/ole">
            <p:oleObj spid="_x0000_s120859" name="Equation" r:id="rId9" imgW="482400" imgH="355320" progId="Equation.3">
              <p:embed/>
            </p:oleObj>
          </a:graphicData>
        </a:graphic>
      </p:graphicFrame>
      <p:graphicFrame>
        <p:nvGraphicFramePr>
          <p:cNvPr id="120860" name="Object 28"/>
          <p:cNvGraphicFramePr>
            <a:graphicFrameLocks/>
          </p:cNvGraphicFramePr>
          <p:nvPr/>
        </p:nvGraphicFramePr>
        <p:xfrm>
          <a:off x="2514600" y="5715000"/>
          <a:ext cx="1143000" cy="457200"/>
        </p:xfrm>
        <a:graphic>
          <a:graphicData uri="http://schemas.openxmlformats.org/presentationml/2006/ole">
            <p:oleObj spid="_x0000_s120860" name="Equation" r:id="rId10" imgW="520560" imgH="190440" progId="Equation.3">
              <p:embed/>
            </p:oleObj>
          </a:graphicData>
        </a:graphic>
      </p:graphicFrame>
      <p:sp>
        <p:nvSpPr>
          <p:cNvPr id="120861" name="Rectangle 29"/>
          <p:cNvSpPr>
            <a:spLocks noChangeArrowheads="1"/>
          </p:cNvSpPr>
          <p:nvPr/>
        </p:nvSpPr>
        <p:spPr bwMode="auto">
          <a:xfrm>
            <a:off x="609600" y="5715000"/>
            <a:ext cx="1735138" cy="427038"/>
          </a:xfrm>
          <a:prstGeom prst="rect">
            <a:avLst/>
          </a:prstGeom>
          <a:noFill/>
          <a:ln w="9525">
            <a:noFill/>
            <a:miter lim="800000"/>
            <a:headEnd/>
            <a:tailEnd/>
          </a:ln>
          <a:effectLst/>
        </p:spPr>
        <p:txBody>
          <a:bodyPr wrap="none" lIns="92075" tIns="46038" rIns="92075" bIns="46038">
            <a:spAutoFit/>
          </a:bodyPr>
          <a:lstStyle/>
          <a:p>
            <a:r>
              <a:rPr lang="en-US" sz="2200">
                <a:latin typeface="Century" pitchFamily="18" charset="0"/>
              </a:rPr>
              <a:t>This valid if</a:t>
            </a:r>
          </a:p>
        </p:txBody>
      </p:sp>
      <p:sp>
        <p:nvSpPr>
          <p:cNvPr id="120862" name="Rectangle 30"/>
          <p:cNvSpPr>
            <a:spLocks noChangeArrowheads="1"/>
          </p:cNvSpPr>
          <p:nvPr/>
        </p:nvSpPr>
        <p:spPr bwMode="auto">
          <a:xfrm>
            <a:off x="3810000" y="5715000"/>
            <a:ext cx="447675" cy="427038"/>
          </a:xfrm>
          <a:prstGeom prst="rect">
            <a:avLst/>
          </a:prstGeom>
          <a:noFill/>
          <a:ln w="9525">
            <a:noFill/>
            <a:miter lim="800000"/>
            <a:headEnd/>
            <a:tailEnd/>
          </a:ln>
          <a:effectLst/>
        </p:spPr>
        <p:txBody>
          <a:bodyPr wrap="none" lIns="92075" tIns="46038" rIns="92075" bIns="46038">
            <a:spAutoFit/>
          </a:bodyPr>
          <a:lstStyle/>
          <a:p>
            <a:r>
              <a:rPr lang="en-US" sz="2200">
                <a:latin typeface="Century" pitchFamily="18" charset="0"/>
              </a:rPr>
              <a:t>or</a:t>
            </a:r>
          </a:p>
        </p:txBody>
      </p:sp>
      <p:sp>
        <p:nvSpPr>
          <p:cNvPr id="120863" name="Rectangle 31"/>
          <p:cNvSpPr>
            <a:spLocks noChangeArrowheads="1"/>
          </p:cNvSpPr>
          <p:nvPr/>
        </p:nvSpPr>
        <p:spPr bwMode="auto">
          <a:xfrm>
            <a:off x="5791200" y="5715000"/>
            <a:ext cx="2416175" cy="427038"/>
          </a:xfrm>
          <a:prstGeom prst="rect">
            <a:avLst/>
          </a:prstGeom>
          <a:noFill/>
          <a:ln w="9525">
            <a:noFill/>
            <a:miter lim="800000"/>
            <a:headEnd/>
            <a:tailEnd/>
          </a:ln>
          <a:effectLst/>
        </p:spPr>
        <p:txBody>
          <a:bodyPr lIns="92075" tIns="46038" rIns="92075" bIns="46038">
            <a:spAutoFit/>
          </a:bodyPr>
          <a:lstStyle/>
          <a:p>
            <a:pPr>
              <a:spcBef>
                <a:spcPct val="50000"/>
              </a:spcBef>
            </a:pPr>
            <a:r>
              <a:rPr lang="en-US" sz="2200">
                <a:latin typeface="Century" pitchFamily="18" charset="0"/>
              </a:rPr>
              <a:t>n=1,2,3,4….</a:t>
            </a:r>
          </a:p>
        </p:txBody>
      </p:sp>
      <p:pic>
        <p:nvPicPr>
          <p:cNvPr id="120864" name="Picture 32" descr="strange-render"/>
          <p:cNvPicPr>
            <a:picLocks noChangeAspect="1" noChangeArrowheads="1"/>
          </p:cNvPicPr>
          <p:nvPr/>
        </p:nvPicPr>
        <p:blipFill>
          <a:blip r:embed="rId11" cstate="print"/>
          <a:srcRect/>
          <a:stretch>
            <a:fillRect/>
          </a:stretch>
        </p:blipFill>
        <p:spPr bwMode="auto">
          <a:xfrm>
            <a:off x="6629400" y="4876800"/>
            <a:ext cx="2438400" cy="1908175"/>
          </a:xfrm>
          <a:prstGeom prst="rect">
            <a:avLst/>
          </a:prstGeom>
          <a:noFill/>
        </p:spPr>
      </p:pic>
      <p:sp>
        <p:nvSpPr>
          <p:cNvPr id="120865" name="Text Box 33"/>
          <p:cNvSpPr txBox="1">
            <a:spLocks noChangeArrowheads="1"/>
          </p:cNvSpPr>
          <p:nvPr/>
        </p:nvSpPr>
        <p:spPr bwMode="auto">
          <a:xfrm>
            <a:off x="228600" y="152400"/>
            <a:ext cx="87630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Parallel Plate Waveguide TM Modes (Cont’d..)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2" descr="empowered_printable"/>
          <p:cNvPicPr>
            <a:picLocks noChangeAspect="1" noChangeArrowheads="1"/>
          </p:cNvPicPr>
          <p:nvPr/>
        </p:nvPicPr>
        <p:blipFill>
          <a:blip r:embed="rId3"/>
          <a:srcRect/>
          <a:stretch>
            <a:fillRect/>
          </a:stretch>
        </p:blipFill>
        <p:spPr bwMode="auto">
          <a:xfrm>
            <a:off x="0" y="0"/>
            <a:ext cx="9144000" cy="6889750"/>
          </a:xfrm>
          <a:prstGeom prst="rect">
            <a:avLst/>
          </a:prstGeom>
          <a:noFill/>
        </p:spPr>
      </p:pic>
      <p:pic>
        <p:nvPicPr>
          <p:cNvPr id="123907" name="Picture 3" descr="strange-render"/>
          <p:cNvPicPr>
            <a:picLocks noChangeAspect="1" noChangeArrowheads="1"/>
          </p:cNvPicPr>
          <p:nvPr/>
        </p:nvPicPr>
        <p:blipFill>
          <a:blip r:embed="rId4" cstate="print"/>
          <a:srcRect/>
          <a:stretch>
            <a:fillRect/>
          </a:stretch>
        </p:blipFill>
        <p:spPr bwMode="auto">
          <a:xfrm>
            <a:off x="6629400" y="4876800"/>
            <a:ext cx="2438400" cy="1908175"/>
          </a:xfrm>
          <a:prstGeom prst="rect">
            <a:avLst/>
          </a:prstGeom>
          <a:noFill/>
        </p:spPr>
      </p:pic>
      <p:graphicFrame>
        <p:nvGraphicFramePr>
          <p:cNvPr id="123920" name="Object 16"/>
          <p:cNvGraphicFramePr>
            <a:graphicFrameLocks noChangeAspect="1"/>
          </p:cNvGraphicFramePr>
          <p:nvPr/>
        </p:nvGraphicFramePr>
        <p:xfrm>
          <a:off x="1981200" y="1600200"/>
          <a:ext cx="920750" cy="588963"/>
        </p:xfrm>
        <a:graphic>
          <a:graphicData uri="http://schemas.openxmlformats.org/presentationml/2006/ole">
            <p:oleObj spid="_x0000_s123920" name="Equation" r:id="rId5" imgW="317160" imgH="203040" progId="Equation.3">
              <p:embed/>
            </p:oleObj>
          </a:graphicData>
        </a:graphic>
      </p:graphicFrame>
      <p:sp>
        <p:nvSpPr>
          <p:cNvPr id="123922" name="Text Box 18"/>
          <p:cNvSpPr txBox="1">
            <a:spLocks noChangeArrowheads="1"/>
          </p:cNvSpPr>
          <p:nvPr/>
        </p:nvSpPr>
        <p:spPr bwMode="auto">
          <a:xfrm>
            <a:off x="457200" y="1752600"/>
            <a:ext cx="4191000" cy="427038"/>
          </a:xfrm>
          <a:prstGeom prst="rect">
            <a:avLst/>
          </a:prstGeom>
          <a:noFill/>
          <a:ln w="9525" algn="ctr">
            <a:noFill/>
            <a:miter lim="800000"/>
            <a:headEnd/>
            <a:tailEnd/>
          </a:ln>
          <a:effectLst/>
        </p:spPr>
        <p:txBody>
          <a:bodyPr lIns="92075" tIns="46038" rIns="92075" bIns="46038">
            <a:spAutoFit/>
          </a:bodyPr>
          <a:lstStyle/>
          <a:p>
            <a:pPr>
              <a:spcBef>
                <a:spcPct val="50000"/>
              </a:spcBef>
            </a:pPr>
            <a:r>
              <a:rPr lang="en-US" sz="2200">
                <a:latin typeface="Century" pitchFamily="18" charset="0"/>
              </a:rPr>
              <a:t>Thus with               ,</a:t>
            </a:r>
          </a:p>
        </p:txBody>
      </p:sp>
      <p:graphicFrame>
        <p:nvGraphicFramePr>
          <p:cNvPr id="123923" name="Object 19"/>
          <p:cNvGraphicFramePr>
            <a:graphicFrameLocks noChangeAspect="1"/>
          </p:cNvGraphicFramePr>
          <p:nvPr/>
        </p:nvGraphicFramePr>
        <p:xfrm>
          <a:off x="3459163" y="1447800"/>
          <a:ext cx="3025775" cy="968375"/>
        </p:xfrm>
        <a:graphic>
          <a:graphicData uri="http://schemas.openxmlformats.org/presentationml/2006/ole">
            <p:oleObj spid="_x0000_s123923" name="Equation" r:id="rId6" imgW="1231560" imgH="393480" progId="Equation.3">
              <p:embed/>
            </p:oleObj>
          </a:graphicData>
        </a:graphic>
      </p:graphicFrame>
      <p:sp>
        <p:nvSpPr>
          <p:cNvPr id="123924" name="Text Box 20"/>
          <p:cNvSpPr txBox="1">
            <a:spLocks noChangeArrowheads="1"/>
          </p:cNvSpPr>
          <p:nvPr/>
        </p:nvSpPr>
        <p:spPr bwMode="auto">
          <a:xfrm>
            <a:off x="381000" y="2514600"/>
            <a:ext cx="8153400" cy="895350"/>
          </a:xfrm>
          <a:prstGeom prst="rect">
            <a:avLst/>
          </a:prstGeom>
          <a:noFill/>
          <a:ln w="9525" algn="ctr">
            <a:noFill/>
            <a:miter lim="800000"/>
            <a:headEnd/>
            <a:tailEnd/>
          </a:ln>
          <a:effectLst/>
        </p:spPr>
        <p:txBody>
          <a:bodyPr lIns="92075" tIns="46038" rIns="92075" bIns="46038">
            <a:spAutoFit/>
          </a:bodyPr>
          <a:lstStyle/>
          <a:p>
            <a:pPr algn="just">
              <a:lnSpc>
                <a:spcPct val="120000"/>
              </a:lnSpc>
              <a:spcBef>
                <a:spcPct val="50000"/>
              </a:spcBef>
            </a:pPr>
            <a:r>
              <a:rPr lang="en-US" sz="2200">
                <a:latin typeface="Century" pitchFamily="18" charset="0"/>
              </a:rPr>
              <a:t>Then, from equation (5) to (8), since d/dx=0, so only (5) and (7) remain, therefore:</a:t>
            </a:r>
          </a:p>
        </p:txBody>
      </p:sp>
      <p:graphicFrame>
        <p:nvGraphicFramePr>
          <p:cNvPr id="123925" name="Object 21"/>
          <p:cNvGraphicFramePr>
            <a:graphicFrameLocks noChangeAspect="1"/>
          </p:cNvGraphicFramePr>
          <p:nvPr/>
        </p:nvGraphicFramePr>
        <p:xfrm>
          <a:off x="358775" y="3733800"/>
          <a:ext cx="2713038" cy="1125538"/>
        </p:xfrm>
        <a:graphic>
          <a:graphicData uri="http://schemas.openxmlformats.org/presentationml/2006/ole">
            <p:oleObj spid="_x0000_s123925" name="Equation" r:id="rId7" imgW="1041120" imgH="431640" progId="Equation.3">
              <p:embed/>
            </p:oleObj>
          </a:graphicData>
        </a:graphic>
      </p:graphicFrame>
      <p:graphicFrame>
        <p:nvGraphicFramePr>
          <p:cNvPr id="123926" name="Object 22"/>
          <p:cNvGraphicFramePr>
            <a:graphicFrameLocks noChangeAspect="1"/>
          </p:cNvGraphicFramePr>
          <p:nvPr/>
        </p:nvGraphicFramePr>
        <p:xfrm>
          <a:off x="361950" y="5105400"/>
          <a:ext cx="3009900" cy="1077913"/>
        </p:xfrm>
        <a:graphic>
          <a:graphicData uri="http://schemas.openxmlformats.org/presentationml/2006/ole">
            <p:oleObj spid="_x0000_s123926" name="Equation" r:id="rId8" imgW="1206360" imgH="431640" progId="Equation.3">
              <p:embed/>
            </p:oleObj>
          </a:graphicData>
        </a:graphic>
      </p:graphicFrame>
      <p:graphicFrame>
        <p:nvGraphicFramePr>
          <p:cNvPr id="123927" name="Object 23"/>
          <p:cNvGraphicFramePr>
            <a:graphicFrameLocks noChangeAspect="1"/>
          </p:cNvGraphicFramePr>
          <p:nvPr/>
        </p:nvGraphicFramePr>
        <p:xfrm>
          <a:off x="4532313" y="3733800"/>
          <a:ext cx="4019550" cy="1095375"/>
        </p:xfrm>
        <a:graphic>
          <a:graphicData uri="http://schemas.openxmlformats.org/presentationml/2006/ole">
            <p:oleObj spid="_x0000_s123927" name="Equation" r:id="rId9" imgW="1536480" imgH="419040" progId="Equation.3">
              <p:embed/>
            </p:oleObj>
          </a:graphicData>
        </a:graphic>
      </p:graphicFrame>
      <p:graphicFrame>
        <p:nvGraphicFramePr>
          <p:cNvPr id="123928" name="Object 24"/>
          <p:cNvGraphicFramePr>
            <a:graphicFrameLocks noChangeAspect="1"/>
          </p:cNvGraphicFramePr>
          <p:nvPr/>
        </p:nvGraphicFramePr>
        <p:xfrm>
          <a:off x="4584700" y="5181600"/>
          <a:ext cx="3914775" cy="1058863"/>
        </p:xfrm>
        <a:graphic>
          <a:graphicData uri="http://schemas.openxmlformats.org/presentationml/2006/ole">
            <p:oleObj spid="_x0000_s123928" name="Equation" r:id="rId10" imgW="1549080" imgH="419040" progId="Equation.3">
              <p:embed/>
            </p:oleObj>
          </a:graphicData>
        </a:graphic>
      </p:graphicFrame>
      <p:graphicFrame>
        <p:nvGraphicFramePr>
          <p:cNvPr id="123929" name="Object 25"/>
          <p:cNvGraphicFramePr>
            <a:graphicFrameLocks noChangeAspect="1"/>
          </p:cNvGraphicFramePr>
          <p:nvPr/>
        </p:nvGraphicFramePr>
        <p:xfrm>
          <a:off x="3352800" y="4114800"/>
          <a:ext cx="546100" cy="390525"/>
        </p:xfrm>
        <a:graphic>
          <a:graphicData uri="http://schemas.openxmlformats.org/presentationml/2006/ole">
            <p:oleObj spid="_x0000_s123929" name="Equation" r:id="rId11" imgW="177480" imgH="126720" progId="Equation.3">
              <p:embed/>
            </p:oleObj>
          </a:graphicData>
        </a:graphic>
      </p:graphicFrame>
      <p:graphicFrame>
        <p:nvGraphicFramePr>
          <p:cNvPr id="123930" name="Object 26"/>
          <p:cNvGraphicFramePr>
            <a:graphicFrameLocks noChangeAspect="1"/>
          </p:cNvGraphicFramePr>
          <p:nvPr/>
        </p:nvGraphicFramePr>
        <p:xfrm>
          <a:off x="3352800" y="5486400"/>
          <a:ext cx="546100" cy="390525"/>
        </p:xfrm>
        <a:graphic>
          <a:graphicData uri="http://schemas.openxmlformats.org/presentationml/2006/ole">
            <p:oleObj spid="_x0000_s123930" name="Equation" r:id="rId12" imgW="177480" imgH="126720" progId="Equation.3">
              <p:embed/>
            </p:oleObj>
          </a:graphicData>
        </a:graphic>
      </p:graphicFrame>
      <p:sp>
        <p:nvSpPr>
          <p:cNvPr id="123931" name="Text Box 27"/>
          <p:cNvSpPr txBox="1">
            <a:spLocks noChangeArrowheads="1"/>
          </p:cNvSpPr>
          <p:nvPr/>
        </p:nvSpPr>
        <p:spPr bwMode="auto">
          <a:xfrm>
            <a:off x="228600" y="152400"/>
            <a:ext cx="87630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Parallel Plate Waveguide TM Modes (Cont’d..)</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2" name="Picture 2" descr="empowered_printable"/>
          <p:cNvPicPr>
            <a:picLocks noChangeAspect="1" noChangeArrowheads="1"/>
          </p:cNvPicPr>
          <p:nvPr/>
        </p:nvPicPr>
        <p:blipFill>
          <a:blip r:embed="rId3"/>
          <a:srcRect/>
          <a:stretch>
            <a:fillRect/>
          </a:stretch>
        </p:blipFill>
        <p:spPr bwMode="auto">
          <a:xfrm>
            <a:off x="0" y="0"/>
            <a:ext cx="9144000" cy="6889750"/>
          </a:xfrm>
          <a:prstGeom prst="rect">
            <a:avLst/>
          </a:prstGeom>
          <a:noFill/>
        </p:spPr>
      </p:pic>
      <p:pic>
        <p:nvPicPr>
          <p:cNvPr id="128003" name="Picture 3" descr="strange-render"/>
          <p:cNvPicPr>
            <a:picLocks noChangeAspect="1" noChangeArrowheads="1"/>
          </p:cNvPicPr>
          <p:nvPr/>
        </p:nvPicPr>
        <p:blipFill>
          <a:blip r:embed="rId4" cstate="print"/>
          <a:srcRect/>
          <a:stretch>
            <a:fillRect/>
          </a:stretch>
        </p:blipFill>
        <p:spPr bwMode="auto">
          <a:xfrm>
            <a:off x="6629400" y="4876800"/>
            <a:ext cx="2438400" cy="1908175"/>
          </a:xfrm>
          <a:prstGeom prst="rect">
            <a:avLst/>
          </a:prstGeom>
          <a:noFill/>
        </p:spPr>
      </p:pic>
      <p:sp>
        <p:nvSpPr>
          <p:cNvPr id="128005" name="Text Box 5"/>
          <p:cNvSpPr txBox="1">
            <a:spLocks noChangeArrowheads="1"/>
          </p:cNvSpPr>
          <p:nvPr/>
        </p:nvSpPr>
        <p:spPr bwMode="auto">
          <a:xfrm>
            <a:off x="152400" y="1524000"/>
            <a:ext cx="6781800" cy="519113"/>
          </a:xfrm>
          <a:prstGeom prst="rect">
            <a:avLst/>
          </a:prstGeom>
          <a:noFill/>
          <a:ln w="9525">
            <a:noFill/>
            <a:miter lim="800000"/>
            <a:headEnd/>
            <a:tailEnd/>
          </a:ln>
          <a:effectLst/>
        </p:spPr>
        <p:txBody>
          <a:bodyPr>
            <a:spAutoFit/>
          </a:bodyPr>
          <a:lstStyle/>
          <a:p>
            <a:pPr eaLnBrk="0" hangingPunct="0">
              <a:spcBef>
                <a:spcPct val="50000"/>
              </a:spcBef>
              <a:buFontTx/>
              <a:buChar char="•"/>
            </a:pPr>
            <a:r>
              <a:rPr lang="en-US" sz="2800">
                <a:latin typeface="Copperplate Gothic Bold" pitchFamily="34" charset="0"/>
              </a:rPr>
              <a:t> For TE Mode</a:t>
            </a:r>
          </a:p>
        </p:txBody>
      </p:sp>
      <p:sp>
        <p:nvSpPr>
          <p:cNvPr id="128012" name="Text Box 12"/>
          <p:cNvSpPr txBox="1">
            <a:spLocks noChangeArrowheads="1"/>
          </p:cNvSpPr>
          <p:nvPr/>
        </p:nvSpPr>
        <p:spPr bwMode="auto">
          <a:xfrm>
            <a:off x="533400" y="2362200"/>
            <a:ext cx="8610600" cy="1187450"/>
          </a:xfrm>
          <a:prstGeom prst="rect">
            <a:avLst/>
          </a:prstGeom>
          <a:noFill/>
          <a:ln w="9525">
            <a:noFill/>
            <a:miter lim="800000"/>
            <a:headEnd/>
            <a:tailEnd/>
          </a:ln>
          <a:effectLst/>
        </p:spPr>
        <p:txBody>
          <a:bodyPr>
            <a:spAutoFit/>
          </a:bodyPr>
          <a:lstStyle/>
          <a:p>
            <a:pPr algn="just"/>
            <a:r>
              <a:rPr lang="en-US" sz="2400">
                <a:latin typeface="Century" pitchFamily="18" charset="0"/>
              </a:rPr>
              <a:t>For TE Mode, the electric field has its components transverse or normal to the direction of wave propagation, where E</a:t>
            </a:r>
            <a:r>
              <a:rPr lang="en-US" sz="2400" baseline="-25000">
                <a:latin typeface="Century" pitchFamily="18" charset="0"/>
              </a:rPr>
              <a:t>z</a:t>
            </a:r>
            <a:r>
              <a:rPr lang="en-US" sz="2400">
                <a:latin typeface="Century" pitchFamily="18" charset="0"/>
              </a:rPr>
              <a:t>=0 and a nonzero H</a:t>
            </a:r>
            <a:r>
              <a:rPr lang="en-US" sz="2400" baseline="-25000">
                <a:latin typeface="Century" pitchFamily="18" charset="0"/>
              </a:rPr>
              <a:t>z</a:t>
            </a:r>
            <a:r>
              <a:rPr lang="en-US" sz="2400">
                <a:latin typeface="Century" pitchFamily="18" charset="0"/>
              </a:rPr>
              <a:t> fields. So,</a:t>
            </a:r>
          </a:p>
        </p:txBody>
      </p:sp>
      <p:graphicFrame>
        <p:nvGraphicFramePr>
          <p:cNvPr id="128013" name="Object 13"/>
          <p:cNvGraphicFramePr>
            <a:graphicFrameLocks noChangeAspect="1"/>
          </p:cNvGraphicFramePr>
          <p:nvPr/>
        </p:nvGraphicFramePr>
        <p:xfrm>
          <a:off x="552450" y="3886200"/>
          <a:ext cx="3009900" cy="692150"/>
        </p:xfrm>
        <a:graphic>
          <a:graphicData uri="http://schemas.openxmlformats.org/presentationml/2006/ole">
            <p:oleObj spid="_x0000_s128013" name="Equation" r:id="rId5" imgW="990360" imgH="228600" progId="Equation.3">
              <p:embed/>
            </p:oleObj>
          </a:graphicData>
        </a:graphic>
      </p:graphicFrame>
      <p:graphicFrame>
        <p:nvGraphicFramePr>
          <p:cNvPr id="128014" name="Object 14"/>
          <p:cNvGraphicFramePr>
            <a:graphicFrameLocks noChangeAspect="1"/>
          </p:cNvGraphicFramePr>
          <p:nvPr/>
        </p:nvGraphicFramePr>
        <p:xfrm>
          <a:off x="3581400" y="4038600"/>
          <a:ext cx="685800" cy="490538"/>
        </p:xfrm>
        <a:graphic>
          <a:graphicData uri="http://schemas.openxmlformats.org/presentationml/2006/ole">
            <p:oleObj spid="_x0000_s128014" name="Equation" r:id="rId6" imgW="177480" imgH="126720" progId="Equation.3">
              <p:embed/>
            </p:oleObj>
          </a:graphicData>
        </a:graphic>
      </p:graphicFrame>
      <p:graphicFrame>
        <p:nvGraphicFramePr>
          <p:cNvPr id="128015" name="Object 15"/>
          <p:cNvGraphicFramePr>
            <a:graphicFrameLocks noChangeAspect="1"/>
          </p:cNvGraphicFramePr>
          <p:nvPr/>
        </p:nvGraphicFramePr>
        <p:xfrm>
          <a:off x="4191000" y="3810000"/>
          <a:ext cx="4668838" cy="987425"/>
        </p:xfrm>
        <a:graphic>
          <a:graphicData uri="http://schemas.openxmlformats.org/presentationml/2006/ole">
            <p:oleObj spid="_x0000_s128015" name="Equation" r:id="rId7" imgW="2031840" imgH="431640" progId="Equation.3">
              <p:embed/>
            </p:oleObj>
          </a:graphicData>
        </a:graphic>
      </p:graphicFrame>
      <p:sp>
        <p:nvSpPr>
          <p:cNvPr id="128016" name="Text Box 16"/>
          <p:cNvSpPr txBox="1">
            <a:spLocks noChangeArrowheads="1"/>
          </p:cNvSpPr>
          <p:nvPr/>
        </p:nvSpPr>
        <p:spPr bwMode="auto">
          <a:xfrm>
            <a:off x="457200" y="4800600"/>
            <a:ext cx="8382000" cy="427038"/>
          </a:xfrm>
          <a:prstGeom prst="rect">
            <a:avLst/>
          </a:prstGeom>
          <a:noFill/>
          <a:ln w="9525" algn="ctr">
            <a:noFill/>
            <a:miter lim="800000"/>
            <a:headEnd/>
            <a:tailEnd/>
          </a:ln>
          <a:effectLst/>
        </p:spPr>
        <p:txBody>
          <a:bodyPr lIns="92075" tIns="46038" rIns="92075" bIns="46038">
            <a:spAutoFit/>
          </a:bodyPr>
          <a:lstStyle/>
          <a:p>
            <a:pPr>
              <a:spcBef>
                <a:spcPct val="50000"/>
              </a:spcBef>
            </a:pPr>
            <a:r>
              <a:rPr lang="en-US" sz="2200">
                <a:latin typeface="Century" pitchFamily="18" charset="0"/>
              </a:rPr>
              <a:t>Since the field is gong to +z direction, it can be reduced to only:</a:t>
            </a:r>
          </a:p>
        </p:txBody>
      </p:sp>
      <p:graphicFrame>
        <p:nvGraphicFramePr>
          <p:cNvPr id="128017" name="Object 17"/>
          <p:cNvGraphicFramePr>
            <a:graphicFrameLocks noChangeAspect="1"/>
          </p:cNvGraphicFramePr>
          <p:nvPr/>
        </p:nvGraphicFramePr>
        <p:xfrm>
          <a:off x="1774825" y="5410200"/>
          <a:ext cx="3559175" cy="987425"/>
        </p:xfrm>
        <a:graphic>
          <a:graphicData uri="http://schemas.openxmlformats.org/presentationml/2006/ole">
            <p:oleObj spid="_x0000_s128017" name="Equation" r:id="rId8" imgW="1549080" imgH="431640" progId="Equation.3">
              <p:embed/>
            </p:oleObj>
          </a:graphicData>
        </a:graphic>
      </p:graphicFrame>
      <p:sp>
        <p:nvSpPr>
          <p:cNvPr id="128018" name="Text Box 18"/>
          <p:cNvSpPr txBox="1">
            <a:spLocks noChangeArrowheads="1"/>
          </p:cNvSpPr>
          <p:nvPr/>
        </p:nvSpPr>
        <p:spPr bwMode="auto">
          <a:xfrm>
            <a:off x="228600" y="152400"/>
            <a:ext cx="87630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Parallel Plate Waveguide Modes (Cont’d..)</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7" name="Picture 3" descr="empowered_slide"/>
          <p:cNvPicPr>
            <a:picLocks noChangeAspect="1" noChangeArrowheads="1"/>
          </p:cNvPicPr>
          <p:nvPr/>
        </p:nvPicPr>
        <p:blipFill>
          <a:blip r:embed="rId3"/>
          <a:srcRect/>
          <a:stretch>
            <a:fillRect/>
          </a:stretch>
        </p:blipFill>
        <p:spPr bwMode="auto">
          <a:xfrm>
            <a:off x="0" y="0"/>
            <a:ext cx="9144000" cy="6889750"/>
          </a:xfrm>
          <a:prstGeom prst="rect">
            <a:avLst/>
          </a:prstGeom>
          <a:noFill/>
        </p:spPr>
      </p:pic>
      <p:graphicFrame>
        <p:nvGraphicFramePr>
          <p:cNvPr id="129056" name="Object 32"/>
          <p:cNvGraphicFramePr>
            <a:graphicFrameLocks noChangeAspect="1"/>
          </p:cNvGraphicFramePr>
          <p:nvPr>
            <p:ph sz="quarter" idx="1"/>
          </p:nvPr>
        </p:nvGraphicFramePr>
        <p:xfrm>
          <a:off x="1447800" y="1528763"/>
          <a:ext cx="762000" cy="711200"/>
        </p:xfrm>
        <a:graphic>
          <a:graphicData uri="http://schemas.openxmlformats.org/presentationml/2006/ole">
            <p:oleObj spid="_x0000_s129056" name="Equation" r:id="rId4" imgW="380880" imgH="355320" progId="Equation.3">
              <p:embed/>
            </p:oleObj>
          </a:graphicData>
        </a:graphic>
      </p:graphicFrame>
      <p:graphicFrame>
        <p:nvGraphicFramePr>
          <p:cNvPr id="129059" name="Object 35"/>
          <p:cNvGraphicFramePr>
            <a:graphicFrameLocks/>
          </p:cNvGraphicFramePr>
          <p:nvPr>
            <p:ph sz="quarter" idx="2"/>
          </p:nvPr>
        </p:nvGraphicFramePr>
        <p:xfrm>
          <a:off x="1752600" y="3540125"/>
          <a:ext cx="4419600" cy="920750"/>
        </p:xfrm>
        <a:graphic>
          <a:graphicData uri="http://schemas.openxmlformats.org/presentationml/2006/ole">
            <p:oleObj spid="_x0000_s129059" name="Equation" r:id="rId5" imgW="1828800" imgH="380880" progId="Equation.3">
              <p:embed/>
            </p:oleObj>
          </a:graphicData>
        </a:graphic>
      </p:graphicFrame>
      <p:sp>
        <p:nvSpPr>
          <p:cNvPr id="129045" name="Rectangle 21"/>
          <p:cNvSpPr>
            <a:spLocks noChangeArrowheads="1"/>
          </p:cNvSpPr>
          <p:nvPr/>
        </p:nvSpPr>
        <p:spPr bwMode="auto">
          <a:xfrm>
            <a:off x="533400" y="4572000"/>
            <a:ext cx="3810000" cy="427038"/>
          </a:xfrm>
          <a:prstGeom prst="rect">
            <a:avLst/>
          </a:prstGeom>
          <a:noFill/>
          <a:ln w="9525">
            <a:noFill/>
            <a:miter lim="800000"/>
            <a:headEnd/>
            <a:tailEnd/>
          </a:ln>
          <a:effectLst/>
        </p:spPr>
        <p:txBody>
          <a:bodyPr lIns="92075" tIns="46038" rIns="92075" bIns="46038">
            <a:spAutoFit/>
          </a:bodyPr>
          <a:lstStyle/>
          <a:p>
            <a:r>
              <a:rPr lang="en-US" sz="2200">
                <a:latin typeface="Century" pitchFamily="18" charset="0"/>
              </a:rPr>
              <a:t>At y=0   E</a:t>
            </a:r>
            <a:r>
              <a:rPr lang="en-US" sz="2200" baseline="-25000">
                <a:latin typeface="Century" pitchFamily="18" charset="0"/>
              </a:rPr>
              <a:t>x</a:t>
            </a:r>
            <a:r>
              <a:rPr lang="en-US" sz="2200">
                <a:latin typeface="Century" pitchFamily="18" charset="0"/>
              </a:rPr>
              <a:t> =0 , thus</a:t>
            </a:r>
          </a:p>
        </p:txBody>
      </p:sp>
      <p:graphicFrame>
        <p:nvGraphicFramePr>
          <p:cNvPr id="129047" name="Object 23"/>
          <p:cNvGraphicFramePr>
            <a:graphicFrameLocks/>
          </p:cNvGraphicFramePr>
          <p:nvPr/>
        </p:nvGraphicFramePr>
        <p:xfrm>
          <a:off x="1703388" y="2362200"/>
          <a:ext cx="3714750" cy="457200"/>
        </p:xfrm>
        <a:graphic>
          <a:graphicData uri="http://schemas.openxmlformats.org/presentationml/2006/ole">
            <p:oleObj spid="_x0000_s129047" name="Equation" r:id="rId6" imgW="1434960" imgH="190440" progId="Equation.3">
              <p:embed/>
            </p:oleObj>
          </a:graphicData>
        </a:graphic>
      </p:graphicFrame>
      <p:pic>
        <p:nvPicPr>
          <p:cNvPr id="129078" name="Picture 54" descr="strange-render"/>
          <p:cNvPicPr>
            <a:picLocks noChangeAspect="1" noChangeArrowheads="1"/>
          </p:cNvPicPr>
          <p:nvPr/>
        </p:nvPicPr>
        <p:blipFill>
          <a:blip r:embed="rId7" cstate="print"/>
          <a:srcRect/>
          <a:stretch>
            <a:fillRect/>
          </a:stretch>
        </p:blipFill>
        <p:spPr bwMode="auto">
          <a:xfrm>
            <a:off x="6553200" y="4800600"/>
            <a:ext cx="2438400" cy="1908175"/>
          </a:xfrm>
          <a:prstGeom prst="rect">
            <a:avLst/>
          </a:prstGeom>
          <a:noFill/>
        </p:spPr>
      </p:pic>
      <p:sp>
        <p:nvSpPr>
          <p:cNvPr id="129048" name="Rectangle 24"/>
          <p:cNvSpPr>
            <a:spLocks noChangeArrowheads="1"/>
          </p:cNvSpPr>
          <p:nvPr/>
        </p:nvSpPr>
        <p:spPr bwMode="auto">
          <a:xfrm>
            <a:off x="533400" y="1676400"/>
            <a:ext cx="6172200" cy="427038"/>
          </a:xfrm>
          <a:prstGeom prst="rect">
            <a:avLst/>
          </a:prstGeom>
          <a:noFill/>
          <a:ln w="9525">
            <a:noFill/>
            <a:miter lim="800000"/>
            <a:headEnd/>
            <a:tailEnd/>
          </a:ln>
          <a:effectLst/>
        </p:spPr>
        <p:txBody>
          <a:bodyPr lIns="92075" tIns="46038" rIns="92075" bIns="46038">
            <a:spAutoFit/>
          </a:bodyPr>
          <a:lstStyle/>
          <a:p>
            <a:r>
              <a:rPr lang="en-US" sz="2200">
                <a:latin typeface="Century" pitchFamily="18" charset="0"/>
              </a:rPr>
              <a:t>With             , solution for this is:</a:t>
            </a:r>
          </a:p>
        </p:txBody>
      </p:sp>
      <p:sp>
        <p:nvSpPr>
          <p:cNvPr id="129058" name="Text Box 34"/>
          <p:cNvSpPr txBox="1">
            <a:spLocks noChangeArrowheads="1"/>
          </p:cNvSpPr>
          <p:nvPr/>
        </p:nvSpPr>
        <p:spPr bwMode="auto">
          <a:xfrm>
            <a:off x="533400" y="2971800"/>
            <a:ext cx="8153400" cy="427038"/>
          </a:xfrm>
          <a:prstGeom prst="rect">
            <a:avLst/>
          </a:prstGeom>
          <a:noFill/>
          <a:ln w="9525" algn="ctr">
            <a:noFill/>
            <a:miter lim="800000"/>
            <a:headEnd/>
            <a:tailEnd/>
          </a:ln>
          <a:effectLst/>
        </p:spPr>
        <p:txBody>
          <a:bodyPr lIns="92075" tIns="46038" rIns="92075" bIns="46038">
            <a:spAutoFit/>
          </a:bodyPr>
          <a:lstStyle/>
          <a:p>
            <a:pPr>
              <a:spcBef>
                <a:spcPct val="50000"/>
              </a:spcBef>
            </a:pPr>
            <a:r>
              <a:rPr lang="en-US" sz="2200">
                <a:latin typeface="Century" pitchFamily="18" charset="0"/>
              </a:rPr>
              <a:t>But, the boundary are that E</a:t>
            </a:r>
            <a:r>
              <a:rPr lang="en-US" sz="2200" baseline="-25000">
                <a:latin typeface="Century" pitchFamily="18" charset="0"/>
              </a:rPr>
              <a:t>x</a:t>
            </a:r>
            <a:r>
              <a:rPr lang="en-US" sz="2200">
                <a:latin typeface="Century" pitchFamily="18" charset="0"/>
              </a:rPr>
              <a:t>=0 at y=0,a. So that from (10),</a:t>
            </a:r>
          </a:p>
        </p:txBody>
      </p:sp>
      <p:graphicFrame>
        <p:nvGraphicFramePr>
          <p:cNvPr id="129074" name="Object 50"/>
          <p:cNvGraphicFramePr>
            <a:graphicFrameLocks/>
          </p:cNvGraphicFramePr>
          <p:nvPr>
            <p:ph sz="quarter" idx="4"/>
          </p:nvPr>
        </p:nvGraphicFramePr>
        <p:xfrm>
          <a:off x="1752600" y="5119688"/>
          <a:ext cx="4876800" cy="920750"/>
        </p:xfrm>
        <a:graphic>
          <a:graphicData uri="http://schemas.openxmlformats.org/presentationml/2006/ole">
            <p:oleObj spid="_x0000_s129074" name="Equation" r:id="rId8" imgW="2019240" imgH="380880" progId="Equation.3">
              <p:embed/>
            </p:oleObj>
          </a:graphicData>
        </a:graphic>
      </p:graphicFrame>
      <p:sp>
        <p:nvSpPr>
          <p:cNvPr id="129046" name="Rectangle 22"/>
          <p:cNvSpPr>
            <a:spLocks noChangeArrowheads="1"/>
          </p:cNvSpPr>
          <p:nvPr/>
        </p:nvSpPr>
        <p:spPr bwMode="auto">
          <a:xfrm>
            <a:off x="6934200" y="5334000"/>
            <a:ext cx="1597025" cy="427038"/>
          </a:xfrm>
          <a:prstGeom prst="rect">
            <a:avLst/>
          </a:prstGeom>
          <a:noFill/>
          <a:ln w="9525">
            <a:noFill/>
            <a:miter lim="800000"/>
            <a:headEnd/>
            <a:tailEnd/>
          </a:ln>
          <a:effectLst/>
        </p:spPr>
        <p:txBody>
          <a:bodyPr wrap="none" lIns="92075" tIns="46038" rIns="92075" bIns="46038">
            <a:spAutoFit/>
          </a:bodyPr>
          <a:lstStyle/>
          <a:p>
            <a:r>
              <a:rPr lang="en-US" sz="2200">
                <a:latin typeface="Century" pitchFamily="18" charset="0"/>
              </a:rPr>
              <a:t>Hence </a:t>
            </a:r>
            <a:r>
              <a:rPr lang="en-US" sz="2200" i="1">
                <a:latin typeface="Century" pitchFamily="18" charset="0"/>
              </a:rPr>
              <a:t>A</a:t>
            </a:r>
            <a:r>
              <a:rPr lang="en-US" sz="2200">
                <a:latin typeface="Century" pitchFamily="18" charset="0"/>
              </a:rPr>
              <a:t>=0</a:t>
            </a:r>
          </a:p>
        </p:txBody>
      </p:sp>
      <p:sp>
        <p:nvSpPr>
          <p:cNvPr id="129079" name="Text Box 55"/>
          <p:cNvSpPr txBox="1">
            <a:spLocks noChangeArrowheads="1"/>
          </p:cNvSpPr>
          <p:nvPr/>
        </p:nvSpPr>
        <p:spPr bwMode="auto">
          <a:xfrm>
            <a:off x="228600" y="152400"/>
            <a:ext cx="87630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Parallel Plate Waveguide TE Modes (Cont’d..)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endParaRPr lang="en-US"/>
          </a:p>
        </p:txBody>
      </p:sp>
      <p:pic>
        <p:nvPicPr>
          <p:cNvPr id="135171" name="Picture 3" descr="empowered_slide"/>
          <p:cNvPicPr>
            <a:picLocks noChangeAspect="1" noChangeArrowheads="1"/>
          </p:cNvPicPr>
          <p:nvPr/>
        </p:nvPicPr>
        <p:blipFill>
          <a:blip r:embed="rId3"/>
          <a:srcRect/>
          <a:stretch>
            <a:fillRect/>
          </a:stretch>
        </p:blipFill>
        <p:spPr bwMode="auto">
          <a:xfrm>
            <a:off x="0" y="0"/>
            <a:ext cx="9144000" cy="6889750"/>
          </a:xfrm>
          <a:prstGeom prst="rect">
            <a:avLst/>
          </a:prstGeom>
          <a:noFill/>
        </p:spPr>
      </p:pic>
      <p:sp>
        <p:nvSpPr>
          <p:cNvPr id="135187" name="Rectangle 19"/>
          <p:cNvSpPr>
            <a:spLocks noChangeArrowheads="1"/>
          </p:cNvSpPr>
          <p:nvPr/>
        </p:nvSpPr>
        <p:spPr bwMode="auto">
          <a:xfrm>
            <a:off x="685800" y="1676400"/>
            <a:ext cx="2971800" cy="427038"/>
          </a:xfrm>
          <a:prstGeom prst="rect">
            <a:avLst/>
          </a:prstGeom>
          <a:noFill/>
          <a:ln w="9525">
            <a:noFill/>
            <a:miter lim="800000"/>
            <a:headEnd/>
            <a:tailEnd/>
          </a:ln>
          <a:effectLst/>
        </p:spPr>
        <p:txBody>
          <a:bodyPr lIns="92075" tIns="46038" rIns="92075" bIns="46038">
            <a:spAutoFit/>
          </a:bodyPr>
          <a:lstStyle/>
          <a:p>
            <a:r>
              <a:rPr lang="en-US" sz="2200">
                <a:latin typeface="Century" pitchFamily="18" charset="0"/>
              </a:rPr>
              <a:t>At y=a  E</a:t>
            </a:r>
            <a:r>
              <a:rPr lang="en-US" sz="2200" baseline="-25000">
                <a:latin typeface="Century" pitchFamily="18" charset="0"/>
              </a:rPr>
              <a:t>x</a:t>
            </a:r>
            <a:r>
              <a:rPr lang="en-US" sz="2200">
                <a:latin typeface="Century" pitchFamily="18" charset="0"/>
              </a:rPr>
              <a:t> =0</a:t>
            </a:r>
          </a:p>
        </p:txBody>
      </p:sp>
      <p:graphicFrame>
        <p:nvGraphicFramePr>
          <p:cNvPr id="135188" name="Object 20"/>
          <p:cNvGraphicFramePr>
            <a:graphicFrameLocks/>
          </p:cNvGraphicFramePr>
          <p:nvPr/>
        </p:nvGraphicFramePr>
        <p:xfrm>
          <a:off x="1168400" y="2514600"/>
          <a:ext cx="2974975" cy="455613"/>
        </p:xfrm>
        <a:graphic>
          <a:graphicData uri="http://schemas.openxmlformats.org/presentationml/2006/ole">
            <p:oleObj spid="_x0000_s135188" name="Equation" r:id="rId4" imgW="1117440" imgH="190440" progId="Equation.3">
              <p:embed/>
            </p:oleObj>
          </a:graphicData>
        </a:graphic>
      </p:graphicFrame>
      <p:graphicFrame>
        <p:nvGraphicFramePr>
          <p:cNvPr id="135189" name="Object 21"/>
          <p:cNvGraphicFramePr>
            <a:graphicFrameLocks/>
          </p:cNvGraphicFramePr>
          <p:nvPr/>
        </p:nvGraphicFramePr>
        <p:xfrm>
          <a:off x="4495800" y="3048000"/>
          <a:ext cx="1143000" cy="838200"/>
        </p:xfrm>
        <a:graphic>
          <a:graphicData uri="http://schemas.openxmlformats.org/presentationml/2006/ole">
            <p:oleObj spid="_x0000_s135189" name="Equation" r:id="rId5" imgW="482400" imgH="355320" progId="Equation.3">
              <p:embed/>
            </p:oleObj>
          </a:graphicData>
        </a:graphic>
      </p:graphicFrame>
      <p:graphicFrame>
        <p:nvGraphicFramePr>
          <p:cNvPr id="135190" name="Object 22"/>
          <p:cNvGraphicFramePr>
            <a:graphicFrameLocks/>
          </p:cNvGraphicFramePr>
          <p:nvPr/>
        </p:nvGraphicFramePr>
        <p:xfrm>
          <a:off x="2590800" y="3200400"/>
          <a:ext cx="1143000" cy="457200"/>
        </p:xfrm>
        <a:graphic>
          <a:graphicData uri="http://schemas.openxmlformats.org/presentationml/2006/ole">
            <p:oleObj spid="_x0000_s135190" name="Equation" r:id="rId6" imgW="520560" imgH="190440" progId="Equation.3">
              <p:embed/>
            </p:oleObj>
          </a:graphicData>
        </a:graphic>
      </p:graphicFrame>
      <p:sp>
        <p:nvSpPr>
          <p:cNvPr id="135191" name="Rectangle 23"/>
          <p:cNvSpPr>
            <a:spLocks noChangeArrowheads="1"/>
          </p:cNvSpPr>
          <p:nvPr/>
        </p:nvSpPr>
        <p:spPr bwMode="auto">
          <a:xfrm>
            <a:off x="685800" y="3200400"/>
            <a:ext cx="1735138" cy="427038"/>
          </a:xfrm>
          <a:prstGeom prst="rect">
            <a:avLst/>
          </a:prstGeom>
          <a:noFill/>
          <a:ln w="9525">
            <a:noFill/>
            <a:miter lim="800000"/>
            <a:headEnd/>
            <a:tailEnd/>
          </a:ln>
          <a:effectLst/>
        </p:spPr>
        <p:txBody>
          <a:bodyPr wrap="none" lIns="92075" tIns="46038" rIns="92075" bIns="46038">
            <a:spAutoFit/>
          </a:bodyPr>
          <a:lstStyle/>
          <a:p>
            <a:r>
              <a:rPr lang="en-US" sz="2200">
                <a:latin typeface="Century" pitchFamily="18" charset="0"/>
              </a:rPr>
              <a:t>This valid if</a:t>
            </a:r>
          </a:p>
        </p:txBody>
      </p:sp>
      <p:sp>
        <p:nvSpPr>
          <p:cNvPr id="135192" name="Rectangle 24"/>
          <p:cNvSpPr>
            <a:spLocks noChangeArrowheads="1"/>
          </p:cNvSpPr>
          <p:nvPr/>
        </p:nvSpPr>
        <p:spPr bwMode="auto">
          <a:xfrm>
            <a:off x="3886200" y="3200400"/>
            <a:ext cx="447675" cy="427038"/>
          </a:xfrm>
          <a:prstGeom prst="rect">
            <a:avLst/>
          </a:prstGeom>
          <a:noFill/>
          <a:ln w="9525">
            <a:noFill/>
            <a:miter lim="800000"/>
            <a:headEnd/>
            <a:tailEnd/>
          </a:ln>
          <a:effectLst/>
        </p:spPr>
        <p:txBody>
          <a:bodyPr wrap="none" lIns="92075" tIns="46038" rIns="92075" bIns="46038">
            <a:spAutoFit/>
          </a:bodyPr>
          <a:lstStyle/>
          <a:p>
            <a:r>
              <a:rPr lang="en-US" sz="2200">
                <a:latin typeface="Century" pitchFamily="18" charset="0"/>
              </a:rPr>
              <a:t>or</a:t>
            </a:r>
          </a:p>
        </p:txBody>
      </p:sp>
      <p:sp>
        <p:nvSpPr>
          <p:cNvPr id="135193" name="Rectangle 25"/>
          <p:cNvSpPr>
            <a:spLocks noChangeArrowheads="1"/>
          </p:cNvSpPr>
          <p:nvPr/>
        </p:nvSpPr>
        <p:spPr bwMode="auto">
          <a:xfrm>
            <a:off x="5867400" y="3200400"/>
            <a:ext cx="2416175" cy="427038"/>
          </a:xfrm>
          <a:prstGeom prst="rect">
            <a:avLst/>
          </a:prstGeom>
          <a:noFill/>
          <a:ln w="9525">
            <a:noFill/>
            <a:miter lim="800000"/>
            <a:headEnd/>
            <a:tailEnd/>
          </a:ln>
          <a:effectLst/>
        </p:spPr>
        <p:txBody>
          <a:bodyPr lIns="92075" tIns="46038" rIns="92075" bIns="46038">
            <a:spAutoFit/>
          </a:bodyPr>
          <a:lstStyle/>
          <a:p>
            <a:pPr>
              <a:spcBef>
                <a:spcPct val="50000"/>
              </a:spcBef>
            </a:pPr>
            <a:r>
              <a:rPr lang="en-US" sz="2200">
                <a:latin typeface="Century" pitchFamily="18" charset="0"/>
              </a:rPr>
              <a:t>n=1,2,3,4….</a:t>
            </a:r>
          </a:p>
        </p:txBody>
      </p:sp>
      <p:sp>
        <p:nvSpPr>
          <p:cNvPr id="135194" name="Text Box 26"/>
          <p:cNvSpPr txBox="1">
            <a:spLocks noChangeArrowheads="1"/>
          </p:cNvSpPr>
          <p:nvPr/>
        </p:nvSpPr>
        <p:spPr bwMode="auto">
          <a:xfrm>
            <a:off x="762000" y="4191000"/>
            <a:ext cx="7620000" cy="427038"/>
          </a:xfrm>
          <a:prstGeom prst="rect">
            <a:avLst/>
          </a:prstGeom>
          <a:noFill/>
          <a:ln w="9525" algn="ctr">
            <a:noFill/>
            <a:miter lim="800000"/>
            <a:headEnd/>
            <a:tailEnd/>
          </a:ln>
          <a:effectLst/>
        </p:spPr>
        <p:txBody>
          <a:bodyPr lIns="92075" tIns="46038" rIns="92075" bIns="46038">
            <a:spAutoFit/>
          </a:bodyPr>
          <a:lstStyle/>
          <a:p>
            <a:pPr>
              <a:spcBef>
                <a:spcPct val="50000"/>
              </a:spcBef>
            </a:pPr>
            <a:r>
              <a:rPr lang="en-US" sz="2200">
                <a:latin typeface="Century" pitchFamily="18" charset="0"/>
              </a:rPr>
              <a:t>Thus with               , and get back the solution for H</a:t>
            </a:r>
            <a:r>
              <a:rPr lang="en-US" sz="2200" baseline="-25000">
                <a:latin typeface="Century" pitchFamily="18" charset="0"/>
              </a:rPr>
              <a:t>z</a:t>
            </a:r>
            <a:r>
              <a:rPr lang="en-US" sz="2200">
                <a:latin typeface="Century" pitchFamily="18" charset="0"/>
              </a:rPr>
              <a:t>,</a:t>
            </a:r>
          </a:p>
        </p:txBody>
      </p:sp>
      <p:graphicFrame>
        <p:nvGraphicFramePr>
          <p:cNvPr id="135195" name="Object 27"/>
          <p:cNvGraphicFramePr>
            <a:graphicFrameLocks noChangeAspect="1"/>
          </p:cNvGraphicFramePr>
          <p:nvPr/>
        </p:nvGraphicFramePr>
        <p:xfrm>
          <a:off x="2254250" y="4953000"/>
          <a:ext cx="3151188" cy="968375"/>
        </p:xfrm>
        <a:graphic>
          <a:graphicData uri="http://schemas.openxmlformats.org/presentationml/2006/ole">
            <p:oleObj spid="_x0000_s135195" name="Equation" r:id="rId7" imgW="1282680" imgH="393480" progId="Equation.3">
              <p:embed/>
            </p:oleObj>
          </a:graphicData>
        </a:graphic>
      </p:graphicFrame>
      <p:graphicFrame>
        <p:nvGraphicFramePr>
          <p:cNvPr id="135196" name="Object 28"/>
          <p:cNvGraphicFramePr>
            <a:graphicFrameLocks noChangeAspect="1"/>
          </p:cNvGraphicFramePr>
          <p:nvPr>
            <p:ph idx="1"/>
          </p:nvPr>
        </p:nvGraphicFramePr>
        <p:xfrm>
          <a:off x="2362200" y="4114800"/>
          <a:ext cx="838200" cy="536575"/>
        </p:xfrm>
        <a:graphic>
          <a:graphicData uri="http://schemas.openxmlformats.org/presentationml/2006/ole">
            <p:oleObj spid="_x0000_s135196" name="Equation" r:id="rId8" imgW="317160" imgH="203040" progId="Equation.3">
              <p:embed/>
            </p:oleObj>
          </a:graphicData>
        </a:graphic>
      </p:graphicFrame>
      <p:pic>
        <p:nvPicPr>
          <p:cNvPr id="135198" name="Picture 30" descr="strange-render"/>
          <p:cNvPicPr>
            <a:picLocks noChangeAspect="1" noChangeArrowheads="1"/>
          </p:cNvPicPr>
          <p:nvPr/>
        </p:nvPicPr>
        <p:blipFill>
          <a:blip r:embed="rId9" cstate="print"/>
          <a:srcRect/>
          <a:stretch>
            <a:fillRect/>
          </a:stretch>
        </p:blipFill>
        <p:spPr bwMode="auto">
          <a:xfrm>
            <a:off x="6629400" y="4876800"/>
            <a:ext cx="2438400" cy="1908175"/>
          </a:xfrm>
          <a:prstGeom prst="rect">
            <a:avLst/>
          </a:prstGeom>
          <a:noFill/>
        </p:spPr>
      </p:pic>
      <p:sp>
        <p:nvSpPr>
          <p:cNvPr id="135199" name="Text Box 31"/>
          <p:cNvSpPr txBox="1">
            <a:spLocks noChangeArrowheads="1"/>
          </p:cNvSpPr>
          <p:nvPr/>
        </p:nvSpPr>
        <p:spPr bwMode="auto">
          <a:xfrm>
            <a:off x="228600" y="152400"/>
            <a:ext cx="87630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Parallel Plate Waveguide TE Modes (Cont’d..)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820" name="Picture 4" descr="empowered_printable"/>
          <p:cNvPicPr>
            <a:picLocks noChangeAspect="1" noChangeArrowheads="1"/>
          </p:cNvPicPr>
          <p:nvPr/>
        </p:nvPicPr>
        <p:blipFill>
          <a:blip r:embed="rId2"/>
          <a:srcRect/>
          <a:stretch>
            <a:fillRect/>
          </a:stretch>
        </p:blipFill>
        <p:spPr bwMode="auto">
          <a:xfrm>
            <a:off x="0" y="0"/>
            <a:ext cx="9144000" cy="6888163"/>
          </a:xfrm>
          <a:prstGeom prst="rect">
            <a:avLst/>
          </a:prstGeom>
          <a:noFill/>
        </p:spPr>
      </p:pic>
      <p:sp>
        <p:nvSpPr>
          <p:cNvPr id="162821" name="Text Box 5"/>
          <p:cNvSpPr txBox="1">
            <a:spLocks noChangeArrowheads="1"/>
          </p:cNvSpPr>
          <p:nvPr/>
        </p:nvSpPr>
        <p:spPr bwMode="auto">
          <a:xfrm>
            <a:off x="304800" y="304800"/>
            <a:ext cx="6934200" cy="641350"/>
          </a:xfrm>
          <a:prstGeom prst="rect">
            <a:avLst/>
          </a:prstGeom>
          <a:noFill/>
          <a:ln w="9525">
            <a:noFill/>
            <a:miter lim="800000"/>
            <a:headEnd/>
            <a:tailEnd/>
          </a:ln>
          <a:effectLst/>
        </p:spPr>
        <p:txBody>
          <a:bodyPr>
            <a:spAutoFit/>
          </a:bodyPr>
          <a:lstStyle/>
          <a:p>
            <a:pPr>
              <a:spcBef>
                <a:spcPct val="50000"/>
              </a:spcBef>
            </a:pPr>
            <a:r>
              <a:rPr lang="en-US" sz="3600">
                <a:solidFill>
                  <a:schemeClr val="bg1"/>
                </a:solidFill>
                <a:latin typeface="Copperplate Gothic Bold" pitchFamily="34" charset="0"/>
              </a:rPr>
              <a:t>Introduction (Cont’d..)</a:t>
            </a:r>
          </a:p>
        </p:txBody>
      </p:sp>
      <p:sp>
        <p:nvSpPr>
          <p:cNvPr id="162822" name="Text Box 6"/>
          <p:cNvSpPr txBox="1">
            <a:spLocks noChangeArrowheads="1"/>
          </p:cNvSpPr>
          <p:nvPr/>
        </p:nvSpPr>
        <p:spPr bwMode="auto">
          <a:xfrm>
            <a:off x="228600" y="1828800"/>
            <a:ext cx="8610600" cy="3341688"/>
          </a:xfrm>
          <a:prstGeom prst="rect">
            <a:avLst/>
          </a:prstGeom>
          <a:noFill/>
          <a:ln w="9525">
            <a:noFill/>
            <a:miter lim="800000"/>
            <a:headEnd/>
            <a:tailEnd/>
          </a:ln>
          <a:effectLst/>
        </p:spPr>
        <p:txBody>
          <a:bodyPr>
            <a:spAutoFit/>
          </a:bodyPr>
          <a:lstStyle/>
          <a:p>
            <a:pPr algn="just">
              <a:lnSpc>
                <a:spcPct val="140000"/>
              </a:lnSpc>
              <a:spcBef>
                <a:spcPct val="50000"/>
              </a:spcBef>
            </a:pPr>
            <a:r>
              <a:rPr lang="en-US" sz="2400">
                <a:latin typeface="Century" pitchFamily="18" charset="0"/>
                <a:sym typeface="Wingdings" pitchFamily="2" charset="2"/>
              </a:rPr>
              <a:t>A waveguide is another means of guiding the EM energy from one point to another (same as transmission line). Some differences between waveguide and transmission line (TLine) :</a:t>
            </a:r>
          </a:p>
          <a:p>
            <a:pPr algn="just">
              <a:lnSpc>
                <a:spcPct val="140000"/>
              </a:lnSpc>
              <a:spcBef>
                <a:spcPct val="50000"/>
              </a:spcBef>
              <a:buFontTx/>
              <a:buChar char="•"/>
            </a:pPr>
            <a:r>
              <a:rPr lang="en-US" sz="2400">
                <a:latin typeface="Century" pitchFamily="18" charset="0"/>
                <a:sym typeface="Wingdings" pitchFamily="2" charset="2"/>
              </a:rPr>
              <a:t> TLine can only support TEM wave whereas waveguide can support many possible field configurations.</a:t>
            </a:r>
            <a:endParaRPr lang="en-US" sz="2400">
              <a:latin typeface="Century" pitchFamily="18" charset="0"/>
            </a:endParaRPr>
          </a:p>
        </p:txBody>
      </p:sp>
      <p:pic>
        <p:nvPicPr>
          <p:cNvPr id="162823" name="Picture 7" descr="strange-render"/>
          <p:cNvPicPr>
            <a:picLocks noChangeAspect="1" noChangeArrowheads="1"/>
          </p:cNvPicPr>
          <p:nvPr/>
        </p:nvPicPr>
        <p:blipFill>
          <a:blip r:embed="rId3" cstate="print"/>
          <a:srcRect/>
          <a:stretch>
            <a:fillRect/>
          </a:stretch>
        </p:blipFill>
        <p:spPr bwMode="auto">
          <a:xfrm>
            <a:off x="6629400" y="4876800"/>
            <a:ext cx="2438400" cy="1908175"/>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50" name="Picture 2" descr="empowered_printable"/>
          <p:cNvPicPr>
            <a:picLocks noChangeAspect="1" noChangeArrowheads="1"/>
          </p:cNvPicPr>
          <p:nvPr/>
        </p:nvPicPr>
        <p:blipFill>
          <a:blip r:embed="rId3"/>
          <a:srcRect/>
          <a:stretch>
            <a:fillRect/>
          </a:stretch>
        </p:blipFill>
        <p:spPr bwMode="auto">
          <a:xfrm>
            <a:off x="0" y="0"/>
            <a:ext cx="9144000" cy="6889750"/>
          </a:xfrm>
          <a:prstGeom prst="rect">
            <a:avLst/>
          </a:prstGeom>
          <a:noFill/>
        </p:spPr>
      </p:pic>
      <p:pic>
        <p:nvPicPr>
          <p:cNvPr id="130051" name="Picture 3" descr="strange-render"/>
          <p:cNvPicPr>
            <a:picLocks noChangeAspect="1" noChangeArrowheads="1"/>
          </p:cNvPicPr>
          <p:nvPr/>
        </p:nvPicPr>
        <p:blipFill>
          <a:blip r:embed="rId4" cstate="print"/>
          <a:srcRect/>
          <a:stretch>
            <a:fillRect/>
          </a:stretch>
        </p:blipFill>
        <p:spPr bwMode="auto">
          <a:xfrm>
            <a:off x="6629400" y="4876800"/>
            <a:ext cx="2438400" cy="1908175"/>
          </a:xfrm>
          <a:prstGeom prst="rect">
            <a:avLst/>
          </a:prstGeom>
          <a:noFill/>
        </p:spPr>
      </p:pic>
      <p:sp>
        <p:nvSpPr>
          <p:cNvPr id="130063" name="Text Box 15"/>
          <p:cNvSpPr txBox="1">
            <a:spLocks noChangeArrowheads="1"/>
          </p:cNvSpPr>
          <p:nvPr/>
        </p:nvSpPr>
        <p:spPr bwMode="auto">
          <a:xfrm>
            <a:off x="304800" y="1905000"/>
            <a:ext cx="8153400" cy="895350"/>
          </a:xfrm>
          <a:prstGeom prst="rect">
            <a:avLst/>
          </a:prstGeom>
          <a:noFill/>
          <a:ln w="9525" algn="ctr">
            <a:noFill/>
            <a:miter lim="800000"/>
            <a:headEnd/>
            <a:tailEnd/>
          </a:ln>
          <a:effectLst/>
        </p:spPr>
        <p:txBody>
          <a:bodyPr lIns="92075" tIns="46038" rIns="92075" bIns="46038">
            <a:spAutoFit/>
          </a:bodyPr>
          <a:lstStyle/>
          <a:p>
            <a:pPr algn="just">
              <a:lnSpc>
                <a:spcPct val="120000"/>
              </a:lnSpc>
              <a:spcBef>
                <a:spcPct val="50000"/>
              </a:spcBef>
            </a:pPr>
            <a:r>
              <a:rPr lang="en-US" sz="2200">
                <a:latin typeface="Century" pitchFamily="18" charset="0"/>
              </a:rPr>
              <a:t>Then, from equation (9) to (12), since d/dx=0, so only (10) and (12) remain, therefore:</a:t>
            </a:r>
          </a:p>
        </p:txBody>
      </p:sp>
      <p:graphicFrame>
        <p:nvGraphicFramePr>
          <p:cNvPr id="130066" name="Object 18"/>
          <p:cNvGraphicFramePr>
            <a:graphicFrameLocks noChangeAspect="1"/>
          </p:cNvGraphicFramePr>
          <p:nvPr/>
        </p:nvGraphicFramePr>
        <p:xfrm>
          <a:off x="4217988" y="3124200"/>
          <a:ext cx="3951287" cy="1095375"/>
        </p:xfrm>
        <a:graphic>
          <a:graphicData uri="http://schemas.openxmlformats.org/presentationml/2006/ole">
            <p:oleObj spid="_x0000_s130066" name="Equation" r:id="rId5" imgW="1511280" imgH="419040" progId="Equation.3">
              <p:embed/>
            </p:oleObj>
          </a:graphicData>
        </a:graphic>
      </p:graphicFrame>
      <p:graphicFrame>
        <p:nvGraphicFramePr>
          <p:cNvPr id="130067" name="Object 19"/>
          <p:cNvGraphicFramePr>
            <a:graphicFrameLocks noChangeAspect="1"/>
          </p:cNvGraphicFramePr>
          <p:nvPr/>
        </p:nvGraphicFramePr>
        <p:xfrm>
          <a:off x="4219575" y="4572000"/>
          <a:ext cx="3692525" cy="1058863"/>
        </p:xfrm>
        <a:graphic>
          <a:graphicData uri="http://schemas.openxmlformats.org/presentationml/2006/ole">
            <p:oleObj spid="_x0000_s130067" name="Equation" r:id="rId6" imgW="1460160" imgH="419040" progId="Equation.3">
              <p:embed/>
            </p:oleObj>
          </a:graphicData>
        </a:graphic>
      </p:graphicFrame>
      <p:graphicFrame>
        <p:nvGraphicFramePr>
          <p:cNvPr id="130068" name="Object 20"/>
          <p:cNvGraphicFramePr>
            <a:graphicFrameLocks noChangeAspect="1"/>
          </p:cNvGraphicFramePr>
          <p:nvPr/>
        </p:nvGraphicFramePr>
        <p:xfrm>
          <a:off x="3276600" y="3505200"/>
          <a:ext cx="546100" cy="390525"/>
        </p:xfrm>
        <a:graphic>
          <a:graphicData uri="http://schemas.openxmlformats.org/presentationml/2006/ole">
            <p:oleObj spid="_x0000_s130068" name="Equation" r:id="rId7" imgW="177480" imgH="126720" progId="Equation.3">
              <p:embed/>
            </p:oleObj>
          </a:graphicData>
        </a:graphic>
      </p:graphicFrame>
      <p:graphicFrame>
        <p:nvGraphicFramePr>
          <p:cNvPr id="130069" name="Object 21"/>
          <p:cNvGraphicFramePr>
            <a:graphicFrameLocks noChangeAspect="1"/>
          </p:cNvGraphicFramePr>
          <p:nvPr/>
        </p:nvGraphicFramePr>
        <p:xfrm>
          <a:off x="3276600" y="4876800"/>
          <a:ext cx="546100" cy="390525"/>
        </p:xfrm>
        <a:graphic>
          <a:graphicData uri="http://schemas.openxmlformats.org/presentationml/2006/ole">
            <p:oleObj spid="_x0000_s130069" name="Equation" r:id="rId8" imgW="177480" imgH="126720" progId="Equation.3">
              <p:embed/>
            </p:oleObj>
          </a:graphicData>
        </a:graphic>
      </p:graphicFrame>
      <p:graphicFrame>
        <p:nvGraphicFramePr>
          <p:cNvPr id="130070" name="Object 22"/>
          <p:cNvGraphicFramePr>
            <a:graphicFrameLocks noChangeAspect="1"/>
          </p:cNvGraphicFramePr>
          <p:nvPr/>
        </p:nvGraphicFramePr>
        <p:xfrm>
          <a:off x="376238" y="3124200"/>
          <a:ext cx="2744787" cy="1027113"/>
        </p:xfrm>
        <a:graphic>
          <a:graphicData uri="http://schemas.openxmlformats.org/presentationml/2006/ole">
            <p:oleObj spid="_x0000_s130070" name="Equation" r:id="rId9" imgW="1295280" imgH="431640" progId="Equation.3">
              <p:embed/>
            </p:oleObj>
          </a:graphicData>
        </a:graphic>
      </p:graphicFrame>
      <p:graphicFrame>
        <p:nvGraphicFramePr>
          <p:cNvPr id="130071" name="Object 23"/>
          <p:cNvGraphicFramePr>
            <a:graphicFrameLocks noChangeAspect="1"/>
          </p:cNvGraphicFramePr>
          <p:nvPr/>
        </p:nvGraphicFramePr>
        <p:xfrm>
          <a:off x="446088" y="4572000"/>
          <a:ext cx="2690812" cy="993775"/>
        </p:xfrm>
        <a:graphic>
          <a:graphicData uri="http://schemas.openxmlformats.org/presentationml/2006/ole">
            <p:oleObj spid="_x0000_s130071" name="Equation" r:id="rId10" imgW="1168200" imgH="431640" progId="Equation.3">
              <p:embed/>
            </p:oleObj>
          </a:graphicData>
        </a:graphic>
      </p:graphicFrame>
      <p:sp>
        <p:nvSpPr>
          <p:cNvPr id="130072" name="Text Box 24"/>
          <p:cNvSpPr txBox="1">
            <a:spLocks noChangeArrowheads="1"/>
          </p:cNvSpPr>
          <p:nvPr/>
        </p:nvSpPr>
        <p:spPr bwMode="auto">
          <a:xfrm>
            <a:off x="228600" y="152400"/>
            <a:ext cx="87630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Parallel Plate Waveguide TE Modes (Cont’d..)</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9" name="Picture 5" descr="empowered_slide"/>
          <p:cNvPicPr>
            <a:picLocks noChangeAspect="1" noChangeArrowheads="1"/>
          </p:cNvPicPr>
          <p:nvPr/>
        </p:nvPicPr>
        <p:blipFill>
          <a:blip r:embed="rId3"/>
          <a:srcRect/>
          <a:stretch>
            <a:fillRect/>
          </a:stretch>
        </p:blipFill>
        <p:spPr bwMode="auto">
          <a:xfrm>
            <a:off x="0" y="0"/>
            <a:ext cx="9144000" cy="6889750"/>
          </a:xfrm>
          <a:prstGeom prst="rect">
            <a:avLst/>
          </a:prstGeom>
          <a:noFill/>
        </p:spPr>
      </p:pic>
      <p:sp>
        <p:nvSpPr>
          <p:cNvPr id="57347" name="Text Box 3"/>
          <p:cNvSpPr txBox="1">
            <a:spLocks noChangeArrowheads="1"/>
          </p:cNvSpPr>
          <p:nvPr/>
        </p:nvSpPr>
        <p:spPr bwMode="auto">
          <a:xfrm>
            <a:off x="152400" y="304800"/>
            <a:ext cx="8763000" cy="579438"/>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1.4	Rectangular Waveguide Modes    </a:t>
            </a:r>
          </a:p>
        </p:txBody>
      </p:sp>
      <p:pic>
        <p:nvPicPr>
          <p:cNvPr id="57350" name="Picture 6" descr="strange-render"/>
          <p:cNvPicPr>
            <a:picLocks noChangeAspect="1" noChangeArrowheads="1"/>
          </p:cNvPicPr>
          <p:nvPr/>
        </p:nvPicPr>
        <p:blipFill>
          <a:blip r:embed="rId4" cstate="print"/>
          <a:srcRect/>
          <a:stretch>
            <a:fillRect/>
          </a:stretch>
        </p:blipFill>
        <p:spPr bwMode="auto">
          <a:xfrm>
            <a:off x="6629400" y="4876800"/>
            <a:ext cx="2438400" cy="1908175"/>
          </a:xfrm>
          <a:prstGeom prst="rect">
            <a:avLst/>
          </a:prstGeom>
          <a:noFill/>
        </p:spPr>
      </p:pic>
      <p:graphicFrame>
        <p:nvGraphicFramePr>
          <p:cNvPr id="57355" name="Object 11"/>
          <p:cNvGraphicFramePr>
            <a:graphicFrameLocks noChangeAspect="1"/>
          </p:cNvGraphicFramePr>
          <p:nvPr/>
        </p:nvGraphicFramePr>
        <p:xfrm>
          <a:off x="4519613" y="4800600"/>
          <a:ext cx="4165600" cy="527050"/>
        </p:xfrm>
        <a:graphic>
          <a:graphicData uri="http://schemas.openxmlformats.org/presentationml/2006/ole">
            <p:oleObj spid="_x0000_s57355" name="Equation" r:id="rId5" imgW="1511280" imgH="190440" progId="Equation.3">
              <p:embed/>
            </p:oleObj>
          </a:graphicData>
        </a:graphic>
      </p:graphicFrame>
      <p:graphicFrame>
        <p:nvGraphicFramePr>
          <p:cNvPr id="57356" name="Object 12"/>
          <p:cNvGraphicFramePr>
            <a:graphicFrameLocks noChangeAspect="1"/>
          </p:cNvGraphicFramePr>
          <p:nvPr/>
        </p:nvGraphicFramePr>
        <p:xfrm>
          <a:off x="4521200" y="4114800"/>
          <a:ext cx="4011613" cy="514350"/>
        </p:xfrm>
        <a:graphic>
          <a:graphicData uri="http://schemas.openxmlformats.org/presentationml/2006/ole">
            <p:oleObj spid="_x0000_s57356" name="Equation" r:id="rId6" imgW="1485720" imgH="190440" progId="Equation.3">
              <p:embed/>
            </p:oleObj>
          </a:graphicData>
        </a:graphic>
      </p:graphicFrame>
      <p:sp>
        <p:nvSpPr>
          <p:cNvPr id="57358" name="Text Box 14"/>
          <p:cNvSpPr txBox="1">
            <a:spLocks noChangeArrowheads="1"/>
          </p:cNvSpPr>
          <p:nvPr/>
        </p:nvSpPr>
        <p:spPr bwMode="auto">
          <a:xfrm>
            <a:off x="304800" y="2209800"/>
            <a:ext cx="8610600" cy="1431925"/>
          </a:xfrm>
          <a:prstGeom prst="rect">
            <a:avLst/>
          </a:prstGeom>
          <a:noFill/>
          <a:ln w="9525">
            <a:noFill/>
            <a:miter lim="800000"/>
            <a:headEnd/>
            <a:tailEnd/>
          </a:ln>
          <a:effectLst/>
        </p:spPr>
        <p:txBody>
          <a:bodyPr>
            <a:spAutoFit/>
          </a:bodyPr>
          <a:lstStyle/>
          <a:p>
            <a:pPr algn="just"/>
            <a:r>
              <a:rPr lang="en-US" sz="2200">
                <a:latin typeface="Century" pitchFamily="18" charset="0"/>
              </a:rPr>
              <a:t>For TM Mode, the magnetic field has its components transverse or normal to the direction of wave propagation. At the walls of the waveguide, the tangential components of the </a:t>
            </a:r>
            <a:r>
              <a:rPr lang="en-US" sz="2200" b="1">
                <a:latin typeface="Century" pitchFamily="18" charset="0"/>
              </a:rPr>
              <a:t>E</a:t>
            </a:r>
            <a:r>
              <a:rPr lang="en-US" sz="2200">
                <a:latin typeface="Century" pitchFamily="18" charset="0"/>
              </a:rPr>
              <a:t> field must be continuous, that is: </a:t>
            </a:r>
          </a:p>
        </p:txBody>
      </p:sp>
      <p:pic>
        <p:nvPicPr>
          <p:cNvPr id="57359" name="Picture 15" descr="fig_07-002"/>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533400" y="3810000"/>
            <a:ext cx="3886200" cy="2614613"/>
          </a:xfrm>
          <a:prstGeom prst="rect">
            <a:avLst/>
          </a:prstGeom>
          <a:noFill/>
          <a:ln w="9525">
            <a:noFill/>
            <a:miter lim="800000"/>
            <a:headEnd/>
            <a:tailEnd/>
          </a:ln>
        </p:spPr>
      </p:pic>
      <p:sp>
        <p:nvSpPr>
          <p:cNvPr id="57360" name="Text Box 16"/>
          <p:cNvSpPr txBox="1">
            <a:spLocks noChangeArrowheads="1"/>
          </p:cNvSpPr>
          <p:nvPr/>
        </p:nvSpPr>
        <p:spPr bwMode="auto">
          <a:xfrm>
            <a:off x="152400" y="1524000"/>
            <a:ext cx="6781800" cy="519113"/>
          </a:xfrm>
          <a:prstGeom prst="rect">
            <a:avLst/>
          </a:prstGeom>
          <a:noFill/>
          <a:ln w="9525">
            <a:noFill/>
            <a:miter lim="800000"/>
            <a:headEnd/>
            <a:tailEnd/>
          </a:ln>
          <a:effectLst/>
        </p:spPr>
        <p:txBody>
          <a:bodyPr>
            <a:spAutoFit/>
          </a:bodyPr>
          <a:lstStyle/>
          <a:p>
            <a:pPr eaLnBrk="0" hangingPunct="0">
              <a:spcBef>
                <a:spcPct val="50000"/>
              </a:spcBef>
              <a:buFontTx/>
              <a:buChar char="•"/>
            </a:pPr>
            <a:r>
              <a:rPr lang="en-US" sz="2800">
                <a:latin typeface="Copperplate Gothic Bold" pitchFamily="34" charset="0"/>
              </a:rPr>
              <a:t> For TM Mode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2" name="Picture 4" descr="empowered_printable"/>
          <p:cNvPicPr>
            <a:picLocks noChangeAspect="1" noChangeArrowheads="1"/>
          </p:cNvPicPr>
          <p:nvPr/>
        </p:nvPicPr>
        <p:blipFill>
          <a:blip r:embed="rId3"/>
          <a:srcRect/>
          <a:stretch>
            <a:fillRect/>
          </a:stretch>
        </p:blipFill>
        <p:spPr bwMode="auto">
          <a:xfrm>
            <a:off x="0" y="0"/>
            <a:ext cx="9144000" cy="6889750"/>
          </a:xfrm>
          <a:prstGeom prst="rect">
            <a:avLst/>
          </a:prstGeom>
          <a:noFill/>
        </p:spPr>
      </p:pic>
      <p:pic>
        <p:nvPicPr>
          <p:cNvPr id="37894" name="Picture 6" descr="strange-render"/>
          <p:cNvPicPr>
            <a:picLocks noChangeAspect="1" noChangeArrowheads="1"/>
          </p:cNvPicPr>
          <p:nvPr/>
        </p:nvPicPr>
        <p:blipFill>
          <a:blip r:embed="rId4" cstate="print"/>
          <a:srcRect/>
          <a:stretch>
            <a:fillRect/>
          </a:stretch>
        </p:blipFill>
        <p:spPr bwMode="auto">
          <a:xfrm>
            <a:off x="6629400" y="4876800"/>
            <a:ext cx="2438400" cy="1908175"/>
          </a:xfrm>
          <a:prstGeom prst="rect">
            <a:avLst/>
          </a:prstGeom>
          <a:noFill/>
        </p:spPr>
      </p:pic>
      <p:sp>
        <p:nvSpPr>
          <p:cNvPr id="37895" name="Text Box 7"/>
          <p:cNvSpPr txBox="1">
            <a:spLocks noChangeArrowheads="1"/>
          </p:cNvSpPr>
          <p:nvPr/>
        </p:nvSpPr>
        <p:spPr bwMode="auto">
          <a:xfrm>
            <a:off x="152400" y="152400"/>
            <a:ext cx="87630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 Rectangular Waveguide TM Modes (Cont’d..)    </a:t>
            </a:r>
          </a:p>
        </p:txBody>
      </p:sp>
      <p:sp>
        <p:nvSpPr>
          <p:cNvPr id="37897" name="Text Box 9"/>
          <p:cNvSpPr txBox="1">
            <a:spLocks noChangeArrowheads="1"/>
          </p:cNvSpPr>
          <p:nvPr/>
        </p:nvSpPr>
        <p:spPr bwMode="auto">
          <a:xfrm>
            <a:off x="304800" y="1828800"/>
            <a:ext cx="8229600" cy="530225"/>
          </a:xfrm>
          <a:prstGeom prst="rect">
            <a:avLst/>
          </a:prstGeom>
          <a:noFill/>
          <a:ln w="9525">
            <a:noFill/>
            <a:miter lim="800000"/>
            <a:headEnd/>
            <a:tailEnd/>
          </a:ln>
          <a:effectLst/>
        </p:spPr>
        <p:txBody>
          <a:bodyPr>
            <a:spAutoFit/>
          </a:bodyPr>
          <a:lstStyle/>
          <a:p>
            <a:pPr eaLnBrk="0" hangingPunct="0">
              <a:lnSpc>
                <a:spcPct val="120000"/>
              </a:lnSpc>
              <a:spcBef>
                <a:spcPct val="50000"/>
              </a:spcBef>
            </a:pPr>
            <a:r>
              <a:rPr lang="en-US" sz="2400">
                <a:latin typeface="Century" pitchFamily="18" charset="0"/>
              </a:rPr>
              <a:t>For TM mode, H</a:t>
            </a:r>
            <a:r>
              <a:rPr lang="en-US" sz="2400" baseline="-25000">
                <a:latin typeface="Century" pitchFamily="18" charset="0"/>
              </a:rPr>
              <a:t>z</a:t>
            </a:r>
            <a:r>
              <a:rPr lang="en-US" sz="2400">
                <a:latin typeface="Century" pitchFamily="18" charset="0"/>
              </a:rPr>
              <a:t>=0, then lets:</a:t>
            </a:r>
          </a:p>
        </p:txBody>
      </p:sp>
      <p:graphicFrame>
        <p:nvGraphicFramePr>
          <p:cNvPr id="37902" name="Object 14"/>
          <p:cNvGraphicFramePr>
            <a:graphicFrameLocks noChangeAspect="1"/>
          </p:cNvGraphicFramePr>
          <p:nvPr/>
        </p:nvGraphicFramePr>
        <p:xfrm>
          <a:off x="1925638" y="2438400"/>
          <a:ext cx="2170112" cy="674688"/>
        </p:xfrm>
        <a:graphic>
          <a:graphicData uri="http://schemas.openxmlformats.org/presentationml/2006/ole">
            <p:oleObj spid="_x0000_s37902" name="Equation" r:id="rId5" imgW="736560" imgH="228600" progId="Equation.3">
              <p:embed/>
            </p:oleObj>
          </a:graphicData>
        </a:graphic>
      </p:graphicFrame>
      <p:sp>
        <p:nvSpPr>
          <p:cNvPr id="37903" name="Text Box 15"/>
          <p:cNvSpPr txBox="1">
            <a:spLocks noChangeArrowheads="1"/>
          </p:cNvSpPr>
          <p:nvPr/>
        </p:nvSpPr>
        <p:spPr bwMode="auto">
          <a:xfrm>
            <a:off x="381000" y="3224213"/>
            <a:ext cx="6570663" cy="427037"/>
          </a:xfrm>
          <a:prstGeom prst="rect">
            <a:avLst/>
          </a:prstGeom>
          <a:noFill/>
          <a:ln w="9525">
            <a:noFill/>
            <a:miter lim="800000"/>
            <a:headEnd/>
            <a:tailEnd/>
          </a:ln>
          <a:effectLst/>
        </p:spPr>
        <p:txBody>
          <a:bodyPr wrap="none">
            <a:spAutoFit/>
          </a:bodyPr>
          <a:lstStyle/>
          <a:p>
            <a:r>
              <a:rPr lang="en-US" sz="2200">
                <a:latin typeface="Century" pitchFamily="18" charset="0"/>
              </a:rPr>
              <a:t>Where X is a function of x and Y is a function of y</a:t>
            </a:r>
          </a:p>
        </p:txBody>
      </p:sp>
      <p:graphicFrame>
        <p:nvGraphicFramePr>
          <p:cNvPr id="37904" name="Object 16"/>
          <p:cNvGraphicFramePr>
            <a:graphicFrameLocks noChangeAspect="1"/>
          </p:cNvGraphicFramePr>
          <p:nvPr/>
        </p:nvGraphicFramePr>
        <p:xfrm>
          <a:off x="914400" y="4495800"/>
          <a:ext cx="5486400" cy="1166813"/>
        </p:xfrm>
        <a:graphic>
          <a:graphicData uri="http://schemas.openxmlformats.org/presentationml/2006/ole">
            <p:oleObj spid="_x0000_s37904" name="Equation" r:id="rId6" imgW="1968500" imgH="419100" progId="Equation.3">
              <p:embed/>
            </p:oleObj>
          </a:graphicData>
        </a:graphic>
      </p:graphicFrame>
      <p:sp>
        <p:nvSpPr>
          <p:cNvPr id="37905" name="Text Box 17"/>
          <p:cNvSpPr txBox="1">
            <a:spLocks noChangeArrowheads="1"/>
          </p:cNvSpPr>
          <p:nvPr/>
        </p:nvSpPr>
        <p:spPr bwMode="auto">
          <a:xfrm>
            <a:off x="381000" y="3886200"/>
            <a:ext cx="4527550" cy="427038"/>
          </a:xfrm>
          <a:prstGeom prst="rect">
            <a:avLst/>
          </a:prstGeom>
          <a:noFill/>
          <a:ln w="9525">
            <a:noFill/>
            <a:miter lim="800000"/>
            <a:headEnd/>
            <a:tailEnd/>
          </a:ln>
          <a:effectLst/>
        </p:spPr>
        <p:txBody>
          <a:bodyPr wrap="none">
            <a:spAutoFit/>
          </a:bodyPr>
          <a:lstStyle/>
          <a:p>
            <a:r>
              <a:rPr lang="en-US" sz="2200">
                <a:latin typeface="Century" pitchFamily="18" charset="0"/>
              </a:rPr>
              <a:t>Then the wave equation becomes: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ctrTitle"/>
          </p:nvPr>
        </p:nvSpPr>
        <p:spPr>
          <a:xfrm>
            <a:off x="685800" y="3276600"/>
            <a:ext cx="8229600" cy="1066800"/>
          </a:xfrm>
        </p:spPr>
        <p:txBody>
          <a:bodyPr/>
          <a:lstStyle/>
          <a:p>
            <a:r>
              <a:rPr lang="en-US"/>
              <a:t>Transitional Page</a:t>
            </a:r>
          </a:p>
        </p:txBody>
      </p:sp>
      <p:pic>
        <p:nvPicPr>
          <p:cNvPr id="6150" name="Picture 6" descr="empowered_slide"/>
          <p:cNvPicPr>
            <a:picLocks noChangeAspect="1" noChangeArrowheads="1"/>
          </p:cNvPicPr>
          <p:nvPr/>
        </p:nvPicPr>
        <p:blipFill>
          <a:blip r:embed="rId3"/>
          <a:srcRect/>
          <a:stretch>
            <a:fillRect/>
          </a:stretch>
        </p:blipFill>
        <p:spPr bwMode="auto">
          <a:xfrm>
            <a:off x="0" y="0"/>
            <a:ext cx="9144000" cy="6889750"/>
          </a:xfrm>
          <a:prstGeom prst="rect">
            <a:avLst/>
          </a:prstGeom>
          <a:noFill/>
        </p:spPr>
      </p:pic>
      <p:pic>
        <p:nvPicPr>
          <p:cNvPr id="6152" name="Picture 8" descr="strange-render"/>
          <p:cNvPicPr>
            <a:picLocks noChangeAspect="1" noChangeArrowheads="1"/>
          </p:cNvPicPr>
          <p:nvPr/>
        </p:nvPicPr>
        <p:blipFill>
          <a:blip r:embed="rId4" cstate="print"/>
          <a:srcRect/>
          <a:stretch>
            <a:fillRect/>
          </a:stretch>
        </p:blipFill>
        <p:spPr bwMode="auto">
          <a:xfrm>
            <a:off x="6629400" y="4876800"/>
            <a:ext cx="2438400" cy="1908175"/>
          </a:xfrm>
          <a:prstGeom prst="rect">
            <a:avLst/>
          </a:prstGeom>
          <a:noFill/>
        </p:spPr>
      </p:pic>
      <p:sp>
        <p:nvSpPr>
          <p:cNvPr id="6153" name="Text Box 9"/>
          <p:cNvSpPr txBox="1">
            <a:spLocks noChangeArrowheads="1"/>
          </p:cNvSpPr>
          <p:nvPr/>
        </p:nvSpPr>
        <p:spPr bwMode="auto">
          <a:xfrm>
            <a:off x="152400" y="152400"/>
            <a:ext cx="87630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 Rectangular Waveguide TM Modes (Cont’d..)    </a:t>
            </a:r>
          </a:p>
        </p:txBody>
      </p:sp>
      <p:graphicFrame>
        <p:nvGraphicFramePr>
          <p:cNvPr id="6154" name="Object 10"/>
          <p:cNvGraphicFramePr>
            <a:graphicFrameLocks noChangeAspect="1"/>
          </p:cNvGraphicFramePr>
          <p:nvPr/>
        </p:nvGraphicFramePr>
        <p:xfrm>
          <a:off x="2819400" y="2286000"/>
          <a:ext cx="3505200" cy="1047750"/>
        </p:xfrm>
        <a:graphic>
          <a:graphicData uri="http://schemas.openxmlformats.org/presentationml/2006/ole">
            <p:oleObj spid="_x0000_s6154" name="Equation" r:id="rId5" imgW="1397000" imgH="419100" progId="Equation.3">
              <p:embed/>
            </p:oleObj>
          </a:graphicData>
        </a:graphic>
      </p:graphicFrame>
      <p:sp>
        <p:nvSpPr>
          <p:cNvPr id="6155" name="Text Box 11"/>
          <p:cNvSpPr txBox="1">
            <a:spLocks noChangeArrowheads="1"/>
          </p:cNvSpPr>
          <p:nvPr/>
        </p:nvSpPr>
        <p:spPr bwMode="auto">
          <a:xfrm>
            <a:off x="304800" y="1676400"/>
            <a:ext cx="4021138" cy="427038"/>
          </a:xfrm>
          <a:prstGeom prst="rect">
            <a:avLst/>
          </a:prstGeom>
          <a:noFill/>
          <a:ln w="9525">
            <a:noFill/>
            <a:miter lim="800000"/>
            <a:headEnd/>
            <a:tailEnd/>
          </a:ln>
          <a:effectLst/>
        </p:spPr>
        <p:txBody>
          <a:bodyPr wrap="none">
            <a:spAutoFit/>
          </a:bodyPr>
          <a:lstStyle/>
          <a:p>
            <a:r>
              <a:rPr lang="en-US" sz="2200">
                <a:latin typeface="Century" pitchFamily="18" charset="0"/>
              </a:rPr>
              <a:t>We divide the equation by XY</a:t>
            </a:r>
          </a:p>
        </p:txBody>
      </p:sp>
      <p:graphicFrame>
        <p:nvGraphicFramePr>
          <p:cNvPr id="6156" name="Object 12"/>
          <p:cNvGraphicFramePr>
            <a:graphicFrameLocks noChangeAspect="1"/>
          </p:cNvGraphicFramePr>
          <p:nvPr/>
        </p:nvGraphicFramePr>
        <p:xfrm>
          <a:off x="4941888" y="3336925"/>
          <a:ext cx="2382837" cy="960438"/>
        </p:xfrm>
        <a:graphic>
          <a:graphicData uri="http://schemas.openxmlformats.org/presentationml/2006/ole">
            <p:oleObj spid="_x0000_s6156" name="Equation" r:id="rId6" imgW="977760" imgH="393480" progId="Equation.3">
              <p:embed/>
            </p:oleObj>
          </a:graphicData>
        </a:graphic>
      </p:graphicFrame>
      <p:graphicFrame>
        <p:nvGraphicFramePr>
          <p:cNvPr id="6157" name="Object 13"/>
          <p:cNvGraphicFramePr>
            <a:graphicFrameLocks noChangeAspect="1"/>
          </p:cNvGraphicFramePr>
          <p:nvPr/>
        </p:nvGraphicFramePr>
        <p:xfrm>
          <a:off x="1295400" y="3352800"/>
          <a:ext cx="2197100" cy="992188"/>
        </p:xfrm>
        <a:graphic>
          <a:graphicData uri="http://schemas.openxmlformats.org/presentationml/2006/ole">
            <p:oleObj spid="_x0000_s6157" name="Equation" r:id="rId7" imgW="927000" imgH="419040" progId="Equation.3">
              <p:embed/>
            </p:oleObj>
          </a:graphicData>
        </a:graphic>
      </p:graphicFrame>
      <p:sp>
        <p:nvSpPr>
          <p:cNvPr id="6158" name="Text Box 14"/>
          <p:cNvSpPr txBox="1">
            <a:spLocks noChangeArrowheads="1"/>
          </p:cNvSpPr>
          <p:nvPr/>
        </p:nvSpPr>
        <p:spPr bwMode="auto">
          <a:xfrm>
            <a:off x="457200" y="3657600"/>
            <a:ext cx="990600" cy="427038"/>
          </a:xfrm>
          <a:prstGeom prst="rect">
            <a:avLst/>
          </a:prstGeom>
          <a:noFill/>
          <a:ln w="9525">
            <a:noFill/>
            <a:miter lim="800000"/>
            <a:headEnd/>
            <a:tailEnd/>
          </a:ln>
          <a:effectLst/>
        </p:spPr>
        <p:txBody>
          <a:bodyPr>
            <a:spAutoFit/>
          </a:bodyPr>
          <a:lstStyle/>
          <a:p>
            <a:r>
              <a:rPr lang="en-US" sz="2200">
                <a:latin typeface="Century" pitchFamily="18" charset="0"/>
              </a:rPr>
              <a:t>Let’s</a:t>
            </a:r>
          </a:p>
        </p:txBody>
      </p:sp>
      <p:sp>
        <p:nvSpPr>
          <p:cNvPr id="6159" name="Text Box 15"/>
          <p:cNvSpPr txBox="1">
            <a:spLocks noChangeArrowheads="1"/>
          </p:cNvSpPr>
          <p:nvPr/>
        </p:nvSpPr>
        <p:spPr bwMode="auto">
          <a:xfrm>
            <a:off x="3429000" y="3581400"/>
            <a:ext cx="1600200" cy="427038"/>
          </a:xfrm>
          <a:prstGeom prst="rect">
            <a:avLst/>
          </a:prstGeom>
          <a:noFill/>
          <a:ln w="9525">
            <a:noFill/>
            <a:miter lim="800000"/>
            <a:headEnd/>
            <a:tailEnd/>
          </a:ln>
          <a:effectLst/>
        </p:spPr>
        <p:txBody>
          <a:bodyPr>
            <a:spAutoFit/>
          </a:bodyPr>
          <a:lstStyle/>
          <a:p>
            <a:r>
              <a:rPr lang="en-US" sz="2200">
                <a:latin typeface="Century" pitchFamily="18" charset="0"/>
              </a:rPr>
              <a:t>and then </a:t>
            </a:r>
          </a:p>
        </p:txBody>
      </p:sp>
      <p:graphicFrame>
        <p:nvGraphicFramePr>
          <p:cNvPr id="6160" name="Object 16"/>
          <p:cNvGraphicFramePr>
            <a:graphicFrameLocks noChangeAspect="1"/>
          </p:cNvGraphicFramePr>
          <p:nvPr/>
        </p:nvGraphicFramePr>
        <p:xfrm>
          <a:off x="1196975" y="4405313"/>
          <a:ext cx="3168650" cy="871537"/>
        </p:xfrm>
        <a:graphic>
          <a:graphicData uri="http://schemas.openxmlformats.org/presentationml/2006/ole">
            <p:oleObj spid="_x0000_s6160" name="Equation" r:id="rId8" imgW="1434960" imgH="393480" progId="Equation.3">
              <p:embed/>
            </p:oleObj>
          </a:graphicData>
        </a:graphic>
      </p:graphicFrame>
      <p:sp>
        <p:nvSpPr>
          <p:cNvPr id="6161" name="Text Box 17"/>
          <p:cNvSpPr txBox="1">
            <a:spLocks noChangeArrowheads="1"/>
          </p:cNvSpPr>
          <p:nvPr/>
        </p:nvSpPr>
        <p:spPr bwMode="auto">
          <a:xfrm>
            <a:off x="609600" y="4572000"/>
            <a:ext cx="447675" cy="427038"/>
          </a:xfrm>
          <a:prstGeom prst="rect">
            <a:avLst/>
          </a:prstGeom>
          <a:noFill/>
          <a:ln w="9525">
            <a:noFill/>
            <a:miter lim="800000"/>
            <a:headEnd/>
            <a:tailEnd/>
          </a:ln>
          <a:effectLst/>
        </p:spPr>
        <p:txBody>
          <a:bodyPr wrap="none">
            <a:spAutoFit/>
          </a:bodyPr>
          <a:lstStyle/>
          <a:p>
            <a:r>
              <a:rPr lang="en-US" sz="2200">
                <a:latin typeface="Century" pitchFamily="18" charset="0"/>
              </a:rPr>
              <a:t>or</a:t>
            </a:r>
          </a:p>
        </p:txBody>
      </p:sp>
      <p:graphicFrame>
        <p:nvGraphicFramePr>
          <p:cNvPr id="6162" name="Object 18"/>
          <p:cNvGraphicFramePr>
            <a:graphicFrameLocks noChangeAspect="1"/>
          </p:cNvGraphicFramePr>
          <p:nvPr/>
        </p:nvGraphicFramePr>
        <p:xfrm>
          <a:off x="5289550" y="4519613"/>
          <a:ext cx="2224088" cy="696912"/>
        </p:xfrm>
        <a:graphic>
          <a:graphicData uri="http://schemas.openxmlformats.org/presentationml/2006/ole">
            <p:oleObj spid="_x0000_s6162" name="Equation" r:id="rId9" imgW="812520" imgH="253800" progId="Equation.3">
              <p:embed/>
            </p:oleObj>
          </a:graphicData>
        </a:graphic>
      </p:graphicFrame>
      <p:sp>
        <p:nvSpPr>
          <p:cNvPr id="6163" name="Text Box 19"/>
          <p:cNvSpPr txBox="1">
            <a:spLocks noChangeArrowheads="1"/>
          </p:cNvSpPr>
          <p:nvPr/>
        </p:nvSpPr>
        <p:spPr bwMode="auto">
          <a:xfrm>
            <a:off x="4572000" y="4648200"/>
            <a:ext cx="749300" cy="427038"/>
          </a:xfrm>
          <a:prstGeom prst="rect">
            <a:avLst/>
          </a:prstGeom>
          <a:noFill/>
          <a:ln w="9525">
            <a:noFill/>
            <a:miter lim="800000"/>
            <a:headEnd/>
            <a:tailEnd/>
          </a:ln>
          <a:effectLst/>
        </p:spPr>
        <p:txBody>
          <a:bodyPr wrap="none">
            <a:spAutoFit/>
          </a:bodyPr>
          <a:lstStyle/>
          <a:p>
            <a:r>
              <a:rPr lang="en-US" sz="2200">
                <a:latin typeface="Century" pitchFamily="18" charset="0"/>
              </a:rPr>
              <a:t>and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2" descr="empowered_printable"/>
          <p:cNvPicPr>
            <a:picLocks noChangeAspect="1" noChangeArrowheads="1"/>
          </p:cNvPicPr>
          <p:nvPr/>
        </p:nvPicPr>
        <p:blipFill>
          <a:blip r:embed="rId3"/>
          <a:srcRect/>
          <a:stretch>
            <a:fillRect/>
          </a:stretch>
        </p:blipFill>
        <p:spPr bwMode="auto">
          <a:xfrm>
            <a:off x="0" y="0"/>
            <a:ext cx="9144000" cy="6889750"/>
          </a:xfrm>
          <a:prstGeom prst="rect">
            <a:avLst/>
          </a:prstGeom>
          <a:noFill/>
        </p:spPr>
      </p:pic>
      <p:pic>
        <p:nvPicPr>
          <p:cNvPr id="93189" name="Picture 5" descr="strange-render"/>
          <p:cNvPicPr>
            <a:picLocks noChangeAspect="1" noChangeArrowheads="1"/>
          </p:cNvPicPr>
          <p:nvPr/>
        </p:nvPicPr>
        <p:blipFill>
          <a:blip r:embed="rId4" cstate="print"/>
          <a:srcRect/>
          <a:stretch>
            <a:fillRect/>
          </a:stretch>
        </p:blipFill>
        <p:spPr bwMode="auto">
          <a:xfrm>
            <a:off x="6629400" y="4876800"/>
            <a:ext cx="2438400" cy="1908175"/>
          </a:xfrm>
          <a:prstGeom prst="rect">
            <a:avLst/>
          </a:prstGeom>
          <a:noFill/>
        </p:spPr>
      </p:pic>
      <p:sp>
        <p:nvSpPr>
          <p:cNvPr id="93190" name="Text Box 6"/>
          <p:cNvSpPr txBox="1">
            <a:spLocks noChangeArrowheads="1"/>
          </p:cNvSpPr>
          <p:nvPr/>
        </p:nvSpPr>
        <p:spPr bwMode="auto">
          <a:xfrm>
            <a:off x="152400" y="152400"/>
            <a:ext cx="87630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 Rectangular Waveguide TM Modes (Cont’d..)    </a:t>
            </a:r>
          </a:p>
        </p:txBody>
      </p:sp>
      <p:graphicFrame>
        <p:nvGraphicFramePr>
          <p:cNvPr id="93191" name="Object 7"/>
          <p:cNvGraphicFramePr>
            <a:graphicFrameLocks noChangeAspect="1"/>
          </p:cNvGraphicFramePr>
          <p:nvPr/>
        </p:nvGraphicFramePr>
        <p:xfrm>
          <a:off x="231775" y="2416175"/>
          <a:ext cx="4260850" cy="561975"/>
        </p:xfrm>
        <a:graphic>
          <a:graphicData uri="http://schemas.openxmlformats.org/presentationml/2006/ole">
            <p:oleObj spid="_x0000_s93191" name="Equation" r:id="rId5" imgW="1447560" imgH="190440" progId="Equation.3">
              <p:embed/>
            </p:oleObj>
          </a:graphicData>
        </a:graphic>
      </p:graphicFrame>
      <p:sp>
        <p:nvSpPr>
          <p:cNvPr id="93192" name="Text Box 8"/>
          <p:cNvSpPr txBox="1">
            <a:spLocks noChangeArrowheads="1"/>
          </p:cNvSpPr>
          <p:nvPr/>
        </p:nvSpPr>
        <p:spPr bwMode="auto">
          <a:xfrm>
            <a:off x="304800" y="1676400"/>
            <a:ext cx="4953000" cy="427038"/>
          </a:xfrm>
          <a:prstGeom prst="rect">
            <a:avLst/>
          </a:prstGeom>
          <a:noFill/>
          <a:ln w="9525">
            <a:noFill/>
            <a:miter lim="800000"/>
            <a:headEnd/>
            <a:tailEnd/>
          </a:ln>
          <a:effectLst/>
        </p:spPr>
        <p:txBody>
          <a:bodyPr>
            <a:spAutoFit/>
          </a:bodyPr>
          <a:lstStyle/>
          <a:p>
            <a:r>
              <a:rPr lang="en-US" sz="2200">
                <a:latin typeface="Century" pitchFamily="18" charset="0"/>
              </a:rPr>
              <a:t>Solution for both equations:</a:t>
            </a:r>
          </a:p>
        </p:txBody>
      </p:sp>
      <p:graphicFrame>
        <p:nvGraphicFramePr>
          <p:cNvPr id="93193" name="Object 9"/>
          <p:cNvGraphicFramePr>
            <a:graphicFrameLocks noChangeAspect="1"/>
          </p:cNvGraphicFramePr>
          <p:nvPr/>
        </p:nvGraphicFramePr>
        <p:xfrm>
          <a:off x="4724400" y="2438400"/>
          <a:ext cx="3919538" cy="577850"/>
        </p:xfrm>
        <a:graphic>
          <a:graphicData uri="http://schemas.openxmlformats.org/presentationml/2006/ole">
            <p:oleObj spid="_x0000_s93193" name="Equation" r:id="rId6" imgW="1473120" imgH="215640" progId="Equation.3">
              <p:embed/>
            </p:oleObj>
          </a:graphicData>
        </a:graphic>
      </p:graphicFrame>
      <p:sp>
        <p:nvSpPr>
          <p:cNvPr id="93194" name="Text Box 10"/>
          <p:cNvSpPr txBox="1">
            <a:spLocks noChangeArrowheads="1"/>
          </p:cNvSpPr>
          <p:nvPr/>
        </p:nvSpPr>
        <p:spPr bwMode="auto">
          <a:xfrm>
            <a:off x="381000" y="3276600"/>
            <a:ext cx="5029200" cy="427038"/>
          </a:xfrm>
          <a:prstGeom prst="rect">
            <a:avLst/>
          </a:prstGeom>
          <a:noFill/>
          <a:ln w="9525">
            <a:noFill/>
            <a:miter lim="800000"/>
            <a:headEnd/>
            <a:tailEnd/>
          </a:ln>
          <a:effectLst/>
        </p:spPr>
        <p:txBody>
          <a:bodyPr>
            <a:spAutoFit/>
          </a:bodyPr>
          <a:lstStyle/>
          <a:p>
            <a:r>
              <a:rPr lang="en-US" sz="2200">
                <a:latin typeface="Century" pitchFamily="18" charset="0"/>
              </a:rPr>
              <a:t>And the whole expression becomes:</a:t>
            </a:r>
          </a:p>
        </p:txBody>
      </p:sp>
      <p:graphicFrame>
        <p:nvGraphicFramePr>
          <p:cNvPr id="93195" name="Object 11"/>
          <p:cNvGraphicFramePr>
            <a:graphicFrameLocks noChangeAspect="1"/>
          </p:cNvGraphicFramePr>
          <p:nvPr/>
        </p:nvGraphicFramePr>
        <p:xfrm>
          <a:off x="250825" y="4038600"/>
          <a:ext cx="8596313" cy="711200"/>
        </p:xfrm>
        <a:graphic>
          <a:graphicData uri="http://schemas.openxmlformats.org/presentationml/2006/ole">
            <p:oleObj spid="_x0000_s93195" name="Equation" r:id="rId7" imgW="3073320" imgH="253800" progId="Equation.3">
              <p:embed/>
            </p:oleObj>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ctrTitle"/>
          </p:nvPr>
        </p:nvSpPr>
        <p:spPr>
          <a:xfrm>
            <a:off x="685800" y="3276600"/>
            <a:ext cx="8229600" cy="1066800"/>
          </a:xfrm>
        </p:spPr>
        <p:txBody>
          <a:bodyPr/>
          <a:lstStyle/>
          <a:p>
            <a:r>
              <a:rPr lang="en-US"/>
              <a:t>Transitional Page</a:t>
            </a:r>
          </a:p>
        </p:txBody>
      </p:sp>
      <p:pic>
        <p:nvPicPr>
          <p:cNvPr id="94211" name="Picture 3" descr="empowered_slide"/>
          <p:cNvPicPr>
            <a:picLocks noChangeAspect="1" noChangeArrowheads="1"/>
          </p:cNvPicPr>
          <p:nvPr/>
        </p:nvPicPr>
        <p:blipFill>
          <a:blip r:embed="rId3"/>
          <a:srcRect/>
          <a:stretch>
            <a:fillRect/>
          </a:stretch>
        </p:blipFill>
        <p:spPr bwMode="auto">
          <a:xfrm>
            <a:off x="0" y="0"/>
            <a:ext cx="9144000" cy="6889750"/>
          </a:xfrm>
          <a:prstGeom prst="rect">
            <a:avLst/>
          </a:prstGeom>
          <a:noFill/>
        </p:spPr>
      </p:pic>
      <p:pic>
        <p:nvPicPr>
          <p:cNvPr id="94213" name="Picture 5" descr="strange-render"/>
          <p:cNvPicPr>
            <a:picLocks noChangeAspect="1" noChangeArrowheads="1"/>
          </p:cNvPicPr>
          <p:nvPr/>
        </p:nvPicPr>
        <p:blipFill>
          <a:blip r:embed="rId4" cstate="print"/>
          <a:srcRect/>
          <a:stretch>
            <a:fillRect/>
          </a:stretch>
        </p:blipFill>
        <p:spPr bwMode="auto">
          <a:xfrm>
            <a:off x="6629400" y="4876800"/>
            <a:ext cx="2438400" cy="1908175"/>
          </a:xfrm>
          <a:prstGeom prst="rect">
            <a:avLst/>
          </a:prstGeom>
          <a:noFill/>
        </p:spPr>
      </p:pic>
      <p:sp>
        <p:nvSpPr>
          <p:cNvPr id="94214" name="Text Box 6"/>
          <p:cNvSpPr txBox="1">
            <a:spLocks noChangeArrowheads="1"/>
          </p:cNvSpPr>
          <p:nvPr/>
        </p:nvSpPr>
        <p:spPr bwMode="auto">
          <a:xfrm>
            <a:off x="152400" y="152400"/>
            <a:ext cx="87630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 Rectangular Waveguide TM Modes (Cont’d..)    </a:t>
            </a:r>
          </a:p>
        </p:txBody>
      </p:sp>
      <p:sp>
        <p:nvSpPr>
          <p:cNvPr id="94215" name="Text Box 7"/>
          <p:cNvSpPr txBox="1">
            <a:spLocks noChangeArrowheads="1"/>
          </p:cNvSpPr>
          <p:nvPr/>
        </p:nvSpPr>
        <p:spPr bwMode="auto">
          <a:xfrm>
            <a:off x="304800" y="1524000"/>
            <a:ext cx="8534400" cy="1196975"/>
          </a:xfrm>
          <a:prstGeom prst="rect">
            <a:avLst/>
          </a:prstGeom>
          <a:noFill/>
          <a:ln w="9525">
            <a:noFill/>
            <a:miter lim="800000"/>
            <a:headEnd/>
            <a:tailEnd/>
          </a:ln>
          <a:effectLst/>
        </p:spPr>
        <p:txBody>
          <a:bodyPr>
            <a:spAutoFit/>
          </a:bodyPr>
          <a:lstStyle/>
          <a:p>
            <a:pPr algn="just" eaLnBrk="0" hangingPunct="0">
              <a:lnSpc>
                <a:spcPct val="110000"/>
              </a:lnSpc>
              <a:spcBef>
                <a:spcPct val="50000"/>
              </a:spcBef>
            </a:pPr>
            <a:r>
              <a:rPr lang="en-US" sz="2200">
                <a:latin typeface="Century" pitchFamily="18" charset="0"/>
              </a:rPr>
              <a:t>We know that the tangential electric fields at the walls of the waveguide must be zero. Then by applying the boundary conditions:</a:t>
            </a:r>
          </a:p>
        </p:txBody>
      </p:sp>
      <p:graphicFrame>
        <p:nvGraphicFramePr>
          <p:cNvPr id="94216" name="Object 8"/>
          <p:cNvGraphicFramePr>
            <a:graphicFrameLocks noChangeAspect="1"/>
          </p:cNvGraphicFramePr>
          <p:nvPr/>
        </p:nvGraphicFramePr>
        <p:xfrm>
          <a:off x="182563" y="3624263"/>
          <a:ext cx="7332662" cy="565150"/>
        </p:xfrm>
        <a:graphic>
          <a:graphicData uri="http://schemas.openxmlformats.org/presentationml/2006/ole">
            <p:oleObj spid="_x0000_s94216" name="Equation" r:id="rId5" imgW="2806560" imgH="215640" progId="Equation.3">
              <p:embed/>
            </p:oleObj>
          </a:graphicData>
        </a:graphic>
      </p:graphicFrame>
      <p:sp>
        <p:nvSpPr>
          <p:cNvPr id="94217" name="Text Box 9"/>
          <p:cNvSpPr txBox="1">
            <a:spLocks noChangeArrowheads="1"/>
          </p:cNvSpPr>
          <p:nvPr/>
        </p:nvSpPr>
        <p:spPr bwMode="auto">
          <a:xfrm>
            <a:off x="304800" y="2919413"/>
            <a:ext cx="6467475" cy="427037"/>
          </a:xfrm>
          <a:prstGeom prst="rect">
            <a:avLst/>
          </a:prstGeom>
          <a:noFill/>
          <a:ln w="9525">
            <a:noFill/>
            <a:miter lim="800000"/>
            <a:headEnd/>
            <a:tailEnd/>
          </a:ln>
          <a:effectLst/>
        </p:spPr>
        <p:txBody>
          <a:bodyPr wrap="none">
            <a:spAutoFit/>
          </a:bodyPr>
          <a:lstStyle/>
          <a:p>
            <a:r>
              <a:rPr lang="en-US" sz="2200">
                <a:latin typeface="Century" pitchFamily="18" charset="0"/>
              </a:rPr>
              <a:t>Applying boundary condition at x=0  where E</a:t>
            </a:r>
            <a:r>
              <a:rPr lang="en-US" sz="2200" baseline="-25000">
                <a:latin typeface="Century" pitchFamily="18" charset="0"/>
              </a:rPr>
              <a:t>z</a:t>
            </a:r>
            <a:r>
              <a:rPr lang="en-US" sz="2200">
                <a:latin typeface="Century" pitchFamily="18" charset="0"/>
              </a:rPr>
              <a:t>=0</a:t>
            </a:r>
          </a:p>
        </p:txBody>
      </p:sp>
      <p:graphicFrame>
        <p:nvGraphicFramePr>
          <p:cNvPr id="94218" name="Object 10"/>
          <p:cNvGraphicFramePr>
            <a:graphicFrameLocks noChangeAspect="1"/>
          </p:cNvGraphicFramePr>
          <p:nvPr/>
        </p:nvGraphicFramePr>
        <p:xfrm>
          <a:off x="238125" y="5051425"/>
          <a:ext cx="5848350" cy="533400"/>
        </p:xfrm>
        <a:graphic>
          <a:graphicData uri="http://schemas.openxmlformats.org/presentationml/2006/ole">
            <p:oleObj spid="_x0000_s94218" name="Equation" r:id="rId6" imgW="2082600" imgH="190440" progId="Equation.3">
              <p:embed/>
            </p:oleObj>
          </a:graphicData>
        </a:graphic>
      </p:graphicFrame>
      <p:sp>
        <p:nvSpPr>
          <p:cNvPr id="94219" name="Text Box 11"/>
          <p:cNvSpPr txBox="1">
            <a:spLocks noChangeArrowheads="1"/>
          </p:cNvSpPr>
          <p:nvPr/>
        </p:nvSpPr>
        <p:spPr bwMode="auto">
          <a:xfrm>
            <a:off x="7772400" y="3657600"/>
            <a:ext cx="1600200" cy="427038"/>
          </a:xfrm>
          <a:prstGeom prst="rect">
            <a:avLst/>
          </a:prstGeom>
          <a:noFill/>
          <a:ln w="9525">
            <a:noFill/>
            <a:miter lim="800000"/>
            <a:headEnd/>
            <a:tailEnd/>
          </a:ln>
          <a:effectLst/>
        </p:spPr>
        <p:txBody>
          <a:bodyPr>
            <a:spAutoFit/>
          </a:bodyPr>
          <a:lstStyle/>
          <a:p>
            <a:r>
              <a:rPr lang="en-US" sz="2200">
                <a:latin typeface="Century" pitchFamily="18" charset="0"/>
              </a:rPr>
              <a:t>So C</a:t>
            </a:r>
            <a:r>
              <a:rPr lang="en-US" sz="2200" baseline="-25000">
                <a:latin typeface="Century" pitchFamily="18" charset="0"/>
              </a:rPr>
              <a:t>1</a:t>
            </a:r>
            <a:r>
              <a:rPr lang="en-US" sz="2200">
                <a:latin typeface="Century" pitchFamily="18" charset="0"/>
              </a:rPr>
              <a:t>=0</a:t>
            </a:r>
          </a:p>
        </p:txBody>
      </p:sp>
      <p:sp>
        <p:nvSpPr>
          <p:cNvPr id="94220" name="Text Box 12"/>
          <p:cNvSpPr txBox="1">
            <a:spLocks noChangeArrowheads="1"/>
          </p:cNvSpPr>
          <p:nvPr/>
        </p:nvSpPr>
        <p:spPr bwMode="auto">
          <a:xfrm>
            <a:off x="304800" y="4343400"/>
            <a:ext cx="6467475" cy="427038"/>
          </a:xfrm>
          <a:prstGeom prst="rect">
            <a:avLst/>
          </a:prstGeom>
          <a:noFill/>
          <a:ln w="9525">
            <a:noFill/>
            <a:miter lim="800000"/>
            <a:headEnd/>
            <a:tailEnd/>
          </a:ln>
          <a:effectLst/>
        </p:spPr>
        <p:txBody>
          <a:bodyPr wrap="none">
            <a:spAutoFit/>
          </a:bodyPr>
          <a:lstStyle/>
          <a:p>
            <a:r>
              <a:rPr lang="en-US" sz="2200">
                <a:latin typeface="Century" pitchFamily="18" charset="0"/>
              </a:rPr>
              <a:t>Applying boundary condition at y=0  where E</a:t>
            </a:r>
            <a:r>
              <a:rPr lang="en-US" sz="2200" baseline="-25000">
                <a:latin typeface="Century" pitchFamily="18" charset="0"/>
              </a:rPr>
              <a:t>z</a:t>
            </a:r>
            <a:r>
              <a:rPr lang="en-US" sz="2200">
                <a:latin typeface="Century" pitchFamily="18" charset="0"/>
              </a:rPr>
              <a:t>=0</a:t>
            </a:r>
          </a:p>
        </p:txBody>
      </p:sp>
      <p:sp>
        <p:nvSpPr>
          <p:cNvPr id="94221" name="Text Box 13"/>
          <p:cNvSpPr txBox="1">
            <a:spLocks noChangeArrowheads="1"/>
          </p:cNvSpPr>
          <p:nvPr/>
        </p:nvSpPr>
        <p:spPr bwMode="auto">
          <a:xfrm>
            <a:off x="6629400" y="5105400"/>
            <a:ext cx="1227138" cy="427038"/>
          </a:xfrm>
          <a:prstGeom prst="rect">
            <a:avLst/>
          </a:prstGeom>
          <a:noFill/>
          <a:ln w="9525">
            <a:noFill/>
            <a:miter lim="800000"/>
            <a:headEnd/>
            <a:tailEnd/>
          </a:ln>
          <a:effectLst/>
        </p:spPr>
        <p:txBody>
          <a:bodyPr wrap="none">
            <a:spAutoFit/>
          </a:bodyPr>
          <a:lstStyle/>
          <a:p>
            <a:r>
              <a:rPr lang="en-US" sz="2200">
                <a:latin typeface="Century" pitchFamily="18" charset="0"/>
              </a:rPr>
              <a:t>So D</a:t>
            </a:r>
            <a:r>
              <a:rPr lang="en-US" sz="2200" baseline="-25000">
                <a:latin typeface="Century" pitchFamily="18" charset="0"/>
              </a:rPr>
              <a:t>1</a:t>
            </a:r>
            <a:r>
              <a:rPr lang="en-US" sz="2200">
                <a:latin typeface="Century" pitchFamily="18" charset="0"/>
              </a:rPr>
              <a:t>=0</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2" descr="empowered_printable"/>
          <p:cNvPicPr>
            <a:picLocks noChangeAspect="1" noChangeArrowheads="1"/>
          </p:cNvPicPr>
          <p:nvPr/>
        </p:nvPicPr>
        <p:blipFill>
          <a:blip r:embed="rId3"/>
          <a:srcRect/>
          <a:stretch>
            <a:fillRect/>
          </a:stretch>
        </p:blipFill>
        <p:spPr bwMode="auto">
          <a:xfrm>
            <a:off x="0" y="0"/>
            <a:ext cx="9144000" cy="6889750"/>
          </a:xfrm>
          <a:prstGeom prst="rect">
            <a:avLst/>
          </a:prstGeom>
          <a:noFill/>
        </p:spPr>
      </p:pic>
      <p:pic>
        <p:nvPicPr>
          <p:cNvPr id="95236" name="Picture 4" descr="strange-render"/>
          <p:cNvPicPr>
            <a:picLocks noChangeAspect="1" noChangeArrowheads="1"/>
          </p:cNvPicPr>
          <p:nvPr/>
        </p:nvPicPr>
        <p:blipFill>
          <a:blip r:embed="rId4" cstate="print"/>
          <a:srcRect/>
          <a:stretch>
            <a:fillRect/>
          </a:stretch>
        </p:blipFill>
        <p:spPr bwMode="auto">
          <a:xfrm>
            <a:off x="6629400" y="4876800"/>
            <a:ext cx="2438400" cy="1908175"/>
          </a:xfrm>
          <a:prstGeom prst="rect">
            <a:avLst/>
          </a:prstGeom>
          <a:noFill/>
        </p:spPr>
      </p:pic>
      <p:sp>
        <p:nvSpPr>
          <p:cNvPr id="95237" name="Text Box 5"/>
          <p:cNvSpPr txBox="1">
            <a:spLocks noChangeArrowheads="1"/>
          </p:cNvSpPr>
          <p:nvPr/>
        </p:nvSpPr>
        <p:spPr bwMode="auto">
          <a:xfrm>
            <a:off x="152400" y="152400"/>
            <a:ext cx="87630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 Rectangular Waveguide TM Modes (Cont’d..)    </a:t>
            </a:r>
          </a:p>
        </p:txBody>
      </p:sp>
      <p:graphicFrame>
        <p:nvGraphicFramePr>
          <p:cNvPr id="95238" name="Object 6"/>
          <p:cNvGraphicFramePr>
            <a:graphicFrameLocks noChangeAspect="1"/>
          </p:cNvGraphicFramePr>
          <p:nvPr/>
        </p:nvGraphicFramePr>
        <p:xfrm>
          <a:off x="239713" y="2209800"/>
          <a:ext cx="8694737" cy="708025"/>
        </p:xfrm>
        <a:graphic>
          <a:graphicData uri="http://schemas.openxmlformats.org/presentationml/2006/ole">
            <p:oleObj spid="_x0000_s95238" name="Equation" r:id="rId5" imgW="3111480" imgH="253800" progId="Equation.3">
              <p:embed/>
            </p:oleObj>
          </a:graphicData>
        </a:graphic>
      </p:graphicFrame>
      <p:sp>
        <p:nvSpPr>
          <p:cNvPr id="95239" name="Text Box 7"/>
          <p:cNvSpPr txBox="1">
            <a:spLocks noChangeArrowheads="1"/>
          </p:cNvSpPr>
          <p:nvPr/>
        </p:nvSpPr>
        <p:spPr bwMode="auto">
          <a:xfrm>
            <a:off x="381000" y="1600200"/>
            <a:ext cx="3978275" cy="427038"/>
          </a:xfrm>
          <a:prstGeom prst="rect">
            <a:avLst/>
          </a:prstGeom>
          <a:noFill/>
          <a:ln w="9525">
            <a:noFill/>
            <a:miter lim="800000"/>
            <a:headEnd/>
            <a:tailEnd/>
          </a:ln>
          <a:effectLst/>
        </p:spPr>
        <p:txBody>
          <a:bodyPr wrap="none">
            <a:spAutoFit/>
          </a:bodyPr>
          <a:lstStyle/>
          <a:p>
            <a:r>
              <a:rPr lang="en-US" sz="2200">
                <a:latin typeface="Century" pitchFamily="18" charset="0"/>
              </a:rPr>
              <a:t>Then the equation reduced to</a:t>
            </a:r>
          </a:p>
        </p:txBody>
      </p:sp>
      <p:graphicFrame>
        <p:nvGraphicFramePr>
          <p:cNvPr id="95240" name="Object 8"/>
          <p:cNvGraphicFramePr>
            <a:graphicFrameLocks noChangeAspect="1"/>
          </p:cNvGraphicFramePr>
          <p:nvPr/>
        </p:nvGraphicFramePr>
        <p:xfrm>
          <a:off x="304800" y="3733800"/>
          <a:ext cx="4645025" cy="663575"/>
        </p:xfrm>
        <a:graphic>
          <a:graphicData uri="http://schemas.openxmlformats.org/presentationml/2006/ole">
            <p:oleObj spid="_x0000_s95240" name="Equation" r:id="rId6" imgW="1777680" imgH="253800" progId="Equation.3">
              <p:embed/>
            </p:oleObj>
          </a:graphicData>
        </a:graphic>
      </p:graphicFrame>
      <p:graphicFrame>
        <p:nvGraphicFramePr>
          <p:cNvPr id="95241" name="Object 9"/>
          <p:cNvGraphicFramePr>
            <a:graphicFrameLocks noChangeAspect="1"/>
          </p:cNvGraphicFramePr>
          <p:nvPr/>
        </p:nvGraphicFramePr>
        <p:xfrm>
          <a:off x="5181600" y="4495800"/>
          <a:ext cx="1249363" cy="854075"/>
        </p:xfrm>
        <a:graphic>
          <a:graphicData uri="http://schemas.openxmlformats.org/presentationml/2006/ole">
            <p:oleObj spid="_x0000_s95241" name="Equation" r:id="rId7" imgW="520560" imgH="355320" progId="Equation.3">
              <p:embed/>
            </p:oleObj>
          </a:graphicData>
        </a:graphic>
      </p:graphicFrame>
      <p:sp>
        <p:nvSpPr>
          <p:cNvPr id="95242" name="Text Box 10"/>
          <p:cNvSpPr txBox="1">
            <a:spLocks noChangeArrowheads="1"/>
          </p:cNvSpPr>
          <p:nvPr/>
        </p:nvSpPr>
        <p:spPr bwMode="auto">
          <a:xfrm>
            <a:off x="457200" y="3124200"/>
            <a:ext cx="7391400" cy="427038"/>
          </a:xfrm>
          <a:prstGeom prst="rect">
            <a:avLst/>
          </a:prstGeom>
          <a:noFill/>
          <a:ln w="9525">
            <a:noFill/>
            <a:miter lim="800000"/>
            <a:headEnd/>
            <a:tailEnd/>
          </a:ln>
          <a:effectLst/>
        </p:spPr>
        <p:txBody>
          <a:bodyPr>
            <a:spAutoFit/>
          </a:bodyPr>
          <a:lstStyle/>
          <a:p>
            <a:pPr>
              <a:spcBef>
                <a:spcPct val="50000"/>
              </a:spcBef>
            </a:pPr>
            <a:r>
              <a:rPr lang="en-US" sz="2200">
                <a:latin typeface="Century" pitchFamily="18" charset="0"/>
              </a:rPr>
              <a:t>Applying the other boundary condition x=a where E</a:t>
            </a:r>
            <a:r>
              <a:rPr lang="en-US" sz="2200" baseline="-25000">
                <a:latin typeface="Century" pitchFamily="18" charset="0"/>
              </a:rPr>
              <a:t>z</a:t>
            </a:r>
            <a:r>
              <a:rPr lang="en-US" sz="2200">
                <a:latin typeface="Century" pitchFamily="18" charset="0"/>
              </a:rPr>
              <a:t> =0</a:t>
            </a:r>
          </a:p>
        </p:txBody>
      </p:sp>
      <p:sp>
        <p:nvSpPr>
          <p:cNvPr id="95243" name="Text Box 11"/>
          <p:cNvSpPr txBox="1">
            <a:spLocks noChangeArrowheads="1"/>
          </p:cNvSpPr>
          <p:nvPr/>
        </p:nvSpPr>
        <p:spPr bwMode="auto">
          <a:xfrm>
            <a:off x="152400" y="4648200"/>
            <a:ext cx="4994275" cy="427038"/>
          </a:xfrm>
          <a:prstGeom prst="rect">
            <a:avLst/>
          </a:prstGeom>
          <a:noFill/>
          <a:ln w="9525">
            <a:noFill/>
            <a:miter lim="800000"/>
            <a:headEnd/>
            <a:tailEnd/>
          </a:ln>
          <a:effectLst/>
        </p:spPr>
        <p:txBody>
          <a:bodyPr wrap="none">
            <a:spAutoFit/>
          </a:bodyPr>
          <a:lstStyle/>
          <a:p>
            <a:r>
              <a:rPr lang="en-US" sz="2200">
                <a:latin typeface="Century" pitchFamily="18" charset="0"/>
              </a:rPr>
              <a:t>This means that </a:t>
            </a:r>
            <a:r>
              <a:rPr lang="en-US" sz="2200" b="1">
                <a:latin typeface="Century" pitchFamily="18" charset="0"/>
              </a:rPr>
              <a:t>sin </a:t>
            </a:r>
            <a:r>
              <a:rPr lang="en-US" sz="2200">
                <a:latin typeface="Century" pitchFamily="18" charset="0"/>
              </a:rPr>
              <a:t>k</a:t>
            </a:r>
            <a:r>
              <a:rPr lang="en-US" sz="2200" baseline="-25000">
                <a:latin typeface="Century" pitchFamily="18" charset="0"/>
              </a:rPr>
              <a:t>x</a:t>
            </a:r>
            <a:r>
              <a:rPr lang="en-US" sz="2200">
                <a:latin typeface="Century" pitchFamily="18" charset="0"/>
              </a:rPr>
              <a:t>a = m</a:t>
            </a:r>
            <a:r>
              <a:rPr lang="el-GR" sz="2200">
                <a:latin typeface="Century" pitchFamily="18" charset="0"/>
              </a:rPr>
              <a:t>π</a:t>
            </a:r>
            <a:r>
              <a:rPr lang="en-US" sz="2200">
                <a:latin typeface="Century" pitchFamily="18" charset="0"/>
              </a:rPr>
              <a:t> = 0  or </a:t>
            </a:r>
          </a:p>
        </p:txBody>
      </p:sp>
      <p:sp>
        <p:nvSpPr>
          <p:cNvPr id="95245" name="Text Box 13"/>
          <p:cNvSpPr txBox="1">
            <a:spLocks noChangeArrowheads="1"/>
          </p:cNvSpPr>
          <p:nvPr/>
        </p:nvSpPr>
        <p:spPr bwMode="auto">
          <a:xfrm>
            <a:off x="5186363" y="3810000"/>
            <a:ext cx="3957637" cy="427038"/>
          </a:xfrm>
          <a:prstGeom prst="rect">
            <a:avLst/>
          </a:prstGeom>
          <a:noFill/>
          <a:ln w="9525">
            <a:noFill/>
            <a:miter lim="800000"/>
            <a:headEnd/>
            <a:tailEnd/>
          </a:ln>
          <a:effectLst/>
        </p:spPr>
        <p:txBody>
          <a:bodyPr wrap="none">
            <a:spAutoFit/>
          </a:bodyPr>
          <a:lstStyle/>
          <a:p>
            <a:r>
              <a:rPr lang="en-US" sz="2200">
                <a:latin typeface="Century" pitchFamily="18" charset="0"/>
              </a:rPr>
              <a:t>E</a:t>
            </a:r>
            <a:r>
              <a:rPr lang="en-US" sz="2200" baseline="-25000">
                <a:latin typeface="Century" pitchFamily="18" charset="0"/>
              </a:rPr>
              <a:t>0</a:t>
            </a:r>
            <a:r>
              <a:rPr lang="en-US" sz="2200">
                <a:latin typeface="Century" pitchFamily="18" charset="0"/>
              </a:rPr>
              <a:t> and </a:t>
            </a:r>
            <a:r>
              <a:rPr lang="en-US" sz="2200" b="1">
                <a:latin typeface="Century" pitchFamily="18" charset="0"/>
              </a:rPr>
              <a:t>sin</a:t>
            </a:r>
            <a:r>
              <a:rPr lang="en-US" sz="2200">
                <a:latin typeface="Century" pitchFamily="18" charset="0"/>
              </a:rPr>
              <a:t> k</a:t>
            </a:r>
            <a:r>
              <a:rPr lang="en-US" sz="2200" baseline="-25000">
                <a:latin typeface="Century" pitchFamily="18" charset="0"/>
              </a:rPr>
              <a:t>y</a:t>
            </a:r>
            <a:r>
              <a:rPr lang="en-US" sz="2200">
                <a:latin typeface="Century" pitchFamily="18" charset="0"/>
              </a:rPr>
              <a:t>y cannot be zero</a:t>
            </a:r>
          </a:p>
        </p:txBody>
      </p:sp>
      <p:sp>
        <p:nvSpPr>
          <p:cNvPr id="95246" name="Text Box 14"/>
          <p:cNvSpPr txBox="1">
            <a:spLocks noChangeArrowheads="1"/>
          </p:cNvSpPr>
          <p:nvPr/>
        </p:nvSpPr>
        <p:spPr bwMode="auto">
          <a:xfrm>
            <a:off x="6477000" y="4648200"/>
            <a:ext cx="2895600" cy="427038"/>
          </a:xfrm>
          <a:prstGeom prst="rect">
            <a:avLst/>
          </a:prstGeom>
          <a:noFill/>
          <a:ln w="9525">
            <a:noFill/>
            <a:miter lim="800000"/>
            <a:headEnd/>
            <a:tailEnd/>
          </a:ln>
          <a:effectLst/>
        </p:spPr>
        <p:txBody>
          <a:bodyPr>
            <a:spAutoFit/>
          </a:bodyPr>
          <a:lstStyle/>
          <a:p>
            <a:pPr eaLnBrk="0" hangingPunct="0">
              <a:spcBef>
                <a:spcPct val="50000"/>
              </a:spcBef>
            </a:pPr>
            <a:r>
              <a:rPr lang="en-US" sz="2200">
                <a:latin typeface="Century" pitchFamily="18" charset="0"/>
              </a:rPr>
              <a:t>where </a:t>
            </a:r>
            <a:r>
              <a:rPr lang="en-US" sz="2200" i="1">
                <a:latin typeface="Century" pitchFamily="18" charset="0"/>
              </a:rPr>
              <a:t>m</a:t>
            </a:r>
            <a:r>
              <a:rPr lang="en-US" sz="2200">
                <a:latin typeface="Century" pitchFamily="18" charset="0"/>
              </a:rPr>
              <a:t>=0,1,2,3,4…</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ctrTitle"/>
          </p:nvPr>
        </p:nvSpPr>
        <p:spPr>
          <a:xfrm>
            <a:off x="685800" y="3276600"/>
            <a:ext cx="8229600" cy="1066800"/>
          </a:xfrm>
        </p:spPr>
        <p:txBody>
          <a:bodyPr/>
          <a:lstStyle/>
          <a:p>
            <a:r>
              <a:rPr lang="en-US"/>
              <a:t>Transitional Page</a:t>
            </a:r>
          </a:p>
        </p:txBody>
      </p:sp>
      <p:pic>
        <p:nvPicPr>
          <p:cNvPr id="99331" name="Picture 3" descr="empowered_slide"/>
          <p:cNvPicPr>
            <a:picLocks noChangeAspect="1" noChangeArrowheads="1"/>
          </p:cNvPicPr>
          <p:nvPr/>
        </p:nvPicPr>
        <p:blipFill>
          <a:blip r:embed="rId3"/>
          <a:srcRect/>
          <a:stretch>
            <a:fillRect/>
          </a:stretch>
        </p:blipFill>
        <p:spPr bwMode="auto">
          <a:xfrm>
            <a:off x="0" y="-31750"/>
            <a:ext cx="9144000" cy="6889750"/>
          </a:xfrm>
          <a:prstGeom prst="rect">
            <a:avLst/>
          </a:prstGeom>
          <a:noFill/>
        </p:spPr>
      </p:pic>
      <p:pic>
        <p:nvPicPr>
          <p:cNvPr id="99332" name="Picture 4" descr="strange-render"/>
          <p:cNvPicPr>
            <a:picLocks noChangeAspect="1" noChangeArrowheads="1"/>
          </p:cNvPicPr>
          <p:nvPr/>
        </p:nvPicPr>
        <p:blipFill>
          <a:blip r:embed="rId4" cstate="print"/>
          <a:srcRect/>
          <a:stretch>
            <a:fillRect/>
          </a:stretch>
        </p:blipFill>
        <p:spPr bwMode="auto">
          <a:xfrm>
            <a:off x="6629400" y="4876800"/>
            <a:ext cx="2438400" cy="1908175"/>
          </a:xfrm>
          <a:prstGeom prst="rect">
            <a:avLst/>
          </a:prstGeom>
          <a:noFill/>
        </p:spPr>
      </p:pic>
      <p:sp>
        <p:nvSpPr>
          <p:cNvPr id="99333" name="Text Box 5"/>
          <p:cNvSpPr txBox="1">
            <a:spLocks noChangeArrowheads="1"/>
          </p:cNvSpPr>
          <p:nvPr/>
        </p:nvSpPr>
        <p:spPr bwMode="auto">
          <a:xfrm>
            <a:off x="152400" y="152400"/>
            <a:ext cx="87630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 Rectangular Waveguide TM Modes (Cont’d..)    </a:t>
            </a:r>
          </a:p>
        </p:txBody>
      </p:sp>
      <p:graphicFrame>
        <p:nvGraphicFramePr>
          <p:cNvPr id="99334" name="Object 6"/>
          <p:cNvGraphicFramePr>
            <a:graphicFrameLocks noChangeAspect="1"/>
          </p:cNvGraphicFramePr>
          <p:nvPr/>
        </p:nvGraphicFramePr>
        <p:xfrm>
          <a:off x="709613" y="2514600"/>
          <a:ext cx="4883150" cy="703263"/>
        </p:xfrm>
        <a:graphic>
          <a:graphicData uri="http://schemas.openxmlformats.org/presentationml/2006/ole">
            <p:oleObj spid="_x0000_s99334" name="Equation" r:id="rId5" imgW="1765080" imgH="253800" progId="Equation.3">
              <p:embed/>
            </p:oleObj>
          </a:graphicData>
        </a:graphic>
      </p:graphicFrame>
      <p:graphicFrame>
        <p:nvGraphicFramePr>
          <p:cNvPr id="99335" name="Object 7"/>
          <p:cNvGraphicFramePr>
            <a:graphicFrameLocks noChangeAspect="1"/>
          </p:cNvGraphicFramePr>
          <p:nvPr/>
        </p:nvGraphicFramePr>
        <p:xfrm>
          <a:off x="4724400" y="3886200"/>
          <a:ext cx="1123950" cy="806450"/>
        </p:xfrm>
        <a:graphic>
          <a:graphicData uri="http://schemas.openxmlformats.org/presentationml/2006/ole">
            <p:oleObj spid="_x0000_s99335" name="Equation" r:id="rId6" imgW="495000" imgH="355320" progId="Equation.3">
              <p:embed/>
            </p:oleObj>
          </a:graphicData>
        </a:graphic>
      </p:graphicFrame>
      <p:sp>
        <p:nvSpPr>
          <p:cNvPr id="99336" name="Text Box 8"/>
          <p:cNvSpPr txBox="1">
            <a:spLocks noChangeArrowheads="1"/>
          </p:cNvSpPr>
          <p:nvPr/>
        </p:nvSpPr>
        <p:spPr bwMode="auto">
          <a:xfrm>
            <a:off x="381000" y="1828800"/>
            <a:ext cx="7924800" cy="427038"/>
          </a:xfrm>
          <a:prstGeom prst="rect">
            <a:avLst/>
          </a:prstGeom>
          <a:noFill/>
          <a:ln w="9525">
            <a:noFill/>
            <a:miter lim="800000"/>
            <a:headEnd/>
            <a:tailEnd/>
          </a:ln>
          <a:effectLst/>
        </p:spPr>
        <p:txBody>
          <a:bodyPr>
            <a:spAutoFit/>
          </a:bodyPr>
          <a:lstStyle/>
          <a:p>
            <a:pPr>
              <a:spcBef>
                <a:spcPct val="50000"/>
              </a:spcBef>
            </a:pPr>
            <a:r>
              <a:rPr lang="en-US" sz="2200">
                <a:latin typeface="Century" pitchFamily="18" charset="0"/>
              </a:rPr>
              <a:t>Applying the other boundary condition y=b where E</a:t>
            </a:r>
            <a:r>
              <a:rPr lang="en-US" sz="2200" baseline="-25000">
                <a:latin typeface="Century" pitchFamily="18" charset="0"/>
              </a:rPr>
              <a:t>z</a:t>
            </a:r>
            <a:r>
              <a:rPr lang="en-US" sz="2200">
                <a:latin typeface="Century" pitchFamily="18" charset="0"/>
              </a:rPr>
              <a:t> =0</a:t>
            </a:r>
          </a:p>
        </p:txBody>
      </p:sp>
      <p:sp>
        <p:nvSpPr>
          <p:cNvPr id="99337" name="Text Box 9"/>
          <p:cNvSpPr txBox="1">
            <a:spLocks noChangeArrowheads="1"/>
          </p:cNvSpPr>
          <p:nvPr/>
        </p:nvSpPr>
        <p:spPr bwMode="auto">
          <a:xfrm>
            <a:off x="533400" y="4038600"/>
            <a:ext cx="4167188" cy="427038"/>
          </a:xfrm>
          <a:prstGeom prst="rect">
            <a:avLst/>
          </a:prstGeom>
          <a:noFill/>
          <a:ln w="9525">
            <a:noFill/>
            <a:miter lim="800000"/>
            <a:headEnd/>
            <a:tailEnd/>
          </a:ln>
          <a:effectLst/>
        </p:spPr>
        <p:txBody>
          <a:bodyPr wrap="none">
            <a:spAutoFit/>
          </a:bodyPr>
          <a:lstStyle/>
          <a:p>
            <a:r>
              <a:rPr lang="en-US" sz="2200">
                <a:latin typeface="Century" pitchFamily="18" charset="0"/>
              </a:rPr>
              <a:t>This means that </a:t>
            </a:r>
            <a:r>
              <a:rPr lang="en-US" sz="2200" b="1">
                <a:latin typeface="Century" pitchFamily="18" charset="0"/>
              </a:rPr>
              <a:t>sin</a:t>
            </a:r>
            <a:r>
              <a:rPr lang="en-US" sz="2200">
                <a:latin typeface="Century" pitchFamily="18" charset="0"/>
              </a:rPr>
              <a:t> k</a:t>
            </a:r>
            <a:r>
              <a:rPr lang="en-US" sz="2200" baseline="-25000">
                <a:latin typeface="Century" pitchFamily="18" charset="0"/>
              </a:rPr>
              <a:t>y</a:t>
            </a:r>
            <a:r>
              <a:rPr lang="en-US" sz="2200">
                <a:latin typeface="Century" pitchFamily="18" charset="0"/>
              </a:rPr>
              <a:t>b = 0 or </a:t>
            </a:r>
          </a:p>
        </p:txBody>
      </p:sp>
      <p:sp>
        <p:nvSpPr>
          <p:cNvPr id="99338" name="Text Box 10"/>
          <p:cNvSpPr txBox="1">
            <a:spLocks noChangeArrowheads="1"/>
          </p:cNvSpPr>
          <p:nvPr/>
        </p:nvSpPr>
        <p:spPr bwMode="auto">
          <a:xfrm>
            <a:off x="5943600" y="4114800"/>
            <a:ext cx="2841625" cy="427038"/>
          </a:xfrm>
          <a:prstGeom prst="rect">
            <a:avLst/>
          </a:prstGeom>
          <a:noFill/>
          <a:ln w="9525">
            <a:noFill/>
            <a:miter lim="800000"/>
            <a:headEnd/>
            <a:tailEnd/>
          </a:ln>
          <a:effectLst/>
        </p:spPr>
        <p:txBody>
          <a:bodyPr wrap="none">
            <a:spAutoFit/>
          </a:bodyPr>
          <a:lstStyle/>
          <a:p>
            <a:r>
              <a:rPr lang="en-US" sz="2200">
                <a:latin typeface="Century" pitchFamily="18" charset="0"/>
              </a:rPr>
              <a:t>where</a:t>
            </a:r>
            <a:r>
              <a:rPr lang="en-US" sz="2200" i="1">
                <a:latin typeface="Century" pitchFamily="18" charset="0"/>
              </a:rPr>
              <a:t> n </a:t>
            </a:r>
            <a:r>
              <a:rPr lang="en-US" sz="2200">
                <a:latin typeface="Century" pitchFamily="18" charset="0"/>
              </a:rPr>
              <a:t>=0,1,2,3,4…</a:t>
            </a:r>
          </a:p>
        </p:txBody>
      </p:sp>
      <p:sp>
        <p:nvSpPr>
          <p:cNvPr id="99339" name="Text Box 11"/>
          <p:cNvSpPr txBox="1">
            <a:spLocks noChangeArrowheads="1"/>
          </p:cNvSpPr>
          <p:nvPr/>
        </p:nvSpPr>
        <p:spPr bwMode="auto">
          <a:xfrm>
            <a:off x="533400" y="3352800"/>
            <a:ext cx="4594225" cy="427038"/>
          </a:xfrm>
          <a:prstGeom prst="rect">
            <a:avLst/>
          </a:prstGeom>
          <a:noFill/>
          <a:ln w="9525">
            <a:noFill/>
            <a:miter lim="800000"/>
            <a:headEnd/>
            <a:tailEnd/>
          </a:ln>
          <a:effectLst/>
        </p:spPr>
        <p:txBody>
          <a:bodyPr wrap="none">
            <a:spAutoFit/>
          </a:bodyPr>
          <a:lstStyle/>
          <a:p>
            <a:r>
              <a:rPr lang="en-US" sz="2200">
                <a:latin typeface="Century" pitchFamily="18" charset="0"/>
              </a:rPr>
              <a:t>But E</a:t>
            </a:r>
            <a:r>
              <a:rPr lang="en-US" sz="2200" baseline="-25000">
                <a:latin typeface="Century" pitchFamily="18" charset="0"/>
              </a:rPr>
              <a:t>0</a:t>
            </a:r>
            <a:r>
              <a:rPr lang="en-US" sz="2200">
                <a:latin typeface="Century" pitchFamily="18" charset="0"/>
              </a:rPr>
              <a:t> and </a:t>
            </a:r>
            <a:r>
              <a:rPr lang="en-US" sz="2200" b="1">
                <a:latin typeface="Century" pitchFamily="18" charset="0"/>
              </a:rPr>
              <a:t>sin</a:t>
            </a:r>
            <a:r>
              <a:rPr lang="en-US" sz="2200">
                <a:latin typeface="Century" pitchFamily="18" charset="0"/>
              </a:rPr>
              <a:t> k</a:t>
            </a:r>
            <a:r>
              <a:rPr lang="en-US" sz="2200" baseline="-25000">
                <a:latin typeface="Century" pitchFamily="18" charset="0"/>
              </a:rPr>
              <a:t>x</a:t>
            </a:r>
            <a:r>
              <a:rPr lang="en-US" sz="2200">
                <a:latin typeface="Century" pitchFamily="18" charset="0"/>
              </a:rPr>
              <a:t>x cannot be zero,</a:t>
            </a:r>
          </a:p>
        </p:txBody>
      </p:sp>
      <p:graphicFrame>
        <p:nvGraphicFramePr>
          <p:cNvPr id="99346" name="Object 18"/>
          <p:cNvGraphicFramePr>
            <a:graphicFrameLocks noChangeAspect="1"/>
          </p:cNvGraphicFramePr>
          <p:nvPr/>
        </p:nvGraphicFramePr>
        <p:xfrm>
          <a:off x="1398588" y="5029200"/>
          <a:ext cx="4848225" cy="1030288"/>
        </p:xfrm>
        <a:graphic>
          <a:graphicData uri="http://schemas.openxmlformats.org/presentationml/2006/ole">
            <p:oleObj spid="_x0000_s99346" name="Equation" r:id="rId7" imgW="1854000" imgH="393480" progId="Equation.3">
              <p:embed/>
            </p:oleObj>
          </a:graphicData>
        </a:graphic>
      </p:graphicFrame>
      <p:sp>
        <p:nvSpPr>
          <p:cNvPr id="99347" name="Text Box 19"/>
          <p:cNvSpPr txBox="1">
            <a:spLocks noChangeArrowheads="1"/>
          </p:cNvSpPr>
          <p:nvPr/>
        </p:nvSpPr>
        <p:spPr bwMode="auto">
          <a:xfrm>
            <a:off x="609600" y="5029200"/>
            <a:ext cx="762000" cy="427038"/>
          </a:xfrm>
          <a:prstGeom prst="rect">
            <a:avLst/>
          </a:prstGeom>
          <a:noFill/>
          <a:ln w="9525" algn="ctr">
            <a:noFill/>
            <a:miter lim="800000"/>
            <a:headEnd/>
            <a:tailEnd/>
          </a:ln>
          <a:effectLst/>
        </p:spPr>
        <p:txBody>
          <a:bodyPr lIns="92075" tIns="46038" rIns="92075" bIns="46038">
            <a:spAutoFit/>
          </a:bodyPr>
          <a:lstStyle/>
          <a:p>
            <a:pPr>
              <a:spcBef>
                <a:spcPct val="50000"/>
              </a:spcBef>
            </a:pPr>
            <a:r>
              <a:rPr lang="en-US" sz="2200">
                <a:latin typeface="Century" pitchFamily="18" charset="0"/>
              </a:rPr>
              <a:t>So,</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2" descr="empowered_printable"/>
          <p:cNvPicPr>
            <a:picLocks noChangeAspect="1" noChangeArrowheads="1"/>
          </p:cNvPicPr>
          <p:nvPr/>
        </p:nvPicPr>
        <p:blipFill>
          <a:blip r:embed="rId3"/>
          <a:srcRect/>
          <a:stretch>
            <a:fillRect/>
          </a:stretch>
        </p:blipFill>
        <p:spPr bwMode="auto">
          <a:xfrm>
            <a:off x="0" y="0"/>
            <a:ext cx="9144000" cy="6889750"/>
          </a:xfrm>
          <a:prstGeom prst="rect">
            <a:avLst/>
          </a:prstGeom>
          <a:noFill/>
        </p:spPr>
      </p:pic>
      <p:pic>
        <p:nvPicPr>
          <p:cNvPr id="103427" name="Picture 3" descr="strange-render"/>
          <p:cNvPicPr>
            <a:picLocks noChangeAspect="1" noChangeArrowheads="1"/>
          </p:cNvPicPr>
          <p:nvPr/>
        </p:nvPicPr>
        <p:blipFill>
          <a:blip r:embed="rId4" cstate="print"/>
          <a:srcRect/>
          <a:stretch>
            <a:fillRect/>
          </a:stretch>
        </p:blipFill>
        <p:spPr bwMode="auto">
          <a:xfrm>
            <a:off x="6629400" y="4876800"/>
            <a:ext cx="2438400" cy="1908175"/>
          </a:xfrm>
          <a:prstGeom prst="rect">
            <a:avLst/>
          </a:prstGeom>
          <a:noFill/>
        </p:spPr>
      </p:pic>
      <p:sp>
        <p:nvSpPr>
          <p:cNvPr id="103428" name="Text Box 4"/>
          <p:cNvSpPr txBox="1">
            <a:spLocks noChangeArrowheads="1"/>
          </p:cNvSpPr>
          <p:nvPr/>
        </p:nvSpPr>
        <p:spPr bwMode="auto">
          <a:xfrm>
            <a:off x="152400" y="152400"/>
            <a:ext cx="87630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 Rectangular Waveguide TM Modes (Cont’d..)    </a:t>
            </a:r>
          </a:p>
        </p:txBody>
      </p:sp>
      <p:sp>
        <p:nvSpPr>
          <p:cNvPr id="103429" name="Text Box 5"/>
          <p:cNvSpPr txBox="1">
            <a:spLocks noChangeArrowheads="1"/>
          </p:cNvSpPr>
          <p:nvPr/>
        </p:nvSpPr>
        <p:spPr bwMode="auto">
          <a:xfrm>
            <a:off x="304800" y="1600200"/>
            <a:ext cx="6629400" cy="427038"/>
          </a:xfrm>
          <a:prstGeom prst="rect">
            <a:avLst/>
          </a:prstGeom>
          <a:noFill/>
          <a:ln w="9525">
            <a:noFill/>
            <a:miter lim="800000"/>
            <a:headEnd/>
            <a:tailEnd/>
          </a:ln>
          <a:effectLst/>
        </p:spPr>
        <p:txBody>
          <a:bodyPr>
            <a:spAutoFit/>
          </a:bodyPr>
          <a:lstStyle/>
          <a:p>
            <a:r>
              <a:rPr lang="en-US" sz="2200">
                <a:latin typeface="Century" pitchFamily="18" charset="0"/>
              </a:rPr>
              <a:t>Then, substitute </a:t>
            </a:r>
            <a:r>
              <a:rPr lang="en-US" sz="2200" i="1">
                <a:latin typeface="Century" pitchFamily="18" charset="0"/>
              </a:rPr>
              <a:t>H</a:t>
            </a:r>
            <a:r>
              <a:rPr lang="en-US" sz="2200" i="1" baseline="-25000">
                <a:latin typeface="Century" pitchFamily="18" charset="0"/>
              </a:rPr>
              <a:t>zs</a:t>
            </a:r>
            <a:r>
              <a:rPr lang="en-US" sz="2200">
                <a:latin typeface="Century" pitchFamily="18" charset="0"/>
              </a:rPr>
              <a:t>=0 and  </a:t>
            </a:r>
            <a:r>
              <a:rPr lang="en-US" sz="2200" i="1">
                <a:latin typeface="Century" pitchFamily="18" charset="0"/>
              </a:rPr>
              <a:t>               </a:t>
            </a:r>
            <a:r>
              <a:rPr lang="en-US" sz="2200">
                <a:latin typeface="Century" pitchFamily="18" charset="0"/>
              </a:rPr>
              <a:t>we have:</a:t>
            </a:r>
          </a:p>
        </p:txBody>
      </p:sp>
      <p:graphicFrame>
        <p:nvGraphicFramePr>
          <p:cNvPr id="103430" name="Object 6"/>
          <p:cNvGraphicFramePr>
            <a:graphicFrameLocks noChangeAspect="1"/>
          </p:cNvGraphicFramePr>
          <p:nvPr/>
        </p:nvGraphicFramePr>
        <p:xfrm>
          <a:off x="3962400" y="1600200"/>
          <a:ext cx="1035050" cy="466725"/>
        </p:xfrm>
        <a:graphic>
          <a:graphicData uri="http://schemas.openxmlformats.org/presentationml/2006/ole">
            <p:oleObj spid="_x0000_s103430" name="Equation" r:id="rId5" imgW="393480" imgH="177480" progId="Equation.3">
              <p:embed/>
            </p:oleObj>
          </a:graphicData>
        </a:graphic>
      </p:graphicFrame>
      <p:graphicFrame>
        <p:nvGraphicFramePr>
          <p:cNvPr id="103431" name="Object 7"/>
          <p:cNvGraphicFramePr>
            <a:graphicFrameLocks noChangeAspect="1"/>
          </p:cNvGraphicFramePr>
          <p:nvPr/>
        </p:nvGraphicFramePr>
        <p:xfrm>
          <a:off x="722313" y="3962400"/>
          <a:ext cx="6111875" cy="1096963"/>
        </p:xfrm>
        <a:graphic>
          <a:graphicData uri="http://schemas.openxmlformats.org/presentationml/2006/ole">
            <p:oleObj spid="_x0000_s103431" name="Equation" r:id="rId6" imgW="2336760" imgH="419040" progId="Equation.3">
              <p:embed/>
            </p:oleObj>
          </a:graphicData>
        </a:graphic>
      </p:graphicFrame>
      <p:graphicFrame>
        <p:nvGraphicFramePr>
          <p:cNvPr id="103435" name="Object 11"/>
          <p:cNvGraphicFramePr>
            <a:graphicFrameLocks noChangeAspect="1"/>
          </p:cNvGraphicFramePr>
          <p:nvPr/>
        </p:nvGraphicFramePr>
        <p:xfrm>
          <a:off x="731838" y="2590800"/>
          <a:ext cx="6176962" cy="1096963"/>
        </p:xfrm>
        <a:graphic>
          <a:graphicData uri="http://schemas.openxmlformats.org/presentationml/2006/ole">
            <p:oleObj spid="_x0000_s103435" name="Equation" r:id="rId7" imgW="2361960" imgH="419040" progId="Equation.3">
              <p:embed/>
            </p:oleObj>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ctrTitle"/>
          </p:nvPr>
        </p:nvSpPr>
        <p:spPr>
          <a:xfrm>
            <a:off x="685800" y="3276600"/>
            <a:ext cx="8229600" cy="1066800"/>
          </a:xfrm>
        </p:spPr>
        <p:txBody>
          <a:bodyPr/>
          <a:lstStyle/>
          <a:p>
            <a:r>
              <a:rPr lang="en-US"/>
              <a:t>Transitional Page</a:t>
            </a:r>
          </a:p>
        </p:txBody>
      </p:sp>
      <p:pic>
        <p:nvPicPr>
          <p:cNvPr id="100355" name="Picture 3" descr="empowered_slide"/>
          <p:cNvPicPr>
            <a:picLocks noChangeAspect="1" noChangeArrowheads="1"/>
          </p:cNvPicPr>
          <p:nvPr/>
        </p:nvPicPr>
        <p:blipFill>
          <a:blip r:embed="rId3"/>
          <a:srcRect/>
          <a:stretch>
            <a:fillRect/>
          </a:stretch>
        </p:blipFill>
        <p:spPr bwMode="auto">
          <a:xfrm>
            <a:off x="0" y="0"/>
            <a:ext cx="9144000" cy="6889750"/>
          </a:xfrm>
          <a:prstGeom prst="rect">
            <a:avLst/>
          </a:prstGeom>
          <a:noFill/>
        </p:spPr>
      </p:pic>
      <p:pic>
        <p:nvPicPr>
          <p:cNvPr id="100356" name="Picture 4" descr="strange-render"/>
          <p:cNvPicPr>
            <a:picLocks noChangeAspect="1" noChangeArrowheads="1"/>
          </p:cNvPicPr>
          <p:nvPr/>
        </p:nvPicPr>
        <p:blipFill>
          <a:blip r:embed="rId4" cstate="print"/>
          <a:srcRect/>
          <a:stretch>
            <a:fillRect/>
          </a:stretch>
        </p:blipFill>
        <p:spPr bwMode="auto">
          <a:xfrm>
            <a:off x="6629400" y="4876800"/>
            <a:ext cx="2438400" cy="1908175"/>
          </a:xfrm>
          <a:prstGeom prst="rect">
            <a:avLst/>
          </a:prstGeom>
          <a:noFill/>
        </p:spPr>
      </p:pic>
      <p:sp>
        <p:nvSpPr>
          <p:cNvPr id="100357" name="Text Box 5"/>
          <p:cNvSpPr txBox="1">
            <a:spLocks noChangeArrowheads="1"/>
          </p:cNvSpPr>
          <p:nvPr/>
        </p:nvSpPr>
        <p:spPr bwMode="auto">
          <a:xfrm>
            <a:off x="152400" y="152400"/>
            <a:ext cx="87630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 Rectangular Waveguide TM Modes (Cont’d..)    </a:t>
            </a:r>
          </a:p>
        </p:txBody>
      </p:sp>
      <p:sp>
        <p:nvSpPr>
          <p:cNvPr id="100360" name="Text Box 8"/>
          <p:cNvSpPr txBox="1">
            <a:spLocks noChangeArrowheads="1"/>
          </p:cNvSpPr>
          <p:nvPr/>
        </p:nvSpPr>
        <p:spPr bwMode="auto">
          <a:xfrm>
            <a:off x="304800" y="1600200"/>
            <a:ext cx="6629400" cy="427038"/>
          </a:xfrm>
          <a:prstGeom prst="rect">
            <a:avLst/>
          </a:prstGeom>
          <a:noFill/>
          <a:ln w="9525">
            <a:noFill/>
            <a:miter lim="800000"/>
            <a:headEnd/>
            <a:tailEnd/>
          </a:ln>
          <a:effectLst/>
        </p:spPr>
        <p:txBody>
          <a:bodyPr>
            <a:spAutoFit/>
          </a:bodyPr>
          <a:lstStyle/>
          <a:p>
            <a:r>
              <a:rPr lang="en-US" sz="2200">
                <a:latin typeface="Century" pitchFamily="18" charset="0"/>
              </a:rPr>
              <a:t>and also..</a:t>
            </a:r>
          </a:p>
        </p:txBody>
      </p:sp>
      <p:graphicFrame>
        <p:nvGraphicFramePr>
          <p:cNvPr id="100361" name="Object 9"/>
          <p:cNvGraphicFramePr>
            <a:graphicFrameLocks noChangeAspect="1"/>
          </p:cNvGraphicFramePr>
          <p:nvPr/>
        </p:nvGraphicFramePr>
        <p:xfrm>
          <a:off x="520700" y="2286000"/>
          <a:ext cx="6111875" cy="1096963"/>
        </p:xfrm>
        <a:graphic>
          <a:graphicData uri="http://schemas.openxmlformats.org/presentationml/2006/ole">
            <p:oleObj spid="_x0000_s100361" name="Equation" r:id="rId5" imgW="2336760" imgH="419040" progId="Equation.3">
              <p:embed/>
            </p:oleObj>
          </a:graphicData>
        </a:graphic>
      </p:graphicFrame>
      <p:graphicFrame>
        <p:nvGraphicFramePr>
          <p:cNvPr id="100362" name="Object 10"/>
          <p:cNvGraphicFramePr>
            <a:graphicFrameLocks noChangeAspect="1"/>
          </p:cNvGraphicFramePr>
          <p:nvPr/>
        </p:nvGraphicFramePr>
        <p:xfrm>
          <a:off x="560388" y="3581400"/>
          <a:ext cx="6442075" cy="1096963"/>
        </p:xfrm>
        <a:graphic>
          <a:graphicData uri="http://schemas.openxmlformats.org/presentationml/2006/ole">
            <p:oleObj spid="_x0000_s100362" name="Equation" r:id="rId6" imgW="2463480" imgH="419040" progId="Equation.3">
              <p:embed/>
            </p:oleObj>
          </a:graphicData>
        </a:graphic>
      </p:graphicFrame>
      <p:sp>
        <p:nvSpPr>
          <p:cNvPr id="100363" name="Text Box 11"/>
          <p:cNvSpPr txBox="1">
            <a:spLocks noChangeArrowheads="1"/>
          </p:cNvSpPr>
          <p:nvPr/>
        </p:nvSpPr>
        <p:spPr bwMode="auto">
          <a:xfrm>
            <a:off x="381000" y="4953000"/>
            <a:ext cx="7848600" cy="968375"/>
          </a:xfrm>
          <a:prstGeom prst="rect">
            <a:avLst/>
          </a:prstGeom>
          <a:noFill/>
          <a:ln w="9525">
            <a:noFill/>
            <a:miter lim="800000"/>
            <a:headEnd/>
            <a:tailEnd/>
          </a:ln>
          <a:effectLst/>
        </p:spPr>
        <p:txBody>
          <a:bodyPr>
            <a:spAutoFit/>
          </a:bodyPr>
          <a:lstStyle/>
          <a:p>
            <a:pPr algn="just">
              <a:lnSpc>
                <a:spcPct val="120000"/>
              </a:lnSpc>
            </a:pPr>
            <a:r>
              <a:rPr lang="en-US" sz="2400">
                <a:latin typeface="Century" pitchFamily="18" charset="0"/>
              </a:rPr>
              <a:t>Denote as TM</a:t>
            </a:r>
            <a:r>
              <a:rPr lang="en-US" sz="2400" baseline="-25000">
                <a:latin typeface="Century" pitchFamily="18" charset="0"/>
              </a:rPr>
              <a:t>mn </a:t>
            </a:r>
            <a:r>
              <a:rPr lang="en-US" sz="2400">
                <a:latin typeface="Century" pitchFamily="18" charset="0"/>
              </a:rPr>
              <a:t>,the field vanish for TM</a:t>
            </a:r>
            <a:r>
              <a:rPr lang="en-US" sz="2400" baseline="-25000">
                <a:latin typeface="Century" pitchFamily="18" charset="0"/>
              </a:rPr>
              <a:t>00</a:t>
            </a:r>
            <a:r>
              <a:rPr lang="en-US" sz="2400">
                <a:latin typeface="Century" pitchFamily="18" charset="0"/>
              </a:rPr>
              <a:t> , TM</a:t>
            </a:r>
            <a:r>
              <a:rPr lang="en-US" sz="2400" baseline="-25000">
                <a:latin typeface="Century" pitchFamily="18" charset="0"/>
              </a:rPr>
              <a:t>10</a:t>
            </a:r>
            <a:r>
              <a:rPr lang="en-US" sz="2400">
                <a:latin typeface="Century" pitchFamily="18" charset="0"/>
              </a:rPr>
              <a:t> and TM</a:t>
            </a:r>
            <a:r>
              <a:rPr lang="en-US" sz="2400" baseline="-25000">
                <a:latin typeface="Century" pitchFamily="18" charset="0"/>
              </a:rPr>
              <a:t>01</a:t>
            </a:r>
            <a:r>
              <a:rPr lang="en-US" sz="2400">
                <a:latin typeface="Century" pitchFamily="18" charset="0"/>
              </a:rPr>
              <a:t>. The lowest mode is TM</a:t>
            </a:r>
            <a:r>
              <a:rPr lang="en-US" sz="2400" baseline="-25000">
                <a:latin typeface="Century" pitchFamily="18" charset="0"/>
              </a:rPr>
              <a:t>11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796" name="Picture 4" descr="empowered_slide"/>
          <p:cNvPicPr>
            <a:picLocks noChangeAspect="1" noChangeArrowheads="1"/>
          </p:cNvPicPr>
          <p:nvPr/>
        </p:nvPicPr>
        <p:blipFill>
          <a:blip r:embed="rId2"/>
          <a:srcRect/>
          <a:stretch>
            <a:fillRect/>
          </a:stretch>
        </p:blipFill>
        <p:spPr bwMode="auto">
          <a:xfrm>
            <a:off x="0" y="0"/>
            <a:ext cx="9144000" cy="6889750"/>
          </a:xfrm>
          <a:prstGeom prst="rect">
            <a:avLst/>
          </a:prstGeom>
          <a:noFill/>
        </p:spPr>
      </p:pic>
      <p:sp>
        <p:nvSpPr>
          <p:cNvPr id="161797" name="Text Box 5"/>
          <p:cNvSpPr txBox="1">
            <a:spLocks noChangeArrowheads="1"/>
          </p:cNvSpPr>
          <p:nvPr/>
        </p:nvSpPr>
        <p:spPr bwMode="auto">
          <a:xfrm>
            <a:off x="304800" y="304800"/>
            <a:ext cx="6934200" cy="641350"/>
          </a:xfrm>
          <a:prstGeom prst="rect">
            <a:avLst/>
          </a:prstGeom>
          <a:noFill/>
          <a:ln w="9525">
            <a:noFill/>
            <a:miter lim="800000"/>
            <a:headEnd/>
            <a:tailEnd/>
          </a:ln>
          <a:effectLst/>
        </p:spPr>
        <p:txBody>
          <a:bodyPr>
            <a:spAutoFit/>
          </a:bodyPr>
          <a:lstStyle/>
          <a:p>
            <a:pPr>
              <a:spcBef>
                <a:spcPct val="50000"/>
              </a:spcBef>
            </a:pPr>
            <a:r>
              <a:rPr lang="en-US" sz="3600">
                <a:solidFill>
                  <a:schemeClr val="bg1"/>
                </a:solidFill>
                <a:latin typeface="Copperplate Gothic Bold" pitchFamily="34" charset="0"/>
              </a:rPr>
              <a:t>Introduction (Cont’d..)</a:t>
            </a:r>
          </a:p>
        </p:txBody>
      </p:sp>
      <p:pic>
        <p:nvPicPr>
          <p:cNvPr id="161799" name="Picture 7" descr="strange-render"/>
          <p:cNvPicPr>
            <a:picLocks noChangeAspect="1" noChangeArrowheads="1"/>
          </p:cNvPicPr>
          <p:nvPr/>
        </p:nvPicPr>
        <p:blipFill>
          <a:blip r:embed="rId3" cstate="print"/>
          <a:srcRect/>
          <a:stretch>
            <a:fillRect/>
          </a:stretch>
        </p:blipFill>
        <p:spPr bwMode="auto">
          <a:xfrm>
            <a:off x="6629400" y="4876800"/>
            <a:ext cx="2438400" cy="1908175"/>
          </a:xfrm>
          <a:prstGeom prst="rect">
            <a:avLst/>
          </a:prstGeom>
          <a:noFill/>
        </p:spPr>
      </p:pic>
      <p:sp>
        <p:nvSpPr>
          <p:cNvPr id="161798" name="Text Box 6"/>
          <p:cNvSpPr txBox="1">
            <a:spLocks noChangeArrowheads="1"/>
          </p:cNvSpPr>
          <p:nvPr/>
        </p:nvSpPr>
        <p:spPr bwMode="auto">
          <a:xfrm>
            <a:off x="457200" y="1676400"/>
            <a:ext cx="8229600" cy="4071938"/>
          </a:xfrm>
          <a:prstGeom prst="rect">
            <a:avLst/>
          </a:prstGeom>
          <a:noFill/>
          <a:ln w="9525" algn="ctr">
            <a:noFill/>
            <a:miter lim="800000"/>
            <a:headEnd/>
            <a:tailEnd/>
          </a:ln>
          <a:effectLst/>
        </p:spPr>
        <p:txBody>
          <a:bodyPr lIns="92075" tIns="46038" rIns="92075" bIns="46038">
            <a:spAutoFit/>
          </a:bodyPr>
          <a:lstStyle/>
          <a:p>
            <a:pPr algn="just">
              <a:lnSpc>
                <a:spcPct val="130000"/>
              </a:lnSpc>
              <a:spcBef>
                <a:spcPct val="50000"/>
              </a:spcBef>
              <a:buFontTx/>
              <a:buChar char="•"/>
            </a:pPr>
            <a:r>
              <a:rPr lang="en-US" sz="2400">
                <a:latin typeface="Century" pitchFamily="18" charset="0"/>
              </a:rPr>
              <a:t> </a:t>
            </a:r>
            <a:r>
              <a:rPr lang="en-US" sz="2400">
                <a:latin typeface="Century" pitchFamily="18" charset="0"/>
                <a:sym typeface="Wingdings" pitchFamily="2" charset="2"/>
              </a:rPr>
              <a:t>At microwave frequencies (3 to 300 GHz), TLine becomes inefficient due to skin effect and dielectric losses, </a:t>
            </a:r>
            <a:r>
              <a:rPr lang="en-US" sz="2400">
                <a:latin typeface="Century" pitchFamily="18" charset="0"/>
              </a:rPr>
              <a:t>but waveguides are used at microwave frequencies to obtain larger bandwidth and lower signal attenuation.</a:t>
            </a:r>
          </a:p>
          <a:p>
            <a:pPr algn="just">
              <a:lnSpc>
                <a:spcPct val="130000"/>
              </a:lnSpc>
              <a:spcBef>
                <a:spcPct val="50000"/>
              </a:spcBef>
              <a:buFontTx/>
              <a:buChar char="•"/>
            </a:pPr>
            <a:r>
              <a:rPr lang="en-US" sz="2400">
                <a:latin typeface="Century" pitchFamily="18" charset="0"/>
              </a:rPr>
              <a:t> TLine can operate above dc (f =0) to a very high frequency, but waveguide can operate only above </a:t>
            </a:r>
            <a:r>
              <a:rPr lang="en-US" sz="2400" i="1">
                <a:latin typeface="Century" pitchFamily="18" charset="0"/>
              </a:rPr>
              <a:t>cutoff frequency</a:t>
            </a:r>
            <a:r>
              <a:rPr lang="en-US" sz="2400">
                <a:latin typeface="Century" pitchFamily="18" charset="0"/>
              </a:rPr>
              <a:t> and therefore acts as a high pass filter.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2" descr="empowered_printable"/>
          <p:cNvPicPr>
            <a:picLocks noChangeAspect="1" noChangeArrowheads="1"/>
          </p:cNvPicPr>
          <p:nvPr/>
        </p:nvPicPr>
        <p:blipFill>
          <a:blip r:embed="rId3"/>
          <a:srcRect/>
          <a:stretch>
            <a:fillRect/>
          </a:stretch>
        </p:blipFill>
        <p:spPr bwMode="auto">
          <a:xfrm>
            <a:off x="0" y="0"/>
            <a:ext cx="9144000" cy="6889750"/>
          </a:xfrm>
          <a:prstGeom prst="rect">
            <a:avLst/>
          </a:prstGeom>
          <a:noFill/>
        </p:spPr>
      </p:pic>
      <p:pic>
        <p:nvPicPr>
          <p:cNvPr id="104451" name="Picture 3" descr="strange-render"/>
          <p:cNvPicPr>
            <a:picLocks noChangeAspect="1" noChangeArrowheads="1"/>
          </p:cNvPicPr>
          <p:nvPr/>
        </p:nvPicPr>
        <p:blipFill>
          <a:blip r:embed="rId4" cstate="print"/>
          <a:srcRect/>
          <a:stretch>
            <a:fillRect/>
          </a:stretch>
        </p:blipFill>
        <p:spPr bwMode="auto">
          <a:xfrm>
            <a:off x="6629400" y="4876800"/>
            <a:ext cx="2438400" cy="1908175"/>
          </a:xfrm>
          <a:prstGeom prst="rect">
            <a:avLst/>
          </a:prstGeom>
          <a:noFill/>
        </p:spPr>
      </p:pic>
      <p:sp>
        <p:nvSpPr>
          <p:cNvPr id="104452" name="Text Box 4"/>
          <p:cNvSpPr txBox="1">
            <a:spLocks noChangeArrowheads="1"/>
          </p:cNvSpPr>
          <p:nvPr/>
        </p:nvSpPr>
        <p:spPr bwMode="auto">
          <a:xfrm>
            <a:off x="152400" y="152400"/>
            <a:ext cx="87630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 Rectangular Waveguide TM Modes (Cont’d..)    </a:t>
            </a:r>
          </a:p>
        </p:txBody>
      </p:sp>
      <p:graphicFrame>
        <p:nvGraphicFramePr>
          <p:cNvPr id="104454" name="Object 6"/>
          <p:cNvGraphicFramePr>
            <a:graphicFrameLocks noChangeAspect="1"/>
          </p:cNvGraphicFramePr>
          <p:nvPr/>
        </p:nvGraphicFramePr>
        <p:xfrm>
          <a:off x="2667000" y="2590800"/>
          <a:ext cx="4249738" cy="1069975"/>
        </p:xfrm>
        <a:graphic>
          <a:graphicData uri="http://schemas.openxmlformats.org/presentationml/2006/ole">
            <p:oleObj spid="_x0000_s104454" name="Equation" r:id="rId5" imgW="1714320" imgH="431640" progId="Equation.3">
              <p:embed/>
            </p:oleObj>
          </a:graphicData>
        </a:graphic>
      </p:graphicFrame>
      <p:sp>
        <p:nvSpPr>
          <p:cNvPr id="104455" name="Text Box 7"/>
          <p:cNvSpPr txBox="1">
            <a:spLocks noChangeArrowheads="1"/>
          </p:cNvSpPr>
          <p:nvPr/>
        </p:nvSpPr>
        <p:spPr bwMode="auto">
          <a:xfrm>
            <a:off x="457200" y="1828800"/>
            <a:ext cx="5943600" cy="427038"/>
          </a:xfrm>
          <a:prstGeom prst="rect">
            <a:avLst/>
          </a:prstGeom>
          <a:noFill/>
          <a:ln w="9525">
            <a:noFill/>
            <a:miter lim="800000"/>
            <a:headEnd/>
            <a:tailEnd/>
          </a:ln>
          <a:effectLst/>
        </p:spPr>
        <p:txBody>
          <a:bodyPr>
            <a:spAutoFit/>
          </a:bodyPr>
          <a:lstStyle/>
          <a:p>
            <a:r>
              <a:rPr lang="en-US" sz="2200">
                <a:latin typeface="Century" pitchFamily="18" charset="0"/>
              </a:rPr>
              <a:t>Useful relations to be remember,</a:t>
            </a:r>
          </a:p>
        </p:txBody>
      </p:sp>
      <p:sp>
        <p:nvSpPr>
          <p:cNvPr id="104458" name="Text Box 10"/>
          <p:cNvSpPr txBox="1">
            <a:spLocks noChangeArrowheads="1"/>
          </p:cNvSpPr>
          <p:nvPr/>
        </p:nvSpPr>
        <p:spPr bwMode="auto">
          <a:xfrm>
            <a:off x="533400" y="2895600"/>
            <a:ext cx="2590800" cy="427038"/>
          </a:xfrm>
          <a:prstGeom prst="rect">
            <a:avLst/>
          </a:prstGeom>
          <a:noFill/>
          <a:ln w="9525">
            <a:noFill/>
            <a:miter lim="800000"/>
            <a:headEnd/>
            <a:tailEnd/>
          </a:ln>
          <a:effectLst/>
        </p:spPr>
        <p:txBody>
          <a:bodyPr>
            <a:spAutoFit/>
          </a:bodyPr>
          <a:lstStyle/>
          <a:p>
            <a:pPr eaLnBrk="0" hangingPunct="0">
              <a:spcBef>
                <a:spcPct val="50000"/>
              </a:spcBef>
            </a:pPr>
            <a:r>
              <a:rPr lang="en-US" sz="2200" b="1">
                <a:solidFill>
                  <a:srgbClr val="FF3300"/>
                </a:solidFill>
                <a:latin typeface="Century" pitchFamily="18" charset="0"/>
              </a:rPr>
              <a:t>Wave number,</a:t>
            </a:r>
          </a:p>
        </p:txBody>
      </p:sp>
      <p:sp>
        <p:nvSpPr>
          <p:cNvPr id="104461" name="Text Box 13"/>
          <p:cNvSpPr txBox="1">
            <a:spLocks noChangeArrowheads="1"/>
          </p:cNvSpPr>
          <p:nvPr/>
        </p:nvSpPr>
        <p:spPr bwMode="auto">
          <a:xfrm>
            <a:off x="457200" y="4038600"/>
            <a:ext cx="8229600" cy="427038"/>
          </a:xfrm>
          <a:prstGeom prst="rect">
            <a:avLst/>
          </a:prstGeom>
          <a:noFill/>
          <a:ln w="9525">
            <a:noFill/>
            <a:miter lim="800000"/>
            <a:headEnd/>
            <a:tailEnd/>
          </a:ln>
          <a:effectLst/>
        </p:spPr>
        <p:txBody>
          <a:bodyPr>
            <a:spAutoFit/>
          </a:bodyPr>
          <a:lstStyle/>
          <a:p>
            <a:pPr eaLnBrk="0" hangingPunct="0">
              <a:spcBef>
                <a:spcPct val="50000"/>
              </a:spcBef>
            </a:pPr>
            <a:r>
              <a:rPr lang="en-US" sz="2200">
                <a:latin typeface="Century" pitchFamily="18" charset="0"/>
              </a:rPr>
              <a:t>The propagation constant is:</a:t>
            </a:r>
          </a:p>
        </p:txBody>
      </p:sp>
      <p:graphicFrame>
        <p:nvGraphicFramePr>
          <p:cNvPr id="104462" name="Object 14"/>
          <p:cNvGraphicFramePr>
            <a:graphicFrameLocks noChangeAspect="1"/>
          </p:cNvGraphicFramePr>
          <p:nvPr/>
        </p:nvGraphicFramePr>
        <p:xfrm>
          <a:off x="1339850" y="4724400"/>
          <a:ext cx="3567113" cy="1122363"/>
        </p:xfrm>
        <a:graphic>
          <a:graphicData uri="http://schemas.openxmlformats.org/presentationml/2006/ole">
            <p:oleObj spid="_x0000_s104462" name="Equation" r:id="rId6" imgW="1485720" imgH="469800" progId="Equation.3">
              <p:embed/>
            </p:oleObj>
          </a:graphicData>
        </a:graphic>
      </p:graphicFrame>
      <p:graphicFrame>
        <p:nvGraphicFramePr>
          <p:cNvPr id="104463" name="Object 15"/>
          <p:cNvGraphicFramePr>
            <a:graphicFrameLocks noChangeAspect="1"/>
          </p:cNvGraphicFramePr>
          <p:nvPr/>
        </p:nvGraphicFramePr>
        <p:xfrm>
          <a:off x="6400800" y="4953000"/>
          <a:ext cx="1524000" cy="630238"/>
        </p:xfrm>
        <a:graphic>
          <a:graphicData uri="http://schemas.openxmlformats.org/presentationml/2006/ole">
            <p:oleObj spid="_x0000_s104463" name="Equation" r:id="rId7" imgW="583920" imgH="241200" progId="Equation.3">
              <p:embed/>
            </p:oleObj>
          </a:graphicData>
        </a:graphic>
      </p:graphicFrame>
      <p:sp>
        <p:nvSpPr>
          <p:cNvPr id="104464" name="Text Box 16"/>
          <p:cNvSpPr txBox="1">
            <a:spLocks noChangeArrowheads="1"/>
          </p:cNvSpPr>
          <p:nvPr/>
        </p:nvSpPr>
        <p:spPr bwMode="auto">
          <a:xfrm>
            <a:off x="5334000" y="5029200"/>
            <a:ext cx="1828800" cy="427038"/>
          </a:xfrm>
          <a:prstGeom prst="rect">
            <a:avLst/>
          </a:prstGeom>
          <a:noFill/>
          <a:ln w="9525">
            <a:noFill/>
            <a:miter lim="800000"/>
            <a:headEnd/>
            <a:tailEnd/>
          </a:ln>
          <a:effectLst/>
        </p:spPr>
        <p:txBody>
          <a:bodyPr>
            <a:spAutoFit/>
          </a:bodyPr>
          <a:lstStyle/>
          <a:p>
            <a:pPr eaLnBrk="0" hangingPunct="0">
              <a:spcBef>
                <a:spcPct val="50000"/>
              </a:spcBef>
            </a:pPr>
            <a:r>
              <a:rPr lang="en-US" sz="2200">
                <a:latin typeface="Century" pitchFamily="18" charset="0"/>
              </a:rPr>
              <a:t>where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ctrTitle"/>
          </p:nvPr>
        </p:nvSpPr>
        <p:spPr>
          <a:xfrm>
            <a:off x="685800" y="3276600"/>
            <a:ext cx="8229600" cy="1066800"/>
          </a:xfrm>
        </p:spPr>
        <p:txBody>
          <a:bodyPr/>
          <a:lstStyle/>
          <a:p>
            <a:r>
              <a:rPr lang="en-US"/>
              <a:t>Transitional Page</a:t>
            </a:r>
          </a:p>
        </p:txBody>
      </p:sp>
      <p:pic>
        <p:nvPicPr>
          <p:cNvPr id="101379" name="Picture 3" descr="empowered_slide"/>
          <p:cNvPicPr>
            <a:picLocks noChangeAspect="1" noChangeArrowheads="1"/>
          </p:cNvPicPr>
          <p:nvPr/>
        </p:nvPicPr>
        <p:blipFill>
          <a:blip r:embed="rId3"/>
          <a:srcRect/>
          <a:stretch>
            <a:fillRect/>
          </a:stretch>
        </p:blipFill>
        <p:spPr bwMode="auto">
          <a:xfrm>
            <a:off x="0" y="0"/>
            <a:ext cx="9144000" cy="6889750"/>
          </a:xfrm>
          <a:prstGeom prst="rect">
            <a:avLst/>
          </a:prstGeom>
          <a:noFill/>
        </p:spPr>
      </p:pic>
      <p:pic>
        <p:nvPicPr>
          <p:cNvPr id="101380" name="Picture 4" descr="strange-render"/>
          <p:cNvPicPr>
            <a:picLocks noChangeAspect="1" noChangeArrowheads="1"/>
          </p:cNvPicPr>
          <p:nvPr/>
        </p:nvPicPr>
        <p:blipFill>
          <a:blip r:embed="rId4" cstate="print"/>
          <a:srcRect/>
          <a:stretch>
            <a:fillRect/>
          </a:stretch>
        </p:blipFill>
        <p:spPr bwMode="auto">
          <a:xfrm>
            <a:off x="6629400" y="4876800"/>
            <a:ext cx="2438400" cy="1908175"/>
          </a:xfrm>
          <a:prstGeom prst="rect">
            <a:avLst/>
          </a:prstGeom>
          <a:noFill/>
        </p:spPr>
      </p:pic>
      <p:sp>
        <p:nvSpPr>
          <p:cNvPr id="101381" name="Text Box 5"/>
          <p:cNvSpPr txBox="1">
            <a:spLocks noChangeArrowheads="1"/>
          </p:cNvSpPr>
          <p:nvPr/>
        </p:nvSpPr>
        <p:spPr bwMode="auto">
          <a:xfrm>
            <a:off x="152400" y="152400"/>
            <a:ext cx="87630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 Rectangular Waveguide TM Modes (Cont’d..)    </a:t>
            </a:r>
          </a:p>
        </p:txBody>
      </p:sp>
      <p:sp>
        <p:nvSpPr>
          <p:cNvPr id="101384" name="Text Box 8"/>
          <p:cNvSpPr txBox="1">
            <a:spLocks noChangeArrowheads="1"/>
          </p:cNvSpPr>
          <p:nvPr/>
        </p:nvSpPr>
        <p:spPr bwMode="auto">
          <a:xfrm>
            <a:off x="304800" y="1676400"/>
            <a:ext cx="8610600" cy="427038"/>
          </a:xfrm>
          <a:prstGeom prst="rect">
            <a:avLst/>
          </a:prstGeom>
          <a:noFill/>
          <a:ln w="9525">
            <a:noFill/>
            <a:miter lim="800000"/>
            <a:headEnd/>
            <a:tailEnd/>
          </a:ln>
          <a:effectLst/>
        </p:spPr>
        <p:txBody>
          <a:bodyPr>
            <a:spAutoFit/>
          </a:bodyPr>
          <a:lstStyle/>
          <a:p>
            <a:pPr eaLnBrk="0" hangingPunct="0">
              <a:spcBef>
                <a:spcPct val="50000"/>
              </a:spcBef>
            </a:pPr>
            <a:r>
              <a:rPr lang="en-US" sz="2200">
                <a:latin typeface="Century" pitchFamily="18" charset="0"/>
              </a:rPr>
              <a:t>Where we have 3 possibilities depending on k (or </a:t>
            </a:r>
            <a:r>
              <a:rPr lang="el-GR" sz="2200">
                <a:latin typeface="Century" pitchFamily="18" charset="0"/>
                <a:cs typeface="Arial" charset="0"/>
              </a:rPr>
              <a:t>ω</a:t>
            </a:r>
            <a:r>
              <a:rPr lang="en-US" sz="2200">
                <a:latin typeface="Century" pitchFamily="18" charset="0"/>
                <a:cs typeface="Arial" charset="0"/>
              </a:rPr>
              <a:t>), m and n:</a:t>
            </a:r>
            <a:endParaRPr lang="el-GR" sz="2200">
              <a:latin typeface="Century" pitchFamily="18" charset="0"/>
              <a:cs typeface="Arial" charset="0"/>
            </a:endParaRPr>
          </a:p>
        </p:txBody>
      </p:sp>
      <p:sp>
        <p:nvSpPr>
          <p:cNvPr id="101385" name="Text Box 9"/>
          <p:cNvSpPr txBox="1">
            <a:spLocks noChangeArrowheads="1"/>
          </p:cNvSpPr>
          <p:nvPr/>
        </p:nvSpPr>
        <p:spPr bwMode="auto">
          <a:xfrm>
            <a:off x="609600" y="2362200"/>
            <a:ext cx="4953000" cy="427038"/>
          </a:xfrm>
          <a:prstGeom prst="rect">
            <a:avLst/>
          </a:prstGeom>
          <a:noFill/>
          <a:ln w="9525">
            <a:noFill/>
            <a:miter lim="800000"/>
            <a:headEnd/>
            <a:tailEnd/>
          </a:ln>
          <a:effectLst/>
        </p:spPr>
        <p:txBody>
          <a:bodyPr>
            <a:spAutoFit/>
          </a:bodyPr>
          <a:lstStyle/>
          <a:p>
            <a:pPr eaLnBrk="0" hangingPunct="0">
              <a:spcBef>
                <a:spcPct val="50000"/>
              </a:spcBef>
              <a:buFontTx/>
              <a:buChar char="•"/>
            </a:pPr>
            <a:r>
              <a:rPr lang="en-US" sz="2200">
                <a:latin typeface="Century" pitchFamily="18" charset="0"/>
              </a:rPr>
              <a:t>  Cutoff mode :</a:t>
            </a:r>
          </a:p>
        </p:txBody>
      </p:sp>
      <p:graphicFrame>
        <p:nvGraphicFramePr>
          <p:cNvPr id="101386" name="Object 10"/>
          <p:cNvGraphicFramePr>
            <a:graphicFrameLocks noChangeAspect="1"/>
          </p:cNvGraphicFramePr>
          <p:nvPr/>
        </p:nvGraphicFramePr>
        <p:xfrm>
          <a:off x="3048000" y="2438400"/>
          <a:ext cx="3810000" cy="1398588"/>
        </p:xfrm>
        <a:graphic>
          <a:graphicData uri="http://schemas.openxmlformats.org/presentationml/2006/ole">
            <p:oleObj spid="_x0000_s101386" name="Equation" r:id="rId5" imgW="1625400" imgH="596880" progId="Equation.3">
              <p:embed/>
            </p:oleObj>
          </a:graphicData>
        </a:graphic>
      </p:graphicFrame>
      <p:sp>
        <p:nvSpPr>
          <p:cNvPr id="101387" name="Text Box 11"/>
          <p:cNvSpPr txBox="1">
            <a:spLocks noChangeArrowheads="1"/>
          </p:cNvSpPr>
          <p:nvPr/>
        </p:nvSpPr>
        <p:spPr bwMode="auto">
          <a:xfrm>
            <a:off x="1066800" y="3962400"/>
            <a:ext cx="7086600" cy="427038"/>
          </a:xfrm>
          <a:prstGeom prst="rect">
            <a:avLst/>
          </a:prstGeom>
          <a:noFill/>
          <a:ln w="9525">
            <a:noFill/>
            <a:miter lim="800000"/>
            <a:headEnd/>
            <a:tailEnd/>
          </a:ln>
          <a:effectLst/>
        </p:spPr>
        <p:txBody>
          <a:bodyPr>
            <a:spAutoFit/>
          </a:bodyPr>
          <a:lstStyle/>
          <a:p>
            <a:pPr eaLnBrk="0" hangingPunct="0">
              <a:spcBef>
                <a:spcPct val="50000"/>
              </a:spcBef>
            </a:pPr>
            <a:r>
              <a:rPr lang="en-US" sz="2200">
                <a:latin typeface="Century" pitchFamily="18" charset="0"/>
              </a:rPr>
              <a:t>At this time, </a:t>
            </a:r>
            <a:r>
              <a:rPr lang="el-GR" sz="2200">
                <a:latin typeface="Century" pitchFamily="18" charset="0"/>
                <a:cs typeface="Arial" charset="0"/>
              </a:rPr>
              <a:t>ω</a:t>
            </a:r>
            <a:r>
              <a:rPr lang="en-US" sz="2200">
                <a:latin typeface="Century" pitchFamily="18" charset="0"/>
                <a:cs typeface="Arial" charset="0"/>
              </a:rPr>
              <a:t> is called cutoff angular frequency:</a:t>
            </a:r>
            <a:endParaRPr lang="el-GR" sz="2200">
              <a:latin typeface="Century" pitchFamily="18" charset="0"/>
              <a:cs typeface="Arial" charset="0"/>
            </a:endParaRPr>
          </a:p>
        </p:txBody>
      </p:sp>
      <p:graphicFrame>
        <p:nvGraphicFramePr>
          <p:cNvPr id="101388" name="Object 12"/>
          <p:cNvGraphicFramePr>
            <a:graphicFrameLocks noChangeAspect="1"/>
          </p:cNvGraphicFramePr>
          <p:nvPr/>
        </p:nvGraphicFramePr>
        <p:xfrm>
          <a:off x="2209800" y="4572000"/>
          <a:ext cx="4114800" cy="1241425"/>
        </p:xfrm>
        <a:graphic>
          <a:graphicData uri="http://schemas.openxmlformats.org/presentationml/2006/ole">
            <p:oleObj spid="_x0000_s101388" name="Equation" r:id="rId6" imgW="1600200" imgH="482400" progId="Equation.3">
              <p:embed/>
            </p:oleObj>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2" descr="empowered_printable"/>
          <p:cNvPicPr>
            <a:picLocks noChangeAspect="1" noChangeArrowheads="1"/>
          </p:cNvPicPr>
          <p:nvPr/>
        </p:nvPicPr>
        <p:blipFill>
          <a:blip r:embed="rId3"/>
          <a:srcRect/>
          <a:stretch>
            <a:fillRect/>
          </a:stretch>
        </p:blipFill>
        <p:spPr bwMode="auto">
          <a:xfrm>
            <a:off x="0" y="0"/>
            <a:ext cx="9144000" cy="6889750"/>
          </a:xfrm>
          <a:prstGeom prst="rect">
            <a:avLst/>
          </a:prstGeom>
          <a:noFill/>
        </p:spPr>
      </p:pic>
      <p:pic>
        <p:nvPicPr>
          <p:cNvPr id="105475" name="Picture 3" descr="strange-render"/>
          <p:cNvPicPr>
            <a:picLocks noChangeAspect="1" noChangeArrowheads="1"/>
          </p:cNvPicPr>
          <p:nvPr/>
        </p:nvPicPr>
        <p:blipFill>
          <a:blip r:embed="rId4" cstate="print"/>
          <a:srcRect/>
          <a:stretch>
            <a:fillRect/>
          </a:stretch>
        </p:blipFill>
        <p:spPr bwMode="auto">
          <a:xfrm>
            <a:off x="6629400" y="4876800"/>
            <a:ext cx="2438400" cy="1908175"/>
          </a:xfrm>
          <a:prstGeom prst="rect">
            <a:avLst/>
          </a:prstGeom>
          <a:noFill/>
        </p:spPr>
      </p:pic>
      <p:sp>
        <p:nvSpPr>
          <p:cNvPr id="105476" name="Text Box 4"/>
          <p:cNvSpPr txBox="1">
            <a:spLocks noChangeArrowheads="1"/>
          </p:cNvSpPr>
          <p:nvPr/>
        </p:nvSpPr>
        <p:spPr bwMode="auto">
          <a:xfrm>
            <a:off x="152400" y="152400"/>
            <a:ext cx="87630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 Rectangular Waveguide TM Modes (Cont’d..)    </a:t>
            </a:r>
          </a:p>
        </p:txBody>
      </p:sp>
      <p:sp>
        <p:nvSpPr>
          <p:cNvPr id="105477" name="Text Box 5"/>
          <p:cNvSpPr txBox="1">
            <a:spLocks noChangeArrowheads="1"/>
          </p:cNvSpPr>
          <p:nvPr/>
        </p:nvSpPr>
        <p:spPr bwMode="auto">
          <a:xfrm>
            <a:off x="381000" y="1676400"/>
            <a:ext cx="4953000" cy="427038"/>
          </a:xfrm>
          <a:prstGeom prst="rect">
            <a:avLst/>
          </a:prstGeom>
          <a:noFill/>
          <a:ln w="9525">
            <a:noFill/>
            <a:miter lim="800000"/>
            <a:headEnd/>
            <a:tailEnd/>
          </a:ln>
          <a:effectLst/>
        </p:spPr>
        <p:txBody>
          <a:bodyPr>
            <a:spAutoFit/>
          </a:bodyPr>
          <a:lstStyle/>
          <a:p>
            <a:pPr eaLnBrk="0" hangingPunct="0">
              <a:spcBef>
                <a:spcPct val="50000"/>
              </a:spcBef>
              <a:buFontTx/>
              <a:buChar char="•"/>
            </a:pPr>
            <a:r>
              <a:rPr lang="en-US" sz="2200">
                <a:latin typeface="Century" pitchFamily="18" charset="0"/>
              </a:rPr>
              <a:t>  Evanescent mode :</a:t>
            </a:r>
          </a:p>
        </p:txBody>
      </p:sp>
      <p:graphicFrame>
        <p:nvGraphicFramePr>
          <p:cNvPr id="105478" name="Object 6"/>
          <p:cNvGraphicFramePr>
            <a:graphicFrameLocks noChangeAspect="1"/>
          </p:cNvGraphicFramePr>
          <p:nvPr/>
        </p:nvGraphicFramePr>
        <p:xfrm>
          <a:off x="2590800" y="1981200"/>
          <a:ext cx="3779838" cy="1398588"/>
        </p:xfrm>
        <a:graphic>
          <a:graphicData uri="http://schemas.openxmlformats.org/presentationml/2006/ole">
            <p:oleObj spid="_x0000_s105478" name="Equation" r:id="rId5" imgW="1612800" imgH="596880" progId="Equation.3">
              <p:embed/>
            </p:oleObj>
          </a:graphicData>
        </a:graphic>
      </p:graphicFrame>
      <p:sp>
        <p:nvSpPr>
          <p:cNvPr id="105479" name="Text Box 7"/>
          <p:cNvSpPr txBox="1">
            <a:spLocks noChangeArrowheads="1"/>
          </p:cNvSpPr>
          <p:nvPr/>
        </p:nvSpPr>
        <p:spPr bwMode="auto">
          <a:xfrm>
            <a:off x="685800" y="3352800"/>
            <a:ext cx="8001000" cy="895350"/>
          </a:xfrm>
          <a:prstGeom prst="rect">
            <a:avLst/>
          </a:prstGeom>
          <a:noFill/>
          <a:ln w="9525">
            <a:noFill/>
            <a:miter lim="800000"/>
            <a:headEnd/>
            <a:tailEnd/>
          </a:ln>
          <a:effectLst/>
        </p:spPr>
        <p:txBody>
          <a:bodyPr>
            <a:spAutoFit/>
          </a:bodyPr>
          <a:lstStyle/>
          <a:p>
            <a:pPr algn="just" eaLnBrk="0" hangingPunct="0">
              <a:lnSpc>
                <a:spcPct val="120000"/>
              </a:lnSpc>
              <a:spcBef>
                <a:spcPct val="50000"/>
              </a:spcBef>
            </a:pPr>
            <a:r>
              <a:rPr lang="en-US" sz="2200">
                <a:latin typeface="Century" pitchFamily="18" charset="0"/>
              </a:rPr>
              <a:t>We have no propagation at all. These non propagating or attenuating modes are said to be evanescent.</a:t>
            </a:r>
          </a:p>
        </p:txBody>
      </p:sp>
      <p:sp>
        <p:nvSpPr>
          <p:cNvPr id="105480" name="Text Box 8"/>
          <p:cNvSpPr txBox="1">
            <a:spLocks noChangeArrowheads="1"/>
          </p:cNvSpPr>
          <p:nvPr/>
        </p:nvSpPr>
        <p:spPr bwMode="auto">
          <a:xfrm>
            <a:off x="381000" y="4343400"/>
            <a:ext cx="4953000" cy="427038"/>
          </a:xfrm>
          <a:prstGeom prst="rect">
            <a:avLst/>
          </a:prstGeom>
          <a:noFill/>
          <a:ln w="9525">
            <a:noFill/>
            <a:miter lim="800000"/>
            <a:headEnd/>
            <a:tailEnd/>
          </a:ln>
          <a:effectLst/>
        </p:spPr>
        <p:txBody>
          <a:bodyPr>
            <a:spAutoFit/>
          </a:bodyPr>
          <a:lstStyle/>
          <a:p>
            <a:pPr eaLnBrk="0" hangingPunct="0">
              <a:spcBef>
                <a:spcPct val="50000"/>
              </a:spcBef>
              <a:buFontTx/>
              <a:buChar char="•"/>
            </a:pPr>
            <a:r>
              <a:rPr lang="en-US" sz="2200">
                <a:latin typeface="Century" pitchFamily="18" charset="0"/>
              </a:rPr>
              <a:t>  Propagating mode :</a:t>
            </a:r>
          </a:p>
        </p:txBody>
      </p:sp>
      <p:graphicFrame>
        <p:nvGraphicFramePr>
          <p:cNvPr id="105481" name="Object 9"/>
          <p:cNvGraphicFramePr>
            <a:graphicFrameLocks noChangeAspect="1"/>
          </p:cNvGraphicFramePr>
          <p:nvPr/>
        </p:nvGraphicFramePr>
        <p:xfrm>
          <a:off x="2500313" y="4710113"/>
          <a:ext cx="3810000" cy="1428750"/>
        </p:xfrm>
        <a:graphic>
          <a:graphicData uri="http://schemas.openxmlformats.org/presentationml/2006/ole">
            <p:oleObj spid="_x0000_s105481" name="Equation" r:id="rId6" imgW="1625400" imgH="609480" progId="Equation.3">
              <p:embed/>
            </p:oleObj>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ctrTitle"/>
          </p:nvPr>
        </p:nvSpPr>
        <p:spPr>
          <a:xfrm>
            <a:off x="685800" y="3276600"/>
            <a:ext cx="8229600" cy="1066800"/>
          </a:xfrm>
        </p:spPr>
        <p:txBody>
          <a:bodyPr/>
          <a:lstStyle/>
          <a:p>
            <a:r>
              <a:rPr lang="en-US"/>
              <a:t>Transitional Page</a:t>
            </a:r>
          </a:p>
        </p:txBody>
      </p:sp>
      <p:pic>
        <p:nvPicPr>
          <p:cNvPr id="102403" name="Picture 3" descr="empowered_slide"/>
          <p:cNvPicPr>
            <a:picLocks noChangeAspect="1" noChangeArrowheads="1"/>
          </p:cNvPicPr>
          <p:nvPr/>
        </p:nvPicPr>
        <p:blipFill>
          <a:blip r:embed="rId3"/>
          <a:srcRect/>
          <a:stretch>
            <a:fillRect/>
          </a:stretch>
        </p:blipFill>
        <p:spPr bwMode="auto">
          <a:xfrm>
            <a:off x="0" y="0"/>
            <a:ext cx="9144000" cy="6889750"/>
          </a:xfrm>
          <a:prstGeom prst="rect">
            <a:avLst/>
          </a:prstGeom>
          <a:noFill/>
        </p:spPr>
      </p:pic>
      <p:pic>
        <p:nvPicPr>
          <p:cNvPr id="102404" name="Picture 4" descr="strange-render"/>
          <p:cNvPicPr>
            <a:picLocks noChangeAspect="1" noChangeArrowheads="1"/>
          </p:cNvPicPr>
          <p:nvPr/>
        </p:nvPicPr>
        <p:blipFill>
          <a:blip r:embed="rId4" cstate="print"/>
          <a:srcRect/>
          <a:stretch>
            <a:fillRect/>
          </a:stretch>
        </p:blipFill>
        <p:spPr bwMode="auto">
          <a:xfrm>
            <a:off x="6629400" y="4876800"/>
            <a:ext cx="2438400" cy="1908175"/>
          </a:xfrm>
          <a:prstGeom prst="rect">
            <a:avLst/>
          </a:prstGeom>
          <a:noFill/>
        </p:spPr>
      </p:pic>
      <p:sp>
        <p:nvSpPr>
          <p:cNvPr id="102405" name="Text Box 5"/>
          <p:cNvSpPr txBox="1">
            <a:spLocks noChangeArrowheads="1"/>
          </p:cNvSpPr>
          <p:nvPr/>
        </p:nvSpPr>
        <p:spPr bwMode="auto">
          <a:xfrm>
            <a:off x="152400" y="152400"/>
            <a:ext cx="87630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 Rectangular Waveguide TM Modes (Cont’d..)    </a:t>
            </a:r>
          </a:p>
        </p:txBody>
      </p:sp>
      <p:sp>
        <p:nvSpPr>
          <p:cNvPr id="102406" name="Text Box 6"/>
          <p:cNvSpPr txBox="1">
            <a:spLocks noChangeArrowheads="1"/>
          </p:cNvSpPr>
          <p:nvPr/>
        </p:nvSpPr>
        <p:spPr bwMode="auto">
          <a:xfrm>
            <a:off x="457200" y="1600200"/>
            <a:ext cx="7391400" cy="427038"/>
          </a:xfrm>
          <a:prstGeom prst="rect">
            <a:avLst/>
          </a:prstGeom>
          <a:noFill/>
          <a:ln w="9525">
            <a:noFill/>
            <a:miter lim="800000"/>
            <a:headEnd/>
            <a:tailEnd/>
          </a:ln>
          <a:effectLst/>
        </p:spPr>
        <p:txBody>
          <a:bodyPr>
            <a:spAutoFit/>
          </a:bodyPr>
          <a:lstStyle/>
          <a:p>
            <a:pPr eaLnBrk="0" hangingPunct="0">
              <a:spcBef>
                <a:spcPct val="50000"/>
              </a:spcBef>
            </a:pPr>
            <a:r>
              <a:rPr lang="en-US" sz="2200">
                <a:latin typeface="Century" pitchFamily="18" charset="0"/>
              </a:rPr>
              <a:t>Where the phase constant becomes:</a:t>
            </a:r>
          </a:p>
        </p:txBody>
      </p:sp>
      <p:graphicFrame>
        <p:nvGraphicFramePr>
          <p:cNvPr id="102407" name="Object 7"/>
          <p:cNvGraphicFramePr>
            <a:graphicFrameLocks noChangeAspect="1"/>
          </p:cNvGraphicFramePr>
          <p:nvPr/>
        </p:nvGraphicFramePr>
        <p:xfrm>
          <a:off x="2438400" y="2057400"/>
          <a:ext cx="3597275" cy="1122363"/>
        </p:xfrm>
        <a:graphic>
          <a:graphicData uri="http://schemas.openxmlformats.org/presentationml/2006/ole">
            <p:oleObj spid="_x0000_s102407" name="Equation" r:id="rId5" imgW="1498320" imgH="469800" progId="Equation.3">
              <p:embed/>
            </p:oleObj>
          </a:graphicData>
        </a:graphic>
      </p:graphicFrame>
      <p:sp>
        <p:nvSpPr>
          <p:cNvPr id="102408" name="Text Box 8"/>
          <p:cNvSpPr txBox="1">
            <a:spLocks noChangeArrowheads="1"/>
          </p:cNvSpPr>
          <p:nvPr/>
        </p:nvSpPr>
        <p:spPr bwMode="auto">
          <a:xfrm>
            <a:off x="533400" y="3276600"/>
            <a:ext cx="8077200" cy="828675"/>
          </a:xfrm>
          <a:prstGeom prst="rect">
            <a:avLst/>
          </a:prstGeom>
          <a:noFill/>
          <a:ln w="9525">
            <a:noFill/>
            <a:miter lim="800000"/>
            <a:headEnd/>
            <a:tailEnd/>
          </a:ln>
          <a:effectLst/>
        </p:spPr>
        <p:txBody>
          <a:bodyPr>
            <a:spAutoFit/>
          </a:bodyPr>
          <a:lstStyle/>
          <a:p>
            <a:pPr algn="just" eaLnBrk="0" hangingPunct="0">
              <a:lnSpc>
                <a:spcPct val="110000"/>
              </a:lnSpc>
              <a:spcBef>
                <a:spcPct val="50000"/>
              </a:spcBef>
            </a:pPr>
            <a:r>
              <a:rPr lang="en-US" sz="2200">
                <a:latin typeface="Century" pitchFamily="18" charset="0"/>
              </a:rPr>
              <a:t>For each mode (combination of m and n) thus has a cutoff frequency fc</a:t>
            </a:r>
            <a:r>
              <a:rPr lang="en-US" sz="2200" baseline="-25000">
                <a:latin typeface="Century" pitchFamily="18" charset="0"/>
              </a:rPr>
              <a:t>mn</a:t>
            </a:r>
            <a:r>
              <a:rPr lang="en-US" sz="2200">
                <a:latin typeface="Century" pitchFamily="18" charset="0"/>
              </a:rPr>
              <a:t> given by:</a:t>
            </a:r>
          </a:p>
        </p:txBody>
      </p:sp>
      <p:graphicFrame>
        <p:nvGraphicFramePr>
          <p:cNvPr id="102409" name="Object 9"/>
          <p:cNvGraphicFramePr>
            <a:graphicFrameLocks noChangeAspect="1"/>
          </p:cNvGraphicFramePr>
          <p:nvPr/>
        </p:nvGraphicFramePr>
        <p:xfrm>
          <a:off x="1066800" y="4191000"/>
          <a:ext cx="6205538" cy="1241425"/>
        </p:xfrm>
        <a:graphic>
          <a:graphicData uri="http://schemas.openxmlformats.org/presentationml/2006/ole">
            <p:oleObj spid="_x0000_s102409" name="Equation" r:id="rId6" imgW="2412720" imgH="482400" progId="Equation.3">
              <p:embed/>
            </p:oleObj>
          </a:graphicData>
        </a:graphic>
      </p:graphicFrame>
      <p:sp>
        <p:nvSpPr>
          <p:cNvPr id="102410" name="Text Box 10"/>
          <p:cNvSpPr txBox="1">
            <a:spLocks noChangeArrowheads="1"/>
          </p:cNvSpPr>
          <p:nvPr/>
        </p:nvSpPr>
        <p:spPr bwMode="auto">
          <a:xfrm>
            <a:off x="381000" y="5638800"/>
            <a:ext cx="8305800" cy="762000"/>
          </a:xfrm>
          <a:prstGeom prst="rect">
            <a:avLst/>
          </a:prstGeom>
          <a:noFill/>
          <a:ln w="9525">
            <a:noFill/>
            <a:miter lim="800000"/>
            <a:headEnd/>
            <a:tailEnd/>
          </a:ln>
          <a:effectLst/>
        </p:spPr>
        <p:txBody>
          <a:bodyPr>
            <a:spAutoFit/>
          </a:bodyPr>
          <a:lstStyle/>
          <a:p>
            <a:pPr algn="just" eaLnBrk="0" hangingPunct="0">
              <a:spcBef>
                <a:spcPct val="50000"/>
              </a:spcBef>
            </a:pPr>
            <a:r>
              <a:rPr lang="en-US" sz="2200" b="1">
                <a:solidFill>
                  <a:srgbClr val="FF3300"/>
                </a:solidFill>
                <a:latin typeface="Century" pitchFamily="18" charset="0"/>
              </a:rPr>
              <a:t>The cutoff frequency is the operating frequency below which attenuation occurs and above which propagation takes place.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84" name="Picture 4" descr="empowered_printable"/>
          <p:cNvPicPr>
            <a:picLocks noChangeAspect="1" noChangeArrowheads="1"/>
          </p:cNvPicPr>
          <p:nvPr/>
        </p:nvPicPr>
        <p:blipFill>
          <a:blip r:embed="rId3"/>
          <a:srcRect/>
          <a:stretch>
            <a:fillRect/>
          </a:stretch>
        </p:blipFill>
        <p:spPr bwMode="auto">
          <a:xfrm>
            <a:off x="0" y="0"/>
            <a:ext cx="9144000" cy="6889750"/>
          </a:xfrm>
          <a:prstGeom prst="rect">
            <a:avLst/>
          </a:prstGeom>
          <a:noFill/>
        </p:spPr>
      </p:pic>
      <p:sp>
        <p:nvSpPr>
          <p:cNvPr id="174085" name="Text Box 5"/>
          <p:cNvSpPr txBox="1">
            <a:spLocks noChangeArrowheads="1"/>
          </p:cNvSpPr>
          <p:nvPr/>
        </p:nvSpPr>
        <p:spPr bwMode="auto">
          <a:xfrm>
            <a:off x="152400" y="152400"/>
            <a:ext cx="87630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 Rectangular Waveguide TM Modes (Cont’d..)    </a:t>
            </a:r>
          </a:p>
        </p:txBody>
      </p:sp>
      <p:sp>
        <p:nvSpPr>
          <p:cNvPr id="174086" name="Text Box 6"/>
          <p:cNvSpPr txBox="1">
            <a:spLocks noChangeArrowheads="1"/>
          </p:cNvSpPr>
          <p:nvPr/>
        </p:nvSpPr>
        <p:spPr bwMode="auto">
          <a:xfrm>
            <a:off x="304800" y="1752600"/>
            <a:ext cx="5715000" cy="427038"/>
          </a:xfrm>
          <a:prstGeom prst="rect">
            <a:avLst/>
          </a:prstGeom>
          <a:noFill/>
          <a:ln w="9525" algn="ctr">
            <a:noFill/>
            <a:miter lim="800000"/>
            <a:headEnd/>
            <a:tailEnd/>
          </a:ln>
          <a:effectLst/>
        </p:spPr>
        <p:txBody>
          <a:bodyPr lIns="92075" tIns="46038" rIns="92075" bIns="46038">
            <a:spAutoFit/>
          </a:bodyPr>
          <a:lstStyle/>
          <a:p>
            <a:pPr>
              <a:spcBef>
                <a:spcPct val="50000"/>
              </a:spcBef>
            </a:pPr>
            <a:r>
              <a:rPr lang="en-US" sz="2200">
                <a:latin typeface="Century" pitchFamily="18" charset="0"/>
              </a:rPr>
              <a:t>The cutoff wavelength,</a:t>
            </a:r>
          </a:p>
        </p:txBody>
      </p:sp>
      <p:graphicFrame>
        <p:nvGraphicFramePr>
          <p:cNvPr id="174087" name="Object 7"/>
          <p:cNvGraphicFramePr>
            <a:graphicFrameLocks noChangeAspect="1"/>
          </p:cNvGraphicFramePr>
          <p:nvPr/>
        </p:nvGraphicFramePr>
        <p:xfrm>
          <a:off x="3733800" y="1524000"/>
          <a:ext cx="2438400" cy="1355725"/>
        </p:xfrm>
        <a:graphic>
          <a:graphicData uri="http://schemas.openxmlformats.org/presentationml/2006/ole">
            <p:oleObj spid="_x0000_s174087" name="Equation" r:id="rId4" imgW="1143000" imgH="634680" progId="Equation.3">
              <p:embed/>
            </p:oleObj>
          </a:graphicData>
        </a:graphic>
      </p:graphicFrame>
      <p:sp>
        <p:nvSpPr>
          <p:cNvPr id="174088" name="Text Box 8"/>
          <p:cNvSpPr txBox="1">
            <a:spLocks noChangeArrowheads="1"/>
          </p:cNvSpPr>
          <p:nvPr/>
        </p:nvSpPr>
        <p:spPr bwMode="auto">
          <a:xfrm>
            <a:off x="381000" y="4572000"/>
            <a:ext cx="5715000" cy="427038"/>
          </a:xfrm>
          <a:prstGeom prst="rect">
            <a:avLst/>
          </a:prstGeom>
          <a:noFill/>
          <a:ln w="9525" algn="ctr">
            <a:noFill/>
            <a:miter lim="800000"/>
            <a:headEnd/>
            <a:tailEnd/>
          </a:ln>
          <a:effectLst/>
        </p:spPr>
        <p:txBody>
          <a:bodyPr lIns="92075" tIns="46038" rIns="92075" bIns="46038">
            <a:spAutoFit/>
          </a:bodyPr>
          <a:lstStyle/>
          <a:p>
            <a:pPr>
              <a:spcBef>
                <a:spcPct val="50000"/>
              </a:spcBef>
            </a:pPr>
            <a:r>
              <a:rPr lang="en-US" sz="2200">
                <a:latin typeface="Century" pitchFamily="18" charset="0"/>
              </a:rPr>
              <a:t>The intrinsic wave impedance,</a:t>
            </a:r>
          </a:p>
        </p:txBody>
      </p:sp>
      <p:graphicFrame>
        <p:nvGraphicFramePr>
          <p:cNvPr id="174089" name="Object 9"/>
          <p:cNvGraphicFramePr>
            <a:graphicFrameLocks noChangeAspect="1"/>
          </p:cNvGraphicFramePr>
          <p:nvPr/>
        </p:nvGraphicFramePr>
        <p:xfrm>
          <a:off x="838200" y="5181600"/>
          <a:ext cx="2757488" cy="1222375"/>
        </p:xfrm>
        <a:graphic>
          <a:graphicData uri="http://schemas.openxmlformats.org/presentationml/2006/ole">
            <p:oleObj spid="_x0000_s174089" name="Equation" r:id="rId5" imgW="1117440" imgH="495000" progId="Equation.3">
              <p:embed/>
            </p:oleObj>
          </a:graphicData>
        </a:graphic>
      </p:graphicFrame>
      <p:sp>
        <p:nvSpPr>
          <p:cNvPr id="174091" name="Text Box 11"/>
          <p:cNvSpPr txBox="1">
            <a:spLocks noChangeArrowheads="1"/>
          </p:cNvSpPr>
          <p:nvPr/>
        </p:nvSpPr>
        <p:spPr bwMode="auto">
          <a:xfrm>
            <a:off x="3733800" y="5486400"/>
            <a:ext cx="2819400" cy="427038"/>
          </a:xfrm>
          <a:prstGeom prst="rect">
            <a:avLst/>
          </a:prstGeom>
          <a:noFill/>
          <a:ln w="9525" algn="ctr">
            <a:noFill/>
            <a:miter lim="800000"/>
            <a:headEnd/>
            <a:tailEnd/>
          </a:ln>
          <a:effectLst/>
        </p:spPr>
        <p:txBody>
          <a:bodyPr lIns="92075" tIns="46038" rIns="92075" bIns="46038">
            <a:spAutoFit/>
          </a:bodyPr>
          <a:lstStyle/>
          <a:p>
            <a:pPr>
              <a:spcBef>
                <a:spcPct val="50000"/>
              </a:spcBef>
            </a:pPr>
            <a:r>
              <a:rPr lang="en-US" sz="2200">
                <a:latin typeface="Century" pitchFamily="18" charset="0"/>
              </a:rPr>
              <a:t>Where,</a:t>
            </a:r>
          </a:p>
        </p:txBody>
      </p:sp>
      <p:graphicFrame>
        <p:nvGraphicFramePr>
          <p:cNvPr id="174092" name="Object 12"/>
          <p:cNvGraphicFramePr>
            <a:graphicFrameLocks noChangeAspect="1"/>
          </p:cNvGraphicFramePr>
          <p:nvPr/>
        </p:nvGraphicFramePr>
        <p:xfrm>
          <a:off x="4953000" y="5334000"/>
          <a:ext cx="1160463" cy="971550"/>
        </p:xfrm>
        <a:graphic>
          <a:graphicData uri="http://schemas.openxmlformats.org/presentationml/2006/ole">
            <p:oleObj spid="_x0000_s174092" name="Equation" r:id="rId6" imgW="469800" imgH="393480" progId="Equation.3">
              <p:embed/>
            </p:oleObj>
          </a:graphicData>
        </a:graphic>
      </p:graphicFrame>
      <p:sp>
        <p:nvSpPr>
          <p:cNvPr id="174094" name="Text Box 14"/>
          <p:cNvSpPr txBox="1">
            <a:spLocks noChangeArrowheads="1"/>
          </p:cNvSpPr>
          <p:nvPr/>
        </p:nvSpPr>
        <p:spPr bwMode="auto">
          <a:xfrm>
            <a:off x="381000" y="2971800"/>
            <a:ext cx="7315200" cy="427038"/>
          </a:xfrm>
          <a:prstGeom prst="rect">
            <a:avLst/>
          </a:prstGeom>
          <a:noFill/>
          <a:ln w="9525" algn="ctr">
            <a:noFill/>
            <a:miter lim="800000"/>
            <a:headEnd/>
            <a:tailEnd/>
          </a:ln>
          <a:effectLst/>
        </p:spPr>
        <p:txBody>
          <a:bodyPr lIns="92075" tIns="46038" rIns="92075" bIns="46038">
            <a:spAutoFit/>
          </a:bodyPr>
          <a:lstStyle/>
          <a:p>
            <a:pPr>
              <a:spcBef>
                <a:spcPct val="50000"/>
              </a:spcBef>
            </a:pPr>
            <a:r>
              <a:rPr lang="en-US" sz="2200">
                <a:latin typeface="Century" pitchFamily="18" charset="0"/>
              </a:rPr>
              <a:t>The phase constant,</a:t>
            </a:r>
          </a:p>
        </p:txBody>
      </p:sp>
      <p:pic>
        <p:nvPicPr>
          <p:cNvPr id="174096" name="Picture 16" descr="strange-render"/>
          <p:cNvPicPr>
            <a:picLocks noChangeAspect="1" noChangeArrowheads="1"/>
          </p:cNvPicPr>
          <p:nvPr/>
        </p:nvPicPr>
        <p:blipFill>
          <a:blip r:embed="rId7" cstate="print"/>
          <a:srcRect/>
          <a:stretch>
            <a:fillRect/>
          </a:stretch>
        </p:blipFill>
        <p:spPr bwMode="auto">
          <a:xfrm>
            <a:off x="6629400" y="4876800"/>
            <a:ext cx="2438400" cy="1908175"/>
          </a:xfrm>
          <a:prstGeom prst="rect">
            <a:avLst/>
          </a:prstGeom>
          <a:noFill/>
        </p:spPr>
      </p:pic>
      <p:graphicFrame>
        <p:nvGraphicFramePr>
          <p:cNvPr id="174095" name="Object 15"/>
          <p:cNvGraphicFramePr>
            <a:graphicFrameLocks noChangeAspect="1"/>
          </p:cNvGraphicFramePr>
          <p:nvPr/>
        </p:nvGraphicFramePr>
        <p:xfrm>
          <a:off x="3733800" y="3200400"/>
          <a:ext cx="2659063" cy="1103313"/>
        </p:xfrm>
        <a:graphic>
          <a:graphicData uri="http://schemas.openxmlformats.org/presentationml/2006/ole">
            <p:oleObj spid="_x0000_s174095" name="Equation" r:id="rId8" imgW="1193760" imgH="495000" progId="Equation.3">
              <p:embed/>
            </p:oleObj>
          </a:graphicData>
        </a:graphic>
      </p:graphicFrame>
      <p:sp>
        <p:nvSpPr>
          <p:cNvPr id="174093" name="Text Box 13"/>
          <p:cNvSpPr txBox="1">
            <a:spLocks noChangeArrowheads="1"/>
          </p:cNvSpPr>
          <p:nvPr/>
        </p:nvSpPr>
        <p:spPr bwMode="auto">
          <a:xfrm>
            <a:off x="6324600" y="5486400"/>
            <a:ext cx="2514600" cy="641350"/>
          </a:xfrm>
          <a:prstGeom prst="rect">
            <a:avLst/>
          </a:prstGeom>
          <a:noFill/>
          <a:ln w="9525" algn="ctr">
            <a:noFill/>
            <a:miter lim="800000"/>
            <a:headEnd/>
            <a:tailEnd/>
          </a:ln>
          <a:effectLst/>
        </p:spPr>
        <p:txBody>
          <a:bodyPr lIns="92075" tIns="46038" rIns="92075" bIns="46038">
            <a:spAutoFit/>
          </a:bodyPr>
          <a:lstStyle/>
          <a:p>
            <a:pPr>
              <a:spcBef>
                <a:spcPct val="50000"/>
              </a:spcBef>
            </a:pPr>
            <a:r>
              <a:rPr lang="en-US" b="1">
                <a:latin typeface="Century" pitchFamily="18" charset="0"/>
              </a:rPr>
              <a:t>Intrinsic impedance in the medium</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descr="empowered_printable"/>
          <p:cNvPicPr>
            <a:picLocks noChangeAspect="1" noChangeArrowheads="1"/>
          </p:cNvPicPr>
          <p:nvPr/>
        </p:nvPicPr>
        <p:blipFill>
          <a:blip r:embed="rId3"/>
          <a:srcRect/>
          <a:stretch>
            <a:fillRect/>
          </a:stretch>
        </p:blipFill>
        <p:spPr bwMode="auto">
          <a:xfrm>
            <a:off x="0" y="0"/>
            <a:ext cx="9144000" cy="6889750"/>
          </a:xfrm>
          <a:prstGeom prst="rect">
            <a:avLst/>
          </a:prstGeom>
          <a:noFill/>
        </p:spPr>
      </p:pic>
      <p:pic>
        <p:nvPicPr>
          <p:cNvPr id="106499" name="Picture 3" descr="strange-render"/>
          <p:cNvPicPr>
            <a:picLocks noChangeAspect="1" noChangeArrowheads="1"/>
          </p:cNvPicPr>
          <p:nvPr/>
        </p:nvPicPr>
        <p:blipFill>
          <a:blip r:embed="rId4" cstate="print"/>
          <a:srcRect/>
          <a:stretch>
            <a:fillRect/>
          </a:stretch>
        </p:blipFill>
        <p:spPr bwMode="auto">
          <a:xfrm>
            <a:off x="6629400" y="4876800"/>
            <a:ext cx="2438400" cy="1908175"/>
          </a:xfrm>
          <a:prstGeom prst="rect">
            <a:avLst/>
          </a:prstGeom>
          <a:noFill/>
        </p:spPr>
      </p:pic>
      <p:sp>
        <p:nvSpPr>
          <p:cNvPr id="106500" name="Text Box 4"/>
          <p:cNvSpPr txBox="1">
            <a:spLocks noChangeArrowheads="1"/>
          </p:cNvSpPr>
          <p:nvPr/>
        </p:nvSpPr>
        <p:spPr bwMode="auto">
          <a:xfrm>
            <a:off x="152400" y="152400"/>
            <a:ext cx="87630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 Rectangular Waveguide Modes (Cont’d..)    </a:t>
            </a:r>
          </a:p>
        </p:txBody>
      </p:sp>
      <p:sp>
        <p:nvSpPr>
          <p:cNvPr id="106501" name="Text Box 5"/>
          <p:cNvSpPr txBox="1">
            <a:spLocks noChangeArrowheads="1"/>
          </p:cNvSpPr>
          <p:nvPr/>
        </p:nvSpPr>
        <p:spPr bwMode="auto">
          <a:xfrm>
            <a:off x="228600" y="1600200"/>
            <a:ext cx="6781800" cy="519113"/>
          </a:xfrm>
          <a:prstGeom prst="rect">
            <a:avLst/>
          </a:prstGeom>
          <a:noFill/>
          <a:ln w="9525">
            <a:noFill/>
            <a:miter lim="800000"/>
            <a:headEnd/>
            <a:tailEnd/>
          </a:ln>
          <a:effectLst/>
        </p:spPr>
        <p:txBody>
          <a:bodyPr>
            <a:spAutoFit/>
          </a:bodyPr>
          <a:lstStyle/>
          <a:p>
            <a:pPr eaLnBrk="0" hangingPunct="0">
              <a:spcBef>
                <a:spcPct val="50000"/>
              </a:spcBef>
              <a:buFontTx/>
              <a:buChar char="•"/>
            </a:pPr>
            <a:r>
              <a:rPr lang="en-US" sz="2800">
                <a:latin typeface="Copperplate Gothic Bold" pitchFamily="34" charset="0"/>
              </a:rPr>
              <a:t> For TE Mode</a:t>
            </a:r>
          </a:p>
        </p:txBody>
      </p:sp>
      <p:graphicFrame>
        <p:nvGraphicFramePr>
          <p:cNvPr id="106502" name="Object 6"/>
          <p:cNvGraphicFramePr>
            <a:graphicFrameLocks noChangeAspect="1"/>
          </p:cNvGraphicFramePr>
          <p:nvPr/>
        </p:nvGraphicFramePr>
        <p:xfrm>
          <a:off x="4578350" y="4841875"/>
          <a:ext cx="4198938" cy="596900"/>
        </p:xfrm>
        <a:graphic>
          <a:graphicData uri="http://schemas.openxmlformats.org/presentationml/2006/ole">
            <p:oleObj spid="_x0000_s106502" name="Equation" r:id="rId5" imgW="1523880" imgH="215640" progId="Equation.3">
              <p:embed/>
            </p:oleObj>
          </a:graphicData>
        </a:graphic>
      </p:graphicFrame>
      <p:graphicFrame>
        <p:nvGraphicFramePr>
          <p:cNvPr id="106503" name="Object 7"/>
          <p:cNvGraphicFramePr>
            <a:graphicFrameLocks noChangeAspect="1"/>
          </p:cNvGraphicFramePr>
          <p:nvPr/>
        </p:nvGraphicFramePr>
        <p:xfrm>
          <a:off x="4581525" y="4191000"/>
          <a:ext cx="4044950" cy="514350"/>
        </p:xfrm>
        <a:graphic>
          <a:graphicData uri="http://schemas.openxmlformats.org/presentationml/2006/ole">
            <p:oleObj spid="_x0000_s106503" name="Equation" r:id="rId6" imgW="1498320" imgH="190440" progId="Equation.3">
              <p:embed/>
            </p:oleObj>
          </a:graphicData>
        </a:graphic>
      </p:graphicFrame>
      <p:sp>
        <p:nvSpPr>
          <p:cNvPr id="106504" name="Text Box 8"/>
          <p:cNvSpPr txBox="1">
            <a:spLocks noChangeArrowheads="1"/>
          </p:cNvSpPr>
          <p:nvPr/>
        </p:nvSpPr>
        <p:spPr bwMode="auto">
          <a:xfrm>
            <a:off x="381000" y="2286000"/>
            <a:ext cx="8610600" cy="1431925"/>
          </a:xfrm>
          <a:prstGeom prst="rect">
            <a:avLst/>
          </a:prstGeom>
          <a:noFill/>
          <a:ln w="9525">
            <a:noFill/>
            <a:miter lim="800000"/>
            <a:headEnd/>
            <a:tailEnd/>
          </a:ln>
          <a:effectLst/>
        </p:spPr>
        <p:txBody>
          <a:bodyPr>
            <a:spAutoFit/>
          </a:bodyPr>
          <a:lstStyle/>
          <a:p>
            <a:pPr algn="just"/>
            <a:r>
              <a:rPr lang="en-US" sz="2200">
                <a:latin typeface="Century" pitchFamily="18" charset="0"/>
              </a:rPr>
              <a:t>For TE Mode, the electric field has its components transverse or normal to the direction of wave propagation. At the walls of the waveguide, the tangential components of the </a:t>
            </a:r>
            <a:r>
              <a:rPr lang="en-US" sz="2200" b="1">
                <a:latin typeface="Century" pitchFamily="18" charset="0"/>
              </a:rPr>
              <a:t>E</a:t>
            </a:r>
            <a:r>
              <a:rPr lang="en-US" sz="2200">
                <a:latin typeface="Century" pitchFamily="18" charset="0"/>
              </a:rPr>
              <a:t> field must be continuous, that is: </a:t>
            </a:r>
          </a:p>
        </p:txBody>
      </p:sp>
      <p:pic>
        <p:nvPicPr>
          <p:cNvPr id="106505" name="Picture 9" descr="fig_07-002"/>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609600" y="3886200"/>
            <a:ext cx="3886200" cy="2614613"/>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ctrTitle"/>
          </p:nvPr>
        </p:nvSpPr>
        <p:spPr>
          <a:xfrm>
            <a:off x="685800" y="3276600"/>
            <a:ext cx="8229600" cy="1066800"/>
          </a:xfrm>
        </p:spPr>
        <p:txBody>
          <a:bodyPr/>
          <a:lstStyle/>
          <a:p>
            <a:r>
              <a:rPr lang="en-US"/>
              <a:t>Transitional Page</a:t>
            </a:r>
          </a:p>
        </p:txBody>
      </p:sp>
      <p:pic>
        <p:nvPicPr>
          <p:cNvPr id="107523" name="Picture 3" descr="empowered_slide"/>
          <p:cNvPicPr>
            <a:picLocks noChangeAspect="1" noChangeArrowheads="1"/>
          </p:cNvPicPr>
          <p:nvPr/>
        </p:nvPicPr>
        <p:blipFill>
          <a:blip r:embed="rId3"/>
          <a:srcRect/>
          <a:stretch>
            <a:fillRect/>
          </a:stretch>
        </p:blipFill>
        <p:spPr bwMode="auto">
          <a:xfrm>
            <a:off x="0" y="0"/>
            <a:ext cx="9144000" cy="6889750"/>
          </a:xfrm>
          <a:prstGeom prst="rect">
            <a:avLst/>
          </a:prstGeom>
          <a:noFill/>
        </p:spPr>
      </p:pic>
      <p:pic>
        <p:nvPicPr>
          <p:cNvPr id="107524" name="Picture 4" descr="strange-render"/>
          <p:cNvPicPr>
            <a:picLocks noChangeAspect="1" noChangeArrowheads="1"/>
          </p:cNvPicPr>
          <p:nvPr/>
        </p:nvPicPr>
        <p:blipFill>
          <a:blip r:embed="rId4" cstate="print"/>
          <a:srcRect/>
          <a:stretch>
            <a:fillRect/>
          </a:stretch>
        </p:blipFill>
        <p:spPr bwMode="auto">
          <a:xfrm>
            <a:off x="6629400" y="4876800"/>
            <a:ext cx="2438400" cy="1908175"/>
          </a:xfrm>
          <a:prstGeom prst="rect">
            <a:avLst/>
          </a:prstGeom>
          <a:noFill/>
        </p:spPr>
      </p:pic>
      <p:sp>
        <p:nvSpPr>
          <p:cNvPr id="107525" name="Text Box 5"/>
          <p:cNvSpPr txBox="1">
            <a:spLocks noChangeArrowheads="1"/>
          </p:cNvSpPr>
          <p:nvPr/>
        </p:nvSpPr>
        <p:spPr bwMode="auto">
          <a:xfrm>
            <a:off x="152400" y="152400"/>
            <a:ext cx="87630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 Rectangular Waveguide TE Modes (Cont’d..)    </a:t>
            </a:r>
          </a:p>
        </p:txBody>
      </p:sp>
      <p:sp>
        <p:nvSpPr>
          <p:cNvPr id="107530" name="Text Box 10"/>
          <p:cNvSpPr txBox="1">
            <a:spLocks noChangeArrowheads="1"/>
          </p:cNvSpPr>
          <p:nvPr/>
        </p:nvSpPr>
        <p:spPr bwMode="auto">
          <a:xfrm>
            <a:off x="304800" y="1828800"/>
            <a:ext cx="8229600" cy="530225"/>
          </a:xfrm>
          <a:prstGeom prst="rect">
            <a:avLst/>
          </a:prstGeom>
          <a:noFill/>
          <a:ln w="9525">
            <a:noFill/>
            <a:miter lim="800000"/>
            <a:headEnd/>
            <a:tailEnd/>
          </a:ln>
          <a:effectLst/>
        </p:spPr>
        <p:txBody>
          <a:bodyPr>
            <a:spAutoFit/>
          </a:bodyPr>
          <a:lstStyle/>
          <a:p>
            <a:pPr eaLnBrk="0" hangingPunct="0">
              <a:lnSpc>
                <a:spcPct val="120000"/>
              </a:lnSpc>
              <a:spcBef>
                <a:spcPct val="50000"/>
              </a:spcBef>
            </a:pPr>
            <a:r>
              <a:rPr lang="en-US" sz="2400">
                <a:latin typeface="Century" pitchFamily="18" charset="0"/>
              </a:rPr>
              <a:t>For TE mode, E</a:t>
            </a:r>
            <a:r>
              <a:rPr lang="en-US" sz="2400" baseline="-25000">
                <a:latin typeface="Century" pitchFamily="18" charset="0"/>
              </a:rPr>
              <a:t>z</a:t>
            </a:r>
            <a:r>
              <a:rPr lang="en-US" sz="2400">
                <a:latin typeface="Century" pitchFamily="18" charset="0"/>
              </a:rPr>
              <a:t>=0, then lets:</a:t>
            </a:r>
          </a:p>
        </p:txBody>
      </p:sp>
      <p:graphicFrame>
        <p:nvGraphicFramePr>
          <p:cNvPr id="107531" name="Object 11"/>
          <p:cNvGraphicFramePr>
            <a:graphicFrameLocks noChangeAspect="1"/>
          </p:cNvGraphicFramePr>
          <p:nvPr/>
        </p:nvGraphicFramePr>
        <p:xfrm>
          <a:off x="1908175" y="2438400"/>
          <a:ext cx="2206625" cy="674688"/>
        </p:xfrm>
        <a:graphic>
          <a:graphicData uri="http://schemas.openxmlformats.org/presentationml/2006/ole">
            <p:oleObj spid="_x0000_s107531" name="Equation" r:id="rId5" imgW="749160" imgH="228600" progId="Equation.3">
              <p:embed/>
            </p:oleObj>
          </a:graphicData>
        </a:graphic>
      </p:graphicFrame>
      <p:sp>
        <p:nvSpPr>
          <p:cNvPr id="107532" name="Text Box 12"/>
          <p:cNvSpPr txBox="1">
            <a:spLocks noChangeArrowheads="1"/>
          </p:cNvSpPr>
          <p:nvPr/>
        </p:nvSpPr>
        <p:spPr bwMode="auto">
          <a:xfrm>
            <a:off x="381000" y="3224213"/>
            <a:ext cx="6570663" cy="427037"/>
          </a:xfrm>
          <a:prstGeom prst="rect">
            <a:avLst/>
          </a:prstGeom>
          <a:noFill/>
          <a:ln w="9525">
            <a:noFill/>
            <a:miter lim="800000"/>
            <a:headEnd/>
            <a:tailEnd/>
          </a:ln>
          <a:effectLst/>
        </p:spPr>
        <p:txBody>
          <a:bodyPr wrap="none">
            <a:spAutoFit/>
          </a:bodyPr>
          <a:lstStyle/>
          <a:p>
            <a:r>
              <a:rPr lang="en-US" sz="2200">
                <a:latin typeface="Century" pitchFamily="18" charset="0"/>
              </a:rPr>
              <a:t>Where X is a function of x and Y is a function of y</a:t>
            </a:r>
          </a:p>
        </p:txBody>
      </p:sp>
      <p:sp>
        <p:nvSpPr>
          <p:cNvPr id="107534" name="Text Box 14"/>
          <p:cNvSpPr txBox="1">
            <a:spLocks noChangeArrowheads="1"/>
          </p:cNvSpPr>
          <p:nvPr/>
        </p:nvSpPr>
        <p:spPr bwMode="auto">
          <a:xfrm>
            <a:off x="381000" y="3886200"/>
            <a:ext cx="7292975" cy="427038"/>
          </a:xfrm>
          <a:prstGeom prst="rect">
            <a:avLst/>
          </a:prstGeom>
          <a:noFill/>
          <a:ln w="9525">
            <a:noFill/>
            <a:miter lim="800000"/>
            <a:headEnd/>
            <a:tailEnd/>
          </a:ln>
          <a:effectLst/>
        </p:spPr>
        <p:txBody>
          <a:bodyPr wrap="none">
            <a:spAutoFit/>
          </a:bodyPr>
          <a:lstStyle/>
          <a:p>
            <a:r>
              <a:rPr lang="en-US" sz="2200">
                <a:latin typeface="Century" pitchFamily="18" charset="0"/>
              </a:rPr>
              <a:t>From previous derivation,  the wave equation becomes:</a:t>
            </a:r>
          </a:p>
        </p:txBody>
      </p:sp>
      <p:graphicFrame>
        <p:nvGraphicFramePr>
          <p:cNvPr id="107535" name="Object 15"/>
          <p:cNvGraphicFramePr>
            <a:graphicFrameLocks noChangeAspect="1"/>
          </p:cNvGraphicFramePr>
          <p:nvPr/>
        </p:nvGraphicFramePr>
        <p:xfrm>
          <a:off x="293688" y="4724400"/>
          <a:ext cx="8666162" cy="711200"/>
        </p:xfrm>
        <a:graphic>
          <a:graphicData uri="http://schemas.openxmlformats.org/presentationml/2006/ole">
            <p:oleObj spid="_x0000_s107535" name="Equation" r:id="rId6" imgW="3098520" imgH="253800" progId="Equation.3">
              <p:embed/>
            </p:oleObj>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2" descr="empowered_printable"/>
          <p:cNvPicPr>
            <a:picLocks noChangeAspect="1" noChangeArrowheads="1"/>
          </p:cNvPicPr>
          <p:nvPr/>
        </p:nvPicPr>
        <p:blipFill>
          <a:blip r:embed="rId3"/>
          <a:srcRect/>
          <a:stretch>
            <a:fillRect/>
          </a:stretch>
        </p:blipFill>
        <p:spPr bwMode="auto">
          <a:xfrm>
            <a:off x="0" y="0"/>
            <a:ext cx="9144000" cy="6889750"/>
          </a:xfrm>
          <a:prstGeom prst="rect">
            <a:avLst/>
          </a:prstGeom>
          <a:noFill/>
        </p:spPr>
      </p:pic>
      <p:pic>
        <p:nvPicPr>
          <p:cNvPr id="108547" name="Picture 3" descr="strange-render"/>
          <p:cNvPicPr>
            <a:picLocks noChangeAspect="1" noChangeArrowheads="1"/>
          </p:cNvPicPr>
          <p:nvPr/>
        </p:nvPicPr>
        <p:blipFill>
          <a:blip r:embed="rId4" cstate="print"/>
          <a:srcRect/>
          <a:stretch>
            <a:fillRect/>
          </a:stretch>
        </p:blipFill>
        <p:spPr bwMode="auto">
          <a:xfrm>
            <a:off x="6629400" y="4876800"/>
            <a:ext cx="2438400" cy="1908175"/>
          </a:xfrm>
          <a:prstGeom prst="rect">
            <a:avLst/>
          </a:prstGeom>
          <a:noFill/>
        </p:spPr>
      </p:pic>
      <p:sp>
        <p:nvSpPr>
          <p:cNvPr id="108548" name="Text Box 4"/>
          <p:cNvSpPr txBox="1">
            <a:spLocks noChangeArrowheads="1"/>
          </p:cNvSpPr>
          <p:nvPr/>
        </p:nvSpPr>
        <p:spPr bwMode="auto">
          <a:xfrm>
            <a:off x="152400" y="152400"/>
            <a:ext cx="87630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 Rectangular Waveguide TE Modes (Cont’d..)    </a:t>
            </a:r>
          </a:p>
        </p:txBody>
      </p:sp>
      <p:sp>
        <p:nvSpPr>
          <p:cNvPr id="108549" name="Text Box 5"/>
          <p:cNvSpPr txBox="1">
            <a:spLocks noChangeArrowheads="1"/>
          </p:cNvSpPr>
          <p:nvPr/>
        </p:nvSpPr>
        <p:spPr bwMode="auto">
          <a:xfrm>
            <a:off x="304800" y="1600200"/>
            <a:ext cx="7772400" cy="895350"/>
          </a:xfrm>
          <a:prstGeom prst="rect">
            <a:avLst/>
          </a:prstGeom>
          <a:noFill/>
          <a:ln w="9525">
            <a:noFill/>
            <a:miter lim="800000"/>
            <a:headEnd/>
            <a:tailEnd/>
          </a:ln>
          <a:effectLst/>
        </p:spPr>
        <p:txBody>
          <a:bodyPr>
            <a:spAutoFit/>
          </a:bodyPr>
          <a:lstStyle/>
          <a:p>
            <a:pPr algn="just">
              <a:lnSpc>
                <a:spcPct val="120000"/>
              </a:lnSpc>
            </a:pPr>
            <a:r>
              <a:rPr lang="en-US" sz="2200">
                <a:latin typeface="Century" pitchFamily="18" charset="0"/>
              </a:rPr>
              <a:t>H</a:t>
            </a:r>
            <a:r>
              <a:rPr lang="en-US" sz="2200" baseline="-25000">
                <a:latin typeface="Century" pitchFamily="18" charset="0"/>
              </a:rPr>
              <a:t>z</a:t>
            </a:r>
            <a:r>
              <a:rPr lang="en-US" sz="2200">
                <a:latin typeface="Century" pitchFamily="18" charset="0"/>
              </a:rPr>
              <a:t> cannot impose boundary condition since it is not zero at boundary, so we determine E</a:t>
            </a:r>
            <a:r>
              <a:rPr lang="en-US" sz="2200" baseline="-25000">
                <a:latin typeface="Century" pitchFamily="18" charset="0"/>
              </a:rPr>
              <a:t>x</a:t>
            </a:r>
            <a:r>
              <a:rPr lang="en-US" sz="2200">
                <a:latin typeface="Century" pitchFamily="18" charset="0"/>
              </a:rPr>
              <a:t> and E</a:t>
            </a:r>
            <a:r>
              <a:rPr lang="en-US" sz="2200" baseline="-25000">
                <a:latin typeface="Century" pitchFamily="18" charset="0"/>
              </a:rPr>
              <a:t>y</a:t>
            </a:r>
            <a:r>
              <a:rPr lang="en-US" sz="2200">
                <a:latin typeface="Century" pitchFamily="18" charset="0"/>
              </a:rPr>
              <a:t> as follow :</a:t>
            </a:r>
          </a:p>
        </p:txBody>
      </p:sp>
      <p:graphicFrame>
        <p:nvGraphicFramePr>
          <p:cNvPr id="108550" name="Object 6"/>
          <p:cNvGraphicFramePr>
            <a:graphicFrameLocks noChangeAspect="1"/>
          </p:cNvGraphicFramePr>
          <p:nvPr/>
        </p:nvGraphicFramePr>
        <p:xfrm>
          <a:off x="1292225" y="2743200"/>
          <a:ext cx="4822825" cy="1182688"/>
        </p:xfrm>
        <a:graphic>
          <a:graphicData uri="http://schemas.openxmlformats.org/presentationml/2006/ole">
            <p:oleObj spid="_x0000_s108550" name="Equation" r:id="rId5" imgW="1765080" imgH="431640" progId="Equation.3">
              <p:embed/>
            </p:oleObj>
          </a:graphicData>
        </a:graphic>
      </p:graphicFrame>
      <p:sp>
        <p:nvSpPr>
          <p:cNvPr id="108551" name="Text Box 7"/>
          <p:cNvSpPr txBox="1">
            <a:spLocks noChangeArrowheads="1"/>
          </p:cNvSpPr>
          <p:nvPr/>
        </p:nvSpPr>
        <p:spPr bwMode="auto">
          <a:xfrm>
            <a:off x="457200" y="3048000"/>
            <a:ext cx="1447800" cy="427038"/>
          </a:xfrm>
          <a:prstGeom prst="rect">
            <a:avLst/>
          </a:prstGeom>
          <a:noFill/>
          <a:ln w="9525">
            <a:noFill/>
            <a:miter lim="800000"/>
            <a:headEnd/>
            <a:tailEnd/>
          </a:ln>
          <a:effectLst/>
        </p:spPr>
        <p:txBody>
          <a:bodyPr>
            <a:spAutoFit/>
          </a:bodyPr>
          <a:lstStyle/>
          <a:p>
            <a:pPr eaLnBrk="0" hangingPunct="0">
              <a:spcBef>
                <a:spcPct val="50000"/>
              </a:spcBef>
            </a:pPr>
            <a:r>
              <a:rPr lang="en-US" sz="2200">
                <a:latin typeface="Century" pitchFamily="18" charset="0"/>
              </a:rPr>
              <a:t>From, </a:t>
            </a:r>
          </a:p>
        </p:txBody>
      </p:sp>
      <p:sp>
        <p:nvSpPr>
          <p:cNvPr id="108552" name="Text Box 8"/>
          <p:cNvSpPr txBox="1">
            <a:spLocks noChangeArrowheads="1"/>
          </p:cNvSpPr>
          <p:nvPr/>
        </p:nvSpPr>
        <p:spPr bwMode="auto">
          <a:xfrm>
            <a:off x="6096000" y="3048000"/>
            <a:ext cx="2362200" cy="427038"/>
          </a:xfrm>
          <a:prstGeom prst="rect">
            <a:avLst/>
          </a:prstGeom>
          <a:noFill/>
          <a:ln w="9525">
            <a:noFill/>
            <a:miter lim="800000"/>
            <a:headEnd/>
            <a:tailEnd/>
          </a:ln>
          <a:effectLst/>
        </p:spPr>
        <p:txBody>
          <a:bodyPr>
            <a:spAutoFit/>
          </a:bodyPr>
          <a:lstStyle/>
          <a:p>
            <a:pPr eaLnBrk="0" hangingPunct="0">
              <a:spcBef>
                <a:spcPct val="50000"/>
              </a:spcBef>
            </a:pPr>
            <a:r>
              <a:rPr lang="en-US" sz="2200">
                <a:latin typeface="Century" pitchFamily="18" charset="0"/>
              </a:rPr>
              <a:t>it becomes:</a:t>
            </a:r>
          </a:p>
        </p:txBody>
      </p:sp>
      <p:graphicFrame>
        <p:nvGraphicFramePr>
          <p:cNvPr id="108553" name="Object 9"/>
          <p:cNvGraphicFramePr>
            <a:graphicFrameLocks noChangeAspect="1"/>
          </p:cNvGraphicFramePr>
          <p:nvPr/>
        </p:nvGraphicFramePr>
        <p:xfrm>
          <a:off x="500063" y="3946525"/>
          <a:ext cx="3495675" cy="1165225"/>
        </p:xfrm>
        <a:graphic>
          <a:graphicData uri="http://schemas.openxmlformats.org/presentationml/2006/ole">
            <p:oleObj spid="_x0000_s108553" name="Equation" r:id="rId6" imgW="1295280" imgH="431640" progId="Equation.3">
              <p:embed/>
            </p:oleObj>
          </a:graphicData>
        </a:graphic>
      </p:graphicFrame>
      <p:sp>
        <p:nvSpPr>
          <p:cNvPr id="108554" name="Text Box 10"/>
          <p:cNvSpPr txBox="1">
            <a:spLocks noChangeArrowheads="1"/>
          </p:cNvSpPr>
          <p:nvPr/>
        </p:nvSpPr>
        <p:spPr bwMode="auto">
          <a:xfrm>
            <a:off x="4191000" y="4267200"/>
            <a:ext cx="2743200" cy="427038"/>
          </a:xfrm>
          <a:prstGeom prst="rect">
            <a:avLst/>
          </a:prstGeom>
          <a:noFill/>
          <a:ln w="9525">
            <a:noFill/>
            <a:miter lim="800000"/>
            <a:headEnd/>
            <a:tailEnd/>
          </a:ln>
          <a:effectLst/>
        </p:spPr>
        <p:txBody>
          <a:bodyPr>
            <a:spAutoFit/>
          </a:bodyPr>
          <a:lstStyle/>
          <a:p>
            <a:pPr eaLnBrk="0" hangingPunct="0">
              <a:spcBef>
                <a:spcPct val="50000"/>
              </a:spcBef>
            </a:pPr>
            <a:r>
              <a:rPr lang="en-US" sz="2200">
                <a:latin typeface="Century" pitchFamily="18" charset="0"/>
              </a:rPr>
              <a:t>Then reduced to:</a:t>
            </a:r>
          </a:p>
        </p:txBody>
      </p:sp>
      <p:graphicFrame>
        <p:nvGraphicFramePr>
          <p:cNvPr id="108555" name="Object 11"/>
          <p:cNvGraphicFramePr>
            <a:graphicFrameLocks noChangeAspect="1"/>
          </p:cNvGraphicFramePr>
          <p:nvPr/>
        </p:nvGraphicFramePr>
        <p:xfrm>
          <a:off x="369888" y="5165725"/>
          <a:ext cx="8483600" cy="1022350"/>
        </p:xfrm>
        <a:graphic>
          <a:graphicData uri="http://schemas.openxmlformats.org/presentationml/2006/ole">
            <p:oleObj spid="_x0000_s108555" name="Equation" r:id="rId7" imgW="3352680" imgH="406080" progId="Equation.3">
              <p:embed/>
            </p:oleObj>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ctrTitle"/>
          </p:nvPr>
        </p:nvSpPr>
        <p:spPr>
          <a:xfrm>
            <a:off x="685800" y="3276600"/>
            <a:ext cx="8229600" cy="1066800"/>
          </a:xfrm>
        </p:spPr>
        <p:txBody>
          <a:bodyPr/>
          <a:lstStyle/>
          <a:p>
            <a:r>
              <a:rPr lang="en-US"/>
              <a:t>Transitional Page</a:t>
            </a:r>
          </a:p>
        </p:txBody>
      </p:sp>
      <p:pic>
        <p:nvPicPr>
          <p:cNvPr id="113667" name="Picture 3" descr="empowered_slide"/>
          <p:cNvPicPr>
            <a:picLocks noChangeAspect="1" noChangeArrowheads="1"/>
          </p:cNvPicPr>
          <p:nvPr/>
        </p:nvPicPr>
        <p:blipFill>
          <a:blip r:embed="rId3"/>
          <a:srcRect/>
          <a:stretch>
            <a:fillRect/>
          </a:stretch>
        </p:blipFill>
        <p:spPr bwMode="auto">
          <a:xfrm>
            <a:off x="0" y="0"/>
            <a:ext cx="9144000" cy="6889750"/>
          </a:xfrm>
          <a:prstGeom prst="rect">
            <a:avLst/>
          </a:prstGeom>
          <a:noFill/>
        </p:spPr>
      </p:pic>
      <p:pic>
        <p:nvPicPr>
          <p:cNvPr id="113668" name="Picture 4" descr="strange-render"/>
          <p:cNvPicPr>
            <a:picLocks noChangeAspect="1" noChangeArrowheads="1"/>
          </p:cNvPicPr>
          <p:nvPr/>
        </p:nvPicPr>
        <p:blipFill>
          <a:blip r:embed="rId4" cstate="print"/>
          <a:srcRect/>
          <a:stretch>
            <a:fillRect/>
          </a:stretch>
        </p:blipFill>
        <p:spPr bwMode="auto">
          <a:xfrm>
            <a:off x="6629400" y="4876800"/>
            <a:ext cx="2438400" cy="1908175"/>
          </a:xfrm>
          <a:prstGeom prst="rect">
            <a:avLst/>
          </a:prstGeom>
          <a:noFill/>
        </p:spPr>
      </p:pic>
      <p:sp>
        <p:nvSpPr>
          <p:cNvPr id="113669" name="Text Box 5"/>
          <p:cNvSpPr txBox="1">
            <a:spLocks noChangeArrowheads="1"/>
          </p:cNvSpPr>
          <p:nvPr/>
        </p:nvSpPr>
        <p:spPr bwMode="auto">
          <a:xfrm>
            <a:off x="152400" y="152400"/>
            <a:ext cx="87630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 Rectangular Waveguide TE Modes (Cont’d..)    </a:t>
            </a:r>
          </a:p>
        </p:txBody>
      </p:sp>
      <p:sp>
        <p:nvSpPr>
          <p:cNvPr id="113671" name="Text Box 7"/>
          <p:cNvSpPr txBox="1">
            <a:spLocks noChangeArrowheads="1"/>
          </p:cNvSpPr>
          <p:nvPr/>
        </p:nvSpPr>
        <p:spPr bwMode="auto">
          <a:xfrm>
            <a:off x="304800" y="1905000"/>
            <a:ext cx="1447800" cy="427038"/>
          </a:xfrm>
          <a:prstGeom prst="rect">
            <a:avLst/>
          </a:prstGeom>
          <a:noFill/>
          <a:ln w="9525">
            <a:noFill/>
            <a:miter lim="800000"/>
            <a:headEnd/>
            <a:tailEnd/>
          </a:ln>
          <a:effectLst/>
        </p:spPr>
        <p:txBody>
          <a:bodyPr>
            <a:spAutoFit/>
          </a:bodyPr>
          <a:lstStyle/>
          <a:p>
            <a:pPr eaLnBrk="0" hangingPunct="0">
              <a:spcBef>
                <a:spcPct val="50000"/>
              </a:spcBef>
            </a:pPr>
            <a:r>
              <a:rPr lang="en-US" sz="2200">
                <a:latin typeface="Century" pitchFamily="18" charset="0"/>
              </a:rPr>
              <a:t>From, </a:t>
            </a:r>
          </a:p>
        </p:txBody>
      </p:sp>
      <p:sp>
        <p:nvSpPr>
          <p:cNvPr id="113672" name="Text Box 8"/>
          <p:cNvSpPr txBox="1">
            <a:spLocks noChangeArrowheads="1"/>
          </p:cNvSpPr>
          <p:nvPr/>
        </p:nvSpPr>
        <p:spPr bwMode="auto">
          <a:xfrm>
            <a:off x="5715000" y="1905000"/>
            <a:ext cx="2362200" cy="427038"/>
          </a:xfrm>
          <a:prstGeom prst="rect">
            <a:avLst/>
          </a:prstGeom>
          <a:noFill/>
          <a:ln w="9525">
            <a:noFill/>
            <a:miter lim="800000"/>
            <a:headEnd/>
            <a:tailEnd/>
          </a:ln>
          <a:effectLst/>
        </p:spPr>
        <p:txBody>
          <a:bodyPr>
            <a:spAutoFit/>
          </a:bodyPr>
          <a:lstStyle/>
          <a:p>
            <a:pPr eaLnBrk="0" hangingPunct="0">
              <a:spcBef>
                <a:spcPct val="50000"/>
              </a:spcBef>
            </a:pPr>
            <a:r>
              <a:rPr lang="en-US" sz="2200">
                <a:latin typeface="Century" pitchFamily="18" charset="0"/>
              </a:rPr>
              <a:t>it becomes:</a:t>
            </a:r>
          </a:p>
        </p:txBody>
      </p:sp>
      <p:graphicFrame>
        <p:nvGraphicFramePr>
          <p:cNvPr id="113673" name="Object 9"/>
          <p:cNvGraphicFramePr>
            <a:graphicFrameLocks noChangeAspect="1"/>
          </p:cNvGraphicFramePr>
          <p:nvPr/>
        </p:nvGraphicFramePr>
        <p:xfrm>
          <a:off x="277813" y="2819400"/>
          <a:ext cx="3292475" cy="1130300"/>
        </p:xfrm>
        <a:graphic>
          <a:graphicData uri="http://schemas.openxmlformats.org/presentationml/2006/ole">
            <p:oleObj spid="_x0000_s113673" name="Equation" r:id="rId5" imgW="1218960" imgH="419040" progId="Equation.3">
              <p:embed/>
            </p:oleObj>
          </a:graphicData>
        </a:graphic>
      </p:graphicFrame>
      <p:sp>
        <p:nvSpPr>
          <p:cNvPr id="113674" name="Text Box 10"/>
          <p:cNvSpPr txBox="1">
            <a:spLocks noChangeArrowheads="1"/>
          </p:cNvSpPr>
          <p:nvPr/>
        </p:nvSpPr>
        <p:spPr bwMode="auto">
          <a:xfrm>
            <a:off x="3810000" y="3124200"/>
            <a:ext cx="2743200" cy="427038"/>
          </a:xfrm>
          <a:prstGeom prst="rect">
            <a:avLst/>
          </a:prstGeom>
          <a:noFill/>
          <a:ln w="9525">
            <a:noFill/>
            <a:miter lim="800000"/>
            <a:headEnd/>
            <a:tailEnd/>
          </a:ln>
          <a:effectLst/>
        </p:spPr>
        <p:txBody>
          <a:bodyPr>
            <a:spAutoFit/>
          </a:bodyPr>
          <a:lstStyle/>
          <a:p>
            <a:pPr eaLnBrk="0" hangingPunct="0">
              <a:spcBef>
                <a:spcPct val="50000"/>
              </a:spcBef>
            </a:pPr>
            <a:r>
              <a:rPr lang="en-US" sz="2200">
                <a:latin typeface="Century" pitchFamily="18" charset="0"/>
              </a:rPr>
              <a:t>Then reduced to:</a:t>
            </a:r>
          </a:p>
        </p:txBody>
      </p:sp>
      <p:graphicFrame>
        <p:nvGraphicFramePr>
          <p:cNvPr id="113675" name="Object 11"/>
          <p:cNvGraphicFramePr>
            <a:graphicFrameLocks noChangeAspect="1"/>
          </p:cNvGraphicFramePr>
          <p:nvPr/>
        </p:nvGraphicFramePr>
        <p:xfrm>
          <a:off x="257175" y="4114800"/>
          <a:ext cx="8709025" cy="1022350"/>
        </p:xfrm>
        <a:graphic>
          <a:graphicData uri="http://schemas.openxmlformats.org/presentationml/2006/ole">
            <p:oleObj spid="_x0000_s113675" name="Equation" r:id="rId6" imgW="3441600" imgH="406080" progId="Equation.3">
              <p:embed/>
            </p:oleObj>
          </a:graphicData>
        </a:graphic>
      </p:graphicFrame>
      <p:graphicFrame>
        <p:nvGraphicFramePr>
          <p:cNvPr id="113676" name="Object 12"/>
          <p:cNvGraphicFramePr>
            <a:graphicFrameLocks noChangeAspect="1"/>
          </p:cNvGraphicFramePr>
          <p:nvPr/>
        </p:nvGraphicFramePr>
        <p:xfrm>
          <a:off x="1212850" y="1524000"/>
          <a:ext cx="4464050" cy="1204913"/>
        </p:xfrm>
        <a:graphic>
          <a:graphicData uri="http://schemas.openxmlformats.org/presentationml/2006/ole">
            <p:oleObj spid="_x0000_s113676" name="Equation" r:id="rId7" imgW="1600200" imgH="431640" progId="Equation.3">
              <p:embed/>
            </p:oleObj>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Picture 2" descr="empowered_printable"/>
          <p:cNvPicPr>
            <a:picLocks noChangeAspect="1" noChangeArrowheads="1"/>
          </p:cNvPicPr>
          <p:nvPr/>
        </p:nvPicPr>
        <p:blipFill>
          <a:blip r:embed="rId3"/>
          <a:srcRect/>
          <a:stretch>
            <a:fillRect/>
          </a:stretch>
        </p:blipFill>
        <p:spPr bwMode="auto">
          <a:xfrm>
            <a:off x="0" y="0"/>
            <a:ext cx="9144000" cy="6889750"/>
          </a:xfrm>
          <a:prstGeom prst="rect">
            <a:avLst/>
          </a:prstGeom>
          <a:noFill/>
        </p:spPr>
      </p:pic>
      <p:pic>
        <p:nvPicPr>
          <p:cNvPr id="109571" name="Picture 3" descr="strange-render"/>
          <p:cNvPicPr>
            <a:picLocks noChangeAspect="1" noChangeArrowheads="1"/>
          </p:cNvPicPr>
          <p:nvPr/>
        </p:nvPicPr>
        <p:blipFill>
          <a:blip r:embed="rId4" cstate="print"/>
          <a:srcRect/>
          <a:stretch>
            <a:fillRect/>
          </a:stretch>
        </p:blipFill>
        <p:spPr bwMode="auto">
          <a:xfrm>
            <a:off x="6629400" y="4876800"/>
            <a:ext cx="2438400" cy="1908175"/>
          </a:xfrm>
          <a:prstGeom prst="rect">
            <a:avLst/>
          </a:prstGeom>
          <a:noFill/>
        </p:spPr>
      </p:pic>
      <p:sp>
        <p:nvSpPr>
          <p:cNvPr id="109572" name="Text Box 4"/>
          <p:cNvSpPr txBox="1">
            <a:spLocks noChangeArrowheads="1"/>
          </p:cNvSpPr>
          <p:nvPr/>
        </p:nvSpPr>
        <p:spPr bwMode="auto">
          <a:xfrm>
            <a:off x="152400" y="152400"/>
            <a:ext cx="87630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 Rectangular Waveguide TE Modes (Cont’d..)    </a:t>
            </a:r>
          </a:p>
        </p:txBody>
      </p:sp>
      <p:sp>
        <p:nvSpPr>
          <p:cNvPr id="109573" name="Text Box 5"/>
          <p:cNvSpPr txBox="1">
            <a:spLocks noChangeArrowheads="1"/>
          </p:cNvSpPr>
          <p:nvPr/>
        </p:nvSpPr>
        <p:spPr bwMode="auto">
          <a:xfrm>
            <a:off x="304800" y="1524000"/>
            <a:ext cx="8534400" cy="460375"/>
          </a:xfrm>
          <a:prstGeom prst="rect">
            <a:avLst/>
          </a:prstGeom>
          <a:noFill/>
          <a:ln w="9525">
            <a:noFill/>
            <a:miter lim="800000"/>
            <a:headEnd/>
            <a:tailEnd/>
          </a:ln>
          <a:effectLst/>
        </p:spPr>
        <p:txBody>
          <a:bodyPr>
            <a:spAutoFit/>
          </a:bodyPr>
          <a:lstStyle/>
          <a:p>
            <a:pPr algn="just" eaLnBrk="0" hangingPunct="0">
              <a:lnSpc>
                <a:spcPct val="110000"/>
              </a:lnSpc>
              <a:spcBef>
                <a:spcPct val="50000"/>
              </a:spcBef>
            </a:pPr>
            <a:r>
              <a:rPr lang="en-US" sz="2200">
                <a:latin typeface="Century" pitchFamily="18" charset="0"/>
              </a:rPr>
              <a:t>Then by applying the boundary conditions:</a:t>
            </a:r>
          </a:p>
        </p:txBody>
      </p:sp>
      <p:sp>
        <p:nvSpPr>
          <p:cNvPr id="109575" name="Text Box 7"/>
          <p:cNvSpPr txBox="1">
            <a:spLocks noChangeArrowheads="1"/>
          </p:cNvSpPr>
          <p:nvPr/>
        </p:nvSpPr>
        <p:spPr bwMode="auto">
          <a:xfrm>
            <a:off x="304800" y="2133600"/>
            <a:ext cx="6477000" cy="427038"/>
          </a:xfrm>
          <a:prstGeom prst="rect">
            <a:avLst/>
          </a:prstGeom>
          <a:noFill/>
          <a:ln w="9525">
            <a:noFill/>
            <a:miter lim="800000"/>
            <a:headEnd/>
            <a:tailEnd/>
          </a:ln>
          <a:effectLst/>
        </p:spPr>
        <p:txBody>
          <a:bodyPr wrap="none">
            <a:spAutoFit/>
          </a:bodyPr>
          <a:lstStyle/>
          <a:p>
            <a:r>
              <a:rPr lang="en-US" sz="2200">
                <a:latin typeface="Century" pitchFamily="18" charset="0"/>
              </a:rPr>
              <a:t>Applying boundary condition at y=0  where E</a:t>
            </a:r>
            <a:r>
              <a:rPr lang="en-US" sz="2200" baseline="-25000">
                <a:latin typeface="Century" pitchFamily="18" charset="0"/>
              </a:rPr>
              <a:t>x</a:t>
            </a:r>
            <a:r>
              <a:rPr lang="en-US" sz="2200">
                <a:latin typeface="Century" pitchFamily="18" charset="0"/>
              </a:rPr>
              <a:t>=0</a:t>
            </a:r>
          </a:p>
        </p:txBody>
      </p:sp>
      <p:sp>
        <p:nvSpPr>
          <p:cNvPr id="109577" name="Text Box 9"/>
          <p:cNvSpPr txBox="1">
            <a:spLocks noChangeArrowheads="1"/>
          </p:cNvSpPr>
          <p:nvPr/>
        </p:nvSpPr>
        <p:spPr bwMode="auto">
          <a:xfrm>
            <a:off x="304800" y="3886200"/>
            <a:ext cx="8458200" cy="427038"/>
          </a:xfrm>
          <a:prstGeom prst="rect">
            <a:avLst/>
          </a:prstGeom>
          <a:noFill/>
          <a:ln w="9525">
            <a:noFill/>
            <a:miter lim="800000"/>
            <a:headEnd/>
            <a:tailEnd/>
          </a:ln>
          <a:effectLst/>
        </p:spPr>
        <p:txBody>
          <a:bodyPr>
            <a:spAutoFit/>
          </a:bodyPr>
          <a:lstStyle/>
          <a:p>
            <a:r>
              <a:rPr lang="en-US" sz="2200">
                <a:latin typeface="Century" pitchFamily="18" charset="0"/>
              </a:rPr>
              <a:t>So D</a:t>
            </a:r>
            <a:r>
              <a:rPr lang="en-US" sz="2200" baseline="-25000">
                <a:latin typeface="Century" pitchFamily="18" charset="0"/>
              </a:rPr>
              <a:t>2</a:t>
            </a:r>
            <a:r>
              <a:rPr lang="en-US" sz="2200">
                <a:latin typeface="Century" pitchFamily="18" charset="0"/>
              </a:rPr>
              <a:t>=0, then applying boundary condition at x=0  where E</a:t>
            </a:r>
            <a:r>
              <a:rPr lang="en-US" sz="2200" baseline="-25000">
                <a:latin typeface="Century" pitchFamily="18" charset="0"/>
              </a:rPr>
              <a:t>y</a:t>
            </a:r>
            <a:r>
              <a:rPr lang="en-US" sz="2200">
                <a:latin typeface="Century" pitchFamily="18" charset="0"/>
              </a:rPr>
              <a:t>=0</a:t>
            </a:r>
          </a:p>
        </p:txBody>
      </p:sp>
      <p:sp>
        <p:nvSpPr>
          <p:cNvPr id="109579" name="Text Box 11"/>
          <p:cNvSpPr txBox="1">
            <a:spLocks noChangeArrowheads="1"/>
          </p:cNvSpPr>
          <p:nvPr/>
        </p:nvSpPr>
        <p:spPr bwMode="auto">
          <a:xfrm>
            <a:off x="304800" y="5562600"/>
            <a:ext cx="1211263" cy="427038"/>
          </a:xfrm>
          <a:prstGeom prst="rect">
            <a:avLst/>
          </a:prstGeom>
          <a:noFill/>
          <a:ln w="9525">
            <a:noFill/>
            <a:miter lim="800000"/>
            <a:headEnd/>
            <a:tailEnd/>
          </a:ln>
          <a:effectLst/>
        </p:spPr>
        <p:txBody>
          <a:bodyPr wrap="none">
            <a:spAutoFit/>
          </a:bodyPr>
          <a:lstStyle/>
          <a:p>
            <a:r>
              <a:rPr lang="en-US" sz="2200">
                <a:latin typeface="Century" pitchFamily="18" charset="0"/>
              </a:rPr>
              <a:t>So C</a:t>
            </a:r>
            <a:r>
              <a:rPr lang="en-US" sz="2200" baseline="-25000">
                <a:latin typeface="Century" pitchFamily="18" charset="0"/>
              </a:rPr>
              <a:t>2</a:t>
            </a:r>
            <a:r>
              <a:rPr lang="en-US" sz="2200">
                <a:latin typeface="Century" pitchFamily="18" charset="0"/>
              </a:rPr>
              <a:t>=0</a:t>
            </a:r>
          </a:p>
        </p:txBody>
      </p:sp>
      <p:graphicFrame>
        <p:nvGraphicFramePr>
          <p:cNvPr id="109580" name="Object 12"/>
          <p:cNvGraphicFramePr>
            <a:graphicFrameLocks noChangeAspect="1"/>
          </p:cNvGraphicFramePr>
          <p:nvPr/>
        </p:nvGraphicFramePr>
        <p:xfrm>
          <a:off x="261938" y="2743200"/>
          <a:ext cx="7981950" cy="911225"/>
        </p:xfrm>
        <a:graphic>
          <a:graphicData uri="http://schemas.openxmlformats.org/presentationml/2006/ole">
            <p:oleObj spid="_x0000_s109580" name="Equation" r:id="rId5" imgW="3543120" imgH="406080" progId="Equation.3">
              <p:embed/>
            </p:oleObj>
          </a:graphicData>
        </a:graphic>
      </p:graphicFrame>
      <p:graphicFrame>
        <p:nvGraphicFramePr>
          <p:cNvPr id="109581" name="Object 13"/>
          <p:cNvGraphicFramePr>
            <a:graphicFrameLocks noChangeAspect="1"/>
          </p:cNvGraphicFramePr>
          <p:nvPr/>
        </p:nvGraphicFramePr>
        <p:xfrm>
          <a:off x="260350" y="4572000"/>
          <a:ext cx="8486775" cy="939800"/>
        </p:xfrm>
        <a:graphic>
          <a:graphicData uri="http://schemas.openxmlformats.org/presentationml/2006/ole">
            <p:oleObj spid="_x0000_s109581" name="Equation" r:id="rId6" imgW="3644640" imgH="406080" progId="Equation.3">
              <p:embed/>
            </p:oleObj>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5" name="Picture 7" descr="empowered_printable"/>
          <p:cNvPicPr>
            <a:picLocks noChangeAspect="1" noChangeArrowheads="1"/>
          </p:cNvPicPr>
          <p:nvPr/>
        </p:nvPicPr>
        <p:blipFill>
          <a:blip r:embed="rId2"/>
          <a:srcRect/>
          <a:stretch>
            <a:fillRect/>
          </a:stretch>
        </p:blipFill>
        <p:spPr bwMode="auto">
          <a:xfrm>
            <a:off x="0" y="0"/>
            <a:ext cx="9144000" cy="6888163"/>
          </a:xfrm>
          <a:prstGeom prst="rect">
            <a:avLst/>
          </a:prstGeom>
          <a:noFill/>
        </p:spPr>
      </p:pic>
      <p:pic>
        <p:nvPicPr>
          <p:cNvPr id="12292" name="Picture 4" descr="fig_07-00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676400" y="1981200"/>
            <a:ext cx="5867400" cy="3995738"/>
          </a:xfrm>
          <a:prstGeom prst="rect">
            <a:avLst/>
          </a:prstGeom>
          <a:noFill/>
          <a:ln w="9525">
            <a:noFill/>
            <a:miter lim="800000"/>
            <a:headEnd/>
            <a:tailEnd/>
          </a:ln>
        </p:spPr>
      </p:pic>
      <p:sp>
        <p:nvSpPr>
          <p:cNvPr id="12293" name="Text Box 5"/>
          <p:cNvSpPr txBox="1">
            <a:spLocks noChangeArrowheads="1"/>
          </p:cNvSpPr>
          <p:nvPr/>
        </p:nvSpPr>
        <p:spPr bwMode="auto">
          <a:xfrm>
            <a:off x="304800" y="1447800"/>
            <a:ext cx="7543800" cy="457200"/>
          </a:xfrm>
          <a:prstGeom prst="rect">
            <a:avLst/>
          </a:prstGeom>
          <a:noFill/>
          <a:ln w="9525">
            <a:noFill/>
            <a:miter lim="800000"/>
            <a:headEnd/>
            <a:tailEnd/>
          </a:ln>
          <a:effectLst/>
        </p:spPr>
        <p:txBody>
          <a:bodyPr>
            <a:spAutoFit/>
          </a:bodyPr>
          <a:lstStyle/>
          <a:p>
            <a:pPr>
              <a:spcBef>
                <a:spcPct val="50000"/>
              </a:spcBef>
            </a:pPr>
            <a:r>
              <a:rPr lang="en-US" sz="2400">
                <a:latin typeface="Century" pitchFamily="18" charset="0"/>
              </a:rPr>
              <a:t>The most common waveguide types:</a:t>
            </a:r>
          </a:p>
        </p:txBody>
      </p:sp>
      <p:sp>
        <p:nvSpPr>
          <p:cNvPr id="12294" name="Text Box 6"/>
          <p:cNvSpPr txBox="1">
            <a:spLocks noChangeArrowheads="1"/>
          </p:cNvSpPr>
          <p:nvPr/>
        </p:nvSpPr>
        <p:spPr bwMode="auto">
          <a:xfrm>
            <a:off x="304800" y="304800"/>
            <a:ext cx="6934200" cy="641350"/>
          </a:xfrm>
          <a:prstGeom prst="rect">
            <a:avLst/>
          </a:prstGeom>
          <a:noFill/>
          <a:ln w="9525">
            <a:noFill/>
            <a:miter lim="800000"/>
            <a:headEnd/>
            <a:tailEnd/>
          </a:ln>
          <a:effectLst/>
        </p:spPr>
        <p:txBody>
          <a:bodyPr>
            <a:spAutoFit/>
          </a:bodyPr>
          <a:lstStyle/>
          <a:p>
            <a:pPr>
              <a:spcBef>
                <a:spcPct val="50000"/>
              </a:spcBef>
            </a:pPr>
            <a:r>
              <a:rPr lang="en-US" sz="3600">
                <a:solidFill>
                  <a:schemeClr val="bg1"/>
                </a:solidFill>
                <a:latin typeface="Copperplate Gothic Bold" pitchFamily="34" charset="0"/>
              </a:rPr>
              <a:t>Introduction (Cont’d..)</a:t>
            </a:r>
          </a:p>
        </p:txBody>
      </p:sp>
      <p:pic>
        <p:nvPicPr>
          <p:cNvPr id="12296" name="Picture 8" descr="strange-render"/>
          <p:cNvPicPr>
            <a:picLocks noChangeAspect="1" noChangeArrowheads="1"/>
          </p:cNvPicPr>
          <p:nvPr/>
        </p:nvPicPr>
        <p:blipFill>
          <a:blip r:embed="rId4" cstate="print"/>
          <a:srcRect/>
          <a:stretch>
            <a:fillRect/>
          </a:stretch>
        </p:blipFill>
        <p:spPr bwMode="auto">
          <a:xfrm>
            <a:off x="6629400" y="4876800"/>
            <a:ext cx="2438400" cy="1908175"/>
          </a:xfrm>
          <a:prstGeom prst="rect">
            <a:avLst/>
          </a:prstGeo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ctrTitle"/>
          </p:nvPr>
        </p:nvSpPr>
        <p:spPr>
          <a:xfrm>
            <a:off x="685800" y="3276600"/>
            <a:ext cx="8229600" cy="1066800"/>
          </a:xfrm>
        </p:spPr>
        <p:txBody>
          <a:bodyPr/>
          <a:lstStyle/>
          <a:p>
            <a:r>
              <a:rPr lang="en-US"/>
              <a:t>Transitional Page</a:t>
            </a:r>
          </a:p>
        </p:txBody>
      </p:sp>
      <p:pic>
        <p:nvPicPr>
          <p:cNvPr id="114691" name="Picture 3" descr="empowered_slide"/>
          <p:cNvPicPr>
            <a:picLocks noChangeAspect="1" noChangeArrowheads="1"/>
          </p:cNvPicPr>
          <p:nvPr/>
        </p:nvPicPr>
        <p:blipFill>
          <a:blip r:embed="rId3"/>
          <a:srcRect/>
          <a:stretch>
            <a:fillRect/>
          </a:stretch>
        </p:blipFill>
        <p:spPr bwMode="auto">
          <a:xfrm>
            <a:off x="0" y="0"/>
            <a:ext cx="9144000" cy="6889750"/>
          </a:xfrm>
          <a:prstGeom prst="rect">
            <a:avLst/>
          </a:prstGeom>
          <a:noFill/>
        </p:spPr>
      </p:pic>
      <p:pic>
        <p:nvPicPr>
          <p:cNvPr id="114692" name="Picture 4" descr="strange-render"/>
          <p:cNvPicPr>
            <a:picLocks noChangeAspect="1" noChangeArrowheads="1"/>
          </p:cNvPicPr>
          <p:nvPr/>
        </p:nvPicPr>
        <p:blipFill>
          <a:blip r:embed="rId4" cstate="print"/>
          <a:srcRect/>
          <a:stretch>
            <a:fillRect/>
          </a:stretch>
        </p:blipFill>
        <p:spPr bwMode="auto">
          <a:xfrm>
            <a:off x="6629400" y="4876800"/>
            <a:ext cx="2438400" cy="1908175"/>
          </a:xfrm>
          <a:prstGeom prst="rect">
            <a:avLst/>
          </a:prstGeom>
          <a:noFill/>
        </p:spPr>
      </p:pic>
      <p:sp>
        <p:nvSpPr>
          <p:cNvPr id="114693" name="Text Box 5"/>
          <p:cNvSpPr txBox="1">
            <a:spLocks noChangeArrowheads="1"/>
          </p:cNvSpPr>
          <p:nvPr/>
        </p:nvSpPr>
        <p:spPr bwMode="auto">
          <a:xfrm>
            <a:off x="152400" y="152400"/>
            <a:ext cx="87630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 Rectangular Waveguide TE Modes (Cont’d..)    </a:t>
            </a:r>
          </a:p>
        </p:txBody>
      </p:sp>
      <p:graphicFrame>
        <p:nvGraphicFramePr>
          <p:cNvPr id="114695" name="Object 7"/>
          <p:cNvGraphicFramePr>
            <a:graphicFrameLocks noChangeAspect="1"/>
          </p:cNvGraphicFramePr>
          <p:nvPr/>
        </p:nvGraphicFramePr>
        <p:xfrm>
          <a:off x="4572000" y="2971800"/>
          <a:ext cx="1249363" cy="854075"/>
        </p:xfrm>
        <a:graphic>
          <a:graphicData uri="http://schemas.openxmlformats.org/presentationml/2006/ole">
            <p:oleObj spid="_x0000_s114695" name="Equation" r:id="rId5" imgW="520560" imgH="355320" progId="Equation.3">
              <p:embed/>
            </p:oleObj>
          </a:graphicData>
        </a:graphic>
      </p:graphicFrame>
      <p:sp>
        <p:nvSpPr>
          <p:cNvPr id="114696" name="Text Box 8"/>
          <p:cNvSpPr txBox="1">
            <a:spLocks noChangeArrowheads="1"/>
          </p:cNvSpPr>
          <p:nvPr/>
        </p:nvSpPr>
        <p:spPr bwMode="auto">
          <a:xfrm>
            <a:off x="304800" y="1600200"/>
            <a:ext cx="7696200" cy="427038"/>
          </a:xfrm>
          <a:prstGeom prst="rect">
            <a:avLst/>
          </a:prstGeom>
          <a:noFill/>
          <a:ln w="9525">
            <a:noFill/>
            <a:miter lim="800000"/>
            <a:headEnd/>
            <a:tailEnd/>
          </a:ln>
          <a:effectLst/>
        </p:spPr>
        <p:txBody>
          <a:bodyPr>
            <a:spAutoFit/>
          </a:bodyPr>
          <a:lstStyle/>
          <a:p>
            <a:pPr>
              <a:spcBef>
                <a:spcPct val="50000"/>
              </a:spcBef>
            </a:pPr>
            <a:r>
              <a:rPr lang="en-US" sz="2200">
                <a:latin typeface="Century" pitchFamily="18" charset="0"/>
              </a:rPr>
              <a:t>Applying the other boundary condition x=a where E</a:t>
            </a:r>
            <a:r>
              <a:rPr lang="en-US" sz="2200" baseline="-25000">
                <a:latin typeface="Century" pitchFamily="18" charset="0"/>
              </a:rPr>
              <a:t>y</a:t>
            </a:r>
            <a:r>
              <a:rPr lang="en-US" sz="2200">
                <a:latin typeface="Century" pitchFamily="18" charset="0"/>
              </a:rPr>
              <a:t> =0</a:t>
            </a:r>
          </a:p>
        </p:txBody>
      </p:sp>
      <p:sp>
        <p:nvSpPr>
          <p:cNvPr id="114697" name="Text Box 9"/>
          <p:cNvSpPr txBox="1">
            <a:spLocks noChangeArrowheads="1"/>
          </p:cNvSpPr>
          <p:nvPr/>
        </p:nvSpPr>
        <p:spPr bwMode="auto">
          <a:xfrm>
            <a:off x="381000" y="3200400"/>
            <a:ext cx="4244975" cy="427038"/>
          </a:xfrm>
          <a:prstGeom prst="rect">
            <a:avLst/>
          </a:prstGeom>
          <a:noFill/>
          <a:ln w="9525">
            <a:noFill/>
            <a:miter lim="800000"/>
            <a:headEnd/>
            <a:tailEnd/>
          </a:ln>
          <a:effectLst/>
        </p:spPr>
        <p:txBody>
          <a:bodyPr wrap="none">
            <a:spAutoFit/>
          </a:bodyPr>
          <a:lstStyle/>
          <a:p>
            <a:r>
              <a:rPr lang="en-US" sz="2200">
                <a:latin typeface="Century" pitchFamily="18" charset="0"/>
              </a:rPr>
              <a:t>This means that </a:t>
            </a:r>
            <a:r>
              <a:rPr lang="en-US" sz="2200" b="1">
                <a:latin typeface="Century" pitchFamily="18" charset="0"/>
              </a:rPr>
              <a:t>sin </a:t>
            </a:r>
            <a:r>
              <a:rPr lang="en-US" sz="2200">
                <a:latin typeface="Century" pitchFamily="18" charset="0"/>
              </a:rPr>
              <a:t>k</a:t>
            </a:r>
            <a:r>
              <a:rPr lang="en-US" sz="2200" baseline="-25000">
                <a:latin typeface="Century" pitchFamily="18" charset="0"/>
              </a:rPr>
              <a:t>x</a:t>
            </a:r>
            <a:r>
              <a:rPr lang="en-US" sz="2200">
                <a:latin typeface="Century" pitchFamily="18" charset="0"/>
              </a:rPr>
              <a:t>a = 0  or </a:t>
            </a:r>
          </a:p>
        </p:txBody>
      </p:sp>
      <p:sp>
        <p:nvSpPr>
          <p:cNvPr id="114699" name="Text Box 11"/>
          <p:cNvSpPr txBox="1">
            <a:spLocks noChangeArrowheads="1"/>
          </p:cNvSpPr>
          <p:nvPr/>
        </p:nvSpPr>
        <p:spPr bwMode="auto">
          <a:xfrm>
            <a:off x="5943600" y="3200400"/>
            <a:ext cx="2895600" cy="427038"/>
          </a:xfrm>
          <a:prstGeom prst="rect">
            <a:avLst/>
          </a:prstGeom>
          <a:noFill/>
          <a:ln w="9525">
            <a:noFill/>
            <a:miter lim="800000"/>
            <a:headEnd/>
            <a:tailEnd/>
          </a:ln>
          <a:effectLst/>
        </p:spPr>
        <p:txBody>
          <a:bodyPr>
            <a:spAutoFit/>
          </a:bodyPr>
          <a:lstStyle/>
          <a:p>
            <a:pPr eaLnBrk="0" hangingPunct="0">
              <a:spcBef>
                <a:spcPct val="50000"/>
              </a:spcBef>
            </a:pPr>
            <a:r>
              <a:rPr lang="en-US" sz="2200">
                <a:latin typeface="Century" pitchFamily="18" charset="0"/>
              </a:rPr>
              <a:t>where </a:t>
            </a:r>
            <a:r>
              <a:rPr lang="en-US" sz="2200" i="1">
                <a:latin typeface="Century" pitchFamily="18" charset="0"/>
              </a:rPr>
              <a:t>m</a:t>
            </a:r>
            <a:r>
              <a:rPr lang="en-US" sz="2200">
                <a:latin typeface="Century" pitchFamily="18" charset="0"/>
              </a:rPr>
              <a:t>=0,1,2,3,4…</a:t>
            </a:r>
          </a:p>
        </p:txBody>
      </p:sp>
      <p:graphicFrame>
        <p:nvGraphicFramePr>
          <p:cNvPr id="114700" name="Object 12"/>
          <p:cNvGraphicFramePr>
            <a:graphicFrameLocks noChangeAspect="1"/>
          </p:cNvGraphicFramePr>
          <p:nvPr/>
        </p:nvGraphicFramePr>
        <p:xfrm>
          <a:off x="565150" y="2209800"/>
          <a:ext cx="5648325" cy="939800"/>
        </p:xfrm>
        <a:graphic>
          <a:graphicData uri="http://schemas.openxmlformats.org/presentationml/2006/ole">
            <p:oleObj spid="_x0000_s114700" name="Equation" r:id="rId6" imgW="2425680" imgH="406080" progId="Equation.3">
              <p:embed/>
            </p:oleObj>
          </a:graphicData>
        </a:graphic>
      </p:graphicFrame>
      <p:graphicFrame>
        <p:nvGraphicFramePr>
          <p:cNvPr id="114701" name="Object 13"/>
          <p:cNvGraphicFramePr>
            <a:graphicFrameLocks noChangeAspect="1"/>
          </p:cNvGraphicFramePr>
          <p:nvPr/>
        </p:nvGraphicFramePr>
        <p:xfrm>
          <a:off x="4602163" y="5257800"/>
          <a:ext cx="1187450" cy="854075"/>
        </p:xfrm>
        <a:graphic>
          <a:graphicData uri="http://schemas.openxmlformats.org/presentationml/2006/ole">
            <p:oleObj spid="_x0000_s114701" name="Equation" r:id="rId7" imgW="495000" imgH="355320" progId="Equation.3">
              <p:embed/>
            </p:oleObj>
          </a:graphicData>
        </a:graphic>
      </p:graphicFrame>
      <p:sp>
        <p:nvSpPr>
          <p:cNvPr id="114702" name="Text Box 14"/>
          <p:cNvSpPr txBox="1">
            <a:spLocks noChangeArrowheads="1"/>
          </p:cNvSpPr>
          <p:nvPr/>
        </p:nvSpPr>
        <p:spPr bwMode="auto">
          <a:xfrm>
            <a:off x="304800" y="3886200"/>
            <a:ext cx="7696200" cy="427038"/>
          </a:xfrm>
          <a:prstGeom prst="rect">
            <a:avLst/>
          </a:prstGeom>
          <a:noFill/>
          <a:ln w="9525">
            <a:noFill/>
            <a:miter lim="800000"/>
            <a:headEnd/>
            <a:tailEnd/>
          </a:ln>
          <a:effectLst/>
        </p:spPr>
        <p:txBody>
          <a:bodyPr>
            <a:spAutoFit/>
          </a:bodyPr>
          <a:lstStyle/>
          <a:p>
            <a:pPr>
              <a:spcBef>
                <a:spcPct val="50000"/>
              </a:spcBef>
            </a:pPr>
            <a:r>
              <a:rPr lang="en-US" sz="2200">
                <a:latin typeface="Century" pitchFamily="18" charset="0"/>
              </a:rPr>
              <a:t>Applying the other boundary condition y=b where E</a:t>
            </a:r>
            <a:r>
              <a:rPr lang="en-US" sz="2200" baseline="-25000">
                <a:latin typeface="Century" pitchFamily="18" charset="0"/>
              </a:rPr>
              <a:t>x</a:t>
            </a:r>
            <a:r>
              <a:rPr lang="en-US" sz="2200">
                <a:latin typeface="Century" pitchFamily="18" charset="0"/>
              </a:rPr>
              <a:t> =0</a:t>
            </a:r>
          </a:p>
        </p:txBody>
      </p:sp>
      <p:sp>
        <p:nvSpPr>
          <p:cNvPr id="114703" name="Text Box 15"/>
          <p:cNvSpPr txBox="1">
            <a:spLocks noChangeArrowheads="1"/>
          </p:cNvSpPr>
          <p:nvPr/>
        </p:nvSpPr>
        <p:spPr bwMode="auto">
          <a:xfrm>
            <a:off x="381000" y="5486400"/>
            <a:ext cx="4244975" cy="427038"/>
          </a:xfrm>
          <a:prstGeom prst="rect">
            <a:avLst/>
          </a:prstGeom>
          <a:noFill/>
          <a:ln w="9525">
            <a:noFill/>
            <a:miter lim="800000"/>
            <a:headEnd/>
            <a:tailEnd/>
          </a:ln>
          <a:effectLst/>
        </p:spPr>
        <p:txBody>
          <a:bodyPr wrap="none">
            <a:spAutoFit/>
          </a:bodyPr>
          <a:lstStyle/>
          <a:p>
            <a:r>
              <a:rPr lang="en-US" sz="2200">
                <a:latin typeface="Century" pitchFamily="18" charset="0"/>
              </a:rPr>
              <a:t>This means that </a:t>
            </a:r>
            <a:r>
              <a:rPr lang="en-US" sz="2200" b="1">
                <a:latin typeface="Century" pitchFamily="18" charset="0"/>
              </a:rPr>
              <a:t>sin </a:t>
            </a:r>
            <a:r>
              <a:rPr lang="en-US" sz="2200">
                <a:latin typeface="Century" pitchFamily="18" charset="0"/>
              </a:rPr>
              <a:t>k</a:t>
            </a:r>
            <a:r>
              <a:rPr lang="en-US" sz="2200" baseline="-25000">
                <a:latin typeface="Century" pitchFamily="18" charset="0"/>
              </a:rPr>
              <a:t>y</a:t>
            </a:r>
            <a:r>
              <a:rPr lang="en-US" sz="2200">
                <a:latin typeface="Century" pitchFamily="18" charset="0"/>
              </a:rPr>
              <a:t>b = 0  or </a:t>
            </a:r>
          </a:p>
        </p:txBody>
      </p:sp>
      <p:sp>
        <p:nvSpPr>
          <p:cNvPr id="114704" name="Text Box 16"/>
          <p:cNvSpPr txBox="1">
            <a:spLocks noChangeArrowheads="1"/>
          </p:cNvSpPr>
          <p:nvPr/>
        </p:nvSpPr>
        <p:spPr bwMode="auto">
          <a:xfrm>
            <a:off x="5943600" y="5486400"/>
            <a:ext cx="2895600" cy="427038"/>
          </a:xfrm>
          <a:prstGeom prst="rect">
            <a:avLst/>
          </a:prstGeom>
          <a:noFill/>
          <a:ln w="9525">
            <a:noFill/>
            <a:miter lim="800000"/>
            <a:headEnd/>
            <a:tailEnd/>
          </a:ln>
          <a:effectLst/>
        </p:spPr>
        <p:txBody>
          <a:bodyPr>
            <a:spAutoFit/>
          </a:bodyPr>
          <a:lstStyle/>
          <a:p>
            <a:pPr eaLnBrk="0" hangingPunct="0">
              <a:spcBef>
                <a:spcPct val="50000"/>
              </a:spcBef>
            </a:pPr>
            <a:r>
              <a:rPr lang="en-US" sz="2200">
                <a:latin typeface="Century" pitchFamily="18" charset="0"/>
              </a:rPr>
              <a:t>where </a:t>
            </a:r>
            <a:r>
              <a:rPr lang="en-US" sz="2200" i="1">
                <a:latin typeface="Century" pitchFamily="18" charset="0"/>
              </a:rPr>
              <a:t>n</a:t>
            </a:r>
            <a:r>
              <a:rPr lang="en-US" sz="2200">
                <a:latin typeface="Century" pitchFamily="18" charset="0"/>
              </a:rPr>
              <a:t>=0,1,2,3,4…</a:t>
            </a:r>
          </a:p>
        </p:txBody>
      </p:sp>
      <p:graphicFrame>
        <p:nvGraphicFramePr>
          <p:cNvPr id="114706" name="Object 18"/>
          <p:cNvGraphicFramePr>
            <a:graphicFrameLocks noChangeAspect="1"/>
          </p:cNvGraphicFramePr>
          <p:nvPr/>
        </p:nvGraphicFramePr>
        <p:xfrm>
          <a:off x="542925" y="4495800"/>
          <a:ext cx="5207000" cy="911225"/>
        </p:xfrm>
        <a:graphic>
          <a:graphicData uri="http://schemas.openxmlformats.org/presentationml/2006/ole">
            <p:oleObj spid="_x0000_s114706" name="Equation" r:id="rId8" imgW="2311200" imgH="406080" progId="Equation.3">
              <p:embed/>
            </p:oleObj>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Picture 2" descr="empowered_printable"/>
          <p:cNvPicPr>
            <a:picLocks noChangeAspect="1" noChangeArrowheads="1"/>
          </p:cNvPicPr>
          <p:nvPr/>
        </p:nvPicPr>
        <p:blipFill>
          <a:blip r:embed="rId3"/>
          <a:srcRect/>
          <a:stretch>
            <a:fillRect/>
          </a:stretch>
        </p:blipFill>
        <p:spPr bwMode="auto">
          <a:xfrm>
            <a:off x="0" y="0"/>
            <a:ext cx="9144000" cy="6889750"/>
          </a:xfrm>
          <a:prstGeom prst="rect">
            <a:avLst/>
          </a:prstGeom>
          <a:noFill/>
        </p:spPr>
      </p:pic>
      <p:pic>
        <p:nvPicPr>
          <p:cNvPr id="110595" name="Picture 3" descr="strange-render"/>
          <p:cNvPicPr>
            <a:picLocks noChangeAspect="1" noChangeArrowheads="1"/>
          </p:cNvPicPr>
          <p:nvPr/>
        </p:nvPicPr>
        <p:blipFill>
          <a:blip r:embed="rId4" cstate="print"/>
          <a:srcRect/>
          <a:stretch>
            <a:fillRect/>
          </a:stretch>
        </p:blipFill>
        <p:spPr bwMode="auto">
          <a:xfrm>
            <a:off x="6629400" y="4876800"/>
            <a:ext cx="2438400" cy="1908175"/>
          </a:xfrm>
          <a:prstGeom prst="rect">
            <a:avLst/>
          </a:prstGeom>
          <a:noFill/>
        </p:spPr>
      </p:pic>
      <p:sp>
        <p:nvSpPr>
          <p:cNvPr id="110596" name="Text Box 4"/>
          <p:cNvSpPr txBox="1">
            <a:spLocks noChangeArrowheads="1"/>
          </p:cNvSpPr>
          <p:nvPr/>
        </p:nvSpPr>
        <p:spPr bwMode="auto">
          <a:xfrm>
            <a:off x="152400" y="152400"/>
            <a:ext cx="87630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 Rectangular Waveguide TE Modes (Cont’d..)    </a:t>
            </a:r>
          </a:p>
        </p:txBody>
      </p:sp>
      <p:sp>
        <p:nvSpPr>
          <p:cNvPr id="110597" name="Text Box 5"/>
          <p:cNvSpPr txBox="1">
            <a:spLocks noChangeArrowheads="1"/>
          </p:cNvSpPr>
          <p:nvPr/>
        </p:nvSpPr>
        <p:spPr bwMode="auto">
          <a:xfrm>
            <a:off x="533400" y="2971800"/>
            <a:ext cx="6629400" cy="427038"/>
          </a:xfrm>
          <a:prstGeom prst="rect">
            <a:avLst/>
          </a:prstGeom>
          <a:noFill/>
          <a:ln w="9525">
            <a:noFill/>
            <a:miter lim="800000"/>
            <a:headEnd/>
            <a:tailEnd/>
          </a:ln>
          <a:effectLst/>
        </p:spPr>
        <p:txBody>
          <a:bodyPr>
            <a:spAutoFit/>
          </a:bodyPr>
          <a:lstStyle/>
          <a:p>
            <a:r>
              <a:rPr lang="en-US" sz="2200">
                <a:latin typeface="Century" pitchFamily="18" charset="0"/>
              </a:rPr>
              <a:t>Then, substitute </a:t>
            </a:r>
            <a:r>
              <a:rPr lang="en-US" sz="2200" i="1">
                <a:latin typeface="Century" pitchFamily="18" charset="0"/>
              </a:rPr>
              <a:t>E</a:t>
            </a:r>
            <a:r>
              <a:rPr lang="en-US" sz="2200" i="1" baseline="-25000">
                <a:latin typeface="Century" pitchFamily="18" charset="0"/>
              </a:rPr>
              <a:t>z</a:t>
            </a:r>
            <a:r>
              <a:rPr lang="en-US" sz="2200">
                <a:latin typeface="Century" pitchFamily="18" charset="0"/>
              </a:rPr>
              <a:t>=0 and  </a:t>
            </a:r>
            <a:r>
              <a:rPr lang="en-US" sz="2200" i="1">
                <a:latin typeface="Century" pitchFamily="18" charset="0"/>
              </a:rPr>
              <a:t>               </a:t>
            </a:r>
            <a:r>
              <a:rPr lang="en-US" sz="2200">
                <a:latin typeface="Century" pitchFamily="18" charset="0"/>
              </a:rPr>
              <a:t>we have:</a:t>
            </a:r>
          </a:p>
        </p:txBody>
      </p:sp>
      <p:graphicFrame>
        <p:nvGraphicFramePr>
          <p:cNvPr id="110598" name="Object 6"/>
          <p:cNvGraphicFramePr>
            <a:graphicFrameLocks noChangeAspect="1"/>
          </p:cNvGraphicFramePr>
          <p:nvPr/>
        </p:nvGraphicFramePr>
        <p:xfrm>
          <a:off x="4191000" y="2971800"/>
          <a:ext cx="1035050" cy="466725"/>
        </p:xfrm>
        <a:graphic>
          <a:graphicData uri="http://schemas.openxmlformats.org/presentationml/2006/ole">
            <p:oleObj spid="_x0000_s110598" name="Equation" r:id="rId5" imgW="393480" imgH="177480" progId="Equation.3">
              <p:embed/>
            </p:oleObj>
          </a:graphicData>
        </a:graphic>
      </p:graphicFrame>
      <p:graphicFrame>
        <p:nvGraphicFramePr>
          <p:cNvPr id="110599" name="Object 7"/>
          <p:cNvGraphicFramePr>
            <a:graphicFrameLocks noChangeAspect="1"/>
          </p:cNvGraphicFramePr>
          <p:nvPr/>
        </p:nvGraphicFramePr>
        <p:xfrm>
          <a:off x="1093788" y="4876800"/>
          <a:ext cx="6443662" cy="1096963"/>
        </p:xfrm>
        <a:graphic>
          <a:graphicData uri="http://schemas.openxmlformats.org/presentationml/2006/ole">
            <p:oleObj spid="_x0000_s110599" name="Equation" r:id="rId6" imgW="2463480" imgH="419040" progId="Equation.3">
              <p:embed/>
            </p:oleObj>
          </a:graphicData>
        </a:graphic>
      </p:graphicFrame>
      <p:graphicFrame>
        <p:nvGraphicFramePr>
          <p:cNvPr id="110600" name="Object 8"/>
          <p:cNvGraphicFramePr>
            <a:graphicFrameLocks noChangeAspect="1"/>
          </p:cNvGraphicFramePr>
          <p:nvPr/>
        </p:nvGraphicFramePr>
        <p:xfrm>
          <a:off x="1076325" y="3581400"/>
          <a:ext cx="6143625" cy="1096963"/>
        </p:xfrm>
        <a:graphic>
          <a:graphicData uri="http://schemas.openxmlformats.org/presentationml/2006/ole">
            <p:oleObj spid="_x0000_s110600" name="Equation" r:id="rId7" imgW="2349360" imgH="419040" progId="Equation.3">
              <p:embed/>
            </p:oleObj>
          </a:graphicData>
        </a:graphic>
      </p:graphicFrame>
      <p:graphicFrame>
        <p:nvGraphicFramePr>
          <p:cNvPr id="110601" name="Object 9"/>
          <p:cNvGraphicFramePr>
            <a:graphicFrameLocks noChangeAspect="1"/>
          </p:cNvGraphicFramePr>
          <p:nvPr/>
        </p:nvGraphicFramePr>
        <p:xfrm>
          <a:off x="1093788" y="1676400"/>
          <a:ext cx="5011737" cy="1030288"/>
        </p:xfrm>
        <a:graphic>
          <a:graphicData uri="http://schemas.openxmlformats.org/presentationml/2006/ole">
            <p:oleObj spid="_x0000_s110601" name="Equation" r:id="rId8" imgW="1917360" imgH="393480" progId="Equation.3">
              <p:embed/>
            </p:oleObj>
          </a:graphicData>
        </a:graphic>
      </p:graphicFrame>
      <p:sp>
        <p:nvSpPr>
          <p:cNvPr id="110602" name="Text Box 10"/>
          <p:cNvSpPr txBox="1">
            <a:spLocks noChangeArrowheads="1"/>
          </p:cNvSpPr>
          <p:nvPr/>
        </p:nvSpPr>
        <p:spPr bwMode="auto">
          <a:xfrm>
            <a:off x="3200400" y="762000"/>
            <a:ext cx="762000" cy="427038"/>
          </a:xfrm>
          <a:prstGeom prst="rect">
            <a:avLst/>
          </a:prstGeom>
          <a:noFill/>
          <a:ln w="9525" algn="ctr">
            <a:noFill/>
            <a:miter lim="800000"/>
            <a:headEnd/>
            <a:tailEnd/>
          </a:ln>
          <a:effectLst/>
        </p:spPr>
        <p:txBody>
          <a:bodyPr lIns="92075" tIns="46038" rIns="92075" bIns="46038">
            <a:spAutoFit/>
          </a:bodyPr>
          <a:lstStyle/>
          <a:p>
            <a:pPr>
              <a:spcBef>
                <a:spcPct val="50000"/>
              </a:spcBef>
            </a:pPr>
            <a:r>
              <a:rPr lang="en-US" sz="2200">
                <a:latin typeface="Century" pitchFamily="18" charset="0"/>
              </a:rPr>
              <a:t>So,</a:t>
            </a:r>
          </a:p>
        </p:txBody>
      </p:sp>
      <p:sp>
        <p:nvSpPr>
          <p:cNvPr id="110603" name="Text Box 11"/>
          <p:cNvSpPr txBox="1">
            <a:spLocks noChangeArrowheads="1"/>
          </p:cNvSpPr>
          <p:nvPr/>
        </p:nvSpPr>
        <p:spPr bwMode="auto">
          <a:xfrm>
            <a:off x="457200" y="1524000"/>
            <a:ext cx="762000" cy="427038"/>
          </a:xfrm>
          <a:prstGeom prst="rect">
            <a:avLst/>
          </a:prstGeom>
          <a:noFill/>
          <a:ln w="9525" algn="ctr">
            <a:noFill/>
            <a:miter lim="800000"/>
            <a:headEnd/>
            <a:tailEnd/>
          </a:ln>
          <a:effectLst/>
        </p:spPr>
        <p:txBody>
          <a:bodyPr lIns="92075" tIns="46038" rIns="92075" bIns="46038">
            <a:spAutoFit/>
          </a:bodyPr>
          <a:lstStyle/>
          <a:p>
            <a:pPr>
              <a:spcBef>
                <a:spcPct val="50000"/>
              </a:spcBef>
            </a:pPr>
            <a:r>
              <a:rPr lang="en-US" sz="2200">
                <a:latin typeface="Century" pitchFamily="18" charset="0"/>
              </a:rPr>
              <a:t>So,</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ctrTitle"/>
          </p:nvPr>
        </p:nvSpPr>
        <p:spPr>
          <a:xfrm>
            <a:off x="685800" y="3276600"/>
            <a:ext cx="8229600" cy="1066800"/>
          </a:xfrm>
        </p:spPr>
        <p:txBody>
          <a:bodyPr/>
          <a:lstStyle/>
          <a:p>
            <a:r>
              <a:rPr lang="en-US"/>
              <a:t>Transitional Page</a:t>
            </a:r>
          </a:p>
        </p:txBody>
      </p:sp>
      <p:pic>
        <p:nvPicPr>
          <p:cNvPr id="115715" name="Picture 3" descr="empowered_slide"/>
          <p:cNvPicPr>
            <a:picLocks noChangeAspect="1" noChangeArrowheads="1"/>
          </p:cNvPicPr>
          <p:nvPr/>
        </p:nvPicPr>
        <p:blipFill>
          <a:blip r:embed="rId3"/>
          <a:srcRect/>
          <a:stretch>
            <a:fillRect/>
          </a:stretch>
        </p:blipFill>
        <p:spPr bwMode="auto">
          <a:xfrm>
            <a:off x="0" y="0"/>
            <a:ext cx="9144000" cy="6889750"/>
          </a:xfrm>
          <a:prstGeom prst="rect">
            <a:avLst/>
          </a:prstGeom>
          <a:noFill/>
        </p:spPr>
      </p:pic>
      <p:pic>
        <p:nvPicPr>
          <p:cNvPr id="115716" name="Picture 4" descr="strange-render"/>
          <p:cNvPicPr>
            <a:picLocks noChangeAspect="1" noChangeArrowheads="1"/>
          </p:cNvPicPr>
          <p:nvPr/>
        </p:nvPicPr>
        <p:blipFill>
          <a:blip r:embed="rId4" cstate="print"/>
          <a:srcRect/>
          <a:stretch>
            <a:fillRect/>
          </a:stretch>
        </p:blipFill>
        <p:spPr bwMode="auto">
          <a:xfrm>
            <a:off x="6629400" y="4876800"/>
            <a:ext cx="2438400" cy="1908175"/>
          </a:xfrm>
          <a:prstGeom prst="rect">
            <a:avLst/>
          </a:prstGeom>
          <a:noFill/>
        </p:spPr>
      </p:pic>
      <p:sp>
        <p:nvSpPr>
          <p:cNvPr id="115717" name="Text Box 5"/>
          <p:cNvSpPr txBox="1">
            <a:spLocks noChangeArrowheads="1"/>
          </p:cNvSpPr>
          <p:nvPr/>
        </p:nvSpPr>
        <p:spPr bwMode="auto">
          <a:xfrm>
            <a:off x="152400" y="152400"/>
            <a:ext cx="87630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 Rectangular Waveguide TE Modes (Cont’d..)    </a:t>
            </a:r>
          </a:p>
        </p:txBody>
      </p:sp>
      <p:sp>
        <p:nvSpPr>
          <p:cNvPr id="115718" name="Text Box 6"/>
          <p:cNvSpPr txBox="1">
            <a:spLocks noChangeArrowheads="1"/>
          </p:cNvSpPr>
          <p:nvPr/>
        </p:nvSpPr>
        <p:spPr bwMode="auto">
          <a:xfrm>
            <a:off x="304800" y="1600200"/>
            <a:ext cx="6629400" cy="427038"/>
          </a:xfrm>
          <a:prstGeom prst="rect">
            <a:avLst/>
          </a:prstGeom>
          <a:noFill/>
          <a:ln w="9525">
            <a:noFill/>
            <a:miter lim="800000"/>
            <a:headEnd/>
            <a:tailEnd/>
          </a:ln>
          <a:effectLst/>
        </p:spPr>
        <p:txBody>
          <a:bodyPr>
            <a:spAutoFit/>
          </a:bodyPr>
          <a:lstStyle/>
          <a:p>
            <a:r>
              <a:rPr lang="en-US" sz="2200">
                <a:latin typeface="Century" pitchFamily="18" charset="0"/>
              </a:rPr>
              <a:t>and also..</a:t>
            </a:r>
          </a:p>
        </p:txBody>
      </p:sp>
      <p:graphicFrame>
        <p:nvGraphicFramePr>
          <p:cNvPr id="115719" name="Object 7"/>
          <p:cNvGraphicFramePr>
            <a:graphicFrameLocks noChangeAspect="1"/>
          </p:cNvGraphicFramePr>
          <p:nvPr/>
        </p:nvGraphicFramePr>
        <p:xfrm>
          <a:off x="554038" y="2286000"/>
          <a:ext cx="6045200" cy="1096963"/>
        </p:xfrm>
        <a:graphic>
          <a:graphicData uri="http://schemas.openxmlformats.org/presentationml/2006/ole">
            <p:oleObj spid="_x0000_s115719" name="Equation" r:id="rId5" imgW="2311200" imgH="419040" progId="Equation.3">
              <p:embed/>
            </p:oleObj>
          </a:graphicData>
        </a:graphic>
      </p:graphicFrame>
      <p:graphicFrame>
        <p:nvGraphicFramePr>
          <p:cNvPr id="115720" name="Object 8"/>
          <p:cNvGraphicFramePr>
            <a:graphicFrameLocks noChangeAspect="1"/>
          </p:cNvGraphicFramePr>
          <p:nvPr/>
        </p:nvGraphicFramePr>
        <p:xfrm>
          <a:off x="560388" y="3581400"/>
          <a:ext cx="5975350" cy="1096963"/>
        </p:xfrm>
        <a:graphic>
          <a:graphicData uri="http://schemas.openxmlformats.org/presentationml/2006/ole">
            <p:oleObj spid="_x0000_s115720" name="Equation" r:id="rId6" imgW="2286000" imgH="419040" progId="Equation.3">
              <p:embed/>
            </p:oleObj>
          </a:graphicData>
        </a:graphic>
      </p:graphicFrame>
      <p:sp>
        <p:nvSpPr>
          <p:cNvPr id="115721" name="Text Box 9"/>
          <p:cNvSpPr txBox="1">
            <a:spLocks noChangeArrowheads="1"/>
          </p:cNvSpPr>
          <p:nvPr/>
        </p:nvSpPr>
        <p:spPr bwMode="auto">
          <a:xfrm>
            <a:off x="381000" y="4953000"/>
            <a:ext cx="7848600" cy="968375"/>
          </a:xfrm>
          <a:prstGeom prst="rect">
            <a:avLst/>
          </a:prstGeom>
          <a:noFill/>
          <a:ln w="9525">
            <a:noFill/>
            <a:miter lim="800000"/>
            <a:headEnd/>
            <a:tailEnd/>
          </a:ln>
          <a:effectLst/>
        </p:spPr>
        <p:txBody>
          <a:bodyPr>
            <a:spAutoFit/>
          </a:bodyPr>
          <a:lstStyle/>
          <a:p>
            <a:pPr algn="just">
              <a:lnSpc>
                <a:spcPct val="120000"/>
              </a:lnSpc>
            </a:pPr>
            <a:r>
              <a:rPr lang="en-US" sz="2400">
                <a:latin typeface="Century" pitchFamily="18" charset="0"/>
              </a:rPr>
              <a:t>Denote as TE</a:t>
            </a:r>
            <a:r>
              <a:rPr lang="en-US" sz="2400" baseline="-25000">
                <a:latin typeface="Century" pitchFamily="18" charset="0"/>
              </a:rPr>
              <a:t>mn </a:t>
            </a:r>
            <a:r>
              <a:rPr lang="en-US" sz="2400">
                <a:latin typeface="Century" pitchFamily="18" charset="0"/>
              </a:rPr>
              <a:t>,the field vanish for TE</a:t>
            </a:r>
            <a:r>
              <a:rPr lang="en-US" sz="2400" baseline="-25000">
                <a:latin typeface="Century" pitchFamily="18" charset="0"/>
              </a:rPr>
              <a:t>00</a:t>
            </a:r>
            <a:r>
              <a:rPr lang="en-US" sz="2400">
                <a:latin typeface="Century" pitchFamily="18" charset="0"/>
              </a:rPr>
              <a:t>. The lowest mode is TE</a:t>
            </a:r>
            <a:r>
              <a:rPr lang="en-US" sz="2400" baseline="-25000">
                <a:latin typeface="Century" pitchFamily="18" charset="0"/>
              </a:rPr>
              <a:t>10</a:t>
            </a:r>
            <a:r>
              <a:rPr lang="en-US" sz="2400">
                <a:latin typeface="Century" pitchFamily="18" charset="0"/>
              </a:rPr>
              <a:t> for a&gt;b and TE</a:t>
            </a:r>
            <a:r>
              <a:rPr lang="en-US" sz="2400" baseline="-25000">
                <a:latin typeface="Century" pitchFamily="18" charset="0"/>
              </a:rPr>
              <a:t>01</a:t>
            </a:r>
            <a:r>
              <a:rPr lang="en-US" sz="2400">
                <a:latin typeface="Century" pitchFamily="18" charset="0"/>
              </a:rPr>
              <a:t> for b&gt;a.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3298" name="Picture 2" descr="empowered_printable"/>
          <p:cNvPicPr>
            <a:picLocks noChangeAspect="1" noChangeArrowheads="1"/>
          </p:cNvPicPr>
          <p:nvPr/>
        </p:nvPicPr>
        <p:blipFill>
          <a:blip r:embed="rId3"/>
          <a:srcRect/>
          <a:stretch>
            <a:fillRect/>
          </a:stretch>
        </p:blipFill>
        <p:spPr bwMode="auto">
          <a:xfrm>
            <a:off x="0" y="0"/>
            <a:ext cx="9144000" cy="6889750"/>
          </a:xfrm>
          <a:prstGeom prst="rect">
            <a:avLst/>
          </a:prstGeom>
          <a:noFill/>
        </p:spPr>
      </p:pic>
      <p:sp>
        <p:nvSpPr>
          <p:cNvPr id="183299" name="Text Box 3"/>
          <p:cNvSpPr txBox="1">
            <a:spLocks noChangeArrowheads="1"/>
          </p:cNvSpPr>
          <p:nvPr/>
        </p:nvSpPr>
        <p:spPr bwMode="auto">
          <a:xfrm>
            <a:off x="304800" y="1676400"/>
            <a:ext cx="8077200" cy="895350"/>
          </a:xfrm>
          <a:prstGeom prst="rect">
            <a:avLst/>
          </a:prstGeom>
          <a:noFill/>
          <a:ln w="9525" algn="ctr">
            <a:noFill/>
            <a:miter lim="800000"/>
            <a:headEnd/>
            <a:tailEnd/>
          </a:ln>
          <a:effectLst/>
        </p:spPr>
        <p:txBody>
          <a:bodyPr lIns="92075" tIns="46038" rIns="92075" bIns="46038">
            <a:spAutoFit/>
          </a:bodyPr>
          <a:lstStyle/>
          <a:p>
            <a:pPr algn="just">
              <a:lnSpc>
                <a:spcPct val="120000"/>
              </a:lnSpc>
              <a:spcBef>
                <a:spcPct val="50000"/>
              </a:spcBef>
            </a:pPr>
            <a:r>
              <a:rPr lang="en-US" sz="2200">
                <a:latin typeface="Century" pitchFamily="18" charset="0"/>
              </a:rPr>
              <a:t>From equations for the TM and TE modes, we can obtain the field patterns..</a:t>
            </a:r>
          </a:p>
        </p:txBody>
      </p:sp>
      <p:sp>
        <p:nvSpPr>
          <p:cNvPr id="183300" name="Text Box 4"/>
          <p:cNvSpPr txBox="1">
            <a:spLocks noChangeArrowheads="1"/>
          </p:cNvSpPr>
          <p:nvPr/>
        </p:nvSpPr>
        <p:spPr bwMode="auto">
          <a:xfrm>
            <a:off x="381000" y="2819400"/>
            <a:ext cx="8458200" cy="895350"/>
          </a:xfrm>
          <a:prstGeom prst="rect">
            <a:avLst/>
          </a:prstGeom>
          <a:noFill/>
          <a:ln w="9525" algn="ctr">
            <a:noFill/>
            <a:miter lim="800000"/>
            <a:headEnd/>
            <a:tailEnd/>
          </a:ln>
          <a:effectLst/>
        </p:spPr>
        <p:txBody>
          <a:bodyPr lIns="92075" tIns="46038" rIns="92075" bIns="46038">
            <a:spAutoFit/>
          </a:bodyPr>
          <a:lstStyle/>
          <a:p>
            <a:pPr algn="just">
              <a:lnSpc>
                <a:spcPct val="120000"/>
              </a:lnSpc>
              <a:spcBef>
                <a:spcPct val="50000"/>
              </a:spcBef>
            </a:pPr>
            <a:r>
              <a:rPr lang="en-US" sz="2200">
                <a:latin typeface="Century" pitchFamily="18" charset="0"/>
              </a:rPr>
              <a:t>For example, the dominant TE</a:t>
            </a:r>
            <a:r>
              <a:rPr lang="en-US" sz="2200" baseline="-25000">
                <a:latin typeface="Century" pitchFamily="18" charset="0"/>
              </a:rPr>
              <a:t>10</a:t>
            </a:r>
            <a:r>
              <a:rPr lang="en-US" sz="2200">
                <a:latin typeface="Century" pitchFamily="18" charset="0"/>
              </a:rPr>
              <a:t> mode, where m = 1 and n = 0, so the E</a:t>
            </a:r>
            <a:r>
              <a:rPr lang="en-US" sz="2200" baseline="-25000">
                <a:latin typeface="Century" pitchFamily="18" charset="0"/>
              </a:rPr>
              <a:t>x</a:t>
            </a:r>
            <a:r>
              <a:rPr lang="en-US" sz="2200">
                <a:latin typeface="Century" pitchFamily="18" charset="0"/>
              </a:rPr>
              <a:t>, E</a:t>
            </a:r>
            <a:r>
              <a:rPr lang="en-US" sz="2200" baseline="-25000">
                <a:latin typeface="Century" pitchFamily="18" charset="0"/>
              </a:rPr>
              <a:t>y</a:t>
            </a:r>
            <a:r>
              <a:rPr lang="en-US" sz="2200">
                <a:latin typeface="Century" pitchFamily="18" charset="0"/>
              </a:rPr>
              <a:t>, H</a:t>
            </a:r>
            <a:r>
              <a:rPr lang="en-US" sz="2200" baseline="-25000">
                <a:latin typeface="Century" pitchFamily="18" charset="0"/>
              </a:rPr>
              <a:t>x</a:t>
            </a:r>
            <a:r>
              <a:rPr lang="en-US" sz="2200">
                <a:latin typeface="Century" pitchFamily="18" charset="0"/>
              </a:rPr>
              <a:t>, H</a:t>
            </a:r>
            <a:r>
              <a:rPr lang="en-US" sz="2200" baseline="-25000">
                <a:latin typeface="Century" pitchFamily="18" charset="0"/>
              </a:rPr>
              <a:t>y</a:t>
            </a:r>
            <a:r>
              <a:rPr lang="en-US" sz="2200">
                <a:latin typeface="Century" pitchFamily="18" charset="0"/>
              </a:rPr>
              <a:t> and H</a:t>
            </a:r>
            <a:r>
              <a:rPr lang="en-US" sz="2200" baseline="-25000">
                <a:latin typeface="Century" pitchFamily="18" charset="0"/>
              </a:rPr>
              <a:t>z</a:t>
            </a:r>
            <a:r>
              <a:rPr lang="en-US" sz="2200">
                <a:latin typeface="Century" pitchFamily="18" charset="0"/>
              </a:rPr>
              <a:t> equations becomes,</a:t>
            </a:r>
          </a:p>
        </p:txBody>
      </p:sp>
      <p:sp>
        <p:nvSpPr>
          <p:cNvPr id="183301" name="Text Box 5"/>
          <p:cNvSpPr txBox="1">
            <a:spLocks noChangeArrowheads="1"/>
          </p:cNvSpPr>
          <p:nvPr/>
        </p:nvSpPr>
        <p:spPr bwMode="auto">
          <a:xfrm>
            <a:off x="152400" y="152400"/>
            <a:ext cx="87630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 Rectangular Waveguide Modes (Cont’d..)    </a:t>
            </a:r>
          </a:p>
        </p:txBody>
      </p:sp>
      <p:graphicFrame>
        <p:nvGraphicFramePr>
          <p:cNvPr id="183304" name="Object 8"/>
          <p:cNvGraphicFramePr>
            <a:graphicFrameLocks noChangeAspect="1"/>
          </p:cNvGraphicFramePr>
          <p:nvPr/>
        </p:nvGraphicFramePr>
        <p:xfrm>
          <a:off x="1179513" y="3810000"/>
          <a:ext cx="3011487" cy="881063"/>
        </p:xfrm>
        <a:graphic>
          <a:graphicData uri="http://schemas.openxmlformats.org/presentationml/2006/ole">
            <p:oleObj spid="_x0000_s183304" name="Equation" r:id="rId4" imgW="1346040" imgH="393480" progId="Equation.3">
              <p:embed/>
            </p:oleObj>
          </a:graphicData>
        </a:graphic>
      </p:graphicFrame>
      <p:sp>
        <p:nvSpPr>
          <p:cNvPr id="183305" name="Text Box 9"/>
          <p:cNvSpPr txBox="1">
            <a:spLocks noChangeArrowheads="1"/>
          </p:cNvSpPr>
          <p:nvPr/>
        </p:nvSpPr>
        <p:spPr bwMode="auto">
          <a:xfrm>
            <a:off x="381000" y="4648200"/>
            <a:ext cx="8458200" cy="493713"/>
          </a:xfrm>
          <a:prstGeom prst="rect">
            <a:avLst/>
          </a:prstGeom>
          <a:noFill/>
          <a:ln w="9525" algn="ctr">
            <a:noFill/>
            <a:miter lim="800000"/>
            <a:headEnd/>
            <a:tailEnd/>
          </a:ln>
          <a:effectLst/>
        </p:spPr>
        <p:txBody>
          <a:bodyPr lIns="92075" tIns="46038" rIns="92075" bIns="46038">
            <a:spAutoFit/>
          </a:bodyPr>
          <a:lstStyle/>
          <a:p>
            <a:pPr algn="just">
              <a:lnSpc>
                <a:spcPct val="120000"/>
              </a:lnSpc>
              <a:spcBef>
                <a:spcPct val="50000"/>
              </a:spcBef>
            </a:pPr>
            <a:r>
              <a:rPr lang="en-US" sz="2200">
                <a:latin typeface="Century" pitchFamily="18" charset="0"/>
              </a:rPr>
              <a:t>So then in the time domain,</a:t>
            </a:r>
          </a:p>
        </p:txBody>
      </p:sp>
      <p:graphicFrame>
        <p:nvGraphicFramePr>
          <p:cNvPr id="183306" name="Object 10"/>
          <p:cNvGraphicFramePr>
            <a:graphicFrameLocks noChangeAspect="1"/>
          </p:cNvGraphicFramePr>
          <p:nvPr/>
        </p:nvGraphicFramePr>
        <p:xfrm>
          <a:off x="4267200" y="4648200"/>
          <a:ext cx="2108200" cy="487363"/>
        </p:xfrm>
        <a:graphic>
          <a:graphicData uri="http://schemas.openxmlformats.org/presentationml/2006/ole">
            <p:oleObj spid="_x0000_s183306" name="Equation" r:id="rId5" imgW="990360" imgH="228600" progId="Equation.3">
              <p:embed/>
            </p:oleObj>
          </a:graphicData>
        </a:graphic>
      </p:graphicFrame>
      <p:graphicFrame>
        <p:nvGraphicFramePr>
          <p:cNvPr id="183307" name="Object 11"/>
          <p:cNvGraphicFramePr>
            <a:graphicFrameLocks noChangeAspect="1"/>
          </p:cNvGraphicFramePr>
          <p:nvPr/>
        </p:nvGraphicFramePr>
        <p:xfrm>
          <a:off x="1219200" y="5257800"/>
          <a:ext cx="4114800" cy="1012825"/>
        </p:xfrm>
        <a:graphic>
          <a:graphicData uri="http://schemas.openxmlformats.org/presentationml/2006/ole">
            <p:oleObj spid="_x0000_s183307" name="Equation" r:id="rId6" imgW="1600200" imgH="393480" progId="Equation.3">
              <p:embed/>
            </p:oleObj>
          </a:graphicData>
        </a:graphic>
      </p:graphicFrame>
      <p:pic>
        <p:nvPicPr>
          <p:cNvPr id="183308" name="Picture 12" descr="strange-render"/>
          <p:cNvPicPr>
            <a:picLocks noChangeAspect="1" noChangeArrowheads="1"/>
          </p:cNvPicPr>
          <p:nvPr/>
        </p:nvPicPr>
        <p:blipFill>
          <a:blip r:embed="rId7" cstate="print"/>
          <a:srcRect/>
          <a:stretch>
            <a:fillRect/>
          </a:stretch>
        </p:blipFill>
        <p:spPr bwMode="auto">
          <a:xfrm>
            <a:off x="6629400" y="4876800"/>
            <a:ext cx="2438400" cy="1908175"/>
          </a:xfrm>
          <a:prstGeom prst="rect">
            <a:avLst/>
          </a:prstGeom>
          <a:noFill/>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22" name="Picture 2" descr="empowered_slide"/>
          <p:cNvPicPr>
            <a:picLocks noChangeAspect="1" noChangeArrowheads="1"/>
          </p:cNvPicPr>
          <p:nvPr/>
        </p:nvPicPr>
        <p:blipFill>
          <a:blip r:embed="rId3"/>
          <a:srcRect/>
          <a:stretch>
            <a:fillRect/>
          </a:stretch>
        </p:blipFill>
        <p:spPr bwMode="auto">
          <a:xfrm>
            <a:off x="0" y="0"/>
            <a:ext cx="9144000" cy="6889750"/>
          </a:xfrm>
          <a:prstGeom prst="rect">
            <a:avLst/>
          </a:prstGeom>
          <a:noFill/>
        </p:spPr>
      </p:pic>
      <p:graphicFrame>
        <p:nvGraphicFramePr>
          <p:cNvPr id="184323" name="Object 3"/>
          <p:cNvGraphicFramePr>
            <a:graphicFrameLocks noChangeAspect="1"/>
          </p:cNvGraphicFramePr>
          <p:nvPr/>
        </p:nvGraphicFramePr>
        <p:xfrm>
          <a:off x="762000" y="4876800"/>
          <a:ext cx="4137025" cy="1800225"/>
        </p:xfrm>
        <a:graphic>
          <a:graphicData uri="http://schemas.openxmlformats.org/presentationml/2006/ole">
            <p:oleObj spid="_x0000_s184323" name="Equation" r:id="rId4" imgW="1841400" imgH="799920" progId="Equation.3">
              <p:embed/>
            </p:oleObj>
          </a:graphicData>
        </a:graphic>
      </p:graphicFrame>
      <p:graphicFrame>
        <p:nvGraphicFramePr>
          <p:cNvPr id="184324" name="Object 4"/>
          <p:cNvGraphicFramePr>
            <a:graphicFrameLocks noChangeAspect="1"/>
          </p:cNvGraphicFramePr>
          <p:nvPr/>
        </p:nvGraphicFramePr>
        <p:xfrm>
          <a:off x="685800" y="2362200"/>
          <a:ext cx="1203325" cy="498475"/>
        </p:xfrm>
        <a:graphic>
          <a:graphicData uri="http://schemas.openxmlformats.org/presentationml/2006/ole">
            <p:oleObj spid="_x0000_s184324" name="Equation" r:id="rId5" imgW="520560" imgH="215640" progId="Equation.3">
              <p:embed/>
            </p:oleObj>
          </a:graphicData>
        </a:graphic>
      </p:graphicFrame>
      <p:sp>
        <p:nvSpPr>
          <p:cNvPr id="184325" name="Text Box 5"/>
          <p:cNvSpPr txBox="1">
            <a:spLocks noChangeArrowheads="1"/>
          </p:cNvSpPr>
          <p:nvPr/>
        </p:nvSpPr>
        <p:spPr bwMode="auto">
          <a:xfrm>
            <a:off x="381000" y="1676400"/>
            <a:ext cx="8458200" cy="493713"/>
          </a:xfrm>
          <a:prstGeom prst="rect">
            <a:avLst/>
          </a:prstGeom>
          <a:noFill/>
          <a:ln w="9525" algn="ctr">
            <a:noFill/>
            <a:miter lim="800000"/>
            <a:headEnd/>
            <a:tailEnd/>
          </a:ln>
          <a:effectLst/>
        </p:spPr>
        <p:txBody>
          <a:bodyPr lIns="92075" tIns="46038" rIns="92075" bIns="46038">
            <a:spAutoFit/>
          </a:bodyPr>
          <a:lstStyle/>
          <a:p>
            <a:pPr algn="just">
              <a:lnSpc>
                <a:spcPct val="120000"/>
              </a:lnSpc>
              <a:spcBef>
                <a:spcPct val="50000"/>
              </a:spcBef>
            </a:pPr>
            <a:r>
              <a:rPr lang="en-US" sz="2200">
                <a:latin typeface="Century" pitchFamily="18" charset="0"/>
              </a:rPr>
              <a:t>Similarly..</a:t>
            </a:r>
          </a:p>
        </p:txBody>
      </p:sp>
      <p:graphicFrame>
        <p:nvGraphicFramePr>
          <p:cNvPr id="184327" name="Object 7"/>
          <p:cNvGraphicFramePr>
            <a:graphicFrameLocks noChangeAspect="1"/>
          </p:cNvGraphicFramePr>
          <p:nvPr/>
        </p:nvGraphicFramePr>
        <p:xfrm>
          <a:off x="762000" y="2895600"/>
          <a:ext cx="4522788" cy="1993900"/>
        </p:xfrm>
        <a:graphic>
          <a:graphicData uri="http://schemas.openxmlformats.org/presentationml/2006/ole">
            <p:oleObj spid="_x0000_s184327" name="Equation" r:id="rId6" imgW="1815840" imgH="799920" progId="Equation.3">
              <p:embed/>
            </p:oleObj>
          </a:graphicData>
        </a:graphic>
      </p:graphicFrame>
      <p:graphicFrame>
        <p:nvGraphicFramePr>
          <p:cNvPr id="184328" name="Object 8"/>
          <p:cNvGraphicFramePr>
            <a:graphicFrameLocks noChangeAspect="1"/>
          </p:cNvGraphicFramePr>
          <p:nvPr/>
        </p:nvGraphicFramePr>
        <p:xfrm>
          <a:off x="2362200" y="2362200"/>
          <a:ext cx="1219200" cy="482600"/>
        </p:xfrm>
        <a:graphic>
          <a:graphicData uri="http://schemas.openxmlformats.org/presentationml/2006/ole">
            <p:oleObj spid="_x0000_s184328" name="Equation" r:id="rId7" imgW="482400" imgH="190440" progId="Equation.3">
              <p:embed/>
            </p:oleObj>
          </a:graphicData>
        </a:graphic>
      </p:graphicFrame>
      <p:sp>
        <p:nvSpPr>
          <p:cNvPr id="184331" name="Text Box 11"/>
          <p:cNvSpPr txBox="1">
            <a:spLocks noChangeArrowheads="1"/>
          </p:cNvSpPr>
          <p:nvPr/>
        </p:nvSpPr>
        <p:spPr bwMode="auto">
          <a:xfrm>
            <a:off x="152400" y="152400"/>
            <a:ext cx="87630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 Rectangular Waveguide Modes (Cont’d..)    </a:t>
            </a:r>
          </a:p>
        </p:txBody>
      </p:sp>
      <p:pic>
        <p:nvPicPr>
          <p:cNvPr id="184332" name="Picture 12" descr="strange-render"/>
          <p:cNvPicPr>
            <a:picLocks noChangeAspect="1" noChangeArrowheads="1"/>
          </p:cNvPicPr>
          <p:nvPr/>
        </p:nvPicPr>
        <p:blipFill>
          <a:blip r:embed="rId8" cstate="print"/>
          <a:srcRect/>
          <a:stretch>
            <a:fillRect/>
          </a:stretch>
        </p:blipFill>
        <p:spPr bwMode="auto">
          <a:xfrm>
            <a:off x="6629400" y="4876800"/>
            <a:ext cx="2438400" cy="1908175"/>
          </a:xfrm>
          <a:prstGeom prst="rect">
            <a:avLst/>
          </a:prstGeo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5346" name="Picture 2" descr="empowered_printable"/>
          <p:cNvPicPr>
            <a:picLocks noChangeAspect="1" noChangeArrowheads="1"/>
          </p:cNvPicPr>
          <p:nvPr/>
        </p:nvPicPr>
        <p:blipFill>
          <a:blip r:embed="rId2"/>
          <a:srcRect/>
          <a:stretch>
            <a:fillRect/>
          </a:stretch>
        </p:blipFill>
        <p:spPr bwMode="auto">
          <a:xfrm>
            <a:off x="0" y="0"/>
            <a:ext cx="9144000" cy="6889750"/>
          </a:xfrm>
          <a:prstGeom prst="rect">
            <a:avLst/>
          </a:prstGeom>
          <a:noFill/>
        </p:spPr>
      </p:pic>
      <p:sp>
        <p:nvSpPr>
          <p:cNvPr id="185347" name="Text Box 3"/>
          <p:cNvSpPr txBox="1">
            <a:spLocks noChangeArrowheads="1"/>
          </p:cNvSpPr>
          <p:nvPr/>
        </p:nvSpPr>
        <p:spPr bwMode="auto">
          <a:xfrm>
            <a:off x="304800" y="1447800"/>
            <a:ext cx="8153400" cy="1196975"/>
          </a:xfrm>
          <a:prstGeom prst="rect">
            <a:avLst/>
          </a:prstGeom>
          <a:noFill/>
          <a:ln w="9525" algn="ctr">
            <a:noFill/>
            <a:miter lim="800000"/>
            <a:headEnd/>
            <a:tailEnd/>
          </a:ln>
          <a:effectLst/>
        </p:spPr>
        <p:txBody>
          <a:bodyPr lIns="92075" tIns="46038" rIns="92075" bIns="46038">
            <a:spAutoFit/>
          </a:bodyPr>
          <a:lstStyle/>
          <a:p>
            <a:pPr algn="just">
              <a:lnSpc>
                <a:spcPct val="110000"/>
              </a:lnSpc>
              <a:spcBef>
                <a:spcPct val="50000"/>
              </a:spcBef>
            </a:pPr>
            <a:r>
              <a:rPr lang="en-US" sz="2200">
                <a:latin typeface="Century" pitchFamily="18" charset="0"/>
              </a:rPr>
              <a:t>So, for TE</a:t>
            </a:r>
            <a:r>
              <a:rPr lang="en-US" sz="2200" baseline="-25000">
                <a:latin typeface="Century" pitchFamily="18" charset="0"/>
              </a:rPr>
              <a:t>10</a:t>
            </a:r>
            <a:r>
              <a:rPr lang="en-US" sz="2200">
                <a:latin typeface="Century" pitchFamily="18" charset="0"/>
              </a:rPr>
              <a:t> mode, the variation of the E and H fields with x in an xy plane, say plane cos (</a:t>
            </a:r>
            <a:r>
              <a:rPr lang="el-GR" sz="2200">
                <a:latin typeface="Century" pitchFamily="18" charset="0"/>
                <a:cs typeface="Arial" charset="0"/>
              </a:rPr>
              <a:t>ω</a:t>
            </a:r>
            <a:r>
              <a:rPr lang="en-US" sz="2200">
                <a:latin typeface="Century" pitchFamily="18" charset="0"/>
                <a:cs typeface="Arial" charset="0"/>
              </a:rPr>
              <a:t>t-</a:t>
            </a:r>
            <a:r>
              <a:rPr lang="el-GR" sz="2200">
                <a:latin typeface="Century" pitchFamily="18" charset="0"/>
                <a:cs typeface="Arial" charset="0"/>
              </a:rPr>
              <a:t>β</a:t>
            </a:r>
            <a:r>
              <a:rPr lang="en-US" sz="2200">
                <a:latin typeface="Century" pitchFamily="18" charset="0"/>
                <a:cs typeface="Arial" charset="0"/>
              </a:rPr>
              <a:t>z)=1 for H</a:t>
            </a:r>
            <a:r>
              <a:rPr lang="en-US" sz="2200" baseline="-25000">
                <a:latin typeface="Century" pitchFamily="18" charset="0"/>
                <a:cs typeface="Arial" charset="0"/>
              </a:rPr>
              <a:t>z</a:t>
            </a:r>
            <a:r>
              <a:rPr lang="en-US" sz="2200">
                <a:latin typeface="Century" pitchFamily="18" charset="0"/>
                <a:cs typeface="Arial" charset="0"/>
              </a:rPr>
              <a:t> and plane </a:t>
            </a:r>
            <a:r>
              <a:rPr lang="en-US" sz="2200">
                <a:latin typeface="Century" pitchFamily="18" charset="0"/>
              </a:rPr>
              <a:t>sin (</a:t>
            </a:r>
            <a:r>
              <a:rPr lang="el-GR" sz="2200">
                <a:latin typeface="Century" pitchFamily="18" charset="0"/>
              </a:rPr>
              <a:t>ω</a:t>
            </a:r>
            <a:r>
              <a:rPr lang="en-US" sz="2200">
                <a:latin typeface="Century" pitchFamily="18" charset="0"/>
              </a:rPr>
              <a:t>t-</a:t>
            </a:r>
            <a:r>
              <a:rPr lang="el-GR" sz="2200">
                <a:latin typeface="Century" pitchFamily="18" charset="0"/>
              </a:rPr>
              <a:t>β</a:t>
            </a:r>
            <a:r>
              <a:rPr lang="en-US" sz="2200">
                <a:latin typeface="Century" pitchFamily="18" charset="0"/>
              </a:rPr>
              <a:t>z)=1</a:t>
            </a:r>
            <a:r>
              <a:rPr lang="en-US" sz="2200">
                <a:latin typeface="Century" pitchFamily="18" charset="0"/>
                <a:cs typeface="Arial" charset="0"/>
              </a:rPr>
              <a:t> for E</a:t>
            </a:r>
            <a:r>
              <a:rPr lang="en-US" sz="2200" baseline="-25000">
                <a:latin typeface="Century" pitchFamily="18" charset="0"/>
                <a:cs typeface="Arial" charset="0"/>
              </a:rPr>
              <a:t>y</a:t>
            </a:r>
            <a:r>
              <a:rPr lang="en-US" sz="2200">
                <a:latin typeface="Century" pitchFamily="18" charset="0"/>
                <a:cs typeface="Arial" charset="0"/>
              </a:rPr>
              <a:t> and H</a:t>
            </a:r>
            <a:r>
              <a:rPr lang="en-US" sz="2200" baseline="-25000">
                <a:latin typeface="Century" pitchFamily="18" charset="0"/>
                <a:cs typeface="Arial" charset="0"/>
              </a:rPr>
              <a:t>x</a:t>
            </a:r>
            <a:endParaRPr lang="el-GR" sz="2200" baseline="-25000">
              <a:latin typeface="Century" pitchFamily="18" charset="0"/>
              <a:cs typeface="Arial" charset="0"/>
            </a:endParaRPr>
          </a:p>
        </p:txBody>
      </p:sp>
      <p:sp>
        <p:nvSpPr>
          <p:cNvPr id="185348" name="Text Box 4"/>
          <p:cNvSpPr txBox="1">
            <a:spLocks noChangeArrowheads="1"/>
          </p:cNvSpPr>
          <p:nvPr/>
        </p:nvSpPr>
        <p:spPr bwMode="auto">
          <a:xfrm>
            <a:off x="152400" y="152400"/>
            <a:ext cx="87630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 Rectangular Waveguide Modes (Cont’d..)    </a:t>
            </a:r>
          </a:p>
        </p:txBody>
      </p:sp>
      <p:pic>
        <p:nvPicPr>
          <p:cNvPr id="185351" name="Picture 7" descr="12"/>
          <p:cNvPicPr>
            <a:picLocks noChangeAspect="1" noChangeArrowheads="1"/>
          </p:cNvPicPr>
          <p:nvPr/>
        </p:nvPicPr>
        <p:blipFill>
          <a:blip r:embed="rId3"/>
          <a:srcRect/>
          <a:stretch>
            <a:fillRect/>
          </a:stretch>
        </p:blipFill>
        <p:spPr bwMode="auto">
          <a:xfrm>
            <a:off x="228600" y="2895600"/>
            <a:ext cx="8763000" cy="2806700"/>
          </a:xfrm>
          <a:prstGeom prst="rect">
            <a:avLst/>
          </a:prstGeom>
          <a:noFill/>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370" name="Picture 2" descr="empowered_slide"/>
          <p:cNvPicPr>
            <a:picLocks noChangeAspect="1" noChangeArrowheads="1"/>
          </p:cNvPicPr>
          <p:nvPr/>
        </p:nvPicPr>
        <p:blipFill>
          <a:blip r:embed="rId2"/>
          <a:srcRect/>
          <a:stretch>
            <a:fillRect/>
          </a:stretch>
        </p:blipFill>
        <p:spPr bwMode="auto">
          <a:xfrm>
            <a:off x="0" y="0"/>
            <a:ext cx="9144000" cy="6889750"/>
          </a:xfrm>
          <a:prstGeom prst="rect">
            <a:avLst/>
          </a:prstGeom>
          <a:noFill/>
        </p:spPr>
      </p:pic>
      <p:sp>
        <p:nvSpPr>
          <p:cNvPr id="186371" name="Text Box 3"/>
          <p:cNvSpPr txBox="1">
            <a:spLocks noChangeArrowheads="1"/>
          </p:cNvSpPr>
          <p:nvPr/>
        </p:nvSpPr>
        <p:spPr bwMode="auto">
          <a:xfrm>
            <a:off x="152400" y="152400"/>
            <a:ext cx="87630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 Rectangular Waveguide Modes (Cont’d..)    </a:t>
            </a:r>
          </a:p>
        </p:txBody>
      </p:sp>
      <p:sp>
        <p:nvSpPr>
          <p:cNvPr id="186372" name="Text Box 4"/>
          <p:cNvSpPr txBox="1">
            <a:spLocks noChangeArrowheads="1"/>
          </p:cNvSpPr>
          <p:nvPr/>
        </p:nvSpPr>
        <p:spPr bwMode="auto">
          <a:xfrm>
            <a:off x="304800" y="1447800"/>
            <a:ext cx="8153400" cy="460375"/>
          </a:xfrm>
          <a:prstGeom prst="rect">
            <a:avLst/>
          </a:prstGeom>
          <a:noFill/>
          <a:ln w="9525" algn="ctr">
            <a:noFill/>
            <a:miter lim="800000"/>
            <a:headEnd/>
            <a:tailEnd/>
          </a:ln>
          <a:effectLst/>
        </p:spPr>
        <p:txBody>
          <a:bodyPr lIns="92075" tIns="46038" rIns="92075" bIns="46038">
            <a:spAutoFit/>
          </a:bodyPr>
          <a:lstStyle/>
          <a:p>
            <a:pPr algn="just">
              <a:lnSpc>
                <a:spcPct val="110000"/>
              </a:lnSpc>
              <a:spcBef>
                <a:spcPct val="50000"/>
              </a:spcBef>
            </a:pPr>
            <a:r>
              <a:rPr lang="en-US" sz="2200">
                <a:latin typeface="Century" pitchFamily="18" charset="0"/>
              </a:rPr>
              <a:t>The corresponding field lines:</a:t>
            </a:r>
            <a:endParaRPr lang="el-GR" sz="2200" baseline="-25000">
              <a:latin typeface="Century" pitchFamily="18" charset="0"/>
              <a:cs typeface="Arial" charset="0"/>
            </a:endParaRPr>
          </a:p>
        </p:txBody>
      </p:sp>
      <p:pic>
        <p:nvPicPr>
          <p:cNvPr id="186374" name="Picture 6" descr="12"/>
          <p:cNvPicPr>
            <a:picLocks noChangeAspect="1" noChangeArrowheads="1"/>
          </p:cNvPicPr>
          <p:nvPr/>
        </p:nvPicPr>
        <p:blipFill>
          <a:blip r:embed="rId3"/>
          <a:srcRect/>
          <a:stretch>
            <a:fillRect/>
          </a:stretch>
        </p:blipFill>
        <p:spPr bwMode="auto">
          <a:xfrm>
            <a:off x="152400" y="2011363"/>
            <a:ext cx="8839200" cy="4740275"/>
          </a:xfrm>
          <a:prstGeom prst="rect">
            <a:avLst/>
          </a:prstGeo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Text Box 4"/>
          <p:cNvSpPr txBox="1">
            <a:spLocks noChangeArrowheads="1"/>
          </p:cNvSpPr>
          <p:nvPr/>
        </p:nvSpPr>
        <p:spPr bwMode="auto">
          <a:xfrm>
            <a:off x="152400" y="152400"/>
            <a:ext cx="87630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 Rectangular Waveguide Modes (Cont’d..)    </a:t>
            </a:r>
          </a:p>
        </p:txBody>
      </p:sp>
      <p:pic>
        <p:nvPicPr>
          <p:cNvPr id="111621" name="Picture 5"/>
          <p:cNvPicPr>
            <a:picLocks noChangeAspect="1" noChangeArrowheads="1"/>
          </p:cNvPicPr>
          <p:nvPr/>
        </p:nvPicPr>
        <p:blipFill>
          <a:blip r:embed="rId2"/>
          <a:srcRect/>
          <a:stretch>
            <a:fillRect/>
          </a:stretch>
        </p:blipFill>
        <p:spPr bwMode="auto">
          <a:xfrm>
            <a:off x="0" y="1295400"/>
            <a:ext cx="9144000" cy="5321300"/>
          </a:xfrm>
          <a:prstGeom prst="rect">
            <a:avLst/>
          </a:prstGeom>
          <a:noFill/>
          <a:ln w="9525">
            <a:noFill/>
            <a:miter lim="800000"/>
            <a:headEnd/>
            <a:tailEnd/>
          </a:ln>
          <a:effectLst/>
        </p:spPr>
      </p:pic>
      <p:sp>
        <p:nvSpPr>
          <p:cNvPr id="111622" name="Text Box 6"/>
          <p:cNvSpPr txBox="1">
            <a:spLocks noChangeArrowheads="1"/>
          </p:cNvSpPr>
          <p:nvPr/>
        </p:nvSpPr>
        <p:spPr bwMode="auto">
          <a:xfrm>
            <a:off x="228600" y="304800"/>
            <a:ext cx="8534400" cy="828675"/>
          </a:xfrm>
          <a:prstGeom prst="rect">
            <a:avLst/>
          </a:prstGeom>
          <a:noFill/>
          <a:ln w="9525">
            <a:noFill/>
            <a:miter lim="800000"/>
            <a:headEnd/>
            <a:tailEnd/>
          </a:ln>
          <a:effectLst/>
        </p:spPr>
        <p:txBody>
          <a:bodyPr>
            <a:spAutoFit/>
          </a:bodyPr>
          <a:lstStyle/>
          <a:p>
            <a:pPr algn="just">
              <a:lnSpc>
                <a:spcPct val="110000"/>
              </a:lnSpc>
            </a:pPr>
            <a:r>
              <a:rPr lang="en-US" sz="2200">
                <a:latin typeface="Century" pitchFamily="18" charset="0"/>
              </a:rPr>
              <a:t>Field lines for some of the lower order modes of a rectangular waveguide : </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938" name="Picture 2" descr="empowered_printable"/>
          <p:cNvPicPr>
            <a:picLocks noChangeAspect="1" noChangeArrowheads="1"/>
          </p:cNvPicPr>
          <p:nvPr/>
        </p:nvPicPr>
        <p:blipFill>
          <a:blip r:embed="rId2"/>
          <a:srcRect/>
          <a:stretch>
            <a:fillRect/>
          </a:stretch>
        </p:blipFill>
        <p:spPr bwMode="auto">
          <a:xfrm>
            <a:off x="0" y="0"/>
            <a:ext cx="9144000" cy="6889750"/>
          </a:xfrm>
          <a:prstGeom prst="rect">
            <a:avLst/>
          </a:prstGeom>
          <a:noFill/>
        </p:spPr>
      </p:pic>
      <p:sp>
        <p:nvSpPr>
          <p:cNvPr id="167939" name="Text Box 3"/>
          <p:cNvSpPr txBox="1">
            <a:spLocks noChangeArrowheads="1"/>
          </p:cNvSpPr>
          <p:nvPr/>
        </p:nvSpPr>
        <p:spPr bwMode="auto">
          <a:xfrm>
            <a:off x="304800" y="304800"/>
            <a:ext cx="6934200" cy="641350"/>
          </a:xfrm>
          <a:prstGeom prst="rect">
            <a:avLst/>
          </a:prstGeom>
          <a:noFill/>
          <a:ln w="9525">
            <a:noFill/>
            <a:miter lim="800000"/>
            <a:headEnd/>
            <a:tailEnd/>
          </a:ln>
          <a:effectLst/>
        </p:spPr>
        <p:txBody>
          <a:bodyPr>
            <a:spAutoFit/>
          </a:bodyPr>
          <a:lstStyle/>
          <a:p>
            <a:pPr>
              <a:spcBef>
                <a:spcPct val="50000"/>
              </a:spcBef>
            </a:pPr>
            <a:r>
              <a:rPr lang="en-US" sz="3600">
                <a:solidFill>
                  <a:srgbClr val="FFFF66"/>
                </a:solidFill>
                <a:latin typeface="Copperplate Gothic Bold" pitchFamily="34" charset="0"/>
              </a:rPr>
              <a:t>Example 2</a:t>
            </a:r>
          </a:p>
        </p:txBody>
      </p:sp>
      <p:sp>
        <p:nvSpPr>
          <p:cNvPr id="167940" name="Text Box 4"/>
          <p:cNvSpPr txBox="1">
            <a:spLocks noChangeArrowheads="1"/>
          </p:cNvSpPr>
          <p:nvPr/>
        </p:nvSpPr>
        <p:spPr bwMode="auto">
          <a:xfrm>
            <a:off x="228600" y="1676400"/>
            <a:ext cx="8229600" cy="3683000"/>
          </a:xfrm>
          <a:prstGeom prst="rect">
            <a:avLst/>
          </a:prstGeom>
          <a:noFill/>
          <a:ln w="9525">
            <a:noFill/>
            <a:miter lim="800000"/>
            <a:headEnd/>
            <a:tailEnd/>
          </a:ln>
          <a:effectLst/>
        </p:spPr>
        <p:txBody>
          <a:bodyPr>
            <a:spAutoFit/>
          </a:bodyPr>
          <a:lstStyle/>
          <a:p>
            <a:pPr algn="just" eaLnBrk="0" hangingPunct="0">
              <a:lnSpc>
                <a:spcPct val="140000"/>
              </a:lnSpc>
              <a:spcBef>
                <a:spcPct val="50000"/>
              </a:spcBef>
            </a:pPr>
            <a:r>
              <a:rPr lang="en-US" sz="2800">
                <a:solidFill>
                  <a:schemeClr val="accent2"/>
                </a:solidFill>
                <a:latin typeface="Century" pitchFamily="18" charset="0"/>
              </a:rPr>
              <a:t>A rectangular waveguide with dimension a=2.5 cm, and b=1 cm is to operate below 15.1 GHz. How many TE and TM modes can the waveguide transmit if the guide is filled with medium characterized by </a:t>
            </a:r>
            <a:r>
              <a:rPr lang="el-GR" sz="2800">
                <a:solidFill>
                  <a:schemeClr val="accent2"/>
                </a:solidFill>
                <a:latin typeface="Century" pitchFamily="18" charset="0"/>
              </a:rPr>
              <a:t>σ</a:t>
            </a:r>
            <a:r>
              <a:rPr lang="en-US" sz="2800">
                <a:solidFill>
                  <a:schemeClr val="accent2"/>
                </a:solidFill>
                <a:latin typeface="Century" pitchFamily="18" charset="0"/>
              </a:rPr>
              <a:t>=0, µ</a:t>
            </a:r>
            <a:r>
              <a:rPr lang="en-US" sz="2800" baseline="-25000">
                <a:solidFill>
                  <a:schemeClr val="accent2"/>
                </a:solidFill>
                <a:latin typeface="Century" pitchFamily="18" charset="0"/>
              </a:rPr>
              <a:t>r</a:t>
            </a:r>
            <a:r>
              <a:rPr lang="en-US" sz="2800">
                <a:solidFill>
                  <a:schemeClr val="accent2"/>
                </a:solidFill>
                <a:latin typeface="Century" pitchFamily="18" charset="0"/>
              </a:rPr>
              <a:t>=1, </a:t>
            </a:r>
            <a:r>
              <a:rPr lang="el-GR" sz="2800">
                <a:solidFill>
                  <a:schemeClr val="accent2"/>
                </a:solidFill>
                <a:latin typeface="Century" pitchFamily="18" charset="0"/>
              </a:rPr>
              <a:t>ε</a:t>
            </a:r>
            <a:r>
              <a:rPr lang="en-US" sz="2800">
                <a:solidFill>
                  <a:schemeClr val="accent2"/>
                </a:solidFill>
                <a:latin typeface="Century" pitchFamily="18" charset="0"/>
              </a:rPr>
              <a:t>=4</a:t>
            </a:r>
            <a:r>
              <a:rPr lang="el-GR" sz="2800">
                <a:solidFill>
                  <a:schemeClr val="accent2"/>
                </a:solidFill>
                <a:latin typeface="Century" pitchFamily="18" charset="0"/>
              </a:rPr>
              <a:t>ε</a:t>
            </a:r>
            <a:r>
              <a:rPr lang="en-US" sz="2800" baseline="-25000">
                <a:solidFill>
                  <a:schemeClr val="accent2"/>
                </a:solidFill>
                <a:latin typeface="Century" pitchFamily="18" charset="0"/>
              </a:rPr>
              <a:t>0</a:t>
            </a:r>
            <a:r>
              <a:rPr lang="en-US" sz="2800">
                <a:solidFill>
                  <a:schemeClr val="accent2"/>
                </a:solidFill>
                <a:latin typeface="Century" pitchFamily="18" charset="0"/>
              </a:rPr>
              <a:t>. Calculate the cutoff frequencies of the modes. </a:t>
            </a:r>
          </a:p>
        </p:txBody>
      </p:sp>
      <p:pic>
        <p:nvPicPr>
          <p:cNvPr id="167941" name="Picture 5" descr="strange-render"/>
          <p:cNvPicPr>
            <a:picLocks noChangeAspect="1" noChangeArrowheads="1"/>
          </p:cNvPicPr>
          <p:nvPr/>
        </p:nvPicPr>
        <p:blipFill>
          <a:blip r:embed="rId3" cstate="print"/>
          <a:srcRect/>
          <a:stretch>
            <a:fillRect/>
          </a:stretch>
        </p:blipFill>
        <p:spPr bwMode="auto">
          <a:xfrm>
            <a:off x="6629400" y="4876800"/>
            <a:ext cx="2438400" cy="1908175"/>
          </a:xfrm>
          <a:prstGeom prst="rect">
            <a:avLst/>
          </a:prstGeom>
          <a:noFill/>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Picture 2" descr="empowered_slide"/>
          <p:cNvPicPr>
            <a:picLocks noChangeAspect="1" noChangeArrowheads="1"/>
          </p:cNvPicPr>
          <p:nvPr/>
        </p:nvPicPr>
        <p:blipFill>
          <a:blip r:embed="rId3"/>
          <a:srcRect/>
          <a:stretch>
            <a:fillRect/>
          </a:stretch>
        </p:blipFill>
        <p:spPr bwMode="auto">
          <a:xfrm>
            <a:off x="0" y="0"/>
            <a:ext cx="9144000" cy="6889750"/>
          </a:xfrm>
          <a:prstGeom prst="rect">
            <a:avLst/>
          </a:prstGeom>
          <a:noFill/>
        </p:spPr>
      </p:pic>
      <p:sp>
        <p:nvSpPr>
          <p:cNvPr id="168963" name="Text Box 3"/>
          <p:cNvSpPr txBox="1">
            <a:spLocks noChangeArrowheads="1"/>
          </p:cNvSpPr>
          <p:nvPr/>
        </p:nvSpPr>
        <p:spPr bwMode="auto">
          <a:xfrm>
            <a:off x="304800" y="304800"/>
            <a:ext cx="6934200" cy="641350"/>
          </a:xfrm>
          <a:prstGeom prst="rect">
            <a:avLst/>
          </a:prstGeom>
          <a:noFill/>
          <a:ln w="9525">
            <a:noFill/>
            <a:miter lim="800000"/>
            <a:headEnd/>
            <a:tailEnd/>
          </a:ln>
          <a:effectLst/>
        </p:spPr>
        <p:txBody>
          <a:bodyPr>
            <a:spAutoFit/>
          </a:bodyPr>
          <a:lstStyle/>
          <a:p>
            <a:pPr>
              <a:spcBef>
                <a:spcPct val="50000"/>
              </a:spcBef>
            </a:pPr>
            <a:r>
              <a:rPr lang="en-US" sz="3600">
                <a:solidFill>
                  <a:schemeClr val="folHlink"/>
                </a:solidFill>
                <a:latin typeface="Copperplate Gothic Bold" pitchFamily="34" charset="0"/>
              </a:rPr>
              <a:t>Solution to Example 2</a:t>
            </a:r>
          </a:p>
        </p:txBody>
      </p:sp>
      <p:graphicFrame>
        <p:nvGraphicFramePr>
          <p:cNvPr id="168964" name="Object 4"/>
          <p:cNvGraphicFramePr>
            <a:graphicFrameLocks noChangeAspect="1"/>
          </p:cNvGraphicFramePr>
          <p:nvPr/>
        </p:nvGraphicFramePr>
        <p:xfrm>
          <a:off x="609600" y="2286000"/>
          <a:ext cx="7467600" cy="1144588"/>
        </p:xfrm>
        <a:graphic>
          <a:graphicData uri="http://schemas.openxmlformats.org/presentationml/2006/ole">
            <p:oleObj spid="_x0000_s168964" name="Equation" r:id="rId4" imgW="3149280" imgH="482400" progId="Equation.3">
              <p:embed/>
            </p:oleObj>
          </a:graphicData>
        </a:graphic>
      </p:graphicFrame>
      <p:sp>
        <p:nvSpPr>
          <p:cNvPr id="168965" name="Text Box 5"/>
          <p:cNvSpPr txBox="1">
            <a:spLocks noChangeArrowheads="1"/>
          </p:cNvSpPr>
          <p:nvPr/>
        </p:nvSpPr>
        <p:spPr bwMode="auto">
          <a:xfrm>
            <a:off x="304800" y="1600200"/>
            <a:ext cx="5943600" cy="427038"/>
          </a:xfrm>
          <a:prstGeom prst="rect">
            <a:avLst/>
          </a:prstGeom>
          <a:noFill/>
          <a:ln w="9525" algn="ctr">
            <a:noFill/>
            <a:miter lim="800000"/>
            <a:headEnd/>
            <a:tailEnd/>
          </a:ln>
          <a:effectLst/>
        </p:spPr>
        <p:txBody>
          <a:bodyPr lIns="92075" tIns="46038" rIns="92075" bIns="46038">
            <a:spAutoFit/>
          </a:bodyPr>
          <a:lstStyle/>
          <a:p>
            <a:pPr>
              <a:spcBef>
                <a:spcPct val="50000"/>
              </a:spcBef>
            </a:pPr>
            <a:r>
              <a:rPr lang="en-US" sz="2200">
                <a:latin typeface="Century" pitchFamily="18" charset="0"/>
              </a:rPr>
              <a:t>The cutoff frequency is given by:</a:t>
            </a:r>
          </a:p>
        </p:txBody>
      </p:sp>
      <p:sp>
        <p:nvSpPr>
          <p:cNvPr id="168966" name="Text Box 6"/>
          <p:cNvSpPr txBox="1">
            <a:spLocks noChangeArrowheads="1"/>
          </p:cNvSpPr>
          <p:nvPr/>
        </p:nvSpPr>
        <p:spPr bwMode="auto">
          <a:xfrm>
            <a:off x="381000" y="3657600"/>
            <a:ext cx="4267200" cy="427038"/>
          </a:xfrm>
          <a:prstGeom prst="rect">
            <a:avLst/>
          </a:prstGeom>
          <a:noFill/>
          <a:ln w="9525" algn="ctr">
            <a:noFill/>
            <a:miter lim="800000"/>
            <a:headEnd/>
            <a:tailEnd/>
          </a:ln>
          <a:effectLst/>
        </p:spPr>
        <p:txBody>
          <a:bodyPr lIns="92075" tIns="46038" rIns="92075" bIns="46038">
            <a:spAutoFit/>
          </a:bodyPr>
          <a:lstStyle/>
          <a:p>
            <a:pPr>
              <a:spcBef>
                <a:spcPct val="50000"/>
              </a:spcBef>
            </a:pPr>
            <a:r>
              <a:rPr lang="en-US" sz="2200">
                <a:latin typeface="Century" pitchFamily="18" charset="0"/>
              </a:rPr>
              <a:t>With a = 2.5b or a/b = 2.5, </a:t>
            </a:r>
          </a:p>
        </p:txBody>
      </p:sp>
      <p:graphicFrame>
        <p:nvGraphicFramePr>
          <p:cNvPr id="168967" name="Object 7"/>
          <p:cNvGraphicFramePr>
            <a:graphicFrameLocks noChangeAspect="1"/>
          </p:cNvGraphicFramePr>
          <p:nvPr/>
        </p:nvGraphicFramePr>
        <p:xfrm>
          <a:off x="533400" y="4495800"/>
          <a:ext cx="3160713" cy="963613"/>
        </p:xfrm>
        <a:graphic>
          <a:graphicData uri="http://schemas.openxmlformats.org/presentationml/2006/ole">
            <p:oleObj spid="_x0000_s168967" name="Equation" r:id="rId5" imgW="1333440" imgH="406080" progId="Equation.3">
              <p:embed/>
            </p:oleObj>
          </a:graphicData>
        </a:graphic>
      </p:graphicFrame>
      <p:sp>
        <p:nvSpPr>
          <p:cNvPr id="168968" name="Text Box 8"/>
          <p:cNvSpPr txBox="1">
            <a:spLocks noChangeArrowheads="1"/>
          </p:cNvSpPr>
          <p:nvPr/>
        </p:nvSpPr>
        <p:spPr bwMode="auto">
          <a:xfrm>
            <a:off x="4038600" y="4724400"/>
            <a:ext cx="990600" cy="427038"/>
          </a:xfrm>
          <a:prstGeom prst="rect">
            <a:avLst/>
          </a:prstGeom>
          <a:noFill/>
          <a:ln w="9525" algn="ctr">
            <a:noFill/>
            <a:miter lim="800000"/>
            <a:headEnd/>
            <a:tailEnd/>
          </a:ln>
          <a:effectLst/>
        </p:spPr>
        <p:txBody>
          <a:bodyPr lIns="92075" tIns="46038" rIns="92075" bIns="46038">
            <a:spAutoFit/>
          </a:bodyPr>
          <a:lstStyle/>
          <a:p>
            <a:pPr>
              <a:spcBef>
                <a:spcPct val="50000"/>
              </a:spcBef>
            </a:pPr>
            <a:r>
              <a:rPr lang="en-US" sz="2200">
                <a:latin typeface="Century" pitchFamily="18" charset="0"/>
              </a:rPr>
              <a:t>So,</a:t>
            </a:r>
          </a:p>
        </p:txBody>
      </p:sp>
      <p:sp>
        <p:nvSpPr>
          <p:cNvPr id="168970" name="Text Box 10"/>
          <p:cNvSpPr txBox="1">
            <a:spLocks noChangeArrowheads="1"/>
          </p:cNvSpPr>
          <p:nvPr/>
        </p:nvSpPr>
        <p:spPr bwMode="auto">
          <a:xfrm>
            <a:off x="533400" y="5791200"/>
            <a:ext cx="990600" cy="427038"/>
          </a:xfrm>
          <a:prstGeom prst="rect">
            <a:avLst/>
          </a:prstGeom>
          <a:noFill/>
          <a:ln w="9525" algn="ctr">
            <a:noFill/>
            <a:miter lim="800000"/>
            <a:headEnd/>
            <a:tailEnd/>
          </a:ln>
          <a:effectLst/>
        </p:spPr>
        <p:txBody>
          <a:bodyPr lIns="92075" tIns="46038" rIns="92075" bIns="46038">
            <a:spAutoFit/>
          </a:bodyPr>
          <a:lstStyle/>
          <a:p>
            <a:pPr>
              <a:spcBef>
                <a:spcPct val="50000"/>
              </a:spcBef>
            </a:pPr>
            <a:r>
              <a:rPr lang="en-US" sz="2200">
                <a:latin typeface="Century" pitchFamily="18" charset="0"/>
              </a:rPr>
              <a:t>Or,</a:t>
            </a:r>
          </a:p>
        </p:txBody>
      </p:sp>
      <p:pic>
        <p:nvPicPr>
          <p:cNvPr id="168972" name="Picture 12" descr="strange-render"/>
          <p:cNvPicPr>
            <a:picLocks noChangeAspect="1" noChangeArrowheads="1"/>
          </p:cNvPicPr>
          <p:nvPr/>
        </p:nvPicPr>
        <p:blipFill>
          <a:blip r:embed="rId6" cstate="print"/>
          <a:srcRect/>
          <a:stretch>
            <a:fillRect/>
          </a:stretch>
        </p:blipFill>
        <p:spPr bwMode="auto">
          <a:xfrm>
            <a:off x="6629400" y="4876800"/>
            <a:ext cx="2438400" cy="1908175"/>
          </a:xfrm>
          <a:prstGeom prst="rect">
            <a:avLst/>
          </a:prstGeom>
          <a:noFill/>
        </p:spPr>
      </p:pic>
      <p:graphicFrame>
        <p:nvGraphicFramePr>
          <p:cNvPr id="168971" name="Object 11"/>
          <p:cNvGraphicFramePr>
            <a:graphicFrameLocks noChangeAspect="1"/>
          </p:cNvGraphicFramePr>
          <p:nvPr/>
        </p:nvGraphicFramePr>
        <p:xfrm>
          <a:off x="1295400" y="5791200"/>
          <a:ext cx="3795713" cy="661988"/>
        </p:xfrm>
        <a:graphic>
          <a:graphicData uri="http://schemas.openxmlformats.org/presentationml/2006/ole">
            <p:oleObj spid="_x0000_s168971" name="Equation" r:id="rId7" imgW="1600200" imgH="279360" progId="Equation.3">
              <p:embed/>
            </p:oleObj>
          </a:graphicData>
        </a:graphic>
      </p:graphicFrame>
      <p:graphicFrame>
        <p:nvGraphicFramePr>
          <p:cNvPr id="168969" name="Object 9"/>
          <p:cNvGraphicFramePr>
            <a:graphicFrameLocks noChangeAspect="1"/>
          </p:cNvGraphicFramePr>
          <p:nvPr/>
        </p:nvGraphicFramePr>
        <p:xfrm>
          <a:off x="4724400" y="4419600"/>
          <a:ext cx="3282950" cy="1054100"/>
        </p:xfrm>
        <a:graphic>
          <a:graphicData uri="http://schemas.openxmlformats.org/presentationml/2006/ole">
            <p:oleObj spid="_x0000_s168969" name="Equation" r:id="rId8" imgW="1384200" imgH="444240" progId="Equation.3">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32" name="Picture 12" descr="empowered_slide"/>
          <p:cNvPicPr>
            <a:picLocks noChangeAspect="1" noChangeArrowheads="1"/>
          </p:cNvPicPr>
          <p:nvPr/>
        </p:nvPicPr>
        <p:blipFill>
          <a:blip r:embed="rId2"/>
          <a:srcRect/>
          <a:stretch>
            <a:fillRect/>
          </a:stretch>
        </p:blipFill>
        <p:spPr bwMode="auto">
          <a:xfrm>
            <a:off x="0" y="0"/>
            <a:ext cx="9144000" cy="6888163"/>
          </a:xfrm>
          <a:prstGeom prst="rect">
            <a:avLst/>
          </a:prstGeom>
          <a:noFill/>
        </p:spPr>
      </p:pic>
      <p:sp>
        <p:nvSpPr>
          <p:cNvPr id="5128" name="Text Box 8"/>
          <p:cNvSpPr txBox="1">
            <a:spLocks noChangeArrowheads="1"/>
          </p:cNvSpPr>
          <p:nvPr/>
        </p:nvSpPr>
        <p:spPr bwMode="auto">
          <a:xfrm>
            <a:off x="228600" y="0"/>
            <a:ext cx="84582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1.1	Rectangular Waveguide Fundamentals     </a:t>
            </a:r>
          </a:p>
        </p:txBody>
      </p:sp>
      <p:sp>
        <p:nvSpPr>
          <p:cNvPr id="5129" name="Text Box 9"/>
          <p:cNvSpPr txBox="1">
            <a:spLocks noChangeArrowheads="1"/>
          </p:cNvSpPr>
          <p:nvPr/>
        </p:nvSpPr>
        <p:spPr bwMode="auto">
          <a:xfrm>
            <a:off x="228600" y="1371600"/>
            <a:ext cx="8229600" cy="457200"/>
          </a:xfrm>
          <a:prstGeom prst="rect">
            <a:avLst/>
          </a:prstGeom>
          <a:noFill/>
          <a:ln w="9525">
            <a:noFill/>
            <a:miter lim="800000"/>
            <a:headEnd/>
            <a:tailEnd/>
          </a:ln>
          <a:effectLst/>
        </p:spPr>
        <p:txBody>
          <a:bodyPr>
            <a:spAutoFit/>
          </a:bodyPr>
          <a:lstStyle/>
          <a:p>
            <a:pPr eaLnBrk="0" hangingPunct="0">
              <a:spcBef>
                <a:spcPct val="50000"/>
              </a:spcBef>
            </a:pPr>
            <a:r>
              <a:rPr lang="en-US" sz="2400">
                <a:latin typeface="Century" pitchFamily="18" charset="0"/>
              </a:rPr>
              <a:t>A cross section of rectangular waveguide is shown below:</a:t>
            </a:r>
          </a:p>
        </p:txBody>
      </p:sp>
      <p:pic>
        <p:nvPicPr>
          <p:cNvPr id="5130" name="Picture 10" descr="fig_07-00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52400" y="2133600"/>
            <a:ext cx="4191000" cy="2820988"/>
          </a:xfrm>
          <a:prstGeom prst="rect">
            <a:avLst/>
          </a:prstGeom>
          <a:noFill/>
          <a:ln w="9525">
            <a:noFill/>
            <a:miter lim="800000"/>
            <a:headEnd/>
            <a:tailEnd/>
          </a:ln>
        </p:spPr>
      </p:pic>
      <p:pic>
        <p:nvPicPr>
          <p:cNvPr id="5133" name="Picture 13" descr="strange-render"/>
          <p:cNvPicPr>
            <a:picLocks noChangeAspect="1" noChangeArrowheads="1"/>
          </p:cNvPicPr>
          <p:nvPr/>
        </p:nvPicPr>
        <p:blipFill>
          <a:blip r:embed="rId4" cstate="print"/>
          <a:srcRect/>
          <a:stretch>
            <a:fillRect/>
          </a:stretch>
        </p:blipFill>
        <p:spPr bwMode="auto">
          <a:xfrm>
            <a:off x="6629400" y="4876800"/>
            <a:ext cx="2438400" cy="1908175"/>
          </a:xfrm>
          <a:prstGeom prst="rect">
            <a:avLst/>
          </a:prstGeom>
          <a:noFill/>
        </p:spPr>
      </p:pic>
      <p:sp>
        <p:nvSpPr>
          <p:cNvPr id="5131" name="Text Box 11"/>
          <p:cNvSpPr txBox="1">
            <a:spLocks noChangeArrowheads="1"/>
          </p:cNvSpPr>
          <p:nvPr/>
        </p:nvSpPr>
        <p:spPr bwMode="auto">
          <a:xfrm>
            <a:off x="4419600" y="1981200"/>
            <a:ext cx="4572000" cy="3898900"/>
          </a:xfrm>
          <a:prstGeom prst="rect">
            <a:avLst/>
          </a:prstGeom>
          <a:noFill/>
          <a:ln w="9525">
            <a:noFill/>
            <a:miter lim="800000"/>
            <a:headEnd/>
            <a:tailEnd/>
          </a:ln>
          <a:effectLst/>
        </p:spPr>
        <p:txBody>
          <a:bodyPr>
            <a:spAutoFit/>
          </a:bodyPr>
          <a:lstStyle/>
          <a:p>
            <a:pPr algn="just" eaLnBrk="0" hangingPunct="0">
              <a:lnSpc>
                <a:spcPct val="110000"/>
              </a:lnSpc>
              <a:spcBef>
                <a:spcPct val="50000"/>
              </a:spcBef>
              <a:buFontTx/>
              <a:buChar char="•"/>
            </a:pPr>
            <a:r>
              <a:rPr lang="en-US" sz="2000">
                <a:latin typeface="Century" pitchFamily="18" charset="0"/>
              </a:rPr>
              <a:t> Propagation is in the +z direction or out of page.</a:t>
            </a:r>
          </a:p>
          <a:p>
            <a:pPr algn="just" eaLnBrk="0" hangingPunct="0">
              <a:lnSpc>
                <a:spcPct val="110000"/>
              </a:lnSpc>
              <a:spcBef>
                <a:spcPct val="50000"/>
              </a:spcBef>
              <a:buFontTx/>
              <a:buChar char="•"/>
            </a:pPr>
            <a:r>
              <a:rPr lang="en-US" sz="2000">
                <a:latin typeface="Century" pitchFamily="18" charset="0"/>
              </a:rPr>
              <a:t> Conducting walls </a:t>
            </a:r>
            <a:r>
              <a:rPr lang="en-US" sz="2000">
                <a:latin typeface="Century" pitchFamily="18" charset="0"/>
                <a:sym typeface="Wingdings" pitchFamily="2" charset="2"/>
              </a:rPr>
              <a:t> brass, copper or aluminium.</a:t>
            </a:r>
          </a:p>
          <a:p>
            <a:pPr algn="just" eaLnBrk="0" hangingPunct="0">
              <a:lnSpc>
                <a:spcPct val="110000"/>
              </a:lnSpc>
              <a:spcBef>
                <a:spcPct val="50000"/>
              </a:spcBef>
              <a:buFontTx/>
              <a:buChar char="•"/>
            </a:pPr>
            <a:r>
              <a:rPr lang="en-US" sz="2000">
                <a:latin typeface="Century" pitchFamily="18" charset="0"/>
                <a:sym typeface="Wingdings" pitchFamily="2" charset="2"/>
              </a:rPr>
              <a:t> Chosen to be thick enough for mechanical rigidity and several skin depths over the frequency of interest. </a:t>
            </a:r>
          </a:p>
          <a:p>
            <a:pPr algn="just" eaLnBrk="0" hangingPunct="0">
              <a:lnSpc>
                <a:spcPct val="110000"/>
              </a:lnSpc>
              <a:spcBef>
                <a:spcPct val="50000"/>
              </a:spcBef>
              <a:buFontTx/>
              <a:buChar char="•"/>
            </a:pPr>
            <a:r>
              <a:rPr lang="en-US" sz="2000">
                <a:latin typeface="Century" pitchFamily="18" charset="0"/>
                <a:sym typeface="Wingdings" pitchFamily="2" charset="2"/>
              </a:rPr>
              <a:t> The inside wall  electroplated with silver or gold to improve performance</a:t>
            </a:r>
            <a:endParaRPr lang="en-US" sz="2000">
              <a:latin typeface="Century"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892" name="Picture 4" descr="empowered_printable"/>
          <p:cNvPicPr>
            <a:picLocks noChangeAspect="1" noChangeArrowheads="1"/>
          </p:cNvPicPr>
          <p:nvPr/>
        </p:nvPicPr>
        <p:blipFill>
          <a:blip r:embed="rId3"/>
          <a:srcRect/>
          <a:stretch>
            <a:fillRect/>
          </a:stretch>
        </p:blipFill>
        <p:spPr bwMode="auto">
          <a:xfrm>
            <a:off x="0" y="0"/>
            <a:ext cx="9144000" cy="6889750"/>
          </a:xfrm>
          <a:prstGeom prst="rect">
            <a:avLst/>
          </a:prstGeom>
          <a:noFill/>
        </p:spPr>
      </p:pic>
      <p:sp>
        <p:nvSpPr>
          <p:cNvPr id="165893" name="Text Box 5"/>
          <p:cNvSpPr txBox="1">
            <a:spLocks noChangeArrowheads="1"/>
          </p:cNvSpPr>
          <p:nvPr/>
        </p:nvSpPr>
        <p:spPr bwMode="auto">
          <a:xfrm>
            <a:off x="304800" y="304800"/>
            <a:ext cx="8534400" cy="641350"/>
          </a:xfrm>
          <a:prstGeom prst="rect">
            <a:avLst/>
          </a:prstGeom>
          <a:noFill/>
          <a:ln w="9525">
            <a:noFill/>
            <a:miter lim="800000"/>
            <a:headEnd/>
            <a:tailEnd/>
          </a:ln>
          <a:effectLst/>
        </p:spPr>
        <p:txBody>
          <a:bodyPr>
            <a:spAutoFit/>
          </a:bodyPr>
          <a:lstStyle/>
          <a:p>
            <a:pPr>
              <a:spcBef>
                <a:spcPct val="50000"/>
              </a:spcBef>
            </a:pPr>
            <a:r>
              <a:rPr lang="en-US" sz="3600">
                <a:solidFill>
                  <a:schemeClr val="folHlink"/>
                </a:solidFill>
                <a:latin typeface="Copperplate Gothic Bold" pitchFamily="34" charset="0"/>
              </a:rPr>
              <a:t>Solution to Example 2 (Cont’d..)</a:t>
            </a:r>
          </a:p>
        </p:txBody>
      </p:sp>
      <p:sp>
        <p:nvSpPr>
          <p:cNvPr id="165894" name="Text Box 6"/>
          <p:cNvSpPr txBox="1">
            <a:spLocks noChangeArrowheads="1"/>
          </p:cNvSpPr>
          <p:nvPr/>
        </p:nvSpPr>
        <p:spPr bwMode="auto">
          <a:xfrm>
            <a:off x="381000" y="1676400"/>
            <a:ext cx="7620000" cy="1565275"/>
          </a:xfrm>
          <a:prstGeom prst="rect">
            <a:avLst/>
          </a:prstGeom>
          <a:noFill/>
          <a:ln w="9525" algn="ctr">
            <a:noFill/>
            <a:miter lim="800000"/>
            <a:headEnd/>
            <a:tailEnd/>
          </a:ln>
          <a:effectLst/>
        </p:spPr>
        <p:txBody>
          <a:bodyPr lIns="92075" tIns="46038" rIns="92075" bIns="46038">
            <a:spAutoFit/>
          </a:bodyPr>
          <a:lstStyle/>
          <a:p>
            <a:pPr algn="just">
              <a:lnSpc>
                <a:spcPct val="110000"/>
              </a:lnSpc>
              <a:spcBef>
                <a:spcPct val="50000"/>
              </a:spcBef>
            </a:pPr>
            <a:r>
              <a:rPr lang="en-US" sz="2200">
                <a:latin typeface="Century" pitchFamily="18" charset="0"/>
              </a:rPr>
              <a:t>Since we are looking for cutoff freq below 15.1 GHz, a systematic way is to fix m or n and increase the other until fc</a:t>
            </a:r>
            <a:r>
              <a:rPr lang="en-US" sz="2200" baseline="-25000">
                <a:latin typeface="Century" pitchFamily="18" charset="0"/>
              </a:rPr>
              <a:t>mn</a:t>
            </a:r>
            <a:r>
              <a:rPr lang="en-US" sz="2200">
                <a:latin typeface="Century" pitchFamily="18" charset="0"/>
              </a:rPr>
              <a:t> is greater than 15.1 GHz. So, by fixing m and increasing n,</a:t>
            </a:r>
          </a:p>
        </p:txBody>
      </p:sp>
      <p:graphicFrame>
        <p:nvGraphicFramePr>
          <p:cNvPr id="165895" name="Object 7"/>
          <p:cNvGraphicFramePr>
            <a:graphicFrameLocks noChangeAspect="1"/>
          </p:cNvGraphicFramePr>
          <p:nvPr/>
        </p:nvGraphicFramePr>
        <p:xfrm>
          <a:off x="914400" y="3505200"/>
          <a:ext cx="6477000" cy="1344613"/>
        </p:xfrm>
        <a:graphic>
          <a:graphicData uri="http://schemas.openxmlformats.org/presentationml/2006/ole">
            <p:oleObj spid="_x0000_s165895" name="Equation" r:id="rId4" imgW="2755800" imgH="571320" progId="Equation.3">
              <p:embed/>
            </p:oleObj>
          </a:graphicData>
        </a:graphic>
      </p:graphicFrame>
      <p:sp>
        <p:nvSpPr>
          <p:cNvPr id="165896" name="Text Box 8"/>
          <p:cNvSpPr txBox="1">
            <a:spLocks noChangeArrowheads="1"/>
          </p:cNvSpPr>
          <p:nvPr/>
        </p:nvSpPr>
        <p:spPr bwMode="auto">
          <a:xfrm>
            <a:off x="609600" y="5181600"/>
            <a:ext cx="8305800" cy="427038"/>
          </a:xfrm>
          <a:prstGeom prst="rect">
            <a:avLst/>
          </a:prstGeom>
          <a:noFill/>
          <a:ln w="9525" algn="ctr">
            <a:noFill/>
            <a:miter lim="800000"/>
            <a:headEnd/>
            <a:tailEnd/>
          </a:ln>
          <a:effectLst/>
        </p:spPr>
        <p:txBody>
          <a:bodyPr lIns="92075" tIns="46038" rIns="92075" bIns="46038">
            <a:spAutoFit/>
          </a:bodyPr>
          <a:lstStyle/>
          <a:p>
            <a:pPr>
              <a:spcBef>
                <a:spcPct val="50000"/>
              </a:spcBef>
            </a:pPr>
            <a:r>
              <a:rPr lang="en-US" sz="2200">
                <a:latin typeface="Century" pitchFamily="18" charset="0"/>
              </a:rPr>
              <a:t>Thus, for fc</a:t>
            </a:r>
            <a:r>
              <a:rPr lang="en-US" sz="2200" baseline="-25000">
                <a:latin typeface="Century" pitchFamily="18" charset="0"/>
              </a:rPr>
              <a:t>mn </a:t>
            </a:r>
            <a:r>
              <a:rPr lang="en-US" sz="2200">
                <a:latin typeface="Century" pitchFamily="18" charset="0"/>
              </a:rPr>
              <a:t>&lt; 15.1 GHz, the maximum n = 2. </a:t>
            </a:r>
          </a:p>
        </p:txBody>
      </p:sp>
      <p:pic>
        <p:nvPicPr>
          <p:cNvPr id="165897" name="Picture 9" descr="strange-render"/>
          <p:cNvPicPr>
            <a:picLocks noChangeAspect="1" noChangeArrowheads="1"/>
          </p:cNvPicPr>
          <p:nvPr/>
        </p:nvPicPr>
        <p:blipFill>
          <a:blip r:embed="rId5" cstate="print"/>
          <a:srcRect/>
          <a:stretch>
            <a:fillRect/>
          </a:stretch>
        </p:blipFill>
        <p:spPr bwMode="auto">
          <a:xfrm>
            <a:off x="6629400" y="4876800"/>
            <a:ext cx="2438400" cy="1908175"/>
          </a:xfrm>
          <a:prstGeom prst="rect">
            <a:avLst/>
          </a:prstGeom>
          <a:noFill/>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916" name="Picture 4" descr="empowered_slide"/>
          <p:cNvPicPr>
            <a:picLocks noChangeAspect="1" noChangeArrowheads="1"/>
          </p:cNvPicPr>
          <p:nvPr/>
        </p:nvPicPr>
        <p:blipFill>
          <a:blip r:embed="rId3"/>
          <a:srcRect/>
          <a:stretch>
            <a:fillRect/>
          </a:stretch>
        </p:blipFill>
        <p:spPr bwMode="auto">
          <a:xfrm>
            <a:off x="0" y="0"/>
            <a:ext cx="9144000" cy="6889750"/>
          </a:xfrm>
          <a:prstGeom prst="rect">
            <a:avLst/>
          </a:prstGeom>
          <a:noFill/>
        </p:spPr>
      </p:pic>
      <p:sp>
        <p:nvSpPr>
          <p:cNvPr id="166917" name="Text Box 5"/>
          <p:cNvSpPr txBox="1">
            <a:spLocks noChangeArrowheads="1"/>
          </p:cNvSpPr>
          <p:nvPr/>
        </p:nvSpPr>
        <p:spPr bwMode="auto">
          <a:xfrm>
            <a:off x="304800" y="304800"/>
            <a:ext cx="8534400" cy="641350"/>
          </a:xfrm>
          <a:prstGeom prst="rect">
            <a:avLst/>
          </a:prstGeom>
          <a:noFill/>
          <a:ln w="9525">
            <a:noFill/>
            <a:miter lim="800000"/>
            <a:headEnd/>
            <a:tailEnd/>
          </a:ln>
          <a:effectLst/>
        </p:spPr>
        <p:txBody>
          <a:bodyPr>
            <a:spAutoFit/>
          </a:bodyPr>
          <a:lstStyle/>
          <a:p>
            <a:pPr>
              <a:spcBef>
                <a:spcPct val="50000"/>
              </a:spcBef>
            </a:pPr>
            <a:r>
              <a:rPr lang="en-US" sz="3600">
                <a:solidFill>
                  <a:schemeClr val="folHlink"/>
                </a:solidFill>
                <a:latin typeface="Copperplate Gothic Bold" pitchFamily="34" charset="0"/>
              </a:rPr>
              <a:t>Solution to Example 2 (Cont’d..)</a:t>
            </a:r>
          </a:p>
        </p:txBody>
      </p:sp>
      <p:sp>
        <p:nvSpPr>
          <p:cNvPr id="166918" name="Text Box 6"/>
          <p:cNvSpPr txBox="1">
            <a:spLocks noChangeArrowheads="1"/>
          </p:cNvSpPr>
          <p:nvPr/>
        </p:nvSpPr>
        <p:spPr bwMode="auto">
          <a:xfrm>
            <a:off x="381000" y="1676400"/>
            <a:ext cx="7620000" cy="460375"/>
          </a:xfrm>
          <a:prstGeom prst="rect">
            <a:avLst/>
          </a:prstGeom>
          <a:noFill/>
          <a:ln w="9525" algn="ctr">
            <a:noFill/>
            <a:miter lim="800000"/>
            <a:headEnd/>
            <a:tailEnd/>
          </a:ln>
          <a:effectLst/>
        </p:spPr>
        <p:txBody>
          <a:bodyPr lIns="92075" tIns="46038" rIns="92075" bIns="46038">
            <a:spAutoFit/>
          </a:bodyPr>
          <a:lstStyle/>
          <a:p>
            <a:pPr algn="just">
              <a:lnSpc>
                <a:spcPct val="110000"/>
              </a:lnSpc>
              <a:spcBef>
                <a:spcPct val="50000"/>
              </a:spcBef>
            </a:pPr>
            <a:r>
              <a:rPr lang="en-US" sz="2200">
                <a:latin typeface="Century" pitchFamily="18" charset="0"/>
              </a:rPr>
              <a:t>Then, fix n and increase m,</a:t>
            </a:r>
          </a:p>
        </p:txBody>
      </p:sp>
      <p:graphicFrame>
        <p:nvGraphicFramePr>
          <p:cNvPr id="166919" name="Object 7"/>
          <p:cNvGraphicFramePr>
            <a:graphicFrameLocks noChangeAspect="1"/>
          </p:cNvGraphicFramePr>
          <p:nvPr/>
        </p:nvGraphicFramePr>
        <p:xfrm>
          <a:off x="914400" y="2362200"/>
          <a:ext cx="5133975" cy="2719388"/>
        </p:xfrm>
        <a:graphic>
          <a:graphicData uri="http://schemas.openxmlformats.org/presentationml/2006/ole">
            <p:oleObj spid="_x0000_s166919" name="Equation" r:id="rId4" imgW="2184120" imgH="1155600" progId="Equation.3">
              <p:embed/>
            </p:oleObj>
          </a:graphicData>
        </a:graphic>
      </p:graphicFrame>
      <p:sp>
        <p:nvSpPr>
          <p:cNvPr id="166920" name="Text Box 8"/>
          <p:cNvSpPr txBox="1">
            <a:spLocks noChangeArrowheads="1"/>
          </p:cNvSpPr>
          <p:nvPr/>
        </p:nvSpPr>
        <p:spPr bwMode="auto">
          <a:xfrm>
            <a:off x="457200" y="5257800"/>
            <a:ext cx="8305800" cy="427038"/>
          </a:xfrm>
          <a:prstGeom prst="rect">
            <a:avLst/>
          </a:prstGeom>
          <a:noFill/>
          <a:ln w="9525" algn="ctr">
            <a:noFill/>
            <a:miter lim="800000"/>
            <a:headEnd/>
            <a:tailEnd/>
          </a:ln>
          <a:effectLst/>
        </p:spPr>
        <p:txBody>
          <a:bodyPr lIns="92075" tIns="46038" rIns="92075" bIns="46038">
            <a:spAutoFit/>
          </a:bodyPr>
          <a:lstStyle/>
          <a:p>
            <a:pPr>
              <a:spcBef>
                <a:spcPct val="50000"/>
              </a:spcBef>
            </a:pPr>
            <a:r>
              <a:rPr lang="en-US" sz="2200">
                <a:latin typeface="Century" pitchFamily="18" charset="0"/>
              </a:rPr>
              <a:t>Thus, for fc</a:t>
            </a:r>
            <a:r>
              <a:rPr lang="en-US" sz="2200" baseline="-25000">
                <a:latin typeface="Century" pitchFamily="18" charset="0"/>
              </a:rPr>
              <a:t>mn </a:t>
            </a:r>
            <a:r>
              <a:rPr lang="en-US" sz="2200">
                <a:latin typeface="Century" pitchFamily="18" charset="0"/>
              </a:rPr>
              <a:t>&lt; 15.1 GHz, the maximum m = 5. </a:t>
            </a:r>
          </a:p>
        </p:txBody>
      </p:sp>
      <p:pic>
        <p:nvPicPr>
          <p:cNvPr id="166921" name="Picture 9" descr="strange-render"/>
          <p:cNvPicPr>
            <a:picLocks noChangeAspect="1" noChangeArrowheads="1"/>
          </p:cNvPicPr>
          <p:nvPr/>
        </p:nvPicPr>
        <p:blipFill>
          <a:blip r:embed="rId5" cstate="print"/>
          <a:srcRect/>
          <a:stretch>
            <a:fillRect/>
          </a:stretch>
        </p:blipFill>
        <p:spPr bwMode="auto">
          <a:xfrm>
            <a:off x="6629400" y="4876800"/>
            <a:ext cx="2438400" cy="1908175"/>
          </a:xfrm>
          <a:prstGeom prst="rect">
            <a:avLst/>
          </a:prstGeom>
          <a:noFill/>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986" name="Picture 2" descr="empowered_printable"/>
          <p:cNvPicPr>
            <a:picLocks noChangeAspect="1" noChangeArrowheads="1"/>
          </p:cNvPicPr>
          <p:nvPr/>
        </p:nvPicPr>
        <p:blipFill>
          <a:blip r:embed="rId3"/>
          <a:srcRect/>
          <a:stretch>
            <a:fillRect/>
          </a:stretch>
        </p:blipFill>
        <p:spPr bwMode="auto">
          <a:xfrm>
            <a:off x="0" y="0"/>
            <a:ext cx="9144000" cy="6889750"/>
          </a:xfrm>
          <a:prstGeom prst="rect">
            <a:avLst/>
          </a:prstGeom>
          <a:noFill/>
        </p:spPr>
      </p:pic>
      <p:sp>
        <p:nvSpPr>
          <p:cNvPr id="169987" name="Text Box 3"/>
          <p:cNvSpPr txBox="1">
            <a:spLocks noChangeArrowheads="1"/>
          </p:cNvSpPr>
          <p:nvPr/>
        </p:nvSpPr>
        <p:spPr bwMode="auto">
          <a:xfrm>
            <a:off x="304800" y="304800"/>
            <a:ext cx="8534400" cy="641350"/>
          </a:xfrm>
          <a:prstGeom prst="rect">
            <a:avLst/>
          </a:prstGeom>
          <a:noFill/>
          <a:ln w="9525">
            <a:noFill/>
            <a:miter lim="800000"/>
            <a:headEnd/>
            <a:tailEnd/>
          </a:ln>
          <a:effectLst/>
        </p:spPr>
        <p:txBody>
          <a:bodyPr>
            <a:spAutoFit/>
          </a:bodyPr>
          <a:lstStyle/>
          <a:p>
            <a:pPr>
              <a:spcBef>
                <a:spcPct val="50000"/>
              </a:spcBef>
            </a:pPr>
            <a:r>
              <a:rPr lang="en-US" sz="3600">
                <a:solidFill>
                  <a:schemeClr val="folHlink"/>
                </a:solidFill>
                <a:latin typeface="Copperplate Gothic Bold" pitchFamily="34" charset="0"/>
              </a:rPr>
              <a:t>Solution to Example 2 (Cont’d..)</a:t>
            </a:r>
          </a:p>
        </p:txBody>
      </p:sp>
      <p:sp>
        <p:nvSpPr>
          <p:cNvPr id="169988" name="Text Box 4"/>
          <p:cNvSpPr txBox="1">
            <a:spLocks noChangeArrowheads="1"/>
          </p:cNvSpPr>
          <p:nvPr/>
        </p:nvSpPr>
        <p:spPr bwMode="auto">
          <a:xfrm>
            <a:off x="381000" y="1676400"/>
            <a:ext cx="7620000" cy="828675"/>
          </a:xfrm>
          <a:prstGeom prst="rect">
            <a:avLst/>
          </a:prstGeom>
          <a:noFill/>
          <a:ln w="9525" algn="ctr">
            <a:noFill/>
            <a:miter lim="800000"/>
            <a:headEnd/>
            <a:tailEnd/>
          </a:ln>
          <a:effectLst/>
        </p:spPr>
        <p:txBody>
          <a:bodyPr lIns="92075" tIns="46038" rIns="92075" bIns="46038">
            <a:spAutoFit/>
          </a:bodyPr>
          <a:lstStyle/>
          <a:p>
            <a:pPr algn="just">
              <a:lnSpc>
                <a:spcPct val="110000"/>
              </a:lnSpc>
              <a:spcBef>
                <a:spcPct val="50000"/>
              </a:spcBef>
            </a:pPr>
            <a:r>
              <a:rPr lang="en-US" sz="2200">
                <a:latin typeface="Century" pitchFamily="18" charset="0"/>
              </a:rPr>
              <a:t>We know the maximum value of m and n, so try other possible combinations in between the maximum values.</a:t>
            </a:r>
          </a:p>
        </p:txBody>
      </p:sp>
      <p:graphicFrame>
        <p:nvGraphicFramePr>
          <p:cNvPr id="169989" name="Object 5"/>
          <p:cNvGraphicFramePr>
            <a:graphicFrameLocks noChangeAspect="1"/>
          </p:cNvGraphicFramePr>
          <p:nvPr/>
        </p:nvGraphicFramePr>
        <p:xfrm>
          <a:off x="381000" y="2819400"/>
          <a:ext cx="8077200" cy="2506663"/>
        </p:xfrm>
        <a:graphic>
          <a:graphicData uri="http://schemas.openxmlformats.org/presentationml/2006/ole">
            <p:oleObj spid="_x0000_s169989" name="Equation" r:id="rId4" imgW="3606480" imgH="1117440" progId="Equation.3">
              <p:embed/>
            </p:oleObj>
          </a:graphicData>
        </a:graphic>
      </p:graphicFrame>
      <p:pic>
        <p:nvPicPr>
          <p:cNvPr id="169990" name="Picture 6" descr="strange-render"/>
          <p:cNvPicPr>
            <a:picLocks noChangeAspect="1" noChangeArrowheads="1"/>
          </p:cNvPicPr>
          <p:nvPr/>
        </p:nvPicPr>
        <p:blipFill>
          <a:blip r:embed="rId5" cstate="print"/>
          <a:srcRect/>
          <a:stretch>
            <a:fillRect/>
          </a:stretch>
        </p:blipFill>
        <p:spPr bwMode="auto">
          <a:xfrm>
            <a:off x="6629400" y="4876800"/>
            <a:ext cx="2438400" cy="1908175"/>
          </a:xfrm>
          <a:prstGeom prst="rect">
            <a:avLst/>
          </a:prstGeom>
          <a:noFill/>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010" name="Picture 2" descr="empowered_slide"/>
          <p:cNvPicPr>
            <a:picLocks noChangeAspect="1" noChangeArrowheads="1"/>
          </p:cNvPicPr>
          <p:nvPr/>
        </p:nvPicPr>
        <p:blipFill>
          <a:blip r:embed="rId2"/>
          <a:srcRect/>
          <a:stretch>
            <a:fillRect/>
          </a:stretch>
        </p:blipFill>
        <p:spPr bwMode="auto">
          <a:xfrm>
            <a:off x="0" y="0"/>
            <a:ext cx="9144000" cy="6889750"/>
          </a:xfrm>
          <a:prstGeom prst="rect">
            <a:avLst/>
          </a:prstGeom>
          <a:noFill/>
        </p:spPr>
      </p:pic>
      <p:sp>
        <p:nvSpPr>
          <p:cNvPr id="171011" name="Text Box 3"/>
          <p:cNvSpPr txBox="1">
            <a:spLocks noChangeArrowheads="1"/>
          </p:cNvSpPr>
          <p:nvPr/>
        </p:nvSpPr>
        <p:spPr bwMode="auto">
          <a:xfrm>
            <a:off x="304800" y="304800"/>
            <a:ext cx="8534400" cy="641350"/>
          </a:xfrm>
          <a:prstGeom prst="rect">
            <a:avLst/>
          </a:prstGeom>
          <a:noFill/>
          <a:ln w="9525">
            <a:noFill/>
            <a:miter lim="800000"/>
            <a:headEnd/>
            <a:tailEnd/>
          </a:ln>
          <a:effectLst/>
        </p:spPr>
        <p:txBody>
          <a:bodyPr>
            <a:spAutoFit/>
          </a:bodyPr>
          <a:lstStyle/>
          <a:p>
            <a:pPr>
              <a:spcBef>
                <a:spcPct val="50000"/>
              </a:spcBef>
            </a:pPr>
            <a:r>
              <a:rPr lang="en-US" sz="3600">
                <a:solidFill>
                  <a:schemeClr val="folHlink"/>
                </a:solidFill>
                <a:latin typeface="Copperplate Gothic Bold" pitchFamily="34" charset="0"/>
              </a:rPr>
              <a:t>Solution to Example 2 (Cont’d..)</a:t>
            </a:r>
          </a:p>
        </p:txBody>
      </p:sp>
      <p:sp>
        <p:nvSpPr>
          <p:cNvPr id="171012" name="Text Box 4"/>
          <p:cNvSpPr txBox="1">
            <a:spLocks noChangeArrowheads="1"/>
          </p:cNvSpPr>
          <p:nvPr/>
        </p:nvSpPr>
        <p:spPr bwMode="auto">
          <a:xfrm>
            <a:off x="381000" y="1676400"/>
            <a:ext cx="7620000" cy="1296988"/>
          </a:xfrm>
          <a:prstGeom prst="rect">
            <a:avLst/>
          </a:prstGeom>
          <a:noFill/>
          <a:ln w="9525" algn="ctr">
            <a:noFill/>
            <a:miter lim="800000"/>
            <a:headEnd/>
            <a:tailEnd/>
          </a:ln>
          <a:effectLst/>
        </p:spPr>
        <p:txBody>
          <a:bodyPr lIns="92075" tIns="46038" rIns="92075" bIns="46038">
            <a:spAutoFit/>
          </a:bodyPr>
          <a:lstStyle/>
          <a:p>
            <a:pPr algn="just">
              <a:lnSpc>
                <a:spcPct val="120000"/>
              </a:lnSpc>
              <a:spcBef>
                <a:spcPct val="50000"/>
              </a:spcBef>
            </a:pPr>
            <a:r>
              <a:rPr lang="en-US" sz="2200">
                <a:latin typeface="Century" pitchFamily="18" charset="0"/>
              </a:rPr>
              <a:t>Those modes whose cutoff freq are less or equal to 15.1 GHz will be transmitted, that is 11 TE modes and 4 TM modes, as illustrated below:</a:t>
            </a:r>
          </a:p>
        </p:txBody>
      </p:sp>
      <p:pic>
        <p:nvPicPr>
          <p:cNvPr id="171013" name="Picture 5" descr="strange-render"/>
          <p:cNvPicPr>
            <a:picLocks noChangeAspect="1" noChangeArrowheads="1"/>
          </p:cNvPicPr>
          <p:nvPr/>
        </p:nvPicPr>
        <p:blipFill>
          <a:blip r:embed="rId3" cstate="print"/>
          <a:srcRect/>
          <a:stretch>
            <a:fillRect/>
          </a:stretch>
        </p:blipFill>
        <p:spPr bwMode="auto">
          <a:xfrm>
            <a:off x="6629400" y="4876800"/>
            <a:ext cx="2438400" cy="1908175"/>
          </a:xfrm>
          <a:prstGeom prst="rect">
            <a:avLst/>
          </a:prstGeom>
          <a:noFill/>
        </p:spPr>
      </p:pic>
      <p:pic>
        <p:nvPicPr>
          <p:cNvPr id="171014" name="Picture 6" descr="12"/>
          <p:cNvPicPr>
            <a:picLocks noChangeAspect="1" noChangeArrowheads="1"/>
          </p:cNvPicPr>
          <p:nvPr/>
        </p:nvPicPr>
        <p:blipFill>
          <a:blip r:embed="rId4"/>
          <a:srcRect/>
          <a:stretch>
            <a:fillRect/>
          </a:stretch>
        </p:blipFill>
        <p:spPr bwMode="auto">
          <a:xfrm>
            <a:off x="685800" y="3048000"/>
            <a:ext cx="7924800" cy="3527425"/>
          </a:xfrm>
          <a:prstGeom prst="rect">
            <a:avLst/>
          </a:prstGeom>
          <a:noFill/>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7157" name="Picture 5" descr="empowered_printable"/>
          <p:cNvPicPr>
            <a:picLocks noChangeAspect="1" noChangeArrowheads="1"/>
          </p:cNvPicPr>
          <p:nvPr/>
        </p:nvPicPr>
        <p:blipFill>
          <a:blip r:embed="rId3"/>
          <a:srcRect/>
          <a:stretch>
            <a:fillRect/>
          </a:stretch>
        </p:blipFill>
        <p:spPr bwMode="auto">
          <a:xfrm>
            <a:off x="0" y="0"/>
            <a:ext cx="9144000" cy="6889750"/>
          </a:xfrm>
          <a:prstGeom prst="rect">
            <a:avLst/>
          </a:prstGeom>
          <a:noFill/>
        </p:spPr>
      </p:pic>
      <p:sp>
        <p:nvSpPr>
          <p:cNvPr id="177158" name="Text Box 6"/>
          <p:cNvSpPr txBox="1">
            <a:spLocks noChangeArrowheads="1"/>
          </p:cNvSpPr>
          <p:nvPr/>
        </p:nvSpPr>
        <p:spPr bwMode="auto">
          <a:xfrm>
            <a:off x="304800" y="304800"/>
            <a:ext cx="6934200" cy="641350"/>
          </a:xfrm>
          <a:prstGeom prst="rect">
            <a:avLst/>
          </a:prstGeom>
          <a:noFill/>
          <a:ln w="9525">
            <a:noFill/>
            <a:miter lim="800000"/>
            <a:headEnd/>
            <a:tailEnd/>
          </a:ln>
          <a:effectLst/>
        </p:spPr>
        <p:txBody>
          <a:bodyPr>
            <a:spAutoFit/>
          </a:bodyPr>
          <a:lstStyle/>
          <a:p>
            <a:pPr>
              <a:spcBef>
                <a:spcPct val="50000"/>
              </a:spcBef>
            </a:pPr>
            <a:r>
              <a:rPr lang="en-US" sz="3600">
                <a:solidFill>
                  <a:srgbClr val="FFFF66"/>
                </a:solidFill>
                <a:latin typeface="Copperplate Gothic Bold" pitchFamily="34" charset="0"/>
              </a:rPr>
              <a:t>Example 3</a:t>
            </a:r>
          </a:p>
        </p:txBody>
      </p:sp>
      <p:sp>
        <p:nvSpPr>
          <p:cNvPr id="177159" name="Text Box 7"/>
          <p:cNvSpPr txBox="1">
            <a:spLocks noChangeArrowheads="1"/>
          </p:cNvSpPr>
          <p:nvPr/>
        </p:nvSpPr>
        <p:spPr bwMode="auto">
          <a:xfrm>
            <a:off x="304800" y="1676400"/>
            <a:ext cx="8534400" cy="4254500"/>
          </a:xfrm>
          <a:prstGeom prst="rect">
            <a:avLst/>
          </a:prstGeom>
          <a:noFill/>
          <a:ln w="9525">
            <a:noFill/>
            <a:miter lim="800000"/>
            <a:headEnd/>
            <a:tailEnd/>
          </a:ln>
          <a:effectLst/>
        </p:spPr>
        <p:txBody>
          <a:bodyPr>
            <a:spAutoFit/>
          </a:bodyPr>
          <a:lstStyle/>
          <a:p>
            <a:pPr algn="just" eaLnBrk="0" hangingPunct="0">
              <a:lnSpc>
                <a:spcPct val="110000"/>
              </a:lnSpc>
              <a:spcBef>
                <a:spcPct val="50000"/>
              </a:spcBef>
            </a:pPr>
            <a:r>
              <a:rPr lang="en-US" sz="2400">
                <a:solidFill>
                  <a:schemeClr val="accent2"/>
                </a:solidFill>
                <a:latin typeface="Century" pitchFamily="18" charset="0"/>
              </a:rPr>
              <a:t>In a rectangular waveguide with dimension a=1.5 cm, b=0.8 cm, </a:t>
            </a:r>
            <a:r>
              <a:rPr lang="el-GR" sz="2400">
                <a:solidFill>
                  <a:schemeClr val="accent2"/>
                </a:solidFill>
                <a:latin typeface="Century" pitchFamily="18" charset="0"/>
              </a:rPr>
              <a:t>σ</a:t>
            </a:r>
            <a:r>
              <a:rPr lang="en-US" sz="2400">
                <a:solidFill>
                  <a:schemeClr val="accent2"/>
                </a:solidFill>
                <a:latin typeface="Century" pitchFamily="18" charset="0"/>
              </a:rPr>
              <a:t>=0, µ=µ</a:t>
            </a:r>
            <a:r>
              <a:rPr lang="en-US" sz="2400" baseline="-25000">
                <a:solidFill>
                  <a:schemeClr val="accent2"/>
                </a:solidFill>
                <a:latin typeface="Century" pitchFamily="18" charset="0"/>
              </a:rPr>
              <a:t>0</a:t>
            </a:r>
            <a:r>
              <a:rPr lang="en-US" sz="2400">
                <a:solidFill>
                  <a:schemeClr val="accent2"/>
                </a:solidFill>
                <a:latin typeface="Century" pitchFamily="18" charset="0"/>
              </a:rPr>
              <a:t>, </a:t>
            </a:r>
            <a:r>
              <a:rPr lang="el-GR" sz="2400">
                <a:solidFill>
                  <a:schemeClr val="accent2"/>
                </a:solidFill>
                <a:latin typeface="Century" pitchFamily="18" charset="0"/>
              </a:rPr>
              <a:t>ε</a:t>
            </a:r>
            <a:r>
              <a:rPr lang="en-US" sz="2400">
                <a:solidFill>
                  <a:schemeClr val="accent2"/>
                </a:solidFill>
                <a:latin typeface="Century" pitchFamily="18" charset="0"/>
              </a:rPr>
              <a:t>=4</a:t>
            </a:r>
            <a:r>
              <a:rPr lang="el-GR" sz="2400">
                <a:solidFill>
                  <a:schemeClr val="accent2"/>
                </a:solidFill>
                <a:latin typeface="Century" pitchFamily="18" charset="0"/>
              </a:rPr>
              <a:t>ε</a:t>
            </a:r>
            <a:r>
              <a:rPr lang="en-US" sz="2400" baseline="-25000">
                <a:solidFill>
                  <a:schemeClr val="accent2"/>
                </a:solidFill>
                <a:latin typeface="Century" pitchFamily="18" charset="0"/>
              </a:rPr>
              <a:t>0</a:t>
            </a:r>
            <a:r>
              <a:rPr lang="en-US" sz="2400">
                <a:solidFill>
                  <a:schemeClr val="accent2"/>
                </a:solidFill>
                <a:latin typeface="Century" pitchFamily="18" charset="0"/>
              </a:rPr>
              <a:t>, find:</a:t>
            </a:r>
          </a:p>
          <a:p>
            <a:pPr algn="just" eaLnBrk="0" hangingPunct="0">
              <a:lnSpc>
                <a:spcPct val="110000"/>
              </a:lnSpc>
              <a:spcBef>
                <a:spcPct val="50000"/>
              </a:spcBef>
            </a:pPr>
            <a:endParaRPr lang="en-US" sz="2400">
              <a:solidFill>
                <a:schemeClr val="accent2"/>
              </a:solidFill>
              <a:latin typeface="Century" pitchFamily="18" charset="0"/>
            </a:endParaRPr>
          </a:p>
          <a:p>
            <a:pPr algn="just" eaLnBrk="0" hangingPunct="0">
              <a:lnSpc>
                <a:spcPct val="110000"/>
              </a:lnSpc>
              <a:spcBef>
                <a:spcPct val="50000"/>
              </a:spcBef>
            </a:pPr>
            <a:endParaRPr lang="en-US" sz="2400">
              <a:solidFill>
                <a:schemeClr val="accent2"/>
              </a:solidFill>
              <a:latin typeface="Century" pitchFamily="18" charset="0"/>
            </a:endParaRPr>
          </a:p>
          <a:p>
            <a:pPr algn="just" eaLnBrk="0" hangingPunct="0">
              <a:lnSpc>
                <a:spcPct val="70000"/>
              </a:lnSpc>
              <a:spcBef>
                <a:spcPct val="50000"/>
              </a:spcBef>
              <a:buFontTx/>
              <a:buChar char="•"/>
            </a:pPr>
            <a:r>
              <a:rPr lang="en-US" sz="2400" baseline="-25000">
                <a:solidFill>
                  <a:schemeClr val="accent2"/>
                </a:solidFill>
                <a:latin typeface="Century" pitchFamily="18" charset="0"/>
              </a:rPr>
              <a:t> </a:t>
            </a:r>
            <a:r>
              <a:rPr lang="en-US" sz="2400">
                <a:solidFill>
                  <a:schemeClr val="accent2"/>
                </a:solidFill>
                <a:latin typeface="Century" pitchFamily="18" charset="0"/>
              </a:rPr>
              <a:t>The mode of operation</a:t>
            </a:r>
          </a:p>
          <a:p>
            <a:pPr algn="just" eaLnBrk="0" hangingPunct="0">
              <a:lnSpc>
                <a:spcPct val="70000"/>
              </a:lnSpc>
              <a:spcBef>
                <a:spcPct val="50000"/>
              </a:spcBef>
              <a:buFontTx/>
              <a:buChar char="•"/>
            </a:pPr>
            <a:r>
              <a:rPr lang="en-US" sz="2400">
                <a:solidFill>
                  <a:schemeClr val="accent2"/>
                </a:solidFill>
                <a:latin typeface="Century" pitchFamily="18" charset="0"/>
              </a:rPr>
              <a:t> The cutoff frequency</a:t>
            </a:r>
          </a:p>
          <a:p>
            <a:pPr algn="just" eaLnBrk="0" hangingPunct="0">
              <a:lnSpc>
                <a:spcPct val="70000"/>
              </a:lnSpc>
              <a:spcBef>
                <a:spcPct val="50000"/>
              </a:spcBef>
              <a:buFontTx/>
              <a:buChar char="•"/>
            </a:pPr>
            <a:r>
              <a:rPr lang="en-US" sz="2400">
                <a:solidFill>
                  <a:schemeClr val="accent2"/>
                </a:solidFill>
                <a:latin typeface="Century" pitchFamily="18" charset="0"/>
              </a:rPr>
              <a:t> The phase constant</a:t>
            </a:r>
          </a:p>
          <a:p>
            <a:pPr algn="just" eaLnBrk="0" hangingPunct="0">
              <a:lnSpc>
                <a:spcPct val="70000"/>
              </a:lnSpc>
              <a:spcBef>
                <a:spcPct val="50000"/>
              </a:spcBef>
              <a:buFontTx/>
              <a:buChar char="•"/>
            </a:pPr>
            <a:r>
              <a:rPr lang="en-US" sz="2400">
                <a:solidFill>
                  <a:schemeClr val="accent2"/>
                </a:solidFill>
                <a:latin typeface="Century" pitchFamily="18" charset="0"/>
              </a:rPr>
              <a:t> The propagation constant</a:t>
            </a:r>
          </a:p>
          <a:p>
            <a:pPr algn="just" eaLnBrk="0" hangingPunct="0">
              <a:lnSpc>
                <a:spcPct val="70000"/>
              </a:lnSpc>
              <a:spcBef>
                <a:spcPct val="50000"/>
              </a:spcBef>
              <a:buFontTx/>
              <a:buChar char="•"/>
            </a:pPr>
            <a:r>
              <a:rPr lang="en-US" sz="2400">
                <a:solidFill>
                  <a:schemeClr val="accent2"/>
                </a:solidFill>
                <a:latin typeface="Century" pitchFamily="18" charset="0"/>
              </a:rPr>
              <a:t> The intrinsic wave impedance</a:t>
            </a:r>
            <a:endParaRPr lang="el-GR" sz="2400" baseline="-25000">
              <a:solidFill>
                <a:schemeClr val="accent2"/>
              </a:solidFill>
              <a:latin typeface="Century" pitchFamily="18" charset="0"/>
            </a:endParaRPr>
          </a:p>
        </p:txBody>
      </p:sp>
      <p:graphicFrame>
        <p:nvGraphicFramePr>
          <p:cNvPr id="177160" name="Object 8"/>
          <p:cNvGraphicFramePr>
            <a:graphicFrameLocks noChangeAspect="1"/>
          </p:cNvGraphicFramePr>
          <p:nvPr/>
        </p:nvGraphicFramePr>
        <p:xfrm>
          <a:off x="1371600" y="2667000"/>
          <a:ext cx="6248400" cy="1003300"/>
        </p:xfrm>
        <a:graphic>
          <a:graphicData uri="http://schemas.openxmlformats.org/presentationml/2006/ole">
            <p:oleObj spid="_x0000_s177160" name="Equation" r:id="rId4" imgW="2450880" imgH="393480" progId="Equation.3">
              <p:embed/>
            </p:oleObj>
          </a:graphicData>
        </a:graphic>
      </p:graphicFrame>
      <p:pic>
        <p:nvPicPr>
          <p:cNvPr id="177161" name="Picture 9" descr="strange-render"/>
          <p:cNvPicPr>
            <a:picLocks noChangeAspect="1" noChangeArrowheads="1"/>
          </p:cNvPicPr>
          <p:nvPr/>
        </p:nvPicPr>
        <p:blipFill>
          <a:blip r:embed="rId5" cstate="print"/>
          <a:srcRect/>
          <a:stretch>
            <a:fillRect/>
          </a:stretch>
        </p:blipFill>
        <p:spPr bwMode="auto">
          <a:xfrm>
            <a:off x="6629400" y="4876800"/>
            <a:ext cx="2438400" cy="1908175"/>
          </a:xfrm>
          <a:prstGeom prst="rect">
            <a:avLst/>
          </a:prstGeom>
          <a:noFill/>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8180" name="Picture 4" descr="empowered_slide"/>
          <p:cNvPicPr>
            <a:picLocks noChangeAspect="1" noChangeArrowheads="1"/>
          </p:cNvPicPr>
          <p:nvPr/>
        </p:nvPicPr>
        <p:blipFill>
          <a:blip r:embed="rId3"/>
          <a:srcRect/>
          <a:stretch>
            <a:fillRect/>
          </a:stretch>
        </p:blipFill>
        <p:spPr bwMode="auto">
          <a:xfrm>
            <a:off x="0" y="0"/>
            <a:ext cx="9144000" cy="6889750"/>
          </a:xfrm>
          <a:prstGeom prst="rect">
            <a:avLst/>
          </a:prstGeom>
          <a:noFill/>
        </p:spPr>
      </p:pic>
      <p:sp>
        <p:nvSpPr>
          <p:cNvPr id="178181" name="Text Box 5"/>
          <p:cNvSpPr txBox="1">
            <a:spLocks noChangeArrowheads="1"/>
          </p:cNvSpPr>
          <p:nvPr/>
        </p:nvSpPr>
        <p:spPr bwMode="auto">
          <a:xfrm>
            <a:off x="304800" y="304800"/>
            <a:ext cx="8534400" cy="641350"/>
          </a:xfrm>
          <a:prstGeom prst="rect">
            <a:avLst/>
          </a:prstGeom>
          <a:noFill/>
          <a:ln w="9525">
            <a:noFill/>
            <a:miter lim="800000"/>
            <a:headEnd/>
            <a:tailEnd/>
          </a:ln>
          <a:effectLst/>
        </p:spPr>
        <p:txBody>
          <a:bodyPr>
            <a:spAutoFit/>
          </a:bodyPr>
          <a:lstStyle/>
          <a:p>
            <a:pPr>
              <a:spcBef>
                <a:spcPct val="50000"/>
              </a:spcBef>
            </a:pPr>
            <a:r>
              <a:rPr lang="en-US" sz="3600">
                <a:solidFill>
                  <a:schemeClr val="folHlink"/>
                </a:solidFill>
                <a:latin typeface="Copperplate Gothic Bold" pitchFamily="34" charset="0"/>
              </a:rPr>
              <a:t>Solution to Example 3</a:t>
            </a:r>
          </a:p>
        </p:txBody>
      </p:sp>
      <p:sp>
        <p:nvSpPr>
          <p:cNvPr id="178182" name="Text Box 6"/>
          <p:cNvSpPr txBox="1">
            <a:spLocks noChangeArrowheads="1"/>
          </p:cNvSpPr>
          <p:nvPr/>
        </p:nvSpPr>
        <p:spPr bwMode="auto">
          <a:xfrm>
            <a:off x="228600" y="1676400"/>
            <a:ext cx="8686800" cy="895350"/>
          </a:xfrm>
          <a:prstGeom prst="rect">
            <a:avLst/>
          </a:prstGeom>
          <a:noFill/>
          <a:ln w="9525" algn="ctr">
            <a:noFill/>
            <a:miter lim="800000"/>
            <a:headEnd/>
            <a:tailEnd/>
          </a:ln>
          <a:effectLst/>
        </p:spPr>
        <p:txBody>
          <a:bodyPr lIns="92075" tIns="46038" rIns="92075" bIns="46038">
            <a:spAutoFit/>
          </a:bodyPr>
          <a:lstStyle/>
          <a:p>
            <a:pPr algn="just">
              <a:lnSpc>
                <a:spcPct val="120000"/>
              </a:lnSpc>
              <a:spcBef>
                <a:spcPct val="50000"/>
              </a:spcBef>
            </a:pPr>
            <a:r>
              <a:rPr lang="en-US" sz="2200">
                <a:latin typeface="Century" pitchFamily="18" charset="0"/>
              </a:rPr>
              <a:t>We could find that the given expression is in instantaneous field expression form which obtained from the phasor forms by using:</a:t>
            </a:r>
          </a:p>
        </p:txBody>
      </p:sp>
      <p:graphicFrame>
        <p:nvGraphicFramePr>
          <p:cNvPr id="178183" name="Object 7"/>
          <p:cNvGraphicFramePr>
            <a:graphicFrameLocks noChangeAspect="1"/>
          </p:cNvGraphicFramePr>
          <p:nvPr/>
        </p:nvGraphicFramePr>
        <p:xfrm>
          <a:off x="1371600" y="2895600"/>
          <a:ext cx="6019800" cy="652463"/>
        </p:xfrm>
        <a:graphic>
          <a:graphicData uri="http://schemas.openxmlformats.org/presentationml/2006/ole">
            <p:oleObj spid="_x0000_s178183" name="Equation" r:id="rId4" imgW="2108160" imgH="228600" progId="Equation.3">
              <p:embed/>
            </p:oleObj>
          </a:graphicData>
        </a:graphic>
      </p:graphicFrame>
      <p:sp>
        <p:nvSpPr>
          <p:cNvPr id="178184" name="Text Box 8"/>
          <p:cNvSpPr txBox="1">
            <a:spLocks noChangeArrowheads="1"/>
          </p:cNvSpPr>
          <p:nvPr/>
        </p:nvSpPr>
        <p:spPr bwMode="auto">
          <a:xfrm>
            <a:off x="228600" y="3886200"/>
            <a:ext cx="8686800" cy="962025"/>
          </a:xfrm>
          <a:prstGeom prst="rect">
            <a:avLst/>
          </a:prstGeom>
          <a:noFill/>
          <a:ln w="9525" algn="ctr">
            <a:noFill/>
            <a:miter lim="800000"/>
            <a:headEnd/>
            <a:tailEnd/>
          </a:ln>
          <a:effectLst/>
        </p:spPr>
        <p:txBody>
          <a:bodyPr lIns="92075" tIns="46038" rIns="92075" bIns="46038">
            <a:spAutoFit/>
          </a:bodyPr>
          <a:lstStyle/>
          <a:p>
            <a:pPr algn="just">
              <a:lnSpc>
                <a:spcPct val="130000"/>
              </a:lnSpc>
              <a:spcBef>
                <a:spcPct val="50000"/>
              </a:spcBef>
            </a:pPr>
            <a:r>
              <a:rPr lang="en-US" sz="2200">
                <a:latin typeface="Century" pitchFamily="18" charset="0"/>
              </a:rPr>
              <a:t>From the given expression we could find that m=1, and n=3. That is the guide is operating at </a:t>
            </a:r>
            <a:r>
              <a:rPr lang="en-US" sz="2200" b="1">
                <a:latin typeface="Century" pitchFamily="18" charset="0"/>
              </a:rPr>
              <a:t>TM</a:t>
            </a:r>
            <a:r>
              <a:rPr lang="en-US" sz="2200" b="1" baseline="-25000">
                <a:latin typeface="Century" pitchFamily="18" charset="0"/>
              </a:rPr>
              <a:t>13</a:t>
            </a:r>
            <a:r>
              <a:rPr lang="en-US" sz="2200">
                <a:latin typeface="Century" pitchFamily="18" charset="0"/>
              </a:rPr>
              <a:t> or </a:t>
            </a:r>
            <a:r>
              <a:rPr lang="en-US" sz="2200" b="1">
                <a:latin typeface="Century" pitchFamily="18" charset="0"/>
              </a:rPr>
              <a:t>TE</a:t>
            </a:r>
            <a:r>
              <a:rPr lang="en-US" sz="2200" b="1" baseline="-25000">
                <a:latin typeface="Century" pitchFamily="18" charset="0"/>
              </a:rPr>
              <a:t>13</a:t>
            </a:r>
            <a:r>
              <a:rPr lang="en-US" sz="2200">
                <a:latin typeface="Century" pitchFamily="18" charset="0"/>
              </a:rPr>
              <a:t>.</a:t>
            </a:r>
          </a:p>
        </p:txBody>
      </p:sp>
      <p:sp>
        <p:nvSpPr>
          <p:cNvPr id="178185" name="Text Box 9"/>
          <p:cNvSpPr txBox="1">
            <a:spLocks noChangeArrowheads="1"/>
          </p:cNvSpPr>
          <p:nvPr/>
        </p:nvSpPr>
        <p:spPr bwMode="auto">
          <a:xfrm>
            <a:off x="228600" y="5257800"/>
            <a:ext cx="8686800" cy="493713"/>
          </a:xfrm>
          <a:prstGeom prst="rect">
            <a:avLst/>
          </a:prstGeom>
          <a:noFill/>
          <a:ln w="9525" algn="ctr">
            <a:noFill/>
            <a:miter lim="800000"/>
            <a:headEnd/>
            <a:tailEnd/>
          </a:ln>
          <a:effectLst/>
        </p:spPr>
        <p:txBody>
          <a:bodyPr lIns="92075" tIns="46038" rIns="92075" bIns="46038">
            <a:spAutoFit/>
          </a:bodyPr>
          <a:lstStyle/>
          <a:p>
            <a:pPr algn="just">
              <a:lnSpc>
                <a:spcPct val="120000"/>
              </a:lnSpc>
              <a:spcBef>
                <a:spcPct val="50000"/>
              </a:spcBef>
            </a:pPr>
            <a:r>
              <a:rPr lang="en-US" sz="2200">
                <a:latin typeface="Century" pitchFamily="18" charset="0"/>
              </a:rPr>
              <a:t>Suppose that after this, we choose TM</a:t>
            </a:r>
            <a:r>
              <a:rPr lang="en-US" sz="2200" baseline="-25000">
                <a:latin typeface="Century" pitchFamily="18" charset="0"/>
              </a:rPr>
              <a:t>13</a:t>
            </a:r>
            <a:r>
              <a:rPr lang="en-US" sz="2200">
                <a:latin typeface="Century" pitchFamily="18" charset="0"/>
              </a:rPr>
              <a:t> mode.</a:t>
            </a:r>
          </a:p>
        </p:txBody>
      </p:sp>
      <p:pic>
        <p:nvPicPr>
          <p:cNvPr id="178186" name="Picture 10" descr="strange-render"/>
          <p:cNvPicPr>
            <a:picLocks noChangeAspect="1" noChangeArrowheads="1"/>
          </p:cNvPicPr>
          <p:nvPr/>
        </p:nvPicPr>
        <p:blipFill>
          <a:blip r:embed="rId5" cstate="print"/>
          <a:srcRect/>
          <a:stretch>
            <a:fillRect/>
          </a:stretch>
        </p:blipFill>
        <p:spPr bwMode="auto">
          <a:xfrm>
            <a:off x="6629400" y="4876800"/>
            <a:ext cx="2438400" cy="1908175"/>
          </a:xfrm>
          <a:prstGeom prst="rect">
            <a:avLst/>
          </a:prstGeom>
          <a:noFill/>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202" name="Picture 2" descr="empowered_printable"/>
          <p:cNvPicPr>
            <a:picLocks noChangeAspect="1" noChangeArrowheads="1"/>
          </p:cNvPicPr>
          <p:nvPr/>
        </p:nvPicPr>
        <p:blipFill>
          <a:blip r:embed="rId3"/>
          <a:srcRect/>
          <a:stretch>
            <a:fillRect/>
          </a:stretch>
        </p:blipFill>
        <p:spPr bwMode="auto">
          <a:xfrm>
            <a:off x="0" y="0"/>
            <a:ext cx="9144000" cy="6889750"/>
          </a:xfrm>
          <a:prstGeom prst="rect">
            <a:avLst/>
          </a:prstGeom>
          <a:noFill/>
        </p:spPr>
      </p:pic>
      <p:sp>
        <p:nvSpPr>
          <p:cNvPr id="179203" name="Text Box 3"/>
          <p:cNvSpPr txBox="1">
            <a:spLocks noChangeArrowheads="1"/>
          </p:cNvSpPr>
          <p:nvPr/>
        </p:nvSpPr>
        <p:spPr bwMode="auto">
          <a:xfrm>
            <a:off x="304800" y="304800"/>
            <a:ext cx="8534400" cy="641350"/>
          </a:xfrm>
          <a:prstGeom prst="rect">
            <a:avLst/>
          </a:prstGeom>
          <a:noFill/>
          <a:ln w="9525">
            <a:noFill/>
            <a:miter lim="800000"/>
            <a:headEnd/>
            <a:tailEnd/>
          </a:ln>
          <a:effectLst/>
        </p:spPr>
        <p:txBody>
          <a:bodyPr>
            <a:spAutoFit/>
          </a:bodyPr>
          <a:lstStyle/>
          <a:p>
            <a:pPr>
              <a:spcBef>
                <a:spcPct val="50000"/>
              </a:spcBef>
            </a:pPr>
            <a:r>
              <a:rPr lang="en-US" sz="3600">
                <a:solidFill>
                  <a:schemeClr val="folHlink"/>
                </a:solidFill>
                <a:latin typeface="Copperplate Gothic Bold" pitchFamily="34" charset="0"/>
              </a:rPr>
              <a:t>Solution to Example 3 (Cont’d..)</a:t>
            </a:r>
          </a:p>
        </p:txBody>
      </p:sp>
      <p:sp>
        <p:nvSpPr>
          <p:cNvPr id="179204" name="Text Box 4"/>
          <p:cNvSpPr txBox="1">
            <a:spLocks noChangeArrowheads="1"/>
          </p:cNvSpPr>
          <p:nvPr/>
        </p:nvSpPr>
        <p:spPr bwMode="auto">
          <a:xfrm>
            <a:off x="381000" y="1752600"/>
            <a:ext cx="7467600" cy="427038"/>
          </a:xfrm>
          <a:prstGeom prst="rect">
            <a:avLst/>
          </a:prstGeom>
          <a:noFill/>
          <a:ln w="9525" algn="ctr">
            <a:noFill/>
            <a:miter lim="800000"/>
            <a:headEnd/>
            <a:tailEnd/>
          </a:ln>
          <a:effectLst/>
        </p:spPr>
        <p:txBody>
          <a:bodyPr lIns="92075" tIns="46038" rIns="92075" bIns="46038">
            <a:spAutoFit/>
          </a:bodyPr>
          <a:lstStyle/>
          <a:p>
            <a:pPr>
              <a:spcBef>
                <a:spcPct val="50000"/>
              </a:spcBef>
            </a:pPr>
            <a:r>
              <a:rPr lang="en-US" sz="2200">
                <a:latin typeface="Century" pitchFamily="18" charset="0"/>
              </a:rPr>
              <a:t>Where for air filled waveguide,</a:t>
            </a:r>
          </a:p>
        </p:txBody>
      </p:sp>
      <p:graphicFrame>
        <p:nvGraphicFramePr>
          <p:cNvPr id="179205" name="Object 5"/>
          <p:cNvGraphicFramePr>
            <a:graphicFrameLocks noChangeAspect="1"/>
          </p:cNvGraphicFramePr>
          <p:nvPr/>
        </p:nvGraphicFramePr>
        <p:xfrm>
          <a:off x="1905000" y="2209800"/>
          <a:ext cx="3192463" cy="1114425"/>
        </p:xfrm>
        <a:graphic>
          <a:graphicData uri="http://schemas.openxmlformats.org/presentationml/2006/ole">
            <p:oleObj spid="_x0000_s179205" name="Equation" r:id="rId4" imgW="1346040" imgH="469800" progId="Equation.3">
              <p:embed/>
            </p:oleObj>
          </a:graphicData>
        </a:graphic>
      </p:graphicFrame>
      <p:sp>
        <p:nvSpPr>
          <p:cNvPr id="179206" name="Text Box 6"/>
          <p:cNvSpPr txBox="1">
            <a:spLocks noChangeArrowheads="1"/>
          </p:cNvSpPr>
          <p:nvPr/>
        </p:nvSpPr>
        <p:spPr bwMode="auto">
          <a:xfrm>
            <a:off x="457200" y="3429000"/>
            <a:ext cx="7315200" cy="427038"/>
          </a:xfrm>
          <a:prstGeom prst="rect">
            <a:avLst/>
          </a:prstGeom>
          <a:noFill/>
          <a:ln w="9525" algn="ctr">
            <a:noFill/>
            <a:miter lim="800000"/>
            <a:headEnd/>
            <a:tailEnd/>
          </a:ln>
          <a:effectLst/>
        </p:spPr>
        <p:txBody>
          <a:bodyPr lIns="92075" tIns="46038" rIns="92075" bIns="46038">
            <a:spAutoFit/>
          </a:bodyPr>
          <a:lstStyle/>
          <a:p>
            <a:pPr>
              <a:spcBef>
                <a:spcPct val="50000"/>
              </a:spcBef>
            </a:pPr>
            <a:r>
              <a:rPr lang="en-US" sz="2200">
                <a:latin typeface="Century" pitchFamily="18" charset="0"/>
              </a:rPr>
              <a:t>Hence, for m=1 and n=3, the cutoff frequency is:</a:t>
            </a:r>
          </a:p>
        </p:txBody>
      </p:sp>
      <p:graphicFrame>
        <p:nvGraphicFramePr>
          <p:cNvPr id="179207" name="Object 7"/>
          <p:cNvGraphicFramePr>
            <a:graphicFrameLocks noChangeAspect="1"/>
          </p:cNvGraphicFramePr>
          <p:nvPr/>
        </p:nvGraphicFramePr>
        <p:xfrm>
          <a:off x="609600" y="4114800"/>
          <a:ext cx="7408863" cy="1446213"/>
        </p:xfrm>
        <a:graphic>
          <a:graphicData uri="http://schemas.openxmlformats.org/presentationml/2006/ole">
            <p:oleObj spid="_x0000_s179207" name="Equation" r:id="rId5" imgW="3124080" imgH="609480" progId="Equation.3">
              <p:embed/>
            </p:oleObj>
          </a:graphicData>
        </a:graphic>
      </p:graphicFrame>
      <p:pic>
        <p:nvPicPr>
          <p:cNvPr id="179208" name="Picture 8" descr="strange-render"/>
          <p:cNvPicPr>
            <a:picLocks noChangeAspect="1" noChangeArrowheads="1"/>
          </p:cNvPicPr>
          <p:nvPr/>
        </p:nvPicPr>
        <p:blipFill>
          <a:blip r:embed="rId6" cstate="print"/>
          <a:srcRect/>
          <a:stretch>
            <a:fillRect/>
          </a:stretch>
        </p:blipFill>
        <p:spPr bwMode="auto">
          <a:xfrm>
            <a:off x="6629400" y="4876800"/>
            <a:ext cx="2438400" cy="1908175"/>
          </a:xfrm>
          <a:prstGeom prst="rect">
            <a:avLst/>
          </a:prstGeom>
          <a:noFill/>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0226" name="Picture 2" descr="empowered_slide"/>
          <p:cNvPicPr>
            <a:picLocks noChangeAspect="1" noChangeArrowheads="1"/>
          </p:cNvPicPr>
          <p:nvPr/>
        </p:nvPicPr>
        <p:blipFill>
          <a:blip r:embed="rId3"/>
          <a:srcRect/>
          <a:stretch>
            <a:fillRect/>
          </a:stretch>
        </p:blipFill>
        <p:spPr bwMode="auto">
          <a:xfrm>
            <a:off x="0" y="0"/>
            <a:ext cx="9144000" cy="6889750"/>
          </a:xfrm>
          <a:prstGeom prst="rect">
            <a:avLst/>
          </a:prstGeom>
          <a:noFill/>
        </p:spPr>
      </p:pic>
      <p:sp>
        <p:nvSpPr>
          <p:cNvPr id="180227" name="Text Box 3"/>
          <p:cNvSpPr txBox="1">
            <a:spLocks noChangeArrowheads="1"/>
          </p:cNvSpPr>
          <p:nvPr/>
        </p:nvSpPr>
        <p:spPr bwMode="auto">
          <a:xfrm>
            <a:off x="304800" y="1676400"/>
            <a:ext cx="7315200" cy="427038"/>
          </a:xfrm>
          <a:prstGeom prst="rect">
            <a:avLst/>
          </a:prstGeom>
          <a:noFill/>
          <a:ln w="9525" algn="ctr">
            <a:noFill/>
            <a:miter lim="800000"/>
            <a:headEnd/>
            <a:tailEnd/>
          </a:ln>
          <a:effectLst/>
        </p:spPr>
        <p:txBody>
          <a:bodyPr lIns="92075" tIns="46038" rIns="92075" bIns="46038">
            <a:spAutoFit/>
          </a:bodyPr>
          <a:lstStyle/>
          <a:p>
            <a:pPr>
              <a:spcBef>
                <a:spcPct val="50000"/>
              </a:spcBef>
            </a:pPr>
            <a:r>
              <a:rPr lang="en-US" sz="2200">
                <a:latin typeface="Century" pitchFamily="18" charset="0"/>
              </a:rPr>
              <a:t>The phase constant,</a:t>
            </a:r>
          </a:p>
        </p:txBody>
      </p:sp>
      <p:graphicFrame>
        <p:nvGraphicFramePr>
          <p:cNvPr id="180228" name="Object 4"/>
          <p:cNvGraphicFramePr>
            <a:graphicFrameLocks noChangeAspect="1"/>
          </p:cNvGraphicFramePr>
          <p:nvPr/>
        </p:nvGraphicFramePr>
        <p:xfrm>
          <a:off x="914400" y="2362200"/>
          <a:ext cx="5791200" cy="1262063"/>
        </p:xfrm>
        <a:graphic>
          <a:graphicData uri="http://schemas.openxmlformats.org/presentationml/2006/ole">
            <p:oleObj spid="_x0000_s180228" name="Equation" r:id="rId4" imgW="2273040" imgH="495000" progId="Equation.3">
              <p:embed/>
            </p:oleObj>
          </a:graphicData>
        </a:graphic>
      </p:graphicFrame>
      <p:sp>
        <p:nvSpPr>
          <p:cNvPr id="180229" name="Text Box 5"/>
          <p:cNvSpPr txBox="1">
            <a:spLocks noChangeArrowheads="1"/>
          </p:cNvSpPr>
          <p:nvPr/>
        </p:nvSpPr>
        <p:spPr bwMode="auto">
          <a:xfrm>
            <a:off x="457200" y="3886200"/>
            <a:ext cx="2743200" cy="427038"/>
          </a:xfrm>
          <a:prstGeom prst="rect">
            <a:avLst/>
          </a:prstGeom>
          <a:noFill/>
          <a:ln w="9525" algn="ctr">
            <a:noFill/>
            <a:miter lim="800000"/>
            <a:headEnd/>
            <a:tailEnd/>
          </a:ln>
          <a:effectLst/>
        </p:spPr>
        <p:txBody>
          <a:bodyPr lIns="92075" tIns="46038" rIns="92075" bIns="46038">
            <a:spAutoFit/>
          </a:bodyPr>
          <a:lstStyle/>
          <a:p>
            <a:pPr>
              <a:spcBef>
                <a:spcPct val="50000"/>
              </a:spcBef>
            </a:pPr>
            <a:r>
              <a:rPr lang="en-US" sz="2200">
                <a:latin typeface="Century" pitchFamily="18" charset="0"/>
              </a:rPr>
              <a:t>Where,</a:t>
            </a:r>
          </a:p>
        </p:txBody>
      </p:sp>
      <p:graphicFrame>
        <p:nvGraphicFramePr>
          <p:cNvPr id="180230" name="Object 6"/>
          <p:cNvGraphicFramePr>
            <a:graphicFrameLocks noChangeAspect="1"/>
          </p:cNvGraphicFramePr>
          <p:nvPr/>
        </p:nvGraphicFramePr>
        <p:xfrm>
          <a:off x="609600" y="4419600"/>
          <a:ext cx="2654300" cy="620713"/>
        </p:xfrm>
        <a:graphic>
          <a:graphicData uri="http://schemas.openxmlformats.org/presentationml/2006/ole">
            <p:oleObj spid="_x0000_s180230" name="Equation" r:id="rId5" imgW="977760" imgH="228600" progId="Equation.3">
              <p:embed/>
            </p:oleObj>
          </a:graphicData>
        </a:graphic>
      </p:graphicFrame>
      <p:graphicFrame>
        <p:nvGraphicFramePr>
          <p:cNvPr id="180231" name="Object 7"/>
          <p:cNvGraphicFramePr>
            <a:graphicFrameLocks noChangeAspect="1"/>
          </p:cNvGraphicFramePr>
          <p:nvPr/>
        </p:nvGraphicFramePr>
        <p:xfrm>
          <a:off x="3810000" y="4343400"/>
          <a:ext cx="2362200" cy="819150"/>
        </p:xfrm>
        <a:graphic>
          <a:graphicData uri="http://schemas.openxmlformats.org/presentationml/2006/ole">
            <p:oleObj spid="_x0000_s180231" name="Equation" r:id="rId6" imgW="990360" imgH="342720" progId="Equation.3">
              <p:embed/>
            </p:oleObj>
          </a:graphicData>
        </a:graphic>
      </p:graphicFrame>
      <p:sp>
        <p:nvSpPr>
          <p:cNvPr id="180232" name="Text Box 8"/>
          <p:cNvSpPr txBox="1">
            <a:spLocks noChangeArrowheads="1"/>
          </p:cNvSpPr>
          <p:nvPr/>
        </p:nvSpPr>
        <p:spPr bwMode="auto">
          <a:xfrm>
            <a:off x="3352800" y="4495800"/>
            <a:ext cx="2743200" cy="427038"/>
          </a:xfrm>
          <a:prstGeom prst="rect">
            <a:avLst/>
          </a:prstGeom>
          <a:noFill/>
          <a:ln w="9525" algn="ctr">
            <a:noFill/>
            <a:miter lim="800000"/>
            <a:headEnd/>
            <a:tailEnd/>
          </a:ln>
          <a:effectLst/>
        </p:spPr>
        <p:txBody>
          <a:bodyPr lIns="92075" tIns="46038" rIns="92075" bIns="46038">
            <a:spAutoFit/>
          </a:bodyPr>
          <a:lstStyle/>
          <a:p>
            <a:pPr>
              <a:spcBef>
                <a:spcPct val="50000"/>
              </a:spcBef>
            </a:pPr>
            <a:r>
              <a:rPr lang="en-US" sz="2200">
                <a:latin typeface="Century" pitchFamily="18" charset="0"/>
              </a:rPr>
              <a:t>or </a:t>
            </a:r>
          </a:p>
        </p:txBody>
      </p:sp>
      <p:graphicFrame>
        <p:nvGraphicFramePr>
          <p:cNvPr id="180233" name="Object 9"/>
          <p:cNvGraphicFramePr>
            <a:graphicFrameLocks noChangeAspect="1"/>
          </p:cNvGraphicFramePr>
          <p:nvPr/>
        </p:nvGraphicFramePr>
        <p:xfrm>
          <a:off x="609600" y="5334000"/>
          <a:ext cx="6826250" cy="1196975"/>
        </p:xfrm>
        <a:graphic>
          <a:graphicData uri="http://schemas.openxmlformats.org/presentationml/2006/ole">
            <p:oleObj spid="_x0000_s180233" name="Equation" r:id="rId7" imgW="2679480" imgH="469800" progId="Equation.3">
              <p:embed/>
            </p:oleObj>
          </a:graphicData>
        </a:graphic>
      </p:graphicFrame>
      <p:sp>
        <p:nvSpPr>
          <p:cNvPr id="180234" name="Text Box 10"/>
          <p:cNvSpPr txBox="1">
            <a:spLocks noChangeArrowheads="1"/>
          </p:cNvSpPr>
          <p:nvPr/>
        </p:nvSpPr>
        <p:spPr bwMode="auto">
          <a:xfrm>
            <a:off x="304800" y="304800"/>
            <a:ext cx="8534400" cy="641350"/>
          </a:xfrm>
          <a:prstGeom prst="rect">
            <a:avLst/>
          </a:prstGeom>
          <a:noFill/>
          <a:ln w="9525">
            <a:noFill/>
            <a:miter lim="800000"/>
            <a:headEnd/>
            <a:tailEnd/>
          </a:ln>
          <a:effectLst/>
        </p:spPr>
        <p:txBody>
          <a:bodyPr>
            <a:spAutoFit/>
          </a:bodyPr>
          <a:lstStyle/>
          <a:p>
            <a:pPr>
              <a:spcBef>
                <a:spcPct val="50000"/>
              </a:spcBef>
            </a:pPr>
            <a:r>
              <a:rPr lang="en-US" sz="3600">
                <a:solidFill>
                  <a:schemeClr val="folHlink"/>
                </a:solidFill>
                <a:latin typeface="Copperplate Gothic Bold" pitchFamily="34" charset="0"/>
              </a:rPr>
              <a:t>Solution to Example 3 (Cont’d..)</a:t>
            </a:r>
          </a:p>
        </p:txBody>
      </p:sp>
      <p:pic>
        <p:nvPicPr>
          <p:cNvPr id="180235" name="Picture 11" descr="strange-render"/>
          <p:cNvPicPr>
            <a:picLocks noChangeAspect="1" noChangeArrowheads="1"/>
          </p:cNvPicPr>
          <p:nvPr/>
        </p:nvPicPr>
        <p:blipFill>
          <a:blip r:embed="rId8" cstate="print"/>
          <a:srcRect/>
          <a:stretch>
            <a:fillRect/>
          </a:stretch>
        </p:blipFill>
        <p:spPr bwMode="auto">
          <a:xfrm>
            <a:off x="6629400" y="4876800"/>
            <a:ext cx="2438400" cy="1908175"/>
          </a:xfrm>
          <a:prstGeom prst="rect">
            <a:avLst/>
          </a:prstGeom>
          <a:noFill/>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250" name="Picture 2" descr="empowered_printable"/>
          <p:cNvPicPr>
            <a:picLocks noChangeAspect="1" noChangeArrowheads="1"/>
          </p:cNvPicPr>
          <p:nvPr/>
        </p:nvPicPr>
        <p:blipFill>
          <a:blip r:embed="rId3"/>
          <a:srcRect/>
          <a:stretch>
            <a:fillRect/>
          </a:stretch>
        </p:blipFill>
        <p:spPr bwMode="auto">
          <a:xfrm>
            <a:off x="0" y="0"/>
            <a:ext cx="9144000" cy="6889750"/>
          </a:xfrm>
          <a:prstGeom prst="rect">
            <a:avLst/>
          </a:prstGeom>
          <a:noFill/>
        </p:spPr>
      </p:pic>
      <p:sp>
        <p:nvSpPr>
          <p:cNvPr id="181251" name="Text Box 3"/>
          <p:cNvSpPr txBox="1">
            <a:spLocks noChangeArrowheads="1"/>
          </p:cNvSpPr>
          <p:nvPr/>
        </p:nvSpPr>
        <p:spPr bwMode="auto">
          <a:xfrm>
            <a:off x="304800" y="1676400"/>
            <a:ext cx="7315200" cy="427038"/>
          </a:xfrm>
          <a:prstGeom prst="rect">
            <a:avLst/>
          </a:prstGeom>
          <a:noFill/>
          <a:ln w="9525" algn="ctr">
            <a:noFill/>
            <a:miter lim="800000"/>
            <a:headEnd/>
            <a:tailEnd/>
          </a:ln>
          <a:effectLst/>
        </p:spPr>
        <p:txBody>
          <a:bodyPr lIns="92075" tIns="46038" rIns="92075" bIns="46038">
            <a:spAutoFit/>
          </a:bodyPr>
          <a:lstStyle/>
          <a:p>
            <a:pPr>
              <a:spcBef>
                <a:spcPct val="50000"/>
              </a:spcBef>
            </a:pPr>
            <a:r>
              <a:rPr lang="en-US" sz="2200">
                <a:latin typeface="Century" pitchFamily="18" charset="0"/>
              </a:rPr>
              <a:t>The propagation constant,</a:t>
            </a:r>
          </a:p>
        </p:txBody>
      </p:sp>
      <p:graphicFrame>
        <p:nvGraphicFramePr>
          <p:cNvPr id="181252" name="Object 4"/>
          <p:cNvGraphicFramePr>
            <a:graphicFrameLocks noChangeAspect="1"/>
          </p:cNvGraphicFramePr>
          <p:nvPr/>
        </p:nvGraphicFramePr>
        <p:xfrm>
          <a:off x="838200" y="2438400"/>
          <a:ext cx="3065463" cy="446088"/>
        </p:xfrm>
        <a:graphic>
          <a:graphicData uri="http://schemas.openxmlformats.org/presentationml/2006/ole">
            <p:oleObj spid="_x0000_s181252" name="Equation" r:id="rId4" imgW="1307880" imgH="190440" progId="Equation.3">
              <p:embed/>
            </p:oleObj>
          </a:graphicData>
        </a:graphic>
      </p:graphicFrame>
      <p:sp>
        <p:nvSpPr>
          <p:cNvPr id="181253" name="Text Box 5"/>
          <p:cNvSpPr txBox="1">
            <a:spLocks noChangeArrowheads="1"/>
          </p:cNvSpPr>
          <p:nvPr/>
        </p:nvSpPr>
        <p:spPr bwMode="auto">
          <a:xfrm>
            <a:off x="4114800" y="2362200"/>
            <a:ext cx="4876800" cy="427038"/>
          </a:xfrm>
          <a:prstGeom prst="rect">
            <a:avLst/>
          </a:prstGeom>
          <a:noFill/>
          <a:ln w="9525" algn="ctr">
            <a:noFill/>
            <a:miter lim="800000"/>
            <a:headEnd/>
            <a:tailEnd/>
          </a:ln>
          <a:effectLst/>
        </p:spPr>
        <p:txBody>
          <a:bodyPr lIns="92075" tIns="46038" rIns="92075" bIns="46038">
            <a:spAutoFit/>
          </a:bodyPr>
          <a:lstStyle/>
          <a:p>
            <a:pPr>
              <a:spcBef>
                <a:spcPct val="50000"/>
              </a:spcBef>
            </a:pPr>
            <a:r>
              <a:rPr lang="en-US" sz="2200">
                <a:latin typeface="Century" pitchFamily="18" charset="0"/>
              </a:rPr>
              <a:t>Because it’s in propagating mode,</a:t>
            </a:r>
          </a:p>
        </p:txBody>
      </p:sp>
      <p:sp>
        <p:nvSpPr>
          <p:cNvPr id="181254" name="Text Box 6"/>
          <p:cNvSpPr txBox="1">
            <a:spLocks noChangeArrowheads="1"/>
          </p:cNvSpPr>
          <p:nvPr/>
        </p:nvSpPr>
        <p:spPr bwMode="auto">
          <a:xfrm>
            <a:off x="381000" y="3124200"/>
            <a:ext cx="1371600" cy="427038"/>
          </a:xfrm>
          <a:prstGeom prst="rect">
            <a:avLst/>
          </a:prstGeom>
          <a:noFill/>
          <a:ln w="9525" algn="ctr">
            <a:noFill/>
            <a:miter lim="800000"/>
            <a:headEnd/>
            <a:tailEnd/>
          </a:ln>
          <a:effectLst/>
        </p:spPr>
        <p:txBody>
          <a:bodyPr lIns="92075" tIns="46038" rIns="92075" bIns="46038">
            <a:spAutoFit/>
          </a:bodyPr>
          <a:lstStyle/>
          <a:p>
            <a:pPr>
              <a:spcBef>
                <a:spcPct val="50000"/>
              </a:spcBef>
            </a:pPr>
            <a:r>
              <a:rPr lang="en-US" sz="2200">
                <a:latin typeface="Century" pitchFamily="18" charset="0"/>
              </a:rPr>
              <a:t>So,</a:t>
            </a:r>
          </a:p>
        </p:txBody>
      </p:sp>
      <p:graphicFrame>
        <p:nvGraphicFramePr>
          <p:cNvPr id="181255" name="Object 7"/>
          <p:cNvGraphicFramePr>
            <a:graphicFrameLocks noChangeAspect="1"/>
          </p:cNvGraphicFramePr>
          <p:nvPr/>
        </p:nvGraphicFramePr>
        <p:xfrm>
          <a:off x="914400" y="3657600"/>
          <a:ext cx="3749675" cy="446088"/>
        </p:xfrm>
        <a:graphic>
          <a:graphicData uri="http://schemas.openxmlformats.org/presentationml/2006/ole">
            <p:oleObj spid="_x0000_s181255" name="Equation" r:id="rId5" imgW="1600200" imgH="190440" progId="Equation.3">
              <p:embed/>
            </p:oleObj>
          </a:graphicData>
        </a:graphic>
      </p:graphicFrame>
      <p:sp>
        <p:nvSpPr>
          <p:cNvPr id="181256" name="Text Box 8"/>
          <p:cNvSpPr txBox="1">
            <a:spLocks noChangeArrowheads="1"/>
          </p:cNvSpPr>
          <p:nvPr/>
        </p:nvSpPr>
        <p:spPr bwMode="auto">
          <a:xfrm>
            <a:off x="381000" y="4267200"/>
            <a:ext cx="7315200" cy="427038"/>
          </a:xfrm>
          <a:prstGeom prst="rect">
            <a:avLst/>
          </a:prstGeom>
          <a:noFill/>
          <a:ln w="9525" algn="ctr">
            <a:noFill/>
            <a:miter lim="800000"/>
            <a:headEnd/>
            <a:tailEnd/>
          </a:ln>
          <a:effectLst/>
        </p:spPr>
        <p:txBody>
          <a:bodyPr lIns="92075" tIns="46038" rIns="92075" bIns="46038">
            <a:spAutoFit/>
          </a:bodyPr>
          <a:lstStyle/>
          <a:p>
            <a:pPr>
              <a:spcBef>
                <a:spcPct val="50000"/>
              </a:spcBef>
            </a:pPr>
            <a:r>
              <a:rPr lang="en-US" sz="2200">
                <a:latin typeface="Century" pitchFamily="18" charset="0"/>
              </a:rPr>
              <a:t>The intrinsic wave impedance,</a:t>
            </a:r>
          </a:p>
        </p:txBody>
      </p:sp>
      <p:graphicFrame>
        <p:nvGraphicFramePr>
          <p:cNvPr id="181257" name="Object 9"/>
          <p:cNvGraphicFramePr>
            <a:graphicFrameLocks noChangeAspect="1"/>
          </p:cNvGraphicFramePr>
          <p:nvPr/>
        </p:nvGraphicFramePr>
        <p:xfrm>
          <a:off x="457200" y="4876800"/>
          <a:ext cx="5880100" cy="1047750"/>
        </p:xfrm>
        <a:graphic>
          <a:graphicData uri="http://schemas.openxmlformats.org/presentationml/2006/ole">
            <p:oleObj spid="_x0000_s181257" name="Equation" r:id="rId6" imgW="2781000" imgH="495000" progId="Equation.3">
              <p:embed/>
            </p:oleObj>
          </a:graphicData>
        </a:graphic>
      </p:graphicFrame>
      <p:sp>
        <p:nvSpPr>
          <p:cNvPr id="181258" name="Text Box 10"/>
          <p:cNvSpPr txBox="1">
            <a:spLocks noChangeArrowheads="1"/>
          </p:cNvSpPr>
          <p:nvPr/>
        </p:nvSpPr>
        <p:spPr bwMode="auto">
          <a:xfrm>
            <a:off x="304800" y="304800"/>
            <a:ext cx="8534400" cy="641350"/>
          </a:xfrm>
          <a:prstGeom prst="rect">
            <a:avLst/>
          </a:prstGeom>
          <a:noFill/>
          <a:ln w="9525">
            <a:noFill/>
            <a:miter lim="800000"/>
            <a:headEnd/>
            <a:tailEnd/>
          </a:ln>
          <a:effectLst/>
        </p:spPr>
        <p:txBody>
          <a:bodyPr>
            <a:spAutoFit/>
          </a:bodyPr>
          <a:lstStyle/>
          <a:p>
            <a:pPr>
              <a:spcBef>
                <a:spcPct val="50000"/>
              </a:spcBef>
            </a:pPr>
            <a:r>
              <a:rPr lang="en-US" sz="3600">
                <a:solidFill>
                  <a:schemeClr val="folHlink"/>
                </a:solidFill>
                <a:latin typeface="Copperplate Gothic Bold" pitchFamily="34" charset="0"/>
              </a:rPr>
              <a:t>Solution to Example 3 (Cont’d..)</a:t>
            </a:r>
          </a:p>
        </p:txBody>
      </p:sp>
      <p:pic>
        <p:nvPicPr>
          <p:cNvPr id="181259" name="Picture 11" descr="strange-render"/>
          <p:cNvPicPr>
            <a:picLocks noChangeAspect="1" noChangeArrowheads="1"/>
          </p:cNvPicPr>
          <p:nvPr/>
        </p:nvPicPr>
        <p:blipFill>
          <a:blip r:embed="rId7" cstate="print"/>
          <a:srcRect/>
          <a:stretch>
            <a:fillRect/>
          </a:stretch>
        </p:blipFill>
        <p:spPr bwMode="auto">
          <a:xfrm>
            <a:off x="6629400" y="4876800"/>
            <a:ext cx="2438400" cy="1908175"/>
          </a:xfrm>
          <a:prstGeom prst="rect">
            <a:avLst/>
          </a:prstGeom>
          <a:noFill/>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ctrTitle"/>
          </p:nvPr>
        </p:nvSpPr>
        <p:spPr>
          <a:xfrm>
            <a:off x="685800" y="3276600"/>
            <a:ext cx="8229600" cy="1066800"/>
          </a:xfrm>
        </p:spPr>
        <p:txBody>
          <a:bodyPr/>
          <a:lstStyle/>
          <a:p>
            <a:r>
              <a:rPr lang="en-US"/>
              <a:t>Transitional Page</a:t>
            </a:r>
          </a:p>
        </p:txBody>
      </p:sp>
      <p:pic>
        <p:nvPicPr>
          <p:cNvPr id="116739" name="Picture 3" descr="empowered_slide"/>
          <p:cNvPicPr>
            <a:picLocks noChangeAspect="1" noChangeArrowheads="1"/>
          </p:cNvPicPr>
          <p:nvPr/>
        </p:nvPicPr>
        <p:blipFill>
          <a:blip r:embed="rId2"/>
          <a:srcRect/>
          <a:stretch>
            <a:fillRect/>
          </a:stretch>
        </p:blipFill>
        <p:spPr bwMode="auto">
          <a:xfrm>
            <a:off x="0" y="0"/>
            <a:ext cx="9144000" cy="6889750"/>
          </a:xfrm>
          <a:prstGeom prst="rect">
            <a:avLst/>
          </a:prstGeom>
          <a:noFill/>
        </p:spPr>
      </p:pic>
      <p:pic>
        <p:nvPicPr>
          <p:cNvPr id="116740" name="Picture 4" descr="strange-render"/>
          <p:cNvPicPr>
            <a:picLocks noChangeAspect="1" noChangeArrowheads="1"/>
          </p:cNvPicPr>
          <p:nvPr/>
        </p:nvPicPr>
        <p:blipFill>
          <a:blip r:embed="rId3" cstate="print"/>
          <a:srcRect/>
          <a:stretch>
            <a:fillRect/>
          </a:stretch>
        </p:blipFill>
        <p:spPr bwMode="auto">
          <a:xfrm>
            <a:off x="6629400" y="4876800"/>
            <a:ext cx="2438400" cy="1908175"/>
          </a:xfrm>
          <a:prstGeom prst="rect">
            <a:avLst/>
          </a:prstGeom>
          <a:noFill/>
        </p:spPr>
      </p:pic>
      <p:sp>
        <p:nvSpPr>
          <p:cNvPr id="116742" name="Text Box 6"/>
          <p:cNvSpPr txBox="1">
            <a:spLocks noChangeArrowheads="1"/>
          </p:cNvSpPr>
          <p:nvPr/>
        </p:nvSpPr>
        <p:spPr bwMode="auto">
          <a:xfrm>
            <a:off x="152400" y="152400"/>
            <a:ext cx="87630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1.5	Cylindrical Waveguide Fundamentals   </a:t>
            </a:r>
          </a:p>
        </p:txBody>
      </p:sp>
      <p:sp>
        <p:nvSpPr>
          <p:cNvPr id="116743" name="Text Box 7"/>
          <p:cNvSpPr txBox="1">
            <a:spLocks noChangeArrowheads="1"/>
          </p:cNvSpPr>
          <p:nvPr/>
        </p:nvSpPr>
        <p:spPr bwMode="auto">
          <a:xfrm>
            <a:off x="381000" y="1600200"/>
            <a:ext cx="8153400" cy="895350"/>
          </a:xfrm>
          <a:prstGeom prst="rect">
            <a:avLst/>
          </a:prstGeom>
          <a:noFill/>
          <a:ln w="9525" algn="ctr">
            <a:noFill/>
            <a:miter lim="800000"/>
            <a:headEnd/>
            <a:tailEnd/>
          </a:ln>
          <a:effectLst/>
        </p:spPr>
        <p:txBody>
          <a:bodyPr lIns="92075" tIns="46038" rIns="92075" bIns="46038">
            <a:spAutoFit/>
          </a:bodyPr>
          <a:lstStyle/>
          <a:p>
            <a:pPr algn="just">
              <a:lnSpc>
                <a:spcPct val="120000"/>
              </a:lnSpc>
              <a:spcBef>
                <a:spcPct val="50000"/>
              </a:spcBef>
            </a:pPr>
            <a:r>
              <a:rPr lang="en-US" sz="2200">
                <a:latin typeface="Century" pitchFamily="18" charset="0"/>
              </a:rPr>
              <a:t>A hollow metal tube of circular cross section also supports TE and TM waveguide modes as shown.</a:t>
            </a:r>
          </a:p>
        </p:txBody>
      </p:sp>
      <p:pic>
        <p:nvPicPr>
          <p:cNvPr id="116744" name="Picture 8"/>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514600" y="2590800"/>
            <a:ext cx="3325813"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73" name="Picture 9" descr="empowered_printable"/>
          <p:cNvPicPr>
            <a:picLocks noChangeAspect="1" noChangeArrowheads="1"/>
          </p:cNvPicPr>
          <p:nvPr/>
        </p:nvPicPr>
        <p:blipFill>
          <a:blip r:embed="rId2"/>
          <a:srcRect/>
          <a:stretch>
            <a:fillRect/>
          </a:stretch>
        </p:blipFill>
        <p:spPr bwMode="auto">
          <a:xfrm>
            <a:off x="0" y="0"/>
            <a:ext cx="9144000" cy="6888163"/>
          </a:xfrm>
          <a:prstGeom prst="rect">
            <a:avLst/>
          </a:prstGeom>
          <a:noFill/>
        </p:spPr>
      </p:pic>
      <p:sp>
        <p:nvSpPr>
          <p:cNvPr id="36869" name="Text Box 5"/>
          <p:cNvSpPr txBox="1">
            <a:spLocks noChangeArrowheads="1"/>
          </p:cNvSpPr>
          <p:nvPr/>
        </p:nvSpPr>
        <p:spPr bwMode="auto">
          <a:xfrm>
            <a:off x="228600" y="0"/>
            <a:ext cx="84582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Rectangular Waveguide Fundamentals (Cont’d..)     </a:t>
            </a:r>
          </a:p>
        </p:txBody>
      </p:sp>
      <p:sp>
        <p:nvSpPr>
          <p:cNvPr id="36870" name="Text Box 6"/>
          <p:cNvSpPr txBox="1">
            <a:spLocks noChangeArrowheads="1"/>
          </p:cNvSpPr>
          <p:nvPr/>
        </p:nvSpPr>
        <p:spPr bwMode="auto">
          <a:xfrm>
            <a:off x="228600" y="1371600"/>
            <a:ext cx="8915400" cy="457200"/>
          </a:xfrm>
          <a:prstGeom prst="rect">
            <a:avLst/>
          </a:prstGeom>
          <a:noFill/>
          <a:ln w="9525">
            <a:noFill/>
            <a:miter lim="800000"/>
            <a:headEnd/>
            <a:tailEnd/>
          </a:ln>
          <a:effectLst/>
        </p:spPr>
        <p:txBody>
          <a:bodyPr>
            <a:spAutoFit/>
          </a:bodyPr>
          <a:lstStyle/>
          <a:p>
            <a:pPr eaLnBrk="0" hangingPunct="0">
              <a:spcBef>
                <a:spcPct val="50000"/>
              </a:spcBef>
            </a:pPr>
            <a:r>
              <a:rPr lang="en-US" sz="2400">
                <a:latin typeface="Century" pitchFamily="18" charset="0"/>
              </a:rPr>
              <a:t>The interior dimensions are </a:t>
            </a:r>
            <a:r>
              <a:rPr lang="en-US" sz="2400" i="1">
                <a:latin typeface="Century" pitchFamily="18" charset="0"/>
              </a:rPr>
              <a:t>a x b</a:t>
            </a:r>
            <a:r>
              <a:rPr lang="en-US" sz="2400">
                <a:latin typeface="Century" pitchFamily="18" charset="0"/>
              </a:rPr>
              <a:t>, where the longer side is a.</a:t>
            </a:r>
          </a:p>
        </p:txBody>
      </p:sp>
      <p:sp>
        <p:nvSpPr>
          <p:cNvPr id="36871" name="Text Box 7"/>
          <p:cNvSpPr txBox="1">
            <a:spLocks noChangeArrowheads="1"/>
          </p:cNvSpPr>
          <p:nvPr/>
        </p:nvSpPr>
        <p:spPr bwMode="auto">
          <a:xfrm>
            <a:off x="228600" y="1905000"/>
            <a:ext cx="8458200" cy="2103438"/>
          </a:xfrm>
          <a:prstGeom prst="rect">
            <a:avLst/>
          </a:prstGeom>
          <a:noFill/>
          <a:ln w="9525">
            <a:noFill/>
            <a:miter lim="800000"/>
            <a:headEnd/>
            <a:tailEnd/>
          </a:ln>
          <a:effectLst/>
        </p:spPr>
        <p:txBody>
          <a:bodyPr>
            <a:spAutoFit/>
          </a:bodyPr>
          <a:lstStyle/>
          <a:p>
            <a:pPr algn="just" eaLnBrk="0" hangingPunct="0">
              <a:spcBef>
                <a:spcPct val="50000"/>
              </a:spcBef>
            </a:pPr>
            <a:r>
              <a:rPr lang="en-US" sz="2200">
                <a:latin typeface="Century" pitchFamily="18" charset="0"/>
              </a:rPr>
              <a:t>‘</a:t>
            </a:r>
            <a:r>
              <a:rPr lang="en-US" sz="2200" b="1">
                <a:latin typeface="Century" pitchFamily="18" charset="0"/>
              </a:rPr>
              <a:t>a</a:t>
            </a:r>
            <a:r>
              <a:rPr lang="en-US" sz="2200">
                <a:latin typeface="Century" pitchFamily="18" charset="0"/>
              </a:rPr>
              <a:t>’ dimension:</a:t>
            </a:r>
          </a:p>
          <a:p>
            <a:pPr algn="just" eaLnBrk="0" hangingPunct="0">
              <a:spcBef>
                <a:spcPct val="50000"/>
              </a:spcBef>
              <a:buClr>
                <a:srgbClr val="003399"/>
              </a:buClr>
              <a:buSzPct val="80000"/>
              <a:buFont typeface="Wingdings" pitchFamily="2" charset="2"/>
              <a:buChar char="Ø"/>
            </a:pPr>
            <a:r>
              <a:rPr lang="en-US" sz="2200">
                <a:latin typeface="Century" pitchFamily="18" charset="0"/>
              </a:rPr>
              <a:t> Determines the frequency range of the dominant, or lowest order, the mode of propagation.</a:t>
            </a:r>
          </a:p>
          <a:p>
            <a:pPr algn="just" eaLnBrk="0" hangingPunct="0">
              <a:spcBef>
                <a:spcPct val="50000"/>
              </a:spcBef>
              <a:buClr>
                <a:srgbClr val="003399"/>
              </a:buClr>
              <a:buSzPct val="80000"/>
              <a:buFont typeface="Wingdings" pitchFamily="2" charset="2"/>
              <a:buChar char="Ø"/>
            </a:pPr>
            <a:r>
              <a:rPr lang="en-US" sz="2200">
                <a:latin typeface="Century" pitchFamily="18" charset="0"/>
              </a:rPr>
              <a:t> Usually operates in lowest propagating mode, since higher order </a:t>
            </a:r>
            <a:r>
              <a:rPr lang="en-US" sz="2200">
                <a:latin typeface="Century" pitchFamily="18" charset="0"/>
                <a:sym typeface="Wingdings" pitchFamily="2" charset="2"/>
              </a:rPr>
              <a:t> higher attenuation + difficult to extract from guide.</a:t>
            </a:r>
            <a:endParaRPr lang="en-US" sz="2200">
              <a:latin typeface="Century" pitchFamily="18" charset="0"/>
            </a:endParaRPr>
          </a:p>
        </p:txBody>
      </p:sp>
      <p:sp>
        <p:nvSpPr>
          <p:cNvPr id="36872" name="Text Box 8"/>
          <p:cNvSpPr txBox="1">
            <a:spLocks noChangeArrowheads="1"/>
          </p:cNvSpPr>
          <p:nvPr/>
        </p:nvSpPr>
        <p:spPr bwMode="auto">
          <a:xfrm>
            <a:off x="228600" y="4114800"/>
            <a:ext cx="8458200" cy="1936750"/>
          </a:xfrm>
          <a:prstGeom prst="rect">
            <a:avLst/>
          </a:prstGeom>
          <a:noFill/>
          <a:ln w="9525">
            <a:noFill/>
            <a:miter lim="800000"/>
            <a:headEnd/>
            <a:tailEnd/>
          </a:ln>
          <a:effectLst/>
        </p:spPr>
        <p:txBody>
          <a:bodyPr>
            <a:spAutoFit/>
          </a:bodyPr>
          <a:lstStyle/>
          <a:p>
            <a:pPr algn="just" eaLnBrk="0" hangingPunct="0">
              <a:spcBef>
                <a:spcPct val="50000"/>
              </a:spcBef>
            </a:pPr>
            <a:r>
              <a:rPr lang="en-US" sz="2200">
                <a:latin typeface="Century" pitchFamily="18" charset="0"/>
              </a:rPr>
              <a:t>‘</a:t>
            </a:r>
            <a:r>
              <a:rPr lang="en-US" sz="2200" b="1">
                <a:latin typeface="Century" pitchFamily="18" charset="0"/>
              </a:rPr>
              <a:t>b</a:t>
            </a:r>
            <a:r>
              <a:rPr lang="en-US" sz="2200">
                <a:latin typeface="Century" pitchFamily="18" charset="0"/>
              </a:rPr>
              <a:t>’ dimension:</a:t>
            </a:r>
          </a:p>
          <a:p>
            <a:pPr algn="just" eaLnBrk="0" hangingPunct="0">
              <a:spcBef>
                <a:spcPct val="50000"/>
              </a:spcBef>
              <a:buClr>
                <a:srgbClr val="003399"/>
              </a:buClr>
              <a:buSzPct val="80000"/>
              <a:buFont typeface="Wingdings" pitchFamily="2" charset="2"/>
              <a:buChar char="Ø"/>
            </a:pPr>
            <a:r>
              <a:rPr lang="en-US" sz="2200">
                <a:latin typeface="Century" pitchFamily="18" charset="0"/>
              </a:rPr>
              <a:t> Affects attenuation, smaller </a:t>
            </a:r>
            <a:r>
              <a:rPr lang="en-US" sz="2200" b="1">
                <a:latin typeface="Century" pitchFamily="18" charset="0"/>
              </a:rPr>
              <a:t>b</a:t>
            </a:r>
            <a:r>
              <a:rPr lang="en-US" sz="2200">
                <a:latin typeface="Century" pitchFamily="18" charset="0"/>
              </a:rPr>
              <a:t> has higher attenuation.</a:t>
            </a:r>
          </a:p>
          <a:p>
            <a:pPr algn="just" eaLnBrk="0" hangingPunct="0">
              <a:spcBef>
                <a:spcPct val="50000"/>
              </a:spcBef>
              <a:buClr>
                <a:srgbClr val="003399"/>
              </a:buClr>
              <a:buSzPct val="80000"/>
              <a:buFont typeface="Wingdings" pitchFamily="2" charset="2"/>
              <a:buChar char="Ø"/>
            </a:pPr>
            <a:r>
              <a:rPr lang="en-US" sz="2200">
                <a:latin typeface="Century" pitchFamily="18" charset="0"/>
              </a:rPr>
              <a:t> Also sets the max power capacity</a:t>
            </a:r>
          </a:p>
          <a:p>
            <a:pPr algn="just" eaLnBrk="0" hangingPunct="0">
              <a:spcBef>
                <a:spcPct val="50000"/>
              </a:spcBef>
              <a:buClr>
                <a:srgbClr val="003399"/>
              </a:buClr>
              <a:buSzPct val="80000"/>
              <a:buFont typeface="Wingdings" pitchFamily="2" charset="2"/>
              <a:buChar char="Ø"/>
            </a:pPr>
            <a:r>
              <a:rPr lang="en-US" sz="2200">
                <a:latin typeface="Century" pitchFamily="18" charset="0"/>
              </a:rPr>
              <a:t> Usually half of the </a:t>
            </a:r>
            <a:r>
              <a:rPr lang="en-US" sz="2200" b="1">
                <a:latin typeface="Century" pitchFamily="18" charset="0"/>
              </a:rPr>
              <a:t>‘a’</a:t>
            </a:r>
            <a:r>
              <a:rPr lang="en-US" sz="2200">
                <a:latin typeface="Century" pitchFamily="18" charset="0"/>
              </a:rPr>
              <a:t> dimension</a:t>
            </a:r>
          </a:p>
        </p:txBody>
      </p:sp>
      <p:pic>
        <p:nvPicPr>
          <p:cNvPr id="36874" name="Picture 10" descr="strange-render"/>
          <p:cNvPicPr>
            <a:picLocks noChangeAspect="1" noChangeArrowheads="1"/>
          </p:cNvPicPr>
          <p:nvPr/>
        </p:nvPicPr>
        <p:blipFill>
          <a:blip r:embed="rId3" cstate="print"/>
          <a:srcRect/>
          <a:stretch>
            <a:fillRect/>
          </a:stretch>
        </p:blipFill>
        <p:spPr bwMode="auto">
          <a:xfrm>
            <a:off x="6629400" y="4876800"/>
            <a:ext cx="2438400" cy="1908175"/>
          </a:xfrm>
          <a:prstGeom prst="rect">
            <a:avLst/>
          </a:prstGeom>
          <a:noFill/>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2" name="Picture 2" descr="empowered_printable"/>
          <p:cNvPicPr>
            <a:picLocks noChangeAspect="1" noChangeArrowheads="1"/>
          </p:cNvPicPr>
          <p:nvPr/>
        </p:nvPicPr>
        <p:blipFill>
          <a:blip r:embed="rId3"/>
          <a:srcRect/>
          <a:stretch>
            <a:fillRect/>
          </a:stretch>
        </p:blipFill>
        <p:spPr bwMode="auto">
          <a:xfrm>
            <a:off x="0" y="0"/>
            <a:ext cx="9144000" cy="6889750"/>
          </a:xfrm>
          <a:prstGeom prst="rect">
            <a:avLst/>
          </a:prstGeom>
          <a:noFill/>
        </p:spPr>
      </p:pic>
      <p:pic>
        <p:nvPicPr>
          <p:cNvPr id="112643" name="Picture 3" descr="strange-render"/>
          <p:cNvPicPr>
            <a:picLocks noChangeAspect="1" noChangeArrowheads="1"/>
          </p:cNvPicPr>
          <p:nvPr/>
        </p:nvPicPr>
        <p:blipFill>
          <a:blip r:embed="rId4" cstate="print"/>
          <a:srcRect/>
          <a:stretch>
            <a:fillRect/>
          </a:stretch>
        </p:blipFill>
        <p:spPr bwMode="auto">
          <a:xfrm>
            <a:off x="6629400" y="4876800"/>
            <a:ext cx="2438400" cy="1908175"/>
          </a:xfrm>
          <a:prstGeom prst="rect">
            <a:avLst/>
          </a:prstGeom>
          <a:noFill/>
        </p:spPr>
      </p:pic>
      <p:sp>
        <p:nvSpPr>
          <p:cNvPr id="112645" name="Text Box 5"/>
          <p:cNvSpPr txBox="1">
            <a:spLocks noChangeArrowheads="1"/>
          </p:cNvSpPr>
          <p:nvPr/>
        </p:nvSpPr>
        <p:spPr bwMode="auto">
          <a:xfrm>
            <a:off x="304800" y="1447800"/>
            <a:ext cx="8382000" cy="968375"/>
          </a:xfrm>
          <a:prstGeom prst="rect">
            <a:avLst/>
          </a:prstGeom>
          <a:noFill/>
          <a:ln w="9525">
            <a:noFill/>
            <a:miter lim="800000"/>
            <a:headEnd/>
            <a:tailEnd/>
          </a:ln>
          <a:effectLst/>
        </p:spPr>
        <p:txBody>
          <a:bodyPr>
            <a:spAutoFit/>
          </a:bodyPr>
          <a:lstStyle/>
          <a:p>
            <a:pPr algn="just" eaLnBrk="0" hangingPunct="0">
              <a:lnSpc>
                <a:spcPct val="120000"/>
              </a:lnSpc>
              <a:spcBef>
                <a:spcPct val="50000"/>
              </a:spcBef>
            </a:pPr>
            <a:r>
              <a:rPr lang="en-US" sz="2400">
                <a:latin typeface="Century" pitchFamily="18" charset="0"/>
              </a:rPr>
              <a:t>For cylindrical waveguide, the field components is in cylindrical coordinates which are:</a:t>
            </a:r>
          </a:p>
        </p:txBody>
      </p:sp>
      <p:graphicFrame>
        <p:nvGraphicFramePr>
          <p:cNvPr id="112646" name="Object 6"/>
          <p:cNvGraphicFramePr>
            <a:graphicFrameLocks noChangeAspect="1"/>
          </p:cNvGraphicFramePr>
          <p:nvPr/>
        </p:nvGraphicFramePr>
        <p:xfrm>
          <a:off x="1828800" y="2667000"/>
          <a:ext cx="4494213" cy="1158875"/>
        </p:xfrm>
        <a:graphic>
          <a:graphicData uri="http://schemas.openxmlformats.org/presentationml/2006/ole">
            <p:oleObj spid="_x0000_s112646" name="Equation" r:id="rId5" imgW="1625400" imgH="419040" progId="Equation.3">
              <p:embed/>
            </p:oleObj>
          </a:graphicData>
        </a:graphic>
      </p:graphicFrame>
      <p:sp>
        <p:nvSpPr>
          <p:cNvPr id="112647" name="Text Box 7"/>
          <p:cNvSpPr txBox="1">
            <a:spLocks noChangeArrowheads="1"/>
          </p:cNvSpPr>
          <p:nvPr/>
        </p:nvSpPr>
        <p:spPr bwMode="auto">
          <a:xfrm>
            <a:off x="381000" y="4191000"/>
            <a:ext cx="8001000" cy="822325"/>
          </a:xfrm>
          <a:prstGeom prst="rect">
            <a:avLst/>
          </a:prstGeom>
          <a:noFill/>
          <a:ln w="9525">
            <a:noFill/>
            <a:miter lim="800000"/>
            <a:headEnd/>
            <a:tailEnd/>
          </a:ln>
          <a:effectLst/>
        </p:spPr>
        <p:txBody>
          <a:bodyPr>
            <a:spAutoFit/>
          </a:bodyPr>
          <a:lstStyle/>
          <a:p>
            <a:pPr algn="just" eaLnBrk="0" hangingPunct="0">
              <a:spcBef>
                <a:spcPct val="50000"/>
              </a:spcBef>
            </a:pPr>
            <a:r>
              <a:rPr lang="en-US" sz="2400">
                <a:latin typeface="Century" pitchFamily="18" charset="0"/>
              </a:rPr>
              <a:t>Inserting these equations into previous Maxwell’s equation,</a:t>
            </a:r>
          </a:p>
        </p:txBody>
      </p:sp>
      <p:graphicFrame>
        <p:nvGraphicFramePr>
          <p:cNvPr id="112648" name="Object 8"/>
          <p:cNvGraphicFramePr>
            <a:graphicFrameLocks noChangeAspect="1"/>
          </p:cNvGraphicFramePr>
          <p:nvPr/>
        </p:nvGraphicFramePr>
        <p:xfrm>
          <a:off x="914400" y="5181600"/>
          <a:ext cx="3313113" cy="677863"/>
        </p:xfrm>
        <a:graphic>
          <a:graphicData uri="http://schemas.openxmlformats.org/presentationml/2006/ole">
            <p:oleObj spid="_x0000_s112648" name="Equation" r:id="rId6" imgW="1117440" imgH="228600" progId="Equation.3">
              <p:embed/>
            </p:oleObj>
          </a:graphicData>
        </a:graphic>
      </p:graphicFrame>
      <p:graphicFrame>
        <p:nvGraphicFramePr>
          <p:cNvPr id="112649" name="Object 9"/>
          <p:cNvGraphicFramePr>
            <a:graphicFrameLocks noChangeAspect="1"/>
          </p:cNvGraphicFramePr>
          <p:nvPr/>
        </p:nvGraphicFramePr>
        <p:xfrm>
          <a:off x="4953000" y="5181600"/>
          <a:ext cx="3349625" cy="663575"/>
        </p:xfrm>
        <a:graphic>
          <a:graphicData uri="http://schemas.openxmlformats.org/presentationml/2006/ole">
            <p:oleObj spid="_x0000_s112649" name="Equation" r:id="rId7" imgW="1155600" imgH="228600" progId="Equation.3">
              <p:embed/>
            </p:oleObj>
          </a:graphicData>
        </a:graphic>
      </p:graphicFrame>
      <p:sp>
        <p:nvSpPr>
          <p:cNvPr id="112650" name="Text Box 10"/>
          <p:cNvSpPr txBox="1">
            <a:spLocks noChangeArrowheads="1"/>
          </p:cNvSpPr>
          <p:nvPr/>
        </p:nvSpPr>
        <p:spPr bwMode="auto">
          <a:xfrm>
            <a:off x="381000" y="152400"/>
            <a:ext cx="87630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 Cylindrical Waveguide Fundamentals (Cont’d..)    </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ctrTitle"/>
          </p:nvPr>
        </p:nvSpPr>
        <p:spPr>
          <a:xfrm>
            <a:off x="685800" y="3276600"/>
            <a:ext cx="8229600" cy="1066800"/>
          </a:xfrm>
        </p:spPr>
        <p:txBody>
          <a:bodyPr/>
          <a:lstStyle/>
          <a:p>
            <a:r>
              <a:rPr lang="en-US"/>
              <a:t>Transitional Page</a:t>
            </a:r>
          </a:p>
        </p:txBody>
      </p:sp>
      <p:pic>
        <p:nvPicPr>
          <p:cNvPr id="117763" name="Picture 3" descr="empowered_slide"/>
          <p:cNvPicPr>
            <a:picLocks noChangeAspect="1" noChangeArrowheads="1"/>
          </p:cNvPicPr>
          <p:nvPr/>
        </p:nvPicPr>
        <p:blipFill>
          <a:blip r:embed="rId3"/>
          <a:srcRect/>
          <a:stretch>
            <a:fillRect/>
          </a:stretch>
        </p:blipFill>
        <p:spPr bwMode="auto">
          <a:xfrm>
            <a:off x="0" y="0"/>
            <a:ext cx="9144000" cy="6889750"/>
          </a:xfrm>
          <a:prstGeom prst="rect">
            <a:avLst/>
          </a:prstGeom>
          <a:noFill/>
        </p:spPr>
      </p:pic>
      <p:pic>
        <p:nvPicPr>
          <p:cNvPr id="117764" name="Picture 4" descr="strange-render"/>
          <p:cNvPicPr>
            <a:picLocks noChangeAspect="1" noChangeArrowheads="1"/>
          </p:cNvPicPr>
          <p:nvPr/>
        </p:nvPicPr>
        <p:blipFill>
          <a:blip r:embed="rId4" cstate="print"/>
          <a:srcRect/>
          <a:stretch>
            <a:fillRect/>
          </a:stretch>
        </p:blipFill>
        <p:spPr bwMode="auto">
          <a:xfrm>
            <a:off x="6629400" y="4876800"/>
            <a:ext cx="2438400" cy="1908175"/>
          </a:xfrm>
          <a:prstGeom prst="rect">
            <a:avLst/>
          </a:prstGeom>
          <a:noFill/>
        </p:spPr>
      </p:pic>
      <p:sp>
        <p:nvSpPr>
          <p:cNvPr id="117767" name="Text Box 7"/>
          <p:cNvSpPr txBox="1">
            <a:spLocks noChangeArrowheads="1"/>
          </p:cNvSpPr>
          <p:nvPr/>
        </p:nvSpPr>
        <p:spPr bwMode="auto">
          <a:xfrm>
            <a:off x="304800" y="1524000"/>
            <a:ext cx="8458200" cy="1196975"/>
          </a:xfrm>
          <a:prstGeom prst="rect">
            <a:avLst/>
          </a:prstGeom>
          <a:noFill/>
          <a:ln w="9525" algn="ctr">
            <a:noFill/>
            <a:miter lim="800000"/>
            <a:headEnd/>
            <a:tailEnd/>
          </a:ln>
          <a:effectLst/>
        </p:spPr>
        <p:txBody>
          <a:bodyPr lIns="92075" tIns="46038" rIns="92075" bIns="46038">
            <a:spAutoFit/>
          </a:bodyPr>
          <a:lstStyle/>
          <a:p>
            <a:pPr algn="just">
              <a:lnSpc>
                <a:spcPct val="110000"/>
              </a:lnSpc>
              <a:spcBef>
                <a:spcPct val="50000"/>
              </a:spcBef>
            </a:pPr>
            <a:r>
              <a:rPr lang="en-US" sz="2200">
                <a:latin typeface="Century" pitchFamily="18" charset="0"/>
              </a:rPr>
              <a:t>By using the same method of derivation for rectangular waveguide (starting from slide 21), we could get four equations of E</a:t>
            </a:r>
            <a:r>
              <a:rPr lang="el-GR" sz="2200" baseline="-25000">
                <a:latin typeface="Century" pitchFamily="18" charset="0"/>
              </a:rPr>
              <a:t>ρ</a:t>
            </a:r>
            <a:r>
              <a:rPr lang="en-US" sz="2200">
                <a:latin typeface="Century" pitchFamily="18" charset="0"/>
              </a:rPr>
              <a:t>, E</a:t>
            </a:r>
            <a:r>
              <a:rPr lang="el-GR" sz="2200" baseline="-25000">
                <a:latin typeface="Century" pitchFamily="18" charset="0"/>
              </a:rPr>
              <a:t>φ</a:t>
            </a:r>
            <a:r>
              <a:rPr lang="en-US" sz="2200">
                <a:latin typeface="Century" pitchFamily="18" charset="0"/>
              </a:rPr>
              <a:t>, H</a:t>
            </a:r>
            <a:r>
              <a:rPr lang="el-GR" sz="2200" baseline="-25000">
                <a:latin typeface="Century" pitchFamily="18" charset="0"/>
              </a:rPr>
              <a:t>ρ</a:t>
            </a:r>
            <a:r>
              <a:rPr lang="en-US" sz="2200">
                <a:latin typeface="Century" pitchFamily="18" charset="0"/>
              </a:rPr>
              <a:t> and H</a:t>
            </a:r>
            <a:r>
              <a:rPr lang="el-GR" sz="2200" baseline="-25000">
                <a:latin typeface="Century" pitchFamily="18" charset="0"/>
              </a:rPr>
              <a:t>φ</a:t>
            </a:r>
            <a:r>
              <a:rPr lang="en-US" sz="2200">
                <a:latin typeface="Century" pitchFamily="18" charset="0"/>
              </a:rPr>
              <a:t> in terms of E</a:t>
            </a:r>
            <a:r>
              <a:rPr lang="en-US" sz="2200" baseline="-25000">
                <a:latin typeface="Century" pitchFamily="18" charset="0"/>
              </a:rPr>
              <a:t>z </a:t>
            </a:r>
            <a:r>
              <a:rPr lang="en-US" sz="2200">
                <a:latin typeface="Century" pitchFamily="18" charset="0"/>
              </a:rPr>
              <a:t>and H</a:t>
            </a:r>
            <a:r>
              <a:rPr lang="en-US" sz="2200" baseline="-25000">
                <a:latin typeface="Century" pitchFamily="18" charset="0"/>
              </a:rPr>
              <a:t>z</a:t>
            </a:r>
          </a:p>
        </p:txBody>
      </p:sp>
      <p:graphicFrame>
        <p:nvGraphicFramePr>
          <p:cNvPr id="117768" name="Object 8"/>
          <p:cNvGraphicFramePr>
            <a:graphicFrameLocks noChangeAspect="1"/>
          </p:cNvGraphicFramePr>
          <p:nvPr/>
        </p:nvGraphicFramePr>
        <p:xfrm>
          <a:off x="344488" y="2971800"/>
          <a:ext cx="3887787" cy="928688"/>
        </p:xfrm>
        <a:graphic>
          <a:graphicData uri="http://schemas.openxmlformats.org/presentationml/2006/ole">
            <p:oleObj spid="_x0000_s117768" name="Equation" r:id="rId5" imgW="1752480" imgH="419040" progId="Equation.3">
              <p:embed/>
            </p:oleObj>
          </a:graphicData>
        </a:graphic>
      </p:graphicFrame>
      <p:graphicFrame>
        <p:nvGraphicFramePr>
          <p:cNvPr id="117769" name="Object 9"/>
          <p:cNvGraphicFramePr>
            <a:graphicFrameLocks noChangeAspect="1"/>
          </p:cNvGraphicFramePr>
          <p:nvPr/>
        </p:nvGraphicFramePr>
        <p:xfrm>
          <a:off x="4681538" y="4648200"/>
          <a:ext cx="4125912" cy="982663"/>
        </p:xfrm>
        <a:graphic>
          <a:graphicData uri="http://schemas.openxmlformats.org/presentationml/2006/ole">
            <p:oleObj spid="_x0000_s117769" name="Equation" r:id="rId6" imgW="1752480" imgH="419040" progId="Equation.3">
              <p:embed/>
            </p:oleObj>
          </a:graphicData>
        </a:graphic>
      </p:graphicFrame>
      <p:graphicFrame>
        <p:nvGraphicFramePr>
          <p:cNvPr id="117770" name="Object 10"/>
          <p:cNvGraphicFramePr>
            <a:graphicFrameLocks noChangeAspect="1"/>
          </p:cNvGraphicFramePr>
          <p:nvPr/>
        </p:nvGraphicFramePr>
        <p:xfrm>
          <a:off x="4683125" y="2895600"/>
          <a:ext cx="3881438" cy="969963"/>
        </p:xfrm>
        <a:graphic>
          <a:graphicData uri="http://schemas.openxmlformats.org/presentationml/2006/ole">
            <p:oleObj spid="_x0000_s117770" name="Equation" r:id="rId7" imgW="1676160" imgH="419040" progId="Equation.3">
              <p:embed/>
            </p:oleObj>
          </a:graphicData>
        </a:graphic>
      </p:graphicFrame>
      <p:graphicFrame>
        <p:nvGraphicFramePr>
          <p:cNvPr id="117771" name="Object 11"/>
          <p:cNvGraphicFramePr>
            <a:graphicFrameLocks noChangeAspect="1"/>
          </p:cNvGraphicFramePr>
          <p:nvPr/>
        </p:nvGraphicFramePr>
        <p:xfrm>
          <a:off x="258763" y="4648200"/>
          <a:ext cx="4046537" cy="1017588"/>
        </p:xfrm>
        <a:graphic>
          <a:graphicData uri="http://schemas.openxmlformats.org/presentationml/2006/ole">
            <p:oleObj spid="_x0000_s117771" name="Equation" r:id="rId8" imgW="1663560" imgH="419040" progId="Equation.3">
              <p:embed/>
            </p:oleObj>
          </a:graphicData>
        </a:graphic>
      </p:graphicFrame>
      <p:sp>
        <p:nvSpPr>
          <p:cNvPr id="117772" name="Text Box 12"/>
          <p:cNvSpPr txBox="1">
            <a:spLocks noChangeArrowheads="1"/>
          </p:cNvSpPr>
          <p:nvPr/>
        </p:nvSpPr>
        <p:spPr bwMode="auto">
          <a:xfrm>
            <a:off x="1981200" y="3886200"/>
            <a:ext cx="990600" cy="519113"/>
          </a:xfrm>
          <a:prstGeom prst="rect">
            <a:avLst/>
          </a:prstGeom>
          <a:noFill/>
          <a:ln w="9525">
            <a:noFill/>
            <a:miter lim="800000"/>
            <a:headEnd/>
            <a:tailEnd/>
          </a:ln>
          <a:effectLst/>
        </p:spPr>
        <p:txBody>
          <a:bodyPr>
            <a:spAutoFit/>
          </a:bodyPr>
          <a:lstStyle/>
          <a:p>
            <a:pPr eaLnBrk="0" hangingPunct="0">
              <a:spcBef>
                <a:spcPct val="50000"/>
              </a:spcBef>
            </a:pPr>
            <a:r>
              <a:rPr lang="en-US" sz="2800" b="1">
                <a:solidFill>
                  <a:srgbClr val="FF3300"/>
                </a:solidFill>
                <a:latin typeface="Century" pitchFamily="18" charset="0"/>
              </a:rPr>
              <a:t>(13)</a:t>
            </a:r>
          </a:p>
        </p:txBody>
      </p:sp>
      <p:sp>
        <p:nvSpPr>
          <p:cNvPr id="117773" name="Text Box 13"/>
          <p:cNvSpPr txBox="1">
            <a:spLocks noChangeArrowheads="1"/>
          </p:cNvSpPr>
          <p:nvPr/>
        </p:nvSpPr>
        <p:spPr bwMode="auto">
          <a:xfrm>
            <a:off x="6324600" y="3886200"/>
            <a:ext cx="990600" cy="519113"/>
          </a:xfrm>
          <a:prstGeom prst="rect">
            <a:avLst/>
          </a:prstGeom>
          <a:noFill/>
          <a:ln w="9525">
            <a:noFill/>
            <a:miter lim="800000"/>
            <a:headEnd/>
            <a:tailEnd/>
          </a:ln>
          <a:effectLst/>
        </p:spPr>
        <p:txBody>
          <a:bodyPr>
            <a:spAutoFit/>
          </a:bodyPr>
          <a:lstStyle/>
          <a:p>
            <a:pPr eaLnBrk="0" hangingPunct="0">
              <a:spcBef>
                <a:spcPct val="50000"/>
              </a:spcBef>
            </a:pPr>
            <a:r>
              <a:rPr lang="en-US" sz="2800" b="1">
                <a:solidFill>
                  <a:srgbClr val="FF3300"/>
                </a:solidFill>
                <a:latin typeface="Century" pitchFamily="18" charset="0"/>
              </a:rPr>
              <a:t>(14)</a:t>
            </a:r>
          </a:p>
        </p:txBody>
      </p:sp>
      <p:sp>
        <p:nvSpPr>
          <p:cNvPr id="117774" name="Text Box 14"/>
          <p:cNvSpPr txBox="1">
            <a:spLocks noChangeArrowheads="1"/>
          </p:cNvSpPr>
          <p:nvPr/>
        </p:nvSpPr>
        <p:spPr bwMode="auto">
          <a:xfrm>
            <a:off x="2057400" y="5638800"/>
            <a:ext cx="990600" cy="519113"/>
          </a:xfrm>
          <a:prstGeom prst="rect">
            <a:avLst/>
          </a:prstGeom>
          <a:noFill/>
          <a:ln w="9525">
            <a:noFill/>
            <a:miter lim="800000"/>
            <a:headEnd/>
            <a:tailEnd/>
          </a:ln>
          <a:effectLst/>
        </p:spPr>
        <p:txBody>
          <a:bodyPr>
            <a:spAutoFit/>
          </a:bodyPr>
          <a:lstStyle/>
          <a:p>
            <a:pPr eaLnBrk="0" hangingPunct="0">
              <a:spcBef>
                <a:spcPct val="50000"/>
              </a:spcBef>
            </a:pPr>
            <a:r>
              <a:rPr lang="en-US" sz="2800" b="1">
                <a:solidFill>
                  <a:srgbClr val="FF3300"/>
                </a:solidFill>
                <a:latin typeface="Century" pitchFamily="18" charset="0"/>
              </a:rPr>
              <a:t>(15)</a:t>
            </a:r>
          </a:p>
        </p:txBody>
      </p:sp>
      <p:sp>
        <p:nvSpPr>
          <p:cNvPr id="117775" name="Text Box 15"/>
          <p:cNvSpPr txBox="1">
            <a:spLocks noChangeArrowheads="1"/>
          </p:cNvSpPr>
          <p:nvPr/>
        </p:nvSpPr>
        <p:spPr bwMode="auto">
          <a:xfrm>
            <a:off x="6324600" y="5638800"/>
            <a:ext cx="990600" cy="519113"/>
          </a:xfrm>
          <a:prstGeom prst="rect">
            <a:avLst/>
          </a:prstGeom>
          <a:noFill/>
          <a:ln w="9525">
            <a:noFill/>
            <a:miter lim="800000"/>
            <a:headEnd/>
            <a:tailEnd/>
          </a:ln>
          <a:effectLst/>
        </p:spPr>
        <p:txBody>
          <a:bodyPr>
            <a:spAutoFit/>
          </a:bodyPr>
          <a:lstStyle/>
          <a:p>
            <a:pPr eaLnBrk="0" hangingPunct="0">
              <a:spcBef>
                <a:spcPct val="50000"/>
              </a:spcBef>
            </a:pPr>
            <a:r>
              <a:rPr lang="en-US" sz="2800" b="1">
                <a:solidFill>
                  <a:srgbClr val="FF3300"/>
                </a:solidFill>
                <a:latin typeface="Century" pitchFamily="18" charset="0"/>
              </a:rPr>
              <a:t>(16)</a:t>
            </a:r>
          </a:p>
        </p:txBody>
      </p:sp>
      <p:sp>
        <p:nvSpPr>
          <p:cNvPr id="117776" name="Text Box 16"/>
          <p:cNvSpPr txBox="1">
            <a:spLocks noChangeArrowheads="1"/>
          </p:cNvSpPr>
          <p:nvPr/>
        </p:nvSpPr>
        <p:spPr bwMode="auto">
          <a:xfrm>
            <a:off x="3505200" y="5791200"/>
            <a:ext cx="2057400" cy="519113"/>
          </a:xfrm>
          <a:prstGeom prst="rect">
            <a:avLst/>
          </a:prstGeom>
          <a:noFill/>
          <a:ln w="9525" algn="ctr">
            <a:noFill/>
            <a:miter lim="800000"/>
            <a:headEnd/>
            <a:tailEnd/>
          </a:ln>
          <a:effectLst/>
        </p:spPr>
        <p:txBody>
          <a:bodyPr lIns="92075" tIns="46038" rIns="92075" bIns="46038">
            <a:spAutoFit/>
          </a:bodyPr>
          <a:lstStyle/>
          <a:p>
            <a:pPr>
              <a:spcBef>
                <a:spcPct val="50000"/>
              </a:spcBef>
            </a:pPr>
            <a:r>
              <a:rPr lang="en-US" sz="2800" b="1">
                <a:solidFill>
                  <a:srgbClr val="FF3300"/>
                </a:solidFill>
                <a:latin typeface="Century" pitchFamily="18" charset="0"/>
              </a:rPr>
              <a:t>Try this!!!!</a:t>
            </a:r>
          </a:p>
        </p:txBody>
      </p:sp>
      <p:sp>
        <p:nvSpPr>
          <p:cNvPr id="117777" name="Text Box 17"/>
          <p:cNvSpPr txBox="1">
            <a:spLocks noChangeArrowheads="1"/>
          </p:cNvSpPr>
          <p:nvPr/>
        </p:nvSpPr>
        <p:spPr bwMode="auto">
          <a:xfrm>
            <a:off x="381000" y="152400"/>
            <a:ext cx="87630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 Cylindrical Waveguide Fundamentals (Cont’d..)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482" name="Picture 2" descr="empowered_printable"/>
          <p:cNvPicPr>
            <a:picLocks noChangeAspect="1" noChangeArrowheads="1"/>
          </p:cNvPicPr>
          <p:nvPr/>
        </p:nvPicPr>
        <p:blipFill>
          <a:blip r:embed="rId3"/>
          <a:srcRect/>
          <a:stretch>
            <a:fillRect/>
          </a:stretch>
        </p:blipFill>
        <p:spPr bwMode="auto">
          <a:xfrm>
            <a:off x="0" y="0"/>
            <a:ext cx="9144000" cy="6889750"/>
          </a:xfrm>
          <a:prstGeom prst="rect">
            <a:avLst/>
          </a:prstGeom>
          <a:noFill/>
        </p:spPr>
      </p:pic>
      <p:pic>
        <p:nvPicPr>
          <p:cNvPr id="148483" name="Picture 3" descr="strange-render"/>
          <p:cNvPicPr>
            <a:picLocks noChangeAspect="1" noChangeArrowheads="1"/>
          </p:cNvPicPr>
          <p:nvPr/>
        </p:nvPicPr>
        <p:blipFill>
          <a:blip r:embed="rId4" cstate="print"/>
          <a:srcRect/>
          <a:stretch>
            <a:fillRect/>
          </a:stretch>
        </p:blipFill>
        <p:spPr bwMode="auto">
          <a:xfrm>
            <a:off x="6629400" y="4876800"/>
            <a:ext cx="2438400" cy="1908175"/>
          </a:xfrm>
          <a:prstGeom prst="rect">
            <a:avLst/>
          </a:prstGeom>
          <a:noFill/>
        </p:spPr>
      </p:pic>
      <p:sp>
        <p:nvSpPr>
          <p:cNvPr id="148484" name="Text Box 4"/>
          <p:cNvSpPr txBox="1">
            <a:spLocks noChangeArrowheads="1"/>
          </p:cNvSpPr>
          <p:nvPr/>
        </p:nvSpPr>
        <p:spPr bwMode="auto">
          <a:xfrm>
            <a:off x="228600" y="304800"/>
            <a:ext cx="8763000" cy="579438"/>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 1.6	Cylindrical Waveguide Modes    </a:t>
            </a:r>
          </a:p>
        </p:txBody>
      </p:sp>
      <p:sp>
        <p:nvSpPr>
          <p:cNvPr id="148485" name="Text Box 5"/>
          <p:cNvSpPr txBox="1">
            <a:spLocks noChangeArrowheads="1"/>
          </p:cNvSpPr>
          <p:nvPr/>
        </p:nvSpPr>
        <p:spPr bwMode="auto">
          <a:xfrm>
            <a:off x="152400" y="1524000"/>
            <a:ext cx="6781800" cy="519113"/>
          </a:xfrm>
          <a:prstGeom prst="rect">
            <a:avLst/>
          </a:prstGeom>
          <a:noFill/>
          <a:ln w="9525">
            <a:noFill/>
            <a:miter lim="800000"/>
            <a:headEnd/>
            <a:tailEnd/>
          </a:ln>
          <a:effectLst/>
        </p:spPr>
        <p:txBody>
          <a:bodyPr>
            <a:spAutoFit/>
          </a:bodyPr>
          <a:lstStyle/>
          <a:p>
            <a:pPr eaLnBrk="0" hangingPunct="0">
              <a:spcBef>
                <a:spcPct val="50000"/>
              </a:spcBef>
              <a:buFontTx/>
              <a:buChar char="•"/>
            </a:pPr>
            <a:r>
              <a:rPr lang="en-US" sz="2800">
                <a:latin typeface="Copperplate Gothic Bold" pitchFamily="34" charset="0"/>
              </a:rPr>
              <a:t> For TM Mode</a:t>
            </a:r>
          </a:p>
        </p:txBody>
      </p:sp>
      <p:sp>
        <p:nvSpPr>
          <p:cNvPr id="148486" name="Text Box 6"/>
          <p:cNvSpPr txBox="1">
            <a:spLocks noChangeArrowheads="1"/>
          </p:cNvSpPr>
          <p:nvPr/>
        </p:nvSpPr>
        <p:spPr bwMode="auto">
          <a:xfrm>
            <a:off x="381000" y="2286000"/>
            <a:ext cx="8534400" cy="1565275"/>
          </a:xfrm>
          <a:prstGeom prst="rect">
            <a:avLst/>
          </a:prstGeom>
          <a:noFill/>
          <a:ln w="9525" algn="ctr">
            <a:noFill/>
            <a:miter lim="800000"/>
            <a:headEnd/>
            <a:tailEnd/>
          </a:ln>
          <a:effectLst/>
        </p:spPr>
        <p:txBody>
          <a:bodyPr lIns="92075" tIns="46038" rIns="92075" bIns="46038">
            <a:spAutoFit/>
          </a:bodyPr>
          <a:lstStyle/>
          <a:p>
            <a:pPr algn="just">
              <a:lnSpc>
                <a:spcPct val="110000"/>
              </a:lnSpc>
              <a:spcBef>
                <a:spcPct val="50000"/>
              </a:spcBef>
            </a:pPr>
            <a:r>
              <a:rPr lang="en-US" sz="2200">
                <a:latin typeface="Century" pitchFamily="18" charset="0"/>
              </a:rPr>
              <a:t>For the TM modes of the circular waveguide, we must solve Ez from the wave equation in cylindrical coordinates, then through a very long and difficult derivation, we could get the transverse fields as:</a:t>
            </a:r>
          </a:p>
        </p:txBody>
      </p:sp>
      <p:graphicFrame>
        <p:nvGraphicFramePr>
          <p:cNvPr id="148487" name="Object 7"/>
          <p:cNvGraphicFramePr>
            <a:graphicFrameLocks noChangeAspect="1"/>
          </p:cNvGraphicFramePr>
          <p:nvPr/>
        </p:nvGraphicFramePr>
        <p:xfrm>
          <a:off x="784225" y="3886200"/>
          <a:ext cx="6891338" cy="1062038"/>
        </p:xfrm>
        <a:graphic>
          <a:graphicData uri="http://schemas.openxmlformats.org/presentationml/2006/ole">
            <p:oleObj spid="_x0000_s148487" name="Equation" r:id="rId5" imgW="2387520" imgH="380880" progId="Equation.3">
              <p:embed/>
            </p:oleObj>
          </a:graphicData>
        </a:graphic>
      </p:graphicFrame>
      <p:graphicFrame>
        <p:nvGraphicFramePr>
          <p:cNvPr id="148488" name="Object 8"/>
          <p:cNvGraphicFramePr>
            <a:graphicFrameLocks noChangeAspect="1"/>
          </p:cNvGraphicFramePr>
          <p:nvPr/>
        </p:nvGraphicFramePr>
        <p:xfrm>
          <a:off x="730250" y="5181600"/>
          <a:ext cx="7000875" cy="1062038"/>
        </p:xfrm>
        <a:graphic>
          <a:graphicData uri="http://schemas.openxmlformats.org/presentationml/2006/ole">
            <p:oleObj spid="_x0000_s148488" name="Equation" r:id="rId6" imgW="2425680" imgH="380880" progId="Equation.3">
              <p:embed/>
            </p:oleObj>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ctrTitle"/>
          </p:nvPr>
        </p:nvSpPr>
        <p:spPr>
          <a:xfrm>
            <a:off x="685800" y="3276600"/>
            <a:ext cx="8229600" cy="1066800"/>
          </a:xfrm>
        </p:spPr>
        <p:txBody>
          <a:bodyPr/>
          <a:lstStyle/>
          <a:p>
            <a:r>
              <a:rPr lang="en-US"/>
              <a:t>Transitional Page</a:t>
            </a:r>
          </a:p>
        </p:txBody>
      </p:sp>
      <p:pic>
        <p:nvPicPr>
          <p:cNvPr id="151555" name="Picture 3" descr="empowered_slide"/>
          <p:cNvPicPr>
            <a:picLocks noChangeAspect="1" noChangeArrowheads="1"/>
          </p:cNvPicPr>
          <p:nvPr/>
        </p:nvPicPr>
        <p:blipFill>
          <a:blip r:embed="rId3"/>
          <a:srcRect/>
          <a:stretch>
            <a:fillRect/>
          </a:stretch>
        </p:blipFill>
        <p:spPr bwMode="auto">
          <a:xfrm>
            <a:off x="0" y="0"/>
            <a:ext cx="9144000" cy="6889750"/>
          </a:xfrm>
          <a:prstGeom prst="rect">
            <a:avLst/>
          </a:prstGeom>
          <a:noFill/>
        </p:spPr>
      </p:pic>
      <p:pic>
        <p:nvPicPr>
          <p:cNvPr id="151556" name="Picture 4" descr="strange-render"/>
          <p:cNvPicPr>
            <a:picLocks noChangeAspect="1" noChangeArrowheads="1"/>
          </p:cNvPicPr>
          <p:nvPr/>
        </p:nvPicPr>
        <p:blipFill>
          <a:blip r:embed="rId4" cstate="print"/>
          <a:srcRect/>
          <a:stretch>
            <a:fillRect/>
          </a:stretch>
        </p:blipFill>
        <p:spPr bwMode="auto">
          <a:xfrm>
            <a:off x="6629400" y="4876800"/>
            <a:ext cx="2438400" cy="1908175"/>
          </a:xfrm>
          <a:prstGeom prst="rect">
            <a:avLst/>
          </a:prstGeom>
          <a:noFill/>
        </p:spPr>
      </p:pic>
      <p:sp>
        <p:nvSpPr>
          <p:cNvPr id="151557" name="Text Box 5"/>
          <p:cNvSpPr txBox="1">
            <a:spLocks noChangeArrowheads="1"/>
          </p:cNvSpPr>
          <p:nvPr/>
        </p:nvSpPr>
        <p:spPr bwMode="auto">
          <a:xfrm>
            <a:off x="228600" y="152400"/>
            <a:ext cx="87630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 Cylindrical Waveguide TM Modes (Cont’d..)    </a:t>
            </a:r>
          </a:p>
        </p:txBody>
      </p:sp>
      <p:graphicFrame>
        <p:nvGraphicFramePr>
          <p:cNvPr id="151558" name="Object 6"/>
          <p:cNvGraphicFramePr>
            <a:graphicFrameLocks noChangeAspect="1"/>
          </p:cNvGraphicFramePr>
          <p:nvPr/>
        </p:nvGraphicFramePr>
        <p:xfrm>
          <a:off x="692150" y="2743200"/>
          <a:ext cx="7075488" cy="1062038"/>
        </p:xfrm>
        <a:graphic>
          <a:graphicData uri="http://schemas.openxmlformats.org/presentationml/2006/ole">
            <p:oleObj spid="_x0000_s151558" name="Equation" r:id="rId5" imgW="2450880" imgH="380880" progId="Equation.3">
              <p:embed/>
            </p:oleObj>
          </a:graphicData>
        </a:graphic>
      </p:graphicFrame>
      <p:graphicFrame>
        <p:nvGraphicFramePr>
          <p:cNvPr id="151559" name="Object 7"/>
          <p:cNvGraphicFramePr>
            <a:graphicFrameLocks noChangeAspect="1"/>
          </p:cNvGraphicFramePr>
          <p:nvPr/>
        </p:nvGraphicFramePr>
        <p:xfrm>
          <a:off x="674688" y="4038600"/>
          <a:ext cx="7110412" cy="1062038"/>
        </p:xfrm>
        <a:graphic>
          <a:graphicData uri="http://schemas.openxmlformats.org/presentationml/2006/ole">
            <p:oleObj spid="_x0000_s151559" name="Equation" r:id="rId6" imgW="2463480" imgH="380880" progId="Equation.3">
              <p:embed/>
            </p:oleObj>
          </a:graphicData>
        </a:graphic>
      </p:graphicFrame>
      <p:sp>
        <p:nvSpPr>
          <p:cNvPr id="151560" name="Text Box 8"/>
          <p:cNvSpPr txBox="1">
            <a:spLocks noChangeArrowheads="1"/>
          </p:cNvSpPr>
          <p:nvPr/>
        </p:nvSpPr>
        <p:spPr bwMode="auto">
          <a:xfrm>
            <a:off x="304800" y="1752600"/>
            <a:ext cx="4191000" cy="427038"/>
          </a:xfrm>
          <a:prstGeom prst="rect">
            <a:avLst/>
          </a:prstGeom>
          <a:noFill/>
          <a:ln w="9525" algn="ctr">
            <a:noFill/>
            <a:miter lim="800000"/>
            <a:headEnd/>
            <a:tailEnd/>
          </a:ln>
          <a:effectLst/>
        </p:spPr>
        <p:txBody>
          <a:bodyPr lIns="92075" tIns="46038" rIns="92075" bIns="46038">
            <a:spAutoFit/>
          </a:bodyPr>
          <a:lstStyle/>
          <a:p>
            <a:pPr>
              <a:spcBef>
                <a:spcPct val="50000"/>
              </a:spcBef>
            </a:pPr>
            <a:r>
              <a:rPr lang="en-US" sz="2200">
                <a:latin typeface="Century" pitchFamily="18" charset="0"/>
              </a:rPr>
              <a:t>and also..</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506" name="Picture 2" descr="empowered_printable"/>
          <p:cNvPicPr>
            <a:picLocks noChangeAspect="1" noChangeArrowheads="1"/>
          </p:cNvPicPr>
          <p:nvPr/>
        </p:nvPicPr>
        <p:blipFill>
          <a:blip r:embed="rId3"/>
          <a:srcRect/>
          <a:stretch>
            <a:fillRect/>
          </a:stretch>
        </p:blipFill>
        <p:spPr bwMode="auto">
          <a:xfrm>
            <a:off x="0" y="0"/>
            <a:ext cx="9144000" cy="6889750"/>
          </a:xfrm>
          <a:prstGeom prst="rect">
            <a:avLst/>
          </a:prstGeom>
          <a:noFill/>
        </p:spPr>
      </p:pic>
      <p:pic>
        <p:nvPicPr>
          <p:cNvPr id="149507" name="Picture 3" descr="strange-render"/>
          <p:cNvPicPr>
            <a:picLocks noChangeAspect="1" noChangeArrowheads="1"/>
          </p:cNvPicPr>
          <p:nvPr/>
        </p:nvPicPr>
        <p:blipFill>
          <a:blip r:embed="rId4" cstate="print"/>
          <a:srcRect/>
          <a:stretch>
            <a:fillRect/>
          </a:stretch>
        </p:blipFill>
        <p:spPr bwMode="auto">
          <a:xfrm>
            <a:off x="6629400" y="4876800"/>
            <a:ext cx="2438400" cy="1908175"/>
          </a:xfrm>
          <a:prstGeom prst="rect">
            <a:avLst/>
          </a:prstGeom>
          <a:noFill/>
        </p:spPr>
      </p:pic>
      <p:sp>
        <p:nvSpPr>
          <p:cNvPr id="149509" name="Text Box 5"/>
          <p:cNvSpPr txBox="1">
            <a:spLocks noChangeArrowheads="1"/>
          </p:cNvSpPr>
          <p:nvPr/>
        </p:nvSpPr>
        <p:spPr bwMode="auto">
          <a:xfrm>
            <a:off x="381000" y="1600200"/>
            <a:ext cx="6705600" cy="427038"/>
          </a:xfrm>
          <a:prstGeom prst="rect">
            <a:avLst/>
          </a:prstGeom>
          <a:noFill/>
          <a:ln w="9525" algn="ctr">
            <a:noFill/>
            <a:miter lim="800000"/>
            <a:headEnd/>
            <a:tailEnd/>
          </a:ln>
          <a:effectLst/>
        </p:spPr>
        <p:txBody>
          <a:bodyPr lIns="92075" tIns="46038" rIns="92075" bIns="46038">
            <a:spAutoFit/>
          </a:bodyPr>
          <a:lstStyle/>
          <a:p>
            <a:pPr>
              <a:spcBef>
                <a:spcPct val="50000"/>
              </a:spcBef>
            </a:pPr>
            <a:r>
              <a:rPr lang="en-US" sz="2200">
                <a:latin typeface="Century" pitchFamily="18" charset="0"/>
              </a:rPr>
              <a:t>Some useful parameters for TM mode:</a:t>
            </a:r>
          </a:p>
        </p:txBody>
      </p:sp>
      <p:graphicFrame>
        <p:nvGraphicFramePr>
          <p:cNvPr id="149510" name="Object 6"/>
          <p:cNvGraphicFramePr>
            <a:graphicFrameLocks noChangeAspect="1"/>
          </p:cNvGraphicFramePr>
          <p:nvPr/>
        </p:nvGraphicFramePr>
        <p:xfrm>
          <a:off x="1066800" y="2209800"/>
          <a:ext cx="2419350" cy="736600"/>
        </p:xfrm>
        <a:graphic>
          <a:graphicData uri="http://schemas.openxmlformats.org/presentationml/2006/ole">
            <p:oleObj spid="_x0000_s149510" name="Equation" r:id="rId5" imgW="1333440" imgH="406080" progId="Equation.3">
              <p:embed/>
            </p:oleObj>
          </a:graphicData>
        </a:graphic>
      </p:graphicFrame>
      <p:graphicFrame>
        <p:nvGraphicFramePr>
          <p:cNvPr id="149511" name="Object 7"/>
          <p:cNvGraphicFramePr>
            <a:graphicFrameLocks noChangeAspect="1"/>
          </p:cNvGraphicFramePr>
          <p:nvPr/>
        </p:nvGraphicFramePr>
        <p:xfrm>
          <a:off x="1066800" y="3124200"/>
          <a:ext cx="1524000" cy="701675"/>
        </p:xfrm>
        <a:graphic>
          <a:graphicData uri="http://schemas.openxmlformats.org/presentationml/2006/ole">
            <p:oleObj spid="_x0000_s149511" name="Equation" r:id="rId6" imgW="634680" imgH="291960" progId="Equation.3">
              <p:embed/>
            </p:oleObj>
          </a:graphicData>
        </a:graphic>
      </p:graphicFrame>
      <p:graphicFrame>
        <p:nvGraphicFramePr>
          <p:cNvPr id="149512" name="Object 8"/>
          <p:cNvGraphicFramePr>
            <a:graphicFrameLocks noChangeAspect="1"/>
          </p:cNvGraphicFramePr>
          <p:nvPr/>
        </p:nvGraphicFramePr>
        <p:xfrm>
          <a:off x="1066800" y="4114800"/>
          <a:ext cx="4495800" cy="655638"/>
        </p:xfrm>
        <a:graphic>
          <a:graphicData uri="http://schemas.openxmlformats.org/presentationml/2006/ole">
            <p:oleObj spid="_x0000_s149512" name="Equation" r:id="rId7" imgW="1917360" imgH="279360" progId="Equation.3">
              <p:embed/>
            </p:oleObj>
          </a:graphicData>
        </a:graphic>
      </p:graphicFrame>
      <p:graphicFrame>
        <p:nvGraphicFramePr>
          <p:cNvPr id="149513" name="Object 9"/>
          <p:cNvGraphicFramePr>
            <a:graphicFrameLocks noChangeAspect="1"/>
          </p:cNvGraphicFramePr>
          <p:nvPr/>
        </p:nvGraphicFramePr>
        <p:xfrm>
          <a:off x="1066800" y="5105400"/>
          <a:ext cx="3505200" cy="976313"/>
        </p:xfrm>
        <a:graphic>
          <a:graphicData uri="http://schemas.openxmlformats.org/presentationml/2006/ole">
            <p:oleObj spid="_x0000_s149513" name="Equation" r:id="rId8" imgW="1460160" imgH="406080" progId="Equation.3">
              <p:embed/>
            </p:oleObj>
          </a:graphicData>
        </a:graphic>
      </p:graphicFrame>
      <p:sp>
        <p:nvSpPr>
          <p:cNvPr id="149514" name="Text Box 10"/>
          <p:cNvSpPr txBox="1">
            <a:spLocks noChangeArrowheads="1"/>
          </p:cNvSpPr>
          <p:nvPr/>
        </p:nvSpPr>
        <p:spPr bwMode="auto">
          <a:xfrm>
            <a:off x="3962400" y="2362200"/>
            <a:ext cx="4114800" cy="396875"/>
          </a:xfrm>
          <a:prstGeom prst="rect">
            <a:avLst/>
          </a:prstGeom>
          <a:noFill/>
          <a:ln w="9525" algn="ctr">
            <a:noFill/>
            <a:miter lim="800000"/>
            <a:headEnd/>
            <a:tailEnd/>
          </a:ln>
          <a:effectLst/>
        </p:spPr>
        <p:txBody>
          <a:bodyPr lIns="92075" tIns="46038" rIns="92075" bIns="46038">
            <a:spAutoFit/>
          </a:bodyPr>
          <a:lstStyle/>
          <a:p>
            <a:pPr>
              <a:spcBef>
                <a:spcPct val="50000"/>
              </a:spcBef>
            </a:pPr>
            <a:r>
              <a:rPr lang="en-US" sz="2000" b="1">
                <a:solidFill>
                  <a:srgbClr val="FF3300"/>
                </a:solidFill>
                <a:latin typeface="Century" pitchFamily="18" charset="0"/>
              </a:rPr>
              <a:t>Wave impedance for TM modes</a:t>
            </a:r>
          </a:p>
        </p:txBody>
      </p:sp>
      <p:sp>
        <p:nvSpPr>
          <p:cNvPr id="149515" name="Text Box 11"/>
          <p:cNvSpPr txBox="1">
            <a:spLocks noChangeArrowheads="1"/>
          </p:cNvSpPr>
          <p:nvPr/>
        </p:nvSpPr>
        <p:spPr bwMode="auto">
          <a:xfrm>
            <a:off x="5791200" y="4114800"/>
            <a:ext cx="2819400" cy="701675"/>
          </a:xfrm>
          <a:prstGeom prst="rect">
            <a:avLst/>
          </a:prstGeom>
          <a:noFill/>
          <a:ln w="9525" algn="ctr">
            <a:noFill/>
            <a:miter lim="800000"/>
            <a:headEnd/>
            <a:tailEnd/>
          </a:ln>
          <a:effectLst/>
        </p:spPr>
        <p:txBody>
          <a:bodyPr lIns="92075" tIns="46038" rIns="92075" bIns="46038">
            <a:spAutoFit/>
          </a:bodyPr>
          <a:lstStyle/>
          <a:p>
            <a:pPr>
              <a:spcBef>
                <a:spcPct val="50000"/>
              </a:spcBef>
            </a:pPr>
            <a:r>
              <a:rPr lang="en-US" sz="2000" b="1">
                <a:solidFill>
                  <a:srgbClr val="FF3300"/>
                </a:solidFill>
                <a:latin typeface="Century" pitchFamily="18" charset="0"/>
              </a:rPr>
              <a:t>Propagation constant of the TM</a:t>
            </a:r>
            <a:r>
              <a:rPr lang="en-US" sz="2000" b="1" baseline="-25000">
                <a:solidFill>
                  <a:srgbClr val="FF3300"/>
                </a:solidFill>
                <a:latin typeface="Century" pitchFamily="18" charset="0"/>
              </a:rPr>
              <a:t>nm</a:t>
            </a:r>
            <a:r>
              <a:rPr lang="en-US" sz="2000" b="1">
                <a:solidFill>
                  <a:srgbClr val="FF3300"/>
                </a:solidFill>
                <a:latin typeface="Century" pitchFamily="18" charset="0"/>
              </a:rPr>
              <a:t> modes</a:t>
            </a:r>
          </a:p>
        </p:txBody>
      </p:sp>
      <p:sp>
        <p:nvSpPr>
          <p:cNvPr id="149516" name="Text Box 12"/>
          <p:cNvSpPr txBox="1">
            <a:spLocks noChangeArrowheads="1"/>
          </p:cNvSpPr>
          <p:nvPr/>
        </p:nvSpPr>
        <p:spPr bwMode="auto">
          <a:xfrm>
            <a:off x="4953000" y="5334000"/>
            <a:ext cx="2819400" cy="396875"/>
          </a:xfrm>
          <a:prstGeom prst="rect">
            <a:avLst/>
          </a:prstGeom>
          <a:noFill/>
          <a:ln w="9525" algn="ctr">
            <a:noFill/>
            <a:miter lim="800000"/>
            <a:headEnd/>
            <a:tailEnd/>
          </a:ln>
          <a:effectLst/>
        </p:spPr>
        <p:txBody>
          <a:bodyPr lIns="92075" tIns="46038" rIns="92075" bIns="46038">
            <a:spAutoFit/>
          </a:bodyPr>
          <a:lstStyle/>
          <a:p>
            <a:pPr>
              <a:spcBef>
                <a:spcPct val="50000"/>
              </a:spcBef>
            </a:pPr>
            <a:r>
              <a:rPr lang="en-US" sz="2000" b="1">
                <a:solidFill>
                  <a:srgbClr val="FF3300"/>
                </a:solidFill>
                <a:latin typeface="Century" pitchFamily="18" charset="0"/>
              </a:rPr>
              <a:t>Cutoff frequency</a:t>
            </a:r>
          </a:p>
        </p:txBody>
      </p:sp>
      <p:sp>
        <p:nvSpPr>
          <p:cNvPr id="149517" name="Text Box 13"/>
          <p:cNvSpPr txBox="1">
            <a:spLocks noChangeArrowheads="1"/>
          </p:cNvSpPr>
          <p:nvPr/>
        </p:nvSpPr>
        <p:spPr bwMode="auto">
          <a:xfrm>
            <a:off x="3276600" y="3276600"/>
            <a:ext cx="4114800" cy="396875"/>
          </a:xfrm>
          <a:prstGeom prst="rect">
            <a:avLst/>
          </a:prstGeom>
          <a:noFill/>
          <a:ln w="9525" algn="ctr">
            <a:noFill/>
            <a:miter lim="800000"/>
            <a:headEnd/>
            <a:tailEnd/>
          </a:ln>
          <a:effectLst/>
        </p:spPr>
        <p:txBody>
          <a:bodyPr lIns="92075" tIns="46038" rIns="92075" bIns="46038">
            <a:spAutoFit/>
          </a:bodyPr>
          <a:lstStyle/>
          <a:p>
            <a:pPr>
              <a:spcBef>
                <a:spcPct val="50000"/>
              </a:spcBef>
            </a:pPr>
            <a:r>
              <a:rPr lang="en-US" sz="2000" b="1">
                <a:solidFill>
                  <a:srgbClr val="FF3300"/>
                </a:solidFill>
                <a:latin typeface="Century" pitchFamily="18" charset="0"/>
              </a:rPr>
              <a:t>Cutoff wavenumber</a:t>
            </a:r>
          </a:p>
        </p:txBody>
      </p:sp>
      <p:sp>
        <p:nvSpPr>
          <p:cNvPr id="149519" name="Text Box 15"/>
          <p:cNvSpPr txBox="1">
            <a:spLocks noChangeArrowheads="1"/>
          </p:cNvSpPr>
          <p:nvPr/>
        </p:nvSpPr>
        <p:spPr bwMode="auto">
          <a:xfrm>
            <a:off x="228600" y="152400"/>
            <a:ext cx="87630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 Cylindrical Waveguide TM Modes (Cont’d..)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685800" y="3276600"/>
            <a:ext cx="8229600" cy="1066800"/>
          </a:xfrm>
        </p:spPr>
        <p:txBody>
          <a:bodyPr/>
          <a:lstStyle/>
          <a:p>
            <a:r>
              <a:rPr lang="en-US"/>
              <a:t>Transitional Page</a:t>
            </a:r>
          </a:p>
        </p:txBody>
      </p:sp>
      <p:pic>
        <p:nvPicPr>
          <p:cNvPr id="152579" name="Picture 3" descr="empowered_slide"/>
          <p:cNvPicPr>
            <a:picLocks noChangeAspect="1" noChangeArrowheads="1"/>
          </p:cNvPicPr>
          <p:nvPr/>
        </p:nvPicPr>
        <p:blipFill>
          <a:blip r:embed="rId2"/>
          <a:srcRect/>
          <a:stretch>
            <a:fillRect/>
          </a:stretch>
        </p:blipFill>
        <p:spPr bwMode="auto">
          <a:xfrm>
            <a:off x="0" y="0"/>
            <a:ext cx="9144000" cy="6889750"/>
          </a:xfrm>
          <a:prstGeom prst="rect">
            <a:avLst/>
          </a:prstGeom>
          <a:noFill/>
        </p:spPr>
      </p:pic>
      <p:pic>
        <p:nvPicPr>
          <p:cNvPr id="152580" name="Picture 4" descr="strange-render"/>
          <p:cNvPicPr>
            <a:picLocks noChangeAspect="1" noChangeArrowheads="1"/>
          </p:cNvPicPr>
          <p:nvPr/>
        </p:nvPicPr>
        <p:blipFill>
          <a:blip r:embed="rId3" cstate="print"/>
          <a:srcRect/>
          <a:stretch>
            <a:fillRect/>
          </a:stretch>
        </p:blipFill>
        <p:spPr bwMode="auto">
          <a:xfrm>
            <a:off x="6629400" y="4876800"/>
            <a:ext cx="2438400" cy="1908175"/>
          </a:xfrm>
          <a:prstGeom prst="rect">
            <a:avLst/>
          </a:prstGeom>
          <a:noFill/>
        </p:spPr>
      </p:pic>
      <p:sp>
        <p:nvSpPr>
          <p:cNvPr id="152582" name="Text Box 6"/>
          <p:cNvSpPr txBox="1">
            <a:spLocks noChangeArrowheads="1"/>
          </p:cNvSpPr>
          <p:nvPr/>
        </p:nvSpPr>
        <p:spPr bwMode="auto">
          <a:xfrm>
            <a:off x="457200" y="1752600"/>
            <a:ext cx="8077200" cy="427038"/>
          </a:xfrm>
          <a:prstGeom prst="rect">
            <a:avLst/>
          </a:prstGeom>
          <a:noFill/>
          <a:ln w="9525" algn="ctr">
            <a:noFill/>
            <a:miter lim="800000"/>
            <a:headEnd/>
            <a:tailEnd/>
          </a:ln>
          <a:effectLst/>
        </p:spPr>
        <p:txBody>
          <a:bodyPr lIns="92075" tIns="46038" rIns="92075" bIns="46038">
            <a:spAutoFit/>
          </a:bodyPr>
          <a:lstStyle/>
          <a:p>
            <a:pPr>
              <a:spcBef>
                <a:spcPct val="50000"/>
              </a:spcBef>
            </a:pPr>
            <a:r>
              <a:rPr lang="en-US" sz="2200">
                <a:latin typeface="Century" pitchFamily="18" charset="0"/>
              </a:rPr>
              <a:t>Values of p</a:t>
            </a:r>
            <a:r>
              <a:rPr lang="en-US" sz="2200" baseline="-25000">
                <a:latin typeface="Century" pitchFamily="18" charset="0"/>
              </a:rPr>
              <a:t>nm</a:t>
            </a:r>
            <a:r>
              <a:rPr lang="en-US" sz="2200">
                <a:latin typeface="Century" pitchFamily="18" charset="0"/>
              </a:rPr>
              <a:t> for TM Modes of a Circular Waveguide</a:t>
            </a:r>
          </a:p>
        </p:txBody>
      </p:sp>
      <p:graphicFrame>
        <p:nvGraphicFramePr>
          <p:cNvPr id="152970" name="Group 394"/>
          <p:cNvGraphicFramePr>
            <a:graphicFrameLocks noGrp="1"/>
          </p:cNvGraphicFramePr>
          <p:nvPr/>
        </p:nvGraphicFramePr>
        <p:xfrm>
          <a:off x="1828800" y="2438400"/>
          <a:ext cx="5257800" cy="2565400"/>
        </p:xfrm>
        <a:graphic>
          <a:graphicData uri="http://schemas.openxmlformats.org/drawingml/2006/table">
            <a:tbl>
              <a:tblPr/>
              <a:tblGrid>
                <a:gridCol w="838200"/>
                <a:gridCol w="1524000"/>
                <a:gridCol w="1524000"/>
                <a:gridCol w="1371600"/>
              </a:tblGrid>
              <a:tr h="641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entury" pitchFamily="18" charset="0"/>
                        </a:rPr>
                        <a:t>n</a:t>
                      </a:r>
                    </a:p>
                  </a:txBody>
                  <a:tcPr marL="92075" marR="92075" marT="46038" marB="46038"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entury" pitchFamily="18" charset="0"/>
                        </a:rPr>
                        <a:t>p</a:t>
                      </a:r>
                      <a:r>
                        <a:rPr kumimoji="0" lang="en-US" sz="2000" b="0" i="0" u="none" strike="noStrike" cap="none" normalizeH="0" baseline="-25000" smtClean="0">
                          <a:ln>
                            <a:noFill/>
                          </a:ln>
                          <a:solidFill>
                            <a:schemeClr val="tx1"/>
                          </a:solidFill>
                          <a:effectLst/>
                          <a:latin typeface="Century" pitchFamily="18" charset="0"/>
                        </a:rPr>
                        <a:t>n1</a:t>
                      </a:r>
                    </a:p>
                  </a:txBody>
                  <a:tcPr marL="92075" marR="92075" marT="46038" marB="46038"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entury" pitchFamily="18" charset="0"/>
                        </a:rPr>
                        <a:t>p</a:t>
                      </a:r>
                      <a:r>
                        <a:rPr kumimoji="0" lang="en-US" sz="2000" b="0" i="0" u="none" strike="noStrike" cap="none" normalizeH="0" baseline="-25000" smtClean="0">
                          <a:ln>
                            <a:noFill/>
                          </a:ln>
                          <a:solidFill>
                            <a:schemeClr val="tx1"/>
                          </a:solidFill>
                          <a:effectLst/>
                          <a:latin typeface="Century" pitchFamily="18" charset="0"/>
                        </a:rPr>
                        <a:t>n2</a:t>
                      </a:r>
                    </a:p>
                  </a:txBody>
                  <a:tcPr marL="92075" marR="92075" marT="46038" marB="46038"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entury" pitchFamily="18" charset="0"/>
                        </a:rPr>
                        <a:t>p</a:t>
                      </a:r>
                      <a:r>
                        <a:rPr kumimoji="0" lang="en-US" sz="2000" b="0" i="0" u="none" strike="noStrike" cap="none" normalizeH="0" baseline="-25000" smtClean="0">
                          <a:ln>
                            <a:noFill/>
                          </a:ln>
                          <a:solidFill>
                            <a:schemeClr val="tx1"/>
                          </a:solidFill>
                          <a:effectLst/>
                          <a:latin typeface="Century" pitchFamily="18" charset="0"/>
                        </a:rPr>
                        <a:t>n3</a:t>
                      </a:r>
                    </a:p>
                  </a:txBody>
                  <a:tcPr marL="92075" marR="92075" marT="46038" marB="46038"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1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3399"/>
                          </a:solidFill>
                          <a:effectLst/>
                          <a:latin typeface="Century" pitchFamily="18" charset="0"/>
                        </a:rPr>
                        <a:t>0</a:t>
                      </a:r>
                    </a:p>
                  </a:txBody>
                  <a:tcPr marL="92075" marR="92075" marT="46038" marB="46038"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3399"/>
                          </a:solidFill>
                          <a:effectLst/>
                          <a:latin typeface="Century" pitchFamily="18" charset="0"/>
                        </a:rPr>
                        <a:t>2.405</a:t>
                      </a:r>
                    </a:p>
                  </a:txBody>
                  <a:tcPr marL="92075" marR="92075" marT="46038" marB="4603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3399"/>
                          </a:solidFill>
                          <a:effectLst/>
                          <a:latin typeface="Century" pitchFamily="18" charset="0"/>
                        </a:rPr>
                        <a:t>5.520</a:t>
                      </a:r>
                    </a:p>
                  </a:txBody>
                  <a:tcPr marL="92075" marR="92075" marT="46038" marB="4603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3399"/>
                          </a:solidFill>
                          <a:effectLst/>
                          <a:latin typeface="Century" pitchFamily="18" charset="0"/>
                        </a:rPr>
                        <a:t>8.654</a:t>
                      </a:r>
                    </a:p>
                  </a:txBody>
                  <a:tcPr marL="92075" marR="92075" marT="46038" marB="46038"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1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3399"/>
                          </a:solidFill>
                          <a:effectLst/>
                          <a:latin typeface="Century" pitchFamily="18" charset="0"/>
                        </a:rPr>
                        <a:t>1 </a:t>
                      </a:r>
                    </a:p>
                  </a:txBody>
                  <a:tcPr marL="92075" marR="92075" marT="46038" marB="46038"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3399"/>
                          </a:solidFill>
                          <a:effectLst/>
                          <a:latin typeface="Century" pitchFamily="18" charset="0"/>
                        </a:rPr>
                        <a:t>3.832</a:t>
                      </a:r>
                    </a:p>
                  </a:txBody>
                  <a:tcPr marL="92075" marR="92075" marT="46038" marB="4603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3399"/>
                          </a:solidFill>
                          <a:effectLst/>
                          <a:latin typeface="Century" pitchFamily="18" charset="0"/>
                        </a:rPr>
                        <a:t>7.016</a:t>
                      </a:r>
                    </a:p>
                  </a:txBody>
                  <a:tcPr marL="92075" marR="92075" marT="46038" marB="4603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3399"/>
                          </a:solidFill>
                          <a:effectLst/>
                          <a:latin typeface="Century" pitchFamily="18" charset="0"/>
                        </a:rPr>
                        <a:t>10.174</a:t>
                      </a:r>
                    </a:p>
                  </a:txBody>
                  <a:tcPr marL="92075" marR="92075" marT="46038" marB="46038"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1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3399"/>
                          </a:solidFill>
                          <a:effectLst/>
                          <a:latin typeface="Century" pitchFamily="18" charset="0"/>
                        </a:rPr>
                        <a:t>2</a:t>
                      </a:r>
                    </a:p>
                  </a:txBody>
                  <a:tcPr marL="92075" marR="92075" marT="46038" marB="46038"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3399"/>
                          </a:solidFill>
                          <a:effectLst/>
                          <a:latin typeface="Century" pitchFamily="18" charset="0"/>
                        </a:rPr>
                        <a:t>5.135</a:t>
                      </a:r>
                    </a:p>
                  </a:txBody>
                  <a:tcPr marL="92075" marR="92075" marT="46038" marB="46038"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3399"/>
                          </a:solidFill>
                          <a:effectLst/>
                          <a:latin typeface="Century" pitchFamily="18" charset="0"/>
                        </a:rPr>
                        <a:t>8.417</a:t>
                      </a:r>
                    </a:p>
                  </a:txBody>
                  <a:tcPr marL="92075" marR="92075" marT="46038" marB="46038"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3399"/>
                          </a:solidFill>
                          <a:effectLst/>
                          <a:latin typeface="Century" pitchFamily="18" charset="0"/>
                        </a:rPr>
                        <a:t>11.620</a:t>
                      </a:r>
                    </a:p>
                  </a:txBody>
                  <a:tcPr marL="92075" marR="92075" marT="46038" marB="46038"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2971" name="Text Box 395"/>
          <p:cNvSpPr txBox="1">
            <a:spLocks noChangeArrowheads="1"/>
          </p:cNvSpPr>
          <p:nvPr/>
        </p:nvSpPr>
        <p:spPr bwMode="auto">
          <a:xfrm>
            <a:off x="304800" y="5334000"/>
            <a:ext cx="8382000" cy="828675"/>
          </a:xfrm>
          <a:prstGeom prst="rect">
            <a:avLst/>
          </a:prstGeom>
          <a:noFill/>
          <a:ln w="9525" algn="ctr">
            <a:noFill/>
            <a:miter lim="800000"/>
            <a:headEnd/>
            <a:tailEnd/>
          </a:ln>
          <a:effectLst/>
        </p:spPr>
        <p:txBody>
          <a:bodyPr lIns="92075" tIns="46038" rIns="92075" bIns="46038">
            <a:spAutoFit/>
          </a:bodyPr>
          <a:lstStyle/>
          <a:p>
            <a:pPr algn="just">
              <a:lnSpc>
                <a:spcPct val="110000"/>
              </a:lnSpc>
              <a:spcBef>
                <a:spcPct val="50000"/>
              </a:spcBef>
            </a:pPr>
            <a:r>
              <a:rPr lang="en-US" sz="2200">
                <a:latin typeface="Century" pitchFamily="18" charset="0"/>
              </a:rPr>
              <a:t>p</a:t>
            </a:r>
            <a:r>
              <a:rPr lang="en-US" sz="2200" baseline="-25000">
                <a:latin typeface="Century" pitchFamily="18" charset="0"/>
              </a:rPr>
              <a:t>nm</a:t>
            </a:r>
            <a:r>
              <a:rPr lang="en-US" sz="2200">
                <a:latin typeface="Century" pitchFamily="18" charset="0"/>
              </a:rPr>
              <a:t> is the roots of J</a:t>
            </a:r>
            <a:r>
              <a:rPr lang="en-US" sz="2200" baseline="-25000">
                <a:latin typeface="Century" pitchFamily="18" charset="0"/>
              </a:rPr>
              <a:t>n</a:t>
            </a:r>
            <a:r>
              <a:rPr lang="en-US" sz="2200">
                <a:latin typeface="Century" pitchFamily="18" charset="0"/>
              </a:rPr>
              <a:t>(x) which recognized as solution for Bessel’s differential equation.</a:t>
            </a:r>
          </a:p>
        </p:txBody>
      </p:sp>
      <p:sp>
        <p:nvSpPr>
          <p:cNvPr id="152973" name="Text Box 397"/>
          <p:cNvSpPr txBox="1">
            <a:spLocks noChangeArrowheads="1"/>
          </p:cNvSpPr>
          <p:nvPr/>
        </p:nvSpPr>
        <p:spPr bwMode="auto">
          <a:xfrm>
            <a:off x="228600" y="152400"/>
            <a:ext cx="87630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 Cylindrical Waveguide TM Modes (Cont’d..)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0" name="Picture 2" descr="empowered_printable"/>
          <p:cNvPicPr>
            <a:picLocks noChangeAspect="1" noChangeArrowheads="1"/>
          </p:cNvPicPr>
          <p:nvPr/>
        </p:nvPicPr>
        <p:blipFill>
          <a:blip r:embed="rId3"/>
          <a:srcRect/>
          <a:stretch>
            <a:fillRect/>
          </a:stretch>
        </p:blipFill>
        <p:spPr bwMode="auto">
          <a:xfrm>
            <a:off x="0" y="0"/>
            <a:ext cx="9144000" cy="6889750"/>
          </a:xfrm>
          <a:prstGeom prst="rect">
            <a:avLst/>
          </a:prstGeom>
          <a:noFill/>
        </p:spPr>
      </p:pic>
      <p:pic>
        <p:nvPicPr>
          <p:cNvPr id="150531" name="Picture 3" descr="strange-render"/>
          <p:cNvPicPr>
            <a:picLocks noChangeAspect="1" noChangeArrowheads="1"/>
          </p:cNvPicPr>
          <p:nvPr/>
        </p:nvPicPr>
        <p:blipFill>
          <a:blip r:embed="rId4" cstate="print"/>
          <a:srcRect/>
          <a:stretch>
            <a:fillRect/>
          </a:stretch>
        </p:blipFill>
        <p:spPr bwMode="auto">
          <a:xfrm>
            <a:off x="6629400" y="4876800"/>
            <a:ext cx="2438400" cy="1908175"/>
          </a:xfrm>
          <a:prstGeom prst="rect">
            <a:avLst/>
          </a:prstGeom>
          <a:noFill/>
        </p:spPr>
      </p:pic>
      <p:sp>
        <p:nvSpPr>
          <p:cNvPr id="150533" name="Text Box 5"/>
          <p:cNvSpPr txBox="1">
            <a:spLocks noChangeArrowheads="1"/>
          </p:cNvSpPr>
          <p:nvPr/>
        </p:nvSpPr>
        <p:spPr bwMode="auto">
          <a:xfrm>
            <a:off x="152400" y="1524000"/>
            <a:ext cx="6781800" cy="519113"/>
          </a:xfrm>
          <a:prstGeom prst="rect">
            <a:avLst/>
          </a:prstGeom>
          <a:noFill/>
          <a:ln w="9525">
            <a:noFill/>
            <a:miter lim="800000"/>
            <a:headEnd/>
            <a:tailEnd/>
          </a:ln>
          <a:effectLst/>
        </p:spPr>
        <p:txBody>
          <a:bodyPr>
            <a:spAutoFit/>
          </a:bodyPr>
          <a:lstStyle/>
          <a:p>
            <a:pPr eaLnBrk="0" hangingPunct="0">
              <a:spcBef>
                <a:spcPct val="50000"/>
              </a:spcBef>
              <a:buFontTx/>
              <a:buChar char="•"/>
            </a:pPr>
            <a:r>
              <a:rPr lang="en-US" sz="2800">
                <a:latin typeface="Copperplate Gothic Bold" pitchFamily="34" charset="0"/>
              </a:rPr>
              <a:t> For TE Mode</a:t>
            </a:r>
          </a:p>
        </p:txBody>
      </p:sp>
      <p:sp>
        <p:nvSpPr>
          <p:cNvPr id="150534" name="Text Box 6"/>
          <p:cNvSpPr txBox="1">
            <a:spLocks noChangeArrowheads="1"/>
          </p:cNvSpPr>
          <p:nvPr/>
        </p:nvSpPr>
        <p:spPr bwMode="auto">
          <a:xfrm>
            <a:off x="381000" y="2286000"/>
            <a:ext cx="8534400" cy="1196975"/>
          </a:xfrm>
          <a:prstGeom prst="rect">
            <a:avLst/>
          </a:prstGeom>
          <a:noFill/>
          <a:ln w="9525" algn="ctr">
            <a:noFill/>
            <a:miter lim="800000"/>
            <a:headEnd/>
            <a:tailEnd/>
          </a:ln>
          <a:effectLst/>
        </p:spPr>
        <p:txBody>
          <a:bodyPr lIns="92075" tIns="46038" rIns="92075" bIns="46038">
            <a:spAutoFit/>
          </a:bodyPr>
          <a:lstStyle/>
          <a:p>
            <a:pPr algn="just">
              <a:lnSpc>
                <a:spcPct val="110000"/>
              </a:lnSpc>
              <a:spcBef>
                <a:spcPct val="50000"/>
              </a:spcBef>
            </a:pPr>
            <a:r>
              <a:rPr lang="en-US" sz="2200">
                <a:latin typeface="Century" pitchFamily="18" charset="0"/>
              </a:rPr>
              <a:t>For the TE modes of the circular waveguide, we must solve Hz from the wave equation in cylindrical coordinates, after which we could get the transverse fields as:</a:t>
            </a:r>
          </a:p>
        </p:txBody>
      </p:sp>
      <p:graphicFrame>
        <p:nvGraphicFramePr>
          <p:cNvPr id="150535" name="Object 7"/>
          <p:cNvGraphicFramePr>
            <a:graphicFrameLocks noChangeAspect="1"/>
          </p:cNvGraphicFramePr>
          <p:nvPr/>
        </p:nvGraphicFramePr>
        <p:xfrm>
          <a:off x="771525" y="3698875"/>
          <a:ext cx="7221538" cy="1131888"/>
        </p:xfrm>
        <a:graphic>
          <a:graphicData uri="http://schemas.openxmlformats.org/presentationml/2006/ole">
            <p:oleObj spid="_x0000_s150535" name="Equation" r:id="rId5" imgW="2501640" imgH="406080" progId="Equation.3">
              <p:embed/>
            </p:oleObj>
          </a:graphicData>
        </a:graphic>
      </p:graphicFrame>
      <p:graphicFrame>
        <p:nvGraphicFramePr>
          <p:cNvPr id="150536" name="Object 8"/>
          <p:cNvGraphicFramePr>
            <a:graphicFrameLocks noChangeAspect="1"/>
          </p:cNvGraphicFramePr>
          <p:nvPr/>
        </p:nvGraphicFramePr>
        <p:xfrm>
          <a:off x="801688" y="5029200"/>
          <a:ext cx="7075487" cy="1062038"/>
        </p:xfrm>
        <a:graphic>
          <a:graphicData uri="http://schemas.openxmlformats.org/presentationml/2006/ole">
            <p:oleObj spid="_x0000_s150536" name="Equation" r:id="rId6" imgW="2450880" imgH="380880" progId="Equation.3">
              <p:embed/>
            </p:oleObj>
          </a:graphicData>
        </a:graphic>
      </p:graphicFrame>
      <p:sp>
        <p:nvSpPr>
          <p:cNvPr id="150537" name="Text Box 9"/>
          <p:cNvSpPr txBox="1">
            <a:spLocks noChangeArrowheads="1"/>
          </p:cNvSpPr>
          <p:nvPr/>
        </p:nvSpPr>
        <p:spPr bwMode="auto">
          <a:xfrm>
            <a:off x="228600" y="152400"/>
            <a:ext cx="56388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 Cylindrical Waveguide    Modes (Cont’d..)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ctrTitle"/>
          </p:nvPr>
        </p:nvSpPr>
        <p:spPr>
          <a:xfrm>
            <a:off x="685800" y="3276600"/>
            <a:ext cx="8229600" cy="1066800"/>
          </a:xfrm>
        </p:spPr>
        <p:txBody>
          <a:bodyPr/>
          <a:lstStyle/>
          <a:p>
            <a:r>
              <a:rPr lang="en-US"/>
              <a:t>Transitional Page</a:t>
            </a:r>
          </a:p>
        </p:txBody>
      </p:sp>
      <p:pic>
        <p:nvPicPr>
          <p:cNvPr id="153603" name="Picture 3" descr="empowered_slide"/>
          <p:cNvPicPr>
            <a:picLocks noChangeAspect="1" noChangeArrowheads="1"/>
          </p:cNvPicPr>
          <p:nvPr/>
        </p:nvPicPr>
        <p:blipFill>
          <a:blip r:embed="rId3"/>
          <a:srcRect/>
          <a:stretch>
            <a:fillRect/>
          </a:stretch>
        </p:blipFill>
        <p:spPr bwMode="auto">
          <a:xfrm>
            <a:off x="0" y="0"/>
            <a:ext cx="9144000" cy="6889750"/>
          </a:xfrm>
          <a:prstGeom prst="rect">
            <a:avLst/>
          </a:prstGeom>
          <a:noFill/>
        </p:spPr>
      </p:pic>
      <p:pic>
        <p:nvPicPr>
          <p:cNvPr id="153604" name="Picture 4" descr="strange-render"/>
          <p:cNvPicPr>
            <a:picLocks noChangeAspect="1" noChangeArrowheads="1"/>
          </p:cNvPicPr>
          <p:nvPr/>
        </p:nvPicPr>
        <p:blipFill>
          <a:blip r:embed="rId4" cstate="print"/>
          <a:srcRect/>
          <a:stretch>
            <a:fillRect/>
          </a:stretch>
        </p:blipFill>
        <p:spPr bwMode="auto">
          <a:xfrm>
            <a:off x="6629400" y="4876800"/>
            <a:ext cx="2438400" cy="1908175"/>
          </a:xfrm>
          <a:prstGeom prst="rect">
            <a:avLst/>
          </a:prstGeom>
          <a:noFill/>
        </p:spPr>
      </p:pic>
      <p:graphicFrame>
        <p:nvGraphicFramePr>
          <p:cNvPr id="153606" name="Object 6"/>
          <p:cNvGraphicFramePr>
            <a:graphicFrameLocks noChangeAspect="1"/>
          </p:cNvGraphicFramePr>
          <p:nvPr/>
        </p:nvGraphicFramePr>
        <p:xfrm>
          <a:off x="747713" y="2743200"/>
          <a:ext cx="6964362" cy="1063625"/>
        </p:xfrm>
        <a:graphic>
          <a:graphicData uri="http://schemas.openxmlformats.org/presentationml/2006/ole">
            <p:oleObj spid="_x0000_s153606" name="Equation" r:id="rId5" imgW="2412720" imgH="380880" progId="Equation.3">
              <p:embed/>
            </p:oleObj>
          </a:graphicData>
        </a:graphic>
      </p:graphicFrame>
      <p:graphicFrame>
        <p:nvGraphicFramePr>
          <p:cNvPr id="153607" name="Object 7"/>
          <p:cNvGraphicFramePr>
            <a:graphicFrameLocks noChangeAspect="1"/>
          </p:cNvGraphicFramePr>
          <p:nvPr/>
        </p:nvGraphicFramePr>
        <p:xfrm>
          <a:off x="730250" y="4003675"/>
          <a:ext cx="6999288" cy="1131888"/>
        </p:xfrm>
        <a:graphic>
          <a:graphicData uri="http://schemas.openxmlformats.org/presentationml/2006/ole">
            <p:oleObj spid="_x0000_s153607" name="Equation" r:id="rId6" imgW="2425680" imgH="406080" progId="Equation.3">
              <p:embed/>
            </p:oleObj>
          </a:graphicData>
        </a:graphic>
      </p:graphicFrame>
      <p:sp>
        <p:nvSpPr>
          <p:cNvPr id="153608" name="Text Box 8"/>
          <p:cNvSpPr txBox="1">
            <a:spLocks noChangeArrowheads="1"/>
          </p:cNvSpPr>
          <p:nvPr/>
        </p:nvSpPr>
        <p:spPr bwMode="auto">
          <a:xfrm>
            <a:off x="304800" y="1752600"/>
            <a:ext cx="4191000" cy="427038"/>
          </a:xfrm>
          <a:prstGeom prst="rect">
            <a:avLst/>
          </a:prstGeom>
          <a:noFill/>
          <a:ln w="9525" algn="ctr">
            <a:noFill/>
            <a:miter lim="800000"/>
            <a:headEnd/>
            <a:tailEnd/>
          </a:ln>
          <a:effectLst/>
        </p:spPr>
        <p:txBody>
          <a:bodyPr lIns="92075" tIns="46038" rIns="92075" bIns="46038">
            <a:spAutoFit/>
          </a:bodyPr>
          <a:lstStyle/>
          <a:p>
            <a:pPr>
              <a:spcBef>
                <a:spcPct val="50000"/>
              </a:spcBef>
            </a:pPr>
            <a:r>
              <a:rPr lang="en-US" sz="2200">
                <a:latin typeface="Century" pitchFamily="18" charset="0"/>
              </a:rPr>
              <a:t>and also..</a:t>
            </a:r>
          </a:p>
        </p:txBody>
      </p:sp>
      <p:sp>
        <p:nvSpPr>
          <p:cNvPr id="153610" name="Text Box 10"/>
          <p:cNvSpPr txBox="1">
            <a:spLocks noChangeArrowheads="1"/>
          </p:cNvSpPr>
          <p:nvPr/>
        </p:nvSpPr>
        <p:spPr bwMode="auto">
          <a:xfrm>
            <a:off x="228600" y="152400"/>
            <a:ext cx="87630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 Cylindrical Waveguide TE Modes (Cont’d..)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636" name="Picture 12" descr="empowered_printable"/>
          <p:cNvPicPr>
            <a:picLocks noChangeAspect="1" noChangeArrowheads="1"/>
          </p:cNvPicPr>
          <p:nvPr/>
        </p:nvPicPr>
        <p:blipFill>
          <a:blip r:embed="rId3"/>
          <a:srcRect/>
          <a:stretch>
            <a:fillRect/>
          </a:stretch>
        </p:blipFill>
        <p:spPr bwMode="auto">
          <a:xfrm>
            <a:off x="0" y="0"/>
            <a:ext cx="9144000" cy="6889750"/>
          </a:xfrm>
          <a:prstGeom prst="rect">
            <a:avLst/>
          </a:prstGeom>
          <a:noFill/>
        </p:spPr>
      </p:pic>
      <p:sp>
        <p:nvSpPr>
          <p:cNvPr id="154628" name="Text Box 4"/>
          <p:cNvSpPr txBox="1">
            <a:spLocks noChangeArrowheads="1"/>
          </p:cNvSpPr>
          <p:nvPr/>
        </p:nvSpPr>
        <p:spPr bwMode="auto">
          <a:xfrm>
            <a:off x="381000" y="1600200"/>
            <a:ext cx="6705600" cy="427038"/>
          </a:xfrm>
          <a:prstGeom prst="rect">
            <a:avLst/>
          </a:prstGeom>
          <a:noFill/>
          <a:ln w="9525" algn="ctr">
            <a:noFill/>
            <a:miter lim="800000"/>
            <a:headEnd/>
            <a:tailEnd/>
          </a:ln>
          <a:effectLst/>
        </p:spPr>
        <p:txBody>
          <a:bodyPr lIns="92075" tIns="46038" rIns="92075" bIns="46038">
            <a:spAutoFit/>
          </a:bodyPr>
          <a:lstStyle/>
          <a:p>
            <a:pPr>
              <a:spcBef>
                <a:spcPct val="50000"/>
              </a:spcBef>
            </a:pPr>
            <a:r>
              <a:rPr lang="en-US" sz="2200">
                <a:latin typeface="Century" pitchFamily="18" charset="0"/>
              </a:rPr>
              <a:t>Some useful parameters for TE mode:</a:t>
            </a:r>
          </a:p>
        </p:txBody>
      </p:sp>
      <p:graphicFrame>
        <p:nvGraphicFramePr>
          <p:cNvPr id="154629" name="Object 5"/>
          <p:cNvGraphicFramePr>
            <a:graphicFrameLocks noChangeAspect="1"/>
          </p:cNvGraphicFramePr>
          <p:nvPr/>
        </p:nvGraphicFramePr>
        <p:xfrm>
          <a:off x="1123950" y="2209800"/>
          <a:ext cx="2303463" cy="736600"/>
        </p:xfrm>
        <a:graphic>
          <a:graphicData uri="http://schemas.openxmlformats.org/presentationml/2006/ole">
            <p:oleObj spid="_x0000_s154629" name="Equation" r:id="rId4" imgW="1269720" imgH="406080" progId="Equation.3">
              <p:embed/>
            </p:oleObj>
          </a:graphicData>
        </a:graphic>
      </p:graphicFrame>
      <p:graphicFrame>
        <p:nvGraphicFramePr>
          <p:cNvPr id="154630" name="Object 6"/>
          <p:cNvGraphicFramePr>
            <a:graphicFrameLocks noChangeAspect="1"/>
          </p:cNvGraphicFramePr>
          <p:nvPr/>
        </p:nvGraphicFramePr>
        <p:xfrm>
          <a:off x="1036638" y="3124200"/>
          <a:ext cx="1584325" cy="701675"/>
        </p:xfrm>
        <a:graphic>
          <a:graphicData uri="http://schemas.openxmlformats.org/presentationml/2006/ole">
            <p:oleObj spid="_x0000_s154630" name="Equation" r:id="rId5" imgW="660240" imgH="291960" progId="Equation.3">
              <p:embed/>
            </p:oleObj>
          </a:graphicData>
        </a:graphic>
      </p:graphicFrame>
      <p:graphicFrame>
        <p:nvGraphicFramePr>
          <p:cNvPr id="154631" name="Object 7"/>
          <p:cNvGraphicFramePr>
            <a:graphicFrameLocks noChangeAspect="1"/>
          </p:cNvGraphicFramePr>
          <p:nvPr/>
        </p:nvGraphicFramePr>
        <p:xfrm>
          <a:off x="1038225" y="4114800"/>
          <a:ext cx="4554538" cy="655638"/>
        </p:xfrm>
        <a:graphic>
          <a:graphicData uri="http://schemas.openxmlformats.org/presentationml/2006/ole">
            <p:oleObj spid="_x0000_s154631" name="Equation" r:id="rId6" imgW="1942920" imgH="279360" progId="Equation.3">
              <p:embed/>
            </p:oleObj>
          </a:graphicData>
        </a:graphic>
      </p:graphicFrame>
      <p:graphicFrame>
        <p:nvGraphicFramePr>
          <p:cNvPr id="154632" name="Object 8"/>
          <p:cNvGraphicFramePr>
            <a:graphicFrameLocks noChangeAspect="1"/>
          </p:cNvGraphicFramePr>
          <p:nvPr/>
        </p:nvGraphicFramePr>
        <p:xfrm>
          <a:off x="1066800" y="5105400"/>
          <a:ext cx="3505200" cy="976313"/>
        </p:xfrm>
        <a:graphic>
          <a:graphicData uri="http://schemas.openxmlformats.org/presentationml/2006/ole">
            <p:oleObj spid="_x0000_s154632" name="Equation" r:id="rId7" imgW="1460160" imgH="406080" progId="Equation.3">
              <p:embed/>
            </p:oleObj>
          </a:graphicData>
        </a:graphic>
      </p:graphicFrame>
      <p:sp>
        <p:nvSpPr>
          <p:cNvPr id="154633" name="Text Box 9"/>
          <p:cNvSpPr txBox="1">
            <a:spLocks noChangeArrowheads="1"/>
          </p:cNvSpPr>
          <p:nvPr/>
        </p:nvSpPr>
        <p:spPr bwMode="auto">
          <a:xfrm>
            <a:off x="3962400" y="2362200"/>
            <a:ext cx="4114800" cy="396875"/>
          </a:xfrm>
          <a:prstGeom prst="rect">
            <a:avLst/>
          </a:prstGeom>
          <a:noFill/>
          <a:ln w="9525" algn="ctr">
            <a:noFill/>
            <a:miter lim="800000"/>
            <a:headEnd/>
            <a:tailEnd/>
          </a:ln>
          <a:effectLst/>
        </p:spPr>
        <p:txBody>
          <a:bodyPr lIns="92075" tIns="46038" rIns="92075" bIns="46038">
            <a:spAutoFit/>
          </a:bodyPr>
          <a:lstStyle/>
          <a:p>
            <a:pPr>
              <a:spcBef>
                <a:spcPct val="50000"/>
              </a:spcBef>
            </a:pPr>
            <a:r>
              <a:rPr lang="en-US" sz="2000" b="1">
                <a:solidFill>
                  <a:srgbClr val="FF3300"/>
                </a:solidFill>
                <a:latin typeface="Century" pitchFamily="18" charset="0"/>
              </a:rPr>
              <a:t>Wave impedance for TE modes</a:t>
            </a:r>
          </a:p>
        </p:txBody>
      </p:sp>
      <p:sp>
        <p:nvSpPr>
          <p:cNvPr id="154634" name="Text Box 10"/>
          <p:cNvSpPr txBox="1">
            <a:spLocks noChangeArrowheads="1"/>
          </p:cNvSpPr>
          <p:nvPr/>
        </p:nvSpPr>
        <p:spPr bwMode="auto">
          <a:xfrm>
            <a:off x="5791200" y="4114800"/>
            <a:ext cx="2819400" cy="701675"/>
          </a:xfrm>
          <a:prstGeom prst="rect">
            <a:avLst/>
          </a:prstGeom>
          <a:noFill/>
          <a:ln w="9525" algn="ctr">
            <a:noFill/>
            <a:miter lim="800000"/>
            <a:headEnd/>
            <a:tailEnd/>
          </a:ln>
          <a:effectLst/>
        </p:spPr>
        <p:txBody>
          <a:bodyPr lIns="92075" tIns="46038" rIns="92075" bIns="46038">
            <a:spAutoFit/>
          </a:bodyPr>
          <a:lstStyle/>
          <a:p>
            <a:pPr>
              <a:spcBef>
                <a:spcPct val="50000"/>
              </a:spcBef>
            </a:pPr>
            <a:r>
              <a:rPr lang="en-US" sz="2000" b="1">
                <a:solidFill>
                  <a:srgbClr val="FF3300"/>
                </a:solidFill>
                <a:latin typeface="Century" pitchFamily="18" charset="0"/>
              </a:rPr>
              <a:t>Propagation constant of the TE</a:t>
            </a:r>
            <a:r>
              <a:rPr lang="en-US" sz="2000" b="1" baseline="-25000">
                <a:solidFill>
                  <a:srgbClr val="FF3300"/>
                </a:solidFill>
                <a:latin typeface="Century" pitchFamily="18" charset="0"/>
              </a:rPr>
              <a:t>nm</a:t>
            </a:r>
            <a:r>
              <a:rPr lang="en-US" sz="2000" b="1">
                <a:solidFill>
                  <a:srgbClr val="FF3300"/>
                </a:solidFill>
                <a:latin typeface="Century" pitchFamily="18" charset="0"/>
              </a:rPr>
              <a:t> modes</a:t>
            </a:r>
          </a:p>
        </p:txBody>
      </p:sp>
      <p:sp>
        <p:nvSpPr>
          <p:cNvPr id="154635" name="Text Box 11"/>
          <p:cNvSpPr txBox="1">
            <a:spLocks noChangeArrowheads="1"/>
          </p:cNvSpPr>
          <p:nvPr/>
        </p:nvSpPr>
        <p:spPr bwMode="auto">
          <a:xfrm>
            <a:off x="4953000" y="5334000"/>
            <a:ext cx="2819400" cy="396875"/>
          </a:xfrm>
          <a:prstGeom prst="rect">
            <a:avLst/>
          </a:prstGeom>
          <a:noFill/>
          <a:ln w="9525" algn="ctr">
            <a:noFill/>
            <a:miter lim="800000"/>
            <a:headEnd/>
            <a:tailEnd/>
          </a:ln>
          <a:effectLst/>
        </p:spPr>
        <p:txBody>
          <a:bodyPr lIns="92075" tIns="46038" rIns="92075" bIns="46038">
            <a:spAutoFit/>
          </a:bodyPr>
          <a:lstStyle/>
          <a:p>
            <a:pPr>
              <a:spcBef>
                <a:spcPct val="50000"/>
              </a:spcBef>
            </a:pPr>
            <a:r>
              <a:rPr lang="en-US" sz="2000" b="1">
                <a:solidFill>
                  <a:srgbClr val="FF3300"/>
                </a:solidFill>
                <a:latin typeface="Century" pitchFamily="18" charset="0"/>
              </a:rPr>
              <a:t>Cutoff frequency</a:t>
            </a:r>
          </a:p>
        </p:txBody>
      </p:sp>
      <p:sp>
        <p:nvSpPr>
          <p:cNvPr id="154638" name="Text Box 14"/>
          <p:cNvSpPr txBox="1">
            <a:spLocks noChangeArrowheads="1"/>
          </p:cNvSpPr>
          <p:nvPr/>
        </p:nvSpPr>
        <p:spPr bwMode="auto">
          <a:xfrm>
            <a:off x="3276600" y="3276600"/>
            <a:ext cx="4114800" cy="396875"/>
          </a:xfrm>
          <a:prstGeom prst="rect">
            <a:avLst/>
          </a:prstGeom>
          <a:noFill/>
          <a:ln w="9525" algn="ctr">
            <a:noFill/>
            <a:miter lim="800000"/>
            <a:headEnd/>
            <a:tailEnd/>
          </a:ln>
          <a:effectLst/>
        </p:spPr>
        <p:txBody>
          <a:bodyPr lIns="92075" tIns="46038" rIns="92075" bIns="46038">
            <a:spAutoFit/>
          </a:bodyPr>
          <a:lstStyle/>
          <a:p>
            <a:pPr>
              <a:spcBef>
                <a:spcPct val="50000"/>
              </a:spcBef>
            </a:pPr>
            <a:r>
              <a:rPr lang="en-US" sz="2000" b="1">
                <a:solidFill>
                  <a:srgbClr val="FF3300"/>
                </a:solidFill>
                <a:latin typeface="Century" pitchFamily="18" charset="0"/>
              </a:rPr>
              <a:t>Cutoff wavenumber</a:t>
            </a:r>
          </a:p>
        </p:txBody>
      </p:sp>
      <p:pic>
        <p:nvPicPr>
          <p:cNvPr id="154641" name="Picture 17" descr="strange-render"/>
          <p:cNvPicPr>
            <a:picLocks noChangeAspect="1" noChangeArrowheads="1"/>
          </p:cNvPicPr>
          <p:nvPr/>
        </p:nvPicPr>
        <p:blipFill>
          <a:blip r:embed="rId8" cstate="print"/>
          <a:srcRect/>
          <a:stretch>
            <a:fillRect/>
          </a:stretch>
        </p:blipFill>
        <p:spPr bwMode="auto">
          <a:xfrm>
            <a:off x="6629400" y="4876800"/>
            <a:ext cx="2438400" cy="1908175"/>
          </a:xfrm>
          <a:prstGeom prst="rect">
            <a:avLst/>
          </a:prstGeom>
          <a:noFill/>
        </p:spPr>
      </p:pic>
      <p:sp>
        <p:nvSpPr>
          <p:cNvPr id="154642" name="Text Box 18"/>
          <p:cNvSpPr txBox="1">
            <a:spLocks noChangeArrowheads="1"/>
          </p:cNvSpPr>
          <p:nvPr/>
        </p:nvSpPr>
        <p:spPr bwMode="auto">
          <a:xfrm>
            <a:off x="228600" y="152400"/>
            <a:ext cx="87630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 Cylindrical Waveguide TE Modes (Cont’d..)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ctrTitle"/>
          </p:nvPr>
        </p:nvSpPr>
        <p:spPr>
          <a:xfrm>
            <a:off x="685800" y="3276600"/>
            <a:ext cx="8229600" cy="1066800"/>
          </a:xfrm>
        </p:spPr>
        <p:txBody>
          <a:bodyPr/>
          <a:lstStyle/>
          <a:p>
            <a:r>
              <a:rPr lang="en-US"/>
              <a:t>Transitional Page</a:t>
            </a:r>
          </a:p>
        </p:txBody>
      </p:sp>
      <p:pic>
        <p:nvPicPr>
          <p:cNvPr id="155651" name="Picture 3" descr="empowered_slide"/>
          <p:cNvPicPr>
            <a:picLocks noChangeAspect="1" noChangeArrowheads="1"/>
          </p:cNvPicPr>
          <p:nvPr/>
        </p:nvPicPr>
        <p:blipFill>
          <a:blip r:embed="rId2"/>
          <a:srcRect/>
          <a:stretch>
            <a:fillRect/>
          </a:stretch>
        </p:blipFill>
        <p:spPr bwMode="auto">
          <a:xfrm>
            <a:off x="0" y="0"/>
            <a:ext cx="9144000" cy="6889750"/>
          </a:xfrm>
          <a:prstGeom prst="rect">
            <a:avLst/>
          </a:prstGeom>
          <a:noFill/>
        </p:spPr>
      </p:pic>
      <p:pic>
        <p:nvPicPr>
          <p:cNvPr id="155652" name="Picture 4" descr="strange-render"/>
          <p:cNvPicPr>
            <a:picLocks noChangeAspect="1" noChangeArrowheads="1"/>
          </p:cNvPicPr>
          <p:nvPr/>
        </p:nvPicPr>
        <p:blipFill>
          <a:blip r:embed="rId3" cstate="print"/>
          <a:srcRect/>
          <a:stretch>
            <a:fillRect/>
          </a:stretch>
        </p:blipFill>
        <p:spPr bwMode="auto">
          <a:xfrm>
            <a:off x="6629400" y="4876800"/>
            <a:ext cx="2438400" cy="1908175"/>
          </a:xfrm>
          <a:prstGeom prst="rect">
            <a:avLst/>
          </a:prstGeom>
          <a:noFill/>
        </p:spPr>
      </p:pic>
      <p:sp>
        <p:nvSpPr>
          <p:cNvPr id="155654" name="Text Box 6"/>
          <p:cNvSpPr txBox="1">
            <a:spLocks noChangeArrowheads="1"/>
          </p:cNvSpPr>
          <p:nvPr/>
        </p:nvSpPr>
        <p:spPr bwMode="auto">
          <a:xfrm>
            <a:off x="457200" y="1752600"/>
            <a:ext cx="8077200" cy="427038"/>
          </a:xfrm>
          <a:prstGeom prst="rect">
            <a:avLst/>
          </a:prstGeom>
          <a:noFill/>
          <a:ln w="9525" algn="ctr">
            <a:noFill/>
            <a:miter lim="800000"/>
            <a:headEnd/>
            <a:tailEnd/>
          </a:ln>
          <a:effectLst/>
        </p:spPr>
        <p:txBody>
          <a:bodyPr lIns="92075" tIns="46038" rIns="92075" bIns="46038">
            <a:spAutoFit/>
          </a:bodyPr>
          <a:lstStyle/>
          <a:p>
            <a:pPr>
              <a:spcBef>
                <a:spcPct val="50000"/>
              </a:spcBef>
            </a:pPr>
            <a:r>
              <a:rPr lang="en-US" sz="2200">
                <a:latin typeface="Century" pitchFamily="18" charset="0"/>
              </a:rPr>
              <a:t>Values of p’</a:t>
            </a:r>
            <a:r>
              <a:rPr lang="en-US" sz="2200" baseline="-25000">
                <a:latin typeface="Century" pitchFamily="18" charset="0"/>
              </a:rPr>
              <a:t>nm</a:t>
            </a:r>
            <a:r>
              <a:rPr lang="en-US" sz="2200">
                <a:latin typeface="Century" pitchFamily="18" charset="0"/>
              </a:rPr>
              <a:t> for TE Modes of a Circular Waveguide</a:t>
            </a:r>
          </a:p>
        </p:txBody>
      </p:sp>
      <p:graphicFrame>
        <p:nvGraphicFramePr>
          <p:cNvPr id="155655" name="Group 7"/>
          <p:cNvGraphicFramePr>
            <a:graphicFrameLocks noGrp="1"/>
          </p:cNvGraphicFramePr>
          <p:nvPr/>
        </p:nvGraphicFramePr>
        <p:xfrm>
          <a:off x="1828800" y="2438400"/>
          <a:ext cx="5257800" cy="2565400"/>
        </p:xfrm>
        <a:graphic>
          <a:graphicData uri="http://schemas.openxmlformats.org/drawingml/2006/table">
            <a:tbl>
              <a:tblPr/>
              <a:tblGrid>
                <a:gridCol w="838200"/>
                <a:gridCol w="1524000"/>
                <a:gridCol w="1524000"/>
                <a:gridCol w="1371600"/>
              </a:tblGrid>
              <a:tr h="641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entury" pitchFamily="18" charset="0"/>
                        </a:rPr>
                        <a:t>n</a:t>
                      </a:r>
                    </a:p>
                  </a:txBody>
                  <a:tcPr marL="92075" marR="92075" marT="46038" marB="46038"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entury" pitchFamily="18" charset="0"/>
                        </a:rPr>
                        <a:t>p'</a:t>
                      </a:r>
                      <a:r>
                        <a:rPr kumimoji="0" lang="en-US" sz="2000" b="0" i="0" u="none" strike="noStrike" cap="none" normalizeH="0" baseline="-25000" smtClean="0">
                          <a:ln>
                            <a:noFill/>
                          </a:ln>
                          <a:solidFill>
                            <a:schemeClr val="tx1"/>
                          </a:solidFill>
                          <a:effectLst/>
                          <a:latin typeface="Century" pitchFamily="18" charset="0"/>
                        </a:rPr>
                        <a:t>n1</a:t>
                      </a:r>
                    </a:p>
                  </a:txBody>
                  <a:tcPr marL="92075" marR="92075" marT="46038" marB="46038"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entury" pitchFamily="18" charset="0"/>
                        </a:rPr>
                        <a:t>p’</a:t>
                      </a:r>
                      <a:r>
                        <a:rPr kumimoji="0" lang="en-US" sz="2000" b="0" i="0" u="none" strike="noStrike" cap="none" normalizeH="0" baseline="-25000" smtClean="0">
                          <a:ln>
                            <a:noFill/>
                          </a:ln>
                          <a:solidFill>
                            <a:schemeClr val="tx1"/>
                          </a:solidFill>
                          <a:effectLst/>
                          <a:latin typeface="Century" pitchFamily="18" charset="0"/>
                        </a:rPr>
                        <a:t>n2</a:t>
                      </a:r>
                    </a:p>
                  </a:txBody>
                  <a:tcPr marL="92075" marR="92075" marT="46038" marB="46038"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entury" pitchFamily="18" charset="0"/>
                        </a:rPr>
                        <a:t>p’</a:t>
                      </a:r>
                      <a:r>
                        <a:rPr kumimoji="0" lang="en-US" sz="2000" b="0" i="0" u="none" strike="noStrike" cap="none" normalizeH="0" baseline="-25000" smtClean="0">
                          <a:ln>
                            <a:noFill/>
                          </a:ln>
                          <a:solidFill>
                            <a:schemeClr val="tx1"/>
                          </a:solidFill>
                          <a:effectLst/>
                          <a:latin typeface="Century" pitchFamily="18" charset="0"/>
                        </a:rPr>
                        <a:t>n3</a:t>
                      </a:r>
                    </a:p>
                  </a:txBody>
                  <a:tcPr marL="92075" marR="92075" marT="46038" marB="46038"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1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3399"/>
                          </a:solidFill>
                          <a:effectLst/>
                          <a:latin typeface="Century" pitchFamily="18" charset="0"/>
                        </a:rPr>
                        <a:t>0</a:t>
                      </a:r>
                    </a:p>
                  </a:txBody>
                  <a:tcPr marL="92075" marR="92075" marT="46038" marB="46038"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3399"/>
                          </a:solidFill>
                          <a:effectLst/>
                          <a:latin typeface="Century" pitchFamily="18" charset="0"/>
                        </a:rPr>
                        <a:t>3.832</a:t>
                      </a:r>
                    </a:p>
                  </a:txBody>
                  <a:tcPr marL="92075" marR="92075" marT="46038" marB="4603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3399"/>
                          </a:solidFill>
                          <a:effectLst/>
                          <a:latin typeface="Century" pitchFamily="18" charset="0"/>
                        </a:rPr>
                        <a:t>7.016</a:t>
                      </a:r>
                    </a:p>
                  </a:txBody>
                  <a:tcPr marL="92075" marR="92075" marT="46038" marB="4603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3399"/>
                          </a:solidFill>
                          <a:effectLst/>
                          <a:latin typeface="Century" pitchFamily="18" charset="0"/>
                        </a:rPr>
                        <a:t>10.174</a:t>
                      </a:r>
                    </a:p>
                  </a:txBody>
                  <a:tcPr marL="92075" marR="92075" marT="46038" marB="46038"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1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3399"/>
                          </a:solidFill>
                          <a:effectLst/>
                          <a:latin typeface="Century" pitchFamily="18" charset="0"/>
                        </a:rPr>
                        <a:t>1 </a:t>
                      </a:r>
                    </a:p>
                  </a:txBody>
                  <a:tcPr marL="92075" marR="92075" marT="46038" marB="46038"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3399"/>
                          </a:solidFill>
                          <a:effectLst/>
                          <a:latin typeface="Century" pitchFamily="18" charset="0"/>
                        </a:rPr>
                        <a:t>1.841</a:t>
                      </a:r>
                    </a:p>
                  </a:txBody>
                  <a:tcPr marL="92075" marR="92075" marT="46038" marB="4603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3399"/>
                          </a:solidFill>
                          <a:effectLst/>
                          <a:latin typeface="Century" pitchFamily="18" charset="0"/>
                        </a:rPr>
                        <a:t>5.331</a:t>
                      </a:r>
                    </a:p>
                  </a:txBody>
                  <a:tcPr marL="92075" marR="92075" marT="46038" marB="4603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3399"/>
                          </a:solidFill>
                          <a:effectLst/>
                          <a:latin typeface="Century" pitchFamily="18" charset="0"/>
                        </a:rPr>
                        <a:t>8.536</a:t>
                      </a:r>
                    </a:p>
                  </a:txBody>
                  <a:tcPr marL="92075" marR="92075" marT="46038" marB="46038"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1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3399"/>
                          </a:solidFill>
                          <a:effectLst/>
                          <a:latin typeface="Century" pitchFamily="18" charset="0"/>
                        </a:rPr>
                        <a:t>2</a:t>
                      </a:r>
                    </a:p>
                  </a:txBody>
                  <a:tcPr marL="92075" marR="92075" marT="46038" marB="46038"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3399"/>
                          </a:solidFill>
                          <a:effectLst/>
                          <a:latin typeface="Century" pitchFamily="18" charset="0"/>
                        </a:rPr>
                        <a:t>3.054</a:t>
                      </a:r>
                    </a:p>
                  </a:txBody>
                  <a:tcPr marL="92075" marR="92075" marT="46038" marB="46038"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3399"/>
                          </a:solidFill>
                          <a:effectLst/>
                          <a:latin typeface="Century" pitchFamily="18" charset="0"/>
                        </a:rPr>
                        <a:t>6.706</a:t>
                      </a:r>
                    </a:p>
                  </a:txBody>
                  <a:tcPr marL="92075" marR="92075" marT="46038" marB="46038"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3399"/>
                          </a:solidFill>
                          <a:effectLst/>
                          <a:latin typeface="Century" pitchFamily="18" charset="0"/>
                        </a:rPr>
                        <a:t>9.970</a:t>
                      </a:r>
                    </a:p>
                  </a:txBody>
                  <a:tcPr marL="92075" marR="92075" marT="46038" marB="46038"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5679" name="Text Box 31"/>
          <p:cNvSpPr txBox="1">
            <a:spLocks noChangeArrowheads="1"/>
          </p:cNvSpPr>
          <p:nvPr/>
        </p:nvSpPr>
        <p:spPr bwMode="auto">
          <a:xfrm>
            <a:off x="304800" y="5334000"/>
            <a:ext cx="8382000" cy="828675"/>
          </a:xfrm>
          <a:prstGeom prst="rect">
            <a:avLst/>
          </a:prstGeom>
          <a:noFill/>
          <a:ln w="9525" algn="ctr">
            <a:noFill/>
            <a:miter lim="800000"/>
            <a:headEnd/>
            <a:tailEnd/>
          </a:ln>
          <a:effectLst/>
        </p:spPr>
        <p:txBody>
          <a:bodyPr lIns="92075" tIns="46038" rIns="92075" bIns="46038">
            <a:spAutoFit/>
          </a:bodyPr>
          <a:lstStyle/>
          <a:p>
            <a:pPr algn="just">
              <a:lnSpc>
                <a:spcPct val="110000"/>
              </a:lnSpc>
              <a:spcBef>
                <a:spcPct val="50000"/>
              </a:spcBef>
            </a:pPr>
            <a:r>
              <a:rPr lang="en-US" sz="2200">
                <a:latin typeface="Century" pitchFamily="18" charset="0"/>
              </a:rPr>
              <a:t>p’</a:t>
            </a:r>
            <a:r>
              <a:rPr lang="en-US" sz="2200" baseline="-25000">
                <a:latin typeface="Century" pitchFamily="18" charset="0"/>
              </a:rPr>
              <a:t>nm</a:t>
            </a:r>
            <a:r>
              <a:rPr lang="en-US" sz="2200">
                <a:latin typeface="Century" pitchFamily="18" charset="0"/>
              </a:rPr>
              <a:t> is the roots of J</a:t>
            </a:r>
            <a:r>
              <a:rPr lang="en-US" sz="2200" baseline="-25000">
                <a:latin typeface="Century" pitchFamily="18" charset="0"/>
              </a:rPr>
              <a:t>n</a:t>
            </a:r>
            <a:r>
              <a:rPr lang="en-US" sz="2200">
                <a:latin typeface="Century" pitchFamily="18" charset="0"/>
              </a:rPr>
              <a:t>(x) which recognized as solution for Bessel’s differential equation.</a:t>
            </a:r>
          </a:p>
        </p:txBody>
      </p:sp>
      <p:sp>
        <p:nvSpPr>
          <p:cNvPr id="155681" name="Text Box 33"/>
          <p:cNvSpPr txBox="1">
            <a:spLocks noChangeArrowheads="1"/>
          </p:cNvSpPr>
          <p:nvPr/>
        </p:nvSpPr>
        <p:spPr bwMode="auto">
          <a:xfrm>
            <a:off x="228600" y="152400"/>
            <a:ext cx="87630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 Cylindrical Waveguide TE Modes (Cont’d..)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7" name="Picture 5" descr="empowered_slide"/>
          <p:cNvPicPr>
            <a:picLocks noChangeAspect="1" noChangeArrowheads="1"/>
          </p:cNvPicPr>
          <p:nvPr/>
        </p:nvPicPr>
        <p:blipFill>
          <a:blip r:embed="rId2"/>
          <a:srcRect/>
          <a:stretch>
            <a:fillRect/>
          </a:stretch>
        </p:blipFill>
        <p:spPr bwMode="auto">
          <a:xfrm>
            <a:off x="0" y="0"/>
            <a:ext cx="9144000" cy="6889750"/>
          </a:xfrm>
          <a:prstGeom prst="rect">
            <a:avLst/>
          </a:prstGeom>
          <a:noFill/>
        </p:spPr>
      </p:pic>
      <p:sp>
        <p:nvSpPr>
          <p:cNvPr id="38915" name="Text Box 3"/>
          <p:cNvSpPr txBox="1">
            <a:spLocks noChangeArrowheads="1"/>
          </p:cNvSpPr>
          <p:nvPr/>
        </p:nvSpPr>
        <p:spPr bwMode="auto">
          <a:xfrm>
            <a:off x="228600" y="0"/>
            <a:ext cx="8458200" cy="1066800"/>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Rectangular Waveguide Fundamentals (Cont’d..)     </a:t>
            </a:r>
          </a:p>
        </p:txBody>
      </p:sp>
      <p:sp>
        <p:nvSpPr>
          <p:cNvPr id="38916" name="Text Box 4"/>
          <p:cNvSpPr txBox="1">
            <a:spLocks noChangeArrowheads="1"/>
          </p:cNvSpPr>
          <p:nvPr/>
        </p:nvSpPr>
        <p:spPr bwMode="auto">
          <a:xfrm>
            <a:off x="228600" y="1600200"/>
            <a:ext cx="8458200" cy="3779838"/>
          </a:xfrm>
          <a:prstGeom prst="rect">
            <a:avLst/>
          </a:prstGeom>
          <a:noFill/>
          <a:ln w="9525">
            <a:noFill/>
            <a:miter lim="800000"/>
            <a:headEnd/>
            <a:tailEnd/>
          </a:ln>
          <a:effectLst/>
        </p:spPr>
        <p:txBody>
          <a:bodyPr>
            <a:spAutoFit/>
          </a:bodyPr>
          <a:lstStyle/>
          <a:p>
            <a:pPr algn="just" eaLnBrk="0" hangingPunct="0">
              <a:lnSpc>
                <a:spcPct val="130000"/>
              </a:lnSpc>
              <a:spcBef>
                <a:spcPct val="50000"/>
              </a:spcBef>
            </a:pPr>
            <a:r>
              <a:rPr lang="en-US" sz="2400">
                <a:latin typeface="Century" pitchFamily="18" charset="0"/>
              </a:rPr>
              <a:t>Waveguide can support TE and TM modes, where:</a:t>
            </a:r>
          </a:p>
          <a:p>
            <a:pPr algn="just" eaLnBrk="0" hangingPunct="0">
              <a:lnSpc>
                <a:spcPct val="130000"/>
              </a:lnSpc>
              <a:spcBef>
                <a:spcPct val="50000"/>
              </a:spcBef>
              <a:buClr>
                <a:srgbClr val="003399"/>
              </a:buClr>
              <a:buSzPct val="80000"/>
              <a:buFont typeface="Wingdings" pitchFamily="2" charset="2"/>
              <a:buChar char="Ø"/>
            </a:pPr>
            <a:r>
              <a:rPr lang="en-US" sz="2400">
                <a:latin typeface="Century" pitchFamily="18" charset="0"/>
              </a:rPr>
              <a:t>  In TE Modes, the electric field is transverse to the direction of propagation. Some magnetic field component in the direction of propagation.</a:t>
            </a:r>
          </a:p>
          <a:p>
            <a:pPr algn="just" eaLnBrk="0" hangingPunct="0">
              <a:lnSpc>
                <a:spcPct val="130000"/>
              </a:lnSpc>
              <a:spcBef>
                <a:spcPct val="50000"/>
              </a:spcBef>
              <a:buClr>
                <a:srgbClr val="003399"/>
              </a:buClr>
              <a:buSzPct val="80000"/>
              <a:buFont typeface="Wingdings" pitchFamily="2" charset="2"/>
              <a:buChar char="Ø"/>
            </a:pPr>
            <a:r>
              <a:rPr lang="en-US" sz="2400">
                <a:latin typeface="Century" pitchFamily="18" charset="0"/>
              </a:rPr>
              <a:t>  In TM Modes, the magnetic field is transverse and an electric field component must be in the propagation direction.</a:t>
            </a:r>
          </a:p>
        </p:txBody>
      </p:sp>
      <p:pic>
        <p:nvPicPr>
          <p:cNvPr id="38918" name="Picture 6" descr="strange-render"/>
          <p:cNvPicPr>
            <a:picLocks noChangeAspect="1" noChangeArrowheads="1"/>
          </p:cNvPicPr>
          <p:nvPr/>
        </p:nvPicPr>
        <p:blipFill>
          <a:blip r:embed="rId3" cstate="print"/>
          <a:srcRect/>
          <a:stretch>
            <a:fillRect/>
          </a:stretch>
        </p:blipFill>
        <p:spPr bwMode="auto">
          <a:xfrm>
            <a:off x="6629400" y="4876800"/>
            <a:ext cx="2438400" cy="1908175"/>
          </a:xfrm>
          <a:prstGeom prst="rect">
            <a:avLst/>
          </a:prstGeom>
          <a:noFill/>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722" name="Picture 2"/>
          <p:cNvPicPr>
            <a:picLocks noChangeAspect="1" noChangeArrowheads="1"/>
          </p:cNvPicPr>
          <p:nvPr/>
        </p:nvPicPr>
        <p:blipFill>
          <a:blip r:embed="rId2"/>
          <a:srcRect/>
          <a:stretch>
            <a:fillRect/>
          </a:stretch>
        </p:blipFill>
        <p:spPr bwMode="auto">
          <a:xfrm>
            <a:off x="304800" y="1752600"/>
            <a:ext cx="8610600" cy="3287713"/>
          </a:xfrm>
          <a:prstGeom prst="rect">
            <a:avLst/>
          </a:prstGeom>
          <a:noFill/>
          <a:ln w="9525">
            <a:noFill/>
            <a:miter lim="800000"/>
            <a:headEnd/>
            <a:tailEnd/>
          </a:ln>
          <a:effectLst/>
        </p:spPr>
      </p:pic>
      <p:sp>
        <p:nvSpPr>
          <p:cNvPr id="158723" name="Text Box 3"/>
          <p:cNvSpPr txBox="1">
            <a:spLocks noChangeArrowheads="1"/>
          </p:cNvSpPr>
          <p:nvPr/>
        </p:nvSpPr>
        <p:spPr bwMode="auto">
          <a:xfrm>
            <a:off x="228600" y="304800"/>
            <a:ext cx="8534400" cy="828675"/>
          </a:xfrm>
          <a:prstGeom prst="rect">
            <a:avLst/>
          </a:prstGeom>
          <a:noFill/>
          <a:ln w="9525">
            <a:noFill/>
            <a:miter lim="800000"/>
            <a:headEnd/>
            <a:tailEnd/>
          </a:ln>
          <a:effectLst/>
        </p:spPr>
        <p:txBody>
          <a:bodyPr>
            <a:spAutoFit/>
          </a:bodyPr>
          <a:lstStyle/>
          <a:p>
            <a:pPr algn="just">
              <a:lnSpc>
                <a:spcPct val="110000"/>
              </a:lnSpc>
            </a:pPr>
            <a:r>
              <a:rPr lang="en-US" sz="2200">
                <a:latin typeface="Century" pitchFamily="18" charset="0"/>
              </a:rPr>
              <a:t>Field lines for some of the lower order modes of a cylindrical  waveguide : </a:t>
            </a:r>
          </a:p>
        </p:txBody>
      </p:sp>
      <p:pic>
        <p:nvPicPr>
          <p:cNvPr id="158724" name="Picture 4" descr="strange-render"/>
          <p:cNvPicPr>
            <a:picLocks noChangeAspect="1" noChangeArrowheads="1"/>
          </p:cNvPicPr>
          <p:nvPr/>
        </p:nvPicPr>
        <p:blipFill>
          <a:blip r:embed="rId3" cstate="print"/>
          <a:srcRect/>
          <a:stretch>
            <a:fillRect/>
          </a:stretch>
        </p:blipFill>
        <p:spPr bwMode="auto">
          <a:xfrm>
            <a:off x="6629400" y="4876800"/>
            <a:ext cx="2438400" cy="1908175"/>
          </a:xfrm>
          <a:prstGeom prst="rect">
            <a:avLst/>
          </a:prstGeom>
          <a:noFill/>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676" name="Picture 4" descr="empowered_printable"/>
          <p:cNvPicPr>
            <a:picLocks noChangeAspect="1" noChangeArrowheads="1"/>
          </p:cNvPicPr>
          <p:nvPr/>
        </p:nvPicPr>
        <p:blipFill>
          <a:blip r:embed="rId3"/>
          <a:srcRect/>
          <a:stretch>
            <a:fillRect/>
          </a:stretch>
        </p:blipFill>
        <p:spPr bwMode="auto">
          <a:xfrm>
            <a:off x="0" y="0"/>
            <a:ext cx="9144000" cy="6889750"/>
          </a:xfrm>
          <a:prstGeom prst="rect">
            <a:avLst/>
          </a:prstGeom>
          <a:noFill/>
        </p:spPr>
      </p:pic>
      <p:sp>
        <p:nvSpPr>
          <p:cNvPr id="156677" name="Text Box 5"/>
          <p:cNvSpPr txBox="1">
            <a:spLocks noChangeArrowheads="1"/>
          </p:cNvSpPr>
          <p:nvPr/>
        </p:nvSpPr>
        <p:spPr bwMode="auto">
          <a:xfrm>
            <a:off x="152400" y="304800"/>
            <a:ext cx="8763000" cy="579438"/>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1.7	Resonant Cavity</a:t>
            </a:r>
          </a:p>
        </p:txBody>
      </p:sp>
      <p:graphicFrame>
        <p:nvGraphicFramePr>
          <p:cNvPr id="156695" name="Object 23"/>
          <p:cNvGraphicFramePr>
            <a:graphicFrameLocks noChangeAspect="1"/>
          </p:cNvGraphicFramePr>
          <p:nvPr/>
        </p:nvGraphicFramePr>
        <p:xfrm>
          <a:off x="5029200" y="2209800"/>
          <a:ext cx="3398838" cy="2001838"/>
        </p:xfrm>
        <a:graphic>
          <a:graphicData uri="http://schemas.openxmlformats.org/presentationml/2006/ole">
            <p:oleObj spid="_x0000_s156695" name="VISIO" r:id="rId4" imgW="3398520" imgH="2002536" progId="Visio.Drawing.4">
              <p:embed/>
            </p:oleObj>
          </a:graphicData>
        </a:graphic>
      </p:graphicFrame>
      <p:graphicFrame>
        <p:nvGraphicFramePr>
          <p:cNvPr id="156696" name="Object 24"/>
          <p:cNvGraphicFramePr>
            <a:graphicFrameLocks noChangeAspect="1"/>
          </p:cNvGraphicFramePr>
          <p:nvPr/>
        </p:nvGraphicFramePr>
        <p:xfrm>
          <a:off x="1524000" y="2438400"/>
          <a:ext cx="1219200" cy="831850"/>
        </p:xfrm>
        <a:graphic>
          <a:graphicData uri="http://schemas.openxmlformats.org/presentationml/2006/ole">
            <p:oleObj spid="_x0000_s156696" name="Equation" r:id="rId5" imgW="520474" imgH="355446" progId="Equation.3">
              <p:embed/>
            </p:oleObj>
          </a:graphicData>
        </a:graphic>
      </p:graphicFrame>
      <p:graphicFrame>
        <p:nvGraphicFramePr>
          <p:cNvPr id="156697" name="Object 25"/>
          <p:cNvGraphicFramePr>
            <a:graphicFrameLocks noChangeAspect="1"/>
          </p:cNvGraphicFramePr>
          <p:nvPr/>
        </p:nvGraphicFramePr>
        <p:xfrm>
          <a:off x="2057400" y="5410200"/>
          <a:ext cx="1036638" cy="814388"/>
        </p:xfrm>
        <a:graphic>
          <a:graphicData uri="http://schemas.openxmlformats.org/presentationml/2006/ole">
            <p:oleObj spid="_x0000_s156697" name="Equation" r:id="rId6" imgW="482391" imgH="380835" progId="Equation.3">
              <p:embed/>
            </p:oleObj>
          </a:graphicData>
        </a:graphic>
      </p:graphicFrame>
      <p:graphicFrame>
        <p:nvGraphicFramePr>
          <p:cNvPr id="156698" name="Object 26"/>
          <p:cNvGraphicFramePr>
            <a:graphicFrameLocks noChangeAspect="1"/>
          </p:cNvGraphicFramePr>
          <p:nvPr/>
        </p:nvGraphicFramePr>
        <p:xfrm>
          <a:off x="990600" y="4343400"/>
          <a:ext cx="3276600" cy="1006475"/>
        </p:xfrm>
        <a:graphic>
          <a:graphicData uri="http://schemas.openxmlformats.org/presentationml/2006/ole">
            <p:oleObj spid="_x0000_s156698" name="Equation" r:id="rId7" imgW="1447172" imgH="444307" progId="Equation.3">
              <p:embed/>
            </p:oleObj>
          </a:graphicData>
        </a:graphic>
      </p:graphicFrame>
      <p:sp>
        <p:nvSpPr>
          <p:cNvPr id="156699" name="Text Box 27"/>
          <p:cNvSpPr txBox="1">
            <a:spLocks noChangeArrowheads="1"/>
          </p:cNvSpPr>
          <p:nvPr/>
        </p:nvSpPr>
        <p:spPr bwMode="auto">
          <a:xfrm>
            <a:off x="3048000" y="2667000"/>
            <a:ext cx="1773238" cy="427038"/>
          </a:xfrm>
          <a:prstGeom prst="rect">
            <a:avLst/>
          </a:prstGeom>
          <a:noFill/>
          <a:ln w="9525">
            <a:noFill/>
            <a:miter lim="800000"/>
            <a:headEnd/>
            <a:tailEnd/>
          </a:ln>
          <a:effectLst/>
        </p:spPr>
        <p:txBody>
          <a:bodyPr wrap="none">
            <a:spAutoFit/>
          </a:bodyPr>
          <a:lstStyle/>
          <a:p>
            <a:r>
              <a:rPr lang="en-US" sz="2200" i="1">
                <a:latin typeface="Century" pitchFamily="18" charset="0"/>
              </a:rPr>
              <a:t>p =</a:t>
            </a:r>
            <a:r>
              <a:rPr lang="en-US" sz="2200">
                <a:latin typeface="Century" pitchFamily="18" charset="0"/>
              </a:rPr>
              <a:t>1,2,3……</a:t>
            </a:r>
          </a:p>
        </p:txBody>
      </p:sp>
      <p:sp>
        <p:nvSpPr>
          <p:cNvPr id="156700" name="Text Box 28"/>
          <p:cNvSpPr txBox="1">
            <a:spLocks noChangeArrowheads="1"/>
          </p:cNvSpPr>
          <p:nvPr/>
        </p:nvSpPr>
        <p:spPr bwMode="auto">
          <a:xfrm>
            <a:off x="228600" y="1524000"/>
            <a:ext cx="8305800" cy="822325"/>
          </a:xfrm>
          <a:prstGeom prst="rect">
            <a:avLst/>
          </a:prstGeom>
          <a:noFill/>
          <a:ln w="9525">
            <a:noFill/>
            <a:miter lim="800000"/>
            <a:headEnd/>
            <a:tailEnd/>
          </a:ln>
          <a:effectLst/>
        </p:spPr>
        <p:txBody>
          <a:bodyPr>
            <a:spAutoFit/>
          </a:bodyPr>
          <a:lstStyle/>
          <a:p>
            <a:r>
              <a:rPr lang="en-US" sz="2400">
                <a:latin typeface="Century" pitchFamily="18" charset="0"/>
              </a:rPr>
              <a:t>The length of resonator, d is made multiple of waveguide wavelength, i.e.</a:t>
            </a:r>
          </a:p>
        </p:txBody>
      </p:sp>
      <p:sp>
        <p:nvSpPr>
          <p:cNvPr id="156701" name="Text Box 29"/>
          <p:cNvSpPr txBox="1">
            <a:spLocks noChangeArrowheads="1"/>
          </p:cNvSpPr>
          <p:nvPr/>
        </p:nvSpPr>
        <p:spPr bwMode="auto">
          <a:xfrm>
            <a:off x="304800" y="3352800"/>
            <a:ext cx="4953000" cy="822325"/>
          </a:xfrm>
          <a:prstGeom prst="rect">
            <a:avLst/>
          </a:prstGeom>
          <a:noFill/>
          <a:ln w="9525">
            <a:noFill/>
            <a:miter lim="800000"/>
            <a:headEnd/>
            <a:tailEnd/>
          </a:ln>
          <a:effectLst/>
        </p:spPr>
        <p:txBody>
          <a:bodyPr>
            <a:spAutoFit/>
          </a:bodyPr>
          <a:lstStyle/>
          <a:p>
            <a:r>
              <a:rPr lang="en-US" sz="2400">
                <a:latin typeface="Century" pitchFamily="18" charset="0"/>
              </a:rPr>
              <a:t>Resonator wavelength can be calculated as :</a:t>
            </a:r>
          </a:p>
        </p:txBody>
      </p:sp>
      <p:sp>
        <p:nvSpPr>
          <p:cNvPr id="156702" name="Text Box 30"/>
          <p:cNvSpPr txBox="1">
            <a:spLocks noChangeArrowheads="1"/>
          </p:cNvSpPr>
          <p:nvPr/>
        </p:nvSpPr>
        <p:spPr bwMode="auto">
          <a:xfrm>
            <a:off x="990600" y="5588000"/>
            <a:ext cx="976313" cy="427038"/>
          </a:xfrm>
          <a:prstGeom prst="rect">
            <a:avLst/>
          </a:prstGeom>
          <a:noFill/>
          <a:ln w="9525">
            <a:noFill/>
            <a:miter lim="800000"/>
            <a:headEnd/>
            <a:tailEnd/>
          </a:ln>
          <a:effectLst/>
        </p:spPr>
        <p:txBody>
          <a:bodyPr wrap="none">
            <a:spAutoFit/>
          </a:bodyPr>
          <a:lstStyle/>
          <a:p>
            <a:r>
              <a:rPr lang="en-US" sz="2200">
                <a:latin typeface="Century" pitchFamily="18" charset="0"/>
              </a:rPr>
              <a:t>where</a:t>
            </a:r>
          </a:p>
        </p:txBody>
      </p:sp>
      <p:pic>
        <p:nvPicPr>
          <p:cNvPr id="156703" name="Picture 31" descr="strange-render"/>
          <p:cNvPicPr>
            <a:picLocks noChangeAspect="1" noChangeArrowheads="1"/>
          </p:cNvPicPr>
          <p:nvPr/>
        </p:nvPicPr>
        <p:blipFill>
          <a:blip r:embed="rId8" cstate="print"/>
          <a:srcRect/>
          <a:stretch>
            <a:fillRect/>
          </a:stretch>
        </p:blipFill>
        <p:spPr bwMode="auto">
          <a:xfrm>
            <a:off x="6629400" y="4876800"/>
            <a:ext cx="2438400" cy="1908175"/>
          </a:xfrm>
          <a:prstGeom prst="rect">
            <a:avLst/>
          </a:prstGeom>
          <a:noFill/>
        </p:spPr>
      </p:pic>
      <p:graphicFrame>
        <p:nvGraphicFramePr>
          <p:cNvPr id="156694" name="Object 22"/>
          <p:cNvGraphicFramePr>
            <a:graphicFrameLocks noChangeAspect="1"/>
          </p:cNvGraphicFramePr>
          <p:nvPr/>
        </p:nvGraphicFramePr>
        <p:xfrm>
          <a:off x="5638800" y="4495800"/>
          <a:ext cx="2405063" cy="1781175"/>
        </p:xfrm>
        <a:graphic>
          <a:graphicData uri="http://schemas.openxmlformats.org/presentationml/2006/ole">
            <p:oleObj spid="_x0000_s156694" name="VISIO" r:id="rId9" imgW="2404872" imgH="1706880" progId="Visio.Drawing.4">
              <p:embed/>
            </p:oleObj>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700" name="Picture 4" descr="empowered_slide"/>
          <p:cNvPicPr>
            <a:picLocks noChangeAspect="1" noChangeArrowheads="1"/>
          </p:cNvPicPr>
          <p:nvPr/>
        </p:nvPicPr>
        <p:blipFill>
          <a:blip r:embed="rId3"/>
          <a:srcRect/>
          <a:stretch>
            <a:fillRect/>
          </a:stretch>
        </p:blipFill>
        <p:spPr bwMode="auto">
          <a:xfrm>
            <a:off x="0" y="0"/>
            <a:ext cx="9144000" cy="6889750"/>
          </a:xfrm>
          <a:prstGeom prst="rect">
            <a:avLst/>
          </a:prstGeom>
          <a:noFill/>
        </p:spPr>
      </p:pic>
      <p:graphicFrame>
        <p:nvGraphicFramePr>
          <p:cNvPr id="157701" name="Object 5"/>
          <p:cNvGraphicFramePr>
            <a:graphicFrameLocks noChangeAspect="1"/>
          </p:cNvGraphicFramePr>
          <p:nvPr/>
        </p:nvGraphicFramePr>
        <p:xfrm>
          <a:off x="5410200" y="4114800"/>
          <a:ext cx="1223963" cy="798513"/>
        </p:xfrm>
        <a:graphic>
          <a:graphicData uri="http://schemas.openxmlformats.org/presentationml/2006/ole">
            <p:oleObj spid="_x0000_s157701" name="Equation" r:id="rId4" imgW="583920" imgH="380880" progId="Equation.3">
              <p:embed/>
            </p:oleObj>
          </a:graphicData>
        </a:graphic>
      </p:graphicFrame>
      <p:graphicFrame>
        <p:nvGraphicFramePr>
          <p:cNvPr id="157702" name="Object 6"/>
          <p:cNvGraphicFramePr>
            <a:graphicFrameLocks noChangeAspect="1"/>
          </p:cNvGraphicFramePr>
          <p:nvPr/>
        </p:nvGraphicFramePr>
        <p:xfrm>
          <a:off x="2209800" y="4191000"/>
          <a:ext cx="1173163" cy="746125"/>
        </p:xfrm>
        <a:graphic>
          <a:graphicData uri="http://schemas.openxmlformats.org/presentationml/2006/ole">
            <p:oleObj spid="_x0000_s157702" name="Equation" r:id="rId5" imgW="558720" imgH="355320" progId="Equation.3">
              <p:embed/>
            </p:oleObj>
          </a:graphicData>
        </a:graphic>
      </p:graphicFrame>
      <p:graphicFrame>
        <p:nvGraphicFramePr>
          <p:cNvPr id="157703" name="Object 7"/>
          <p:cNvGraphicFramePr>
            <a:graphicFrameLocks noChangeAspect="1"/>
          </p:cNvGraphicFramePr>
          <p:nvPr/>
        </p:nvGraphicFramePr>
        <p:xfrm>
          <a:off x="1447800" y="2209800"/>
          <a:ext cx="2971800" cy="1068388"/>
        </p:xfrm>
        <a:graphic>
          <a:graphicData uri="http://schemas.openxmlformats.org/presentationml/2006/ole">
            <p:oleObj spid="_x0000_s157703" name="Equation" r:id="rId6" imgW="1168400" imgH="419100" progId="Equation.3">
              <p:embed/>
            </p:oleObj>
          </a:graphicData>
        </a:graphic>
      </p:graphicFrame>
      <p:sp>
        <p:nvSpPr>
          <p:cNvPr id="157704" name="Text Box 8"/>
          <p:cNvSpPr txBox="1">
            <a:spLocks noChangeArrowheads="1"/>
          </p:cNvSpPr>
          <p:nvPr/>
        </p:nvSpPr>
        <p:spPr bwMode="auto">
          <a:xfrm>
            <a:off x="381000" y="1600200"/>
            <a:ext cx="5867400" cy="457200"/>
          </a:xfrm>
          <a:prstGeom prst="rect">
            <a:avLst/>
          </a:prstGeom>
          <a:noFill/>
          <a:ln w="9525">
            <a:noFill/>
            <a:miter lim="800000"/>
            <a:headEnd/>
            <a:tailEnd/>
          </a:ln>
          <a:effectLst/>
        </p:spPr>
        <p:txBody>
          <a:bodyPr>
            <a:spAutoFit/>
          </a:bodyPr>
          <a:lstStyle/>
          <a:p>
            <a:r>
              <a:rPr lang="en-US" sz="2400">
                <a:latin typeface="Century" pitchFamily="18" charset="0"/>
              </a:rPr>
              <a:t>And k</a:t>
            </a:r>
            <a:r>
              <a:rPr lang="en-US" sz="2400" baseline="-25000">
                <a:latin typeface="Century" pitchFamily="18" charset="0"/>
              </a:rPr>
              <a:t>c</a:t>
            </a:r>
            <a:r>
              <a:rPr lang="en-US" sz="2400">
                <a:latin typeface="Century" pitchFamily="18" charset="0"/>
              </a:rPr>
              <a:t> for rectangular waveguide</a:t>
            </a:r>
            <a:endParaRPr lang="en-US" sz="2400" baseline="-25000">
              <a:latin typeface="Century" pitchFamily="18" charset="0"/>
            </a:endParaRPr>
          </a:p>
        </p:txBody>
      </p:sp>
      <p:sp>
        <p:nvSpPr>
          <p:cNvPr id="157705" name="Text Box 9"/>
          <p:cNvSpPr txBox="1">
            <a:spLocks noChangeArrowheads="1"/>
          </p:cNvSpPr>
          <p:nvPr/>
        </p:nvSpPr>
        <p:spPr bwMode="auto">
          <a:xfrm>
            <a:off x="381000" y="3505200"/>
            <a:ext cx="3900488" cy="457200"/>
          </a:xfrm>
          <a:prstGeom prst="rect">
            <a:avLst/>
          </a:prstGeom>
          <a:noFill/>
          <a:ln w="9525">
            <a:noFill/>
            <a:miter lim="800000"/>
            <a:headEnd/>
            <a:tailEnd/>
          </a:ln>
          <a:effectLst/>
        </p:spPr>
        <p:txBody>
          <a:bodyPr wrap="none">
            <a:spAutoFit/>
          </a:bodyPr>
          <a:lstStyle/>
          <a:p>
            <a:r>
              <a:rPr lang="en-US" sz="2400">
                <a:latin typeface="Century" pitchFamily="18" charset="0"/>
              </a:rPr>
              <a:t>For cylindrical wave guide</a:t>
            </a:r>
          </a:p>
        </p:txBody>
      </p:sp>
      <p:sp>
        <p:nvSpPr>
          <p:cNvPr id="157706" name="Text Box 10"/>
          <p:cNvSpPr txBox="1">
            <a:spLocks noChangeArrowheads="1"/>
          </p:cNvSpPr>
          <p:nvPr/>
        </p:nvSpPr>
        <p:spPr bwMode="auto">
          <a:xfrm>
            <a:off x="685800" y="4343400"/>
            <a:ext cx="1509713" cy="457200"/>
          </a:xfrm>
          <a:prstGeom prst="rect">
            <a:avLst/>
          </a:prstGeom>
          <a:noFill/>
          <a:ln w="9525">
            <a:noFill/>
            <a:miter lim="800000"/>
            <a:headEnd/>
            <a:tailEnd/>
          </a:ln>
          <a:effectLst/>
        </p:spPr>
        <p:txBody>
          <a:bodyPr wrap="none">
            <a:spAutoFit/>
          </a:bodyPr>
          <a:lstStyle/>
          <a:p>
            <a:r>
              <a:rPr lang="en-US" sz="2400">
                <a:latin typeface="Century" pitchFamily="18" charset="0"/>
              </a:rPr>
              <a:t>TM mode</a:t>
            </a:r>
          </a:p>
        </p:txBody>
      </p:sp>
      <p:sp>
        <p:nvSpPr>
          <p:cNvPr id="157707" name="Text Box 11"/>
          <p:cNvSpPr txBox="1">
            <a:spLocks noChangeArrowheads="1"/>
          </p:cNvSpPr>
          <p:nvPr/>
        </p:nvSpPr>
        <p:spPr bwMode="auto">
          <a:xfrm>
            <a:off x="3810000" y="4343400"/>
            <a:ext cx="1443038" cy="457200"/>
          </a:xfrm>
          <a:prstGeom prst="rect">
            <a:avLst/>
          </a:prstGeom>
          <a:noFill/>
          <a:ln w="9525">
            <a:noFill/>
            <a:miter lim="800000"/>
            <a:headEnd/>
            <a:tailEnd/>
          </a:ln>
          <a:effectLst/>
        </p:spPr>
        <p:txBody>
          <a:bodyPr wrap="none">
            <a:spAutoFit/>
          </a:bodyPr>
          <a:lstStyle/>
          <a:p>
            <a:r>
              <a:rPr lang="en-US" sz="2400">
                <a:latin typeface="Century" pitchFamily="18" charset="0"/>
              </a:rPr>
              <a:t>TE mode</a:t>
            </a:r>
          </a:p>
        </p:txBody>
      </p:sp>
      <p:sp>
        <p:nvSpPr>
          <p:cNvPr id="157708" name="Text Box 12"/>
          <p:cNvSpPr txBox="1">
            <a:spLocks noChangeArrowheads="1"/>
          </p:cNvSpPr>
          <p:nvPr/>
        </p:nvSpPr>
        <p:spPr bwMode="auto">
          <a:xfrm>
            <a:off x="152400" y="304800"/>
            <a:ext cx="8763000" cy="579438"/>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  Resonant Cavity (Cont’d..)</a:t>
            </a:r>
          </a:p>
        </p:txBody>
      </p:sp>
      <p:pic>
        <p:nvPicPr>
          <p:cNvPr id="157709" name="Picture 13" descr="strange-render"/>
          <p:cNvPicPr>
            <a:picLocks noChangeAspect="1" noChangeArrowheads="1"/>
          </p:cNvPicPr>
          <p:nvPr/>
        </p:nvPicPr>
        <p:blipFill>
          <a:blip r:embed="rId7" cstate="print"/>
          <a:srcRect/>
          <a:stretch>
            <a:fillRect/>
          </a:stretch>
        </p:blipFill>
        <p:spPr bwMode="auto">
          <a:xfrm>
            <a:off x="6629400" y="4876800"/>
            <a:ext cx="2438400" cy="1908175"/>
          </a:xfrm>
          <a:prstGeom prst="rect">
            <a:avLst/>
          </a:prstGeom>
          <a:noFill/>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746" name="Picture 2" descr="empowered_printable"/>
          <p:cNvPicPr>
            <a:picLocks noChangeAspect="1" noChangeArrowheads="1"/>
          </p:cNvPicPr>
          <p:nvPr/>
        </p:nvPicPr>
        <p:blipFill>
          <a:blip r:embed="rId2"/>
          <a:srcRect/>
          <a:stretch>
            <a:fillRect/>
          </a:stretch>
        </p:blipFill>
        <p:spPr bwMode="auto">
          <a:xfrm>
            <a:off x="0" y="0"/>
            <a:ext cx="9144000" cy="6889750"/>
          </a:xfrm>
          <a:prstGeom prst="rect">
            <a:avLst/>
          </a:prstGeom>
          <a:noFill/>
        </p:spPr>
      </p:pic>
      <p:sp>
        <p:nvSpPr>
          <p:cNvPr id="159748" name="Text Box 4"/>
          <p:cNvSpPr txBox="1">
            <a:spLocks noChangeArrowheads="1"/>
          </p:cNvSpPr>
          <p:nvPr/>
        </p:nvSpPr>
        <p:spPr bwMode="auto">
          <a:xfrm>
            <a:off x="304800" y="304800"/>
            <a:ext cx="6934200" cy="641350"/>
          </a:xfrm>
          <a:prstGeom prst="rect">
            <a:avLst/>
          </a:prstGeom>
          <a:noFill/>
          <a:ln w="9525">
            <a:noFill/>
            <a:miter lim="800000"/>
            <a:headEnd/>
            <a:tailEnd/>
          </a:ln>
          <a:effectLst/>
        </p:spPr>
        <p:txBody>
          <a:bodyPr>
            <a:spAutoFit/>
          </a:bodyPr>
          <a:lstStyle/>
          <a:p>
            <a:pPr>
              <a:spcBef>
                <a:spcPct val="50000"/>
              </a:spcBef>
            </a:pPr>
            <a:r>
              <a:rPr lang="en-US" sz="3600">
                <a:solidFill>
                  <a:srgbClr val="FFFF66"/>
                </a:solidFill>
                <a:latin typeface="Copperplate Gothic Bold" pitchFamily="34" charset="0"/>
              </a:rPr>
              <a:t>Example 4</a:t>
            </a:r>
          </a:p>
        </p:txBody>
      </p:sp>
      <p:sp>
        <p:nvSpPr>
          <p:cNvPr id="159749" name="Text Box 5"/>
          <p:cNvSpPr txBox="1">
            <a:spLocks noChangeArrowheads="1"/>
          </p:cNvSpPr>
          <p:nvPr/>
        </p:nvSpPr>
        <p:spPr bwMode="auto">
          <a:xfrm>
            <a:off x="381000" y="1981200"/>
            <a:ext cx="8229600" cy="2870200"/>
          </a:xfrm>
          <a:prstGeom prst="rect">
            <a:avLst/>
          </a:prstGeom>
          <a:noFill/>
          <a:ln w="9525">
            <a:noFill/>
            <a:miter lim="800000"/>
            <a:headEnd/>
            <a:tailEnd/>
          </a:ln>
          <a:effectLst/>
        </p:spPr>
        <p:txBody>
          <a:bodyPr>
            <a:spAutoFit/>
          </a:bodyPr>
          <a:lstStyle/>
          <a:p>
            <a:pPr algn="just">
              <a:lnSpc>
                <a:spcPct val="130000"/>
              </a:lnSpc>
              <a:spcBef>
                <a:spcPct val="50000"/>
              </a:spcBef>
            </a:pPr>
            <a:r>
              <a:rPr lang="en-US" sz="2800">
                <a:solidFill>
                  <a:schemeClr val="accent2"/>
                </a:solidFill>
                <a:latin typeface="Century" pitchFamily="18" charset="0"/>
              </a:rPr>
              <a:t>A cylindrical resonator has a radius of 5cm which is used to measure  frequency  from 8GHz to 12GHz at TE</a:t>
            </a:r>
            <a:r>
              <a:rPr lang="en-US" sz="2800" baseline="-25000">
                <a:solidFill>
                  <a:schemeClr val="accent2"/>
                </a:solidFill>
                <a:latin typeface="Century" pitchFamily="18" charset="0"/>
              </a:rPr>
              <a:t>11 </a:t>
            </a:r>
            <a:r>
              <a:rPr lang="en-US" sz="2800">
                <a:solidFill>
                  <a:schemeClr val="accent2"/>
                </a:solidFill>
                <a:latin typeface="Century" pitchFamily="18" charset="0"/>
              </a:rPr>
              <a:t>mode . What is the required length, </a:t>
            </a:r>
            <a:r>
              <a:rPr lang="en-US" sz="2800" i="1">
                <a:solidFill>
                  <a:schemeClr val="accent2"/>
                </a:solidFill>
                <a:latin typeface="Century" pitchFamily="18" charset="0"/>
              </a:rPr>
              <a:t>d</a:t>
            </a:r>
            <a:r>
              <a:rPr lang="en-US" sz="2800">
                <a:solidFill>
                  <a:schemeClr val="accent2"/>
                </a:solidFill>
                <a:latin typeface="Century" pitchFamily="18" charset="0"/>
              </a:rPr>
              <a:t> for tuning those frequency in that particular mode. </a:t>
            </a:r>
          </a:p>
        </p:txBody>
      </p:sp>
      <p:pic>
        <p:nvPicPr>
          <p:cNvPr id="159750" name="Picture 6" descr="strange-render"/>
          <p:cNvPicPr>
            <a:picLocks noChangeAspect="1" noChangeArrowheads="1"/>
          </p:cNvPicPr>
          <p:nvPr/>
        </p:nvPicPr>
        <p:blipFill>
          <a:blip r:embed="rId3" cstate="print"/>
          <a:srcRect/>
          <a:stretch>
            <a:fillRect/>
          </a:stretch>
        </p:blipFill>
        <p:spPr bwMode="auto">
          <a:xfrm>
            <a:off x="6629400" y="4876800"/>
            <a:ext cx="2438400" cy="1908175"/>
          </a:xfrm>
          <a:prstGeom prst="rect">
            <a:avLst/>
          </a:prstGeom>
          <a:noFill/>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770" name="Picture 2" descr="empowered_slide"/>
          <p:cNvPicPr>
            <a:picLocks noChangeAspect="1" noChangeArrowheads="1"/>
          </p:cNvPicPr>
          <p:nvPr/>
        </p:nvPicPr>
        <p:blipFill>
          <a:blip r:embed="rId3"/>
          <a:srcRect/>
          <a:stretch>
            <a:fillRect/>
          </a:stretch>
        </p:blipFill>
        <p:spPr bwMode="auto">
          <a:xfrm>
            <a:off x="0" y="0"/>
            <a:ext cx="9144000" cy="6889750"/>
          </a:xfrm>
          <a:prstGeom prst="rect">
            <a:avLst/>
          </a:prstGeom>
          <a:noFill/>
        </p:spPr>
      </p:pic>
      <p:sp>
        <p:nvSpPr>
          <p:cNvPr id="160771" name="Text Box 3"/>
          <p:cNvSpPr txBox="1">
            <a:spLocks noChangeArrowheads="1"/>
          </p:cNvSpPr>
          <p:nvPr/>
        </p:nvSpPr>
        <p:spPr bwMode="auto">
          <a:xfrm>
            <a:off x="304800" y="304800"/>
            <a:ext cx="8534400" cy="641350"/>
          </a:xfrm>
          <a:prstGeom prst="rect">
            <a:avLst/>
          </a:prstGeom>
          <a:noFill/>
          <a:ln w="9525">
            <a:noFill/>
            <a:miter lim="800000"/>
            <a:headEnd/>
            <a:tailEnd/>
          </a:ln>
          <a:effectLst/>
        </p:spPr>
        <p:txBody>
          <a:bodyPr>
            <a:spAutoFit/>
          </a:bodyPr>
          <a:lstStyle/>
          <a:p>
            <a:pPr>
              <a:spcBef>
                <a:spcPct val="50000"/>
              </a:spcBef>
            </a:pPr>
            <a:r>
              <a:rPr lang="en-US" sz="3600">
                <a:solidFill>
                  <a:schemeClr val="folHlink"/>
                </a:solidFill>
                <a:latin typeface="Copperplate Gothic Bold" pitchFamily="34" charset="0"/>
              </a:rPr>
              <a:t>Solution to Example 4</a:t>
            </a:r>
          </a:p>
        </p:txBody>
      </p:sp>
      <p:graphicFrame>
        <p:nvGraphicFramePr>
          <p:cNvPr id="160772" name="Object 4"/>
          <p:cNvGraphicFramePr>
            <a:graphicFrameLocks noChangeAspect="1"/>
          </p:cNvGraphicFramePr>
          <p:nvPr/>
        </p:nvGraphicFramePr>
        <p:xfrm>
          <a:off x="2454275" y="5486400"/>
          <a:ext cx="4008438" cy="1023938"/>
        </p:xfrm>
        <a:graphic>
          <a:graphicData uri="http://schemas.openxmlformats.org/presentationml/2006/ole">
            <p:oleObj spid="_x0000_s160772" name="Equation" r:id="rId4" imgW="1663560" imgH="406080" progId="Equation.3">
              <p:embed/>
            </p:oleObj>
          </a:graphicData>
        </a:graphic>
      </p:graphicFrame>
      <p:graphicFrame>
        <p:nvGraphicFramePr>
          <p:cNvPr id="160773" name="Object 5"/>
          <p:cNvGraphicFramePr>
            <a:graphicFrameLocks noChangeAspect="1"/>
          </p:cNvGraphicFramePr>
          <p:nvPr/>
        </p:nvGraphicFramePr>
        <p:xfrm>
          <a:off x="2465388" y="3810000"/>
          <a:ext cx="4213225" cy="1087438"/>
        </p:xfrm>
        <a:graphic>
          <a:graphicData uri="http://schemas.openxmlformats.org/presentationml/2006/ole">
            <p:oleObj spid="_x0000_s160773" name="Equation" r:id="rId5" imgW="1625400" imgH="406080" progId="Equation.3">
              <p:embed/>
            </p:oleObj>
          </a:graphicData>
        </a:graphic>
      </p:graphicFrame>
      <p:graphicFrame>
        <p:nvGraphicFramePr>
          <p:cNvPr id="160774" name="Object 6"/>
          <p:cNvGraphicFramePr>
            <a:graphicFrameLocks noChangeAspect="1"/>
          </p:cNvGraphicFramePr>
          <p:nvPr/>
        </p:nvGraphicFramePr>
        <p:xfrm>
          <a:off x="1066800" y="2057400"/>
          <a:ext cx="3962400" cy="1098550"/>
        </p:xfrm>
        <a:graphic>
          <a:graphicData uri="http://schemas.openxmlformats.org/presentationml/2006/ole">
            <p:oleObj spid="_x0000_s160774" name="Equation" r:id="rId6" imgW="1422400" imgH="393700" progId="Equation.3">
              <p:embed/>
            </p:oleObj>
          </a:graphicData>
        </a:graphic>
      </p:graphicFrame>
      <p:sp>
        <p:nvSpPr>
          <p:cNvPr id="160775" name="Text Box 7"/>
          <p:cNvSpPr txBox="1">
            <a:spLocks noChangeArrowheads="1"/>
          </p:cNvSpPr>
          <p:nvPr/>
        </p:nvSpPr>
        <p:spPr bwMode="auto">
          <a:xfrm>
            <a:off x="381000" y="1524000"/>
            <a:ext cx="5357813" cy="427038"/>
          </a:xfrm>
          <a:prstGeom prst="rect">
            <a:avLst/>
          </a:prstGeom>
          <a:noFill/>
          <a:ln w="9525">
            <a:noFill/>
            <a:miter lim="800000"/>
            <a:headEnd/>
            <a:tailEnd/>
          </a:ln>
          <a:effectLst/>
        </p:spPr>
        <p:txBody>
          <a:bodyPr wrap="none">
            <a:spAutoFit/>
          </a:bodyPr>
          <a:lstStyle/>
          <a:p>
            <a:r>
              <a:rPr lang="en-US" sz="2200">
                <a:latin typeface="Century" pitchFamily="18" charset="0"/>
              </a:rPr>
              <a:t>First we calculate the cutoff wavelength</a:t>
            </a:r>
          </a:p>
        </p:txBody>
      </p:sp>
      <p:sp>
        <p:nvSpPr>
          <p:cNvPr id="160776" name="Text Box 8"/>
          <p:cNvSpPr txBox="1">
            <a:spLocks noChangeArrowheads="1"/>
          </p:cNvSpPr>
          <p:nvPr/>
        </p:nvSpPr>
        <p:spPr bwMode="auto">
          <a:xfrm>
            <a:off x="533400" y="3352800"/>
            <a:ext cx="5867400" cy="427038"/>
          </a:xfrm>
          <a:prstGeom prst="rect">
            <a:avLst/>
          </a:prstGeom>
          <a:noFill/>
          <a:ln w="9525">
            <a:noFill/>
            <a:miter lim="800000"/>
            <a:headEnd/>
            <a:tailEnd/>
          </a:ln>
          <a:effectLst/>
        </p:spPr>
        <p:txBody>
          <a:bodyPr>
            <a:spAutoFit/>
          </a:bodyPr>
          <a:lstStyle/>
          <a:p>
            <a:r>
              <a:rPr lang="en-US" sz="2200">
                <a:latin typeface="Century" pitchFamily="18" charset="0"/>
              </a:rPr>
              <a:t>First frequency wavelength at 8 GHz,</a:t>
            </a:r>
          </a:p>
        </p:txBody>
      </p:sp>
      <p:sp>
        <p:nvSpPr>
          <p:cNvPr id="160777" name="Text Box 9"/>
          <p:cNvSpPr txBox="1">
            <a:spLocks noChangeArrowheads="1"/>
          </p:cNvSpPr>
          <p:nvPr/>
        </p:nvSpPr>
        <p:spPr bwMode="auto">
          <a:xfrm>
            <a:off x="533400" y="4953000"/>
            <a:ext cx="5943600" cy="427038"/>
          </a:xfrm>
          <a:prstGeom prst="rect">
            <a:avLst/>
          </a:prstGeom>
          <a:noFill/>
          <a:ln w="9525">
            <a:noFill/>
            <a:miter lim="800000"/>
            <a:headEnd/>
            <a:tailEnd/>
          </a:ln>
          <a:effectLst/>
        </p:spPr>
        <p:txBody>
          <a:bodyPr>
            <a:spAutoFit/>
          </a:bodyPr>
          <a:lstStyle/>
          <a:p>
            <a:r>
              <a:rPr lang="en-US" sz="2200">
                <a:latin typeface="Century" pitchFamily="18" charset="0"/>
              </a:rPr>
              <a:t>Second frequency wavelength at 12 GHz,</a:t>
            </a:r>
          </a:p>
        </p:txBody>
      </p:sp>
      <p:pic>
        <p:nvPicPr>
          <p:cNvPr id="160778" name="Picture 10" descr="strange-render"/>
          <p:cNvPicPr>
            <a:picLocks noChangeAspect="1" noChangeArrowheads="1"/>
          </p:cNvPicPr>
          <p:nvPr/>
        </p:nvPicPr>
        <p:blipFill>
          <a:blip r:embed="rId7" cstate="print"/>
          <a:srcRect/>
          <a:stretch>
            <a:fillRect/>
          </a:stretch>
        </p:blipFill>
        <p:spPr bwMode="auto">
          <a:xfrm>
            <a:off x="6629400" y="4876800"/>
            <a:ext cx="2438400" cy="1908175"/>
          </a:xfrm>
          <a:prstGeom prst="rect">
            <a:avLst/>
          </a:prstGeom>
          <a:noFill/>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396" name="Picture 4" descr="empowered_printable"/>
          <p:cNvPicPr>
            <a:picLocks noChangeAspect="1" noChangeArrowheads="1"/>
          </p:cNvPicPr>
          <p:nvPr/>
        </p:nvPicPr>
        <p:blipFill>
          <a:blip r:embed="rId3"/>
          <a:srcRect/>
          <a:stretch>
            <a:fillRect/>
          </a:stretch>
        </p:blipFill>
        <p:spPr bwMode="auto">
          <a:xfrm>
            <a:off x="0" y="0"/>
            <a:ext cx="9144000" cy="6889750"/>
          </a:xfrm>
          <a:prstGeom prst="rect">
            <a:avLst/>
          </a:prstGeom>
          <a:noFill/>
        </p:spPr>
      </p:pic>
      <p:sp>
        <p:nvSpPr>
          <p:cNvPr id="187397" name="Text Box 5"/>
          <p:cNvSpPr txBox="1">
            <a:spLocks noChangeArrowheads="1"/>
          </p:cNvSpPr>
          <p:nvPr/>
        </p:nvSpPr>
        <p:spPr bwMode="auto">
          <a:xfrm>
            <a:off x="304800" y="304800"/>
            <a:ext cx="8534400" cy="641350"/>
          </a:xfrm>
          <a:prstGeom prst="rect">
            <a:avLst/>
          </a:prstGeom>
          <a:noFill/>
          <a:ln w="9525">
            <a:noFill/>
            <a:miter lim="800000"/>
            <a:headEnd/>
            <a:tailEnd/>
          </a:ln>
          <a:effectLst/>
        </p:spPr>
        <p:txBody>
          <a:bodyPr>
            <a:spAutoFit/>
          </a:bodyPr>
          <a:lstStyle/>
          <a:p>
            <a:pPr>
              <a:spcBef>
                <a:spcPct val="50000"/>
              </a:spcBef>
            </a:pPr>
            <a:r>
              <a:rPr lang="en-US" sz="3600">
                <a:solidFill>
                  <a:schemeClr val="folHlink"/>
                </a:solidFill>
                <a:latin typeface="Copperplate Gothic Bold" pitchFamily="34" charset="0"/>
              </a:rPr>
              <a:t>Solution to Example 4 (Cont’d..)</a:t>
            </a:r>
          </a:p>
        </p:txBody>
      </p:sp>
      <p:graphicFrame>
        <p:nvGraphicFramePr>
          <p:cNvPr id="187398" name="Object 6"/>
          <p:cNvGraphicFramePr>
            <a:graphicFrameLocks noChangeAspect="1"/>
          </p:cNvGraphicFramePr>
          <p:nvPr/>
        </p:nvGraphicFramePr>
        <p:xfrm>
          <a:off x="5257800" y="1371600"/>
          <a:ext cx="2170113" cy="1381125"/>
        </p:xfrm>
        <a:graphic>
          <a:graphicData uri="http://schemas.openxmlformats.org/presentationml/2006/ole">
            <p:oleObj spid="_x0000_s187398" name="Equation" r:id="rId4" imgW="977476" imgH="622030" progId="Equation.3">
              <p:embed/>
            </p:oleObj>
          </a:graphicData>
        </a:graphic>
      </p:graphicFrame>
      <p:sp>
        <p:nvSpPr>
          <p:cNvPr id="187401" name="Text Box 9"/>
          <p:cNvSpPr txBox="1">
            <a:spLocks noChangeArrowheads="1"/>
          </p:cNvSpPr>
          <p:nvPr/>
        </p:nvSpPr>
        <p:spPr bwMode="auto">
          <a:xfrm>
            <a:off x="381000" y="1828800"/>
            <a:ext cx="4657725" cy="427038"/>
          </a:xfrm>
          <a:prstGeom prst="rect">
            <a:avLst/>
          </a:prstGeom>
          <a:noFill/>
          <a:ln w="9525">
            <a:noFill/>
            <a:miter lim="800000"/>
            <a:headEnd/>
            <a:tailEnd/>
          </a:ln>
          <a:effectLst/>
        </p:spPr>
        <p:txBody>
          <a:bodyPr wrap="none">
            <a:spAutoFit/>
          </a:bodyPr>
          <a:lstStyle/>
          <a:p>
            <a:r>
              <a:rPr lang="en-US" sz="2200">
                <a:latin typeface="Century" pitchFamily="18" charset="0"/>
              </a:rPr>
              <a:t>Calculate the length of wave guide</a:t>
            </a:r>
          </a:p>
        </p:txBody>
      </p:sp>
      <p:sp>
        <p:nvSpPr>
          <p:cNvPr id="187402" name="Text Box 10"/>
          <p:cNvSpPr txBox="1">
            <a:spLocks noChangeArrowheads="1"/>
          </p:cNvSpPr>
          <p:nvPr/>
        </p:nvSpPr>
        <p:spPr bwMode="auto">
          <a:xfrm>
            <a:off x="457200" y="2971800"/>
            <a:ext cx="4648200" cy="427038"/>
          </a:xfrm>
          <a:prstGeom prst="rect">
            <a:avLst/>
          </a:prstGeom>
          <a:noFill/>
          <a:ln w="9525">
            <a:noFill/>
            <a:miter lim="800000"/>
            <a:headEnd/>
            <a:tailEnd/>
          </a:ln>
          <a:effectLst/>
        </p:spPr>
        <p:txBody>
          <a:bodyPr>
            <a:spAutoFit/>
          </a:bodyPr>
          <a:lstStyle/>
          <a:p>
            <a:r>
              <a:rPr lang="en-US" sz="2200">
                <a:latin typeface="Century" pitchFamily="18" charset="0"/>
              </a:rPr>
              <a:t>For first frequency at 8 GHz,</a:t>
            </a:r>
          </a:p>
        </p:txBody>
      </p:sp>
      <p:graphicFrame>
        <p:nvGraphicFramePr>
          <p:cNvPr id="187405" name="Object 13"/>
          <p:cNvGraphicFramePr>
            <a:graphicFrameLocks noChangeAspect="1"/>
          </p:cNvGraphicFramePr>
          <p:nvPr/>
        </p:nvGraphicFramePr>
        <p:xfrm>
          <a:off x="1905000" y="5334000"/>
          <a:ext cx="4667250" cy="1182688"/>
        </p:xfrm>
        <a:graphic>
          <a:graphicData uri="http://schemas.openxmlformats.org/presentationml/2006/ole">
            <p:oleObj spid="_x0000_s187405" name="Equation" r:id="rId5" imgW="1904760" imgH="482400" progId="Equation.3">
              <p:embed/>
            </p:oleObj>
          </a:graphicData>
        </a:graphic>
      </p:graphicFrame>
      <p:sp>
        <p:nvSpPr>
          <p:cNvPr id="187406" name="Text Box 14"/>
          <p:cNvSpPr txBox="1">
            <a:spLocks noChangeArrowheads="1"/>
          </p:cNvSpPr>
          <p:nvPr/>
        </p:nvSpPr>
        <p:spPr bwMode="auto">
          <a:xfrm>
            <a:off x="533400" y="4800600"/>
            <a:ext cx="7162800" cy="427038"/>
          </a:xfrm>
          <a:prstGeom prst="rect">
            <a:avLst/>
          </a:prstGeom>
          <a:noFill/>
          <a:ln w="9525">
            <a:noFill/>
            <a:miter lim="800000"/>
            <a:headEnd/>
            <a:tailEnd/>
          </a:ln>
          <a:effectLst/>
        </p:spPr>
        <p:txBody>
          <a:bodyPr>
            <a:spAutoFit/>
          </a:bodyPr>
          <a:lstStyle/>
          <a:p>
            <a:r>
              <a:rPr lang="en-US" sz="2200">
                <a:latin typeface="Century" pitchFamily="18" charset="0"/>
              </a:rPr>
              <a:t>For second frequency at 12 GHz,</a:t>
            </a:r>
          </a:p>
        </p:txBody>
      </p:sp>
      <p:pic>
        <p:nvPicPr>
          <p:cNvPr id="187407" name="Picture 15" descr="strange-render"/>
          <p:cNvPicPr>
            <a:picLocks noChangeAspect="1" noChangeArrowheads="1"/>
          </p:cNvPicPr>
          <p:nvPr/>
        </p:nvPicPr>
        <p:blipFill>
          <a:blip r:embed="rId6" cstate="print"/>
          <a:srcRect/>
          <a:stretch>
            <a:fillRect/>
          </a:stretch>
        </p:blipFill>
        <p:spPr bwMode="auto">
          <a:xfrm>
            <a:off x="6629400" y="4876800"/>
            <a:ext cx="2438400" cy="1908175"/>
          </a:xfrm>
          <a:prstGeom prst="rect">
            <a:avLst/>
          </a:prstGeom>
          <a:noFill/>
        </p:spPr>
      </p:pic>
      <p:graphicFrame>
        <p:nvGraphicFramePr>
          <p:cNvPr id="187404" name="Object 12"/>
          <p:cNvGraphicFramePr>
            <a:graphicFrameLocks noChangeAspect="1"/>
          </p:cNvGraphicFramePr>
          <p:nvPr/>
        </p:nvGraphicFramePr>
        <p:xfrm>
          <a:off x="1905000" y="3505200"/>
          <a:ext cx="4757738" cy="1177925"/>
        </p:xfrm>
        <a:graphic>
          <a:graphicData uri="http://schemas.openxmlformats.org/presentationml/2006/ole">
            <p:oleObj spid="_x0000_s187404" name="Equation" r:id="rId7" imgW="1942920" imgH="482400" progId="Equation.3">
              <p:embed/>
            </p:oleObj>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492" name="Picture 4" descr="empowered_printable"/>
          <p:cNvPicPr>
            <a:picLocks noChangeAspect="1" noChangeArrowheads="1"/>
          </p:cNvPicPr>
          <p:nvPr/>
        </p:nvPicPr>
        <p:blipFill>
          <a:blip r:embed="rId3"/>
          <a:srcRect/>
          <a:stretch>
            <a:fillRect/>
          </a:stretch>
        </p:blipFill>
        <p:spPr bwMode="auto">
          <a:xfrm>
            <a:off x="0" y="0"/>
            <a:ext cx="9144000" cy="6889750"/>
          </a:xfrm>
          <a:prstGeom prst="rect">
            <a:avLst/>
          </a:prstGeom>
          <a:noFill/>
        </p:spPr>
      </p:pic>
      <p:sp>
        <p:nvSpPr>
          <p:cNvPr id="191493" name="Text Box 5"/>
          <p:cNvSpPr txBox="1">
            <a:spLocks noChangeArrowheads="1"/>
          </p:cNvSpPr>
          <p:nvPr/>
        </p:nvSpPr>
        <p:spPr bwMode="auto">
          <a:xfrm>
            <a:off x="304800" y="304800"/>
            <a:ext cx="8534400" cy="641350"/>
          </a:xfrm>
          <a:prstGeom prst="rect">
            <a:avLst/>
          </a:prstGeom>
          <a:noFill/>
          <a:ln w="9525">
            <a:noFill/>
            <a:miter lim="800000"/>
            <a:headEnd/>
            <a:tailEnd/>
          </a:ln>
          <a:effectLst/>
        </p:spPr>
        <p:txBody>
          <a:bodyPr>
            <a:spAutoFit/>
          </a:bodyPr>
          <a:lstStyle/>
          <a:p>
            <a:pPr>
              <a:spcBef>
                <a:spcPct val="50000"/>
              </a:spcBef>
            </a:pPr>
            <a:r>
              <a:rPr lang="en-US" sz="3600">
                <a:solidFill>
                  <a:schemeClr val="folHlink"/>
                </a:solidFill>
                <a:latin typeface="Copperplate Gothic Bold" pitchFamily="34" charset="0"/>
              </a:rPr>
              <a:t>Solution to Example 4 (Cont’d..)</a:t>
            </a:r>
          </a:p>
        </p:txBody>
      </p:sp>
      <p:sp>
        <p:nvSpPr>
          <p:cNvPr id="191494" name="Text Box 6"/>
          <p:cNvSpPr txBox="1">
            <a:spLocks noChangeArrowheads="1"/>
          </p:cNvSpPr>
          <p:nvPr/>
        </p:nvSpPr>
        <p:spPr bwMode="auto">
          <a:xfrm>
            <a:off x="381000" y="2133600"/>
            <a:ext cx="8153400" cy="1406525"/>
          </a:xfrm>
          <a:prstGeom prst="rect">
            <a:avLst/>
          </a:prstGeom>
          <a:noFill/>
          <a:ln w="9525" algn="ctr">
            <a:noFill/>
            <a:miter lim="800000"/>
            <a:headEnd/>
            <a:tailEnd/>
          </a:ln>
          <a:effectLst/>
        </p:spPr>
        <p:txBody>
          <a:bodyPr lIns="92075" tIns="46038" rIns="92075" bIns="46038">
            <a:spAutoFit/>
          </a:bodyPr>
          <a:lstStyle/>
          <a:p>
            <a:pPr algn="just">
              <a:lnSpc>
                <a:spcPct val="120000"/>
              </a:lnSpc>
              <a:spcBef>
                <a:spcPct val="50000"/>
              </a:spcBef>
            </a:pPr>
            <a:r>
              <a:rPr lang="en-US" sz="2400">
                <a:latin typeface="Century" pitchFamily="18" charset="0"/>
              </a:rPr>
              <a:t>So, the cavity need to have length, d in this range in order to make the cavity operates at resonant frequencies between 8GHz to 12 GHz:</a:t>
            </a:r>
          </a:p>
        </p:txBody>
      </p:sp>
      <p:graphicFrame>
        <p:nvGraphicFramePr>
          <p:cNvPr id="191495" name="Object 7"/>
          <p:cNvGraphicFramePr>
            <a:graphicFrameLocks noChangeAspect="1"/>
          </p:cNvGraphicFramePr>
          <p:nvPr/>
        </p:nvGraphicFramePr>
        <p:xfrm>
          <a:off x="4114800" y="3333750"/>
          <a:ext cx="914400" cy="190500"/>
        </p:xfrm>
        <a:graphic>
          <a:graphicData uri="http://schemas.openxmlformats.org/presentationml/2006/ole">
            <p:oleObj spid="_x0000_s191495" name="Equation" r:id="rId4" imgW="914400" imgH="190440" progId="Equation.3">
              <p:embed/>
            </p:oleObj>
          </a:graphicData>
        </a:graphic>
      </p:graphicFrame>
      <p:graphicFrame>
        <p:nvGraphicFramePr>
          <p:cNvPr id="191496" name="Object 8"/>
          <p:cNvGraphicFramePr>
            <a:graphicFrameLocks noChangeAspect="1"/>
          </p:cNvGraphicFramePr>
          <p:nvPr/>
        </p:nvGraphicFramePr>
        <p:xfrm>
          <a:off x="1828800" y="4038600"/>
          <a:ext cx="4921250" cy="620713"/>
        </p:xfrm>
        <a:graphic>
          <a:graphicData uri="http://schemas.openxmlformats.org/presentationml/2006/ole">
            <p:oleObj spid="_x0000_s191496" name="Equation" r:id="rId5" imgW="1307880" imgH="164880" progId="Equation.3">
              <p:embed/>
            </p:oleObj>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470" name="Picture 6" descr="empowered_slide"/>
          <p:cNvPicPr>
            <a:picLocks noChangeAspect="1" noChangeArrowheads="1"/>
          </p:cNvPicPr>
          <p:nvPr/>
        </p:nvPicPr>
        <p:blipFill>
          <a:blip r:embed="rId3"/>
          <a:srcRect/>
          <a:stretch>
            <a:fillRect/>
          </a:stretch>
        </p:blipFill>
        <p:spPr bwMode="auto">
          <a:xfrm>
            <a:off x="0" y="0"/>
            <a:ext cx="9144000" cy="6889750"/>
          </a:xfrm>
          <a:prstGeom prst="rect">
            <a:avLst/>
          </a:prstGeom>
          <a:noFill/>
        </p:spPr>
      </p:pic>
      <p:sp>
        <p:nvSpPr>
          <p:cNvPr id="190469" name="Rectangle 5"/>
          <p:cNvSpPr>
            <a:spLocks noChangeArrowheads="1"/>
          </p:cNvSpPr>
          <p:nvPr/>
        </p:nvSpPr>
        <p:spPr bwMode="auto">
          <a:xfrm>
            <a:off x="533400" y="1447800"/>
            <a:ext cx="3505200" cy="52578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Century" pitchFamily="18" charset="0"/>
              </a:rPr>
              <a:t>Air filled wave guide</a:t>
            </a:r>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p:txBody>
      </p:sp>
      <p:graphicFrame>
        <p:nvGraphicFramePr>
          <p:cNvPr id="190471" name="Object 7"/>
          <p:cNvGraphicFramePr>
            <a:graphicFrameLocks noChangeAspect="1"/>
          </p:cNvGraphicFramePr>
          <p:nvPr/>
        </p:nvGraphicFramePr>
        <p:xfrm>
          <a:off x="1219200" y="2819400"/>
          <a:ext cx="2052638" cy="769938"/>
        </p:xfrm>
        <a:graphic>
          <a:graphicData uri="http://schemas.openxmlformats.org/presentationml/2006/ole">
            <p:oleObj spid="_x0000_s190471" name="Equation" r:id="rId4" imgW="1016000" imgH="381000" progId="Equation.3">
              <p:embed/>
            </p:oleObj>
          </a:graphicData>
        </a:graphic>
      </p:graphicFrame>
      <p:graphicFrame>
        <p:nvGraphicFramePr>
          <p:cNvPr id="190472" name="Object 8"/>
          <p:cNvGraphicFramePr>
            <a:graphicFrameLocks noChangeAspect="1"/>
          </p:cNvGraphicFramePr>
          <p:nvPr/>
        </p:nvGraphicFramePr>
        <p:xfrm>
          <a:off x="1371600" y="2133600"/>
          <a:ext cx="1752600" cy="574675"/>
        </p:xfrm>
        <a:graphic>
          <a:graphicData uri="http://schemas.openxmlformats.org/presentationml/2006/ole">
            <p:oleObj spid="_x0000_s190472" name="Equation" r:id="rId5" imgW="850531" imgH="279279" progId="Equation.3">
              <p:embed/>
            </p:oleObj>
          </a:graphicData>
        </a:graphic>
      </p:graphicFrame>
      <p:graphicFrame>
        <p:nvGraphicFramePr>
          <p:cNvPr id="190473" name="Object 9"/>
          <p:cNvGraphicFramePr>
            <a:graphicFrameLocks noChangeAspect="1"/>
          </p:cNvGraphicFramePr>
          <p:nvPr/>
        </p:nvGraphicFramePr>
        <p:xfrm>
          <a:off x="1562100" y="3378200"/>
          <a:ext cx="1333500" cy="947738"/>
        </p:xfrm>
        <a:graphic>
          <a:graphicData uri="http://schemas.openxmlformats.org/presentationml/2006/ole">
            <p:oleObj spid="_x0000_s190473" name="Equation" r:id="rId6" imgW="571252" imgH="406224" progId="Equation.3">
              <p:embed/>
            </p:oleObj>
          </a:graphicData>
        </a:graphic>
      </p:graphicFrame>
      <p:graphicFrame>
        <p:nvGraphicFramePr>
          <p:cNvPr id="190474" name="Object 10"/>
          <p:cNvGraphicFramePr>
            <a:graphicFrameLocks noChangeAspect="1"/>
          </p:cNvGraphicFramePr>
          <p:nvPr/>
        </p:nvGraphicFramePr>
        <p:xfrm>
          <a:off x="1130300" y="5486400"/>
          <a:ext cx="2125663" cy="877888"/>
        </p:xfrm>
        <a:graphic>
          <a:graphicData uri="http://schemas.openxmlformats.org/presentationml/2006/ole">
            <p:oleObj spid="_x0000_s190474" name="Equation" r:id="rId7" imgW="1040948" imgH="431613" progId="Equation.3">
              <p:embed/>
            </p:oleObj>
          </a:graphicData>
        </a:graphic>
      </p:graphicFrame>
      <p:graphicFrame>
        <p:nvGraphicFramePr>
          <p:cNvPr id="190475" name="Object 11"/>
          <p:cNvGraphicFramePr>
            <a:graphicFrameLocks noChangeAspect="1"/>
          </p:cNvGraphicFramePr>
          <p:nvPr/>
        </p:nvGraphicFramePr>
        <p:xfrm>
          <a:off x="882650" y="4371975"/>
          <a:ext cx="2622550" cy="1000125"/>
        </p:xfrm>
        <a:graphic>
          <a:graphicData uri="http://schemas.openxmlformats.org/presentationml/2006/ole">
            <p:oleObj spid="_x0000_s190475" name="Equation" r:id="rId8" imgW="1231366" imgH="469696" progId="Equation.3">
              <p:embed/>
            </p:oleObj>
          </a:graphicData>
        </a:graphic>
      </p:graphicFrame>
      <p:sp>
        <p:nvSpPr>
          <p:cNvPr id="190476" name="Rectangle 12"/>
          <p:cNvSpPr>
            <a:spLocks noChangeArrowheads="1"/>
          </p:cNvSpPr>
          <p:nvPr/>
        </p:nvSpPr>
        <p:spPr bwMode="auto">
          <a:xfrm>
            <a:off x="4648200" y="1447800"/>
            <a:ext cx="3505200" cy="52578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Century" pitchFamily="18" charset="0"/>
              </a:rPr>
              <a:t>Dielectric filled wave guide</a:t>
            </a:r>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p:txBody>
      </p:sp>
      <p:graphicFrame>
        <p:nvGraphicFramePr>
          <p:cNvPr id="190477" name="Object 13"/>
          <p:cNvGraphicFramePr>
            <a:graphicFrameLocks noChangeAspect="1"/>
          </p:cNvGraphicFramePr>
          <p:nvPr/>
        </p:nvGraphicFramePr>
        <p:xfrm>
          <a:off x="5181600" y="1981200"/>
          <a:ext cx="2133600" cy="625475"/>
        </p:xfrm>
        <a:graphic>
          <a:graphicData uri="http://schemas.openxmlformats.org/presentationml/2006/ole">
            <p:oleObj spid="_x0000_s190477" name="Equation" r:id="rId9" imgW="952087" imgH="279279" progId="Equation.3">
              <p:embed/>
            </p:oleObj>
          </a:graphicData>
        </a:graphic>
      </p:graphicFrame>
      <p:graphicFrame>
        <p:nvGraphicFramePr>
          <p:cNvPr id="190478" name="Object 14"/>
          <p:cNvGraphicFramePr>
            <a:graphicFrameLocks noChangeAspect="1"/>
          </p:cNvGraphicFramePr>
          <p:nvPr/>
        </p:nvGraphicFramePr>
        <p:xfrm>
          <a:off x="5181600" y="2657475"/>
          <a:ext cx="2514600" cy="846138"/>
        </p:xfrm>
        <a:graphic>
          <a:graphicData uri="http://schemas.openxmlformats.org/presentationml/2006/ole">
            <p:oleObj spid="_x0000_s190478" name="Equation" r:id="rId10" imgW="1244600" imgH="419100" progId="Equation.3">
              <p:embed/>
            </p:oleObj>
          </a:graphicData>
        </a:graphic>
      </p:graphicFrame>
      <p:graphicFrame>
        <p:nvGraphicFramePr>
          <p:cNvPr id="190479" name="Object 15"/>
          <p:cNvGraphicFramePr>
            <a:graphicFrameLocks noChangeAspect="1"/>
          </p:cNvGraphicFramePr>
          <p:nvPr/>
        </p:nvGraphicFramePr>
        <p:xfrm>
          <a:off x="5181600" y="3343275"/>
          <a:ext cx="1676400" cy="919163"/>
        </p:xfrm>
        <a:graphic>
          <a:graphicData uri="http://schemas.openxmlformats.org/presentationml/2006/ole">
            <p:oleObj spid="_x0000_s190479" name="Equation" r:id="rId11" imgW="787400" imgH="431800" progId="Equation.3">
              <p:embed/>
            </p:oleObj>
          </a:graphicData>
        </a:graphic>
      </p:graphicFrame>
      <p:graphicFrame>
        <p:nvGraphicFramePr>
          <p:cNvPr id="190480" name="Object 16"/>
          <p:cNvGraphicFramePr>
            <a:graphicFrameLocks noChangeAspect="1"/>
          </p:cNvGraphicFramePr>
          <p:nvPr/>
        </p:nvGraphicFramePr>
        <p:xfrm>
          <a:off x="5397500" y="5629275"/>
          <a:ext cx="2125663" cy="877888"/>
        </p:xfrm>
        <a:graphic>
          <a:graphicData uri="http://schemas.openxmlformats.org/presentationml/2006/ole">
            <p:oleObj spid="_x0000_s190480" name="Equation" r:id="rId12" imgW="1040948" imgH="431613" progId="Equation.3">
              <p:embed/>
            </p:oleObj>
          </a:graphicData>
        </a:graphic>
      </p:graphicFrame>
      <p:graphicFrame>
        <p:nvGraphicFramePr>
          <p:cNvPr id="190481" name="Object 17"/>
          <p:cNvGraphicFramePr>
            <a:graphicFrameLocks noChangeAspect="1"/>
          </p:cNvGraphicFramePr>
          <p:nvPr/>
        </p:nvGraphicFramePr>
        <p:xfrm>
          <a:off x="4953000" y="4410075"/>
          <a:ext cx="2971800" cy="1000125"/>
        </p:xfrm>
        <a:graphic>
          <a:graphicData uri="http://schemas.openxmlformats.org/presentationml/2006/ole">
            <p:oleObj spid="_x0000_s190481" name="Equation" r:id="rId13" imgW="1435100" imgH="482600" progId="Equation.3">
              <p:embed/>
            </p:oleObj>
          </a:graphicData>
        </a:graphic>
      </p:graphicFrame>
      <p:sp>
        <p:nvSpPr>
          <p:cNvPr id="190482" name="Text Box 18"/>
          <p:cNvSpPr txBox="1">
            <a:spLocks noChangeArrowheads="1"/>
          </p:cNvSpPr>
          <p:nvPr/>
        </p:nvSpPr>
        <p:spPr bwMode="auto">
          <a:xfrm>
            <a:off x="152400" y="304800"/>
            <a:ext cx="8763000" cy="579438"/>
          </a:xfrm>
          <a:prstGeom prst="rect">
            <a:avLst/>
          </a:prstGeom>
          <a:noFill/>
          <a:ln w="9525">
            <a:noFill/>
            <a:miter lim="800000"/>
            <a:headEnd/>
            <a:tailEnd/>
          </a:ln>
          <a:effectLst/>
        </p:spPr>
        <p:txBody>
          <a:bodyPr>
            <a:spAutoFit/>
          </a:bodyPr>
          <a:lstStyle/>
          <a:p>
            <a:pPr>
              <a:spcBef>
                <a:spcPct val="50000"/>
              </a:spcBef>
            </a:pPr>
            <a:r>
              <a:rPr lang="en-US" sz="3200">
                <a:solidFill>
                  <a:schemeClr val="bg1"/>
                </a:solidFill>
                <a:latin typeface="Copperplate Gothic Bold" pitchFamily="34" charset="0"/>
              </a:rPr>
              <a:t>1.8	Dielectric Waveguide</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444" name="Picture 4" descr="empowered_cover2"/>
          <p:cNvPicPr>
            <a:picLocks noChangeAspect="1" noChangeArrowheads="1"/>
          </p:cNvPicPr>
          <p:nvPr/>
        </p:nvPicPr>
        <p:blipFill>
          <a:blip r:embed="rId2"/>
          <a:srcRect/>
          <a:stretch>
            <a:fillRect/>
          </a:stretch>
        </p:blipFill>
        <p:spPr bwMode="auto">
          <a:xfrm flipH="1">
            <a:off x="0" y="-31750"/>
            <a:ext cx="9144000" cy="6889750"/>
          </a:xfrm>
          <a:prstGeom prst="rect">
            <a:avLst/>
          </a:prstGeom>
          <a:noFill/>
        </p:spPr>
      </p:pic>
      <p:pic>
        <p:nvPicPr>
          <p:cNvPr id="189447" name="Picture 7" descr="logo kukum"/>
          <p:cNvPicPr>
            <a:picLocks noChangeAspect="1" noChangeArrowheads="1"/>
          </p:cNvPicPr>
          <p:nvPr/>
        </p:nvPicPr>
        <p:blipFill>
          <a:blip r:embed="rId3" cstate="print">
            <a:clrChange>
              <a:clrFrom>
                <a:srgbClr val="FDFDFD"/>
              </a:clrFrom>
              <a:clrTo>
                <a:srgbClr val="FDFDFD">
                  <a:alpha val="0"/>
                </a:srgbClr>
              </a:clrTo>
            </a:clrChange>
          </a:blip>
          <a:srcRect/>
          <a:stretch>
            <a:fillRect/>
          </a:stretch>
        </p:blipFill>
        <p:spPr bwMode="auto">
          <a:xfrm>
            <a:off x="381000" y="5181600"/>
            <a:ext cx="1371600" cy="1371600"/>
          </a:xfrm>
          <a:prstGeom prst="rect">
            <a:avLst/>
          </a:prstGeom>
          <a:noFill/>
        </p:spPr>
      </p:pic>
      <p:sp>
        <p:nvSpPr>
          <p:cNvPr id="189448" name="Rectangle 8"/>
          <p:cNvSpPr>
            <a:spLocks noChangeArrowheads="1"/>
          </p:cNvSpPr>
          <p:nvPr/>
        </p:nvSpPr>
        <p:spPr bwMode="auto">
          <a:xfrm>
            <a:off x="2895600" y="3429000"/>
            <a:ext cx="3962400" cy="990600"/>
          </a:xfrm>
          <a:prstGeom prst="rect">
            <a:avLst/>
          </a:prstGeom>
          <a:noFill/>
          <a:ln w="9525">
            <a:noFill/>
            <a:miter lim="800000"/>
            <a:headEnd/>
            <a:tailEnd/>
          </a:ln>
          <a:effectLst>
            <a:outerShdw dist="35921" dir="2700000" algn="ctr" rotWithShape="0">
              <a:schemeClr val="tx1"/>
            </a:outerShdw>
          </a:effectLst>
        </p:spPr>
        <p:txBody>
          <a:bodyPr anchor="ctr"/>
          <a:lstStyle/>
          <a:p>
            <a:r>
              <a:rPr lang="en-US" sz="5400">
                <a:solidFill>
                  <a:schemeClr val="bg1"/>
                </a:solidFill>
                <a:latin typeface="Century" pitchFamily="18" charset="0"/>
              </a:rPr>
              <a:t>Waveguide</a:t>
            </a:r>
          </a:p>
        </p:txBody>
      </p:sp>
      <p:sp>
        <p:nvSpPr>
          <p:cNvPr id="189449" name="Rectangle 9"/>
          <p:cNvSpPr>
            <a:spLocks noChangeArrowheads="1"/>
          </p:cNvSpPr>
          <p:nvPr/>
        </p:nvSpPr>
        <p:spPr bwMode="auto">
          <a:xfrm>
            <a:off x="3810000" y="4800600"/>
            <a:ext cx="4191000" cy="762000"/>
          </a:xfrm>
          <a:prstGeom prst="rect">
            <a:avLst/>
          </a:prstGeom>
          <a:noFill/>
          <a:ln w="9525">
            <a:noFill/>
            <a:miter lim="800000"/>
            <a:headEnd/>
            <a:tailEnd/>
          </a:ln>
          <a:effectLst/>
        </p:spPr>
        <p:txBody>
          <a:bodyPr/>
          <a:lstStyle/>
          <a:p>
            <a:pPr marL="342900" indent="-342900" algn="ctr">
              <a:spcBef>
                <a:spcPct val="20000"/>
              </a:spcBef>
            </a:pPr>
            <a:r>
              <a:rPr lang="en-US" sz="4000">
                <a:solidFill>
                  <a:srgbClr val="003399"/>
                </a:solidFill>
                <a:latin typeface="Copperplate Gothic Bold" pitchFamily="34" charset="0"/>
              </a:rPr>
              <a:t>End</a:t>
            </a:r>
          </a:p>
        </p:txBody>
      </p:sp>
      <p:sp>
        <p:nvSpPr>
          <p:cNvPr id="189450" name="Rectangle 10"/>
          <p:cNvSpPr>
            <a:spLocks noChangeArrowheads="1"/>
          </p:cNvSpPr>
          <p:nvPr/>
        </p:nvSpPr>
        <p:spPr bwMode="auto">
          <a:xfrm>
            <a:off x="5638800" y="1143000"/>
            <a:ext cx="2971800" cy="990600"/>
          </a:xfrm>
          <a:prstGeom prst="rect">
            <a:avLst/>
          </a:prstGeom>
          <a:noFill/>
          <a:ln w="9525">
            <a:noFill/>
            <a:miter lim="800000"/>
            <a:headEnd/>
            <a:tailEnd/>
          </a:ln>
          <a:effectLst>
            <a:outerShdw dist="35921" dir="2700000" algn="ctr" rotWithShape="0">
              <a:schemeClr val="tx1"/>
            </a:outerShdw>
          </a:effectLst>
        </p:spPr>
        <p:txBody>
          <a:bodyPr anchor="ctr"/>
          <a:lstStyle/>
          <a:p>
            <a:r>
              <a:rPr lang="en-US" sz="4400" b="1">
                <a:solidFill>
                  <a:schemeClr val="bg1"/>
                </a:solidFill>
                <a:latin typeface="Times New Roman" pitchFamily="18" charset="0"/>
              </a:rPr>
              <a:t>Chapter 2</a:t>
            </a:r>
          </a:p>
        </p:txBody>
      </p:sp>
      <p:pic>
        <p:nvPicPr>
          <p:cNvPr id="189451" name="Picture 11" descr="strange-render"/>
          <p:cNvPicPr>
            <a:picLocks noChangeAspect="1" noChangeArrowheads="1"/>
          </p:cNvPicPr>
          <p:nvPr/>
        </p:nvPicPr>
        <p:blipFill>
          <a:blip r:embed="rId4" cstate="print"/>
          <a:srcRect/>
          <a:stretch>
            <a:fillRect/>
          </a:stretch>
        </p:blipFill>
        <p:spPr bwMode="auto">
          <a:xfrm>
            <a:off x="6629400" y="4876800"/>
            <a:ext cx="2438400" cy="1908175"/>
          </a:xfrm>
          <a:prstGeom prst="rect">
            <a:avLst/>
          </a:prstGeom>
          <a:noFill/>
        </p:spPr>
      </p:pic>
    </p:spTree>
  </p:cSld>
  <p:clrMapOvr>
    <a:masterClrMapping/>
  </p:clrMapOvr>
</p:sld>
</file>

<file path=ppt/theme/theme1.xml><?xml version="1.0" encoding="utf-8"?>
<a:theme xmlns:a="http://schemas.openxmlformats.org/drawingml/2006/main" name="endless_tides">
  <a:themeElements>
    <a:clrScheme name="endless_t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ndless_tides">
      <a:majorFont>
        <a:latin typeface="Times New Roman"/>
        <a:ea typeface=""/>
        <a:cs typeface=""/>
      </a:majorFont>
      <a:minorFont>
        <a:latin typeface="Franklin Gothic Dem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endless_t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endless_t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endless_t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endless_t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endless_t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endless_t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endless_t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endless_t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endless_t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endless_t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endless_t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endless_t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2948221DC14294FBD7F580BE9DAC739" ma:contentTypeVersion="2" ma:contentTypeDescription="Create a new document." ma:contentTypeScope="" ma:versionID="bd3a323a3acb300fd05632d43a559e52">
  <xsd:schema xmlns:xsd="http://www.w3.org/2001/XMLSchema" xmlns:xs="http://www.w3.org/2001/XMLSchema" xmlns:p="http://schemas.microsoft.com/office/2006/metadata/properties" xmlns:ns2="e1ca6721-628b-47c9-95af-3a949cb91838" targetNamespace="http://schemas.microsoft.com/office/2006/metadata/properties" ma:root="true" ma:fieldsID="33cce1e9f39fe5f62eb1db77db53752b" ns2:_="">
    <xsd:import namespace="e1ca6721-628b-47c9-95af-3a949cb9183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ca6721-628b-47c9-95af-3a949cb918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4CC2AA9-873A-4C32-92AE-9ECB976EFE2B}"/>
</file>

<file path=customXml/itemProps2.xml><?xml version="1.0" encoding="utf-8"?>
<ds:datastoreItem xmlns:ds="http://schemas.openxmlformats.org/officeDocument/2006/customXml" ds:itemID="{78CFAD3E-B5B4-43F1-9A9A-FFD672A222FB}"/>
</file>

<file path=customXml/itemProps3.xml><?xml version="1.0" encoding="utf-8"?>
<ds:datastoreItem xmlns:ds="http://schemas.openxmlformats.org/officeDocument/2006/customXml" ds:itemID="{5F6832ED-7FBF-4EE0-A672-1A9F3A51B5B4}"/>
</file>

<file path=docProps/app.xml><?xml version="1.0" encoding="utf-8"?>
<Properties xmlns="http://schemas.openxmlformats.org/officeDocument/2006/extended-properties" xmlns:vt="http://schemas.openxmlformats.org/officeDocument/2006/docPropsVTypes">
  <Template/>
  <TotalTime>3587</TotalTime>
  <Words>3535</Words>
  <Application>Microsoft PowerPoint</Application>
  <PresentationFormat>On-screen Show (4:3)</PresentationFormat>
  <Paragraphs>456</Paragraphs>
  <Slides>98</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98</vt:i4>
      </vt:variant>
    </vt:vector>
  </HeadingPairs>
  <TitlesOfParts>
    <vt:vector size="108" baseType="lpstr">
      <vt:lpstr>Arial</vt:lpstr>
      <vt:lpstr>Times New Roman</vt:lpstr>
      <vt:lpstr>Franklin Gothic Demi</vt:lpstr>
      <vt:lpstr>Copperplate Gothic Bold</vt:lpstr>
      <vt:lpstr>Century</vt:lpstr>
      <vt:lpstr>Wingdings</vt:lpstr>
      <vt:lpstr>endless_tides</vt:lpstr>
      <vt:lpstr>Microsoft Equation 3.0</vt:lpstr>
      <vt:lpstr>VISIO</vt:lpstr>
      <vt:lpstr>VISIO 4 Drawing</vt:lpstr>
      <vt:lpstr>Slide 1</vt:lpstr>
      <vt:lpstr>Chapter Outlines</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Transitional Page</vt:lpstr>
      <vt:lpstr>Slide 44</vt:lpstr>
      <vt:lpstr>Transitional Page</vt:lpstr>
      <vt:lpstr>Slide 46</vt:lpstr>
      <vt:lpstr>Transitional Page</vt:lpstr>
      <vt:lpstr>Slide 48</vt:lpstr>
      <vt:lpstr>Transitional Page</vt:lpstr>
      <vt:lpstr>Slide 50</vt:lpstr>
      <vt:lpstr>Transitional Page</vt:lpstr>
      <vt:lpstr>Slide 52</vt:lpstr>
      <vt:lpstr>Transitional Page</vt:lpstr>
      <vt:lpstr>Slide 54</vt:lpstr>
      <vt:lpstr>Slide 55</vt:lpstr>
      <vt:lpstr>Transitional Page</vt:lpstr>
      <vt:lpstr>Slide 57</vt:lpstr>
      <vt:lpstr>Transitional Page</vt:lpstr>
      <vt:lpstr>Slide 59</vt:lpstr>
      <vt:lpstr>Transitional Page</vt:lpstr>
      <vt:lpstr>Slide 61</vt:lpstr>
      <vt:lpstr>Transitional Page</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Transitional Page</vt:lpstr>
      <vt:lpstr>Slide 80</vt:lpstr>
      <vt:lpstr>Transitional Page</vt:lpstr>
      <vt:lpstr>Slide 82</vt:lpstr>
      <vt:lpstr>Transitional Page</vt:lpstr>
      <vt:lpstr>Slide 84</vt:lpstr>
      <vt:lpstr>Transitional Page</vt:lpstr>
      <vt:lpstr>Slide 86</vt:lpstr>
      <vt:lpstr>Transitional Page</vt:lpstr>
      <vt:lpstr>Slide 88</vt:lpstr>
      <vt:lpstr>Transitional Page</vt:lpstr>
      <vt:lpstr>Slide 90</vt:lpstr>
      <vt:lpstr>Slide 91</vt:lpstr>
      <vt:lpstr>Slide 92</vt:lpstr>
      <vt:lpstr>Slide 93</vt:lpstr>
      <vt:lpstr>Slide 94</vt:lpstr>
      <vt:lpstr>Slide 95</vt:lpstr>
      <vt:lpstr>Slide 96</vt:lpstr>
      <vt:lpstr>Slide 97</vt:lpstr>
      <vt:lpstr>Slide 98</vt:lpstr>
    </vt:vector>
  </TitlesOfParts>
  <Company>kukum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Endless Tides</dc:title>
  <dc:creator>user</dc:creator>
  <cp:lastModifiedBy>HP</cp:lastModifiedBy>
  <cp:revision>182</cp:revision>
  <dcterms:created xsi:type="dcterms:W3CDTF">2006-07-03T07:51:51Z</dcterms:created>
  <dcterms:modified xsi:type="dcterms:W3CDTF">2020-10-12T20:18:27Z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0x01010052948221DC14294FBD7F580BE9DAC739</vt:lpwstr>
  </property>
</Properties>
</file>