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31.xml" ContentType="application/vnd.openxmlformats-officedocument.presentationml.slide+xml"/>
  <Override PartName="/ppt/slides/slide12.xml" ContentType="application/vnd.openxmlformats-officedocument.presentationml.slide+xml"/>
  <Override PartName="/ppt/slides/slide3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8" r:id="rId3"/>
    <p:sldId id="259" r:id="rId4"/>
    <p:sldId id="28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5" r:id="rId29"/>
    <p:sldId id="284"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B166EC-5D32-4D27-8B1D-1C65FD0C02A7}" type="datetimeFigureOut">
              <a:rPr lang="en-US" smtClean="0"/>
              <a:pPr/>
              <a:t>12-Oct-20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A81DC4-98BC-461F-8614-F25F5BB4AF15}" type="slidenum">
              <a:rPr lang="en-US" smtClean="0"/>
              <a:pPr/>
              <a:t>‹#›</a:t>
            </a:fld>
            <a:endParaRPr lang="en-US"/>
          </a:p>
        </p:txBody>
      </p:sp>
    </p:spTree>
    <p:extLst>
      <p:ext uri="{BB962C8B-B14F-4D97-AF65-F5344CB8AC3E}">
        <p14:creationId xmlns:p14="http://schemas.microsoft.com/office/powerpoint/2010/main" xmlns="" val="3696181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2</a:t>
            </a:fld>
            <a:endParaRPr lang="en-US"/>
          </a:p>
        </p:txBody>
      </p:sp>
    </p:spTree>
    <p:extLst>
      <p:ext uri="{BB962C8B-B14F-4D97-AF65-F5344CB8AC3E}">
        <p14:creationId xmlns:p14="http://schemas.microsoft.com/office/powerpoint/2010/main" xmlns="" val="968044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11</a:t>
            </a:fld>
            <a:endParaRPr lang="en-US"/>
          </a:p>
        </p:txBody>
      </p:sp>
    </p:spTree>
    <p:extLst>
      <p:ext uri="{BB962C8B-B14F-4D97-AF65-F5344CB8AC3E}">
        <p14:creationId xmlns:p14="http://schemas.microsoft.com/office/powerpoint/2010/main" xmlns="" val="780227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12</a:t>
            </a:fld>
            <a:endParaRPr lang="en-US"/>
          </a:p>
        </p:txBody>
      </p:sp>
    </p:spTree>
    <p:extLst>
      <p:ext uri="{BB962C8B-B14F-4D97-AF65-F5344CB8AC3E}">
        <p14:creationId xmlns:p14="http://schemas.microsoft.com/office/powerpoint/2010/main" xmlns="" val="289281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13</a:t>
            </a:fld>
            <a:endParaRPr lang="en-US"/>
          </a:p>
        </p:txBody>
      </p:sp>
    </p:spTree>
    <p:extLst>
      <p:ext uri="{BB962C8B-B14F-4D97-AF65-F5344CB8AC3E}">
        <p14:creationId xmlns:p14="http://schemas.microsoft.com/office/powerpoint/2010/main" xmlns="" val="65818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14</a:t>
            </a:fld>
            <a:endParaRPr lang="en-US"/>
          </a:p>
        </p:txBody>
      </p:sp>
    </p:spTree>
    <p:extLst>
      <p:ext uri="{BB962C8B-B14F-4D97-AF65-F5344CB8AC3E}">
        <p14:creationId xmlns:p14="http://schemas.microsoft.com/office/powerpoint/2010/main" xmlns="" val="2236064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15</a:t>
            </a:fld>
            <a:endParaRPr lang="en-US"/>
          </a:p>
        </p:txBody>
      </p:sp>
    </p:spTree>
    <p:extLst>
      <p:ext uri="{BB962C8B-B14F-4D97-AF65-F5344CB8AC3E}">
        <p14:creationId xmlns:p14="http://schemas.microsoft.com/office/powerpoint/2010/main" xmlns="" val="3827303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16</a:t>
            </a:fld>
            <a:endParaRPr lang="en-US"/>
          </a:p>
        </p:txBody>
      </p:sp>
    </p:spTree>
    <p:extLst>
      <p:ext uri="{BB962C8B-B14F-4D97-AF65-F5344CB8AC3E}">
        <p14:creationId xmlns:p14="http://schemas.microsoft.com/office/powerpoint/2010/main" xmlns="" val="366010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17</a:t>
            </a:fld>
            <a:endParaRPr lang="en-US"/>
          </a:p>
        </p:txBody>
      </p:sp>
    </p:spTree>
    <p:extLst>
      <p:ext uri="{BB962C8B-B14F-4D97-AF65-F5344CB8AC3E}">
        <p14:creationId xmlns:p14="http://schemas.microsoft.com/office/powerpoint/2010/main" xmlns="" val="3329688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18</a:t>
            </a:fld>
            <a:endParaRPr lang="en-US"/>
          </a:p>
        </p:txBody>
      </p:sp>
    </p:spTree>
    <p:extLst>
      <p:ext uri="{BB962C8B-B14F-4D97-AF65-F5344CB8AC3E}">
        <p14:creationId xmlns:p14="http://schemas.microsoft.com/office/powerpoint/2010/main" xmlns="" val="73889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19</a:t>
            </a:fld>
            <a:endParaRPr lang="en-US"/>
          </a:p>
        </p:txBody>
      </p:sp>
    </p:spTree>
    <p:extLst>
      <p:ext uri="{BB962C8B-B14F-4D97-AF65-F5344CB8AC3E}">
        <p14:creationId xmlns:p14="http://schemas.microsoft.com/office/powerpoint/2010/main" xmlns="" val="1404546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20</a:t>
            </a:fld>
            <a:endParaRPr lang="en-US"/>
          </a:p>
        </p:txBody>
      </p:sp>
    </p:spTree>
    <p:extLst>
      <p:ext uri="{BB962C8B-B14F-4D97-AF65-F5344CB8AC3E}">
        <p14:creationId xmlns:p14="http://schemas.microsoft.com/office/powerpoint/2010/main" xmlns="" val="429454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3</a:t>
            </a:fld>
            <a:endParaRPr lang="en-US"/>
          </a:p>
        </p:txBody>
      </p:sp>
    </p:spTree>
    <p:extLst>
      <p:ext uri="{BB962C8B-B14F-4D97-AF65-F5344CB8AC3E}">
        <p14:creationId xmlns:p14="http://schemas.microsoft.com/office/powerpoint/2010/main" xmlns="" val="1153018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21</a:t>
            </a:fld>
            <a:endParaRPr lang="en-US"/>
          </a:p>
        </p:txBody>
      </p:sp>
    </p:spTree>
    <p:extLst>
      <p:ext uri="{BB962C8B-B14F-4D97-AF65-F5344CB8AC3E}">
        <p14:creationId xmlns:p14="http://schemas.microsoft.com/office/powerpoint/2010/main" xmlns="" val="3881629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22</a:t>
            </a:fld>
            <a:endParaRPr lang="en-US"/>
          </a:p>
        </p:txBody>
      </p:sp>
    </p:spTree>
    <p:extLst>
      <p:ext uri="{BB962C8B-B14F-4D97-AF65-F5344CB8AC3E}">
        <p14:creationId xmlns:p14="http://schemas.microsoft.com/office/powerpoint/2010/main" xmlns="" val="381153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23</a:t>
            </a:fld>
            <a:endParaRPr lang="en-US"/>
          </a:p>
        </p:txBody>
      </p:sp>
    </p:spTree>
    <p:extLst>
      <p:ext uri="{BB962C8B-B14F-4D97-AF65-F5344CB8AC3E}">
        <p14:creationId xmlns:p14="http://schemas.microsoft.com/office/powerpoint/2010/main" xmlns="" val="524921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24</a:t>
            </a:fld>
            <a:endParaRPr lang="en-US"/>
          </a:p>
        </p:txBody>
      </p:sp>
    </p:spTree>
    <p:extLst>
      <p:ext uri="{BB962C8B-B14F-4D97-AF65-F5344CB8AC3E}">
        <p14:creationId xmlns:p14="http://schemas.microsoft.com/office/powerpoint/2010/main" xmlns="" val="3023379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25</a:t>
            </a:fld>
            <a:endParaRPr lang="en-US"/>
          </a:p>
        </p:txBody>
      </p:sp>
    </p:spTree>
    <p:extLst>
      <p:ext uri="{BB962C8B-B14F-4D97-AF65-F5344CB8AC3E}">
        <p14:creationId xmlns:p14="http://schemas.microsoft.com/office/powerpoint/2010/main" xmlns="" val="1536754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26</a:t>
            </a:fld>
            <a:endParaRPr lang="en-US"/>
          </a:p>
        </p:txBody>
      </p:sp>
    </p:spTree>
    <p:extLst>
      <p:ext uri="{BB962C8B-B14F-4D97-AF65-F5344CB8AC3E}">
        <p14:creationId xmlns:p14="http://schemas.microsoft.com/office/powerpoint/2010/main" xmlns="" val="28661779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27</a:t>
            </a:fld>
            <a:endParaRPr lang="en-US"/>
          </a:p>
        </p:txBody>
      </p:sp>
    </p:spTree>
    <p:extLst>
      <p:ext uri="{BB962C8B-B14F-4D97-AF65-F5344CB8AC3E}">
        <p14:creationId xmlns:p14="http://schemas.microsoft.com/office/powerpoint/2010/main" xmlns="" val="2968072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28</a:t>
            </a:fld>
            <a:endParaRPr lang="en-US"/>
          </a:p>
        </p:txBody>
      </p:sp>
    </p:spTree>
    <p:extLst>
      <p:ext uri="{BB962C8B-B14F-4D97-AF65-F5344CB8AC3E}">
        <p14:creationId xmlns:p14="http://schemas.microsoft.com/office/powerpoint/2010/main" xmlns="" val="425518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29</a:t>
            </a:fld>
            <a:endParaRPr lang="en-US"/>
          </a:p>
        </p:txBody>
      </p:sp>
    </p:spTree>
    <p:extLst>
      <p:ext uri="{BB962C8B-B14F-4D97-AF65-F5344CB8AC3E}">
        <p14:creationId xmlns:p14="http://schemas.microsoft.com/office/powerpoint/2010/main" xmlns="" val="3352487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30</a:t>
            </a:fld>
            <a:endParaRPr lang="en-US"/>
          </a:p>
        </p:txBody>
      </p:sp>
    </p:spTree>
    <p:extLst>
      <p:ext uri="{BB962C8B-B14F-4D97-AF65-F5344CB8AC3E}">
        <p14:creationId xmlns:p14="http://schemas.microsoft.com/office/powerpoint/2010/main" xmlns="" val="4105686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4</a:t>
            </a:fld>
            <a:endParaRPr lang="en-US"/>
          </a:p>
        </p:txBody>
      </p:sp>
    </p:spTree>
    <p:extLst>
      <p:ext uri="{BB962C8B-B14F-4D97-AF65-F5344CB8AC3E}">
        <p14:creationId xmlns:p14="http://schemas.microsoft.com/office/powerpoint/2010/main" xmlns="" val="1153018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31</a:t>
            </a:fld>
            <a:endParaRPr lang="en-US"/>
          </a:p>
        </p:txBody>
      </p:sp>
    </p:spTree>
    <p:extLst>
      <p:ext uri="{BB962C8B-B14F-4D97-AF65-F5344CB8AC3E}">
        <p14:creationId xmlns:p14="http://schemas.microsoft.com/office/powerpoint/2010/main" xmlns="" val="10560195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32</a:t>
            </a:fld>
            <a:endParaRPr lang="en-US"/>
          </a:p>
        </p:txBody>
      </p:sp>
    </p:spTree>
    <p:extLst>
      <p:ext uri="{BB962C8B-B14F-4D97-AF65-F5344CB8AC3E}">
        <p14:creationId xmlns:p14="http://schemas.microsoft.com/office/powerpoint/2010/main" xmlns="" val="81199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5</a:t>
            </a:fld>
            <a:endParaRPr lang="en-US"/>
          </a:p>
        </p:txBody>
      </p:sp>
    </p:spTree>
    <p:extLst>
      <p:ext uri="{BB962C8B-B14F-4D97-AF65-F5344CB8AC3E}">
        <p14:creationId xmlns:p14="http://schemas.microsoft.com/office/powerpoint/2010/main" xmlns="" val="363973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6</a:t>
            </a:fld>
            <a:endParaRPr lang="en-US"/>
          </a:p>
        </p:txBody>
      </p:sp>
    </p:spTree>
    <p:extLst>
      <p:ext uri="{BB962C8B-B14F-4D97-AF65-F5344CB8AC3E}">
        <p14:creationId xmlns:p14="http://schemas.microsoft.com/office/powerpoint/2010/main" xmlns="" val="2162784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7</a:t>
            </a:fld>
            <a:endParaRPr lang="en-US"/>
          </a:p>
        </p:txBody>
      </p:sp>
    </p:spTree>
    <p:extLst>
      <p:ext uri="{BB962C8B-B14F-4D97-AF65-F5344CB8AC3E}">
        <p14:creationId xmlns:p14="http://schemas.microsoft.com/office/powerpoint/2010/main" xmlns="" val="41195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8</a:t>
            </a:fld>
            <a:endParaRPr lang="en-US"/>
          </a:p>
        </p:txBody>
      </p:sp>
    </p:spTree>
    <p:extLst>
      <p:ext uri="{BB962C8B-B14F-4D97-AF65-F5344CB8AC3E}">
        <p14:creationId xmlns:p14="http://schemas.microsoft.com/office/powerpoint/2010/main" xmlns="" val="3498329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9</a:t>
            </a:fld>
            <a:endParaRPr lang="en-US"/>
          </a:p>
        </p:txBody>
      </p:sp>
    </p:spTree>
    <p:extLst>
      <p:ext uri="{BB962C8B-B14F-4D97-AF65-F5344CB8AC3E}">
        <p14:creationId xmlns:p14="http://schemas.microsoft.com/office/powerpoint/2010/main" xmlns="" val="319498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A81DC4-98BC-461F-8614-F25F5BB4AF15}" type="slidenum">
              <a:rPr lang="en-US" smtClean="0"/>
              <a:pPr/>
              <a:t>10</a:t>
            </a:fld>
            <a:endParaRPr lang="en-US"/>
          </a:p>
        </p:txBody>
      </p:sp>
    </p:spTree>
    <p:extLst>
      <p:ext uri="{BB962C8B-B14F-4D97-AF65-F5344CB8AC3E}">
        <p14:creationId xmlns:p14="http://schemas.microsoft.com/office/powerpoint/2010/main" xmlns="" val="3488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DB3647-D36B-498B-9B93-CD34437DD736}" type="datetime1">
              <a:rPr lang="en-US" smtClean="0"/>
              <a:pPr/>
              <a:t>12-Oct-20</a:t>
            </a:fld>
            <a:endParaRPr lang="en-US"/>
          </a:p>
        </p:txBody>
      </p:sp>
      <p:sp>
        <p:nvSpPr>
          <p:cNvPr id="5" name="Footer Placeholder 4"/>
          <p:cNvSpPr>
            <a:spLocks noGrp="1"/>
          </p:cNvSpPr>
          <p:nvPr>
            <p:ph type="ftr" sz="quarter" idx="11"/>
          </p:nvPr>
        </p:nvSpPr>
        <p:spPr/>
        <p:txBody>
          <a:bodyPr/>
          <a:lstStyle/>
          <a:p>
            <a:r>
              <a:rPr lang="en-US" smtClean="0"/>
              <a:t>Introduction to DSP Processors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9A880-4A9B-4229-A2CC-C79115738CA9}" type="datetime1">
              <a:rPr lang="en-US" smtClean="0"/>
              <a:pPr/>
              <a:t>12-Oct-20</a:t>
            </a:fld>
            <a:endParaRPr lang="en-US"/>
          </a:p>
        </p:txBody>
      </p:sp>
      <p:sp>
        <p:nvSpPr>
          <p:cNvPr id="5" name="Footer Placeholder 4"/>
          <p:cNvSpPr>
            <a:spLocks noGrp="1"/>
          </p:cNvSpPr>
          <p:nvPr>
            <p:ph type="ftr" sz="quarter" idx="11"/>
          </p:nvPr>
        </p:nvSpPr>
        <p:spPr/>
        <p:txBody>
          <a:bodyPr/>
          <a:lstStyle/>
          <a:p>
            <a:r>
              <a:rPr lang="en-US" smtClean="0"/>
              <a:t>Introduction to DSP Processors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0DCD05-CE1F-4B77-90E0-8D71D8FFA7F8}" type="datetime1">
              <a:rPr lang="en-US" smtClean="0"/>
              <a:pPr/>
              <a:t>12-Oct-20</a:t>
            </a:fld>
            <a:endParaRPr lang="en-US"/>
          </a:p>
        </p:txBody>
      </p:sp>
      <p:sp>
        <p:nvSpPr>
          <p:cNvPr id="5" name="Footer Placeholder 4"/>
          <p:cNvSpPr>
            <a:spLocks noGrp="1"/>
          </p:cNvSpPr>
          <p:nvPr>
            <p:ph type="ftr" sz="quarter" idx="11"/>
          </p:nvPr>
        </p:nvSpPr>
        <p:spPr/>
        <p:txBody>
          <a:bodyPr/>
          <a:lstStyle/>
          <a:p>
            <a:r>
              <a:rPr lang="en-US" smtClean="0"/>
              <a:t>Introduction to DSP Processors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8D6B8E-A9A7-47E6-BF7F-877EE98A698E}" type="datetime1">
              <a:rPr lang="en-US" smtClean="0"/>
              <a:pPr/>
              <a:t>12-Oct-20</a:t>
            </a:fld>
            <a:endParaRPr lang="en-US"/>
          </a:p>
        </p:txBody>
      </p:sp>
      <p:sp>
        <p:nvSpPr>
          <p:cNvPr id="5" name="Footer Placeholder 4"/>
          <p:cNvSpPr>
            <a:spLocks noGrp="1"/>
          </p:cNvSpPr>
          <p:nvPr>
            <p:ph type="ftr" sz="quarter" idx="11"/>
          </p:nvPr>
        </p:nvSpPr>
        <p:spPr/>
        <p:txBody>
          <a:bodyPr/>
          <a:lstStyle/>
          <a:p>
            <a:r>
              <a:rPr lang="en-US" smtClean="0"/>
              <a:t>Introduction to DSP Processors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2A4C7F-E1AA-43A1-9CB9-C014F0EC7E87}" type="datetime1">
              <a:rPr lang="en-US" smtClean="0"/>
              <a:pPr/>
              <a:t>12-Oct-20</a:t>
            </a:fld>
            <a:endParaRPr lang="en-US"/>
          </a:p>
        </p:txBody>
      </p:sp>
      <p:sp>
        <p:nvSpPr>
          <p:cNvPr id="5" name="Footer Placeholder 4"/>
          <p:cNvSpPr>
            <a:spLocks noGrp="1"/>
          </p:cNvSpPr>
          <p:nvPr>
            <p:ph type="ftr" sz="quarter" idx="11"/>
          </p:nvPr>
        </p:nvSpPr>
        <p:spPr/>
        <p:txBody>
          <a:bodyPr/>
          <a:lstStyle/>
          <a:p>
            <a:r>
              <a:rPr lang="en-US" smtClean="0"/>
              <a:t>Introduction to DSP Processors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D29635-0E43-4D32-9AEC-3C68816E4EC3}" type="datetime1">
              <a:rPr lang="en-US" smtClean="0"/>
              <a:pPr/>
              <a:t>12-Oct-20</a:t>
            </a:fld>
            <a:endParaRPr lang="en-US"/>
          </a:p>
        </p:txBody>
      </p:sp>
      <p:sp>
        <p:nvSpPr>
          <p:cNvPr id="6" name="Footer Placeholder 5"/>
          <p:cNvSpPr>
            <a:spLocks noGrp="1"/>
          </p:cNvSpPr>
          <p:nvPr>
            <p:ph type="ftr" sz="quarter" idx="11"/>
          </p:nvPr>
        </p:nvSpPr>
        <p:spPr/>
        <p:txBody>
          <a:bodyPr/>
          <a:lstStyle/>
          <a:p>
            <a:r>
              <a:rPr lang="en-US" smtClean="0"/>
              <a:t>Introduction to DSP Processors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E50664-C02E-435C-9FC1-3C7A7AEBDEBA}" type="datetime1">
              <a:rPr lang="en-US" smtClean="0"/>
              <a:pPr/>
              <a:t>12-Oct-20</a:t>
            </a:fld>
            <a:endParaRPr lang="en-US"/>
          </a:p>
        </p:txBody>
      </p:sp>
      <p:sp>
        <p:nvSpPr>
          <p:cNvPr id="8" name="Footer Placeholder 7"/>
          <p:cNvSpPr>
            <a:spLocks noGrp="1"/>
          </p:cNvSpPr>
          <p:nvPr>
            <p:ph type="ftr" sz="quarter" idx="11"/>
          </p:nvPr>
        </p:nvSpPr>
        <p:spPr/>
        <p:txBody>
          <a:bodyPr/>
          <a:lstStyle/>
          <a:p>
            <a:r>
              <a:rPr lang="en-US" smtClean="0"/>
              <a:t>Introduction to DSP Processors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3C028F-F261-4FA3-80BE-07B1E5CCE283}" type="datetime1">
              <a:rPr lang="en-US" smtClean="0"/>
              <a:pPr/>
              <a:t>12-Oct-20</a:t>
            </a:fld>
            <a:endParaRPr lang="en-US"/>
          </a:p>
        </p:txBody>
      </p:sp>
      <p:sp>
        <p:nvSpPr>
          <p:cNvPr id="4" name="Footer Placeholder 3"/>
          <p:cNvSpPr>
            <a:spLocks noGrp="1"/>
          </p:cNvSpPr>
          <p:nvPr>
            <p:ph type="ftr" sz="quarter" idx="11"/>
          </p:nvPr>
        </p:nvSpPr>
        <p:spPr/>
        <p:txBody>
          <a:bodyPr/>
          <a:lstStyle/>
          <a:p>
            <a:r>
              <a:rPr lang="en-US" smtClean="0"/>
              <a:t>Introduction to DSP Processors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CF002-C8BB-45C5-AE16-FE0D01E12D78}" type="datetime1">
              <a:rPr lang="en-US" smtClean="0"/>
              <a:pPr/>
              <a:t>12-Oct-20</a:t>
            </a:fld>
            <a:endParaRPr lang="en-US"/>
          </a:p>
        </p:txBody>
      </p:sp>
      <p:sp>
        <p:nvSpPr>
          <p:cNvPr id="3" name="Footer Placeholder 2"/>
          <p:cNvSpPr>
            <a:spLocks noGrp="1"/>
          </p:cNvSpPr>
          <p:nvPr>
            <p:ph type="ftr" sz="quarter" idx="11"/>
          </p:nvPr>
        </p:nvSpPr>
        <p:spPr/>
        <p:txBody>
          <a:bodyPr/>
          <a:lstStyle/>
          <a:p>
            <a:r>
              <a:rPr lang="en-US" smtClean="0"/>
              <a:t>Introduction to DSP Processors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5D975-4753-4779-BBFB-B3D326B0B553}" type="datetime1">
              <a:rPr lang="en-US" smtClean="0"/>
              <a:pPr/>
              <a:t>12-Oct-20</a:t>
            </a:fld>
            <a:endParaRPr lang="en-US"/>
          </a:p>
        </p:txBody>
      </p:sp>
      <p:sp>
        <p:nvSpPr>
          <p:cNvPr id="6" name="Footer Placeholder 5"/>
          <p:cNvSpPr>
            <a:spLocks noGrp="1"/>
          </p:cNvSpPr>
          <p:nvPr>
            <p:ph type="ftr" sz="quarter" idx="11"/>
          </p:nvPr>
        </p:nvSpPr>
        <p:spPr/>
        <p:txBody>
          <a:bodyPr/>
          <a:lstStyle/>
          <a:p>
            <a:r>
              <a:rPr lang="en-US" smtClean="0"/>
              <a:t>Introduction to DSP Processors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97BDF2-9909-4601-BDBD-4749865D123E}" type="datetime1">
              <a:rPr lang="en-US" smtClean="0"/>
              <a:pPr/>
              <a:t>12-Oct-20</a:t>
            </a:fld>
            <a:endParaRPr lang="en-US"/>
          </a:p>
        </p:txBody>
      </p:sp>
      <p:sp>
        <p:nvSpPr>
          <p:cNvPr id="6" name="Footer Placeholder 5"/>
          <p:cNvSpPr>
            <a:spLocks noGrp="1"/>
          </p:cNvSpPr>
          <p:nvPr>
            <p:ph type="ftr" sz="quarter" idx="11"/>
          </p:nvPr>
        </p:nvSpPr>
        <p:spPr/>
        <p:txBody>
          <a:bodyPr/>
          <a:lstStyle/>
          <a:p>
            <a:r>
              <a:rPr lang="en-US" smtClean="0"/>
              <a:t>Introduction to DSP Processors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81FD2-B9D5-4375-B262-5A3675CE15A6}" type="datetime1">
              <a:rPr lang="en-US" smtClean="0"/>
              <a:pPr/>
              <a:t>12-Oct-20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Introduction to DSP Processors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14600"/>
            <a:ext cx="9144000" cy="1005840"/>
          </a:xfrm>
          <a:solidFill>
            <a:srgbClr val="7030A0"/>
          </a:solidFill>
        </p:spPr>
        <p:txBody>
          <a:bodyPr>
            <a:normAutofit/>
          </a:bodyPr>
          <a:lstStyle/>
          <a:p>
            <a:r>
              <a:rPr lang="en-US" sz="5700" b="1" dirty="0" smtClean="0">
                <a:solidFill>
                  <a:schemeClr val="bg1">
                    <a:lumMod val="95000"/>
                  </a:schemeClr>
                </a:solidFill>
                <a:latin typeface="Arial" pitchFamily="34" charset="0"/>
                <a:cs typeface="Arial" pitchFamily="34" charset="0"/>
              </a:rPr>
              <a:t>Digital Signal Processors</a:t>
            </a:r>
            <a:endParaRPr lang="en-US" sz="5700" b="1" dirty="0">
              <a:solidFill>
                <a:schemeClr val="bg1">
                  <a:lumMod val="95000"/>
                </a:schemeClr>
              </a:solidFill>
              <a:latin typeface="Arial" pitchFamily="34" charset="0"/>
              <a:cs typeface="Arial" pitchFamily="34" charset="0"/>
            </a:endParaRPr>
          </a:p>
        </p:txBody>
      </p:sp>
      <p:sp>
        <p:nvSpPr>
          <p:cNvPr id="4" name="Subtitle 2"/>
          <p:cNvSpPr txBox="1">
            <a:spLocks/>
          </p:cNvSpPr>
          <p:nvPr/>
        </p:nvSpPr>
        <p:spPr>
          <a:xfrm>
            <a:off x="4343400" y="5638800"/>
            <a:ext cx="4754880" cy="1188720"/>
          </a:xfrm>
          <a:prstGeom prst="rect">
            <a:avLst/>
          </a:prstGeom>
        </p:spPr>
        <p:txBody>
          <a:bodyPr vert="horz" lIns="91440" tIns="45720" rIns="91440" bIns="45720" rtlCol="0">
            <a:noAutofit/>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800" b="1" i="0" u="none" strike="noStrike" kern="1200" cap="none" spc="0" normalizeH="0" baseline="0" noProof="0" dirty="0" smtClean="0">
                <a:ln>
                  <a:noFill/>
                </a:ln>
                <a:solidFill>
                  <a:srgbClr val="7030A0"/>
                </a:solidFill>
                <a:effectLst/>
                <a:uLnTx/>
                <a:uFillTx/>
                <a:latin typeface="Arial" pitchFamily="34" charset="0"/>
                <a:ea typeface="+mn-ea"/>
                <a:cs typeface="Arial" pitchFamily="34" charset="0"/>
              </a:rPr>
              <a:t>Ref.:</a:t>
            </a:r>
            <a:r>
              <a:rPr kumimoji="0" lang="en-US" sz="1800" b="1" i="0" u="none" strike="noStrike" kern="1200" cap="none" spc="0" normalizeH="0" noProof="0" dirty="0" smtClean="0">
                <a:ln>
                  <a:noFill/>
                </a:ln>
                <a:solidFill>
                  <a:srgbClr val="7030A0"/>
                </a:solidFill>
                <a:effectLst/>
                <a:uLnTx/>
                <a:uFillTx/>
                <a:latin typeface="Arial" pitchFamily="34" charset="0"/>
                <a:ea typeface="+mn-ea"/>
                <a:cs typeface="Arial" pitchFamily="34" charset="0"/>
              </a:rPr>
              <a:t> </a:t>
            </a:r>
            <a:r>
              <a:rPr kumimoji="0" lang="en-US" sz="1800" b="1" i="0" u="none" strike="noStrike" kern="1200" cap="none" spc="0" normalizeH="0" baseline="0" noProof="0" dirty="0" smtClean="0">
                <a:ln>
                  <a:noFill/>
                </a:ln>
                <a:solidFill>
                  <a:srgbClr val="7030A0"/>
                </a:solidFill>
                <a:effectLst/>
                <a:uLnTx/>
                <a:uFillTx/>
                <a:latin typeface="Arial" pitchFamily="34" charset="0"/>
                <a:ea typeface="+mn-ea"/>
                <a:cs typeface="Arial" pitchFamily="34" charset="0"/>
              </a:rPr>
              <a:t>Steven W. Smith, “The Scientist and Engineer’s Practical guide to Digital Signal Processing”, California Technical Publishing,</a:t>
            </a:r>
            <a:r>
              <a:rPr kumimoji="0" lang="en-US" sz="1800" b="1" i="0" u="none" strike="noStrike" kern="1200" cap="none" spc="0" normalizeH="0" noProof="0" dirty="0" smtClean="0">
                <a:ln>
                  <a:noFill/>
                </a:ln>
                <a:solidFill>
                  <a:srgbClr val="7030A0"/>
                </a:solidFill>
                <a:effectLst/>
                <a:uLnTx/>
                <a:uFillTx/>
                <a:latin typeface="Arial" pitchFamily="34" charset="0"/>
                <a:ea typeface="+mn-ea"/>
                <a:cs typeface="Arial" pitchFamily="34" charset="0"/>
              </a:rPr>
              <a:t> 1999.</a:t>
            </a:r>
            <a:endParaRPr kumimoji="0" lang="en-US" sz="1800" b="1" i="0" u="none" strike="noStrike" kern="1200" cap="none" spc="0" normalizeH="0" baseline="0" noProof="0" dirty="0">
              <a:ln>
                <a:noFill/>
              </a:ln>
              <a:solidFill>
                <a:srgbClr val="7030A0"/>
              </a:solidFill>
              <a:effectLst/>
              <a:uLnTx/>
              <a:uFillTx/>
              <a:latin typeface="Arial" pitchFamily="34" charset="0"/>
              <a:ea typeface="+mn-ea"/>
              <a:cs typeface="Arial" pitchFamily="34" charset="0"/>
            </a:endParaRPr>
          </a:p>
        </p:txBody>
      </p:sp>
      <p:sp>
        <p:nvSpPr>
          <p:cNvPr id="5" name="Title 1"/>
          <p:cNvSpPr txBox="1">
            <a:spLocks/>
          </p:cNvSpPr>
          <p:nvPr/>
        </p:nvSpPr>
        <p:spPr>
          <a:xfrm>
            <a:off x="0" y="2118360"/>
            <a:ext cx="9144000" cy="548640"/>
          </a:xfrm>
          <a:prstGeom prst="rect">
            <a:avLst/>
          </a:prstGeom>
          <a:solidFill>
            <a:srgbClr val="7030A0"/>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solidFill>
                  <a:schemeClr val="bg1">
                    <a:lumMod val="95000"/>
                  </a:schemeClr>
                </a:solidFill>
                <a:latin typeface="Arial" pitchFamily="34" charset="0"/>
                <a:cs typeface="Arial" pitchFamily="34" charset="0"/>
              </a:rPr>
              <a:t>Introduction to</a:t>
            </a:r>
            <a:endParaRPr lang="en-US" sz="3200" b="1" dirty="0">
              <a:solidFill>
                <a:schemeClr val="bg1">
                  <a:lumMod val="95000"/>
                </a:schemeClr>
              </a:solidFill>
              <a:latin typeface="Arial" pitchFamily="34" charset="0"/>
              <a:cs typeface="Arial" pitchFamily="34" charset="0"/>
            </a:endParaRPr>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Circular Buffering for FIR – Steps:</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endParaRPr lang="en-US" sz="2700" dirty="0" smtClean="0">
              <a:latin typeface="Arial" pitchFamily="34" charset="0"/>
              <a:cs typeface="Arial" pitchFamily="34" charset="0"/>
            </a:endParaRPr>
          </a:p>
          <a:p>
            <a:pPr marL="0" indent="0">
              <a:buNone/>
            </a:pP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10</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xmlns="" val="0"/>
              </a:ext>
            </a:extLst>
          </a:blip>
          <a:srcRect l="25000" t="23320" r="35000" b="35178"/>
          <a:stretch/>
        </p:blipFill>
        <p:spPr>
          <a:xfrm>
            <a:off x="182885" y="1127760"/>
            <a:ext cx="8778231" cy="5120640"/>
          </a:xfrm>
          <a:prstGeom prst="rect">
            <a:avLst/>
          </a:prstGeom>
          <a:ln w="25400">
            <a:solidFill>
              <a:srgbClr val="7030A0"/>
            </a:solidFill>
          </a:ln>
        </p:spPr>
      </p:pic>
    </p:spTree>
    <p:extLst>
      <p:ext uri="{BB962C8B-B14F-4D97-AF65-F5344CB8AC3E}">
        <p14:creationId xmlns:p14="http://schemas.microsoft.com/office/powerpoint/2010/main" xmlns="" val="1332950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DSP Architecture</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algn="just"/>
            <a:r>
              <a:rPr lang="en-US" sz="2700" dirty="0" smtClean="0">
                <a:latin typeface="Arial" pitchFamily="34" charset="0"/>
                <a:cs typeface="Arial" pitchFamily="34" charset="0"/>
              </a:rPr>
              <a:t>One </a:t>
            </a:r>
            <a:r>
              <a:rPr lang="en-US" sz="2700" dirty="0">
                <a:latin typeface="Arial" pitchFamily="34" charset="0"/>
                <a:cs typeface="Arial" pitchFamily="34" charset="0"/>
              </a:rPr>
              <a:t>of the biggest bottlenecks in executing DSP algorithms is </a:t>
            </a:r>
            <a:r>
              <a:rPr lang="en-US" sz="2700" b="1" dirty="0">
                <a:latin typeface="Arial" pitchFamily="34" charset="0"/>
                <a:cs typeface="Arial" pitchFamily="34" charset="0"/>
              </a:rPr>
              <a:t>transferring information </a:t>
            </a:r>
            <a:r>
              <a:rPr lang="en-US" sz="2700" dirty="0">
                <a:latin typeface="Arial" pitchFamily="34" charset="0"/>
                <a:cs typeface="Arial" pitchFamily="34" charset="0"/>
              </a:rPr>
              <a:t>to and from memory. </a:t>
            </a:r>
            <a:endParaRPr lang="en-US" sz="2700" dirty="0" smtClean="0">
              <a:latin typeface="Arial" pitchFamily="34" charset="0"/>
              <a:cs typeface="Arial" pitchFamily="34" charset="0"/>
            </a:endParaRPr>
          </a:p>
          <a:p>
            <a:pPr algn="just"/>
            <a:r>
              <a:rPr lang="en-US" sz="2700" dirty="0" smtClean="0">
                <a:latin typeface="Arial" pitchFamily="34" charset="0"/>
                <a:cs typeface="Arial" pitchFamily="34" charset="0"/>
              </a:rPr>
              <a:t>This </a:t>
            </a:r>
            <a:r>
              <a:rPr lang="en-US" sz="2700" dirty="0">
                <a:latin typeface="Arial" pitchFamily="34" charset="0"/>
                <a:cs typeface="Arial" pitchFamily="34" charset="0"/>
              </a:rPr>
              <a:t>includes </a:t>
            </a:r>
            <a:r>
              <a:rPr lang="en-US" sz="2700" b="1" dirty="0">
                <a:latin typeface="Arial" pitchFamily="34" charset="0"/>
                <a:cs typeface="Arial" pitchFamily="34" charset="0"/>
              </a:rPr>
              <a:t>data</a:t>
            </a:r>
            <a:r>
              <a:rPr lang="en-US" sz="2700" dirty="0">
                <a:latin typeface="Arial" pitchFamily="34" charset="0"/>
                <a:cs typeface="Arial" pitchFamily="34" charset="0"/>
              </a:rPr>
              <a:t>, such as samples from the input signal and the filter coefficients, as well as </a:t>
            </a:r>
            <a:r>
              <a:rPr lang="en-US" sz="2700" b="1" dirty="0">
                <a:latin typeface="Arial" pitchFamily="34" charset="0"/>
                <a:cs typeface="Arial" pitchFamily="34" charset="0"/>
              </a:rPr>
              <a:t>program instructions</a:t>
            </a:r>
            <a:r>
              <a:rPr lang="en-US" sz="2700" dirty="0">
                <a:latin typeface="Arial" pitchFamily="34" charset="0"/>
                <a:cs typeface="Arial" pitchFamily="34" charset="0"/>
              </a:rPr>
              <a:t>, the binary codes that go into the program sequencer. </a:t>
            </a:r>
            <a:endParaRPr lang="en-US" sz="2700" dirty="0" smtClean="0">
              <a:latin typeface="Arial" pitchFamily="34" charset="0"/>
              <a:cs typeface="Arial" pitchFamily="34" charset="0"/>
            </a:endParaRPr>
          </a:p>
          <a:p>
            <a:pPr algn="just"/>
            <a:r>
              <a:rPr lang="en-US" sz="2700" dirty="0">
                <a:latin typeface="Arial" pitchFamily="34" charset="0"/>
                <a:cs typeface="Arial" pitchFamily="34" charset="0"/>
              </a:rPr>
              <a:t>For example, </a:t>
            </a:r>
            <a:endParaRPr lang="en-US" sz="2700" dirty="0" smtClean="0">
              <a:latin typeface="Arial" pitchFamily="34" charset="0"/>
              <a:cs typeface="Arial" pitchFamily="34" charset="0"/>
            </a:endParaRPr>
          </a:p>
          <a:p>
            <a:pPr lvl="1" algn="just"/>
            <a:r>
              <a:rPr lang="en-US" sz="2300" dirty="0" smtClean="0">
                <a:latin typeface="Arial" pitchFamily="34" charset="0"/>
                <a:cs typeface="Arial" pitchFamily="34" charset="0"/>
              </a:rPr>
              <a:t>Multiplication of two numbers requires: Three </a:t>
            </a:r>
            <a:r>
              <a:rPr lang="en-US" sz="2300" dirty="0">
                <a:latin typeface="Arial" pitchFamily="34" charset="0"/>
                <a:cs typeface="Arial" pitchFamily="34" charset="0"/>
              </a:rPr>
              <a:t>binary values from memory, the numbers to be multiplied, plus the program instruction describing what to </a:t>
            </a:r>
            <a:r>
              <a:rPr lang="en-US" sz="2300" dirty="0" smtClean="0">
                <a:latin typeface="Arial" pitchFamily="34" charset="0"/>
                <a:cs typeface="Arial" pitchFamily="34" charset="0"/>
              </a:rPr>
              <a:t>do.</a:t>
            </a:r>
          </a:p>
          <a:p>
            <a:pPr marL="0" indent="0">
              <a:buNone/>
            </a:pP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11</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4196347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DSP Architecture</a:t>
            </a:r>
            <a:endParaRPr lang="en-US" sz="4000" b="1" dirty="0">
              <a:solidFill>
                <a:schemeClr val="bg1">
                  <a:lumMod val="95000"/>
                </a:schemeClr>
              </a:solidFill>
              <a:latin typeface="Arial" pitchFamily="34" charset="0"/>
              <a:cs typeface="Arial" pitchFamily="34" charset="0"/>
            </a:endParaRPr>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xmlns="" val="0"/>
              </a:ext>
            </a:extLst>
          </a:blip>
          <a:srcRect l="27500" t="26285" r="40833" b="5534"/>
          <a:stretch/>
        </p:blipFill>
        <p:spPr>
          <a:xfrm>
            <a:off x="2230346" y="838200"/>
            <a:ext cx="4683309" cy="5669280"/>
          </a:xfrm>
          <a:ln w="25400">
            <a:solidFill>
              <a:srgbClr val="7030A0"/>
            </a:solidFill>
          </a:ln>
        </p:spPr>
      </p:pic>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12</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2998314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DSP Architecture</a:t>
            </a:r>
            <a:endParaRPr lang="en-US" sz="4000" b="1" dirty="0">
              <a:solidFill>
                <a:schemeClr val="bg1">
                  <a:lumMod val="95000"/>
                </a:schemeClr>
              </a:solidFill>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13</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xmlns="" val="0"/>
              </a:ext>
            </a:extLst>
          </a:blip>
          <a:srcRect l="25833" t="21838" r="25000" b="11462"/>
          <a:stretch/>
        </p:blipFill>
        <p:spPr>
          <a:xfrm>
            <a:off x="915417" y="864704"/>
            <a:ext cx="7313167" cy="5577840"/>
          </a:xfrm>
          <a:prstGeom prst="rect">
            <a:avLst/>
          </a:prstGeom>
          <a:noFill/>
          <a:ln w="25400">
            <a:solidFill>
              <a:srgbClr val="7030A0"/>
            </a:solidFill>
          </a:ln>
        </p:spPr>
      </p:pic>
    </p:spTree>
    <p:extLst>
      <p:ext uri="{BB962C8B-B14F-4D97-AF65-F5344CB8AC3E}">
        <p14:creationId xmlns:p14="http://schemas.microsoft.com/office/powerpoint/2010/main" xmlns="" val="3324460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Fixed Vs. Floating Point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lnSpcReduction="10000"/>
          </a:bodyPr>
          <a:lstStyle/>
          <a:p>
            <a:pPr algn="just"/>
            <a:r>
              <a:rPr lang="en-US" sz="2700" dirty="0">
                <a:latin typeface="Arial" pitchFamily="34" charset="0"/>
                <a:cs typeface="Arial" pitchFamily="34" charset="0"/>
              </a:rPr>
              <a:t>F</a:t>
            </a:r>
            <a:r>
              <a:rPr lang="en-US" sz="2700" dirty="0" smtClean="0">
                <a:latin typeface="Arial" pitchFamily="34" charset="0"/>
                <a:cs typeface="Arial" pitchFamily="34" charset="0"/>
              </a:rPr>
              <a:t>ormat </a:t>
            </a:r>
            <a:r>
              <a:rPr lang="en-US" sz="2700" dirty="0">
                <a:latin typeface="Arial" pitchFamily="34" charset="0"/>
                <a:cs typeface="Arial" pitchFamily="34" charset="0"/>
              </a:rPr>
              <a:t>used to store and manipulate numbers within the </a:t>
            </a:r>
            <a:r>
              <a:rPr lang="en-US" sz="2700" dirty="0" smtClean="0">
                <a:latin typeface="Arial" pitchFamily="34" charset="0"/>
                <a:cs typeface="Arial" pitchFamily="34" charset="0"/>
              </a:rPr>
              <a:t>devices.</a:t>
            </a:r>
          </a:p>
          <a:p>
            <a:pPr algn="just"/>
            <a:r>
              <a:rPr lang="en-US" sz="2700" dirty="0" smtClean="0">
                <a:latin typeface="Arial" pitchFamily="34" charset="0"/>
                <a:cs typeface="Arial" pitchFamily="34" charset="0"/>
              </a:rPr>
              <a:t>Fixed point – 16 bits usually</a:t>
            </a:r>
          </a:p>
          <a:p>
            <a:pPr lvl="1" algn="just"/>
            <a:r>
              <a:rPr lang="en-US" sz="2300" dirty="0" smtClean="0">
                <a:latin typeface="Arial" pitchFamily="34" charset="0"/>
                <a:cs typeface="Arial" pitchFamily="34" charset="0"/>
              </a:rPr>
              <a:t>2</a:t>
            </a:r>
            <a:r>
              <a:rPr lang="en-US" sz="2300" baseline="30000" dirty="0" smtClean="0">
                <a:latin typeface="Arial" pitchFamily="34" charset="0"/>
                <a:cs typeface="Arial" pitchFamily="34" charset="0"/>
              </a:rPr>
              <a:t>16</a:t>
            </a:r>
            <a:r>
              <a:rPr lang="en-US" sz="2300" dirty="0" smtClean="0">
                <a:latin typeface="Arial" pitchFamily="34" charset="0"/>
                <a:cs typeface="Arial" pitchFamily="34" charset="0"/>
              </a:rPr>
              <a:t> combinations of bit patterns. (65536)</a:t>
            </a:r>
          </a:p>
          <a:p>
            <a:pPr lvl="1" algn="just"/>
            <a:r>
              <a:rPr lang="en-US" sz="2300" dirty="0" smtClean="0">
                <a:latin typeface="Arial" pitchFamily="34" charset="0"/>
                <a:cs typeface="Arial" pitchFamily="34" charset="0"/>
              </a:rPr>
              <a:t>Unsigned Integer: 0 to 65535.</a:t>
            </a:r>
          </a:p>
          <a:p>
            <a:pPr lvl="1" algn="just"/>
            <a:r>
              <a:rPr lang="en-US" sz="2300" dirty="0" smtClean="0">
                <a:latin typeface="Arial" pitchFamily="34" charset="0"/>
                <a:cs typeface="Arial" pitchFamily="34" charset="0"/>
              </a:rPr>
              <a:t>Signed Integer: -32768 to +32767.</a:t>
            </a:r>
          </a:p>
          <a:p>
            <a:pPr lvl="1" algn="just"/>
            <a:r>
              <a:rPr lang="en-US" sz="2300" dirty="0" smtClean="0">
                <a:latin typeface="Arial" pitchFamily="34" charset="0"/>
                <a:cs typeface="Arial" pitchFamily="34" charset="0"/>
              </a:rPr>
              <a:t>Unsigned fraction: 65536 spread uniformly between 0 and 1.</a:t>
            </a:r>
          </a:p>
          <a:p>
            <a:pPr lvl="1" algn="just"/>
            <a:r>
              <a:rPr lang="en-US" sz="2300" dirty="0" smtClean="0">
                <a:latin typeface="Arial" pitchFamily="34" charset="0"/>
                <a:cs typeface="Arial" pitchFamily="34" charset="0"/>
              </a:rPr>
              <a:t>Signed fraction: Between –1 and +1.</a:t>
            </a:r>
          </a:p>
          <a:p>
            <a:pPr algn="just"/>
            <a:r>
              <a:rPr lang="en-US" sz="2700" dirty="0" smtClean="0">
                <a:latin typeface="Arial" pitchFamily="34" charset="0"/>
                <a:cs typeface="Arial" pitchFamily="34" charset="0"/>
              </a:rPr>
              <a:t>Floating point – 32 bits.</a:t>
            </a:r>
          </a:p>
          <a:p>
            <a:pPr lvl="1" algn="just"/>
            <a:r>
              <a:rPr lang="en-US" sz="2300" dirty="0" smtClean="0">
                <a:latin typeface="Arial" pitchFamily="34" charset="0"/>
                <a:cs typeface="Arial" pitchFamily="34" charset="0"/>
              </a:rPr>
              <a:t>2</a:t>
            </a:r>
            <a:r>
              <a:rPr lang="en-US" sz="2300" baseline="30000" dirty="0" smtClean="0">
                <a:latin typeface="Arial" pitchFamily="34" charset="0"/>
                <a:cs typeface="Arial" pitchFamily="34" charset="0"/>
              </a:rPr>
              <a:t>32</a:t>
            </a:r>
            <a:r>
              <a:rPr lang="en-US" sz="2300" dirty="0" smtClean="0">
                <a:latin typeface="Arial" pitchFamily="34" charset="0"/>
                <a:cs typeface="Arial" pitchFamily="34" charset="0"/>
              </a:rPr>
              <a:t> combinations. (4294967296).</a:t>
            </a:r>
          </a:p>
          <a:p>
            <a:pPr lvl="1" algn="just"/>
            <a:r>
              <a:rPr lang="en-US" sz="2300" dirty="0" smtClean="0">
                <a:latin typeface="Arial" pitchFamily="34" charset="0"/>
                <a:cs typeface="Arial" pitchFamily="34" charset="0"/>
              </a:rPr>
              <a:t>Numbers are not uniformly spaced.</a:t>
            </a:r>
          </a:p>
          <a:p>
            <a:pPr lvl="1" algn="just"/>
            <a:r>
              <a:rPr lang="en-US" sz="2300" dirty="0" smtClean="0">
                <a:latin typeface="Arial" pitchFamily="34" charset="0"/>
                <a:cs typeface="Arial" pitchFamily="34" charset="0"/>
              </a:rPr>
              <a:t>±3.4 X 10</a:t>
            </a:r>
            <a:r>
              <a:rPr lang="en-US" sz="2300" baseline="30000" dirty="0" smtClean="0">
                <a:latin typeface="Arial" pitchFamily="34" charset="0"/>
                <a:cs typeface="Arial" pitchFamily="34" charset="0"/>
              </a:rPr>
              <a:t>38</a:t>
            </a:r>
            <a:r>
              <a:rPr lang="en-US" sz="2300" dirty="0" smtClean="0">
                <a:latin typeface="Arial" pitchFamily="34" charset="0"/>
                <a:cs typeface="Arial" pitchFamily="34" charset="0"/>
              </a:rPr>
              <a:t> </a:t>
            </a:r>
            <a:r>
              <a:rPr lang="en-US" sz="2300" dirty="0">
                <a:latin typeface="Arial" pitchFamily="34" charset="0"/>
                <a:cs typeface="Arial" pitchFamily="34" charset="0"/>
              </a:rPr>
              <a:t>and </a:t>
            </a:r>
            <a:r>
              <a:rPr lang="en-US" sz="2300" dirty="0" smtClean="0">
                <a:latin typeface="Arial" pitchFamily="34" charset="0"/>
                <a:cs typeface="Arial" pitchFamily="34" charset="0"/>
              </a:rPr>
              <a:t>±1.2 X 10</a:t>
            </a:r>
            <a:r>
              <a:rPr lang="en-US" sz="2300" baseline="30000" dirty="0" smtClean="0">
                <a:latin typeface="Arial" pitchFamily="34" charset="0"/>
                <a:cs typeface="Arial" pitchFamily="34" charset="0"/>
              </a:rPr>
              <a:t>-38</a:t>
            </a:r>
            <a:r>
              <a:rPr lang="en-US" sz="2300" dirty="0" smtClean="0">
                <a:latin typeface="Arial" pitchFamily="34" charset="0"/>
                <a:cs typeface="Arial" pitchFamily="34" charset="0"/>
              </a:rPr>
              <a:t>.</a:t>
            </a:r>
          </a:p>
          <a:p>
            <a:pPr lvl="1" algn="just"/>
            <a:r>
              <a:rPr lang="en-US" sz="2300" dirty="0" smtClean="0">
                <a:latin typeface="Arial" pitchFamily="34" charset="0"/>
                <a:cs typeface="Arial" pitchFamily="34" charset="0"/>
              </a:rPr>
              <a:t>Smaller space between smaller numbers and vice-versa.</a:t>
            </a: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14</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2060027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Fixed Vs. Floating Point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algn="just"/>
            <a:r>
              <a:rPr lang="en-US" sz="2700" dirty="0">
                <a:latin typeface="Arial" pitchFamily="34" charset="0"/>
                <a:cs typeface="Arial" pitchFamily="34" charset="0"/>
              </a:rPr>
              <a:t>All floating point DSPs </a:t>
            </a:r>
            <a:r>
              <a:rPr lang="en-US" sz="2700" dirty="0" smtClean="0">
                <a:latin typeface="Arial" pitchFamily="34" charset="0"/>
                <a:cs typeface="Arial" pitchFamily="34" charset="0"/>
              </a:rPr>
              <a:t>handle </a:t>
            </a:r>
            <a:r>
              <a:rPr lang="en-US" sz="2700" dirty="0">
                <a:latin typeface="Arial" pitchFamily="34" charset="0"/>
                <a:cs typeface="Arial" pitchFamily="34" charset="0"/>
              </a:rPr>
              <a:t>fixed point numbers, a necessity to implement </a:t>
            </a:r>
            <a:endParaRPr lang="en-US" sz="2700" dirty="0" smtClean="0">
              <a:latin typeface="Arial" pitchFamily="34" charset="0"/>
              <a:cs typeface="Arial" pitchFamily="34" charset="0"/>
            </a:endParaRPr>
          </a:p>
          <a:p>
            <a:pPr lvl="1" algn="just"/>
            <a:r>
              <a:rPr lang="en-US" sz="2300" dirty="0" smtClean="0">
                <a:latin typeface="Arial" pitchFamily="34" charset="0"/>
                <a:cs typeface="Arial" pitchFamily="34" charset="0"/>
              </a:rPr>
              <a:t>counters</a:t>
            </a:r>
            <a:r>
              <a:rPr lang="en-US" sz="2300" dirty="0">
                <a:latin typeface="Arial" pitchFamily="34" charset="0"/>
                <a:cs typeface="Arial" pitchFamily="34" charset="0"/>
              </a:rPr>
              <a:t>, </a:t>
            </a:r>
            <a:endParaRPr lang="en-US" sz="2300" dirty="0" smtClean="0">
              <a:latin typeface="Arial" pitchFamily="34" charset="0"/>
              <a:cs typeface="Arial" pitchFamily="34" charset="0"/>
            </a:endParaRPr>
          </a:p>
          <a:p>
            <a:pPr lvl="1" algn="just"/>
            <a:r>
              <a:rPr lang="en-US" sz="2300" dirty="0" smtClean="0">
                <a:latin typeface="Arial" pitchFamily="34" charset="0"/>
                <a:cs typeface="Arial" pitchFamily="34" charset="0"/>
              </a:rPr>
              <a:t>loops</a:t>
            </a:r>
            <a:r>
              <a:rPr lang="en-US" sz="2300" dirty="0">
                <a:latin typeface="Arial" pitchFamily="34" charset="0"/>
                <a:cs typeface="Arial" pitchFamily="34" charset="0"/>
              </a:rPr>
              <a:t>, </a:t>
            </a:r>
            <a:endParaRPr lang="en-US" sz="2300" dirty="0" smtClean="0">
              <a:latin typeface="Arial" pitchFamily="34" charset="0"/>
              <a:cs typeface="Arial" pitchFamily="34" charset="0"/>
            </a:endParaRPr>
          </a:p>
          <a:p>
            <a:pPr lvl="1" algn="just"/>
            <a:r>
              <a:rPr lang="en-US" sz="2300" dirty="0" smtClean="0">
                <a:latin typeface="Arial" pitchFamily="34" charset="0"/>
                <a:cs typeface="Arial" pitchFamily="34" charset="0"/>
              </a:rPr>
              <a:t>signals </a:t>
            </a:r>
            <a:r>
              <a:rPr lang="en-US" sz="2300" dirty="0">
                <a:latin typeface="Arial" pitchFamily="34" charset="0"/>
                <a:cs typeface="Arial" pitchFamily="34" charset="0"/>
              </a:rPr>
              <a:t>coming from the ADC and going to the DAC. </a:t>
            </a:r>
            <a:endParaRPr lang="en-US" sz="2300" dirty="0" smtClean="0">
              <a:latin typeface="Arial" pitchFamily="34" charset="0"/>
              <a:cs typeface="Arial" pitchFamily="34" charset="0"/>
            </a:endParaRPr>
          </a:p>
          <a:p>
            <a:pPr algn="just"/>
            <a:r>
              <a:rPr lang="en-US" sz="2700" dirty="0" smtClean="0">
                <a:latin typeface="Arial" pitchFamily="34" charset="0"/>
                <a:cs typeface="Arial" pitchFamily="34" charset="0"/>
              </a:rPr>
              <a:t>However</a:t>
            </a:r>
            <a:r>
              <a:rPr lang="en-US" sz="2700" dirty="0">
                <a:latin typeface="Arial" pitchFamily="34" charset="0"/>
                <a:cs typeface="Arial" pitchFamily="34" charset="0"/>
              </a:rPr>
              <a:t>, this </a:t>
            </a:r>
            <a:r>
              <a:rPr lang="en-US" sz="2700" b="1" dirty="0">
                <a:latin typeface="Arial" pitchFamily="34" charset="0"/>
                <a:cs typeface="Arial" pitchFamily="34" charset="0"/>
              </a:rPr>
              <a:t>doesn't mean</a:t>
            </a:r>
            <a:r>
              <a:rPr lang="en-US" sz="2700" dirty="0">
                <a:latin typeface="Arial" pitchFamily="34" charset="0"/>
                <a:cs typeface="Arial" pitchFamily="34" charset="0"/>
              </a:rPr>
              <a:t> that fixed point math will be carried out as </a:t>
            </a:r>
            <a:r>
              <a:rPr lang="en-US" sz="2700" b="1" dirty="0">
                <a:latin typeface="Arial" pitchFamily="34" charset="0"/>
                <a:cs typeface="Arial" pitchFamily="34" charset="0"/>
              </a:rPr>
              <a:t>quickly</a:t>
            </a:r>
            <a:r>
              <a:rPr lang="en-US" sz="2700" dirty="0">
                <a:latin typeface="Arial" pitchFamily="34" charset="0"/>
                <a:cs typeface="Arial" pitchFamily="34" charset="0"/>
              </a:rPr>
              <a:t> as the floating point operations; it depends on the </a:t>
            </a:r>
            <a:r>
              <a:rPr lang="en-US" sz="2700" b="1" dirty="0">
                <a:latin typeface="Arial" pitchFamily="34" charset="0"/>
                <a:cs typeface="Arial" pitchFamily="34" charset="0"/>
              </a:rPr>
              <a:t>internal architecture</a:t>
            </a:r>
            <a:r>
              <a:rPr lang="en-US" sz="2700" dirty="0">
                <a:latin typeface="Arial" pitchFamily="34" charset="0"/>
                <a:cs typeface="Arial" pitchFamily="34" charset="0"/>
              </a:rPr>
              <a:t>. </a:t>
            </a:r>
            <a:endParaRPr lang="en-US" sz="2700" dirty="0" smtClean="0">
              <a:latin typeface="Arial" pitchFamily="34" charset="0"/>
              <a:cs typeface="Arial" pitchFamily="34" charset="0"/>
            </a:endParaRPr>
          </a:p>
          <a:p>
            <a:pPr algn="just"/>
            <a:r>
              <a:rPr lang="en-US" sz="2700" dirty="0" smtClean="0">
                <a:latin typeface="Arial" pitchFamily="34" charset="0"/>
                <a:cs typeface="Arial" pitchFamily="34" charset="0"/>
              </a:rPr>
              <a:t>For </a:t>
            </a:r>
            <a:r>
              <a:rPr lang="en-US" sz="2700" dirty="0">
                <a:latin typeface="Arial" pitchFamily="34" charset="0"/>
                <a:cs typeface="Arial" pitchFamily="34" charset="0"/>
              </a:rPr>
              <a:t>instance, the SHARC DSPs are optimized for both floating point and fixed point operations, and executes them with equal </a:t>
            </a:r>
            <a:r>
              <a:rPr lang="en-US" sz="2700" dirty="0" smtClean="0">
                <a:latin typeface="Arial" pitchFamily="34" charset="0"/>
                <a:cs typeface="Arial" pitchFamily="34" charset="0"/>
              </a:rPr>
              <a:t>efficiency, referred </a:t>
            </a:r>
            <a:r>
              <a:rPr lang="en-US" sz="2700" dirty="0">
                <a:latin typeface="Arial" pitchFamily="34" charset="0"/>
                <a:cs typeface="Arial" pitchFamily="34" charset="0"/>
              </a:rPr>
              <a:t>to as </a:t>
            </a:r>
            <a:r>
              <a:rPr lang="en-US" sz="2700" b="1" dirty="0" smtClean="0">
                <a:latin typeface="Arial" pitchFamily="34" charset="0"/>
                <a:cs typeface="Arial" pitchFamily="34" charset="0"/>
              </a:rPr>
              <a:t>32-bit </a:t>
            </a:r>
            <a:r>
              <a:rPr lang="en-US" sz="2700" b="1" dirty="0">
                <a:latin typeface="Arial" pitchFamily="34" charset="0"/>
                <a:cs typeface="Arial" pitchFamily="34" charset="0"/>
              </a:rPr>
              <a:t>DSPs</a:t>
            </a:r>
            <a:r>
              <a:rPr lang="en-US" sz="2700" dirty="0" smtClean="0">
                <a:latin typeface="Arial" pitchFamily="34" charset="0"/>
                <a:cs typeface="Arial" pitchFamily="34" charset="0"/>
              </a:rPr>
              <a:t>, </a:t>
            </a:r>
            <a:r>
              <a:rPr lang="en-US" sz="2700" dirty="0">
                <a:latin typeface="Arial" pitchFamily="34" charset="0"/>
                <a:cs typeface="Arial" pitchFamily="34" charset="0"/>
              </a:rPr>
              <a:t>rather than just </a:t>
            </a:r>
            <a:r>
              <a:rPr lang="en-US" sz="2700" b="1" dirty="0" smtClean="0">
                <a:latin typeface="Arial" pitchFamily="34" charset="0"/>
                <a:cs typeface="Arial" pitchFamily="34" charset="0"/>
              </a:rPr>
              <a:t>Floating </a:t>
            </a:r>
            <a:r>
              <a:rPr lang="en-US" sz="2700" b="1" dirty="0">
                <a:latin typeface="Arial" pitchFamily="34" charset="0"/>
                <a:cs typeface="Arial" pitchFamily="34" charset="0"/>
              </a:rPr>
              <a:t>Point</a:t>
            </a:r>
            <a:r>
              <a:rPr lang="en-US" sz="2700" dirty="0" smtClean="0">
                <a:latin typeface="Arial" pitchFamily="34" charset="0"/>
                <a:cs typeface="Arial" pitchFamily="34" charset="0"/>
              </a:rPr>
              <a:t>.</a:t>
            </a: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15</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39701090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Fixed Vs. Floating Point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fontScale="92500" lnSpcReduction="20000"/>
          </a:bodyPr>
          <a:lstStyle/>
          <a:p>
            <a:pPr algn="just"/>
            <a:endParaRPr lang="en-US" sz="2700" dirty="0" smtClean="0">
              <a:latin typeface="Arial" pitchFamily="34" charset="0"/>
              <a:cs typeface="Arial" pitchFamily="34" charset="0"/>
            </a:endParaRPr>
          </a:p>
          <a:p>
            <a:pPr algn="just"/>
            <a:endParaRPr lang="en-US" sz="2700" dirty="0">
              <a:latin typeface="Arial" pitchFamily="34" charset="0"/>
              <a:cs typeface="Arial" pitchFamily="34" charset="0"/>
            </a:endParaRPr>
          </a:p>
          <a:p>
            <a:pPr algn="just"/>
            <a:endParaRPr lang="en-US" sz="2700" dirty="0" smtClean="0">
              <a:latin typeface="Arial" pitchFamily="34" charset="0"/>
              <a:cs typeface="Arial" pitchFamily="34" charset="0"/>
            </a:endParaRPr>
          </a:p>
          <a:p>
            <a:pPr algn="just"/>
            <a:endParaRPr lang="en-US" sz="2700" dirty="0" smtClean="0">
              <a:latin typeface="Arial" pitchFamily="34" charset="0"/>
              <a:cs typeface="Arial" pitchFamily="34" charset="0"/>
            </a:endParaRPr>
          </a:p>
          <a:p>
            <a:pPr algn="just"/>
            <a:endParaRPr lang="en-US" sz="2700" dirty="0">
              <a:latin typeface="Arial" pitchFamily="34" charset="0"/>
              <a:cs typeface="Arial" pitchFamily="34" charset="0"/>
            </a:endParaRPr>
          </a:p>
          <a:p>
            <a:pPr algn="just"/>
            <a:endParaRPr lang="en-US" sz="2700" dirty="0" smtClean="0">
              <a:latin typeface="Arial" pitchFamily="34" charset="0"/>
              <a:cs typeface="Arial" pitchFamily="34" charset="0"/>
            </a:endParaRPr>
          </a:p>
          <a:p>
            <a:pPr algn="just"/>
            <a:endParaRPr lang="en-US" sz="2700" dirty="0" smtClean="0">
              <a:latin typeface="Arial" pitchFamily="34" charset="0"/>
              <a:cs typeface="Arial" pitchFamily="34" charset="0"/>
            </a:endParaRPr>
          </a:p>
          <a:p>
            <a:pPr algn="just"/>
            <a:endParaRPr lang="en-US" sz="2700" dirty="0">
              <a:latin typeface="Arial" pitchFamily="34" charset="0"/>
              <a:cs typeface="Arial" pitchFamily="34" charset="0"/>
            </a:endParaRPr>
          </a:p>
          <a:p>
            <a:pPr algn="just"/>
            <a:r>
              <a:rPr lang="en-US" sz="2700" dirty="0" smtClean="0">
                <a:latin typeface="Arial" pitchFamily="34" charset="0"/>
                <a:cs typeface="Arial" pitchFamily="34" charset="0"/>
              </a:rPr>
              <a:t>The </a:t>
            </a:r>
            <a:r>
              <a:rPr lang="en-US" sz="2700" dirty="0">
                <a:latin typeface="Arial" pitchFamily="34" charset="0"/>
                <a:cs typeface="Arial" pitchFamily="34" charset="0"/>
              </a:rPr>
              <a:t>internal architecture of a floating point DSP is more complicated than for a fixed point device. </a:t>
            </a:r>
            <a:endParaRPr lang="en-US" sz="2700" dirty="0" smtClean="0">
              <a:latin typeface="Arial" pitchFamily="34" charset="0"/>
              <a:cs typeface="Arial" pitchFamily="34" charset="0"/>
            </a:endParaRPr>
          </a:p>
          <a:p>
            <a:pPr algn="just"/>
            <a:r>
              <a:rPr lang="en-US" sz="2700" dirty="0" smtClean="0">
                <a:latin typeface="Arial" pitchFamily="34" charset="0"/>
                <a:cs typeface="Arial" pitchFamily="34" charset="0"/>
              </a:rPr>
              <a:t>All </a:t>
            </a:r>
            <a:r>
              <a:rPr lang="en-US" sz="2700" dirty="0">
                <a:latin typeface="Arial" pitchFamily="34" charset="0"/>
                <a:cs typeface="Arial" pitchFamily="34" charset="0"/>
              </a:rPr>
              <a:t>the registers and data buses must be 32 bits wide instead of only 16; the multiplier and ALU must be able to quickly perform floating point arithmetic, the instruction set must be larger (so that they can handle both floating and fixed point numbers), and so on. </a:t>
            </a: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16</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xmlns="" val="0"/>
              </a:ext>
            </a:extLst>
          </a:blip>
          <a:srcRect l="40833" t="35178" r="27500" b="39625"/>
          <a:stretch/>
        </p:blipFill>
        <p:spPr>
          <a:xfrm>
            <a:off x="1554480" y="990583"/>
            <a:ext cx="6035040" cy="2699875"/>
          </a:xfrm>
          <a:prstGeom prst="rect">
            <a:avLst/>
          </a:prstGeom>
          <a:ln w="25400">
            <a:solidFill>
              <a:srgbClr val="7030A0"/>
            </a:solidFill>
          </a:ln>
        </p:spPr>
      </p:pic>
    </p:spTree>
    <p:extLst>
      <p:ext uri="{BB962C8B-B14F-4D97-AF65-F5344CB8AC3E}">
        <p14:creationId xmlns:p14="http://schemas.microsoft.com/office/powerpoint/2010/main" xmlns="" val="1746697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Fixed Vs. Floating Point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algn="just"/>
            <a:r>
              <a:rPr lang="en-US" sz="2700" dirty="0" smtClean="0">
                <a:latin typeface="Arial" pitchFamily="34" charset="0"/>
                <a:cs typeface="Arial" pitchFamily="34" charset="0"/>
              </a:rPr>
              <a:t>Floating </a:t>
            </a:r>
            <a:r>
              <a:rPr lang="en-US" sz="2700" dirty="0">
                <a:latin typeface="Arial" pitchFamily="34" charset="0"/>
                <a:cs typeface="Arial" pitchFamily="34" charset="0"/>
              </a:rPr>
              <a:t>point (32 bit) has better precision and a higher dynamic range than fixed point (16 bit</a:t>
            </a:r>
            <a:r>
              <a:rPr lang="en-US" sz="2700" dirty="0" smtClean="0">
                <a:latin typeface="Arial" pitchFamily="34" charset="0"/>
                <a:cs typeface="Arial" pitchFamily="34" charset="0"/>
              </a:rPr>
              <a:t>). </a:t>
            </a:r>
          </a:p>
          <a:p>
            <a:pPr algn="just"/>
            <a:r>
              <a:rPr lang="en-US" sz="2700" dirty="0" smtClean="0">
                <a:latin typeface="Arial" pitchFamily="34" charset="0"/>
                <a:cs typeface="Arial" pitchFamily="34" charset="0"/>
              </a:rPr>
              <a:t>In </a:t>
            </a:r>
            <a:r>
              <a:rPr lang="en-US" sz="2700" dirty="0">
                <a:latin typeface="Arial" pitchFamily="34" charset="0"/>
                <a:cs typeface="Arial" pitchFamily="34" charset="0"/>
              </a:rPr>
              <a:t>addition, floating point programs often have a shorter development cycle, since the programmer doesn't generally need to worry about issues such as overflow, underflow, and round-off error</a:t>
            </a:r>
            <a:r>
              <a:rPr lang="en-US" sz="2700" dirty="0" smtClean="0">
                <a:latin typeface="Arial" pitchFamily="34" charset="0"/>
                <a:cs typeface="Arial" pitchFamily="34" charset="0"/>
              </a:rPr>
              <a:t>.</a:t>
            </a:r>
          </a:p>
          <a:p>
            <a:pPr algn="just"/>
            <a:r>
              <a:rPr lang="en-US" sz="2700" dirty="0" smtClean="0">
                <a:latin typeface="Arial" pitchFamily="34" charset="0"/>
                <a:cs typeface="Arial" pitchFamily="34" charset="0"/>
              </a:rPr>
              <a:t>On </a:t>
            </a:r>
            <a:r>
              <a:rPr lang="en-US" sz="2700" dirty="0">
                <a:latin typeface="Arial" pitchFamily="34" charset="0"/>
                <a:cs typeface="Arial" pitchFamily="34" charset="0"/>
              </a:rPr>
              <a:t>the other hand, fixed point DSPs have traditionally been cheaper than floating point devices. </a:t>
            </a:r>
            <a:endParaRPr lang="en-US" sz="2700" dirty="0" smtClean="0">
              <a:latin typeface="Arial" pitchFamily="34" charset="0"/>
              <a:cs typeface="Arial" pitchFamily="34" charset="0"/>
            </a:endParaRPr>
          </a:p>
          <a:p>
            <a:pPr algn="just"/>
            <a:r>
              <a:rPr lang="en-US" sz="2700" b="1" dirty="0" smtClean="0">
                <a:latin typeface="Arial" pitchFamily="34" charset="0"/>
                <a:cs typeface="Arial" pitchFamily="34" charset="0"/>
              </a:rPr>
              <a:t>Performance:</a:t>
            </a:r>
            <a:r>
              <a:rPr lang="en-US" sz="2700" dirty="0" smtClean="0">
                <a:latin typeface="Arial" pitchFamily="34" charset="0"/>
                <a:cs typeface="Arial" pitchFamily="34" charset="0"/>
              </a:rPr>
              <a:t> What </a:t>
            </a:r>
            <a:r>
              <a:rPr lang="en-US" sz="2700" dirty="0">
                <a:latin typeface="Arial" pitchFamily="34" charset="0"/>
                <a:cs typeface="Arial" pitchFamily="34" charset="0"/>
              </a:rPr>
              <a:t>can a 32-bit floating point system do that a 16-bit fixed point can't? </a:t>
            </a:r>
            <a:r>
              <a:rPr lang="en-US" sz="2700" b="1" dirty="0" smtClean="0">
                <a:latin typeface="Arial" pitchFamily="34" charset="0"/>
                <a:cs typeface="Arial" pitchFamily="34" charset="0"/>
              </a:rPr>
              <a:t>Signal-to-noise </a:t>
            </a:r>
            <a:r>
              <a:rPr lang="en-US" sz="2700" b="1" dirty="0">
                <a:latin typeface="Arial" pitchFamily="34" charset="0"/>
                <a:cs typeface="Arial" pitchFamily="34" charset="0"/>
              </a:rPr>
              <a:t>ratio</a:t>
            </a:r>
            <a:r>
              <a:rPr lang="en-US" sz="2700" dirty="0">
                <a:latin typeface="Arial" pitchFamily="34" charset="0"/>
                <a:cs typeface="Arial" pitchFamily="34" charset="0"/>
              </a:rPr>
              <a:t>. </a:t>
            </a:r>
            <a:endParaRPr lang="en-US" sz="2700" dirty="0" smtClean="0">
              <a:latin typeface="Arial" pitchFamily="34" charset="0"/>
              <a:cs typeface="Arial" pitchFamily="34" charset="0"/>
            </a:endParaRPr>
          </a:p>
          <a:p>
            <a:pPr algn="just"/>
            <a:r>
              <a:rPr lang="en-US" sz="2700" dirty="0" smtClean="0">
                <a:latin typeface="Arial" pitchFamily="34" charset="0"/>
                <a:cs typeface="Arial" pitchFamily="34" charset="0"/>
              </a:rPr>
              <a:t>Each </a:t>
            </a:r>
            <a:r>
              <a:rPr lang="en-US" sz="2700" dirty="0">
                <a:latin typeface="Arial" pitchFamily="34" charset="0"/>
                <a:cs typeface="Arial" pitchFamily="34" charset="0"/>
              </a:rPr>
              <a:t>time we store a number in floating point notation, we add noise to the signal.</a:t>
            </a: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17</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2148405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Fixed Vs. Floating Point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lnSpcReduction="10000"/>
          </a:bodyPr>
          <a:lstStyle/>
          <a:p>
            <a:pPr algn="just"/>
            <a:r>
              <a:rPr lang="en-US" sz="2700" dirty="0">
                <a:latin typeface="Arial" pitchFamily="34" charset="0"/>
                <a:cs typeface="Arial" pitchFamily="34" charset="0"/>
              </a:rPr>
              <a:t>The same thing happens when a number is stored as a 16-bit fixed point value, except that the added noise is much worse</a:t>
            </a:r>
            <a:r>
              <a:rPr lang="en-US" sz="2700" dirty="0" smtClean="0">
                <a:latin typeface="Arial" pitchFamily="34" charset="0"/>
                <a:cs typeface="Arial" pitchFamily="34" charset="0"/>
              </a:rPr>
              <a:t>.</a:t>
            </a:r>
          </a:p>
          <a:p>
            <a:pPr algn="just"/>
            <a:r>
              <a:rPr lang="en-US" sz="2700" dirty="0">
                <a:latin typeface="Arial" pitchFamily="34" charset="0"/>
                <a:cs typeface="Arial" pitchFamily="34" charset="0"/>
              </a:rPr>
              <a:t>Noise in signals is usually represented by its standard deviation. </a:t>
            </a:r>
            <a:r>
              <a:rPr lang="en-US" sz="2700" dirty="0" smtClean="0">
                <a:latin typeface="Arial" pitchFamily="34" charset="0"/>
                <a:cs typeface="Arial" pitchFamily="34" charset="0"/>
              </a:rPr>
              <a:t>The </a:t>
            </a:r>
            <a:r>
              <a:rPr lang="en-US" sz="2700" dirty="0">
                <a:latin typeface="Arial" pitchFamily="34" charset="0"/>
                <a:cs typeface="Arial" pitchFamily="34" charset="0"/>
              </a:rPr>
              <a:t>signal-to-noise ratio for storing a floating point number is about 30 million to one, while for a fixed point number it is only about ten-thousand to one. </a:t>
            </a:r>
            <a:endParaRPr lang="en-US" sz="2700" dirty="0" smtClean="0">
              <a:latin typeface="Arial" pitchFamily="34" charset="0"/>
              <a:cs typeface="Arial" pitchFamily="34" charset="0"/>
            </a:endParaRPr>
          </a:p>
          <a:p>
            <a:pPr algn="just"/>
            <a:r>
              <a:rPr lang="en-US" sz="2700" dirty="0" smtClean="0">
                <a:latin typeface="Arial" pitchFamily="34" charset="0"/>
                <a:cs typeface="Arial" pitchFamily="34" charset="0"/>
              </a:rPr>
              <a:t>In </a:t>
            </a:r>
            <a:r>
              <a:rPr lang="en-US" sz="2700" dirty="0">
                <a:latin typeface="Arial" pitchFamily="34" charset="0"/>
                <a:cs typeface="Arial" pitchFamily="34" charset="0"/>
              </a:rPr>
              <a:t>other words, floating point has roughly 30,000 times less quantization noise than fixed point.</a:t>
            </a:r>
          </a:p>
          <a:p>
            <a:pPr algn="just"/>
            <a:r>
              <a:rPr lang="en-US" sz="2700" dirty="0" smtClean="0">
                <a:latin typeface="Arial" pitchFamily="34" charset="0"/>
                <a:cs typeface="Arial" pitchFamily="34" charset="0"/>
              </a:rPr>
              <a:t>Extended precision accumulator in DSP.</a:t>
            </a:r>
          </a:p>
          <a:p>
            <a:pPr algn="just"/>
            <a:r>
              <a:rPr lang="en-US" sz="2700" dirty="0">
                <a:latin typeface="Arial" pitchFamily="34" charset="0"/>
                <a:cs typeface="Arial" pitchFamily="34" charset="0"/>
              </a:rPr>
              <a:t>For example, in a 16 bit DSP it may have 32 to 40 bits, while in the SHARC DSPs it contains 80 bits for fixed point use</a:t>
            </a:r>
            <a:r>
              <a:rPr lang="en-US" sz="2700" dirty="0" smtClean="0">
                <a:latin typeface="Arial" pitchFamily="34" charset="0"/>
                <a:cs typeface="Arial" pitchFamily="34" charset="0"/>
              </a:rPr>
              <a:t>.</a:t>
            </a: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18</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404662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Fixed Vs. Floating Point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algn="just"/>
            <a:r>
              <a:rPr lang="en-US" sz="2700" dirty="0" smtClean="0">
                <a:latin typeface="Arial" pitchFamily="34" charset="0"/>
                <a:cs typeface="Arial" pitchFamily="34" charset="0"/>
              </a:rPr>
              <a:t>In </a:t>
            </a:r>
            <a:r>
              <a:rPr lang="en-US" sz="2700" dirty="0">
                <a:latin typeface="Arial" pitchFamily="34" charset="0"/>
                <a:cs typeface="Arial" pitchFamily="34" charset="0"/>
              </a:rPr>
              <a:t>addition to having lower quantization noise, floating point systems are also easier to develop algorithms for</a:t>
            </a:r>
            <a:r>
              <a:rPr lang="en-US" sz="2700" dirty="0" smtClean="0">
                <a:latin typeface="Arial" pitchFamily="34" charset="0"/>
                <a:cs typeface="Arial" pitchFamily="34" charset="0"/>
              </a:rPr>
              <a:t>.</a:t>
            </a:r>
          </a:p>
          <a:p>
            <a:pPr algn="just"/>
            <a:r>
              <a:rPr lang="en-US" sz="2700" dirty="0" smtClean="0">
                <a:latin typeface="Arial" pitchFamily="34" charset="0"/>
                <a:cs typeface="Arial" pitchFamily="34" charset="0"/>
              </a:rPr>
              <a:t>Most </a:t>
            </a:r>
            <a:r>
              <a:rPr lang="en-US" sz="2700" dirty="0">
                <a:latin typeface="Arial" pitchFamily="34" charset="0"/>
                <a:cs typeface="Arial" pitchFamily="34" charset="0"/>
              </a:rPr>
              <a:t>DSP techniques are based on repeated multiplications and additions. </a:t>
            </a:r>
            <a:endParaRPr lang="en-US" sz="2700" dirty="0" smtClean="0">
              <a:latin typeface="Arial" pitchFamily="34" charset="0"/>
              <a:cs typeface="Arial" pitchFamily="34" charset="0"/>
            </a:endParaRPr>
          </a:p>
          <a:p>
            <a:pPr algn="just"/>
            <a:r>
              <a:rPr lang="en-US" sz="2700" dirty="0" smtClean="0">
                <a:latin typeface="Arial" pitchFamily="34" charset="0"/>
                <a:cs typeface="Arial" pitchFamily="34" charset="0"/>
              </a:rPr>
              <a:t>In </a:t>
            </a:r>
            <a:r>
              <a:rPr lang="en-US" sz="2700" dirty="0">
                <a:latin typeface="Arial" pitchFamily="34" charset="0"/>
                <a:cs typeface="Arial" pitchFamily="34" charset="0"/>
              </a:rPr>
              <a:t>fixed point, the possibility of an overflow or underflow needs to be considered after each operation. </a:t>
            </a:r>
            <a:endParaRPr lang="en-US" sz="2700" dirty="0" smtClean="0">
              <a:latin typeface="Arial" pitchFamily="34" charset="0"/>
              <a:cs typeface="Arial" pitchFamily="34" charset="0"/>
            </a:endParaRPr>
          </a:p>
          <a:p>
            <a:pPr algn="just"/>
            <a:r>
              <a:rPr lang="en-US" sz="2700" dirty="0" smtClean="0">
                <a:latin typeface="Arial" pitchFamily="34" charset="0"/>
                <a:cs typeface="Arial" pitchFamily="34" charset="0"/>
              </a:rPr>
              <a:t>The </a:t>
            </a:r>
            <a:r>
              <a:rPr lang="en-US" sz="2700" dirty="0">
                <a:latin typeface="Arial" pitchFamily="34" charset="0"/>
                <a:cs typeface="Arial" pitchFamily="34" charset="0"/>
              </a:rPr>
              <a:t>programmer needs to continually understand the amplitude of the numbers, how the quantization errors are accumulating, and what scaling needs to take place. </a:t>
            </a:r>
            <a:endParaRPr lang="en-US" sz="2700" dirty="0" smtClean="0">
              <a:latin typeface="Arial" pitchFamily="34" charset="0"/>
              <a:cs typeface="Arial" pitchFamily="34" charset="0"/>
            </a:endParaRPr>
          </a:p>
          <a:p>
            <a:pPr algn="just"/>
            <a:r>
              <a:rPr lang="en-US" sz="2700" dirty="0" smtClean="0">
                <a:latin typeface="Arial" pitchFamily="34" charset="0"/>
                <a:cs typeface="Arial" pitchFamily="34" charset="0"/>
              </a:rPr>
              <a:t>In </a:t>
            </a:r>
            <a:r>
              <a:rPr lang="en-US" sz="2700" dirty="0">
                <a:latin typeface="Arial" pitchFamily="34" charset="0"/>
                <a:cs typeface="Arial" pitchFamily="34" charset="0"/>
              </a:rPr>
              <a:t>comparison, these issues do not arise in floating point; the numbers take care of themselves (except in rare cases</a:t>
            </a:r>
            <a:r>
              <a:rPr lang="en-US" sz="2700" dirty="0" smtClean="0">
                <a:latin typeface="Arial" pitchFamily="34" charset="0"/>
                <a:cs typeface="Arial" pitchFamily="34" charset="0"/>
              </a:rPr>
              <a:t>).</a:t>
            </a: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19</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856159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Agenda</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r>
              <a:rPr lang="en-US" sz="2700" dirty="0" smtClean="0">
                <a:latin typeface="Arial" pitchFamily="34" charset="0"/>
                <a:cs typeface="Arial" pitchFamily="34" charset="0"/>
              </a:rPr>
              <a:t>How DSPs are different?</a:t>
            </a:r>
          </a:p>
          <a:p>
            <a:r>
              <a:rPr lang="en-US" sz="2700" dirty="0" smtClean="0">
                <a:latin typeface="Arial" pitchFamily="34" charset="0"/>
                <a:cs typeface="Arial" pitchFamily="34" charset="0"/>
              </a:rPr>
              <a:t>Circular Buffering</a:t>
            </a:r>
          </a:p>
          <a:p>
            <a:r>
              <a:rPr lang="en-US" sz="2700" dirty="0" smtClean="0">
                <a:latin typeface="Arial" pitchFamily="34" charset="0"/>
                <a:cs typeface="Arial" pitchFamily="34" charset="0"/>
              </a:rPr>
              <a:t>DSP Architecture</a:t>
            </a:r>
          </a:p>
          <a:p>
            <a:r>
              <a:rPr lang="en-US" sz="2700" dirty="0" smtClean="0">
                <a:latin typeface="Arial" pitchFamily="34" charset="0"/>
                <a:cs typeface="Arial" pitchFamily="34" charset="0"/>
              </a:rPr>
              <a:t>Fixed </a:t>
            </a:r>
            <a:r>
              <a:rPr lang="en-US" sz="2700" dirty="0" err="1" smtClean="0">
                <a:latin typeface="Arial" pitchFamily="34" charset="0"/>
                <a:cs typeface="Arial" pitchFamily="34" charset="0"/>
              </a:rPr>
              <a:t>vs</a:t>
            </a:r>
            <a:r>
              <a:rPr lang="en-US" sz="2700" dirty="0" smtClean="0">
                <a:latin typeface="Arial" pitchFamily="34" charset="0"/>
                <a:cs typeface="Arial" pitchFamily="34" charset="0"/>
              </a:rPr>
              <a:t> Floating point</a:t>
            </a:r>
          </a:p>
          <a:p>
            <a:r>
              <a:rPr lang="en-US" sz="2700" dirty="0" smtClean="0">
                <a:latin typeface="Arial" pitchFamily="34" charset="0"/>
                <a:cs typeface="Arial" pitchFamily="34" charset="0"/>
              </a:rPr>
              <a:t>How Fast are DSPs?</a:t>
            </a:r>
          </a:p>
          <a:p>
            <a:r>
              <a:rPr lang="en-US" sz="2700" dirty="0" smtClean="0">
                <a:latin typeface="Arial" pitchFamily="34" charset="0"/>
                <a:cs typeface="Arial" pitchFamily="34" charset="0"/>
              </a:rPr>
              <a:t>DSP Market</a:t>
            </a:r>
          </a:p>
          <a:p>
            <a:r>
              <a:rPr lang="en-US" sz="2700" dirty="0">
                <a:latin typeface="Arial" pitchFamily="34" charset="0"/>
                <a:cs typeface="Arial" pitchFamily="34" charset="0"/>
              </a:rPr>
              <a:t>Selecting </a:t>
            </a:r>
            <a:r>
              <a:rPr lang="en-US" sz="2700" dirty="0" smtClean="0">
                <a:latin typeface="Arial" pitchFamily="34" charset="0"/>
                <a:cs typeface="Arial" pitchFamily="34" charset="0"/>
              </a:rPr>
              <a:t>DSPs</a:t>
            </a:r>
          </a:p>
          <a:p>
            <a:r>
              <a:rPr lang="en-US" sz="2700" dirty="0" smtClean="0">
                <a:latin typeface="Arial" pitchFamily="34" charset="0"/>
                <a:cs typeface="Arial" pitchFamily="34" charset="0"/>
              </a:rPr>
              <a:t>DSP Architectures:</a:t>
            </a:r>
          </a:p>
          <a:p>
            <a:pPr lvl="1"/>
            <a:r>
              <a:rPr lang="en-US" sz="2300" dirty="0" smtClean="0">
                <a:latin typeface="Arial" pitchFamily="34" charset="0"/>
                <a:cs typeface="Arial" pitchFamily="34" charset="0"/>
              </a:rPr>
              <a:t>TMS320C50</a:t>
            </a:r>
          </a:p>
          <a:p>
            <a:pPr lvl="1"/>
            <a:r>
              <a:rPr lang="en-US" sz="2300" dirty="0" smtClean="0">
                <a:latin typeface="Arial" pitchFamily="34" charset="0"/>
                <a:cs typeface="Arial" pitchFamily="34" charset="0"/>
              </a:rPr>
              <a:t>TMS320C54x</a:t>
            </a:r>
            <a:endParaRPr lang="en-US" sz="2300" dirty="0">
              <a:latin typeface="Arial" pitchFamily="34" charset="0"/>
              <a:cs typeface="Arial" pitchFamily="34" charset="0"/>
            </a:endParaRPr>
          </a:p>
          <a:p>
            <a:endParaRPr lang="en-US" sz="2700" dirty="0" smtClean="0">
              <a:latin typeface="Arial" pitchFamily="34" charset="0"/>
              <a:cs typeface="Arial" pitchFamily="34" charset="0"/>
            </a:endParaRPr>
          </a:p>
          <a:p>
            <a:pPr marL="0" indent="0">
              <a:buNone/>
            </a:pP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2</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Fixed Vs. Floating Point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4114800" cy="5638800"/>
          </a:xfrm>
        </p:spPr>
        <p:txBody>
          <a:bodyPr>
            <a:normAutofit lnSpcReduction="10000"/>
          </a:bodyPr>
          <a:lstStyle/>
          <a:p>
            <a:pPr marL="0" indent="0" algn="just">
              <a:buNone/>
            </a:pPr>
            <a:r>
              <a:rPr lang="en-US" sz="2700" b="1" dirty="0" smtClean="0">
                <a:latin typeface="Arial" panose="020B0604020202020204" pitchFamily="34" charset="0"/>
                <a:cs typeface="Arial" pitchFamily="34" charset="0"/>
              </a:rPr>
              <a:t>Multiplication:</a:t>
            </a:r>
          </a:p>
          <a:p>
            <a:pPr algn="just"/>
            <a:r>
              <a:rPr lang="en-US" sz="2400" dirty="0" smtClean="0">
                <a:latin typeface="Arial" pitchFamily="34" charset="0"/>
                <a:cs typeface="Arial" pitchFamily="34" charset="0"/>
              </a:rPr>
              <a:t>Floating Point:</a:t>
            </a:r>
          </a:p>
          <a:p>
            <a:pPr lvl="1" algn="just"/>
            <a:r>
              <a:rPr lang="en-US" sz="2000" dirty="0" err="1">
                <a:latin typeface="Arial" pitchFamily="34" charset="0"/>
                <a:cs typeface="Arial" pitchFamily="34" charset="0"/>
              </a:rPr>
              <a:t>Fn</a:t>
            </a:r>
            <a:r>
              <a:rPr lang="en-US" sz="2000" dirty="0">
                <a:latin typeface="Arial" pitchFamily="34" charset="0"/>
                <a:cs typeface="Arial" pitchFamily="34" charset="0"/>
              </a:rPr>
              <a:t> = </a:t>
            </a:r>
            <a:r>
              <a:rPr lang="en-US" sz="2000" dirty="0" err="1">
                <a:latin typeface="Arial" pitchFamily="34" charset="0"/>
                <a:cs typeface="Arial" pitchFamily="34" charset="0"/>
              </a:rPr>
              <a:t>Fx</a:t>
            </a:r>
            <a:r>
              <a:rPr lang="en-US" sz="2000" dirty="0">
                <a:latin typeface="Arial" pitchFamily="34" charset="0"/>
                <a:cs typeface="Arial" pitchFamily="34" charset="0"/>
              </a:rPr>
              <a:t> * </a:t>
            </a:r>
            <a:r>
              <a:rPr lang="en-US" sz="2000" dirty="0" err="1">
                <a:latin typeface="Arial" pitchFamily="34" charset="0"/>
                <a:cs typeface="Arial" pitchFamily="34" charset="0"/>
              </a:rPr>
              <a:t>Fy</a:t>
            </a:r>
            <a:r>
              <a:rPr lang="en-US" sz="2000" dirty="0">
                <a:latin typeface="Arial" pitchFamily="34" charset="0"/>
                <a:cs typeface="Arial" pitchFamily="34" charset="0"/>
              </a:rPr>
              <a:t>, where </a:t>
            </a:r>
            <a:r>
              <a:rPr lang="en-US" sz="2000" dirty="0" err="1">
                <a:latin typeface="Arial" pitchFamily="34" charset="0"/>
                <a:cs typeface="Arial" pitchFamily="34" charset="0"/>
              </a:rPr>
              <a:t>Fn</a:t>
            </a:r>
            <a:r>
              <a:rPr lang="en-US" sz="2000" dirty="0">
                <a:latin typeface="Arial" pitchFamily="34" charset="0"/>
                <a:cs typeface="Arial" pitchFamily="34" charset="0"/>
              </a:rPr>
              <a:t>, </a:t>
            </a:r>
            <a:r>
              <a:rPr lang="en-US" sz="2000" dirty="0" err="1">
                <a:latin typeface="Arial" pitchFamily="34" charset="0"/>
                <a:cs typeface="Arial" pitchFamily="34" charset="0"/>
              </a:rPr>
              <a:t>Fx</a:t>
            </a:r>
            <a:r>
              <a:rPr lang="en-US" sz="2000" dirty="0">
                <a:latin typeface="Arial" pitchFamily="34" charset="0"/>
                <a:cs typeface="Arial" pitchFamily="34" charset="0"/>
              </a:rPr>
              <a:t>, and </a:t>
            </a:r>
            <a:r>
              <a:rPr lang="en-US" sz="2000" dirty="0" err="1">
                <a:latin typeface="Arial" pitchFamily="34" charset="0"/>
                <a:cs typeface="Arial" pitchFamily="34" charset="0"/>
              </a:rPr>
              <a:t>Fy</a:t>
            </a:r>
            <a:r>
              <a:rPr lang="en-US" sz="2000" dirty="0">
                <a:latin typeface="Arial" pitchFamily="34" charset="0"/>
                <a:cs typeface="Arial" pitchFamily="34" charset="0"/>
              </a:rPr>
              <a:t> are any of the 16 data </a:t>
            </a:r>
            <a:r>
              <a:rPr lang="en-US" sz="2000" dirty="0" smtClean="0">
                <a:latin typeface="Arial" pitchFamily="34" charset="0"/>
                <a:cs typeface="Arial" pitchFamily="34" charset="0"/>
              </a:rPr>
              <a:t>registers.</a:t>
            </a:r>
            <a:endParaRPr lang="en-US" sz="2000" dirty="0">
              <a:latin typeface="Arial" pitchFamily="34" charset="0"/>
              <a:cs typeface="Arial" pitchFamily="34" charset="0"/>
            </a:endParaRPr>
          </a:p>
          <a:p>
            <a:pPr algn="just"/>
            <a:r>
              <a:rPr lang="en-US" sz="2400" dirty="0" smtClean="0">
                <a:latin typeface="Arial" pitchFamily="34" charset="0"/>
                <a:cs typeface="Arial" pitchFamily="34" charset="0"/>
              </a:rPr>
              <a:t>Fixed Point:</a:t>
            </a:r>
          </a:p>
          <a:p>
            <a:pPr lvl="1" algn="just"/>
            <a:r>
              <a:rPr lang="en-US" sz="2000" dirty="0" err="1">
                <a:latin typeface="Arial" panose="020B0604020202020204" pitchFamily="34" charset="0"/>
                <a:cs typeface="Arial" panose="020B0604020202020204" pitchFamily="34" charset="0"/>
              </a:rPr>
              <a:t>Rn</a:t>
            </a:r>
            <a:r>
              <a:rPr lang="en-US" sz="2000" dirty="0">
                <a:latin typeface="Arial" panose="020B0604020202020204" pitchFamily="34" charset="0"/>
                <a:cs typeface="Arial" panose="020B0604020202020204" pitchFamily="34" charset="0"/>
              </a:rPr>
              <a:t>, Rx, and </a:t>
            </a:r>
            <a:r>
              <a:rPr lang="en-US" sz="2000" dirty="0" err="1">
                <a:latin typeface="Arial" panose="020B0604020202020204" pitchFamily="34" charset="0"/>
                <a:cs typeface="Arial" panose="020B0604020202020204" pitchFamily="34" charset="0"/>
              </a:rPr>
              <a:t>Ry</a:t>
            </a:r>
            <a:r>
              <a:rPr lang="en-US" sz="2000" dirty="0">
                <a:latin typeface="Arial" panose="020B0604020202020204" pitchFamily="34" charset="0"/>
                <a:cs typeface="Arial" panose="020B0604020202020204" pitchFamily="34" charset="0"/>
              </a:rPr>
              <a:t> refer to any of the 16 data </a:t>
            </a:r>
            <a:r>
              <a:rPr lang="en-US" sz="2000" dirty="0" smtClean="0">
                <a:latin typeface="Arial" panose="020B0604020202020204" pitchFamily="34" charset="0"/>
                <a:cs typeface="Arial" panose="020B0604020202020204" pitchFamily="34" charset="0"/>
              </a:rPr>
              <a:t>registers.</a:t>
            </a:r>
          </a:p>
          <a:p>
            <a:pPr lvl="1" algn="just"/>
            <a:r>
              <a:rPr lang="en-US" sz="2000" dirty="0" smtClean="0">
                <a:latin typeface="Arial" panose="020B0604020202020204" pitchFamily="34" charset="0"/>
                <a:cs typeface="Arial" panose="020B0604020202020204" pitchFamily="34" charset="0"/>
              </a:rPr>
              <a:t>MRF </a:t>
            </a:r>
            <a:r>
              <a:rPr lang="en-US" sz="2000" dirty="0">
                <a:latin typeface="Arial" panose="020B0604020202020204" pitchFamily="34" charset="0"/>
                <a:cs typeface="Arial" panose="020B0604020202020204" pitchFamily="34" charset="0"/>
              </a:rPr>
              <a:t>and MRB are 80 bit </a:t>
            </a:r>
            <a:r>
              <a:rPr lang="en-US" sz="2000" dirty="0" smtClean="0">
                <a:latin typeface="Arial" panose="020B0604020202020204" pitchFamily="34" charset="0"/>
                <a:cs typeface="Arial" panose="020B0604020202020204" pitchFamily="34" charset="0"/>
              </a:rPr>
              <a:t>accumulators</a:t>
            </a:r>
          </a:p>
          <a:p>
            <a:pPr lvl="1" algn="just"/>
            <a:r>
              <a:rPr lang="en-US" sz="2000" dirty="0" smtClean="0">
                <a:latin typeface="Arial" panose="020B0604020202020204" pitchFamily="34" charset="0"/>
                <a:cs typeface="Arial" panose="020B0604020202020204" pitchFamily="34" charset="0"/>
              </a:rPr>
              <a:t>Signed </a:t>
            </a:r>
            <a:r>
              <a:rPr lang="en-US" sz="2000" dirty="0">
                <a:latin typeface="Arial" pitchFamily="34" charset="0"/>
                <a:cs typeface="Arial" pitchFamily="34" charset="0"/>
              </a:rPr>
              <a:t>or </a:t>
            </a:r>
            <a:r>
              <a:rPr lang="en-US" sz="2000" dirty="0" smtClean="0">
                <a:latin typeface="Arial" pitchFamily="34" charset="0"/>
                <a:cs typeface="Arial" pitchFamily="34" charset="0"/>
              </a:rPr>
              <a:t>Unsigned </a:t>
            </a:r>
            <a:r>
              <a:rPr lang="en-US" sz="2000" dirty="0">
                <a:latin typeface="Arial" pitchFamily="34" charset="0"/>
                <a:cs typeface="Arial" pitchFamily="34" charset="0"/>
              </a:rPr>
              <a:t>(S or U</a:t>
            </a:r>
            <a:r>
              <a:rPr lang="en-US" sz="2000" dirty="0" smtClean="0">
                <a:latin typeface="Arial" pitchFamily="34" charset="0"/>
                <a:cs typeface="Arial" pitchFamily="34" charset="0"/>
              </a:rPr>
              <a:t>).</a:t>
            </a:r>
          </a:p>
          <a:p>
            <a:pPr lvl="1" algn="just"/>
            <a:r>
              <a:rPr lang="en-US" sz="2000" dirty="0">
                <a:latin typeface="Arial" pitchFamily="34" charset="0"/>
                <a:cs typeface="Arial" pitchFamily="34" charset="0"/>
              </a:rPr>
              <a:t>The RND and SAT options are ways of controlling rounding and register </a:t>
            </a:r>
            <a:r>
              <a:rPr lang="en-US" sz="2000" dirty="0" smtClean="0">
                <a:latin typeface="Arial" pitchFamily="34" charset="0"/>
                <a:cs typeface="Arial" pitchFamily="34" charset="0"/>
              </a:rPr>
              <a:t>overflow.</a:t>
            </a:r>
            <a:endParaRPr lang="en-US" sz="24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20</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xmlns="" val="0"/>
              </a:ext>
            </a:extLst>
          </a:blip>
          <a:srcRect l="27500" t="23715" r="42500" b="16997"/>
          <a:stretch/>
        </p:blipFill>
        <p:spPr>
          <a:xfrm>
            <a:off x="4212337" y="929640"/>
            <a:ext cx="4855463" cy="5394960"/>
          </a:xfrm>
          <a:prstGeom prst="rect">
            <a:avLst/>
          </a:prstGeom>
          <a:ln w="25400">
            <a:solidFill>
              <a:srgbClr val="7030A0"/>
            </a:solidFill>
          </a:ln>
        </p:spPr>
      </p:pic>
    </p:spTree>
    <p:extLst>
      <p:ext uri="{BB962C8B-B14F-4D97-AF65-F5344CB8AC3E}">
        <p14:creationId xmlns:p14="http://schemas.microsoft.com/office/powerpoint/2010/main" xmlns="" val="240010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Fixed Vs. Floating Point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69280"/>
          </a:xfrm>
        </p:spPr>
        <p:txBody>
          <a:bodyPr>
            <a:normAutofit/>
          </a:bodyPr>
          <a:lstStyle/>
          <a:p>
            <a:pPr algn="just"/>
            <a:r>
              <a:rPr lang="en-US" sz="2700" dirty="0" smtClean="0">
                <a:latin typeface="Arial" pitchFamily="34" charset="0"/>
                <a:cs typeface="Arial" pitchFamily="34" charset="0"/>
              </a:rPr>
              <a:t>Given </a:t>
            </a:r>
            <a:r>
              <a:rPr lang="en-US" sz="2700" dirty="0">
                <a:latin typeface="Arial" pitchFamily="34" charset="0"/>
                <a:cs typeface="Arial" pitchFamily="34" charset="0"/>
              </a:rPr>
              <a:t>these tradeoffs between fixed and floating point, how do you choose which to use? Here are some things to consider. </a:t>
            </a:r>
            <a:endParaRPr lang="en-US" sz="2700" dirty="0" smtClean="0">
              <a:latin typeface="Arial" pitchFamily="34" charset="0"/>
              <a:cs typeface="Arial" pitchFamily="34" charset="0"/>
            </a:endParaRPr>
          </a:p>
          <a:p>
            <a:pPr lvl="1" algn="just"/>
            <a:r>
              <a:rPr lang="en-US" sz="2300" dirty="0" smtClean="0">
                <a:latin typeface="Arial" pitchFamily="34" charset="0"/>
                <a:cs typeface="Arial" pitchFamily="34" charset="0"/>
              </a:rPr>
              <a:t>First</a:t>
            </a:r>
            <a:r>
              <a:rPr lang="en-US" sz="2300" dirty="0">
                <a:latin typeface="Arial" pitchFamily="34" charset="0"/>
                <a:cs typeface="Arial" pitchFamily="34" charset="0"/>
              </a:rPr>
              <a:t>, look at how many bits are used in the ADC and DAC. In many applications, 12-14 bits per sample is the crossover for using fixed versus floating point. For instance, television and other video signals typically use 8 bit ADC and DAC, and the precision of fixed point is acceptable. </a:t>
            </a:r>
            <a:endParaRPr lang="en-US" sz="2300" dirty="0" smtClean="0">
              <a:latin typeface="Arial" pitchFamily="34" charset="0"/>
              <a:cs typeface="Arial" pitchFamily="34" charset="0"/>
            </a:endParaRPr>
          </a:p>
          <a:p>
            <a:pPr lvl="1" algn="just"/>
            <a:r>
              <a:rPr lang="en-US" sz="2300" dirty="0" smtClean="0">
                <a:latin typeface="Arial" pitchFamily="34" charset="0"/>
                <a:cs typeface="Arial" pitchFamily="34" charset="0"/>
              </a:rPr>
              <a:t>In </a:t>
            </a:r>
            <a:r>
              <a:rPr lang="en-US" sz="2300" dirty="0">
                <a:latin typeface="Arial" pitchFamily="34" charset="0"/>
                <a:cs typeface="Arial" pitchFamily="34" charset="0"/>
              </a:rPr>
              <a:t>comparison, professional audio applications can sample with as high as 20 or 24 bits, and almost certainly need floating point to capture the large dynamic range.</a:t>
            </a:r>
            <a:endParaRPr lang="en-US" sz="2300" dirty="0" smtClean="0">
              <a:latin typeface="Arial" pitchFamily="34" charset="0"/>
              <a:cs typeface="Arial" pitchFamily="34" charset="0"/>
            </a:endParaRPr>
          </a:p>
          <a:p>
            <a:pPr algn="just"/>
            <a:r>
              <a:rPr lang="en-US" sz="2700" dirty="0" smtClean="0">
                <a:latin typeface="Arial" pitchFamily="34" charset="0"/>
                <a:cs typeface="Arial" pitchFamily="34" charset="0"/>
              </a:rPr>
              <a:t>Complexity </a:t>
            </a:r>
            <a:r>
              <a:rPr lang="en-US" sz="2700" dirty="0">
                <a:latin typeface="Arial" pitchFamily="34" charset="0"/>
                <a:cs typeface="Arial" pitchFamily="34" charset="0"/>
              </a:rPr>
              <a:t>of the </a:t>
            </a:r>
            <a:r>
              <a:rPr lang="en-US" sz="2700" dirty="0" smtClean="0">
                <a:latin typeface="Arial" pitchFamily="34" charset="0"/>
                <a:cs typeface="Arial" pitchFamily="34" charset="0"/>
              </a:rPr>
              <a:t>algorithm: </a:t>
            </a:r>
            <a:r>
              <a:rPr lang="en-US" sz="2700" dirty="0">
                <a:latin typeface="Arial" pitchFamily="34" charset="0"/>
                <a:cs typeface="Arial" pitchFamily="34" charset="0"/>
              </a:rPr>
              <a:t>If it is relatively simple, think fixed point; if it is more complicated, think floating point</a:t>
            </a:r>
            <a:r>
              <a:rPr lang="en-US" sz="2700" dirty="0" smtClean="0">
                <a:latin typeface="Arial" pitchFamily="34" charset="0"/>
                <a:cs typeface="Arial" pitchFamily="34" charset="0"/>
              </a:rPr>
              <a:t>.</a:t>
            </a:r>
          </a:p>
          <a:p>
            <a:pPr algn="just"/>
            <a:r>
              <a:rPr lang="en-US" sz="2700" dirty="0" smtClean="0">
                <a:latin typeface="Arial" pitchFamily="34" charset="0"/>
                <a:cs typeface="Arial" pitchFamily="34" charset="0"/>
              </a:rPr>
              <a:t>Cost of the algorithm.</a:t>
            </a: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21</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3032995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Fixed Vs. Floating Point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marL="0" indent="0" algn="just">
              <a:buNone/>
            </a:pPr>
            <a:r>
              <a:rPr lang="en-US" sz="2700" b="1" dirty="0" smtClean="0">
                <a:latin typeface="Arial" pitchFamily="34" charset="0"/>
                <a:cs typeface="Arial" pitchFamily="34" charset="0"/>
              </a:rPr>
              <a:t>DSP Trends:</a:t>
            </a:r>
          </a:p>
          <a:p>
            <a:pPr algn="just"/>
            <a:endParaRPr lang="en-US" sz="2700" dirty="0">
              <a:latin typeface="Arial" pitchFamily="34" charset="0"/>
              <a:cs typeface="Arial" pitchFamily="34" charset="0"/>
            </a:endParaRPr>
          </a:p>
          <a:p>
            <a:pPr algn="just"/>
            <a:endParaRPr lang="en-US" sz="2700" dirty="0" smtClean="0">
              <a:latin typeface="Arial" pitchFamily="34" charset="0"/>
              <a:cs typeface="Arial" pitchFamily="34" charset="0"/>
            </a:endParaRPr>
          </a:p>
          <a:p>
            <a:pPr algn="just"/>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22</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xmlns="" val="0"/>
              </a:ext>
            </a:extLst>
          </a:blip>
          <a:srcRect l="25000" t="20356" r="36666" b="17391"/>
          <a:stretch/>
        </p:blipFill>
        <p:spPr>
          <a:xfrm>
            <a:off x="2525477" y="914400"/>
            <a:ext cx="6008923" cy="5486400"/>
          </a:xfrm>
          <a:prstGeom prst="rect">
            <a:avLst/>
          </a:prstGeom>
          <a:ln w="25400">
            <a:solidFill>
              <a:srgbClr val="7030A0"/>
            </a:solidFill>
          </a:ln>
        </p:spPr>
      </p:pic>
    </p:spTree>
    <p:extLst>
      <p:ext uri="{BB962C8B-B14F-4D97-AF65-F5344CB8AC3E}">
        <p14:creationId xmlns:p14="http://schemas.microsoft.com/office/powerpoint/2010/main" xmlns="" val="23506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How Fast are DSP?</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algn="just"/>
            <a:r>
              <a:rPr lang="en-US" sz="2700" dirty="0" smtClean="0">
                <a:latin typeface="Arial" pitchFamily="34" charset="0"/>
                <a:cs typeface="Arial" pitchFamily="34" charset="0"/>
              </a:rPr>
              <a:t>The </a:t>
            </a:r>
            <a:r>
              <a:rPr lang="en-US" sz="2700" dirty="0">
                <a:latin typeface="Arial" pitchFamily="34" charset="0"/>
                <a:cs typeface="Arial" pitchFamily="34" charset="0"/>
              </a:rPr>
              <a:t>primary reason for using a DSP instead of a traditional microprocessor is speed, the ability to move samples into the device, carry out the needed mathematical operations, and output the processed data. </a:t>
            </a:r>
            <a:endParaRPr lang="en-US" sz="2700" dirty="0" smtClean="0">
              <a:latin typeface="Arial" pitchFamily="34" charset="0"/>
              <a:cs typeface="Arial" pitchFamily="34" charset="0"/>
            </a:endParaRPr>
          </a:p>
          <a:p>
            <a:pPr algn="just"/>
            <a:r>
              <a:rPr lang="en-US" sz="2700" dirty="0" smtClean="0">
                <a:latin typeface="Arial" pitchFamily="34" charset="0"/>
                <a:cs typeface="Arial" pitchFamily="34" charset="0"/>
              </a:rPr>
              <a:t>How </a:t>
            </a:r>
            <a:r>
              <a:rPr lang="en-US" sz="2700" dirty="0">
                <a:latin typeface="Arial" pitchFamily="34" charset="0"/>
                <a:cs typeface="Arial" pitchFamily="34" charset="0"/>
              </a:rPr>
              <a:t>fast are DSPs? </a:t>
            </a:r>
            <a:endParaRPr lang="en-US" sz="2700" dirty="0" smtClean="0">
              <a:latin typeface="Arial" pitchFamily="34" charset="0"/>
              <a:cs typeface="Arial" pitchFamily="34" charset="0"/>
            </a:endParaRPr>
          </a:p>
          <a:p>
            <a:pPr lvl="1" algn="just"/>
            <a:r>
              <a:rPr lang="en-US" sz="2300" dirty="0" smtClean="0">
                <a:latin typeface="Arial" pitchFamily="34" charset="0"/>
                <a:cs typeface="Arial" pitchFamily="34" charset="0"/>
              </a:rPr>
              <a:t>Benchmarks. </a:t>
            </a:r>
          </a:p>
          <a:p>
            <a:pPr lvl="1" algn="just"/>
            <a:r>
              <a:rPr lang="en-US" sz="2300" dirty="0" smtClean="0">
                <a:latin typeface="Arial" pitchFamily="34" charset="0"/>
                <a:cs typeface="Arial" pitchFamily="34" charset="0"/>
              </a:rPr>
              <a:t>For </a:t>
            </a:r>
            <a:r>
              <a:rPr lang="en-US" sz="2300" dirty="0">
                <a:latin typeface="Arial" pitchFamily="34" charset="0"/>
                <a:cs typeface="Arial" pitchFamily="34" charset="0"/>
              </a:rPr>
              <a:t>instance, </a:t>
            </a:r>
            <a:r>
              <a:rPr lang="en-US" sz="2300" dirty="0" smtClean="0">
                <a:latin typeface="Arial" pitchFamily="34" charset="0"/>
                <a:cs typeface="Arial" pitchFamily="34" charset="0"/>
              </a:rPr>
              <a:t>Fixed </a:t>
            </a:r>
            <a:r>
              <a:rPr lang="en-US" sz="2300" dirty="0">
                <a:latin typeface="Arial" pitchFamily="34" charset="0"/>
                <a:cs typeface="Arial" pitchFamily="34" charset="0"/>
              </a:rPr>
              <a:t>point systems </a:t>
            </a:r>
            <a:r>
              <a:rPr lang="en-US" sz="2300" dirty="0" smtClean="0">
                <a:latin typeface="Arial" pitchFamily="34" charset="0"/>
                <a:cs typeface="Arial" pitchFamily="34" charset="0"/>
              </a:rPr>
              <a:t>in MIPS </a:t>
            </a:r>
            <a:r>
              <a:rPr lang="en-US" sz="2300" dirty="0">
                <a:latin typeface="Arial" pitchFamily="34" charset="0"/>
                <a:cs typeface="Arial" pitchFamily="34" charset="0"/>
              </a:rPr>
              <a:t>(million integer operations per second). </a:t>
            </a:r>
            <a:r>
              <a:rPr lang="en-US" sz="2300" dirty="0" smtClean="0">
                <a:latin typeface="Arial" pitchFamily="34" charset="0"/>
                <a:cs typeface="Arial" pitchFamily="34" charset="0"/>
              </a:rPr>
              <a:t>Floating </a:t>
            </a:r>
            <a:r>
              <a:rPr lang="en-US" sz="2300" dirty="0">
                <a:latin typeface="Arial" pitchFamily="34" charset="0"/>
                <a:cs typeface="Arial" pitchFamily="34" charset="0"/>
              </a:rPr>
              <a:t>point devices </a:t>
            </a:r>
            <a:r>
              <a:rPr lang="en-US" sz="2300" dirty="0" smtClean="0">
                <a:latin typeface="Arial" pitchFamily="34" charset="0"/>
                <a:cs typeface="Arial" pitchFamily="34" charset="0"/>
              </a:rPr>
              <a:t>in </a:t>
            </a:r>
            <a:r>
              <a:rPr lang="en-US" sz="2300" dirty="0">
                <a:latin typeface="Arial" pitchFamily="34" charset="0"/>
                <a:cs typeface="Arial" pitchFamily="34" charset="0"/>
              </a:rPr>
              <a:t>MFLOPS (million floating point operations per second).</a:t>
            </a:r>
            <a:endParaRPr lang="en-US" sz="2300" dirty="0" smtClean="0">
              <a:latin typeface="Arial" pitchFamily="34" charset="0"/>
              <a:cs typeface="Arial" pitchFamily="34" charset="0"/>
            </a:endParaRPr>
          </a:p>
          <a:p>
            <a:pPr algn="just"/>
            <a:r>
              <a:rPr lang="en-US" sz="2700" dirty="0">
                <a:latin typeface="Arial" pitchFamily="34" charset="0"/>
                <a:cs typeface="Arial" pitchFamily="34" charset="0"/>
              </a:rPr>
              <a:t>The idea behind benchmarks is to provide a head-to-head comparison to show which is the best device</a:t>
            </a:r>
            <a:r>
              <a:rPr lang="en-US" sz="2700" dirty="0" smtClean="0">
                <a:latin typeface="Arial" pitchFamily="34" charset="0"/>
                <a:cs typeface="Arial" pitchFamily="34" charset="0"/>
              </a:rPr>
              <a:t>.</a:t>
            </a:r>
            <a:endParaRPr lang="en-US" sz="2700" dirty="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23</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2541987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How Fast are DSP?</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algn="just"/>
            <a:endParaRPr lang="en-US" sz="2700" dirty="0" smtClean="0">
              <a:latin typeface="Arial" pitchFamily="34" charset="0"/>
              <a:cs typeface="Arial" pitchFamily="34" charset="0"/>
            </a:endParaRPr>
          </a:p>
          <a:p>
            <a:pPr algn="just"/>
            <a:endParaRPr lang="en-US" sz="2700" dirty="0">
              <a:latin typeface="Arial" pitchFamily="34" charset="0"/>
              <a:cs typeface="Arial" pitchFamily="34" charset="0"/>
            </a:endParaRPr>
          </a:p>
          <a:p>
            <a:pPr algn="just"/>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24</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xmlns="" val="0"/>
              </a:ext>
            </a:extLst>
          </a:blip>
          <a:srcRect l="23333" t="29249" r="36666" b="20356"/>
          <a:stretch/>
        </p:blipFill>
        <p:spPr>
          <a:xfrm>
            <a:off x="626828" y="864704"/>
            <a:ext cx="7863840" cy="5570215"/>
          </a:xfrm>
          <a:prstGeom prst="rect">
            <a:avLst/>
          </a:prstGeom>
          <a:ln w="25400">
            <a:solidFill>
              <a:srgbClr val="7030A0"/>
            </a:solidFill>
          </a:ln>
        </p:spPr>
      </p:pic>
    </p:spTree>
    <p:extLst>
      <p:ext uri="{BB962C8B-B14F-4D97-AF65-F5344CB8AC3E}">
        <p14:creationId xmlns:p14="http://schemas.microsoft.com/office/powerpoint/2010/main" xmlns="" val="955722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How Fast are DSP?</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marL="0" indent="0" algn="just">
              <a:buNone/>
            </a:pPr>
            <a:r>
              <a:rPr lang="en-US" sz="2700" b="1" dirty="0" smtClean="0">
                <a:latin typeface="Arial" pitchFamily="34" charset="0"/>
                <a:cs typeface="Arial" pitchFamily="34" charset="0"/>
              </a:rPr>
              <a:t>Multi-Processing systems:</a:t>
            </a:r>
          </a:p>
          <a:p>
            <a:pPr algn="just"/>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25</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xmlns="" val="0"/>
              </a:ext>
            </a:extLst>
          </a:blip>
          <a:srcRect l="25000" t="24803" r="42500" b="14427"/>
          <a:stretch/>
        </p:blipFill>
        <p:spPr>
          <a:xfrm>
            <a:off x="2148840" y="1316496"/>
            <a:ext cx="4846320" cy="5094846"/>
          </a:xfrm>
          <a:prstGeom prst="rect">
            <a:avLst/>
          </a:prstGeom>
          <a:ln w="25400">
            <a:solidFill>
              <a:srgbClr val="7030A0"/>
            </a:solidFill>
          </a:ln>
        </p:spPr>
      </p:pic>
    </p:spTree>
    <p:extLst>
      <p:ext uri="{BB962C8B-B14F-4D97-AF65-F5344CB8AC3E}">
        <p14:creationId xmlns:p14="http://schemas.microsoft.com/office/powerpoint/2010/main" xmlns="" val="50607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How Fast are DSP?</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marL="0" indent="0" algn="just">
              <a:buNone/>
            </a:pPr>
            <a:r>
              <a:rPr lang="en-US" sz="2700" b="1" dirty="0" smtClean="0">
                <a:latin typeface="Arial" pitchFamily="34" charset="0"/>
                <a:cs typeface="Arial" pitchFamily="34" charset="0"/>
              </a:rPr>
              <a:t>Multi-Processing Mesh Configuration Systems</a:t>
            </a:r>
            <a:r>
              <a:rPr lang="en-US" sz="2700" b="1" dirty="0">
                <a:latin typeface="Arial" pitchFamily="34" charset="0"/>
                <a:cs typeface="Arial" pitchFamily="34" charset="0"/>
              </a:rPr>
              <a:t>:</a:t>
            </a:r>
            <a:endParaRPr lang="en-US" sz="2700" dirty="0" smtClean="0">
              <a:latin typeface="Arial" pitchFamily="34" charset="0"/>
              <a:cs typeface="Arial" pitchFamily="34" charset="0"/>
            </a:endParaRPr>
          </a:p>
          <a:p>
            <a:pPr algn="just"/>
            <a:endParaRPr lang="en-US" sz="2700" dirty="0">
              <a:latin typeface="Arial" pitchFamily="34" charset="0"/>
              <a:cs typeface="Arial" pitchFamily="34" charset="0"/>
            </a:endParaRPr>
          </a:p>
          <a:p>
            <a:pPr algn="just"/>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26</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xmlns="" val="0"/>
              </a:ext>
            </a:extLst>
          </a:blip>
          <a:srcRect l="27499" t="26680" r="40834" b="25889"/>
          <a:stretch/>
        </p:blipFill>
        <p:spPr>
          <a:xfrm>
            <a:off x="1600200" y="1371600"/>
            <a:ext cx="5943600" cy="5005134"/>
          </a:xfrm>
          <a:prstGeom prst="rect">
            <a:avLst/>
          </a:prstGeom>
          <a:ln w="25400">
            <a:solidFill>
              <a:srgbClr val="7030A0"/>
            </a:solidFill>
          </a:ln>
        </p:spPr>
      </p:pic>
    </p:spTree>
    <p:extLst>
      <p:ext uri="{BB962C8B-B14F-4D97-AF65-F5344CB8AC3E}">
        <p14:creationId xmlns:p14="http://schemas.microsoft.com/office/powerpoint/2010/main" xmlns="" val="3440942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DSP Market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algn="just"/>
            <a:endParaRPr lang="en-US" sz="2700" dirty="0" smtClean="0">
              <a:latin typeface="Arial" pitchFamily="34" charset="0"/>
              <a:cs typeface="Arial" pitchFamily="34" charset="0"/>
            </a:endParaRPr>
          </a:p>
          <a:p>
            <a:pPr algn="just"/>
            <a:endParaRPr lang="en-US" sz="2700" dirty="0">
              <a:latin typeface="Arial" pitchFamily="34" charset="0"/>
              <a:cs typeface="Arial" pitchFamily="34" charset="0"/>
            </a:endParaRPr>
          </a:p>
          <a:p>
            <a:pPr algn="just"/>
            <a:endParaRPr lang="en-US" sz="2700" dirty="0" smtClean="0">
              <a:latin typeface="Arial" pitchFamily="34" charset="0"/>
              <a:cs typeface="Arial" pitchFamily="34" charset="0"/>
            </a:endParaRPr>
          </a:p>
          <a:p>
            <a:pPr marL="0" indent="0" algn="just">
              <a:buNone/>
            </a:pPr>
            <a:r>
              <a:rPr lang="en-US" sz="2700" b="1" u="sng" dirty="0" smtClean="0">
                <a:latin typeface="Arial" pitchFamily="34" charset="0"/>
                <a:cs typeface="Arial" pitchFamily="34" charset="0"/>
              </a:rPr>
              <a:t>Purchase:</a:t>
            </a:r>
            <a:endParaRPr lang="en-US" sz="2700" b="1" u="sng" dirty="0">
              <a:latin typeface="Arial" pitchFamily="34" charset="0"/>
              <a:cs typeface="Arial" pitchFamily="34" charset="0"/>
            </a:endParaRPr>
          </a:p>
          <a:p>
            <a:pPr algn="just"/>
            <a:r>
              <a:rPr lang="en-US" sz="2700" dirty="0" smtClean="0">
                <a:latin typeface="Arial" pitchFamily="34" charset="0"/>
                <a:cs typeface="Arial" pitchFamily="34" charset="0"/>
              </a:rPr>
              <a:t>Core</a:t>
            </a:r>
          </a:p>
          <a:p>
            <a:pPr algn="just"/>
            <a:r>
              <a:rPr lang="en-US" sz="2700" dirty="0" smtClean="0">
                <a:latin typeface="Arial" pitchFamily="34" charset="0"/>
                <a:cs typeface="Arial" pitchFamily="34" charset="0"/>
              </a:rPr>
              <a:t>Processor</a:t>
            </a:r>
          </a:p>
          <a:p>
            <a:pPr algn="just"/>
            <a:r>
              <a:rPr lang="en-US" sz="2700" dirty="0" smtClean="0">
                <a:latin typeface="Arial" pitchFamily="34" charset="0"/>
                <a:cs typeface="Arial" pitchFamily="34" charset="0"/>
              </a:rPr>
              <a:t>Boards</a:t>
            </a: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27</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xmlns="" val="0"/>
              </a:ext>
            </a:extLst>
          </a:blip>
          <a:srcRect l="41667" t="26285" r="30833" b="35178"/>
          <a:stretch/>
        </p:blipFill>
        <p:spPr>
          <a:xfrm>
            <a:off x="2286000" y="1066800"/>
            <a:ext cx="6675120" cy="5259202"/>
          </a:xfrm>
          <a:prstGeom prst="rect">
            <a:avLst/>
          </a:prstGeom>
          <a:ln w="25400">
            <a:solidFill>
              <a:srgbClr val="7030A0"/>
            </a:solidFill>
          </a:ln>
        </p:spPr>
      </p:pic>
    </p:spTree>
    <p:extLst>
      <p:ext uri="{BB962C8B-B14F-4D97-AF65-F5344CB8AC3E}">
        <p14:creationId xmlns:p14="http://schemas.microsoft.com/office/powerpoint/2010/main" xmlns="" val="3371395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DSP Market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algn="just"/>
            <a:endParaRPr lang="en-US" sz="2700" dirty="0" smtClean="0">
              <a:latin typeface="Arial" pitchFamily="34" charset="0"/>
              <a:cs typeface="Arial" pitchFamily="34" charset="0"/>
            </a:endParaRPr>
          </a:p>
          <a:p>
            <a:pPr algn="just"/>
            <a:endParaRPr lang="en-US" sz="2700" dirty="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28</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xmlns="" val="0"/>
              </a:ext>
            </a:extLst>
          </a:blip>
          <a:srcRect l="36667" t="30731" r="35000" b="23320"/>
          <a:stretch/>
        </p:blipFill>
        <p:spPr>
          <a:xfrm>
            <a:off x="1508760" y="864704"/>
            <a:ext cx="6126480" cy="5585917"/>
          </a:xfrm>
          <a:prstGeom prst="rect">
            <a:avLst/>
          </a:prstGeom>
          <a:ln w="25400">
            <a:solidFill>
              <a:srgbClr val="7030A0"/>
            </a:solidFill>
          </a:ln>
        </p:spPr>
      </p:pic>
    </p:spTree>
    <p:extLst>
      <p:ext uri="{BB962C8B-B14F-4D97-AF65-F5344CB8AC3E}">
        <p14:creationId xmlns:p14="http://schemas.microsoft.com/office/powerpoint/2010/main" xmlns="" val="30425620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Selecting DSPs</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marL="0" indent="0" algn="just">
              <a:buNone/>
            </a:pPr>
            <a:r>
              <a:rPr lang="en-US" sz="2700" dirty="0" smtClean="0">
                <a:latin typeface="Arial" pitchFamily="34" charset="0"/>
                <a:cs typeface="Arial" pitchFamily="34" charset="0"/>
              </a:rPr>
              <a:t>Factors affecting the selection of DSP processor for any given application:</a:t>
            </a:r>
          </a:p>
          <a:p>
            <a:pPr marL="514350" indent="-514350" algn="just">
              <a:buFont typeface="+mj-lt"/>
              <a:buAutoNum type="arabicPeriod"/>
            </a:pPr>
            <a:r>
              <a:rPr lang="en-US" sz="2700" dirty="0" smtClean="0">
                <a:latin typeface="Arial" pitchFamily="34" charset="0"/>
                <a:cs typeface="Arial" pitchFamily="34" charset="0"/>
              </a:rPr>
              <a:t>Architectural Features</a:t>
            </a:r>
          </a:p>
          <a:p>
            <a:pPr marL="914400" lvl="1" indent="-514350" algn="just"/>
            <a:r>
              <a:rPr lang="en-US" sz="2300" dirty="0" smtClean="0">
                <a:latin typeface="Arial" pitchFamily="34" charset="0"/>
                <a:cs typeface="Arial" pitchFamily="34" charset="0"/>
              </a:rPr>
              <a:t>On-Chip Memory</a:t>
            </a:r>
          </a:p>
          <a:p>
            <a:pPr marL="914400" lvl="1" indent="-514350" algn="just"/>
            <a:r>
              <a:rPr lang="en-US" sz="2300" dirty="0" smtClean="0">
                <a:latin typeface="Arial" pitchFamily="34" charset="0"/>
                <a:cs typeface="Arial" pitchFamily="34" charset="0"/>
              </a:rPr>
              <a:t>Special instructions</a:t>
            </a:r>
          </a:p>
          <a:p>
            <a:pPr marL="914400" lvl="1" indent="-514350" algn="just"/>
            <a:r>
              <a:rPr lang="en-US" sz="2300" dirty="0" smtClean="0">
                <a:latin typeface="Arial" pitchFamily="34" charset="0"/>
                <a:cs typeface="Arial" pitchFamily="34" charset="0"/>
              </a:rPr>
              <a:t>I/O capability.</a:t>
            </a:r>
          </a:p>
          <a:p>
            <a:pPr marL="514350" indent="-514350" algn="just">
              <a:buFont typeface="+mj-lt"/>
              <a:buAutoNum type="arabicPeriod"/>
            </a:pPr>
            <a:r>
              <a:rPr lang="en-US" sz="2700" dirty="0" smtClean="0">
                <a:latin typeface="Arial" pitchFamily="34" charset="0"/>
                <a:cs typeface="Arial" pitchFamily="34" charset="0"/>
              </a:rPr>
              <a:t>Execution Speed</a:t>
            </a:r>
          </a:p>
          <a:p>
            <a:pPr marL="514350" indent="-514350" algn="just">
              <a:buFont typeface="+mj-lt"/>
              <a:buAutoNum type="arabicPeriod"/>
            </a:pPr>
            <a:r>
              <a:rPr lang="en-US" sz="2700" dirty="0" smtClean="0">
                <a:latin typeface="Arial" pitchFamily="34" charset="0"/>
                <a:cs typeface="Arial" pitchFamily="34" charset="0"/>
              </a:rPr>
              <a:t>Types of arithmetic</a:t>
            </a:r>
          </a:p>
          <a:p>
            <a:pPr marL="914400" lvl="1" indent="-514350" algn="just"/>
            <a:r>
              <a:rPr lang="en-US" sz="2300" dirty="0" smtClean="0">
                <a:latin typeface="Arial" pitchFamily="34" charset="0"/>
                <a:cs typeface="Arial" pitchFamily="34" charset="0"/>
              </a:rPr>
              <a:t>Fixed point</a:t>
            </a:r>
          </a:p>
          <a:p>
            <a:pPr marL="914400" lvl="1" indent="-514350" algn="just"/>
            <a:r>
              <a:rPr lang="en-US" sz="2300" dirty="0" smtClean="0">
                <a:latin typeface="Arial" pitchFamily="34" charset="0"/>
                <a:cs typeface="Arial" pitchFamily="34" charset="0"/>
              </a:rPr>
              <a:t>Floating point</a:t>
            </a:r>
          </a:p>
          <a:p>
            <a:pPr marL="514350" indent="-514350" algn="just">
              <a:buFont typeface="+mj-lt"/>
              <a:buAutoNum type="arabicPeriod"/>
            </a:pPr>
            <a:r>
              <a:rPr lang="en-US" sz="2700" dirty="0" smtClean="0">
                <a:latin typeface="Arial" pitchFamily="34" charset="0"/>
                <a:cs typeface="Arial" pitchFamily="34" charset="0"/>
              </a:rPr>
              <a:t>Word length</a:t>
            </a:r>
          </a:p>
          <a:p>
            <a:pPr marL="914400" lvl="1" indent="-514350" algn="just"/>
            <a:r>
              <a:rPr lang="en-US" sz="2300" dirty="0" smtClean="0">
                <a:latin typeface="Arial" pitchFamily="34" charset="0"/>
                <a:cs typeface="Arial" pitchFamily="34" charset="0"/>
              </a:rPr>
              <a:t>8/16/32 or any</a:t>
            </a:r>
          </a:p>
          <a:p>
            <a:pPr marL="914400" lvl="1" indent="-514350" algn="just">
              <a:buFont typeface="+mj-lt"/>
              <a:buAutoNum type="arabicPeriod"/>
            </a:pPr>
            <a:endParaRPr lang="en-US" sz="2300" dirty="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29</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1602770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How DSPs are different?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r>
              <a:rPr lang="en-US" sz="2700" dirty="0" smtClean="0">
                <a:latin typeface="Arial" pitchFamily="34" charset="0"/>
                <a:cs typeface="Arial" pitchFamily="34" charset="0"/>
              </a:rPr>
              <a:t>Computers are extremely capable in two areas:</a:t>
            </a:r>
          </a:p>
          <a:p>
            <a:pPr lvl="1"/>
            <a:r>
              <a:rPr lang="en-US" sz="2300" dirty="0" smtClean="0">
                <a:latin typeface="Arial" pitchFamily="34" charset="0"/>
                <a:cs typeface="Arial" pitchFamily="34" charset="0"/>
              </a:rPr>
              <a:t>Data Manipulation</a:t>
            </a:r>
          </a:p>
          <a:p>
            <a:pPr lvl="1"/>
            <a:r>
              <a:rPr lang="en-US" sz="2300" dirty="0" smtClean="0">
                <a:latin typeface="Arial" pitchFamily="34" charset="0"/>
                <a:cs typeface="Arial" pitchFamily="34" charset="0"/>
              </a:rPr>
              <a:t>Mathematical Calculation</a:t>
            </a:r>
          </a:p>
          <a:p>
            <a:r>
              <a:rPr lang="en-US" sz="2700" dirty="0" smtClean="0">
                <a:latin typeface="Arial" pitchFamily="34" charset="0"/>
                <a:cs typeface="Arial" pitchFamily="34" charset="0"/>
              </a:rPr>
              <a:t>All µPs perform both tasks; but cannot be optimized for both.</a:t>
            </a:r>
          </a:p>
          <a:p>
            <a:pPr lvl="1"/>
            <a:r>
              <a:rPr lang="en-US" sz="2300" dirty="0" smtClean="0">
                <a:latin typeface="Arial" pitchFamily="34" charset="0"/>
                <a:cs typeface="Arial" pitchFamily="34" charset="0"/>
              </a:rPr>
              <a:t>Technical trade-offs: Size of instruction sets, interrupts, </a:t>
            </a:r>
            <a:r>
              <a:rPr lang="en-US" sz="2300" dirty="0" err="1" smtClean="0">
                <a:latin typeface="Arial" pitchFamily="34" charset="0"/>
                <a:cs typeface="Arial" pitchFamily="34" charset="0"/>
              </a:rPr>
              <a:t>etc</a:t>
            </a:r>
            <a:r>
              <a:rPr lang="en-US" sz="2300" dirty="0" smtClean="0">
                <a:latin typeface="Arial" pitchFamily="34" charset="0"/>
                <a:cs typeface="Arial" pitchFamily="34" charset="0"/>
              </a:rPr>
              <a:t>,.</a:t>
            </a:r>
          </a:p>
          <a:p>
            <a:pPr lvl="1"/>
            <a:r>
              <a:rPr lang="en-US" sz="2300" dirty="0" smtClean="0">
                <a:latin typeface="Arial" pitchFamily="34" charset="0"/>
                <a:cs typeface="Arial" pitchFamily="34" charset="0"/>
              </a:rPr>
              <a:t>Market issues: Cost, lifetime, </a:t>
            </a:r>
            <a:r>
              <a:rPr lang="en-US" sz="2300" dirty="0" err="1" smtClean="0">
                <a:latin typeface="Arial" pitchFamily="34" charset="0"/>
                <a:cs typeface="Arial" pitchFamily="34" charset="0"/>
              </a:rPr>
              <a:t>etc</a:t>
            </a:r>
            <a:r>
              <a:rPr lang="en-US" sz="2300" dirty="0" smtClean="0">
                <a:latin typeface="Arial" pitchFamily="34" charset="0"/>
                <a:cs typeface="Arial" pitchFamily="34" charset="0"/>
              </a:rPr>
              <a:t>,.</a:t>
            </a:r>
          </a:p>
          <a:p>
            <a:endParaRPr lang="en-US" sz="2700" dirty="0" smtClean="0">
              <a:latin typeface="Arial" pitchFamily="34" charset="0"/>
              <a:cs typeface="Arial" pitchFamily="34" charset="0"/>
            </a:endParaRPr>
          </a:p>
          <a:p>
            <a:endParaRPr lang="en-US" sz="2700" dirty="0" smtClean="0">
              <a:latin typeface="Arial" pitchFamily="34" charset="0"/>
              <a:cs typeface="Arial" pitchFamily="34" charset="0"/>
            </a:endParaRPr>
          </a:p>
          <a:p>
            <a:pPr marL="0" indent="0">
              <a:buNone/>
            </a:pP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3</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xmlns="" val="0"/>
              </a:ext>
            </a:extLst>
          </a:blip>
          <a:srcRect l="19167" t="29249" r="24167" b="35178"/>
          <a:stretch/>
        </p:blipFill>
        <p:spPr>
          <a:xfrm>
            <a:off x="1188720" y="3936400"/>
            <a:ext cx="6766560" cy="2388200"/>
          </a:xfrm>
          <a:prstGeom prst="rect">
            <a:avLst/>
          </a:prstGeom>
          <a:ln w="25400">
            <a:solidFill>
              <a:srgbClr val="9933FF"/>
            </a:solidFill>
          </a:ln>
        </p:spPr>
      </p:pic>
    </p:spTree>
    <p:extLst>
      <p:ext uri="{BB962C8B-B14F-4D97-AF65-F5344CB8AC3E}">
        <p14:creationId xmlns:p14="http://schemas.microsoft.com/office/powerpoint/2010/main" xmlns="" val="1494504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DSP Architectures: TMS320C50</a:t>
            </a:r>
            <a:endParaRPr lang="en-US" sz="4000" b="1" dirty="0">
              <a:solidFill>
                <a:schemeClr val="bg1">
                  <a:lumMod val="95000"/>
                </a:schemeClr>
              </a:solidFill>
              <a:latin typeface="Arial" pitchFamily="34" charset="0"/>
              <a:cs typeface="Arial" pitchFamily="34" charset="0"/>
            </a:endParaRPr>
          </a:p>
        </p:txBody>
      </p:sp>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xmlns="" val="0"/>
              </a:ext>
            </a:extLst>
          </a:blip>
          <a:srcRect l="25833" t="24803" r="29167" b="8498"/>
          <a:stretch/>
        </p:blipFill>
        <p:spPr>
          <a:xfrm>
            <a:off x="1280160" y="914400"/>
            <a:ext cx="6583680" cy="5486400"/>
          </a:xfrm>
          <a:ln w="25400">
            <a:solidFill>
              <a:srgbClr val="7030A0"/>
            </a:solidFill>
          </a:ln>
        </p:spPr>
      </p:pic>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30</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1204665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DSP Architectures: TMS320C54x</a:t>
            </a:r>
            <a:endParaRPr lang="en-US" sz="4000" b="1" dirty="0">
              <a:solidFill>
                <a:schemeClr val="bg1">
                  <a:lumMod val="95000"/>
                </a:schemeClr>
              </a:solidFill>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31</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xmlns="" val="0"/>
              </a:ext>
            </a:extLst>
          </a:blip>
          <a:srcRect l="33334" t="18874" r="32500" b="11462"/>
          <a:stretch/>
        </p:blipFill>
        <p:spPr>
          <a:xfrm>
            <a:off x="2148840" y="879961"/>
            <a:ext cx="4846320" cy="5555530"/>
          </a:xfrm>
          <a:prstGeom prst="rect">
            <a:avLst/>
          </a:prstGeom>
          <a:ln w="25400">
            <a:solidFill>
              <a:srgbClr val="7030A0"/>
            </a:solidFill>
          </a:ln>
        </p:spPr>
      </p:pic>
    </p:spTree>
    <p:extLst>
      <p:ext uri="{BB962C8B-B14F-4D97-AF65-F5344CB8AC3E}">
        <p14:creationId xmlns:p14="http://schemas.microsoft.com/office/powerpoint/2010/main" xmlns="" val="31448369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7" name="Title 1"/>
          <p:cNvSpPr txBox="1">
            <a:spLocks/>
          </p:cNvSpPr>
          <p:nvPr/>
        </p:nvSpPr>
        <p:spPr>
          <a:xfrm>
            <a:off x="0" y="2926080"/>
            <a:ext cx="9144000" cy="1005840"/>
          </a:xfrm>
          <a:prstGeom prst="rect">
            <a:avLst/>
          </a:prstGeom>
          <a:solidFill>
            <a:srgbClr val="7030A0"/>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700" b="1" dirty="0" smtClean="0">
                <a:solidFill>
                  <a:schemeClr val="bg1">
                    <a:lumMod val="95000"/>
                  </a:schemeClr>
                </a:solidFill>
                <a:latin typeface="Arial" pitchFamily="34" charset="0"/>
                <a:cs typeface="Arial" pitchFamily="34" charset="0"/>
              </a:rPr>
              <a:t>Thank you</a:t>
            </a:r>
            <a:endParaRPr lang="en-US" sz="5700" b="1" dirty="0">
              <a:solidFill>
                <a:schemeClr val="bg1">
                  <a:lumMod val="95000"/>
                </a:schemeClr>
              </a:solidFill>
              <a:latin typeface="Arial" pitchFamily="34" charset="0"/>
              <a:cs typeface="Arial" pitchFamily="34" charset="0"/>
            </a:endParaRPr>
          </a:p>
        </p:txBody>
      </p:sp>
      <p:sp>
        <p:nvSpPr>
          <p:cNvPr id="9" name="Title 1"/>
          <p:cNvSpPr txBox="1">
            <a:spLocks/>
          </p:cNvSpPr>
          <p:nvPr/>
        </p:nvSpPr>
        <p:spPr>
          <a:xfrm>
            <a:off x="0" y="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xmlns="" val="23829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How DSPs are different?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pPr marL="0" indent="0">
              <a:buNone/>
            </a:pPr>
            <a:endParaRPr lang="en-US" sz="2700" dirty="0" smtClean="0">
              <a:latin typeface="Arial" pitchFamily="34" charset="0"/>
              <a:cs typeface="Arial" pitchFamily="34" charset="0"/>
            </a:endParaRPr>
          </a:p>
          <a:p>
            <a:endParaRPr lang="en-US" sz="2700" dirty="0" smtClean="0">
              <a:latin typeface="Arial" pitchFamily="34" charset="0"/>
              <a:cs typeface="Arial" pitchFamily="34" charset="0"/>
            </a:endParaRPr>
          </a:p>
          <a:p>
            <a:pPr marL="0" indent="0">
              <a:buNone/>
            </a:pP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4</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8" name="Picture 2"/>
          <p:cNvPicPr>
            <a:picLocks noChangeAspect="1" noChangeArrowheads="1"/>
          </p:cNvPicPr>
          <p:nvPr/>
        </p:nvPicPr>
        <p:blipFill>
          <a:blip r:embed="rId3" cstate="print"/>
          <a:srcRect/>
          <a:stretch>
            <a:fillRect/>
          </a:stretch>
        </p:blipFill>
        <p:spPr bwMode="auto">
          <a:xfrm>
            <a:off x="685800" y="995776"/>
            <a:ext cx="7772400" cy="5309969"/>
          </a:xfrm>
          <a:prstGeom prst="rect">
            <a:avLst/>
          </a:prstGeom>
          <a:noFill/>
          <a:ln w="25400">
            <a:solidFill>
              <a:srgbClr val="9933FF"/>
            </a:solidFill>
            <a:miter lim="800000"/>
            <a:headEnd/>
            <a:tailEnd/>
          </a:ln>
        </p:spPr>
      </p:pic>
    </p:spTree>
    <p:extLst>
      <p:ext uri="{BB962C8B-B14F-4D97-AF65-F5344CB8AC3E}">
        <p14:creationId xmlns:p14="http://schemas.microsoft.com/office/powerpoint/2010/main" xmlns="" val="1930980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How DSPs are different?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endParaRPr lang="en-US" sz="2700" dirty="0" smtClean="0">
              <a:latin typeface="Arial" pitchFamily="34" charset="0"/>
              <a:cs typeface="Arial" pitchFamily="34" charset="0"/>
            </a:endParaRPr>
          </a:p>
          <a:p>
            <a:endParaRPr lang="en-US" sz="2700" dirty="0" smtClean="0">
              <a:latin typeface="Arial" pitchFamily="34" charset="0"/>
              <a:cs typeface="Arial" pitchFamily="34" charset="0"/>
            </a:endParaRPr>
          </a:p>
          <a:p>
            <a:pPr marL="0" indent="0">
              <a:buNone/>
            </a:pP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5</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xmlns="" val="0"/>
              </a:ext>
            </a:extLst>
          </a:blip>
          <a:srcRect l="54167" t="14427" r="20000" b="11463"/>
          <a:stretch/>
        </p:blipFill>
        <p:spPr>
          <a:xfrm>
            <a:off x="5471159" y="914400"/>
            <a:ext cx="3401568" cy="5486400"/>
          </a:xfrm>
          <a:prstGeom prst="rect">
            <a:avLst/>
          </a:prstGeom>
          <a:ln w="25400">
            <a:solidFill>
              <a:srgbClr val="9933FF"/>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26828" y="3457051"/>
            <a:ext cx="3017520" cy="2943749"/>
          </a:xfrm>
          <a:prstGeom prst="rect">
            <a:avLst/>
          </a:prstGeom>
          <a:ln w="25400">
            <a:solidFill>
              <a:srgbClr val="9933FF"/>
            </a:solidFill>
          </a:ln>
        </p:spPr>
      </p:pic>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09600" y="914400"/>
            <a:ext cx="3840480" cy="2400300"/>
          </a:xfrm>
          <a:prstGeom prst="rect">
            <a:avLst/>
          </a:prstGeom>
          <a:ln w="25400">
            <a:solidFill>
              <a:srgbClr val="9933FF"/>
            </a:solidFill>
          </a:ln>
        </p:spPr>
      </p:pic>
    </p:spTree>
    <p:extLst>
      <p:ext uri="{BB962C8B-B14F-4D97-AF65-F5344CB8AC3E}">
        <p14:creationId xmlns:p14="http://schemas.microsoft.com/office/powerpoint/2010/main" xmlns="" val="3464862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How DSPs are different?</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r>
              <a:rPr lang="en-US" sz="2700" dirty="0" smtClean="0">
                <a:latin typeface="Arial" pitchFamily="34" charset="0"/>
                <a:cs typeface="Arial" pitchFamily="34" charset="0"/>
              </a:rPr>
              <a:t>In addition to mathematical calculations, each DSPs must have predictable execution time.</a:t>
            </a:r>
          </a:p>
          <a:p>
            <a:r>
              <a:rPr lang="en-US" sz="2700" dirty="0" smtClean="0">
                <a:latin typeface="Arial" pitchFamily="34" charset="0"/>
                <a:cs typeface="Arial" pitchFamily="34" charset="0"/>
              </a:rPr>
              <a:t>Continuous processing</a:t>
            </a:r>
          </a:p>
          <a:p>
            <a:r>
              <a:rPr lang="en-US" sz="2700" dirty="0" smtClean="0">
                <a:latin typeface="Arial" pitchFamily="34" charset="0"/>
                <a:cs typeface="Arial" pitchFamily="34" charset="0"/>
              </a:rPr>
              <a:t>As Speed increases,</a:t>
            </a:r>
          </a:p>
          <a:p>
            <a:pPr lvl="1"/>
            <a:r>
              <a:rPr lang="en-US" sz="2300" dirty="0" smtClean="0">
                <a:latin typeface="Arial" pitchFamily="34" charset="0"/>
                <a:cs typeface="Arial" pitchFamily="34" charset="0"/>
              </a:rPr>
              <a:t>Cost</a:t>
            </a:r>
          </a:p>
          <a:p>
            <a:pPr lvl="1"/>
            <a:r>
              <a:rPr lang="en-US" sz="2300" dirty="0" smtClean="0">
                <a:latin typeface="Arial" pitchFamily="34" charset="0"/>
                <a:cs typeface="Arial" pitchFamily="34" charset="0"/>
              </a:rPr>
              <a:t>Power Consumption</a:t>
            </a:r>
          </a:p>
          <a:p>
            <a:pPr lvl="1"/>
            <a:r>
              <a:rPr lang="en-US" sz="2300" dirty="0" smtClean="0">
                <a:latin typeface="Arial" pitchFamily="34" charset="0"/>
                <a:cs typeface="Arial" pitchFamily="34" charset="0"/>
              </a:rPr>
              <a:t>Design complexity increases</a:t>
            </a:r>
          </a:p>
          <a:p>
            <a:r>
              <a:rPr lang="en-US" sz="2700" dirty="0" smtClean="0">
                <a:latin typeface="Arial" pitchFamily="34" charset="0"/>
                <a:cs typeface="Arial" pitchFamily="34" charset="0"/>
              </a:rPr>
              <a:t>DSP supports:</a:t>
            </a:r>
          </a:p>
          <a:p>
            <a:pPr lvl="1"/>
            <a:r>
              <a:rPr lang="en-US" sz="2300" dirty="0" smtClean="0">
                <a:latin typeface="Arial" pitchFamily="34" charset="0"/>
                <a:cs typeface="Arial" pitchFamily="34" charset="0"/>
              </a:rPr>
              <a:t>High performance</a:t>
            </a:r>
          </a:p>
          <a:p>
            <a:pPr lvl="1"/>
            <a:r>
              <a:rPr lang="en-US" sz="2300" dirty="0" smtClean="0">
                <a:latin typeface="Arial" pitchFamily="34" charset="0"/>
                <a:cs typeface="Arial" pitchFamily="34" charset="0"/>
              </a:rPr>
              <a:t>Repetitive</a:t>
            </a:r>
          </a:p>
          <a:p>
            <a:pPr lvl="1"/>
            <a:r>
              <a:rPr lang="en-US" sz="2300" dirty="0" smtClean="0">
                <a:latin typeface="Arial" pitchFamily="34" charset="0"/>
                <a:cs typeface="Arial" pitchFamily="34" charset="0"/>
              </a:rPr>
              <a:t>Numerically intensive tasks.</a:t>
            </a:r>
          </a:p>
          <a:p>
            <a:endParaRPr lang="en-US" sz="2700" dirty="0" smtClean="0">
              <a:latin typeface="Arial" pitchFamily="34" charset="0"/>
              <a:cs typeface="Arial" pitchFamily="34" charset="0"/>
            </a:endParaRPr>
          </a:p>
          <a:p>
            <a:pPr marL="0" indent="0">
              <a:buNone/>
            </a:pP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6</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3822767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Circular Buffering</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r>
              <a:rPr lang="en-US" sz="2700" dirty="0" smtClean="0">
                <a:latin typeface="Arial" pitchFamily="34" charset="0"/>
                <a:cs typeface="Arial" pitchFamily="34" charset="0"/>
              </a:rPr>
              <a:t>DSPs are constructed to quickly carry out FIR filters and similar techniques.</a:t>
            </a:r>
          </a:p>
          <a:p>
            <a:r>
              <a:rPr lang="en-US" sz="2700" dirty="0" smtClean="0">
                <a:latin typeface="Arial" pitchFamily="34" charset="0"/>
                <a:cs typeface="Arial" pitchFamily="34" charset="0"/>
              </a:rPr>
              <a:t>Understanding hardware requires the understanding of algorithms.</a:t>
            </a:r>
          </a:p>
          <a:p>
            <a:r>
              <a:rPr lang="en-US" sz="2700" dirty="0" smtClean="0">
                <a:latin typeface="Arial" pitchFamily="34" charset="0"/>
                <a:cs typeface="Arial" pitchFamily="34" charset="0"/>
              </a:rPr>
              <a:t>Off-line processing</a:t>
            </a:r>
          </a:p>
          <a:p>
            <a:pPr lvl="1"/>
            <a:r>
              <a:rPr lang="en-US" sz="2300" dirty="0" smtClean="0">
                <a:latin typeface="Arial" pitchFamily="34" charset="0"/>
                <a:cs typeface="Arial" pitchFamily="34" charset="0"/>
              </a:rPr>
              <a:t>Entire input signal resides in the computer at the same time</a:t>
            </a:r>
          </a:p>
          <a:p>
            <a:pPr lvl="1"/>
            <a:r>
              <a:rPr lang="en-US" sz="2300" dirty="0" smtClean="0">
                <a:latin typeface="Arial" pitchFamily="34" charset="0"/>
                <a:cs typeface="Arial" pitchFamily="34" charset="0"/>
              </a:rPr>
              <a:t>Ex. </a:t>
            </a:r>
            <a:r>
              <a:rPr lang="en-US" sz="2300" dirty="0" err="1" smtClean="0">
                <a:latin typeface="Arial" pitchFamily="34" charset="0"/>
                <a:cs typeface="Arial" pitchFamily="34" charset="0"/>
              </a:rPr>
              <a:t>Seisometer</a:t>
            </a:r>
            <a:r>
              <a:rPr lang="en-US" sz="2300" dirty="0" smtClean="0">
                <a:latin typeface="Arial" pitchFamily="34" charset="0"/>
                <a:cs typeface="Arial" pitchFamily="34" charset="0"/>
              </a:rPr>
              <a:t>, Medical imaging.</a:t>
            </a:r>
          </a:p>
          <a:p>
            <a:r>
              <a:rPr lang="en-US" sz="2700" dirty="0" smtClean="0">
                <a:latin typeface="Arial" pitchFamily="34" charset="0"/>
                <a:cs typeface="Arial" pitchFamily="34" charset="0"/>
              </a:rPr>
              <a:t>Real-time processing.</a:t>
            </a:r>
          </a:p>
          <a:p>
            <a:pPr lvl="1"/>
            <a:r>
              <a:rPr lang="en-US" sz="2300" dirty="0" smtClean="0">
                <a:latin typeface="Arial" pitchFamily="34" charset="0"/>
                <a:cs typeface="Arial" pitchFamily="34" charset="0"/>
              </a:rPr>
              <a:t>Output signal is produced at the same time while input signal is being acquired.</a:t>
            </a:r>
          </a:p>
          <a:p>
            <a:pPr lvl="1"/>
            <a:r>
              <a:rPr lang="en-US" sz="2300" dirty="0" smtClean="0">
                <a:latin typeface="Arial" pitchFamily="34" charset="0"/>
                <a:cs typeface="Arial" pitchFamily="34" charset="0"/>
              </a:rPr>
              <a:t>Ex. Telephone communication, Radar, Hearing aids.</a:t>
            </a:r>
          </a:p>
          <a:p>
            <a:endParaRPr lang="en-US" sz="2700" dirty="0" smtClean="0">
              <a:latin typeface="Arial" pitchFamily="34" charset="0"/>
              <a:cs typeface="Arial" pitchFamily="34" charset="0"/>
            </a:endParaRPr>
          </a:p>
          <a:p>
            <a:pPr marL="0" indent="0">
              <a:buNone/>
            </a:pP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7</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3991492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Circular Buffering</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endParaRPr lang="en-US" sz="2700" dirty="0" smtClean="0">
              <a:latin typeface="Arial" pitchFamily="34" charset="0"/>
              <a:cs typeface="Arial" pitchFamily="34" charset="0"/>
            </a:endParaRPr>
          </a:p>
          <a:p>
            <a:pPr marL="0" indent="0">
              <a:buNone/>
            </a:pPr>
            <a:endParaRPr lang="en-US" sz="2700" dirty="0" smtClean="0">
              <a:latin typeface="Arial" pitchFamily="34" charset="0"/>
              <a:cs typeface="Arial" pitchFamily="34" charset="0"/>
            </a:endParaRPr>
          </a:p>
          <a:p>
            <a:pPr marL="0" indent="0">
              <a:buNone/>
            </a:pP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8</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xmlns="" val="0"/>
              </a:ext>
            </a:extLst>
          </a:blip>
          <a:srcRect l="18333" t="27767" r="51667" b="21838"/>
          <a:stretch/>
        </p:blipFill>
        <p:spPr>
          <a:xfrm>
            <a:off x="106680" y="1524000"/>
            <a:ext cx="4389120" cy="4145280"/>
          </a:xfrm>
          <a:prstGeom prst="rect">
            <a:avLst/>
          </a:prstGeom>
          <a:ln w="25400">
            <a:solidFill>
              <a:srgbClr val="9933FF"/>
            </a:solidFill>
          </a:ln>
        </p:spPr>
      </p:pic>
      <p:pic>
        <p:nvPicPr>
          <p:cNvPr id="8" name="Picture 7"/>
          <p:cNvPicPr>
            <a:picLocks noChangeAspect="1"/>
          </p:cNvPicPr>
          <p:nvPr/>
        </p:nvPicPr>
        <p:blipFill rotWithShape="1">
          <a:blip r:embed="rId3">
            <a:extLst>
              <a:ext uri="{28A0092B-C50C-407E-A947-70E740481C1C}">
                <a14:useLocalDpi xmlns:a14="http://schemas.microsoft.com/office/drawing/2010/main" xmlns="" val="0"/>
              </a:ext>
            </a:extLst>
          </a:blip>
          <a:srcRect l="53333" t="27767" r="16666" b="21838"/>
          <a:stretch/>
        </p:blipFill>
        <p:spPr>
          <a:xfrm>
            <a:off x="4648200" y="1524000"/>
            <a:ext cx="4389120" cy="4145280"/>
          </a:xfrm>
          <a:prstGeom prst="rect">
            <a:avLst/>
          </a:prstGeom>
          <a:ln w="25400">
            <a:solidFill>
              <a:srgbClr val="9933FF"/>
            </a:solidFill>
          </a:ln>
        </p:spPr>
      </p:pic>
    </p:spTree>
    <p:extLst>
      <p:ext uri="{BB962C8B-B14F-4D97-AF65-F5344CB8AC3E}">
        <p14:creationId xmlns:p14="http://schemas.microsoft.com/office/powerpoint/2010/main" xmlns="" val="991140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7030A0"/>
          </a:solidFill>
        </p:spPr>
        <p:txBody>
          <a:bodyPr>
            <a:normAutofit/>
          </a:bodyPr>
          <a:lstStyle/>
          <a:p>
            <a:pPr algn="l"/>
            <a:r>
              <a:rPr lang="en-US" sz="4000" b="1" dirty="0" smtClean="0">
                <a:solidFill>
                  <a:schemeClr val="bg1">
                    <a:lumMod val="95000"/>
                  </a:schemeClr>
                </a:solidFill>
                <a:latin typeface="Arial" pitchFamily="34" charset="0"/>
                <a:cs typeface="Arial" pitchFamily="34" charset="0"/>
              </a:rPr>
              <a:t>Circular Buffering</a:t>
            </a:r>
            <a:endParaRPr lang="en-US" sz="4000" b="1" dirty="0">
              <a:solidFill>
                <a:schemeClr val="bg1">
                  <a:lumMod val="95000"/>
                </a:schemeClr>
              </a:solidFill>
              <a:latin typeface="Arial" pitchFamily="34" charset="0"/>
              <a:cs typeface="Arial" pitchFamily="34" charset="0"/>
            </a:endParaRPr>
          </a:p>
        </p:txBody>
      </p:sp>
      <p:sp>
        <p:nvSpPr>
          <p:cNvPr id="3" name="Content Placeholder 2"/>
          <p:cNvSpPr>
            <a:spLocks noGrp="1"/>
          </p:cNvSpPr>
          <p:nvPr>
            <p:ph idx="1"/>
          </p:nvPr>
        </p:nvSpPr>
        <p:spPr>
          <a:xfrm>
            <a:off x="0" y="838200"/>
            <a:ext cx="9144000" cy="5638800"/>
          </a:xfrm>
        </p:spPr>
        <p:txBody>
          <a:bodyPr>
            <a:normAutofit/>
          </a:bodyPr>
          <a:lstStyle/>
          <a:p>
            <a:r>
              <a:rPr lang="en-US" sz="2700" dirty="0" smtClean="0">
                <a:latin typeface="Arial" pitchFamily="34" charset="0"/>
                <a:cs typeface="Arial" pitchFamily="34" charset="0"/>
              </a:rPr>
              <a:t>Parameters to manage Circular Buffering</a:t>
            </a:r>
          </a:p>
          <a:p>
            <a:pPr lvl="1"/>
            <a:r>
              <a:rPr lang="en-US" sz="2300" dirty="0" smtClean="0">
                <a:latin typeface="Arial" pitchFamily="34" charset="0"/>
                <a:cs typeface="Arial" pitchFamily="34" charset="0"/>
              </a:rPr>
              <a:t>Pointer that indicates start</a:t>
            </a:r>
          </a:p>
          <a:p>
            <a:pPr lvl="1"/>
            <a:r>
              <a:rPr lang="en-US" sz="2300" dirty="0" smtClean="0">
                <a:latin typeface="Arial" pitchFamily="34" charset="0"/>
                <a:cs typeface="Arial" pitchFamily="34" charset="0"/>
              </a:rPr>
              <a:t>Pointer that indicates end (or variable holding the length)</a:t>
            </a:r>
          </a:p>
          <a:p>
            <a:pPr lvl="1"/>
            <a:r>
              <a:rPr lang="en-US" sz="2300" dirty="0" smtClean="0">
                <a:latin typeface="Arial" pitchFamily="34" charset="0"/>
                <a:cs typeface="Arial" pitchFamily="34" charset="0"/>
              </a:rPr>
              <a:t>Step size</a:t>
            </a:r>
          </a:p>
          <a:p>
            <a:pPr lvl="1"/>
            <a:r>
              <a:rPr lang="en-US" sz="2300" dirty="0" smtClean="0">
                <a:latin typeface="Arial" pitchFamily="34" charset="0"/>
                <a:cs typeface="Arial" pitchFamily="34" charset="0"/>
              </a:rPr>
              <a:t>Pointer to the most recent sample.</a:t>
            </a:r>
          </a:p>
          <a:p>
            <a:r>
              <a:rPr lang="en-US" sz="2700" dirty="0" smtClean="0">
                <a:latin typeface="Arial" pitchFamily="34" charset="0"/>
                <a:cs typeface="Arial" pitchFamily="34" charset="0"/>
              </a:rPr>
              <a:t>First three defines the size and configuration of circular buffering.</a:t>
            </a:r>
          </a:p>
          <a:p>
            <a:r>
              <a:rPr lang="en-US" sz="2700" dirty="0" smtClean="0">
                <a:latin typeface="Arial" pitchFamily="34" charset="0"/>
                <a:cs typeface="Arial" pitchFamily="34" charset="0"/>
              </a:rPr>
              <a:t>A program logic must found for fourth pointer to be updated.</a:t>
            </a:r>
          </a:p>
          <a:p>
            <a:r>
              <a:rPr lang="en-US" sz="2700" dirty="0" smtClean="0">
                <a:latin typeface="Arial" pitchFamily="34" charset="0"/>
                <a:cs typeface="Arial" pitchFamily="34" charset="0"/>
              </a:rPr>
              <a:t>Circular buffering useful in off-line processing &amp; critical in real-time processing.</a:t>
            </a:r>
          </a:p>
          <a:p>
            <a:endParaRPr lang="en-US" sz="2700" dirty="0" smtClean="0">
              <a:latin typeface="Arial" pitchFamily="34" charset="0"/>
              <a:cs typeface="Arial" pitchFamily="34" charset="0"/>
            </a:endParaRPr>
          </a:p>
          <a:p>
            <a:pPr marL="0" indent="0">
              <a:buNone/>
            </a:pPr>
            <a:endParaRPr lang="en-US" sz="2700" dirty="0" smtClean="0">
              <a:latin typeface="Arial" pitchFamily="34" charset="0"/>
              <a:cs typeface="Arial" pitchFamily="34" charset="0"/>
            </a:endParaRPr>
          </a:p>
        </p:txBody>
      </p:sp>
      <p:sp>
        <p:nvSpPr>
          <p:cNvPr id="4" name="Title 1"/>
          <p:cNvSpPr txBox="1">
            <a:spLocks/>
          </p:cNvSpPr>
          <p:nvPr/>
        </p:nvSpPr>
        <p:spPr>
          <a:xfrm>
            <a:off x="0" y="6492240"/>
            <a:ext cx="9144000" cy="365760"/>
          </a:xfrm>
          <a:prstGeom prst="rect">
            <a:avLst/>
          </a:prstGeom>
          <a:solidFill>
            <a:srgbClr val="7030A0"/>
          </a:solidFill>
        </p:spPr>
        <p:txBody>
          <a:bodyPr vert="horz" lIns="91440" tIns="45720" rIns="91440" bIns="45720" rtlCol="0" anchor="ctr">
            <a:normAutofit fontScale="5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chemeClr val="bg1">
                  <a:lumMod val="95000"/>
                </a:schemeClr>
              </a:solidFill>
              <a:effectLst/>
              <a:uLnTx/>
              <a:uFillTx/>
              <a:latin typeface="Arial" pitchFamily="34" charset="0"/>
              <a:ea typeface="+mj-ea"/>
              <a:cs typeface="Arial" pitchFamily="34" charset="0"/>
            </a:endParaRPr>
          </a:p>
        </p:txBody>
      </p:sp>
      <p:sp>
        <p:nvSpPr>
          <p:cNvPr id="5" name="Slide Number Placeholder 4"/>
          <p:cNvSpPr>
            <a:spLocks noGrp="1"/>
          </p:cNvSpPr>
          <p:nvPr>
            <p:ph type="sldNum" sz="quarter" idx="12"/>
          </p:nvPr>
        </p:nvSpPr>
        <p:spPr>
          <a:xfrm>
            <a:off x="6629400" y="6492875"/>
            <a:ext cx="2133600" cy="365125"/>
          </a:xfrm>
        </p:spPr>
        <p:txBody>
          <a:bodyPr/>
          <a:lstStyle/>
          <a:p>
            <a:fld id="{B6F15528-21DE-4FAA-801E-634DDDAF4B2B}" type="slidenum">
              <a:rPr lang="en-US" b="1" smtClean="0">
                <a:solidFill>
                  <a:schemeClr val="bg1">
                    <a:lumMod val="95000"/>
                  </a:schemeClr>
                </a:solidFill>
              </a:rPr>
              <a:pPr/>
              <a:t>9</a:t>
            </a:fld>
            <a:endParaRPr lang="en-US" b="1" dirty="0">
              <a:solidFill>
                <a:schemeClr val="bg1">
                  <a:lumMod val="95000"/>
                </a:schemeClr>
              </a:solidFill>
            </a:endParaRPr>
          </a:p>
        </p:txBody>
      </p:sp>
      <p:sp>
        <p:nvSpPr>
          <p:cNvPr id="6" name="Footer Placeholder 5"/>
          <p:cNvSpPr>
            <a:spLocks noGrp="1"/>
          </p:cNvSpPr>
          <p:nvPr>
            <p:ph type="ftr" sz="quarter" idx="11"/>
          </p:nvPr>
        </p:nvSpPr>
        <p:spPr>
          <a:xfrm>
            <a:off x="304800" y="6492875"/>
            <a:ext cx="2895600" cy="365125"/>
          </a:xfrm>
        </p:spPr>
        <p:txBody>
          <a:bodyPr/>
          <a:lstStyle/>
          <a:p>
            <a:pPr algn="l"/>
            <a:r>
              <a:rPr lang="en-US" b="1" dirty="0" smtClean="0">
                <a:solidFill>
                  <a:schemeClr val="bg1">
                    <a:lumMod val="95000"/>
                  </a:schemeClr>
                </a:solidFill>
                <a:latin typeface="Arial" pitchFamily="34" charset="0"/>
                <a:cs typeface="Arial" pitchFamily="34" charset="0"/>
              </a:rPr>
              <a:t>Introduction to DSP Processors</a:t>
            </a:r>
            <a:endParaRPr lang="en-US" b="1" dirty="0">
              <a:solidFill>
                <a:schemeClr val="bg1">
                  <a:lumMod val="95000"/>
                </a:schemeClr>
              </a:solidFill>
              <a:latin typeface="Arial" pitchFamily="34" charset="0"/>
              <a:cs typeface="Arial" pitchFamily="34" charset="0"/>
            </a:endParaRPr>
          </a:p>
        </p:txBody>
      </p:sp>
    </p:spTree>
    <p:extLst>
      <p:ext uri="{BB962C8B-B14F-4D97-AF65-F5344CB8AC3E}">
        <p14:creationId xmlns:p14="http://schemas.microsoft.com/office/powerpoint/2010/main" xmlns="" val="1913645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603DEEA1A5FC4D87DF0F7BC0086AAE" ma:contentTypeVersion="0" ma:contentTypeDescription="Create a new document." ma:contentTypeScope="" ma:versionID="6489bad6aa612133e15d4cfa4971492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439087-C631-4493-85D1-922BFB90B955}"/>
</file>

<file path=customXml/itemProps2.xml><?xml version="1.0" encoding="utf-8"?>
<ds:datastoreItem xmlns:ds="http://schemas.openxmlformats.org/officeDocument/2006/customXml" ds:itemID="{6179078E-9A10-4F8C-AF9F-15D91A56EBB2}"/>
</file>

<file path=customXml/itemProps3.xml><?xml version="1.0" encoding="utf-8"?>
<ds:datastoreItem xmlns:ds="http://schemas.openxmlformats.org/officeDocument/2006/customXml" ds:itemID="{9C8B4013-DB21-4D9C-9E7C-0061179A91F9}"/>
</file>

<file path=docProps/app.xml><?xml version="1.0" encoding="utf-8"?>
<Properties xmlns="http://schemas.openxmlformats.org/officeDocument/2006/extended-properties" xmlns:vt="http://schemas.openxmlformats.org/officeDocument/2006/docPropsVTypes">
  <TotalTime>3737</TotalTime>
  <Words>1599</Words>
  <Application>Microsoft Office PowerPoint</Application>
  <PresentationFormat>On-screen Show (4:3)</PresentationFormat>
  <Paragraphs>259</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Digital Signal Processors</vt:lpstr>
      <vt:lpstr>Agenda</vt:lpstr>
      <vt:lpstr>How DSPs are different?</vt:lpstr>
      <vt:lpstr>How DSPs are different?</vt:lpstr>
      <vt:lpstr>How DSPs are different?</vt:lpstr>
      <vt:lpstr>How DSPs are different?</vt:lpstr>
      <vt:lpstr>Circular Buffering</vt:lpstr>
      <vt:lpstr>Circular Buffering</vt:lpstr>
      <vt:lpstr>Circular Buffering</vt:lpstr>
      <vt:lpstr>Circular Buffering for FIR – Steps:</vt:lpstr>
      <vt:lpstr>DSP Architecture</vt:lpstr>
      <vt:lpstr>DSP Architecture</vt:lpstr>
      <vt:lpstr>DSP Architecture</vt:lpstr>
      <vt:lpstr>Fixed Vs. Floating Point</vt:lpstr>
      <vt:lpstr>Fixed Vs. Floating Point</vt:lpstr>
      <vt:lpstr>Fixed Vs. Floating Point</vt:lpstr>
      <vt:lpstr>Fixed Vs. Floating Point</vt:lpstr>
      <vt:lpstr>Fixed Vs. Floating Point</vt:lpstr>
      <vt:lpstr>Fixed Vs. Floating Point</vt:lpstr>
      <vt:lpstr>Fixed Vs. Floating Point</vt:lpstr>
      <vt:lpstr>Fixed Vs. Floating Point</vt:lpstr>
      <vt:lpstr>Fixed Vs. Floating Point</vt:lpstr>
      <vt:lpstr>How Fast are DSP?</vt:lpstr>
      <vt:lpstr>How Fast are DSP?</vt:lpstr>
      <vt:lpstr>How Fast are DSP?</vt:lpstr>
      <vt:lpstr>How Fast are DSP?</vt:lpstr>
      <vt:lpstr>DSP Market</vt:lpstr>
      <vt:lpstr>DSP Market</vt:lpstr>
      <vt:lpstr>Selecting DSPs</vt:lpstr>
      <vt:lpstr>DSP Architectures: TMS320C50</vt:lpstr>
      <vt:lpstr>DSP Architectures: TMS320C54x</vt:lpstr>
      <vt:lpstr>Slide 32</vt:lpstr>
    </vt:vector>
  </TitlesOfParts>
  <Manager>KONGUVEL</Manager>
  <Company>MIT Anna University Chennai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ASIC Design</dc:title>
  <dc:creator>KONGUVEL</dc:creator>
  <cp:lastModifiedBy>HP</cp:lastModifiedBy>
  <cp:revision>500</cp:revision>
  <dcterms:created xsi:type="dcterms:W3CDTF">2006-08-16T00:00:00Z</dcterms:created>
  <dcterms:modified xsi:type="dcterms:W3CDTF">2020-10-12T04:08:39Z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0x010100E8603DEEA1A5FC4D87DF0F7BC0086AAE</vt:lpwstr>
  </property>
</Properties>
</file>