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74" r:id="rId8"/>
    <p:sldId id="265" r:id="rId9"/>
    <p:sldId id="258" r:id="rId10"/>
    <p:sldId id="266" r:id="rId11"/>
    <p:sldId id="259" r:id="rId12"/>
    <p:sldId id="260" r:id="rId13"/>
    <p:sldId id="261" r:id="rId14"/>
    <p:sldId id="267" r:id="rId15"/>
    <p:sldId id="271" r:id="rId16"/>
    <p:sldId id="268" r:id="rId17"/>
    <p:sldId id="269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B3C3A-FDBB-4185-FB37-8607AB9C5D89}" v="1" dt="2020-09-03T05:44:58.113"/>
    <p1510:client id="{CC0825C7-8CEC-4CA2-84B4-72A22222BB18}" v="1" dt="2020-08-13T03:12:37.295"/>
    <p1510:client id="{CD1F345F-9F84-4016-B938-4E33A03EB201}" v="6" dt="2020-08-13T03:14:48.176"/>
    <p1510:client id="{F2912E1C-8A6B-4586-85D2-E6264FB8C223}" v="1" dt="2020-08-13T03:14:17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P" userId="S::2018504544@student.annauniv.edu::77913101-378d-4e1d-86d1-dd1067791a60" providerId="AD" clId="Web-{CD1F345F-9F84-4016-B938-4E33A03EB201}"/>
    <pc:docChg chg="modSld">
      <pc:chgData name="KISHORE P" userId="S::2018504544@student.annauniv.edu::77913101-378d-4e1d-86d1-dd1067791a60" providerId="AD" clId="Web-{CD1F345F-9F84-4016-B938-4E33A03EB201}" dt="2020-08-13T03:14:48.051" v="5" actId="1076"/>
      <pc:docMkLst>
        <pc:docMk/>
      </pc:docMkLst>
      <pc:sldChg chg="modSp">
        <pc:chgData name="KISHORE P" userId="S::2018504544@student.annauniv.edu::77913101-378d-4e1d-86d1-dd1067791a60" providerId="AD" clId="Web-{CD1F345F-9F84-4016-B938-4E33A03EB201}" dt="2020-08-13T03:14:48.051" v="5" actId="1076"/>
        <pc:sldMkLst>
          <pc:docMk/>
          <pc:sldMk cId="0" sldId="274"/>
        </pc:sldMkLst>
        <pc:picChg chg="mod">
          <ac:chgData name="KISHORE P" userId="S::2018504544@student.annauniv.edu::77913101-378d-4e1d-86d1-dd1067791a60" providerId="AD" clId="Web-{CD1F345F-9F84-4016-B938-4E33A03EB201}" dt="2020-08-13T03:14:48.051" v="5" actId="1076"/>
          <ac:picMkLst>
            <pc:docMk/>
            <pc:sldMk cId="0" sldId="274"/>
            <ac:picMk id="5122" creationId="{00000000-0000-0000-0000-000000000000}"/>
          </ac:picMkLst>
        </pc:picChg>
      </pc:sldChg>
    </pc:docChg>
  </pc:docChgLst>
  <pc:docChgLst>
    <pc:chgData name="SNEHA S" userId="S::2018504610@student.annauniv.edu::45e27558-ff7a-4a74-a591-3438f54db2c8" providerId="AD" clId="Web-{8DDB3C3A-FDBB-4185-FB37-8607AB9C5D89}"/>
    <pc:docChg chg="modSld">
      <pc:chgData name="SNEHA S" userId="S::2018504610@student.annauniv.edu::45e27558-ff7a-4a74-a591-3438f54db2c8" providerId="AD" clId="Web-{8DDB3C3A-FDBB-4185-FB37-8607AB9C5D89}" dt="2020-09-03T05:44:58.113" v="0" actId="1076"/>
      <pc:docMkLst>
        <pc:docMk/>
      </pc:docMkLst>
      <pc:sldChg chg="modSp">
        <pc:chgData name="SNEHA S" userId="S::2018504610@student.annauniv.edu::45e27558-ff7a-4a74-a591-3438f54db2c8" providerId="AD" clId="Web-{8DDB3C3A-FDBB-4185-FB37-8607AB9C5D89}" dt="2020-09-03T05:44:58.113" v="0" actId="1076"/>
        <pc:sldMkLst>
          <pc:docMk/>
          <pc:sldMk cId="0" sldId="274"/>
        </pc:sldMkLst>
        <pc:picChg chg="mod">
          <ac:chgData name="SNEHA S" userId="S::2018504610@student.annauniv.edu::45e27558-ff7a-4a74-a591-3438f54db2c8" providerId="AD" clId="Web-{8DDB3C3A-FDBB-4185-FB37-8607AB9C5D89}" dt="2020-09-03T05:44:58.113" v="0" actId="1076"/>
          <ac:picMkLst>
            <pc:docMk/>
            <pc:sldMk cId="0" sldId="274"/>
            <ac:picMk id="5122" creationId="{00000000-0000-0000-0000-000000000000}"/>
          </ac:picMkLst>
        </pc:picChg>
      </pc:sldChg>
    </pc:docChg>
  </pc:docChgLst>
  <pc:docChgLst>
    <pc:chgData clId="Web-{CC0825C7-8CEC-4CA2-84B4-72A22222BB18}"/>
    <pc:docChg chg="sldOrd">
      <pc:chgData name="" userId="" providerId="" clId="Web-{CC0825C7-8CEC-4CA2-84B4-72A22222BB18}" dt="2020-08-13T03:12:37.295" v="0"/>
      <pc:docMkLst>
        <pc:docMk/>
      </pc:docMkLst>
      <pc:sldChg chg="ord">
        <pc:chgData name="" userId="" providerId="" clId="Web-{CC0825C7-8CEC-4CA2-84B4-72A22222BB18}" dt="2020-08-13T03:12:37.295" v="0"/>
        <pc:sldMkLst>
          <pc:docMk/>
          <pc:sldMk cId="0" sldId="264"/>
        </pc:sldMkLst>
      </pc:sldChg>
    </pc:docChg>
  </pc:docChgLst>
  <pc:docChgLst>
    <pc:chgData name="MONISHA R" userId="S::2018504562@student.annauniv.edu::9b302230-1aee-4b18-9414-d4df4cdd30e9" providerId="AD" clId="Web-{F2912E1C-8A6B-4586-85D2-E6264FB8C223}"/>
    <pc:docChg chg="modSld">
      <pc:chgData name="MONISHA R" userId="S::2018504562@student.annauniv.edu::9b302230-1aee-4b18-9414-d4df4cdd30e9" providerId="AD" clId="Web-{F2912E1C-8A6B-4586-85D2-E6264FB8C223}" dt="2020-08-13T03:14:17.035" v="0" actId="1076"/>
      <pc:docMkLst>
        <pc:docMk/>
      </pc:docMkLst>
      <pc:sldChg chg="modSp">
        <pc:chgData name="MONISHA R" userId="S::2018504562@student.annauniv.edu::9b302230-1aee-4b18-9414-d4df4cdd30e9" providerId="AD" clId="Web-{F2912E1C-8A6B-4586-85D2-E6264FB8C223}" dt="2020-08-13T03:14:17.035" v="0" actId="1076"/>
        <pc:sldMkLst>
          <pc:docMk/>
          <pc:sldMk cId="0" sldId="274"/>
        </pc:sldMkLst>
        <pc:spChg chg="mod">
          <ac:chgData name="MONISHA R" userId="S::2018504562@student.annauniv.edu::9b302230-1aee-4b18-9414-d4df4cdd30e9" providerId="AD" clId="Web-{F2912E1C-8A6B-4586-85D2-E6264FB8C223}" dt="2020-08-13T03:14:17.035" v="0" actId="1076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Transmission Line </a:t>
            </a:r>
            <a:br>
              <a:rPr lang="en-IN"/>
            </a:b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/>
              <a:t>CABELS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/>
              <a:t>These are underground lines.</a:t>
            </a:r>
          </a:p>
          <a:p>
            <a:r>
              <a:rPr lang="en-IN"/>
              <a:t>Telephone cables consist hundred of conductors which are individually insulated with paper.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581400"/>
            <a:ext cx="314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IN"/>
              <a:t>Electrical transmission cables consists two or three large conductor which insulated with oil impregnated paper or other solid dielectric materials.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14600"/>
            <a:ext cx="4343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396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/>
              <a:t>CABELS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Advantages:</a:t>
            </a:r>
          </a:p>
          <a:p>
            <a:pPr lvl="1"/>
            <a:r>
              <a:rPr lang="en-IN"/>
              <a:t>Reduced range of electromagnetic filed (EMF) emission, into the surrounding area.</a:t>
            </a:r>
          </a:p>
          <a:p>
            <a:pPr lvl="1"/>
            <a:r>
              <a:rPr lang="en-IN"/>
              <a:t>Underground cables pose no hazard to low flying aircraft or to wildlife.</a:t>
            </a:r>
          </a:p>
          <a:p>
            <a:pPr lvl="1"/>
            <a:r>
              <a:rPr lang="en-IN"/>
              <a:t>Much less subject to conductor theft, illegal connections.</a:t>
            </a:r>
          </a:p>
          <a:p>
            <a:r>
              <a:rPr lang="en-IN"/>
              <a:t>Disadvantages:</a:t>
            </a:r>
          </a:p>
          <a:p>
            <a:pPr lvl="1"/>
            <a:r>
              <a:rPr lang="en-IN"/>
              <a:t>Undergrounding is more expensive.</a:t>
            </a:r>
          </a:p>
          <a:p>
            <a:pPr lvl="1"/>
            <a:r>
              <a:rPr lang="en-IN"/>
              <a:t>Whereas finding and repairing overhead wire breaks can be accomplished in hours, underground repairs can take days or weeks.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/>
              <a:t>CO-AXIAL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IN"/>
              <a:t>As the name suggests, there are two conductors which are co-axially placed.</a:t>
            </a:r>
          </a:p>
          <a:p>
            <a:pPr algn="just"/>
            <a:r>
              <a:rPr lang="en-IN"/>
              <a:t>One conductor is hollow and other placed co-axially inside the first conductor.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581400"/>
            <a:ext cx="4762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5760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rmAutofit/>
          </a:bodyPr>
          <a:lstStyle/>
          <a:p>
            <a:r>
              <a:rPr lang="en-IN"/>
              <a:t>The dielectric may be solid or gaseous.</a:t>
            </a:r>
          </a:p>
          <a:p>
            <a:r>
              <a:rPr lang="en-IN"/>
              <a:t>These lines use for high voltage levels.</a:t>
            </a:r>
          </a:p>
          <a:p>
            <a:r>
              <a:rPr lang="en-IN"/>
              <a:t>Advantages:</a:t>
            </a:r>
          </a:p>
          <a:p>
            <a:pPr lvl="1"/>
            <a:r>
              <a:rPr lang="en-IN"/>
              <a:t>Lower error rates.</a:t>
            </a:r>
          </a:p>
          <a:p>
            <a:pPr lvl="1"/>
            <a:r>
              <a:rPr lang="en-IN"/>
              <a:t>Coaxial cable shielding reduces noise .</a:t>
            </a:r>
          </a:p>
          <a:p>
            <a:r>
              <a:rPr lang="en-IN"/>
              <a:t>Disadvantages:</a:t>
            </a:r>
          </a:p>
          <a:p>
            <a:pPr lvl="1"/>
            <a:r>
              <a:rPr lang="en-IN"/>
              <a:t>More expensive </a:t>
            </a:r>
          </a:p>
          <a:p>
            <a:pPr lvl="1">
              <a:buNone/>
            </a:pPr>
            <a:r>
              <a:rPr lang="en-IN"/>
              <a:t>to install compare to </a:t>
            </a:r>
          </a:p>
          <a:p>
            <a:pPr lvl="1">
              <a:buNone/>
            </a:pPr>
            <a:r>
              <a:rPr lang="en-IN"/>
              <a:t>twisted pair cable.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352800"/>
            <a:ext cx="449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/>
              <a:t>WAVE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IN"/>
              <a:t>These type of transmission lines are used to transmit the electrical waves at micro frequencies.</a:t>
            </a:r>
          </a:p>
          <a:p>
            <a:r>
              <a:rPr lang="en-IN" err="1"/>
              <a:t>Constructionally</a:t>
            </a:r>
            <a:r>
              <a:rPr lang="en-IN"/>
              <a:t> these are the hollow conducting tubes having uniform cross section.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038600"/>
            <a:ext cx="3276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/>
          <a:lstStyle/>
          <a:p>
            <a:r>
              <a:rPr lang="en-IN"/>
              <a:t>The energy is transmitted from inner walls of the tube by the phenomenon of total internal reflection.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33600"/>
            <a:ext cx="4324350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/>
              <a:t>WAVE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r>
              <a:rPr lang="en-IN" sz="7300"/>
              <a:t>Advantages:</a:t>
            </a:r>
          </a:p>
          <a:p>
            <a:pPr lvl="1"/>
            <a:r>
              <a:rPr lang="en-IN" sz="4000" err="1"/>
              <a:t>Fiber</a:t>
            </a:r>
            <a:r>
              <a:rPr lang="en-IN" sz="4000"/>
              <a:t> optic cables have a much greater bandwidth than metal cables.</a:t>
            </a:r>
          </a:p>
          <a:p>
            <a:pPr lvl="1"/>
            <a:r>
              <a:rPr lang="en-IN" sz="4000"/>
              <a:t>Low Power Loss.</a:t>
            </a:r>
          </a:p>
          <a:p>
            <a:pPr lvl="1"/>
            <a:r>
              <a:rPr lang="en-IN" sz="4000"/>
              <a:t>Since the </a:t>
            </a:r>
            <a:r>
              <a:rPr lang="en-IN" sz="4000" err="1"/>
              <a:t>fiber</a:t>
            </a:r>
            <a:r>
              <a:rPr lang="en-IN" sz="4000"/>
              <a:t> is a dielectric, it does not present a spark hazard.</a:t>
            </a:r>
          </a:p>
          <a:p>
            <a:pPr lvl="1"/>
            <a:r>
              <a:rPr lang="en-IN" sz="4000"/>
              <a:t>Optical </a:t>
            </a:r>
            <a:r>
              <a:rPr lang="en-IN" sz="4000" err="1"/>
              <a:t>fibers</a:t>
            </a:r>
            <a:r>
              <a:rPr lang="en-IN" sz="4000"/>
              <a:t> are difficult to tap</a:t>
            </a:r>
            <a:r>
              <a:rPr lang="en-IN"/>
              <a:t>.</a:t>
            </a:r>
          </a:p>
          <a:p>
            <a:r>
              <a:rPr lang="en-IN" sz="7300"/>
              <a:t>Disadvantages:</a:t>
            </a:r>
          </a:p>
          <a:p>
            <a:pPr lvl="1"/>
            <a:r>
              <a:rPr lang="en-IN" sz="4000"/>
              <a:t>Cables are expensive to install but last longer than copper cables.</a:t>
            </a:r>
          </a:p>
          <a:p>
            <a:pPr lvl="1"/>
            <a:r>
              <a:rPr lang="en-IN" sz="4000"/>
              <a:t>Transmission on optical </a:t>
            </a:r>
            <a:r>
              <a:rPr lang="en-IN" sz="4000" err="1"/>
              <a:t>fiber</a:t>
            </a:r>
            <a:r>
              <a:rPr lang="en-IN" sz="4000"/>
              <a:t> requires repeating at distance intervals.</a:t>
            </a:r>
          </a:p>
          <a:p>
            <a:pPr lvl="1"/>
            <a:r>
              <a:rPr lang="en-IN" sz="4000"/>
              <a:t>Optical </a:t>
            </a:r>
            <a:r>
              <a:rPr lang="en-IN" sz="4000" err="1"/>
              <a:t>fibers</a:t>
            </a:r>
            <a:r>
              <a:rPr lang="en-IN" sz="4000"/>
              <a:t> require more protection around the cable compared to copper.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IN"/>
              <a:t>The electrical lines which are used to </a:t>
            </a:r>
            <a:r>
              <a:rPr lang="en-IN">
                <a:solidFill>
                  <a:srgbClr val="FF0000"/>
                </a:solidFill>
              </a:rPr>
              <a:t>transmit the electrical waves</a:t>
            </a:r>
            <a:r>
              <a:rPr lang="en-IN"/>
              <a:t> along them are called </a:t>
            </a:r>
            <a:r>
              <a:rPr lang="en-IN">
                <a:solidFill>
                  <a:srgbClr val="FF0000"/>
                </a:solidFill>
              </a:rPr>
              <a:t>transmission line.</a:t>
            </a:r>
          </a:p>
          <a:p>
            <a:r>
              <a:rPr lang="en-IN"/>
              <a:t>The transmission line theory </a:t>
            </a:r>
          </a:p>
          <a:p>
            <a:pPr lvl="1"/>
            <a:r>
              <a:rPr lang="en-IN"/>
              <a:t>is the theory of propagation of the electric waves which are transmitted along the transmission line .</a:t>
            </a:r>
          </a:p>
          <a:p>
            <a:pPr lvl="1"/>
            <a:r>
              <a:rPr lang="en-IN"/>
              <a:t>e.g.:- telephone message and electrical power signals.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 an electronic system, the delivery of power requires the connection of two wires between the source and the load. </a:t>
            </a:r>
          </a:p>
          <a:p>
            <a:r>
              <a:rPr lang="en-US"/>
              <a:t>At low frequencies, </a:t>
            </a:r>
          </a:p>
          <a:p>
            <a:pPr lvl="1"/>
            <a:r>
              <a:rPr lang="en-US"/>
              <a:t>power is considered to be delivered to the load through the wire. </a:t>
            </a:r>
          </a:p>
          <a:p>
            <a:r>
              <a:rPr lang="en-US"/>
              <a:t>In the microwave frequency region, </a:t>
            </a:r>
          </a:p>
          <a:p>
            <a:pPr lvl="1" algn="just"/>
            <a:r>
              <a:rPr lang="en-US"/>
              <a:t>power is considered to be in electric and magnetic fields that are guided from place to place by some physical structure. </a:t>
            </a:r>
          </a:p>
          <a:p>
            <a:pPr lvl="1" algn="just"/>
            <a:r>
              <a:rPr lang="en-US"/>
              <a:t>Any </a:t>
            </a:r>
            <a:r>
              <a:rPr lang="en-US">
                <a:solidFill>
                  <a:srgbClr val="FF0000"/>
                </a:solidFill>
              </a:rPr>
              <a:t>physical structure that will guide an electromagnetic wave</a:t>
            </a:r>
            <a:r>
              <a:rPr lang="en-US"/>
              <a:t> place to place is called a </a:t>
            </a:r>
            <a:r>
              <a:rPr lang="en-US" b="1" i="1"/>
              <a:t>Transmission Line</a:t>
            </a:r>
            <a:r>
              <a:rPr lang="en-US"/>
              <a:t>.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70008" y="1427672"/>
            <a:ext cx="8229600" cy="4525963"/>
          </a:xfrm>
        </p:spPr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65464" y="98"/>
            <a:ext cx="85725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>
                <a:latin typeface="Arial" charset="0"/>
              </a:rPr>
              <a:t>Analysis of differences between Low and High Frequency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At low frequencies</a:t>
            </a:r>
            <a:r>
              <a:rPr lang="en-US" sz="2400"/>
              <a:t>,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circuit elements are lumped since voltage and current waves affect the entire circuit at the same time.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At microwave frequencies</a:t>
            </a:r>
            <a:r>
              <a:rPr lang="en-US" sz="2400"/>
              <a:t>,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such treatment of circuit elements is not possible since voltage and current waves do not affect the entire circuit at the same time.</a:t>
            </a:r>
          </a:p>
          <a:p>
            <a:pPr>
              <a:lnSpc>
                <a:spcPct val="80000"/>
              </a:lnSpc>
            </a:pPr>
            <a:r>
              <a:rPr lang="en-US" sz="2400"/>
              <a:t>The circuit must be broken down into unit sections within which the circuit elements are considered to be lumped.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This is because the dimensions of the circuit are comparable to the wavelength of the waves according to the formula: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	</a:t>
            </a:r>
            <a:r>
              <a:rPr lang="en-US" sz="2400">
                <a:latin typeface="Euclid Symbol" pitchFamily="18" charset="2"/>
              </a:rPr>
              <a:t>l = </a:t>
            </a:r>
            <a:r>
              <a:rPr lang="en-US" sz="2400">
                <a:latin typeface="Arial" charset="0"/>
              </a:rPr>
              <a:t>c/f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where,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c = velocity of light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f = frequency of voltage/current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algn="just"/>
            <a:r>
              <a:rPr lang="en-IN" sz="2000"/>
              <a:t>The transmission line are assumed to consist of a pair of wires</a:t>
            </a:r>
          </a:p>
          <a:p>
            <a:pPr algn="just">
              <a:buNone/>
            </a:pPr>
            <a:r>
              <a:rPr lang="en-IN" sz="2000"/>
              <a:t>	which are uniform throughout the whole length.</a:t>
            </a:r>
          </a:p>
          <a:p>
            <a:pPr algn="just">
              <a:buNone/>
            </a:pPr>
            <a:endParaRPr lang="en-IN" sz="2000"/>
          </a:p>
          <a:p>
            <a:pPr algn="just"/>
            <a:r>
              <a:rPr lang="en-IN" sz="2000"/>
              <a:t>The transmission line parameters like resistance, inductance and capacitance are not physically separable unlike circuit elements of a lamped circuit.</a:t>
            </a:r>
          </a:p>
          <a:p>
            <a:pPr algn="just"/>
            <a:endParaRPr lang="en-IN" sz="2000"/>
          </a:p>
          <a:p>
            <a:pPr algn="just"/>
            <a:r>
              <a:rPr lang="en-IN" sz="2000"/>
              <a:t>In the analysis of transmission lines ,only steady state currents and voltage are considered.</a:t>
            </a:r>
          </a:p>
          <a:p>
            <a:pPr algn="just"/>
            <a:endParaRPr lang="en-IN" sz="2000"/>
          </a:p>
          <a:p>
            <a:pPr algn="just"/>
            <a:r>
              <a:rPr lang="en-IN" sz="2000"/>
              <a:t>The analysis includes the finding of current and voltage at any point along the length of the line ,when a known voltage is continuously applied at one end.</a:t>
            </a:r>
          </a:p>
          <a:p>
            <a:pPr algn="just"/>
            <a:endParaRPr lang="en-IN" sz="2000"/>
          </a:p>
          <a:p>
            <a:pPr algn="just"/>
            <a:r>
              <a:rPr lang="en-IN" sz="2000"/>
              <a:t>The end to which the voltage is applied is called sending end while the end at which the signal are received is called receiving end.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Transmission Lines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540750" cy="52578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</a:pPr>
            <a:r>
              <a:rPr lang="en-US" sz="2800"/>
              <a:t>Two wire line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</a:pPr>
            <a:r>
              <a:rPr lang="en-US" sz="2800"/>
              <a:t>Coaxial cable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</a:pPr>
            <a:r>
              <a:rPr lang="en-US" sz="2800"/>
              <a:t>Waveguide</a:t>
            </a:r>
          </a:p>
          <a:p>
            <a:pPr marL="1009650" lvl="1" indent="-609600">
              <a:lnSpc>
                <a:spcPct val="90000"/>
              </a:lnSpc>
              <a:buClr>
                <a:schemeClr val="tx1"/>
              </a:buClr>
            </a:pPr>
            <a:r>
              <a:rPr lang="en-US" sz="2400"/>
              <a:t> Rectangular</a:t>
            </a:r>
          </a:p>
          <a:p>
            <a:pPr marL="1009650" lvl="1" indent="-609600">
              <a:lnSpc>
                <a:spcPct val="90000"/>
              </a:lnSpc>
              <a:buClr>
                <a:schemeClr val="tx1"/>
              </a:buClr>
            </a:pPr>
            <a:r>
              <a:rPr lang="en-US" sz="2400"/>
              <a:t>Circular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</a:pPr>
            <a:r>
              <a:rPr lang="en-US" sz="2800"/>
              <a:t>Planar Transmission Lines</a:t>
            </a:r>
          </a:p>
          <a:p>
            <a:pPr marL="1009650" lvl="1" indent="-609600">
              <a:lnSpc>
                <a:spcPct val="90000"/>
              </a:lnSpc>
              <a:buClr>
                <a:schemeClr val="tx1"/>
              </a:buClr>
            </a:pPr>
            <a:r>
              <a:rPr lang="en-US" sz="2400"/>
              <a:t>Strip line</a:t>
            </a:r>
          </a:p>
          <a:p>
            <a:pPr marL="1009650" lvl="1" indent="-609600">
              <a:lnSpc>
                <a:spcPct val="90000"/>
              </a:lnSpc>
              <a:buClr>
                <a:schemeClr val="tx1"/>
              </a:buClr>
            </a:pPr>
            <a:r>
              <a:rPr lang="en-US" sz="2400" err="1"/>
              <a:t>Microstrip</a:t>
            </a:r>
            <a:r>
              <a:rPr lang="en-US" sz="2400"/>
              <a:t> line</a:t>
            </a:r>
          </a:p>
          <a:p>
            <a:pPr marL="1009650" lvl="1" indent="-609600">
              <a:lnSpc>
                <a:spcPct val="90000"/>
              </a:lnSpc>
              <a:buClr>
                <a:schemeClr val="tx1"/>
              </a:buClr>
            </a:pPr>
            <a:r>
              <a:rPr lang="en-US" sz="2400"/>
              <a:t>Slot line</a:t>
            </a:r>
          </a:p>
          <a:p>
            <a:pPr marL="1009650" lvl="1" indent="-609600">
              <a:lnSpc>
                <a:spcPct val="90000"/>
              </a:lnSpc>
              <a:buClr>
                <a:schemeClr val="tx1"/>
              </a:buClr>
            </a:pPr>
            <a:r>
              <a:rPr lang="en-US" sz="2400"/>
              <a:t>Fin line</a:t>
            </a:r>
          </a:p>
          <a:p>
            <a:pPr marL="1009650" lvl="1" indent="-609600">
              <a:lnSpc>
                <a:spcPct val="90000"/>
              </a:lnSpc>
              <a:buClr>
                <a:schemeClr val="tx1"/>
              </a:buClr>
            </a:pPr>
            <a:r>
              <a:rPr lang="en-US" sz="2400"/>
              <a:t>Coplanar Waveguide</a:t>
            </a:r>
          </a:p>
          <a:p>
            <a:pPr marL="1009650" lvl="1" indent="-609600">
              <a:lnSpc>
                <a:spcPct val="90000"/>
              </a:lnSpc>
              <a:buClr>
                <a:schemeClr val="tx1"/>
              </a:buClr>
            </a:pPr>
            <a:r>
              <a:rPr lang="en-US" sz="2400"/>
              <a:t>Coplanar slot 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OPEN-WIRE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IN"/>
              <a:t>These lines are the parallel conductors open to air hence called open wire lines.</a:t>
            </a:r>
          </a:p>
          <a:p>
            <a:endParaRPr lang="en-IN"/>
          </a:p>
          <a:p>
            <a:r>
              <a:rPr lang="en-IN"/>
              <a:t>The conductors separated by air as the dielectric and mountain on the towers.</a:t>
            </a:r>
          </a:p>
          <a:p>
            <a:endParaRPr lang="en-IN"/>
          </a:p>
          <a:p>
            <a:r>
              <a:rPr lang="en-IN"/>
              <a:t>Example:</a:t>
            </a:r>
          </a:p>
          <a:p>
            <a:pPr lvl="1"/>
            <a:r>
              <a:rPr lang="en-IN"/>
              <a:t>Telephone lines</a:t>
            </a:r>
          </a:p>
          <a:p>
            <a:pPr lvl="1"/>
            <a:r>
              <a:rPr lang="en-IN"/>
              <a:t>Electrical power lines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962400"/>
            <a:ext cx="2590800" cy="127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257800"/>
            <a:ext cx="257896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IN"/>
              <a:t>OPEN-WIRE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Advantages:</a:t>
            </a:r>
          </a:p>
          <a:p>
            <a:pPr lvl="1"/>
            <a:r>
              <a:rPr lang="en-IN"/>
              <a:t>Less capacitance compare to underground cable</a:t>
            </a:r>
          </a:p>
          <a:p>
            <a:r>
              <a:rPr lang="en-IN"/>
              <a:t>Disadvantages:</a:t>
            </a:r>
          </a:p>
          <a:p>
            <a:pPr lvl="1"/>
            <a:r>
              <a:rPr lang="en-IN"/>
              <a:t>Requirement of towers/poles</a:t>
            </a:r>
          </a:p>
          <a:p>
            <a:pPr lvl="1"/>
            <a:r>
              <a:rPr lang="en-IN"/>
              <a:t>High initial cost</a:t>
            </a:r>
          </a:p>
          <a:p>
            <a:pPr lvl="1"/>
            <a:r>
              <a:rPr lang="en-IN"/>
              <a:t>Affected by atmospheric condition. (like wind, air, ice)</a:t>
            </a:r>
          </a:p>
          <a:p>
            <a:pPr lvl="1"/>
            <a:r>
              <a:rPr lang="en-IN"/>
              <a:t>Shorting by flying objects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03DEEA1A5FC4D87DF0F7BC0086AAE" ma:contentTypeVersion="2" ma:contentTypeDescription="Create a new document." ma:contentTypeScope="" ma:versionID="ca2efbd28047ab6ac9e75531e1c890c6">
  <xsd:schema xmlns:xsd="http://www.w3.org/2001/XMLSchema" xmlns:xs="http://www.w3.org/2001/XMLSchema" xmlns:p="http://schemas.microsoft.com/office/2006/metadata/properties" xmlns:ns2="7ad248c1-17da-4181-8f1c-b6699edd0b3b" targetNamespace="http://schemas.microsoft.com/office/2006/metadata/properties" ma:root="true" ma:fieldsID="39f682161750499d1a7ac74eb07503be" ns2:_="">
    <xsd:import namespace="7ad248c1-17da-4181-8f1c-b6699edd0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48c1-17da-4181-8f1c-b6699edd0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F19EFA-D38A-459F-BB88-6431F6B809EC}">
  <ds:schemaRefs>
    <ds:schemaRef ds:uri="7ad248c1-17da-4181-8f1c-b6699edd0b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C307876-5CB9-478C-8B24-756C84B234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558CC2-F7C7-4DBB-B72B-6F696DCD3D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Transmission Line  </vt:lpstr>
      <vt:lpstr>INTRODUCTION</vt:lpstr>
      <vt:lpstr>INTRODUCTION</vt:lpstr>
      <vt:lpstr>PowerPoint Presentation</vt:lpstr>
      <vt:lpstr>Analysis of differences between Low and High Frequency</vt:lpstr>
      <vt:lpstr>PowerPoint Presentation</vt:lpstr>
      <vt:lpstr>Types of Transmission Lines</vt:lpstr>
      <vt:lpstr>OPEN-WIRE LINE</vt:lpstr>
      <vt:lpstr>OPEN-WIRE LINE</vt:lpstr>
      <vt:lpstr>CABELS</vt:lpstr>
      <vt:lpstr>PowerPoint Presentation</vt:lpstr>
      <vt:lpstr>CABELS</vt:lpstr>
      <vt:lpstr>CO-AXIAL LINES</vt:lpstr>
      <vt:lpstr>PowerPoint Presentation</vt:lpstr>
      <vt:lpstr>WAVE GUIDES</vt:lpstr>
      <vt:lpstr>PowerPoint Presentation</vt:lpstr>
      <vt:lpstr>WAVE GUIDES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Line  </dc:title>
  <dc:creator>HP</dc:creator>
  <cp:revision>2</cp:revision>
  <dcterms:created xsi:type="dcterms:W3CDTF">2006-08-16T00:00:00Z</dcterms:created>
  <dcterms:modified xsi:type="dcterms:W3CDTF">2020-09-03T05:44:58Z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0x010100E8603DEEA1A5FC4D87DF0F7BC0086AAE</vt:lpwstr>
  </property>
</Properties>
</file>