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3" r:id="rId4"/>
    <p:sldId id="264" r:id="rId5"/>
    <p:sldId id="265" r:id="rId6"/>
    <p:sldId id="258" r:id="rId7"/>
    <p:sldId id="269" r:id="rId8"/>
    <p:sldId id="266" r:id="rId9"/>
    <p:sldId id="267" r:id="rId10"/>
    <p:sldId id="270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255B6-99E3-42F8-9183-78711AFC66C6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7E772-8D1B-43A9-9B2F-7E30CCB57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649BC5-3A0F-473B-B477-0FDE2CBB972C}" type="slidenum">
              <a:rPr lang="en-US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E38F4B-3E3B-4BC4-937F-23F6D8917280}" type="slidenum">
              <a:rPr lang="en-US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BF9C7C-FD1B-41A2-9AAF-C547F68C3C17}" type="slidenum">
              <a:rPr lang="en-US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Transmission Line Equation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General Solution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8305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Loss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0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 the wave propagates it may looses energy</a:t>
            </a:r>
          </a:p>
          <a:p>
            <a:pPr lvl="1"/>
            <a:r>
              <a:rPr lang="en-US" dirty="0" err="1" smtClean="0"/>
              <a:t>Ohmic</a:t>
            </a:r>
            <a:r>
              <a:rPr lang="en-US" dirty="0" smtClean="0"/>
              <a:t> Loss: Due to resistance of the wire; at high frequency current flows outside the surface of the conductor </a:t>
            </a:r>
          </a:p>
          <a:p>
            <a:pPr lvl="2"/>
            <a:r>
              <a:rPr lang="en-US" dirty="0" smtClean="0"/>
              <a:t>Skin Effect (thus circumference is critical)</a:t>
            </a:r>
          </a:p>
          <a:p>
            <a:pPr lvl="1"/>
            <a:r>
              <a:rPr lang="en-US" dirty="0" smtClean="0"/>
              <a:t>Dielectric Loss: Energy is lost in dielectric </a:t>
            </a:r>
          </a:p>
          <a:p>
            <a:pPr lvl="2"/>
            <a:r>
              <a:rPr lang="en-US" dirty="0" smtClean="0"/>
              <a:t>Converted to heat! The best dielectric is air!</a:t>
            </a:r>
          </a:p>
          <a:p>
            <a:r>
              <a:rPr lang="en-US" dirty="0" smtClean="0"/>
              <a:t>How much energy is lost</a:t>
            </a:r>
          </a:p>
          <a:p>
            <a:r>
              <a:rPr lang="en-US" dirty="0" smtClean="0"/>
              <a:t>Measured in dB/</a:t>
            </a:r>
            <a:r>
              <a:rPr lang="en-US" dirty="0" err="1" smtClean="0"/>
              <a:t>unit_of_length</a:t>
            </a:r>
            <a:endParaRPr lang="en-US" dirty="0" smtClean="0"/>
          </a:p>
          <a:p>
            <a:r>
              <a:rPr lang="en-US" i="1" dirty="0" err="1" smtClean="0"/>
              <a:t>dB</a:t>
            </a:r>
            <a:r>
              <a:rPr lang="en-US" i="1" baseline="-25000" dirty="0" err="1" smtClean="0"/>
              <a:t>gain</a:t>
            </a:r>
            <a:r>
              <a:rPr lang="en-US" i="1" baseline="-25000" dirty="0" smtClean="0"/>
              <a:t> </a:t>
            </a:r>
            <a:r>
              <a:rPr lang="en-US" i="1" dirty="0" smtClean="0"/>
              <a:t>=10log(P</a:t>
            </a:r>
            <a:r>
              <a:rPr lang="en-US" i="1" baseline="-25000" dirty="0" smtClean="0"/>
              <a:t>out</a:t>
            </a:r>
            <a:r>
              <a:rPr lang="en-US" i="1" dirty="0" smtClean="0"/>
              <a:t> / P</a:t>
            </a:r>
            <a:r>
              <a:rPr lang="en-US" i="1" baseline="-25000" dirty="0" smtClean="0"/>
              <a:t>in </a:t>
            </a:r>
            <a:r>
              <a:rPr lang="en-US" i="1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Box 6"/>
          <p:cNvSpPr txBox="1">
            <a:spLocks noChangeArrowheads="1"/>
          </p:cNvSpPr>
          <p:nvPr/>
        </p:nvSpPr>
        <p:spPr bwMode="auto">
          <a:xfrm>
            <a:off x="381000" y="1066800"/>
            <a:ext cx="7848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defTabSz="742950"/>
            <a:r>
              <a:rPr lang="en-US" sz="2400" b="0" dirty="0">
                <a:cs typeface="Arial" charset="0"/>
              </a:rPr>
              <a:t>  </a:t>
            </a:r>
          </a:p>
          <a:p>
            <a:pPr lvl="1" defTabSz="742950">
              <a:buFont typeface="Wingdings" pitchFamily="2" charset="2"/>
              <a:buChar char="§"/>
            </a:pPr>
            <a:r>
              <a:rPr lang="en-US" sz="2400" b="0" dirty="0">
                <a:cs typeface="Arial" charset="0"/>
              </a:rPr>
              <a:t>  Lumped circuits:  </a:t>
            </a:r>
            <a:r>
              <a:rPr lang="en-US" sz="2400" b="0" dirty="0">
                <a:solidFill>
                  <a:srgbClr val="007FBF"/>
                </a:solidFill>
                <a:cs typeface="Arial" charset="0"/>
              </a:rPr>
              <a:t>resistors, capacitors</a:t>
            </a:r>
            <a:r>
              <a:rPr lang="en-US" sz="2400" b="0" dirty="0" smtClean="0">
                <a:solidFill>
                  <a:srgbClr val="007FBF"/>
                </a:solidFill>
                <a:cs typeface="Arial" charset="0"/>
              </a:rPr>
              <a:t>, inductors</a:t>
            </a:r>
            <a:r>
              <a:rPr lang="en-US" sz="2400" b="0" dirty="0" smtClean="0">
                <a:latin typeface="Calibri" pitchFamily="34" charset="0"/>
                <a:cs typeface="Arial" charset="0"/>
              </a:rPr>
              <a:t>  </a:t>
            </a:r>
            <a:endParaRPr lang="en-US" sz="2400" b="0" dirty="0">
              <a:cs typeface="Arial" charset="0"/>
            </a:endParaRPr>
          </a:p>
        </p:txBody>
      </p:sp>
      <p:sp>
        <p:nvSpPr>
          <p:cNvPr id="73733" name="TextBox 9"/>
          <p:cNvSpPr txBox="1">
            <a:spLocks noChangeArrowheads="1"/>
          </p:cNvSpPr>
          <p:nvPr/>
        </p:nvSpPr>
        <p:spPr bwMode="auto">
          <a:xfrm>
            <a:off x="2667000" y="2344738"/>
            <a:ext cx="35639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>
                <a:solidFill>
                  <a:srgbClr val="FF0000"/>
                </a:solidFill>
                <a:latin typeface="Calibri" pitchFamily="34" charset="0"/>
              </a:rPr>
              <a:t>neglect time delays (phase)</a:t>
            </a:r>
          </a:p>
        </p:txBody>
      </p:sp>
      <p:sp>
        <p:nvSpPr>
          <p:cNvPr id="73734" name="TextBox 10"/>
          <p:cNvSpPr txBox="1">
            <a:spLocks noChangeArrowheads="1"/>
          </p:cNvSpPr>
          <p:nvPr/>
        </p:nvSpPr>
        <p:spPr bwMode="auto">
          <a:xfrm>
            <a:off x="2593975" y="4075113"/>
            <a:ext cx="381793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>
                <a:solidFill>
                  <a:srgbClr val="FF0000"/>
                </a:solidFill>
                <a:latin typeface="Calibri" pitchFamily="34" charset="0"/>
              </a:rPr>
              <a:t>account for propagation and time delays (phase change)</a:t>
            </a:r>
          </a:p>
        </p:txBody>
      </p:sp>
      <p:graphicFrame>
        <p:nvGraphicFramePr>
          <p:cNvPr id="73730" name="Object 24"/>
          <p:cNvGraphicFramePr>
            <a:graphicFrameLocks noChangeAspect="1"/>
          </p:cNvGraphicFramePr>
          <p:nvPr/>
        </p:nvGraphicFramePr>
        <p:xfrm>
          <a:off x="1755775" y="3640138"/>
          <a:ext cx="890588" cy="947737"/>
        </p:xfrm>
        <a:graphic>
          <a:graphicData uri="http://schemas.openxmlformats.org/presentationml/2006/ole">
            <p:oleObj spid="_x0000_s1026" name="Visio" r:id="rId3" imgW="889853" imgH="947400" progId="">
              <p:embed/>
            </p:oleObj>
          </a:graphicData>
        </a:graphic>
      </p:graphicFrame>
      <p:graphicFrame>
        <p:nvGraphicFramePr>
          <p:cNvPr id="73731" name="Object 25"/>
          <p:cNvGraphicFramePr>
            <a:graphicFrameLocks noChangeAspect="1"/>
          </p:cNvGraphicFramePr>
          <p:nvPr/>
        </p:nvGraphicFramePr>
        <p:xfrm>
          <a:off x="1879600" y="1955800"/>
          <a:ext cx="787400" cy="838200"/>
        </p:xfrm>
        <a:graphic>
          <a:graphicData uri="http://schemas.openxmlformats.org/presentationml/2006/ole">
            <p:oleObj spid="_x0000_s1027" name="Visio" r:id="rId4" imgW="889853" imgH="947400" progId="">
              <p:embed/>
            </p:oleObj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990600" y="152400"/>
            <a:ext cx="7118350" cy="646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0" dirty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Transmission-Line Theory</a:t>
            </a:r>
          </a:p>
        </p:txBody>
      </p:sp>
      <p:sp>
        <p:nvSpPr>
          <p:cNvPr id="73736" name="TextBox 8"/>
          <p:cNvSpPr txBox="1">
            <a:spLocks noChangeArrowheads="1"/>
          </p:cNvSpPr>
          <p:nvPr/>
        </p:nvSpPr>
        <p:spPr bwMode="auto">
          <a:xfrm>
            <a:off x="841375" y="3211513"/>
            <a:ext cx="68135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>
              <a:buFont typeface="Wingdings" pitchFamily="2" charset="2"/>
              <a:buChar char="§"/>
            </a:pPr>
            <a:r>
              <a:rPr lang="en-US" sz="2400" b="0">
                <a:cs typeface="Arial" charset="0"/>
              </a:rPr>
              <a:t> Distributed circuit elements:  </a:t>
            </a:r>
            <a:r>
              <a:rPr lang="en-US" sz="2400" b="0">
                <a:solidFill>
                  <a:srgbClr val="007FBF"/>
                </a:solidFill>
                <a:cs typeface="Arial" charset="0"/>
              </a:rPr>
              <a:t>transmission lines</a:t>
            </a:r>
          </a:p>
          <a:p>
            <a:endParaRPr lang="en-US" b="0">
              <a:latin typeface="Calibri" pitchFamily="34" charset="0"/>
            </a:endParaRPr>
          </a:p>
        </p:txBody>
      </p:sp>
      <p:sp>
        <p:nvSpPr>
          <p:cNvPr id="73737" name="TextBox 11"/>
          <p:cNvSpPr txBox="1">
            <a:spLocks noChangeArrowheads="1"/>
          </p:cNvSpPr>
          <p:nvPr/>
        </p:nvSpPr>
        <p:spPr bwMode="auto">
          <a:xfrm>
            <a:off x="1616075" y="5443538"/>
            <a:ext cx="5678488" cy="64611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>
                <a:latin typeface="Calibri" pitchFamily="34" charset="0"/>
              </a:rPr>
              <a:t>We need transmission-line theory  whenever the length of a line is significant compared with a wavelength.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72091-C054-4895-B148-D741E914C42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Text Box 2"/>
          <p:cNvSpPr txBox="1">
            <a:spLocks noChangeArrowheads="1"/>
          </p:cNvSpPr>
          <p:nvPr/>
        </p:nvSpPr>
        <p:spPr bwMode="auto">
          <a:xfrm>
            <a:off x="187325" y="200025"/>
            <a:ext cx="8637588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0" dirty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Transmission Line</a:t>
            </a:r>
          </a:p>
        </p:txBody>
      </p:sp>
      <p:sp>
        <p:nvSpPr>
          <p:cNvPr id="74754" name="Text Box 118"/>
          <p:cNvSpPr txBox="1">
            <a:spLocks noChangeArrowheads="1"/>
          </p:cNvSpPr>
          <p:nvPr/>
        </p:nvSpPr>
        <p:spPr bwMode="auto">
          <a:xfrm>
            <a:off x="811213" y="1162050"/>
            <a:ext cx="17303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>
                <a:solidFill>
                  <a:srgbClr val="0000FF"/>
                </a:solidFill>
                <a:sym typeface="Symbol" pitchFamily="18" charset="2"/>
              </a:rPr>
              <a:t>2 conductors</a:t>
            </a:r>
            <a:endParaRPr lang="en-US" sz="2000" b="0" baseline="-25000">
              <a:solidFill>
                <a:srgbClr val="0000FF"/>
              </a:solidFill>
            </a:endParaRPr>
          </a:p>
        </p:txBody>
      </p:sp>
      <p:grpSp>
        <p:nvGrpSpPr>
          <p:cNvPr id="2" name="Group 147"/>
          <p:cNvGrpSpPr>
            <a:grpSpLocks/>
          </p:cNvGrpSpPr>
          <p:nvPr/>
        </p:nvGrpSpPr>
        <p:grpSpPr bwMode="auto">
          <a:xfrm>
            <a:off x="2667000" y="990600"/>
            <a:ext cx="5421313" cy="1941513"/>
            <a:chOff x="1642" y="661"/>
            <a:chExt cx="3415" cy="1223"/>
          </a:xfrm>
        </p:grpSpPr>
        <p:sp>
          <p:nvSpPr>
            <p:cNvPr id="74766" name="AutoShape 119"/>
            <p:cNvSpPr>
              <a:spLocks noChangeArrowheads="1"/>
            </p:cNvSpPr>
            <p:nvPr/>
          </p:nvSpPr>
          <p:spPr bwMode="auto">
            <a:xfrm>
              <a:off x="1642" y="1176"/>
              <a:ext cx="661" cy="708"/>
            </a:xfrm>
            <a:custGeom>
              <a:avLst/>
              <a:gdLst>
                <a:gd name="T0" fmla="*/ 331 w 21600"/>
                <a:gd name="T1" fmla="*/ 0 h 21600"/>
                <a:gd name="T2" fmla="*/ 97 w 21600"/>
                <a:gd name="T3" fmla="*/ 104 h 21600"/>
                <a:gd name="T4" fmla="*/ 0 w 21600"/>
                <a:gd name="T5" fmla="*/ 354 h 21600"/>
                <a:gd name="T6" fmla="*/ 97 w 21600"/>
                <a:gd name="T7" fmla="*/ 604 h 21600"/>
                <a:gd name="T8" fmla="*/ 331 w 21600"/>
                <a:gd name="T9" fmla="*/ 708 h 21600"/>
                <a:gd name="T10" fmla="*/ 564 w 21600"/>
                <a:gd name="T11" fmla="*/ 604 h 21600"/>
                <a:gd name="T12" fmla="*/ 661 w 21600"/>
                <a:gd name="T13" fmla="*/ 354 h 21600"/>
                <a:gd name="T14" fmla="*/ 564 w 21600"/>
                <a:gd name="T15" fmla="*/ 104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70 w 21600"/>
                <a:gd name="T25" fmla="*/ 3173 h 21600"/>
                <a:gd name="T26" fmla="*/ 18430 w 21600"/>
                <a:gd name="T27" fmla="*/ 1842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7" name="Line 120"/>
            <p:cNvSpPr>
              <a:spLocks noChangeShapeType="1"/>
            </p:cNvSpPr>
            <p:nvPr/>
          </p:nvSpPr>
          <p:spPr bwMode="auto">
            <a:xfrm flipV="1">
              <a:off x="1838" y="661"/>
              <a:ext cx="973" cy="5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68" name="Line 121"/>
            <p:cNvSpPr>
              <a:spLocks noChangeShapeType="1"/>
            </p:cNvSpPr>
            <p:nvPr/>
          </p:nvSpPr>
          <p:spPr bwMode="auto">
            <a:xfrm flipV="1">
              <a:off x="2140" y="1097"/>
              <a:ext cx="1067" cy="7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69" name="Line 122"/>
            <p:cNvSpPr>
              <a:spLocks noChangeShapeType="1"/>
            </p:cNvSpPr>
            <p:nvPr/>
          </p:nvSpPr>
          <p:spPr bwMode="auto">
            <a:xfrm flipV="1">
              <a:off x="1883" y="1230"/>
              <a:ext cx="249" cy="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70" name="Line 123"/>
            <p:cNvSpPr>
              <a:spLocks noChangeShapeType="1"/>
            </p:cNvSpPr>
            <p:nvPr/>
          </p:nvSpPr>
          <p:spPr bwMode="auto">
            <a:xfrm flipV="1">
              <a:off x="2081" y="1513"/>
              <a:ext cx="218" cy="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71" name="Line 124"/>
            <p:cNvSpPr>
              <a:spLocks noChangeShapeType="1"/>
            </p:cNvSpPr>
            <p:nvPr/>
          </p:nvSpPr>
          <p:spPr bwMode="auto">
            <a:xfrm flipV="1">
              <a:off x="2148" y="778"/>
              <a:ext cx="740" cy="4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72" name="Line 125"/>
            <p:cNvSpPr>
              <a:spLocks noChangeShapeType="1"/>
            </p:cNvSpPr>
            <p:nvPr/>
          </p:nvSpPr>
          <p:spPr bwMode="auto">
            <a:xfrm flipV="1">
              <a:off x="2304" y="988"/>
              <a:ext cx="771" cy="4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73" name="Oval 132"/>
            <p:cNvSpPr>
              <a:spLocks noChangeArrowheads="1"/>
            </p:cNvSpPr>
            <p:nvPr/>
          </p:nvSpPr>
          <p:spPr bwMode="auto">
            <a:xfrm>
              <a:off x="3418" y="1428"/>
              <a:ext cx="238" cy="2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0">
                <a:solidFill>
                  <a:srgbClr val="FFFFFF"/>
                </a:solidFill>
              </a:endParaRPr>
            </a:p>
          </p:txBody>
        </p:sp>
        <p:sp>
          <p:nvSpPr>
            <p:cNvPr id="74774" name="Line 133"/>
            <p:cNvSpPr>
              <a:spLocks noChangeShapeType="1"/>
            </p:cNvSpPr>
            <p:nvPr/>
          </p:nvSpPr>
          <p:spPr bwMode="auto">
            <a:xfrm flipV="1">
              <a:off x="3471" y="745"/>
              <a:ext cx="845" cy="7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75" name="Line 134"/>
            <p:cNvSpPr>
              <a:spLocks noChangeShapeType="1"/>
            </p:cNvSpPr>
            <p:nvPr/>
          </p:nvSpPr>
          <p:spPr bwMode="auto">
            <a:xfrm flipV="1">
              <a:off x="3571" y="960"/>
              <a:ext cx="830" cy="7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76" name="Oval 135"/>
            <p:cNvSpPr>
              <a:spLocks noChangeArrowheads="1"/>
            </p:cNvSpPr>
            <p:nvPr/>
          </p:nvSpPr>
          <p:spPr bwMode="auto">
            <a:xfrm>
              <a:off x="4072" y="1424"/>
              <a:ext cx="238" cy="2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0">
                <a:solidFill>
                  <a:srgbClr val="FFFFFF"/>
                </a:solidFill>
              </a:endParaRPr>
            </a:p>
          </p:txBody>
        </p:sp>
        <p:sp>
          <p:nvSpPr>
            <p:cNvPr id="74777" name="Line 136"/>
            <p:cNvSpPr>
              <a:spLocks noChangeShapeType="1"/>
            </p:cNvSpPr>
            <p:nvPr/>
          </p:nvSpPr>
          <p:spPr bwMode="auto">
            <a:xfrm flipV="1">
              <a:off x="4125" y="736"/>
              <a:ext cx="811" cy="7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78" name="Line 137"/>
            <p:cNvSpPr>
              <a:spLocks noChangeShapeType="1"/>
            </p:cNvSpPr>
            <p:nvPr/>
          </p:nvSpPr>
          <p:spPr bwMode="auto">
            <a:xfrm flipV="1">
              <a:off x="4225" y="943"/>
              <a:ext cx="832" cy="7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4756" name="Text Box 138"/>
          <p:cNvSpPr txBox="1">
            <a:spLocks noChangeArrowheads="1"/>
          </p:cNvSpPr>
          <p:nvPr/>
        </p:nvSpPr>
        <p:spPr bwMode="auto">
          <a:xfrm>
            <a:off x="914400" y="3200400"/>
            <a:ext cx="3744913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dirty="0">
                <a:solidFill>
                  <a:srgbClr val="0000FF"/>
                </a:solidFill>
                <a:sym typeface="Symbol" pitchFamily="18" charset="2"/>
              </a:rPr>
              <a:t>4 per-unit-length parameters:</a:t>
            </a:r>
            <a:endParaRPr lang="en-US" sz="2000" b="0" baseline="-25000" dirty="0">
              <a:solidFill>
                <a:srgbClr val="0000FF"/>
              </a:solidFill>
            </a:endParaRPr>
          </a:p>
        </p:txBody>
      </p:sp>
      <p:sp>
        <p:nvSpPr>
          <p:cNvPr id="74757" name="Text Box 139"/>
          <p:cNvSpPr txBox="1">
            <a:spLocks noChangeArrowheads="1"/>
          </p:cNvSpPr>
          <p:nvPr/>
        </p:nvSpPr>
        <p:spPr bwMode="auto">
          <a:xfrm>
            <a:off x="1371600" y="3657600"/>
            <a:ext cx="4440237" cy="21002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sz="2000" b="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</a:rPr>
              <a:t>= capacitance/length [</a:t>
            </a:r>
            <a:r>
              <a:rPr lang="en-US" sz="2000" b="0" dirty="0">
                <a:solidFill>
                  <a:srgbClr val="000000"/>
                </a:solidFill>
                <a:latin typeface="Times New Roman" pitchFamily="18" charset="0"/>
              </a:rPr>
              <a:t>F/m</a:t>
            </a:r>
            <a:r>
              <a:rPr lang="en-US" sz="2000" b="0" dirty="0">
                <a:solidFill>
                  <a:srgbClr val="000000"/>
                </a:solidFill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en-US" sz="2400" b="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sz="2000" b="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</a:rPr>
              <a:t>= inductance/length [</a:t>
            </a:r>
            <a:r>
              <a:rPr lang="en-US" sz="2000" b="0" dirty="0">
                <a:solidFill>
                  <a:srgbClr val="000000"/>
                </a:solidFill>
                <a:latin typeface="Times New Roman" pitchFamily="18" charset="0"/>
              </a:rPr>
              <a:t>H/m</a:t>
            </a:r>
            <a:r>
              <a:rPr lang="en-US" sz="2000" b="0" dirty="0">
                <a:solidFill>
                  <a:srgbClr val="000000"/>
                </a:solidFill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en-US" sz="2400" b="0" i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sz="2000" b="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</a:rPr>
              <a:t>= resistance/length [</a:t>
            </a:r>
            <a:r>
              <a:rPr lang="en-US" sz="2000" b="0" dirty="0">
                <a:solidFill>
                  <a:srgbClr val="000000"/>
                </a:solidFill>
                <a:sym typeface="Symbol" pitchFamily="18" charset="2"/>
              </a:rPr>
              <a:t></a:t>
            </a:r>
            <a:r>
              <a:rPr lang="en-US" sz="2000" b="0" dirty="0">
                <a:solidFill>
                  <a:srgbClr val="000000"/>
                </a:solidFill>
                <a:latin typeface="Times New Roman" pitchFamily="18" charset="0"/>
              </a:rPr>
              <a:t>/m</a:t>
            </a:r>
            <a:r>
              <a:rPr lang="en-US" sz="2000" b="0" dirty="0">
                <a:solidFill>
                  <a:srgbClr val="000000"/>
                </a:solidFill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en-US" sz="2400" b="0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sz="2000" b="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</a:rPr>
              <a:t>= conductance/length [   </a:t>
            </a:r>
            <a:r>
              <a:rPr lang="en-US" sz="2000" b="0" i="1" dirty="0">
                <a:solidFill>
                  <a:srgbClr val="000000"/>
                </a:solidFill>
                <a:latin typeface="Times New Roman" pitchFamily="18" charset="0"/>
              </a:rPr>
              <a:t>/</a:t>
            </a:r>
            <a:r>
              <a:rPr lang="en-US" sz="2000" b="0" dirty="0">
                <a:solidFill>
                  <a:srgbClr val="000000"/>
                </a:solidFill>
                <a:latin typeface="Times New Roman" pitchFamily="18" charset="0"/>
              </a:rPr>
              <a:t>m or S/m</a:t>
            </a:r>
            <a:r>
              <a:rPr lang="en-US" sz="2000" b="0" dirty="0">
                <a:solidFill>
                  <a:srgbClr val="000000"/>
                </a:solidFill>
              </a:rPr>
              <a:t>]</a:t>
            </a:r>
          </a:p>
        </p:txBody>
      </p:sp>
      <p:sp>
        <p:nvSpPr>
          <p:cNvPr id="74758" name="Rectangle 140"/>
          <p:cNvSpPr>
            <a:spLocks noChangeArrowheads="1"/>
          </p:cNvSpPr>
          <p:nvPr/>
        </p:nvSpPr>
        <p:spPr bwMode="auto">
          <a:xfrm rot="10800000">
            <a:off x="4013201" y="5384800"/>
            <a:ext cx="379413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sym typeface="Symbol" pitchFamily="18" charset="2"/>
              </a:rPr>
              <a:t></a:t>
            </a:r>
          </a:p>
        </p:txBody>
      </p:sp>
      <p:grpSp>
        <p:nvGrpSpPr>
          <p:cNvPr id="3" name="Group 148"/>
          <p:cNvGrpSpPr>
            <a:grpSpLocks/>
          </p:cNvGrpSpPr>
          <p:nvPr/>
        </p:nvGrpSpPr>
        <p:grpSpPr bwMode="auto">
          <a:xfrm>
            <a:off x="6672263" y="4492625"/>
            <a:ext cx="1547812" cy="1546225"/>
            <a:chOff x="3771" y="2846"/>
            <a:chExt cx="975" cy="974"/>
          </a:xfrm>
          <a:solidFill>
            <a:srgbClr val="FFC000"/>
          </a:solidFill>
        </p:grpSpPr>
        <p:sp>
          <p:nvSpPr>
            <p:cNvPr id="74761" name="AutoShape 141"/>
            <p:cNvSpPr>
              <a:spLocks noChangeArrowheads="1"/>
            </p:cNvSpPr>
            <p:nvPr/>
          </p:nvSpPr>
          <p:spPr bwMode="auto">
            <a:xfrm rot="5390259">
              <a:off x="4203" y="2599"/>
              <a:ext cx="92" cy="955"/>
            </a:xfrm>
            <a:prstGeom prst="can">
              <a:avLst>
                <a:gd name="adj" fmla="val 90156"/>
              </a:avLst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0">
                <a:solidFill>
                  <a:srgbClr val="FFFFFF"/>
                </a:solidFill>
              </a:endParaRPr>
            </a:p>
          </p:txBody>
        </p:sp>
        <p:sp>
          <p:nvSpPr>
            <p:cNvPr id="74762" name="AutoShape 143"/>
            <p:cNvSpPr>
              <a:spLocks noChangeArrowheads="1"/>
            </p:cNvSpPr>
            <p:nvPr/>
          </p:nvSpPr>
          <p:spPr bwMode="auto">
            <a:xfrm rot="5403321">
              <a:off x="4217" y="2915"/>
              <a:ext cx="92" cy="967"/>
            </a:xfrm>
            <a:prstGeom prst="can">
              <a:avLst>
                <a:gd name="adj" fmla="val 91289"/>
              </a:avLst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0">
                <a:solidFill>
                  <a:srgbClr val="FFFFFF"/>
                </a:solidFill>
              </a:endParaRPr>
            </a:p>
          </p:txBody>
        </p:sp>
        <p:sp>
          <p:nvSpPr>
            <p:cNvPr id="74763" name="Line 144"/>
            <p:cNvSpPr>
              <a:spLocks noChangeShapeType="1"/>
            </p:cNvSpPr>
            <p:nvPr/>
          </p:nvSpPr>
          <p:spPr bwMode="auto">
            <a:xfrm>
              <a:off x="4076" y="2850"/>
              <a:ext cx="0" cy="84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64" name="Line 145"/>
            <p:cNvSpPr>
              <a:spLocks noChangeShapeType="1"/>
            </p:cNvSpPr>
            <p:nvPr/>
          </p:nvSpPr>
          <p:spPr bwMode="auto">
            <a:xfrm>
              <a:off x="4386" y="2846"/>
              <a:ext cx="0" cy="84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65" name="Text Box 146"/>
            <p:cNvSpPr txBox="1">
              <a:spLocks noChangeArrowheads="1"/>
            </p:cNvSpPr>
            <p:nvPr/>
          </p:nvSpPr>
          <p:spPr bwMode="auto">
            <a:xfrm>
              <a:off x="4096" y="3570"/>
              <a:ext cx="38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 i="1">
                  <a:solidFill>
                    <a:srgbClr val="0000FF"/>
                  </a:solidFill>
                  <a:latin typeface="Symbol" pitchFamily="18" charset="2"/>
                  <a:sym typeface="Symbol" pitchFamily="18" charset="2"/>
                </a:rPr>
                <a:t>D</a:t>
              </a:r>
              <a:r>
                <a:rPr lang="en-US" sz="2000" b="0" i="1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z</a:t>
              </a:r>
              <a:endParaRPr lang="en-US" sz="2000" b="0" i="1" baseline="-250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72091-C054-4895-B148-D741E914C42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81000" y="6027003"/>
            <a:ext cx="8763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Note that these parameters are very low when the input voltage is DC or operating at low frequency, thus they can be ignored!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0"/>
            <a:ext cx="80772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Rectangle 27"/>
          <p:cNvSpPr/>
          <p:nvPr/>
        </p:nvSpPr>
        <p:spPr>
          <a:xfrm>
            <a:off x="685800" y="1752600"/>
            <a:ext cx="7315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lang="en-US" sz="2800" dirty="0" smtClean="0">
                <a:solidFill>
                  <a:srgbClr val="23568C"/>
                </a:solidFill>
                <a:cs typeface="Arial"/>
              </a:rPr>
              <a:t>assume that </a:t>
            </a:r>
            <a:r>
              <a:rPr lang="en-US" sz="2800" spc="-5" dirty="0" smtClean="0">
                <a:solidFill>
                  <a:srgbClr val="23568C"/>
                </a:solidFill>
                <a:cs typeface="Arial"/>
              </a:rPr>
              <a:t>any </a:t>
            </a:r>
            <a:r>
              <a:rPr lang="en-US" sz="2800" dirty="0" smtClean="0">
                <a:solidFill>
                  <a:srgbClr val="23568C"/>
                </a:solidFill>
                <a:cs typeface="Arial"/>
              </a:rPr>
              <a:t>change </a:t>
            </a:r>
            <a:r>
              <a:rPr lang="en-US" sz="2800" spc="5" dirty="0" smtClean="0">
                <a:solidFill>
                  <a:srgbClr val="23568C"/>
                </a:solidFill>
                <a:cs typeface="Arial"/>
              </a:rPr>
              <a:t>in </a:t>
            </a:r>
            <a:r>
              <a:rPr lang="en-US" sz="2800" i="1" spc="65" dirty="0" smtClean="0">
                <a:solidFill>
                  <a:srgbClr val="23568C"/>
                </a:solidFill>
                <a:cs typeface="Times New Roman"/>
              </a:rPr>
              <a:t>v</a:t>
            </a:r>
            <a:r>
              <a:rPr lang="en-US" sz="2800" spc="97" baseline="-11904" dirty="0" smtClean="0">
                <a:solidFill>
                  <a:srgbClr val="23568C"/>
                </a:solidFill>
                <a:cs typeface="LM Roman 7"/>
              </a:rPr>
              <a:t>0</a:t>
            </a:r>
            <a:r>
              <a:rPr lang="en-US" sz="2800" spc="65" dirty="0" smtClean="0">
                <a:solidFill>
                  <a:srgbClr val="23568C"/>
                </a:solidFill>
                <a:cs typeface="Latin Modern Math"/>
              </a:rPr>
              <a:t>(</a:t>
            </a:r>
            <a:r>
              <a:rPr lang="en-US" sz="2800" i="1" spc="65" dirty="0" smtClean="0">
                <a:solidFill>
                  <a:srgbClr val="23568C"/>
                </a:solidFill>
                <a:cs typeface="Times New Roman"/>
              </a:rPr>
              <a:t>t</a:t>
            </a:r>
            <a:r>
              <a:rPr lang="en-US" sz="2800" spc="65" dirty="0" smtClean="0">
                <a:solidFill>
                  <a:srgbClr val="23568C"/>
                </a:solidFill>
                <a:cs typeface="Latin Modern Math"/>
              </a:rPr>
              <a:t>) </a:t>
            </a:r>
            <a:r>
              <a:rPr lang="en-US" sz="2800" dirty="0" smtClean="0">
                <a:solidFill>
                  <a:srgbClr val="23568C"/>
                </a:solidFill>
                <a:cs typeface="Arial"/>
              </a:rPr>
              <a:t>appears instantly at</a:t>
            </a:r>
            <a:r>
              <a:rPr lang="en-US" sz="2800" spc="-65" dirty="0" smtClean="0">
                <a:solidFill>
                  <a:srgbClr val="23568C"/>
                </a:solidFill>
                <a:cs typeface="Arial"/>
              </a:rPr>
              <a:t> </a:t>
            </a:r>
            <a:r>
              <a:rPr lang="en-US" sz="2800" i="1" spc="105" dirty="0" err="1" smtClean="0">
                <a:solidFill>
                  <a:srgbClr val="23568C"/>
                </a:solidFill>
                <a:cs typeface="Times New Roman"/>
              </a:rPr>
              <a:t>v</a:t>
            </a:r>
            <a:r>
              <a:rPr lang="en-US" sz="2800" i="1" spc="157" baseline="-11904" dirty="0" err="1" smtClean="0">
                <a:solidFill>
                  <a:srgbClr val="23568C"/>
                </a:solidFill>
                <a:cs typeface="Times New Roman"/>
              </a:rPr>
              <a:t>L</a:t>
            </a:r>
            <a:r>
              <a:rPr lang="en-US" sz="2800" spc="105" dirty="0" smtClean="0">
                <a:solidFill>
                  <a:srgbClr val="23568C"/>
                </a:solidFill>
                <a:cs typeface="Latin Modern Math"/>
              </a:rPr>
              <a:t>(</a:t>
            </a:r>
            <a:r>
              <a:rPr lang="en-US" sz="2800" i="1" spc="105" dirty="0" smtClean="0">
                <a:solidFill>
                  <a:srgbClr val="23568C"/>
                </a:solidFill>
                <a:cs typeface="Times New Roman"/>
              </a:rPr>
              <a:t>t</a:t>
            </a:r>
            <a:r>
              <a:rPr lang="en-US" sz="2800" spc="105" dirty="0" smtClean="0">
                <a:solidFill>
                  <a:srgbClr val="23568C"/>
                </a:solidFill>
                <a:cs typeface="Latin Modern Math"/>
              </a:rPr>
              <a:t>)</a:t>
            </a:r>
            <a:r>
              <a:rPr lang="en-US" sz="2800" spc="105" dirty="0" smtClean="0">
                <a:solidFill>
                  <a:srgbClr val="23568C"/>
                </a:solidFill>
                <a:cs typeface="Arial"/>
              </a:rPr>
              <a:t>.</a:t>
            </a:r>
            <a:endParaRPr lang="en-US" sz="2800" dirty="0">
              <a:cs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86822" y="2971800"/>
            <a:ext cx="1770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en-US" u="sng" dirty="0" smtClean="0">
                <a:solidFill>
                  <a:srgbClr val="FF0000"/>
                </a:solidFill>
                <a:uFill>
                  <a:solidFill>
                    <a:srgbClr val="FE0000"/>
                  </a:solidFill>
                </a:uFill>
                <a:latin typeface="Arial"/>
                <a:cs typeface="Arial"/>
              </a:rPr>
              <a:t>This is not</a:t>
            </a:r>
            <a:r>
              <a:rPr lang="en-US" u="sng" spc="-35" dirty="0" smtClean="0">
                <a:solidFill>
                  <a:srgbClr val="FF0000"/>
                </a:solidFill>
                <a:uFill>
                  <a:solidFill>
                    <a:srgbClr val="FE0000"/>
                  </a:solidFill>
                </a:uFill>
                <a:latin typeface="Arial"/>
                <a:cs typeface="Arial"/>
              </a:rPr>
              <a:t> </a:t>
            </a:r>
            <a:r>
              <a:rPr lang="en-US" u="sng" dirty="0" smtClean="0">
                <a:solidFill>
                  <a:srgbClr val="FF0000"/>
                </a:solidFill>
                <a:uFill>
                  <a:solidFill>
                    <a:srgbClr val="FE0000"/>
                  </a:solidFill>
                </a:uFill>
                <a:latin typeface="Arial"/>
                <a:cs typeface="Arial"/>
              </a:rPr>
              <a:t>true.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0" name="object 54"/>
          <p:cNvSpPr txBox="1"/>
          <p:nvPr/>
        </p:nvSpPr>
        <p:spPr>
          <a:xfrm>
            <a:off x="457200" y="3505200"/>
            <a:ext cx="8077200" cy="1384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dirty="0">
                <a:solidFill>
                  <a:srgbClr val="23568C"/>
                </a:solidFill>
                <a:latin typeface="Arial"/>
                <a:cs typeface="Arial"/>
              </a:rPr>
              <a:t>If </a:t>
            </a:r>
            <a:r>
              <a:rPr sz="1700" spc="-10" dirty="0">
                <a:solidFill>
                  <a:srgbClr val="23568C"/>
                </a:solidFill>
                <a:latin typeface="Arial"/>
                <a:cs typeface="Arial"/>
              </a:rPr>
              <a:t>fact </a:t>
            </a:r>
            <a:r>
              <a:rPr sz="1700" dirty="0">
                <a:solidFill>
                  <a:srgbClr val="23568C"/>
                </a:solidFill>
                <a:latin typeface="Arial"/>
                <a:cs typeface="Arial"/>
              </a:rPr>
              <a:t>signals </a:t>
            </a:r>
            <a:r>
              <a:rPr sz="1700" spc="-15" dirty="0">
                <a:solidFill>
                  <a:srgbClr val="23568C"/>
                </a:solidFill>
                <a:latin typeface="Arial"/>
                <a:cs typeface="Arial"/>
              </a:rPr>
              <a:t>travel </a:t>
            </a:r>
            <a:r>
              <a:rPr sz="1700" dirty="0">
                <a:solidFill>
                  <a:srgbClr val="23568C"/>
                </a:solidFill>
                <a:latin typeface="Arial"/>
                <a:cs typeface="Arial"/>
              </a:rPr>
              <a:t>at around half the speed of light </a:t>
            </a:r>
            <a:r>
              <a:rPr sz="1700" spc="-15" dirty="0">
                <a:solidFill>
                  <a:srgbClr val="23568C"/>
                </a:solidFill>
                <a:latin typeface="Arial"/>
                <a:cs typeface="Arial"/>
              </a:rPr>
              <a:t>(</a:t>
            </a:r>
            <a:r>
              <a:rPr sz="2000" i="1" spc="-15" dirty="0">
                <a:solidFill>
                  <a:srgbClr val="23568C"/>
                </a:solidFill>
                <a:latin typeface="Times New Roman"/>
                <a:cs typeface="Times New Roman"/>
              </a:rPr>
              <a:t>c </a:t>
            </a:r>
            <a:r>
              <a:rPr sz="2000" spc="-10" dirty="0">
                <a:solidFill>
                  <a:srgbClr val="23568C"/>
                </a:solidFill>
                <a:latin typeface="Latin Modern Math"/>
                <a:cs typeface="Latin Modern Math"/>
              </a:rPr>
              <a:t>= 30</a:t>
            </a:r>
            <a:r>
              <a:rPr sz="2000" spc="-80" dirty="0">
                <a:solidFill>
                  <a:srgbClr val="23568C"/>
                </a:solidFill>
                <a:latin typeface="Latin Modern Math"/>
                <a:cs typeface="Latin Modern Math"/>
              </a:rPr>
              <a:t> </a:t>
            </a:r>
            <a:r>
              <a:rPr sz="1700" spc="10" dirty="0">
                <a:solidFill>
                  <a:srgbClr val="23568C"/>
                </a:solidFill>
                <a:latin typeface="Arial"/>
                <a:cs typeface="Arial"/>
              </a:rPr>
              <a:t>cm/ns</a:t>
            </a:r>
            <a:r>
              <a:rPr sz="2000" spc="10" dirty="0">
                <a:solidFill>
                  <a:srgbClr val="23568C"/>
                </a:solidFill>
                <a:latin typeface="Latin Modern Math"/>
                <a:cs typeface="Latin Modern Math"/>
              </a:rPr>
              <a:t>)</a:t>
            </a:r>
            <a:r>
              <a:rPr sz="2000" i="1" spc="10" dirty="0">
                <a:solidFill>
                  <a:srgbClr val="23568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7100"/>
              </a:lnSpc>
              <a:spcBef>
                <a:spcPts val="1140"/>
              </a:spcBef>
            </a:pPr>
            <a:r>
              <a:rPr sz="1700" dirty="0">
                <a:solidFill>
                  <a:srgbClr val="0000FF"/>
                </a:solidFill>
                <a:latin typeface="Arial"/>
                <a:cs typeface="Arial"/>
              </a:rPr>
              <a:t>Reason: </a:t>
            </a:r>
            <a:r>
              <a:rPr sz="1700" dirty="0">
                <a:solidFill>
                  <a:srgbClr val="23568C"/>
                </a:solidFill>
                <a:latin typeface="Arial"/>
                <a:cs typeface="Arial"/>
              </a:rPr>
              <a:t>all </a:t>
            </a:r>
            <a:r>
              <a:rPr sz="1700" spc="5" dirty="0">
                <a:solidFill>
                  <a:srgbClr val="23568C"/>
                </a:solidFill>
                <a:latin typeface="Arial"/>
                <a:cs typeface="Arial"/>
              </a:rPr>
              <a:t>wires </a:t>
            </a:r>
            <a:r>
              <a:rPr sz="1700" spc="-20" dirty="0">
                <a:solidFill>
                  <a:srgbClr val="23568C"/>
                </a:solidFill>
                <a:latin typeface="Arial"/>
                <a:cs typeface="Arial"/>
              </a:rPr>
              <a:t>have </a:t>
            </a:r>
            <a:r>
              <a:rPr sz="1700" dirty="0">
                <a:solidFill>
                  <a:srgbClr val="23568C"/>
                </a:solidFill>
                <a:latin typeface="Arial"/>
                <a:cs typeface="Arial"/>
              </a:rPr>
              <a:t>capacitance </a:t>
            </a:r>
            <a:r>
              <a:rPr sz="1700" spc="5" dirty="0">
                <a:solidFill>
                  <a:srgbClr val="23568C"/>
                </a:solidFill>
                <a:latin typeface="Arial"/>
                <a:cs typeface="Arial"/>
              </a:rPr>
              <a:t>to </a:t>
            </a:r>
            <a:r>
              <a:rPr sz="1700" dirty="0">
                <a:solidFill>
                  <a:srgbClr val="23568C"/>
                </a:solidFill>
                <a:latin typeface="Arial"/>
                <a:cs typeface="Arial"/>
              </a:rPr>
              <a:t>ground and </a:t>
            </a:r>
            <a:r>
              <a:rPr sz="1700" spc="5" dirty="0">
                <a:solidFill>
                  <a:srgbClr val="23568C"/>
                </a:solidFill>
                <a:latin typeface="Arial"/>
                <a:cs typeface="Arial"/>
              </a:rPr>
              <a:t>to neighbouring  </a:t>
            </a:r>
            <a:r>
              <a:rPr sz="1700" dirty="0">
                <a:solidFill>
                  <a:srgbClr val="23568C"/>
                </a:solidFill>
                <a:latin typeface="Arial"/>
                <a:cs typeface="Arial"/>
              </a:rPr>
              <a:t>conductors and also self-inductance. It </a:t>
            </a:r>
            <a:r>
              <a:rPr sz="1700" spc="-5" dirty="0">
                <a:solidFill>
                  <a:srgbClr val="23568C"/>
                </a:solidFill>
                <a:latin typeface="Arial"/>
                <a:cs typeface="Arial"/>
              </a:rPr>
              <a:t>takes </a:t>
            </a:r>
            <a:r>
              <a:rPr sz="1700" spc="5" dirty="0">
                <a:solidFill>
                  <a:srgbClr val="23568C"/>
                </a:solidFill>
                <a:latin typeface="Arial"/>
                <a:cs typeface="Arial"/>
              </a:rPr>
              <a:t>time to </a:t>
            </a:r>
            <a:r>
              <a:rPr sz="1700" dirty="0">
                <a:solidFill>
                  <a:srgbClr val="23568C"/>
                </a:solidFill>
                <a:latin typeface="Arial"/>
                <a:cs typeface="Arial"/>
              </a:rPr>
              <a:t>change the current  through </a:t>
            </a:r>
            <a:r>
              <a:rPr sz="1700" spc="5" dirty="0">
                <a:solidFill>
                  <a:srgbClr val="23568C"/>
                </a:solidFill>
                <a:latin typeface="Arial"/>
                <a:cs typeface="Arial"/>
              </a:rPr>
              <a:t>an </a:t>
            </a:r>
            <a:r>
              <a:rPr sz="1700" dirty="0">
                <a:solidFill>
                  <a:srgbClr val="23568C"/>
                </a:solidFill>
                <a:latin typeface="Arial"/>
                <a:cs typeface="Arial"/>
              </a:rPr>
              <a:t>inductor or </a:t>
            </a:r>
            <a:r>
              <a:rPr sz="1700" spc="-5" dirty="0">
                <a:solidFill>
                  <a:srgbClr val="23568C"/>
                </a:solidFill>
                <a:latin typeface="Arial"/>
                <a:cs typeface="Arial"/>
              </a:rPr>
              <a:t>voltage </a:t>
            </a:r>
            <a:r>
              <a:rPr sz="1700" dirty="0">
                <a:solidFill>
                  <a:srgbClr val="23568C"/>
                </a:solidFill>
                <a:latin typeface="Arial"/>
                <a:cs typeface="Arial"/>
              </a:rPr>
              <a:t>across </a:t>
            </a:r>
            <a:r>
              <a:rPr sz="1700" spc="5" dirty="0">
                <a:solidFill>
                  <a:srgbClr val="23568C"/>
                </a:solidFill>
                <a:latin typeface="Arial"/>
                <a:cs typeface="Arial"/>
              </a:rPr>
              <a:t>a</a:t>
            </a:r>
            <a:r>
              <a:rPr sz="1700" spc="8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23568C"/>
                </a:solidFill>
                <a:latin typeface="Arial"/>
                <a:cs typeface="Arial"/>
              </a:rPr>
              <a:t>capacitor.</a:t>
            </a:r>
            <a:endParaRPr sz="1700">
              <a:latin typeface="Arial"/>
              <a:cs typeface="Arial"/>
            </a:endParaRPr>
          </a:p>
        </p:txBody>
      </p:sp>
      <p:sp>
        <p:nvSpPr>
          <p:cNvPr id="31" name="object 55"/>
          <p:cNvSpPr txBox="1"/>
          <p:nvPr/>
        </p:nvSpPr>
        <p:spPr>
          <a:xfrm>
            <a:off x="457200" y="5181600"/>
            <a:ext cx="8001000" cy="62376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7300"/>
              </a:lnSpc>
              <a:spcBef>
                <a:spcPts val="90"/>
              </a:spcBef>
            </a:pPr>
            <a:r>
              <a:rPr sz="1700" spc="5" dirty="0">
                <a:solidFill>
                  <a:srgbClr val="23568C"/>
                </a:solidFill>
                <a:latin typeface="Arial"/>
                <a:cs typeface="Arial"/>
              </a:rPr>
              <a:t>A </a:t>
            </a:r>
            <a:r>
              <a:rPr sz="1700" i="1" dirty="0">
                <a:solidFill>
                  <a:srgbClr val="0000FF"/>
                </a:solidFill>
                <a:latin typeface="Arial"/>
                <a:cs typeface="Arial"/>
              </a:rPr>
              <a:t>transmission line </a:t>
            </a:r>
            <a:r>
              <a:rPr sz="1700" dirty="0">
                <a:solidFill>
                  <a:srgbClr val="23568C"/>
                </a:solidFill>
                <a:latin typeface="Arial"/>
                <a:cs typeface="Arial"/>
              </a:rPr>
              <a:t>is </a:t>
            </a:r>
            <a:r>
              <a:rPr sz="1700" spc="5" dirty="0">
                <a:solidFill>
                  <a:srgbClr val="23568C"/>
                </a:solidFill>
                <a:latin typeface="Arial"/>
                <a:cs typeface="Arial"/>
              </a:rPr>
              <a:t>a wire </a:t>
            </a:r>
            <a:r>
              <a:rPr sz="1700" dirty="0">
                <a:solidFill>
                  <a:srgbClr val="23568C"/>
                </a:solidFill>
                <a:latin typeface="Arial"/>
                <a:cs typeface="Arial"/>
              </a:rPr>
              <a:t>with </a:t>
            </a:r>
            <a:r>
              <a:rPr sz="1700" spc="5" dirty="0">
                <a:solidFill>
                  <a:srgbClr val="23568C"/>
                </a:solidFill>
                <a:latin typeface="Arial"/>
                <a:cs typeface="Arial"/>
              </a:rPr>
              <a:t>a uniform </a:t>
            </a:r>
            <a:r>
              <a:rPr sz="1700" spc="10" dirty="0">
                <a:solidFill>
                  <a:srgbClr val="23568C"/>
                </a:solidFill>
                <a:latin typeface="Arial"/>
                <a:cs typeface="Arial"/>
              </a:rPr>
              <a:t>goemetry </a:t>
            </a:r>
            <a:r>
              <a:rPr sz="1700" dirty="0">
                <a:solidFill>
                  <a:srgbClr val="23568C"/>
                </a:solidFill>
                <a:latin typeface="Arial"/>
                <a:cs typeface="Arial"/>
              </a:rPr>
              <a:t>along its length: the  capacitance and inductance of </a:t>
            </a:r>
            <a:r>
              <a:rPr sz="1700" spc="-5" dirty="0">
                <a:solidFill>
                  <a:srgbClr val="23568C"/>
                </a:solidFill>
                <a:latin typeface="Arial"/>
                <a:cs typeface="Arial"/>
              </a:rPr>
              <a:t>any </a:t>
            </a:r>
            <a:r>
              <a:rPr sz="1700" dirty="0">
                <a:solidFill>
                  <a:srgbClr val="23568C"/>
                </a:solidFill>
                <a:latin typeface="Arial"/>
                <a:cs typeface="Arial"/>
              </a:rPr>
              <a:t>segment is </a:t>
            </a:r>
            <a:r>
              <a:rPr sz="1700" spc="5" dirty="0">
                <a:solidFill>
                  <a:srgbClr val="23568C"/>
                </a:solidFill>
                <a:latin typeface="Arial"/>
                <a:cs typeface="Arial"/>
              </a:rPr>
              <a:t>proportional </a:t>
            </a:r>
            <a:r>
              <a:rPr sz="1700" dirty="0">
                <a:solidFill>
                  <a:srgbClr val="23568C"/>
                </a:solidFill>
                <a:latin typeface="Arial"/>
                <a:cs typeface="Arial"/>
              </a:rPr>
              <a:t>to its length</a:t>
            </a:r>
            <a:r>
              <a:rPr sz="1700">
                <a:solidFill>
                  <a:srgbClr val="23568C"/>
                </a:solidFill>
                <a:latin typeface="Arial"/>
                <a:cs typeface="Arial"/>
              </a:rPr>
              <a:t>. 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382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bject 55"/>
          <p:cNvSpPr txBox="1"/>
          <p:nvPr/>
        </p:nvSpPr>
        <p:spPr>
          <a:xfrm>
            <a:off x="533400" y="2971800"/>
            <a:ext cx="8305800" cy="40700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7300"/>
              </a:lnSpc>
              <a:spcBef>
                <a:spcPts val="90"/>
              </a:spcBef>
            </a:pPr>
            <a:r>
              <a:rPr sz="2800" spc="5" dirty="0">
                <a:solidFill>
                  <a:srgbClr val="23568C"/>
                </a:solidFill>
                <a:cs typeface="Arial"/>
              </a:rPr>
              <a:t>A </a:t>
            </a:r>
            <a:r>
              <a:rPr sz="2800" i="1" dirty="0">
                <a:solidFill>
                  <a:srgbClr val="0000FF"/>
                </a:solidFill>
                <a:cs typeface="Arial"/>
              </a:rPr>
              <a:t>transmission line </a:t>
            </a:r>
            <a:r>
              <a:rPr sz="2800" dirty="0">
                <a:solidFill>
                  <a:srgbClr val="23568C"/>
                </a:solidFill>
                <a:cs typeface="Arial"/>
              </a:rPr>
              <a:t>is </a:t>
            </a:r>
            <a:r>
              <a:rPr sz="2800" spc="5" dirty="0">
                <a:solidFill>
                  <a:srgbClr val="23568C"/>
                </a:solidFill>
                <a:cs typeface="Arial"/>
              </a:rPr>
              <a:t>a wire </a:t>
            </a:r>
            <a:r>
              <a:rPr sz="2800" dirty="0">
                <a:solidFill>
                  <a:srgbClr val="23568C"/>
                </a:solidFill>
                <a:cs typeface="Arial"/>
              </a:rPr>
              <a:t>with </a:t>
            </a:r>
            <a:r>
              <a:rPr sz="2800" spc="5" dirty="0">
                <a:solidFill>
                  <a:srgbClr val="23568C"/>
                </a:solidFill>
                <a:cs typeface="Arial"/>
              </a:rPr>
              <a:t>a uniform </a:t>
            </a:r>
            <a:r>
              <a:rPr sz="2800" spc="10" dirty="0">
                <a:solidFill>
                  <a:srgbClr val="23568C"/>
                </a:solidFill>
                <a:cs typeface="Arial"/>
              </a:rPr>
              <a:t>goemetry </a:t>
            </a:r>
            <a:r>
              <a:rPr sz="2800" dirty="0">
                <a:solidFill>
                  <a:srgbClr val="23568C"/>
                </a:solidFill>
                <a:cs typeface="Arial"/>
              </a:rPr>
              <a:t>along its length: the  capacitance and inductance of </a:t>
            </a:r>
            <a:r>
              <a:rPr sz="2800" spc="-5" dirty="0">
                <a:solidFill>
                  <a:srgbClr val="23568C"/>
                </a:solidFill>
                <a:cs typeface="Arial"/>
              </a:rPr>
              <a:t>any </a:t>
            </a:r>
            <a:r>
              <a:rPr sz="2800" dirty="0">
                <a:solidFill>
                  <a:srgbClr val="23568C"/>
                </a:solidFill>
                <a:cs typeface="Arial"/>
              </a:rPr>
              <a:t>segment is </a:t>
            </a:r>
            <a:r>
              <a:rPr sz="2800" spc="5" dirty="0">
                <a:solidFill>
                  <a:srgbClr val="23568C"/>
                </a:solidFill>
                <a:cs typeface="Arial"/>
              </a:rPr>
              <a:t>proportional </a:t>
            </a:r>
            <a:r>
              <a:rPr sz="2800" dirty="0">
                <a:solidFill>
                  <a:srgbClr val="23568C"/>
                </a:solidFill>
                <a:cs typeface="Arial"/>
              </a:rPr>
              <a:t>to its length.  </a:t>
            </a:r>
            <a:r>
              <a:rPr sz="2800" spc="-15" dirty="0">
                <a:solidFill>
                  <a:srgbClr val="23568C"/>
                </a:solidFill>
                <a:cs typeface="Arial"/>
              </a:rPr>
              <a:t>We </a:t>
            </a:r>
            <a:r>
              <a:rPr sz="2800" dirty="0">
                <a:solidFill>
                  <a:srgbClr val="23568C"/>
                </a:solidFill>
                <a:cs typeface="Arial"/>
              </a:rPr>
              <a:t>represent as </a:t>
            </a:r>
            <a:r>
              <a:rPr sz="2800" spc="5" dirty="0">
                <a:solidFill>
                  <a:srgbClr val="23568C"/>
                </a:solidFill>
                <a:cs typeface="Arial"/>
              </a:rPr>
              <a:t>a large </a:t>
            </a:r>
            <a:r>
              <a:rPr sz="2800" dirty="0">
                <a:solidFill>
                  <a:srgbClr val="23568C"/>
                </a:solidFill>
                <a:cs typeface="Arial"/>
              </a:rPr>
              <a:t>number of small inductors and capacitors spaced  along the</a:t>
            </a:r>
            <a:r>
              <a:rPr sz="2800" spc="5" dirty="0">
                <a:solidFill>
                  <a:srgbClr val="23568C"/>
                </a:solidFill>
                <a:cs typeface="Arial"/>
              </a:rPr>
              <a:t> </a:t>
            </a:r>
            <a:r>
              <a:rPr sz="2800" spc="-5">
                <a:solidFill>
                  <a:srgbClr val="23568C"/>
                </a:solidFill>
                <a:cs typeface="Arial"/>
              </a:rPr>
              <a:t>line</a:t>
            </a:r>
            <a:r>
              <a:rPr sz="2800" spc="-5" smtClean="0">
                <a:solidFill>
                  <a:srgbClr val="23568C"/>
                </a:solidFill>
                <a:cs typeface="Arial"/>
              </a:rPr>
              <a:t>.</a:t>
            </a:r>
            <a:endParaRPr lang="en-US" sz="2800" spc="-5" dirty="0" smtClean="0">
              <a:solidFill>
                <a:srgbClr val="23568C"/>
              </a:solidFill>
              <a:cs typeface="Arial"/>
            </a:endParaRPr>
          </a:p>
          <a:p>
            <a:pPr marL="12700" marR="5080">
              <a:lnSpc>
                <a:spcPct val="117300"/>
              </a:lnSpc>
              <a:spcBef>
                <a:spcPts val="90"/>
              </a:spcBef>
            </a:pPr>
            <a:r>
              <a:rPr lang="en-US" sz="2800" dirty="0" smtClean="0">
                <a:solidFill>
                  <a:srgbClr val="23568C"/>
                </a:solidFill>
                <a:latin typeface="Arial"/>
                <a:cs typeface="Arial"/>
              </a:rPr>
              <a:t>The signal speed along </a:t>
            </a:r>
            <a:r>
              <a:rPr lang="en-US" sz="2800" spc="5" dirty="0" smtClean="0">
                <a:solidFill>
                  <a:srgbClr val="23568C"/>
                </a:solidFill>
                <a:latin typeface="Arial"/>
                <a:cs typeface="Arial"/>
              </a:rPr>
              <a:t>a </a:t>
            </a:r>
            <a:r>
              <a:rPr lang="en-US" sz="2800" dirty="0" err="1" smtClean="0">
                <a:solidFill>
                  <a:srgbClr val="23568C"/>
                </a:solidFill>
                <a:latin typeface="Arial"/>
                <a:cs typeface="Arial"/>
              </a:rPr>
              <a:t>transmisison</a:t>
            </a:r>
            <a:r>
              <a:rPr lang="en-US" sz="2800" dirty="0" smtClean="0">
                <a:solidFill>
                  <a:srgbClr val="23568C"/>
                </a:solidFill>
                <a:latin typeface="Arial"/>
                <a:cs typeface="Arial"/>
              </a:rPr>
              <a:t> line is</a:t>
            </a:r>
            <a:r>
              <a:rPr lang="en-US" sz="2800" spc="75" dirty="0" smtClean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lang="en-US" sz="2800" spc="-5" dirty="0" smtClean="0">
                <a:solidFill>
                  <a:srgbClr val="23568C"/>
                </a:solidFill>
                <a:latin typeface="Arial"/>
                <a:cs typeface="Arial"/>
              </a:rPr>
              <a:t>predictable.</a:t>
            </a:r>
            <a:endParaRPr lang="en-US" sz="2800" dirty="0" smtClean="0">
              <a:latin typeface="Arial"/>
              <a:cs typeface="Arial"/>
            </a:endParaRPr>
          </a:p>
          <a:p>
            <a:pPr marL="12700" marR="5080">
              <a:lnSpc>
                <a:spcPct val="117300"/>
              </a:lnSpc>
              <a:spcBef>
                <a:spcPts val="90"/>
              </a:spcBef>
            </a:pPr>
            <a:endParaRPr sz="2800"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Transmission Line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90600"/>
            <a:ext cx="8610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TRANSMISSION LINE PARAMETERS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8275" y="2286000"/>
            <a:ext cx="62674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09" name="Text Box 129"/>
          <p:cNvSpPr txBox="1">
            <a:spLocks noChangeArrowheads="1"/>
          </p:cNvSpPr>
          <p:nvPr/>
        </p:nvSpPr>
        <p:spPr bwMode="auto">
          <a:xfrm>
            <a:off x="506413" y="158750"/>
            <a:ext cx="8637587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0" dirty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Transmission Line (cont.)</a:t>
            </a:r>
          </a:p>
        </p:txBody>
      </p:sp>
      <p:grpSp>
        <p:nvGrpSpPr>
          <p:cNvPr id="2" name="Group 156"/>
          <p:cNvGrpSpPr>
            <a:grpSpLocks/>
          </p:cNvGrpSpPr>
          <p:nvPr/>
        </p:nvGrpSpPr>
        <p:grpSpPr bwMode="auto">
          <a:xfrm>
            <a:off x="1130300" y="782638"/>
            <a:ext cx="6515100" cy="2093912"/>
            <a:chOff x="688" y="493"/>
            <a:chExt cx="4104" cy="1319"/>
          </a:xfrm>
        </p:grpSpPr>
        <p:sp>
          <p:nvSpPr>
            <p:cNvPr id="89097" name="AutoShape 134"/>
            <p:cNvSpPr>
              <a:spLocks noChangeArrowheads="1"/>
            </p:cNvSpPr>
            <p:nvPr/>
          </p:nvSpPr>
          <p:spPr bwMode="auto">
            <a:xfrm rot="5400000">
              <a:off x="2672" y="-712"/>
              <a:ext cx="128" cy="4096"/>
            </a:xfrm>
            <a:prstGeom prst="can">
              <a:avLst>
                <a:gd name="adj" fmla="val 64593"/>
              </a:avLst>
            </a:prstGeom>
            <a:solidFill>
              <a:schemeClr val="accent4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0">
                <a:solidFill>
                  <a:srgbClr val="FFFFFF"/>
                </a:solidFill>
              </a:endParaRPr>
            </a:p>
          </p:txBody>
        </p:sp>
        <p:sp>
          <p:nvSpPr>
            <p:cNvPr id="89098" name="AutoShape 135"/>
            <p:cNvSpPr>
              <a:spLocks noChangeArrowheads="1"/>
            </p:cNvSpPr>
            <p:nvPr/>
          </p:nvSpPr>
          <p:spPr bwMode="auto">
            <a:xfrm rot="5400000">
              <a:off x="2684" y="-1156"/>
              <a:ext cx="112" cy="4104"/>
            </a:xfrm>
            <a:prstGeom prst="can">
              <a:avLst>
                <a:gd name="adj" fmla="val 73964"/>
              </a:avLst>
            </a:prstGeom>
            <a:solidFill>
              <a:schemeClr val="accent4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0">
                <a:solidFill>
                  <a:srgbClr val="FFFFFF"/>
                </a:solidFill>
              </a:endParaRPr>
            </a:p>
          </p:txBody>
        </p:sp>
        <p:graphicFrame>
          <p:nvGraphicFramePr>
            <p:cNvPr id="89090" name="Object 2"/>
            <p:cNvGraphicFramePr>
              <a:graphicFrameLocks noChangeAspect="1"/>
            </p:cNvGraphicFramePr>
            <p:nvPr/>
          </p:nvGraphicFramePr>
          <p:xfrm>
            <a:off x="2683" y="1615"/>
            <a:ext cx="262" cy="197"/>
          </p:xfrm>
          <a:graphic>
            <a:graphicData uri="http://schemas.openxmlformats.org/presentationml/2006/ole">
              <p:oleObj spid="_x0000_s18434" name="Equation" r:id="rId4" imgW="253890" imgH="190417" progId="Equation.DSMT4">
                <p:embed/>
              </p:oleObj>
            </a:graphicData>
          </a:graphic>
        </p:graphicFrame>
        <p:sp>
          <p:nvSpPr>
            <p:cNvPr id="89099" name="Line 137"/>
            <p:cNvSpPr>
              <a:spLocks noChangeShapeType="1"/>
            </p:cNvSpPr>
            <p:nvPr/>
          </p:nvSpPr>
          <p:spPr bwMode="auto">
            <a:xfrm flipV="1">
              <a:off x="712" y="1560"/>
              <a:ext cx="4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9100" name="Line 138"/>
            <p:cNvSpPr>
              <a:spLocks noChangeShapeType="1"/>
            </p:cNvSpPr>
            <p:nvPr/>
          </p:nvSpPr>
          <p:spPr bwMode="auto">
            <a:xfrm>
              <a:off x="1728" y="888"/>
              <a:ext cx="488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none" w="sm" len="sm"/>
              <a:tailEnd type="triangle" w="lg" len="lg"/>
            </a:ln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89091" name="Object 3"/>
            <p:cNvGraphicFramePr>
              <a:graphicFrameLocks noChangeAspect="1"/>
            </p:cNvGraphicFramePr>
            <p:nvPr/>
          </p:nvGraphicFramePr>
          <p:xfrm>
            <a:off x="1706" y="493"/>
            <a:ext cx="520" cy="313"/>
          </p:xfrm>
          <a:graphic>
            <a:graphicData uri="http://schemas.openxmlformats.org/presentationml/2006/ole">
              <p:oleObj spid="_x0000_s18435" name="Equation" r:id="rId5" imgW="507780" imgH="304668" progId="Equation.DSMT4">
                <p:embed/>
              </p:oleObj>
            </a:graphicData>
          </a:graphic>
        </p:graphicFrame>
        <p:sp>
          <p:nvSpPr>
            <p:cNvPr id="89101" name="Text Box 140"/>
            <p:cNvSpPr txBox="1">
              <a:spLocks noChangeArrowheads="1"/>
            </p:cNvSpPr>
            <p:nvPr/>
          </p:nvSpPr>
          <p:spPr bwMode="auto">
            <a:xfrm>
              <a:off x="2302" y="919"/>
              <a:ext cx="94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rgbClr val="FF3300"/>
                  </a:solidFill>
                </a:rPr>
                <a:t>+ + + + + + +</a:t>
              </a:r>
            </a:p>
          </p:txBody>
        </p:sp>
        <p:sp>
          <p:nvSpPr>
            <p:cNvPr id="89102" name="Text Box 141"/>
            <p:cNvSpPr txBox="1">
              <a:spLocks noChangeArrowheads="1"/>
            </p:cNvSpPr>
            <p:nvPr/>
          </p:nvSpPr>
          <p:spPr bwMode="auto">
            <a:xfrm>
              <a:off x="2294" y="1087"/>
              <a:ext cx="95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rgbClr val="FF3300"/>
                  </a:solidFill>
                </a:rPr>
                <a:t>- - - - - - - - - -</a:t>
              </a:r>
            </a:p>
          </p:txBody>
        </p:sp>
        <p:graphicFrame>
          <p:nvGraphicFramePr>
            <p:cNvPr id="89092" name="Object 4"/>
            <p:cNvGraphicFramePr>
              <a:graphicFrameLocks noChangeAspect="1"/>
            </p:cNvGraphicFramePr>
            <p:nvPr/>
          </p:nvGraphicFramePr>
          <p:xfrm>
            <a:off x="3351" y="956"/>
            <a:ext cx="559" cy="314"/>
          </p:xfrm>
          <a:graphic>
            <a:graphicData uri="http://schemas.openxmlformats.org/presentationml/2006/ole">
              <p:oleObj spid="_x0000_s18436" name="Equation" r:id="rId6" imgW="545626" imgH="304536" progId="Equation.DSMT4">
                <p:embed/>
              </p:oleObj>
            </a:graphicData>
          </a:graphic>
        </p:graphicFrame>
        <p:grpSp>
          <p:nvGrpSpPr>
            <p:cNvPr id="3" name="Group 154"/>
            <p:cNvGrpSpPr>
              <a:grpSpLocks/>
            </p:cNvGrpSpPr>
            <p:nvPr/>
          </p:nvGrpSpPr>
          <p:grpSpPr bwMode="auto">
            <a:xfrm>
              <a:off x="1498" y="987"/>
              <a:ext cx="596" cy="231"/>
              <a:chOff x="1498" y="995"/>
              <a:chExt cx="596" cy="231"/>
            </a:xfrm>
          </p:grpSpPr>
          <p:grpSp>
            <p:nvGrpSpPr>
              <p:cNvPr id="4" name="Group 147"/>
              <p:cNvGrpSpPr>
                <a:grpSpLocks/>
              </p:cNvGrpSpPr>
              <p:nvPr/>
            </p:nvGrpSpPr>
            <p:grpSpPr bwMode="auto">
              <a:xfrm>
                <a:off x="1498" y="995"/>
                <a:ext cx="188" cy="231"/>
                <a:chOff x="4442" y="1587"/>
                <a:chExt cx="188" cy="231"/>
              </a:xfrm>
            </p:grpSpPr>
            <p:sp>
              <p:nvSpPr>
                <p:cNvPr id="89112" name="Oval 143"/>
                <p:cNvSpPr>
                  <a:spLocks noChangeArrowheads="1"/>
                </p:cNvSpPr>
                <p:nvPr/>
              </p:nvSpPr>
              <p:spPr bwMode="auto">
                <a:xfrm>
                  <a:off x="4464" y="1648"/>
                  <a:ext cx="136" cy="136"/>
                </a:xfrm>
                <a:prstGeom prst="ellipse">
                  <a:avLst/>
                </a:prstGeom>
                <a:solidFill>
                  <a:srgbClr val="00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9113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4442" y="1587"/>
                  <a:ext cx="188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rgbClr val="000000"/>
                      </a:solidFill>
                    </a:rPr>
                    <a:t>x</a:t>
                  </a:r>
                </a:p>
              </p:txBody>
            </p:sp>
          </p:grpSp>
          <p:grpSp>
            <p:nvGrpSpPr>
              <p:cNvPr id="5" name="Group 148"/>
              <p:cNvGrpSpPr>
                <a:grpSpLocks/>
              </p:cNvGrpSpPr>
              <p:nvPr/>
            </p:nvGrpSpPr>
            <p:grpSpPr bwMode="auto">
              <a:xfrm>
                <a:off x="1702" y="995"/>
                <a:ext cx="188" cy="231"/>
                <a:chOff x="4442" y="1587"/>
                <a:chExt cx="188" cy="231"/>
              </a:xfrm>
            </p:grpSpPr>
            <p:sp>
              <p:nvSpPr>
                <p:cNvPr id="89110" name="Oval 149"/>
                <p:cNvSpPr>
                  <a:spLocks noChangeArrowheads="1"/>
                </p:cNvSpPr>
                <p:nvPr/>
              </p:nvSpPr>
              <p:spPr bwMode="auto">
                <a:xfrm>
                  <a:off x="4464" y="1648"/>
                  <a:ext cx="136" cy="136"/>
                </a:xfrm>
                <a:prstGeom prst="ellipse">
                  <a:avLst/>
                </a:prstGeom>
                <a:solidFill>
                  <a:srgbClr val="00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9111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4442" y="1587"/>
                  <a:ext cx="188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rgbClr val="000000"/>
                      </a:solidFill>
                    </a:rPr>
                    <a:t>x</a:t>
                  </a:r>
                </a:p>
              </p:txBody>
            </p:sp>
          </p:grpSp>
          <p:grpSp>
            <p:nvGrpSpPr>
              <p:cNvPr id="6" name="Group 151"/>
              <p:cNvGrpSpPr>
                <a:grpSpLocks/>
              </p:cNvGrpSpPr>
              <p:nvPr/>
            </p:nvGrpSpPr>
            <p:grpSpPr bwMode="auto">
              <a:xfrm>
                <a:off x="1906" y="995"/>
                <a:ext cx="188" cy="231"/>
                <a:chOff x="4442" y="1587"/>
                <a:chExt cx="188" cy="231"/>
              </a:xfrm>
            </p:grpSpPr>
            <p:sp>
              <p:nvSpPr>
                <p:cNvPr id="89108" name="Oval 152"/>
                <p:cNvSpPr>
                  <a:spLocks noChangeArrowheads="1"/>
                </p:cNvSpPr>
                <p:nvPr/>
              </p:nvSpPr>
              <p:spPr bwMode="auto">
                <a:xfrm>
                  <a:off x="4464" y="1648"/>
                  <a:ext cx="136" cy="136"/>
                </a:xfrm>
                <a:prstGeom prst="ellipse">
                  <a:avLst/>
                </a:prstGeom>
                <a:solidFill>
                  <a:srgbClr val="00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9109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4442" y="1587"/>
                  <a:ext cx="188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rgbClr val="000000"/>
                      </a:solidFill>
                    </a:rPr>
                    <a:t>x</a:t>
                  </a:r>
                </a:p>
              </p:txBody>
            </p:sp>
          </p:grpSp>
        </p:grpSp>
        <p:sp>
          <p:nvSpPr>
            <p:cNvPr id="89104" name="Text Box 155"/>
            <p:cNvSpPr txBox="1">
              <a:spLocks noChangeArrowheads="1"/>
            </p:cNvSpPr>
            <p:nvPr/>
          </p:nvSpPr>
          <p:spPr bwMode="auto">
            <a:xfrm>
              <a:off x="1230" y="1008"/>
              <a:ext cx="2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b="0" u="sng">
                  <a:solidFill>
                    <a:srgbClr val="000000"/>
                  </a:solidFill>
                  <a:latin typeface="Handscript SF" pitchFamily="2" charset="0"/>
                </a:rPr>
                <a:t>B</a:t>
              </a:r>
            </a:p>
          </p:txBody>
        </p:sp>
      </p:grpSp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72091-C054-4895-B148-D741E914C42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7" name="Group 77"/>
          <p:cNvGrpSpPr/>
          <p:nvPr/>
        </p:nvGrpSpPr>
        <p:grpSpPr>
          <a:xfrm>
            <a:off x="1123505" y="3311120"/>
            <a:ext cx="7426769" cy="2608262"/>
            <a:chOff x="1272361" y="1195240"/>
            <a:chExt cx="7426769" cy="2608262"/>
          </a:xfrm>
        </p:grpSpPr>
        <p:sp>
          <p:nvSpPr>
            <p:cNvPr id="79" name="Arc 8"/>
            <p:cNvSpPr>
              <a:spLocks/>
            </p:cNvSpPr>
            <p:nvPr/>
          </p:nvSpPr>
          <p:spPr bwMode="auto">
            <a:xfrm>
              <a:off x="4474793" y="1649265"/>
              <a:ext cx="190500" cy="396875"/>
            </a:xfrm>
            <a:custGeom>
              <a:avLst/>
              <a:gdLst>
                <a:gd name="T0" fmla="*/ 120 w 43198"/>
                <a:gd name="T1" fmla="*/ 104 h 36493"/>
                <a:gd name="T2" fmla="*/ 17 w 43198"/>
                <a:gd name="T3" fmla="*/ 0 h 36493"/>
                <a:gd name="T4" fmla="*/ 60 w 43198"/>
                <a:gd name="T5" fmla="*/ 102 h 36493"/>
                <a:gd name="T6" fmla="*/ 0 60000 65536"/>
                <a:gd name="T7" fmla="*/ 0 60000 65536"/>
                <a:gd name="T8" fmla="*/ 0 60000 65536"/>
                <a:gd name="T9" fmla="*/ 0 w 43198"/>
                <a:gd name="T10" fmla="*/ 0 h 36493"/>
                <a:gd name="T11" fmla="*/ 43198 w 43198"/>
                <a:gd name="T12" fmla="*/ 36493 h 364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8" h="36493" fill="none" extrusionOk="0">
                  <a:moveTo>
                    <a:pt x="43198" y="15171"/>
                  </a:moveTo>
                  <a:cubicBezTo>
                    <a:pt x="43046" y="26990"/>
                    <a:pt x="33420" y="36492"/>
                    <a:pt x="21600" y="36493"/>
                  </a:cubicBezTo>
                  <a:cubicBezTo>
                    <a:pt x="9670" y="36493"/>
                    <a:pt x="0" y="26822"/>
                    <a:pt x="0" y="14893"/>
                  </a:cubicBezTo>
                  <a:cubicBezTo>
                    <a:pt x="-1" y="9348"/>
                    <a:pt x="2132" y="4016"/>
                    <a:pt x="5955" y="0"/>
                  </a:cubicBezTo>
                </a:path>
                <a:path w="43198" h="36493" stroke="0" extrusionOk="0">
                  <a:moveTo>
                    <a:pt x="43198" y="15171"/>
                  </a:moveTo>
                  <a:cubicBezTo>
                    <a:pt x="43046" y="26990"/>
                    <a:pt x="33420" y="36492"/>
                    <a:pt x="21600" y="36493"/>
                  </a:cubicBezTo>
                  <a:cubicBezTo>
                    <a:pt x="9670" y="36493"/>
                    <a:pt x="0" y="26822"/>
                    <a:pt x="0" y="14893"/>
                  </a:cubicBezTo>
                  <a:cubicBezTo>
                    <a:pt x="-1" y="9348"/>
                    <a:pt x="2132" y="4016"/>
                    <a:pt x="5955" y="0"/>
                  </a:cubicBezTo>
                  <a:lnTo>
                    <a:pt x="21600" y="14893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Arc 10"/>
            <p:cNvSpPr>
              <a:spLocks/>
            </p:cNvSpPr>
            <p:nvPr/>
          </p:nvSpPr>
          <p:spPr bwMode="auto">
            <a:xfrm>
              <a:off x="4346205" y="1642915"/>
              <a:ext cx="192087" cy="423862"/>
            </a:xfrm>
            <a:custGeom>
              <a:avLst/>
              <a:gdLst>
                <a:gd name="T0" fmla="*/ 95 w 43200"/>
                <a:gd name="T1" fmla="*/ 0 h 39465"/>
                <a:gd name="T2" fmla="*/ 21 w 43200"/>
                <a:gd name="T3" fmla="*/ 9 h 39465"/>
                <a:gd name="T4" fmla="*/ 61 w 43200"/>
                <a:gd name="T5" fmla="*/ 121 h 39465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465"/>
                <a:gd name="T11" fmla="*/ 43200 w 43200"/>
                <a:gd name="T12" fmla="*/ 39465 h 394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465" fill="none" extrusionOk="0">
                  <a:moveTo>
                    <a:pt x="33740" y="0"/>
                  </a:moveTo>
                  <a:cubicBezTo>
                    <a:pt x="39657" y="4021"/>
                    <a:pt x="43200" y="10711"/>
                    <a:pt x="43200" y="17865"/>
                  </a:cubicBezTo>
                  <a:cubicBezTo>
                    <a:pt x="43200" y="29794"/>
                    <a:pt x="33529" y="39465"/>
                    <a:pt x="21600" y="39465"/>
                  </a:cubicBezTo>
                  <a:cubicBezTo>
                    <a:pt x="9670" y="39465"/>
                    <a:pt x="0" y="29794"/>
                    <a:pt x="0" y="17865"/>
                  </a:cubicBezTo>
                  <a:cubicBezTo>
                    <a:pt x="-1" y="11513"/>
                    <a:pt x="2795" y="5483"/>
                    <a:pt x="7643" y="1378"/>
                  </a:cubicBezTo>
                </a:path>
                <a:path w="43200" h="39465" stroke="0" extrusionOk="0">
                  <a:moveTo>
                    <a:pt x="33740" y="0"/>
                  </a:moveTo>
                  <a:cubicBezTo>
                    <a:pt x="39657" y="4021"/>
                    <a:pt x="43200" y="10711"/>
                    <a:pt x="43200" y="17865"/>
                  </a:cubicBezTo>
                  <a:cubicBezTo>
                    <a:pt x="43200" y="29794"/>
                    <a:pt x="33529" y="39465"/>
                    <a:pt x="21600" y="39465"/>
                  </a:cubicBezTo>
                  <a:cubicBezTo>
                    <a:pt x="9670" y="39465"/>
                    <a:pt x="0" y="29794"/>
                    <a:pt x="0" y="17865"/>
                  </a:cubicBezTo>
                  <a:cubicBezTo>
                    <a:pt x="-1" y="11513"/>
                    <a:pt x="2795" y="5483"/>
                    <a:pt x="7643" y="1378"/>
                  </a:cubicBezTo>
                  <a:lnTo>
                    <a:pt x="21600" y="17865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Arc 11"/>
            <p:cNvSpPr>
              <a:spLocks/>
            </p:cNvSpPr>
            <p:nvPr/>
          </p:nvSpPr>
          <p:spPr bwMode="auto">
            <a:xfrm>
              <a:off x="4223968" y="1660377"/>
              <a:ext cx="190500" cy="406400"/>
            </a:xfrm>
            <a:custGeom>
              <a:avLst/>
              <a:gdLst>
                <a:gd name="T0" fmla="*/ 101 w 43200"/>
                <a:gd name="T1" fmla="*/ 0 h 37507"/>
                <a:gd name="T2" fmla="*/ 18 w 43200"/>
                <a:gd name="T3" fmla="*/ 3 h 37507"/>
                <a:gd name="T4" fmla="*/ 60 w 43200"/>
                <a:gd name="T5" fmla="*/ 109 h 37507"/>
                <a:gd name="T6" fmla="*/ 0 60000 65536"/>
                <a:gd name="T7" fmla="*/ 0 60000 65536"/>
                <a:gd name="T8" fmla="*/ 0 60000 65536"/>
                <a:gd name="T9" fmla="*/ 0 w 43200"/>
                <a:gd name="T10" fmla="*/ 0 h 37507"/>
                <a:gd name="T11" fmla="*/ 43200 w 43200"/>
                <a:gd name="T12" fmla="*/ 37507 h 375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7507" fill="none" extrusionOk="0">
                  <a:moveTo>
                    <a:pt x="36212" y="-1"/>
                  </a:moveTo>
                  <a:cubicBezTo>
                    <a:pt x="40665" y="4090"/>
                    <a:pt x="43200" y="9860"/>
                    <a:pt x="43200" y="15907"/>
                  </a:cubicBezTo>
                  <a:cubicBezTo>
                    <a:pt x="43200" y="27836"/>
                    <a:pt x="33529" y="37507"/>
                    <a:pt x="21600" y="37507"/>
                  </a:cubicBezTo>
                  <a:cubicBezTo>
                    <a:pt x="9670" y="37507"/>
                    <a:pt x="0" y="27836"/>
                    <a:pt x="0" y="15907"/>
                  </a:cubicBezTo>
                  <a:cubicBezTo>
                    <a:pt x="-1" y="10106"/>
                    <a:pt x="2332" y="4550"/>
                    <a:pt x="6473" y="488"/>
                  </a:cubicBezTo>
                </a:path>
                <a:path w="43200" h="37507" stroke="0" extrusionOk="0">
                  <a:moveTo>
                    <a:pt x="36212" y="-1"/>
                  </a:moveTo>
                  <a:cubicBezTo>
                    <a:pt x="40665" y="4090"/>
                    <a:pt x="43200" y="9860"/>
                    <a:pt x="43200" y="15907"/>
                  </a:cubicBezTo>
                  <a:cubicBezTo>
                    <a:pt x="43200" y="27836"/>
                    <a:pt x="33529" y="37507"/>
                    <a:pt x="21600" y="37507"/>
                  </a:cubicBezTo>
                  <a:cubicBezTo>
                    <a:pt x="9670" y="37507"/>
                    <a:pt x="0" y="27836"/>
                    <a:pt x="0" y="15907"/>
                  </a:cubicBezTo>
                  <a:cubicBezTo>
                    <a:pt x="-1" y="10106"/>
                    <a:pt x="2332" y="4550"/>
                    <a:pt x="6473" y="488"/>
                  </a:cubicBezTo>
                  <a:lnTo>
                    <a:pt x="21600" y="1590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Arc 12"/>
            <p:cNvSpPr>
              <a:spLocks/>
            </p:cNvSpPr>
            <p:nvPr/>
          </p:nvSpPr>
          <p:spPr bwMode="auto">
            <a:xfrm>
              <a:off x="4089030" y="1665140"/>
              <a:ext cx="192087" cy="404812"/>
            </a:xfrm>
            <a:custGeom>
              <a:avLst/>
              <a:gdLst>
                <a:gd name="T0" fmla="*/ 103 w 43200"/>
                <a:gd name="T1" fmla="*/ 3 h 37395"/>
                <a:gd name="T2" fmla="*/ 19 w 43200"/>
                <a:gd name="T3" fmla="*/ 0 h 37395"/>
                <a:gd name="T4" fmla="*/ 61 w 43200"/>
                <a:gd name="T5" fmla="*/ 108 h 37395"/>
                <a:gd name="T6" fmla="*/ 0 60000 65536"/>
                <a:gd name="T7" fmla="*/ 0 60000 65536"/>
                <a:gd name="T8" fmla="*/ 0 60000 65536"/>
                <a:gd name="T9" fmla="*/ 0 w 43200"/>
                <a:gd name="T10" fmla="*/ 0 h 37395"/>
                <a:gd name="T11" fmla="*/ 43200 w 43200"/>
                <a:gd name="T12" fmla="*/ 37395 h 373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7395" fill="none" extrusionOk="0">
                  <a:moveTo>
                    <a:pt x="36720" y="369"/>
                  </a:moveTo>
                  <a:cubicBezTo>
                    <a:pt x="40864" y="4432"/>
                    <a:pt x="43200" y="9991"/>
                    <a:pt x="43200" y="15795"/>
                  </a:cubicBezTo>
                  <a:cubicBezTo>
                    <a:pt x="43200" y="27724"/>
                    <a:pt x="33529" y="37395"/>
                    <a:pt x="21600" y="37395"/>
                  </a:cubicBezTo>
                  <a:cubicBezTo>
                    <a:pt x="9670" y="37395"/>
                    <a:pt x="0" y="27724"/>
                    <a:pt x="0" y="15795"/>
                  </a:cubicBezTo>
                  <a:cubicBezTo>
                    <a:pt x="-1" y="9805"/>
                    <a:pt x="2486" y="4085"/>
                    <a:pt x="6866" y="0"/>
                  </a:cubicBezTo>
                </a:path>
                <a:path w="43200" h="37395" stroke="0" extrusionOk="0">
                  <a:moveTo>
                    <a:pt x="36720" y="369"/>
                  </a:moveTo>
                  <a:cubicBezTo>
                    <a:pt x="40864" y="4432"/>
                    <a:pt x="43200" y="9991"/>
                    <a:pt x="43200" y="15795"/>
                  </a:cubicBezTo>
                  <a:cubicBezTo>
                    <a:pt x="43200" y="27724"/>
                    <a:pt x="33529" y="37395"/>
                    <a:pt x="21600" y="37395"/>
                  </a:cubicBezTo>
                  <a:cubicBezTo>
                    <a:pt x="9670" y="37395"/>
                    <a:pt x="0" y="27724"/>
                    <a:pt x="0" y="15795"/>
                  </a:cubicBezTo>
                  <a:cubicBezTo>
                    <a:pt x="-1" y="9805"/>
                    <a:pt x="2486" y="4085"/>
                    <a:pt x="6866" y="0"/>
                  </a:cubicBezTo>
                  <a:lnTo>
                    <a:pt x="21600" y="15795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Arc 13"/>
            <p:cNvSpPr>
              <a:spLocks/>
            </p:cNvSpPr>
            <p:nvPr/>
          </p:nvSpPr>
          <p:spPr bwMode="auto">
            <a:xfrm>
              <a:off x="3958855" y="1669902"/>
              <a:ext cx="190500" cy="412750"/>
            </a:xfrm>
            <a:custGeom>
              <a:avLst/>
              <a:gdLst>
                <a:gd name="T0" fmla="*/ 99 w 43198"/>
                <a:gd name="T1" fmla="*/ 0 h 37968"/>
                <a:gd name="T2" fmla="*/ 0 w 43198"/>
                <a:gd name="T3" fmla="*/ 114 h 37968"/>
                <a:gd name="T4" fmla="*/ 60 w 43198"/>
                <a:gd name="T5" fmla="*/ 112 h 37968"/>
                <a:gd name="T6" fmla="*/ 0 60000 65536"/>
                <a:gd name="T7" fmla="*/ 0 60000 65536"/>
                <a:gd name="T8" fmla="*/ 0 60000 65536"/>
                <a:gd name="T9" fmla="*/ 0 w 43198"/>
                <a:gd name="T10" fmla="*/ 0 h 37968"/>
                <a:gd name="T11" fmla="*/ 43198 w 43198"/>
                <a:gd name="T12" fmla="*/ 37968 h 379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8" h="37968" fill="none" extrusionOk="0">
                  <a:moveTo>
                    <a:pt x="35692" y="-1"/>
                  </a:moveTo>
                  <a:cubicBezTo>
                    <a:pt x="40457" y="4103"/>
                    <a:pt x="43198" y="10079"/>
                    <a:pt x="43198" y="16368"/>
                  </a:cubicBezTo>
                  <a:cubicBezTo>
                    <a:pt x="43198" y="28297"/>
                    <a:pt x="33527" y="37968"/>
                    <a:pt x="21598" y="37968"/>
                  </a:cubicBezTo>
                  <a:cubicBezTo>
                    <a:pt x="9794" y="37968"/>
                    <a:pt x="176" y="28492"/>
                    <a:pt x="0" y="16689"/>
                  </a:cubicBezTo>
                </a:path>
                <a:path w="43198" h="37968" stroke="0" extrusionOk="0">
                  <a:moveTo>
                    <a:pt x="35692" y="-1"/>
                  </a:moveTo>
                  <a:cubicBezTo>
                    <a:pt x="40457" y="4103"/>
                    <a:pt x="43198" y="10079"/>
                    <a:pt x="43198" y="16368"/>
                  </a:cubicBezTo>
                  <a:cubicBezTo>
                    <a:pt x="43198" y="28297"/>
                    <a:pt x="33527" y="37968"/>
                    <a:pt x="21598" y="37968"/>
                  </a:cubicBezTo>
                  <a:cubicBezTo>
                    <a:pt x="9794" y="37968"/>
                    <a:pt x="176" y="28492"/>
                    <a:pt x="0" y="16689"/>
                  </a:cubicBezTo>
                  <a:lnTo>
                    <a:pt x="21598" y="1636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4"/>
            <p:cNvSpPr>
              <a:spLocks noChangeShapeType="1"/>
            </p:cNvSpPr>
            <p:nvPr/>
          </p:nvSpPr>
          <p:spPr bwMode="auto">
            <a:xfrm>
              <a:off x="4665293" y="1823890"/>
              <a:ext cx="28844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5" name="Line 32"/>
            <p:cNvSpPr>
              <a:spLocks noChangeShapeType="1"/>
            </p:cNvSpPr>
            <p:nvPr/>
          </p:nvSpPr>
          <p:spPr bwMode="auto">
            <a:xfrm>
              <a:off x="1447430" y="1879452"/>
              <a:ext cx="6048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6" name="Oval 33"/>
            <p:cNvSpPr>
              <a:spLocks noChangeArrowheads="1"/>
            </p:cNvSpPr>
            <p:nvPr/>
          </p:nvSpPr>
          <p:spPr bwMode="auto">
            <a:xfrm>
              <a:off x="1387105" y="1842940"/>
              <a:ext cx="60325" cy="76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0">
                <a:solidFill>
                  <a:srgbClr val="FFFFFF"/>
                </a:solidFill>
              </a:endParaRPr>
            </a:p>
          </p:txBody>
        </p:sp>
        <p:sp>
          <p:nvSpPr>
            <p:cNvPr id="87" name="Line 37"/>
            <p:cNvSpPr>
              <a:spLocks noChangeShapeType="1"/>
            </p:cNvSpPr>
            <p:nvPr/>
          </p:nvSpPr>
          <p:spPr bwMode="auto">
            <a:xfrm flipV="1">
              <a:off x="2045918" y="1704827"/>
              <a:ext cx="66675" cy="171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" name="Line 38"/>
            <p:cNvSpPr>
              <a:spLocks noChangeShapeType="1"/>
            </p:cNvSpPr>
            <p:nvPr/>
          </p:nvSpPr>
          <p:spPr bwMode="auto">
            <a:xfrm flipV="1">
              <a:off x="2155455" y="1709590"/>
              <a:ext cx="104775" cy="300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9" name="Line 50"/>
            <p:cNvSpPr>
              <a:spLocks noChangeShapeType="1"/>
            </p:cNvSpPr>
            <p:nvPr/>
          </p:nvSpPr>
          <p:spPr bwMode="auto">
            <a:xfrm flipV="1">
              <a:off x="2307855" y="1709590"/>
              <a:ext cx="104775" cy="300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51"/>
            <p:cNvSpPr>
              <a:spLocks noChangeShapeType="1"/>
            </p:cNvSpPr>
            <p:nvPr/>
          </p:nvSpPr>
          <p:spPr bwMode="auto">
            <a:xfrm flipV="1">
              <a:off x="2466605" y="1709590"/>
              <a:ext cx="98425" cy="282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Line 52"/>
            <p:cNvSpPr>
              <a:spLocks noChangeShapeType="1"/>
            </p:cNvSpPr>
            <p:nvPr/>
          </p:nvSpPr>
          <p:spPr bwMode="auto">
            <a:xfrm flipV="1">
              <a:off x="2617418" y="1700065"/>
              <a:ext cx="100012" cy="2905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" name="Line 53"/>
            <p:cNvSpPr>
              <a:spLocks noChangeShapeType="1"/>
            </p:cNvSpPr>
            <p:nvPr/>
          </p:nvSpPr>
          <p:spPr bwMode="auto">
            <a:xfrm flipH="1" flipV="1">
              <a:off x="2711080" y="1706415"/>
              <a:ext cx="44450" cy="1476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" name="Line 54"/>
            <p:cNvSpPr>
              <a:spLocks noChangeShapeType="1"/>
            </p:cNvSpPr>
            <p:nvPr/>
          </p:nvSpPr>
          <p:spPr bwMode="auto">
            <a:xfrm rot="19163305" flipV="1">
              <a:off x="2206255" y="1738165"/>
              <a:ext cx="152400" cy="2587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" name="Line 55"/>
            <p:cNvSpPr>
              <a:spLocks noChangeShapeType="1"/>
            </p:cNvSpPr>
            <p:nvPr/>
          </p:nvSpPr>
          <p:spPr bwMode="auto">
            <a:xfrm rot="19163305" flipV="1">
              <a:off x="2363418" y="1719115"/>
              <a:ext cx="152400" cy="2587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" name="Line 56"/>
            <p:cNvSpPr>
              <a:spLocks noChangeShapeType="1"/>
            </p:cNvSpPr>
            <p:nvPr/>
          </p:nvSpPr>
          <p:spPr bwMode="auto">
            <a:xfrm rot="19163305" flipV="1">
              <a:off x="2515818" y="1714352"/>
              <a:ext cx="152400" cy="2587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Line 57"/>
            <p:cNvSpPr>
              <a:spLocks noChangeShapeType="1"/>
            </p:cNvSpPr>
            <p:nvPr/>
          </p:nvSpPr>
          <p:spPr bwMode="auto">
            <a:xfrm rot="19163305" flipV="1">
              <a:off x="2058618" y="1719115"/>
              <a:ext cx="152400" cy="2587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" name="Line 71"/>
            <p:cNvSpPr>
              <a:spLocks noChangeShapeType="1"/>
            </p:cNvSpPr>
            <p:nvPr/>
          </p:nvSpPr>
          <p:spPr bwMode="auto">
            <a:xfrm rot="5366684">
              <a:off x="5046293" y="3468540"/>
              <a:ext cx="6048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8" name="Line 72"/>
            <p:cNvSpPr>
              <a:spLocks noChangeShapeType="1"/>
            </p:cNvSpPr>
            <p:nvPr/>
          </p:nvSpPr>
          <p:spPr bwMode="auto">
            <a:xfrm rot="5366684">
              <a:off x="4992318" y="2142977"/>
              <a:ext cx="639762" cy="6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9" name="Line 74"/>
            <p:cNvSpPr>
              <a:spLocks noChangeShapeType="1"/>
            </p:cNvSpPr>
            <p:nvPr/>
          </p:nvSpPr>
          <p:spPr bwMode="auto">
            <a:xfrm rot="5366684" flipV="1">
              <a:off x="5370143" y="2408090"/>
              <a:ext cx="66675" cy="171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" name="Line 75"/>
            <p:cNvSpPr>
              <a:spLocks noChangeShapeType="1"/>
            </p:cNvSpPr>
            <p:nvPr/>
          </p:nvSpPr>
          <p:spPr bwMode="auto">
            <a:xfrm rot="5366684" flipV="1">
              <a:off x="5282830" y="2473177"/>
              <a:ext cx="104775" cy="300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1" name="Line 76"/>
            <p:cNvSpPr>
              <a:spLocks noChangeShapeType="1"/>
            </p:cNvSpPr>
            <p:nvPr/>
          </p:nvSpPr>
          <p:spPr bwMode="auto">
            <a:xfrm rot="5366684" flipV="1">
              <a:off x="5282830" y="2625577"/>
              <a:ext cx="104775" cy="300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Line 77"/>
            <p:cNvSpPr>
              <a:spLocks noChangeShapeType="1"/>
            </p:cNvSpPr>
            <p:nvPr/>
          </p:nvSpPr>
          <p:spPr bwMode="auto">
            <a:xfrm rot="5366684" flipV="1">
              <a:off x="5284418" y="2777977"/>
              <a:ext cx="104775" cy="300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" name="Line 78"/>
            <p:cNvSpPr>
              <a:spLocks noChangeShapeType="1"/>
            </p:cNvSpPr>
            <p:nvPr/>
          </p:nvSpPr>
          <p:spPr bwMode="auto">
            <a:xfrm rot="5366684" flipV="1">
              <a:off x="5295530" y="2928790"/>
              <a:ext cx="104775" cy="300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" name="Line 79"/>
            <p:cNvSpPr>
              <a:spLocks noChangeShapeType="1"/>
            </p:cNvSpPr>
            <p:nvPr/>
          </p:nvSpPr>
          <p:spPr bwMode="auto">
            <a:xfrm rot="5366684" flipH="1" flipV="1">
              <a:off x="5398718" y="3076427"/>
              <a:ext cx="34925" cy="1444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" name="Line 80"/>
            <p:cNvSpPr>
              <a:spLocks noChangeShapeType="1"/>
            </p:cNvSpPr>
            <p:nvPr/>
          </p:nvSpPr>
          <p:spPr bwMode="auto">
            <a:xfrm rot="2929989" flipV="1">
              <a:off x="5251080" y="2568427"/>
              <a:ext cx="152400" cy="2587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6" name="Line 81"/>
            <p:cNvSpPr>
              <a:spLocks noChangeShapeType="1"/>
            </p:cNvSpPr>
            <p:nvPr/>
          </p:nvSpPr>
          <p:spPr bwMode="auto">
            <a:xfrm rot="2929989" flipV="1">
              <a:off x="5271718" y="2724002"/>
              <a:ext cx="152400" cy="2587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" name="Line 82"/>
            <p:cNvSpPr>
              <a:spLocks noChangeShapeType="1"/>
            </p:cNvSpPr>
            <p:nvPr/>
          </p:nvSpPr>
          <p:spPr bwMode="auto">
            <a:xfrm rot="2929989" flipV="1">
              <a:off x="5278068" y="2876402"/>
              <a:ext cx="152400" cy="2587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" name="Line 83"/>
            <p:cNvSpPr>
              <a:spLocks noChangeShapeType="1"/>
            </p:cNvSpPr>
            <p:nvPr/>
          </p:nvSpPr>
          <p:spPr bwMode="auto">
            <a:xfrm rot="2929989" flipV="1">
              <a:off x="5268543" y="2419202"/>
              <a:ext cx="152400" cy="2587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9" name="Line 98"/>
            <p:cNvSpPr>
              <a:spLocks noChangeShapeType="1"/>
            </p:cNvSpPr>
            <p:nvPr/>
          </p:nvSpPr>
          <p:spPr bwMode="auto">
            <a:xfrm rot="5366684">
              <a:off x="5433643" y="3297090"/>
              <a:ext cx="925512" cy="47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0" name="Line 99"/>
            <p:cNvSpPr>
              <a:spLocks noChangeShapeType="1"/>
            </p:cNvSpPr>
            <p:nvPr/>
          </p:nvSpPr>
          <p:spPr bwMode="auto">
            <a:xfrm rot="5366684">
              <a:off x="5449518" y="2268390"/>
              <a:ext cx="896937" cy="6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" name="Line 102"/>
            <p:cNvSpPr>
              <a:spLocks noChangeShapeType="1"/>
            </p:cNvSpPr>
            <p:nvPr/>
          </p:nvSpPr>
          <p:spPr bwMode="auto">
            <a:xfrm rot="5366684" flipV="1">
              <a:off x="5909893" y="2490640"/>
              <a:ext cx="4762" cy="477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" name="Line 110"/>
            <p:cNvSpPr>
              <a:spLocks noChangeShapeType="1"/>
            </p:cNvSpPr>
            <p:nvPr/>
          </p:nvSpPr>
          <p:spPr bwMode="auto">
            <a:xfrm rot="5366684" flipV="1">
              <a:off x="5906718" y="2601765"/>
              <a:ext cx="4762" cy="477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" name="Line 111"/>
            <p:cNvSpPr>
              <a:spLocks noChangeShapeType="1"/>
            </p:cNvSpPr>
            <p:nvPr/>
          </p:nvSpPr>
          <p:spPr bwMode="auto">
            <a:xfrm>
              <a:off x="1425205" y="3760640"/>
              <a:ext cx="6261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auto">
            <a:xfrm>
              <a:off x="1364880" y="3724127"/>
              <a:ext cx="60325" cy="76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0">
                <a:solidFill>
                  <a:srgbClr val="FFFFFF"/>
                </a:solidFill>
              </a:endParaRPr>
            </a:p>
          </p:txBody>
        </p:sp>
        <p:sp>
          <p:nvSpPr>
            <p:cNvPr id="115" name="Oval 114"/>
            <p:cNvSpPr>
              <a:spLocks noChangeArrowheads="1"/>
            </p:cNvSpPr>
            <p:nvPr/>
          </p:nvSpPr>
          <p:spPr bwMode="auto">
            <a:xfrm>
              <a:off x="7564068" y="1781027"/>
              <a:ext cx="60325" cy="76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0">
                <a:solidFill>
                  <a:srgbClr val="FFFFFF"/>
                </a:solidFill>
              </a:endParaRPr>
            </a:p>
          </p:txBody>
        </p:sp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>
              <a:off x="7686305" y="3727302"/>
              <a:ext cx="60325" cy="76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0">
                <a:solidFill>
                  <a:srgbClr val="FFFFFF"/>
                </a:solidFill>
              </a:endParaRPr>
            </a:p>
          </p:txBody>
        </p:sp>
        <p:sp>
          <p:nvSpPr>
            <p:cNvPr id="117" name="Line 117"/>
            <p:cNvSpPr>
              <a:spLocks noChangeShapeType="1"/>
            </p:cNvSpPr>
            <p:nvPr/>
          </p:nvSpPr>
          <p:spPr bwMode="auto">
            <a:xfrm>
              <a:off x="2755530" y="1858815"/>
              <a:ext cx="11953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8" name="Text Box 118"/>
            <p:cNvSpPr txBox="1">
              <a:spLocks noChangeArrowheads="1"/>
            </p:cNvSpPr>
            <p:nvPr/>
          </p:nvSpPr>
          <p:spPr bwMode="auto">
            <a:xfrm>
              <a:off x="2060205" y="1195240"/>
              <a:ext cx="593725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r>
                <a:rPr lang="en-US" sz="2000" b="0" i="1">
                  <a:solidFill>
                    <a:srgbClr val="000000"/>
                  </a:solidFill>
                  <a:latin typeface="Symbol" pitchFamily="18" charset="2"/>
                </a:rPr>
                <a:t>D</a:t>
              </a:r>
              <a:r>
                <a:rPr lang="en-US" sz="2000" b="0" i="1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119" name="Text Box 119"/>
            <p:cNvSpPr txBox="1">
              <a:spLocks noChangeArrowheads="1"/>
            </p:cNvSpPr>
            <p:nvPr/>
          </p:nvSpPr>
          <p:spPr bwMode="auto">
            <a:xfrm>
              <a:off x="3947743" y="1252390"/>
              <a:ext cx="579437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i="1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r>
                <a:rPr lang="en-US" sz="2000" b="0" i="1">
                  <a:solidFill>
                    <a:srgbClr val="000000"/>
                  </a:solidFill>
                  <a:latin typeface="Symbol" pitchFamily="18" charset="2"/>
                </a:rPr>
                <a:t>D</a:t>
              </a:r>
              <a:r>
                <a:rPr lang="en-US" sz="2000" b="0" i="1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120" name="Text Box 120"/>
            <p:cNvSpPr txBox="1">
              <a:spLocks noChangeArrowheads="1"/>
            </p:cNvSpPr>
            <p:nvPr/>
          </p:nvSpPr>
          <p:spPr bwMode="auto">
            <a:xfrm>
              <a:off x="4541468" y="2643040"/>
              <a:ext cx="62230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i="1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  <a:r>
                <a:rPr lang="en-US" sz="2000" b="0" i="1">
                  <a:solidFill>
                    <a:srgbClr val="000000"/>
                  </a:solidFill>
                  <a:latin typeface="Symbol" pitchFamily="18" charset="2"/>
                </a:rPr>
                <a:t>D</a:t>
              </a:r>
              <a:r>
                <a:rPr lang="en-US" sz="2000" b="0" i="1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121" name="Text Box 121"/>
            <p:cNvSpPr txBox="1">
              <a:spLocks noChangeArrowheads="1"/>
            </p:cNvSpPr>
            <p:nvPr/>
          </p:nvSpPr>
          <p:spPr bwMode="auto">
            <a:xfrm>
              <a:off x="6211518" y="2576365"/>
              <a:ext cx="608012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i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lang="en-US" sz="2000" b="0" i="1">
                  <a:solidFill>
                    <a:srgbClr val="000000"/>
                  </a:solidFill>
                  <a:latin typeface="Symbol" pitchFamily="18" charset="2"/>
                </a:rPr>
                <a:t>D</a:t>
              </a:r>
              <a:r>
                <a:rPr lang="en-US" sz="2000" b="0" i="1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122" name="AutoShape 127"/>
            <p:cNvSpPr>
              <a:spLocks noChangeArrowheads="1"/>
            </p:cNvSpPr>
            <p:nvPr/>
          </p:nvSpPr>
          <p:spPr bwMode="auto">
            <a:xfrm rot="5400000">
              <a:off x="6898905" y="1733402"/>
              <a:ext cx="200025" cy="166687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12700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0">
                <a:solidFill>
                  <a:srgbClr val="FFFFFF"/>
                </a:solidFill>
              </a:endParaRPr>
            </a:p>
          </p:txBody>
        </p:sp>
        <p:sp>
          <p:nvSpPr>
            <p:cNvPr id="123" name="AutoShape 128"/>
            <p:cNvSpPr>
              <a:spLocks noChangeArrowheads="1"/>
            </p:cNvSpPr>
            <p:nvPr/>
          </p:nvSpPr>
          <p:spPr bwMode="auto">
            <a:xfrm rot="5400000">
              <a:off x="1647455" y="1801665"/>
              <a:ext cx="200025" cy="166687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0">
                <a:solidFill>
                  <a:srgbClr val="FFFFFF"/>
                </a:solidFill>
              </a:endParaRPr>
            </a:p>
          </p:txBody>
        </p:sp>
        <p:sp>
          <p:nvSpPr>
            <p:cNvPr id="124" name="Line 130"/>
            <p:cNvSpPr>
              <a:spLocks noChangeShapeType="1"/>
            </p:cNvSpPr>
            <p:nvPr/>
          </p:nvSpPr>
          <p:spPr bwMode="auto">
            <a:xfrm>
              <a:off x="8062543" y="3755877"/>
              <a:ext cx="6365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Text Box 131"/>
            <p:cNvSpPr txBox="1">
              <a:spLocks noChangeArrowheads="1"/>
            </p:cNvSpPr>
            <p:nvPr/>
          </p:nvSpPr>
          <p:spPr bwMode="auto">
            <a:xfrm>
              <a:off x="8359405" y="3306615"/>
              <a:ext cx="282575" cy="4000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2000" b="0" i="1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049386" y="2551814"/>
              <a:ext cx="1013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b="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b="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b="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b="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</a:t>
              </a:r>
              <a:r>
                <a:rPr lang="en-US" b="0" i="1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z</a:t>
              </a:r>
              <a:r>
                <a:rPr lang="en-US" b="0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,</a:t>
              </a:r>
              <a:r>
                <a:rPr lang="en-US" b="0" i="1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t</a:t>
              </a:r>
              <a:r>
                <a:rPr lang="en-US" b="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)</a:t>
              </a:r>
              <a:endParaRPr lang="en-US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347097" y="2073348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</a:rPr>
                <a:t>+</a:t>
              </a:r>
              <a:endParaRPr lang="en-US" b="0" dirty="0">
                <a:solidFill>
                  <a:srgbClr val="FF000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403801" y="3012556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</a:rPr>
                <a:t>-</a:t>
              </a:r>
              <a:endParaRPr lang="en-US" b="0" dirty="0">
                <a:solidFill>
                  <a:srgbClr val="FF000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300716" y="2640418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b="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b="0" i="1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b="0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,</a:t>
              </a:r>
              <a:r>
                <a:rPr lang="en-US" b="0" i="1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t</a:t>
              </a:r>
              <a:r>
                <a:rPr lang="en-US" b="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)</a:t>
              </a:r>
              <a:endParaRPr lang="en-US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598427" y="216195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</a:rPr>
                <a:t>+</a:t>
              </a:r>
              <a:endParaRPr lang="en-US" b="0" dirty="0">
                <a:solidFill>
                  <a:srgbClr val="FF000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655131" y="310116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</a:rPr>
                <a:t>-</a:t>
              </a:r>
              <a:endParaRPr lang="en-US" b="0" dirty="0">
                <a:solidFill>
                  <a:srgbClr val="FF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272361" y="1261727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b="0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b="0" i="1" dirty="0" err="1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b="0" dirty="0" err="1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,</a:t>
              </a:r>
              <a:r>
                <a:rPr lang="en-US" b="0" i="1" dirty="0" err="1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t</a:t>
              </a:r>
              <a:r>
                <a:rPr lang="en-US" b="0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)</a:t>
              </a:r>
              <a:endParaRPr lang="en-US" b="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606370" y="1268818"/>
              <a:ext cx="1013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b="0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b="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b="0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b="0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</a:t>
              </a:r>
              <a:r>
                <a:rPr lang="en-US" b="0" i="1" dirty="0" err="1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z</a:t>
              </a:r>
              <a:r>
                <a:rPr lang="en-US" b="0" dirty="0" err="1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,</a:t>
              </a:r>
              <a:r>
                <a:rPr lang="en-US" b="0" i="1" dirty="0" err="1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t</a:t>
              </a:r>
              <a:r>
                <a:rPr lang="en-US" b="0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)</a:t>
              </a:r>
              <a:endParaRPr lang="en-US" b="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4" name="Object 2"/>
          <p:cNvGraphicFramePr>
            <a:graphicFrameLocks noChangeAspect="1"/>
          </p:cNvGraphicFramePr>
          <p:nvPr/>
        </p:nvGraphicFramePr>
        <p:xfrm>
          <a:off x="1009650" y="4678363"/>
          <a:ext cx="6889750" cy="1601787"/>
        </p:xfrm>
        <a:graphic>
          <a:graphicData uri="http://schemas.openxmlformats.org/presentationml/2006/ole">
            <p:oleObj spid="_x0000_s19458" name="Equation" r:id="rId4" imgW="4483100" imgH="1041400" progId="Equation.DSMT4">
              <p:embed/>
            </p:oleObj>
          </a:graphicData>
        </a:graphic>
      </p:graphicFrame>
      <p:sp>
        <p:nvSpPr>
          <p:cNvPr id="533507" name="Text Box 3"/>
          <p:cNvSpPr txBox="1">
            <a:spLocks noChangeArrowheads="1"/>
          </p:cNvSpPr>
          <p:nvPr/>
        </p:nvSpPr>
        <p:spPr bwMode="auto">
          <a:xfrm>
            <a:off x="373063" y="158750"/>
            <a:ext cx="8637587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0" dirty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Transmission Line (cont.)</a:t>
            </a:r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72091-C054-4895-B148-D741E914C42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2" name="Group 119"/>
          <p:cNvGrpSpPr/>
          <p:nvPr/>
        </p:nvGrpSpPr>
        <p:grpSpPr>
          <a:xfrm>
            <a:off x="1272361" y="1195240"/>
            <a:ext cx="7426769" cy="2608262"/>
            <a:chOff x="1272361" y="1195240"/>
            <a:chExt cx="7426769" cy="2608262"/>
          </a:xfrm>
        </p:grpSpPr>
        <p:sp>
          <p:nvSpPr>
            <p:cNvPr id="60" name="Arc 8"/>
            <p:cNvSpPr>
              <a:spLocks/>
            </p:cNvSpPr>
            <p:nvPr/>
          </p:nvSpPr>
          <p:spPr bwMode="auto">
            <a:xfrm>
              <a:off x="4474793" y="1649265"/>
              <a:ext cx="190500" cy="396875"/>
            </a:xfrm>
            <a:custGeom>
              <a:avLst/>
              <a:gdLst>
                <a:gd name="T0" fmla="*/ 120 w 43198"/>
                <a:gd name="T1" fmla="*/ 104 h 36493"/>
                <a:gd name="T2" fmla="*/ 17 w 43198"/>
                <a:gd name="T3" fmla="*/ 0 h 36493"/>
                <a:gd name="T4" fmla="*/ 60 w 43198"/>
                <a:gd name="T5" fmla="*/ 102 h 36493"/>
                <a:gd name="T6" fmla="*/ 0 60000 65536"/>
                <a:gd name="T7" fmla="*/ 0 60000 65536"/>
                <a:gd name="T8" fmla="*/ 0 60000 65536"/>
                <a:gd name="T9" fmla="*/ 0 w 43198"/>
                <a:gd name="T10" fmla="*/ 0 h 36493"/>
                <a:gd name="T11" fmla="*/ 43198 w 43198"/>
                <a:gd name="T12" fmla="*/ 36493 h 364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8" h="36493" fill="none" extrusionOk="0">
                  <a:moveTo>
                    <a:pt x="43198" y="15171"/>
                  </a:moveTo>
                  <a:cubicBezTo>
                    <a:pt x="43046" y="26990"/>
                    <a:pt x="33420" y="36492"/>
                    <a:pt x="21600" y="36493"/>
                  </a:cubicBezTo>
                  <a:cubicBezTo>
                    <a:pt x="9670" y="36493"/>
                    <a:pt x="0" y="26822"/>
                    <a:pt x="0" y="14893"/>
                  </a:cubicBezTo>
                  <a:cubicBezTo>
                    <a:pt x="-1" y="9348"/>
                    <a:pt x="2132" y="4016"/>
                    <a:pt x="5955" y="0"/>
                  </a:cubicBezTo>
                </a:path>
                <a:path w="43198" h="36493" stroke="0" extrusionOk="0">
                  <a:moveTo>
                    <a:pt x="43198" y="15171"/>
                  </a:moveTo>
                  <a:cubicBezTo>
                    <a:pt x="43046" y="26990"/>
                    <a:pt x="33420" y="36492"/>
                    <a:pt x="21600" y="36493"/>
                  </a:cubicBezTo>
                  <a:cubicBezTo>
                    <a:pt x="9670" y="36493"/>
                    <a:pt x="0" y="26822"/>
                    <a:pt x="0" y="14893"/>
                  </a:cubicBezTo>
                  <a:cubicBezTo>
                    <a:pt x="-1" y="9348"/>
                    <a:pt x="2132" y="4016"/>
                    <a:pt x="5955" y="0"/>
                  </a:cubicBezTo>
                  <a:lnTo>
                    <a:pt x="21600" y="14893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Arc 10"/>
            <p:cNvSpPr>
              <a:spLocks/>
            </p:cNvSpPr>
            <p:nvPr/>
          </p:nvSpPr>
          <p:spPr bwMode="auto">
            <a:xfrm>
              <a:off x="4346205" y="1642915"/>
              <a:ext cx="192087" cy="423862"/>
            </a:xfrm>
            <a:custGeom>
              <a:avLst/>
              <a:gdLst>
                <a:gd name="T0" fmla="*/ 95 w 43200"/>
                <a:gd name="T1" fmla="*/ 0 h 39465"/>
                <a:gd name="T2" fmla="*/ 21 w 43200"/>
                <a:gd name="T3" fmla="*/ 9 h 39465"/>
                <a:gd name="T4" fmla="*/ 61 w 43200"/>
                <a:gd name="T5" fmla="*/ 121 h 39465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465"/>
                <a:gd name="T11" fmla="*/ 43200 w 43200"/>
                <a:gd name="T12" fmla="*/ 39465 h 394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465" fill="none" extrusionOk="0">
                  <a:moveTo>
                    <a:pt x="33740" y="0"/>
                  </a:moveTo>
                  <a:cubicBezTo>
                    <a:pt x="39657" y="4021"/>
                    <a:pt x="43200" y="10711"/>
                    <a:pt x="43200" y="17865"/>
                  </a:cubicBezTo>
                  <a:cubicBezTo>
                    <a:pt x="43200" y="29794"/>
                    <a:pt x="33529" y="39465"/>
                    <a:pt x="21600" y="39465"/>
                  </a:cubicBezTo>
                  <a:cubicBezTo>
                    <a:pt x="9670" y="39465"/>
                    <a:pt x="0" y="29794"/>
                    <a:pt x="0" y="17865"/>
                  </a:cubicBezTo>
                  <a:cubicBezTo>
                    <a:pt x="-1" y="11513"/>
                    <a:pt x="2795" y="5483"/>
                    <a:pt x="7643" y="1378"/>
                  </a:cubicBezTo>
                </a:path>
                <a:path w="43200" h="39465" stroke="0" extrusionOk="0">
                  <a:moveTo>
                    <a:pt x="33740" y="0"/>
                  </a:moveTo>
                  <a:cubicBezTo>
                    <a:pt x="39657" y="4021"/>
                    <a:pt x="43200" y="10711"/>
                    <a:pt x="43200" y="17865"/>
                  </a:cubicBezTo>
                  <a:cubicBezTo>
                    <a:pt x="43200" y="29794"/>
                    <a:pt x="33529" y="39465"/>
                    <a:pt x="21600" y="39465"/>
                  </a:cubicBezTo>
                  <a:cubicBezTo>
                    <a:pt x="9670" y="39465"/>
                    <a:pt x="0" y="29794"/>
                    <a:pt x="0" y="17865"/>
                  </a:cubicBezTo>
                  <a:cubicBezTo>
                    <a:pt x="-1" y="11513"/>
                    <a:pt x="2795" y="5483"/>
                    <a:pt x="7643" y="1378"/>
                  </a:cubicBezTo>
                  <a:lnTo>
                    <a:pt x="21600" y="17865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Arc 11"/>
            <p:cNvSpPr>
              <a:spLocks/>
            </p:cNvSpPr>
            <p:nvPr/>
          </p:nvSpPr>
          <p:spPr bwMode="auto">
            <a:xfrm>
              <a:off x="4223968" y="1660377"/>
              <a:ext cx="190500" cy="406400"/>
            </a:xfrm>
            <a:custGeom>
              <a:avLst/>
              <a:gdLst>
                <a:gd name="T0" fmla="*/ 101 w 43200"/>
                <a:gd name="T1" fmla="*/ 0 h 37507"/>
                <a:gd name="T2" fmla="*/ 18 w 43200"/>
                <a:gd name="T3" fmla="*/ 3 h 37507"/>
                <a:gd name="T4" fmla="*/ 60 w 43200"/>
                <a:gd name="T5" fmla="*/ 109 h 37507"/>
                <a:gd name="T6" fmla="*/ 0 60000 65536"/>
                <a:gd name="T7" fmla="*/ 0 60000 65536"/>
                <a:gd name="T8" fmla="*/ 0 60000 65536"/>
                <a:gd name="T9" fmla="*/ 0 w 43200"/>
                <a:gd name="T10" fmla="*/ 0 h 37507"/>
                <a:gd name="T11" fmla="*/ 43200 w 43200"/>
                <a:gd name="T12" fmla="*/ 37507 h 375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7507" fill="none" extrusionOk="0">
                  <a:moveTo>
                    <a:pt x="36212" y="-1"/>
                  </a:moveTo>
                  <a:cubicBezTo>
                    <a:pt x="40665" y="4090"/>
                    <a:pt x="43200" y="9860"/>
                    <a:pt x="43200" y="15907"/>
                  </a:cubicBezTo>
                  <a:cubicBezTo>
                    <a:pt x="43200" y="27836"/>
                    <a:pt x="33529" y="37507"/>
                    <a:pt x="21600" y="37507"/>
                  </a:cubicBezTo>
                  <a:cubicBezTo>
                    <a:pt x="9670" y="37507"/>
                    <a:pt x="0" y="27836"/>
                    <a:pt x="0" y="15907"/>
                  </a:cubicBezTo>
                  <a:cubicBezTo>
                    <a:pt x="-1" y="10106"/>
                    <a:pt x="2332" y="4550"/>
                    <a:pt x="6473" y="488"/>
                  </a:cubicBezTo>
                </a:path>
                <a:path w="43200" h="37507" stroke="0" extrusionOk="0">
                  <a:moveTo>
                    <a:pt x="36212" y="-1"/>
                  </a:moveTo>
                  <a:cubicBezTo>
                    <a:pt x="40665" y="4090"/>
                    <a:pt x="43200" y="9860"/>
                    <a:pt x="43200" y="15907"/>
                  </a:cubicBezTo>
                  <a:cubicBezTo>
                    <a:pt x="43200" y="27836"/>
                    <a:pt x="33529" y="37507"/>
                    <a:pt x="21600" y="37507"/>
                  </a:cubicBezTo>
                  <a:cubicBezTo>
                    <a:pt x="9670" y="37507"/>
                    <a:pt x="0" y="27836"/>
                    <a:pt x="0" y="15907"/>
                  </a:cubicBezTo>
                  <a:cubicBezTo>
                    <a:pt x="-1" y="10106"/>
                    <a:pt x="2332" y="4550"/>
                    <a:pt x="6473" y="488"/>
                  </a:cubicBezTo>
                  <a:lnTo>
                    <a:pt x="21600" y="1590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rc 12"/>
            <p:cNvSpPr>
              <a:spLocks/>
            </p:cNvSpPr>
            <p:nvPr/>
          </p:nvSpPr>
          <p:spPr bwMode="auto">
            <a:xfrm>
              <a:off x="4089030" y="1665140"/>
              <a:ext cx="192087" cy="404812"/>
            </a:xfrm>
            <a:custGeom>
              <a:avLst/>
              <a:gdLst>
                <a:gd name="T0" fmla="*/ 103 w 43200"/>
                <a:gd name="T1" fmla="*/ 3 h 37395"/>
                <a:gd name="T2" fmla="*/ 19 w 43200"/>
                <a:gd name="T3" fmla="*/ 0 h 37395"/>
                <a:gd name="T4" fmla="*/ 61 w 43200"/>
                <a:gd name="T5" fmla="*/ 108 h 37395"/>
                <a:gd name="T6" fmla="*/ 0 60000 65536"/>
                <a:gd name="T7" fmla="*/ 0 60000 65536"/>
                <a:gd name="T8" fmla="*/ 0 60000 65536"/>
                <a:gd name="T9" fmla="*/ 0 w 43200"/>
                <a:gd name="T10" fmla="*/ 0 h 37395"/>
                <a:gd name="T11" fmla="*/ 43200 w 43200"/>
                <a:gd name="T12" fmla="*/ 37395 h 373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7395" fill="none" extrusionOk="0">
                  <a:moveTo>
                    <a:pt x="36720" y="369"/>
                  </a:moveTo>
                  <a:cubicBezTo>
                    <a:pt x="40864" y="4432"/>
                    <a:pt x="43200" y="9991"/>
                    <a:pt x="43200" y="15795"/>
                  </a:cubicBezTo>
                  <a:cubicBezTo>
                    <a:pt x="43200" y="27724"/>
                    <a:pt x="33529" y="37395"/>
                    <a:pt x="21600" y="37395"/>
                  </a:cubicBezTo>
                  <a:cubicBezTo>
                    <a:pt x="9670" y="37395"/>
                    <a:pt x="0" y="27724"/>
                    <a:pt x="0" y="15795"/>
                  </a:cubicBezTo>
                  <a:cubicBezTo>
                    <a:pt x="-1" y="9805"/>
                    <a:pt x="2486" y="4085"/>
                    <a:pt x="6866" y="0"/>
                  </a:cubicBezTo>
                </a:path>
                <a:path w="43200" h="37395" stroke="0" extrusionOk="0">
                  <a:moveTo>
                    <a:pt x="36720" y="369"/>
                  </a:moveTo>
                  <a:cubicBezTo>
                    <a:pt x="40864" y="4432"/>
                    <a:pt x="43200" y="9991"/>
                    <a:pt x="43200" y="15795"/>
                  </a:cubicBezTo>
                  <a:cubicBezTo>
                    <a:pt x="43200" y="27724"/>
                    <a:pt x="33529" y="37395"/>
                    <a:pt x="21600" y="37395"/>
                  </a:cubicBezTo>
                  <a:cubicBezTo>
                    <a:pt x="9670" y="37395"/>
                    <a:pt x="0" y="27724"/>
                    <a:pt x="0" y="15795"/>
                  </a:cubicBezTo>
                  <a:cubicBezTo>
                    <a:pt x="-1" y="9805"/>
                    <a:pt x="2486" y="4085"/>
                    <a:pt x="6866" y="0"/>
                  </a:cubicBezTo>
                  <a:lnTo>
                    <a:pt x="21600" y="15795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Arc 13"/>
            <p:cNvSpPr>
              <a:spLocks/>
            </p:cNvSpPr>
            <p:nvPr/>
          </p:nvSpPr>
          <p:spPr bwMode="auto">
            <a:xfrm>
              <a:off x="3958855" y="1669902"/>
              <a:ext cx="190500" cy="412750"/>
            </a:xfrm>
            <a:custGeom>
              <a:avLst/>
              <a:gdLst>
                <a:gd name="T0" fmla="*/ 99 w 43198"/>
                <a:gd name="T1" fmla="*/ 0 h 37968"/>
                <a:gd name="T2" fmla="*/ 0 w 43198"/>
                <a:gd name="T3" fmla="*/ 114 h 37968"/>
                <a:gd name="T4" fmla="*/ 60 w 43198"/>
                <a:gd name="T5" fmla="*/ 112 h 37968"/>
                <a:gd name="T6" fmla="*/ 0 60000 65536"/>
                <a:gd name="T7" fmla="*/ 0 60000 65536"/>
                <a:gd name="T8" fmla="*/ 0 60000 65536"/>
                <a:gd name="T9" fmla="*/ 0 w 43198"/>
                <a:gd name="T10" fmla="*/ 0 h 37968"/>
                <a:gd name="T11" fmla="*/ 43198 w 43198"/>
                <a:gd name="T12" fmla="*/ 37968 h 379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8" h="37968" fill="none" extrusionOk="0">
                  <a:moveTo>
                    <a:pt x="35692" y="-1"/>
                  </a:moveTo>
                  <a:cubicBezTo>
                    <a:pt x="40457" y="4103"/>
                    <a:pt x="43198" y="10079"/>
                    <a:pt x="43198" y="16368"/>
                  </a:cubicBezTo>
                  <a:cubicBezTo>
                    <a:pt x="43198" y="28297"/>
                    <a:pt x="33527" y="37968"/>
                    <a:pt x="21598" y="37968"/>
                  </a:cubicBezTo>
                  <a:cubicBezTo>
                    <a:pt x="9794" y="37968"/>
                    <a:pt x="176" y="28492"/>
                    <a:pt x="0" y="16689"/>
                  </a:cubicBezTo>
                </a:path>
                <a:path w="43198" h="37968" stroke="0" extrusionOk="0">
                  <a:moveTo>
                    <a:pt x="35692" y="-1"/>
                  </a:moveTo>
                  <a:cubicBezTo>
                    <a:pt x="40457" y="4103"/>
                    <a:pt x="43198" y="10079"/>
                    <a:pt x="43198" y="16368"/>
                  </a:cubicBezTo>
                  <a:cubicBezTo>
                    <a:pt x="43198" y="28297"/>
                    <a:pt x="33527" y="37968"/>
                    <a:pt x="21598" y="37968"/>
                  </a:cubicBezTo>
                  <a:cubicBezTo>
                    <a:pt x="9794" y="37968"/>
                    <a:pt x="176" y="28492"/>
                    <a:pt x="0" y="16689"/>
                  </a:cubicBezTo>
                  <a:lnTo>
                    <a:pt x="21598" y="1636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14"/>
            <p:cNvSpPr>
              <a:spLocks noChangeShapeType="1"/>
            </p:cNvSpPr>
            <p:nvPr/>
          </p:nvSpPr>
          <p:spPr bwMode="auto">
            <a:xfrm>
              <a:off x="4665293" y="1823890"/>
              <a:ext cx="28844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" name="Line 32"/>
            <p:cNvSpPr>
              <a:spLocks noChangeShapeType="1"/>
            </p:cNvSpPr>
            <p:nvPr/>
          </p:nvSpPr>
          <p:spPr bwMode="auto">
            <a:xfrm>
              <a:off x="1447430" y="1879452"/>
              <a:ext cx="6048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" name="Oval 33"/>
            <p:cNvSpPr>
              <a:spLocks noChangeArrowheads="1"/>
            </p:cNvSpPr>
            <p:nvPr/>
          </p:nvSpPr>
          <p:spPr bwMode="auto">
            <a:xfrm>
              <a:off x="1387105" y="1842940"/>
              <a:ext cx="60325" cy="76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0">
                <a:solidFill>
                  <a:srgbClr val="FFFFFF"/>
                </a:solidFill>
              </a:endParaRPr>
            </a:p>
          </p:txBody>
        </p:sp>
        <p:sp>
          <p:nvSpPr>
            <p:cNvPr id="68" name="Line 37"/>
            <p:cNvSpPr>
              <a:spLocks noChangeShapeType="1"/>
            </p:cNvSpPr>
            <p:nvPr/>
          </p:nvSpPr>
          <p:spPr bwMode="auto">
            <a:xfrm flipV="1">
              <a:off x="2045918" y="1704827"/>
              <a:ext cx="66675" cy="171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38"/>
            <p:cNvSpPr>
              <a:spLocks noChangeShapeType="1"/>
            </p:cNvSpPr>
            <p:nvPr/>
          </p:nvSpPr>
          <p:spPr bwMode="auto">
            <a:xfrm flipV="1">
              <a:off x="2155455" y="1709590"/>
              <a:ext cx="104775" cy="300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Line 50"/>
            <p:cNvSpPr>
              <a:spLocks noChangeShapeType="1"/>
            </p:cNvSpPr>
            <p:nvPr/>
          </p:nvSpPr>
          <p:spPr bwMode="auto">
            <a:xfrm flipV="1">
              <a:off x="2307855" y="1709590"/>
              <a:ext cx="104775" cy="300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Line 51"/>
            <p:cNvSpPr>
              <a:spLocks noChangeShapeType="1"/>
            </p:cNvSpPr>
            <p:nvPr/>
          </p:nvSpPr>
          <p:spPr bwMode="auto">
            <a:xfrm flipV="1">
              <a:off x="2466605" y="1709590"/>
              <a:ext cx="98425" cy="282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" name="Line 52"/>
            <p:cNvSpPr>
              <a:spLocks noChangeShapeType="1"/>
            </p:cNvSpPr>
            <p:nvPr/>
          </p:nvSpPr>
          <p:spPr bwMode="auto">
            <a:xfrm flipV="1">
              <a:off x="2617418" y="1700065"/>
              <a:ext cx="100012" cy="2905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" name="Line 53"/>
            <p:cNvSpPr>
              <a:spLocks noChangeShapeType="1"/>
            </p:cNvSpPr>
            <p:nvPr/>
          </p:nvSpPr>
          <p:spPr bwMode="auto">
            <a:xfrm flipH="1" flipV="1">
              <a:off x="2711080" y="1706415"/>
              <a:ext cx="44450" cy="1476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Line 54"/>
            <p:cNvSpPr>
              <a:spLocks noChangeShapeType="1"/>
            </p:cNvSpPr>
            <p:nvPr/>
          </p:nvSpPr>
          <p:spPr bwMode="auto">
            <a:xfrm rot="19163305" flipV="1">
              <a:off x="2206255" y="1738165"/>
              <a:ext cx="152400" cy="2587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" name="Line 55"/>
            <p:cNvSpPr>
              <a:spLocks noChangeShapeType="1"/>
            </p:cNvSpPr>
            <p:nvPr/>
          </p:nvSpPr>
          <p:spPr bwMode="auto">
            <a:xfrm rot="19163305" flipV="1">
              <a:off x="2363418" y="1719115"/>
              <a:ext cx="152400" cy="2587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6" name="Line 56"/>
            <p:cNvSpPr>
              <a:spLocks noChangeShapeType="1"/>
            </p:cNvSpPr>
            <p:nvPr/>
          </p:nvSpPr>
          <p:spPr bwMode="auto">
            <a:xfrm rot="19163305" flipV="1">
              <a:off x="2515818" y="1714352"/>
              <a:ext cx="152400" cy="2587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" name="Line 57"/>
            <p:cNvSpPr>
              <a:spLocks noChangeShapeType="1"/>
            </p:cNvSpPr>
            <p:nvPr/>
          </p:nvSpPr>
          <p:spPr bwMode="auto">
            <a:xfrm rot="19163305" flipV="1">
              <a:off x="2058618" y="1719115"/>
              <a:ext cx="152400" cy="2587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" name="Line 71"/>
            <p:cNvSpPr>
              <a:spLocks noChangeShapeType="1"/>
            </p:cNvSpPr>
            <p:nvPr/>
          </p:nvSpPr>
          <p:spPr bwMode="auto">
            <a:xfrm rot="5366684">
              <a:off x="5046293" y="3468540"/>
              <a:ext cx="6048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Line 72"/>
            <p:cNvSpPr>
              <a:spLocks noChangeShapeType="1"/>
            </p:cNvSpPr>
            <p:nvPr/>
          </p:nvSpPr>
          <p:spPr bwMode="auto">
            <a:xfrm rot="5366684">
              <a:off x="4992318" y="2142977"/>
              <a:ext cx="639762" cy="6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Line 74"/>
            <p:cNvSpPr>
              <a:spLocks noChangeShapeType="1"/>
            </p:cNvSpPr>
            <p:nvPr/>
          </p:nvSpPr>
          <p:spPr bwMode="auto">
            <a:xfrm rot="5366684" flipV="1">
              <a:off x="5370143" y="2408090"/>
              <a:ext cx="66675" cy="171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Line 75"/>
            <p:cNvSpPr>
              <a:spLocks noChangeShapeType="1"/>
            </p:cNvSpPr>
            <p:nvPr/>
          </p:nvSpPr>
          <p:spPr bwMode="auto">
            <a:xfrm rot="5366684" flipV="1">
              <a:off x="5282830" y="2473177"/>
              <a:ext cx="104775" cy="300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" name="Line 76"/>
            <p:cNvSpPr>
              <a:spLocks noChangeShapeType="1"/>
            </p:cNvSpPr>
            <p:nvPr/>
          </p:nvSpPr>
          <p:spPr bwMode="auto">
            <a:xfrm rot="5366684" flipV="1">
              <a:off x="5282830" y="2625577"/>
              <a:ext cx="104775" cy="300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3" name="Line 77"/>
            <p:cNvSpPr>
              <a:spLocks noChangeShapeType="1"/>
            </p:cNvSpPr>
            <p:nvPr/>
          </p:nvSpPr>
          <p:spPr bwMode="auto">
            <a:xfrm rot="5366684" flipV="1">
              <a:off x="5284418" y="2777977"/>
              <a:ext cx="104775" cy="300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" name="Line 78"/>
            <p:cNvSpPr>
              <a:spLocks noChangeShapeType="1"/>
            </p:cNvSpPr>
            <p:nvPr/>
          </p:nvSpPr>
          <p:spPr bwMode="auto">
            <a:xfrm rot="5366684" flipV="1">
              <a:off x="5295530" y="2928790"/>
              <a:ext cx="104775" cy="300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5" name="Line 79"/>
            <p:cNvSpPr>
              <a:spLocks noChangeShapeType="1"/>
            </p:cNvSpPr>
            <p:nvPr/>
          </p:nvSpPr>
          <p:spPr bwMode="auto">
            <a:xfrm rot="5366684" flipH="1" flipV="1">
              <a:off x="5398718" y="3076427"/>
              <a:ext cx="34925" cy="1444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6" name="Line 80"/>
            <p:cNvSpPr>
              <a:spLocks noChangeShapeType="1"/>
            </p:cNvSpPr>
            <p:nvPr/>
          </p:nvSpPr>
          <p:spPr bwMode="auto">
            <a:xfrm rot="2929989" flipV="1">
              <a:off x="5251080" y="2568427"/>
              <a:ext cx="152400" cy="2587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" name="Line 81"/>
            <p:cNvSpPr>
              <a:spLocks noChangeShapeType="1"/>
            </p:cNvSpPr>
            <p:nvPr/>
          </p:nvSpPr>
          <p:spPr bwMode="auto">
            <a:xfrm rot="2929989" flipV="1">
              <a:off x="5271718" y="2724002"/>
              <a:ext cx="152400" cy="2587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" name="Line 82"/>
            <p:cNvSpPr>
              <a:spLocks noChangeShapeType="1"/>
            </p:cNvSpPr>
            <p:nvPr/>
          </p:nvSpPr>
          <p:spPr bwMode="auto">
            <a:xfrm rot="2929989" flipV="1">
              <a:off x="5278068" y="2876402"/>
              <a:ext cx="152400" cy="2587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9" name="Line 83"/>
            <p:cNvSpPr>
              <a:spLocks noChangeShapeType="1"/>
            </p:cNvSpPr>
            <p:nvPr/>
          </p:nvSpPr>
          <p:spPr bwMode="auto">
            <a:xfrm rot="2929989" flipV="1">
              <a:off x="5268543" y="2419202"/>
              <a:ext cx="152400" cy="2587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98"/>
            <p:cNvSpPr>
              <a:spLocks noChangeShapeType="1"/>
            </p:cNvSpPr>
            <p:nvPr/>
          </p:nvSpPr>
          <p:spPr bwMode="auto">
            <a:xfrm rot="5366684">
              <a:off x="5433643" y="3297090"/>
              <a:ext cx="925512" cy="47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Line 99"/>
            <p:cNvSpPr>
              <a:spLocks noChangeShapeType="1"/>
            </p:cNvSpPr>
            <p:nvPr/>
          </p:nvSpPr>
          <p:spPr bwMode="auto">
            <a:xfrm rot="5366684">
              <a:off x="5449518" y="2268390"/>
              <a:ext cx="896937" cy="6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" name="Line 102"/>
            <p:cNvSpPr>
              <a:spLocks noChangeShapeType="1"/>
            </p:cNvSpPr>
            <p:nvPr/>
          </p:nvSpPr>
          <p:spPr bwMode="auto">
            <a:xfrm rot="5366684" flipV="1">
              <a:off x="5909893" y="2490640"/>
              <a:ext cx="4762" cy="477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" name="Line 110"/>
            <p:cNvSpPr>
              <a:spLocks noChangeShapeType="1"/>
            </p:cNvSpPr>
            <p:nvPr/>
          </p:nvSpPr>
          <p:spPr bwMode="auto">
            <a:xfrm rot="5366684" flipV="1">
              <a:off x="5906718" y="2601765"/>
              <a:ext cx="4762" cy="477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" name="Line 111"/>
            <p:cNvSpPr>
              <a:spLocks noChangeShapeType="1"/>
            </p:cNvSpPr>
            <p:nvPr/>
          </p:nvSpPr>
          <p:spPr bwMode="auto">
            <a:xfrm>
              <a:off x="1425205" y="3760640"/>
              <a:ext cx="6261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" name="Oval 112"/>
            <p:cNvSpPr>
              <a:spLocks noChangeArrowheads="1"/>
            </p:cNvSpPr>
            <p:nvPr/>
          </p:nvSpPr>
          <p:spPr bwMode="auto">
            <a:xfrm>
              <a:off x="1364880" y="3724127"/>
              <a:ext cx="60325" cy="76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0">
                <a:solidFill>
                  <a:srgbClr val="FFFFFF"/>
                </a:solidFill>
              </a:endParaRPr>
            </a:p>
          </p:txBody>
        </p:sp>
        <p:sp>
          <p:nvSpPr>
            <p:cNvPr id="96" name="Oval 114"/>
            <p:cNvSpPr>
              <a:spLocks noChangeArrowheads="1"/>
            </p:cNvSpPr>
            <p:nvPr/>
          </p:nvSpPr>
          <p:spPr bwMode="auto">
            <a:xfrm>
              <a:off x="7564068" y="1781027"/>
              <a:ext cx="60325" cy="76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0">
                <a:solidFill>
                  <a:srgbClr val="FFFFFF"/>
                </a:solidFill>
              </a:endParaRPr>
            </a:p>
          </p:txBody>
        </p:sp>
        <p:sp>
          <p:nvSpPr>
            <p:cNvPr id="97" name="Oval 115"/>
            <p:cNvSpPr>
              <a:spLocks noChangeArrowheads="1"/>
            </p:cNvSpPr>
            <p:nvPr/>
          </p:nvSpPr>
          <p:spPr bwMode="auto">
            <a:xfrm>
              <a:off x="7686305" y="3727302"/>
              <a:ext cx="60325" cy="76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0">
                <a:solidFill>
                  <a:srgbClr val="FFFFFF"/>
                </a:solidFill>
              </a:endParaRPr>
            </a:p>
          </p:txBody>
        </p:sp>
        <p:sp>
          <p:nvSpPr>
            <p:cNvPr id="98" name="Line 117"/>
            <p:cNvSpPr>
              <a:spLocks noChangeShapeType="1"/>
            </p:cNvSpPr>
            <p:nvPr/>
          </p:nvSpPr>
          <p:spPr bwMode="auto">
            <a:xfrm>
              <a:off x="2755530" y="1858815"/>
              <a:ext cx="11953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9" name="Text Box 118"/>
            <p:cNvSpPr txBox="1">
              <a:spLocks noChangeArrowheads="1"/>
            </p:cNvSpPr>
            <p:nvPr/>
          </p:nvSpPr>
          <p:spPr bwMode="auto">
            <a:xfrm>
              <a:off x="2060205" y="1195240"/>
              <a:ext cx="593725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r>
                <a:rPr lang="en-US" sz="2000" b="0" i="1">
                  <a:solidFill>
                    <a:srgbClr val="000000"/>
                  </a:solidFill>
                  <a:latin typeface="Symbol" pitchFamily="18" charset="2"/>
                </a:rPr>
                <a:t>D</a:t>
              </a:r>
              <a:r>
                <a:rPr lang="en-US" sz="2000" b="0" i="1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100" name="Text Box 119"/>
            <p:cNvSpPr txBox="1">
              <a:spLocks noChangeArrowheads="1"/>
            </p:cNvSpPr>
            <p:nvPr/>
          </p:nvSpPr>
          <p:spPr bwMode="auto">
            <a:xfrm>
              <a:off x="3947743" y="1252390"/>
              <a:ext cx="579437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i="1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r>
                <a:rPr lang="en-US" sz="2000" b="0" i="1">
                  <a:solidFill>
                    <a:srgbClr val="000000"/>
                  </a:solidFill>
                  <a:latin typeface="Symbol" pitchFamily="18" charset="2"/>
                </a:rPr>
                <a:t>D</a:t>
              </a:r>
              <a:r>
                <a:rPr lang="en-US" sz="2000" b="0" i="1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101" name="Text Box 120"/>
            <p:cNvSpPr txBox="1">
              <a:spLocks noChangeArrowheads="1"/>
            </p:cNvSpPr>
            <p:nvPr/>
          </p:nvSpPr>
          <p:spPr bwMode="auto">
            <a:xfrm>
              <a:off x="4541468" y="2643040"/>
              <a:ext cx="62230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i="1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  <a:r>
                <a:rPr lang="en-US" sz="2000" b="0" i="1">
                  <a:solidFill>
                    <a:srgbClr val="000000"/>
                  </a:solidFill>
                  <a:latin typeface="Symbol" pitchFamily="18" charset="2"/>
                </a:rPr>
                <a:t>D</a:t>
              </a:r>
              <a:r>
                <a:rPr lang="en-US" sz="2000" b="0" i="1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102" name="Text Box 121"/>
            <p:cNvSpPr txBox="1">
              <a:spLocks noChangeArrowheads="1"/>
            </p:cNvSpPr>
            <p:nvPr/>
          </p:nvSpPr>
          <p:spPr bwMode="auto">
            <a:xfrm>
              <a:off x="6211518" y="2576365"/>
              <a:ext cx="608012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i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lang="en-US" sz="2000" b="0" i="1">
                  <a:solidFill>
                    <a:srgbClr val="000000"/>
                  </a:solidFill>
                  <a:latin typeface="Symbol" pitchFamily="18" charset="2"/>
                </a:rPr>
                <a:t>D</a:t>
              </a:r>
              <a:r>
                <a:rPr lang="en-US" sz="2000" b="0" i="1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106" name="AutoShape 127"/>
            <p:cNvSpPr>
              <a:spLocks noChangeArrowheads="1"/>
            </p:cNvSpPr>
            <p:nvPr/>
          </p:nvSpPr>
          <p:spPr bwMode="auto">
            <a:xfrm rot="5400000">
              <a:off x="6898905" y="1733402"/>
              <a:ext cx="200025" cy="166687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12700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0">
                <a:solidFill>
                  <a:srgbClr val="FFFFFF"/>
                </a:solidFill>
              </a:endParaRPr>
            </a:p>
          </p:txBody>
        </p:sp>
        <p:sp>
          <p:nvSpPr>
            <p:cNvPr id="107" name="AutoShape 128"/>
            <p:cNvSpPr>
              <a:spLocks noChangeArrowheads="1"/>
            </p:cNvSpPr>
            <p:nvPr/>
          </p:nvSpPr>
          <p:spPr bwMode="auto">
            <a:xfrm rot="5400000">
              <a:off x="1647455" y="1801665"/>
              <a:ext cx="200025" cy="166687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0">
                <a:solidFill>
                  <a:srgbClr val="FFFFFF"/>
                </a:solidFill>
              </a:endParaRPr>
            </a:p>
          </p:txBody>
        </p:sp>
        <p:sp>
          <p:nvSpPr>
            <p:cNvPr id="108" name="Line 130"/>
            <p:cNvSpPr>
              <a:spLocks noChangeShapeType="1"/>
            </p:cNvSpPr>
            <p:nvPr/>
          </p:nvSpPr>
          <p:spPr bwMode="auto">
            <a:xfrm>
              <a:off x="8062543" y="3755877"/>
              <a:ext cx="6365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9" name="Text Box 131"/>
            <p:cNvSpPr txBox="1">
              <a:spLocks noChangeArrowheads="1"/>
            </p:cNvSpPr>
            <p:nvPr/>
          </p:nvSpPr>
          <p:spPr bwMode="auto">
            <a:xfrm>
              <a:off x="8359405" y="3306615"/>
              <a:ext cx="282575" cy="4000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2000" b="0" i="1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049386" y="2551814"/>
              <a:ext cx="1013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b="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b="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b="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b="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</a:t>
              </a:r>
              <a:r>
                <a:rPr lang="en-US" b="0" i="1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z</a:t>
              </a:r>
              <a:r>
                <a:rPr lang="en-US" b="0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,</a:t>
              </a:r>
              <a:r>
                <a:rPr lang="en-US" b="0" i="1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t</a:t>
              </a:r>
              <a:r>
                <a:rPr lang="en-US" b="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)</a:t>
              </a:r>
              <a:endParaRPr lang="en-US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347097" y="2073348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</a:rPr>
                <a:t>+</a:t>
              </a:r>
              <a:endParaRPr lang="en-US" b="0" dirty="0">
                <a:solidFill>
                  <a:srgbClr val="FF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403801" y="3012556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</a:rPr>
                <a:t>-</a:t>
              </a:r>
              <a:endParaRPr lang="en-US" b="0" dirty="0">
                <a:solidFill>
                  <a:srgbClr val="FF0000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300716" y="2640418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b="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b="0" i="1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b="0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,</a:t>
              </a:r>
              <a:r>
                <a:rPr lang="en-US" b="0" i="1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t</a:t>
              </a:r>
              <a:r>
                <a:rPr lang="en-US" b="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)</a:t>
              </a:r>
              <a:endParaRPr lang="en-US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598427" y="216195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</a:rPr>
                <a:t>+</a:t>
              </a:r>
              <a:endParaRPr lang="en-US" b="0" dirty="0">
                <a:solidFill>
                  <a:srgbClr val="FF000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655131" y="310116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</a:rPr>
                <a:t>-</a:t>
              </a:r>
              <a:endParaRPr lang="en-US" b="0" dirty="0">
                <a:solidFill>
                  <a:srgbClr val="FF000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272361" y="1261727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b="0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b="0" i="1" dirty="0" err="1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b="0" dirty="0" err="1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,</a:t>
              </a:r>
              <a:r>
                <a:rPr lang="en-US" b="0" i="1" dirty="0" err="1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t</a:t>
              </a:r>
              <a:r>
                <a:rPr lang="en-US" b="0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)</a:t>
              </a:r>
              <a:endParaRPr lang="en-US" b="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606370" y="1268818"/>
              <a:ext cx="1013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b="0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b="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b="0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b="0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</a:t>
              </a:r>
              <a:r>
                <a:rPr lang="en-US" b="0" i="1" dirty="0" err="1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z</a:t>
              </a:r>
              <a:r>
                <a:rPr lang="en-US" b="0" dirty="0" err="1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,</a:t>
              </a:r>
              <a:r>
                <a:rPr lang="en-US" b="0" i="1" dirty="0" err="1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t</a:t>
              </a:r>
              <a:r>
                <a:rPr lang="en-US" b="0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)</a:t>
              </a:r>
              <a:endParaRPr lang="en-US" b="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603DEEA1A5FC4D87DF0F7BC0086AAE" ma:contentTypeVersion="2" ma:contentTypeDescription="Create a new document." ma:contentTypeScope="" ma:versionID="ca2efbd28047ab6ac9e75531e1c890c6">
  <xsd:schema xmlns:xsd="http://www.w3.org/2001/XMLSchema" xmlns:xs="http://www.w3.org/2001/XMLSchema" xmlns:p="http://schemas.microsoft.com/office/2006/metadata/properties" xmlns:ns2="7ad248c1-17da-4181-8f1c-b6699edd0b3b" targetNamespace="http://schemas.microsoft.com/office/2006/metadata/properties" ma:root="true" ma:fieldsID="39f682161750499d1a7ac74eb07503be" ns2:_="">
    <xsd:import namespace="7ad248c1-17da-4181-8f1c-b6699edd0b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d248c1-17da-4181-8f1c-b6699edd0b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0F4352-B1C6-4748-8D39-7F7229DAD377}"/>
</file>

<file path=customXml/itemProps2.xml><?xml version="1.0" encoding="utf-8"?>
<ds:datastoreItem xmlns:ds="http://schemas.openxmlformats.org/officeDocument/2006/customXml" ds:itemID="{610BC044-2ABB-4612-8B88-3D2E85B54AEE}"/>
</file>

<file path=customXml/itemProps3.xml><?xml version="1.0" encoding="utf-8"?>
<ds:datastoreItem xmlns:ds="http://schemas.openxmlformats.org/officeDocument/2006/customXml" ds:itemID="{45571335-56B6-4BB9-948D-6B5E152BAB85}"/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428</Words>
  <Application>Microsoft Office PowerPoint</Application>
  <PresentationFormat>On-screen Show (4:3)</PresentationFormat>
  <Paragraphs>78</Paragraphs>
  <Slides>11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Office Theme</vt:lpstr>
      <vt:lpstr>Visio</vt:lpstr>
      <vt:lpstr>Equation</vt:lpstr>
      <vt:lpstr>Transmission Line Equation</vt:lpstr>
      <vt:lpstr>Slide 2</vt:lpstr>
      <vt:lpstr>Slide 3</vt:lpstr>
      <vt:lpstr>Slide 4</vt:lpstr>
      <vt:lpstr>Slide 5</vt:lpstr>
      <vt:lpstr>Transmission Line Model</vt:lpstr>
      <vt:lpstr>TRANSMISSION LINE PARAMETERS</vt:lpstr>
      <vt:lpstr>Slide 8</vt:lpstr>
      <vt:lpstr>Slide 9</vt:lpstr>
      <vt:lpstr>Slide 10</vt:lpstr>
      <vt:lpstr>Energy Loss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Transmission Line Equation</dc:title>
  <dc:creator>HP</dc:creator>
  <cp:lastModifiedBy>Hewlett-Packard Company</cp:lastModifiedBy>
  <cp:revision>38</cp:revision>
  <dcterms:created xsi:type="dcterms:W3CDTF">2006-08-16T00:00:00Z</dcterms:created>
  <dcterms:modified xsi:type="dcterms:W3CDTF">2020-08-18T04:32:35Z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0x010100E8603DEEA1A5FC4D87DF0F7BC0086AAE</vt:lpwstr>
  </property>
</Properties>
</file>