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66" r:id="rId5"/>
    <p:sldId id="267" r:id="rId6"/>
    <p:sldId id="268" r:id="rId7"/>
    <p:sldId id="269" r:id="rId8"/>
    <p:sldId id="271" r:id="rId9"/>
    <p:sldId id="270" r:id="rId10"/>
    <p:sldId id="272" r:id="rId11"/>
    <p:sldId id="259" r:id="rId12"/>
    <p:sldId id="260"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61" r:id="rId29"/>
    <p:sldId id="262" r:id="rId30"/>
    <p:sldId id="263" r:id="rId31"/>
    <p:sldId id="26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EC7011 INTRODUCTION TO WEB TECHNOLOGY </a:t>
            </a:r>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0C2A8F-6CF5-4CA9-B082-AB2FD7F2BB49}" type="datetimeFigureOut">
              <a:rPr lang="en-US" smtClean="0"/>
              <a:t>8/10/2020</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Vijayalakshmi Balakrishnan</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D55BD8E-AB09-44B3-BD0F-D725D6207056}" type="slidenum">
              <a:rPr lang="en-IN" smtClean="0"/>
              <a:t>‹#›</a:t>
            </a:fld>
            <a:endParaRPr lang="en-IN"/>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EC7011 INTRODUCTION TO WEB TECHNOLOGY </a:t>
            </a: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A4A9AD-3B4C-47A3-AAB9-E9C268C70DB5}" type="datetimeFigureOut">
              <a:rPr lang="en-US" smtClean="0"/>
              <a:t>8/10/2020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Vijayalakshmi Balakrishnan</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2B0F3-D57E-4D16-AF71-1D3E345921CB}" type="slidenum">
              <a:rPr lang="en-IN" smtClean="0"/>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8542B0F3-D57E-4D16-AF71-1D3E345921CB}" type="slidenum">
              <a:rPr lang="en-IN" smtClean="0"/>
              <a:t>1</a:t>
            </a:fld>
            <a:endParaRPr lang="en-IN"/>
          </a:p>
        </p:txBody>
      </p:sp>
      <p:sp>
        <p:nvSpPr>
          <p:cNvPr id="5" name="Footer Placeholder 4"/>
          <p:cNvSpPr>
            <a:spLocks noGrp="1"/>
          </p:cNvSpPr>
          <p:nvPr>
            <p:ph type="ftr" sz="quarter" idx="11"/>
          </p:nvPr>
        </p:nvSpPr>
        <p:spPr/>
        <p:txBody>
          <a:bodyPr/>
          <a:lstStyle/>
          <a:p>
            <a:r>
              <a:rPr lang="en-IN" smtClean="0"/>
              <a:t>Vijayalakshmi Balakrishnan</a:t>
            </a:r>
            <a:endParaRPr lang="en-IN"/>
          </a:p>
        </p:txBody>
      </p:sp>
      <p:sp>
        <p:nvSpPr>
          <p:cNvPr id="6" name="Header Placeholder 5"/>
          <p:cNvSpPr>
            <a:spLocks noGrp="1"/>
          </p:cNvSpPr>
          <p:nvPr>
            <p:ph type="hdr" sz="quarter" idx="12"/>
          </p:nvPr>
        </p:nvSpPr>
        <p:spPr/>
        <p:txBody>
          <a:bodyPr/>
          <a:lstStyle/>
          <a:p>
            <a:r>
              <a:rPr lang="en-IN" smtClean="0"/>
              <a:t>EC7011 INTRODUCTION TO WEB TECHNOLOGY </a:t>
            </a: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B894D5-C7C1-4317-851B-E743376F7AA8}" type="datetime1">
              <a:rPr lang="en-US" smtClean="0"/>
              <a:t>8/10/2020</a:t>
            </a:fld>
            <a:endParaRPr lang="en-US"/>
          </a:p>
        </p:txBody>
      </p:sp>
      <p:sp>
        <p:nvSpPr>
          <p:cNvPr id="5" name="Footer Placeholder 4"/>
          <p:cNvSpPr>
            <a:spLocks noGrp="1"/>
          </p:cNvSpPr>
          <p:nvPr>
            <p:ph type="ftr" sz="quarter" idx="11"/>
          </p:nvPr>
        </p:nvSpPr>
        <p:spPr/>
        <p:txBody>
          <a:bodyPr/>
          <a:lstStyle/>
          <a:p>
            <a:r>
              <a:rPr lang="en-IN" smtClean="0"/>
              <a:t>EC7011 INTRODUCTION TO WEB TECHNOLOGY </a:t>
            </a:r>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B7C44-CF7F-42E8-8B2C-709629A04C60}" type="datetime1">
              <a:rPr lang="en-US" smtClean="0"/>
              <a:t>8/10/2020</a:t>
            </a:fld>
            <a:endParaRPr lang="en-US"/>
          </a:p>
        </p:txBody>
      </p:sp>
      <p:sp>
        <p:nvSpPr>
          <p:cNvPr id="5" name="Footer Placeholder 4"/>
          <p:cNvSpPr>
            <a:spLocks noGrp="1"/>
          </p:cNvSpPr>
          <p:nvPr>
            <p:ph type="ftr" sz="quarter" idx="11"/>
          </p:nvPr>
        </p:nvSpPr>
        <p:spPr/>
        <p:txBody>
          <a:bodyPr/>
          <a:lstStyle/>
          <a:p>
            <a:r>
              <a:rPr lang="en-IN" smtClean="0"/>
              <a:t>EC7011 INTRODUCTION TO WEB TECHNOLOGY </a:t>
            </a:r>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3411E3-C136-49A4-909F-3C8ECE210926}" type="datetime1">
              <a:rPr lang="en-US" smtClean="0"/>
              <a:t>8/10/2020</a:t>
            </a:fld>
            <a:endParaRPr lang="en-US"/>
          </a:p>
        </p:txBody>
      </p:sp>
      <p:sp>
        <p:nvSpPr>
          <p:cNvPr id="5" name="Footer Placeholder 4"/>
          <p:cNvSpPr>
            <a:spLocks noGrp="1"/>
          </p:cNvSpPr>
          <p:nvPr>
            <p:ph type="ftr" sz="quarter" idx="11"/>
          </p:nvPr>
        </p:nvSpPr>
        <p:spPr/>
        <p:txBody>
          <a:bodyPr/>
          <a:lstStyle/>
          <a:p>
            <a:r>
              <a:rPr lang="en-IN" smtClean="0"/>
              <a:t>EC7011 INTRODUCTION TO WEB TECHNOLOGY </a:t>
            </a:r>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4E3199-FC16-4FE2-BDB3-BE584CCDA0A2}" type="datetime1">
              <a:rPr lang="en-US" smtClean="0"/>
              <a:t>8/10/2020</a:t>
            </a:fld>
            <a:endParaRPr lang="en-US"/>
          </a:p>
        </p:txBody>
      </p:sp>
      <p:sp>
        <p:nvSpPr>
          <p:cNvPr id="5" name="Footer Placeholder 4"/>
          <p:cNvSpPr>
            <a:spLocks noGrp="1"/>
          </p:cNvSpPr>
          <p:nvPr>
            <p:ph type="ftr" sz="quarter" idx="11"/>
          </p:nvPr>
        </p:nvSpPr>
        <p:spPr/>
        <p:txBody>
          <a:bodyPr/>
          <a:lstStyle/>
          <a:p>
            <a:r>
              <a:rPr lang="en-IN" smtClean="0"/>
              <a:t>EC7011 INTRODUCTION TO WEB TECHNOLOGY </a:t>
            </a:r>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F88AD1-D868-4348-A7F8-8DF0C455B1EF}" type="datetime1">
              <a:rPr lang="en-US" smtClean="0"/>
              <a:t>8/10/2020</a:t>
            </a:fld>
            <a:endParaRPr lang="en-US"/>
          </a:p>
        </p:txBody>
      </p:sp>
      <p:sp>
        <p:nvSpPr>
          <p:cNvPr id="5" name="Footer Placeholder 4"/>
          <p:cNvSpPr>
            <a:spLocks noGrp="1"/>
          </p:cNvSpPr>
          <p:nvPr>
            <p:ph type="ftr" sz="quarter" idx="11"/>
          </p:nvPr>
        </p:nvSpPr>
        <p:spPr/>
        <p:txBody>
          <a:bodyPr/>
          <a:lstStyle/>
          <a:p>
            <a:r>
              <a:rPr lang="en-IN" smtClean="0"/>
              <a:t>EC7011 INTRODUCTION TO WEB TECHNOLOGY </a:t>
            </a:r>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EEFBD2-C7DA-4302-84CE-9EFDB34D6E36}" type="datetime1">
              <a:rPr lang="en-US" smtClean="0"/>
              <a:t>8/10/2020</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
        <p:nvSpPr>
          <p:cNvPr id="7" name="Slide Number Placeholder 6"/>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CAD74-3B2D-4225-AB1F-27C2D4C5EFF3}" type="datetime1">
              <a:rPr lang="en-US" smtClean="0"/>
              <a:t>8/10/2020</a:t>
            </a:fld>
            <a:endParaRPr lang="en-US"/>
          </a:p>
        </p:txBody>
      </p:sp>
      <p:sp>
        <p:nvSpPr>
          <p:cNvPr id="8" name="Footer Placeholder 7"/>
          <p:cNvSpPr>
            <a:spLocks noGrp="1"/>
          </p:cNvSpPr>
          <p:nvPr>
            <p:ph type="ftr" sz="quarter" idx="11"/>
          </p:nvPr>
        </p:nvSpPr>
        <p:spPr/>
        <p:txBody>
          <a:bodyPr/>
          <a:lstStyle/>
          <a:p>
            <a:r>
              <a:rPr lang="en-IN" smtClean="0"/>
              <a:t>EC7011 INTRODUCTION TO WEB TECHNOLOGY </a:t>
            </a:r>
            <a:endParaRPr lang="en-US"/>
          </a:p>
        </p:txBody>
      </p:sp>
      <p:sp>
        <p:nvSpPr>
          <p:cNvPr id="9" name="Slide Number Placeholder 8"/>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9423BC-3317-44D6-80FC-6222B44DC038}" type="datetime1">
              <a:rPr lang="en-US" smtClean="0"/>
              <a:t>8/10/2020</a:t>
            </a:fld>
            <a:endParaRPr lang="en-US"/>
          </a:p>
        </p:txBody>
      </p:sp>
      <p:sp>
        <p:nvSpPr>
          <p:cNvPr id="4" name="Footer Placeholder 3"/>
          <p:cNvSpPr>
            <a:spLocks noGrp="1"/>
          </p:cNvSpPr>
          <p:nvPr>
            <p:ph type="ftr" sz="quarter" idx="11"/>
          </p:nvPr>
        </p:nvSpPr>
        <p:spPr/>
        <p:txBody>
          <a:bodyPr/>
          <a:lstStyle/>
          <a:p>
            <a:r>
              <a:rPr lang="en-IN" smtClean="0"/>
              <a:t>EC7011 INTRODUCTION TO WEB TECHNOLOGY </a:t>
            </a:r>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688D0-D45F-4970-A104-9B7FBB39CF49}" type="datetime1">
              <a:rPr lang="en-US" smtClean="0"/>
              <a:t>8/10/2020</a:t>
            </a:fld>
            <a:endParaRPr lang="en-US"/>
          </a:p>
        </p:txBody>
      </p:sp>
      <p:sp>
        <p:nvSpPr>
          <p:cNvPr id="3" name="Footer Placeholder 2"/>
          <p:cNvSpPr>
            <a:spLocks noGrp="1"/>
          </p:cNvSpPr>
          <p:nvPr>
            <p:ph type="ftr" sz="quarter" idx="11"/>
          </p:nvPr>
        </p:nvSpPr>
        <p:spPr/>
        <p:txBody>
          <a:bodyPr/>
          <a:lstStyle/>
          <a:p>
            <a:r>
              <a:rPr lang="en-IN" smtClean="0"/>
              <a:t>EC7011 INTRODUCTION TO WEB TECHNOLOGY </a:t>
            </a:r>
            <a:endParaRPr lang="en-US"/>
          </a:p>
        </p:txBody>
      </p:sp>
      <p:sp>
        <p:nvSpPr>
          <p:cNvPr id="4" name="Slide Number Placeholder 3"/>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D9902-0957-4D57-B347-E511D25AEAFD}" type="datetime1">
              <a:rPr lang="en-US" smtClean="0"/>
              <a:t>8/10/2020</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
        <p:nvSpPr>
          <p:cNvPr id="7" name="Slide Number Placeholder 6"/>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F1FC56-8B67-49B0-87D1-1FD235BF3AED}" type="datetime1">
              <a:rPr lang="en-US" smtClean="0"/>
              <a:t>8/10/2020</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
        <p:nvSpPr>
          <p:cNvPr id="7" name="Slide Number Placeholder 6"/>
          <p:cNvSpPr>
            <a:spLocks noGrp="1"/>
          </p:cNvSpPr>
          <p:nvPr>
            <p:ph type="sldNum" sz="quarter" idx="12"/>
          </p:nvPr>
        </p:nvSpPr>
        <p:spPr/>
        <p:txBody>
          <a:bodyPr/>
          <a:lstStyle/>
          <a:p>
            <a:fld id="{2CEB1877-89FF-4E38-AD6E-60F2FE409B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18EE9-A5B2-4575-BDA3-ECD5B8B0B47F}" type="datetime1">
              <a:rPr lang="en-US" smtClean="0"/>
              <a:t>8/10/2020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EC7011 INTRODUCTION TO WEB TECHNOLOGY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B1877-89FF-4E38-AD6E-60F2FE409B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in/java/technologies/javase-downloads.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00108"/>
            <a:ext cx="7772400" cy="1470025"/>
          </a:xfrm>
        </p:spPr>
        <p:txBody>
          <a:bodyPr/>
          <a:lstStyle/>
          <a:p>
            <a:r>
              <a:rPr lang="en-US" b="1" dirty="0" smtClean="0">
                <a:solidFill>
                  <a:srgbClr val="FF0000"/>
                </a:solidFill>
              </a:rPr>
              <a:t>UNIT I -   JAVA FUNDAMENTALS</a:t>
            </a:r>
            <a:endParaRPr lang="en-US" dirty="0">
              <a:solidFill>
                <a:srgbClr val="FF0000"/>
              </a:solidFill>
            </a:endParaRPr>
          </a:p>
        </p:txBody>
      </p:sp>
      <p:sp>
        <p:nvSpPr>
          <p:cNvPr id="3" name="Subtitle 2"/>
          <p:cNvSpPr>
            <a:spLocks noGrp="1"/>
          </p:cNvSpPr>
          <p:nvPr>
            <p:ph type="subTitle" idx="1"/>
          </p:nvPr>
        </p:nvSpPr>
        <p:spPr>
          <a:xfrm>
            <a:off x="428596" y="2285992"/>
            <a:ext cx="6286544" cy="4214842"/>
          </a:xfrm>
        </p:spPr>
        <p:txBody>
          <a:bodyPr>
            <a:normAutofit fontScale="92500" lnSpcReduction="20000"/>
          </a:bodyPr>
          <a:lstStyle/>
          <a:p>
            <a:endParaRPr lang="en-US" dirty="0"/>
          </a:p>
          <a:p>
            <a:pPr algn="l">
              <a:buFont typeface="Wingdings" pitchFamily="2" charset="2"/>
              <a:buChar char="Ø"/>
            </a:pPr>
            <a:r>
              <a:rPr lang="en-US" dirty="0">
                <a:solidFill>
                  <a:schemeClr val="tx1">
                    <a:lumMod val="95000"/>
                    <a:lumOff val="5000"/>
                  </a:schemeClr>
                </a:solidFill>
              </a:rPr>
              <a:t>Java  Data  </a:t>
            </a:r>
            <a:r>
              <a:rPr lang="en-US" dirty="0" smtClean="0">
                <a:solidFill>
                  <a:schemeClr val="tx1">
                    <a:lumMod val="95000"/>
                    <a:lumOff val="5000"/>
                  </a:schemeClr>
                </a:solidFill>
              </a:rPr>
              <a:t>types</a:t>
            </a:r>
          </a:p>
          <a:p>
            <a:pPr algn="l">
              <a:buFont typeface="Wingdings" pitchFamily="2" charset="2"/>
              <a:buChar char="Ø"/>
            </a:pPr>
            <a:r>
              <a:rPr lang="en-US" dirty="0" smtClean="0">
                <a:solidFill>
                  <a:schemeClr val="tx1">
                    <a:lumMod val="95000"/>
                    <a:lumOff val="5000"/>
                  </a:schemeClr>
                </a:solidFill>
              </a:rPr>
              <a:t>  </a:t>
            </a:r>
            <a:r>
              <a:rPr lang="en-US" dirty="0">
                <a:solidFill>
                  <a:schemeClr val="tx1">
                    <a:lumMod val="95000"/>
                    <a:lumOff val="5000"/>
                  </a:schemeClr>
                </a:solidFill>
              </a:rPr>
              <a:t>Class  –  Object </a:t>
            </a:r>
            <a:endParaRPr lang="en-US" dirty="0" smtClean="0">
              <a:solidFill>
                <a:schemeClr val="tx1">
                  <a:lumMod val="95000"/>
                  <a:lumOff val="5000"/>
                </a:schemeClr>
              </a:solidFill>
            </a:endParaRPr>
          </a:p>
          <a:p>
            <a:pPr algn="l">
              <a:buFont typeface="Wingdings" pitchFamily="2" charset="2"/>
              <a:buChar char="Ø"/>
            </a:pPr>
            <a:r>
              <a:rPr lang="en-US" dirty="0" smtClean="0">
                <a:solidFill>
                  <a:schemeClr val="tx1">
                    <a:lumMod val="95000"/>
                    <a:lumOff val="5000"/>
                  </a:schemeClr>
                </a:solidFill>
              </a:rPr>
              <a:t>  </a:t>
            </a:r>
            <a:r>
              <a:rPr lang="en-US" dirty="0">
                <a:solidFill>
                  <a:schemeClr val="tx1">
                    <a:lumMod val="95000"/>
                    <a:lumOff val="5000"/>
                  </a:schemeClr>
                </a:solidFill>
              </a:rPr>
              <a:t>I  /  O  Streams </a:t>
            </a:r>
            <a:endParaRPr lang="en-US" dirty="0" smtClean="0">
              <a:solidFill>
                <a:schemeClr val="tx1">
                  <a:lumMod val="95000"/>
                  <a:lumOff val="5000"/>
                </a:schemeClr>
              </a:solidFill>
            </a:endParaRPr>
          </a:p>
          <a:p>
            <a:pPr algn="l">
              <a:buFont typeface="Wingdings" pitchFamily="2" charset="2"/>
              <a:buChar char="Ø"/>
            </a:pPr>
            <a:r>
              <a:rPr lang="en-US" dirty="0" smtClean="0">
                <a:solidFill>
                  <a:schemeClr val="tx1">
                    <a:lumMod val="95000"/>
                    <a:lumOff val="5000"/>
                  </a:schemeClr>
                </a:solidFill>
              </a:rPr>
              <a:t> </a:t>
            </a:r>
            <a:r>
              <a:rPr lang="en-US" dirty="0">
                <a:solidFill>
                  <a:schemeClr val="tx1">
                    <a:lumMod val="95000"/>
                    <a:lumOff val="5000"/>
                  </a:schemeClr>
                </a:solidFill>
              </a:rPr>
              <a:t>File  Handling  concepts  </a:t>
            </a:r>
            <a:endParaRPr lang="en-US" dirty="0" smtClean="0">
              <a:solidFill>
                <a:schemeClr val="tx1">
                  <a:lumMod val="95000"/>
                  <a:lumOff val="5000"/>
                </a:schemeClr>
              </a:solidFill>
            </a:endParaRPr>
          </a:p>
          <a:p>
            <a:pPr algn="l">
              <a:buFont typeface="Wingdings" pitchFamily="2" charset="2"/>
              <a:buChar char="Ø"/>
            </a:pPr>
            <a:r>
              <a:rPr lang="en-US" dirty="0" smtClean="0">
                <a:solidFill>
                  <a:schemeClr val="tx1">
                    <a:lumMod val="95000"/>
                    <a:lumOff val="5000"/>
                  </a:schemeClr>
                </a:solidFill>
              </a:rPr>
              <a:t> </a:t>
            </a:r>
            <a:r>
              <a:rPr lang="en-US" dirty="0">
                <a:solidFill>
                  <a:schemeClr val="tx1">
                    <a:lumMod val="95000"/>
                    <a:lumOff val="5000"/>
                  </a:schemeClr>
                </a:solidFill>
              </a:rPr>
              <a:t>Threads  </a:t>
            </a:r>
            <a:endParaRPr lang="en-US" dirty="0" smtClean="0">
              <a:solidFill>
                <a:schemeClr val="tx1">
                  <a:lumMod val="95000"/>
                  <a:lumOff val="5000"/>
                </a:schemeClr>
              </a:solidFill>
            </a:endParaRPr>
          </a:p>
          <a:p>
            <a:pPr algn="l">
              <a:buFont typeface="Wingdings" pitchFamily="2" charset="2"/>
              <a:buChar char="Ø"/>
            </a:pPr>
            <a:r>
              <a:rPr lang="en-US" dirty="0" smtClean="0">
                <a:solidFill>
                  <a:schemeClr val="tx1">
                    <a:lumMod val="95000"/>
                    <a:lumOff val="5000"/>
                  </a:schemeClr>
                </a:solidFill>
              </a:rPr>
              <a:t>Applets </a:t>
            </a:r>
          </a:p>
          <a:p>
            <a:pPr algn="l">
              <a:buFont typeface="Wingdings" pitchFamily="2" charset="2"/>
              <a:buChar char="Ø"/>
            </a:pPr>
            <a:r>
              <a:rPr lang="en-US" dirty="0" smtClean="0">
                <a:solidFill>
                  <a:schemeClr val="tx1">
                    <a:lumMod val="95000"/>
                    <a:lumOff val="5000"/>
                  </a:schemeClr>
                </a:solidFill>
              </a:rPr>
              <a:t> </a:t>
            </a:r>
            <a:r>
              <a:rPr lang="en-US" dirty="0">
                <a:solidFill>
                  <a:schemeClr val="tx1">
                    <a:lumMod val="95000"/>
                    <a:lumOff val="5000"/>
                  </a:schemeClr>
                </a:solidFill>
              </a:rPr>
              <a:t>Swing </a:t>
            </a:r>
            <a:r>
              <a:rPr lang="en-US" dirty="0" smtClean="0">
                <a:solidFill>
                  <a:schemeClr val="tx1">
                    <a:lumMod val="95000"/>
                    <a:lumOff val="5000"/>
                  </a:schemeClr>
                </a:solidFill>
              </a:rPr>
              <a:t>Framework</a:t>
            </a:r>
          </a:p>
          <a:p>
            <a:pPr algn="l">
              <a:buFont typeface="Wingdings" pitchFamily="2" charset="2"/>
              <a:buChar char="Ø"/>
            </a:pPr>
            <a:r>
              <a:rPr lang="en-US" dirty="0" smtClean="0">
                <a:solidFill>
                  <a:schemeClr val="tx1">
                    <a:lumMod val="95000"/>
                    <a:lumOff val="5000"/>
                  </a:schemeClr>
                </a:solidFill>
              </a:rPr>
              <a:t> </a:t>
            </a:r>
            <a:r>
              <a:rPr lang="en-US" dirty="0">
                <a:solidFill>
                  <a:schemeClr val="tx1">
                    <a:lumMod val="95000"/>
                    <a:lumOff val="5000"/>
                  </a:schemeClr>
                </a:solidFill>
              </a:rPr>
              <a:t>Reflection</a:t>
            </a:r>
          </a:p>
          <a:p>
            <a:endParaRPr lang="en-US" dirty="0"/>
          </a:p>
        </p:txBody>
      </p:sp>
      <p:sp>
        <p:nvSpPr>
          <p:cNvPr id="4" name="Date Placeholder 3"/>
          <p:cNvSpPr>
            <a:spLocks noGrp="1"/>
          </p:cNvSpPr>
          <p:nvPr>
            <p:ph type="dt" sz="half" idx="10"/>
          </p:nvPr>
        </p:nvSpPr>
        <p:spPr/>
        <p:txBody>
          <a:bodyPr/>
          <a:lstStyle/>
          <a:p>
            <a:fld id="{473C544C-7D6E-4139-911C-9E1BA606B5B2}"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0"/>
            <a:ext cx="8229600" cy="1143000"/>
          </a:xfrm>
        </p:spPr>
        <p:txBody>
          <a:bodyPr/>
          <a:lstStyle/>
          <a:p>
            <a:r>
              <a:rPr lang="en-IN" dirty="0" smtClean="0">
                <a:solidFill>
                  <a:srgbClr val="0070C0"/>
                </a:solidFill>
              </a:rPr>
              <a:t>Features of Java</a:t>
            </a:r>
            <a:endParaRPr lang="en-IN" dirty="0"/>
          </a:p>
        </p:txBody>
      </p:sp>
      <p:sp>
        <p:nvSpPr>
          <p:cNvPr id="3" name="Content Placeholder 2"/>
          <p:cNvSpPr>
            <a:spLocks noGrp="1"/>
          </p:cNvSpPr>
          <p:nvPr>
            <p:ph idx="1"/>
          </p:nvPr>
        </p:nvSpPr>
        <p:spPr>
          <a:xfrm>
            <a:off x="214282" y="928670"/>
            <a:ext cx="8643998" cy="5715040"/>
          </a:xfrm>
        </p:spPr>
        <p:txBody>
          <a:bodyPr>
            <a:normAutofit fontScale="77500" lnSpcReduction="20000"/>
          </a:bodyPr>
          <a:lstStyle/>
          <a:p>
            <a:pPr>
              <a:buNone/>
            </a:pPr>
            <a:r>
              <a:rPr lang="en-IN" b="1" dirty="0" smtClean="0">
                <a:solidFill>
                  <a:srgbClr val="FF0000"/>
                </a:solidFill>
              </a:rPr>
              <a:t>11.Multi-threaded</a:t>
            </a:r>
          </a:p>
          <a:p>
            <a:r>
              <a:rPr lang="en-IN" dirty="0" smtClean="0"/>
              <a:t>A </a:t>
            </a:r>
            <a:r>
              <a:rPr lang="en-IN" b="1" dirty="0" smtClean="0"/>
              <a:t>thread is like a separate program, executing concurrently</a:t>
            </a:r>
            <a:r>
              <a:rPr lang="en-IN" dirty="0" smtClean="0"/>
              <a:t>.</a:t>
            </a:r>
          </a:p>
          <a:p>
            <a:r>
              <a:rPr lang="en-IN" dirty="0" smtClean="0"/>
              <a:t>Java multithreading feature makes it possible to write program that </a:t>
            </a:r>
            <a:r>
              <a:rPr lang="en-IN" b="1" dirty="0" smtClean="0"/>
              <a:t>can do many tasks simultaneously</a:t>
            </a:r>
            <a:r>
              <a:rPr lang="en-IN" dirty="0" smtClean="0"/>
              <a:t>.</a:t>
            </a:r>
          </a:p>
          <a:p>
            <a:r>
              <a:rPr lang="en-IN" dirty="0" smtClean="0"/>
              <a:t>Benefit of multithreading is that it utilizes same memory and other resources to execute multiple threads at the same time, like While typing, grammatical errors are checked along.</a:t>
            </a:r>
          </a:p>
          <a:p>
            <a:r>
              <a:rPr lang="en-IN" dirty="0" smtClean="0"/>
              <a:t>Threads are important for multi-media, Web applications, etc.</a:t>
            </a:r>
          </a:p>
          <a:p>
            <a:pPr>
              <a:buNone/>
            </a:pPr>
            <a:r>
              <a:rPr lang="en-IN" b="1" dirty="0" smtClean="0">
                <a:solidFill>
                  <a:srgbClr val="FF0000"/>
                </a:solidFill>
              </a:rPr>
              <a:t>12.Distributed</a:t>
            </a:r>
          </a:p>
          <a:p>
            <a:r>
              <a:rPr lang="en-IN" dirty="0" smtClean="0"/>
              <a:t>Java is also a distributed language</a:t>
            </a:r>
          </a:p>
          <a:p>
            <a:r>
              <a:rPr lang="en-IN" dirty="0" smtClean="0"/>
              <a:t>Programs can be </a:t>
            </a:r>
            <a:r>
              <a:rPr lang="en-IN" b="1" dirty="0" smtClean="0"/>
              <a:t>designed to run on computer networks</a:t>
            </a:r>
          </a:p>
          <a:p>
            <a:r>
              <a:rPr lang="en-IN" dirty="0" smtClean="0"/>
              <a:t>Java has a special class library for communicating using TCP/IP protocols</a:t>
            </a:r>
          </a:p>
          <a:p>
            <a:r>
              <a:rPr lang="en-IN" dirty="0" smtClean="0"/>
              <a:t>Creating network connections is very much easy in Java as compared to C/C++.</a:t>
            </a:r>
            <a:endParaRPr lang="en-IN" dirty="0"/>
          </a:p>
        </p:txBody>
      </p:sp>
      <p:sp>
        <p:nvSpPr>
          <p:cNvPr id="4" name="Date Placeholder 3"/>
          <p:cNvSpPr>
            <a:spLocks noGrp="1"/>
          </p:cNvSpPr>
          <p:nvPr>
            <p:ph type="dt" sz="half" idx="10"/>
          </p:nvPr>
        </p:nvSpPr>
        <p:spPr/>
        <p:txBody>
          <a:bodyPr/>
          <a:lstStyle/>
          <a:p>
            <a:fld id="{94F84CF7-D746-4206-903D-14350DD94996}"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10</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To write java program</a:t>
            </a:r>
            <a:endParaRPr lang="en-US" dirty="0">
              <a:solidFill>
                <a:srgbClr val="0070C0"/>
              </a:solidFill>
            </a:endParaRPr>
          </a:p>
        </p:txBody>
      </p:sp>
      <p:sp>
        <p:nvSpPr>
          <p:cNvPr id="3" name="Content Placeholder 2"/>
          <p:cNvSpPr>
            <a:spLocks noGrp="1"/>
          </p:cNvSpPr>
          <p:nvPr>
            <p:ph idx="1"/>
          </p:nvPr>
        </p:nvSpPr>
        <p:spPr/>
        <p:txBody>
          <a:bodyPr/>
          <a:lstStyle/>
          <a:p>
            <a:pPr>
              <a:buNone/>
            </a:pPr>
            <a:r>
              <a:rPr lang="en-IN" dirty="0" smtClean="0"/>
              <a:t>1.An Editor</a:t>
            </a:r>
          </a:p>
          <a:p>
            <a:pPr>
              <a:buNone/>
            </a:pPr>
            <a:r>
              <a:rPr lang="en-IN" dirty="0" smtClean="0"/>
              <a:t>2. A java compiler</a:t>
            </a:r>
          </a:p>
          <a:p>
            <a:pPr>
              <a:buNone/>
            </a:pPr>
            <a:r>
              <a:rPr lang="en-IN" dirty="0" smtClean="0"/>
              <a:t>3.Java Runtime Environment</a:t>
            </a:r>
          </a:p>
          <a:p>
            <a:r>
              <a:rPr lang="en-IN" dirty="0" smtClean="0"/>
              <a:t>The </a:t>
            </a:r>
            <a:r>
              <a:rPr lang="en-IN" b="1" dirty="0" smtClean="0"/>
              <a:t>editor</a:t>
            </a:r>
            <a:r>
              <a:rPr lang="en-IN" dirty="0" smtClean="0"/>
              <a:t> can be </a:t>
            </a:r>
            <a:r>
              <a:rPr lang="en-IN" b="1" dirty="0" smtClean="0"/>
              <a:t>Notepad, WordPad</a:t>
            </a:r>
            <a:r>
              <a:rPr lang="en-IN" dirty="0" smtClean="0"/>
              <a:t>, MS-DOS editor</a:t>
            </a:r>
          </a:p>
          <a:p>
            <a:r>
              <a:rPr lang="en-IN" dirty="0" smtClean="0"/>
              <a:t>To get 2 and 3 easiest way to get is to download </a:t>
            </a:r>
            <a:r>
              <a:rPr lang="en-IN" b="1" dirty="0" smtClean="0"/>
              <a:t>Java Development Kit (JDK)</a:t>
            </a:r>
            <a:endParaRPr lang="en-US" b="1" dirty="0"/>
          </a:p>
        </p:txBody>
      </p:sp>
      <p:sp>
        <p:nvSpPr>
          <p:cNvPr id="4" name="Date Placeholder 3"/>
          <p:cNvSpPr>
            <a:spLocks noGrp="1"/>
          </p:cNvSpPr>
          <p:nvPr>
            <p:ph type="dt" sz="half" idx="10"/>
          </p:nvPr>
        </p:nvSpPr>
        <p:spPr/>
        <p:txBody>
          <a:bodyPr/>
          <a:lstStyle/>
          <a:p>
            <a:fld id="{059D3BB8-4379-40D2-809C-71B24FD51A48}"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11</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US" dirty="0" smtClean="0">
                <a:solidFill>
                  <a:srgbClr val="0070C0"/>
                </a:solidFill>
              </a:rPr>
              <a:t>How to get JDK?</a:t>
            </a:r>
            <a:endParaRPr lang="en-US" dirty="0">
              <a:solidFill>
                <a:srgbClr val="0070C0"/>
              </a:solidFill>
            </a:endParaRPr>
          </a:p>
        </p:txBody>
      </p:sp>
      <p:pic>
        <p:nvPicPr>
          <p:cNvPr id="1026" name="Picture 2"/>
          <p:cNvPicPr>
            <a:picLocks noChangeAspect="1" noChangeArrowheads="1"/>
          </p:cNvPicPr>
          <p:nvPr/>
        </p:nvPicPr>
        <p:blipFill>
          <a:blip r:embed="rId2"/>
          <a:srcRect/>
          <a:stretch>
            <a:fillRect/>
          </a:stretch>
        </p:blipFill>
        <p:spPr bwMode="auto">
          <a:xfrm>
            <a:off x="-32" y="1676090"/>
            <a:ext cx="9216825" cy="5181934"/>
          </a:xfrm>
          <a:prstGeom prst="rect">
            <a:avLst/>
          </a:prstGeom>
          <a:noFill/>
          <a:ln w="9525">
            <a:noFill/>
            <a:miter lim="800000"/>
            <a:headEnd/>
            <a:tailEnd/>
          </a:ln>
          <a:effectLst/>
        </p:spPr>
      </p:pic>
      <p:sp>
        <p:nvSpPr>
          <p:cNvPr id="4" name="TextBox 3"/>
          <p:cNvSpPr txBox="1"/>
          <p:nvPr/>
        </p:nvSpPr>
        <p:spPr>
          <a:xfrm>
            <a:off x="0" y="857232"/>
            <a:ext cx="8990987" cy="1200329"/>
          </a:xfrm>
          <a:prstGeom prst="rect">
            <a:avLst/>
          </a:prstGeom>
          <a:noFill/>
        </p:spPr>
        <p:txBody>
          <a:bodyPr wrap="none" rtlCol="0">
            <a:spAutoFit/>
          </a:bodyPr>
          <a:lstStyle/>
          <a:p>
            <a:pPr marL="457200" indent="-457200">
              <a:buAutoNum type="arabicPeriod"/>
            </a:pPr>
            <a:r>
              <a:rPr lang="en-IN" sz="2400" dirty="0" smtClean="0"/>
              <a:t>In a browser type </a:t>
            </a:r>
            <a:r>
              <a:rPr lang="en-IN" sz="2400" dirty="0" err="1" smtClean="0"/>
              <a:t>jdk</a:t>
            </a:r>
            <a:r>
              <a:rPr lang="en-IN" sz="2400" dirty="0" smtClean="0"/>
              <a:t> download and choose oracle.com </a:t>
            </a:r>
          </a:p>
          <a:p>
            <a:pPr marL="457200" indent="-457200"/>
            <a:r>
              <a:rPr lang="en-IN" sz="2400" dirty="0" smtClean="0"/>
              <a:t>(or) go to the following URL</a:t>
            </a:r>
          </a:p>
          <a:p>
            <a:r>
              <a:rPr lang="en-IN" sz="2400" dirty="0" smtClean="0"/>
              <a:t> </a:t>
            </a:r>
            <a:r>
              <a:rPr lang="en-IN" sz="2400" dirty="0" smtClean="0">
                <a:hlinkClick r:id="rId3"/>
              </a:rPr>
              <a:t>https://www.oracle.com/in/java/technologies/javase-downloads.html</a:t>
            </a:r>
            <a:endParaRPr lang="en-IN" sz="2400" dirty="0"/>
          </a:p>
        </p:txBody>
      </p:sp>
      <p:sp>
        <p:nvSpPr>
          <p:cNvPr id="5" name="Date Placeholder 4"/>
          <p:cNvSpPr>
            <a:spLocks noGrp="1"/>
          </p:cNvSpPr>
          <p:nvPr>
            <p:ph type="dt" sz="half" idx="10"/>
          </p:nvPr>
        </p:nvSpPr>
        <p:spPr/>
        <p:txBody>
          <a:bodyPr/>
          <a:lstStyle/>
          <a:p>
            <a:fld id="{1757FD06-BDB6-408C-ADD1-3C1A3A15A7ED}" type="datetime1">
              <a:rPr lang="en-US" smtClean="0"/>
              <a:t>8/10/2020</a:t>
            </a:fld>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12</a:t>
            </a:fld>
            <a:endParaRPr lang="en-US"/>
          </a:p>
        </p:txBody>
      </p:sp>
      <p:sp>
        <p:nvSpPr>
          <p:cNvPr id="7" name="Footer Placeholder 6"/>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heckerboard(across)">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928670"/>
            <a:ext cx="9148528" cy="5143536"/>
          </a:xfrm>
          <a:prstGeom prst="rect">
            <a:avLst/>
          </a:prstGeom>
          <a:noFill/>
          <a:ln w="9525">
            <a:noFill/>
            <a:miter lim="800000"/>
            <a:headEnd/>
            <a:tailEnd/>
          </a:ln>
          <a:effectLst/>
        </p:spPr>
      </p:pic>
      <p:sp>
        <p:nvSpPr>
          <p:cNvPr id="3" name="TextBox 2"/>
          <p:cNvSpPr txBox="1"/>
          <p:nvPr/>
        </p:nvSpPr>
        <p:spPr>
          <a:xfrm>
            <a:off x="163737" y="214290"/>
            <a:ext cx="2920479" cy="461665"/>
          </a:xfrm>
          <a:prstGeom prst="rect">
            <a:avLst/>
          </a:prstGeom>
          <a:noFill/>
        </p:spPr>
        <p:txBody>
          <a:bodyPr wrap="none" rtlCol="0">
            <a:spAutoFit/>
          </a:bodyPr>
          <a:lstStyle/>
          <a:p>
            <a:r>
              <a:rPr lang="en-IN" sz="2400" dirty="0" smtClean="0"/>
              <a:t>2.Click, JDK Download</a:t>
            </a:r>
            <a:endParaRPr lang="en-IN" sz="2400" dirty="0"/>
          </a:p>
        </p:txBody>
      </p:sp>
      <p:sp>
        <p:nvSpPr>
          <p:cNvPr id="4" name="Date Placeholder 3"/>
          <p:cNvSpPr>
            <a:spLocks noGrp="1"/>
          </p:cNvSpPr>
          <p:nvPr>
            <p:ph type="dt" sz="half" idx="10"/>
          </p:nvPr>
        </p:nvSpPr>
        <p:spPr/>
        <p:txBody>
          <a:bodyPr/>
          <a:lstStyle/>
          <a:p>
            <a:fld id="{78442721-4335-4A9F-9AF0-01336BECABE2}"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13</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71470" y="1129921"/>
            <a:ext cx="9298827" cy="5228038"/>
          </a:xfrm>
          <a:prstGeom prst="rect">
            <a:avLst/>
          </a:prstGeom>
          <a:noFill/>
          <a:ln w="9525">
            <a:noFill/>
            <a:miter lim="800000"/>
            <a:headEnd/>
            <a:tailEnd/>
          </a:ln>
          <a:effectLst/>
        </p:spPr>
      </p:pic>
      <p:sp>
        <p:nvSpPr>
          <p:cNvPr id="3" name="TextBox 2"/>
          <p:cNvSpPr txBox="1"/>
          <p:nvPr/>
        </p:nvSpPr>
        <p:spPr>
          <a:xfrm>
            <a:off x="163737" y="214290"/>
            <a:ext cx="6513322" cy="461665"/>
          </a:xfrm>
          <a:prstGeom prst="rect">
            <a:avLst/>
          </a:prstGeom>
          <a:noFill/>
        </p:spPr>
        <p:txBody>
          <a:bodyPr wrap="none" rtlCol="0">
            <a:spAutoFit/>
          </a:bodyPr>
          <a:lstStyle/>
          <a:p>
            <a:r>
              <a:rPr lang="en-IN" sz="2400" dirty="0" smtClean="0"/>
              <a:t>3. Choose a downloadable file based upon your OS</a:t>
            </a:r>
            <a:endParaRPr lang="en-IN" sz="2400" dirty="0"/>
          </a:p>
        </p:txBody>
      </p:sp>
      <p:sp>
        <p:nvSpPr>
          <p:cNvPr id="4" name="Date Placeholder 3"/>
          <p:cNvSpPr>
            <a:spLocks noGrp="1"/>
          </p:cNvSpPr>
          <p:nvPr>
            <p:ph type="dt" sz="half" idx="10"/>
          </p:nvPr>
        </p:nvSpPr>
        <p:spPr/>
        <p:txBody>
          <a:bodyPr/>
          <a:lstStyle/>
          <a:p>
            <a:fld id="{315284A5-3B72-47C5-9596-27C7762F77ED}"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14</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1" y="1074074"/>
            <a:ext cx="9144032" cy="5141008"/>
          </a:xfrm>
          <a:prstGeom prst="rect">
            <a:avLst/>
          </a:prstGeom>
          <a:noFill/>
          <a:ln w="9525">
            <a:noFill/>
            <a:miter lim="800000"/>
            <a:headEnd/>
            <a:tailEnd/>
          </a:ln>
          <a:effectLst/>
        </p:spPr>
      </p:pic>
      <p:sp>
        <p:nvSpPr>
          <p:cNvPr id="3" name="TextBox 2"/>
          <p:cNvSpPr txBox="1"/>
          <p:nvPr/>
        </p:nvSpPr>
        <p:spPr>
          <a:xfrm>
            <a:off x="163737" y="214290"/>
            <a:ext cx="4562339" cy="461665"/>
          </a:xfrm>
          <a:prstGeom prst="rect">
            <a:avLst/>
          </a:prstGeom>
          <a:noFill/>
        </p:spPr>
        <p:txBody>
          <a:bodyPr wrap="none" rtlCol="0">
            <a:spAutoFit/>
          </a:bodyPr>
          <a:lstStyle/>
          <a:p>
            <a:r>
              <a:rPr lang="en-IN" sz="2400" dirty="0" smtClean="0"/>
              <a:t>4.Click the checkbox and download</a:t>
            </a:r>
            <a:endParaRPr lang="en-IN" sz="2400" dirty="0"/>
          </a:p>
        </p:txBody>
      </p:sp>
      <p:sp>
        <p:nvSpPr>
          <p:cNvPr id="4" name="Date Placeholder 3"/>
          <p:cNvSpPr>
            <a:spLocks noGrp="1"/>
          </p:cNvSpPr>
          <p:nvPr>
            <p:ph type="dt" sz="half" idx="10"/>
          </p:nvPr>
        </p:nvSpPr>
        <p:spPr/>
        <p:txBody>
          <a:bodyPr/>
          <a:lstStyle/>
          <a:p>
            <a:fld id="{BAEA2273-A67D-4E93-B8CE-FB548A0B2EE9}"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15</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1145530"/>
            <a:ext cx="9144000" cy="5140990"/>
          </a:xfrm>
          <a:prstGeom prst="rect">
            <a:avLst/>
          </a:prstGeom>
          <a:noFill/>
          <a:ln w="9525">
            <a:noFill/>
            <a:miter lim="800000"/>
            <a:headEnd/>
            <a:tailEnd/>
          </a:ln>
          <a:effectLst/>
        </p:spPr>
      </p:pic>
      <p:sp>
        <p:nvSpPr>
          <p:cNvPr id="3" name="TextBox 2"/>
          <p:cNvSpPr txBox="1"/>
          <p:nvPr/>
        </p:nvSpPr>
        <p:spPr>
          <a:xfrm>
            <a:off x="163737" y="214290"/>
            <a:ext cx="6508000" cy="461665"/>
          </a:xfrm>
          <a:prstGeom prst="rect">
            <a:avLst/>
          </a:prstGeom>
          <a:noFill/>
        </p:spPr>
        <p:txBody>
          <a:bodyPr wrap="none" rtlCol="0">
            <a:spAutoFit/>
          </a:bodyPr>
          <a:lstStyle/>
          <a:p>
            <a:r>
              <a:rPr lang="en-IN" sz="2400" dirty="0" smtClean="0"/>
              <a:t>5.Click the .exe file downloaded in your downloads</a:t>
            </a:r>
            <a:endParaRPr lang="en-IN" sz="2400" dirty="0"/>
          </a:p>
        </p:txBody>
      </p:sp>
      <p:sp>
        <p:nvSpPr>
          <p:cNvPr id="4" name="Date Placeholder 3"/>
          <p:cNvSpPr>
            <a:spLocks noGrp="1"/>
          </p:cNvSpPr>
          <p:nvPr>
            <p:ph type="dt" sz="half" idx="10"/>
          </p:nvPr>
        </p:nvSpPr>
        <p:spPr/>
        <p:txBody>
          <a:bodyPr/>
          <a:lstStyle/>
          <a:p>
            <a:fld id="{4D0668E7-E460-40AE-BEC2-177BB87F90AA}"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16</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809748" y="1214422"/>
            <a:ext cx="5548334" cy="4262878"/>
          </a:xfrm>
          <a:prstGeom prst="rect">
            <a:avLst/>
          </a:prstGeom>
          <a:noFill/>
          <a:ln w="9525">
            <a:noFill/>
            <a:miter lim="800000"/>
            <a:headEnd/>
            <a:tailEnd/>
          </a:ln>
          <a:effectLst/>
        </p:spPr>
      </p:pic>
      <p:sp>
        <p:nvSpPr>
          <p:cNvPr id="3" name="TextBox 2"/>
          <p:cNvSpPr txBox="1"/>
          <p:nvPr/>
        </p:nvSpPr>
        <p:spPr>
          <a:xfrm>
            <a:off x="163737" y="214290"/>
            <a:ext cx="3526415" cy="461665"/>
          </a:xfrm>
          <a:prstGeom prst="rect">
            <a:avLst/>
          </a:prstGeom>
          <a:noFill/>
        </p:spPr>
        <p:txBody>
          <a:bodyPr wrap="none" rtlCol="0">
            <a:spAutoFit/>
          </a:bodyPr>
          <a:lstStyle/>
          <a:p>
            <a:r>
              <a:rPr lang="en-IN" sz="2400" dirty="0" smtClean="0"/>
              <a:t>6.Just click the next button</a:t>
            </a:r>
            <a:endParaRPr lang="en-IN" sz="2400" dirty="0"/>
          </a:p>
        </p:txBody>
      </p:sp>
      <p:sp>
        <p:nvSpPr>
          <p:cNvPr id="4" name="Date Placeholder 3"/>
          <p:cNvSpPr>
            <a:spLocks noGrp="1"/>
          </p:cNvSpPr>
          <p:nvPr>
            <p:ph type="dt" sz="half" idx="10"/>
          </p:nvPr>
        </p:nvSpPr>
        <p:spPr/>
        <p:txBody>
          <a:bodyPr/>
          <a:lstStyle/>
          <a:p>
            <a:fld id="{A17F06DA-B15C-470A-BC36-9F6EEFC8B582}"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17</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714480" y="1214422"/>
            <a:ext cx="5772173" cy="4485673"/>
          </a:xfrm>
          <a:prstGeom prst="rect">
            <a:avLst/>
          </a:prstGeom>
          <a:noFill/>
          <a:ln w="9525">
            <a:noFill/>
            <a:miter lim="800000"/>
            <a:headEnd/>
            <a:tailEnd/>
          </a:ln>
          <a:effectLst/>
        </p:spPr>
      </p:pic>
      <p:sp>
        <p:nvSpPr>
          <p:cNvPr id="3" name="TextBox 2"/>
          <p:cNvSpPr txBox="1"/>
          <p:nvPr/>
        </p:nvSpPr>
        <p:spPr>
          <a:xfrm>
            <a:off x="163737" y="214290"/>
            <a:ext cx="6642524" cy="461665"/>
          </a:xfrm>
          <a:prstGeom prst="rect">
            <a:avLst/>
          </a:prstGeom>
          <a:noFill/>
        </p:spPr>
        <p:txBody>
          <a:bodyPr wrap="none" rtlCol="0">
            <a:spAutoFit/>
          </a:bodyPr>
          <a:lstStyle/>
          <a:p>
            <a:r>
              <a:rPr lang="en-IN" sz="2400" dirty="0" smtClean="0"/>
              <a:t>7.No need to change the path, just click next button</a:t>
            </a:r>
            <a:endParaRPr lang="en-IN" sz="2400" dirty="0"/>
          </a:p>
        </p:txBody>
      </p:sp>
      <p:sp>
        <p:nvSpPr>
          <p:cNvPr id="4" name="Date Placeholder 3"/>
          <p:cNvSpPr>
            <a:spLocks noGrp="1"/>
          </p:cNvSpPr>
          <p:nvPr>
            <p:ph type="dt" sz="half" idx="10"/>
          </p:nvPr>
        </p:nvSpPr>
        <p:spPr/>
        <p:txBody>
          <a:bodyPr/>
          <a:lstStyle/>
          <a:p>
            <a:fld id="{6B65655E-4FF5-42AA-A98F-9BDD71595467}"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18</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srcRect/>
          <a:stretch>
            <a:fillRect/>
          </a:stretch>
        </p:blipFill>
        <p:spPr bwMode="auto">
          <a:xfrm>
            <a:off x="1500166" y="1214422"/>
            <a:ext cx="5850755" cy="4500581"/>
          </a:xfrm>
          <a:prstGeom prst="rect">
            <a:avLst/>
          </a:prstGeom>
          <a:noFill/>
          <a:ln w="9525">
            <a:noFill/>
            <a:miter lim="800000"/>
            <a:headEnd/>
            <a:tailEnd/>
          </a:ln>
          <a:effectLst/>
        </p:spPr>
      </p:pic>
      <p:sp>
        <p:nvSpPr>
          <p:cNvPr id="3" name="TextBox 2"/>
          <p:cNvSpPr txBox="1"/>
          <p:nvPr/>
        </p:nvSpPr>
        <p:spPr>
          <a:xfrm>
            <a:off x="163737" y="214290"/>
            <a:ext cx="5087034" cy="461665"/>
          </a:xfrm>
          <a:prstGeom prst="rect">
            <a:avLst/>
          </a:prstGeom>
          <a:noFill/>
        </p:spPr>
        <p:txBody>
          <a:bodyPr wrap="none" rtlCol="0">
            <a:spAutoFit/>
          </a:bodyPr>
          <a:lstStyle/>
          <a:p>
            <a:r>
              <a:rPr lang="en-IN" sz="2400" dirty="0" smtClean="0"/>
              <a:t>8.Wait for some time, it will take time…</a:t>
            </a:r>
            <a:endParaRPr lang="en-IN" sz="2400" dirty="0"/>
          </a:p>
        </p:txBody>
      </p:sp>
      <p:sp>
        <p:nvSpPr>
          <p:cNvPr id="4" name="Date Placeholder 3"/>
          <p:cNvSpPr>
            <a:spLocks noGrp="1"/>
          </p:cNvSpPr>
          <p:nvPr>
            <p:ph type="dt" sz="half" idx="10"/>
          </p:nvPr>
        </p:nvSpPr>
        <p:spPr/>
        <p:txBody>
          <a:bodyPr/>
          <a:lstStyle/>
          <a:p>
            <a:fld id="{D4981008-680D-4F33-A732-DF3A0A2CA750}"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19</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dirty="0" smtClean="0">
                <a:solidFill>
                  <a:srgbClr val="0070C0"/>
                </a:solidFill>
              </a:rPr>
              <a:t>Introduction to Java</a:t>
            </a:r>
            <a:endParaRPr lang="en-US" dirty="0">
              <a:solidFill>
                <a:srgbClr val="0070C0"/>
              </a:solidFill>
            </a:endParaRPr>
          </a:p>
        </p:txBody>
      </p:sp>
      <p:sp>
        <p:nvSpPr>
          <p:cNvPr id="3" name="Content Placeholder 2"/>
          <p:cNvSpPr>
            <a:spLocks noGrp="1"/>
          </p:cNvSpPr>
          <p:nvPr>
            <p:ph idx="1"/>
          </p:nvPr>
        </p:nvSpPr>
        <p:spPr>
          <a:xfrm>
            <a:off x="214282" y="1142984"/>
            <a:ext cx="8715436" cy="5357850"/>
          </a:xfrm>
        </p:spPr>
        <p:txBody>
          <a:bodyPr>
            <a:normAutofit fontScale="92500" lnSpcReduction="20000"/>
          </a:bodyPr>
          <a:lstStyle/>
          <a:p>
            <a:r>
              <a:rPr lang="en-IN" dirty="0" smtClean="0"/>
              <a:t>Java is an,</a:t>
            </a:r>
          </a:p>
          <a:p>
            <a:pPr lvl="1"/>
            <a:r>
              <a:rPr lang="en-IN" b="1" dirty="0" smtClean="0"/>
              <a:t>Object-Oriented</a:t>
            </a:r>
          </a:p>
          <a:p>
            <a:pPr lvl="1"/>
            <a:r>
              <a:rPr lang="en-IN" b="1" dirty="0" smtClean="0"/>
              <a:t>Multi-threaded</a:t>
            </a:r>
            <a:r>
              <a:rPr lang="en-IN" dirty="0" smtClean="0"/>
              <a:t> programming language developed by Sun Microsystems in 1995.</a:t>
            </a:r>
          </a:p>
          <a:p>
            <a:pPr lvl="1"/>
            <a:r>
              <a:rPr lang="en-US" i="1" dirty="0"/>
              <a:t>James Gosling</a:t>
            </a:r>
            <a:r>
              <a:rPr lang="en-US" dirty="0"/>
              <a:t> is known as the father of Java</a:t>
            </a:r>
            <a:r>
              <a:rPr lang="en-US" dirty="0" smtClean="0"/>
              <a:t>.</a:t>
            </a:r>
          </a:p>
          <a:p>
            <a:r>
              <a:rPr lang="en-IN" dirty="0" smtClean="0"/>
              <a:t>It is designed to be,</a:t>
            </a:r>
          </a:p>
          <a:p>
            <a:pPr lvl="1"/>
            <a:r>
              <a:rPr lang="en-IN" dirty="0" smtClean="0"/>
              <a:t>Small</a:t>
            </a:r>
          </a:p>
          <a:p>
            <a:pPr lvl="1"/>
            <a:r>
              <a:rPr lang="en-IN" dirty="0" smtClean="0"/>
              <a:t>Simple &amp;</a:t>
            </a:r>
          </a:p>
          <a:p>
            <a:pPr lvl="1"/>
            <a:r>
              <a:rPr lang="en-IN" dirty="0" smtClean="0"/>
              <a:t>Portable</a:t>
            </a:r>
          </a:p>
          <a:p>
            <a:r>
              <a:rPr lang="en-IN" dirty="0" smtClean="0"/>
              <a:t>Popularity of java is based on three key elements</a:t>
            </a:r>
          </a:p>
          <a:p>
            <a:pPr lvl="1"/>
            <a:r>
              <a:rPr lang="en-IN" dirty="0" smtClean="0"/>
              <a:t>Usage of applets</a:t>
            </a:r>
          </a:p>
          <a:p>
            <a:pPr lvl="1"/>
            <a:r>
              <a:rPr lang="en-IN" dirty="0" smtClean="0"/>
              <a:t>Powerful programming language constructs</a:t>
            </a:r>
          </a:p>
          <a:p>
            <a:pPr lvl="1"/>
            <a:r>
              <a:rPr lang="en-IN" dirty="0" smtClean="0"/>
              <a:t>Rich set of significant object classes</a:t>
            </a:r>
            <a:endParaRPr lang="en-US" dirty="0"/>
          </a:p>
        </p:txBody>
      </p:sp>
      <p:sp>
        <p:nvSpPr>
          <p:cNvPr id="4" name="Date Placeholder 3"/>
          <p:cNvSpPr>
            <a:spLocks noGrp="1"/>
          </p:cNvSpPr>
          <p:nvPr>
            <p:ph type="dt" sz="half" idx="10"/>
          </p:nvPr>
        </p:nvSpPr>
        <p:spPr/>
        <p:txBody>
          <a:bodyPr/>
          <a:lstStyle/>
          <a:p>
            <a:fld id="{82E622ED-F526-4847-8862-4C341B57CE63}"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2</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checkerboard(across)">
                                      <p:cBhvr>
                                        <p:cTn id="10" dur="500"/>
                                        <p:tgtEl>
                                          <p:spTgt spid="3">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checkerboard(across)">
                                      <p:cBhvr>
                                        <p:cTn id="13" dur="500"/>
                                        <p:tgtEl>
                                          <p:spTgt spid="3">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checkerboard(across)">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checkerboard(across)">
                                      <p:cBhvr>
                                        <p:cTn id="21" dur="500"/>
                                        <p:tgtEl>
                                          <p:spTgt spid="3">
                                            <p:txEl>
                                              <p:pRg st="8" end="8"/>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checkerboard(across)">
                                      <p:cBhvr>
                                        <p:cTn id="24" dur="500"/>
                                        <p:tgtEl>
                                          <p:spTgt spid="3">
                                            <p:txEl>
                                              <p:pRg st="9" end="9"/>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7" dur="500"/>
                                        <p:tgtEl>
                                          <p:spTgt spid="3">
                                            <p:txEl>
                                              <p:pRg st="10" end="1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2114550" y="1590675"/>
            <a:ext cx="4914900" cy="3676650"/>
          </a:xfrm>
          <a:prstGeom prst="rect">
            <a:avLst/>
          </a:prstGeom>
          <a:noFill/>
          <a:ln w="9525">
            <a:noFill/>
            <a:miter lim="800000"/>
            <a:headEnd/>
            <a:tailEnd/>
          </a:ln>
          <a:effectLst/>
        </p:spPr>
      </p:pic>
      <p:sp>
        <p:nvSpPr>
          <p:cNvPr id="3" name="TextBox 2"/>
          <p:cNvSpPr txBox="1"/>
          <p:nvPr/>
        </p:nvSpPr>
        <p:spPr>
          <a:xfrm>
            <a:off x="163737" y="214290"/>
            <a:ext cx="6553845" cy="461665"/>
          </a:xfrm>
          <a:prstGeom prst="rect">
            <a:avLst/>
          </a:prstGeom>
          <a:noFill/>
        </p:spPr>
        <p:txBody>
          <a:bodyPr wrap="none" rtlCol="0">
            <a:spAutoFit/>
          </a:bodyPr>
          <a:lstStyle/>
          <a:p>
            <a:r>
              <a:rPr lang="en-IN" sz="2400" dirty="0" smtClean="0"/>
              <a:t>9.Once Installation is completed, click close button </a:t>
            </a:r>
            <a:endParaRPr lang="en-IN" sz="2400" dirty="0"/>
          </a:p>
        </p:txBody>
      </p:sp>
      <p:sp>
        <p:nvSpPr>
          <p:cNvPr id="4" name="Date Placeholder 3"/>
          <p:cNvSpPr>
            <a:spLocks noGrp="1"/>
          </p:cNvSpPr>
          <p:nvPr>
            <p:ph type="dt" sz="half" idx="10"/>
          </p:nvPr>
        </p:nvSpPr>
        <p:spPr/>
        <p:txBody>
          <a:bodyPr/>
          <a:lstStyle/>
          <a:p>
            <a:fld id="{40960658-3277-4CEF-A1CF-6B4518827966}"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20</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04913" y="2076465"/>
            <a:ext cx="6734175" cy="3495675"/>
          </a:xfrm>
          <a:prstGeom prst="rect">
            <a:avLst/>
          </a:prstGeom>
          <a:noFill/>
          <a:ln w="9525">
            <a:noFill/>
            <a:miter lim="800000"/>
            <a:headEnd/>
            <a:tailEnd/>
          </a:ln>
          <a:effectLst/>
        </p:spPr>
      </p:pic>
      <p:sp>
        <p:nvSpPr>
          <p:cNvPr id="3" name="Title 2"/>
          <p:cNvSpPr>
            <a:spLocks noGrp="1"/>
          </p:cNvSpPr>
          <p:nvPr>
            <p:ph type="title"/>
          </p:nvPr>
        </p:nvSpPr>
        <p:spPr>
          <a:xfrm>
            <a:off x="457200" y="-24"/>
            <a:ext cx="8229600" cy="1143000"/>
          </a:xfrm>
        </p:spPr>
        <p:txBody>
          <a:bodyPr/>
          <a:lstStyle/>
          <a:p>
            <a:r>
              <a:rPr lang="en-IN" dirty="0" smtClean="0">
                <a:solidFill>
                  <a:srgbClr val="0070C0"/>
                </a:solidFill>
              </a:rPr>
              <a:t>How to set path?</a:t>
            </a:r>
            <a:endParaRPr lang="en-IN" dirty="0">
              <a:solidFill>
                <a:srgbClr val="0070C0"/>
              </a:solidFill>
            </a:endParaRPr>
          </a:p>
        </p:txBody>
      </p:sp>
      <p:sp>
        <p:nvSpPr>
          <p:cNvPr id="4" name="TextBox 3"/>
          <p:cNvSpPr txBox="1"/>
          <p:nvPr/>
        </p:nvSpPr>
        <p:spPr>
          <a:xfrm>
            <a:off x="357158" y="1142984"/>
            <a:ext cx="7815473" cy="461665"/>
          </a:xfrm>
          <a:prstGeom prst="rect">
            <a:avLst/>
          </a:prstGeom>
          <a:noFill/>
        </p:spPr>
        <p:txBody>
          <a:bodyPr wrap="none" rtlCol="0">
            <a:spAutoFit/>
          </a:bodyPr>
          <a:lstStyle/>
          <a:p>
            <a:r>
              <a:rPr lang="en-IN" sz="2400" dirty="0" smtClean="0"/>
              <a:t>1.First copy the exact path where actually your </a:t>
            </a:r>
            <a:r>
              <a:rPr lang="en-IN" sz="2400" dirty="0" err="1" smtClean="0"/>
              <a:t>jdk</a:t>
            </a:r>
            <a:r>
              <a:rPr lang="en-IN" sz="2400" dirty="0" smtClean="0"/>
              <a:t> is installed</a:t>
            </a:r>
            <a:endParaRPr lang="en-IN" sz="2400" dirty="0"/>
          </a:p>
        </p:txBody>
      </p:sp>
      <p:sp>
        <p:nvSpPr>
          <p:cNvPr id="5" name="Oval 4"/>
          <p:cNvSpPr/>
          <p:nvPr/>
        </p:nvSpPr>
        <p:spPr>
          <a:xfrm>
            <a:off x="1142976" y="2500306"/>
            <a:ext cx="2857520"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ate Placeholder 5"/>
          <p:cNvSpPr>
            <a:spLocks noGrp="1"/>
          </p:cNvSpPr>
          <p:nvPr>
            <p:ph type="dt" sz="half" idx="10"/>
          </p:nvPr>
        </p:nvSpPr>
        <p:spPr/>
        <p:txBody>
          <a:bodyPr/>
          <a:lstStyle/>
          <a:p>
            <a:fld id="{0D0A1462-F597-44BB-A32F-9027797BD176}" type="datetime1">
              <a:rPr lang="en-US" smtClean="0"/>
              <a:t>8/10/2020</a:t>
            </a:fld>
            <a:endParaRPr lang="en-US"/>
          </a:p>
        </p:txBody>
      </p:sp>
      <p:sp>
        <p:nvSpPr>
          <p:cNvPr id="7" name="Slide Number Placeholder 6"/>
          <p:cNvSpPr>
            <a:spLocks noGrp="1"/>
          </p:cNvSpPr>
          <p:nvPr>
            <p:ph type="sldNum" sz="quarter" idx="12"/>
          </p:nvPr>
        </p:nvSpPr>
        <p:spPr/>
        <p:txBody>
          <a:bodyPr/>
          <a:lstStyle/>
          <a:p>
            <a:fld id="{2CEB1877-89FF-4E38-AD6E-60F2FE409BA8}" type="slidenum">
              <a:rPr lang="en-US" smtClean="0"/>
              <a:pPr/>
              <a:t>21</a:t>
            </a:fld>
            <a:endParaRPr lang="en-US"/>
          </a:p>
        </p:txBody>
      </p:sp>
      <p:sp>
        <p:nvSpPr>
          <p:cNvPr id="8" name="Footer Placeholder 7"/>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28596" y="1357298"/>
            <a:ext cx="8513214" cy="4786346"/>
          </a:xfrm>
          <a:prstGeom prst="rect">
            <a:avLst/>
          </a:prstGeom>
          <a:noFill/>
          <a:ln w="9525">
            <a:noFill/>
            <a:miter lim="800000"/>
            <a:headEnd/>
            <a:tailEnd/>
          </a:ln>
          <a:effectLst/>
        </p:spPr>
      </p:pic>
      <p:sp>
        <p:nvSpPr>
          <p:cNvPr id="3" name="TextBox 2"/>
          <p:cNvSpPr txBox="1"/>
          <p:nvPr/>
        </p:nvSpPr>
        <p:spPr>
          <a:xfrm>
            <a:off x="214282" y="428604"/>
            <a:ext cx="6446958" cy="461665"/>
          </a:xfrm>
          <a:prstGeom prst="rect">
            <a:avLst/>
          </a:prstGeom>
          <a:noFill/>
        </p:spPr>
        <p:txBody>
          <a:bodyPr wrap="none" rtlCol="0">
            <a:spAutoFit/>
          </a:bodyPr>
          <a:lstStyle/>
          <a:p>
            <a:r>
              <a:rPr lang="en-IN" sz="2400" dirty="0" smtClean="0"/>
              <a:t>2.In my Computer right click to see the properties,</a:t>
            </a:r>
            <a:endParaRPr lang="en-IN" sz="2400" dirty="0"/>
          </a:p>
        </p:txBody>
      </p:sp>
      <p:sp>
        <p:nvSpPr>
          <p:cNvPr id="4" name="Oval 3"/>
          <p:cNvSpPr/>
          <p:nvPr/>
        </p:nvSpPr>
        <p:spPr>
          <a:xfrm>
            <a:off x="785786" y="3357562"/>
            <a:ext cx="2071702"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p:cNvSpPr>
            <a:spLocks noGrp="1"/>
          </p:cNvSpPr>
          <p:nvPr>
            <p:ph type="dt" sz="half" idx="10"/>
          </p:nvPr>
        </p:nvSpPr>
        <p:spPr/>
        <p:txBody>
          <a:bodyPr/>
          <a:lstStyle/>
          <a:p>
            <a:fld id="{C831FA52-9390-4505-BA54-99F05DDEDA44}" type="datetime1">
              <a:rPr lang="en-US" smtClean="0"/>
              <a:t>8/10/2020</a:t>
            </a:fld>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22</a:t>
            </a:fld>
            <a:endParaRPr lang="en-US"/>
          </a:p>
        </p:txBody>
      </p:sp>
      <p:sp>
        <p:nvSpPr>
          <p:cNvPr id="7" name="Footer Placeholder 6"/>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33475" y="1142984"/>
            <a:ext cx="7210425" cy="5086350"/>
          </a:xfrm>
          <a:prstGeom prst="rect">
            <a:avLst/>
          </a:prstGeom>
          <a:noFill/>
          <a:ln w="9525">
            <a:noFill/>
            <a:miter lim="800000"/>
            <a:headEnd/>
            <a:tailEnd/>
          </a:ln>
          <a:effectLst/>
        </p:spPr>
      </p:pic>
      <p:sp>
        <p:nvSpPr>
          <p:cNvPr id="3" name="TextBox 2"/>
          <p:cNvSpPr txBox="1"/>
          <p:nvPr/>
        </p:nvSpPr>
        <p:spPr>
          <a:xfrm>
            <a:off x="214282" y="428604"/>
            <a:ext cx="4281108" cy="461665"/>
          </a:xfrm>
          <a:prstGeom prst="rect">
            <a:avLst/>
          </a:prstGeom>
          <a:noFill/>
        </p:spPr>
        <p:txBody>
          <a:bodyPr wrap="none" rtlCol="0">
            <a:spAutoFit/>
          </a:bodyPr>
          <a:lstStyle/>
          <a:p>
            <a:r>
              <a:rPr lang="en-IN" sz="2400" dirty="0" smtClean="0"/>
              <a:t>3.Click Advanced System settings</a:t>
            </a:r>
            <a:endParaRPr lang="en-IN" sz="2400" dirty="0"/>
          </a:p>
        </p:txBody>
      </p:sp>
      <p:sp>
        <p:nvSpPr>
          <p:cNvPr id="4" name="Oval 3"/>
          <p:cNvSpPr/>
          <p:nvPr/>
        </p:nvSpPr>
        <p:spPr>
          <a:xfrm>
            <a:off x="785786" y="2786058"/>
            <a:ext cx="2071702"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p:cNvSpPr>
            <a:spLocks noGrp="1"/>
          </p:cNvSpPr>
          <p:nvPr>
            <p:ph type="dt" sz="half" idx="10"/>
          </p:nvPr>
        </p:nvSpPr>
        <p:spPr/>
        <p:txBody>
          <a:bodyPr/>
          <a:lstStyle/>
          <a:p>
            <a:fld id="{7F80C6E9-A506-418D-86C3-969C38FBC2DA}" type="datetime1">
              <a:rPr lang="en-US" smtClean="0"/>
              <a:t>8/10/2020</a:t>
            </a:fld>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23</a:t>
            </a:fld>
            <a:endParaRPr lang="en-US"/>
          </a:p>
        </p:txBody>
      </p:sp>
      <p:sp>
        <p:nvSpPr>
          <p:cNvPr id="7" name="Footer Placeholder 6"/>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571750" y="1195388"/>
            <a:ext cx="4000500" cy="4467225"/>
          </a:xfrm>
          <a:prstGeom prst="rect">
            <a:avLst/>
          </a:prstGeom>
          <a:noFill/>
          <a:ln w="9525">
            <a:noFill/>
            <a:miter lim="800000"/>
            <a:headEnd/>
            <a:tailEnd/>
          </a:ln>
          <a:effectLst/>
        </p:spPr>
      </p:pic>
      <p:sp>
        <p:nvSpPr>
          <p:cNvPr id="3" name="Oval 2"/>
          <p:cNvSpPr/>
          <p:nvPr/>
        </p:nvSpPr>
        <p:spPr>
          <a:xfrm>
            <a:off x="4572000" y="4714884"/>
            <a:ext cx="2071702"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14282" y="214290"/>
            <a:ext cx="3933577" cy="461665"/>
          </a:xfrm>
          <a:prstGeom prst="rect">
            <a:avLst/>
          </a:prstGeom>
          <a:noFill/>
        </p:spPr>
        <p:txBody>
          <a:bodyPr wrap="none" rtlCol="0">
            <a:spAutoFit/>
          </a:bodyPr>
          <a:lstStyle/>
          <a:p>
            <a:r>
              <a:rPr lang="en-IN" sz="2400" dirty="0" smtClean="0"/>
              <a:t>4.Click  Environment Variables</a:t>
            </a:r>
            <a:endParaRPr lang="en-IN" sz="2400" dirty="0"/>
          </a:p>
        </p:txBody>
      </p:sp>
      <p:sp>
        <p:nvSpPr>
          <p:cNvPr id="5" name="Date Placeholder 4"/>
          <p:cNvSpPr>
            <a:spLocks noGrp="1"/>
          </p:cNvSpPr>
          <p:nvPr>
            <p:ph type="dt" sz="half" idx="10"/>
          </p:nvPr>
        </p:nvSpPr>
        <p:spPr/>
        <p:txBody>
          <a:bodyPr/>
          <a:lstStyle/>
          <a:p>
            <a:fld id="{BBFC4388-9DC2-40EA-9BEB-076AE25B4D72}" type="datetime1">
              <a:rPr lang="en-US" smtClean="0"/>
              <a:t>8/10/2020</a:t>
            </a:fld>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24</a:t>
            </a:fld>
            <a:endParaRPr lang="en-US"/>
          </a:p>
        </p:txBody>
      </p:sp>
      <p:sp>
        <p:nvSpPr>
          <p:cNvPr id="7" name="Footer Placeholder 6"/>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633538" y="900113"/>
            <a:ext cx="5876925" cy="5057775"/>
          </a:xfrm>
          <a:prstGeom prst="rect">
            <a:avLst/>
          </a:prstGeom>
          <a:noFill/>
          <a:ln w="9525">
            <a:noFill/>
            <a:miter lim="800000"/>
            <a:headEnd/>
            <a:tailEnd/>
          </a:ln>
          <a:effectLst/>
        </p:spPr>
      </p:pic>
      <p:sp>
        <p:nvSpPr>
          <p:cNvPr id="3" name="Oval 2"/>
          <p:cNvSpPr/>
          <p:nvPr/>
        </p:nvSpPr>
        <p:spPr>
          <a:xfrm>
            <a:off x="1571604" y="2285992"/>
            <a:ext cx="5857916"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14282" y="214290"/>
            <a:ext cx="4606004" cy="461665"/>
          </a:xfrm>
          <a:prstGeom prst="rect">
            <a:avLst/>
          </a:prstGeom>
          <a:noFill/>
        </p:spPr>
        <p:txBody>
          <a:bodyPr wrap="none" rtlCol="0">
            <a:spAutoFit/>
          </a:bodyPr>
          <a:lstStyle/>
          <a:p>
            <a:r>
              <a:rPr lang="en-IN" sz="2400" dirty="0" smtClean="0"/>
              <a:t>5. Select Path and press Edit Button</a:t>
            </a:r>
            <a:endParaRPr lang="en-IN" sz="2400" dirty="0"/>
          </a:p>
        </p:txBody>
      </p:sp>
      <p:sp>
        <p:nvSpPr>
          <p:cNvPr id="5" name="Date Placeholder 4"/>
          <p:cNvSpPr>
            <a:spLocks noGrp="1"/>
          </p:cNvSpPr>
          <p:nvPr>
            <p:ph type="dt" sz="half" idx="10"/>
          </p:nvPr>
        </p:nvSpPr>
        <p:spPr/>
        <p:txBody>
          <a:bodyPr/>
          <a:lstStyle/>
          <a:p>
            <a:fld id="{369E1EF4-BDC1-46B3-A647-2B5F3C5F6690}" type="datetime1">
              <a:rPr lang="en-US" smtClean="0"/>
              <a:t>8/10/2020</a:t>
            </a:fld>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25</a:t>
            </a:fld>
            <a:endParaRPr lang="en-US"/>
          </a:p>
        </p:txBody>
      </p:sp>
      <p:sp>
        <p:nvSpPr>
          <p:cNvPr id="7" name="Footer Placeholder 6"/>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019300" y="995363"/>
            <a:ext cx="5105400" cy="4867275"/>
          </a:xfrm>
          <a:prstGeom prst="rect">
            <a:avLst/>
          </a:prstGeom>
          <a:noFill/>
          <a:ln w="9525">
            <a:noFill/>
            <a:miter lim="800000"/>
            <a:headEnd/>
            <a:tailEnd/>
          </a:ln>
          <a:effectLst/>
        </p:spPr>
      </p:pic>
      <p:sp>
        <p:nvSpPr>
          <p:cNvPr id="3" name="Oval 2"/>
          <p:cNvSpPr/>
          <p:nvPr/>
        </p:nvSpPr>
        <p:spPr>
          <a:xfrm>
            <a:off x="5429256" y="1428736"/>
            <a:ext cx="2071702"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2143108" y="2643182"/>
            <a:ext cx="2357454"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14282" y="214290"/>
            <a:ext cx="8430834" cy="461665"/>
          </a:xfrm>
          <a:prstGeom prst="rect">
            <a:avLst/>
          </a:prstGeom>
          <a:noFill/>
        </p:spPr>
        <p:txBody>
          <a:bodyPr wrap="none" rtlCol="0">
            <a:spAutoFit/>
          </a:bodyPr>
          <a:lstStyle/>
          <a:p>
            <a:r>
              <a:rPr lang="en-IN" sz="2400" dirty="0" smtClean="0"/>
              <a:t>6.Click New button, and past the path of your </a:t>
            </a:r>
            <a:r>
              <a:rPr lang="en-IN" sz="2400" dirty="0" err="1" smtClean="0"/>
              <a:t>jdk</a:t>
            </a:r>
            <a:r>
              <a:rPr lang="en-IN" sz="2400" dirty="0" smtClean="0"/>
              <a:t> bin and press OK</a:t>
            </a:r>
            <a:endParaRPr lang="en-IN" sz="2400" dirty="0"/>
          </a:p>
        </p:txBody>
      </p:sp>
      <p:sp>
        <p:nvSpPr>
          <p:cNvPr id="6" name="Date Placeholder 5"/>
          <p:cNvSpPr>
            <a:spLocks noGrp="1"/>
          </p:cNvSpPr>
          <p:nvPr>
            <p:ph type="dt" sz="half" idx="10"/>
          </p:nvPr>
        </p:nvSpPr>
        <p:spPr/>
        <p:txBody>
          <a:bodyPr/>
          <a:lstStyle/>
          <a:p>
            <a:fld id="{9463BB65-5131-4E32-8B48-791B9BA221A4}" type="datetime1">
              <a:rPr lang="en-US" smtClean="0"/>
              <a:t>8/10/2020</a:t>
            </a:fld>
            <a:endParaRPr lang="en-US"/>
          </a:p>
        </p:txBody>
      </p:sp>
      <p:sp>
        <p:nvSpPr>
          <p:cNvPr id="7" name="Slide Number Placeholder 6"/>
          <p:cNvSpPr>
            <a:spLocks noGrp="1"/>
          </p:cNvSpPr>
          <p:nvPr>
            <p:ph type="sldNum" sz="quarter" idx="12"/>
          </p:nvPr>
        </p:nvSpPr>
        <p:spPr/>
        <p:txBody>
          <a:bodyPr/>
          <a:lstStyle/>
          <a:p>
            <a:fld id="{2CEB1877-89FF-4E38-AD6E-60F2FE409BA8}" type="slidenum">
              <a:rPr lang="en-US" smtClean="0"/>
              <a:pPr/>
              <a:t>26</a:t>
            </a:fld>
            <a:endParaRPr lang="en-US"/>
          </a:p>
        </p:txBody>
      </p:sp>
      <p:sp>
        <p:nvSpPr>
          <p:cNvPr id="8" name="Footer Placeholder 7"/>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70C0"/>
                </a:solidFill>
              </a:rPr>
              <a:t>To </a:t>
            </a:r>
            <a:r>
              <a:rPr lang="en-IN" smtClean="0">
                <a:solidFill>
                  <a:srgbClr val="0070C0"/>
                </a:solidFill>
              </a:rPr>
              <a:t>Check JDK installed </a:t>
            </a:r>
            <a:r>
              <a:rPr lang="en-IN" dirty="0" smtClean="0">
                <a:solidFill>
                  <a:srgbClr val="0070C0"/>
                </a:solidFill>
              </a:rPr>
              <a:t>properly</a:t>
            </a:r>
            <a:endParaRPr lang="en-IN" dirty="0">
              <a:solidFill>
                <a:srgbClr val="0070C0"/>
              </a:solidFill>
            </a:endParaRPr>
          </a:p>
        </p:txBody>
      </p:sp>
      <p:pic>
        <p:nvPicPr>
          <p:cNvPr id="7170" name="Picture 2"/>
          <p:cNvPicPr>
            <a:picLocks noChangeAspect="1" noChangeArrowheads="1"/>
          </p:cNvPicPr>
          <p:nvPr/>
        </p:nvPicPr>
        <p:blipFill>
          <a:blip r:embed="rId2"/>
          <a:srcRect/>
          <a:stretch>
            <a:fillRect/>
          </a:stretch>
        </p:blipFill>
        <p:spPr bwMode="auto">
          <a:xfrm>
            <a:off x="1714480" y="2143116"/>
            <a:ext cx="6248400" cy="4543425"/>
          </a:xfrm>
          <a:prstGeom prst="rect">
            <a:avLst/>
          </a:prstGeom>
          <a:noFill/>
          <a:ln w="9525">
            <a:noFill/>
            <a:miter lim="800000"/>
            <a:headEnd/>
            <a:tailEnd/>
          </a:ln>
          <a:effectLst/>
        </p:spPr>
      </p:pic>
      <p:sp>
        <p:nvSpPr>
          <p:cNvPr id="4" name="TextBox 3"/>
          <p:cNvSpPr txBox="1"/>
          <p:nvPr/>
        </p:nvSpPr>
        <p:spPr>
          <a:xfrm>
            <a:off x="285720" y="1357298"/>
            <a:ext cx="5416034" cy="461665"/>
          </a:xfrm>
          <a:prstGeom prst="rect">
            <a:avLst/>
          </a:prstGeom>
          <a:noFill/>
        </p:spPr>
        <p:txBody>
          <a:bodyPr wrap="none" rtlCol="0">
            <a:spAutoFit/>
          </a:bodyPr>
          <a:lstStyle/>
          <a:p>
            <a:r>
              <a:rPr lang="en-IN" sz="2400" dirty="0" smtClean="0"/>
              <a:t>Open a command prompt and type, </a:t>
            </a:r>
            <a:r>
              <a:rPr lang="en-IN" sz="2400" dirty="0" err="1" smtClean="0"/>
              <a:t>javac</a:t>
            </a:r>
            <a:r>
              <a:rPr lang="en-IN" sz="2400" dirty="0" smtClean="0"/>
              <a:t> </a:t>
            </a:r>
            <a:endParaRPr lang="en-IN" sz="2400" dirty="0"/>
          </a:p>
        </p:txBody>
      </p:sp>
      <p:sp>
        <p:nvSpPr>
          <p:cNvPr id="5" name="Date Placeholder 4"/>
          <p:cNvSpPr>
            <a:spLocks noGrp="1"/>
          </p:cNvSpPr>
          <p:nvPr>
            <p:ph type="dt" sz="half" idx="10"/>
          </p:nvPr>
        </p:nvSpPr>
        <p:spPr/>
        <p:txBody>
          <a:bodyPr/>
          <a:lstStyle/>
          <a:p>
            <a:fld id="{24F43CAF-9AAF-403E-A70A-916624C84473}" type="datetime1">
              <a:rPr lang="en-US" smtClean="0"/>
              <a:t>8/10/2020</a:t>
            </a:fld>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27</a:t>
            </a:fld>
            <a:endParaRPr lang="en-US"/>
          </a:p>
        </p:txBody>
      </p:sp>
      <p:sp>
        <p:nvSpPr>
          <p:cNvPr id="7" name="Footer Placeholder 6"/>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143000"/>
          </a:xfrm>
        </p:spPr>
        <p:txBody>
          <a:bodyPr/>
          <a:lstStyle/>
          <a:p>
            <a:r>
              <a:rPr lang="en-US" dirty="0" smtClean="0">
                <a:solidFill>
                  <a:srgbClr val="0070C0"/>
                </a:solidFill>
              </a:rPr>
              <a:t>C++ </a:t>
            </a:r>
            <a:r>
              <a:rPr lang="en-US" dirty="0" err="1" smtClean="0">
                <a:solidFill>
                  <a:srgbClr val="0070C0"/>
                </a:solidFill>
              </a:rPr>
              <a:t>vs</a:t>
            </a:r>
            <a:r>
              <a:rPr lang="en-US" dirty="0" smtClean="0">
                <a:solidFill>
                  <a:srgbClr val="0070C0"/>
                </a:solidFill>
              </a:rPr>
              <a:t> JAVA Program</a:t>
            </a:r>
            <a:endParaRPr lang="en-US" dirty="0">
              <a:solidFill>
                <a:srgbClr val="0070C0"/>
              </a:solidFill>
            </a:endParaRPr>
          </a:p>
        </p:txBody>
      </p:sp>
      <p:sp>
        <p:nvSpPr>
          <p:cNvPr id="4" name="Rectangle 3"/>
          <p:cNvSpPr/>
          <p:nvPr/>
        </p:nvSpPr>
        <p:spPr>
          <a:xfrm>
            <a:off x="357158" y="1357298"/>
            <a:ext cx="7858180" cy="1938992"/>
          </a:xfrm>
          <a:prstGeom prst="rect">
            <a:avLst/>
          </a:prstGeom>
        </p:spPr>
        <p:txBody>
          <a:bodyPr wrap="square">
            <a:spAutoFit/>
          </a:bodyPr>
          <a:lstStyle/>
          <a:p>
            <a:r>
              <a:rPr lang="en-IN" sz="2400" dirty="0" smtClean="0">
                <a:solidFill>
                  <a:srgbClr val="00B050"/>
                </a:solidFill>
              </a:rPr>
              <a:t>#include&lt;</a:t>
            </a:r>
            <a:r>
              <a:rPr lang="en-IN" sz="2400" dirty="0" err="1" smtClean="0">
                <a:solidFill>
                  <a:srgbClr val="00B050"/>
                </a:solidFill>
              </a:rPr>
              <a:t>iostream.h</a:t>
            </a:r>
            <a:r>
              <a:rPr lang="en-IN" sz="2400" dirty="0" smtClean="0">
                <a:solidFill>
                  <a:srgbClr val="00B050"/>
                </a:solidFill>
              </a:rPr>
              <a:t>&gt;</a:t>
            </a:r>
          </a:p>
          <a:p>
            <a:r>
              <a:rPr lang="en-IN" sz="2400" dirty="0" smtClean="0">
                <a:solidFill>
                  <a:srgbClr val="00B050"/>
                </a:solidFill>
              </a:rPr>
              <a:t>void main()</a:t>
            </a:r>
          </a:p>
          <a:p>
            <a:r>
              <a:rPr lang="en-IN" sz="2400" dirty="0" smtClean="0">
                <a:solidFill>
                  <a:srgbClr val="00B050"/>
                </a:solidFill>
              </a:rPr>
              <a:t>{</a:t>
            </a:r>
          </a:p>
          <a:p>
            <a:r>
              <a:rPr lang="en-IN" sz="2400" dirty="0" smtClean="0">
                <a:solidFill>
                  <a:srgbClr val="00B050"/>
                </a:solidFill>
              </a:rPr>
              <a:t>	</a:t>
            </a:r>
            <a:r>
              <a:rPr lang="en-IN" sz="2400" dirty="0" err="1" smtClean="0">
                <a:solidFill>
                  <a:srgbClr val="00B050"/>
                </a:solidFill>
              </a:rPr>
              <a:t>cout</a:t>
            </a:r>
            <a:r>
              <a:rPr lang="en-IN" sz="2400" dirty="0" smtClean="0">
                <a:solidFill>
                  <a:srgbClr val="00B050"/>
                </a:solidFill>
              </a:rPr>
              <a:t>&lt;&lt;"Welcome to Web Tech class";</a:t>
            </a:r>
          </a:p>
          <a:p>
            <a:r>
              <a:rPr lang="en-IN" sz="2400" dirty="0" smtClean="0">
                <a:solidFill>
                  <a:srgbClr val="00B050"/>
                </a:solidFill>
              </a:rPr>
              <a:t>}</a:t>
            </a:r>
            <a:endParaRPr lang="en-IN" sz="2400" dirty="0">
              <a:solidFill>
                <a:srgbClr val="00B050"/>
              </a:solidFill>
            </a:endParaRPr>
          </a:p>
        </p:txBody>
      </p:sp>
      <p:sp>
        <p:nvSpPr>
          <p:cNvPr id="5" name="Rectangle 4"/>
          <p:cNvSpPr/>
          <p:nvPr/>
        </p:nvSpPr>
        <p:spPr>
          <a:xfrm>
            <a:off x="357158" y="3786190"/>
            <a:ext cx="8572560" cy="2677656"/>
          </a:xfrm>
          <a:prstGeom prst="rect">
            <a:avLst/>
          </a:prstGeom>
        </p:spPr>
        <p:txBody>
          <a:bodyPr wrap="square">
            <a:spAutoFit/>
          </a:bodyPr>
          <a:lstStyle/>
          <a:p>
            <a:r>
              <a:rPr lang="en-IN" sz="2400" b="1" dirty="0" smtClean="0">
                <a:solidFill>
                  <a:srgbClr val="7030A0"/>
                </a:solidFill>
              </a:rPr>
              <a:t>class</a:t>
            </a:r>
            <a:r>
              <a:rPr lang="en-IN" sz="2400" dirty="0" smtClean="0">
                <a:solidFill>
                  <a:srgbClr val="7030A0"/>
                </a:solidFill>
              </a:rPr>
              <a:t> Welcome</a:t>
            </a:r>
          </a:p>
          <a:p>
            <a:r>
              <a:rPr lang="en-IN" sz="2400" dirty="0" smtClean="0">
                <a:solidFill>
                  <a:srgbClr val="7030A0"/>
                </a:solidFill>
              </a:rPr>
              <a:t>{</a:t>
            </a:r>
          </a:p>
          <a:p>
            <a:r>
              <a:rPr lang="en-IN" sz="2400" dirty="0" smtClean="0">
                <a:solidFill>
                  <a:srgbClr val="7030A0"/>
                </a:solidFill>
              </a:rPr>
              <a:t>	public static void main(String </a:t>
            </a:r>
            <a:r>
              <a:rPr lang="en-IN" sz="2400" dirty="0" err="1" smtClean="0">
                <a:solidFill>
                  <a:srgbClr val="7030A0"/>
                </a:solidFill>
              </a:rPr>
              <a:t>args</a:t>
            </a:r>
            <a:r>
              <a:rPr lang="en-IN" sz="2400" dirty="0" smtClean="0">
                <a:solidFill>
                  <a:srgbClr val="7030A0"/>
                </a:solidFill>
              </a:rPr>
              <a:t>[])</a:t>
            </a:r>
          </a:p>
          <a:p>
            <a:r>
              <a:rPr lang="en-IN" sz="2400" dirty="0" smtClean="0">
                <a:solidFill>
                  <a:srgbClr val="7030A0"/>
                </a:solidFill>
              </a:rPr>
              <a:t>	{</a:t>
            </a:r>
          </a:p>
          <a:p>
            <a:r>
              <a:rPr lang="en-IN" sz="2400" dirty="0" smtClean="0">
                <a:solidFill>
                  <a:srgbClr val="7030A0"/>
                </a:solidFill>
              </a:rPr>
              <a:t>		</a:t>
            </a:r>
            <a:r>
              <a:rPr lang="en-IN" sz="2400" dirty="0" err="1" smtClean="0">
                <a:solidFill>
                  <a:srgbClr val="7030A0"/>
                </a:solidFill>
              </a:rPr>
              <a:t>System.out.println</a:t>
            </a:r>
            <a:r>
              <a:rPr lang="en-IN" sz="2400" dirty="0" smtClean="0">
                <a:solidFill>
                  <a:srgbClr val="7030A0"/>
                </a:solidFill>
              </a:rPr>
              <a:t>("Welcome to Web Tech class");</a:t>
            </a:r>
          </a:p>
          <a:p>
            <a:r>
              <a:rPr lang="en-IN" sz="2400" dirty="0" smtClean="0">
                <a:solidFill>
                  <a:srgbClr val="7030A0"/>
                </a:solidFill>
              </a:rPr>
              <a:t>	}</a:t>
            </a:r>
          </a:p>
          <a:p>
            <a:r>
              <a:rPr lang="en-IN" sz="2400" dirty="0" smtClean="0">
                <a:solidFill>
                  <a:srgbClr val="7030A0"/>
                </a:solidFill>
              </a:rPr>
              <a:t>}</a:t>
            </a:r>
            <a:endParaRPr lang="en-IN" sz="2400" dirty="0">
              <a:solidFill>
                <a:srgbClr val="7030A0"/>
              </a:solidFill>
            </a:endParaRPr>
          </a:p>
        </p:txBody>
      </p:sp>
      <p:sp>
        <p:nvSpPr>
          <p:cNvPr id="6" name="Rectangle 5"/>
          <p:cNvSpPr/>
          <p:nvPr/>
        </p:nvSpPr>
        <p:spPr>
          <a:xfrm>
            <a:off x="3500430" y="785794"/>
            <a:ext cx="1881925" cy="461665"/>
          </a:xfrm>
          <a:prstGeom prst="rect">
            <a:avLst/>
          </a:prstGeom>
        </p:spPr>
        <p:txBody>
          <a:bodyPr wrap="none">
            <a:spAutoFit/>
          </a:bodyPr>
          <a:lstStyle/>
          <a:p>
            <a:r>
              <a:rPr lang="en-US" sz="2400" b="1" dirty="0" smtClean="0">
                <a:solidFill>
                  <a:srgbClr val="FF0000"/>
                </a:solidFill>
              </a:rPr>
              <a:t>C++ Program</a:t>
            </a:r>
            <a:endParaRPr lang="en-IN" sz="2400" b="1" dirty="0">
              <a:solidFill>
                <a:srgbClr val="FF0000"/>
              </a:solidFill>
            </a:endParaRPr>
          </a:p>
        </p:txBody>
      </p:sp>
      <p:sp>
        <p:nvSpPr>
          <p:cNvPr id="7" name="Rectangle 6"/>
          <p:cNvSpPr/>
          <p:nvPr/>
        </p:nvSpPr>
        <p:spPr>
          <a:xfrm>
            <a:off x="3500430" y="3286124"/>
            <a:ext cx="2025234" cy="461665"/>
          </a:xfrm>
          <a:prstGeom prst="rect">
            <a:avLst/>
          </a:prstGeom>
        </p:spPr>
        <p:txBody>
          <a:bodyPr wrap="none">
            <a:spAutoFit/>
          </a:bodyPr>
          <a:lstStyle/>
          <a:p>
            <a:r>
              <a:rPr lang="en-US" sz="2400" b="1" dirty="0" smtClean="0">
                <a:solidFill>
                  <a:srgbClr val="FF0000"/>
                </a:solidFill>
              </a:rPr>
              <a:t> JAVA Program</a:t>
            </a:r>
            <a:endParaRPr lang="en-IN" sz="2400" b="1" dirty="0">
              <a:solidFill>
                <a:srgbClr val="FF0000"/>
              </a:solidFill>
            </a:endParaRPr>
          </a:p>
        </p:txBody>
      </p:sp>
      <p:sp>
        <p:nvSpPr>
          <p:cNvPr id="8" name="Date Placeholder 7"/>
          <p:cNvSpPr>
            <a:spLocks noGrp="1"/>
          </p:cNvSpPr>
          <p:nvPr>
            <p:ph type="dt" sz="half" idx="10"/>
          </p:nvPr>
        </p:nvSpPr>
        <p:spPr/>
        <p:txBody>
          <a:bodyPr/>
          <a:lstStyle/>
          <a:p>
            <a:fld id="{308861C3-9D96-4D63-A665-DC868579BB56}" type="datetime1">
              <a:rPr lang="en-US" smtClean="0"/>
              <a:t>8/10/2020</a:t>
            </a:fld>
            <a:endParaRPr lang="en-US"/>
          </a:p>
        </p:txBody>
      </p:sp>
      <p:sp>
        <p:nvSpPr>
          <p:cNvPr id="9" name="Slide Number Placeholder 8"/>
          <p:cNvSpPr>
            <a:spLocks noGrp="1"/>
          </p:cNvSpPr>
          <p:nvPr>
            <p:ph type="sldNum" sz="quarter" idx="12"/>
          </p:nvPr>
        </p:nvSpPr>
        <p:spPr/>
        <p:txBody>
          <a:bodyPr/>
          <a:lstStyle/>
          <a:p>
            <a:fld id="{2CEB1877-89FF-4E38-AD6E-60F2FE409BA8}" type="slidenum">
              <a:rPr lang="en-US" smtClean="0"/>
              <a:pPr/>
              <a:t>28</a:t>
            </a:fld>
            <a:endParaRPr lang="en-US"/>
          </a:p>
        </p:txBody>
      </p:sp>
      <p:sp>
        <p:nvSpPr>
          <p:cNvPr id="10" name="Footer Placeholder 9"/>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normAutofit fontScale="90000"/>
          </a:bodyPr>
          <a:lstStyle/>
          <a:p>
            <a:r>
              <a:rPr lang="en-IN" dirty="0" smtClean="0">
                <a:solidFill>
                  <a:srgbClr val="0070C0"/>
                </a:solidFill>
              </a:rPr>
              <a:t>Parameters used in First Java Program</a:t>
            </a:r>
            <a:endParaRPr lang="en-IN" dirty="0">
              <a:solidFill>
                <a:srgbClr val="0070C0"/>
              </a:solidFill>
            </a:endParaRPr>
          </a:p>
        </p:txBody>
      </p:sp>
      <p:sp>
        <p:nvSpPr>
          <p:cNvPr id="3" name="Content Placeholder 2"/>
          <p:cNvSpPr>
            <a:spLocks noGrp="1"/>
          </p:cNvSpPr>
          <p:nvPr>
            <p:ph idx="1"/>
          </p:nvPr>
        </p:nvSpPr>
        <p:spPr>
          <a:xfrm>
            <a:off x="214282" y="928670"/>
            <a:ext cx="8715436" cy="5929330"/>
          </a:xfrm>
        </p:spPr>
        <p:txBody>
          <a:bodyPr>
            <a:normAutofit fontScale="70000" lnSpcReduction="20000"/>
          </a:bodyPr>
          <a:lstStyle/>
          <a:p>
            <a:r>
              <a:rPr lang="en-IN" dirty="0" smtClean="0"/>
              <a:t>Lets understand what our first java program consists of and its </a:t>
            </a:r>
            <a:r>
              <a:rPr lang="en-IN" dirty="0" err="1" smtClean="0"/>
              <a:t>keypoints</a:t>
            </a:r>
            <a:r>
              <a:rPr lang="en-IN" dirty="0" smtClean="0"/>
              <a:t>,</a:t>
            </a:r>
          </a:p>
          <a:p>
            <a:pPr lvl="1">
              <a:buFont typeface="Wingdings" pitchFamily="2" charset="2"/>
              <a:buChar char="Ø"/>
            </a:pPr>
            <a:r>
              <a:rPr lang="en-IN" b="1" dirty="0" smtClean="0"/>
              <a:t>class</a:t>
            </a:r>
            <a:r>
              <a:rPr lang="en-IN" dirty="0" smtClean="0"/>
              <a:t> : class keyword is used to declare classes in Java</a:t>
            </a:r>
          </a:p>
          <a:p>
            <a:pPr lvl="1">
              <a:buFont typeface="Wingdings" pitchFamily="2" charset="2"/>
              <a:buChar char="Ø"/>
            </a:pPr>
            <a:r>
              <a:rPr lang="en-IN" b="1" dirty="0" smtClean="0"/>
              <a:t>public</a:t>
            </a:r>
            <a:r>
              <a:rPr lang="en-IN" dirty="0" smtClean="0"/>
              <a:t> : It is an access </a:t>
            </a:r>
            <a:r>
              <a:rPr lang="en-IN" dirty="0" err="1" smtClean="0"/>
              <a:t>specifier</a:t>
            </a:r>
            <a:r>
              <a:rPr lang="en-IN" dirty="0" smtClean="0"/>
              <a:t>. Public means this function is visible to all.</a:t>
            </a:r>
          </a:p>
          <a:p>
            <a:pPr lvl="1">
              <a:buFont typeface="Wingdings" pitchFamily="2" charset="2"/>
              <a:buChar char="Ø"/>
            </a:pPr>
            <a:r>
              <a:rPr lang="en-IN" b="1" dirty="0" smtClean="0"/>
              <a:t>static</a:t>
            </a:r>
            <a:r>
              <a:rPr lang="en-IN" dirty="0" smtClean="0"/>
              <a:t> : static is again a keyword used to make a function static. To execute a static function you do not have to create an Object of the class. The </a:t>
            </a:r>
            <a:r>
              <a:rPr lang="en-IN" b="1" dirty="0" smtClean="0"/>
              <a:t>main()</a:t>
            </a:r>
            <a:r>
              <a:rPr lang="en-IN" dirty="0" smtClean="0"/>
              <a:t> method here is called by JVM, without creating any object for class.</a:t>
            </a:r>
          </a:p>
          <a:p>
            <a:pPr lvl="1">
              <a:buFont typeface="Wingdings" pitchFamily="2" charset="2"/>
              <a:buChar char="Ø"/>
            </a:pPr>
            <a:r>
              <a:rPr lang="en-IN" b="1" dirty="0" smtClean="0"/>
              <a:t>void</a:t>
            </a:r>
            <a:r>
              <a:rPr lang="en-IN" dirty="0" smtClean="0"/>
              <a:t> : It is the return type, meaning this function will not return anything.</a:t>
            </a:r>
          </a:p>
          <a:p>
            <a:pPr lvl="1">
              <a:buFont typeface="Wingdings" pitchFamily="2" charset="2"/>
              <a:buChar char="Ø"/>
            </a:pPr>
            <a:r>
              <a:rPr lang="en-IN" b="1" dirty="0" smtClean="0"/>
              <a:t>main</a:t>
            </a:r>
            <a:r>
              <a:rPr lang="en-IN" dirty="0" smtClean="0"/>
              <a:t> : main() method is the most important method in a Java program. This is the method which is executed, hence all the logic must be inside the main() method. If a java class is not having a main() method, it causes compilation error.</a:t>
            </a:r>
          </a:p>
          <a:p>
            <a:pPr lvl="1">
              <a:buFont typeface="Wingdings" pitchFamily="2" charset="2"/>
              <a:buChar char="Ø"/>
            </a:pPr>
            <a:r>
              <a:rPr lang="en-IN" b="1" dirty="0" smtClean="0"/>
              <a:t>String[] </a:t>
            </a:r>
            <a:r>
              <a:rPr lang="en-IN" b="1" dirty="0" err="1" smtClean="0"/>
              <a:t>args</a:t>
            </a:r>
            <a:r>
              <a:rPr lang="en-IN" dirty="0" smtClean="0"/>
              <a:t> : This represents an array whose type is String and name is </a:t>
            </a:r>
            <a:r>
              <a:rPr lang="en-IN" dirty="0" err="1" smtClean="0"/>
              <a:t>args</a:t>
            </a:r>
            <a:r>
              <a:rPr lang="en-IN" dirty="0" smtClean="0"/>
              <a:t> and is used for command line argument. We will discuss more about array in Java Array section.</a:t>
            </a:r>
          </a:p>
          <a:p>
            <a:pPr lvl="1">
              <a:buFont typeface="Wingdings" pitchFamily="2" charset="2"/>
              <a:buChar char="Ø"/>
            </a:pPr>
            <a:r>
              <a:rPr lang="en-IN" b="1" dirty="0" err="1" smtClean="0"/>
              <a:t>System.out.println</a:t>
            </a:r>
            <a:r>
              <a:rPr lang="en-IN" dirty="0" smtClean="0"/>
              <a:t> : This is used to print anything on the console like </a:t>
            </a:r>
            <a:r>
              <a:rPr lang="en-IN" i="1" dirty="0" err="1" smtClean="0"/>
              <a:t>printf</a:t>
            </a:r>
            <a:r>
              <a:rPr lang="en-IN" dirty="0" smtClean="0"/>
              <a:t> in C language. Here, System is a class, out is the object of </a:t>
            </a:r>
            <a:r>
              <a:rPr lang="en-IN" dirty="0" err="1" smtClean="0"/>
              <a:t>PrintStream</a:t>
            </a:r>
            <a:r>
              <a:rPr lang="en-IN" dirty="0" smtClean="0"/>
              <a:t> class, </a:t>
            </a:r>
            <a:r>
              <a:rPr lang="en-IN" dirty="0" err="1" smtClean="0"/>
              <a:t>println</a:t>
            </a:r>
            <a:r>
              <a:rPr lang="en-IN" dirty="0" smtClean="0"/>
              <a:t>() is the method of </a:t>
            </a:r>
            <a:r>
              <a:rPr lang="en-IN" dirty="0" err="1" smtClean="0"/>
              <a:t>PrintStream</a:t>
            </a:r>
            <a:r>
              <a:rPr lang="en-IN" dirty="0" smtClean="0"/>
              <a:t> class. We will learn about the internal working of </a:t>
            </a:r>
            <a:r>
              <a:rPr lang="en-IN" dirty="0" err="1" smtClean="0"/>
              <a:t>System.out.println</a:t>
            </a:r>
            <a:r>
              <a:rPr lang="en-IN" dirty="0" smtClean="0"/>
              <a:t> statement later.</a:t>
            </a:r>
          </a:p>
          <a:p>
            <a:pPr lvl="1">
              <a:buFont typeface="Wingdings" pitchFamily="2" charset="2"/>
              <a:buChar char="Ø"/>
            </a:pPr>
            <a:endParaRPr lang="en-US" dirty="0"/>
          </a:p>
        </p:txBody>
      </p:sp>
      <p:sp>
        <p:nvSpPr>
          <p:cNvPr id="4" name="Date Placeholder 3"/>
          <p:cNvSpPr>
            <a:spLocks noGrp="1"/>
          </p:cNvSpPr>
          <p:nvPr>
            <p:ph type="dt" sz="half" idx="10"/>
          </p:nvPr>
        </p:nvSpPr>
        <p:spPr/>
        <p:txBody>
          <a:bodyPr/>
          <a:lstStyle/>
          <a:p>
            <a:fld id="{E72FD95F-9785-427B-8CD3-F620FB39D79C}"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29</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lstStyle/>
          <a:p>
            <a:r>
              <a:rPr lang="en-IN" dirty="0" smtClean="0">
                <a:solidFill>
                  <a:srgbClr val="0070C0"/>
                </a:solidFill>
              </a:rPr>
              <a:t>Introduction to Java</a:t>
            </a:r>
            <a:endParaRPr lang="en-US" dirty="0"/>
          </a:p>
        </p:txBody>
      </p:sp>
      <p:sp>
        <p:nvSpPr>
          <p:cNvPr id="3" name="Content Placeholder 2"/>
          <p:cNvSpPr>
            <a:spLocks noGrp="1"/>
          </p:cNvSpPr>
          <p:nvPr>
            <p:ph idx="1"/>
          </p:nvPr>
        </p:nvSpPr>
        <p:spPr>
          <a:xfrm>
            <a:off x="4357686" y="928670"/>
            <a:ext cx="4572032" cy="5715040"/>
          </a:xfrm>
        </p:spPr>
        <p:txBody>
          <a:bodyPr>
            <a:normAutofit fontScale="85000" lnSpcReduction="10000"/>
          </a:bodyPr>
          <a:lstStyle/>
          <a:p>
            <a:r>
              <a:rPr lang="en-IN" dirty="0" smtClean="0"/>
              <a:t>Normally,</a:t>
            </a:r>
          </a:p>
          <a:p>
            <a:pPr lvl="1"/>
            <a:r>
              <a:rPr lang="en-IN" dirty="0" smtClean="0">
                <a:sym typeface="Wingdings" pitchFamily="2" charset="2"/>
              </a:rPr>
              <a:t>Program compile We get Machine code</a:t>
            </a:r>
          </a:p>
          <a:p>
            <a:pPr lvl="1"/>
            <a:endParaRPr lang="en-IN" dirty="0">
              <a:sym typeface="Wingdings" pitchFamily="2" charset="2"/>
            </a:endParaRPr>
          </a:p>
          <a:p>
            <a:pPr lvl="1"/>
            <a:endParaRPr lang="en-IN" dirty="0" smtClean="0">
              <a:sym typeface="Wingdings" pitchFamily="2" charset="2"/>
            </a:endParaRPr>
          </a:p>
          <a:p>
            <a:pPr lvl="1"/>
            <a:endParaRPr lang="en-IN" dirty="0" smtClean="0">
              <a:sym typeface="Wingdings" pitchFamily="2" charset="2"/>
            </a:endParaRPr>
          </a:p>
          <a:p>
            <a:r>
              <a:rPr lang="en-IN" dirty="0" smtClean="0">
                <a:sym typeface="Wingdings" pitchFamily="2" charset="2"/>
              </a:rPr>
              <a:t>In java- 2 parts</a:t>
            </a:r>
          </a:p>
          <a:p>
            <a:pPr marL="914400" lvl="1" indent="-514350">
              <a:buAutoNum type="arabicPeriod"/>
            </a:pPr>
            <a:r>
              <a:rPr lang="en-IN" b="1" dirty="0" smtClean="0">
                <a:sym typeface="Wingdings" pitchFamily="2" charset="2"/>
              </a:rPr>
              <a:t>Java Compiler</a:t>
            </a:r>
          </a:p>
          <a:p>
            <a:pPr marL="914400" lvl="1" indent="-514350">
              <a:buNone/>
            </a:pPr>
            <a:r>
              <a:rPr lang="en-IN" dirty="0" smtClean="0">
                <a:sym typeface="Wingdings" pitchFamily="2" charset="2"/>
              </a:rPr>
              <a:t>	Generate </a:t>
            </a:r>
            <a:r>
              <a:rPr lang="en-IN" dirty="0" err="1" smtClean="0">
                <a:sym typeface="Wingdings" pitchFamily="2" charset="2"/>
              </a:rPr>
              <a:t>bytecode</a:t>
            </a:r>
            <a:r>
              <a:rPr lang="en-IN" dirty="0" smtClean="0">
                <a:sym typeface="Wingdings" pitchFamily="2" charset="2"/>
              </a:rPr>
              <a:t> (a set of instructions that resemble machine code but not specific to any processor)</a:t>
            </a:r>
          </a:p>
          <a:p>
            <a:pPr marL="914400" lvl="1" indent="-514350">
              <a:buNone/>
            </a:pPr>
            <a:r>
              <a:rPr lang="en-IN" b="1" dirty="0" smtClean="0">
                <a:sym typeface="Wingdings" pitchFamily="2" charset="2"/>
              </a:rPr>
              <a:t>2. Java Interpreter</a:t>
            </a:r>
          </a:p>
          <a:p>
            <a:pPr marL="914400" lvl="1" indent="-514350">
              <a:buNone/>
            </a:pPr>
            <a:r>
              <a:rPr lang="en-IN" dirty="0">
                <a:sym typeface="Wingdings" pitchFamily="2" charset="2"/>
              </a:rPr>
              <a:t>	</a:t>
            </a:r>
            <a:r>
              <a:rPr lang="en-IN" dirty="0" smtClean="0">
                <a:sym typeface="Wingdings" pitchFamily="2" charset="2"/>
              </a:rPr>
              <a:t>Executes the java program</a:t>
            </a:r>
          </a:p>
          <a:p>
            <a:pPr marL="514350" indent="-514350">
              <a:buNone/>
            </a:pPr>
            <a:endParaRPr lang="en-IN" dirty="0" smtClean="0">
              <a:sym typeface="Wingdings" pitchFamily="2" charset="2"/>
            </a:endParaRPr>
          </a:p>
          <a:p>
            <a:pPr marL="514350" indent="-514350">
              <a:buNone/>
            </a:pPr>
            <a:endParaRPr lang="en-IN" dirty="0" smtClean="0">
              <a:sym typeface="Wingdings" pitchFamily="2" charset="2"/>
            </a:endParaRPr>
          </a:p>
          <a:p>
            <a:pPr>
              <a:buNone/>
            </a:pPr>
            <a:endParaRPr lang="en-US" dirty="0"/>
          </a:p>
        </p:txBody>
      </p:sp>
      <p:sp>
        <p:nvSpPr>
          <p:cNvPr id="17410" name="AutoShape 2" descr="Difference Between Compiler and Interpreter with respect to JVM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Difference Between Compiler and Interpreter with respect to JVM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5" name="Picture 7" descr="Javanotes 6.0, Section 1.3 -- The Java Virtual Machine"/>
          <p:cNvPicPr>
            <a:picLocks noChangeAspect="1" noChangeArrowheads="1"/>
          </p:cNvPicPr>
          <p:nvPr/>
        </p:nvPicPr>
        <p:blipFill>
          <a:blip r:embed="rId2"/>
          <a:srcRect/>
          <a:stretch>
            <a:fillRect/>
          </a:stretch>
        </p:blipFill>
        <p:spPr bwMode="auto">
          <a:xfrm>
            <a:off x="142844" y="4429132"/>
            <a:ext cx="4257675" cy="1600200"/>
          </a:xfrm>
          <a:prstGeom prst="rect">
            <a:avLst/>
          </a:prstGeom>
          <a:noFill/>
        </p:spPr>
      </p:pic>
      <p:sp>
        <p:nvSpPr>
          <p:cNvPr id="17417" name="AutoShape 9" descr="What is the purpose of compiling code? - Quo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8" name="Picture 10"/>
          <p:cNvPicPr>
            <a:picLocks noChangeAspect="1" noChangeArrowheads="1"/>
          </p:cNvPicPr>
          <p:nvPr/>
        </p:nvPicPr>
        <p:blipFill>
          <a:blip r:embed="rId3"/>
          <a:srcRect/>
          <a:stretch>
            <a:fillRect/>
          </a:stretch>
        </p:blipFill>
        <p:spPr bwMode="auto">
          <a:xfrm>
            <a:off x="139297" y="1285860"/>
            <a:ext cx="3751637" cy="1485901"/>
          </a:xfrm>
          <a:prstGeom prst="rect">
            <a:avLst/>
          </a:prstGeom>
          <a:noFill/>
          <a:ln w="9525">
            <a:noFill/>
            <a:miter lim="800000"/>
            <a:headEnd/>
            <a:tailEnd/>
          </a:ln>
          <a:effectLst/>
        </p:spPr>
      </p:pic>
      <p:sp>
        <p:nvSpPr>
          <p:cNvPr id="9" name="Date Placeholder 8"/>
          <p:cNvSpPr>
            <a:spLocks noGrp="1"/>
          </p:cNvSpPr>
          <p:nvPr>
            <p:ph type="dt" sz="half" idx="10"/>
          </p:nvPr>
        </p:nvSpPr>
        <p:spPr/>
        <p:txBody>
          <a:bodyPr/>
          <a:lstStyle/>
          <a:p>
            <a:fld id="{13599503-63E5-4DA3-9D32-3C207BC63DCC}" type="datetime1">
              <a:rPr lang="en-US" smtClean="0"/>
              <a:t>8/10/2020</a:t>
            </a:fld>
            <a:endParaRPr lang="en-US"/>
          </a:p>
        </p:txBody>
      </p:sp>
      <p:sp>
        <p:nvSpPr>
          <p:cNvPr id="10" name="Slide Number Placeholder 9"/>
          <p:cNvSpPr>
            <a:spLocks noGrp="1"/>
          </p:cNvSpPr>
          <p:nvPr>
            <p:ph type="sldNum" sz="quarter" idx="12"/>
          </p:nvPr>
        </p:nvSpPr>
        <p:spPr/>
        <p:txBody>
          <a:bodyPr/>
          <a:lstStyle/>
          <a:p>
            <a:fld id="{2CEB1877-89FF-4E38-AD6E-60F2FE409BA8}" type="slidenum">
              <a:rPr lang="en-US" smtClean="0"/>
              <a:pPr/>
              <a:t>3</a:t>
            </a:fld>
            <a:endParaRPr lang="en-US"/>
          </a:p>
        </p:txBody>
      </p:sp>
      <p:sp>
        <p:nvSpPr>
          <p:cNvPr id="11" name="Footer Placeholder 10"/>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checkerboard(across)">
                                      <p:cBhvr>
                                        <p:cTn id="7" dur="500"/>
                                        <p:tgtEl>
                                          <p:spTgt spid="3">
                                            <p:txEl>
                                              <p:pRg st="5" end="5"/>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checkerboard(across)">
                                      <p:cBhvr>
                                        <p:cTn id="10" dur="500"/>
                                        <p:tgtEl>
                                          <p:spTgt spid="3">
                                            <p:txEl>
                                              <p:pRg st="6" end="6"/>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checkerboard(across)">
                                      <p:cBhvr>
                                        <p:cTn id="13" dur="500"/>
                                        <p:tgtEl>
                                          <p:spTgt spid="3">
                                            <p:txEl>
                                              <p:pRg st="7" end="7"/>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checkerboard(across)">
                                      <p:cBhvr>
                                        <p:cTn id="16" dur="500"/>
                                        <p:tgtEl>
                                          <p:spTgt spid="3">
                                            <p:txEl>
                                              <p:pRg st="8" end="8"/>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checkerboard(across)">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7415"/>
                                        </p:tgtEl>
                                        <p:attrNameLst>
                                          <p:attrName>style.visibility</p:attrName>
                                        </p:attrNameLst>
                                      </p:cBhvr>
                                      <p:to>
                                        <p:strVal val="visible"/>
                                      </p:to>
                                    </p:set>
                                    <p:animEffect transition="in" filter="checkerboard(across)">
                                      <p:cBhvr>
                                        <p:cTn id="24"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4"/>
            <a:ext cx="8929718" cy="1071570"/>
          </a:xfrm>
        </p:spPr>
        <p:txBody>
          <a:bodyPr>
            <a:normAutofit fontScale="90000"/>
          </a:bodyPr>
          <a:lstStyle/>
          <a:p>
            <a:r>
              <a:rPr lang="en-US" dirty="0" smtClean="0">
                <a:solidFill>
                  <a:srgbClr val="0070C0"/>
                </a:solidFill>
              </a:rPr>
              <a:t>How to write a java code and execute it?</a:t>
            </a:r>
            <a:endParaRPr lang="en-US" dirty="0">
              <a:solidFill>
                <a:srgbClr val="0070C0"/>
              </a:solidFill>
            </a:endParaRPr>
          </a:p>
        </p:txBody>
      </p:sp>
      <p:sp>
        <p:nvSpPr>
          <p:cNvPr id="3" name="Content Placeholder 2"/>
          <p:cNvSpPr>
            <a:spLocks noGrp="1"/>
          </p:cNvSpPr>
          <p:nvPr>
            <p:ph idx="1"/>
          </p:nvPr>
        </p:nvSpPr>
        <p:spPr>
          <a:xfrm>
            <a:off x="457200" y="1285860"/>
            <a:ext cx="8258204" cy="542916"/>
          </a:xfrm>
        </p:spPr>
        <p:txBody>
          <a:bodyPr>
            <a:normAutofit lnSpcReduction="10000"/>
          </a:bodyPr>
          <a:lstStyle/>
          <a:p>
            <a:pPr>
              <a:buNone/>
            </a:pPr>
            <a:r>
              <a:rPr lang="en-US" dirty="0" smtClean="0"/>
              <a:t>1.Open a notepad and type the java code</a:t>
            </a:r>
            <a:endParaRPr lang="en-US" dirty="0"/>
          </a:p>
        </p:txBody>
      </p:sp>
      <p:pic>
        <p:nvPicPr>
          <p:cNvPr id="1026" name="Picture 2"/>
          <p:cNvPicPr>
            <a:picLocks noChangeAspect="1" noChangeArrowheads="1"/>
          </p:cNvPicPr>
          <p:nvPr/>
        </p:nvPicPr>
        <p:blipFill>
          <a:blip r:embed="rId2"/>
          <a:srcRect/>
          <a:stretch>
            <a:fillRect/>
          </a:stretch>
        </p:blipFill>
        <p:spPr bwMode="auto">
          <a:xfrm>
            <a:off x="885825" y="1857364"/>
            <a:ext cx="8258175" cy="3048000"/>
          </a:xfrm>
          <a:prstGeom prst="rect">
            <a:avLst/>
          </a:prstGeom>
          <a:noFill/>
          <a:ln w="9525">
            <a:noFill/>
            <a:miter lim="800000"/>
            <a:headEnd/>
            <a:tailEnd/>
          </a:ln>
          <a:effectLst/>
        </p:spPr>
      </p:pic>
      <p:sp>
        <p:nvSpPr>
          <p:cNvPr id="5" name="Content Placeholder 2"/>
          <p:cNvSpPr txBox="1">
            <a:spLocks/>
          </p:cNvSpPr>
          <p:nvPr/>
        </p:nvSpPr>
        <p:spPr>
          <a:xfrm>
            <a:off x="500034" y="5072074"/>
            <a:ext cx="8358246" cy="121444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2.Save the file with the name of the class file and with .java extension, ex Welcome.java</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Oval 5"/>
          <p:cNvSpPr/>
          <p:nvPr/>
        </p:nvSpPr>
        <p:spPr>
          <a:xfrm>
            <a:off x="714348" y="2285992"/>
            <a:ext cx="2071702"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866748" y="1714488"/>
            <a:ext cx="2071702" cy="42862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ate Placeholder 7"/>
          <p:cNvSpPr>
            <a:spLocks noGrp="1"/>
          </p:cNvSpPr>
          <p:nvPr>
            <p:ph type="dt" sz="half" idx="10"/>
          </p:nvPr>
        </p:nvSpPr>
        <p:spPr/>
        <p:txBody>
          <a:bodyPr/>
          <a:lstStyle/>
          <a:p>
            <a:fld id="{D93FE04A-E3FD-4E7B-A90F-4483EBFFF271}" type="datetime1">
              <a:rPr lang="en-US" smtClean="0"/>
              <a:t>8/10/2020</a:t>
            </a:fld>
            <a:endParaRPr lang="en-US"/>
          </a:p>
        </p:txBody>
      </p:sp>
      <p:sp>
        <p:nvSpPr>
          <p:cNvPr id="9" name="Slide Number Placeholder 8"/>
          <p:cNvSpPr>
            <a:spLocks noGrp="1"/>
          </p:cNvSpPr>
          <p:nvPr>
            <p:ph type="sldNum" sz="quarter" idx="12"/>
          </p:nvPr>
        </p:nvSpPr>
        <p:spPr/>
        <p:txBody>
          <a:bodyPr/>
          <a:lstStyle/>
          <a:p>
            <a:fld id="{2CEB1877-89FF-4E38-AD6E-60F2FE409BA8}" type="slidenum">
              <a:rPr lang="en-US" smtClean="0"/>
              <a:pPr/>
              <a:t>30</a:t>
            </a:fld>
            <a:endParaRPr lang="en-US"/>
          </a:p>
        </p:txBody>
      </p:sp>
      <p:sp>
        <p:nvSpPr>
          <p:cNvPr id="10" name="Footer Placeholder 9"/>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heckerboard(across)">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42900"/>
            <a:ext cx="8929718" cy="1143008"/>
          </a:xfrm>
        </p:spPr>
        <p:txBody>
          <a:bodyPr>
            <a:normAutofit fontScale="90000"/>
          </a:bodyPr>
          <a:lstStyle/>
          <a:p>
            <a:r>
              <a:rPr lang="en-US" dirty="0" smtClean="0">
                <a:solidFill>
                  <a:srgbClr val="0070C0"/>
                </a:solidFill>
              </a:rPr>
              <a:t>How to write a java code and execute it?</a:t>
            </a:r>
            <a:endParaRPr lang="en-US" dirty="0"/>
          </a:p>
        </p:txBody>
      </p:sp>
      <p:sp>
        <p:nvSpPr>
          <p:cNvPr id="3" name="Content Placeholder 2"/>
          <p:cNvSpPr>
            <a:spLocks noGrp="1"/>
          </p:cNvSpPr>
          <p:nvPr>
            <p:ph idx="1"/>
          </p:nvPr>
        </p:nvSpPr>
        <p:spPr>
          <a:xfrm>
            <a:off x="214282" y="857233"/>
            <a:ext cx="8715436" cy="3000395"/>
          </a:xfrm>
        </p:spPr>
        <p:txBody>
          <a:bodyPr>
            <a:normAutofit fontScale="70000" lnSpcReduction="20000"/>
          </a:bodyPr>
          <a:lstStyle/>
          <a:p>
            <a:pPr>
              <a:buNone/>
            </a:pPr>
            <a:r>
              <a:rPr lang="en-IN" b="1" dirty="0" smtClean="0"/>
              <a:t>3.</a:t>
            </a:r>
            <a:r>
              <a:rPr lang="en-IN" dirty="0" smtClean="0"/>
              <a:t> Open command prompt and go to the directory where you saved your first java program.</a:t>
            </a:r>
          </a:p>
          <a:p>
            <a:pPr>
              <a:buNone/>
            </a:pPr>
            <a:r>
              <a:rPr lang="en-IN" b="1" dirty="0" smtClean="0"/>
              <a:t> 4.</a:t>
            </a:r>
            <a:r>
              <a:rPr lang="en-IN" dirty="0" smtClean="0"/>
              <a:t> Type </a:t>
            </a:r>
            <a:r>
              <a:rPr lang="en-IN" dirty="0" err="1" smtClean="0"/>
              <a:t>javac</a:t>
            </a:r>
            <a:r>
              <a:rPr lang="en-IN" dirty="0" smtClean="0"/>
              <a:t> Welcome.java and press Return</a:t>
            </a:r>
            <a:r>
              <a:rPr lang="en-IN" b="1" dirty="0" smtClean="0"/>
              <a:t>(Enter KEY)</a:t>
            </a:r>
            <a:r>
              <a:rPr lang="en-IN" dirty="0" smtClean="0"/>
              <a:t> to compile your code. This command will call the Java Compiler asking it to compile the specified file. If there are no errors in the code the command prompt will take you to the next line.</a:t>
            </a:r>
          </a:p>
          <a:p>
            <a:pPr>
              <a:buNone/>
            </a:pPr>
            <a:r>
              <a:rPr lang="en-IN" b="1" dirty="0" smtClean="0"/>
              <a:t> 5.</a:t>
            </a:r>
            <a:r>
              <a:rPr lang="en-IN" dirty="0" smtClean="0"/>
              <a:t> Now type java Welcome on command prompt to run your program.</a:t>
            </a:r>
          </a:p>
          <a:p>
            <a:pPr>
              <a:buNone/>
            </a:pPr>
            <a:r>
              <a:rPr lang="en-IN" b="1" dirty="0" smtClean="0"/>
              <a:t> 6.</a:t>
            </a:r>
            <a:r>
              <a:rPr lang="en-IN" dirty="0" smtClean="0"/>
              <a:t> You will be able to see </a:t>
            </a:r>
            <a:r>
              <a:rPr lang="en-IN" b="1" dirty="0" smtClean="0"/>
              <a:t>Welcome to Web Tech class </a:t>
            </a:r>
            <a:r>
              <a:rPr lang="en-IN" dirty="0" smtClean="0"/>
              <a:t>printed on your command prompt.</a:t>
            </a:r>
            <a:endParaRPr lang="en-US" dirty="0"/>
          </a:p>
        </p:txBody>
      </p:sp>
      <p:pic>
        <p:nvPicPr>
          <p:cNvPr id="2050" name="Picture 2"/>
          <p:cNvPicPr>
            <a:picLocks noChangeAspect="1" noChangeArrowheads="1"/>
          </p:cNvPicPr>
          <p:nvPr/>
        </p:nvPicPr>
        <p:blipFill>
          <a:blip r:embed="rId2"/>
          <a:srcRect/>
          <a:stretch>
            <a:fillRect/>
          </a:stretch>
        </p:blipFill>
        <p:spPr bwMode="auto">
          <a:xfrm>
            <a:off x="1714480" y="3643314"/>
            <a:ext cx="6200775" cy="309562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3CE66862-2DD2-4BC7-87F3-2A9DB312B2FB}" type="datetime1">
              <a:rPr lang="en-US" smtClean="0"/>
              <a:t>8/10/2020</a:t>
            </a:fld>
            <a:endParaRPr lang="en-US"/>
          </a:p>
        </p:txBody>
      </p:sp>
      <p:sp>
        <p:nvSpPr>
          <p:cNvPr id="6" name="Slide Number Placeholder 5"/>
          <p:cNvSpPr>
            <a:spLocks noGrp="1"/>
          </p:cNvSpPr>
          <p:nvPr>
            <p:ph type="sldNum" sz="quarter" idx="12"/>
          </p:nvPr>
        </p:nvSpPr>
        <p:spPr/>
        <p:txBody>
          <a:bodyPr/>
          <a:lstStyle/>
          <a:p>
            <a:fld id="{2CEB1877-89FF-4E38-AD6E-60F2FE409BA8}" type="slidenum">
              <a:rPr lang="en-US" smtClean="0"/>
              <a:pPr/>
              <a:t>31</a:t>
            </a:fld>
            <a:endParaRPr lang="en-US"/>
          </a:p>
        </p:txBody>
      </p:sp>
      <p:sp>
        <p:nvSpPr>
          <p:cNvPr id="7" name="Footer Placeholder 6"/>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dirty="0" smtClean="0">
                <a:solidFill>
                  <a:srgbClr val="0070C0"/>
                </a:solidFill>
              </a:rPr>
              <a:t>Features of Java</a:t>
            </a:r>
            <a:endParaRPr lang="en-US" dirty="0">
              <a:solidFill>
                <a:srgbClr val="0070C0"/>
              </a:solidFill>
            </a:endParaRPr>
          </a:p>
        </p:txBody>
      </p:sp>
      <p:pic>
        <p:nvPicPr>
          <p:cNvPr id="24578" name="Picture 2" descr="Java Features"/>
          <p:cNvPicPr>
            <a:picLocks noChangeAspect="1" noChangeArrowheads="1"/>
          </p:cNvPicPr>
          <p:nvPr/>
        </p:nvPicPr>
        <p:blipFill>
          <a:blip r:embed="rId2"/>
          <a:srcRect/>
          <a:stretch>
            <a:fillRect/>
          </a:stretch>
        </p:blipFill>
        <p:spPr bwMode="auto">
          <a:xfrm>
            <a:off x="1857356" y="1142984"/>
            <a:ext cx="5357850" cy="5432861"/>
          </a:xfrm>
          <a:prstGeom prst="rect">
            <a:avLst/>
          </a:prstGeom>
          <a:noFill/>
        </p:spPr>
      </p:pic>
      <p:sp>
        <p:nvSpPr>
          <p:cNvPr id="4" name="Date Placeholder 3"/>
          <p:cNvSpPr>
            <a:spLocks noGrp="1"/>
          </p:cNvSpPr>
          <p:nvPr>
            <p:ph type="dt" sz="half" idx="10"/>
          </p:nvPr>
        </p:nvSpPr>
        <p:spPr/>
        <p:txBody>
          <a:bodyPr/>
          <a:lstStyle/>
          <a:p>
            <a:fld id="{2B547325-6C23-422F-81D1-3B3B069CD614}"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4</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0"/>
            <a:ext cx="8229600" cy="1143000"/>
          </a:xfrm>
        </p:spPr>
        <p:txBody>
          <a:bodyPr/>
          <a:lstStyle/>
          <a:p>
            <a:r>
              <a:rPr lang="en-IN" dirty="0" smtClean="0">
                <a:solidFill>
                  <a:srgbClr val="0070C0"/>
                </a:solidFill>
              </a:rPr>
              <a:t>Features of Java</a:t>
            </a:r>
            <a:endParaRPr lang="en-US" dirty="0"/>
          </a:p>
        </p:txBody>
      </p:sp>
      <p:sp>
        <p:nvSpPr>
          <p:cNvPr id="3" name="Content Placeholder 2"/>
          <p:cNvSpPr>
            <a:spLocks noGrp="1"/>
          </p:cNvSpPr>
          <p:nvPr>
            <p:ph idx="1"/>
          </p:nvPr>
        </p:nvSpPr>
        <p:spPr>
          <a:xfrm>
            <a:off x="214282" y="1071546"/>
            <a:ext cx="8715436" cy="5572164"/>
          </a:xfrm>
        </p:spPr>
        <p:txBody>
          <a:bodyPr>
            <a:normAutofit fontScale="70000" lnSpcReduction="20000"/>
          </a:bodyPr>
          <a:lstStyle/>
          <a:p>
            <a:pPr>
              <a:buNone/>
            </a:pPr>
            <a:r>
              <a:rPr lang="en-US" dirty="0" smtClean="0">
                <a:solidFill>
                  <a:srgbClr val="FF0000"/>
                </a:solidFill>
              </a:rPr>
              <a:t>1</a:t>
            </a:r>
            <a:r>
              <a:rPr lang="en-US" b="1" dirty="0" smtClean="0">
                <a:solidFill>
                  <a:srgbClr val="FF0000"/>
                </a:solidFill>
              </a:rPr>
              <a:t>. Object </a:t>
            </a:r>
            <a:r>
              <a:rPr lang="en-US" b="1" dirty="0">
                <a:solidFill>
                  <a:srgbClr val="FF0000"/>
                </a:solidFill>
              </a:rPr>
              <a:t>Oriented</a:t>
            </a:r>
          </a:p>
          <a:p>
            <a:r>
              <a:rPr lang="en-US" dirty="0"/>
              <a:t>In java, </a:t>
            </a:r>
            <a:r>
              <a:rPr lang="en-US" b="1" dirty="0"/>
              <a:t>everything is an object </a:t>
            </a:r>
            <a:r>
              <a:rPr lang="en-US" dirty="0"/>
              <a:t>which has some data and </a:t>
            </a:r>
            <a:r>
              <a:rPr lang="en-US" dirty="0" smtClean="0"/>
              <a:t>behavior </a:t>
            </a:r>
          </a:p>
          <a:p>
            <a:r>
              <a:rPr lang="en-US" dirty="0" smtClean="0"/>
              <a:t>Java </a:t>
            </a:r>
            <a:r>
              <a:rPr lang="en-US" dirty="0"/>
              <a:t>can be easily extended as it is based on Object </a:t>
            </a:r>
            <a:r>
              <a:rPr lang="en-US" dirty="0" smtClean="0"/>
              <a:t>Model</a:t>
            </a:r>
          </a:p>
          <a:p>
            <a:r>
              <a:rPr lang="en-US" dirty="0" smtClean="0"/>
              <a:t>Following </a:t>
            </a:r>
            <a:r>
              <a:rPr lang="en-US" dirty="0"/>
              <a:t>are some basic concept of OOP's.</a:t>
            </a:r>
          </a:p>
          <a:p>
            <a:pPr lvl="1"/>
            <a:r>
              <a:rPr lang="en-US" dirty="0"/>
              <a:t>Object</a:t>
            </a:r>
          </a:p>
          <a:p>
            <a:pPr lvl="1"/>
            <a:r>
              <a:rPr lang="en-US" dirty="0"/>
              <a:t>Class</a:t>
            </a:r>
          </a:p>
          <a:p>
            <a:pPr lvl="1"/>
            <a:r>
              <a:rPr lang="en-US" dirty="0"/>
              <a:t>Inheritance</a:t>
            </a:r>
          </a:p>
          <a:p>
            <a:pPr lvl="1"/>
            <a:r>
              <a:rPr lang="en-US" dirty="0"/>
              <a:t>Polymorphism</a:t>
            </a:r>
          </a:p>
          <a:p>
            <a:pPr lvl="1"/>
            <a:r>
              <a:rPr lang="en-US" dirty="0"/>
              <a:t>Abstraction</a:t>
            </a:r>
          </a:p>
          <a:p>
            <a:pPr lvl="1"/>
            <a:r>
              <a:rPr lang="en-US" dirty="0" smtClean="0"/>
              <a:t>Encapsulation</a:t>
            </a:r>
          </a:p>
          <a:p>
            <a:pPr>
              <a:buNone/>
            </a:pPr>
            <a:r>
              <a:rPr lang="en-IN" b="1" dirty="0" smtClean="0">
                <a:solidFill>
                  <a:srgbClr val="FF0000"/>
                </a:solidFill>
              </a:rPr>
              <a:t>2.</a:t>
            </a:r>
            <a:r>
              <a:rPr lang="en-US" b="1" dirty="0">
                <a:solidFill>
                  <a:srgbClr val="FF0000"/>
                </a:solidFill>
              </a:rPr>
              <a:t> Simple</a:t>
            </a:r>
          </a:p>
          <a:p>
            <a:r>
              <a:rPr lang="en-US" dirty="0"/>
              <a:t>Java is </a:t>
            </a:r>
            <a:r>
              <a:rPr lang="en-US" b="1" dirty="0"/>
              <a:t>easy to learn </a:t>
            </a:r>
            <a:r>
              <a:rPr lang="en-US" dirty="0"/>
              <a:t>and its syntax is quite simple, clean and easy to Java syntax is based on C++ (so easier for programmers to learn it after C++).</a:t>
            </a:r>
          </a:p>
          <a:p>
            <a:r>
              <a:rPr lang="en-US" dirty="0"/>
              <a:t>Java has </a:t>
            </a:r>
            <a:r>
              <a:rPr lang="en-US" b="1" dirty="0"/>
              <a:t>removed many complicated and rarely-used features</a:t>
            </a:r>
            <a:r>
              <a:rPr lang="en-US" dirty="0"/>
              <a:t>, for example, explicit pointers, operator overloading, etc.</a:t>
            </a:r>
          </a:p>
          <a:p>
            <a:r>
              <a:rPr lang="en-US" dirty="0"/>
              <a:t>There is no need to remove unreferenced objects because there is an </a:t>
            </a:r>
            <a:r>
              <a:rPr lang="en-US" b="1" dirty="0"/>
              <a:t>Automatic Garbage Collection </a:t>
            </a:r>
            <a:r>
              <a:rPr lang="en-US" dirty="0"/>
              <a:t>in Java.</a:t>
            </a:r>
          </a:p>
          <a:p>
            <a:pPr>
              <a:buNone/>
            </a:pPr>
            <a:endParaRPr lang="en-US" dirty="0"/>
          </a:p>
          <a:p>
            <a:endParaRPr lang="en-US" dirty="0"/>
          </a:p>
        </p:txBody>
      </p:sp>
      <p:sp>
        <p:nvSpPr>
          <p:cNvPr id="4" name="Date Placeholder 3"/>
          <p:cNvSpPr>
            <a:spLocks noGrp="1"/>
          </p:cNvSpPr>
          <p:nvPr>
            <p:ph type="dt" sz="half" idx="10"/>
          </p:nvPr>
        </p:nvSpPr>
        <p:spPr/>
        <p:txBody>
          <a:bodyPr/>
          <a:lstStyle/>
          <a:p>
            <a:fld id="{9815ED93-EEF1-48E8-8000-283DA9C41239}"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5</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1143000"/>
          </a:xfrm>
        </p:spPr>
        <p:txBody>
          <a:bodyPr/>
          <a:lstStyle/>
          <a:p>
            <a:r>
              <a:rPr lang="en-IN" dirty="0" smtClean="0">
                <a:solidFill>
                  <a:srgbClr val="0070C0"/>
                </a:solidFill>
              </a:rPr>
              <a:t>Features of Java</a:t>
            </a:r>
            <a:endParaRPr lang="en-US" dirty="0"/>
          </a:p>
        </p:txBody>
      </p:sp>
      <p:sp>
        <p:nvSpPr>
          <p:cNvPr id="3" name="Content Placeholder 2"/>
          <p:cNvSpPr>
            <a:spLocks noGrp="1"/>
          </p:cNvSpPr>
          <p:nvPr>
            <p:ph idx="1"/>
          </p:nvPr>
        </p:nvSpPr>
        <p:spPr>
          <a:xfrm>
            <a:off x="214282" y="1071546"/>
            <a:ext cx="8715436" cy="5786454"/>
          </a:xfrm>
        </p:spPr>
        <p:txBody>
          <a:bodyPr>
            <a:normAutofit fontScale="77500" lnSpcReduction="20000"/>
          </a:bodyPr>
          <a:lstStyle/>
          <a:p>
            <a:pPr>
              <a:buNone/>
            </a:pPr>
            <a:r>
              <a:rPr lang="en-IN" b="1" dirty="0" smtClean="0">
                <a:solidFill>
                  <a:srgbClr val="FF0000"/>
                </a:solidFill>
              </a:rPr>
              <a:t>3.Secured</a:t>
            </a:r>
          </a:p>
          <a:p>
            <a:r>
              <a:rPr lang="en-IN" dirty="0" smtClean="0"/>
              <a:t>Java is best known for its security. </a:t>
            </a:r>
          </a:p>
          <a:p>
            <a:r>
              <a:rPr lang="en-IN" dirty="0" smtClean="0"/>
              <a:t>With Java, we can develop virus-free and tamper free systems. Java is secured because:</a:t>
            </a:r>
          </a:p>
          <a:p>
            <a:r>
              <a:rPr lang="en-IN" b="1" dirty="0" smtClean="0"/>
              <a:t>No explicit pointer</a:t>
            </a:r>
            <a:endParaRPr lang="en-IN" dirty="0" smtClean="0"/>
          </a:p>
          <a:p>
            <a:r>
              <a:rPr lang="en-IN" dirty="0" smtClean="0"/>
              <a:t>Java program </a:t>
            </a:r>
            <a:r>
              <a:rPr lang="en-IN" b="1" dirty="0" smtClean="0"/>
              <a:t>always runs in Java runtime environment </a:t>
            </a:r>
            <a:r>
              <a:rPr lang="en-IN" dirty="0" smtClean="0"/>
              <a:t>with almost null interaction with system OS, hence it is more secure.</a:t>
            </a:r>
          </a:p>
          <a:p>
            <a:pPr>
              <a:buNone/>
            </a:pPr>
            <a:r>
              <a:rPr lang="en-IN" b="1" dirty="0" smtClean="0">
                <a:solidFill>
                  <a:srgbClr val="FF0000"/>
                </a:solidFill>
              </a:rPr>
              <a:t>4. Platform Independent</a:t>
            </a:r>
          </a:p>
          <a:p>
            <a:r>
              <a:rPr lang="en-IN" dirty="0" smtClean="0"/>
              <a:t>Unlike other programming languages such as C, C++ etc which are compiled into platform specific machines. Java is guaranteed to be </a:t>
            </a:r>
            <a:r>
              <a:rPr lang="en-IN" b="1" dirty="0" smtClean="0"/>
              <a:t>Write Once and Run Anywhere(WORA).</a:t>
            </a:r>
          </a:p>
          <a:p>
            <a:r>
              <a:rPr lang="en-IN" dirty="0" smtClean="0"/>
              <a:t>On compilation </a:t>
            </a:r>
            <a:r>
              <a:rPr lang="en-IN" b="1" dirty="0" smtClean="0"/>
              <a:t>Java program is compiled into </a:t>
            </a:r>
            <a:r>
              <a:rPr lang="en-IN" b="1" dirty="0" err="1" smtClean="0"/>
              <a:t>bytecode</a:t>
            </a:r>
            <a:r>
              <a:rPr lang="en-IN" dirty="0" smtClean="0"/>
              <a:t>. This </a:t>
            </a:r>
            <a:r>
              <a:rPr lang="en-IN" dirty="0" err="1" smtClean="0"/>
              <a:t>bytecode</a:t>
            </a:r>
            <a:r>
              <a:rPr lang="en-IN" dirty="0" smtClean="0"/>
              <a:t> is platform independent and can be run on any machine, plus this </a:t>
            </a:r>
            <a:r>
              <a:rPr lang="en-IN" dirty="0" err="1" smtClean="0"/>
              <a:t>bytecode</a:t>
            </a:r>
            <a:r>
              <a:rPr lang="en-IN" dirty="0" smtClean="0"/>
              <a:t> format also provide security. Any machine with Java Runtime Environment can run Java Programs.</a:t>
            </a:r>
          </a:p>
          <a:p>
            <a:endParaRPr lang="en-IN" dirty="0" smtClean="0"/>
          </a:p>
          <a:p>
            <a:endParaRPr lang="en-US" dirty="0"/>
          </a:p>
        </p:txBody>
      </p:sp>
      <p:sp>
        <p:nvSpPr>
          <p:cNvPr id="4" name="Date Placeholder 3"/>
          <p:cNvSpPr>
            <a:spLocks noGrp="1"/>
          </p:cNvSpPr>
          <p:nvPr>
            <p:ph type="dt" sz="half" idx="10"/>
          </p:nvPr>
        </p:nvSpPr>
        <p:spPr/>
        <p:txBody>
          <a:bodyPr/>
          <a:lstStyle/>
          <a:p>
            <a:fld id="{8E4B7636-3462-4694-AF2B-BBE9CE9F5198}"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6</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92"/>
            <a:ext cx="8229600" cy="1143000"/>
          </a:xfrm>
        </p:spPr>
        <p:txBody>
          <a:bodyPr/>
          <a:lstStyle/>
          <a:p>
            <a:r>
              <a:rPr lang="en-IN" dirty="0" smtClean="0">
                <a:solidFill>
                  <a:srgbClr val="0070C0"/>
                </a:solidFill>
              </a:rPr>
              <a:t>Features of Java</a:t>
            </a:r>
            <a:endParaRPr lang="en-US" dirty="0"/>
          </a:p>
        </p:txBody>
      </p:sp>
      <p:sp>
        <p:nvSpPr>
          <p:cNvPr id="3" name="Content Placeholder 2"/>
          <p:cNvSpPr>
            <a:spLocks noGrp="1"/>
          </p:cNvSpPr>
          <p:nvPr>
            <p:ph idx="1"/>
          </p:nvPr>
        </p:nvSpPr>
        <p:spPr>
          <a:xfrm>
            <a:off x="285720" y="1071546"/>
            <a:ext cx="8572560" cy="5500726"/>
          </a:xfrm>
        </p:spPr>
        <p:txBody>
          <a:bodyPr>
            <a:normAutofit fontScale="85000" lnSpcReduction="20000"/>
          </a:bodyPr>
          <a:lstStyle/>
          <a:p>
            <a:pPr>
              <a:buNone/>
            </a:pPr>
            <a:r>
              <a:rPr lang="en-IN" b="1" dirty="0" smtClean="0">
                <a:solidFill>
                  <a:srgbClr val="FF0000"/>
                </a:solidFill>
              </a:rPr>
              <a:t>5.Robust</a:t>
            </a:r>
          </a:p>
          <a:p>
            <a:r>
              <a:rPr lang="en-IN" dirty="0" smtClean="0"/>
              <a:t>Robust simply means strong. Java is robust because:</a:t>
            </a:r>
          </a:p>
          <a:p>
            <a:pPr lvl="1">
              <a:buFont typeface="Wingdings" pitchFamily="2" charset="2"/>
              <a:buChar char="Ø"/>
            </a:pPr>
            <a:r>
              <a:rPr lang="en-IN" dirty="0" smtClean="0"/>
              <a:t>It uses </a:t>
            </a:r>
            <a:r>
              <a:rPr lang="en-IN" b="1" dirty="0" smtClean="0"/>
              <a:t>strong memory management</a:t>
            </a:r>
            <a:r>
              <a:rPr lang="en-IN" dirty="0" smtClean="0"/>
              <a:t>.</a:t>
            </a:r>
          </a:p>
          <a:p>
            <a:pPr lvl="1">
              <a:buFont typeface="Wingdings" pitchFamily="2" charset="2"/>
              <a:buChar char="Ø"/>
            </a:pPr>
            <a:r>
              <a:rPr lang="en-IN" dirty="0" smtClean="0"/>
              <a:t>There is a </a:t>
            </a:r>
            <a:r>
              <a:rPr lang="en-IN" b="1" dirty="0" smtClean="0"/>
              <a:t>lack of pointers </a:t>
            </a:r>
            <a:r>
              <a:rPr lang="en-IN" dirty="0" smtClean="0"/>
              <a:t>that avoids security problems.</a:t>
            </a:r>
          </a:p>
          <a:p>
            <a:pPr lvl="1">
              <a:buFont typeface="Wingdings" pitchFamily="2" charset="2"/>
              <a:buChar char="Ø"/>
            </a:pPr>
            <a:r>
              <a:rPr lang="en-IN" dirty="0" smtClean="0"/>
              <a:t>There is </a:t>
            </a:r>
            <a:r>
              <a:rPr lang="en-IN" b="1" dirty="0" smtClean="0"/>
              <a:t>automatic garbage collection </a:t>
            </a:r>
            <a:r>
              <a:rPr lang="en-IN" dirty="0" smtClean="0"/>
              <a:t>in java which runs on the Java Virtual Machine to get rid of objects which are not being used by a Java application anymore.</a:t>
            </a:r>
          </a:p>
          <a:p>
            <a:pPr lvl="1">
              <a:buFont typeface="Wingdings" pitchFamily="2" charset="2"/>
              <a:buChar char="Ø"/>
            </a:pPr>
            <a:r>
              <a:rPr lang="en-IN" dirty="0" smtClean="0"/>
              <a:t>There are </a:t>
            </a:r>
            <a:r>
              <a:rPr lang="en-IN" b="1" dirty="0" smtClean="0"/>
              <a:t>exception handling </a:t>
            </a:r>
            <a:r>
              <a:rPr lang="en-IN" dirty="0" smtClean="0"/>
              <a:t>and the type checking mechanism in Java. All these points make Java robust.</a:t>
            </a:r>
          </a:p>
          <a:p>
            <a:pPr>
              <a:buNone/>
            </a:pPr>
            <a:r>
              <a:rPr lang="en-IN" b="1" dirty="0" smtClean="0">
                <a:solidFill>
                  <a:srgbClr val="FF0000"/>
                </a:solidFill>
              </a:rPr>
              <a:t>6.Portable</a:t>
            </a:r>
          </a:p>
          <a:p>
            <a:r>
              <a:rPr lang="en-IN" dirty="0" smtClean="0"/>
              <a:t>Java </a:t>
            </a:r>
            <a:r>
              <a:rPr lang="en-IN" b="1" dirty="0" smtClean="0"/>
              <a:t>Byte code can be carried to any platform</a:t>
            </a:r>
            <a:r>
              <a:rPr lang="en-IN" dirty="0" smtClean="0"/>
              <a:t>.</a:t>
            </a:r>
          </a:p>
          <a:p>
            <a:r>
              <a:rPr lang="en-IN" dirty="0" smtClean="0"/>
              <a:t>No implementation dependent features. Everything related to storage is predefined, example: size of primitive data types</a:t>
            </a:r>
          </a:p>
          <a:p>
            <a:endParaRPr lang="en-IN" dirty="0"/>
          </a:p>
        </p:txBody>
      </p:sp>
      <p:sp>
        <p:nvSpPr>
          <p:cNvPr id="4" name="Date Placeholder 3"/>
          <p:cNvSpPr>
            <a:spLocks noGrp="1"/>
          </p:cNvSpPr>
          <p:nvPr>
            <p:ph type="dt" sz="half" idx="10"/>
          </p:nvPr>
        </p:nvSpPr>
        <p:spPr/>
        <p:txBody>
          <a:bodyPr/>
          <a:lstStyle/>
          <a:p>
            <a:fld id="{774CCB63-04A4-4B7E-9CBD-F303B26F525F}"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7</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lstStyle/>
          <a:p>
            <a:r>
              <a:rPr lang="en-IN" dirty="0" smtClean="0">
                <a:solidFill>
                  <a:srgbClr val="0070C0"/>
                </a:solidFill>
              </a:rPr>
              <a:t>Features of Java</a:t>
            </a:r>
            <a:endParaRPr lang="en-US" dirty="0"/>
          </a:p>
        </p:txBody>
      </p:sp>
      <p:sp>
        <p:nvSpPr>
          <p:cNvPr id="3" name="Content Placeholder 2"/>
          <p:cNvSpPr>
            <a:spLocks noGrp="1"/>
          </p:cNvSpPr>
          <p:nvPr>
            <p:ph idx="1"/>
          </p:nvPr>
        </p:nvSpPr>
        <p:spPr>
          <a:xfrm>
            <a:off x="214282" y="1071546"/>
            <a:ext cx="8715436" cy="5572164"/>
          </a:xfrm>
        </p:spPr>
        <p:txBody>
          <a:bodyPr>
            <a:normAutofit fontScale="70000" lnSpcReduction="20000"/>
          </a:bodyPr>
          <a:lstStyle/>
          <a:p>
            <a:pPr>
              <a:buNone/>
            </a:pPr>
            <a:r>
              <a:rPr lang="en-IN" b="1" dirty="0" smtClean="0">
                <a:solidFill>
                  <a:srgbClr val="FF0000"/>
                </a:solidFill>
              </a:rPr>
              <a:t>7. Architectural Neutral</a:t>
            </a:r>
          </a:p>
          <a:p>
            <a:r>
              <a:rPr lang="en-IN" dirty="0" smtClean="0"/>
              <a:t>Compiler generates </a:t>
            </a:r>
            <a:r>
              <a:rPr lang="en-IN" b="1" dirty="0" err="1" smtClean="0"/>
              <a:t>bytecodes</a:t>
            </a:r>
            <a:r>
              <a:rPr lang="en-IN" b="1" dirty="0" smtClean="0"/>
              <a:t>, which have nothing to do with a particular computer architecture</a:t>
            </a:r>
            <a:r>
              <a:rPr lang="en-IN" dirty="0" smtClean="0"/>
              <a:t>, hence a Java program is easy to interpret on any machine.</a:t>
            </a:r>
          </a:p>
          <a:p>
            <a:r>
              <a:rPr lang="en-IN" dirty="0" smtClean="0"/>
              <a:t>Java is architecture neutral because there are </a:t>
            </a:r>
            <a:r>
              <a:rPr lang="en-IN" b="1" dirty="0" smtClean="0"/>
              <a:t>no implementation dependent features</a:t>
            </a:r>
            <a:r>
              <a:rPr lang="en-IN" dirty="0" smtClean="0"/>
              <a:t>, for example, the size of primitive types is fixed.</a:t>
            </a:r>
          </a:p>
          <a:p>
            <a:r>
              <a:rPr lang="en-IN" dirty="0" smtClean="0"/>
              <a:t>In C programming, </a:t>
            </a:r>
            <a:r>
              <a:rPr lang="en-IN" dirty="0" err="1" smtClean="0"/>
              <a:t>int</a:t>
            </a:r>
            <a:r>
              <a:rPr lang="en-IN" dirty="0" smtClean="0"/>
              <a:t> data type occupies 2 bytes of memory for 32-bit architecture and 4 bytes of memory for 64-bit architecture. However, it occupies 4 bytes of memory for both 32 and 64-bit architectures in Java.</a:t>
            </a:r>
          </a:p>
          <a:p>
            <a:pPr>
              <a:buNone/>
            </a:pPr>
            <a:r>
              <a:rPr lang="en-IN" b="1" dirty="0" smtClean="0">
                <a:solidFill>
                  <a:srgbClr val="FF0000"/>
                </a:solidFill>
              </a:rPr>
              <a:t>8.Dynamic</a:t>
            </a:r>
          </a:p>
          <a:p>
            <a:r>
              <a:rPr lang="en-IN" dirty="0" smtClean="0"/>
              <a:t>Java is a dynamic language. It supports dynamic loading of classes. It means classes are loaded on demand. </a:t>
            </a:r>
          </a:p>
          <a:p>
            <a:r>
              <a:rPr lang="en-IN" dirty="0" smtClean="0"/>
              <a:t>It also supports functions from its native languages, i.e., C and C++.</a:t>
            </a:r>
          </a:p>
          <a:p>
            <a:r>
              <a:rPr lang="en-IN" dirty="0" smtClean="0"/>
              <a:t>Java supports </a:t>
            </a:r>
            <a:r>
              <a:rPr lang="en-IN" b="1" dirty="0" smtClean="0"/>
              <a:t>dynamic compilation and automatic memory management</a:t>
            </a:r>
            <a:r>
              <a:rPr lang="en-IN" dirty="0" smtClean="0"/>
              <a:t> (garbage collection).</a:t>
            </a:r>
            <a:endParaRPr lang="en-US" dirty="0"/>
          </a:p>
        </p:txBody>
      </p:sp>
      <p:sp>
        <p:nvSpPr>
          <p:cNvPr id="4" name="Date Placeholder 3"/>
          <p:cNvSpPr>
            <a:spLocks noGrp="1"/>
          </p:cNvSpPr>
          <p:nvPr>
            <p:ph type="dt" sz="half" idx="10"/>
          </p:nvPr>
        </p:nvSpPr>
        <p:spPr/>
        <p:txBody>
          <a:bodyPr/>
          <a:lstStyle/>
          <a:p>
            <a:fld id="{3D63246C-5F75-477C-9DA3-528B8A56D35F}"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8</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338"/>
            <a:ext cx="8229600" cy="1143000"/>
          </a:xfrm>
        </p:spPr>
        <p:txBody>
          <a:bodyPr/>
          <a:lstStyle/>
          <a:p>
            <a:r>
              <a:rPr lang="en-IN" dirty="0" smtClean="0">
                <a:solidFill>
                  <a:srgbClr val="0070C0"/>
                </a:solidFill>
              </a:rPr>
              <a:t>Features of Java</a:t>
            </a:r>
            <a:endParaRPr lang="en-US" dirty="0"/>
          </a:p>
        </p:txBody>
      </p:sp>
      <p:sp>
        <p:nvSpPr>
          <p:cNvPr id="3" name="Content Placeholder 2"/>
          <p:cNvSpPr>
            <a:spLocks noGrp="1"/>
          </p:cNvSpPr>
          <p:nvPr>
            <p:ph idx="1"/>
          </p:nvPr>
        </p:nvSpPr>
        <p:spPr>
          <a:xfrm>
            <a:off x="285720" y="1000108"/>
            <a:ext cx="8572560" cy="5500726"/>
          </a:xfrm>
        </p:spPr>
        <p:txBody>
          <a:bodyPr>
            <a:normAutofit fontScale="85000" lnSpcReduction="20000"/>
          </a:bodyPr>
          <a:lstStyle/>
          <a:p>
            <a:pPr>
              <a:buNone/>
            </a:pPr>
            <a:r>
              <a:rPr lang="en-IN" b="1" dirty="0" smtClean="0">
                <a:solidFill>
                  <a:srgbClr val="FF0000"/>
                </a:solidFill>
              </a:rPr>
              <a:t>9.Interpreted</a:t>
            </a:r>
          </a:p>
          <a:p>
            <a:r>
              <a:rPr lang="en-IN" dirty="0" smtClean="0"/>
              <a:t>Java byte code is translated on the fly to native machine instructions and is not stored anywhere.</a:t>
            </a:r>
          </a:p>
          <a:p>
            <a:r>
              <a:rPr lang="en-IN" dirty="0" smtClean="0"/>
              <a:t>The development process is more rapid and analytical since the linking is an incremental and light-weight process.</a:t>
            </a:r>
          </a:p>
          <a:p>
            <a:pPr>
              <a:buNone/>
            </a:pPr>
            <a:r>
              <a:rPr lang="en-IN" b="1" dirty="0" smtClean="0">
                <a:solidFill>
                  <a:srgbClr val="FF0000"/>
                </a:solidFill>
              </a:rPr>
              <a:t>10.High-performance</a:t>
            </a:r>
          </a:p>
          <a:p>
            <a:r>
              <a:rPr lang="en-IN" b="1" dirty="0" smtClean="0"/>
              <a:t>Java is faster than other traditional interpreted programming languages </a:t>
            </a:r>
            <a:r>
              <a:rPr lang="en-IN" dirty="0" smtClean="0"/>
              <a:t>because Java </a:t>
            </a:r>
            <a:r>
              <a:rPr lang="en-IN" dirty="0" err="1" smtClean="0"/>
              <a:t>bytecode</a:t>
            </a:r>
            <a:r>
              <a:rPr lang="en-IN" dirty="0" smtClean="0"/>
              <a:t> is "close" to native code. </a:t>
            </a:r>
          </a:p>
          <a:p>
            <a:r>
              <a:rPr lang="en-IN" dirty="0" smtClean="0"/>
              <a:t>It is still a little bit slower than a compiled language (e.g., C++).</a:t>
            </a:r>
          </a:p>
          <a:p>
            <a:r>
              <a:rPr lang="en-IN" dirty="0" smtClean="0"/>
              <a:t>Java is an interpreted language that is why it is slower than compiled languages, e.g., C, C++, etc.</a:t>
            </a:r>
          </a:p>
          <a:p>
            <a:endParaRPr lang="en-IN" dirty="0" smtClean="0"/>
          </a:p>
          <a:p>
            <a:endParaRPr lang="en-US" dirty="0"/>
          </a:p>
        </p:txBody>
      </p:sp>
      <p:sp>
        <p:nvSpPr>
          <p:cNvPr id="4" name="Date Placeholder 3"/>
          <p:cNvSpPr>
            <a:spLocks noGrp="1"/>
          </p:cNvSpPr>
          <p:nvPr>
            <p:ph type="dt" sz="half" idx="10"/>
          </p:nvPr>
        </p:nvSpPr>
        <p:spPr/>
        <p:txBody>
          <a:bodyPr/>
          <a:lstStyle/>
          <a:p>
            <a:fld id="{0A25452C-CAAA-4CE3-8C59-93BC9B2200E0}" type="datetime1">
              <a:rPr lang="en-US" smtClean="0"/>
              <a:t>8/10/2020</a:t>
            </a:fld>
            <a:endParaRPr lang="en-US"/>
          </a:p>
        </p:txBody>
      </p:sp>
      <p:sp>
        <p:nvSpPr>
          <p:cNvPr id="5" name="Slide Number Placeholder 4"/>
          <p:cNvSpPr>
            <a:spLocks noGrp="1"/>
          </p:cNvSpPr>
          <p:nvPr>
            <p:ph type="sldNum" sz="quarter" idx="12"/>
          </p:nvPr>
        </p:nvSpPr>
        <p:spPr/>
        <p:txBody>
          <a:bodyPr/>
          <a:lstStyle/>
          <a:p>
            <a:fld id="{2CEB1877-89FF-4E38-AD6E-60F2FE409BA8}" type="slidenum">
              <a:rPr lang="en-US" smtClean="0"/>
              <a:pPr/>
              <a:t>9</a:t>
            </a:fld>
            <a:endParaRPr lang="en-US"/>
          </a:p>
        </p:txBody>
      </p:sp>
      <p:sp>
        <p:nvSpPr>
          <p:cNvPr id="6" name="Footer Placeholder 5"/>
          <p:cNvSpPr>
            <a:spLocks noGrp="1"/>
          </p:cNvSpPr>
          <p:nvPr>
            <p:ph type="ftr" sz="quarter" idx="11"/>
          </p:nvPr>
        </p:nvSpPr>
        <p:spPr/>
        <p:txBody>
          <a:bodyPr/>
          <a:lstStyle/>
          <a:p>
            <a:r>
              <a:rPr lang="en-IN" smtClean="0"/>
              <a:t>EC7011 INTRODUCTION TO WEB TECHNOLOGY </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1304</Words>
  <Application>Microsoft Office PowerPoint</Application>
  <PresentationFormat>On-screen Show (4:3)</PresentationFormat>
  <Paragraphs>253</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UNIT I -   JAVA FUNDAMENTALS</vt:lpstr>
      <vt:lpstr>Introduction to Java</vt:lpstr>
      <vt:lpstr>Introduction to Java</vt:lpstr>
      <vt:lpstr>Features of Java</vt:lpstr>
      <vt:lpstr>Features of Java</vt:lpstr>
      <vt:lpstr>Features of Java</vt:lpstr>
      <vt:lpstr>Features of Java</vt:lpstr>
      <vt:lpstr>Features of Java</vt:lpstr>
      <vt:lpstr>Features of Java</vt:lpstr>
      <vt:lpstr>Features of Java</vt:lpstr>
      <vt:lpstr>To write java program</vt:lpstr>
      <vt:lpstr>How to get JDK?</vt:lpstr>
      <vt:lpstr>Slide 13</vt:lpstr>
      <vt:lpstr>Slide 14</vt:lpstr>
      <vt:lpstr>Slide 15</vt:lpstr>
      <vt:lpstr>Slide 16</vt:lpstr>
      <vt:lpstr>Slide 17</vt:lpstr>
      <vt:lpstr>Slide 18</vt:lpstr>
      <vt:lpstr>Slide 19</vt:lpstr>
      <vt:lpstr>Slide 20</vt:lpstr>
      <vt:lpstr>How to set path?</vt:lpstr>
      <vt:lpstr>Slide 22</vt:lpstr>
      <vt:lpstr>Slide 23</vt:lpstr>
      <vt:lpstr>Slide 24</vt:lpstr>
      <vt:lpstr>Slide 25</vt:lpstr>
      <vt:lpstr>Slide 26</vt:lpstr>
      <vt:lpstr>To Check JDK installed properly</vt:lpstr>
      <vt:lpstr>C++ vs JAVA Program</vt:lpstr>
      <vt:lpstr>Parameters used in First Java Program</vt:lpstr>
      <vt:lpstr>How to write a java code and execute it?</vt:lpstr>
      <vt:lpstr>How to write a java code and execute 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JAVA FUNDAMENTALS</dc:title>
  <dc:creator>Admin</dc:creator>
  <cp:lastModifiedBy>vijayalakshmi</cp:lastModifiedBy>
  <cp:revision>72</cp:revision>
  <dcterms:created xsi:type="dcterms:W3CDTF">2020-08-09T07:46:53Z</dcterms:created>
  <dcterms:modified xsi:type="dcterms:W3CDTF">2020-08-10T17:20:11Z</dcterms:modified>
</cp:coreProperties>
</file>