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image/x-wmf" Extension="wmf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viewProps+xml" PartName="/ppt/viewProps1.xml"/>
  <Override ContentType="application/vnd.openxmlformats-officedocument.presentationml.slide+xml" PartName="/ppt/slides/slide34.xml"/>
  <Override ContentType="application/vnd.openxmlformats-officedocument.presentationml.slide+xml" PartName="/ppt/slides/slide54.xml"/>
  <Override ContentType="application/vnd.openxmlformats-officedocument.presentationml.slide+xml" PartName="/ppt/slides/slide4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56.xml"/>
  <Override ContentType="application/vnd.openxmlformats-officedocument.presentationml.slide+xml" PartName="/ppt/slides/slide30.xml"/>
  <Override ContentType="application/vnd.openxmlformats-officedocument.presentationml.slide+xml" PartName="/ppt/slides/slide43.xml"/>
  <Override ContentType="application/vnd.openxmlformats-officedocument.presentationml.slide+xml" PartName="/ppt/slides/slide5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60.xml"/>
  <Override ContentType="application/vnd.openxmlformats-officedocument.presentationml.slide+xml" PartName="/ppt/slides/slide3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41.xml"/>
  <Override ContentType="application/vnd.openxmlformats-officedocument.presentationml.slide+xml" PartName="/ppt/slides/slide36.xml"/>
  <Override ContentType="application/vnd.openxmlformats-officedocument.presentationml.slide+xml" PartName="/ppt/slides/slide15.xml"/>
  <Override ContentType="application/vnd.openxmlformats-officedocument.presentationml.slide+xml" PartName="/ppt/slides/slide32.xml"/>
  <Override ContentType="application/vnd.openxmlformats-officedocument.presentationml.slide+xml" PartName="/ppt/slides/slide53.xml"/>
  <Override ContentType="application/vnd.openxmlformats-officedocument.presentationml.slide+xml" PartName="/ppt/slides/slide17.xml"/>
  <Override ContentType="application/vnd.openxmlformats-officedocument.presentationml.slide+xml" PartName="/ppt/slides/slide50.xml"/>
  <Override ContentType="application/vnd.openxmlformats-officedocument.presentationml.slide+xml" PartName="/ppt/slides/slide64.xml"/>
  <Override ContentType="application/vnd.openxmlformats-officedocument.presentationml.slide+xml" PartName="/ppt/slides/slide6.xml"/>
  <Override ContentType="application/vnd.openxmlformats-officedocument.presentationml.slide+xml" PartName="/ppt/slides/slide55.xml"/>
  <Override ContentType="application/vnd.openxmlformats-officedocument.presentationml.slide+xml" PartName="/ppt/slides/slide58.xml"/>
  <Override ContentType="application/vnd.openxmlformats-officedocument.presentationml.slide+xml" PartName="/ppt/slides/slide49.xml"/>
  <Override ContentType="application/vnd.openxmlformats-officedocument.presentationml.slide+xml" PartName="/ppt/slides/slide1.xml"/>
  <Override ContentType="application/vnd.openxmlformats-officedocument.presentationml.slide+xml" PartName="/ppt/slides/slide40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59.xml"/>
  <Override ContentType="application/vnd.openxmlformats-officedocument.presentationml.slide+xml" PartName="/ppt/slides/slide6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62.xml"/>
  <Override ContentType="application/vnd.openxmlformats-officedocument.presentationml.slide+xml" PartName="/ppt/slides/slide39.xml"/>
  <Override ContentType="application/vnd.openxmlformats-officedocument.presentationml.slide+xml" PartName="/ppt/slides/slide38.xml"/>
  <Override ContentType="application/vnd.openxmlformats-officedocument.presentationml.slide+xml" PartName="/ppt/slides/slide25.xml"/>
  <Override ContentType="application/vnd.openxmlformats-officedocument.presentationml.slide+xml" PartName="/ppt/slides/slide51.xml"/>
  <Override ContentType="application/vnd.openxmlformats-officedocument.presentationml.slide+xml" PartName="/ppt/slides/slide47.xml"/>
  <Override ContentType="application/vnd.openxmlformats-officedocument.presentationml.slide+xml" PartName="/ppt/slides/slide61.xml"/>
  <Override ContentType="application/vnd.openxmlformats-officedocument.presentationml.slide+xml" PartName="/ppt/slides/slide33.xml"/>
  <Override ContentType="application/vnd.openxmlformats-officedocument.presentationml.slide+xml" PartName="/ppt/slides/slide29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37.xml"/>
  <Override ContentType="application/vnd.openxmlformats-officedocument.presentationml.slide+xml" PartName="/ppt/slides/slide44.xml"/>
  <Override ContentType="application/vnd.openxmlformats-officedocument.presentationml.slide+xml" PartName="/ppt/slides/slide57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35.xml"/>
  <Override ContentType="application/vnd.openxmlformats-officedocument.presentationml.slide+xml" PartName="/ppt/slides/slide22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46.xml"/>
  <Override ContentType="application/vnd.openxmlformats-officedocument.presentationml.slide+xml" PartName="/ppt/slides/slide18.xml"/>
  <Override ContentType="application/vnd.openxmlformats-officedocument.presentationml.slide+xml" PartName="/ppt/slides/slide20.xml"/>
  <Override ContentType="application/vnd.openxmlformats-officedocument.presentationml.slide+xml" PartName="/ppt/slides/slide42.xml"/>
  <Override ContentType="application/vnd.openxmlformats-officedocument.presentationml.slide+xml" PartName="/ppt/slides/slide24.xml"/>
  <Override ContentType="application/vnd.openxmlformats-officedocument.presentationml.slide+xml" PartName="/ppt/slides/slide12.xml"/>
  <Override ContentType="application/vnd.openxmlformats-officedocument.presentationml.slide+xml" PartName="/ppt/slides/slide63.xml"/>
  <Override ContentType="application/vnd.openxmlformats-officedocument.presentationml.slide+xml" PartName="/ppt/slides/slide9.xml"/>
  <Override ContentType="application/vnd.openxmlformats-officedocument.presentationml.slide+xml" PartName="/ppt/slides/slide52.xml"/>
  <Override ContentType="application/vnd.openxmlformats-officedocument.presentationml.slide+xml" PartName="/ppt/slides/slide65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1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58" Type="http://schemas.openxmlformats.org/officeDocument/2006/relationships/slide" Target="slides/slide52.xml"/><Relationship Id="rId12" Type="http://schemas.openxmlformats.org/officeDocument/2006/relationships/slide" Target="slides/slide6.xml"/><Relationship Id="rId50" Type="http://schemas.openxmlformats.org/officeDocument/2006/relationships/slide" Target="slides/slide44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15" Type="http://schemas.openxmlformats.org/officeDocument/2006/relationships/slide" Target="slides/slide9.xml"/><Relationship Id="rId25" Type="http://schemas.openxmlformats.org/officeDocument/2006/relationships/slide" Target="slides/slide19.xml"/><Relationship Id="rId74" Type="http://schemas.openxmlformats.org/officeDocument/2006/relationships/slide" Target="slides/slide68.xml"/><Relationship Id="rId62" Type="http://schemas.openxmlformats.org/officeDocument/2006/relationships/slide" Target="slides/slide56.xml"/><Relationship Id="rId29" Type="http://schemas.openxmlformats.org/officeDocument/2006/relationships/slide" Target="slides/slide23.xml"/><Relationship Id="rId35" Type="http://schemas.openxmlformats.org/officeDocument/2006/relationships/slide" Target="slides/slide29.xml"/><Relationship Id="rId13" Type="http://schemas.openxmlformats.org/officeDocument/2006/relationships/slide" Target="slides/slide7.xml"/><Relationship Id="rId8" Type="http://schemas.openxmlformats.org/officeDocument/2006/relationships/slide" Target="slides/slide2.xml"/><Relationship Id="rId4" Type="http://schemas.openxmlformats.org/officeDocument/2006/relationships/tableStyles" Target="tableStyles1.xml"/><Relationship Id="rId42" Type="http://schemas.openxmlformats.org/officeDocument/2006/relationships/slide" Target="slides/slide36.xml"/><Relationship Id="rId71" Type="http://schemas.openxmlformats.org/officeDocument/2006/relationships/slide" Target="slides/slide65.xml"/><Relationship Id="rId9" Type="http://schemas.openxmlformats.org/officeDocument/2006/relationships/slide" Target="slides/slide3.xml"/><Relationship Id="rId31" Type="http://schemas.openxmlformats.org/officeDocument/2006/relationships/slide" Target="slides/slide25.xml"/><Relationship Id="rId48" Type="http://schemas.openxmlformats.org/officeDocument/2006/relationships/slide" Target="slides/slide42.xml"/><Relationship Id="rId43" Type="http://schemas.openxmlformats.org/officeDocument/2006/relationships/slide" Target="slides/slide37.xml"/><Relationship Id="rId33" Type="http://schemas.openxmlformats.org/officeDocument/2006/relationships/slide" Target="slides/slide27.xml"/><Relationship Id="rId44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24" Type="http://schemas.openxmlformats.org/officeDocument/2006/relationships/slide" Target="slides/slide18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" Type="http://schemas.openxmlformats.org/officeDocument/2006/relationships/viewProps" Target="viewProps1.xml"/><Relationship Id="rId59" Type="http://schemas.openxmlformats.org/officeDocument/2006/relationships/slide" Target="slides/slide53.xml"/><Relationship Id="rId45" Type="http://schemas.openxmlformats.org/officeDocument/2006/relationships/slide" Target="slides/slide39.xml"/><Relationship Id="rId6" Type="http://schemas.openxmlformats.org/officeDocument/2006/relationships/notesMaster" Target="notesMasters/notesMaster1.xml"/><Relationship Id="rId57" Type="http://schemas.openxmlformats.org/officeDocument/2006/relationships/slide" Target="slides/slide51.xml"/><Relationship Id="rId41" Type="http://schemas.openxmlformats.org/officeDocument/2006/relationships/slide" Target="slides/slide35.xml"/><Relationship Id="rId56" Type="http://schemas.openxmlformats.org/officeDocument/2006/relationships/slide" Target="slides/slide50.xml"/><Relationship Id="rId66" Type="http://schemas.openxmlformats.org/officeDocument/2006/relationships/slide" Target="slides/slide60.xml"/><Relationship Id="rId51" Type="http://schemas.openxmlformats.org/officeDocument/2006/relationships/slide" Target="slides/slide45.xml"/><Relationship Id="rId40" Type="http://schemas.openxmlformats.org/officeDocument/2006/relationships/slide" Target="slides/slide34.xml"/><Relationship Id="rId54" Type="http://schemas.openxmlformats.org/officeDocument/2006/relationships/slide" Target="slides/slide48.xml"/><Relationship Id="rId28" Type="http://schemas.openxmlformats.org/officeDocument/2006/relationships/slide" Target="slides/slide2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60" Type="http://schemas.openxmlformats.org/officeDocument/2006/relationships/slide" Target="slides/slide54.xml"/><Relationship Id="rId39" Type="http://schemas.openxmlformats.org/officeDocument/2006/relationships/slide" Target="slides/slide33.xml"/><Relationship Id="rId68" Type="http://schemas.openxmlformats.org/officeDocument/2006/relationships/slide" Target="slides/slide62.xml"/><Relationship Id="rId11" Type="http://schemas.openxmlformats.org/officeDocument/2006/relationships/slide" Target="slides/slide5.xml"/><Relationship Id="rId14" Type="http://schemas.openxmlformats.org/officeDocument/2006/relationships/slide" Target="slides/slide8.xml"/><Relationship Id="rId7" Type="http://schemas.openxmlformats.org/officeDocument/2006/relationships/slide" Target="slides/slide1.xml"/><Relationship Id="rId73" Type="http://schemas.openxmlformats.org/officeDocument/2006/relationships/slide" Target="slides/slide67.xml"/><Relationship Id="rId70" Type="http://schemas.openxmlformats.org/officeDocument/2006/relationships/slide" Target="slides/slide64.xml"/><Relationship Id="rId69" Type="http://schemas.openxmlformats.org/officeDocument/2006/relationships/slide" Target="slides/slide63.xml"/><Relationship Id="rId27" Type="http://schemas.openxmlformats.org/officeDocument/2006/relationships/slide" Target="slides/slide21.xml"/><Relationship Id="rId53" Type="http://schemas.openxmlformats.org/officeDocument/2006/relationships/slide" Target="slides/slide47.xml"/><Relationship Id="rId34" Type="http://schemas.openxmlformats.org/officeDocument/2006/relationships/slide" Target="slides/slide28.xml"/><Relationship Id="rId61" Type="http://schemas.openxmlformats.org/officeDocument/2006/relationships/slide" Target="slides/slide55.xml"/><Relationship Id="rId22" Type="http://schemas.openxmlformats.org/officeDocument/2006/relationships/slide" Target="slides/slide16.xml"/><Relationship Id="rId1" Type="http://schemas.openxmlformats.org/officeDocument/2006/relationships/theme" Target="theme/theme1.xml"/><Relationship Id="rId30" Type="http://schemas.openxmlformats.org/officeDocument/2006/relationships/slide" Target="slides/slide24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72" Type="http://schemas.openxmlformats.org/officeDocument/2006/relationships/slide" Target="slides/slide66.xml"/><Relationship Id="rId65" Type="http://schemas.openxmlformats.org/officeDocument/2006/relationships/slide" Target="slides/slide59.xml"/><Relationship Id="rId49" Type="http://schemas.openxmlformats.org/officeDocument/2006/relationships/slide" Target="slides/slide43.xml"/><Relationship Id="rId21" Type="http://schemas.openxmlformats.org/officeDocument/2006/relationships/slide" Target="slides/slide15.xml"/><Relationship Id="rId67" Type="http://schemas.openxmlformats.org/officeDocument/2006/relationships/slide" Target="slides/slide61.xml"/><Relationship Id="rId63" Type="http://schemas.openxmlformats.org/officeDocument/2006/relationships/slide" Target="slides/slide57.xml"/><Relationship Id="rId32" Type="http://schemas.openxmlformats.org/officeDocument/2006/relationships/slide" Target="slides/slide26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52" Type="http://schemas.openxmlformats.org/officeDocument/2006/relationships/slide" Target="slides/slide46.xml"/><Relationship Id="rId17" Type="http://schemas.openxmlformats.org/officeDocument/2006/relationships/slide" Target="slides/slide11.xml"/><Relationship Id="rId55" Type="http://schemas.openxmlformats.org/officeDocument/2006/relationships/slide" Target="slides/slide49.xml"/><Relationship Id="rId3" Type="http://schemas.openxmlformats.org/officeDocument/2006/relationships/presProps" Target="presProps1.xml"/><Relationship Id="rId64" Type="http://schemas.openxmlformats.org/officeDocument/2006/relationships/slide" Target="slides/slide58.xml"/><Relationship Id="rId47" Type="http://schemas.openxmlformats.org/officeDocument/2006/relationships/slide" Target="slides/slide41.xml"/><Relationship Id="rId37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214.wmf"/><Relationship Id="rId7" Type="http://schemas.openxmlformats.org/officeDocument/2006/relationships/image" Target="../media/image203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wmf"/><Relationship Id="rId1" Type="http://schemas.openxmlformats.org/officeDocument/2006/relationships/image" Target="../media/image98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92.wmf"/><Relationship Id="rId3" Type="http://schemas.openxmlformats.org/officeDocument/2006/relationships/image" Target="../media/image180.wmf"/><Relationship Id="rId7" Type="http://schemas.openxmlformats.org/officeDocument/2006/relationships/image" Target="../media/image186.wmf"/><Relationship Id="rId12" Type="http://schemas.openxmlformats.org/officeDocument/2006/relationships/image" Target="../media/image191.wmf"/><Relationship Id="rId2" Type="http://schemas.openxmlformats.org/officeDocument/2006/relationships/image" Target="../media/image185.wmf"/><Relationship Id="rId16" Type="http://schemas.openxmlformats.org/officeDocument/2006/relationships/image" Target="../media/image195.wmf"/><Relationship Id="rId1" Type="http://schemas.openxmlformats.org/officeDocument/2006/relationships/image" Target="../media/image184.wmf"/><Relationship Id="rId6" Type="http://schemas.openxmlformats.org/officeDocument/2006/relationships/image" Target="../media/image183.wmf"/><Relationship Id="rId11" Type="http://schemas.openxmlformats.org/officeDocument/2006/relationships/image" Target="../media/image190.wmf"/><Relationship Id="rId5" Type="http://schemas.openxmlformats.org/officeDocument/2006/relationships/image" Target="../media/image182.wmf"/><Relationship Id="rId15" Type="http://schemas.openxmlformats.org/officeDocument/2006/relationships/image" Target="../media/image194.wmf"/><Relationship Id="rId10" Type="http://schemas.openxmlformats.org/officeDocument/2006/relationships/image" Target="../media/image189.wmf"/><Relationship Id="rId4" Type="http://schemas.openxmlformats.org/officeDocument/2006/relationships/image" Target="../media/image181.wmf"/><Relationship Id="rId9" Type="http://schemas.openxmlformats.org/officeDocument/2006/relationships/image" Target="../media/image188.wmf"/><Relationship Id="rId14" Type="http://schemas.openxmlformats.org/officeDocument/2006/relationships/image" Target="../media/image1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F094D-0887-482D-88DE-887622D02713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5395-8788-42A7-92CF-F03B46ED4C1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When the signal is transmitted over channel,</a:t>
            </a:r>
            <a:r>
              <a:rPr lang="en-IN" baseline="0" dirty="0" smtClean="0"/>
              <a:t> noise interferes with it. Because of this noise, errors are introduced in the received data.</a:t>
            </a:r>
          </a:p>
          <a:p>
            <a:r>
              <a:rPr lang="en-IN" baseline="0" dirty="0" smtClean="0"/>
              <a:t>These errors can be corrected with the help of ECC.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ECC uses channel encoder and decoder. </a:t>
            </a:r>
          </a:p>
          <a:p>
            <a:r>
              <a:rPr lang="en-IN" baseline="0" dirty="0" smtClean="0"/>
              <a:t>The channel encoder adds extra bits to the input message. </a:t>
            </a:r>
          </a:p>
          <a:p>
            <a:r>
              <a:rPr lang="en-IN" baseline="0" dirty="0" smtClean="0"/>
              <a:t>The decoder identifies the redundant bits and uses them to detect and correct errors in the received message,</a:t>
            </a:r>
          </a:p>
          <a:p>
            <a:endParaRPr lang="en-IN" baseline="0" dirty="0" smtClean="0"/>
          </a:p>
          <a:p>
            <a:r>
              <a:rPr lang="en-IN" baseline="0" dirty="0" smtClean="0"/>
              <a:t>Due to additional bits, the overall data rate increases.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5395-8788-42A7-92CF-F03B46ED4C1B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6AF-2AD7-4C40-9A24-AD72FDAC236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267E-CB9B-4EC0-8F62-FCB3A03F6F21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80D4-A67D-4C66-889A-42B22D1AA34A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0A1C-3410-41C9-84CB-FE05E2FDB3E9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18C-8CFF-4D34-8142-F8D08437F44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DDD-0ABC-4E2F-8E9E-9EC10E679DCB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DB4-4824-481A-8AA5-6B3F01786DD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8922-DA3A-4E61-B7A7-6EF29A652B5D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975B-6CDA-4BD3-B3BF-6071D43DAF40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A90-BE50-4CCD-B301-348E749270A5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8351-A604-444A-BB77-4A4DC65A7739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009B-C4E6-40F5-AA7A-1A1B9DF45EB7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8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8.png"/><Relationship Id="rId3" Type="http://schemas.openxmlformats.org/officeDocument/2006/relationships/image" Target="../media/image51.png"/><Relationship Id="rId7" Type="http://schemas.openxmlformats.org/officeDocument/2006/relationships/image" Target="../media/image73.png"/><Relationship Id="rId12" Type="http://schemas.openxmlformats.org/officeDocument/2006/relationships/image" Target="../media/image6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5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5.png"/><Relationship Id="rId5" Type="http://schemas.openxmlformats.org/officeDocument/2006/relationships/image" Target="../media/image81.png"/><Relationship Id="rId4" Type="http://schemas.openxmlformats.org/officeDocument/2006/relationships/image" Target="../media/image84.png"/></Relationships>
</file>

<file path=ppt/slides/_rels/slide29.xml.rels><?xml version="1.0" encoding="UTF-8" standalone="yes"?>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4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7.png"/><Relationship Id="rId4" Type="http://schemas.openxmlformats.org/officeDocument/2006/relationships/oleObject" Target="../embeddings/oleObject2.bin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image" Target="../media/image221.png"/><Relationship Id="rId5" Type="http://schemas.openxmlformats.org/officeDocument/2006/relationships/image" Target="../media/image224.png"/><Relationship Id="rId8" Type="http://schemas.openxmlformats.org/officeDocument/2006/relationships/image" Target="../media/image227.png"/><Relationship Id="rId4" Type="http://schemas.openxmlformats.org/officeDocument/2006/relationships/image" Target="../media/image223.png"/><Relationship Id="rId9" Type="http://schemas.openxmlformats.org/officeDocument/2006/relationships/image" Target="../media/image22.png"/><Relationship Id="rId3" Type="http://schemas.openxmlformats.org/officeDocument/2006/relationships/image" Target="../media/image222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5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70.png"/><Relationship Id="rId5" Type="http://schemas.openxmlformats.org/officeDocument/2006/relationships/image" Target="../media/image156.png"/><Relationship Id="rId10" Type="http://schemas.openxmlformats.org/officeDocument/2006/relationships/image" Target="../media/image169.png"/><Relationship Id="rId4" Type="http://schemas.openxmlformats.org/officeDocument/2006/relationships/image" Target="../media/image153.png"/><Relationship Id="rId9" Type="http://schemas.openxmlformats.org/officeDocument/2006/relationships/image" Target="../media/image1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0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6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164.png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68.png"/><Relationship Id="rId14" Type="http://schemas.openxmlformats.org/officeDocument/2006/relationships/oleObject" Target="../embeddings/oleObject4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211.png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211.png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211.png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 2 :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Error Control Coding Techniques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block codes – Hamming codes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5317" y="4876800"/>
            <a:ext cx="2490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Prepared by </a:t>
            </a:r>
          </a:p>
          <a:p>
            <a:pPr algn="ct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G.Balamurugan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Assistant Professor, MIT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580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 (6,3) code 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90600"/>
            <a:ext cx="40100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514600"/>
            <a:ext cx="4438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276600"/>
            <a:ext cx="2762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276600"/>
            <a:ext cx="285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3276600"/>
            <a:ext cx="2857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768086" y="3657600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7597" y="5410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9950" y="4038600"/>
            <a:ext cx="1390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91936" y="6019800"/>
            <a:ext cx="164726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4076700"/>
            <a:ext cx="1428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250" y="5829300"/>
            <a:ext cx="1962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85950" y="4114800"/>
            <a:ext cx="49434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86536" y="5715000"/>
            <a:ext cx="48116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Consider a systematic block code whose parity check equations are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 m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are message bits and 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are check bits. Find the generator matrix and parity check matrix..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524000"/>
            <a:ext cx="2590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3581400" cy="129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76800"/>
            <a:ext cx="2435019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733800"/>
            <a:ext cx="1390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876800"/>
            <a:ext cx="164726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5334000"/>
            <a:ext cx="3276600" cy="114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systematic (6,3) code has the following generator matrix :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Determine generator parity array matrix and parity check matrix?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34956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724400"/>
            <a:ext cx="2152650" cy="115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33800"/>
            <a:ext cx="1428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733800"/>
            <a:ext cx="1962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4572000"/>
            <a:ext cx="31723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3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76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generator matrix for a (6,3) block code is given below. Find all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the code.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2566219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5908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2564" y="3505200"/>
          <a:ext cx="39624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9795" y="313586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Possible messages: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0" y="2895600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87223" y="28194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54964" y="3505200"/>
          <a:ext cx="29718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3164" y="31242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Parity bits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02964" y="3505200"/>
          <a:ext cx="9906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50564" y="3124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3 ( Alternate method)</a:t>
            </a:r>
            <a:endParaRPr lang="en-IN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76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generator matrix for a (6,3) block code is given below. Find all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the code.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143000"/>
            <a:ext cx="2566219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8288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0" y="2057400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87223" y="19812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286000"/>
            <a:ext cx="358573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124200"/>
            <a:ext cx="658127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3781425"/>
          <a:ext cx="39624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38231" y="344066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Possible messages: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43400" y="3781425"/>
          <a:ext cx="34290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33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p1=(m2⊕m3)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p2=</a:t>
                      </a:r>
                      <a:r>
                        <a:rPr lang="en-IN" sz="14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m1⊕m3)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IN" sz="10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=(m1⊕m2)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0" y="34290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Parity bits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848600" y="3781425"/>
          <a:ext cx="11430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U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55364" y="3440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4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generator matrix for a (6,3) block code is given below. Find all codeword of the code.</a:t>
            </a:r>
          </a:p>
          <a:p>
            <a:pPr algn="just"/>
            <a:endParaRPr lang="en-IN" sz="20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29540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0574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0" y="2209801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87223" y="2133601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00400"/>
            <a:ext cx="661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5113" y="2438400"/>
            <a:ext cx="3533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" y="3781425"/>
          <a:ext cx="39624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62031" y="344066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Possible messages: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67200" y="3781425"/>
          <a:ext cx="34290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p1=</a:t>
                      </a:r>
                      <a:r>
                        <a:rPr lang="en-IN" sz="14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m1⊕m3)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p2=(m1⊕m2)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p3=(m2⊕m3)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257800" y="34290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Parity bits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772400" y="3781425"/>
          <a:ext cx="11430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U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679164" y="3440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Block Codes – Parity Check matrix (H)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Parity check matrix (H) enable us to decode the received codeword.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2057400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7597" y="3505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0" y="2438400"/>
            <a:ext cx="1390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936" y="4191000"/>
            <a:ext cx="164726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476500"/>
            <a:ext cx="1428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0" y="4000500"/>
            <a:ext cx="1962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85950" y="2514600"/>
            <a:ext cx="49434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6536" y="3886200"/>
            <a:ext cx="48116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28600" y="5313744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Rows of G are orthogonal to the rows of H.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5334000"/>
            <a:ext cx="1219200" cy="4012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28600" y="6019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check the received vector is a valid member of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codeset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6095999"/>
            <a:ext cx="1066800" cy="41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Syndrome Testing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check received codeword is valid or not.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S=0 ( the received without error 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S</a:t>
            </a:r>
            <a:r>
              <a:rPr lang="en-IN" sz="20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≠0 ( the received with error)</a:t>
            </a:r>
          </a:p>
          <a:p>
            <a:r>
              <a:rPr lang="en-IN" sz="20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The receiver perform ARQ / FEC</a:t>
            </a:r>
          </a:p>
          <a:p>
            <a:pPr lvl="1"/>
            <a:r>
              <a:rPr lang="en-IN" sz="1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FEC – Locate the error and correct them</a:t>
            </a:r>
          </a:p>
          <a:p>
            <a:pPr lvl="1"/>
            <a:r>
              <a:rPr lang="en-IN" sz="1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ARQ – Request for retransmission.</a:t>
            </a:r>
          </a:p>
          <a:p>
            <a:pPr lvl="1"/>
            <a:endParaRPr lang="en-IN" sz="16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ea typeface="Cambria Math"/>
                <a:cs typeface="Times New Roman" pitchFamily="18" charset="0"/>
              </a:rPr>
              <a:t>Error detection &amp; correction </a:t>
            </a:r>
          </a:p>
          <a:p>
            <a:pPr lvl="1"/>
            <a:r>
              <a:rPr lang="en-IN" sz="1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Calculate the syndrome ‘S’</a:t>
            </a:r>
          </a:p>
          <a:p>
            <a:pPr lvl="1"/>
            <a:r>
              <a:rPr lang="en-IN" sz="1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Locate the error pattern corresponding to the ‘S’ from the syndrome lookup table</a:t>
            </a:r>
          </a:p>
          <a:p>
            <a:pPr lvl="1"/>
            <a:r>
              <a:rPr lang="en-IN" sz="1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Correct the received codeword by performing modulo-2 addition with error pattern.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828800"/>
            <a:ext cx="1143000" cy="49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828800"/>
            <a:ext cx="1443038" cy="457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466850"/>
            <a:ext cx="324612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Syndrome Look-Up table (6,3)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72840"/>
          <a:ext cx="464820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90600"/>
                <a:gridCol w="457200"/>
                <a:gridCol w="533400"/>
                <a:gridCol w="457200"/>
                <a:gridCol w="457200"/>
                <a:gridCol w="533400"/>
                <a:gridCol w="609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Location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Error Pattern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nd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67600" y="3657600"/>
          <a:ext cx="1447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Syndrome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025" y="990600"/>
            <a:ext cx="1222375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914400"/>
            <a:ext cx="2819400" cy="85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14" y="1828800"/>
            <a:ext cx="1495986" cy="90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36" y="2819400"/>
            <a:ext cx="164726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2971800" y="12192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192" y="3352800"/>
            <a:ext cx="25728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91000" y="2568872"/>
            <a:ext cx="1447800" cy="47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467600" y="3657600"/>
          <a:ext cx="1447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Syndrome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467600" y="3657600"/>
          <a:ext cx="1447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Syndrome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84381" y="914400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Calculate the syndrome ‘S’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0" y="30480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Locate the error pattern corresponding to the ‘S’ from the syndrome lookup table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4 (Contd.)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Assume that the codeword 101110 is transmitted and the vector 001110 is received. Show how a decoder can correct the error.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1143000" cy="49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963" y="18288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015295"/>
            <a:ext cx="1292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 = 001110</a:t>
            </a:r>
            <a:endParaRPr lang="en-I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786695"/>
            <a:ext cx="25728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701095"/>
            <a:ext cx="2971800" cy="1328105"/>
          </a:xfrm>
          <a:prstGeom prst="rect">
            <a:avLst/>
          </a:prstGeom>
          <a:noFill/>
        </p:spPr>
      </p:pic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05400"/>
            <a:ext cx="1386840" cy="304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67789" y="5498068"/>
            <a:ext cx="788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Locate the error pattern corresponding to the ‘S’ from the syndrome lookup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52626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Calculate the syndrome ‘S’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6019800"/>
            <a:ext cx="2423160" cy="304800"/>
          </a:xfrm>
          <a:prstGeom prst="rect">
            <a:avLst/>
          </a:prstGeom>
          <a:noFill/>
        </p:spPr>
      </p:pic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0431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8480" y="4470400"/>
            <a:ext cx="1417320" cy="250853"/>
          </a:xfrm>
          <a:prstGeom prst="rect">
            <a:avLst/>
          </a:prstGeom>
          <a:noFill/>
        </p:spPr>
      </p:pic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0433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4851400"/>
            <a:ext cx="1447800" cy="254000"/>
          </a:xfrm>
          <a:prstGeom prst="rect">
            <a:avLst/>
          </a:prstGeom>
          <a:noFill/>
        </p:spPr>
      </p:pic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0435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181600"/>
            <a:ext cx="1447800" cy="251792"/>
          </a:xfrm>
          <a:prstGeom prst="rect">
            <a:avLst/>
          </a:prstGeom>
          <a:noFill/>
        </p:spPr>
      </p:pic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0437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61568" y="3352800"/>
            <a:ext cx="2630032" cy="10668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324600" y="3276600"/>
            <a:ext cx="2743200" cy="2209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80355"/>
            <a:ext cx="6592887" cy="264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8382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752600"/>
            <a:ext cx="2443162" cy="40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819400"/>
            <a:ext cx="1614487" cy="118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729336"/>
            <a:ext cx="2443162" cy="40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1729336"/>
            <a:ext cx="2389904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1761574"/>
            <a:ext cx="323850" cy="3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1776228"/>
            <a:ext cx="304800" cy="3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1729336"/>
            <a:ext cx="2286000" cy="36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729336"/>
            <a:ext cx="2443162" cy="40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01758E-7 L 0.31649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49 0.00393 L 0.67482 0.00393 " pathEditMode="relative" ptsTypes="AA">
                                      <p:cBhvr>
                                        <p:cTn id="10" dur="2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01758E-7 L 0.31649 0.003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3334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43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ea typeface="Cambria Math"/>
                <a:cs typeface="Times New Roman" pitchFamily="18" charset="0"/>
              </a:rPr>
              <a:t>3. Correct the received codeword by performing modulo-2 addition with error pattern.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4 (Contd.)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1676400"/>
            <a:ext cx="1179286" cy="381000"/>
          </a:xfrm>
          <a:prstGeom prst="rect">
            <a:avLst/>
          </a:prstGeom>
          <a:noFill/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362200"/>
            <a:ext cx="4572000" cy="304800"/>
          </a:xfrm>
          <a:prstGeom prst="rect">
            <a:avLst/>
          </a:prstGeom>
          <a:noFill/>
        </p:spPr>
      </p:pic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3048000"/>
            <a:ext cx="2394857" cy="3048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5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229600" cy="2362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parity check matrix for a (7,4) linear block code is given by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 Find the generator matrix  2. List all the code vectors. 3.  Compute the syndrome  4. Received codeword is 1011101, find the syndrome and correct the transmitted codeword.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305174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2971800"/>
            <a:ext cx="3438525" cy="138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4604" y="458366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4423" y="458366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248400"/>
            <a:ext cx="7134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28310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320040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 Find the generator matrix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4088" y="5029200"/>
            <a:ext cx="4695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733425"/>
          <a:ext cx="3200400" cy="566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685800"/>
                <a:gridCol w="609600"/>
                <a:gridCol w="609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362700"/>
            <a:ext cx="7134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672465"/>
          <a:ext cx="44958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655"/>
                <a:gridCol w="1438655"/>
                <a:gridCol w="161849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4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m1⊕m2⊕m3)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4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m1⊕m2⊕m4)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4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m1⊕m3⊕m4)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72400" y="704850"/>
          <a:ext cx="1371600" cy="566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36409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Possible messages: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0169" y="35242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Parity bits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5132" y="3640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 List all the code vectors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454400"/>
          <a:ext cx="4953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990600"/>
                <a:gridCol w="457200"/>
                <a:gridCol w="533400"/>
                <a:gridCol w="457200"/>
                <a:gridCol w="457200"/>
                <a:gridCol w="533400"/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Location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Error Pattern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nd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9800" y="3439160"/>
          <a:ext cx="14478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Syndrome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6713"/>
            <a:ext cx="305174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199" y="1828800"/>
            <a:ext cx="3163591" cy="1352550"/>
          </a:xfrm>
          <a:prstGeom prst="rect">
            <a:avLst/>
          </a:prstGeom>
          <a:noFill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333500"/>
            <a:ext cx="1143000" cy="49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4191000" y="152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152400"/>
            <a:ext cx="2194560" cy="304800"/>
          </a:xfrm>
          <a:prstGeom prst="rect">
            <a:avLst/>
          </a:prstGeom>
          <a:noFill/>
        </p:spPr>
      </p:pic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762000"/>
            <a:ext cx="2179320" cy="304800"/>
          </a:xfrm>
          <a:prstGeom prst="rect">
            <a:avLst/>
          </a:prstGeom>
          <a:noFill/>
        </p:spPr>
      </p:pic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1371600"/>
            <a:ext cx="2179320" cy="304800"/>
          </a:xfrm>
          <a:prstGeom prst="rect">
            <a:avLst/>
          </a:prstGeom>
          <a:noFill/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19800" y="3454400"/>
          <a:ext cx="14478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Syndrome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19800" y="3454400"/>
          <a:ext cx="14478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Syndrome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  Compute the syndrome 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751" y="228600"/>
            <a:ext cx="870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4. Received codeword is 1011101 , find the syndrome and correct the transmitted codeword.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685800"/>
            <a:ext cx="2773680" cy="30480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1143000" cy="49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1295400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Calculate the syndrome ‘S’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501691"/>
            <a:ext cx="305174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545" y="3544677"/>
            <a:ext cx="2971800" cy="140832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9040" y="5029200"/>
            <a:ext cx="2194560" cy="304800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9040" y="5638800"/>
            <a:ext cx="2179320" cy="304800"/>
          </a:xfrm>
          <a:prstGeom prst="rect">
            <a:avLst/>
          </a:prstGeom>
          <a:noFill/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9040" y="6248400"/>
            <a:ext cx="2179320" cy="304800"/>
          </a:xfrm>
          <a:prstGeom prst="rect">
            <a:avLst/>
          </a:prstGeom>
          <a:noFill/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124450"/>
            <a:ext cx="3163591" cy="1352550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/>
          <p:nvPr/>
        </p:nvCxnSpPr>
        <p:spPr>
          <a:xfrm>
            <a:off x="6096000" y="48768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4953000"/>
            <a:ext cx="1386840" cy="304800"/>
          </a:xfrm>
          <a:prstGeom prst="rect">
            <a:avLst/>
          </a:prstGeom>
          <a:noFill/>
        </p:spPr>
      </p:pic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5410200"/>
            <a:ext cx="2773680" cy="304800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5715000"/>
            <a:ext cx="1179286" cy="381000"/>
          </a:xfrm>
          <a:prstGeom prst="rect">
            <a:avLst/>
          </a:prstGeom>
          <a:noFill/>
        </p:spPr>
      </p:pic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86714" y="6172200"/>
            <a:ext cx="272868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5562600" y="12954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Locate the error pattern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" y="1600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ea typeface="Cambria Math"/>
                <a:cs typeface="Times New Roman" pitchFamily="18" charset="0"/>
              </a:rPr>
              <a:t>3. Correct the received codeword by performing modulo-2 addition with error pattern.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Metrics – Hamming Code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276599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a codeword U is the number of nonzero elements in U</a:t>
            </a: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Hamming distance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between two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U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the number of elements in which they differ.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 distance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a linear block code is equal to the minimum weight of any nonzero codeword in the code.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Correct up to (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− 1) / 2 errors in each codeword.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Code with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can detect up to 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− 1] errors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505200"/>
          <a:ext cx="39624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0" y="3505200"/>
          <a:ext cx="11430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U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3505200"/>
          <a:ext cx="1143000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Weight</a:t>
                      </a:r>
                      <a:endParaRPr lang="en-IN" sz="11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 2 :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Error Control Coding Techniques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block codes – Cyclic codes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944" y="5105400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Advantage of cyclic code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 Easy to encode and possess a well defined mathematical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structure which led to the development of very efficient decoding schemes.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Cyclic code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9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cyclic code 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is a linear code that has the property that a cyclic shift on any of its 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produces another codeword. </a:t>
            </a:r>
          </a:p>
          <a:p>
            <a:pPr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Cyclic shift may be leftwards or rightwards by any number of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46807"/>
            <a:ext cx="8591550" cy="128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3810000"/>
            <a:ext cx="7762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4325" y="3810000"/>
            <a:ext cx="676275" cy="28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724400"/>
            <a:ext cx="70675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Encoding Cyclic code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Given an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cyclic code with generator polynomial g(x), the message polynomial m(x) is  encoded into a systematic codeword using the following steps: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Multiply m(x) by </a:t>
            </a: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Divide the result of the first step by g(x) and find the remainder r(x)</a:t>
            </a: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Add the remainder r(x) to the result of the first step to give the codeword.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2971800" y="2590800"/>
          <a:ext cx="399867" cy="350837"/>
        </p:xfrm>
        <a:graphic>
          <a:graphicData uri="http://schemas.openxmlformats.org/presentationml/2006/ole">
            <p:oleObj spid="_x0000_s160770" name="Equation" r:id="rId3" imgW="317160" imgH="279360" progId="Equation.3">
              <p:embed/>
            </p:oleObj>
          </a:graphicData>
        </a:graphic>
      </p:graphicFrame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886200"/>
            <a:ext cx="360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4133850"/>
            <a:ext cx="676275" cy="28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9906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Systematic Code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4196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Non- Systematic Code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651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an (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n,k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cyclic code with generator polynomial g(x), the message polynomial m(x) is  encoded into a non-systematic codeword by,</a:t>
            </a:r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5715000"/>
            <a:ext cx="1943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280" name="Shape 267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81" name="Google Shape;26728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Problem 1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282" name="Google Shape;267282;p1"/>
          <p:cNvSpPr txBox="1"/>
          <p:nvPr>
            <p:ph idx="1" type="body"/>
          </p:nvPr>
        </p:nvSpPr>
        <p:spPr>
          <a:xfrm>
            <a:off x="76200" y="1219201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Using generator polynomial                            , generate a systematic codeword from (7,4) codeword set for the message m=1011.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283" name="Google Shape;267283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7284" name="Google Shape;26728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799" y="1219200"/>
            <a:ext cx="1780117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85" name="Google Shape;2672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905000"/>
            <a:ext cx="35337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86" name="Google Shape;2672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5983" y="2801729"/>
            <a:ext cx="6234111" cy="39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287" name="Google Shape;267287;p1"/>
          <p:cNvSpPr txBox="1"/>
          <p:nvPr/>
        </p:nvSpPr>
        <p:spPr>
          <a:xfrm>
            <a:off x="304800" y="3962400"/>
            <a:ext cx="108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Verification: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288" name="Google Shape;267288;p1"/>
          <p:cNvSpPr txBox="1"/>
          <p:nvPr/>
        </p:nvSpPr>
        <p:spPr>
          <a:xfrm>
            <a:off x="228600" y="1902023"/>
            <a:ext cx="8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1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Parity Check codes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 parity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– Summing message bits gives parity bit.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Summing of codeword bits yields a zero ( Even parity)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32218"/>
            <a:ext cx="4305300" cy="354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4369475"/>
            <a:ext cx="411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code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modulo-2 sum of any two codeword produces another codeword.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Non-linear code: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modulo-2 sum of any two codeword will not produces another codeword.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09800"/>
            <a:ext cx="410570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(Polynomial division-Previous problem contd..)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63520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5410200"/>
            <a:ext cx="6191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990601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Using generator polynomial                            , generate a non-systematic codeword from (7,4) codeword set for the message m=1011.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799" y="990600"/>
            <a:ext cx="178011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38400"/>
            <a:ext cx="178011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1752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1943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429000"/>
            <a:ext cx="3829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4550" y="3886200"/>
            <a:ext cx="5124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4419600"/>
            <a:ext cx="430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590800" y="5257800"/>
            <a:ext cx="1840568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C(x)=(1 1 1 1 1 1 1)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Determination of Generator matrix from cyclic polynomial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Generator matrix (G) has the size of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kxn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Generator polynomial is given by,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Multiply both sides of this polynomial by          , where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=0,1,...,(k-1)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equation gives the polynomial for the rows of a generating polynomials.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14600"/>
            <a:ext cx="441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105400" y="3048000"/>
          <a:ext cx="457200" cy="433137"/>
        </p:xfrm>
        <a:graphic>
          <a:graphicData uri="http://schemas.openxmlformats.org/presentationml/2006/ole">
            <p:oleObj spid="_x0000_s215042" name="Equation" r:id="rId4" imgW="241200" imgH="228600" progId="Equation.3">
              <p:embed/>
            </p:oleObj>
          </a:graphicData>
        </a:graphic>
      </p:graphicFrame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563" y="4377465"/>
            <a:ext cx="7920037" cy="34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772400" y="2057400"/>
            <a:ext cx="833883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Q = n - k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289" name="Shape 267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90" name="Google Shape;2672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Problem 3A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291" name="Google Shape;267291;p2"/>
          <p:cNvSpPr txBox="1"/>
          <p:nvPr>
            <p:ph idx="1" type="body"/>
          </p:nvPr>
        </p:nvSpPr>
        <p:spPr>
          <a:xfrm>
            <a:off x="304794" y="1734263"/>
            <a:ext cx="853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Obtain the generator matrix corresponding to                                   for a (7,4) cyclic code.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292" name="Google Shape;267292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7293" name="Google Shape;26729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3999" y="1295400"/>
            <a:ext cx="1995312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294" name="Google Shape;267294;p2"/>
          <p:cNvSpPr txBox="1"/>
          <p:nvPr/>
        </p:nvSpPr>
        <p:spPr>
          <a:xfrm>
            <a:off x="609600" y="1992868"/>
            <a:ext cx="9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295" name="Google Shape;267295;p2"/>
          <p:cNvSpPr txBox="1"/>
          <p:nvPr/>
        </p:nvSpPr>
        <p:spPr>
          <a:xfrm>
            <a:off x="1066800" y="2362200"/>
            <a:ext cx="42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row of a generator matrix are given by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296" name="Google Shape;2672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815" y="2743200"/>
            <a:ext cx="3083983" cy="399365"/>
          </a:xfrm>
          <a:prstGeom prst="rect">
            <a:avLst/>
          </a:prstGeom>
          <a:noFill/>
          <a:ln>
            <a:noFill/>
          </a:ln>
        </p:spPr>
      </p:pic>
      <p:sp>
        <p:nvSpPr>
          <p:cNvPr id="267297" name="Google Shape;267297;p2"/>
          <p:cNvSpPr txBox="1"/>
          <p:nvPr/>
        </p:nvSpPr>
        <p:spPr>
          <a:xfrm>
            <a:off x="5754889" y="2754868"/>
            <a:ext cx="23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 = 0,1,...,(k-1)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298" name="Google Shape;267298;p2"/>
          <p:cNvSpPr txBox="1"/>
          <p:nvPr/>
        </p:nvSpPr>
        <p:spPr>
          <a:xfrm>
            <a:off x="228600" y="3276600"/>
            <a:ext cx="17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Row 1 : i=0;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299" name="Google Shape;2672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171950"/>
            <a:ext cx="2862263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300" name="Google Shape;267300;p2"/>
          <p:cNvSpPr txBox="1"/>
          <p:nvPr/>
        </p:nvSpPr>
        <p:spPr>
          <a:xfrm>
            <a:off x="228600" y="3600450"/>
            <a:ext cx="17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Row 2 : i=1;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301" name="Google Shape;2673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3867150"/>
            <a:ext cx="2862263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302" name="Google Shape;267302;p2"/>
          <p:cNvSpPr txBox="1"/>
          <p:nvPr/>
        </p:nvSpPr>
        <p:spPr>
          <a:xfrm>
            <a:off x="228600" y="3886200"/>
            <a:ext cx="17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Row 3 : i=2;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303" name="Google Shape;26730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6463" y="3562350"/>
            <a:ext cx="2840037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304" name="Google Shape;267304;p2"/>
          <p:cNvSpPr txBox="1"/>
          <p:nvPr/>
        </p:nvSpPr>
        <p:spPr>
          <a:xfrm>
            <a:off x="228600" y="4191000"/>
            <a:ext cx="17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Row 4 : i=3;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305" name="Google Shape;26730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6463" y="3257550"/>
            <a:ext cx="2840037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06" name="Google Shape;26730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09800" y="4832349"/>
            <a:ext cx="32956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07" name="Google Shape;26730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62214" y="4660910"/>
            <a:ext cx="1495986" cy="90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3B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Obtain the generator matrix corresponding to                                   for a (7,4) cyclic code.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39617" name="Object 1"/>
          <p:cNvGraphicFramePr>
            <a:graphicFrameLocks noChangeAspect="1"/>
          </p:cNvGraphicFramePr>
          <p:nvPr/>
        </p:nvGraphicFramePr>
        <p:xfrm>
          <a:off x="5562600" y="1638300"/>
          <a:ext cx="1995488" cy="342900"/>
        </p:xfrm>
        <a:graphic>
          <a:graphicData uri="http://schemas.openxmlformats.org/presentationml/2006/ole">
            <p:oleObj spid="_x0000_s239617" name="Equation" r:id="rId3" imgW="1282680" imgH="228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2098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2546350"/>
          <a:ext cx="3157287" cy="425450"/>
        </p:xfrm>
        <a:graphic>
          <a:graphicData uri="http://schemas.openxmlformats.org/presentationml/2006/ole">
            <p:oleObj spid="_x0000_s239618" name="Equation" r:id="rId4" imgW="1790640" imgH="24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0200" y="2514600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 t=k,k-1,....1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12420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Row 1 : t=4;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44805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Row 2 : t=3;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73380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Row 3 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=2;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03860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Row 4 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=1;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1941513" y="3132138"/>
          <a:ext cx="3106737" cy="331787"/>
        </p:xfrm>
        <a:graphic>
          <a:graphicData uri="http://schemas.openxmlformats.org/presentationml/2006/ole">
            <p:oleObj spid="_x0000_s239619" name="Equation" r:id="rId5" imgW="2145960" imgH="228600" progId="Equation.3">
              <p:embed/>
            </p:oleObj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1887538" y="3470275"/>
          <a:ext cx="3105150" cy="349250"/>
        </p:xfrm>
        <a:graphic>
          <a:graphicData uri="http://schemas.openxmlformats.org/presentationml/2006/ole">
            <p:oleObj spid="_x0000_s239620" name="Equation" r:id="rId6" imgW="2145960" imgH="241200" progId="Equation.3">
              <p:embed/>
            </p:oleObj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1895475" y="3773488"/>
          <a:ext cx="3089275" cy="350837"/>
        </p:xfrm>
        <a:graphic>
          <a:graphicData uri="http://schemas.openxmlformats.org/presentationml/2006/ole">
            <p:oleObj spid="_x0000_s239621" name="Equation" r:id="rId7" imgW="2133360" imgH="241200" progId="Equation.3">
              <p:embed/>
            </p:oleObj>
          </a:graphicData>
        </a:graphic>
      </p:graphicFrame>
      <p:graphicFrame>
        <p:nvGraphicFramePr>
          <p:cNvPr id="239622" name="Object 6"/>
          <p:cNvGraphicFramePr>
            <a:graphicFrameLocks noChangeAspect="1"/>
          </p:cNvGraphicFramePr>
          <p:nvPr/>
        </p:nvGraphicFramePr>
        <p:xfrm>
          <a:off x="1878013" y="4087813"/>
          <a:ext cx="3124200" cy="331787"/>
        </p:xfrm>
        <a:graphic>
          <a:graphicData uri="http://schemas.openxmlformats.org/presentationml/2006/ole">
            <p:oleObj spid="_x0000_s239622" name="Equation" r:id="rId8" imgW="2158920" imgH="228600" progId="Equation.3">
              <p:embed/>
            </p:oleObj>
          </a:graphicData>
        </a:graphic>
      </p:graphicFrame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6672263" y="3124200"/>
          <a:ext cx="1377950" cy="331788"/>
        </p:xfrm>
        <a:graphic>
          <a:graphicData uri="http://schemas.openxmlformats.org/presentationml/2006/ole">
            <p:oleObj spid="_x0000_s239623" name="Equation" r:id="rId9" imgW="952200" imgH="228600" progId="Equation.3">
              <p:embed/>
            </p:oleObj>
          </a:graphicData>
        </a:graphic>
      </p:graphicFrame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6580188" y="3429000"/>
          <a:ext cx="1617662" cy="331788"/>
        </p:xfrm>
        <a:graphic>
          <a:graphicData uri="http://schemas.openxmlformats.org/presentationml/2006/ole">
            <p:oleObj spid="_x0000_s239624" name="Equation" r:id="rId10" imgW="1117440" imgH="228600" progId="Equation.3">
              <p:embed/>
            </p:oleObj>
          </a:graphicData>
        </a:graphic>
      </p:graphicFrame>
      <p:graphicFrame>
        <p:nvGraphicFramePr>
          <p:cNvPr id="239625" name="Object 9"/>
          <p:cNvGraphicFramePr>
            <a:graphicFrameLocks noChangeAspect="1"/>
          </p:cNvGraphicFramePr>
          <p:nvPr/>
        </p:nvGraphicFramePr>
        <p:xfrm>
          <a:off x="6491288" y="3783013"/>
          <a:ext cx="1893887" cy="331787"/>
        </p:xfrm>
        <a:graphic>
          <a:graphicData uri="http://schemas.openxmlformats.org/presentationml/2006/ole">
            <p:oleObj spid="_x0000_s239625" name="Equation" r:id="rId11" imgW="1307880" imgH="228600" progId="Equation.3">
              <p:embed/>
            </p:oleObj>
          </a:graphicData>
        </a:graphic>
      </p:graphicFrame>
      <p:graphicFrame>
        <p:nvGraphicFramePr>
          <p:cNvPr id="239626" name="Object 10"/>
          <p:cNvGraphicFramePr>
            <a:graphicFrameLocks noChangeAspect="1"/>
          </p:cNvGraphicFramePr>
          <p:nvPr/>
        </p:nvGraphicFramePr>
        <p:xfrm>
          <a:off x="6662738" y="4164013"/>
          <a:ext cx="1489075" cy="331787"/>
        </p:xfrm>
        <a:graphic>
          <a:graphicData uri="http://schemas.openxmlformats.org/presentationml/2006/ole">
            <p:oleObj spid="_x0000_s239626" name="Equation" r:id="rId12" imgW="1028520" imgH="228600" progId="Equation.3">
              <p:embed/>
            </p:oleObj>
          </a:graphicData>
        </a:graphic>
      </p:graphicFrame>
      <p:graphicFrame>
        <p:nvGraphicFramePr>
          <p:cNvPr id="239627" name="Object 11"/>
          <p:cNvGraphicFramePr>
            <a:graphicFrameLocks noChangeAspect="1"/>
          </p:cNvGraphicFramePr>
          <p:nvPr/>
        </p:nvGraphicFramePr>
        <p:xfrm>
          <a:off x="1295400" y="4832350"/>
          <a:ext cx="3295650" cy="1647825"/>
        </p:xfrm>
        <a:graphic>
          <a:graphicData uri="http://schemas.openxmlformats.org/presentationml/2006/ole">
            <p:oleObj spid="_x0000_s239627" name="Equation" r:id="rId13" imgW="1828800" imgH="914400" progId="Equation.3">
              <p:embed/>
            </p:oleObj>
          </a:graphicData>
        </a:graphic>
      </p:graphicFrame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03818" y="4724400"/>
            <a:ext cx="10113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248400" y="5461000"/>
          <a:ext cx="1828800" cy="711200"/>
        </p:xfrm>
        <a:graphic>
          <a:graphicData uri="http://schemas.openxmlformats.org/presentationml/2006/ole">
            <p:oleObj spid="_x0000_s239628" name="Equation" r:id="rId15" imgW="18288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Cyclic Code Encoder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4008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53400" cy="38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712" y="3962400"/>
            <a:ext cx="8015288" cy="2352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1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4574"/>
            <a:ext cx="6324600" cy="27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1" y="5486401"/>
            <a:ext cx="6172199" cy="2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181601"/>
            <a:ext cx="6248400" cy="24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876800"/>
            <a:ext cx="6324600" cy="2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48200"/>
            <a:ext cx="642527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419600"/>
            <a:ext cx="6248400" cy="20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9" y="4114800"/>
            <a:ext cx="6234111" cy="27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685800"/>
            <a:ext cx="2466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98724" y="3048000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S2 downwards </a:t>
            </a:r>
            <a:r>
              <a:rPr lang="en-IN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K clock cycle</a:t>
            </a:r>
            <a:endParaRPr lang="en-IN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1905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3276600"/>
            <a:ext cx="6172200" cy="79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0" y="3276600"/>
            <a:ext cx="533400" cy="2819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133600" y="3276600"/>
            <a:ext cx="12192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400800" y="4111823"/>
            <a:ext cx="2328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Transmitting first message bit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4340423"/>
            <a:ext cx="259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Transmitting second message bit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4569023"/>
            <a:ext cx="237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Transmitting third message bit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4873823"/>
            <a:ext cx="238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Transmitting forth message bit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191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1800" y="1169045"/>
            <a:ext cx="5181600" cy="195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1219200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 closed up to K clock cycle</a:t>
            </a:r>
            <a:endParaRPr lang="en-IN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191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71800" y="1143000"/>
            <a:ext cx="5257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6490710" y="3048000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S2 upwards </a:t>
            </a:r>
            <a:r>
              <a:rPr lang="en-IN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(n-k) clock cycle</a:t>
            </a:r>
            <a:endParaRPr lang="en-IN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91142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 opened up to (n-k) clock cycle</a:t>
            </a:r>
            <a:endParaRPr lang="en-IN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5178623"/>
            <a:ext cx="1811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Transmitting Parity bit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17757" y="5483423"/>
            <a:ext cx="1811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Transmitting Parity bit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5788223"/>
            <a:ext cx="1811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Transmitting Parity bit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5000" y="6324600"/>
            <a:ext cx="49981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Codeword for the message bit 1011 is 1001011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animBg="1"/>
      <p:bldP spid="13" grpId="0" animBg="1"/>
      <p:bldP spid="17" grpId="0"/>
      <p:bldP spid="18" grpId="0"/>
      <p:bldP spid="19" grpId="0"/>
      <p:bldP spid="20" grpId="0"/>
      <p:bldP spid="9" grpId="0"/>
      <p:bldP spid="9" grpId="1"/>
      <p:bldP spid="23" grpId="0"/>
      <p:bldP spid="24" grpId="0"/>
      <p:bldP spid="26" grpId="0"/>
      <p:bldP spid="28" grpId="0"/>
      <p:bldP spid="30" grpId="0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Cyclic code Syndrome Calculation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53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657601"/>
            <a:ext cx="7086600" cy="164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" y="1600200"/>
            <a:ext cx="80867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" y="5477470"/>
            <a:ext cx="620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Errors are detected when the received vector is not a codeword.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Linear block codes,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cyclic codes 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S=r mod G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5782270"/>
            <a:ext cx="703385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86400"/>
            <a:ext cx="61150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81600"/>
            <a:ext cx="6153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8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953000"/>
            <a:ext cx="6096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650" y="4648200"/>
            <a:ext cx="6229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88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5" y="4419600"/>
            <a:ext cx="6296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Cyclic code Syndrome Calculation</a:t>
            </a:r>
            <a:endParaRPr lang="en-IN" sz="36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1800" y="1285875"/>
            <a:ext cx="2286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838200"/>
            <a:ext cx="6086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2895600"/>
            <a:ext cx="6096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received Codeword for the message bit 1011 is 1001011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352800"/>
            <a:ext cx="64484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350" y="3886200"/>
            <a:ext cx="6419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6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4114800"/>
            <a:ext cx="6438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7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5715000"/>
            <a:ext cx="6362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76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0025" y="6019800"/>
            <a:ext cx="62007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77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6324600"/>
            <a:ext cx="62388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78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6553200"/>
            <a:ext cx="6343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2971800" y="3352800"/>
            <a:ext cx="609600" cy="3505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733800" y="3352800"/>
            <a:ext cx="12192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354967" y="3810000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4038600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4340423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4645223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600" y="4876800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4967" y="5178623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5410200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600" y="5638800"/>
            <a:ext cx="27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closed &amp; S2 opened for ‘n’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5940623"/>
            <a:ext cx="3056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opened &amp; S2 closed for (n-k)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6245423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opened &amp; S2 closed for (n-k) clock</a:t>
            </a:r>
            <a:endParaRPr lang="en-IN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4600" y="6550223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S1 opened &amp; S2 closed for (n-k)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Syndrome Calculation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530600"/>
          <a:ext cx="4953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990600"/>
                <a:gridCol w="457200"/>
                <a:gridCol w="533400"/>
                <a:gridCol w="457200"/>
                <a:gridCol w="457200"/>
                <a:gridCol w="533400"/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Location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Error Pattern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nd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IN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3530600"/>
          <a:ext cx="14478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Syndrome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5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209675"/>
            <a:ext cx="2286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838200"/>
            <a:ext cx="693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syndrome pattern table for the given generator polynomial g(x)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09675"/>
            <a:ext cx="6086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Comparison of coded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uncoded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error performance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61722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524000" y="6400800"/>
            <a:ext cx="54988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ECC needs redundancy  - requires more transmission BW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1685925"/>
            <a:ext cx="76676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5340" y="1905000"/>
            <a:ext cx="4310060" cy="762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0" y="14478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Coding Gain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Sketch the encoder and syndrome for the generator polynomial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and obtain the syndrome for the received codeword 1001011.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24600" y="1219200"/>
          <a:ext cx="1905000" cy="342900"/>
        </p:xfrm>
        <a:graphic>
          <a:graphicData uri="http://schemas.openxmlformats.org/presentationml/2006/ole">
            <p:oleObj spid="_x0000_s248834" name="Equation" r:id="rId3" imgW="1269720" imgH="228600" progId="Equation.3">
              <p:embed/>
            </p:oleObj>
          </a:graphicData>
        </a:graphic>
      </p:graphicFrame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5226" y="2057401"/>
            <a:ext cx="514937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2209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Encoder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5" y="4476750"/>
            <a:ext cx="59340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5093" y="4431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Syndrome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 2 :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Error Control Coding Techniques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3237"/>
            <a:ext cx="8458200" cy="58975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codes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 In this coding scheme, each k-bit information block is converted to an n-bit block with (n-k) redundant bits added to k-bit symbols. These redundant bits are termed as parity bits that carry no information.</a:t>
            </a:r>
          </a:p>
          <a:p>
            <a:pPr algn="just"/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codes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 In this coding scheme, encoder takes one message bit at a time and generates two or more encoded bits. Encoder has a memory order of ‘m’. As it contains memory, it is implemented with sequential logic circuits.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codes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 information bits are followed by the parity bits.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codes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information bits are spread along the sequence. 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codes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encode one block at a time, independent of all other blocks that will be encoded.</a:t>
            </a: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Convolutions codes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encode much longer inputs at once, and hope to take advantage of this by spreading error correcting information over a long area.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1. Convolution Encoder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828800"/>
            <a:ext cx="494145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3448050" cy="3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91025"/>
            <a:ext cx="1171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4114800"/>
            <a:ext cx="1609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819400"/>
            <a:ext cx="2819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467225"/>
            <a:ext cx="2990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800600" y="1600200"/>
            <a:ext cx="4343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Initialize the memory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before encoding the first bit   (all-zero)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Clear out the memory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 encoding the last bit    (all-zero), a tail of zero-bits is appended to data bits.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85975" y="4391025"/>
            <a:ext cx="1447800" cy="27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05025" y="4695825"/>
            <a:ext cx="1047750" cy="25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495800" y="5181600"/>
            <a:ext cx="4648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Constraint length(K) : Number of shifts over which a single message bit can influence the encoder output.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200" y="4953000"/>
            <a:ext cx="4648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Dimension of the code: Encoder takes one message(k) bit at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 time and generates two coded(n) bits.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228600" y="5879068"/>
            <a:ext cx="46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 = 1 bit , n = 2 bits , Rate = k/n =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½  </a:t>
            </a:r>
            <a:r>
              <a:rPr lang="en-US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endParaRPr lang="en-US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228600" y="6199257"/>
            <a:ext cx="495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 = 2 bits , n = 4 bits , Rate = k/n =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½ </a:t>
            </a:r>
            <a:r>
              <a:rPr lang="en-US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525" y="228600"/>
            <a:ext cx="357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366868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95600"/>
            <a:ext cx="333184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724400"/>
            <a:ext cx="349277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36150" y="990601"/>
            <a:ext cx="3622099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2895600"/>
            <a:ext cx="3352800" cy="14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6400800"/>
            <a:ext cx="4086225" cy="390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23905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4419600"/>
            <a:ext cx="27527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Polynomial Representation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95400"/>
            <a:ext cx="494145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25" y="2314575"/>
            <a:ext cx="1171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1625" y="2038350"/>
            <a:ext cx="1609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2314575"/>
            <a:ext cx="1447800" cy="27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0450" y="2619375"/>
            <a:ext cx="1047750" cy="25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257550"/>
            <a:ext cx="1790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0" y="3257550"/>
            <a:ext cx="1752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3810000"/>
            <a:ext cx="2171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91400" y="3733800"/>
            <a:ext cx="1228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47800" y="4191000"/>
            <a:ext cx="5172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47800" y="4953000"/>
            <a:ext cx="5114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3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47800" y="5638800"/>
            <a:ext cx="552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3. State Diagram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state diagram is a way to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 the encoder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state diagram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contains all the states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all possible transitions between them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encoder, the state is represented by the content of the memory.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Hence, there are          states, K is the constraint length.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current input to the machine, can predict the output of the machine.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two transitions initiate from a state.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two transitions end up in a state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03786" y="3581400"/>
          <a:ext cx="468014" cy="304799"/>
        </p:xfrm>
        <a:graphic>
          <a:graphicData uri="http://schemas.openxmlformats.org/presentationml/2006/ole">
            <p:oleObj spid="_x0000_s69634" name="Equation" r:id="rId3" imgW="291960" imgH="1904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685799"/>
            <a:ext cx="4419600" cy="144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3. State Diagram</a:t>
            </a:r>
            <a:endParaRPr lang="en-IN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2133600"/>
            <a:ext cx="7772400" cy="455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4572000" y="2446338"/>
          <a:ext cx="3276600" cy="3864864"/>
        </p:xfrm>
        <a:graphic>
          <a:graphicData uri="http://schemas.openxmlformats.org/drawingml/2006/table">
            <a:tbl>
              <a:tblPr/>
              <a:tblGrid>
                <a:gridCol w="892175"/>
                <a:gridCol w="741363"/>
                <a:gridCol w="738187"/>
                <a:gridCol w="90487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457200" y="4127500"/>
            <a:ext cx="6096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b" anchorCtr="1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3200400" y="4127500"/>
            <a:ext cx="6096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b" anchorCtr="1"/>
          <a:lstStyle/>
          <a:p>
            <a:pPr algn="ctr"/>
            <a:r>
              <a:rPr lang="en-US" sz="1600"/>
              <a:t>01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1828800" y="2908300"/>
            <a:ext cx="6096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b"/>
          <a:lstStyle/>
          <a:p>
            <a:pPr algn="ctr"/>
            <a:r>
              <a:rPr lang="en-US" sz="1600" dirty="0"/>
              <a:t>00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1828800" y="5422900"/>
            <a:ext cx="6096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b" anchorCtr="1"/>
          <a:lstStyle/>
          <a:p>
            <a:pPr algn="ctr"/>
            <a:r>
              <a:rPr lang="en-US" sz="1600"/>
              <a:t>11</a:t>
            </a:r>
          </a:p>
        </p:txBody>
      </p:sp>
      <p:cxnSp>
        <p:nvCxnSpPr>
          <p:cNvPr id="12" name="AutoShape 59"/>
          <p:cNvCxnSpPr>
            <a:cxnSpLocks noChangeShapeType="1"/>
            <a:stCxn id="8" idx="0"/>
            <a:endCxn id="10" idx="1"/>
          </p:cNvCxnSpPr>
          <p:nvPr/>
        </p:nvCxnSpPr>
        <p:spPr bwMode="auto">
          <a:xfrm rot="16200000">
            <a:off x="838200" y="3136900"/>
            <a:ext cx="900113" cy="1052513"/>
          </a:xfrm>
          <a:prstGeom prst="curvedConnector2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triangle" w="med" len="med"/>
            <a:tailEnd/>
          </a:ln>
          <a:effectLst/>
        </p:spPr>
      </p:cxnSp>
      <p:cxnSp>
        <p:nvCxnSpPr>
          <p:cNvPr id="13" name="AutoShape 60"/>
          <p:cNvCxnSpPr>
            <a:cxnSpLocks noChangeShapeType="1"/>
            <a:stCxn id="10" idx="3"/>
            <a:endCxn id="9" idx="0"/>
          </p:cNvCxnSpPr>
          <p:nvPr/>
        </p:nvCxnSpPr>
        <p:spPr bwMode="auto">
          <a:xfrm>
            <a:off x="2452688" y="3213100"/>
            <a:ext cx="1052513" cy="900113"/>
          </a:xfrm>
          <a:prstGeom prst="curvedConnector2">
            <a:avLst/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" name="AutoShape 61"/>
          <p:cNvCxnSpPr>
            <a:cxnSpLocks noChangeShapeType="1"/>
            <a:stCxn id="9" idx="2"/>
            <a:endCxn id="11" idx="3"/>
          </p:cNvCxnSpPr>
          <p:nvPr/>
        </p:nvCxnSpPr>
        <p:spPr bwMode="auto">
          <a:xfrm rot="5400000">
            <a:off x="2490788" y="4713288"/>
            <a:ext cx="976313" cy="1052513"/>
          </a:xfrm>
          <a:prstGeom prst="curvedConnector2">
            <a:avLst/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5" name="AutoShape 62"/>
          <p:cNvCxnSpPr>
            <a:cxnSpLocks noChangeShapeType="1"/>
            <a:stCxn id="11" idx="1"/>
            <a:endCxn id="8" idx="2"/>
          </p:cNvCxnSpPr>
          <p:nvPr/>
        </p:nvCxnSpPr>
        <p:spPr bwMode="auto">
          <a:xfrm rot="10800000">
            <a:off x="762000" y="4751388"/>
            <a:ext cx="1052513" cy="976313"/>
          </a:xfrm>
          <a:prstGeom prst="curvedConnector2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triangle" w="med" len="med"/>
            <a:tailEnd/>
          </a:ln>
          <a:effectLst/>
        </p:spPr>
      </p:cxnSp>
      <p:sp>
        <p:nvSpPr>
          <p:cNvPr id="16" name="Arc 63"/>
          <p:cNvSpPr>
            <a:spLocks/>
          </p:cNvSpPr>
          <p:nvPr/>
        </p:nvSpPr>
        <p:spPr bwMode="auto">
          <a:xfrm>
            <a:off x="1066800" y="3824288"/>
            <a:ext cx="2114550" cy="546100"/>
          </a:xfrm>
          <a:custGeom>
            <a:avLst/>
            <a:gdLst>
              <a:gd name="G0" fmla="+- 21560 0 0"/>
              <a:gd name="G1" fmla="+- 21600 0 0"/>
              <a:gd name="G2" fmla="+- 21600 0 0"/>
              <a:gd name="T0" fmla="*/ 0 w 42789"/>
              <a:gd name="T1" fmla="*/ 20294 h 21600"/>
              <a:gd name="T2" fmla="*/ 42789 w 42789"/>
              <a:gd name="T3" fmla="*/ 17611 h 21600"/>
              <a:gd name="T4" fmla="*/ 21560 w 4278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89" h="21600" fill="none" extrusionOk="0">
                <a:moveTo>
                  <a:pt x="-1" y="20293"/>
                </a:moveTo>
                <a:cubicBezTo>
                  <a:pt x="690" y="8892"/>
                  <a:pt x="10137" y="-1"/>
                  <a:pt x="21560" y="0"/>
                </a:cubicBezTo>
                <a:cubicBezTo>
                  <a:pt x="31951" y="0"/>
                  <a:pt x="40869" y="7398"/>
                  <a:pt x="42788" y="17611"/>
                </a:cubicBezTo>
              </a:path>
              <a:path w="42789" h="21600" stroke="0" extrusionOk="0">
                <a:moveTo>
                  <a:pt x="-1" y="20293"/>
                </a:moveTo>
                <a:cubicBezTo>
                  <a:pt x="690" y="8892"/>
                  <a:pt x="10137" y="-1"/>
                  <a:pt x="21560" y="0"/>
                </a:cubicBezTo>
                <a:cubicBezTo>
                  <a:pt x="31951" y="0"/>
                  <a:pt x="40869" y="7398"/>
                  <a:pt x="42788" y="17611"/>
                </a:cubicBezTo>
                <a:lnTo>
                  <a:pt x="2156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Arc 64"/>
          <p:cNvSpPr>
            <a:spLocks/>
          </p:cNvSpPr>
          <p:nvPr/>
        </p:nvSpPr>
        <p:spPr bwMode="auto">
          <a:xfrm flipV="1">
            <a:off x="1074738" y="4508500"/>
            <a:ext cx="2114550" cy="546100"/>
          </a:xfrm>
          <a:custGeom>
            <a:avLst/>
            <a:gdLst>
              <a:gd name="G0" fmla="+- 21412 0 0"/>
              <a:gd name="G1" fmla="+- 21600 0 0"/>
              <a:gd name="G2" fmla="+- 21600 0 0"/>
              <a:gd name="T0" fmla="*/ 0 w 42802"/>
              <a:gd name="T1" fmla="*/ 18759 h 21600"/>
              <a:gd name="T2" fmla="*/ 42802 w 42802"/>
              <a:gd name="T3" fmla="*/ 18592 h 21600"/>
              <a:gd name="T4" fmla="*/ 21412 w 428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02" h="21600" fill="none" extrusionOk="0">
                <a:moveTo>
                  <a:pt x="-1" y="18758"/>
                </a:moveTo>
                <a:cubicBezTo>
                  <a:pt x="1424" y="8021"/>
                  <a:pt x="10580" y="-1"/>
                  <a:pt x="21412" y="0"/>
                </a:cubicBezTo>
                <a:cubicBezTo>
                  <a:pt x="32179" y="0"/>
                  <a:pt x="41302" y="7929"/>
                  <a:pt x="42801" y="18592"/>
                </a:cubicBezTo>
              </a:path>
              <a:path w="42802" h="21600" stroke="0" extrusionOk="0">
                <a:moveTo>
                  <a:pt x="-1" y="18758"/>
                </a:moveTo>
                <a:cubicBezTo>
                  <a:pt x="1424" y="8021"/>
                  <a:pt x="10580" y="-1"/>
                  <a:pt x="21412" y="0"/>
                </a:cubicBezTo>
                <a:cubicBezTo>
                  <a:pt x="32179" y="0"/>
                  <a:pt x="41302" y="7929"/>
                  <a:pt x="42801" y="18592"/>
                </a:cubicBezTo>
                <a:lnTo>
                  <a:pt x="21412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rc 65"/>
          <p:cNvSpPr>
            <a:spLocks/>
          </p:cNvSpPr>
          <p:nvPr/>
        </p:nvSpPr>
        <p:spPr bwMode="auto">
          <a:xfrm flipV="1">
            <a:off x="1676400" y="2252663"/>
            <a:ext cx="915988" cy="655638"/>
          </a:xfrm>
          <a:custGeom>
            <a:avLst/>
            <a:gdLst>
              <a:gd name="G0" fmla="+- 21600 0 0"/>
              <a:gd name="G1" fmla="+- 19642 0 0"/>
              <a:gd name="G2" fmla="+- 21600 0 0"/>
              <a:gd name="T0" fmla="*/ 30586 w 43200"/>
              <a:gd name="T1" fmla="*/ 0 h 41242"/>
              <a:gd name="T2" fmla="*/ 9002 w 43200"/>
              <a:gd name="T3" fmla="*/ 2096 h 41242"/>
              <a:gd name="T4" fmla="*/ 21600 w 43200"/>
              <a:gd name="T5" fmla="*/ 19642 h 4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242" fill="none" extrusionOk="0">
                <a:moveTo>
                  <a:pt x="30586" y="-1"/>
                </a:moveTo>
                <a:cubicBezTo>
                  <a:pt x="38271" y="3515"/>
                  <a:pt x="43200" y="11190"/>
                  <a:pt x="43200" y="19642"/>
                </a:cubicBezTo>
                <a:cubicBezTo>
                  <a:pt x="43200" y="31571"/>
                  <a:pt x="33529" y="41242"/>
                  <a:pt x="21600" y="41242"/>
                </a:cubicBezTo>
                <a:cubicBezTo>
                  <a:pt x="9670" y="41242"/>
                  <a:pt x="0" y="31571"/>
                  <a:pt x="0" y="19642"/>
                </a:cubicBezTo>
                <a:cubicBezTo>
                  <a:pt x="-1" y="12684"/>
                  <a:pt x="3350" y="6153"/>
                  <a:pt x="9002" y="2096"/>
                </a:cubicBezTo>
              </a:path>
              <a:path w="43200" h="41242" stroke="0" extrusionOk="0">
                <a:moveTo>
                  <a:pt x="30586" y="-1"/>
                </a:moveTo>
                <a:cubicBezTo>
                  <a:pt x="38271" y="3515"/>
                  <a:pt x="43200" y="11190"/>
                  <a:pt x="43200" y="19642"/>
                </a:cubicBezTo>
                <a:cubicBezTo>
                  <a:pt x="43200" y="31571"/>
                  <a:pt x="33529" y="41242"/>
                  <a:pt x="21600" y="41242"/>
                </a:cubicBezTo>
                <a:cubicBezTo>
                  <a:pt x="9670" y="41242"/>
                  <a:pt x="0" y="31571"/>
                  <a:pt x="0" y="19642"/>
                </a:cubicBezTo>
                <a:cubicBezTo>
                  <a:pt x="-1" y="12684"/>
                  <a:pt x="3350" y="6153"/>
                  <a:pt x="9002" y="2096"/>
                </a:cubicBezTo>
                <a:lnTo>
                  <a:pt x="21600" y="19642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rc 66"/>
          <p:cNvSpPr>
            <a:spLocks/>
          </p:cNvSpPr>
          <p:nvPr/>
        </p:nvSpPr>
        <p:spPr bwMode="auto">
          <a:xfrm>
            <a:off x="1677988" y="6034088"/>
            <a:ext cx="915988" cy="655638"/>
          </a:xfrm>
          <a:custGeom>
            <a:avLst/>
            <a:gdLst>
              <a:gd name="G0" fmla="+- 21600 0 0"/>
              <a:gd name="G1" fmla="+- 19642 0 0"/>
              <a:gd name="G2" fmla="+- 21600 0 0"/>
              <a:gd name="T0" fmla="*/ 30586 w 43200"/>
              <a:gd name="T1" fmla="*/ 0 h 41242"/>
              <a:gd name="T2" fmla="*/ 10959 w 43200"/>
              <a:gd name="T3" fmla="*/ 845 h 41242"/>
              <a:gd name="T4" fmla="*/ 21600 w 43200"/>
              <a:gd name="T5" fmla="*/ 19642 h 4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242" fill="none" extrusionOk="0">
                <a:moveTo>
                  <a:pt x="30586" y="-1"/>
                </a:moveTo>
                <a:cubicBezTo>
                  <a:pt x="38271" y="3515"/>
                  <a:pt x="43200" y="11190"/>
                  <a:pt x="43200" y="19642"/>
                </a:cubicBezTo>
                <a:cubicBezTo>
                  <a:pt x="43200" y="31571"/>
                  <a:pt x="33529" y="41242"/>
                  <a:pt x="21600" y="41242"/>
                </a:cubicBezTo>
                <a:cubicBezTo>
                  <a:pt x="9670" y="41242"/>
                  <a:pt x="0" y="31571"/>
                  <a:pt x="0" y="19642"/>
                </a:cubicBezTo>
                <a:cubicBezTo>
                  <a:pt x="-1" y="11859"/>
                  <a:pt x="4186" y="4678"/>
                  <a:pt x="10958" y="844"/>
                </a:cubicBezTo>
              </a:path>
              <a:path w="43200" h="41242" stroke="0" extrusionOk="0">
                <a:moveTo>
                  <a:pt x="30586" y="-1"/>
                </a:moveTo>
                <a:cubicBezTo>
                  <a:pt x="38271" y="3515"/>
                  <a:pt x="43200" y="11190"/>
                  <a:pt x="43200" y="19642"/>
                </a:cubicBezTo>
                <a:cubicBezTo>
                  <a:pt x="43200" y="31571"/>
                  <a:pt x="33529" y="41242"/>
                  <a:pt x="21600" y="41242"/>
                </a:cubicBezTo>
                <a:cubicBezTo>
                  <a:pt x="9670" y="41242"/>
                  <a:pt x="0" y="31571"/>
                  <a:pt x="0" y="19642"/>
                </a:cubicBezTo>
                <a:cubicBezTo>
                  <a:pt x="-1" y="11859"/>
                  <a:pt x="4186" y="4678"/>
                  <a:pt x="10958" y="844"/>
                </a:cubicBezTo>
                <a:lnTo>
                  <a:pt x="21600" y="19642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" name="Object 67"/>
          <p:cNvGraphicFramePr>
            <a:graphicFrameLocks noChangeAspect="1"/>
          </p:cNvGraphicFramePr>
          <p:nvPr/>
        </p:nvGraphicFramePr>
        <p:xfrm>
          <a:off x="1981200" y="2849563"/>
          <a:ext cx="319088" cy="411163"/>
        </p:xfrm>
        <a:graphic>
          <a:graphicData uri="http://schemas.openxmlformats.org/presentationml/2006/ole">
            <p:oleObj spid="_x0000_s70658" name="Equation" r:id="rId4" imgW="177480" imgH="228600" progId="Equation.3">
              <p:embed/>
            </p:oleObj>
          </a:graphicData>
        </a:graphic>
      </p:graphicFrame>
      <p:graphicFrame>
        <p:nvGraphicFramePr>
          <p:cNvPr id="21" name="Object 68"/>
          <p:cNvGraphicFramePr>
            <a:graphicFrameLocks noChangeAspect="1"/>
          </p:cNvGraphicFramePr>
          <p:nvPr/>
        </p:nvGraphicFramePr>
        <p:xfrm>
          <a:off x="3352800" y="4098925"/>
          <a:ext cx="296863" cy="387350"/>
        </p:xfrm>
        <a:graphic>
          <a:graphicData uri="http://schemas.openxmlformats.org/presentationml/2006/ole">
            <p:oleObj spid="_x0000_s70659" name="Equation" r:id="rId5" imgW="164880" imgH="215640" progId="Equation.3">
              <p:embed/>
            </p:oleObj>
          </a:graphicData>
        </a:graphic>
      </p:graphicFrame>
      <p:graphicFrame>
        <p:nvGraphicFramePr>
          <p:cNvPr id="22" name="Object 69"/>
          <p:cNvGraphicFramePr>
            <a:graphicFrameLocks noChangeAspect="1"/>
          </p:cNvGraphicFramePr>
          <p:nvPr/>
        </p:nvGraphicFramePr>
        <p:xfrm>
          <a:off x="600075" y="4068763"/>
          <a:ext cx="319088" cy="387350"/>
        </p:xfrm>
        <a:graphic>
          <a:graphicData uri="http://schemas.openxmlformats.org/presentationml/2006/ole">
            <p:oleObj spid="_x0000_s70660" name="Equation" r:id="rId6" imgW="177480" imgH="215640" progId="Equation.3">
              <p:embed/>
            </p:oleObj>
          </a:graphicData>
        </a:graphic>
      </p:graphicFrame>
      <p:graphicFrame>
        <p:nvGraphicFramePr>
          <p:cNvPr id="23" name="Object 70"/>
          <p:cNvGraphicFramePr>
            <a:graphicFrameLocks noChangeAspect="1"/>
          </p:cNvGraphicFramePr>
          <p:nvPr/>
        </p:nvGraphicFramePr>
        <p:xfrm>
          <a:off x="1930400" y="5364163"/>
          <a:ext cx="319088" cy="411163"/>
        </p:xfrm>
        <a:graphic>
          <a:graphicData uri="http://schemas.openxmlformats.org/presentationml/2006/ole">
            <p:oleObj spid="_x0000_s70661" name="Equation" r:id="rId7" imgW="177480" imgH="228600" progId="Equation.3">
              <p:embed/>
            </p:oleObj>
          </a:graphicData>
        </a:graphic>
      </p:graphicFrame>
      <p:sp>
        <p:nvSpPr>
          <p:cNvPr id="24" name="Text Box 71"/>
          <p:cNvSpPr txBox="1">
            <a:spLocks noChangeArrowheads="1"/>
          </p:cNvSpPr>
          <p:nvPr/>
        </p:nvSpPr>
        <p:spPr bwMode="auto">
          <a:xfrm>
            <a:off x="609600" y="30924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1/11</a:t>
            </a:r>
          </a:p>
        </p:txBody>
      </p:sp>
      <p:sp>
        <p:nvSpPr>
          <p:cNvPr id="25" name="Text Box 72"/>
          <p:cNvSpPr txBox="1">
            <a:spLocks noChangeArrowheads="1"/>
          </p:cNvSpPr>
          <p:nvPr/>
        </p:nvSpPr>
        <p:spPr bwMode="auto">
          <a:xfrm>
            <a:off x="1879600" y="37782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1/00</a:t>
            </a:r>
          </a:p>
        </p:txBody>
      </p:sp>
      <p:sp>
        <p:nvSpPr>
          <p:cNvPr id="26" name="Text Box 73"/>
          <p:cNvSpPr txBox="1">
            <a:spLocks noChangeArrowheads="1"/>
          </p:cNvSpPr>
          <p:nvPr/>
        </p:nvSpPr>
        <p:spPr bwMode="auto">
          <a:xfrm>
            <a:off x="609600" y="53022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27" name="Text Box 74"/>
          <p:cNvSpPr txBox="1">
            <a:spLocks noChangeArrowheads="1"/>
          </p:cNvSpPr>
          <p:nvPr/>
        </p:nvSpPr>
        <p:spPr bwMode="auto">
          <a:xfrm>
            <a:off x="1803400" y="6308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1/10</a:t>
            </a:r>
          </a:p>
        </p:txBody>
      </p:sp>
      <p:sp>
        <p:nvSpPr>
          <p:cNvPr id="28" name="Text Box 75"/>
          <p:cNvSpPr txBox="1">
            <a:spLocks noChangeArrowheads="1"/>
          </p:cNvSpPr>
          <p:nvPr/>
        </p:nvSpPr>
        <p:spPr bwMode="auto">
          <a:xfrm>
            <a:off x="3022600" y="31083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0/11</a:t>
            </a:r>
          </a:p>
        </p:txBody>
      </p:sp>
      <p:sp>
        <p:nvSpPr>
          <p:cNvPr id="29" name="Text Box 76"/>
          <p:cNvSpPr txBox="1">
            <a:spLocks noChangeArrowheads="1"/>
          </p:cNvSpPr>
          <p:nvPr/>
        </p:nvSpPr>
        <p:spPr bwMode="auto">
          <a:xfrm>
            <a:off x="1828800" y="21939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3124200" y="53784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0/01</a:t>
            </a: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1905000" y="46926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32" name="AutoShape 79"/>
          <p:cNvSpPr>
            <a:spLocks noChangeArrowheads="1"/>
          </p:cNvSpPr>
          <p:nvPr/>
        </p:nvSpPr>
        <p:spPr bwMode="auto">
          <a:xfrm>
            <a:off x="2133600" y="2209800"/>
            <a:ext cx="381000" cy="30480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AutoShape 80"/>
          <p:cNvSpPr>
            <a:spLocks noChangeArrowheads="1"/>
          </p:cNvSpPr>
          <p:nvPr/>
        </p:nvSpPr>
        <p:spPr bwMode="auto">
          <a:xfrm>
            <a:off x="1752600" y="2209800"/>
            <a:ext cx="3048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Line 81"/>
          <p:cNvSpPr>
            <a:spLocks noChangeShapeType="1"/>
          </p:cNvSpPr>
          <p:nvPr/>
        </p:nvSpPr>
        <p:spPr bwMode="auto">
          <a:xfrm flipV="1">
            <a:off x="2590800" y="2438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5" name="Line 82"/>
          <p:cNvSpPr>
            <a:spLocks noChangeShapeType="1"/>
          </p:cNvSpPr>
          <p:nvPr/>
        </p:nvSpPr>
        <p:spPr bwMode="auto">
          <a:xfrm flipH="1" flipV="1">
            <a:off x="1295400" y="2209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6" name="Text Box 83"/>
          <p:cNvSpPr txBox="1">
            <a:spLocks noChangeArrowheads="1"/>
          </p:cNvSpPr>
          <p:nvPr/>
        </p:nvSpPr>
        <p:spPr bwMode="auto">
          <a:xfrm>
            <a:off x="685800" y="2057400"/>
            <a:ext cx="6143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37" name="Text Box 84"/>
          <p:cNvSpPr txBox="1">
            <a:spLocks noChangeArrowheads="1"/>
          </p:cNvSpPr>
          <p:nvPr/>
        </p:nvSpPr>
        <p:spPr bwMode="auto">
          <a:xfrm>
            <a:off x="3124200" y="2270125"/>
            <a:ext cx="137636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Output</a:t>
            </a:r>
          </a:p>
          <a:p>
            <a:pPr algn="ctr"/>
            <a:r>
              <a:rPr lang="en-US" sz="1600"/>
              <a:t>(Branch word)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1143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1524000"/>
            <a:ext cx="4086225" cy="390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42" name="Group 4"/>
          <p:cNvGraphicFramePr>
            <a:graphicFrameLocks noGrp="1"/>
          </p:cNvGraphicFramePr>
          <p:nvPr/>
        </p:nvGraphicFramePr>
        <p:xfrm>
          <a:off x="4572000" y="2438400"/>
          <a:ext cx="3276600" cy="3864864"/>
        </p:xfrm>
        <a:graphic>
          <a:graphicData uri="http://schemas.openxmlformats.org/drawingml/2006/table">
            <a:tbl>
              <a:tblPr/>
              <a:tblGrid>
                <a:gridCol w="892175"/>
                <a:gridCol w="741363"/>
                <a:gridCol w="738187"/>
                <a:gridCol w="90487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4"/>
          <p:cNvGraphicFramePr>
            <a:graphicFrameLocks noGrp="1"/>
          </p:cNvGraphicFramePr>
          <p:nvPr/>
        </p:nvGraphicFramePr>
        <p:xfrm>
          <a:off x="4572000" y="2459736"/>
          <a:ext cx="3276600" cy="3864864"/>
        </p:xfrm>
        <a:graphic>
          <a:graphicData uri="http://schemas.openxmlformats.org/drawingml/2006/table">
            <a:tbl>
              <a:tblPr/>
              <a:tblGrid>
                <a:gridCol w="892175"/>
                <a:gridCol w="741363"/>
                <a:gridCol w="738187"/>
                <a:gridCol w="90487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4. Trellis Diagram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4"/>
          <p:cNvSpPr txBox="1">
            <a:spLocks noChangeArrowheads="1"/>
          </p:cNvSpPr>
          <p:nvPr/>
        </p:nvSpPr>
        <p:spPr>
          <a:xfrm>
            <a:off x="152400" y="990600"/>
            <a:ext cx="8458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Trellis diagram is an extension of the state diagram that shows the passage of time.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990600" y="6415088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5622925" y="6397625"/>
            <a:ext cx="747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78" name="Line 7"/>
          <p:cNvSpPr>
            <a:spLocks noChangeShapeType="1"/>
          </p:cNvSpPr>
          <p:nvPr/>
        </p:nvSpPr>
        <p:spPr bwMode="auto">
          <a:xfrm>
            <a:off x="2286000" y="63388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4495800" y="63388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80" name="Object 9"/>
          <p:cNvGraphicFramePr>
            <a:graphicFrameLocks noChangeAspect="1"/>
          </p:cNvGraphicFramePr>
          <p:nvPr/>
        </p:nvGraphicFramePr>
        <p:xfrm>
          <a:off x="2286000" y="6376988"/>
          <a:ext cx="209550" cy="419100"/>
        </p:xfrm>
        <a:graphic>
          <a:graphicData uri="http://schemas.openxmlformats.org/presentationml/2006/ole">
            <p:oleObj spid="_x0000_s71682" name="Equation" r:id="rId3" imgW="114120" imgH="228600" progId="Equation.3">
              <p:embed/>
            </p:oleObj>
          </a:graphicData>
        </a:graphic>
      </p:graphicFrame>
      <p:graphicFrame>
        <p:nvGraphicFramePr>
          <p:cNvPr id="81" name="Object 10"/>
          <p:cNvGraphicFramePr>
            <a:graphicFrameLocks noChangeAspect="1"/>
          </p:cNvGraphicFramePr>
          <p:nvPr/>
        </p:nvGraphicFramePr>
        <p:xfrm>
          <a:off x="4414838" y="6376988"/>
          <a:ext cx="373062" cy="419100"/>
        </p:xfrm>
        <a:graphic>
          <a:graphicData uri="http://schemas.openxmlformats.org/presentationml/2006/ole">
            <p:oleObj spid="_x0000_s71683" name="Equation" r:id="rId4" imgW="203040" imgH="228600" progId="Equation.3">
              <p:embed/>
            </p:oleObj>
          </a:graphicData>
        </a:graphic>
      </p:graphicFrame>
      <p:sp>
        <p:nvSpPr>
          <p:cNvPr id="82" name="Line 11"/>
          <p:cNvSpPr>
            <a:spLocks noChangeShapeType="1"/>
          </p:cNvSpPr>
          <p:nvPr/>
        </p:nvSpPr>
        <p:spPr bwMode="auto">
          <a:xfrm flipV="1">
            <a:off x="1066800" y="3519488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76200" y="3657600"/>
            <a:ext cx="733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State</a:t>
            </a:r>
          </a:p>
        </p:txBody>
      </p:sp>
      <p:graphicFrame>
        <p:nvGraphicFramePr>
          <p:cNvPr id="84" name="Object 13"/>
          <p:cNvGraphicFramePr>
            <a:graphicFrameLocks noChangeAspect="1"/>
          </p:cNvGraphicFramePr>
          <p:nvPr/>
        </p:nvGraphicFramePr>
        <p:xfrm>
          <a:off x="1063625" y="3670300"/>
          <a:ext cx="993775" cy="458788"/>
        </p:xfrm>
        <a:graphic>
          <a:graphicData uri="http://schemas.openxmlformats.org/presentationml/2006/ole">
            <p:oleObj spid="_x0000_s71684" name="Equation" r:id="rId5" imgW="495000" imgH="228600" progId="Equation.3">
              <p:embed/>
            </p:oleObj>
          </a:graphicData>
        </a:graphic>
      </p:graphicFrame>
      <p:graphicFrame>
        <p:nvGraphicFramePr>
          <p:cNvPr id="85" name="Object 14"/>
          <p:cNvGraphicFramePr>
            <a:graphicFrameLocks noChangeAspect="1"/>
          </p:cNvGraphicFramePr>
          <p:nvPr/>
        </p:nvGraphicFramePr>
        <p:xfrm>
          <a:off x="1106488" y="5195888"/>
          <a:ext cx="935037" cy="428625"/>
        </p:xfrm>
        <a:graphic>
          <a:graphicData uri="http://schemas.openxmlformats.org/presentationml/2006/ole">
            <p:oleObj spid="_x0000_s71685" name="Equation" r:id="rId6" imgW="469800" imgH="215640" progId="Equation.3">
              <p:embed/>
            </p:oleObj>
          </a:graphicData>
        </a:graphic>
      </p:graphicFrame>
      <p:graphicFrame>
        <p:nvGraphicFramePr>
          <p:cNvPr id="86" name="Object 15"/>
          <p:cNvGraphicFramePr>
            <a:graphicFrameLocks noChangeAspect="1"/>
          </p:cNvGraphicFramePr>
          <p:nvPr/>
        </p:nvGraphicFramePr>
        <p:xfrm>
          <a:off x="1082675" y="4392613"/>
          <a:ext cx="944563" cy="422275"/>
        </p:xfrm>
        <a:graphic>
          <a:graphicData uri="http://schemas.openxmlformats.org/presentationml/2006/ole">
            <p:oleObj spid="_x0000_s71686" name="Equation" r:id="rId7" imgW="482400" imgH="215640" progId="Equation.3">
              <p:embed/>
            </p:oleObj>
          </a:graphicData>
        </a:graphic>
      </p:graphicFrame>
      <p:graphicFrame>
        <p:nvGraphicFramePr>
          <p:cNvPr id="87" name="Object 16"/>
          <p:cNvGraphicFramePr>
            <a:graphicFrameLocks noChangeAspect="1"/>
          </p:cNvGraphicFramePr>
          <p:nvPr/>
        </p:nvGraphicFramePr>
        <p:xfrm>
          <a:off x="1122363" y="6032500"/>
          <a:ext cx="942975" cy="458788"/>
        </p:xfrm>
        <a:graphic>
          <a:graphicData uri="http://schemas.openxmlformats.org/presentationml/2006/ole">
            <p:oleObj spid="_x0000_s71687" name="Equation" r:id="rId8" imgW="469800" imgH="228600" progId="Equation.3">
              <p:embed/>
            </p:oleObj>
          </a:graphicData>
        </a:graphic>
      </p:graphicFrame>
      <p:sp>
        <p:nvSpPr>
          <p:cNvPr id="88" name="Text Box 17"/>
          <p:cNvSpPr txBox="1">
            <a:spLocks noChangeArrowheads="1"/>
          </p:cNvSpPr>
          <p:nvPr/>
        </p:nvSpPr>
        <p:spPr bwMode="auto">
          <a:xfrm>
            <a:off x="2870200" y="35052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3200400" y="58674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1/10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824288"/>
            <a:ext cx="127000" cy="2438400"/>
            <a:chOff x="1104" y="1392"/>
            <a:chExt cx="96" cy="1968"/>
          </a:xfrm>
        </p:grpSpPr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Oval 2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Oval 23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445000" y="3824288"/>
            <a:ext cx="127000" cy="2438400"/>
            <a:chOff x="2784" y="1392"/>
            <a:chExt cx="96" cy="1968"/>
          </a:xfrm>
        </p:grpSpPr>
        <p:sp>
          <p:nvSpPr>
            <p:cNvPr id="96" name="Oval 25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Oval 26"/>
            <p:cNvSpPr>
              <a:spLocks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Oval 27"/>
            <p:cNvSpPr>
              <a:spLocks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Oval 28"/>
            <p:cNvSpPr>
              <a:spLocks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0" name="Line 29"/>
          <p:cNvSpPr>
            <a:spLocks noChangeShapeType="1"/>
          </p:cNvSpPr>
          <p:nvPr/>
        </p:nvSpPr>
        <p:spPr bwMode="auto">
          <a:xfrm>
            <a:off x="2273300" y="3883025"/>
            <a:ext cx="22352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1" name="Line 30"/>
          <p:cNvSpPr>
            <a:spLocks noChangeShapeType="1"/>
          </p:cNvSpPr>
          <p:nvPr/>
        </p:nvSpPr>
        <p:spPr bwMode="auto">
          <a:xfrm>
            <a:off x="2273300" y="6203950"/>
            <a:ext cx="2235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2" name="Line 31"/>
          <p:cNvSpPr>
            <a:spLocks noChangeShapeType="1"/>
          </p:cNvSpPr>
          <p:nvPr/>
        </p:nvSpPr>
        <p:spPr bwMode="auto">
          <a:xfrm>
            <a:off x="2273300" y="3883025"/>
            <a:ext cx="2235200" cy="773113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3" name="Line 32"/>
          <p:cNvSpPr>
            <a:spLocks noChangeShapeType="1"/>
          </p:cNvSpPr>
          <p:nvPr/>
        </p:nvSpPr>
        <p:spPr bwMode="auto">
          <a:xfrm flipV="1">
            <a:off x="2273300" y="4656138"/>
            <a:ext cx="2235200" cy="7747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4" name="Line 33"/>
          <p:cNvSpPr>
            <a:spLocks noChangeShapeType="1"/>
          </p:cNvSpPr>
          <p:nvPr/>
        </p:nvSpPr>
        <p:spPr bwMode="auto">
          <a:xfrm>
            <a:off x="2273300" y="4656138"/>
            <a:ext cx="2235200" cy="7747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5" name="Line 34"/>
          <p:cNvSpPr>
            <a:spLocks noChangeShapeType="1"/>
          </p:cNvSpPr>
          <p:nvPr/>
        </p:nvSpPr>
        <p:spPr bwMode="auto">
          <a:xfrm flipH="1">
            <a:off x="2273300" y="5430838"/>
            <a:ext cx="2235200" cy="77311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6" name="Line 35"/>
          <p:cNvSpPr>
            <a:spLocks noChangeShapeType="1"/>
          </p:cNvSpPr>
          <p:nvPr/>
        </p:nvSpPr>
        <p:spPr bwMode="auto">
          <a:xfrm flipV="1">
            <a:off x="2273300" y="3883025"/>
            <a:ext cx="2235200" cy="154781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>
            <a:off x="2273300" y="4656138"/>
            <a:ext cx="2235200" cy="154781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8" name="Text Box 37"/>
          <p:cNvSpPr txBox="1">
            <a:spLocks noChangeArrowheads="1"/>
          </p:cNvSpPr>
          <p:nvPr/>
        </p:nvSpPr>
        <p:spPr bwMode="auto">
          <a:xfrm>
            <a:off x="2819400" y="4403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0/11</a:t>
            </a:r>
          </a:p>
        </p:txBody>
      </p:sp>
      <p:sp>
        <p:nvSpPr>
          <p:cNvPr id="109" name="Text Box 38"/>
          <p:cNvSpPr txBox="1">
            <a:spLocks noChangeArrowheads="1"/>
          </p:cNvSpPr>
          <p:nvPr/>
        </p:nvSpPr>
        <p:spPr bwMode="auto">
          <a:xfrm>
            <a:off x="3784600" y="4937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0/10</a:t>
            </a:r>
          </a:p>
        </p:txBody>
      </p:sp>
      <p:sp>
        <p:nvSpPr>
          <p:cNvPr id="110" name="Text Box 39"/>
          <p:cNvSpPr txBox="1">
            <a:spLocks noChangeArrowheads="1"/>
          </p:cNvSpPr>
          <p:nvPr/>
        </p:nvSpPr>
        <p:spPr bwMode="auto">
          <a:xfrm>
            <a:off x="2590800" y="55626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0/01</a:t>
            </a:r>
          </a:p>
        </p:txBody>
      </p:sp>
      <p:sp>
        <p:nvSpPr>
          <p:cNvPr id="111" name="Text Box 40"/>
          <p:cNvSpPr txBox="1">
            <a:spLocks noChangeArrowheads="1"/>
          </p:cNvSpPr>
          <p:nvPr/>
        </p:nvSpPr>
        <p:spPr bwMode="auto">
          <a:xfrm>
            <a:off x="2514600" y="40386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1/11</a:t>
            </a:r>
          </a:p>
        </p:txBody>
      </p:sp>
      <p:sp>
        <p:nvSpPr>
          <p:cNvPr id="112" name="Text Box 41"/>
          <p:cNvSpPr txBox="1">
            <a:spLocks noChangeArrowheads="1"/>
          </p:cNvSpPr>
          <p:nvPr/>
        </p:nvSpPr>
        <p:spPr bwMode="auto">
          <a:xfrm>
            <a:off x="3479800" y="5256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113" name="Text Box 42"/>
          <p:cNvSpPr txBox="1">
            <a:spLocks noChangeArrowheads="1"/>
          </p:cNvSpPr>
          <p:nvPr/>
        </p:nvSpPr>
        <p:spPr bwMode="auto">
          <a:xfrm>
            <a:off x="3505200" y="4556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1/00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44" name="Group 4"/>
          <p:cNvGraphicFramePr>
            <a:graphicFrameLocks noGrp="1"/>
          </p:cNvGraphicFramePr>
          <p:nvPr/>
        </p:nvGraphicFramePr>
        <p:xfrm>
          <a:off x="5715000" y="1828800"/>
          <a:ext cx="3276600" cy="3864864"/>
        </p:xfrm>
        <a:graphic>
          <a:graphicData uri="http://schemas.openxmlformats.org/drawingml/2006/table">
            <a:tbl>
              <a:tblPr/>
              <a:tblGrid>
                <a:gridCol w="892175"/>
                <a:gridCol w="741363"/>
                <a:gridCol w="738187"/>
                <a:gridCol w="90487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1907493"/>
            <a:ext cx="4419600" cy="144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560887" y="3657600"/>
          <a:ext cx="993775" cy="458788"/>
        </p:xfrm>
        <a:graphic>
          <a:graphicData uri="http://schemas.openxmlformats.org/presentationml/2006/ole">
            <p:oleObj spid="_x0000_s71688" name="Equation" r:id="rId10" imgW="495000" imgH="228600" progId="Equation.3">
              <p:embed/>
            </p:oleObj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4603750" y="5183188"/>
          <a:ext cx="935037" cy="428625"/>
        </p:xfrm>
        <a:graphic>
          <a:graphicData uri="http://schemas.openxmlformats.org/presentationml/2006/ole">
            <p:oleObj spid="_x0000_s71689" name="Equation" r:id="rId11" imgW="469800" imgH="21564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4579937" y="4379913"/>
          <a:ext cx="944563" cy="422275"/>
        </p:xfrm>
        <a:graphic>
          <a:graphicData uri="http://schemas.openxmlformats.org/presentationml/2006/ole">
            <p:oleObj spid="_x0000_s71690" name="Equation" r:id="rId12" imgW="482400" imgH="215640" progId="Equation.3">
              <p:embed/>
            </p:oleObj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4619625" y="6019800"/>
          <a:ext cx="942975" cy="458788"/>
        </p:xfrm>
        <a:graphic>
          <a:graphicData uri="http://schemas.openxmlformats.org/presentationml/2006/ole">
            <p:oleObj spid="_x0000_s71691" name="Equation" r:id="rId13" imgW="469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4. Trellis Diagram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0" y="5791200"/>
            <a:ext cx="9144000" cy="14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96287" y="6096000"/>
            <a:ext cx="747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6200" y="57292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86000" y="57292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975" y="5767388"/>
          <a:ext cx="257175" cy="420687"/>
        </p:xfrm>
        <a:graphic>
          <a:graphicData uri="http://schemas.openxmlformats.org/presentationml/2006/ole">
            <p:oleObj spid="_x0000_s130050" name="Equation" r:id="rId3" imgW="139680" imgH="2286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73300" y="5778500"/>
          <a:ext cx="234950" cy="396875"/>
        </p:xfrm>
        <a:graphic>
          <a:graphicData uri="http://schemas.openxmlformats.org/presentationml/2006/ole">
            <p:oleObj spid="_x0000_s130051" name="Equation" r:id="rId4" imgW="126720" imgH="215640" progId="Equation.3">
              <p:embed/>
            </p:oleObj>
          </a:graphicData>
        </a:graphic>
      </p:graphicFrame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76200" y="2909888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2400" y="2438400"/>
            <a:ext cx="733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State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940425" y="1446212"/>
          <a:ext cx="993775" cy="458788"/>
        </p:xfrm>
        <a:graphic>
          <a:graphicData uri="http://schemas.openxmlformats.org/presentationml/2006/ole">
            <p:oleObj spid="_x0000_s130052" name="Equation" r:id="rId5" imgW="495000" imgH="2286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086600" y="1447800"/>
          <a:ext cx="935037" cy="428625"/>
        </p:xfrm>
        <a:graphic>
          <a:graphicData uri="http://schemas.openxmlformats.org/presentationml/2006/ole">
            <p:oleObj spid="_x0000_s130053" name="Equation" r:id="rId6" imgW="469800" imgH="21564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943600" y="1905000"/>
          <a:ext cx="944563" cy="422275"/>
        </p:xfrm>
        <a:graphic>
          <a:graphicData uri="http://schemas.openxmlformats.org/presentationml/2006/ole">
            <p:oleObj spid="_x0000_s130054" name="Equation" r:id="rId7" imgW="482400" imgH="2156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086600" y="1905000"/>
          <a:ext cx="942975" cy="458788"/>
        </p:xfrm>
        <a:graphic>
          <a:graphicData uri="http://schemas.openxmlformats.org/presentationml/2006/ole">
            <p:oleObj spid="_x0000_s130055" name="Equation" r:id="rId8" imgW="469800" imgH="228600" progId="Equation.3">
              <p:embed/>
            </p:oleObj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60400" y="28956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0" y="3214688"/>
            <a:ext cx="127000" cy="2438400"/>
            <a:chOff x="1104" y="1392"/>
            <a:chExt cx="96" cy="1968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209800" y="3214688"/>
            <a:ext cx="127000" cy="2438400"/>
            <a:chOff x="2784" y="1392"/>
            <a:chExt cx="96" cy="1968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3500" y="3273425"/>
            <a:ext cx="22352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63500" y="3273425"/>
            <a:ext cx="2235200" cy="773113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304800" y="34290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1/11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1143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1371600" y="5992812"/>
          <a:ext cx="177800" cy="331788"/>
        </p:xfrm>
        <a:graphic>
          <a:graphicData uri="http://schemas.openxmlformats.org/presentationml/2006/ole">
            <p:oleObj spid="_x0000_s130056" name="Equation" r:id="rId10" imgW="88560" imgH="164880" progId="Equation.3">
              <p:embed/>
            </p:oleObj>
          </a:graphicData>
        </a:graphic>
      </p:graphicFrame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4554537" y="57261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4530725" y="5775325"/>
          <a:ext cx="257175" cy="398463"/>
        </p:xfrm>
        <a:graphic>
          <a:graphicData uri="http://schemas.openxmlformats.org/presentationml/2006/ole">
            <p:oleObj spid="_x0000_s130058" name="Equation" r:id="rId11" imgW="139680" imgH="215640" progId="Equation.3">
              <p:embed/>
            </p:oleObj>
          </a:graphicData>
        </a:graphic>
      </p:graphicFrame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243137" y="3211513"/>
            <a:ext cx="127000" cy="2438400"/>
            <a:chOff x="1104" y="1392"/>
            <a:chExt cx="96" cy="1968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4478337" y="3211513"/>
            <a:ext cx="127000" cy="2438400"/>
            <a:chOff x="2784" y="1392"/>
            <a:chExt cx="96" cy="1968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2306637" y="3270250"/>
            <a:ext cx="22352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2306637" y="3270250"/>
            <a:ext cx="2235200" cy="773113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>
            <a:off x="2306637" y="4043363"/>
            <a:ext cx="2235200" cy="7747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8" name="Line 36"/>
          <p:cNvSpPr>
            <a:spLocks noChangeShapeType="1"/>
          </p:cNvSpPr>
          <p:nvPr/>
        </p:nvSpPr>
        <p:spPr bwMode="auto">
          <a:xfrm>
            <a:off x="2306637" y="4043363"/>
            <a:ext cx="2235200" cy="154781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3817937" y="43243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2547937" y="3425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1/11</a:t>
            </a:r>
          </a:p>
        </p:txBody>
      </p:sp>
      <p:sp>
        <p:nvSpPr>
          <p:cNvPr id="73" name="Text Box 41"/>
          <p:cNvSpPr txBox="1">
            <a:spLocks noChangeArrowheads="1"/>
          </p:cNvSpPr>
          <p:nvPr/>
        </p:nvSpPr>
        <p:spPr bwMode="auto">
          <a:xfrm>
            <a:off x="3513137" y="4643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6840537" y="571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78" name="Object 77"/>
          <p:cNvGraphicFramePr>
            <a:graphicFrameLocks noChangeAspect="1"/>
          </p:cNvGraphicFramePr>
          <p:nvPr/>
        </p:nvGraphicFramePr>
        <p:xfrm>
          <a:off x="6816725" y="5753100"/>
          <a:ext cx="257175" cy="419100"/>
        </p:xfrm>
        <a:graphic>
          <a:graphicData uri="http://schemas.openxmlformats.org/presentationml/2006/ole">
            <p:oleObj spid="_x0000_s130060" name="Equation" r:id="rId12" imgW="139680" imgH="228600" progId="Equation.3">
              <p:embed/>
            </p:oleObj>
          </a:graphicData>
        </a:graphic>
      </p:graphicFrame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5519737" y="5243512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1/10</a:t>
            </a:r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4529137" y="3200400"/>
            <a:ext cx="127000" cy="2438400"/>
            <a:chOff x="1104" y="1392"/>
            <a:chExt cx="96" cy="1968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6764337" y="3200400"/>
            <a:ext cx="127000" cy="2438400"/>
            <a:chOff x="2784" y="1392"/>
            <a:chExt cx="96" cy="1968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592637" y="3259137"/>
            <a:ext cx="22352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>
            <a:off x="4592637" y="5580062"/>
            <a:ext cx="2235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592637" y="3259137"/>
            <a:ext cx="2235200" cy="773113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 flipV="1">
            <a:off x="4592637" y="4032250"/>
            <a:ext cx="2235200" cy="7747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4" name="Line 33"/>
          <p:cNvSpPr>
            <a:spLocks noChangeShapeType="1"/>
          </p:cNvSpPr>
          <p:nvPr/>
        </p:nvSpPr>
        <p:spPr bwMode="auto">
          <a:xfrm>
            <a:off x="4592637" y="4032250"/>
            <a:ext cx="2235200" cy="7747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592637" y="4806950"/>
            <a:ext cx="2235200" cy="77311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 flipV="1">
            <a:off x="4592637" y="3259137"/>
            <a:ext cx="2235200" cy="154781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>
            <a:off x="4592637" y="4032250"/>
            <a:ext cx="2235200" cy="154781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8" name="Text Box 37"/>
          <p:cNvSpPr txBox="1">
            <a:spLocks noChangeArrowheads="1"/>
          </p:cNvSpPr>
          <p:nvPr/>
        </p:nvSpPr>
        <p:spPr bwMode="auto">
          <a:xfrm>
            <a:off x="5138737" y="37798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0/11</a:t>
            </a:r>
          </a:p>
        </p:txBody>
      </p:sp>
      <p:sp>
        <p:nvSpPr>
          <p:cNvPr id="99" name="Text Box 38"/>
          <p:cNvSpPr txBox="1">
            <a:spLocks noChangeArrowheads="1"/>
          </p:cNvSpPr>
          <p:nvPr/>
        </p:nvSpPr>
        <p:spPr bwMode="auto">
          <a:xfrm>
            <a:off x="6103937" y="43132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4910137" y="4938712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0/01</a:t>
            </a:r>
          </a:p>
        </p:txBody>
      </p:sp>
      <p:sp>
        <p:nvSpPr>
          <p:cNvPr id="101" name="Text Box 40"/>
          <p:cNvSpPr txBox="1">
            <a:spLocks noChangeArrowheads="1"/>
          </p:cNvSpPr>
          <p:nvPr/>
        </p:nvSpPr>
        <p:spPr bwMode="auto">
          <a:xfrm>
            <a:off x="4833937" y="3414712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1/11</a:t>
            </a:r>
          </a:p>
        </p:txBody>
      </p:sp>
      <p:sp>
        <p:nvSpPr>
          <p:cNvPr id="102" name="Text Box 41"/>
          <p:cNvSpPr txBox="1">
            <a:spLocks noChangeArrowheads="1"/>
          </p:cNvSpPr>
          <p:nvPr/>
        </p:nvSpPr>
        <p:spPr bwMode="auto">
          <a:xfrm>
            <a:off x="5799137" y="46323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103" name="Text Box 42"/>
          <p:cNvSpPr txBox="1">
            <a:spLocks noChangeArrowheads="1"/>
          </p:cNvSpPr>
          <p:nvPr/>
        </p:nvSpPr>
        <p:spPr bwMode="auto">
          <a:xfrm>
            <a:off x="5824537" y="39322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1/00</a:t>
            </a:r>
          </a:p>
        </p:txBody>
      </p:sp>
      <p:sp>
        <p:nvSpPr>
          <p:cNvPr id="105" name="Line 8"/>
          <p:cNvSpPr>
            <a:spLocks noChangeShapeType="1"/>
          </p:cNvSpPr>
          <p:nvPr/>
        </p:nvSpPr>
        <p:spPr bwMode="auto">
          <a:xfrm>
            <a:off x="9131300" y="571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8915400" y="5764213"/>
          <a:ext cx="257175" cy="395287"/>
        </p:xfrm>
        <a:graphic>
          <a:graphicData uri="http://schemas.openxmlformats.org/presentationml/2006/ole">
            <p:oleObj spid="_x0000_s130062" name="Equation" r:id="rId13" imgW="139680" imgH="215640" progId="Equation.3">
              <p:embed/>
            </p:oleObj>
          </a:graphicData>
        </a:graphic>
      </p:graphicFrame>
      <p:sp>
        <p:nvSpPr>
          <p:cNvPr id="108" name="Text Box 18"/>
          <p:cNvSpPr txBox="1">
            <a:spLocks noChangeArrowheads="1"/>
          </p:cNvSpPr>
          <p:nvPr/>
        </p:nvSpPr>
        <p:spPr bwMode="auto">
          <a:xfrm>
            <a:off x="7810500" y="5243512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1/10</a:t>
            </a:r>
          </a:p>
        </p:txBody>
      </p: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6819900" y="3200400"/>
            <a:ext cx="127000" cy="2438400"/>
            <a:chOff x="1104" y="1392"/>
            <a:chExt cx="96" cy="1968"/>
          </a:xfrm>
        </p:grpSpPr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9055100" y="3200400"/>
            <a:ext cx="127000" cy="2438400"/>
            <a:chOff x="2784" y="1392"/>
            <a:chExt cx="96" cy="1968"/>
          </a:xfrm>
        </p:grpSpPr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9" name="Line 29"/>
          <p:cNvSpPr>
            <a:spLocks noChangeShapeType="1"/>
          </p:cNvSpPr>
          <p:nvPr/>
        </p:nvSpPr>
        <p:spPr bwMode="auto">
          <a:xfrm>
            <a:off x="6883400" y="3259137"/>
            <a:ext cx="22352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0" name="Line 30"/>
          <p:cNvSpPr>
            <a:spLocks noChangeShapeType="1"/>
          </p:cNvSpPr>
          <p:nvPr/>
        </p:nvSpPr>
        <p:spPr bwMode="auto">
          <a:xfrm>
            <a:off x="6883400" y="5580062"/>
            <a:ext cx="2235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>
            <a:off x="6883400" y="3259137"/>
            <a:ext cx="2235200" cy="773113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2" name="Line 32"/>
          <p:cNvSpPr>
            <a:spLocks noChangeShapeType="1"/>
          </p:cNvSpPr>
          <p:nvPr/>
        </p:nvSpPr>
        <p:spPr bwMode="auto">
          <a:xfrm flipV="1">
            <a:off x="6883400" y="4032250"/>
            <a:ext cx="2235200" cy="7747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3" name="Line 33"/>
          <p:cNvSpPr>
            <a:spLocks noChangeShapeType="1"/>
          </p:cNvSpPr>
          <p:nvPr/>
        </p:nvSpPr>
        <p:spPr bwMode="auto">
          <a:xfrm>
            <a:off x="6883400" y="4032250"/>
            <a:ext cx="2235200" cy="7747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4" name="Line 34"/>
          <p:cNvSpPr>
            <a:spLocks noChangeShapeType="1"/>
          </p:cNvSpPr>
          <p:nvPr/>
        </p:nvSpPr>
        <p:spPr bwMode="auto">
          <a:xfrm flipH="1">
            <a:off x="6883400" y="4806950"/>
            <a:ext cx="2235200" cy="77311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5" name="Line 35"/>
          <p:cNvSpPr>
            <a:spLocks noChangeShapeType="1"/>
          </p:cNvSpPr>
          <p:nvPr/>
        </p:nvSpPr>
        <p:spPr bwMode="auto">
          <a:xfrm flipV="1">
            <a:off x="6883400" y="3259137"/>
            <a:ext cx="2235200" cy="154781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6" name="Line 36"/>
          <p:cNvSpPr>
            <a:spLocks noChangeShapeType="1"/>
          </p:cNvSpPr>
          <p:nvPr/>
        </p:nvSpPr>
        <p:spPr bwMode="auto">
          <a:xfrm>
            <a:off x="6883400" y="4032250"/>
            <a:ext cx="2235200" cy="154781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7" name="Text Box 37"/>
          <p:cNvSpPr txBox="1">
            <a:spLocks noChangeArrowheads="1"/>
          </p:cNvSpPr>
          <p:nvPr/>
        </p:nvSpPr>
        <p:spPr bwMode="auto">
          <a:xfrm>
            <a:off x="7429500" y="37798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0/11</a:t>
            </a:r>
          </a:p>
        </p:txBody>
      </p: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8394700" y="43132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129" name="Text Box 39"/>
          <p:cNvSpPr txBox="1">
            <a:spLocks noChangeArrowheads="1"/>
          </p:cNvSpPr>
          <p:nvPr/>
        </p:nvSpPr>
        <p:spPr bwMode="auto">
          <a:xfrm>
            <a:off x="7200900" y="4938712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0/01</a:t>
            </a: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7124700" y="3414712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1/11</a:t>
            </a:r>
          </a:p>
        </p:txBody>
      </p:sp>
      <p:sp>
        <p:nvSpPr>
          <p:cNvPr id="131" name="Text Box 41"/>
          <p:cNvSpPr txBox="1">
            <a:spLocks noChangeArrowheads="1"/>
          </p:cNvSpPr>
          <p:nvPr/>
        </p:nvSpPr>
        <p:spPr bwMode="auto">
          <a:xfrm>
            <a:off x="8089900" y="46323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8115300" y="39322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1/00</a:t>
            </a:r>
          </a:p>
        </p:txBody>
      </p:sp>
      <p:graphicFrame>
        <p:nvGraphicFramePr>
          <p:cNvPr id="130063" name="Object 15"/>
          <p:cNvGraphicFramePr>
            <a:graphicFrameLocks noChangeAspect="1"/>
          </p:cNvGraphicFramePr>
          <p:nvPr/>
        </p:nvGraphicFramePr>
        <p:xfrm>
          <a:off x="3213100" y="5943600"/>
          <a:ext cx="254000" cy="357188"/>
        </p:xfrm>
        <a:graphic>
          <a:graphicData uri="http://schemas.openxmlformats.org/presentationml/2006/ole">
            <p:oleObj spid="_x0000_s130063" name="Equation" r:id="rId14" imgW="126720" imgH="177480" progId="Equation.3">
              <p:embed/>
            </p:oleObj>
          </a:graphicData>
        </a:graphic>
      </p:graphicFrame>
      <p:graphicFrame>
        <p:nvGraphicFramePr>
          <p:cNvPr id="130064" name="Object 16"/>
          <p:cNvGraphicFramePr>
            <a:graphicFrameLocks noChangeAspect="1"/>
          </p:cNvGraphicFramePr>
          <p:nvPr/>
        </p:nvGraphicFramePr>
        <p:xfrm>
          <a:off x="5537200" y="5943600"/>
          <a:ext cx="177800" cy="331788"/>
        </p:xfrm>
        <a:graphic>
          <a:graphicData uri="http://schemas.openxmlformats.org/presentationml/2006/ole">
            <p:oleObj spid="_x0000_s130064" name="Equation" r:id="rId15" imgW="88560" imgH="164880" progId="Equation.3">
              <p:embed/>
            </p:oleObj>
          </a:graphicData>
        </a:graphic>
      </p:graphicFrame>
      <p:graphicFrame>
        <p:nvGraphicFramePr>
          <p:cNvPr id="130066" name="Object 18"/>
          <p:cNvGraphicFramePr>
            <a:graphicFrameLocks noChangeAspect="1"/>
          </p:cNvGraphicFramePr>
          <p:nvPr/>
        </p:nvGraphicFramePr>
        <p:xfrm>
          <a:off x="7823200" y="5943600"/>
          <a:ext cx="254000" cy="357188"/>
        </p:xfrm>
        <a:graphic>
          <a:graphicData uri="http://schemas.openxmlformats.org/presentationml/2006/ole">
            <p:oleObj spid="_x0000_s130066" name="Equation" r:id="rId16" imgW="126720" imgH="177480" progId="Equation.3">
              <p:embed/>
            </p:oleObj>
          </a:graphicData>
        </a:graphic>
      </p:graphicFrame>
      <p:sp>
        <p:nvSpPr>
          <p:cNvPr id="137" name="Text Box 12"/>
          <p:cNvSpPr txBox="1">
            <a:spLocks noChangeArrowheads="1"/>
          </p:cNvSpPr>
          <p:nvPr/>
        </p:nvSpPr>
        <p:spPr bwMode="auto">
          <a:xfrm>
            <a:off x="6400800" y="914400"/>
            <a:ext cx="733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138" name="Text Box 17"/>
          <p:cNvSpPr txBox="1">
            <a:spLocks noChangeArrowheads="1"/>
          </p:cNvSpPr>
          <p:nvPr/>
        </p:nvSpPr>
        <p:spPr bwMode="auto">
          <a:xfrm>
            <a:off x="3225800" y="28956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sp>
        <p:nvSpPr>
          <p:cNvPr id="139" name="Text Box 17"/>
          <p:cNvSpPr txBox="1">
            <a:spLocks noChangeArrowheads="1"/>
          </p:cNvSpPr>
          <p:nvPr/>
        </p:nvSpPr>
        <p:spPr bwMode="auto">
          <a:xfrm>
            <a:off x="5511800" y="29559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sp>
        <p:nvSpPr>
          <p:cNvPr id="140" name="Text Box 17"/>
          <p:cNvSpPr txBox="1">
            <a:spLocks noChangeArrowheads="1"/>
          </p:cNvSpPr>
          <p:nvPr/>
        </p:nvSpPr>
        <p:spPr bwMode="auto">
          <a:xfrm>
            <a:off x="7797800" y="28956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1295400" y="6297613"/>
          <a:ext cx="330200" cy="331787"/>
        </p:xfrm>
        <a:graphic>
          <a:graphicData uri="http://schemas.openxmlformats.org/presentationml/2006/ole">
            <p:oleObj spid="_x0000_s130067" name="Equation" r:id="rId17" imgW="164880" imgH="164880" progId="Equation.3">
              <p:embed/>
            </p:oleObj>
          </a:graphicData>
        </a:graphic>
      </p:graphicFrame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0" y="6003925"/>
            <a:ext cx="61747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msg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0" y="6229290"/>
            <a:ext cx="124764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codeword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130068" name="Object 20"/>
          <p:cNvGraphicFramePr>
            <a:graphicFrameLocks noChangeAspect="1"/>
          </p:cNvGraphicFramePr>
          <p:nvPr/>
        </p:nvGraphicFramePr>
        <p:xfrm>
          <a:off x="3149600" y="6272212"/>
          <a:ext cx="355600" cy="357188"/>
        </p:xfrm>
        <a:graphic>
          <a:graphicData uri="http://schemas.openxmlformats.org/presentationml/2006/ole">
            <p:oleObj spid="_x0000_s130068" name="Equation" r:id="rId18" imgW="177480" imgH="177480" progId="Equation.3">
              <p:embed/>
            </p:oleObj>
          </a:graphicData>
        </a:graphic>
      </p:graphicFrame>
      <p:graphicFrame>
        <p:nvGraphicFramePr>
          <p:cNvPr id="130069" name="Object 21"/>
          <p:cNvGraphicFramePr>
            <a:graphicFrameLocks noChangeAspect="1"/>
          </p:cNvGraphicFramePr>
          <p:nvPr/>
        </p:nvGraphicFramePr>
        <p:xfrm>
          <a:off x="5410200" y="6324600"/>
          <a:ext cx="406400" cy="357188"/>
        </p:xfrm>
        <a:graphic>
          <a:graphicData uri="http://schemas.openxmlformats.org/presentationml/2006/ole">
            <p:oleObj spid="_x0000_s130069" name="Equation" r:id="rId19" imgW="203040" imgH="177480" progId="Equation.3">
              <p:embed/>
            </p:oleObj>
          </a:graphicData>
        </a:graphic>
      </p:graphicFrame>
      <p:graphicFrame>
        <p:nvGraphicFramePr>
          <p:cNvPr id="130070" name="Object 22"/>
          <p:cNvGraphicFramePr>
            <a:graphicFrameLocks noChangeAspect="1"/>
          </p:cNvGraphicFramePr>
          <p:nvPr/>
        </p:nvGraphicFramePr>
        <p:xfrm>
          <a:off x="7772400" y="6324600"/>
          <a:ext cx="355600" cy="357188"/>
        </p:xfrm>
        <a:graphic>
          <a:graphicData uri="http://schemas.openxmlformats.org/presentationml/2006/ole">
            <p:oleObj spid="_x0000_s130070" name="Equation" r:id="rId20" imgW="177480" imgH="177480" progId="Equation.3">
              <p:embed/>
            </p:oleObj>
          </a:graphicData>
        </a:graphic>
      </p:graphicFrame>
      <p:sp>
        <p:nvSpPr>
          <p:cNvPr id="147" name="Oval 146"/>
          <p:cNvSpPr/>
          <p:nvPr/>
        </p:nvSpPr>
        <p:spPr>
          <a:xfrm>
            <a:off x="0" y="3124200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Oval 148"/>
          <p:cNvSpPr/>
          <p:nvPr/>
        </p:nvSpPr>
        <p:spPr>
          <a:xfrm>
            <a:off x="2209800" y="3962400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/>
          <p:cNvSpPr/>
          <p:nvPr/>
        </p:nvSpPr>
        <p:spPr>
          <a:xfrm>
            <a:off x="4470400" y="4724400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/>
          <p:cNvSpPr/>
          <p:nvPr/>
        </p:nvSpPr>
        <p:spPr>
          <a:xfrm>
            <a:off x="6756400" y="3962400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3" name="Picture 9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52400" y="1524000"/>
            <a:ext cx="4086225" cy="390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2.22222E-6 L 0.2375 0.1166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4167 0.1111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11111 " pathEditMode="relative" ptsTypes="AA">
                                      <p:cBhvr>
                                        <p:cTn id="15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67 0.11111 " pathEditMode="relative" ptsTypes="AA">
                                      <p:cBhvr>
                                        <p:cTn id="16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 animBg="1"/>
      <p:bldP spid="32" grpId="0" animBg="1"/>
      <p:bldP spid="41" grpId="0"/>
      <p:bldP spid="61" grpId="0" animBg="1"/>
      <p:bldP spid="63" grpId="0" animBg="1"/>
      <p:bldP spid="65" grpId="0" animBg="1"/>
      <p:bldP spid="68" grpId="0" animBg="1"/>
      <p:bldP spid="70" grpId="0"/>
      <p:bldP spid="72" grpId="0"/>
      <p:bldP spid="73" grpId="0"/>
      <p:bldP spid="7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8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/>
      <p:bldP spid="128" grpId="0"/>
      <p:bldP spid="129" grpId="0"/>
      <p:bldP spid="130" grpId="0"/>
      <p:bldP spid="131" grpId="0"/>
      <p:bldP spid="132" grpId="0"/>
      <p:bldP spid="138" grpId="0"/>
      <p:bldP spid="139" grpId="0"/>
      <p:bldP spid="140" grpId="0"/>
      <p:bldP spid="147" grpId="0" animBg="1"/>
      <p:bldP spid="147" grpId="1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Terminology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Codeword : It contains message bits and redundant bits.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Systematic codes: The message bits and parity bits can be identified in codeword.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Non-systematic codes: The message bits and parity bits can not be identified in codeword.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Coding efficiency / Code rate : ratio of message bits in a block to the transmitted bits for that block.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575372"/>
            <a:ext cx="4572000" cy="153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each successive input bit time, the encoding process can be described by traversing the diagram from left to right, each tree branch describes an output branch word.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input bit is a zero – move the next rightmost branch in the upward direction.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input bit is a one – move the next rightmost branch in the downward direction.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5. Code Tree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43800" y="1981200"/>
            <a:ext cx="0" cy="1905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43800" y="3886200"/>
            <a:ext cx="0" cy="190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010400" y="38862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5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4267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543800" y="19812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43800" y="57912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104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4191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1828800" y="41148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838200" y="37338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1295400" y="44196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5715000" y="1828800"/>
          <a:ext cx="3276600" cy="3864864"/>
        </p:xfrm>
        <a:graphic>
          <a:graphicData uri="http://schemas.openxmlformats.org/drawingml/2006/table">
            <a:tbl>
              <a:tblPr/>
              <a:tblGrid>
                <a:gridCol w="892175"/>
                <a:gridCol w="741363"/>
                <a:gridCol w="738187"/>
                <a:gridCol w="90487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U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38200" y="1371600"/>
            <a:ext cx="0" cy="1905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276600"/>
            <a:ext cx="0" cy="190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6087" y="2907268"/>
            <a:ext cx="42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0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4800" y="32766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9487" y="990600"/>
            <a:ext cx="42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5686" y="51054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8200" y="13716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38200" y="51816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228600"/>
            <a:ext cx="0" cy="381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71600" y="4114800"/>
            <a:ext cx="0" cy="108293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05000" y="6096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1600" y="5181600"/>
            <a:ext cx="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00" y="12192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371600" y="41148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371600" y="60960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05287" y="240268"/>
            <a:ext cx="42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47800" y="23622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38100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05286" y="60198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3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04800" y="2209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048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3702" y="26786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3702" y="3761601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5400" y="8660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95400" y="1856601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5400" y="44958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5400" y="55904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28800" y="3326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34506" y="789801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20574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28800" y="26186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745468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28800" y="41264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57150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28800" y="61722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04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838200"/>
            <a:ext cx="4086225" cy="390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46" name="Straight Connector 145"/>
          <p:cNvCxnSpPr/>
          <p:nvPr/>
        </p:nvCxnSpPr>
        <p:spPr>
          <a:xfrm>
            <a:off x="1371600" y="609600"/>
            <a:ext cx="0" cy="762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371600" y="1371600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1371600" y="6096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1371600" y="24384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905000" y="1828800"/>
            <a:ext cx="0" cy="6096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05000" y="24384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905000" y="3505200"/>
            <a:ext cx="0" cy="6096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905000" y="41148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905000" y="5486400"/>
            <a:ext cx="0" cy="6096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905000" y="60960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1905000" y="35052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1905000" y="54864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1905000" y="18288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1905000" y="30480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1905000" y="47244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905000" y="67056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905000" y="228600"/>
            <a:ext cx="533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319687" y="0"/>
            <a:ext cx="42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86000" y="11430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362200" y="16118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62200" y="28194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438400" y="3352800"/>
            <a:ext cx="42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38400" y="44958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362200" y="52578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362200" y="646533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3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838200" y="0"/>
            <a:ext cx="0" cy="6629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1600" y="0"/>
            <a:ext cx="0" cy="6629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905000" y="152400"/>
            <a:ext cx="0" cy="6629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438400" y="76200"/>
            <a:ext cx="0" cy="6629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3051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1" grpId="0" animBg="1"/>
      <p:bldP spid="102" grpId="0" animBg="1"/>
      <p:bldP spid="12" grpId="0"/>
      <p:bldP spid="15" grpId="0"/>
      <p:bldP spid="16" grpId="0"/>
      <p:bldP spid="17" grpId="0"/>
      <p:bldP spid="18" grpId="0"/>
      <p:bldP spid="35" grpId="0"/>
      <p:bldP spid="36" grpId="0"/>
      <p:bldP spid="37" grpId="0"/>
      <p:bldP spid="38" grpId="0"/>
      <p:bldP spid="42" grpId="0"/>
      <p:bldP spid="43" grpId="0"/>
      <p:bldP spid="55" grpId="0"/>
      <p:bldP spid="56" grpId="0"/>
      <p:bldP spid="65" grpId="0"/>
      <p:bldP spid="66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Draw the Convolution encoder, state diagram, tree diagram and trellis diagram for the K=3, rate=1/3 code generated by 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Obtain the codeword for the message : 1 1 1 0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710" y="2595563"/>
            <a:ext cx="300649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11555"/>
            <a:ext cx="4800600" cy="3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91440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Convolution Encoder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39433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429000"/>
            <a:ext cx="2866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62484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State Diagram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7848" y="6336268"/>
            <a:ext cx="18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Trellis Diagram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6301" y="3505200"/>
            <a:ext cx="2101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Codeword for the 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 : 1 1 1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60325" y="4230469"/>
            <a:ext cx="1849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011 100  001  010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5114" y="45720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101  000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Draw the state diagram, tree diagram and trellis diagram for the K=3, rate=1/3 code generated by 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71664"/>
            <a:ext cx="5943600" cy="266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 2 :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Error Control Coding Techniques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Decoding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algorithm is also called as Maximum Likelihood Decoding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Convolution decoding - It is used to correct error.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algorithm fully based on Trellis structure.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decoding algorithm uses two metrics: the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branch metric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(BM) and the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state metric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(SM).</a:t>
            </a: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BM 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Measure of  “distance” between what was transmitted and what was received. (Hamming distance)</a:t>
            </a: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path metric is a value associated with a state in the trellis [it corresponds to the Hamming distance over the most likely path from the initial state to the current state in the trellis].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Survivor or active path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The path  which is having lower SM value is retained and other path is discard.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575" y="0"/>
            <a:ext cx="30194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 – Algorithm steps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1" y="16764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state metric and branch metric value for each state. In initial node, state metric value is set to zero.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the state receives more than one branch path, then minimum state metric path is retained and others are discard.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Repeat step 1 and step 2 until received bit sequence stop.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Finally find the active path. The active path codeword is the corrected codeword and find the original sequence.</a:t>
            </a:r>
          </a:p>
          <a:p>
            <a:pPr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Rectangle 2"/>
          <p:cNvSpPr>
            <a:spLocks noChangeArrowheads="1"/>
          </p:cNvSpPr>
          <p:nvPr/>
        </p:nvSpPr>
        <p:spPr bwMode="auto">
          <a:xfrm>
            <a:off x="685800" y="2819400"/>
            <a:ext cx="77724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1017588" y="3084513"/>
            <a:ext cx="77788" cy="2641600"/>
            <a:chOff x="1104" y="1392"/>
            <a:chExt cx="96" cy="1968"/>
          </a:xfrm>
        </p:grpSpPr>
        <p:sp>
          <p:nvSpPr>
            <p:cNvPr id="22647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8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9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50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2403475" y="3084513"/>
            <a:ext cx="80963" cy="2641600"/>
            <a:chOff x="2784" y="1392"/>
            <a:chExt cx="96" cy="1968"/>
          </a:xfrm>
        </p:grpSpPr>
        <p:sp>
          <p:nvSpPr>
            <p:cNvPr id="22643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4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5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6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554" name="Line 15"/>
          <p:cNvSpPr>
            <a:spLocks noChangeAspect="1" noChangeShapeType="1"/>
          </p:cNvSpPr>
          <p:nvPr/>
        </p:nvSpPr>
        <p:spPr bwMode="auto">
          <a:xfrm>
            <a:off x="1055688" y="3148013"/>
            <a:ext cx="1389063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55" name="Line 16"/>
          <p:cNvSpPr>
            <a:spLocks noChangeAspect="1" noChangeShapeType="1"/>
          </p:cNvSpPr>
          <p:nvPr/>
        </p:nvSpPr>
        <p:spPr bwMode="auto">
          <a:xfrm>
            <a:off x="1055688" y="3148013"/>
            <a:ext cx="1389063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56" name="Text Box 17"/>
          <p:cNvSpPr txBox="1">
            <a:spLocks noChangeAspect="1" noChangeArrowheads="1"/>
          </p:cNvSpPr>
          <p:nvPr/>
        </p:nvSpPr>
        <p:spPr bwMode="auto">
          <a:xfrm>
            <a:off x="1443038" y="3260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1/11</a:t>
            </a:r>
          </a:p>
        </p:txBody>
      </p:sp>
      <p:sp>
        <p:nvSpPr>
          <p:cNvPr id="22557" name="Text Box 18"/>
          <p:cNvSpPr txBox="1">
            <a:spLocks noChangeAspect="1" noChangeArrowheads="1"/>
          </p:cNvSpPr>
          <p:nvPr/>
        </p:nvSpPr>
        <p:spPr bwMode="auto">
          <a:xfrm>
            <a:off x="1584325" y="28194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grpSp>
        <p:nvGrpSpPr>
          <p:cNvPr id="5" name="Group 19"/>
          <p:cNvGrpSpPr>
            <a:grpSpLocks noChangeAspect="1"/>
          </p:cNvGrpSpPr>
          <p:nvPr/>
        </p:nvGrpSpPr>
        <p:grpSpPr bwMode="auto">
          <a:xfrm>
            <a:off x="2435225" y="3089275"/>
            <a:ext cx="79375" cy="2641600"/>
            <a:chOff x="1104" y="1392"/>
            <a:chExt cx="96" cy="1968"/>
          </a:xfrm>
        </p:grpSpPr>
        <p:sp>
          <p:nvSpPr>
            <p:cNvPr id="22639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0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1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42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24"/>
          <p:cNvGrpSpPr>
            <a:grpSpLocks noChangeAspect="1"/>
          </p:cNvGrpSpPr>
          <p:nvPr/>
        </p:nvGrpSpPr>
        <p:grpSpPr bwMode="auto">
          <a:xfrm>
            <a:off x="3800475" y="3089275"/>
            <a:ext cx="79375" cy="2641600"/>
            <a:chOff x="2784" y="1392"/>
            <a:chExt cx="96" cy="1968"/>
          </a:xfrm>
        </p:grpSpPr>
        <p:sp>
          <p:nvSpPr>
            <p:cNvPr id="22635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36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37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38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560" name="Line 29"/>
          <p:cNvSpPr>
            <a:spLocks noChangeAspect="1" noChangeShapeType="1"/>
          </p:cNvSpPr>
          <p:nvPr/>
        </p:nvSpPr>
        <p:spPr bwMode="auto">
          <a:xfrm>
            <a:off x="2452688" y="3152775"/>
            <a:ext cx="1389063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61" name="Line 30"/>
          <p:cNvSpPr>
            <a:spLocks noChangeAspect="1" noChangeShapeType="1"/>
          </p:cNvSpPr>
          <p:nvPr/>
        </p:nvSpPr>
        <p:spPr bwMode="auto">
          <a:xfrm>
            <a:off x="2452688" y="3152775"/>
            <a:ext cx="1389063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62" name="Line 31"/>
          <p:cNvSpPr>
            <a:spLocks noChangeAspect="1" noChangeShapeType="1"/>
          </p:cNvSpPr>
          <p:nvPr/>
        </p:nvSpPr>
        <p:spPr bwMode="auto">
          <a:xfrm>
            <a:off x="2452688" y="3990975"/>
            <a:ext cx="1389063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63" name="Line 32"/>
          <p:cNvSpPr>
            <a:spLocks noChangeAspect="1" noChangeShapeType="1"/>
          </p:cNvSpPr>
          <p:nvPr/>
        </p:nvSpPr>
        <p:spPr bwMode="auto">
          <a:xfrm>
            <a:off x="2452688" y="3990975"/>
            <a:ext cx="1389063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64" name="Text Box 33"/>
          <p:cNvSpPr txBox="1">
            <a:spLocks noChangeAspect="1" noChangeArrowheads="1"/>
          </p:cNvSpPr>
          <p:nvPr/>
        </p:nvSpPr>
        <p:spPr bwMode="auto">
          <a:xfrm>
            <a:off x="2994025" y="40655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22565" name="Text Box 34"/>
          <p:cNvSpPr txBox="1">
            <a:spLocks noChangeAspect="1" noChangeArrowheads="1"/>
          </p:cNvSpPr>
          <p:nvPr/>
        </p:nvSpPr>
        <p:spPr bwMode="auto">
          <a:xfrm>
            <a:off x="2840038" y="32559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1/11</a:t>
            </a:r>
          </a:p>
        </p:txBody>
      </p:sp>
      <p:sp>
        <p:nvSpPr>
          <p:cNvPr id="22566" name="Text Box 35"/>
          <p:cNvSpPr txBox="1">
            <a:spLocks noChangeAspect="1" noChangeArrowheads="1"/>
          </p:cNvSpPr>
          <p:nvPr/>
        </p:nvSpPr>
        <p:spPr bwMode="auto">
          <a:xfrm>
            <a:off x="2965450" y="46402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22567" name="Text Box 36"/>
          <p:cNvSpPr txBox="1">
            <a:spLocks noChangeAspect="1" noChangeArrowheads="1"/>
          </p:cNvSpPr>
          <p:nvPr/>
        </p:nvSpPr>
        <p:spPr bwMode="auto">
          <a:xfrm>
            <a:off x="2981325" y="28241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grpSp>
        <p:nvGrpSpPr>
          <p:cNvPr id="7" name="Group 37"/>
          <p:cNvGrpSpPr>
            <a:grpSpLocks noChangeAspect="1"/>
          </p:cNvGrpSpPr>
          <p:nvPr/>
        </p:nvGrpSpPr>
        <p:grpSpPr bwMode="auto">
          <a:xfrm>
            <a:off x="3808412" y="3100388"/>
            <a:ext cx="77788" cy="2641600"/>
            <a:chOff x="1104" y="1392"/>
            <a:chExt cx="96" cy="1968"/>
          </a:xfrm>
        </p:grpSpPr>
        <p:sp>
          <p:nvSpPr>
            <p:cNvPr id="22631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32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33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34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" name="Group 42"/>
          <p:cNvGrpSpPr>
            <a:grpSpLocks noChangeAspect="1"/>
          </p:cNvGrpSpPr>
          <p:nvPr/>
        </p:nvGrpSpPr>
        <p:grpSpPr bwMode="auto">
          <a:xfrm>
            <a:off x="5197475" y="3100388"/>
            <a:ext cx="79375" cy="2641600"/>
            <a:chOff x="2784" y="1392"/>
            <a:chExt cx="96" cy="1968"/>
          </a:xfrm>
        </p:grpSpPr>
        <p:sp>
          <p:nvSpPr>
            <p:cNvPr id="22627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28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29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30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570" name="Line 47"/>
          <p:cNvSpPr>
            <a:spLocks noChangeAspect="1" noChangeShapeType="1"/>
          </p:cNvSpPr>
          <p:nvPr/>
        </p:nvSpPr>
        <p:spPr bwMode="auto">
          <a:xfrm>
            <a:off x="3851275" y="31638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1" name="Line 48"/>
          <p:cNvSpPr>
            <a:spLocks noChangeAspect="1" noChangeShapeType="1"/>
          </p:cNvSpPr>
          <p:nvPr/>
        </p:nvSpPr>
        <p:spPr bwMode="auto">
          <a:xfrm>
            <a:off x="3851275" y="56784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2" name="Line 49"/>
          <p:cNvSpPr>
            <a:spLocks noChangeAspect="1" noChangeShapeType="1"/>
          </p:cNvSpPr>
          <p:nvPr/>
        </p:nvSpPr>
        <p:spPr bwMode="auto">
          <a:xfrm>
            <a:off x="3851275" y="31638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3" name="Line 50"/>
          <p:cNvSpPr>
            <a:spLocks noChangeAspect="1" noChangeShapeType="1"/>
          </p:cNvSpPr>
          <p:nvPr/>
        </p:nvSpPr>
        <p:spPr bwMode="auto">
          <a:xfrm flipV="1">
            <a:off x="3851275" y="4002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4" name="Line 51"/>
          <p:cNvSpPr>
            <a:spLocks noChangeAspect="1" noChangeShapeType="1"/>
          </p:cNvSpPr>
          <p:nvPr/>
        </p:nvSpPr>
        <p:spPr bwMode="auto">
          <a:xfrm>
            <a:off x="3851275" y="40020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5" name="Line 52"/>
          <p:cNvSpPr>
            <a:spLocks noChangeAspect="1" noChangeShapeType="1"/>
          </p:cNvSpPr>
          <p:nvPr/>
        </p:nvSpPr>
        <p:spPr bwMode="auto">
          <a:xfrm flipH="1">
            <a:off x="3851275" y="4840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6" name="Line 53"/>
          <p:cNvSpPr>
            <a:spLocks noChangeAspect="1" noChangeShapeType="1"/>
          </p:cNvSpPr>
          <p:nvPr/>
        </p:nvSpPr>
        <p:spPr bwMode="auto">
          <a:xfrm flipV="1">
            <a:off x="3851275" y="31638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7" name="Line 54"/>
          <p:cNvSpPr>
            <a:spLocks noChangeAspect="1" noChangeShapeType="1"/>
          </p:cNvSpPr>
          <p:nvPr/>
        </p:nvSpPr>
        <p:spPr bwMode="auto">
          <a:xfrm>
            <a:off x="3851275" y="40020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78" name="Text Box 55"/>
          <p:cNvSpPr txBox="1">
            <a:spLocks noChangeAspect="1" noChangeArrowheads="1"/>
          </p:cNvSpPr>
          <p:nvPr/>
        </p:nvSpPr>
        <p:spPr bwMode="auto">
          <a:xfrm>
            <a:off x="4362450" y="37607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0/11</a:t>
            </a:r>
          </a:p>
        </p:txBody>
      </p:sp>
      <p:sp>
        <p:nvSpPr>
          <p:cNvPr id="22579" name="Text Box 56"/>
          <p:cNvSpPr txBox="1">
            <a:spLocks noChangeAspect="1" noChangeArrowheads="1"/>
          </p:cNvSpPr>
          <p:nvPr/>
        </p:nvSpPr>
        <p:spPr bwMode="auto">
          <a:xfrm>
            <a:off x="4787900" y="44862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22580" name="Text Box 57"/>
          <p:cNvSpPr txBox="1">
            <a:spLocks noChangeAspect="1" noChangeArrowheads="1"/>
          </p:cNvSpPr>
          <p:nvPr/>
        </p:nvSpPr>
        <p:spPr bwMode="auto">
          <a:xfrm>
            <a:off x="4127500" y="51482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0/01</a:t>
            </a:r>
          </a:p>
        </p:txBody>
      </p:sp>
      <p:sp>
        <p:nvSpPr>
          <p:cNvPr id="22581" name="Text Box 58"/>
          <p:cNvSpPr txBox="1">
            <a:spLocks noChangeAspect="1" noChangeArrowheads="1"/>
          </p:cNvSpPr>
          <p:nvPr/>
        </p:nvSpPr>
        <p:spPr bwMode="auto">
          <a:xfrm>
            <a:off x="4235450" y="32670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1/11</a:t>
            </a:r>
          </a:p>
        </p:txBody>
      </p:sp>
      <p:sp>
        <p:nvSpPr>
          <p:cNvPr id="22582" name="Text Box 59"/>
          <p:cNvSpPr txBox="1">
            <a:spLocks noChangeAspect="1" noChangeArrowheads="1"/>
          </p:cNvSpPr>
          <p:nvPr/>
        </p:nvSpPr>
        <p:spPr bwMode="auto">
          <a:xfrm>
            <a:off x="4364038" y="46513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22583" name="Text Box 60"/>
          <p:cNvSpPr txBox="1">
            <a:spLocks noChangeAspect="1" noChangeArrowheads="1"/>
          </p:cNvSpPr>
          <p:nvPr/>
        </p:nvSpPr>
        <p:spPr bwMode="auto">
          <a:xfrm>
            <a:off x="4694238" y="40100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1/00</a:t>
            </a:r>
          </a:p>
        </p:txBody>
      </p:sp>
      <p:sp>
        <p:nvSpPr>
          <p:cNvPr id="22584" name="Text Box 61"/>
          <p:cNvSpPr txBox="1">
            <a:spLocks noChangeAspect="1" noChangeArrowheads="1"/>
          </p:cNvSpPr>
          <p:nvPr/>
        </p:nvSpPr>
        <p:spPr bwMode="auto">
          <a:xfrm>
            <a:off x="4378325" y="28352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grpSp>
        <p:nvGrpSpPr>
          <p:cNvPr id="9" name="Group 62"/>
          <p:cNvGrpSpPr>
            <a:grpSpLocks noChangeAspect="1"/>
          </p:cNvGrpSpPr>
          <p:nvPr/>
        </p:nvGrpSpPr>
        <p:grpSpPr bwMode="auto">
          <a:xfrm>
            <a:off x="5178425" y="3100388"/>
            <a:ext cx="79375" cy="2641600"/>
            <a:chOff x="1104" y="1392"/>
            <a:chExt cx="96" cy="1968"/>
          </a:xfrm>
        </p:grpSpPr>
        <p:sp>
          <p:nvSpPr>
            <p:cNvPr id="22623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24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25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26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600" name="Text Box 93"/>
          <p:cNvSpPr txBox="1">
            <a:spLocks noChangeAspect="1" noChangeArrowheads="1"/>
          </p:cNvSpPr>
          <p:nvPr/>
        </p:nvSpPr>
        <p:spPr bwMode="auto">
          <a:xfrm>
            <a:off x="7170738" y="28352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22604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605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606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607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608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609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610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898163" y="5988050"/>
            <a:ext cx="7355250" cy="336550"/>
            <a:chOff x="228" y="3782"/>
            <a:chExt cx="5436" cy="212"/>
          </a:xfrm>
        </p:grpSpPr>
        <p:graphicFrame>
          <p:nvGraphicFramePr>
            <p:cNvPr id="22532" name="Object 2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72708" name="Equation" r:id="rId3" imgW="139680" imgH="228600" progId="Equation.3">
                <p:embed/>
              </p:oleObj>
            </a:graphicData>
          </a:graphic>
        </p:graphicFrame>
        <p:grpSp>
          <p:nvGrpSpPr>
            <p:cNvPr id="15" name="Group 104"/>
            <p:cNvGrpSpPr>
              <a:grpSpLocks/>
            </p:cNvGrpSpPr>
            <p:nvPr/>
          </p:nvGrpSpPr>
          <p:grpSpPr bwMode="auto">
            <a:xfrm>
              <a:off x="228" y="3782"/>
              <a:ext cx="4436" cy="212"/>
              <a:chOff x="1228" y="3782"/>
              <a:chExt cx="4436" cy="212"/>
            </a:xfrm>
          </p:grpSpPr>
          <p:graphicFrame>
            <p:nvGraphicFramePr>
              <p:cNvPr id="22533" name="Object 3"/>
              <p:cNvGraphicFramePr>
                <a:graphicFrameLocks noChangeAspect="1"/>
              </p:cNvGraphicFramePr>
              <p:nvPr/>
            </p:nvGraphicFramePr>
            <p:xfrm>
              <a:off x="1228" y="3782"/>
              <a:ext cx="259" cy="202"/>
            </p:xfrm>
            <a:graphic>
              <a:graphicData uri="http://schemas.openxmlformats.org/presentationml/2006/ole">
                <p:oleObj spid="_x0000_s72709" name="Equation" r:id="rId4" imgW="139680" imgH="228600" progId="Equation.3">
                  <p:embed/>
                </p:oleObj>
              </a:graphicData>
            </a:graphic>
          </p:graphicFrame>
          <p:graphicFrame>
            <p:nvGraphicFramePr>
              <p:cNvPr id="22534" name="Object 4"/>
              <p:cNvGraphicFramePr>
                <a:graphicFrameLocks noChangeAspect="1"/>
              </p:cNvGraphicFramePr>
              <p:nvPr/>
            </p:nvGraphicFramePr>
            <p:xfrm>
              <a:off x="2268" y="3797"/>
              <a:ext cx="236" cy="191"/>
            </p:xfrm>
            <a:graphic>
              <a:graphicData uri="http://schemas.openxmlformats.org/presentationml/2006/ole">
                <p:oleObj spid="_x0000_s72710" name="Equation" r:id="rId5" imgW="126720" imgH="215640" progId="Equation.3">
                  <p:embed/>
                </p:oleObj>
              </a:graphicData>
            </a:graphic>
          </p:graphicFrame>
          <p:graphicFrame>
            <p:nvGraphicFramePr>
              <p:cNvPr id="22535" name="Object 5"/>
              <p:cNvGraphicFramePr>
                <a:graphicFrameLocks noChangeAspect="1"/>
              </p:cNvGraphicFramePr>
              <p:nvPr/>
            </p:nvGraphicFramePr>
            <p:xfrm>
              <a:off x="3312" y="3797"/>
              <a:ext cx="259" cy="191"/>
            </p:xfrm>
            <a:graphic>
              <a:graphicData uri="http://schemas.openxmlformats.org/presentationml/2006/ole">
                <p:oleObj spid="_x0000_s72711" name="Equation" r:id="rId6" imgW="139680" imgH="215640" progId="Equation.3">
                  <p:embed/>
                </p:oleObj>
              </a:graphicData>
            </a:graphic>
          </p:graphicFrame>
          <p:graphicFrame>
            <p:nvGraphicFramePr>
              <p:cNvPr id="22536" name="Object 6"/>
              <p:cNvGraphicFramePr>
                <a:graphicFrameLocks noChangeAspect="1"/>
              </p:cNvGraphicFramePr>
              <p:nvPr/>
            </p:nvGraphicFramePr>
            <p:xfrm>
              <a:off x="4301" y="3792"/>
              <a:ext cx="259" cy="202"/>
            </p:xfrm>
            <a:graphic>
              <a:graphicData uri="http://schemas.openxmlformats.org/presentationml/2006/ole">
                <p:oleObj spid="_x0000_s72712" name="Equation" r:id="rId7" imgW="139680" imgH="228600" progId="Equation.3">
                  <p:embed/>
                </p:oleObj>
              </a:graphicData>
            </a:graphic>
          </p:graphicFrame>
          <p:graphicFrame>
            <p:nvGraphicFramePr>
              <p:cNvPr id="22537" name="Object 7"/>
              <p:cNvGraphicFramePr>
                <a:graphicFrameLocks noChangeAspect="1"/>
              </p:cNvGraphicFramePr>
              <p:nvPr/>
            </p:nvGraphicFramePr>
            <p:xfrm>
              <a:off x="5405" y="3787"/>
              <a:ext cx="259" cy="191"/>
            </p:xfrm>
            <a:graphic>
              <a:graphicData uri="http://schemas.openxmlformats.org/presentationml/2006/ole">
                <p:oleObj spid="_x0000_s72713" name="Equation" r:id="rId8" imgW="139680" imgH="215640" progId="Equation.3">
                  <p:embed/>
                </p:oleObj>
              </a:graphicData>
            </a:graphic>
          </p:graphicFrame>
        </p:grp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1066800" y="1981200"/>
            <a:ext cx="2762250" cy="698500"/>
            <a:chOff x="568" y="1200"/>
            <a:chExt cx="1740" cy="440"/>
          </a:xfrm>
        </p:grpSpPr>
        <p:graphicFrame>
          <p:nvGraphicFramePr>
            <p:cNvPr id="22530" name="Object 0"/>
            <p:cNvGraphicFramePr>
              <a:graphicFrameLocks noChangeAspect="1"/>
            </p:cNvGraphicFramePr>
            <p:nvPr/>
          </p:nvGraphicFramePr>
          <p:xfrm>
            <a:off x="568" y="1200"/>
            <a:ext cx="728" cy="233"/>
          </p:xfrm>
          <a:graphic>
            <a:graphicData uri="http://schemas.openxmlformats.org/presentationml/2006/ole">
              <p:oleObj spid="_x0000_s72706" name="Equation" r:id="rId9" imgW="634680" imgH="203040" progId="Equation.3">
                <p:embed/>
              </p:oleObj>
            </a:graphicData>
          </a:graphic>
        </p:graphicFrame>
        <p:graphicFrame>
          <p:nvGraphicFramePr>
            <p:cNvPr id="22531" name="Object 1"/>
            <p:cNvGraphicFramePr>
              <a:graphicFrameLocks noChangeAspect="1"/>
            </p:cNvGraphicFramePr>
            <p:nvPr/>
          </p:nvGraphicFramePr>
          <p:xfrm>
            <a:off x="576" y="1392"/>
            <a:ext cx="1732" cy="248"/>
          </p:xfrm>
          <a:graphic>
            <a:graphicData uri="http://schemas.openxmlformats.org/presentationml/2006/ole">
              <p:oleObj spid="_x0000_s72707" name="Equation" r:id="rId10" imgW="1511280" imgH="215640" progId="Equation.3">
                <p:embed/>
              </p:oleObj>
            </a:graphicData>
          </a:graphic>
        </p:graphicFrame>
      </p:grpSp>
      <p:grpSp>
        <p:nvGrpSpPr>
          <p:cNvPr id="17" name="Group 113"/>
          <p:cNvGrpSpPr>
            <a:grpSpLocks/>
          </p:cNvGrpSpPr>
          <p:nvPr/>
        </p:nvGrpSpPr>
        <p:grpSpPr bwMode="auto">
          <a:xfrm>
            <a:off x="5222875" y="2284413"/>
            <a:ext cx="2735263" cy="403225"/>
            <a:chOff x="3290" y="1439"/>
            <a:chExt cx="1723" cy="254"/>
          </a:xfrm>
        </p:grpSpPr>
        <p:sp>
          <p:nvSpPr>
            <p:cNvPr id="22543" name="Rectangle 114"/>
            <p:cNvSpPr>
              <a:spLocks noChangeArrowheads="1"/>
            </p:cNvSpPr>
            <p:nvPr/>
          </p:nvSpPr>
          <p:spPr bwMode="auto">
            <a:xfrm>
              <a:off x="4884" y="145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22544" name="Rectangle 115"/>
            <p:cNvSpPr>
              <a:spLocks noChangeArrowheads="1"/>
            </p:cNvSpPr>
            <p:nvPr/>
          </p:nvSpPr>
          <p:spPr bwMode="auto">
            <a:xfrm>
              <a:off x="4723" y="1459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22545" name="Rectangle 116"/>
            <p:cNvSpPr>
              <a:spLocks noChangeArrowheads="1"/>
            </p:cNvSpPr>
            <p:nvPr/>
          </p:nvSpPr>
          <p:spPr bwMode="auto">
            <a:xfrm>
              <a:off x="4430" y="145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22546" name="Rectangle 117"/>
            <p:cNvSpPr>
              <a:spLocks noChangeArrowheads="1"/>
            </p:cNvSpPr>
            <p:nvPr/>
          </p:nvSpPr>
          <p:spPr bwMode="auto">
            <a:xfrm>
              <a:off x="4166" y="1459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22547" name="Rectangle 118"/>
            <p:cNvSpPr>
              <a:spLocks noChangeArrowheads="1"/>
            </p:cNvSpPr>
            <p:nvPr/>
          </p:nvSpPr>
          <p:spPr bwMode="auto">
            <a:xfrm>
              <a:off x="3889" y="1459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FF0066"/>
                  </a:solidFill>
                </a:rPr>
                <a:t>0</a:t>
              </a:r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2548" name="Rectangle 119"/>
            <p:cNvSpPr>
              <a:spLocks noChangeArrowheads="1"/>
            </p:cNvSpPr>
            <p:nvPr/>
          </p:nvSpPr>
          <p:spPr bwMode="auto">
            <a:xfrm>
              <a:off x="3626" y="145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22549" name="Rectangle 120"/>
            <p:cNvSpPr>
              <a:spLocks noChangeArrowheads="1"/>
            </p:cNvSpPr>
            <p:nvPr/>
          </p:nvSpPr>
          <p:spPr bwMode="auto">
            <a:xfrm>
              <a:off x="3582" y="145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22550" name="Rectangle 121"/>
            <p:cNvSpPr>
              <a:spLocks noChangeArrowheads="1"/>
            </p:cNvSpPr>
            <p:nvPr/>
          </p:nvSpPr>
          <p:spPr bwMode="auto">
            <a:xfrm>
              <a:off x="3449" y="1439"/>
              <a:ext cx="20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22551" name="Rectangle 122"/>
            <p:cNvSpPr>
              <a:spLocks noChangeArrowheads="1"/>
            </p:cNvSpPr>
            <p:nvPr/>
          </p:nvSpPr>
          <p:spPr bwMode="auto">
            <a:xfrm>
              <a:off x="3290" y="1459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142" name="Group 42"/>
          <p:cNvGrpSpPr>
            <a:grpSpLocks noChangeAspect="1"/>
          </p:cNvGrpSpPr>
          <p:nvPr/>
        </p:nvGrpSpPr>
        <p:grpSpPr bwMode="auto">
          <a:xfrm>
            <a:off x="6604000" y="3124200"/>
            <a:ext cx="79375" cy="2641600"/>
            <a:chOff x="2784" y="1392"/>
            <a:chExt cx="96" cy="1968"/>
          </a:xfrm>
        </p:grpSpPr>
        <p:sp>
          <p:nvSpPr>
            <p:cNvPr id="143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7" name="Line 47"/>
          <p:cNvSpPr>
            <a:spLocks noChangeAspect="1" noChangeShapeType="1"/>
          </p:cNvSpPr>
          <p:nvPr/>
        </p:nvSpPr>
        <p:spPr bwMode="auto">
          <a:xfrm>
            <a:off x="5257800" y="3187700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8" name="Line 48"/>
          <p:cNvSpPr>
            <a:spLocks noChangeAspect="1" noChangeShapeType="1"/>
          </p:cNvSpPr>
          <p:nvPr/>
        </p:nvSpPr>
        <p:spPr bwMode="auto">
          <a:xfrm>
            <a:off x="5257800" y="57023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9" name="Line 49"/>
          <p:cNvSpPr>
            <a:spLocks noChangeAspect="1" noChangeShapeType="1"/>
          </p:cNvSpPr>
          <p:nvPr/>
        </p:nvSpPr>
        <p:spPr bwMode="auto">
          <a:xfrm>
            <a:off x="5257800" y="31877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0" name="Line 51"/>
          <p:cNvSpPr>
            <a:spLocks noChangeAspect="1" noChangeShapeType="1"/>
          </p:cNvSpPr>
          <p:nvPr/>
        </p:nvSpPr>
        <p:spPr bwMode="auto">
          <a:xfrm>
            <a:off x="5257800" y="40259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1" name="Line 52"/>
          <p:cNvSpPr>
            <a:spLocks noChangeAspect="1" noChangeShapeType="1"/>
          </p:cNvSpPr>
          <p:nvPr/>
        </p:nvSpPr>
        <p:spPr bwMode="auto">
          <a:xfrm flipH="1">
            <a:off x="5257800" y="48641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2" name="Line 54"/>
          <p:cNvSpPr>
            <a:spLocks noChangeAspect="1" noChangeShapeType="1"/>
          </p:cNvSpPr>
          <p:nvPr/>
        </p:nvSpPr>
        <p:spPr bwMode="auto">
          <a:xfrm>
            <a:off x="5257800" y="40259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3" name="Text Box 55"/>
          <p:cNvSpPr txBox="1">
            <a:spLocks noChangeAspect="1" noChangeArrowheads="1"/>
          </p:cNvSpPr>
          <p:nvPr/>
        </p:nvSpPr>
        <p:spPr bwMode="auto">
          <a:xfrm>
            <a:off x="5768975" y="37846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0/11</a:t>
            </a:r>
          </a:p>
        </p:txBody>
      </p:sp>
      <p:sp>
        <p:nvSpPr>
          <p:cNvPr id="154" name="Text Box 56"/>
          <p:cNvSpPr txBox="1">
            <a:spLocks noChangeAspect="1" noChangeArrowheads="1"/>
          </p:cNvSpPr>
          <p:nvPr/>
        </p:nvSpPr>
        <p:spPr bwMode="auto">
          <a:xfrm>
            <a:off x="6194425" y="451008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155" name="Text Box 57"/>
          <p:cNvSpPr txBox="1">
            <a:spLocks noChangeAspect="1" noChangeArrowheads="1"/>
          </p:cNvSpPr>
          <p:nvPr/>
        </p:nvSpPr>
        <p:spPr bwMode="auto">
          <a:xfrm>
            <a:off x="5534025" y="51720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0/01</a:t>
            </a:r>
          </a:p>
        </p:txBody>
      </p:sp>
      <p:sp>
        <p:nvSpPr>
          <p:cNvPr id="156" name="Text Box 58"/>
          <p:cNvSpPr txBox="1">
            <a:spLocks noChangeAspect="1" noChangeArrowheads="1"/>
          </p:cNvSpPr>
          <p:nvPr/>
        </p:nvSpPr>
        <p:spPr bwMode="auto">
          <a:xfrm>
            <a:off x="5641975" y="329088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1/11</a:t>
            </a:r>
          </a:p>
        </p:txBody>
      </p:sp>
      <p:sp>
        <p:nvSpPr>
          <p:cNvPr id="157" name="Text Box 59"/>
          <p:cNvSpPr txBox="1">
            <a:spLocks noChangeAspect="1" noChangeArrowheads="1"/>
          </p:cNvSpPr>
          <p:nvPr/>
        </p:nvSpPr>
        <p:spPr bwMode="auto">
          <a:xfrm>
            <a:off x="5770563" y="467518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158" name="Text Box 60"/>
          <p:cNvSpPr txBox="1">
            <a:spLocks noChangeAspect="1" noChangeArrowheads="1"/>
          </p:cNvSpPr>
          <p:nvPr/>
        </p:nvSpPr>
        <p:spPr bwMode="auto">
          <a:xfrm>
            <a:off x="6100763" y="40338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1/00</a:t>
            </a:r>
          </a:p>
        </p:txBody>
      </p:sp>
      <p:grpSp>
        <p:nvGrpSpPr>
          <p:cNvPr id="159" name="Group 62"/>
          <p:cNvGrpSpPr>
            <a:grpSpLocks noChangeAspect="1"/>
          </p:cNvGrpSpPr>
          <p:nvPr/>
        </p:nvGrpSpPr>
        <p:grpSpPr bwMode="auto">
          <a:xfrm>
            <a:off x="6626225" y="3124200"/>
            <a:ext cx="79375" cy="2641600"/>
            <a:chOff x="1104" y="1392"/>
            <a:chExt cx="96" cy="1968"/>
          </a:xfrm>
        </p:grpSpPr>
        <p:sp>
          <p:nvSpPr>
            <p:cNvPr id="160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4" name="Group 42"/>
          <p:cNvGrpSpPr>
            <a:grpSpLocks noChangeAspect="1"/>
          </p:cNvGrpSpPr>
          <p:nvPr/>
        </p:nvGrpSpPr>
        <p:grpSpPr bwMode="auto">
          <a:xfrm>
            <a:off x="7975600" y="3124200"/>
            <a:ext cx="79375" cy="2641600"/>
            <a:chOff x="2784" y="1392"/>
            <a:chExt cx="96" cy="1968"/>
          </a:xfrm>
        </p:grpSpPr>
        <p:sp>
          <p:nvSpPr>
            <p:cNvPr id="165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9" name="Line 47"/>
          <p:cNvSpPr>
            <a:spLocks noChangeAspect="1" noChangeShapeType="1"/>
          </p:cNvSpPr>
          <p:nvPr/>
        </p:nvSpPr>
        <p:spPr bwMode="auto">
          <a:xfrm>
            <a:off x="6629400" y="3187700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0" name="Line 48"/>
          <p:cNvSpPr>
            <a:spLocks noChangeAspect="1" noChangeShapeType="1"/>
          </p:cNvSpPr>
          <p:nvPr/>
        </p:nvSpPr>
        <p:spPr bwMode="auto">
          <a:xfrm>
            <a:off x="6629400" y="57023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1" name="Line 49"/>
          <p:cNvSpPr>
            <a:spLocks noChangeAspect="1" noChangeShapeType="1"/>
          </p:cNvSpPr>
          <p:nvPr/>
        </p:nvSpPr>
        <p:spPr bwMode="auto">
          <a:xfrm>
            <a:off x="6629400" y="31877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2" name="Line 51"/>
          <p:cNvSpPr>
            <a:spLocks noChangeAspect="1" noChangeShapeType="1"/>
          </p:cNvSpPr>
          <p:nvPr/>
        </p:nvSpPr>
        <p:spPr bwMode="auto">
          <a:xfrm>
            <a:off x="6629400" y="40259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3" name="Line 52"/>
          <p:cNvSpPr>
            <a:spLocks noChangeAspect="1" noChangeShapeType="1"/>
          </p:cNvSpPr>
          <p:nvPr/>
        </p:nvSpPr>
        <p:spPr bwMode="auto">
          <a:xfrm flipH="1">
            <a:off x="6629400" y="48641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4" name="Line 54"/>
          <p:cNvSpPr>
            <a:spLocks noChangeAspect="1" noChangeShapeType="1"/>
          </p:cNvSpPr>
          <p:nvPr/>
        </p:nvSpPr>
        <p:spPr bwMode="auto">
          <a:xfrm>
            <a:off x="6629400" y="40259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5" name="Text Box 55"/>
          <p:cNvSpPr txBox="1">
            <a:spLocks noChangeAspect="1" noChangeArrowheads="1"/>
          </p:cNvSpPr>
          <p:nvPr/>
        </p:nvSpPr>
        <p:spPr bwMode="auto">
          <a:xfrm>
            <a:off x="7140575" y="37846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0/11</a:t>
            </a:r>
          </a:p>
        </p:txBody>
      </p:sp>
      <p:sp>
        <p:nvSpPr>
          <p:cNvPr id="176" name="Text Box 56"/>
          <p:cNvSpPr txBox="1">
            <a:spLocks noChangeAspect="1" noChangeArrowheads="1"/>
          </p:cNvSpPr>
          <p:nvPr/>
        </p:nvSpPr>
        <p:spPr bwMode="auto">
          <a:xfrm>
            <a:off x="7566025" y="451008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0/10</a:t>
            </a:r>
          </a:p>
        </p:txBody>
      </p:sp>
      <p:sp>
        <p:nvSpPr>
          <p:cNvPr id="177" name="Text Box 57"/>
          <p:cNvSpPr txBox="1">
            <a:spLocks noChangeAspect="1" noChangeArrowheads="1"/>
          </p:cNvSpPr>
          <p:nvPr/>
        </p:nvSpPr>
        <p:spPr bwMode="auto">
          <a:xfrm>
            <a:off x="6905625" y="51720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0/01</a:t>
            </a:r>
          </a:p>
        </p:txBody>
      </p:sp>
      <p:sp>
        <p:nvSpPr>
          <p:cNvPr id="178" name="Text Box 58"/>
          <p:cNvSpPr txBox="1">
            <a:spLocks noChangeAspect="1" noChangeArrowheads="1"/>
          </p:cNvSpPr>
          <p:nvPr/>
        </p:nvSpPr>
        <p:spPr bwMode="auto">
          <a:xfrm>
            <a:off x="7013575" y="329088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1/11</a:t>
            </a:r>
          </a:p>
        </p:txBody>
      </p:sp>
      <p:sp>
        <p:nvSpPr>
          <p:cNvPr id="179" name="Text Box 59"/>
          <p:cNvSpPr txBox="1">
            <a:spLocks noChangeAspect="1" noChangeArrowheads="1"/>
          </p:cNvSpPr>
          <p:nvPr/>
        </p:nvSpPr>
        <p:spPr bwMode="auto">
          <a:xfrm>
            <a:off x="7142163" y="467518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1/01</a:t>
            </a:r>
          </a:p>
        </p:txBody>
      </p:sp>
      <p:sp>
        <p:nvSpPr>
          <p:cNvPr id="180" name="Text Box 60"/>
          <p:cNvSpPr txBox="1">
            <a:spLocks noChangeAspect="1" noChangeArrowheads="1"/>
          </p:cNvSpPr>
          <p:nvPr/>
        </p:nvSpPr>
        <p:spPr bwMode="auto">
          <a:xfrm>
            <a:off x="7472363" y="4033837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1/00</a:t>
            </a:r>
          </a:p>
        </p:txBody>
      </p:sp>
      <p:grpSp>
        <p:nvGrpSpPr>
          <p:cNvPr id="181" name="Group 62"/>
          <p:cNvGrpSpPr>
            <a:grpSpLocks noChangeAspect="1"/>
          </p:cNvGrpSpPr>
          <p:nvPr/>
        </p:nvGrpSpPr>
        <p:grpSpPr bwMode="auto">
          <a:xfrm>
            <a:off x="8001000" y="3124200"/>
            <a:ext cx="79375" cy="2641600"/>
            <a:chOff x="1104" y="1392"/>
            <a:chExt cx="96" cy="1968"/>
          </a:xfrm>
        </p:grpSpPr>
        <p:sp>
          <p:nvSpPr>
            <p:cNvPr id="182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6" name="Text Box 17"/>
          <p:cNvSpPr txBox="1">
            <a:spLocks noChangeAspect="1" noChangeArrowheads="1"/>
          </p:cNvSpPr>
          <p:nvPr/>
        </p:nvSpPr>
        <p:spPr bwMode="auto">
          <a:xfrm>
            <a:off x="1295400" y="624840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11</a:t>
            </a:r>
            <a:endParaRPr lang="en-US" sz="2000" b="1" dirty="0"/>
          </a:p>
        </p:txBody>
      </p:sp>
      <p:sp>
        <p:nvSpPr>
          <p:cNvPr id="187" name="Text Box 17"/>
          <p:cNvSpPr txBox="1">
            <a:spLocks noChangeAspect="1" noChangeArrowheads="1"/>
          </p:cNvSpPr>
          <p:nvPr/>
        </p:nvSpPr>
        <p:spPr bwMode="auto">
          <a:xfrm>
            <a:off x="2832248" y="624840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00</a:t>
            </a:r>
            <a:endParaRPr lang="en-US" sz="2000" b="1" dirty="0"/>
          </a:p>
        </p:txBody>
      </p:sp>
      <p:sp>
        <p:nvSpPr>
          <p:cNvPr id="188" name="Text Box 17"/>
          <p:cNvSpPr txBox="1">
            <a:spLocks noChangeAspect="1" noChangeArrowheads="1"/>
          </p:cNvSpPr>
          <p:nvPr/>
        </p:nvSpPr>
        <p:spPr bwMode="auto">
          <a:xfrm>
            <a:off x="4356248" y="624840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00</a:t>
            </a:r>
            <a:endParaRPr lang="en-US" sz="2000" b="1" dirty="0"/>
          </a:p>
        </p:txBody>
      </p:sp>
      <p:sp>
        <p:nvSpPr>
          <p:cNvPr id="189" name="Text Box 17"/>
          <p:cNvSpPr txBox="1">
            <a:spLocks noChangeAspect="1" noChangeArrowheads="1"/>
          </p:cNvSpPr>
          <p:nvPr/>
        </p:nvSpPr>
        <p:spPr bwMode="auto">
          <a:xfrm>
            <a:off x="5727848" y="6229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90" name="Text Box 17"/>
          <p:cNvSpPr txBox="1">
            <a:spLocks noChangeAspect="1" noChangeArrowheads="1"/>
          </p:cNvSpPr>
          <p:nvPr/>
        </p:nvSpPr>
        <p:spPr bwMode="auto">
          <a:xfrm>
            <a:off x="7162800" y="624840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11</a:t>
            </a:r>
            <a:endParaRPr lang="en-US" sz="2000" b="1" dirty="0"/>
          </a:p>
        </p:txBody>
      </p:sp>
      <p:sp>
        <p:nvSpPr>
          <p:cNvPr id="191" name="Text Box 57"/>
          <p:cNvSpPr txBox="1">
            <a:spLocks noChangeAspect="1" noChangeArrowheads="1"/>
          </p:cNvSpPr>
          <p:nvPr/>
        </p:nvSpPr>
        <p:spPr bwMode="auto">
          <a:xfrm>
            <a:off x="4394200" y="5622925"/>
            <a:ext cx="68480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1/10</a:t>
            </a:r>
            <a:endParaRPr lang="en-US" sz="2000" b="1" dirty="0"/>
          </a:p>
        </p:txBody>
      </p:sp>
      <p:sp>
        <p:nvSpPr>
          <p:cNvPr id="192" name="Text Box 93"/>
          <p:cNvSpPr txBox="1">
            <a:spLocks noChangeAspect="1" noChangeArrowheads="1"/>
          </p:cNvSpPr>
          <p:nvPr/>
        </p:nvSpPr>
        <p:spPr bwMode="auto">
          <a:xfrm>
            <a:off x="5562600" y="28194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0/00</a:t>
            </a:r>
          </a:p>
        </p:txBody>
      </p:sp>
      <p:sp>
        <p:nvSpPr>
          <p:cNvPr id="193" name="Text Box 57"/>
          <p:cNvSpPr txBox="1">
            <a:spLocks noChangeAspect="1" noChangeArrowheads="1"/>
          </p:cNvSpPr>
          <p:nvPr/>
        </p:nvSpPr>
        <p:spPr bwMode="auto">
          <a:xfrm>
            <a:off x="5792197" y="5638800"/>
            <a:ext cx="68480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1/10</a:t>
            </a:r>
            <a:endParaRPr lang="en-US" sz="2000" b="1" dirty="0"/>
          </a:p>
        </p:txBody>
      </p:sp>
      <p:sp>
        <p:nvSpPr>
          <p:cNvPr id="194" name="Text Box 57"/>
          <p:cNvSpPr txBox="1">
            <a:spLocks noChangeAspect="1" noChangeArrowheads="1"/>
          </p:cNvSpPr>
          <p:nvPr/>
        </p:nvSpPr>
        <p:spPr bwMode="auto">
          <a:xfrm>
            <a:off x="7011397" y="5638800"/>
            <a:ext cx="68480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1/10</a:t>
            </a:r>
            <a:endParaRPr lang="en-US" sz="2000" b="1" dirty="0"/>
          </a:p>
        </p:txBody>
      </p:sp>
      <p:sp>
        <p:nvSpPr>
          <p:cNvPr id="195" name="Line 50"/>
          <p:cNvSpPr>
            <a:spLocks noChangeAspect="1" noChangeShapeType="1"/>
          </p:cNvSpPr>
          <p:nvPr/>
        </p:nvSpPr>
        <p:spPr bwMode="auto">
          <a:xfrm flipV="1">
            <a:off x="5257800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96" name="Line 53"/>
          <p:cNvSpPr>
            <a:spLocks noChangeAspect="1" noChangeShapeType="1"/>
          </p:cNvSpPr>
          <p:nvPr/>
        </p:nvSpPr>
        <p:spPr bwMode="auto">
          <a:xfrm flipV="1">
            <a:off x="5257800" y="3200400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99" name="Line 50"/>
          <p:cNvSpPr>
            <a:spLocks noChangeAspect="1" noChangeShapeType="1"/>
          </p:cNvSpPr>
          <p:nvPr/>
        </p:nvSpPr>
        <p:spPr bwMode="auto">
          <a:xfrm flipV="1"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0" name="Line 53"/>
          <p:cNvSpPr>
            <a:spLocks noChangeAspect="1" noChangeShapeType="1"/>
          </p:cNvSpPr>
          <p:nvPr/>
        </p:nvSpPr>
        <p:spPr bwMode="auto">
          <a:xfrm flipV="1">
            <a:off x="6629400" y="3200400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pic>
        <p:nvPicPr>
          <p:cNvPr id="72724" name="Picture 2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05500" y="152400"/>
            <a:ext cx="3162300" cy="194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" y="154893"/>
            <a:ext cx="4419600" cy="144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 animBg="1"/>
      <p:bldP spid="22555" grpId="0" animBg="1"/>
      <p:bldP spid="22556" grpId="0"/>
      <p:bldP spid="22557" grpId="0"/>
      <p:bldP spid="22560" grpId="0" animBg="1"/>
      <p:bldP spid="22561" grpId="0" animBg="1"/>
      <p:bldP spid="22562" grpId="0" animBg="1"/>
      <p:bldP spid="22563" grpId="0" animBg="1"/>
      <p:bldP spid="22564" grpId="0"/>
      <p:bldP spid="22565" grpId="0"/>
      <p:bldP spid="22566" grpId="0"/>
      <p:bldP spid="22567" grpId="0"/>
      <p:bldP spid="22570" grpId="0" animBg="1"/>
      <p:bldP spid="22571" grpId="0" animBg="1"/>
      <p:bldP spid="22572" grpId="0" animBg="1"/>
      <p:bldP spid="22573" grpId="0" animBg="1"/>
      <p:bldP spid="22574" grpId="0" animBg="1"/>
      <p:bldP spid="22575" grpId="0" animBg="1"/>
      <p:bldP spid="22576" grpId="0" animBg="1"/>
      <p:bldP spid="22577" grpId="0" animBg="1"/>
      <p:bldP spid="22578" grpId="0"/>
      <p:bldP spid="22579" grpId="0"/>
      <p:bldP spid="22580" grpId="0"/>
      <p:bldP spid="22581" grpId="0"/>
      <p:bldP spid="22582" grpId="0"/>
      <p:bldP spid="22583" grpId="0"/>
      <p:bldP spid="22584" grpId="0"/>
      <p:bldP spid="22600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4" grpId="1"/>
      <p:bldP spid="155" grpId="0"/>
      <p:bldP spid="156" grpId="0"/>
      <p:bldP spid="157" grpId="0"/>
      <p:bldP spid="157" grpId="1"/>
      <p:bldP spid="158" grpId="0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/>
      <p:bldP spid="177" grpId="0"/>
      <p:bldP spid="178" grpId="0"/>
      <p:bldP spid="179" grpId="0"/>
      <p:bldP spid="180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 animBg="1"/>
      <p:bldP spid="196" grpId="0" animBg="1"/>
      <p:bldP spid="199" grpId="0" animBg="1"/>
      <p:bldP spid="20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533400"/>
          </a:xfrm>
        </p:spPr>
        <p:txBody>
          <a:bodyPr/>
          <a:lstStyle/>
          <a:p>
            <a:pPr eaLnBrk="1" hangingPunct="1"/>
            <a:r>
              <a:rPr lang="en-US" sz="2200" smtClean="0">
                <a:solidFill>
                  <a:srgbClr val="CC0099"/>
                </a:solidFill>
              </a:rPr>
              <a:t>Label all branches with the branch metric (Hamming distance)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23675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6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7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8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23671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2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3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4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565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66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67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3568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4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3667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8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9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0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3663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4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5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6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571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72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73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74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75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576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23577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578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23659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0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1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2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23655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6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7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8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581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2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3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4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5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6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7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8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89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23590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591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592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23593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594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3595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8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23651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2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3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4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23647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8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9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0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598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600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601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602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603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3604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23605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10" name="Group 80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23643" name="Oval 81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4" name="Oval 82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5" name="Oval 83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6" name="Oval 84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85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23639" name="Oval 86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0" name="Oval 87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1" name="Oval 88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2" name="Oval 89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608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609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610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3611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23632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633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634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635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636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637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638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23554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73730" name="Equation" r:id="rId3" imgW="139680" imgH="228600" progId="Equation.3">
                <p:embed/>
              </p:oleObj>
            </a:graphicData>
          </a:graphic>
        </p:graphicFrame>
        <p:grpSp>
          <p:nvGrpSpPr>
            <p:cNvPr id="14" name="Group 104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23555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73731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23556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73732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23557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73733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23558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73734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23559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73735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23614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615" name="Oval 111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616" name="Oval 112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23617" name="Oval 113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18" name="Oval 114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19" name="Oval 115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0" name="Oval 116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1" name="Oval 117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2" name="Oval 118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3" name="Oval 119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4" name="Oval 120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5" name="Oval 121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6" name="Oval 122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7" name="Oval 123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8" name="Oval 124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629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23630" name="Text Box 126"/>
          <p:cNvSpPr txBox="1">
            <a:spLocks noChangeArrowheads="1"/>
          </p:cNvSpPr>
          <p:nvPr/>
        </p:nvSpPr>
        <p:spPr bwMode="auto">
          <a:xfrm>
            <a:off x="762000" y="2360613"/>
            <a:ext cx="68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i =1</a:t>
            </a:r>
          </a:p>
        </p:txBody>
      </p:sp>
      <p:sp>
        <p:nvSpPr>
          <p:cNvPr id="12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29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6165850" y="51816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7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9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0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51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2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3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4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Linear Block Codes – Hamming code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Linear block codes –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Linear block codes – (6,3)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1905000"/>
            <a:ext cx="45148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267200"/>
            <a:ext cx="4267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19800" y="4085272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block code 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Sum of two codeword yields another codeword.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5152072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 (127,92) code – how many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required ?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Memory required to store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8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13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9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0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21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2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7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3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4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5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6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37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8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39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40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45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9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0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2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3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4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5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7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58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9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0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61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2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63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4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65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70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4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5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6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7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8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9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80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81" name="Group 80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1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3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94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104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48482" name="Equation" r:id="rId3" imgW="139680" imgH="228600" progId="Equation.3">
                <p:embed/>
              </p:oleObj>
            </a:graphicData>
          </a:graphic>
        </p:graphicFrame>
        <p:grpSp>
          <p:nvGrpSpPr>
            <p:cNvPr id="105" name="Group 104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06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48483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07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48484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8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48485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09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48486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10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48487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11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27" name="Text Box 126"/>
          <p:cNvSpPr txBox="1">
            <a:spLocks noChangeArrowheads="1"/>
          </p:cNvSpPr>
          <p:nvPr/>
        </p:nvSpPr>
        <p:spPr bwMode="auto">
          <a:xfrm>
            <a:off x="2287587" y="23606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=2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9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6165850" y="51816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7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9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0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51" name="Text Box 124"/>
          <p:cNvSpPr txBox="1">
            <a:spLocks noChangeArrowheads="1"/>
          </p:cNvSpPr>
          <p:nvPr/>
        </p:nvSpPr>
        <p:spPr bwMode="auto">
          <a:xfrm>
            <a:off x="2346325" y="275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2" name="Text Box 125"/>
          <p:cNvSpPr txBox="1">
            <a:spLocks noChangeArrowheads="1"/>
          </p:cNvSpPr>
          <p:nvPr/>
        </p:nvSpPr>
        <p:spPr bwMode="auto">
          <a:xfrm>
            <a:off x="235585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3" name="Line 126"/>
          <p:cNvSpPr>
            <a:spLocks noChangeShapeType="1"/>
          </p:cNvSpPr>
          <p:nvPr/>
        </p:nvSpPr>
        <p:spPr bwMode="auto">
          <a:xfrm flipV="1">
            <a:off x="2667000" y="2590800"/>
            <a:ext cx="5334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4" name="Text Box 127"/>
          <p:cNvSpPr txBox="1">
            <a:spLocks noChangeArrowheads="1"/>
          </p:cNvSpPr>
          <p:nvPr/>
        </p:nvSpPr>
        <p:spPr bwMode="auto">
          <a:xfrm>
            <a:off x="2743200" y="2133600"/>
            <a:ext cx="1322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State </a:t>
            </a:r>
            <a:r>
              <a:rPr lang="en-US" dirty="0">
                <a:solidFill>
                  <a:srgbClr val="0000FF"/>
                </a:solidFill>
              </a:rPr>
              <a:t>metric</a:t>
            </a:r>
          </a:p>
        </p:txBody>
      </p:sp>
      <p:sp>
        <p:nvSpPr>
          <p:cNvPr id="155" name="Line 128"/>
          <p:cNvSpPr>
            <a:spLocks noChangeShapeType="1"/>
          </p:cNvSpPr>
          <p:nvPr/>
        </p:nvSpPr>
        <p:spPr bwMode="auto">
          <a:xfrm flipV="1">
            <a:off x="4572000" y="2438400"/>
            <a:ext cx="304800" cy="5334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6" name="Text Box 129"/>
          <p:cNvSpPr txBox="1">
            <a:spLocks noChangeArrowheads="1"/>
          </p:cNvSpPr>
          <p:nvPr/>
        </p:nvSpPr>
        <p:spPr bwMode="auto">
          <a:xfrm>
            <a:off x="4479925" y="1981200"/>
            <a:ext cx="1496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Branch </a:t>
            </a:r>
            <a:r>
              <a:rPr lang="en-US" dirty="0">
                <a:solidFill>
                  <a:srgbClr val="CC0099"/>
                </a:solidFill>
              </a:rPr>
              <a:t>metric</a:t>
            </a:r>
          </a:p>
        </p:txBody>
      </p:sp>
      <p:sp>
        <p:nvSpPr>
          <p:cNvPr id="157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8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9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0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9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1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3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4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5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36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7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9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0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2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3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4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5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57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8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9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60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1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62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64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69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4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5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6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7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8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9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1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93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103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49506" name="Equation" r:id="rId3" imgW="139680" imgH="228600" progId="Equation.3">
                <p:embed/>
              </p:oleObj>
            </a:graphicData>
          </a:graphic>
        </p:graphicFrame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05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49507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06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49508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7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49509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08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49510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9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49511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10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3551825" y="23606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=3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8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9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165850" y="51816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8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9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50" name="Text Box 124"/>
          <p:cNvSpPr txBox="1">
            <a:spLocks noChangeArrowheads="1"/>
          </p:cNvSpPr>
          <p:nvPr/>
        </p:nvSpPr>
        <p:spPr bwMode="auto">
          <a:xfrm>
            <a:off x="2346325" y="275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1" name="Text Box 125"/>
          <p:cNvSpPr txBox="1">
            <a:spLocks noChangeArrowheads="1"/>
          </p:cNvSpPr>
          <p:nvPr/>
        </p:nvSpPr>
        <p:spPr bwMode="auto">
          <a:xfrm>
            <a:off x="235585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4005903" y="2590800"/>
            <a:ext cx="5334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4082103" y="2133600"/>
            <a:ext cx="1322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State </a:t>
            </a:r>
            <a:r>
              <a:rPr lang="en-US" dirty="0">
                <a:solidFill>
                  <a:srgbClr val="0000FF"/>
                </a:solidFill>
              </a:rPr>
              <a:t>metric</a:t>
            </a:r>
          </a:p>
        </p:txBody>
      </p:sp>
      <p:sp>
        <p:nvSpPr>
          <p:cNvPr id="154" name="Line 128"/>
          <p:cNvSpPr>
            <a:spLocks noChangeShapeType="1"/>
          </p:cNvSpPr>
          <p:nvPr/>
        </p:nvSpPr>
        <p:spPr bwMode="auto">
          <a:xfrm flipV="1">
            <a:off x="5910903" y="2438400"/>
            <a:ext cx="304800" cy="5334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5" name="Text Box 129"/>
          <p:cNvSpPr txBox="1">
            <a:spLocks noChangeArrowheads="1"/>
          </p:cNvSpPr>
          <p:nvPr/>
        </p:nvSpPr>
        <p:spPr bwMode="auto">
          <a:xfrm>
            <a:off x="5818828" y="1981200"/>
            <a:ext cx="1496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Branch </a:t>
            </a:r>
            <a:r>
              <a:rPr lang="en-US" dirty="0">
                <a:solidFill>
                  <a:srgbClr val="CC0099"/>
                </a:solidFill>
              </a:rPr>
              <a:t>metric</a:t>
            </a:r>
          </a:p>
        </p:txBody>
      </p:sp>
      <p:sp>
        <p:nvSpPr>
          <p:cNvPr id="156" name="Text Box 126"/>
          <p:cNvSpPr txBox="1">
            <a:spLocks noChangeArrowheads="1"/>
          </p:cNvSpPr>
          <p:nvPr/>
        </p:nvSpPr>
        <p:spPr bwMode="auto">
          <a:xfrm>
            <a:off x="3657600" y="277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7" name="Text Box 127"/>
          <p:cNvSpPr txBox="1">
            <a:spLocks noChangeArrowheads="1"/>
          </p:cNvSpPr>
          <p:nvPr/>
        </p:nvSpPr>
        <p:spPr bwMode="auto">
          <a:xfrm>
            <a:off x="365760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58" name="Text Box 128"/>
          <p:cNvSpPr txBox="1">
            <a:spLocks noChangeArrowheads="1"/>
          </p:cNvSpPr>
          <p:nvPr/>
        </p:nvSpPr>
        <p:spPr bwMode="auto">
          <a:xfrm>
            <a:off x="3727450" y="4430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9" name="Text Box 129"/>
          <p:cNvSpPr txBox="1">
            <a:spLocks noChangeArrowheads="1"/>
          </p:cNvSpPr>
          <p:nvPr/>
        </p:nvSpPr>
        <p:spPr bwMode="auto">
          <a:xfrm>
            <a:off x="3733800" y="526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0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1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2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3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9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1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3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4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5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36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7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9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0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2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3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4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5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57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8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9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60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1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62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64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69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4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5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6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7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8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9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1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93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103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52578" name="Equation" r:id="rId3" imgW="139680" imgH="228600" progId="Equation.3">
                <p:embed/>
              </p:oleObj>
            </a:graphicData>
          </a:graphic>
        </p:graphicFrame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05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52579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06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52580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7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52581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08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52582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9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52583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10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3551825" y="23606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=3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8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9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165850" y="51816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8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9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50" name="Text Box 124"/>
          <p:cNvSpPr txBox="1">
            <a:spLocks noChangeArrowheads="1"/>
          </p:cNvSpPr>
          <p:nvPr/>
        </p:nvSpPr>
        <p:spPr bwMode="auto">
          <a:xfrm>
            <a:off x="2346325" y="275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1" name="Text Box 125"/>
          <p:cNvSpPr txBox="1">
            <a:spLocks noChangeArrowheads="1"/>
          </p:cNvSpPr>
          <p:nvPr/>
        </p:nvSpPr>
        <p:spPr bwMode="auto">
          <a:xfrm>
            <a:off x="235585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6" name="Text Box 126"/>
          <p:cNvSpPr txBox="1">
            <a:spLocks noChangeArrowheads="1"/>
          </p:cNvSpPr>
          <p:nvPr/>
        </p:nvSpPr>
        <p:spPr bwMode="auto">
          <a:xfrm>
            <a:off x="3657600" y="277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7" name="Text Box 127"/>
          <p:cNvSpPr txBox="1">
            <a:spLocks noChangeArrowheads="1"/>
          </p:cNvSpPr>
          <p:nvPr/>
        </p:nvSpPr>
        <p:spPr bwMode="auto">
          <a:xfrm>
            <a:off x="365760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58" name="Text Box 128"/>
          <p:cNvSpPr txBox="1">
            <a:spLocks noChangeArrowheads="1"/>
          </p:cNvSpPr>
          <p:nvPr/>
        </p:nvSpPr>
        <p:spPr bwMode="auto">
          <a:xfrm>
            <a:off x="3727450" y="4430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9" name="Text Box 129"/>
          <p:cNvSpPr txBox="1">
            <a:spLocks noChangeArrowheads="1"/>
          </p:cNvSpPr>
          <p:nvPr/>
        </p:nvSpPr>
        <p:spPr bwMode="auto">
          <a:xfrm>
            <a:off x="3733800" y="526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0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1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2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3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9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1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3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4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5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36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7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9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0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2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3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4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5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57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8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9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60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1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62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64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69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4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5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6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7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8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9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1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93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103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54626" name="Equation" r:id="rId3" imgW="139680" imgH="228600" progId="Equation.3">
                <p:embed/>
              </p:oleObj>
            </a:graphicData>
          </a:graphic>
        </p:graphicFrame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05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54627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06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54628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7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54629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08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54630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9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54631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10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4923425" y="23606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=4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8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9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165850" y="51816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7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8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9" name="Text Box 124"/>
          <p:cNvSpPr txBox="1">
            <a:spLocks noChangeArrowheads="1"/>
          </p:cNvSpPr>
          <p:nvPr/>
        </p:nvSpPr>
        <p:spPr bwMode="auto">
          <a:xfrm>
            <a:off x="2346325" y="275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0" name="Text Box 125"/>
          <p:cNvSpPr txBox="1">
            <a:spLocks noChangeArrowheads="1"/>
          </p:cNvSpPr>
          <p:nvPr/>
        </p:nvSpPr>
        <p:spPr bwMode="auto">
          <a:xfrm>
            <a:off x="235585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1" name="Text Box 126"/>
          <p:cNvSpPr txBox="1">
            <a:spLocks noChangeArrowheads="1"/>
          </p:cNvSpPr>
          <p:nvPr/>
        </p:nvSpPr>
        <p:spPr bwMode="auto">
          <a:xfrm>
            <a:off x="3657600" y="277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2" name="Text Box 127"/>
          <p:cNvSpPr txBox="1">
            <a:spLocks noChangeArrowheads="1"/>
          </p:cNvSpPr>
          <p:nvPr/>
        </p:nvSpPr>
        <p:spPr bwMode="auto">
          <a:xfrm>
            <a:off x="365760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53" name="Text Box 128"/>
          <p:cNvSpPr txBox="1">
            <a:spLocks noChangeArrowheads="1"/>
          </p:cNvSpPr>
          <p:nvPr/>
        </p:nvSpPr>
        <p:spPr bwMode="auto">
          <a:xfrm>
            <a:off x="3727450" y="4430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4" name="Text Box 129"/>
          <p:cNvSpPr txBox="1">
            <a:spLocks noChangeArrowheads="1"/>
          </p:cNvSpPr>
          <p:nvPr/>
        </p:nvSpPr>
        <p:spPr bwMode="auto">
          <a:xfrm>
            <a:off x="3733800" y="526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5" name="Text Box 130"/>
          <p:cNvSpPr txBox="1">
            <a:spLocks noChangeArrowheads="1"/>
          </p:cNvSpPr>
          <p:nvPr/>
        </p:nvSpPr>
        <p:spPr bwMode="auto">
          <a:xfrm>
            <a:off x="5105400" y="5284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6" name="Text Box 131"/>
          <p:cNvSpPr txBox="1">
            <a:spLocks noChangeArrowheads="1"/>
          </p:cNvSpPr>
          <p:nvPr/>
        </p:nvSpPr>
        <p:spPr bwMode="auto">
          <a:xfrm>
            <a:off x="507365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7" name="Text Box 133"/>
          <p:cNvSpPr txBox="1">
            <a:spLocks noChangeArrowheads="1"/>
          </p:cNvSpPr>
          <p:nvPr/>
        </p:nvSpPr>
        <p:spPr bwMode="auto">
          <a:xfrm>
            <a:off x="507365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8" name="Text Box 134"/>
          <p:cNvSpPr txBox="1">
            <a:spLocks noChangeArrowheads="1"/>
          </p:cNvSpPr>
          <p:nvPr/>
        </p:nvSpPr>
        <p:spPr bwMode="auto">
          <a:xfrm>
            <a:off x="4837112" y="32146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59" name="Text Box 135"/>
          <p:cNvSpPr txBox="1">
            <a:spLocks noChangeArrowheads="1"/>
          </p:cNvSpPr>
          <p:nvPr/>
        </p:nvSpPr>
        <p:spPr bwMode="auto">
          <a:xfrm>
            <a:off x="4724400" y="3608388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0" name="Text Box 136"/>
          <p:cNvSpPr txBox="1">
            <a:spLocks noChangeArrowheads="1"/>
          </p:cNvSpPr>
          <p:nvPr/>
        </p:nvSpPr>
        <p:spPr bwMode="auto">
          <a:xfrm>
            <a:off x="4648200" y="4433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1" name="Text Box 137"/>
          <p:cNvSpPr txBox="1">
            <a:spLocks noChangeArrowheads="1"/>
          </p:cNvSpPr>
          <p:nvPr/>
        </p:nvSpPr>
        <p:spPr bwMode="auto">
          <a:xfrm>
            <a:off x="4724400" y="5119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2" name="Text Box 132"/>
          <p:cNvSpPr txBox="1">
            <a:spLocks noChangeArrowheads="1"/>
          </p:cNvSpPr>
          <p:nvPr/>
        </p:nvSpPr>
        <p:spPr bwMode="auto">
          <a:xfrm>
            <a:off x="5073650" y="3608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3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4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5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6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9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1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3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4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5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36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7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9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0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2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3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4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5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57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8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9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60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1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62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64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69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4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5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6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7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8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9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1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93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103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55650" name="Equation" r:id="rId3" imgW="139680" imgH="228600" progId="Equation.3">
                <p:embed/>
              </p:oleObj>
            </a:graphicData>
          </a:graphic>
        </p:graphicFrame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05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55651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06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55652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7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55653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08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55654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9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55655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10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6295025" y="23606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=5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8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9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096000" y="51054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7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8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9" name="Text Box 124"/>
          <p:cNvSpPr txBox="1">
            <a:spLocks noChangeArrowheads="1"/>
          </p:cNvSpPr>
          <p:nvPr/>
        </p:nvSpPr>
        <p:spPr bwMode="auto">
          <a:xfrm>
            <a:off x="2346325" y="275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0" name="Text Box 125"/>
          <p:cNvSpPr txBox="1">
            <a:spLocks noChangeArrowheads="1"/>
          </p:cNvSpPr>
          <p:nvPr/>
        </p:nvSpPr>
        <p:spPr bwMode="auto">
          <a:xfrm>
            <a:off x="235585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1" name="Text Box 126"/>
          <p:cNvSpPr txBox="1">
            <a:spLocks noChangeArrowheads="1"/>
          </p:cNvSpPr>
          <p:nvPr/>
        </p:nvSpPr>
        <p:spPr bwMode="auto">
          <a:xfrm>
            <a:off x="3657600" y="277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2" name="Text Box 127"/>
          <p:cNvSpPr txBox="1">
            <a:spLocks noChangeArrowheads="1"/>
          </p:cNvSpPr>
          <p:nvPr/>
        </p:nvSpPr>
        <p:spPr bwMode="auto">
          <a:xfrm>
            <a:off x="365760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53" name="Text Box 128"/>
          <p:cNvSpPr txBox="1">
            <a:spLocks noChangeArrowheads="1"/>
          </p:cNvSpPr>
          <p:nvPr/>
        </p:nvSpPr>
        <p:spPr bwMode="auto">
          <a:xfrm>
            <a:off x="3727450" y="4430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4" name="Text Box 129"/>
          <p:cNvSpPr txBox="1">
            <a:spLocks noChangeArrowheads="1"/>
          </p:cNvSpPr>
          <p:nvPr/>
        </p:nvSpPr>
        <p:spPr bwMode="auto">
          <a:xfrm>
            <a:off x="3733800" y="526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5" name="Text Box 130"/>
          <p:cNvSpPr txBox="1">
            <a:spLocks noChangeArrowheads="1"/>
          </p:cNvSpPr>
          <p:nvPr/>
        </p:nvSpPr>
        <p:spPr bwMode="auto">
          <a:xfrm>
            <a:off x="5105400" y="5284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6" name="Text Box 131"/>
          <p:cNvSpPr txBox="1">
            <a:spLocks noChangeArrowheads="1"/>
          </p:cNvSpPr>
          <p:nvPr/>
        </p:nvSpPr>
        <p:spPr bwMode="auto">
          <a:xfrm>
            <a:off x="507365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7" name="Text Box 133"/>
          <p:cNvSpPr txBox="1">
            <a:spLocks noChangeArrowheads="1"/>
          </p:cNvSpPr>
          <p:nvPr/>
        </p:nvSpPr>
        <p:spPr bwMode="auto">
          <a:xfrm>
            <a:off x="507365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8" name="Text Box 134"/>
          <p:cNvSpPr txBox="1">
            <a:spLocks noChangeArrowheads="1"/>
          </p:cNvSpPr>
          <p:nvPr/>
        </p:nvSpPr>
        <p:spPr bwMode="auto">
          <a:xfrm>
            <a:off x="4837112" y="32146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59" name="Text Box 135"/>
          <p:cNvSpPr txBox="1">
            <a:spLocks noChangeArrowheads="1"/>
          </p:cNvSpPr>
          <p:nvPr/>
        </p:nvSpPr>
        <p:spPr bwMode="auto">
          <a:xfrm>
            <a:off x="4724400" y="3608388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0" name="Text Box 136"/>
          <p:cNvSpPr txBox="1">
            <a:spLocks noChangeArrowheads="1"/>
          </p:cNvSpPr>
          <p:nvPr/>
        </p:nvSpPr>
        <p:spPr bwMode="auto">
          <a:xfrm>
            <a:off x="4648200" y="4433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1" name="Text Box 137"/>
          <p:cNvSpPr txBox="1">
            <a:spLocks noChangeArrowheads="1"/>
          </p:cNvSpPr>
          <p:nvPr/>
        </p:nvSpPr>
        <p:spPr bwMode="auto">
          <a:xfrm>
            <a:off x="4724400" y="5119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2" name="Text Box 132"/>
          <p:cNvSpPr txBox="1">
            <a:spLocks noChangeArrowheads="1"/>
          </p:cNvSpPr>
          <p:nvPr/>
        </p:nvSpPr>
        <p:spPr bwMode="auto">
          <a:xfrm>
            <a:off x="5073650" y="3608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3" name="Text Box 130"/>
          <p:cNvSpPr txBox="1">
            <a:spLocks noChangeArrowheads="1"/>
          </p:cNvSpPr>
          <p:nvPr/>
        </p:nvSpPr>
        <p:spPr bwMode="auto">
          <a:xfrm>
            <a:off x="6432550" y="5360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4" name="Text Box 131"/>
          <p:cNvSpPr txBox="1">
            <a:spLocks noChangeArrowheads="1"/>
          </p:cNvSpPr>
          <p:nvPr/>
        </p:nvSpPr>
        <p:spPr bwMode="auto">
          <a:xfrm>
            <a:off x="6400800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5" name="Text Box 133"/>
          <p:cNvSpPr txBox="1">
            <a:spLocks noChangeArrowheads="1"/>
          </p:cNvSpPr>
          <p:nvPr/>
        </p:nvSpPr>
        <p:spPr bwMode="auto">
          <a:xfrm>
            <a:off x="6400800" y="2819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6" name="Text Box 132"/>
          <p:cNvSpPr txBox="1">
            <a:spLocks noChangeArrowheads="1"/>
          </p:cNvSpPr>
          <p:nvPr/>
        </p:nvSpPr>
        <p:spPr bwMode="auto">
          <a:xfrm>
            <a:off x="6400800" y="36845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8" name="Oval 167"/>
          <p:cNvSpPr>
            <a:spLocks noChangeArrowheads="1"/>
          </p:cNvSpPr>
          <p:nvPr/>
        </p:nvSpPr>
        <p:spPr bwMode="auto">
          <a:xfrm>
            <a:off x="64008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9" name="Oval 168"/>
          <p:cNvSpPr>
            <a:spLocks noChangeArrowheads="1"/>
          </p:cNvSpPr>
          <p:nvPr/>
        </p:nvSpPr>
        <p:spPr bwMode="auto">
          <a:xfrm>
            <a:off x="7848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0" name="Oval 169"/>
          <p:cNvSpPr>
            <a:spLocks noChangeArrowheads="1"/>
          </p:cNvSpPr>
          <p:nvPr/>
        </p:nvSpPr>
        <p:spPr bwMode="auto">
          <a:xfrm>
            <a:off x="7924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1" name="Oval 170"/>
          <p:cNvSpPr>
            <a:spLocks noChangeArrowheads="1"/>
          </p:cNvSpPr>
          <p:nvPr/>
        </p:nvSpPr>
        <p:spPr bwMode="auto">
          <a:xfrm>
            <a:off x="7924800" y="5410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64770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3" name="Text Box 137"/>
          <p:cNvSpPr txBox="1">
            <a:spLocks noChangeArrowheads="1"/>
          </p:cNvSpPr>
          <p:nvPr/>
        </p:nvSpPr>
        <p:spPr bwMode="auto">
          <a:xfrm>
            <a:off x="6208712" y="48006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4" name="Text Box 137"/>
          <p:cNvSpPr txBox="1">
            <a:spLocks noChangeArrowheads="1"/>
          </p:cNvSpPr>
          <p:nvPr/>
        </p:nvSpPr>
        <p:spPr bwMode="auto">
          <a:xfrm>
            <a:off x="6208712" y="51816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5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76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77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78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9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1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3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4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5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36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7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9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0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2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3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4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5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57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8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9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60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1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62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64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69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4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5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6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7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8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9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1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93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103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56674" name="Equation" r:id="rId3" imgW="139680" imgH="228600" progId="Equation.3">
                <p:embed/>
              </p:oleObj>
            </a:graphicData>
          </a:graphic>
        </p:graphicFrame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05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56675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06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56676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7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56677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08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56678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9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56679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10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7742825" y="23606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=6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8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9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096000" y="51054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7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8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9" name="Text Box 124"/>
          <p:cNvSpPr txBox="1">
            <a:spLocks noChangeArrowheads="1"/>
          </p:cNvSpPr>
          <p:nvPr/>
        </p:nvSpPr>
        <p:spPr bwMode="auto">
          <a:xfrm>
            <a:off x="2346325" y="275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0" name="Text Box 125"/>
          <p:cNvSpPr txBox="1">
            <a:spLocks noChangeArrowheads="1"/>
          </p:cNvSpPr>
          <p:nvPr/>
        </p:nvSpPr>
        <p:spPr bwMode="auto">
          <a:xfrm>
            <a:off x="235585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1" name="Text Box 126"/>
          <p:cNvSpPr txBox="1">
            <a:spLocks noChangeArrowheads="1"/>
          </p:cNvSpPr>
          <p:nvPr/>
        </p:nvSpPr>
        <p:spPr bwMode="auto">
          <a:xfrm>
            <a:off x="3657600" y="277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2" name="Text Box 127"/>
          <p:cNvSpPr txBox="1">
            <a:spLocks noChangeArrowheads="1"/>
          </p:cNvSpPr>
          <p:nvPr/>
        </p:nvSpPr>
        <p:spPr bwMode="auto">
          <a:xfrm>
            <a:off x="365760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53" name="Text Box 128"/>
          <p:cNvSpPr txBox="1">
            <a:spLocks noChangeArrowheads="1"/>
          </p:cNvSpPr>
          <p:nvPr/>
        </p:nvSpPr>
        <p:spPr bwMode="auto">
          <a:xfrm>
            <a:off x="3727450" y="4430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4" name="Text Box 129"/>
          <p:cNvSpPr txBox="1">
            <a:spLocks noChangeArrowheads="1"/>
          </p:cNvSpPr>
          <p:nvPr/>
        </p:nvSpPr>
        <p:spPr bwMode="auto">
          <a:xfrm>
            <a:off x="3733800" y="526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5" name="Text Box 130"/>
          <p:cNvSpPr txBox="1">
            <a:spLocks noChangeArrowheads="1"/>
          </p:cNvSpPr>
          <p:nvPr/>
        </p:nvSpPr>
        <p:spPr bwMode="auto">
          <a:xfrm>
            <a:off x="5105400" y="5284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6" name="Text Box 131"/>
          <p:cNvSpPr txBox="1">
            <a:spLocks noChangeArrowheads="1"/>
          </p:cNvSpPr>
          <p:nvPr/>
        </p:nvSpPr>
        <p:spPr bwMode="auto">
          <a:xfrm>
            <a:off x="507365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7" name="Text Box 133"/>
          <p:cNvSpPr txBox="1">
            <a:spLocks noChangeArrowheads="1"/>
          </p:cNvSpPr>
          <p:nvPr/>
        </p:nvSpPr>
        <p:spPr bwMode="auto">
          <a:xfrm>
            <a:off x="507365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8" name="Text Box 134"/>
          <p:cNvSpPr txBox="1">
            <a:spLocks noChangeArrowheads="1"/>
          </p:cNvSpPr>
          <p:nvPr/>
        </p:nvSpPr>
        <p:spPr bwMode="auto">
          <a:xfrm>
            <a:off x="4837112" y="32146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59" name="Text Box 135"/>
          <p:cNvSpPr txBox="1">
            <a:spLocks noChangeArrowheads="1"/>
          </p:cNvSpPr>
          <p:nvPr/>
        </p:nvSpPr>
        <p:spPr bwMode="auto">
          <a:xfrm>
            <a:off x="4724400" y="3608388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0" name="Text Box 136"/>
          <p:cNvSpPr txBox="1">
            <a:spLocks noChangeArrowheads="1"/>
          </p:cNvSpPr>
          <p:nvPr/>
        </p:nvSpPr>
        <p:spPr bwMode="auto">
          <a:xfrm>
            <a:off x="4648200" y="4433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1" name="Text Box 137"/>
          <p:cNvSpPr txBox="1">
            <a:spLocks noChangeArrowheads="1"/>
          </p:cNvSpPr>
          <p:nvPr/>
        </p:nvSpPr>
        <p:spPr bwMode="auto">
          <a:xfrm>
            <a:off x="4724400" y="5119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2" name="Text Box 132"/>
          <p:cNvSpPr txBox="1">
            <a:spLocks noChangeArrowheads="1"/>
          </p:cNvSpPr>
          <p:nvPr/>
        </p:nvSpPr>
        <p:spPr bwMode="auto">
          <a:xfrm>
            <a:off x="5073650" y="3608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3" name="Text Box 130"/>
          <p:cNvSpPr txBox="1">
            <a:spLocks noChangeArrowheads="1"/>
          </p:cNvSpPr>
          <p:nvPr/>
        </p:nvSpPr>
        <p:spPr bwMode="auto">
          <a:xfrm>
            <a:off x="6432550" y="5360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4" name="Text Box 131"/>
          <p:cNvSpPr txBox="1">
            <a:spLocks noChangeArrowheads="1"/>
          </p:cNvSpPr>
          <p:nvPr/>
        </p:nvSpPr>
        <p:spPr bwMode="auto">
          <a:xfrm>
            <a:off x="6400800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5" name="Text Box 133"/>
          <p:cNvSpPr txBox="1">
            <a:spLocks noChangeArrowheads="1"/>
          </p:cNvSpPr>
          <p:nvPr/>
        </p:nvSpPr>
        <p:spPr bwMode="auto">
          <a:xfrm>
            <a:off x="6400800" y="2819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6" name="Text Box 132"/>
          <p:cNvSpPr txBox="1">
            <a:spLocks noChangeArrowheads="1"/>
          </p:cNvSpPr>
          <p:nvPr/>
        </p:nvSpPr>
        <p:spPr bwMode="auto">
          <a:xfrm>
            <a:off x="6400800" y="36845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7" name="Oval 166"/>
          <p:cNvSpPr>
            <a:spLocks noChangeArrowheads="1"/>
          </p:cNvSpPr>
          <p:nvPr/>
        </p:nvSpPr>
        <p:spPr bwMode="auto">
          <a:xfrm>
            <a:off x="64008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8" name="Oval 167"/>
          <p:cNvSpPr>
            <a:spLocks noChangeArrowheads="1"/>
          </p:cNvSpPr>
          <p:nvPr/>
        </p:nvSpPr>
        <p:spPr bwMode="auto">
          <a:xfrm>
            <a:off x="7848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9" name="Oval 168"/>
          <p:cNvSpPr>
            <a:spLocks noChangeArrowheads="1"/>
          </p:cNvSpPr>
          <p:nvPr/>
        </p:nvSpPr>
        <p:spPr bwMode="auto">
          <a:xfrm>
            <a:off x="7924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0" name="Oval 169"/>
          <p:cNvSpPr>
            <a:spLocks noChangeArrowheads="1"/>
          </p:cNvSpPr>
          <p:nvPr/>
        </p:nvSpPr>
        <p:spPr bwMode="auto">
          <a:xfrm>
            <a:off x="7924800" y="5410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1" name="Oval 170"/>
          <p:cNvSpPr>
            <a:spLocks noChangeArrowheads="1"/>
          </p:cNvSpPr>
          <p:nvPr/>
        </p:nvSpPr>
        <p:spPr bwMode="auto">
          <a:xfrm>
            <a:off x="64770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2" name="Text Box 137"/>
          <p:cNvSpPr txBox="1">
            <a:spLocks noChangeArrowheads="1"/>
          </p:cNvSpPr>
          <p:nvPr/>
        </p:nvSpPr>
        <p:spPr bwMode="auto">
          <a:xfrm>
            <a:off x="6208712" y="48006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3" name="Text Box 137"/>
          <p:cNvSpPr txBox="1">
            <a:spLocks noChangeArrowheads="1"/>
          </p:cNvSpPr>
          <p:nvPr/>
        </p:nvSpPr>
        <p:spPr bwMode="auto">
          <a:xfrm>
            <a:off x="6208712" y="51816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4" name="Text Box 131"/>
          <p:cNvSpPr txBox="1">
            <a:spLocks noChangeArrowheads="1"/>
          </p:cNvSpPr>
          <p:nvPr/>
        </p:nvSpPr>
        <p:spPr bwMode="auto">
          <a:xfrm>
            <a:off x="7927914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5" name="Text Box 133"/>
          <p:cNvSpPr txBox="1">
            <a:spLocks noChangeArrowheads="1"/>
          </p:cNvSpPr>
          <p:nvPr/>
        </p:nvSpPr>
        <p:spPr bwMode="auto">
          <a:xfrm>
            <a:off x="7927914" y="2819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6" name="Text Box 132"/>
          <p:cNvSpPr txBox="1">
            <a:spLocks noChangeArrowheads="1"/>
          </p:cNvSpPr>
          <p:nvPr/>
        </p:nvSpPr>
        <p:spPr bwMode="auto">
          <a:xfrm>
            <a:off x="7927914" y="36845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77" name="Text Box 131"/>
          <p:cNvSpPr txBox="1">
            <a:spLocks noChangeArrowheads="1"/>
          </p:cNvSpPr>
          <p:nvPr/>
        </p:nvSpPr>
        <p:spPr bwMode="auto">
          <a:xfrm>
            <a:off x="8004114" y="542186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8" name="Text Box 137"/>
          <p:cNvSpPr txBox="1">
            <a:spLocks noChangeArrowheads="1"/>
          </p:cNvSpPr>
          <p:nvPr/>
        </p:nvSpPr>
        <p:spPr bwMode="auto">
          <a:xfrm>
            <a:off x="7427912" y="29718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9" name="Text Box 137"/>
          <p:cNvSpPr txBox="1">
            <a:spLocks noChangeArrowheads="1"/>
          </p:cNvSpPr>
          <p:nvPr/>
        </p:nvSpPr>
        <p:spPr bwMode="auto">
          <a:xfrm>
            <a:off x="7391400" y="4357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80" name="Text Box 137"/>
          <p:cNvSpPr txBox="1">
            <a:spLocks noChangeArrowheads="1"/>
          </p:cNvSpPr>
          <p:nvPr/>
        </p:nvSpPr>
        <p:spPr bwMode="auto">
          <a:xfrm>
            <a:off x="7656512" y="52720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81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82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83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84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017588" y="3160713"/>
            <a:ext cx="77787" cy="2641600"/>
            <a:chOff x="1104" y="1392"/>
            <a:chExt cx="96" cy="1968"/>
          </a:xfrm>
        </p:grpSpPr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03475" y="3160713"/>
            <a:ext cx="80963" cy="2641600"/>
            <a:chOff x="2784" y="1392"/>
            <a:chExt cx="96" cy="1968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" name="Line 15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" name="Line 16"/>
          <p:cNvSpPr>
            <a:spLocks noChangeAspect="1" noChangeShapeType="1"/>
          </p:cNvSpPr>
          <p:nvPr/>
        </p:nvSpPr>
        <p:spPr bwMode="auto">
          <a:xfrm>
            <a:off x="1055688" y="322421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7"/>
          <p:cNvSpPr txBox="1">
            <a:spLocks noChangeAspect="1" noChangeArrowheads="1"/>
          </p:cNvSpPr>
          <p:nvPr/>
        </p:nvSpPr>
        <p:spPr bwMode="auto">
          <a:xfrm>
            <a:off x="1443038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9" name="Text Box 18"/>
          <p:cNvSpPr txBox="1">
            <a:spLocks noChangeAspect="1" noChangeArrowheads="1"/>
          </p:cNvSpPr>
          <p:nvPr/>
        </p:nvSpPr>
        <p:spPr bwMode="auto">
          <a:xfrm>
            <a:off x="15843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2413000" y="3165475"/>
            <a:ext cx="79375" cy="2641600"/>
            <a:chOff x="1104" y="1392"/>
            <a:chExt cx="96" cy="1968"/>
          </a:xfrm>
        </p:grpSpPr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3800475" y="3165475"/>
            <a:ext cx="79375" cy="2641600"/>
            <a:chOff x="2784" y="1392"/>
            <a:chExt cx="96" cy="1968"/>
          </a:xfrm>
        </p:grpSpPr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29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1" name="Line 30"/>
          <p:cNvSpPr>
            <a:spLocks noChangeAspect="1" noChangeShapeType="1"/>
          </p:cNvSpPr>
          <p:nvPr/>
        </p:nvSpPr>
        <p:spPr bwMode="auto">
          <a:xfrm>
            <a:off x="2452688" y="322897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Line 31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3" name="Line 32"/>
          <p:cNvSpPr>
            <a:spLocks noChangeAspect="1" noChangeShapeType="1"/>
          </p:cNvSpPr>
          <p:nvPr/>
        </p:nvSpPr>
        <p:spPr bwMode="auto">
          <a:xfrm>
            <a:off x="2452688" y="406717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4" name="Text Box 33"/>
          <p:cNvSpPr txBox="1">
            <a:spLocks noChangeAspect="1" noChangeArrowheads="1"/>
          </p:cNvSpPr>
          <p:nvPr/>
        </p:nvSpPr>
        <p:spPr bwMode="auto">
          <a:xfrm>
            <a:off x="3117850" y="43275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5" name="Text Box 34"/>
          <p:cNvSpPr txBox="1">
            <a:spLocks noChangeAspect="1" noChangeArrowheads="1"/>
          </p:cNvSpPr>
          <p:nvPr/>
        </p:nvSpPr>
        <p:spPr bwMode="auto">
          <a:xfrm>
            <a:off x="2840038" y="3332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36" name="Text Box 35"/>
          <p:cNvSpPr txBox="1">
            <a:spLocks noChangeAspect="1" noChangeArrowheads="1"/>
          </p:cNvSpPr>
          <p:nvPr/>
        </p:nvSpPr>
        <p:spPr bwMode="auto">
          <a:xfrm>
            <a:off x="3194050" y="5013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37" name="Text Box 36"/>
          <p:cNvSpPr txBox="1">
            <a:spLocks noChangeAspect="1" noChangeArrowheads="1"/>
          </p:cNvSpPr>
          <p:nvPr/>
        </p:nvSpPr>
        <p:spPr bwMode="auto">
          <a:xfrm>
            <a:off x="2981325" y="29003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 bwMode="auto">
          <a:xfrm>
            <a:off x="3811588" y="3176588"/>
            <a:ext cx="77787" cy="2641600"/>
            <a:chOff x="1104" y="1392"/>
            <a:chExt cx="96" cy="1968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5197475" y="3176588"/>
            <a:ext cx="79375" cy="2641600"/>
            <a:chOff x="2784" y="1392"/>
            <a:chExt cx="96" cy="1968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" name="Line 47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9" name="Line 48"/>
          <p:cNvSpPr>
            <a:spLocks noChangeAspect="1" noChangeShapeType="1"/>
          </p:cNvSpPr>
          <p:nvPr/>
        </p:nvSpPr>
        <p:spPr bwMode="auto">
          <a:xfrm>
            <a:off x="3851275" y="575468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0" name="Line 49"/>
          <p:cNvSpPr>
            <a:spLocks noChangeAspect="1" noChangeShapeType="1"/>
          </p:cNvSpPr>
          <p:nvPr/>
        </p:nvSpPr>
        <p:spPr bwMode="auto">
          <a:xfrm>
            <a:off x="3851275" y="32400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" name="Line 50"/>
          <p:cNvSpPr>
            <a:spLocks noChangeAspect="1" noChangeShapeType="1"/>
          </p:cNvSpPr>
          <p:nvPr/>
        </p:nvSpPr>
        <p:spPr bwMode="auto">
          <a:xfrm flipV="1"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2" name="Line 51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3" name="Line 52"/>
          <p:cNvSpPr>
            <a:spLocks noChangeAspect="1" noChangeShapeType="1"/>
          </p:cNvSpPr>
          <p:nvPr/>
        </p:nvSpPr>
        <p:spPr bwMode="auto">
          <a:xfrm flipH="1">
            <a:off x="3851275" y="491648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4" name="Line 53"/>
          <p:cNvSpPr>
            <a:spLocks noChangeAspect="1" noChangeShapeType="1"/>
          </p:cNvSpPr>
          <p:nvPr/>
        </p:nvSpPr>
        <p:spPr bwMode="auto">
          <a:xfrm flipV="1">
            <a:off x="3851275" y="324008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5" name="Line 54"/>
          <p:cNvSpPr>
            <a:spLocks noChangeAspect="1" noChangeShapeType="1"/>
          </p:cNvSpPr>
          <p:nvPr/>
        </p:nvSpPr>
        <p:spPr bwMode="auto">
          <a:xfrm>
            <a:off x="3851275" y="407828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" name="Text Box 55"/>
          <p:cNvSpPr txBox="1">
            <a:spLocks noChangeAspect="1" noChangeArrowheads="1"/>
          </p:cNvSpPr>
          <p:nvPr/>
        </p:nvSpPr>
        <p:spPr bwMode="auto">
          <a:xfrm>
            <a:off x="43624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57" name="Text Box 56"/>
          <p:cNvSpPr txBox="1">
            <a:spLocks noChangeAspect="1" noChangeArrowheads="1"/>
          </p:cNvSpPr>
          <p:nvPr/>
        </p:nvSpPr>
        <p:spPr bwMode="auto">
          <a:xfrm>
            <a:off x="4572000" y="4403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8" name="Text Box 57"/>
          <p:cNvSpPr txBox="1">
            <a:spLocks noChangeAspect="1" noChangeArrowheads="1"/>
          </p:cNvSpPr>
          <p:nvPr/>
        </p:nvSpPr>
        <p:spPr bwMode="auto">
          <a:xfrm>
            <a:off x="4184650" y="52244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9" name="Text Box 58"/>
          <p:cNvSpPr txBox="1">
            <a:spLocks noChangeAspect="1" noChangeArrowheads="1"/>
          </p:cNvSpPr>
          <p:nvPr/>
        </p:nvSpPr>
        <p:spPr bwMode="auto">
          <a:xfrm>
            <a:off x="4235450" y="3343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60" name="Text Box 59"/>
          <p:cNvSpPr txBox="1">
            <a:spLocks noChangeAspect="1" noChangeArrowheads="1"/>
          </p:cNvSpPr>
          <p:nvPr/>
        </p:nvSpPr>
        <p:spPr bwMode="auto">
          <a:xfrm>
            <a:off x="4413250" y="4784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61" name="Text Box 60"/>
          <p:cNvSpPr txBox="1">
            <a:spLocks noChangeAspect="1" noChangeArrowheads="1"/>
          </p:cNvSpPr>
          <p:nvPr/>
        </p:nvSpPr>
        <p:spPr bwMode="auto">
          <a:xfrm>
            <a:off x="4694238" y="4086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62" name="Text Box 61"/>
          <p:cNvSpPr txBox="1">
            <a:spLocks noChangeAspect="1" noChangeArrowheads="1"/>
          </p:cNvSpPr>
          <p:nvPr/>
        </p:nvSpPr>
        <p:spPr bwMode="auto">
          <a:xfrm>
            <a:off x="4378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 bwMode="auto">
          <a:xfrm>
            <a:off x="5207000" y="3176588"/>
            <a:ext cx="79375" cy="2641600"/>
            <a:chOff x="1104" y="1392"/>
            <a:chExt cx="96" cy="1968"/>
          </a:xfrm>
        </p:grpSpPr>
        <p:sp>
          <p:nvSpPr>
            <p:cNvPr id="64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 bwMode="auto">
          <a:xfrm>
            <a:off x="6594475" y="3176588"/>
            <a:ext cx="79375" cy="2641600"/>
            <a:chOff x="2784" y="1392"/>
            <a:chExt cx="96" cy="1968"/>
          </a:xfrm>
        </p:grpSpPr>
        <p:sp>
          <p:nvSpPr>
            <p:cNvPr id="69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" name="Line 72"/>
          <p:cNvSpPr>
            <a:spLocks noChangeAspect="1" noChangeShapeType="1"/>
          </p:cNvSpPr>
          <p:nvPr/>
        </p:nvSpPr>
        <p:spPr bwMode="auto">
          <a:xfrm>
            <a:off x="5246688" y="324008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4" name="Line 74"/>
          <p:cNvSpPr>
            <a:spLocks noChangeAspect="1" noChangeShapeType="1"/>
          </p:cNvSpPr>
          <p:nvPr/>
        </p:nvSpPr>
        <p:spPr bwMode="auto">
          <a:xfrm flipH="1">
            <a:off x="5246688" y="491648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5" name="Line 75"/>
          <p:cNvSpPr>
            <a:spLocks noChangeAspect="1" noChangeShapeType="1"/>
          </p:cNvSpPr>
          <p:nvPr/>
        </p:nvSpPr>
        <p:spPr bwMode="auto">
          <a:xfrm flipV="1">
            <a:off x="5246688" y="324008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6" name="Text Box 76"/>
          <p:cNvSpPr txBox="1">
            <a:spLocks noChangeAspect="1" noChangeArrowheads="1"/>
          </p:cNvSpPr>
          <p:nvPr/>
        </p:nvSpPr>
        <p:spPr bwMode="auto">
          <a:xfrm>
            <a:off x="5757863" y="38703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7" name="Text Box 77"/>
          <p:cNvSpPr txBox="1">
            <a:spLocks noChangeAspect="1" noChangeArrowheads="1"/>
          </p:cNvSpPr>
          <p:nvPr/>
        </p:nvSpPr>
        <p:spPr bwMode="auto">
          <a:xfrm>
            <a:off x="6089650" y="4479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8" name="Text Box 78"/>
          <p:cNvSpPr txBox="1">
            <a:spLocks noChangeAspect="1" noChangeArrowheads="1"/>
          </p:cNvSpPr>
          <p:nvPr/>
        </p:nvSpPr>
        <p:spPr bwMode="auto">
          <a:xfrm>
            <a:off x="5632450" y="5241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9" name="Text Box 79"/>
          <p:cNvSpPr txBox="1">
            <a:spLocks noChangeAspect="1" noChangeArrowheads="1"/>
          </p:cNvSpPr>
          <p:nvPr/>
        </p:nvSpPr>
        <p:spPr bwMode="auto">
          <a:xfrm>
            <a:off x="5775325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 bwMode="auto">
          <a:xfrm>
            <a:off x="6604000" y="3176588"/>
            <a:ext cx="79375" cy="2641600"/>
            <a:chOff x="1104" y="1392"/>
            <a:chExt cx="96" cy="1968"/>
          </a:xfrm>
        </p:grpSpPr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 bwMode="auto">
          <a:xfrm>
            <a:off x="7991475" y="3176588"/>
            <a:ext cx="79375" cy="2641600"/>
            <a:chOff x="2784" y="1392"/>
            <a:chExt cx="96" cy="1968"/>
          </a:xfrm>
        </p:grpSpPr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Line 90"/>
          <p:cNvSpPr>
            <a:spLocks noChangeAspect="1" noChangeShapeType="1"/>
          </p:cNvSpPr>
          <p:nvPr/>
        </p:nvSpPr>
        <p:spPr bwMode="auto">
          <a:xfrm>
            <a:off x="6643688" y="324008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1" name="Line 91"/>
          <p:cNvSpPr>
            <a:spLocks noChangeAspect="1" noChangeShapeType="1"/>
          </p:cNvSpPr>
          <p:nvPr/>
        </p:nvSpPr>
        <p:spPr bwMode="auto">
          <a:xfrm flipV="1">
            <a:off x="6643688" y="324008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" name="Text Box 92"/>
          <p:cNvSpPr txBox="1">
            <a:spLocks noChangeAspect="1" noChangeArrowheads="1"/>
          </p:cNvSpPr>
          <p:nvPr/>
        </p:nvSpPr>
        <p:spPr bwMode="auto">
          <a:xfrm>
            <a:off x="7232650" y="3836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93" name="Text Box 93"/>
          <p:cNvSpPr txBox="1">
            <a:spLocks noChangeAspect="1" noChangeArrowheads="1"/>
          </p:cNvSpPr>
          <p:nvPr/>
        </p:nvSpPr>
        <p:spPr bwMode="auto">
          <a:xfrm>
            <a:off x="7170738" y="29114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914400" y="5943600"/>
            <a:ext cx="7404100" cy="76200"/>
            <a:chOff x="192" y="3744"/>
            <a:chExt cx="5472" cy="48"/>
          </a:xfrm>
        </p:grpSpPr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400" y="5943600"/>
            <a:ext cx="7339013" cy="336550"/>
            <a:chOff x="240" y="3782"/>
            <a:chExt cx="5424" cy="212"/>
          </a:xfrm>
        </p:grpSpPr>
        <p:graphicFrame>
          <p:nvGraphicFramePr>
            <p:cNvPr id="103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57698" name="Equation" r:id="rId3" imgW="139680" imgH="228600" progId="Equation.3">
                <p:embed/>
              </p:oleObj>
            </a:graphicData>
          </a:graphic>
        </p:graphicFrame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05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57699" name="Equation" r:id="rId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06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57700" name="Equation" r:id="rId5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7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57701" name="Equation" r:id="rId6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08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57702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09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57703" name="Equation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10" name="Text Box 110"/>
          <p:cNvSpPr txBox="1">
            <a:spLocks noChangeAspect="1" noChangeArrowheads="1"/>
          </p:cNvSpPr>
          <p:nvPr/>
        </p:nvSpPr>
        <p:spPr bwMode="auto">
          <a:xfrm>
            <a:off x="4495800" y="554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838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22860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35814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64008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7848600" y="2819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51054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6400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36576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2355850" y="3641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7742825" y="2360613"/>
            <a:ext cx="56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=6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Viterbi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decoding</a:t>
            </a:r>
          </a:p>
        </p:txBody>
      </p:sp>
      <p:sp>
        <p:nvSpPr>
          <p:cNvPr id="128" name="Line 48"/>
          <p:cNvSpPr>
            <a:spLocks noChangeAspect="1" noChangeShapeType="1"/>
          </p:cNvSpPr>
          <p:nvPr/>
        </p:nvSpPr>
        <p:spPr bwMode="auto">
          <a:xfrm>
            <a:off x="52578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9" name="Line 49"/>
          <p:cNvSpPr>
            <a:spLocks noChangeAspect="1" noChangeShapeType="1"/>
          </p:cNvSpPr>
          <p:nvPr/>
        </p:nvSpPr>
        <p:spPr bwMode="auto">
          <a:xfrm>
            <a:off x="5257800" y="3276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0" name="Line 51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1" name="Line 54"/>
          <p:cNvSpPr>
            <a:spLocks noChangeAspect="1" noChangeShapeType="1"/>
          </p:cNvSpPr>
          <p:nvPr/>
        </p:nvSpPr>
        <p:spPr bwMode="auto">
          <a:xfrm>
            <a:off x="5257800" y="41148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2" name="Line 48"/>
          <p:cNvSpPr>
            <a:spLocks noChangeAspect="1" noChangeShapeType="1"/>
          </p:cNvSpPr>
          <p:nvPr/>
        </p:nvSpPr>
        <p:spPr bwMode="auto">
          <a:xfrm>
            <a:off x="6629400" y="579120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" name="Line 49"/>
          <p:cNvSpPr>
            <a:spLocks noChangeAspect="1" noChangeShapeType="1"/>
          </p:cNvSpPr>
          <p:nvPr/>
        </p:nvSpPr>
        <p:spPr bwMode="auto">
          <a:xfrm>
            <a:off x="6629400" y="32004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4" name="Line 51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5" name="Line 54"/>
          <p:cNvSpPr>
            <a:spLocks noChangeAspect="1" noChangeShapeType="1"/>
          </p:cNvSpPr>
          <p:nvPr/>
        </p:nvSpPr>
        <p:spPr bwMode="auto">
          <a:xfrm>
            <a:off x="6629400" y="403860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6" name="Line 50"/>
          <p:cNvSpPr>
            <a:spLocks noChangeAspect="1" noChangeShapeType="1"/>
          </p:cNvSpPr>
          <p:nvPr/>
        </p:nvSpPr>
        <p:spPr bwMode="auto">
          <a:xfrm flipV="1">
            <a:off x="53197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7" name="Line 50"/>
          <p:cNvSpPr>
            <a:spLocks noChangeAspect="1" noChangeShapeType="1"/>
          </p:cNvSpPr>
          <p:nvPr/>
        </p:nvSpPr>
        <p:spPr bwMode="auto">
          <a:xfrm flipV="1">
            <a:off x="6691312" y="403860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8" name="Line 74"/>
          <p:cNvSpPr>
            <a:spLocks noChangeAspect="1" noChangeShapeType="1"/>
          </p:cNvSpPr>
          <p:nvPr/>
        </p:nvSpPr>
        <p:spPr bwMode="auto">
          <a:xfrm flipH="1">
            <a:off x="6629400" y="495300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9" name="Text Box 79"/>
          <p:cNvSpPr txBox="1">
            <a:spLocks noChangeAspect="1" noChangeArrowheads="1"/>
          </p:cNvSpPr>
          <p:nvPr/>
        </p:nvSpPr>
        <p:spPr bwMode="auto">
          <a:xfrm>
            <a:off x="5486400" y="3336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0" name="Text Box 79"/>
          <p:cNvSpPr txBox="1">
            <a:spLocks noChangeAspect="1" noChangeArrowheads="1"/>
          </p:cNvSpPr>
          <p:nvPr/>
        </p:nvSpPr>
        <p:spPr bwMode="auto">
          <a:xfrm>
            <a:off x="61722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1" name="Text Box 79"/>
          <p:cNvSpPr txBox="1">
            <a:spLocks noChangeAspect="1" noChangeArrowheads="1"/>
          </p:cNvSpPr>
          <p:nvPr/>
        </p:nvSpPr>
        <p:spPr bwMode="auto">
          <a:xfrm>
            <a:off x="6096000" y="51054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42" name="Text Box 79"/>
          <p:cNvSpPr txBox="1">
            <a:spLocks noChangeAspect="1" noChangeArrowheads="1"/>
          </p:cNvSpPr>
          <p:nvPr/>
        </p:nvSpPr>
        <p:spPr bwMode="auto">
          <a:xfrm>
            <a:off x="5867400" y="5622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3" name="Text Box 79"/>
          <p:cNvSpPr txBox="1">
            <a:spLocks noChangeAspect="1" noChangeArrowheads="1"/>
          </p:cNvSpPr>
          <p:nvPr/>
        </p:nvSpPr>
        <p:spPr bwMode="auto">
          <a:xfrm>
            <a:off x="7461250" y="5622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4" name="Text Box 79"/>
          <p:cNvSpPr txBox="1">
            <a:spLocks noChangeAspect="1" noChangeArrowheads="1"/>
          </p:cNvSpPr>
          <p:nvPr/>
        </p:nvSpPr>
        <p:spPr bwMode="auto">
          <a:xfrm>
            <a:off x="6934200" y="533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5" name="Text Box 79"/>
          <p:cNvSpPr txBox="1">
            <a:spLocks noChangeAspect="1" noChangeArrowheads="1"/>
          </p:cNvSpPr>
          <p:nvPr/>
        </p:nvSpPr>
        <p:spPr bwMode="auto">
          <a:xfrm>
            <a:off x="7537450" y="411480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6" name="Text Box 79"/>
          <p:cNvSpPr txBox="1">
            <a:spLocks noChangeAspect="1" noChangeArrowheads="1"/>
          </p:cNvSpPr>
          <p:nvPr/>
        </p:nvSpPr>
        <p:spPr bwMode="auto">
          <a:xfrm>
            <a:off x="7620000" y="525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47" name="Text Box 79"/>
          <p:cNvSpPr txBox="1">
            <a:spLocks noChangeAspect="1" noChangeArrowheads="1"/>
          </p:cNvSpPr>
          <p:nvPr/>
        </p:nvSpPr>
        <p:spPr bwMode="auto">
          <a:xfrm>
            <a:off x="7620000" y="455289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48" name="Text Box 92"/>
          <p:cNvSpPr txBox="1">
            <a:spLocks noChangeAspect="1" noChangeArrowheads="1"/>
          </p:cNvSpPr>
          <p:nvPr/>
        </p:nvSpPr>
        <p:spPr bwMode="auto">
          <a:xfrm>
            <a:off x="6934200" y="3276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9" name="Text Box 124"/>
          <p:cNvSpPr txBox="1">
            <a:spLocks noChangeArrowheads="1"/>
          </p:cNvSpPr>
          <p:nvPr/>
        </p:nvSpPr>
        <p:spPr bwMode="auto">
          <a:xfrm>
            <a:off x="2346325" y="2754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0" name="Text Box 125"/>
          <p:cNvSpPr txBox="1">
            <a:spLocks noChangeArrowheads="1"/>
          </p:cNvSpPr>
          <p:nvPr/>
        </p:nvSpPr>
        <p:spPr bwMode="auto">
          <a:xfrm>
            <a:off x="235585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1" name="Text Box 126"/>
          <p:cNvSpPr txBox="1">
            <a:spLocks noChangeArrowheads="1"/>
          </p:cNvSpPr>
          <p:nvPr/>
        </p:nvSpPr>
        <p:spPr bwMode="auto">
          <a:xfrm>
            <a:off x="3657600" y="277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2" name="Text Box 127"/>
          <p:cNvSpPr txBox="1">
            <a:spLocks noChangeArrowheads="1"/>
          </p:cNvSpPr>
          <p:nvPr/>
        </p:nvSpPr>
        <p:spPr bwMode="auto">
          <a:xfrm>
            <a:off x="3657600" y="3592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53" name="Text Box 128"/>
          <p:cNvSpPr txBox="1">
            <a:spLocks noChangeArrowheads="1"/>
          </p:cNvSpPr>
          <p:nvPr/>
        </p:nvSpPr>
        <p:spPr bwMode="auto">
          <a:xfrm>
            <a:off x="3727450" y="4430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4" name="Text Box 129"/>
          <p:cNvSpPr txBox="1">
            <a:spLocks noChangeArrowheads="1"/>
          </p:cNvSpPr>
          <p:nvPr/>
        </p:nvSpPr>
        <p:spPr bwMode="auto">
          <a:xfrm>
            <a:off x="3733800" y="526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5" name="Text Box 130"/>
          <p:cNvSpPr txBox="1">
            <a:spLocks noChangeArrowheads="1"/>
          </p:cNvSpPr>
          <p:nvPr/>
        </p:nvSpPr>
        <p:spPr bwMode="auto">
          <a:xfrm>
            <a:off x="5105400" y="5284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6" name="Text Box 131"/>
          <p:cNvSpPr txBox="1">
            <a:spLocks noChangeArrowheads="1"/>
          </p:cNvSpPr>
          <p:nvPr/>
        </p:nvSpPr>
        <p:spPr bwMode="auto">
          <a:xfrm>
            <a:off x="507365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7" name="Text Box 133"/>
          <p:cNvSpPr txBox="1">
            <a:spLocks noChangeArrowheads="1"/>
          </p:cNvSpPr>
          <p:nvPr/>
        </p:nvSpPr>
        <p:spPr bwMode="auto">
          <a:xfrm>
            <a:off x="507365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8" name="Text Box 134"/>
          <p:cNvSpPr txBox="1">
            <a:spLocks noChangeArrowheads="1"/>
          </p:cNvSpPr>
          <p:nvPr/>
        </p:nvSpPr>
        <p:spPr bwMode="auto">
          <a:xfrm>
            <a:off x="4837112" y="32146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59" name="Text Box 135"/>
          <p:cNvSpPr txBox="1">
            <a:spLocks noChangeArrowheads="1"/>
          </p:cNvSpPr>
          <p:nvPr/>
        </p:nvSpPr>
        <p:spPr bwMode="auto">
          <a:xfrm>
            <a:off x="4724400" y="3608388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0" name="Text Box 136"/>
          <p:cNvSpPr txBox="1">
            <a:spLocks noChangeArrowheads="1"/>
          </p:cNvSpPr>
          <p:nvPr/>
        </p:nvSpPr>
        <p:spPr bwMode="auto">
          <a:xfrm>
            <a:off x="4648200" y="4433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1" name="Text Box 137"/>
          <p:cNvSpPr txBox="1">
            <a:spLocks noChangeArrowheads="1"/>
          </p:cNvSpPr>
          <p:nvPr/>
        </p:nvSpPr>
        <p:spPr bwMode="auto">
          <a:xfrm>
            <a:off x="4724400" y="5119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2" name="Text Box 132"/>
          <p:cNvSpPr txBox="1">
            <a:spLocks noChangeArrowheads="1"/>
          </p:cNvSpPr>
          <p:nvPr/>
        </p:nvSpPr>
        <p:spPr bwMode="auto">
          <a:xfrm>
            <a:off x="5073650" y="3608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3" name="Text Box 130"/>
          <p:cNvSpPr txBox="1">
            <a:spLocks noChangeArrowheads="1"/>
          </p:cNvSpPr>
          <p:nvPr/>
        </p:nvSpPr>
        <p:spPr bwMode="auto">
          <a:xfrm>
            <a:off x="6432550" y="5360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4" name="Text Box 131"/>
          <p:cNvSpPr txBox="1">
            <a:spLocks noChangeArrowheads="1"/>
          </p:cNvSpPr>
          <p:nvPr/>
        </p:nvSpPr>
        <p:spPr bwMode="auto">
          <a:xfrm>
            <a:off x="6400800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5" name="Text Box 133"/>
          <p:cNvSpPr txBox="1">
            <a:spLocks noChangeArrowheads="1"/>
          </p:cNvSpPr>
          <p:nvPr/>
        </p:nvSpPr>
        <p:spPr bwMode="auto">
          <a:xfrm>
            <a:off x="6400800" y="2819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6" name="Text Box 132"/>
          <p:cNvSpPr txBox="1">
            <a:spLocks noChangeArrowheads="1"/>
          </p:cNvSpPr>
          <p:nvPr/>
        </p:nvSpPr>
        <p:spPr bwMode="auto">
          <a:xfrm>
            <a:off x="6400800" y="36845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7" name="Oval 166"/>
          <p:cNvSpPr>
            <a:spLocks noChangeArrowheads="1"/>
          </p:cNvSpPr>
          <p:nvPr/>
        </p:nvSpPr>
        <p:spPr bwMode="auto">
          <a:xfrm>
            <a:off x="64008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8" name="Oval 167"/>
          <p:cNvSpPr>
            <a:spLocks noChangeArrowheads="1"/>
          </p:cNvSpPr>
          <p:nvPr/>
        </p:nvSpPr>
        <p:spPr bwMode="auto">
          <a:xfrm>
            <a:off x="7848600" y="3657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9" name="Oval 168"/>
          <p:cNvSpPr>
            <a:spLocks noChangeArrowheads="1"/>
          </p:cNvSpPr>
          <p:nvPr/>
        </p:nvSpPr>
        <p:spPr bwMode="auto">
          <a:xfrm>
            <a:off x="79248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0" name="Oval 169"/>
          <p:cNvSpPr>
            <a:spLocks noChangeArrowheads="1"/>
          </p:cNvSpPr>
          <p:nvPr/>
        </p:nvSpPr>
        <p:spPr bwMode="auto">
          <a:xfrm>
            <a:off x="7924800" y="5410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1" name="Oval 170"/>
          <p:cNvSpPr>
            <a:spLocks noChangeArrowheads="1"/>
          </p:cNvSpPr>
          <p:nvPr/>
        </p:nvSpPr>
        <p:spPr bwMode="auto">
          <a:xfrm>
            <a:off x="6477000" y="5334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2" name="Text Box 137"/>
          <p:cNvSpPr txBox="1">
            <a:spLocks noChangeArrowheads="1"/>
          </p:cNvSpPr>
          <p:nvPr/>
        </p:nvSpPr>
        <p:spPr bwMode="auto">
          <a:xfrm>
            <a:off x="6208712" y="48006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3" name="Text Box 137"/>
          <p:cNvSpPr txBox="1">
            <a:spLocks noChangeArrowheads="1"/>
          </p:cNvSpPr>
          <p:nvPr/>
        </p:nvSpPr>
        <p:spPr bwMode="auto">
          <a:xfrm>
            <a:off x="6208712" y="51816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4" name="Text Box 131"/>
          <p:cNvSpPr txBox="1">
            <a:spLocks noChangeArrowheads="1"/>
          </p:cNvSpPr>
          <p:nvPr/>
        </p:nvSpPr>
        <p:spPr bwMode="auto">
          <a:xfrm>
            <a:off x="7927914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5" name="Text Box 133"/>
          <p:cNvSpPr txBox="1">
            <a:spLocks noChangeArrowheads="1"/>
          </p:cNvSpPr>
          <p:nvPr/>
        </p:nvSpPr>
        <p:spPr bwMode="auto">
          <a:xfrm>
            <a:off x="7927914" y="2819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6" name="Text Box 132"/>
          <p:cNvSpPr txBox="1">
            <a:spLocks noChangeArrowheads="1"/>
          </p:cNvSpPr>
          <p:nvPr/>
        </p:nvSpPr>
        <p:spPr bwMode="auto">
          <a:xfrm>
            <a:off x="7927914" y="36845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77" name="Text Box 131"/>
          <p:cNvSpPr txBox="1">
            <a:spLocks noChangeArrowheads="1"/>
          </p:cNvSpPr>
          <p:nvPr/>
        </p:nvSpPr>
        <p:spPr bwMode="auto">
          <a:xfrm>
            <a:off x="8004114" y="542186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8" name="Text Box 137"/>
          <p:cNvSpPr txBox="1">
            <a:spLocks noChangeArrowheads="1"/>
          </p:cNvSpPr>
          <p:nvPr/>
        </p:nvSpPr>
        <p:spPr bwMode="auto">
          <a:xfrm>
            <a:off x="7427912" y="2971800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9" name="Text Box 137"/>
          <p:cNvSpPr txBox="1">
            <a:spLocks noChangeArrowheads="1"/>
          </p:cNvSpPr>
          <p:nvPr/>
        </p:nvSpPr>
        <p:spPr bwMode="auto">
          <a:xfrm>
            <a:off x="7391400" y="4357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80" name="Text Box 137"/>
          <p:cNvSpPr txBox="1">
            <a:spLocks noChangeArrowheads="1"/>
          </p:cNvSpPr>
          <p:nvPr/>
        </p:nvSpPr>
        <p:spPr bwMode="auto">
          <a:xfrm>
            <a:off x="7656512" y="52720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grpSp>
        <p:nvGrpSpPr>
          <p:cNvPr id="181" name="Group 110"/>
          <p:cNvGrpSpPr>
            <a:grpSpLocks/>
          </p:cNvGrpSpPr>
          <p:nvPr/>
        </p:nvGrpSpPr>
        <p:grpSpPr bwMode="auto">
          <a:xfrm>
            <a:off x="228600" y="228600"/>
            <a:ext cx="2762250" cy="698500"/>
            <a:chOff x="568" y="1200"/>
            <a:chExt cx="1740" cy="440"/>
          </a:xfrm>
        </p:grpSpPr>
        <p:graphicFrame>
          <p:nvGraphicFramePr>
            <p:cNvPr id="182" name="Object 0"/>
            <p:cNvGraphicFramePr>
              <a:graphicFrameLocks noChangeAspect="1"/>
            </p:cNvGraphicFramePr>
            <p:nvPr/>
          </p:nvGraphicFramePr>
          <p:xfrm>
            <a:off x="568" y="1200"/>
            <a:ext cx="728" cy="233"/>
          </p:xfrm>
          <a:graphic>
            <a:graphicData uri="http://schemas.openxmlformats.org/presentationml/2006/ole">
              <p:oleObj spid="_x0000_s157704" name="Equation" r:id="rId9" imgW="634680" imgH="203040" progId="Equation.3">
                <p:embed/>
              </p:oleObj>
            </a:graphicData>
          </a:graphic>
        </p:graphicFrame>
        <p:graphicFrame>
          <p:nvGraphicFramePr>
            <p:cNvPr id="183" name="Object 1"/>
            <p:cNvGraphicFramePr>
              <a:graphicFrameLocks noChangeAspect="1"/>
            </p:cNvGraphicFramePr>
            <p:nvPr/>
          </p:nvGraphicFramePr>
          <p:xfrm>
            <a:off x="576" y="1392"/>
            <a:ext cx="1732" cy="248"/>
          </p:xfrm>
          <a:graphic>
            <a:graphicData uri="http://schemas.openxmlformats.org/presentationml/2006/ole">
              <p:oleObj spid="_x0000_s157705" name="Equation" r:id="rId10" imgW="1511280" imgH="215640" progId="Equation.3">
                <p:embed/>
              </p:oleObj>
            </a:graphicData>
          </a:graphic>
        </p:graphicFrame>
      </p:grpSp>
      <p:grpSp>
        <p:nvGrpSpPr>
          <p:cNvPr id="184" name="Group 113"/>
          <p:cNvGrpSpPr>
            <a:grpSpLocks/>
          </p:cNvGrpSpPr>
          <p:nvPr/>
        </p:nvGrpSpPr>
        <p:grpSpPr bwMode="auto">
          <a:xfrm>
            <a:off x="3048000" y="1371600"/>
            <a:ext cx="2735263" cy="403225"/>
            <a:chOff x="3290" y="1439"/>
            <a:chExt cx="1723" cy="254"/>
          </a:xfrm>
        </p:grpSpPr>
        <p:sp>
          <p:nvSpPr>
            <p:cNvPr id="185" name="Rectangle 114"/>
            <p:cNvSpPr>
              <a:spLocks noChangeArrowheads="1"/>
            </p:cNvSpPr>
            <p:nvPr/>
          </p:nvSpPr>
          <p:spPr bwMode="auto">
            <a:xfrm>
              <a:off x="4884" y="145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186" name="Rectangle 115"/>
            <p:cNvSpPr>
              <a:spLocks noChangeArrowheads="1"/>
            </p:cNvSpPr>
            <p:nvPr/>
          </p:nvSpPr>
          <p:spPr bwMode="auto">
            <a:xfrm>
              <a:off x="4723" y="1459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187" name="Rectangle 116"/>
            <p:cNvSpPr>
              <a:spLocks noChangeArrowheads="1"/>
            </p:cNvSpPr>
            <p:nvPr/>
          </p:nvSpPr>
          <p:spPr bwMode="auto">
            <a:xfrm>
              <a:off x="4430" y="145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88" name="Rectangle 117"/>
            <p:cNvSpPr>
              <a:spLocks noChangeArrowheads="1"/>
            </p:cNvSpPr>
            <p:nvPr/>
          </p:nvSpPr>
          <p:spPr bwMode="auto">
            <a:xfrm>
              <a:off x="4166" y="1459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</a:rPr>
                <a:t>00</a:t>
              </a:r>
              <a:endParaRPr lang="en-US" dirty="0"/>
            </a:p>
          </p:txBody>
        </p:sp>
        <p:sp>
          <p:nvSpPr>
            <p:cNvPr id="189" name="Rectangle 118"/>
            <p:cNvSpPr>
              <a:spLocks noChangeArrowheads="1"/>
            </p:cNvSpPr>
            <p:nvPr/>
          </p:nvSpPr>
          <p:spPr bwMode="auto">
            <a:xfrm>
              <a:off x="3889" y="1459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dirty="0">
                  <a:solidFill>
                    <a:srgbClr val="FF0066"/>
                  </a:solidFill>
                </a:rPr>
                <a:t>0</a:t>
              </a:r>
              <a:r>
                <a:rPr lang="en-US" sz="2200" dirty="0">
                  <a:solidFill>
                    <a:srgbClr val="000000"/>
                  </a:solidFill>
                </a:rPr>
                <a:t>0</a:t>
              </a:r>
              <a:endParaRPr lang="en-US" dirty="0"/>
            </a:p>
          </p:txBody>
        </p:sp>
        <p:sp>
          <p:nvSpPr>
            <p:cNvPr id="190" name="Rectangle 119"/>
            <p:cNvSpPr>
              <a:spLocks noChangeArrowheads="1"/>
            </p:cNvSpPr>
            <p:nvPr/>
          </p:nvSpPr>
          <p:spPr bwMode="auto">
            <a:xfrm>
              <a:off x="3626" y="145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</a:rPr>
                <a:t>11</a:t>
              </a:r>
              <a:endParaRPr lang="en-US" dirty="0"/>
            </a:p>
          </p:txBody>
        </p:sp>
        <p:sp>
          <p:nvSpPr>
            <p:cNvPr id="191" name="Rectangle 120"/>
            <p:cNvSpPr>
              <a:spLocks noChangeArrowheads="1"/>
            </p:cNvSpPr>
            <p:nvPr/>
          </p:nvSpPr>
          <p:spPr bwMode="auto">
            <a:xfrm>
              <a:off x="3582" y="145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192" name="Rectangle 121"/>
            <p:cNvSpPr>
              <a:spLocks noChangeArrowheads="1"/>
            </p:cNvSpPr>
            <p:nvPr/>
          </p:nvSpPr>
          <p:spPr bwMode="auto">
            <a:xfrm>
              <a:off x="3449" y="1439"/>
              <a:ext cx="20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dirty="0"/>
            </a:p>
          </p:txBody>
        </p:sp>
        <p:sp>
          <p:nvSpPr>
            <p:cNvPr id="193" name="Rectangle 122"/>
            <p:cNvSpPr>
              <a:spLocks noChangeArrowheads="1"/>
            </p:cNvSpPr>
            <p:nvPr/>
          </p:nvSpPr>
          <p:spPr bwMode="auto">
            <a:xfrm>
              <a:off x="3290" y="1459"/>
              <a:ext cx="8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dirty="0" smtClean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851322" y="13716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Received Codeword: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H="1">
            <a:off x="6670674" y="3352800"/>
            <a:ext cx="1417638" cy="1636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 flipV="1">
            <a:off x="5181600" y="4236868"/>
            <a:ext cx="1368936" cy="792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3830637" y="4219575"/>
            <a:ext cx="1350963" cy="809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2387600" y="4180196"/>
            <a:ext cx="1358900" cy="849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990600" y="3348038"/>
            <a:ext cx="1397000" cy="842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0" name="Picture 2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81700" y="0"/>
            <a:ext cx="3162300" cy="194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202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203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204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228600" y="228600"/>
          <a:ext cx="1155700" cy="369888"/>
        </p:xfrm>
        <a:graphic>
          <a:graphicData uri="http://schemas.openxmlformats.org/presentationml/2006/ole">
            <p:oleObj spid="_x0000_s158722" name="Equation" r:id="rId3" imgW="634680" imgH="203040" progId="Equation.3">
              <p:embed/>
            </p:oleObj>
          </a:graphicData>
        </a:graphic>
      </p:graphicFrame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241300" y="533400"/>
          <a:ext cx="2749550" cy="393700"/>
        </p:xfrm>
        <a:graphic>
          <a:graphicData uri="http://schemas.openxmlformats.org/presentationml/2006/ole">
            <p:oleObj spid="_x0000_s158723" name="Equation" r:id="rId4" imgW="1511280" imgH="215640" progId="Equation.3">
              <p:embed/>
            </p:oleObj>
          </a:graphicData>
        </a:graphic>
      </p:graphicFrame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2743199" y="1273175"/>
            <a:ext cx="2606675" cy="307975"/>
            <a:chOff x="3290" y="1439"/>
            <a:chExt cx="1642" cy="194"/>
          </a:xfrm>
        </p:grpSpPr>
        <p:sp>
          <p:nvSpPr>
            <p:cNvPr id="8" name="Rectangle 114"/>
            <p:cNvSpPr>
              <a:spLocks noChangeArrowheads="1"/>
            </p:cNvSpPr>
            <p:nvPr/>
          </p:nvSpPr>
          <p:spPr bwMode="auto">
            <a:xfrm>
              <a:off x="4884" y="1459"/>
              <a:ext cx="4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115"/>
            <p:cNvSpPr>
              <a:spLocks noChangeArrowheads="1"/>
            </p:cNvSpPr>
            <p:nvPr/>
          </p:nvSpPr>
          <p:spPr bwMode="auto">
            <a:xfrm>
              <a:off x="4723" y="1459"/>
              <a:ext cx="14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16"/>
            <p:cNvSpPr>
              <a:spLocks noChangeArrowheads="1"/>
            </p:cNvSpPr>
            <p:nvPr/>
          </p:nvSpPr>
          <p:spPr bwMode="auto">
            <a:xfrm>
              <a:off x="4430" y="1459"/>
              <a:ext cx="14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17"/>
            <p:cNvSpPr>
              <a:spLocks noChangeArrowheads="1"/>
            </p:cNvSpPr>
            <p:nvPr/>
          </p:nvSpPr>
          <p:spPr bwMode="auto">
            <a:xfrm>
              <a:off x="4166" y="1459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8"/>
            <p:cNvSpPr>
              <a:spLocks noChangeArrowheads="1"/>
            </p:cNvSpPr>
            <p:nvPr/>
          </p:nvSpPr>
          <p:spPr bwMode="auto">
            <a:xfrm>
              <a:off x="3889" y="1459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19"/>
            <p:cNvSpPr>
              <a:spLocks noChangeArrowheads="1"/>
            </p:cNvSpPr>
            <p:nvPr/>
          </p:nvSpPr>
          <p:spPr bwMode="auto">
            <a:xfrm>
              <a:off x="3626" y="1459"/>
              <a:ext cx="14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20"/>
            <p:cNvSpPr>
              <a:spLocks noChangeArrowheads="1"/>
            </p:cNvSpPr>
            <p:nvPr/>
          </p:nvSpPr>
          <p:spPr bwMode="auto">
            <a:xfrm>
              <a:off x="3582" y="1459"/>
              <a:ext cx="4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21"/>
            <p:cNvSpPr>
              <a:spLocks noChangeArrowheads="1"/>
            </p:cNvSpPr>
            <p:nvPr/>
          </p:nvSpPr>
          <p:spPr bwMode="auto">
            <a:xfrm>
              <a:off x="3449" y="1439"/>
              <a:ext cx="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22"/>
            <p:cNvSpPr>
              <a:spLocks noChangeArrowheads="1"/>
            </p:cNvSpPr>
            <p:nvPr/>
          </p:nvSpPr>
          <p:spPr bwMode="auto">
            <a:xfrm>
              <a:off x="3290" y="1459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9600" y="1258669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Received Codeword:                                             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correct codeword.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85800" y="1873250"/>
            <a:ext cx="7772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914400" y="210185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 all branches with the branch metric (Hamming distance)</a:t>
            </a:r>
          </a:p>
        </p:txBody>
      </p:sp>
      <p:grpSp>
        <p:nvGrpSpPr>
          <p:cNvPr id="20" name="Group 5"/>
          <p:cNvGrpSpPr>
            <a:grpSpLocks noChangeAspect="1"/>
          </p:cNvGrpSpPr>
          <p:nvPr/>
        </p:nvGrpSpPr>
        <p:grpSpPr bwMode="auto">
          <a:xfrm>
            <a:off x="1017588" y="3205163"/>
            <a:ext cx="77787" cy="2641600"/>
            <a:chOff x="1104" y="1392"/>
            <a:chExt cx="96" cy="1968"/>
          </a:xfrm>
        </p:grpSpPr>
        <p:sp>
          <p:nvSpPr>
            <p:cNvPr id="21" name="Oval 6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8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10"/>
          <p:cNvGrpSpPr>
            <a:grpSpLocks noChangeAspect="1"/>
          </p:cNvGrpSpPr>
          <p:nvPr/>
        </p:nvGrpSpPr>
        <p:grpSpPr bwMode="auto">
          <a:xfrm>
            <a:off x="2403475" y="3205163"/>
            <a:ext cx="80963" cy="2641600"/>
            <a:chOff x="2784" y="1392"/>
            <a:chExt cx="96" cy="1968"/>
          </a:xfrm>
        </p:grpSpPr>
        <p:sp>
          <p:nvSpPr>
            <p:cNvPr id="26" name="Oval 11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12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13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14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" name="Line 15"/>
          <p:cNvSpPr>
            <a:spLocks noChangeAspect="1" noChangeShapeType="1"/>
          </p:cNvSpPr>
          <p:nvPr/>
        </p:nvSpPr>
        <p:spPr bwMode="auto">
          <a:xfrm>
            <a:off x="1055688" y="3268663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1" name="Line 16"/>
          <p:cNvSpPr>
            <a:spLocks noChangeAspect="1" noChangeShapeType="1"/>
          </p:cNvSpPr>
          <p:nvPr/>
        </p:nvSpPr>
        <p:spPr bwMode="auto">
          <a:xfrm>
            <a:off x="1055688" y="3268663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2" name="Text Box 17"/>
          <p:cNvSpPr txBox="1">
            <a:spLocks noChangeAspect="1" noChangeArrowheads="1"/>
          </p:cNvSpPr>
          <p:nvPr/>
        </p:nvSpPr>
        <p:spPr bwMode="auto">
          <a:xfrm>
            <a:off x="1443038" y="33813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33" name="Text Box 18"/>
          <p:cNvSpPr txBox="1">
            <a:spLocks noChangeAspect="1" noChangeArrowheads="1"/>
          </p:cNvSpPr>
          <p:nvPr/>
        </p:nvSpPr>
        <p:spPr bwMode="auto">
          <a:xfrm>
            <a:off x="1584325" y="29400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34" name="Group 19"/>
          <p:cNvGrpSpPr>
            <a:grpSpLocks noChangeAspect="1"/>
          </p:cNvGrpSpPr>
          <p:nvPr/>
        </p:nvGrpSpPr>
        <p:grpSpPr bwMode="auto">
          <a:xfrm>
            <a:off x="2413000" y="3209925"/>
            <a:ext cx="79375" cy="2641600"/>
            <a:chOff x="1104" y="1392"/>
            <a:chExt cx="96" cy="1968"/>
          </a:xfrm>
        </p:grpSpPr>
        <p:sp>
          <p:nvSpPr>
            <p:cNvPr id="35" name="Oval 20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21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22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23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9" name="Group 24"/>
          <p:cNvGrpSpPr>
            <a:grpSpLocks noChangeAspect="1"/>
          </p:cNvGrpSpPr>
          <p:nvPr/>
        </p:nvGrpSpPr>
        <p:grpSpPr bwMode="auto">
          <a:xfrm>
            <a:off x="3800475" y="3209925"/>
            <a:ext cx="79375" cy="2641600"/>
            <a:chOff x="2784" y="1392"/>
            <a:chExt cx="96" cy="1968"/>
          </a:xfrm>
        </p:grpSpPr>
        <p:sp>
          <p:nvSpPr>
            <p:cNvPr id="40" name="Oval 25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27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28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4" name="Line 29"/>
          <p:cNvSpPr>
            <a:spLocks noChangeAspect="1" noChangeShapeType="1"/>
          </p:cNvSpPr>
          <p:nvPr/>
        </p:nvSpPr>
        <p:spPr bwMode="auto">
          <a:xfrm>
            <a:off x="2452688" y="3273425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" name="Line 30"/>
          <p:cNvSpPr>
            <a:spLocks noChangeAspect="1" noChangeShapeType="1"/>
          </p:cNvSpPr>
          <p:nvPr/>
        </p:nvSpPr>
        <p:spPr bwMode="auto">
          <a:xfrm>
            <a:off x="2452688" y="3273425"/>
            <a:ext cx="1389062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6" name="Line 31"/>
          <p:cNvSpPr>
            <a:spLocks noChangeAspect="1" noChangeShapeType="1"/>
          </p:cNvSpPr>
          <p:nvPr/>
        </p:nvSpPr>
        <p:spPr bwMode="auto">
          <a:xfrm>
            <a:off x="2452688" y="4111625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7" name="Line 32"/>
          <p:cNvSpPr>
            <a:spLocks noChangeAspect="1" noChangeShapeType="1"/>
          </p:cNvSpPr>
          <p:nvPr/>
        </p:nvSpPr>
        <p:spPr bwMode="auto">
          <a:xfrm>
            <a:off x="2452688" y="4111625"/>
            <a:ext cx="1389062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3117850" y="437197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49" name="Text Box 34"/>
          <p:cNvSpPr txBox="1">
            <a:spLocks noChangeAspect="1" noChangeArrowheads="1"/>
          </p:cNvSpPr>
          <p:nvPr/>
        </p:nvSpPr>
        <p:spPr bwMode="auto">
          <a:xfrm>
            <a:off x="2840038" y="3376613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50" name="Text Box 35"/>
          <p:cNvSpPr txBox="1">
            <a:spLocks noChangeAspect="1" noChangeArrowheads="1"/>
          </p:cNvSpPr>
          <p:nvPr/>
        </p:nvSpPr>
        <p:spPr bwMode="auto">
          <a:xfrm>
            <a:off x="3194050" y="505777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51" name="Text Box 36"/>
          <p:cNvSpPr txBox="1">
            <a:spLocks noChangeAspect="1" noChangeArrowheads="1"/>
          </p:cNvSpPr>
          <p:nvPr/>
        </p:nvSpPr>
        <p:spPr bwMode="auto">
          <a:xfrm>
            <a:off x="2981325" y="2944813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grpSp>
        <p:nvGrpSpPr>
          <p:cNvPr id="52" name="Group 37"/>
          <p:cNvGrpSpPr>
            <a:grpSpLocks noChangeAspect="1"/>
          </p:cNvGrpSpPr>
          <p:nvPr/>
        </p:nvGrpSpPr>
        <p:grpSpPr bwMode="auto">
          <a:xfrm>
            <a:off x="3811588" y="3221038"/>
            <a:ext cx="77787" cy="2641600"/>
            <a:chOff x="1104" y="1392"/>
            <a:chExt cx="96" cy="1968"/>
          </a:xfrm>
        </p:grpSpPr>
        <p:sp>
          <p:nvSpPr>
            <p:cNvPr id="53" name="Oval 38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39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40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41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" name="Group 42"/>
          <p:cNvGrpSpPr>
            <a:grpSpLocks noChangeAspect="1"/>
          </p:cNvGrpSpPr>
          <p:nvPr/>
        </p:nvGrpSpPr>
        <p:grpSpPr bwMode="auto">
          <a:xfrm>
            <a:off x="5197475" y="3221038"/>
            <a:ext cx="79375" cy="2641600"/>
            <a:chOff x="2784" y="1392"/>
            <a:chExt cx="96" cy="1968"/>
          </a:xfrm>
        </p:grpSpPr>
        <p:sp>
          <p:nvSpPr>
            <p:cNvPr id="58" name="Oval 43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44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Oval 45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Oval 46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2" name="Line 47"/>
          <p:cNvSpPr>
            <a:spLocks noChangeAspect="1" noChangeShapeType="1"/>
          </p:cNvSpPr>
          <p:nvPr/>
        </p:nvSpPr>
        <p:spPr bwMode="auto">
          <a:xfrm>
            <a:off x="3851275" y="3284538"/>
            <a:ext cx="1385888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3" name="Line 48"/>
          <p:cNvSpPr>
            <a:spLocks noChangeAspect="1" noChangeShapeType="1"/>
          </p:cNvSpPr>
          <p:nvPr/>
        </p:nvSpPr>
        <p:spPr bwMode="auto">
          <a:xfrm>
            <a:off x="3851275" y="5799138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4" name="Line 49"/>
          <p:cNvSpPr>
            <a:spLocks noChangeAspect="1" noChangeShapeType="1"/>
          </p:cNvSpPr>
          <p:nvPr/>
        </p:nvSpPr>
        <p:spPr bwMode="auto">
          <a:xfrm>
            <a:off x="3851275" y="328453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5" name="Line 50"/>
          <p:cNvSpPr>
            <a:spLocks noChangeAspect="1" noChangeShapeType="1"/>
          </p:cNvSpPr>
          <p:nvPr/>
        </p:nvSpPr>
        <p:spPr bwMode="auto">
          <a:xfrm flipV="1">
            <a:off x="3851275" y="4122738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6" name="Line 51"/>
          <p:cNvSpPr>
            <a:spLocks noChangeAspect="1" noChangeShapeType="1"/>
          </p:cNvSpPr>
          <p:nvPr/>
        </p:nvSpPr>
        <p:spPr bwMode="auto">
          <a:xfrm>
            <a:off x="3851275" y="412273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7" name="Line 52"/>
          <p:cNvSpPr>
            <a:spLocks noChangeAspect="1" noChangeShapeType="1"/>
          </p:cNvSpPr>
          <p:nvPr/>
        </p:nvSpPr>
        <p:spPr bwMode="auto">
          <a:xfrm flipH="1">
            <a:off x="3851275" y="4960938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8" name="Line 53"/>
          <p:cNvSpPr>
            <a:spLocks noChangeAspect="1" noChangeShapeType="1"/>
          </p:cNvSpPr>
          <p:nvPr/>
        </p:nvSpPr>
        <p:spPr bwMode="auto">
          <a:xfrm flipV="1">
            <a:off x="3851275" y="3284538"/>
            <a:ext cx="1385888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9" name="Line 54"/>
          <p:cNvSpPr>
            <a:spLocks noChangeAspect="1" noChangeShapeType="1"/>
          </p:cNvSpPr>
          <p:nvPr/>
        </p:nvSpPr>
        <p:spPr bwMode="auto">
          <a:xfrm>
            <a:off x="3851275" y="4122738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0" name="Text Box 55"/>
          <p:cNvSpPr txBox="1">
            <a:spLocks noChangeAspect="1" noChangeArrowheads="1"/>
          </p:cNvSpPr>
          <p:nvPr/>
        </p:nvSpPr>
        <p:spPr bwMode="auto">
          <a:xfrm>
            <a:off x="4362450" y="3881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1" name="Text Box 56"/>
          <p:cNvSpPr txBox="1">
            <a:spLocks noChangeAspect="1" noChangeArrowheads="1"/>
          </p:cNvSpPr>
          <p:nvPr/>
        </p:nvSpPr>
        <p:spPr bwMode="auto">
          <a:xfrm>
            <a:off x="4572000" y="4448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2" name="Text Box 57"/>
          <p:cNvSpPr txBox="1">
            <a:spLocks noChangeAspect="1" noChangeArrowheads="1"/>
          </p:cNvSpPr>
          <p:nvPr/>
        </p:nvSpPr>
        <p:spPr bwMode="auto">
          <a:xfrm>
            <a:off x="4184650" y="52689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3" name="Text Box 58"/>
          <p:cNvSpPr txBox="1">
            <a:spLocks noChangeAspect="1" noChangeArrowheads="1"/>
          </p:cNvSpPr>
          <p:nvPr/>
        </p:nvSpPr>
        <p:spPr bwMode="auto">
          <a:xfrm>
            <a:off x="4235450" y="3387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74" name="Text Box 59"/>
          <p:cNvSpPr txBox="1">
            <a:spLocks noChangeAspect="1" noChangeArrowheads="1"/>
          </p:cNvSpPr>
          <p:nvPr/>
        </p:nvSpPr>
        <p:spPr bwMode="auto">
          <a:xfrm>
            <a:off x="4413250" y="4829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75" name="Text Box 60"/>
          <p:cNvSpPr txBox="1">
            <a:spLocks noChangeAspect="1" noChangeArrowheads="1"/>
          </p:cNvSpPr>
          <p:nvPr/>
        </p:nvSpPr>
        <p:spPr bwMode="auto">
          <a:xfrm>
            <a:off x="4694238" y="41306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76" name="Text Box 61"/>
          <p:cNvSpPr txBox="1">
            <a:spLocks noChangeAspect="1" noChangeArrowheads="1"/>
          </p:cNvSpPr>
          <p:nvPr/>
        </p:nvSpPr>
        <p:spPr bwMode="auto">
          <a:xfrm>
            <a:off x="4378325" y="2955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grpSp>
        <p:nvGrpSpPr>
          <p:cNvPr id="77" name="Group 62"/>
          <p:cNvGrpSpPr>
            <a:grpSpLocks noChangeAspect="1"/>
          </p:cNvGrpSpPr>
          <p:nvPr/>
        </p:nvGrpSpPr>
        <p:grpSpPr bwMode="auto">
          <a:xfrm>
            <a:off x="5207000" y="3221038"/>
            <a:ext cx="79375" cy="2641600"/>
            <a:chOff x="1104" y="1392"/>
            <a:chExt cx="96" cy="1968"/>
          </a:xfrm>
        </p:grpSpPr>
        <p:sp>
          <p:nvSpPr>
            <p:cNvPr id="78" name="Oval 63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Oval 64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Oval 65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Oval 66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2" name="Group 67"/>
          <p:cNvGrpSpPr>
            <a:grpSpLocks noChangeAspect="1"/>
          </p:cNvGrpSpPr>
          <p:nvPr/>
        </p:nvGrpSpPr>
        <p:grpSpPr bwMode="auto">
          <a:xfrm>
            <a:off x="6594475" y="3221038"/>
            <a:ext cx="79375" cy="2641600"/>
            <a:chOff x="2784" y="1392"/>
            <a:chExt cx="96" cy="1968"/>
          </a:xfrm>
        </p:grpSpPr>
        <p:sp>
          <p:nvSpPr>
            <p:cNvPr id="83" name="Oval 68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69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Oval 70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Oval 71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" name="Line 72"/>
          <p:cNvSpPr>
            <a:spLocks noChangeAspect="1" noChangeShapeType="1"/>
          </p:cNvSpPr>
          <p:nvPr/>
        </p:nvSpPr>
        <p:spPr bwMode="auto">
          <a:xfrm>
            <a:off x="5246688" y="3284538"/>
            <a:ext cx="1389062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8" name="Line 74"/>
          <p:cNvSpPr>
            <a:spLocks noChangeAspect="1" noChangeShapeType="1"/>
          </p:cNvSpPr>
          <p:nvPr/>
        </p:nvSpPr>
        <p:spPr bwMode="auto">
          <a:xfrm flipH="1">
            <a:off x="5246688" y="4960938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9" name="Line 75"/>
          <p:cNvSpPr>
            <a:spLocks noChangeAspect="1" noChangeShapeType="1"/>
          </p:cNvSpPr>
          <p:nvPr/>
        </p:nvSpPr>
        <p:spPr bwMode="auto">
          <a:xfrm flipV="1">
            <a:off x="5246688" y="3284538"/>
            <a:ext cx="1389062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0" name="Text Box 76"/>
          <p:cNvSpPr txBox="1">
            <a:spLocks noChangeAspect="1" noChangeArrowheads="1"/>
          </p:cNvSpPr>
          <p:nvPr/>
        </p:nvSpPr>
        <p:spPr bwMode="auto">
          <a:xfrm>
            <a:off x="5757863" y="39147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91" name="Text Box 77"/>
          <p:cNvSpPr txBox="1">
            <a:spLocks noChangeAspect="1" noChangeArrowheads="1"/>
          </p:cNvSpPr>
          <p:nvPr/>
        </p:nvSpPr>
        <p:spPr bwMode="auto">
          <a:xfrm>
            <a:off x="6089650" y="452437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92" name="Text Box 78"/>
          <p:cNvSpPr txBox="1">
            <a:spLocks noChangeAspect="1" noChangeArrowheads="1"/>
          </p:cNvSpPr>
          <p:nvPr/>
        </p:nvSpPr>
        <p:spPr bwMode="auto">
          <a:xfrm>
            <a:off x="5632450" y="528637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93" name="Text Box 79"/>
          <p:cNvSpPr txBox="1">
            <a:spLocks noChangeAspect="1" noChangeArrowheads="1"/>
          </p:cNvSpPr>
          <p:nvPr/>
        </p:nvSpPr>
        <p:spPr bwMode="auto">
          <a:xfrm>
            <a:off x="5775325" y="295592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94" name="Group 80"/>
          <p:cNvGrpSpPr>
            <a:grpSpLocks noChangeAspect="1"/>
          </p:cNvGrpSpPr>
          <p:nvPr/>
        </p:nvGrpSpPr>
        <p:grpSpPr bwMode="auto">
          <a:xfrm>
            <a:off x="6604000" y="3221038"/>
            <a:ext cx="79375" cy="2641600"/>
            <a:chOff x="1104" y="1392"/>
            <a:chExt cx="96" cy="1968"/>
          </a:xfrm>
        </p:grpSpPr>
        <p:sp>
          <p:nvSpPr>
            <p:cNvPr id="95" name="Oval 81"/>
            <p:cNvSpPr>
              <a:spLocks noChangeAspect="1" noChangeArrowheads="1"/>
            </p:cNvSpPr>
            <p:nvPr/>
          </p:nvSpPr>
          <p:spPr bwMode="auto">
            <a:xfrm>
              <a:off x="110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Oval 82"/>
            <p:cNvSpPr>
              <a:spLocks noChangeAspect="1" noChangeArrowheads="1"/>
            </p:cNvSpPr>
            <p:nvPr/>
          </p:nvSpPr>
          <p:spPr bwMode="auto">
            <a:xfrm>
              <a:off x="110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Oval 83"/>
            <p:cNvSpPr>
              <a:spLocks noChangeAspect="1"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Oval 84"/>
            <p:cNvSpPr>
              <a:spLocks noChangeAspect="1"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" name="Group 85"/>
          <p:cNvGrpSpPr>
            <a:grpSpLocks noChangeAspect="1"/>
          </p:cNvGrpSpPr>
          <p:nvPr/>
        </p:nvGrpSpPr>
        <p:grpSpPr bwMode="auto">
          <a:xfrm>
            <a:off x="7991475" y="3221038"/>
            <a:ext cx="79375" cy="2641600"/>
            <a:chOff x="2784" y="1392"/>
            <a:chExt cx="96" cy="1968"/>
          </a:xfrm>
        </p:grpSpPr>
        <p:sp>
          <p:nvSpPr>
            <p:cNvPr id="100" name="Oval 86"/>
            <p:cNvSpPr>
              <a:spLocks noChangeAspect="1"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87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" name="Oval 88"/>
            <p:cNvSpPr>
              <a:spLocks noChangeAspect="1"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" name="Oval 89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4" name="Line 90"/>
          <p:cNvSpPr>
            <a:spLocks noChangeAspect="1" noChangeShapeType="1"/>
          </p:cNvSpPr>
          <p:nvPr/>
        </p:nvSpPr>
        <p:spPr bwMode="auto">
          <a:xfrm>
            <a:off x="6643688" y="3284538"/>
            <a:ext cx="13874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05" name="Line 91"/>
          <p:cNvSpPr>
            <a:spLocks noChangeAspect="1" noChangeShapeType="1"/>
          </p:cNvSpPr>
          <p:nvPr/>
        </p:nvSpPr>
        <p:spPr bwMode="auto">
          <a:xfrm flipV="1">
            <a:off x="6643688" y="3284538"/>
            <a:ext cx="1387475" cy="1676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06" name="Text Box 92"/>
          <p:cNvSpPr txBox="1">
            <a:spLocks noChangeAspect="1" noChangeArrowheads="1"/>
          </p:cNvSpPr>
          <p:nvPr/>
        </p:nvSpPr>
        <p:spPr bwMode="auto">
          <a:xfrm>
            <a:off x="7232650" y="3881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07" name="Text Box 93"/>
          <p:cNvSpPr txBox="1">
            <a:spLocks noChangeAspect="1" noChangeArrowheads="1"/>
          </p:cNvSpPr>
          <p:nvPr/>
        </p:nvSpPr>
        <p:spPr bwMode="auto">
          <a:xfrm>
            <a:off x="7170738" y="2955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2</a:t>
            </a:r>
          </a:p>
        </p:txBody>
      </p:sp>
      <p:grpSp>
        <p:nvGrpSpPr>
          <p:cNvPr id="108" name="Group 94"/>
          <p:cNvGrpSpPr>
            <a:grpSpLocks/>
          </p:cNvGrpSpPr>
          <p:nvPr/>
        </p:nvGrpSpPr>
        <p:grpSpPr bwMode="auto">
          <a:xfrm>
            <a:off x="914400" y="5988050"/>
            <a:ext cx="7404100" cy="76200"/>
            <a:chOff x="192" y="3744"/>
            <a:chExt cx="5472" cy="48"/>
          </a:xfrm>
        </p:grpSpPr>
        <p:sp>
          <p:nvSpPr>
            <p:cNvPr id="109" name="Line 95"/>
            <p:cNvSpPr>
              <a:spLocks noChangeShapeType="1"/>
            </p:cNvSpPr>
            <p:nvPr/>
          </p:nvSpPr>
          <p:spPr bwMode="auto">
            <a:xfrm>
              <a:off x="192" y="379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0" name="Line 96"/>
            <p:cNvSpPr>
              <a:spLocks noChangeShapeType="1"/>
            </p:cNvSpPr>
            <p:nvPr/>
          </p:nvSpPr>
          <p:spPr bwMode="auto">
            <a:xfrm>
              <a:off x="28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1" name="Line 97"/>
            <p:cNvSpPr>
              <a:spLocks noChangeShapeType="1"/>
            </p:cNvSpPr>
            <p:nvPr/>
          </p:nvSpPr>
          <p:spPr bwMode="auto">
            <a:xfrm>
              <a:off x="129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235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3408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4" name="Line 100"/>
            <p:cNvSpPr>
              <a:spLocks noChangeShapeType="1"/>
            </p:cNvSpPr>
            <p:nvPr/>
          </p:nvSpPr>
          <p:spPr bwMode="auto">
            <a:xfrm>
              <a:off x="4416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5" name="Line 101"/>
            <p:cNvSpPr>
              <a:spLocks noChangeShapeType="1"/>
            </p:cNvSpPr>
            <p:nvPr/>
          </p:nvSpPr>
          <p:spPr bwMode="auto">
            <a:xfrm>
              <a:off x="5472" y="374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16" name="Group 102"/>
          <p:cNvGrpSpPr>
            <a:grpSpLocks/>
          </p:cNvGrpSpPr>
          <p:nvPr/>
        </p:nvGrpSpPr>
        <p:grpSpPr bwMode="auto">
          <a:xfrm>
            <a:off x="914400" y="5988050"/>
            <a:ext cx="7339013" cy="336550"/>
            <a:chOff x="240" y="3782"/>
            <a:chExt cx="5424" cy="212"/>
          </a:xfrm>
        </p:grpSpPr>
        <p:graphicFrame>
          <p:nvGraphicFramePr>
            <p:cNvPr id="117" name="Object 0"/>
            <p:cNvGraphicFramePr>
              <a:graphicFrameLocks noChangeAspect="1"/>
            </p:cNvGraphicFramePr>
            <p:nvPr/>
          </p:nvGraphicFramePr>
          <p:xfrm>
            <a:off x="5405" y="3782"/>
            <a:ext cx="259" cy="202"/>
          </p:xfrm>
          <a:graphic>
            <a:graphicData uri="http://schemas.openxmlformats.org/presentationml/2006/ole">
              <p:oleObj spid="_x0000_s158724" name="Equation" r:id="rId5" imgW="139680" imgH="228600" progId="Equation.3">
                <p:embed/>
              </p:oleObj>
            </a:graphicData>
          </a:graphic>
        </p:graphicFrame>
        <p:grpSp>
          <p:nvGrpSpPr>
            <p:cNvPr id="118" name="Group 104"/>
            <p:cNvGrpSpPr>
              <a:grpSpLocks/>
            </p:cNvGrpSpPr>
            <p:nvPr/>
          </p:nvGrpSpPr>
          <p:grpSpPr bwMode="auto">
            <a:xfrm>
              <a:off x="240" y="3782"/>
              <a:ext cx="4424" cy="212"/>
              <a:chOff x="1240" y="3782"/>
              <a:chExt cx="4424" cy="212"/>
            </a:xfrm>
          </p:grpSpPr>
          <p:graphicFrame>
            <p:nvGraphicFramePr>
              <p:cNvPr id="119" name="Object 1"/>
              <p:cNvGraphicFramePr>
                <a:graphicFrameLocks noChangeAspect="1"/>
              </p:cNvGraphicFramePr>
              <p:nvPr/>
            </p:nvGraphicFramePr>
            <p:xfrm>
              <a:off x="1240" y="3787"/>
              <a:ext cx="236" cy="191"/>
            </p:xfrm>
            <a:graphic>
              <a:graphicData uri="http://schemas.openxmlformats.org/presentationml/2006/ole">
                <p:oleObj spid="_x0000_s158725" name="Equation" r:id="rId6" imgW="126720" imgH="215640" progId="Equation.3">
                  <p:embed/>
                </p:oleObj>
              </a:graphicData>
            </a:graphic>
          </p:graphicFrame>
          <p:graphicFrame>
            <p:nvGraphicFramePr>
              <p:cNvPr id="120" name="Object 2"/>
              <p:cNvGraphicFramePr>
                <a:graphicFrameLocks noChangeAspect="1"/>
              </p:cNvGraphicFramePr>
              <p:nvPr/>
            </p:nvGraphicFramePr>
            <p:xfrm>
              <a:off x="2256" y="3797"/>
              <a:ext cx="259" cy="191"/>
            </p:xfrm>
            <a:graphic>
              <a:graphicData uri="http://schemas.openxmlformats.org/presentationml/2006/ole">
                <p:oleObj spid="_x0000_s158726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21" name="Object 3"/>
              <p:cNvGraphicFramePr>
                <a:graphicFrameLocks noChangeAspect="1"/>
              </p:cNvGraphicFramePr>
              <p:nvPr/>
            </p:nvGraphicFramePr>
            <p:xfrm>
              <a:off x="3324" y="3792"/>
              <a:ext cx="235" cy="202"/>
            </p:xfrm>
            <a:graphic>
              <a:graphicData uri="http://schemas.openxmlformats.org/presentationml/2006/ole">
                <p:oleObj spid="_x0000_s158727" name="Equation" r:id="rId8" imgW="126720" imgH="228600" progId="Equation.3">
                  <p:embed/>
                </p:oleObj>
              </a:graphicData>
            </a:graphic>
          </p:graphicFrame>
          <p:graphicFrame>
            <p:nvGraphicFramePr>
              <p:cNvPr id="122" name="Object 4"/>
              <p:cNvGraphicFramePr>
                <a:graphicFrameLocks noChangeAspect="1"/>
              </p:cNvGraphicFramePr>
              <p:nvPr/>
            </p:nvGraphicFramePr>
            <p:xfrm>
              <a:off x="4301" y="3797"/>
              <a:ext cx="259" cy="191"/>
            </p:xfrm>
            <a:graphic>
              <a:graphicData uri="http://schemas.openxmlformats.org/presentationml/2006/ole">
                <p:oleObj spid="_x0000_s158728" name="Equation" r:id="rId9" imgW="139680" imgH="215640" progId="Equation.3">
                  <p:embed/>
                </p:oleObj>
              </a:graphicData>
            </a:graphic>
          </p:graphicFrame>
          <p:graphicFrame>
            <p:nvGraphicFramePr>
              <p:cNvPr id="123" name="Object 5"/>
              <p:cNvGraphicFramePr>
                <a:graphicFrameLocks noChangeAspect="1"/>
              </p:cNvGraphicFramePr>
              <p:nvPr/>
            </p:nvGraphicFramePr>
            <p:xfrm>
              <a:off x="5405" y="3782"/>
              <a:ext cx="259" cy="202"/>
            </p:xfrm>
            <a:graphic>
              <a:graphicData uri="http://schemas.openxmlformats.org/presentationml/2006/ole">
                <p:oleObj spid="_x0000_s158729" name="Equation" r:id="rId10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124" name="Text Box 110"/>
          <p:cNvSpPr txBox="1">
            <a:spLocks noChangeAspect="1" noChangeArrowheads="1"/>
          </p:cNvSpPr>
          <p:nvPr/>
        </p:nvSpPr>
        <p:spPr bwMode="auto">
          <a:xfrm>
            <a:off x="4495800" y="5591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25" name="Oval 111"/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6" name="Oval 112"/>
          <p:cNvSpPr>
            <a:spLocks noChangeArrowheads="1"/>
          </p:cNvSpPr>
          <p:nvPr/>
        </p:nvSpPr>
        <p:spPr bwMode="auto">
          <a:xfrm>
            <a:off x="2286000" y="28638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rgbClr val="CC0099"/>
              </a:solidFill>
            </a:endParaRPr>
          </a:p>
        </p:txBody>
      </p:sp>
      <p:sp>
        <p:nvSpPr>
          <p:cNvPr id="127" name="Oval 113"/>
          <p:cNvSpPr>
            <a:spLocks noChangeArrowheads="1"/>
          </p:cNvSpPr>
          <p:nvPr/>
        </p:nvSpPr>
        <p:spPr bwMode="auto">
          <a:xfrm>
            <a:off x="3581400" y="28638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8" name="Oval 114"/>
          <p:cNvSpPr>
            <a:spLocks noChangeArrowheads="1"/>
          </p:cNvSpPr>
          <p:nvPr/>
        </p:nvSpPr>
        <p:spPr bwMode="auto">
          <a:xfrm>
            <a:off x="5029200" y="28638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Oval 115"/>
          <p:cNvSpPr>
            <a:spLocks noChangeArrowheads="1"/>
          </p:cNvSpPr>
          <p:nvPr/>
        </p:nvSpPr>
        <p:spPr bwMode="auto">
          <a:xfrm>
            <a:off x="6400800" y="28638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Oval 116"/>
          <p:cNvSpPr>
            <a:spLocks noChangeArrowheads="1"/>
          </p:cNvSpPr>
          <p:nvPr/>
        </p:nvSpPr>
        <p:spPr bwMode="auto">
          <a:xfrm>
            <a:off x="7848600" y="28638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Oval 117"/>
          <p:cNvSpPr>
            <a:spLocks noChangeArrowheads="1"/>
          </p:cNvSpPr>
          <p:nvPr/>
        </p:nvSpPr>
        <p:spPr bwMode="auto">
          <a:xfrm>
            <a:off x="5029200" y="45402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2" name="Oval 118"/>
          <p:cNvSpPr>
            <a:spLocks noChangeArrowheads="1"/>
          </p:cNvSpPr>
          <p:nvPr/>
        </p:nvSpPr>
        <p:spPr bwMode="auto">
          <a:xfrm>
            <a:off x="5029200" y="37020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" name="Oval 119"/>
          <p:cNvSpPr>
            <a:spLocks noChangeArrowheads="1"/>
          </p:cNvSpPr>
          <p:nvPr/>
        </p:nvSpPr>
        <p:spPr bwMode="auto">
          <a:xfrm>
            <a:off x="5105400" y="53784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6400800" y="45402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57600" y="45402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733800" y="53784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7" name="Oval 123"/>
          <p:cNvSpPr>
            <a:spLocks noChangeArrowheads="1"/>
          </p:cNvSpPr>
          <p:nvPr/>
        </p:nvSpPr>
        <p:spPr bwMode="auto">
          <a:xfrm>
            <a:off x="3657600" y="37020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8" name="Oval 124"/>
          <p:cNvSpPr>
            <a:spLocks noChangeArrowheads="1"/>
          </p:cNvSpPr>
          <p:nvPr/>
        </p:nvSpPr>
        <p:spPr bwMode="auto">
          <a:xfrm>
            <a:off x="2286000" y="37020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9" name="Text Box 125"/>
          <p:cNvSpPr txBox="1">
            <a:spLocks noChangeArrowheads="1"/>
          </p:cNvSpPr>
          <p:nvPr/>
        </p:nvSpPr>
        <p:spPr bwMode="auto">
          <a:xfrm>
            <a:off x="2355850" y="368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140" name="Text Box 126"/>
          <p:cNvSpPr txBox="1">
            <a:spLocks noChangeArrowheads="1"/>
          </p:cNvSpPr>
          <p:nvPr/>
        </p:nvSpPr>
        <p:spPr bwMode="auto">
          <a:xfrm>
            <a:off x="762000" y="2405063"/>
            <a:ext cx="68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i =1</a:t>
            </a:r>
          </a:p>
        </p:txBody>
      </p:sp>
      <p:sp>
        <p:nvSpPr>
          <p:cNvPr id="142" name="Line 48"/>
          <p:cNvSpPr>
            <a:spLocks noChangeAspect="1" noChangeShapeType="1"/>
          </p:cNvSpPr>
          <p:nvPr/>
        </p:nvSpPr>
        <p:spPr bwMode="auto">
          <a:xfrm>
            <a:off x="5257800" y="583565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3" name="Line 49"/>
          <p:cNvSpPr>
            <a:spLocks noChangeAspect="1" noChangeShapeType="1"/>
          </p:cNvSpPr>
          <p:nvPr/>
        </p:nvSpPr>
        <p:spPr bwMode="auto">
          <a:xfrm>
            <a:off x="5257800" y="332105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4" name="Line 51"/>
          <p:cNvSpPr>
            <a:spLocks noChangeAspect="1" noChangeShapeType="1"/>
          </p:cNvSpPr>
          <p:nvPr/>
        </p:nvSpPr>
        <p:spPr bwMode="auto">
          <a:xfrm>
            <a:off x="5257800" y="415925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5" name="Line 54"/>
          <p:cNvSpPr>
            <a:spLocks noChangeAspect="1" noChangeShapeType="1"/>
          </p:cNvSpPr>
          <p:nvPr/>
        </p:nvSpPr>
        <p:spPr bwMode="auto">
          <a:xfrm>
            <a:off x="5257800" y="415925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6" name="Line 48"/>
          <p:cNvSpPr>
            <a:spLocks noChangeAspect="1" noChangeShapeType="1"/>
          </p:cNvSpPr>
          <p:nvPr/>
        </p:nvSpPr>
        <p:spPr bwMode="auto">
          <a:xfrm>
            <a:off x="6629400" y="5835650"/>
            <a:ext cx="13858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7" name="Line 49"/>
          <p:cNvSpPr>
            <a:spLocks noChangeAspect="1" noChangeShapeType="1"/>
          </p:cNvSpPr>
          <p:nvPr/>
        </p:nvSpPr>
        <p:spPr bwMode="auto">
          <a:xfrm>
            <a:off x="6629400" y="324485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8" name="Line 51"/>
          <p:cNvSpPr>
            <a:spLocks noChangeAspect="1" noChangeShapeType="1"/>
          </p:cNvSpPr>
          <p:nvPr/>
        </p:nvSpPr>
        <p:spPr bwMode="auto">
          <a:xfrm>
            <a:off x="6629400" y="4083050"/>
            <a:ext cx="1385888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9" name="Line 54"/>
          <p:cNvSpPr>
            <a:spLocks noChangeAspect="1" noChangeShapeType="1"/>
          </p:cNvSpPr>
          <p:nvPr/>
        </p:nvSpPr>
        <p:spPr bwMode="auto">
          <a:xfrm>
            <a:off x="6629400" y="4083050"/>
            <a:ext cx="1385888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0" name="Line 50"/>
          <p:cNvSpPr>
            <a:spLocks noChangeAspect="1" noChangeShapeType="1"/>
          </p:cNvSpPr>
          <p:nvPr/>
        </p:nvSpPr>
        <p:spPr bwMode="auto">
          <a:xfrm flipV="1">
            <a:off x="5319712" y="408305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1" name="Line 50"/>
          <p:cNvSpPr>
            <a:spLocks noChangeAspect="1" noChangeShapeType="1"/>
          </p:cNvSpPr>
          <p:nvPr/>
        </p:nvSpPr>
        <p:spPr bwMode="auto">
          <a:xfrm flipV="1">
            <a:off x="6691312" y="4083050"/>
            <a:ext cx="1385888" cy="8382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2" name="Line 74"/>
          <p:cNvSpPr>
            <a:spLocks noChangeAspect="1" noChangeShapeType="1"/>
          </p:cNvSpPr>
          <p:nvPr/>
        </p:nvSpPr>
        <p:spPr bwMode="auto">
          <a:xfrm flipH="1">
            <a:off x="6629400" y="4997450"/>
            <a:ext cx="1389062" cy="8382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3" name="Text Box 79"/>
          <p:cNvSpPr txBox="1">
            <a:spLocks noChangeAspect="1" noChangeArrowheads="1"/>
          </p:cNvSpPr>
          <p:nvPr/>
        </p:nvSpPr>
        <p:spPr bwMode="auto">
          <a:xfrm>
            <a:off x="5486400" y="338137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54" name="Text Box 79"/>
          <p:cNvSpPr txBox="1">
            <a:spLocks noChangeAspect="1" noChangeArrowheads="1"/>
          </p:cNvSpPr>
          <p:nvPr/>
        </p:nvSpPr>
        <p:spPr bwMode="auto">
          <a:xfrm>
            <a:off x="6172200" y="4159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55" name="Text Box 79"/>
          <p:cNvSpPr txBox="1">
            <a:spLocks noChangeAspect="1" noChangeArrowheads="1"/>
          </p:cNvSpPr>
          <p:nvPr/>
        </p:nvSpPr>
        <p:spPr bwMode="auto">
          <a:xfrm>
            <a:off x="6165850" y="522605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6" name="Text Box 79"/>
          <p:cNvSpPr txBox="1">
            <a:spLocks noChangeAspect="1" noChangeArrowheads="1"/>
          </p:cNvSpPr>
          <p:nvPr/>
        </p:nvSpPr>
        <p:spPr bwMode="auto">
          <a:xfrm>
            <a:off x="5867400" y="566737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57" name="Text Box 79"/>
          <p:cNvSpPr txBox="1">
            <a:spLocks noChangeAspect="1" noChangeArrowheads="1"/>
          </p:cNvSpPr>
          <p:nvPr/>
        </p:nvSpPr>
        <p:spPr bwMode="auto">
          <a:xfrm>
            <a:off x="7461250" y="56673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58" name="Text Box 79"/>
          <p:cNvSpPr txBox="1">
            <a:spLocks noChangeAspect="1" noChangeArrowheads="1"/>
          </p:cNvSpPr>
          <p:nvPr/>
        </p:nvSpPr>
        <p:spPr bwMode="auto">
          <a:xfrm>
            <a:off x="6934200" y="53784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59" name="Text Box 79"/>
          <p:cNvSpPr txBox="1">
            <a:spLocks noChangeAspect="1" noChangeArrowheads="1"/>
          </p:cNvSpPr>
          <p:nvPr/>
        </p:nvSpPr>
        <p:spPr bwMode="auto">
          <a:xfrm>
            <a:off x="7537450" y="415925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2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0" name="Text Box 79"/>
          <p:cNvSpPr txBox="1">
            <a:spLocks noChangeAspect="1" noChangeArrowheads="1"/>
          </p:cNvSpPr>
          <p:nvPr/>
        </p:nvSpPr>
        <p:spPr bwMode="auto">
          <a:xfrm>
            <a:off x="7620000" y="5302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61" name="Text Box 79"/>
          <p:cNvSpPr txBox="1">
            <a:spLocks noChangeAspect="1" noChangeArrowheads="1"/>
          </p:cNvSpPr>
          <p:nvPr/>
        </p:nvSpPr>
        <p:spPr bwMode="auto">
          <a:xfrm>
            <a:off x="7620000" y="4597340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162" name="Text Box 92"/>
          <p:cNvSpPr txBox="1">
            <a:spLocks noChangeAspect="1" noChangeArrowheads="1"/>
          </p:cNvSpPr>
          <p:nvPr/>
        </p:nvSpPr>
        <p:spPr bwMode="auto">
          <a:xfrm>
            <a:off x="6934200" y="33210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</a:rPr>
              <a:t>0</a:t>
            </a:r>
          </a:p>
        </p:txBody>
      </p:sp>
      <p:pic>
        <p:nvPicPr>
          <p:cNvPr id="163" name="Picture 2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81700" y="0"/>
            <a:ext cx="3162300" cy="194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" name="Text Box 124"/>
          <p:cNvSpPr txBox="1">
            <a:spLocks noChangeArrowheads="1"/>
          </p:cNvSpPr>
          <p:nvPr/>
        </p:nvSpPr>
        <p:spPr bwMode="auto">
          <a:xfrm>
            <a:off x="2320925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5" name="Text Box 125"/>
          <p:cNvSpPr txBox="1">
            <a:spLocks noChangeArrowheads="1"/>
          </p:cNvSpPr>
          <p:nvPr/>
        </p:nvSpPr>
        <p:spPr bwMode="auto">
          <a:xfrm>
            <a:off x="233045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6" name="Text Box 124"/>
          <p:cNvSpPr txBox="1">
            <a:spLocks noChangeArrowheads="1"/>
          </p:cNvSpPr>
          <p:nvPr/>
        </p:nvSpPr>
        <p:spPr bwMode="auto">
          <a:xfrm>
            <a:off x="3660714" y="2895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7" name="Text Box 125"/>
          <p:cNvSpPr txBox="1">
            <a:spLocks noChangeArrowheads="1"/>
          </p:cNvSpPr>
          <p:nvPr/>
        </p:nvSpPr>
        <p:spPr bwMode="auto">
          <a:xfrm>
            <a:off x="3702050" y="3733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 Box 124"/>
          <p:cNvSpPr txBox="1">
            <a:spLocks noChangeArrowheads="1"/>
          </p:cNvSpPr>
          <p:nvPr/>
        </p:nvSpPr>
        <p:spPr bwMode="auto">
          <a:xfrm>
            <a:off x="3733800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9" name="Text Box 125"/>
          <p:cNvSpPr txBox="1">
            <a:spLocks noChangeArrowheads="1"/>
          </p:cNvSpPr>
          <p:nvPr/>
        </p:nvSpPr>
        <p:spPr bwMode="auto">
          <a:xfrm>
            <a:off x="3743325" y="53340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0" name="Text Box 134"/>
          <p:cNvSpPr txBox="1">
            <a:spLocks noChangeArrowheads="1"/>
          </p:cNvSpPr>
          <p:nvPr/>
        </p:nvSpPr>
        <p:spPr bwMode="auto">
          <a:xfrm>
            <a:off x="4913312" y="32146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1" name="Text Box 124"/>
          <p:cNvSpPr txBox="1">
            <a:spLocks noChangeArrowheads="1"/>
          </p:cNvSpPr>
          <p:nvPr/>
        </p:nvSpPr>
        <p:spPr bwMode="auto">
          <a:xfrm>
            <a:off x="5108514" y="2895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2" name="Text Box 125"/>
          <p:cNvSpPr txBox="1">
            <a:spLocks noChangeArrowheads="1"/>
          </p:cNvSpPr>
          <p:nvPr/>
        </p:nvSpPr>
        <p:spPr bwMode="auto">
          <a:xfrm>
            <a:off x="5108575" y="3733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3" name="Text Box 124"/>
          <p:cNvSpPr txBox="1">
            <a:spLocks noChangeArrowheads="1"/>
          </p:cNvSpPr>
          <p:nvPr/>
        </p:nvSpPr>
        <p:spPr bwMode="auto">
          <a:xfrm>
            <a:off x="5140325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4" name="Text Box 125"/>
          <p:cNvSpPr txBox="1">
            <a:spLocks noChangeArrowheads="1"/>
          </p:cNvSpPr>
          <p:nvPr/>
        </p:nvSpPr>
        <p:spPr bwMode="auto">
          <a:xfrm>
            <a:off x="5149850" y="53340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75" name="Text Box 134"/>
          <p:cNvSpPr txBox="1">
            <a:spLocks noChangeArrowheads="1"/>
          </p:cNvSpPr>
          <p:nvPr/>
        </p:nvSpPr>
        <p:spPr bwMode="auto">
          <a:xfrm>
            <a:off x="4724400" y="36718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6" name="Text Box 134"/>
          <p:cNvSpPr txBox="1">
            <a:spLocks noChangeArrowheads="1"/>
          </p:cNvSpPr>
          <p:nvPr/>
        </p:nvSpPr>
        <p:spPr bwMode="auto">
          <a:xfrm>
            <a:off x="4724400" y="45100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7" name="Text Box 134"/>
          <p:cNvSpPr txBox="1">
            <a:spLocks noChangeArrowheads="1"/>
          </p:cNvSpPr>
          <p:nvPr/>
        </p:nvSpPr>
        <p:spPr bwMode="auto">
          <a:xfrm>
            <a:off x="4724400" y="51958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8" name="Text Box 134"/>
          <p:cNvSpPr txBox="1">
            <a:spLocks noChangeArrowheads="1"/>
          </p:cNvSpPr>
          <p:nvPr/>
        </p:nvSpPr>
        <p:spPr bwMode="auto">
          <a:xfrm>
            <a:off x="6056312" y="30622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79" name="Oval 120"/>
          <p:cNvSpPr>
            <a:spLocks noChangeArrowheads="1"/>
          </p:cNvSpPr>
          <p:nvPr/>
        </p:nvSpPr>
        <p:spPr bwMode="auto">
          <a:xfrm>
            <a:off x="6477000" y="3733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0" name="Oval 120"/>
          <p:cNvSpPr>
            <a:spLocks noChangeArrowheads="1"/>
          </p:cNvSpPr>
          <p:nvPr/>
        </p:nvSpPr>
        <p:spPr bwMode="auto">
          <a:xfrm>
            <a:off x="6477000" y="5410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1" name="Oval 120"/>
          <p:cNvSpPr>
            <a:spLocks noChangeArrowheads="1"/>
          </p:cNvSpPr>
          <p:nvPr/>
        </p:nvSpPr>
        <p:spPr bwMode="auto">
          <a:xfrm>
            <a:off x="7924800" y="4572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2" name="Oval 120"/>
          <p:cNvSpPr>
            <a:spLocks noChangeArrowheads="1"/>
          </p:cNvSpPr>
          <p:nvPr/>
        </p:nvSpPr>
        <p:spPr bwMode="auto">
          <a:xfrm>
            <a:off x="7924800" y="3810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3" name="Oval 120"/>
          <p:cNvSpPr>
            <a:spLocks noChangeArrowheads="1"/>
          </p:cNvSpPr>
          <p:nvPr/>
        </p:nvSpPr>
        <p:spPr bwMode="auto">
          <a:xfrm>
            <a:off x="8001000" y="5486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" name="Text Box 134"/>
          <p:cNvSpPr txBox="1">
            <a:spLocks noChangeArrowheads="1"/>
          </p:cNvSpPr>
          <p:nvPr/>
        </p:nvSpPr>
        <p:spPr bwMode="auto">
          <a:xfrm>
            <a:off x="6284912" y="39624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86" name="Text Box 124"/>
          <p:cNvSpPr txBox="1">
            <a:spLocks noChangeArrowheads="1"/>
          </p:cNvSpPr>
          <p:nvPr/>
        </p:nvSpPr>
        <p:spPr bwMode="auto">
          <a:xfrm>
            <a:off x="6477000" y="2895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7" name="Text Box 125"/>
          <p:cNvSpPr txBox="1">
            <a:spLocks noChangeArrowheads="1"/>
          </p:cNvSpPr>
          <p:nvPr/>
        </p:nvSpPr>
        <p:spPr bwMode="auto">
          <a:xfrm>
            <a:off x="6477061" y="3733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8" name="Text Box 124"/>
          <p:cNvSpPr txBox="1">
            <a:spLocks noChangeArrowheads="1"/>
          </p:cNvSpPr>
          <p:nvPr/>
        </p:nvSpPr>
        <p:spPr bwMode="auto">
          <a:xfrm>
            <a:off x="6508811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9" name="Text Box 125"/>
          <p:cNvSpPr txBox="1">
            <a:spLocks noChangeArrowheads="1"/>
          </p:cNvSpPr>
          <p:nvPr/>
        </p:nvSpPr>
        <p:spPr bwMode="auto">
          <a:xfrm>
            <a:off x="6518336" y="53340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90" name="Text Box 134"/>
          <p:cNvSpPr txBox="1">
            <a:spLocks noChangeArrowheads="1"/>
          </p:cNvSpPr>
          <p:nvPr/>
        </p:nvSpPr>
        <p:spPr bwMode="auto">
          <a:xfrm>
            <a:off x="7504112" y="30622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91" name="Text Box 134"/>
          <p:cNvSpPr txBox="1">
            <a:spLocks noChangeArrowheads="1"/>
          </p:cNvSpPr>
          <p:nvPr/>
        </p:nvSpPr>
        <p:spPr bwMode="auto">
          <a:xfrm>
            <a:off x="7656512" y="39624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92" name="Text Box 124"/>
          <p:cNvSpPr txBox="1">
            <a:spLocks noChangeArrowheads="1"/>
          </p:cNvSpPr>
          <p:nvPr/>
        </p:nvSpPr>
        <p:spPr bwMode="auto">
          <a:xfrm>
            <a:off x="7924800" y="2895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3" name="Text Box 125"/>
          <p:cNvSpPr txBox="1">
            <a:spLocks noChangeArrowheads="1"/>
          </p:cNvSpPr>
          <p:nvPr/>
        </p:nvSpPr>
        <p:spPr bwMode="auto">
          <a:xfrm>
            <a:off x="7924861" y="3733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4" name="Text Box 124"/>
          <p:cNvSpPr txBox="1">
            <a:spLocks noChangeArrowheads="1"/>
          </p:cNvSpPr>
          <p:nvPr/>
        </p:nvSpPr>
        <p:spPr bwMode="auto">
          <a:xfrm>
            <a:off x="7956611" y="4495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5" name="Text Box 125"/>
          <p:cNvSpPr txBox="1">
            <a:spLocks noChangeArrowheads="1"/>
          </p:cNvSpPr>
          <p:nvPr/>
        </p:nvSpPr>
        <p:spPr bwMode="auto">
          <a:xfrm>
            <a:off x="8080314" y="549806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05" name="Text Box 134"/>
          <p:cNvSpPr txBox="1">
            <a:spLocks noChangeArrowheads="1"/>
          </p:cNvSpPr>
          <p:nvPr/>
        </p:nvSpPr>
        <p:spPr bwMode="auto">
          <a:xfrm>
            <a:off x="6248400" y="48006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06" name="Text Box 134"/>
          <p:cNvSpPr txBox="1">
            <a:spLocks noChangeArrowheads="1"/>
          </p:cNvSpPr>
          <p:nvPr/>
        </p:nvSpPr>
        <p:spPr bwMode="auto">
          <a:xfrm>
            <a:off x="6096000" y="5576887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itchFamily="34" charset="0"/>
              </a:rPr>
              <a:t>X</a:t>
            </a: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6705600" y="3370714"/>
            <a:ext cx="1353626" cy="1658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 flipV="1">
            <a:off x="5181600" y="4267200"/>
            <a:ext cx="1201227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3962400" y="4267200"/>
            <a:ext cx="1219201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2387600" y="4180196"/>
            <a:ext cx="1358900" cy="849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990600" y="3348038"/>
            <a:ext cx="1397000" cy="842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Text Box 36"/>
          <p:cNvSpPr txBox="1">
            <a:spLocks noChangeAspect="1" noChangeArrowheads="1"/>
          </p:cNvSpPr>
          <p:nvPr/>
        </p:nvSpPr>
        <p:spPr bwMode="auto">
          <a:xfrm>
            <a:off x="228600" y="3052763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230" name="Text Box 36"/>
          <p:cNvSpPr txBox="1">
            <a:spLocks noChangeAspect="1" noChangeArrowheads="1"/>
          </p:cNvSpPr>
          <p:nvPr/>
        </p:nvSpPr>
        <p:spPr bwMode="auto">
          <a:xfrm>
            <a:off x="228600" y="38670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10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231" name="Text Box 36"/>
          <p:cNvSpPr txBox="1">
            <a:spLocks noChangeAspect="1" noChangeArrowheads="1"/>
          </p:cNvSpPr>
          <p:nvPr/>
        </p:nvSpPr>
        <p:spPr bwMode="auto">
          <a:xfrm>
            <a:off x="241448" y="47052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01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232" name="Text Box 36"/>
          <p:cNvSpPr txBox="1">
            <a:spLocks noChangeAspect="1" noChangeArrowheads="1"/>
          </p:cNvSpPr>
          <p:nvPr/>
        </p:nvSpPr>
        <p:spPr bwMode="auto">
          <a:xfrm>
            <a:off x="241448" y="5543490"/>
            <a:ext cx="44435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</a:rPr>
              <a:t>11</a:t>
            </a:r>
            <a:endParaRPr lang="en-US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Sklar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―Digital Communication Fundamentals and Applications‖, 2nd edition, Pearson Education, 2009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possible to reduce the complexity by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generating the required 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as needed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instead of storing them.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Linear Block Codes – Generator matrix (G)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Generator matrix (G) dimension (k x n)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114800"/>
            <a:ext cx="184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5715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495800"/>
            <a:ext cx="4095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572666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903" y="473606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Generator Matrix,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409825"/>
            <a:ext cx="49434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2954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76200"/>
            <a:ext cx="4095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2675" y="3524250"/>
            <a:ext cx="5114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1916668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 for message 110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120" y="12954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1646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Generator Matrix,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333875"/>
            <a:ext cx="4267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638800" y="5638800"/>
            <a:ext cx="2514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362200"/>
            <a:ext cx="44005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Mapping message to a codeword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334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Linear block code will have a generator matrix of the form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44862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2819400"/>
            <a:ext cx="1390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821668"/>
            <a:ext cx="990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374546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word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5825" y="4876800"/>
            <a:ext cx="71151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267200"/>
            <a:ext cx="1828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648200"/>
            <a:ext cx="1581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2125" y="6172200"/>
            <a:ext cx="32670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86375" y="2819400"/>
            <a:ext cx="3781425" cy="149980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