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7" r:id="rId3"/>
    <p:sldId id="272" r:id="rId4"/>
    <p:sldId id="296" r:id="rId5"/>
    <p:sldId id="268" r:id="rId6"/>
    <p:sldId id="288" r:id="rId7"/>
    <p:sldId id="282" r:id="rId8"/>
    <p:sldId id="281" r:id="rId9"/>
    <p:sldId id="283" r:id="rId10"/>
    <p:sldId id="264" r:id="rId11"/>
    <p:sldId id="265" r:id="rId12"/>
    <p:sldId id="279" r:id="rId13"/>
    <p:sldId id="295" r:id="rId14"/>
    <p:sldId id="284" r:id="rId15"/>
    <p:sldId id="271" r:id="rId16"/>
    <p:sldId id="266" r:id="rId17"/>
    <p:sldId id="270" r:id="rId18"/>
    <p:sldId id="293" r:id="rId19"/>
    <p:sldId id="276" r:id="rId20"/>
    <p:sldId id="294" r:id="rId21"/>
    <p:sldId id="277" r:id="rId22"/>
    <p:sldId id="285" r:id="rId23"/>
    <p:sldId id="278" r:id="rId24"/>
    <p:sldId id="280" r:id="rId25"/>
    <p:sldId id="286" r:id="rId26"/>
    <p:sldId id="258" r:id="rId27"/>
    <p:sldId id="259" r:id="rId28"/>
    <p:sldId id="260" r:id="rId29"/>
    <p:sldId id="261" r:id="rId30"/>
    <p:sldId id="262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aO7EIOB6pmIIcB5ZE8hqIQ" hashData="Ljmzs/OoxYuNtb0kd7L2fQ4nKWw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988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5E723-7B89-4CFF-8A26-7CA7818A0452}" type="datetimeFigureOut">
              <a:rPr lang="en-IN" smtClean="0"/>
              <a:pPr/>
              <a:t>04-10-2018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CDAC-494E-4267-BD7B-21D93973D0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Compression: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perception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sensitive to some information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discard less important data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DCDAC-494E-4267-BD7B-21D93973D01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DCDAC-494E-4267-BD7B-21D93973D01C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Thisisastring</a:t>
            </a:r>
            <a:r>
              <a:rPr lang="en-IN" baseline="0" dirty="0" smtClean="0"/>
              <a:t> – Does the compression works?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DCDAC-494E-4267-BD7B-21D93973D01C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5CC3-21D3-44FB-B782-5D66AC35AE99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B32-CCD9-43C6-9F30-0FF50AABED5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D4EF-D99C-4158-9F1F-D24BA885AFAA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B7C8-C235-4C5E-9EA0-9D8B810D197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9014-45F8-4AC7-BC62-3E810BD25B25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129-259B-46E7-B4FC-45F90F429080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CB6-6AF0-455D-B257-B88CA7D1DEBD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7532-BBE1-41FA-8085-AB1F890AD0E6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0F01-5057-491A-AA30-DF276B4BB605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B430-E522-42A6-87C2-5BDC001C72AB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6792-8138-4593-AFE2-457F82C2D1EB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76AD-50F9-4311-9603-3014660C472D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3: Source 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505200"/>
            <a:ext cx="6400800" cy="990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Shannon-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coding, Huffman Coding, Run length coding, LZW algorithm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002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Prepared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G.Balamurugan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 Professor,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Electronics Department, MIT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2. Shannon-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coding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438400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List the source symbols in order of decreasing probability.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Partition the set into two sets that are as close to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equiprobable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possible, and assign 0 to the upper set and 1 to the lower 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Continue this process, each time partitioning the sets with as nearly equal probabilities as possible until further partitioning not possible.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steps: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Consider a six symbol alphabet where the probability of each symbol is tabulated below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Using Shannon-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coding find the codeword for each symbol and find the efficiency of the code.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362200"/>
          <a:ext cx="472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85"/>
                <a:gridCol w="3129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occurrence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 (contd.)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51892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2325469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0.45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88168" y="1905000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0.30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1998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02368" y="2667000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0.20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1998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876800" y="3124200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0.12</a:t>
            </a:r>
          </a:p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0.13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1524000"/>
          <a:ext cx="7543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9906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0.30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0.12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0.08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0.05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8697" y="4419600"/>
            <a:ext cx="734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Shannon Compressed binary value : 0100110. Find the transmitted characters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8276" y="4888468"/>
            <a:ext cx="29529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Transmitted characters : BAD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6031468"/>
            <a:ext cx="2114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152400" y="648866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H(x)=2.36 bits/symbol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84225" y="5958840"/>
          <a:ext cx="1143000" cy="518160"/>
        </p:xfrm>
        <a:graphic>
          <a:graphicData uri="http://schemas.openxmlformats.org/presentationml/2006/ole">
            <p:oleObj spid="_x0000_s5123" name="Equation" r:id="rId4" imgW="952200" imgH="43164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66168" y="6488668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L=2.38 bits/symbol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179" y="5562600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7239000" y="5891306"/>
          <a:ext cx="838200" cy="509494"/>
        </p:xfrm>
        <a:graphic>
          <a:graphicData uri="http://schemas.openxmlformats.org/presentationml/2006/ole">
            <p:oleObj spid="_x0000_s5124" name="Equation" r:id="rId5" imgW="647640" imgH="39348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163492" y="6472238"/>
          <a:ext cx="1066108" cy="385762"/>
        </p:xfrm>
        <a:graphic>
          <a:graphicData uri="http://schemas.openxmlformats.org/presentationml/2006/ole">
            <p:oleObj spid="_x0000_s5125" name="Equation" r:id="rId6" imgW="558720" imgH="20304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6715" y="55859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Entropy of source: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825" y="5574268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Average Length of the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8" grpId="0"/>
      <p:bldP spid="2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DMS X has five equally likely symbols</a:t>
            </a:r>
          </a:p>
          <a:p>
            <a:pPr marL="269875" lvl="1" indent="-179388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(a) Construct a Shannon-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code for X, and calculate the efficiency of the code.</a:t>
            </a:r>
          </a:p>
          <a:p>
            <a:pPr marL="269875" lvl="1" indent="-179388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(b) Construct another Shannon-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code and compare the results.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133600"/>
          <a:ext cx="65532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598" y="2133600"/>
          <a:ext cx="65532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6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598" y="4556760"/>
          <a:ext cx="65532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556760"/>
          <a:ext cx="65532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74"/>
                <a:gridCol w="844826"/>
                <a:gridCol w="990600"/>
                <a:gridCol w="990600"/>
                <a:gridCol w="914400"/>
                <a:gridCol w="18288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Stage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Codeword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C0000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70C0"/>
                          </a:solidFill>
                        </a:rPr>
                        <a:t>0.20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971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498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960" y="1905000"/>
            <a:ext cx="1691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7467600" y="2286000"/>
          <a:ext cx="990600" cy="448522"/>
        </p:xfrm>
        <a:graphic>
          <a:graphicData uri="http://schemas.openxmlformats.org/presentationml/2006/ole">
            <p:oleObj spid="_x0000_s44033" name="Equation" r:id="rId4" imgW="95220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39000" y="30480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H(x)=2.32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00" y="34290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L=2.4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470775" y="3810001"/>
          <a:ext cx="987425" cy="314064"/>
        </p:xfrm>
        <a:graphic>
          <a:graphicData uri="http://schemas.openxmlformats.org/presentationml/2006/ole">
            <p:oleObj spid="_x0000_s44035" name="Equation" r:id="rId5" imgW="634680" imgH="20304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39000" y="495300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H(x)=2.32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53340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L=2.4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7470775" y="5715001"/>
          <a:ext cx="987425" cy="314064"/>
        </p:xfrm>
        <a:graphic>
          <a:graphicData uri="http://schemas.openxmlformats.org/presentationml/2006/ole">
            <p:oleObj spid="_x0000_s44036" name="Equation" r:id="rId6" imgW="6346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Huffman 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Technique: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variable length codes based on frequency of occurrence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3. Huffman Coding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8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by Dr. David A. Huffman in 1952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“A Method for the Construction of Minimum Redundancy Codes”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Applicable to many forms of data transmission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example: text files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Huffman codes can be used to compress information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basic idea is that instead of storing each character in a file as an 8-bit ASCII value, we will instead store the more frequently occurring characters using fewer bits and less frequently occurring characters using more bits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average this should decrease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(usually ½)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5380672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fewer bits to represent frequent symbols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more bits to represent infrequent symbols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Huffman Coding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List the source symbols in order of decreasing probability.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Combine the probabilities of the two symbols having the lowest probabilities, and reorder the resultant probabilities: this step is called reduction 1. The same procedure is repeated until there are two ordered probabilities remaining.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Start encoding with the last reduction, which consists of exactly two ordered probabilities. Assign 0 as the first digit in the code words for all the source symbols associated with the first probability; assign 1 to the second probability.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Now go back and assign 0 and 1 to the second digit for the two probabilities that were combined in the previous reduction step, retaining all assignments made in step 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Keep regressing this away until the first column is reached.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278" y="1066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steps: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1600200" y="5257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2667000" y="4419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4114800" y="3276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257800" y="2667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600200" y="4724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67000" y="4419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4114800" y="3276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5257800" y="2667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1600200" y="4191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114800" y="3276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5257800" y="2667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600200" y="3581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2667000" y="3581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4114800" y="3581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5257800" y="2667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1600200" y="3048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743200" y="30480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114800" y="2971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5257800" y="2971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6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source emits independent sequence of symbols from a source alphabet containing 5 symbols  with probabilities 0.4, 0.2, 0.2, 0.1 and 0.1. Calculate Huffman code word for the source </a:t>
            </a:r>
            <a:r>
              <a:rPr lang="en-I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moving a combined symbol as low as possible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 coding efficiency.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450068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212" y="24384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" y="2971800"/>
          <a:ext cx="304800" cy="431800"/>
        </p:xfrm>
        <a:graphic>
          <a:graphicData uri="http://schemas.openxmlformats.org/presentationml/2006/ole">
            <p:oleObj spid="_x0000_s1026" name="Equation" r:id="rId3" imgW="152280" imgH="215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8000" y="3606800"/>
          <a:ext cx="355600" cy="431800"/>
        </p:xfrm>
        <a:graphic>
          <a:graphicData uri="http://schemas.openxmlformats.org/presentationml/2006/ole">
            <p:oleObj spid="_x0000_s1027" name="Equation" r:id="rId4" imgW="17748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8000" y="4114800"/>
          <a:ext cx="330200" cy="457200"/>
        </p:xfrm>
        <a:graphic>
          <a:graphicData uri="http://schemas.openxmlformats.org/presentationml/2006/ole">
            <p:oleObj spid="_x0000_s1028" name="Equation" r:id="rId5" imgW="164880" imgH="228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33400" y="4648200"/>
          <a:ext cx="355600" cy="431800"/>
        </p:xfrm>
        <a:graphic>
          <a:graphicData uri="http://schemas.openxmlformats.org/presentationml/2006/ole">
            <p:oleObj spid="_x0000_s1029" name="Equation" r:id="rId6" imgW="17748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8000" y="5181600"/>
          <a:ext cx="330200" cy="457200"/>
        </p:xfrm>
        <a:graphic>
          <a:graphicData uri="http://schemas.openxmlformats.org/presentationml/2006/ole">
            <p:oleObj spid="_x0000_s1030" name="Equation" r:id="rId7" imgW="164880" imgH="228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00200" y="3087469"/>
            <a:ext cx="473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5612" y="24384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Stage-1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164" y="24384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Stage-2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9813" y="24384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Stage-3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87977" y="3048000"/>
            <a:ext cx="473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5564" y="3048000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9541" y="2743200"/>
            <a:ext cx="5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1981200" y="48006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/>
          <p:cNvCxnSpPr>
            <a:stCxn id="28" idx="1"/>
          </p:cNvCxnSpPr>
          <p:nvPr/>
        </p:nvCxnSpPr>
        <p:spPr>
          <a:xfrm>
            <a:off x="2209800" y="5181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362200" y="4572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622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>
            <a:off x="3048000" y="4191000"/>
            <a:ext cx="1524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>
            <a:off x="3124200" y="4419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505200" y="35052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05200" y="350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>
            <a:off x="4495800" y="3429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/>
          <p:cNvCxnSpPr/>
          <p:nvPr/>
        </p:nvCxnSpPr>
        <p:spPr>
          <a:xfrm>
            <a:off x="4724400" y="36576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38800" y="28194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88344" y="42011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45344" y="4800600"/>
            <a:ext cx="393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endParaRPr lang="en-IN" sz="1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800600" y="2895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8006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2344" y="34290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3962400" y="44196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sz="12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sz="1200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sz="1200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sz="1200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sz="12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55" grpId="0" animBg="1"/>
      <p:bldP spid="55" grpId="1" animBg="1"/>
      <p:bldP spid="56" grpId="0" animBg="1"/>
      <p:bldP spid="56" grpId="1" animBg="1"/>
      <p:bldP spid="59" grpId="0" animBg="1"/>
      <p:bldP spid="59" grpId="1" animBg="1"/>
      <p:bldP spid="60" grpId="0" animBg="1"/>
      <p:bldP spid="6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" grpId="0"/>
      <p:bldP spid="5" grpId="0"/>
      <p:bldP spid="14" grpId="0"/>
      <p:bldP spid="15" grpId="0"/>
      <p:bldP spid="17" grpId="0"/>
      <p:bldP spid="18" grpId="0"/>
      <p:bldP spid="23" grpId="0"/>
      <p:bldP spid="24" grpId="0"/>
      <p:bldP spid="25" grpId="0"/>
      <p:bldP spid="28" grpId="0" animBg="1"/>
      <p:bldP spid="51" grpId="0" animBg="1"/>
      <p:bldP spid="57" grpId="0" animBg="1"/>
      <p:bldP spid="79" grpId="0"/>
      <p:bldP spid="80" grpId="0"/>
      <p:bldP spid="81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 (Contd.)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17068"/>
            <a:ext cx="2114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69975" y="5044440"/>
          <a:ext cx="1143000" cy="518160"/>
        </p:xfrm>
        <a:graphic>
          <a:graphicData uri="http://schemas.openxmlformats.org/presentationml/2006/ole">
            <p:oleObj spid="_x0000_s36866" name="Equation" r:id="rId4" imgW="95220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08929" y="4648200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524750" y="4976906"/>
          <a:ext cx="838200" cy="509494"/>
        </p:xfrm>
        <a:graphic>
          <a:graphicData uri="http://schemas.openxmlformats.org/presentationml/2006/ole">
            <p:oleObj spid="_x0000_s36867" name="Equation" r:id="rId5" imgW="64764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2465" y="46715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Entropy of source: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6575" y="4659868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Average Length of the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94360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H(x)=2.12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594360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L=2.2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7315200" y="5858136"/>
          <a:ext cx="987425" cy="314064"/>
        </p:xfrm>
        <a:graphic>
          <a:graphicData uri="http://schemas.openxmlformats.org/presentationml/2006/ole">
            <p:oleObj spid="_x0000_s36868" name="Equation" r:id="rId6" imgW="634680" imgH="203040" progId="Equation.3">
              <p:embed/>
            </p:oleObj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57400" y="158496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10600" cy="1904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message , each letter occurs the following percentage of times: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Compute Huffman code for this source, </a:t>
            </a:r>
            <a:r>
              <a:rPr lang="en-IN" sz="20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moving a combined symbol as high as possible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calculate the efficiency of the code.</a:t>
            </a:r>
          </a:p>
          <a:p>
            <a:pPr marL="0" indent="0"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1" y="990600"/>
          <a:ext cx="5410199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8931"/>
                <a:gridCol w="554893"/>
                <a:gridCol w="485530"/>
                <a:gridCol w="485530"/>
                <a:gridCol w="550164"/>
                <a:gridCol w="553316"/>
                <a:gridCol w="491835"/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Letter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% of occurrence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286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2" y="2362200"/>
          <a:ext cx="5714998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5384"/>
                <a:gridCol w="586154"/>
                <a:gridCol w="732692"/>
                <a:gridCol w="659423"/>
                <a:gridCol w="659423"/>
                <a:gridCol w="659423"/>
                <a:gridCol w="952499"/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Letter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3059668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0212" y="30480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3657600"/>
          <a:ext cx="304800" cy="330200"/>
        </p:xfrm>
        <a:graphic>
          <a:graphicData uri="http://schemas.openxmlformats.org/presentationml/2006/ole">
            <p:oleObj spid="_x0000_s27650" name="Equation" r:id="rId3" imgW="152280" imgH="16488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20700" y="4191000"/>
          <a:ext cx="330200" cy="330200"/>
        </p:xfrm>
        <a:graphic>
          <a:graphicData uri="http://schemas.openxmlformats.org/presentationml/2006/ole">
            <p:oleObj spid="_x0000_s27651" name="Equation" r:id="rId4" imgW="164880" imgH="1648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20700" y="4711700"/>
          <a:ext cx="304800" cy="330200"/>
        </p:xfrm>
        <a:graphic>
          <a:graphicData uri="http://schemas.openxmlformats.org/presentationml/2006/ole">
            <p:oleObj spid="_x0000_s27652" name="Equation" r:id="rId5" imgW="152280" imgH="16488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58800" y="5232400"/>
          <a:ext cx="304800" cy="330200"/>
        </p:xfrm>
        <a:graphic>
          <a:graphicData uri="http://schemas.openxmlformats.org/presentationml/2006/ole">
            <p:oleObj spid="_x0000_s27653" name="Equation" r:id="rId6" imgW="152280" imgH="16488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20700" y="5867400"/>
          <a:ext cx="304800" cy="355600"/>
        </p:xfrm>
        <a:graphic>
          <a:graphicData uri="http://schemas.openxmlformats.org/presentationml/2006/ole">
            <p:oleObj spid="_x0000_s27654" name="Equation" r:id="rId7" imgW="152280" imgH="177480" progId="Equation.3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46100" y="6388100"/>
          <a:ext cx="330200" cy="330200"/>
        </p:xfrm>
        <a:graphic>
          <a:graphicData uri="http://schemas.openxmlformats.org/presentationml/2006/ole">
            <p:oleObj spid="_x0000_s27655" name="Equation" r:id="rId8" imgW="164880" imgH="16488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00200" y="3620869"/>
            <a:ext cx="5886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0.23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0.20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0.15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0.11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0.09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5612" y="3048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Stage-1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3164" y="3048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Stage-2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9813" y="3048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Stage-3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2813" y="3048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Stage-4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7977" y="3581400"/>
            <a:ext cx="588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0.23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0.22</a:t>
            </a: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0.20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0.20</a:t>
            </a:r>
          </a:p>
          <a:p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0.15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5564" y="3352800"/>
            <a:ext cx="588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0.35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0.23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0.22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0.20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9541" y="3276600"/>
            <a:ext cx="58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0.42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0.35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0.23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2541" y="3276600"/>
            <a:ext cx="58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0.58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0.42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2133600" y="59436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7" idx="1"/>
          </p:cNvCxnSpPr>
          <p:nvPr/>
        </p:nvCxnSpPr>
        <p:spPr>
          <a:xfrm>
            <a:off x="2362200" y="6324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514600" y="45720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14600" y="45720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3200400" y="47244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5105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81400" y="3505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81400" y="350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4648200" y="41910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4781364" y="44958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857564" y="3429000"/>
            <a:ext cx="19236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57564" y="3429000"/>
            <a:ext cx="4002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/>
          <p:cNvSpPr/>
          <p:nvPr/>
        </p:nvSpPr>
        <p:spPr>
          <a:xfrm>
            <a:off x="5695764" y="3581400"/>
            <a:ext cx="171636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019800" y="3429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19800" y="3429000"/>
            <a:ext cx="401977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35814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88544" y="4267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600" y="4724400"/>
            <a:ext cx="393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endParaRPr lang="en-IN" sz="1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7744" y="5943600"/>
            <a:ext cx="393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endParaRPr lang="en-IN" sz="1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>
            <a:stCxn id="39" idx="1"/>
          </p:cNvCxnSpPr>
          <p:nvPr/>
        </p:nvCxnSpPr>
        <p:spPr>
          <a:xfrm flipV="1">
            <a:off x="5867400" y="38100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22144" y="33629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(0)</a:t>
            </a:r>
          </a:p>
          <a:p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3276600" y="5974080"/>
          <a:ext cx="5714998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5384"/>
                <a:gridCol w="586154"/>
                <a:gridCol w="732692"/>
                <a:gridCol w="659423"/>
                <a:gridCol w="659423"/>
                <a:gridCol w="659423"/>
                <a:gridCol w="952499"/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Letter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7" grpId="0" animBg="1"/>
      <p:bldP spid="31" grpId="0" animBg="1"/>
      <p:bldP spid="35" grpId="0" animBg="1"/>
      <p:bldP spid="39" grpId="0" animBg="1"/>
      <p:bldP spid="47" grpId="0"/>
      <p:bldP spid="48" grpId="0"/>
      <p:bldP spid="49" grpId="0"/>
      <p:bldP spid="50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Need for compression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Uncompressed data can take up a lot of space, which is not good for limited hard drive space and internet download speeds.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While hardware gets better and cheaper, algorithms to reduce data size also helps technology evolve.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minute of uncompressed HD video can be over 1GB. How can we fit a two hour film on a 25GB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blueray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disc?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00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Speech compression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Image compression: JPEG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2 (contd.)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524000"/>
          <a:ext cx="5714998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5384"/>
                <a:gridCol w="586154"/>
                <a:gridCol w="732692"/>
                <a:gridCol w="659423"/>
                <a:gridCol w="659423"/>
                <a:gridCol w="659423"/>
                <a:gridCol w="952499"/>
              </a:tblGrid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Letter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2983468"/>
            <a:ext cx="2114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2825" y="2910840"/>
          <a:ext cx="1143000" cy="518160"/>
        </p:xfrm>
        <a:graphic>
          <a:graphicData uri="http://schemas.openxmlformats.org/presentationml/2006/ole">
            <p:oleObj spid="_x0000_s37890" name="Equation" r:id="rId4" imgW="95220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51779" y="2514600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Efficiency: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467600" y="2843306"/>
          <a:ext cx="838200" cy="509494"/>
        </p:xfrm>
        <a:graphic>
          <a:graphicData uri="http://schemas.openxmlformats.org/presentationml/2006/ole">
            <p:oleObj spid="_x0000_s37891" name="Equation" r:id="rId5" imgW="647640" imgH="3934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5315" y="25379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Entropy of source: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9425" y="2526268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Average Length of the code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89546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H(x)=2.505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389546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L=2.55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7256463" y="3810000"/>
          <a:ext cx="1106487" cy="314325"/>
        </p:xfrm>
        <a:graphic>
          <a:graphicData uri="http://schemas.openxmlformats.org/presentationml/2006/ole">
            <p:oleObj spid="_x0000_s37892" name="Equation" r:id="rId6" imgW="71100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1" y="4876800"/>
            <a:ext cx="81534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Combine the probabilities of the two symbols having the lowest probabilities and reorder the resultant probabilities: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Either if reorder by </a:t>
            </a:r>
            <a:r>
              <a:rPr lang="en-IN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moving a combined symbol as low as possible or moving a combined symbol as high as possible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never affects the entropy and efficiency  of the source.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codeword changes for each symbol. ( Check it for problem 2)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3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129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Consider a DMS with alphabet {S0,S1,S2} and statistics {0.4,0.35,0.25} for its output.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Determine Huffman code for this source and find the efficiency (ii)Determine Huffman code for this source taking two symbols at a time and find the efficiency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981200"/>
          <a:ext cx="381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1524000"/>
              </a:tblGrid>
              <a:tr h="34290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0.35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35814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H(x)=1.5589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3962400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L=1.60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371600" y="4419600"/>
          <a:ext cx="1106487" cy="314325"/>
        </p:xfrm>
        <a:graphic>
          <a:graphicData uri="http://schemas.openxmlformats.org/presentationml/2006/ole">
            <p:oleObj spid="_x0000_s48130" name="Equation" r:id="rId4" imgW="711000" imgH="203040" progId="Equation.3">
              <p:embed/>
            </p:oleObj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19600" y="1981200"/>
          <a:ext cx="464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27432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19600" y="1981200"/>
          <a:ext cx="464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27432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0.1225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0.0875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0.0875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0.0625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19600" y="1981200"/>
          <a:ext cx="464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549400"/>
                <a:gridCol w="1549400"/>
              </a:tblGrid>
              <a:tr h="27432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Probability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0.1225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0.0875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0.0875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0.0625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70911" y="57150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H(x)=1.5589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111" y="60960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L=3.1775 bits/sym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5623311" y="6553200"/>
          <a:ext cx="1106487" cy="314325"/>
        </p:xfrm>
        <a:graphic>
          <a:graphicData uri="http://schemas.openxmlformats.org/presentationml/2006/ole">
            <p:oleObj spid="_x0000_s48131" name="Equation" r:id="rId5" imgW="711000" imgH="2030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0" y="5334000"/>
            <a:ext cx="40386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Inference: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Thus grouping two letters has improved the coding efficiency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6412468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Common pairs :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de,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re, he, 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5791200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Entropy Property: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H(xx)=H(x^2) = 2H(x)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6" grpId="0" animBg="1"/>
      <p:bldP spid="17" grpId="0"/>
      <p:bldP spid="18" grpId="1"/>
      <p:bldP spid="18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Run Length Encoding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Technique: Find &amp; compress repetitive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4. Run Length Encoding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to reduce the size of a repeating string of characters.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Repeating string is called run.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RLE cannot achieve high compression ratios compared to other compression methods.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But it is easy to implement and is quick to execute.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Run length encoding – TIFF, JPG, BMP and fax machines.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RLE contains : a count and a symbol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724400"/>
            <a:ext cx="1638300" cy="163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Consider the following bit stream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S= 11111111111111100000000000000000001111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Compress the above string by using Run length encoding and find the compression ratio.  Assume the codeword length is 5.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28826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6576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are (15,1) (19,0) and (4,1).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Codeword length : 5 (a count + a symbol)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(15,1) (15,0)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(4,0) (4,1)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400" baseline="0" dirty="0" smtClean="0">
                <a:latin typeface="Times New Roman" pitchFamily="18" charset="0"/>
                <a:cs typeface="Times New Roman" pitchFamily="18" charset="0"/>
              </a:rPr>
              <a:t>Encode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bit stream : 11111 11110 01000 01001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86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Compression ratio : 20:38    (1:1.9)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Lempel-Ziv Welch (LZW)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21336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(Dictionary based coding)</a:t>
            </a:r>
          </a:p>
          <a:p>
            <a:pPr algn="l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Technique: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Build pattern dictionary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Replace patterns with index into dictionary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Lempel-Ziv Welch (LZW)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LZW algorithm is one of many algorithms used for compression. It is typically used to compress certain image files. It is lossless, meaning no data is lost when compressing.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IDEA: rely on reoccurring patterns to save data space.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Typically every character is stored with 8 binary bits, allowing up to 256 unique symbols for the data. (ASCII)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algorithm tries to extend this library to 9 to 12 bits per character. The new unique symbols are made up of combinations of symbols that occurred previously in the string.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334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Compress the string : “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thisisthe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04999"/>
            <a:ext cx="8686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Uncompressed ASCII: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116	    104	105	115	105	115	116	104	101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26" name="AutoShape 2" descr="Ascii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8686800" cy="348452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2666999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require 72bits.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Start adding pairs of symbols to dictionary of words. When we reach a pair that we have already placed in the dictionary replace that pair with our new dictionary value.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this tiny string we will only need 9 bits allowing up to 512 unique symbols.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EBCDIC and IBM Scan C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77200" cy="319087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228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886200" y="76200"/>
            <a:ext cx="533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8862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581400" y="762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5814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4290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3528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2004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048000" y="76200"/>
            <a:ext cx="304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53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Compress the string : “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thisisthe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953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Compressed string  “</a:t>
            </a:r>
            <a:r>
              <a:rPr lang="en-I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thisisthe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 : 116 104 105 115 258 256 101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Our symbols are now made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upto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9bits each instead of 8.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number of bits is : 9*7=63bits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(63/72)=87.5%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what it is used to be.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5867400"/>
            <a:ext cx="3048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Each symbol use 9bits, 512 unique characters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Imagine how much larger the file could be before we need to use 11bits, 12 or 13 bits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(260)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(260)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(260)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 (101)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the (261)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5800" y="990600"/>
          <a:ext cx="7848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(259)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(105)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 (115)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ist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(260)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 (116)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 (104)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 (101)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the (261)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 (101)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 (101)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792515" y="2819400"/>
            <a:ext cx="413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‘’Is” is in the dictionary. Check if “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ist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is ?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3593068"/>
            <a:ext cx="42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‘’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is in the dictionary. Check if “the” is ?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914400"/>
            <a:ext cx="1371600" cy="38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0" grpId="0" animBg="1"/>
      <p:bldP spid="30" grpId="1" animBg="1"/>
      <p:bldP spid="29" grpId="0" animBg="1"/>
      <p:bldP spid="29" grpId="1" animBg="1"/>
      <p:bldP spid="24" grpId="0" animBg="1"/>
      <p:bldP spid="24" grpId="2" animBg="1"/>
      <p:bldP spid="23" grpId="0" animBg="1"/>
      <p:bldP spid="23" grpId="1" animBg="1"/>
      <p:bldP spid="28" grpId="0" animBg="1"/>
      <p:bldP spid="28" grpId="1" animBg="1"/>
      <p:bldP spid="27" grpId="0" animBg="1"/>
      <p:bldP spid="27" grpId="1" animBg="1"/>
      <p:bldP spid="25" grpId="0" animBg="1"/>
      <p:bldP spid="25" grpId="1" animBg="1"/>
      <p:bldP spid="9" grpId="0"/>
      <p:bldP spid="11" grpId="0" animBg="1"/>
      <p:bldP spid="21" grpId="0"/>
      <p:bldP spid="2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Compression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of reducing the size of a data is referred to as data compression.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Compression advantage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size of data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bandwidth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latency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storage needed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transmission cost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LZW Uncompressing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uncompress, we do need to know how many bits were used in the compression, the one new information that is kept with the data when saved to a file ( else, the number of bits is specified by a program or a user).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can read in the characters and builds the new dictionary the same way as we did for compressing. 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we reach a symbol outside the ASCII range (&gt;255), then we should have that value ready to be seen in the dictionary.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Decompress LZW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compressed value 116 104 105 115 258 256 101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7848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0"/>
                <a:gridCol w="1368105"/>
                <a:gridCol w="1728132"/>
                <a:gridCol w="33122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Current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Add to dictionary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116 104 (256)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104 105 (257)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115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(258)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115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r>
                        <a:rPr lang="en-IN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105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(259)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258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258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115 116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(260)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256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104 101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(261)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101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5367" y="4724400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Output : 116  104  105  115  258  256  101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510540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Decompressed characters  : t  h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  is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4311" y="5562600"/>
            <a:ext cx="649568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Inference: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If we used 8 bits (ASCII) to represent the given string :  9x8=72bits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we used LZW (9bits) to represent the given string: 7x9=63bits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Compression ration between ASCII and LZW : 1: 0.875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Types of compression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9154" name="Picture 2" descr="Types of Compre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19199"/>
            <a:ext cx="5562600" cy="1824533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Lossless compression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Lossless compression compresses the data in such a way that, when data is decompressed it is exactly the same as it was before compression i.e. there is 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loss of data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Lossless algorithms are used to compress text files and numeric data</a:t>
            </a:r>
          </a:p>
          <a:p>
            <a:pPr marL="0" indent="0"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	  </a:t>
            </a:r>
            <a:r>
              <a:rPr lang="en-IN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compression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compression is the one that does not promise that the data received is exactly the same as data send i.e. 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data may be lost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This is because 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algorithm removes information that it cannot later restore.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algorithms are used to compress still images, video and audio.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Classification of codes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953869"/>
            <a:ext cx="651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source encoded the symbols in binary codes with symbol 0 and 1.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set of vectors called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code words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768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Fixed length codes: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fixed length code is one whose codeword length is fixed.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0519" y="419100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1 and Code 2 – Fixed length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736068"/>
            <a:ext cx="859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Variable length codes: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variable length code is one whose codeword length is not fixed.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0519" y="5117068"/>
            <a:ext cx="486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Except Code 1 and Code 2 – Variable length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74268"/>
            <a:ext cx="854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Distinct codes: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code is distinct if each code word is distinguishable from other codes.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0519" y="5955268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Except Code 1 – Distinct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Classification of codes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Symbol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 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1" y="3276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Prefix-free codes: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prefix code is one in which no code word forms prefix of another code word. Such codes are also called Instantaneous codes.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8004" y="3897868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2, 4 and 6  – Prefix free codes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355068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Uniquely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Decodable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codes: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distinct code is uniquely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decodable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if the original source sequence can be reconstructed perfectly from the encoded sequence.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4944070"/>
            <a:ext cx="72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3  – Not a uniquely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decodable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2,4 and 6 – prefix free codes – uniquely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decodable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Code 5 – does not satisfy prefix free condition  - but it is uniquely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decodable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Fixed Length 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1. Fixed Length coding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Assume we wish to represent the 26 letters (A-Z) using bits.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Require 5 bits to represent a character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= 32  (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Codewords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)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of the letters can be uniquely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decodable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using 5 bits.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fixed length code for the English alphabet (ASCII)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514600"/>
          <a:ext cx="393700" cy="421821"/>
        </p:xfrm>
        <a:graphic>
          <a:graphicData uri="http://schemas.openxmlformats.org/presentationml/2006/ole">
            <p:oleObj spid="_x0000_s9217" name="Equation" r:id="rId3" imgW="177480" imgH="19044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4343400"/>
          <a:ext cx="4724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ASCII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Codeword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01000001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01000010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01000011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01000100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01000101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Shannon-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Technique:</a:t>
            </a:r>
          </a:p>
          <a:p>
            <a:pPr marL="0"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variable length codes based on frequency of occurrence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3651</Words>
  <Application>Microsoft Office PowerPoint</Application>
  <PresentationFormat>On-screen Show (4:3)</PresentationFormat>
  <Paragraphs>1364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Unit 3: Source Coding</vt:lpstr>
      <vt:lpstr>Need for compression</vt:lpstr>
      <vt:lpstr>Compression</vt:lpstr>
      <vt:lpstr>Types of compression</vt:lpstr>
      <vt:lpstr>Classification of codes</vt:lpstr>
      <vt:lpstr>Classification of codes</vt:lpstr>
      <vt:lpstr>1. Fixed Length Coding</vt:lpstr>
      <vt:lpstr>1. Fixed Length coding</vt:lpstr>
      <vt:lpstr>2. Shannon-Fano coding</vt:lpstr>
      <vt:lpstr>2. Shannon-Fano coding</vt:lpstr>
      <vt:lpstr>Problem 1</vt:lpstr>
      <vt:lpstr>Problem 1 (contd.)</vt:lpstr>
      <vt:lpstr>Problem 2</vt:lpstr>
      <vt:lpstr>3. Huffman Coding</vt:lpstr>
      <vt:lpstr>3. Huffman Coding</vt:lpstr>
      <vt:lpstr>Huffman Coding</vt:lpstr>
      <vt:lpstr>Problem 1</vt:lpstr>
      <vt:lpstr>Problem 1 (Contd.)</vt:lpstr>
      <vt:lpstr>Problem 2</vt:lpstr>
      <vt:lpstr>Problem 2 (contd.)</vt:lpstr>
      <vt:lpstr>Problem 3</vt:lpstr>
      <vt:lpstr>4. Run Length Encoding</vt:lpstr>
      <vt:lpstr>4. Run Length Encoding</vt:lpstr>
      <vt:lpstr>Problem 1</vt:lpstr>
      <vt:lpstr>5. Lempel-Ziv Welch (LZW)</vt:lpstr>
      <vt:lpstr>Lempel-Ziv Welch (LZW)</vt:lpstr>
      <vt:lpstr>Problem 1</vt:lpstr>
      <vt:lpstr>Slide 28</vt:lpstr>
      <vt:lpstr>Slide 29</vt:lpstr>
      <vt:lpstr>LZW Uncompressing</vt:lpstr>
      <vt:lpstr>Decompress LZW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Balamurugan</cp:lastModifiedBy>
  <cp:revision>123</cp:revision>
  <dcterms:created xsi:type="dcterms:W3CDTF">2006-08-16T00:00:00Z</dcterms:created>
  <dcterms:modified xsi:type="dcterms:W3CDTF">2018-10-05T00:14:37Z</dcterms:modified>
</cp:coreProperties>
</file>