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3" r:id="rId3"/>
    <p:sldId id="257" r:id="rId4"/>
    <p:sldId id="266" r:id="rId5"/>
    <p:sldId id="268" r:id="rId6"/>
    <p:sldId id="288" r:id="rId7"/>
    <p:sldId id="272" r:id="rId8"/>
    <p:sldId id="258" r:id="rId9"/>
    <p:sldId id="273" r:id="rId10"/>
    <p:sldId id="274" r:id="rId11"/>
    <p:sldId id="276" r:id="rId12"/>
    <p:sldId id="275" r:id="rId13"/>
    <p:sldId id="277" r:id="rId14"/>
    <p:sldId id="259" r:id="rId15"/>
    <p:sldId id="269" r:id="rId16"/>
    <p:sldId id="270" r:id="rId17"/>
    <p:sldId id="289" r:id="rId18"/>
    <p:sldId id="271" r:id="rId19"/>
    <p:sldId id="290" r:id="rId20"/>
    <p:sldId id="278" r:id="rId21"/>
    <p:sldId id="321" r:id="rId22"/>
    <p:sldId id="324" r:id="rId23"/>
    <p:sldId id="341" r:id="rId24"/>
    <p:sldId id="312" r:id="rId25"/>
    <p:sldId id="336" r:id="rId26"/>
    <p:sldId id="333" r:id="rId27"/>
    <p:sldId id="344" r:id="rId28"/>
    <p:sldId id="345" r:id="rId29"/>
    <p:sldId id="343" r:id="rId30"/>
    <p:sldId id="348" r:id="rId31"/>
    <p:sldId id="293" r:id="rId32"/>
    <p:sldId id="294" r:id="rId33"/>
    <p:sldId id="304" r:id="rId34"/>
    <p:sldId id="325" r:id="rId35"/>
    <p:sldId id="303" r:id="rId36"/>
    <p:sldId id="306" r:id="rId37"/>
    <p:sldId id="309" r:id="rId38"/>
    <p:sldId id="326" r:id="rId39"/>
    <p:sldId id="327" r:id="rId40"/>
    <p:sldId id="307" r:id="rId41"/>
    <p:sldId id="328" r:id="rId42"/>
    <p:sldId id="329" r:id="rId43"/>
    <p:sldId id="330" r:id="rId44"/>
    <p:sldId id="308" r:id="rId45"/>
    <p:sldId id="331" r:id="rId46"/>
    <p:sldId id="332" r:id="rId47"/>
    <p:sldId id="337" r:id="rId48"/>
    <p:sldId id="338" r:id="rId49"/>
    <p:sldId id="339" r:id="rId50"/>
    <p:sldId id="340" r:id="rId51"/>
    <p:sldId id="295" r:id="rId52"/>
    <p:sldId id="296" r:id="rId53"/>
    <p:sldId id="349" r:id="rId54"/>
    <p:sldId id="346" r:id="rId55"/>
    <p:sldId id="350" r:id="rId56"/>
    <p:sldId id="347" r:id="rId57"/>
    <p:sldId id="351" r:id="rId58"/>
    <p:sldId id="352" r:id="rId59"/>
    <p:sldId id="353" r:id="rId60"/>
    <p:sldId id="35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2459dwzCGJ1xdNbkzONFqQ==" hashData="MzQQnsGUWS5C+emwVgsAIUNj+jE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02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C82BE-824C-4BB0-AE03-89C0AB9BA9AA}" type="datetimeFigureOut">
              <a:rPr lang="en-IN" smtClean="0"/>
              <a:pPr/>
              <a:t>21-08-2018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6D6B9-96FF-4D1E-B391-B621A5CB491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Q-function is used by communication engineers to determine the area under the tails of the Gaussian distribution.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6D6B9-96FF-4D1E-B391-B621A5CB4911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6E8E-C385-4ABC-BF03-9DCE25F05356}" type="datetime1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5211-4402-4C72-9B1E-7394285974E5}" type="datetime1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7D38-1AE8-44EF-8414-457358094954}" type="datetime1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62D4-4A5B-4A27-84DD-A9D00F9FC702}" type="datetime1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C2D6-CB04-41BB-AD44-811E8AE70158}" type="datetime1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5441-1F5F-4EA7-B0A3-88988894841A}" type="datetime1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D63F-FE0A-4672-ABEB-210EA0993A41}" type="datetime1">
              <a:rPr lang="en-US" smtClean="0"/>
              <a:pPr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B36A-1E8D-4D4E-92E6-3D8C76A75892}" type="datetime1">
              <a:rPr lang="en-US" smtClean="0"/>
              <a:pPr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1277-8BBD-4427-A7B4-08891DBA0E27}" type="datetime1">
              <a:rPr lang="en-US" smtClean="0"/>
              <a:pPr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064D-4CDD-4301-AF48-CC77FA35D5D7}" type="datetime1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5BAB-B919-439B-9BE9-A25EC227F5E0}" type="datetime1">
              <a:rPr lang="en-US" smtClean="0"/>
              <a:pPr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A40D-B3D1-4BCC-8909-AA025C5A360A}" type="datetime1">
              <a:rPr lang="en-US" smtClean="0"/>
              <a:pPr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jpeg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40.png"/><Relationship Id="rId7" Type="http://schemas.openxmlformats.org/officeDocument/2006/relationships/image" Target="../media/image10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8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05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3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8.png"/><Relationship Id="rId7" Type="http://schemas.openxmlformats.org/officeDocument/2006/relationships/image" Target="../media/image141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24.png"/><Relationship Id="rId9" Type="http://schemas.openxmlformats.org/officeDocument/2006/relationships/image" Target="../media/image1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69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12" Type="http://schemas.openxmlformats.org/officeDocument/2006/relationships/image" Target="../media/image168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7.png"/><Relationship Id="rId5" Type="http://schemas.openxmlformats.org/officeDocument/2006/relationships/image" Target="../media/image6.png"/><Relationship Id="rId10" Type="http://schemas.openxmlformats.org/officeDocument/2006/relationships/image" Target="../media/image107.png"/><Relationship Id="rId4" Type="http://schemas.openxmlformats.org/officeDocument/2006/relationships/image" Target="../media/image162.png"/><Relationship Id="rId9" Type="http://schemas.openxmlformats.org/officeDocument/2006/relationships/image" Target="../media/image16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64.png"/><Relationship Id="rId7" Type="http://schemas.openxmlformats.org/officeDocument/2006/relationships/image" Target="../media/image17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Relationship Id="rId9" Type="http://schemas.openxmlformats.org/officeDocument/2006/relationships/image" Target="../media/image1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9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3.png"/><Relationship Id="rId4" Type="http://schemas.openxmlformats.org/officeDocument/2006/relationships/image" Target="../media/image18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Digital Modulation Techniques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UNIT 4 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863588" y="5722640"/>
            <a:ext cx="7416824" cy="98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Balamurugan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MIT Campus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2. Frequency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Shift Keying (FSK)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7010400" y="2743200"/>
          <a:ext cx="1876464" cy="609600"/>
        </p:xfrm>
        <a:graphic>
          <a:graphicData uri="http://schemas.openxmlformats.org/presentationml/2006/ole">
            <p:oleObj spid="_x0000_s12290" name="Equation" r:id="rId3" imgW="1015920" imgH="330120" progId="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074863" y="1828800"/>
          <a:ext cx="4610100" cy="835025"/>
        </p:xfrm>
        <a:graphic>
          <a:graphicData uri="http://schemas.openxmlformats.org/presentationml/2006/ole">
            <p:oleObj spid="_x0000_s12291" name="Equation" r:id="rId4" imgW="2171520" imgH="48240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16764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Orthogonal basis function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3494123"/>
            <a:ext cx="6172200" cy="321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2809875"/>
            <a:ext cx="3733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1295400"/>
            <a:ext cx="14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Transmitter: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28194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‘1’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28194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‘0’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152400"/>
            <a:ext cx="89344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75" y="1066800"/>
            <a:ext cx="89344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" y="1981200"/>
            <a:ext cx="89154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538" y="2971800"/>
            <a:ext cx="8924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775" y="3962400"/>
            <a:ext cx="89344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013" y="4953000"/>
            <a:ext cx="89439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" y="5867400"/>
            <a:ext cx="891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2. Frequency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Shift Keying (FSK)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113" y="1676400"/>
            <a:ext cx="574872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267200"/>
            <a:ext cx="24003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2067" y="4876800"/>
            <a:ext cx="358753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6037" y="5638801"/>
            <a:ext cx="17309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4648200" y="419100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5562600"/>
            <a:ext cx="14573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0400" y="5562600"/>
            <a:ext cx="1476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00600" y="3810000"/>
            <a:ext cx="23622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00600" y="4495800"/>
            <a:ext cx="22764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28600" y="14478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Receiver: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Constellation Diagram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2187" y="1737418"/>
            <a:ext cx="4824413" cy="420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3. Binary Phase Shift Keying (BPSK)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5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Phase of the carrier is varied to represent digital data (binary 0 or 1)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Amplitude and frequency remains constant.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PSK is not susceptible to noise degradation that affects ASK or bandwidth limitations of FSK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270" y="1549400"/>
            <a:ext cx="712033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5257800"/>
            <a:ext cx="248716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3. Binary Phase Shift Keying (BPSK)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353050"/>
            <a:ext cx="384145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71850"/>
            <a:ext cx="216625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438650"/>
            <a:ext cx="39909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2057400"/>
            <a:ext cx="5024437" cy="74497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1295400"/>
            <a:ext cx="14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Transmitter: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367665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‘1’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452651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‘0’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00700" y="1371600"/>
            <a:ext cx="33909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6019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3. Binary Phase Shift Keying (BPSK)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86200"/>
            <a:ext cx="35433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4419600" y="3886200"/>
            <a:ext cx="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0" y="4191000"/>
            <a:ext cx="2012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Decision Device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z(t)  &gt;  0 , then bit 1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z(t)  &lt;  0 , then bit 0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Receiver: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76200"/>
            <a:ext cx="8839199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Constellation Diagram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909763"/>
            <a:ext cx="79057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IN" sz="4000" dirty="0" err="1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Digital Modulation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PSK</a:t>
            </a:r>
          </a:p>
          <a:p>
            <a:pPr>
              <a:buFontTx/>
              <a:buChar char="-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8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PSK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Digital Modulation Techniques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" y="1905000"/>
            <a:ext cx="8401050" cy="288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1828800" y="5522913"/>
            <a:ext cx="5867400" cy="1106487"/>
            <a:chOff x="1840" y="1198"/>
            <a:chExt cx="2713" cy="1352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053" y="1763"/>
              <a:ext cx="599" cy="570"/>
            </a:xfrm>
            <a:prstGeom prst="rect">
              <a:avLst/>
            </a:prstGeom>
            <a:solidFill>
              <a:srgbClr val="F0AD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514" y="2352"/>
              <a:ext cx="545" cy="198"/>
            </a:xfrm>
            <a:prstGeom prst="rect">
              <a:avLst/>
            </a:prstGeom>
            <a:solidFill>
              <a:srgbClr val="FDF8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2T       t</a:t>
              </a: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045" y="2337"/>
              <a:ext cx="1003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 flipV="1">
              <a:off x="2050" y="1465"/>
              <a:ext cx="5" cy="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899" y="1198"/>
              <a:ext cx="321" cy="202"/>
            </a:xfrm>
            <a:prstGeom prst="rect">
              <a:avLst/>
            </a:prstGeom>
            <a:solidFill>
              <a:srgbClr val="FDF8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p(t)</a:t>
              </a: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1840" y="1679"/>
              <a:ext cx="200" cy="177"/>
            </a:xfrm>
            <a:prstGeom prst="rect">
              <a:avLst/>
            </a:prstGeom>
            <a:solidFill>
              <a:srgbClr val="FDF8E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147" y="1526"/>
              <a:ext cx="1406" cy="466"/>
            </a:xfrm>
            <a:prstGeom prst="rect">
              <a:avLst/>
            </a:prstGeom>
            <a:solidFill>
              <a:srgbClr val="E3FF9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2T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:</a:t>
              </a: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Symbol period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T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:</a:t>
              </a: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 Bit period   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QPSK - Mary = 4 </a:t>
            </a:r>
          </a:p>
          <a:p>
            <a:pPr algn="just"/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Quadrature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Phase Shift Keying (QPSK) can be interpreted as two independent BPSK systems (one on the I-channel and one on Q-channel), and thus the same performance but twice the bandwidth (spectrum) efficiency.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Efficient utilization of bandwidth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Phase of the sinusoidal carrier takes on one of the four equally spaced values [ pi/4 , 3pi/4, 5pi/4, 7pi/4].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Each one of the four equally spaced values corresponds to a unique pair of bits called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dibit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2 bits are transmitted per modulation symbol → 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=2T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55448"/>
            <a:ext cx="8229600" cy="1055166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4. M-</a:t>
            </a:r>
            <a:r>
              <a:rPr kumimoji="0" lang="en-US" sz="40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ary</a:t>
            </a:r>
            <a:r>
              <a:rPr kumimoji="0" lang="en-US" sz="4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PSK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1593850" y="3927475"/>
          <a:ext cx="6719888" cy="796925"/>
        </p:xfrm>
        <a:graphic>
          <a:graphicData uri="http://schemas.openxmlformats.org/presentationml/2006/ole">
            <p:oleObj spid="_x0000_s63489" name="Equation" r:id="rId3" imgW="3708360" imgH="482400" progId="">
              <p:embed/>
            </p:oleObj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Signal space diagram for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QPSK Modulation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760663" y="2122488"/>
            <a:ext cx="6027737" cy="3575050"/>
            <a:chOff x="1996" y="1309"/>
            <a:chExt cx="2585" cy="1497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2239" y="1700"/>
              <a:ext cx="984" cy="966"/>
            </a:xfrm>
            <a:prstGeom prst="ellipse">
              <a:avLst/>
            </a:prstGeom>
            <a:solidFill>
              <a:srgbClr val="E3FF93"/>
            </a:solidFill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V="1">
              <a:off x="2737" y="1551"/>
              <a:ext cx="0" cy="125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104" y="2191"/>
              <a:ext cx="127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H="1" flipV="1">
              <a:off x="2377" y="1837"/>
              <a:ext cx="690" cy="69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 flipV="1">
              <a:off x="2394" y="1839"/>
              <a:ext cx="691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2929" y="2022"/>
              <a:ext cx="162" cy="138"/>
            </a:xfrm>
            <a:prstGeom prst="rect">
              <a:avLst/>
            </a:prstGeom>
            <a:solidFill>
              <a:srgbClr val="E3FF9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icrosoft Sans Serif" pitchFamily="34" charset="0"/>
                </a:rPr>
                <a:t>θ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37" name="Object 11"/>
            <p:cNvGraphicFramePr>
              <a:graphicFrameLocks noChangeAspect="1"/>
            </p:cNvGraphicFramePr>
            <p:nvPr/>
          </p:nvGraphicFramePr>
          <p:xfrm>
            <a:off x="1996" y="1652"/>
            <a:ext cx="324" cy="206"/>
          </p:xfrm>
          <a:graphic>
            <a:graphicData uri="http://schemas.openxmlformats.org/presentationml/2006/ole">
              <p:oleObj spid="_x0000_s104450" name="Equation" r:id="rId3" imgW="342603" imgH="215713" progId="">
                <p:embed/>
              </p:oleObj>
            </a:graphicData>
          </a:graphic>
        </p:graphicFrame>
        <p:graphicFrame>
          <p:nvGraphicFramePr>
            <p:cNvPr id="38" name="Object 13"/>
            <p:cNvGraphicFramePr>
              <a:graphicFrameLocks noChangeAspect="1"/>
            </p:cNvGraphicFramePr>
            <p:nvPr/>
          </p:nvGraphicFramePr>
          <p:xfrm>
            <a:off x="2031" y="2510"/>
            <a:ext cx="311" cy="213"/>
          </p:xfrm>
          <a:graphic>
            <a:graphicData uri="http://schemas.openxmlformats.org/presentationml/2006/ole">
              <p:oleObj spid="_x0000_s104451" name="Equation" r:id="rId4" imgW="330200" imgH="228600" progId="">
                <p:embed/>
              </p:oleObj>
            </a:graphicData>
          </a:graphic>
        </p:graphicFrame>
        <p:graphicFrame>
          <p:nvGraphicFramePr>
            <p:cNvPr id="39" name="Object 15"/>
            <p:cNvGraphicFramePr>
              <a:graphicFrameLocks noChangeAspect="1"/>
            </p:cNvGraphicFramePr>
            <p:nvPr/>
          </p:nvGraphicFramePr>
          <p:xfrm>
            <a:off x="3114" y="2508"/>
            <a:ext cx="297" cy="190"/>
          </p:xfrm>
          <a:graphic>
            <a:graphicData uri="http://schemas.openxmlformats.org/presentationml/2006/ole">
              <p:oleObj spid="_x0000_s104452" name="Equation" r:id="rId5" imgW="342603" imgH="215713" progId="">
                <p:embed/>
              </p:oleObj>
            </a:graphicData>
          </a:graphic>
        </p:graphicFrame>
        <p:graphicFrame>
          <p:nvGraphicFramePr>
            <p:cNvPr id="40" name="Object 17"/>
            <p:cNvGraphicFramePr>
              <a:graphicFrameLocks noChangeAspect="1"/>
            </p:cNvGraphicFramePr>
            <p:nvPr/>
          </p:nvGraphicFramePr>
          <p:xfrm>
            <a:off x="3131" y="1646"/>
            <a:ext cx="291" cy="203"/>
          </p:xfrm>
          <a:graphic>
            <a:graphicData uri="http://schemas.openxmlformats.org/presentationml/2006/ole">
              <p:oleObj spid="_x0000_s104453" name="Equation" r:id="rId6" imgW="317087" imgH="215619" progId="">
                <p:embed/>
              </p:oleObj>
            </a:graphicData>
          </a:graphic>
        </p:graphicFrame>
        <p:graphicFrame>
          <p:nvGraphicFramePr>
            <p:cNvPr id="41" name="Object 19"/>
            <p:cNvGraphicFramePr>
              <a:graphicFrameLocks noChangeAspect="1"/>
            </p:cNvGraphicFramePr>
            <p:nvPr/>
          </p:nvGraphicFramePr>
          <p:xfrm>
            <a:off x="3411" y="2090"/>
            <a:ext cx="1170" cy="224"/>
          </p:xfrm>
          <a:graphic>
            <a:graphicData uri="http://schemas.openxmlformats.org/presentationml/2006/ole">
              <p:oleObj spid="_x0000_s104454" name="Equation" r:id="rId7" imgW="1345616" imgH="253890" progId="">
                <p:embed/>
              </p:oleObj>
            </a:graphicData>
          </a:graphic>
        </p:graphicFrame>
        <p:graphicFrame>
          <p:nvGraphicFramePr>
            <p:cNvPr id="42" name="Object 21"/>
            <p:cNvGraphicFramePr>
              <a:graphicFrameLocks noChangeAspect="1"/>
            </p:cNvGraphicFramePr>
            <p:nvPr/>
          </p:nvGraphicFramePr>
          <p:xfrm>
            <a:off x="2162" y="1309"/>
            <a:ext cx="1167" cy="225"/>
          </p:xfrm>
          <a:graphic>
            <a:graphicData uri="http://schemas.openxmlformats.org/presentationml/2006/ole">
              <p:oleObj spid="_x0000_s104455" name="Equation" r:id="rId8" imgW="1333500" imgH="254000" progId="">
                <p:embed/>
              </p:oleObj>
            </a:graphicData>
          </a:graphic>
        </p:graphicFrame>
        <p:sp>
          <p:nvSpPr>
            <p:cNvPr id="43" name="Freeform 23"/>
            <p:cNvSpPr>
              <a:spLocks/>
            </p:cNvSpPr>
            <p:nvPr/>
          </p:nvSpPr>
          <p:spPr bwMode="auto">
            <a:xfrm>
              <a:off x="2834" y="2082"/>
              <a:ext cx="40" cy="114"/>
            </a:xfrm>
            <a:custGeom>
              <a:avLst/>
              <a:gdLst>
                <a:gd name="T0" fmla="*/ 0 w 40"/>
                <a:gd name="T1" fmla="*/ 0 h 114"/>
                <a:gd name="T2" fmla="*/ 29 w 40"/>
                <a:gd name="T3" fmla="*/ 45 h 114"/>
                <a:gd name="T4" fmla="*/ 40 w 40"/>
                <a:gd name="T5" fmla="*/ 114 h 1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" h="114">
                  <a:moveTo>
                    <a:pt x="0" y="0"/>
                  </a:moveTo>
                  <a:cubicBezTo>
                    <a:pt x="11" y="13"/>
                    <a:pt x="22" y="26"/>
                    <a:pt x="29" y="45"/>
                  </a:cubicBezTo>
                  <a:cubicBezTo>
                    <a:pt x="36" y="64"/>
                    <a:pt x="38" y="103"/>
                    <a:pt x="40" y="114"/>
                  </a:cubicBezTo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6553200" y="4495800"/>
            <a:ext cx="1372714" cy="32283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 -Channel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3657600" y="1828800"/>
            <a:ext cx="1516880" cy="3303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Q -Channel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QPSK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670050" y="1752600"/>
          <a:ext cx="6719888" cy="796925"/>
        </p:xfrm>
        <a:graphic>
          <a:graphicData uri="http://schemas.openxmlformats.org/presentationml/2006/ole">
            <p:oleObj spid="_x0000_s106498" name="Equation" r:id="rId3" imgW="3708360" imgH="482400" progId="">
              <p:embed/>
            </p:oleObj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830263" y="3048000"/>
          <a:ext cx="7559675" cy="852488"/>
        </p:xfrm>
        <a:graphic>
          <a:graphicData uri="http://schemas.openxmlformats.org/presentationml/2006/ole">
            <p:oleObj spid="_x0000_s106499" name="Equation" r:id="rId4" imgW="4203360" imgH="48240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" y="2602468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 can use trigonometric identities to show that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038600"/>
            <a:ext cx="2652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 terms of basis functions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327150" y="4394200"/>
          <a:ext cx="5346700" cy="787400"/>
        </p:xfrm>
        <a:graphic>
          <a:graphicData uri="http://schemas.openxmlformats.org/presentationml/2006/ole">
            <p:oleObj spid="_x0000_s106500" name="Equation" r:id="rId5" imgW="3085920" imgH="482400" progId="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228600" y="5181600"/>
            <a:ext cx="2056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 can write </a:t>
            </a:r>
            <a:r>
              <a:rPr lang="en-US" altLang="zh-CN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i="1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(t)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1039813" y="5638800"/>
          <a:ext cx="7292975" cy="762000"/>
        </p:xfrm>
        <a:graphic>
          <a:graphicData uri="http://schemas.openxmlformats.org/presentationml/2006/ole">
            <p:oleObj spid="_x0000_s106501" name="Equation" r:id="rId6" imgW="3759120" imgH="457200" progId="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44386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Signal Space Diagram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769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Each possible value of the phase corresponds to a unique pair of bits called </a:t>
            </a:r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dibit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6181" y="1981200"/>
            <a:ext cx="406161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1676400"/>
            <a:ext cx="21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Four message points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5775" y="4291013"/>
            <a:ext cx="4122025" cy="252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49" name="Picture 5" descr="Related im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00400"/>
            <a:ext cx="4762500" cy="3371851"/>
          </a:xfrm>
          <a:prstGeom prst="rect">
            <a:avLst/>
          </a:prstGeom>
          <a:noFill/>
        </p:spPr>
      </p:pic>
      <p:pic>
        <p:nvPicPr>
          <p:cNvPr id="1597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5791200"/>
            <a:ext cx="11239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9400" y="5791200"/>
            <a:ext cx="35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5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10200" y="5791200"/>
            <a:ext cx="2190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5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6019800"/>
            <a:ext cx="381000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5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05600" y="3581400"/>
            <a:ext cx="1943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5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0" y="6019800"/>
            <a:ext cx="4572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5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00775" y="3352800"/>
            <a:ext cx="2943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5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05800" y="6019800"/>
            <a:ext cx="4095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5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410200" y="6019800"/>
            <a:ext cx="19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59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29400" y="6248400"/>
            <a:ext cx="31432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61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20000" y="6248400"/>
            <a:ext cx="11239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62" name="Picture 1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334000" y="6248400"/>
            <a:ext cx="219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63" name="Picture 1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29400" y="6477000"/>
            <a:ext cx="3048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64" name="Picture 2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696200" y="6400800"/>
            <a:ext cx="10477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65" name="Picture 2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334000" y="6400800"/>
            <a:ext cx="2095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096000" y="0"/>
            <a:ext cx="26384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019800" y="457200"/>
            <a:ext cx="2857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QPSK modulator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85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04988"/>
            <a:ext cx="7729433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152400" y="1295400"/>
            <a:ext cx="14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Transmitter: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2097" name="Object 1"/>
          <p:cNvGraphicFramePr>
            <a:graphicFrameLocks noChangeAspect="1"/>
          </p:cNvGraphicFramePr>
          <p:nvPr/>
        </p:nvGraphicFramePr>
        <p:xfrm>
          <a:off x="1039813" y="5638800"/>
          <a:ext cx="7292975" cy="762000"/>
        </p:xfrm>
        <a:graphic>
          <a:graphicData uri="http://schemas.openxmlformats.org/presentationml/2006/ole">
            <p:oleObj spid="_x0000_s132097" name="Equation" r:id="rId4" imgW="3759120" imgH="45720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" y="510540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General QPSK signal expression: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00200"/>
            <a:ext cx="436175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79" y="1676400"/>
            <a:ext cx="446412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4. QPSK - Waveform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400" y="175260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Even Bits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1600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Odd Bits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7353" y="1143000"/>
            <a:ext cx="15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Message bits 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105400"/>
            <a:ext cx="4052887" cy="14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34146" name="Picture 2" descr="https://www.allaboutcircuits.com/uploads/articles/TB_QPSK_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5105400"/>
            <a:ext cx="4090740" cy="1524000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28600" y="4800600"/>
            <a:ext cx="457200" cy="381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152400" y="3886200"/>
            <a:ext cx="457200" cy="381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724401" y="4724400"/>
            <a:ext cx="457200" cy="381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800600" y="3505200"/>
            <a:ext cx="457200" cy="381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1295400"/>
            <a:ext cx="3581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9850" y="1947773"/>
            <a:ext cx="6457950" cy="361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3070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Receiver: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QPSK demodulator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95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572125"/>
            <a:ext cx="1447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6181725"/>
            <a:ext cx="2152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5572125"/>
            <a:ext cx="13906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0" y="6181725"/>
            <a:ext cx="2286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0049" name="Object 1"/>
          <p:cNvGraphicFramePr>
            <a:graphicFrameLocks noChangeAspect="1"/>
          </p:cNvGraphicFramePr>
          <p:nvPr/>
        </p:nvGraphicFramePr>
        <p:xfrm>
          <a:off x="1524000" y="1143000"/>
          <a:ext cx="7292975" cy="762000"/>
        </p:xfrm>
        <a:graphic>
          <a:graphicData uri="http://schemas.openxmlformats.org/presentationml/2006/ole">
            <p:oleObj spid="_x0000_s130049" name="Equation" r:id="rId8" imgW="3759120" imgH="457200" progId="">
              <p:embed/>
            </p:oleObj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0" y="1828800"/>
          <a:ext cx="5346700" cy="787400"/>
        </p:xfrm>
        <a:graphic>
          <a:graphicData uri="http://schemas.openxmlformats.org/presentationml/2006/ole">
            <p:oleObj spid="_x0000_s130051" name="Equation" r:id="rId9" imgW="3085920" imgH="482400" progId="">
              <p:embed/>
            </p:oleObj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IN" sz="4000" dirty="0" err="1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PSK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1143000" y="1905000"/>
          <a:ext cx="6857999" cy="3048001"/>
        </p:xfrm>
        <a:graphic>
          <a:graphicData uri="http://schemas.openxmlformats.org/drawingml/2006/table">
            <a:tbl>
              <a:tblPr/>
              <a:tblGrid>
                <a:gridCol w="1451278"/>
                <a:gridCol w="995974"/>
                <a:gridCol w="1870219"/>
                <a:gridCol w="2540528"/>
              </a:tblGrid>
              <a:tr h="91839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PSK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Bits/symbol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Phase </a:t>
                      </a:r>
                      <a:r>
                        <a:rPr lang="en-US" sz="2400" dirty="0" smtClean="0">
                          <a:effectLst/>
                        </a:rPr>
                        <a:t>increment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</a:rPr>
                        <a:t>(2</a:t>
                      </a:r>
                      <a:r>
                        <a:rPr lang="en-US" sz="2400" dirty="0" smtClean="0">
                          <a:effectLst/>
                        </a:rPr>
                        <a:t>π / M)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</a:tr>
              <a:tr h="53240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BPSK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π     (180</a:t>
                      </a:r>
                      <a:r>
                        <a:rPr lang="en-US" sz="2400" baseline="30000" dirty="0">
                          <a:effectLst/>
                        </a:rPr>
                        <a:t>0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</a:tr>
              <a:tr h="53240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QPSK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π/2   (90</a:t>
                      </a:r>
                      <a:r>
                        <a:rPr lang="en-US" sz="2400" baseline="30000">
                          <a:effectLst/>
                        </a:rPr>
                        <a:t>0</a:t>
                      </a:r>
                      <a:r>
                        <a:rPr lang="en-US" sz="2400">
                          <a:effectLst/>
                        </a:rPr>
                        <a:t>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</a:tr>
              <a:tr h="53240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8-PSK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π/4   (45</a:t>
                      </a:r>
                      <a:r>
                        <a:rPr lang="en-US" sz="2400" baseline="30000">
                          <a:effectLst/>
                        </a:rPr>
                        <a:t>0</a:t>
                      </a:r>
                      <a:r>
                        <a:rPr lang="en-US" sz="2400">
                          <a:effectLst/>
                        </a:rPr>
                        <a:t>)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</a:tr>
              <a:tr h="53240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16-PSK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9144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π/8   (22.5</a:t>
                      </a:r>
                      <a:r>
                        <a:rPr lang="en-US" sz="2400" baseline="30000" dirty="0">
                          <a:effectLst/>
                        </a:rPr>
                        <a:t>0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D00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Signal Space Diagram (8PSK)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39719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86000"/>
            <a:ext cx="3711808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37"/>
            <a:ext cx="9067800" cy="516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5152072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error performance degrades significantly with increase in the number of symbols (M).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increase in M, the decision region of a symbol narrows down and hence, smaller amount of noise may cause decision error. 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modulation schemes have been popular for moderate values of ‘M’ such as 8 and16 because of their bandwidth efficiency.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Amplitude Shift Keying (ASK)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05200"/>
            <a:ext cx="8382000" cy="33528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ASK is implemented by changing the amplitude of a carrier signal to reflect amplitude levels in the digital signal.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example: a digital “1” could not affect the signal, whereas a digital “0” would, by making it zero.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line encoding will determine the values of the analog waveform to reflect the digital data being carried.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ASK Modulation - poor performance, [ It is heavily affected by noise, fading, and interference].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Application: ASK is used to transmit digital data over optical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fiber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1999" y="1265238"/>
            <a:ext cx="7466201" cy="216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BER ( Probability of error)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Bandwidth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09800"/>
            <a:ext cx="683081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5887" y="4343400"/>
            <a:ext cx="66151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29718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increase in M, the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region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a symbol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narrow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 down and hence, smaller amount of noise may cause decision error.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5449669"/>
            <a:ext cx="6914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 ‘M’ increases = Quality of reception reduces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increase the quality of reception then increase the transmission power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‘M’ increases = Efficient Bandwidth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Bit Error Rate Calculation</a:t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(Using Constellation Diagram)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BPSK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BFSK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QPSK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1. BPSK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4929" name="Object 8"/>
          <p:cNvGraphicFramePr>
            <a:graphicFrameLocks noChangeAspect="1"/>
          </p:cNvGraphicFramePr>
          <p:nvPr/>
        </p:nvGraphicFramePr>
        <p:xfrm>
          <a:off x="847725" y="1295400"/>
          <a:ext cx="1608138" cy="801688"/>
        </p:xfrm>
        <a:graphic>
          <a:graphicData uri="http://schemas.openxmlformats.org/presentationml/2006/ole">
            <p:oleObj spid="_x0000_s124929" name="Equation" r:id="rId4" imgW="1015920" imgH="507960" progId="">
              <p:embed/>
            </p:oleObj>
          </a:graphicData>
        </a:graphic>
      </p:graphicFrame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133600"/>
            <a:ext cx="2618151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3048000"/>
            <a:ext cx="1752600" cy="90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80937" y="3962400"/>
            <a:ext cx="46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Euclidean Distance between the two symbols 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4419601"/>
            <a:ext cx="2590800" cy="56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5638800"/>
            <a:ext cx="1981200" cy="93580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" y="5257800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probability of error for BPSK signal 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38700" y="2457450"/>
            <a:ext cx="40767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664131" y="20574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BPSK Constellation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4935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10450" y="5181600"/>
            <a:ext cx="17335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10425" y="5943600"/>
            <a:ext cx="19335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1143000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Q-function is used by communication engineers to determine the area under the tails of the Gaussian distribution.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2. BFSK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2587" y="2209800"/>
            <a:ext cx="3605213" cy="314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133600"/>
            <a:ext cx="2618151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048000"/>
            <a:ext cx="1752600" cy="90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80937" y="3962400"/>
            <a:ext cx="46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Euclidean Distance between the two symbols 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419600"/>
            <a:ext cx="214572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200" y="5105400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probability of error for BFSK signal 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5619750"/>
            <a:ext cx="1993024" cy="781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816531" y="17526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BFSK Constellation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847725" y="1295400"/>
          <a:ext cx="1608138" cy="801688"/>
        </p:xfrm>
        <a:graphic>
          <a:graphicData uri="http://schemas.openxmlformats.org/presentationml/2006/ole">
            <p:oleObj spid="_x0000_s123906" name="Equation" r:id="rId8" imgW="1015920" imgH="507960" progId="">
              <p:embed/>
            </p:oleObj>
          </a:graphicData>
        </a:graphic>
      </p:graphicFrame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10450" y="5791200"/>
            <a:ext cx="17335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23908" name="Picture 4" descr="à®¤à¯à®à®°à¯à®ªà¯à®à¯à®¯ à®ªà®à®®à¯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381000"/>
            <a:ext cx="6432273" cy="5014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Tight Union Bound – reduce overlap between decision regions.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Symbol error rate of QPSK is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3. QPSK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371725"/>
            <a:ext cx="28765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895600"/>
            <a:ext cx="2895600" cy="80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5254" y="2438400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Euclidean Distance between the two symbols are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191000"/>
            <a:ext cx="3581400" cy="51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4724400"/>
            <a:ext cx="21240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6375" y="5715000"/>
            <a:ext cx="2105025" cy="952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>
            <a:off x="4953000" y="51054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502920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QPSK two bits per symbol.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5410200"/>
            <a:ext cx="10096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7400" y="5791200"/>
            <a:ext cx="2019300" cy="952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38800" y="76200"/>
            <a:ext cx="3429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200" y="1295400"/>
            <a:ext cx="597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Assume signal set size M=4; for equally probable transmission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Bit Error Rate Calculation</a:t>
            </a:r>
            <a:br>
              <a:rPr lang="en-IN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(Using PDF)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BPSK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BFSK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QPSK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085850"/>
            <a:ext cx="39528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1. BPSK (Using PDF)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038600" cy="1219200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observe that, an error occurs if</a:t>
            </a:r>
          </a:p>
          <a:p>
            <a:pPr lvl="1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(t) is transmitted while r is in Z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(t) is transmitted while r is in Z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143000"/>
            <a:ext cx="40100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743200"/>
            <a:ext cx="4038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000" noProof="0" dirty="0" smtClean="0">
                <a:latin typeface="Times New Roman" pitchFamily="18" charset="0"/>
                <a:cs typeface="Times New Roman" pitchFamily="18" charset="0"/>
              </a:rPr>
              <a:t>‘r’ denotes output of the </a:t>
            </a:r>
            <a:r>
              <a:rPr lang="en-IN" sz="2000" noProof="0" dirty="0" err="1" smtClean="0">
                <a:latin typeface="Times New Roman" pitchFamily="18" charset="0"/>
                <a:cs typeface="Times New Roman" pitchFamily="18" charset="0"/>
              </a:rPr>
              <a:t>correlator</a:t>
            </a:r>
            <a:r>
              <a:rPr lang="en-IN" sz="2000" noProof="0" dirty="0" smtClean="0">
                <a:latin typeface="Times New Roman" pitchFamily="18" charset="0"/>
                <a:cs typeface="Times New Roman" pitchFamily="18" charset="0"/>
              </a:rPr>
              <a:t> of BPSK demodulator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114800"/>
            <a:ext cx="2195736" cy="111441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660231" y="5445243"/>
            <a:ext cx="237626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conditional PDF  for  P(z/s1) and p(z/s2) with mean values  are a1 and a2 respectively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505200"/>
            <a:ext cx="6737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Assume ‘0’has been transmitted, then the likelihood function is,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643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962400"/>
            <a:ext cx="397163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4419600"/>
            <a:ext cx="345349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447801" y="5181600"/>
            <a:ext cx="18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Variance = (N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/2)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1" y="5562600"/>
            <a:ext cx="242971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0" y="5638800"/>
            <a:ext cx="28356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1. BPSK (Using PDF)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4495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676400"/>
            <a:ext cx="178602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76475"/>
            <a:ext cx="4290147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" y="3276600"/>
            <a:ext cx="362712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4038600"/>
            <a:ext cx="297976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00" y="5029200"/>
            <a:ext cx="1752600" cy="8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76400" y="5943600"/>
            <a:ext cx="2743200" cy="729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81825" y="4276725"/>
            <a:ext cx="1781175" cy="6762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45416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86600" y="5981700"/>
            <a:ext cx="1600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58000" y="5486400"/>
            <a:ext cx="19335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Following a similar approach as above, we can determine the probability of error when ‘1’ is transmitted from the modulator, </a:t>
            </a: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‘0’s and ‘1’s are equally likely to occur at the input of the modulator and hence, the average probability of a received bit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438400"/>
            <a:ext cx="2309812" cy="7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399" y="4267200"/>
            <a:ext cx="433284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1. BPSK (Using PDF)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94979"/>
            <a:ext cx="8929615" cy="623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3276600"/>
            <a:ext cx="7239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86600" y="2438400"/>
            <a:ext cx="0" cy="396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572000"/>
            <a:ext cx="4038600" cy="109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Amplitude Shift Keying (ASK)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830711"/>
            <a:ext cx="5223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Where,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the transmitted signal energy per bit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286000"/>
            <a:ext cx="5024437" cy="74497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352800"/>
            <a:ext cx="326763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1752600"/>
            <a:ext cx="14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Transmitter: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4114800"/>
            <a:ext cx="1219200" cy="67733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6793" y="33644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‘1’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38978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‘0’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793" y="46598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‘1’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51932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‘0’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43525" y="1371600"/>
            <a:ext cx="36480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2. BFSK (Using PDF)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1752600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 = (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&gt; 0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+√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Eb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while the output of the lower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correlator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, i.e. r2 is zero.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When we consider additive noise, ‘L’ represents a random variable whose mean is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+√</a:t>
            </a:r>
            <a:r>
              <a:rPr lang="en-IN" sz="20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Eb</a:t>
            </a:r>
            <a:r>
              <a:rPr lang="en-I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if message ‘1’ is transmitted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. For </a:t>
            </a:r>
            <a:r>
              <a:rPr lang="en-I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message ‘0’, the mean of ‘L’ is -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√</a:t>
            </a:r>
            <a:r>
              <a:rPr lang="en-IN" sz="20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Eb</a:t>
            </a:r>
            <a:r>
              <a:rPr lang="en-I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7987" y="2876582"/>
            <a:ext cx="2906013" cy="253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2743200"/>
            <a:ext cx="487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r1 and r2 are independent and identically distributed random variables with the same variance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No / 2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7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962400"/>
            <a:ext cx="5629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953000"/>
            <a:ext cx="3314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4572000"/>
            <a:ext cx="6737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Assume ‘0’has been transmitted, then the likelihood function is,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5334000"/>
            <a:ext cx="2195736" cy="111441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2. BFSK (Using PDF)</a:t>
            </a:r>
            <a:endParaRPr lang="en-IN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3314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362200"/>
            <a:ext cx="2466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352800"/>
            <a:ext cx="44958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3733800"/>
            <a:ext cx="1724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6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4343400"/>
            <a:ext cx="2762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6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5334000"/>
            <a:ext cx="36671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6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0400" y="5867400"/>
            <a:ext cx="24574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6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15000" y="5867400"/>
            <a:ext cx="177633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2. BFSK (Using PDF)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Following a similar approach as above, we can determine the probability of error when ‘1’ is transmitted from the modulator, </a:t>
            </a: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14600"/>
            <a:ext cx="4400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048000"/>
            <a:ext cx="18954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38862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‘0’s and ‘1’s are equally likely to occur at the input of the modulator and hence, the average probability of a received bit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724400"/>
            <a:ext cx="10191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724400"/>
            <a:ext cx="20955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5486400"/>
            <a:ext cx="14287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228600"/>
            <a:ext cx="8731303" cy="636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05400" y="2438400"/>
            <a:ext cx="2514600" cy="76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00200" y="4267200"/>
            <a:ext cx="2438400" cy="762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3. QPSK (Using PDF)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calculate the average probability of symbol error,  the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QPSK system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in fact equivalent to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binary PSK systems working in parallel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using two carriers that are in phase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quadrature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These two binary PSK systems may be characterized as follows:</a:t>
            </a:r>
          </a:p>
          <a:p>
            <a:pPr lvl="1" algn="just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 signal energy per bit is E/2.</a:t>
            </a:r>
          </a:p>
          <a:p>
            <a:pPr lvl="1" algn="just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 noise spectral density is N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/2.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Thus average probability of bit error in each channel of QPSK system is,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962400"/>
            <a:ext cx="227690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4876800"/>
            <a:ext cx="2057400" cy="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Then, the 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average probability of  a correct decision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resulting from the combined action of two channels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Average probability of symbol error for QPSK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system is</a:t>
            </a:r>
          </a:p>
          <a:p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3. QPSK (Using PDF)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7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286000"/>
            <a:ext cx="1609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743200"/>
            <a:ext cx="2524989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429000"/>
            <a:ext cx="378372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4572000"/>
            <a:ext cx="171844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907" y="5029200"/>
            <a:ext cx="341709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the region (E /2N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&gt;&gt; 1, so we may ignore the second term on the right side of the above equation.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3. QPSK (Using PDF)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6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286000"/>
            <a:ext cx="207454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32613" y="350520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QPSK two bits per symbol.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876675"/>
            <a:ext cx="1057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343400"/>
            <a:ext cx="19907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495800"/>
            <a:ext cx="12858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5715000"/>
            <a:ext cx="19335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Problem 1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1371600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binary receiver system receives a bit rate of 1Mbps. The waveform amplitude is 5mV and the noise power spectral density is 0.5x10^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-11 W/Hz.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Calculate the average bit error probability for BPSK and BFSK modulation schemes.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026600"/>
            <a:ext cx="1676400" cy="7918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038600"/>
            <a:ext cx="11974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876800"/>
            <a:ext cx="208483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2209800" y="42672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4114799"/>
            <a:ext cx="1219200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55775" y="4876799"/>
            <a:ext cx="3535425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3048000"/>
            <a:ext cx="1428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4114799"/>
            <a:ext cx="2209800" cy="82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44032" y="4953000"/>
            <a:ext cx="149516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>
            <a:off x="5867400" y="41910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" y="32004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BPSK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0" y="32766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BFSK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67400" y="3048000"/>
            <a:ext cx="1993024" cy="781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5463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96225" y="3048000"/>
            <a:ext cx="12477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35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24600" y="5410200"/>
            <a:ext cx="2057400" cy="95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6019800" y="405026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BPSK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22744" y="519326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BFSK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45409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00800" y="6248400"/>
            <a:ext cx="15621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1752600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1Mbps BPSK receiver detects waveform of amplitude 1mV. The noise power spectral density is 10^-11 W/Hz.</a:t>
            </a:r>
          </a:p>
          <a:p>
            <a:pPr marL="722313" indent="-88900" algn="just">
              <a:buFont typeface="+mj-lt"/>
              <a:buAutoNum type="alphaU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What will be the average bit error probability?</a:t>
            </a:r>
          </a:p>
          <a:p>
            <a:pPr marL="900113" indent="-266700" algn="just">
              <a:buFont typeface="+mj-lt"/>
              <a:buAutoNum type="alphaU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What should be the average received signal power to maintain an error probability of 2X 10^-3?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Problem 2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2950400"/>
            <a:ext cx="1676400" cy="7918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2850" y="2971800"/>
            <a:ext cx="1428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81050" y="31242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BPSK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114800"/>
            <a:ext cx="119742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4953000"/>
            <a:ext cx="234543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399" y="3886200"/>
            <a:ext cx="137160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4724400"/>
            <a:ext cx="339226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4114800" y="42672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00600" y="5410200"/>
            <a:ext cx="332509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57800" y="6400800"/>
            <a:ext cx="2443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28600" y="3962400"/>
            <a:ext cx="124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Solution A:</a:t>
            </a:r>
            <a:endParaRPr lang="en-I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14300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Solution B:</a:t>
            </a:r>
            <a:endParaRPr lang="en-I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Problem 2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676400"/>
            <a:ext cx="3528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maintain an error probability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76400"/>
            <a:ext cx="145947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5760" y="3505200"/>
            <a:ext cx="15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From Q table,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286000"/>
            <a:ext cx="242620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429000"/>
            <a:ext cx="1509846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4419600"/>
            <a:ext cx="1295400" cy="75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399" y="5181600"/>
            <a:ext cx="147710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6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05200" y="5867400"/>
            <a:ext cx="316165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413000"/>
            <a:ext cx="6019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819400" y="3951288"/>
          <a:ext cx="2895600" cy="2330450"/>
        </p:xfrm>
        <a:graphic>
          <a:graphicData uri="http://schemas.openxmlformats.org/presentationml/2006/ole">
            <p:oleObj spid="_x0000_s6146" name="Equation" r:id="rId4" imgW="1562040" imgH="125712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16002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Demodulation: only the presence or absence of a sinusoid in a given time interval needs to be determined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Amplitude Shift Keying (ASK)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5908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Receiver: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4800600"/>
            <a:ext cx="2012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Decision Device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z(t)  &gt;  0 , then bit 1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z(t)  =  0 , then bit 0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92193" y="42672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‘1’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2193" y="51170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‘0’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"/>
            <a:ext cx="8809074" cy="676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4572000"/>
            <a:ext cx="8839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038600" y="381000"/>
            <a:ext cx="838200" cy="632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Power Spectral Density (PSD)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BPSK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QPSK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BFSK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1. BPSK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Input message is polar NRZ, then power spectral density is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2771775" y="1752600"/>
          <a:ext cx="2333625" cy="749147"/>
        </p:xfrm>
        <a:graphic>
          <a:graphicData uri="http://schemas.openxmlformats.org/presentationml/2006/ole">
            <p:oleObj spid="_x0000_s136194" name="Equation" r:id="rId3" imgW="1536480" imgH="507960" progId="">
              <p:embed/>
            </p:oleObj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362200"/>
            <a:ext cx="1969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124200"/>
            <a:ext cx="39909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3810000"/>
            <a:ext cx="254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Symbol shaping function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4267200"/>
            <a:ext cx="12001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2043113" y="5543550"/>
          <a:ext cx="3125787" cy="787400"/>
        </p:xfrm>
        <a:graphic>
          <a:graphicData uri="http://schemas.openxmlformats.org/presentationml/2006/ole">
            <p:oleObj spid="_x0000_s136196" name="Equation" r:id="rId7" imgW="2057400" imgH="533160" progId="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4953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energy spectral density of 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fourier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transformable g(t) is defined as the square magnitude of the signal’s Fourier transform.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619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5791200"/>
            <a:ext cx="1657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5200" y="1981200"/>
            <a:ext cx="137160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4" name="Picture 4" descr="Image result for bpsk power spectral den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4063040" cy="2743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72200" y="19050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Bandwidth of BPSK is 2f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2362200"/>
            <a:ext cx="590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895600"/>
            <a:ext cx="15430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3743325"/>
            <a:ext cx="9715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324600" y="3440668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Bandwidth for M-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PSK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3962400"/>
            <a:ext cx="59008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QPSK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Two bits are modulated simultaneously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BPSK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QPSK [ 2 BPSK ]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063" y="2371725"/>
            <a:ext cx="20478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343400"/>
            <a:ext cx="25411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3733800"/>
            <a:ext cx="2809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1676400"/>
            <a:ext cx="137160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200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9819" y="1676400"/>
            <a:ext cx="254118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9725" y="1143000"/>
            <a:ext cx="20478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270144" y="11430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BPSK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168806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QPSK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MPSK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2209800"/>
            <a:ext cx="3609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867400" y="305966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Bandwidth of BPSK is 2f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7400" y="344066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Bandwidth of QPSK is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7400" y="3821668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Bandwidth of MPSK is 2f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 /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 BFSK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7984"/>
            <a:ext cx="8001000" cy="638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1524000" y="4648200"/>
            <a:ext cx="6705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5200" y="4495800"/>
            <a:ext cx="0" cy="1676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10200" y="4572000"/>
            <a:ext cx="0" cy="1676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924800" y="4572000"/>
            <a:ext cx="0" cy="1676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Performance Comparison of Various Digital Modulation Schemes (BER = 10^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-6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)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40742"/>
            <a:ext cx="6553200" cy="482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Problem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Assume that bandwidth of 20kHz is available. Each user transmits the data at a rate of 5kbps. Find the number of users can be accommodated for BPSK, QPSK, 8PSK and 16PSK modulation techniques?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5146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135868"/>
            <a:ext cx="26597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Bandwidth of BPSK is 2f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098" y="3669268"/>
            <a:ext cx="22813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Rate for 1 user : 5kbps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114800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R=1/T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1116" y="4495800"/>
            <a:ext cx="446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Bandwidth for one user = 2 x (5kHz) = 10kHz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5879068"/>
            <a:ext cx="357662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Only 2 users can be accommodated 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3048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7800" y="3135868"/>
            <a:ext cx="25314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Bandwidth of QPSK is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8898" y="3669268"/>
            <a:ext cx="22813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Rate for 1 user : 5kbps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3600" y="4114800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R=1/T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648200" y="4495800"/>
            <a:ext cx="4349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Bandwidth for one user = 1 x (5kHz) = 5kHz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05400" y="5879068"/>
            <a:ext cx="357662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Only 4 users can be accommodated 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4400" y="5040868"/>
            <a:ext cx="3853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one user BW x Y = Total available BW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" y="5029200"/>
            <a:ext cx="3853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one user BW x Y = Total available BW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76200"/>
            <a:ext cx="8886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75" y="1371600"/>
            <a:ext cx="89344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638425"/>
            <a:ext cx="8915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3810000"/>
            <a:ext cx="89249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5019675"/>
            <a:ext cx="89249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Problem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1524000"/>
            <a:ext cx="33473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Bandwidth of MPSK is 2f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 /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098" y="3581400"/>
            <a:ext cx="22813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Rate for 1 user : 5kbps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4026932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R=1/T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4407932"/>
            <a:ext cx="39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Bandwidth for one user = (2/3) x (5kHz)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       = 3.3kHz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5791200"/>
            <a:ext cx="357662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Only 6 users can be accommodated 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5193268"/>
            <a:ext cx="3853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one user BW x Y = Total available BW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648200" y="3048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3048000"/>
            <a:ext cx="28248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Bandwidth of 8PSK is 2f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 / 3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4098" y="3505200"/>
            <a:ext cx="22813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Rate for 1 user : 5kbps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38800" y="3950732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R=1/T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767996" y="4331732"/>
            <a:ext cx="3995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Bandwidth for one user = (2/4) x (5kHz)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= 2.5kHz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5715000"/>
            <a:ext cx="357662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Only 8 users can be accommodated 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5117068"/>
            <a:ext cx="3853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one user BW x Y = Total available BW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2971800"/>
            <a:ext cx="29402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Bandwidth of 16PSK is 2f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 / 4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Constellation Diagram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914400" y="1981200"/>
          <a:ext cx="1554163" cy="493713"/>
        </p:xfrm>
        <a:graphic>
          <a:graphicData uri="http://schemas.openxmlformats.org/presentationml/2006/ole">
            <p:oleObj spid="_x0000_s9219" name="Equation" r:id="rId3" imgW="838080" imgH="266400" progId="">
              <p:embed/>
            </p:oleObj>
          </a:graphicData>
        </a:graphic>
      </p:graphicFrame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4511" y="1600200"/>
            <a:ext cx="4578889" cy="26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902018" y="4191000"/>
            <a:ext cx="4175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ASK also called </a:t>
            </a:r>
            <a:r>
              <a:rPr lang="en-US" altLang="zh-CN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ON-OFF Keying (OOK)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4876800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constellation diagram helps us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define the amplitude and phase of a signal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we are using two carriers, one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quadrature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other.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X-axis represents the in-phase carrier and the Y-axis represents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quadrature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carrier.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2. Frequency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Shift Keying (FSK)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Frequency of the carrier is varied to represent digital data (binary 0/1)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Amplitude and phase remain constant.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Avoid noise interference by looking at frequencies (change of a signal) and ignoring amplitudes.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3810000"/>
            <a:ext cx="6197600" cy="2133600"/>
          </a:xfrm>
          <a:prstGeom prst="rect">
            <a:avLst/>
          </a:prstGeom>
          <a:noFill/>
          <a:ln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2. Frequency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Shift Keying (FSK)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438400" y="1646779"/>
          <a:ext cx="4779962" cy="791621"/>
        </p:xfrm>
        <a:graphic>
          <a:graphicData uri="http://schemas.openxmlformats.org/presentationml/2006/ole">
            <p:oleObj spid="_x0000_s11267" name="Equation" r:id="rId3" imgW="2374560" imgH="482400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25908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 </a:t>
            </a:r>
            <a:r>
              <a:rPr lang="en-US" altLang="zh-CN" sz="20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BFSK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2 different frequencies, 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f1 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and 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f2 = f1 + 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∆ 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are used to transmit binary information.</a:t>
            </a:r>
            <a:endParaRPr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429000"/>
            <a:ext cx="7467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is encoded in the frequencies</a:t>
            </a:r>
          </a:p>
          <a:p>
            <a:pPr algn="just"/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That is, 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m(t) 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 used to select between 2 frequencies:</a:t>
            </a:r>
          </a:p>
          <a:p>
            <a:pPr algn="just"/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f1 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 the mark frequency, and 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f2 </a:t>
            </a:r>
            <a:r>
              <a:rPr lang="en-US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 the space frequency</a:t>
            </a:r>
            <a:endParaRPr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974850" y="4570413"/>
          <a:ext cx="4735513" cy="852487"/>
        </p:xfrm>
        <a:graphic>
          <a:graphicData uri="http://schemas.openxmlformats.org/presentationml/2006/ole">
            <p:oleObj spid="_x0000_s11268" name="Equation" r:id="rId4" imgW="2286000" imgH="482400" progId="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957388" y="5499100"/>
          <a:ext cx="4694237" cy="901700"/>
        </p:xfrm>
        <a:graphic>
          <a:graphicData uri="http://schemas.openxmlformats.org/presentationml/2006/ole">
            <p:oleObj spid="_x0000_s11269" name="Equation" r:id="rId5" imgW="2323800" imgH="482400" progId="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8079" y="18288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FSK waveform,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48884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‘1’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58028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 ‘0’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1992</Words>
  <Application>Microsoft Office PowerPoint</Application>
  <PresentationFormat>On-screen Show (4:3)</PresentationFormat>
  <Paragraphs>339</Paragraphs>
  <Slides>60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Office Theme</vt:lpstr>
      <vt:lpstr>Equation</vt:lpstr>
      <vt:lpstr>Digital Modulation Techniques</vt:lpstr>
      <vt:lpstr>Digital Modulation Techniques</vt:lpstr>
      <vt:lpstr>1. Amplitude Shift Keying (ASK)</vt:lpstr>
      <vt:lpstr>1. Amplitude Shift Keying (ASK)</vt:lpstr>
      <vt:lpstr>1. Amplitude Shift Keying (ASK)</vt:lpstr>
      <vt:lpstr>Slide 6</vt:lpstr>
      <vt:lpstr>Constellation Diagram</vt:lpstr>
      <vt:lpstr>2. Frequency Shift Keying (FSK)</vt:lpstr>
      <vt:lpstr>2. Frequency Shift Keying (FSK)</vt:lpstr>
      <vt:lpstr>2. Frequency Shift Keying (FSK)</vt:lpstr>
      <vt:lpstr>Slide 11</vt:lpstr>
      <vt:lpstr>2. Frequency Shift Keying (FSK)</vt:lpstr>
      <vt:lpstr>Constellation Diagram</vt:lpstr>
      <vt:lpstr>3. Binary Phase Shift Keying (BPSK)</vt:lpstr>
      <vt:lpstr>3. Binary Phase Shift Keying (BPSK)</vt:lpstr>
      <vt:lpstr>3. Binary Phase Shift Keying (BPSK)</vt:lpstr>
      <vt:lpstr>Slide 17</vt:lpstr>
      <vt:lpstr>Constellation Diagram</vt:lpstr>
      <vt:lpstr>M-ary Digital Modulation</vt:lpstr>
      <vt:lpstr>Slide 20</vt:lpstr>
      <vt:lpstr>Signal space diagram for  QPSK Modulation</vt:lpstr>
      <vt:lpstr>QPSK</vt:lpstr>
      <vt:lpstr>Signal Space Diagram</vt:lpstr>
      <vt:lpstr>QPSK modulator</vt:lpstr>
      <vt:lpstr>4. QPSK - Waveform</vt:lpstr>
      <vt:lpstr>QPSK demodulator</vt:lpstr>
      <vt:lpstr>M-ary PSK</vt:lpstr>
      <vt:lpstr>Signal Space Diagram (8PSK) </vt:lpstr>
      <vt:lpstr>Slide 29</vt:lpstr>
      <vt:lpstr>Summary</vt:lpstr>
      <vt:lpstr>Bit Error Rate Calculation (Using Constellation Diagram)</vt:lpstr>
      <vt:lpstr>1. BPSK</vt:lpstr>
      <vt:lpstr>2. BFSK</vt:lpstr>
      <vt:lpstr>3. QPSK</vt:lpstr>
      <vt:lpstr>Bit Error Rate Calculation (Using PDF)</vt:lpstr>
      <vt:lpstr>1. BPSK (Using PDF)</vt:lpstr>
      <vt:lpstr>1. BPSK (Using PDF)</vt:lpstr>
      <vt:lpstr>1. BPSK (Using PDF)</vt:lpstr>
      <vt:lpstr>Slide 39</vt:lpstr>
      <vt:lpstr>2. BFSK (Using PDF)</vt:lpstr>
      <vt:lpstr>2. BFSK (Using PDF)</vt:lpstr>
      <vt:lpstr>2. BFSK (Using PDF)</vt:lpstr>
      <vt:lpstr>Slide 43</vt:lpstr>
      <vt:lpstr>3. QPSK (Using PDF)</vt:lpstr>
      <vt:lpstr>3. QPSK (Using PDF)</vt:lpstr>
      <vt:lpstr>3. QPSK (Using PDF)</vt:lpstr>
      <vt:lpstr>Problem 1</vt:lpstr>
      <vt:lpstr>Problem 2</vt:lpstr>
      <vt:lpstr>Problem 2</vt:lpstr>
      <vt:lpstr>Slide 50</vt:lpstr>
      <vt:lpstr>Power Spectral Density (PSD)</vt:lpstr>
      <vt:lpstr>1. BPSK</vt:lpstr>
      <vt:lpstr>Slide 53</vt:lpstr>
      <vt:lpstr>2. QPSK</vt:lpstr>
      <vt:lpstr>Slide 55</vt:lpstr>
      <vt:lpstr>3. BFSK</vt:lpstr>
      <vt:lpstr>Slide 57</vt:lpstr>
      <vt:lpstr>Performance Comparison of Various Digital Modulation Schemes (BER = 10^-6 )</vt:lpstr>
      <vt:lpstr>Problem</vt:lpstr>
      <vt:lpstr>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Balamurugan</cp:lastModifiedBy>
  <cp:revision>145</cp:revision>
  <dcterms:created xsi:type="dcterms:W3CDTF">2006-08-16T00:00:00Z</dcterms:created>
  <dcterms:modified xsi:type="dcterms:W3CDTF">2018-08-21T12:58:40Z</dcterms:modified>
</cp:coreProperties>
</file>